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57" r:id="rId6"/>
    <p:sldId id="271" r:id="rId7"/>
    <p:sldId id="266" r:id="rId8"/>
    <p:sldId id="268" r:id="rId9"/>
    <p:sldId id="269" r:id="rId10"/>
    <p:sldId id="262" r:id="rId11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3331"/>
    <a:srgbClr val="DEA09E"/>
    <a:srgbClr val="D58785"/>
    <a:srgbClr val="C96765"/>
    <a:srgbClr val="C1524F"/>
    <a:srgbClr val="BD4643"/>
    <a:srgbClr val="AD403D"/>
    <a:srgbClr val="7DA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02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5733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6B772F61-D7B8-4DF9-855F-43D912298C6B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5733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FA0E892E-2D20-4394-B936-6EB3C252A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18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r">
              <a:defRPr sz="1200"/>
            </a:lvl1pPr>
          </a:lstStyle>
          <a:p>
            <a:fld id="{C23D2206-B9FB-4F0B-A401-C8123999B945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9" tIns="46640" rIns="93279" bIns="466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79" tIns="46640" rIns="93279" bIns="4664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r">
              <a:defRPr sz="1200"/>
            </a:lvl1pPr>
          </a:lstStyle>
          <a:p>
            <a:fld id="{07A1B908-F998-4984-B402-6571AF6F0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28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1B908-F998-4984-B402-6571AF6F0D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5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262" y="2133600"/>
            <a:ext cx="4758475" cy="232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0438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002262" y="6091825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000" baseline="0" dirty="0">
                <a:solidFill>
                  <a:srgbClr val="5A5A5A"/>
                </a:solidFill>
              </a:rPr>
              <a:t>http://www.ntp16.notlb.com/avatar</a:t>
            </a:r>
          </a:p>
        </p:txBody>
      </p:sp>
    </p:spTree>
    <p:extLst>
      <p:ext uri="{BB962C8B-B14F-4D97-AF65-F5344CB8AC3E}">
        <p14:creationId xmlns:p14="http://schemas.microsoft.com/office/powerpoint/2010/main" val="100627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6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5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791222" y="6095998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000" baseline="0" dirty="0">
                <a:solidFill>
                  <a:srgbClr val="5A5A5A"/>
                </a:solidFill>
              </a:rPr>
              <a:t>http://www.ntp16.notlb.com/avatar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049" y="590150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27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95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7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2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4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21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8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5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7FAF5-A414-4DDA-9982-9BA43AFC1562}" type="datetimeFigureOut">
              <a:rPr lang="en-US" smtClean="0"/>
              <a:t>10/9/2012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6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1470025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An Update on: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3962400"/>
            <a:ext cx="6400800" cy="24003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AVATAR Advisory Committee</a:t>
            </a:r>
          </a:p>
          <a:p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Education Service Center Region 10</a:t>
            </a:r>
          </a:p>
          <a:p>
            <a:r>
              <a:rPr lang="en-US" sz="18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October 9, </a:t>
            </a: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2012</a:t>
            </a:r>
          </a:p>
          <a:p>
            <a:endParaRPr lang="en-US" sz="1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M. Jean Keller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University of North Texas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AVATAR Co-Director</a:t>
            </a:r>
            <a:b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4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Outcomes for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i="1" dirty="0" smtClean="0">
                <a:solidFill>
                  <a:prstClr val="black"/>
                </a:solidFill>
              </a:rPr>
              <a:t>After </a:t>
            </a:r>
            <a:r>
              <a:rPr lang="en-US" sz="2800" i="1" dirty="0">
                <a:solidFill>
                  <a:prstClr val="black"/>
                </a:solidFill>
              </a:rPr>
              <a:t>a “regional pipeline” of key leaders and educators are identified in each </a:t>
            </a:r>
            <a:r>
              <a:rPr lang="en-US" sz="2800" i="1" dirty="0" smtClean="0">
                <a:solidFill>
                  <a:prstClr val="black"/>
                </a:solidFill>
              </a:rPr>
              <a:t>of the 12 participating regions, each partnership will:</a:t>
            </a:r>
            <a:endParaRPr lang="en-US" sz="30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Establish </a:t>
            </a:r>
            <a:r>
              <a:rPr lang="en-US" sz="2800" b="1" dirty="0" smtClean="0">
                <a:solidFill>
                  <a:prstClr val="black"/>
                </a:solidFill>
              </a:rPr>
              <a:t>shared </a:t>
            </a:r>
            <a:r>
              <a:rPr lang="en-US" sz="2800" b="1" dirty="0">
                <a:solidFill>
                  <a:prstClr val="black"/>
                </a:solidFill>
              </a:rPr>
              <a:t>regional college and career readiness </a:t>
            </a:r>
            <a:r>
              <a:rPr lang="en-US" sz="2800" b="1" dirty="0" smtClean="0">
                <a:solidFill>
                  <a:prstClr val="black"/>
                </a:solidFill>
              </a:rPr>
              <a:t>foundation/understandings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1100" b="1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Use</a:t>
            </a:r>
            <a:r>
              <a:rPr lang="en-US" sz="2800" b="1" dirty="0" smtClean="0">
                <a:solidFill>
                  <a:prstClr val="black"/>
                </a:solidFill>
              </a:rPr>
              <a:t> regional </a:t>
            </a:r>
            <a:r>
              <a:rPr lang="en-US" sz="2800" b="1" dirty="0">
                <a:solidFill>
                  <a:prstClr val="black"/>
                </a:solidFill>
              </a:rPr>
              <a:t>data</a:t>
            </a:r>
            <a:r>
              <a:rPr lang="en-US" sz="2800" dirty="0">
                <a:solidFill>
                  <a:prstClr val="black"/>
                </a:solidFill>
              </a:rPr>
              <a:t> to guide </a:t>
            </a:r>
            <a:r>
              <a:rPr lang="en-US" sz="2800" dirty="0" smtClean="0">
                <a:solidFill>
                  <a:prstClr val="black"/>
                </a:solidFill>
              </a:rPr>
              <a:t>decision-making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11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Design and </a:t>
            </a:r>
            <a:r>
              <a:rPr lang="en-US" sz="2800" dirty="0">
                <a:solidFill>
                  <a:prstClr val="black"/>
                </a:solidFill>
              </a:rPr>
              <a:t>implement a </a:t>
            </a:r>
            <a:r>
              <a:rPr lang="en-US" sz="2800" b="1" dirty="0">
                <a:solidFill>
                  <a:prstClr val="black"/>
                </a:solidFill>
              </a:rPr>
              <a:t>vertical alignment action plan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which will include critical conversations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11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Design and </a:t>
            </a:r>
            <a:r>
              <a:rPr lang="en-US" sz="2800" dirty="0">
                <a:solidFill>
                  <a:prstClr val="black"/>
                </a:solidFill>
              </a:rPr>
              <a:t>implement a </a:t>
            </a:r>
            <a:r>
              <a:rPr lang="en-US" sz="2800" b="1" dirty="0">
                <a:solidFill>
                  <a:prstClr val="black"/>
                </a:solidFill>
              </a:rPr>
              <a:t>sustainability </a:t>
            </a:r>
            <a:r>
              <a:rPr lang="en-US" sz="2800" b="1" dirty="0" smtClean="0">
                <a:solidFill>
                  <a:prstClr val="black"/>
                </a:solidFill>
              </a:rPr>
              <a:t>plan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2800" b="1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Prepare</a:t>
            </a:r>
            <a:r>
              <a:rPr lang="en-US" sz="2800" b="1" dirty="0" smtClean="0">
                <a:solidFill>
                  <a:prstClr val="black"/>
                </a:solidFill>
              </a:rPr>
              <a:t> students for college and career success</a:t>
            </a:r>
            <a:endParaRPr lang="en-US" sz="2800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9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>
            <a:no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sz="4000" dirty="0" smtClean="0"/>
              <a:t>? 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3200" dirty="0" smtClean="0"/>
              <a:t>cademic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en-US" sz="3200" dirty="0" smtClean="0"/>
              <a:t>ertical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3200" dirty="0" smtClean="0"/>
              <a:t>lignment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3200" dirty="0" smtClean="0"/>
              <a:t>raining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3200" dirty="0" smtClean="0"/>
              <a:t>nd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en-US" sz="3200" dirty="0" smtClean="0"/>
              <a:t>enewal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447800"/>
            <a:ext cx="83058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 smtClean="0">
                <a:solidFill>
                  <a:prstClr val="black"/>
                </a:solidFill>
              </a:rPr>
              <a:t>AVATAR is a </a:t>
            </a:r>
            <a:r>
              <a:rPr lang="en-US" sz="2800" dirty="0">
                <a:solidFill>
                  <a:prstClr val="black"/>
                </a:solidFill>
              </a:rPr>
              <a:t>statewide </a:t>
            </a:r>
            <a:r>
              <a:rPr lang="en-US" sz="2800" dirty="0" smtClean="0">
                <a:solidFill>
                  <a:prstClr val="black"/>
                </a:solidFill>
              </a:rPr>
              <a:t>network, comprised of regional efforts, </a:t>
            </a:r>
            <a:r>
              <a:rPr lang="en-US" sz="2800" dirty="0">
                <a:solidFill>
                  <a:prstClr val="black"/>
                </a:solidFill>
              </a:rPr>
              <a:t>focused on vertical alignment to support students’ college and career readiness and </a:t>
            </a:r>
            <a:r>
              <a:rPr lang="en-US" sz="2800" dirty="0" smtClean="0">
                <a:solidFill>
                  <a:prstClr val="black"/>
                </a:solidFill>
              </a:rPr>
              <a:t>success.</a:t>
            </a:r>
          </a:p>
          <a:p>
            <a:pPr algn="ctr"/>
            <a:endParaRPr lang="en-US" sz="5400" dirty="0">
              <a:solidFill>
                <a:prstClr val="black"/>
              </a:solidFill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AVATAR is a Texas Higher Education Coordinating Board (THECB) funded project which is implemented by the North Texas Regional P-16 Council and the University of North Texas.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1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Needed?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Too many secondary and postsecondary leaders and educators do not have </a:t>
            </a:r>
            <a:r>
              <a:rPr lang="en-US" b="1" dirty="0">
                <a:solidFill>
                  <a:prstClr val="black"/>
                </a:solidFill>
              </a:rPr>
              <a:t>shared and accurate information</a:t>
            </a:r>
            <a:r>
              <a:rPr lang="en-US" dirty="0">
                <a:solidFill>
                  <a:prstClr val="black"/>
                </a:solidFill>
              </a:rPr>
              <a:t> and </a:t>
            </a:r>
            <a:r>
              <a:rPr lang="en-US" b="1" dirty="0">
                <a:solidFill>
                  <a:prstClr val="black"/>
                </a:solidFill>
              </a:rPr>
              <a:t>understanding</a:t>
            </a:r>
            <a:r>
              <a:rPr lang="en-US" dirty="0">
                <a:solidFill>
                  <a:prstClr val="black"/>
                </a:solidFill>
              </a:rPr>
              <a:t> of what a student needs to know and do to be successful in postsecondary education and career</a:t>
            </a:r>
            <a:r>
              <a:rPr lang="en-US" dirty="0" smtClean="0">
                <a:solidFill>
                  <a:prstClr val="black"/>
                </a:solidFill>
              </a:rPr>
              <a:t>;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Too many students enter postsecondary education and do not </a:t>
            </a:r>
            <a:r>
              <a:rPr lang="en-US" b="1" dirty="0">
                <a:solidFill>
                  <a:prstClr val="black"/>
                </a:solidFill>
              </a:rPr>
              <a:t>complete</a:t>
            </a:r>
            <a:r>
              <a:rPr lang="en-US" dirty="0">
                <a:solidFill>
                  <a:prstClr val="black"/>
                </a:solidFill>
              </a:rPr>
              <a:t> in a timely </a:t>
            </a:r>
            <a:r>
              <a:rPr lang="en-US" dirty="0" smtClean="0">
                <a:solidFill>
                  <a:prstClr val="black"/>
                </a:solidFill>
              </a:rPr>
              <a:t>fashion; and</a:t>
            </a: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Too many students take </a:t>
            </a:r>
            <a:r>
              <a:rPr lang="en-US" b="1" dirty="0">
                <a:solidFill>
                  <a:prstClr val="black"/>
                </a:solidFill>
              </a:rPr>
              <a:t>developmental education</a:t>
            </a:r>
            <a:r>
              <a:rPr lang="en-US" dirty="0">
                <a:solidFill>
                  <a:prstClr val="black"/>
                </a:solidFill>
              </a:rPr>
              <a:t> at the postsecondary </a:t>
            </a:r>
            <a:r>
              <a:rPr lang="en-US" dirty="0" smtClean="0">
                <a:solidFill>
                  <a:prstClr val="black"/>
                </a:solidFill>
              </a:rPr>
              <a:t>level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619562" y="823910"/>
            <a:ext cx="1828800" cy="1838325"/>
            <a:chOff x="0" y="0"/>
            <a:chExt cx="1828800" cy="1838325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>
            <a:xfrm>
              <a:off x="182880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57" name="Flowchart: Decision 5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8" name="Text Box 22"/>
            <p:cNvSpPr txBox="1"/>
            <p:nvPr/>
          </p:nvSpPr>
          <p:spPr>
            <a:xfrm>
              <a:off x="333375" y="40005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600" b="1" i="1" dirty="0">
                  <a:solidFill>
                    <a:prstClr val="black"/>
                  </a:solidFill>
                  <a:ea typeface="Calibri"/>
                  <a:cs typeface="Calibri"/>
                </a:rPr>
                <a:t>High Schools 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50753" y="2100751"/>
            <a:ext cx="1876425" cy="2466975"/>
            <a:chOff x="0" y="0"/>
            <a:chExt cx="1876425" cy="2466975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1876425" cy="2466975"/>
              <a:chOff x="0" y="0"/>
              <a:chExt cx="1876425" cy="2466975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1838325" y="6572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6" name="Flowchart: Decision 15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904875" y="12668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8" name="Text Box 20"/>
              <p:cNvSpPr txBox="1"/>
              <p:nvPr/>
            </p:nvSpPr>
            <p:spPr>
              <a:xfrm>
                <a:off x="381000" y="361950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600" b="1" i="1" dirty="0">
                    <a:solidFill>
                      <a:prstClr val="black"/>
                    </a:solidFill>
                    <a:ea typeface="Calibri"/>
                    <a:cs typeface="Calibri"/>
                  </a:rPr>
                  <a:t>4 Year IHEs</a:t>
                </a:r>
                <a:endParaRPr lang="en-US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>
              <a:off x="0" y="6572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532692" y="4037089"/>
            <a:ext cx="1828800" cy="2466975"/>
            <a:chOff x="0" y="0"/>
            <a:chExt cx="1828800" cy="2466975"/>
          </a:xfrm>
        </p:grpSpPr>
        <p:sp>
          <p:nvSpPr>
            <p:cNvPr id="27" name="Flowchart: Decision 2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82880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>
            <a:xfrm>
              <a:off x="904875" y="12668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31" name="Text Box 42"/>
            <p:cNvSpPr txBox="1"/>
            <p:nvPr/>
          </p:nvSpPr>
          <p:spPr>
            <a:xfrm>
              <a:off x="200025" y="333375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1600" b="1" i="1" dirty="0">
                  <a:solidFill>
                    <a:prstClr val="black"/>
                  </a:solidFill>
                  <a:ea typeface="Calibri"/>
                  <a:cs typeface="Calibri"/>
                </a:rPr>
                <a:t>Regional P-16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en-US" sz="1600" b="1" i="1" dirty="0">
                  <a:solidFill>
                    <a:prstClr val="black"/>
                  </a:solidFill>
                  <a:ea typeface="Calibri"/>
                  <a:cs typeface="Calibri"/>
                </a:rPr>
                <a:t>Councils 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</p:grpSp>
      <p:sp>
        <p:nvSpPr>
          <p:cNvPr id="46" name="Text Box 40"/>
          <p:cNvSpPr txBox="1"/>
          <p:nvPr/>
        </p:nvSpPr>
        <p:spPr>
          <a:xfrm>
            <a:off x="3848162" y="2547937"/>
            <a:ext cx="1428750" cy="1371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400" b="1" dirty="0">
                <a:solidFill>
                  <a:prstClr val="black"/>
                </a:solidFill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800" b="1" dirty="0">
                <a:solidFill>
                  <a:prstClr val="black"/>
                </a:solidFill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1400" b="1" i="1" u="sng" spc="3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Scaffolding</a:t>
            </a:r>
          </a:p>
          <a:p>
            <a:pPr algn="ctr">
              <a:lnSpc>
                <a:spcPct val="115000"/>
              </a:lnSpc>
            </a:pPr>
            <a:r>
              <a:rPr lang="en-US" sz="1400" b="1" i="1" u="sng" spc="3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Student</a:t>
            </a:r>
            <a:endParaRPr lang="en-US" sz="1100" b="1" i="1" spc="3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1400" b="1" i="1" u="sng" spc="3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Success</a:t>
            </a:r>
            <a:endParaRPr lang="en-US" sz="1100" b="1" i="1" spc="3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2016822" y="2079620"/>
            <a:ext cx="1831340" cy="2465069"/>
            <a:chOff x="0" y="0"/>
            <a:chExt cx="1831924" cy="2465680"/>
          </a:xfrm>
        </p:grpSpPr>
        <p:grpSp>
          <p:nvGrpSpPr>
            <p:cNvPr id="66" name="Group 65"/>
            <p:cNvGrpSpPr/>
            <p:nvPr/>
          </p:nvGrpSpPr>
          <p:grpSpPr>
            <a:xfrm>
              <a:off x="0" y="0"/>
              <a:ext cx="1831924" cy="2465680"/>
              <a:chOff x="0" y="0"/>
              <a:chExt cx="1831924" cy="2465680"/>
            </a:xfrm>
          </p:grpSpPr>
          <p:sp>
            <p:nvSpPr>
              <p:cNvPr id="68" name="Flowchart: Decision 67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929030" y="1265530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0" y="643738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71" name="Text Box 21"/>
              <p:cNvSpPr txBox="1"/>
              <p:nvPr/>
            </p:nvSpPr>
            <p:spPr>
              <a:xfrm>
                <a:off x="336499" y="402336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600" b="1" i="1" dirty="0">
                    <a:solidFill>
                      <a:prstClr val="black"/>
                    </a:solidFill>
                    <a:ea typeface="Calibri"/>
                    <a:cs typeface="Calibri"/>
                  </a:rPr>
                  <a:t>2 Year IHEs</a:t>
                </a:r>
                <a:endParaRPr lang="en-US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1816100" y="641350"/>
              <a:ext cx="0" cy="1199853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2713417" y="4032326"/>
            <a:ext cx="1828800" cy="2447925"/>
            <a:chOff x="0" y="0"/>
            <a:chExt cx="1828800" cy="2447925"/>
          </a:xfrm>
        </p:grpSpPr>
        <p:sp>
          <p:nvSpPr>
            <p:cNvPr id="60" name="Flowchart: Decision 59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>
              <a:off x="904875" y="12477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63" name="Text Box 41"/>
            <p:cNvSpPr txBox="1"/>
            <p:nvPr/>
          </p:nvSpPr>
          <p:spPr>
            <a:xfrm>
              <a:off x="209550" y="41910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1600" b="1" i="1" dirty="0">
                  <a:solidFill>
                    <a:prstClr val="black"/>
                  </a:solidFill>
                  <a:ea typeface="Calibri"/>
                  <a:cs typeface="Calibri"/>
                </a:rPr>
                <a:t>Regional ESCs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1828800" y="628650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3829112" y="2106778"/>
            <a:ext cx="1428750" cy="2531745"/>
            <a:chOff x="0" y="0"/>
            <a:chExt cx="1428750" cy="253174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0" y="628650"/>
              <a:ext cx="0" cy="1400175"/>
            </a:xfrm>
            <a:prstGeom prst="line">
              <a:avLst/>
            </a:prstGeom>
            <a:noFill/>
            <a:ln w="57150" cap="flat" cmpd="sng" algn="ctr">
              <a:solidFill>
                <a:schemeClr val="accent2">
                  <a:lumMod val="50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grpSp>
          <p:nvGrpSpPr>
            <p:cNvPr id="40" name="Group 39"/>
            <p:cNvGrpSpPr/>
            <p:nvPr/>
          </p:nvGrpSpPr>
          <p:grpSpPr>
            <a:xfrm>
              <a:off x="0" y="0"/>
              <a:ext cx="1428750" cy="2531745"/>
              <a:chOff x="0" y="0"/>
              <a:chExt cx="1428750" cy="253174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H="1">
                <a:off x="0" y="0"/>
                <a:ext cx="713105" cy="630555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714375" y="0"/>
                <a:ext cx="713740" cy="628015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428750" y="628650"/>
                <a:ext cx="0" cy="1400175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0" y="2028825"/>
                <a:ext cx="713740" cy="502920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714375" y="2019300"/>
                <a:ext cx="714374" cy="506730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</p:grpSp>
      <p:sp>
        <p:nvSpPr>
          <p:cNvPr id="49" name="Title 1"/>
          <p:cNvSpPr txBox="1">
            <a:spLocks/>
          </p:cNvSpPr>
          <p:nvPr/>
        </p:nvSpPr>
        <p:spPr>
          <a:xfrm>
            <a:off x="0" y="-9525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</a:t>
            </a:r>
            <a:r>
              <a:rPr lang="en-US" b="1" dirty="0" smtClean="0">
                <a:solidFill>
                  <a:srgbClr val="C0504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74710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Partnership of Regional Leaders to </a:t>
            </a:r>
          </a:p>
          <a:p>
            <a:pPr algn="ctr"/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Scaffold Student Success 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178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 Process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06731"/>
            <a:ext cx="8229600" cy="4953000"/>
          </a:xfrm>
        </p:spPr>
        <p:txBody>
          <a:bodyPr>
            <a:normAutofit fontScale="92500"/>
          </a:bodyPr>
          <a:lstStyle/>
          <a:p>
            <a:pPr lvl="0"/>
            <a:r>
              <a:rPr lang="en-US" sz="3000" dirty="0" smtClean="0">
                <a:solidFill>
                  <a:prstClr val="black"/>
                </a:solidFill>
              </a:rPr>
              <a:t>Creates </a:t>
            </a:r>
            <a:r>
              <a:rPr lang="en-US" sz="3000" dirty="0">
                <a:solidFill>
                  <a:prstClr val="black"/>
                </a:solidFill>
              </a:rPr>
              <a:t>and </a:t>
            </a:r>
            <a:r>
              <a:rPr lang="en-US" sz="3000" dirty="0" smtClean="0">
                <a:solidFill>
                  <a:prstClr val="black"/>
                </a:solidFill>
              </a:rPr>
              <a:t>builds </a:t>
            </a:r>
            <a:r>
              <a:rPr lang="en-US" sz="3000" dirty="0">
                <a:solidFill>
                  <a:prstClr val="black"/>
                </a:solidFill>
              </a:rPr>
              <a:t>relationships with ongoing critical conversations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Uses </a:t>
            </a:r>
            <a:r>
              <a:rPr lang="en-US" sz="3000" dirty="0">
                <a:solidFill>
                  <a:prstClr val="black"/>
                </a:solidFill>
              </a:rPr>
              <a:t>regional data to make alignment decisions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Develops </a:t>
            </a:r>
            <a:r>
              <a:rPr lang="en-US" sz="3000" dirty="0">
                <a:solidFill>
                  <a:prstClr val="black"/>
                </a:solidFill>
              </a:rPr>
              <a:t>shared understanding of college and career readiness and success for students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Reviews course information and expectations at each level</a:t>
            </a:r>
            <a:endParaRPr lang="en-US" sz="3000" dirty="0">
              <a:solidFill>
                <a:prstClr val="black"/>
              </a:solidFill>
            </a:endParaRP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Identifies </a:t>
            </a:r>
            <a:r>
              <a:rPr lang="en-US" sz="3000" dirty="0">
                <a:solidFill>
                  <a:prstClr val="black"/>
                </a:solidFill>
              </a:rPr>
              <a:t>and </a:t>
            </a:r>
            <a:r>
              <a:rPr lang="en-US" sz="3000" dirty="0" smtClean="0">
                <a:solidFill>
                  <a:prstClr val="black"/>
                </a:solidFill>
              </a:rPr>
              <a:t>implements </a:t>
            </a:r>
            <a:r>
              <a:rPr lang="en-US" sz="3000" dirty="0">
                <a:solidFill>
                  <a:prstClr val="black"/>
                </a:solidFill>
              </a:rPr>
              <a:t>intentional </a:t>
            </a:r>
            <a:r>
              <a:rPr lang="en-US" sz="3000" dirty="0" smtClean="0">
                <a:solidFill>
                  <a:prstClr val="black"/>
                </a:solidFill>
              </a:rPr>
              <a:t>interventions</a:t>
            </a:r>
            <a:endParaRPr lang="en-US" sz="3000" dirty="0">
              <a:solidFill>
                <a:prstClr val="black"/>
              </a:solidFill>
            </a:endParaRP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Evaluates, sustains, </a:t>
            </a:r>
            <a:r>
              <a:rPr lang="en-US" sz="3000" dirty="0">
                <a:solidFill>
                  <a:prstClr val="black"/>
                </a:solidFill>
              </a:rPr>
              <a:t>and </a:t>
            </a:r>
            <a:r>
              <a:rPr lang="en-US" sz="3000" dirty="0" smtClean="0">
                <a:solidFill>
                  <a:prstClr val="black"/>
                </a:solidFill>
              </a:rPr>
              <a:t>shares </a:t>
            </a:r>
            <a:r>
              <a:rPr lang="en-US" sz="3000" dirty="0">
                <a:solidFill>
                  <a:prstClr val="black"/>
                </a:solidFill>
              </a:rPr>
              <a:t>vertical alignment work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0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>
            <a:off x="2819400" y="1743075"/>
            <a:ext cx="3505200" cy="5114925"/>
          </a:xfrm>
          <a:prstGeom prst="triangle">
            <a:avLst>
              <a:gd name="adj" fmla="val 49728"/>
            </a:avLst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54600" y="4214463"/>
            <a:ext cx="164592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23360" y="3352800"/>
            <a:ext cx="109728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29000" y="5112707"/>
            <a:ext cx="228600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08960" y="6090189"/>
            <a:ext cx="292608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297680" y="2549047"/>
            <a:ext cx="54864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24108" y="1157467"/>
            <a:ext cx="7305492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Narkisim" pitchFamily="34" charset="-79"/>
              </a:rPr>
              <a:t>Critical Conversations</a:t>
            </a:r>
            <a:endParaRPr lang="en-US" sz="36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Narkisim" pitchFamily="34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9258" y="2332901"/>
            <a:ext cx="455295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                                         </a:t>
            </a:r>
            <a:r>
              <a:rPr lang="en-US" sz="1400" b="1" dirty="0">
                <a:solidFill>
                  <a:prstClr val="black"/>
                </a:solidFill>
              </a:rPr>
              <a:t>Student Success Assessments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Dual Credit, Early College High Schools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       Student Support Services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Educational Policies and Practices		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Classroom Instruction, Textbooks,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                    Grading, etc.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Discipline Specific Course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		Curriculum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Texas Essential Knowledge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             and Skills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46320" y="2306088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 Impact of Developmental Education and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Texas Success Initiative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Dual Credit, Early College High Schools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Student Support Services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Educational Policies and Practices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Classroom Instruction, Textbooks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Grading, etc.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Discipline Reference Course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Profiles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College &amp; Career Readiness 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Standards 		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4108" y="1680687"/>
            <a:ext cx="1295400" cy="36933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Secondary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4600" y="1680687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Post-Secondary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71808" y="1998004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>
                <a:solidFill>
                  <a:schemeClr val="accent2">
                    <a:lumMod val="50000"/>
                  </a:schemeClr>
                </a:solidFill>
              </a:rPr>
              <a:t>Graduate College/Career Ready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0" y="1994347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>
                <a:solidFill>
                  <a:schemeClr val="accent2">
                    <a:lumMod val="50000"/>
                  </a:schemeClr>
                </a:solidFill>
              </a:rPr>
              <a:t>Graduate Career Ready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449" y="65823"/>
            <a:ext cx="2592221" cy="126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Process Development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32633" y="1509379"/>
            <a:ext cx="5390549" cy="4979744"/>
            <a:chOff x="843962" y="1219200"/>
            <a:chExt cx="5390549" cy="4979744"/>
          </a:xfrm>
        </p:grpSpPr>
        <p:grpSp>
          <p:nvGrpSpPr>
            <p:cNvPr id="4" name="Group 3"/>
            <p:cNvGrpSpPr/>
            <p:nvPr/>
          </p:nvGrpSpPr>
          <p:grpSpPr>
            <a:xfrm>
              <a:off x="843962" y="1219200"/>
              <a:ext cx="5390549" cy="4862872"/>
              <a:chOff x="248251" y="625731"/>
              <a:chExt cx="5390549" cy="486287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88746" y="732709"/>
                <a:ext cx="3124200" cy="24622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AVATAR Planning and Oversight Committee</a:t>
                </a:r>
                <a:endParaRPr lang="en-US" sz="1000" b="1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160621" y="625731"/>
                <a:ext cx="1066800" cy="4001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AVATAR Facilitators</a:t>
                </a:r>
                <a:endParaRPr lang="en-US" sz="1000" b="1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826870" y="1880463"/>
                <a:ext cx="3733800" cy="246221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AVATAR Pilot Testing Teams</a:t>
                </a:r>
                <a:endParaRPr lang="en-US" sz="1000" b="1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71475" y="2876519"/>
                <a:ext cx="1219200" cy="24622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ESC Region 7</a:t>
                </a:r>
                <a:endParaRPr lang="en-US" sz="1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66900" y="2876520"/>
                <a:ext cx="1219200" cy="24622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ESC Region 10 </a:t>
                </a:r>
                <a:endParaRPr lang="en-US" sz="1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438525" y="2876521"/>
                <a:ext cx="1219200" cy="24622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ESC Region XI</a:t>
                </a:r>
                <a:endParaRPr lang="en-US" sz="1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412056" y="4191000"/>
                <a:ext cx="2514600" cy="40011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AVATAR Training of Trainers (TOT) Team</a:t>
                </a:r>
                <a:endParaRPr lang="en-US" sz="1000" b="1" dirty="0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>
                <a:off x="3712946" y="844807"/>
                <a:ext cx="447675" cy="0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V="1">
                <a:off x="2458744" y="1055846"/>
                <a:ext cx="17757" cy="696754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>
                <a:off x="635770" y="2146247"/>
                <a:ext cx="638174" cy="671743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2458744" y="2251252"/>
                <a:ext cx="0" cy="566738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3495675" y="2146247"/>
                <a:ext cx="779663" cy="671743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259530" y="873440"/>
                <a:ext cx="304801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48251" y="855821"/>
                <a:ext cx="0" cy="463278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248251" y="5488602"/>
                <a:ext cx="438153" cy="1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endCxn id="11" idx="1"/>
              </p:cNvCxnSpPr>
              <p:nvPr/>
            </p:nvCxnSpPr>
            <p:spPr>
              <a:xfrm>
                <a:off x="259530" y="4391055"/>
                <a:ext cx="1152526" cy="0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endCxn id="7" idx="1"/>
              </p:cNvCxnSpPr>
              <p:nvPr/>
            </p:nvCxnSpPr>
            <p:spPr>
              <a:xfrm>
                <a:off x="267301" y="2003574"/>
                <a:ext cx="559569" cy="0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5257798" y="836741"/>
                <a:ext cx="381002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H="1">
                <a:off x="4770222" y="5482365"/>
                <a:ext cx="857249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5638800" y="825786"/>
                <a:ext cx="0" cy="46628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V="1">
                <a:off x="4570195" y="2003574"/>
                <a:ext cx="1057276" cy="1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3955231" y="4391055"/>
                <a:ext cx="1672240" cy="0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1291317" y="5952723"/>
              <a:ext cx="4038600" cy="24622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AVATAR Evaluation Team</a:t>
              </a:r>
              <a:endParaRPr lang="en-US" sz="1000" b="1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400800" y="1990453"/>
            <a:ext cx="2438400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 algn="ctr">
              <a:buFont typeface="Wingdings" pitchFamily="2" charset="2"/>
              <a:buChar char="v"/>
            </a:pPr>
            <a:endParaRPr lang="en-US" sz="1200" b="1" dirty="0" smtClean="0"/>
          </a:p>
          <a:p>
            <a:pPr algn="ctr"/>
            <a:r>
              <a:rPr lang="en-US" sz="1400" b="1" u="sng" dirty="0" smtClean="0">
                <a:solidFill>
                  <a:schemeClr val="accent2">
                    <a:lumMod val="50000"/>
                  </a:schemeClr>
                </a:solidFill>
              </a:rPr>
              <a:t>Phase One:</a:t>
            </a:r>
          </a:p>
          <a:p>
            <a:pPr algn="ctr"/>
            <a:r>
              <a:rPr lang="en-US" sz="1400" b="1" dirty="0"/>
              <a:t> </a:t>
            </a:r>
            <a:r>
              <a:rPr lang="en-US" sz="1400" b="1" dirty="0" smtClean="0"/>
              <a:t>   Planning and Designing        Curriculum Alignment Process</a:t>
            </a:r>
          </a:p>
          <a:p>
            <a:pPr algn="ctr"/>
            <a:r>
              <a:rPr lang="en-US" sz="1400" b="1" dirty="0" smtClean="0"/>
              <a:t>(August 2011-December 2011)</a:t>
            </a:r>
          </a:p>
          <a:p>
            <a:pPr marL="171450" indent="-171450" algn="ctr">
              <a:buFont typeface="Wingdings" pitchFamily="2" charset="2"/>
              <a:buChar char="v"/>
            </a:pPr>
            <a:endParaRPr lang="en-US" sz="1400" b="1" u="sng" dirty="0" smtClean="0"/>
          </a:p>
          <a:p>
            <a:pPr algn="ctr"/>
            <a:r>
              <a:rPr lang="en-US" sz="1400" b="1" u="sng" dirty="0" smtClean="0">
                <a:solidFill>
                  <a:schemeClr val="accent2">
                    <a:lumMod val="50000"/>
                  </a:schemeClr>
                </a:solidFill>
              </a:rPr>
              <a:t>Phase Two:</a:t>
            </a:r>
          </a:p>
          <a:p>
            <a:pPr algn="ctr"/>
            <a:r>
              <a:rPr lang="en-US" sz="1400" b="1" dirty="0" smtClean="0"/>
              <a:t>    Pilot Testing the Curriculum Alignment Training Process</a:t>
            </a:r>
          </a:p>
          <a:p>
            <a:pPr algn="ctr"/>
            <a:r>
              <a:rPr lang="en-US" sz="1400" b="1" dirty="0" smtClean="0"/>
              <a:t>(January-May 2012)</a:t>
            </a: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b="1" u="sng" dirty="0" smtClean="0">
                <a:solidFill>
                  <a:schemeClr val="accent2">
                    <a:lumMod val="50000"/>
                  </a:schemeClr>
                </a:solidFill>
              </a:rPr>
              <a:t>Phase Three:</a:t>
            </a:r>
          </a:p>
          <a:p>
            <a:pPr algn="ctr"/>
            <a:r>
              <a:rPr lang="en-US" sz="1400" b="1" dirty="0" smtClean="0"/>
              <a:t>  Curriculum Alignment Statewide Training, Technical</a:t>
            </a:r>
          </a:p>
          <a:p>
            <a:pPr algn="ctr"/>
            <a:r>
              <a:rPr lang="en-US" sz="1400" b="1" dirty="0"/>
              <a:t> </a:t>
            </a:r>
            <a:r>
              <a:rPr lang="en-US" sz="1400" b="1" dirty="0" smtClean="0"/>
              <a:t>  Assistance, and Support</a:t>
            </a:r>
          </a:p>
          <a:p>
            <a:pPr algn="ctr"/>
            <a:r>
              <a:rPr lang="en-US" sz="1400" b="1" dirty="0" smtClean="0"/>
              <a:t>   (August 2012-August 2013)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68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0" y="304800"/>
            <a:ext cx="911926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 Pilot Phase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Dallas &amp; Fort Worth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038600" cy="4495800"/>
          </a:xfrm>
          <a:ln w="19050">
            <a:solidFill>
              <a:schemeClr val="accent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Through presentations made by the pilot project participants and AVATAR staff, over </a:t>
            </a:r>
            <a:r>
              <a:rPr lang="en-US" b="1" dirty="0" smtClean="0"/>
              <a:t>2,400 individuals </a:t>
            </a:r>
            <a:r>
              <a:rPr lang="en-US" dirty="0" smtClean="0"/>
              <a:t>learned about vertical alignment, college and career readiness, and the need for shared understanding between the secondary and postsecondary leaders.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66013" y="1676400"/>
            <a:ext cx="4114800" cy="21236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>
                <a:solidFill>
                  <a:schemeClr val="accent2">
                    <a:lumMod val="50000"/>
                  </a:schemeClr>
                </a:solidFill>
              </a:rPr>
              <a:t>Region 10 Partnership:</a:t>
            </a:r>
          </a:p>
          <a:p>
            <a:pPr algn="ctr"/>
            <a:r>
              <a:rPr lang="en-US" sz="2200" dirty="0" smtClean="0"/>
              <a:t>Education Service Center 10</a:t>
            </a:r>
          </a:p>
          <a:p>
            <a:pPr algn="ctr"/>
            <a:r>
              <a:rPr lang="en-US" sz="2200" dirty="0" smtClean="0"/>
              <a:t>Dallas Independent School District</a:t>
            </a:r>
          </a:p>
          <a:p>
            <a:pPr algn="ctr"/>
            <a:r>
              <a:rPr lang="en-US" sz="2200" dirty="0" smtClean="0"/>
              <a:t>Dallas County Community College District</a:t>
            </a:r>
          </a:p>
          <a:p>
            <a:pPr algn="ctr"/>
            <a:r>
              <a:rPr lang="en-US" sz="2200" dirty="0" smtClean="0"/>
              <a:t>University of North Texas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4681847" y="3962400"/>
            <a:ext cx="4114800" cy="21236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>
                <a:solidFill>
                  <a:schemeClr val="accent2">
                    <a:lumMod val="50000"/>
                  </a:schemeClr>
                </a:solidFill>
              </a:rPr>
              <a:t>Region XI Partnership:</a:t>
            </a:r>
          </a:p>
          <a:p>
            <a:pPr algn="ctr"/>
            <a:r>
              <a:rPr lang="en-US" sz="2200" dirty="0" smtClean="0"/>
              <a:t>Education Service Center XI</a:t>
            </a:r>
          </a:p>
          <a:p>
            <a:pPr algn="ctr"/>
            <a:r>
              <a:rPr lang="en-US" sz="2200" dirty="0" smtClean="0"/>
              <a:t>Fort Worth Independent School District</a:t>
            </a:r>
          </a:p>
          <a:p>
            <a:pPr algn="ctr"/>
            <a:r>
              <a:rPr lang="en-US" sz="2200" dirty="0" smtClean="0"/>
              <a:t>Tarrant County Colleges</a:t>
            </a:r>
          </a:p>
          <a:p>
            <a:pPr algn="ctr"/>
            <a:r>
              <a:rPr lang="en-US" sz="2200" dirty="0" smtClean="0"/>
              <a:t>University of North Texas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631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Three: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Statewide Network 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9448" t="19739" r="27577" b="7112"/>
          <a:stretch/>
        </p:blipFill>
        <p:spPr bwMode="auto">
          <a:xfrm>
            <a:off x="4648200" y="1905000"/>
            <a:ext cx="4267200" cy="39294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00749"/>
            <a:ext cx="4191000" cy="4596866"/>
          </a:xfrm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At the Training of Trainers Meeting on August 13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96 regional partners</a:t>
            </a:r>
            <a:r>
              <a:rPr lang="en-US" dirty="0" smtClean="0"/>
              <a:t> from 12 regions across the state were trained to implement the AVATAR process throughout Texas. </a:t>
            </a:r>
          </a:p>
          <a:p>
            <a:r>
              <a:rPr lang="en-US" dirty="0" smtClean="0"/>
              <a:t>As of late August/early September, 13 partnerships (2 in Region XI) are conducting their regional meetings and drafting their action plans.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ATAR Presentation 0719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AVATAR Presentation 07192012</Template>
  <TotalTime>350</TotalTime>
  <Words>566</Words>
  <Application>Microsoft Office PowerPoint</Application>
  <PresentationFormat>On-screen Show (4:3)</PresentationFormat>
  <Paragraphs>125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AVATAR Presentation 07192012</vt:lpstr>
      <vt:lpstr>An Update on:</vt:lpstr>
      <vt:lpstr>What is AVATAR?   Academic Vertical Alignment Training And Renewal  </vt:lpstr>
      <vt:lpstr>Why is AVATAR Needed?</vt:lpstr>
      <vt:lpstr>PowerPoint Presentation</vt:lpstr>
      <vt:lpstr>What is the AVATAR Process?</vt:lpstr>
      <vt:lpstr>PowerPoint Presentation</vt:lpstr>
      <vt:lpstr>The AVATAR Process Development</vt:lpstr>
      <vt:lpstr>AVATAR Pilot Phase: Dallas &amp; Fort Worth </vt:lpstr>
      <vt:lpstr>Phase Three: The Statewide Network </vt:lpstr>
      <vt:lpstr>What Are the Outcomes for AVATAR?</vt:lpstr>
    </vt:vector>
  </TitlesOfParts>
  <Company>University of North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To:</dc:title>
  <dc:creator>Quinn, Kerry</dc:creator>
  <cp:lastModifiedBy>Quinn, Kerry</cp:lastModifiedBy>
  <cp:revision>34</cp:revision>
  <cp:lastPrinted>2012-09-11T02:55:09Z</cp:lastPrinted>
  <dcterms:created xsi:type="dcterms:W3CDTF">2012-08-20T16:22:57Z</dcterms:created>
  <dcterms:modified xsi:type="dcterms:W3CDTF">2012-10-09T13:11:35Z</dcterms:modified>
</cp:coreProperties>
</file>