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61" r:id="rId1"/>
  </p:sldMasterIdLst>
  <p:notesMasterIdLst>
    <p:notesMasterId r:id="rId38"/>
  </p:notesMasterIdLst>
  <p:sldIdLst>
    <p:sldId id="256" r:id="rId2"/>
    <p:sldId id="349" r:id="rId3"/>
    <p:sldId id="334" r:id="rId4"/>
    <p:sldId id="284" r:id="rId5"/>
    <p:sldId id="350" r:id="rId6"/>
    <p:sldId id="333" r:id="rId7"/>
    <p:sldId id="337" r:id="rId8"/>
    <p:sldId id="271" r:id="rId9"/>
    <p:sldId id="335" r:id="rId10"/>
    <p:sldId id="347" r:id="rId11"/>
    <p:sldId id="338" r:id="rId12"/>
    <p:sldId id="344" r:id="rId13"/>
    <p:sldId id="343" r:id="rId14"/>
    <p:sldId id="275" r:id="rId15"/>
    <p:sldId id="274" r:id="rId16"/>
    <p:sldId id="283" r:id="rId17"/>
    <p:sldId id="277" r:id="rId18"/>
    <p:sldId id="280" r:id="rId19"/>
    <p:sldId id="281" r:id="rId20"/>
    <p:sldId id="329" r:id="rId21"/>
    <p:sldId id="342" r:id="rId22"/>
    <p:sldId id="339" r:id="rId23"/>
    <p:sldId id="351" r:id="rId24"/>
    <p:sldId id="282" r:id="rId25"/>
    <p:sldId id="362" r:id="rId26"/>
    <p:sldId id="363" r:id="rId27"/>
    <p:sldId id="367" r:id="rId28"/>
    <p:sldId id="365" r:id="rId29"/>
    <p:sldId id="366" r:id="rId30"/>
    <p:sldId id="340" r:id="rId31"/>
    <p:sldId id="360" r:id="rId32"/>
    <p:sldId id="361" r:id="rId33"/>
    <p:sldId id="295" r:id="rId34"/>
    <p:sldId id="357" r:id="rId35"/>
    <p:sldId id="346" r:id="rId36"/>
    <p:sldId id="348"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2A28"/>
    <a:srgbClr val="FFD757"/>
    <a:srgbClr val="DAA600"/>
    <a:srgbClr val="A6CE28"/>
    <a:srgbClr val="349C4D"/>
    <a:srgbClr val="8EB022"/>
    <a:srgbClr val="3B16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71" autoAdjust="0"/>
    <p:restoredTop sz="88933" autoAdjust="0"/>
  </p:normalViewPr>
  <p:slideViewPr>
    <p:cSldViewPr>
      <p:cViewPr varScale="1">
        <p:scale>
          <a:sx n="74" d="100"/>
          <a:sy n="74" d="100"/>
        </p:scale>
        <p:origin x="-1230"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51A6C4-8BC2-4BAC-B88D-C8C0F0EA43E1}" type="doc">
      <dgm:prSet loTypeId="urn:microsoft.com/office/officeart/2005/8/layout/vList2" loCatId="list" qsTypeId="urn:microsoft.com/office/officeart/2005/8/quickstyle/3D1" qsCatId="3D" csTypeId="urn:microsoft.com/office/officeart/2005/8/colors/colorful1#1" csCatId="colorful" phldr="1"/>
      <dgm:spPr/>
      <dgm:t>
        <a:bodyPr/>
        <a:lstStyle/>
        <a:p>
          <a:endParaRPr lang="en-US"/>
        </a:p>
      </dgm:t>
    </dgm:pt>
    <dgm:pt modelId="{5A83960D-00A3-4A5F-8D86-B3B7B8F4C4A6}" type="pres">
      <dgm:prSet presAssocID="{0E51A6C4-8BC2-4BAC-B88D-C8C0F0EA43E1}" presName="linear" presStyleCnt="0">
        <dgm:presLayoutVars>
          <dgm:animLvl val="lvl"/>
          <dgm:resizeHandles val="exact"/>
        </dgm:presLayoutVars>
      </dgm:prSet>
      <dgm:spPr/>
      <dgm:t>
        <a:bodyPr/>
        <a:lstStyle/>
        <a:p>
          <a:endParaRPr lang="en-US"/>
        </a:p>
      </dgm:t>
    </dgm:pt>
  </dgm:ptLst>
  <dgm:cxnLst>
    <dgm:cxn modelId="{D8B94578-278D-4455-B526-926BE44DCB11}" type="presOf" srcId="{0E51A6C4-8BC2-4BAC-B88D-C8C0F0EA43E1}" destId="{5A83960D-00A3-4A5F-8D86-B3B7B8F4C4A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D54084-AE1B-4D33-8373-0A98D7DD6674}" type="doc">
      <dgm:prSet loTypeId="urn:microsoft.com/office/officeart/2005/8/layout/radial6" loCatId="cycle" qsTypeId="urn:microsoft.com/office/officeart/2005/8/quickstyle/3D1" qsCatId="3D" csTypeId="urn:microsoft.com/office/officeart/2005/8/colors/accent0_3" csCatId="mainScheme" phldr="1"/>
      <dgm:spPr/>
      <dgm:t>
        <a:bodyPr/>
        <a:lstStyle/>
        <a:p>
          <a:endParaRPr lang="en-US"/>
        </a:p>
      </dgm:t>
    </dgm:pt>
    <dgm:pt modelId="{64590FEB-5D3C-4766-9BFD-7A91237EBA7B}">
      <dgm:prSet custT="1"/>
      <dgm:spPr>
        <a:solidFill>
          <a:srgbClr val="92D050"/>
        </a:solidFill>
      </dgm:spPr>
      <dgm:t>
        <a:bodyPr/>
        <a:lstStyle/>
        <a:p>
          <a:pPr rtl="0"/>
          <a:r>
            <a:rPr lang="en-US" sz="1800" b="1" dirty="0" smtClean="0">
              <a:solidFill>
                <a:schemeClr val="tx1">
                  <a:lumMod val="75000"/>
                  <a:lumOff val="25000"/>
                </a:schemeClr>
              </a:solidFill>
              <a:effectLst>
                <a:outerShdw blurRad="38100" dist="38100" dir="2700000" algn="tl">
                  <a:srgbClr val="000000">
                    <a:alpha val="43137"/>
                  </a:srgbClr>
                </a:outerShdw>
              </a:effectLst>
            </a:rPr>
            <a:t>Counselors/Advisers</a:t>
          </a:r>
          <a:endParaRPr lang="en-US" sz="1800" b="1" dirty="0">
            <a:solidFill>
              <a:schemeClr val="tx1">
                <a:lumMod val="75000"/>
                <a:lumOff val="25000"/>
              </a:schemeClr>
            </a:solidFill>
            <a:effectLst>
              <a:outerShdw blurRad="38100" dist="38100" dir="2700000" algn="tl">
                <a:srgbClr val="000000">
                  <a:alpha val="43137"/>
                </a:srgbClr>
              </a:outerShdw>
            </a:effectLst>
          </a:endParaRPr>
        </a:p>
      </dgm:t>
    </dgm:pt>
    <dgm:pt modelId="{D8BE371D-ED99-431B-8667-CB16E1D4FFF8}" type="parTrans" cxnId="{6364C51C-814A-407D-ABAC-9672AE12F2F5}">
      <dgm:prSet/>
      <dgm:spPr/>
      <dgm:t>
        <a:bodyPr/>
        <a:lstStyle/>
        <a:p>
          <a:endParaRPr lang="en-US"/>
        </a:p>
      </dgm:t>
    </dgm:pt>
    <dgm:pt modelId="{76CF181D-08BD-4A55-8141-A24EE6550C8E}" type="sibTrans" cxnId="{6364C51C-814A-407D-ABAC-9672AE12F2F5}">
      <dgm:prSet>
        <dgm:style>
          <a:lnRef idx="2">
            <a:schemeClr val="accent2">
              <a:shade val="50000"/>
            </a:schemeClr>
          </a:lnRef>
          <a:fillRef idx="1">
            <a:schemeClr val="accent2"/>
          </a:fillRef>
          <a:effectRef idx="0">
            <a:schemeClr val="accent2"/>
          </a:effectRef>
          <a:fontRef idx="minor">
            <a:schemeClr val="lt1"/>
          </a:fontRef>
        </dgm:style>
      </dgm:prSet>
      <dgm:spPr>
        <a:solidFill>
          <a:schemeClr val="bg1"/>
        </a:solidFill>
        <a:ln>
          <a:solidFill>
            <a:srgbClr val="8EB022"/>
          </a:solidFill>
        </a:ln>
      </dgm:spPr>
      <dgm:t>
        <a:bodyPr/>
        <a:lstStyle/>
        <a:p>
          <a:endParaRPr lang="en-US" dirty="0"/>
        </a:p>
      </dgm:t>
    </dgm:pt>
    <dgm:pt modelId="{574D2851-F008-4179-A36C-648B7A7CC2CF}">
      <dgm:prSet custT="1"/>
      <dgm:spPr>
        <a:solidFill>
          <a:schemeClr val="bg1">
            <a:lumMod val="75000"/>
          </a:schemeClr>
        </a:solidFill>
      </dgm:spPr>
      <dgm:t>
        <a:bodyPr/>
        <a:lstStyle/>
        <a:p>
          <a:pPr rtl="0"/>
          <a:r>
            <a:rPr lang="en-US" sz="1800" b="1" u="none" dirty="0" smtClean="0">
              <a:solidFill>
                <a:schemeClr val="tx1">
                  <a:lumMod val="75000"/>
                  <a:lumOff val="25000"/>
                </a:schemeClr>
              </a:solidFill>
              <a:effectLst>
                <a:outerShdw blurRad="38100" dist="38100" dir="2700000" algn="tl">
                  <a:srgbClr val="000000">
                    <a:alpha val="43137"/>
                  </a:srgbClr>
                </a:outerShdw>
              </a:effectLst>
            </a:rPr>
            <a:t>Community</a:t>
          </a:r>
          <a:endParaRPr lang="en-US" sz="1800" b="1" u="none" dirty="0">
            <a:solidFill>
              <a:schemeClr val="tx1">
                <a:lumMod val="75000"/>
                <a:lumOff val="25000"/>
              </a:schemeClr>
            </a:solidFill>
            <a:effectLst>
              <a:outerShdw blurRad="38100" dist="38100" dir="2700000" algn="tl">
                <a:srgbClr val="000000">
                  <a:alpha val="43137"/>
                </a:srgbClr>
              </a:outerShdw>
            </a:effectLst>
          </a:endParaRPr>
        </a:p>
      </dgm:t>
    </dgm:pt>
    <dgm:pt modelId="{2FD0C3E4-3A3E-4B8C-B9B3-7D54FB49B0D3}" type="parTrans" cxnId="{F8B5E7F1-50FB-4E98-B503-49CEF18B0E50}">
      <dgm:prSet/>
      <dgm:spPr/>
      <dgm:t>
        <a:bodyPr/>
        <a:lstStyle/>
        <a:p>
          <a:endParaRPr lang="en-US"/>
        </a:p>
      </dgm:t>
    </dgm:pt>
    <dgm:pt modelId="{338BA83B-D741-4F73-B6A8-E67D183730DB}" type="sibTrans" cxnId="{F8B5E7F1-50FB-4E98-B503-49CEF18B0E50}">
      <dgm:prSet>
        <dgm:style>
          <a:lnRef idx="2">
            <a:schemeClr val="accent2">
              <a:shade val="50000"/>
            </a:schemeClr>
          </a:lnRef>
          <a:fillRef idx="1">
            <a:schemeClr val="accent2"/>
          </a:fillRef>
          <a:effectRef idx="0">
            <a:schemeClr val="accent2"/>
          </a:effectRef>
          <a:fontRef idx="minor">
            <a:schemeClr val="lt1"/>
          </a:fontRef>
        </dgm:style>
      </dgm:prSet>
      <dgm:spPr>
        <a:solidFill>
          <a:schemeClr val="bg1"/>
        </a:solidFill>
        <a:ln>
          <a:solidFill>
            <a:srgbClr val="8EB022"/>
          </a:solidFill>
        </a:ln>
      </dgm:spPr>
      <dgm:t>
        <a:bodyPr/>
        <a:lstStyle/>
        <a:p>
          <a:endParaRPr lang="en-US" dirty="0"/>
        </a:p>
      </dgm:t>
    </dgm:pt>
    <dgm:pt modelId="{03FED2D3-6514-4FAD-8B41-FE7336661CC8}">
      <dgm:prSet custT="1"/>
      <dgm:spPr>
        <a:solidFill>
          <a:schemeClr val="accent2">
            <a:lumMod val="60000"/>
            <a:lumOff val="40000"/>
          </a:schemeClr>
        </a:solidFill>
      </dgm:spPr>
      <dgm:t>
        <a:bodyPr/>
        <a:lstStyle/>
        <a:p>
          <a:pPr rtl="0"/>
          <a:r>
            <a:rPr lang="en-US" sz="1800" b="1" dirty="0" smtClean="0">
              <a:solidFill>
                <a:schemeClr val="tx1">
                  <a:lumMod val="75000"/>
                  <a:lumOff val="25000"/>
                </a:schemeClr>
              </a:solidFill>
              <a:effectLst>
                <a:outerShdw blurRad="38100" dist="38100" dir="2700000" algn="tl">
                  <a:srgbClr val="000000">
                    <a:alpha val="43137"/>
                  </a:srgbClr>
                </a:outerShdw>
              </a:effectLst>
            </a:rPr>
            <a:t>Campus Staff</a:t>
          </a:r>
          <a:endParaRPr lang="en-US" sz="1800" b="1" dirty="0">
            <a:solidFill>
              <a:schemeClr val="tx1">
                <a:lumMod val="75000"/>
                <a:lumOff val="25000"/>
              </a:schemeClr>
            </a:solidFill>
            <a:effectLst>
              <a:outerShdw blurRad="38100" dist="38100" dir="2700000" algn="tl">
                <a:srgbClr val="000000">
                  <a:alpha val="43137"/>
                </a:srgbClr>
              </a:outerShdw>
            </a:effectLst>
          </a:endParaRPr>
        </a:p>
      </dgm:t>
    </dgm:pt>
    <dgm:pt modelId="{68E0CB18-61DB-45FE-B6CF-D0EEF495901D}" type="parTrans" cxnId="{B41D0229-C651-4373-AF02-7A83EEEECB0F}">
      <dgm:prSet/>
      <dgm:spPr/>
      <dgm:t>
        <a:bodyPr/>
        <a:lstStyle/>
        <a:p>
          <a:endParaRPr lang="en-US"/>
        </a:p>
      </dgm:t>
    </dgm:pt>
    <dgm:pt modelId="{DB72D270-C4BB-4C8D-99EA-39AAFEA84867}" type="sibTrans" cxnId="{B41D0229-C651-4373-AF02-7A83EEEECB0F}">
      <dgm:prSet>
        <dgm:style>
          <a:lnRef idx="2">
            <a:schemeClr val="accent2">
              <a:shade val="50000"/>
            </a:schemeClr>
          </a:lnRef>
          <a:fillRef idx="1">
            <a:schemeClr val="accent2"/>
          </a:fillRef>
          <a:effectRef idx="0">
            <a:schemeClr val="accent2"/>
          </a:effectRef>
          <a:fontRef idx="minor">
            <a:schemeClr val="lt1"/>
          </a:fontRef>
        </dgm:style>
      </dgm:prSet>
      <dgm:spPr>
        <a:solidFill>
          <a:schemeClr val="bg1"/>
        </a:solidFill>
        <a:ln>
          <a:solidFill>
            <a:srgbClr val="8EB022"/>
          </a:solidFill>
        </a:ln>
      </dgm:spPr>
      <dgm:t>
        <a:bodyPr/>
        <a:lstStyle/>
        <a:p>
          <a:endParaRPr lang="en-US" dirty="0"/>
        </a:p>
      </dgm:t>
    </dgm:pt>
    <dgm:pt modelId="{4C39DAEE-972A-4D70-86BC-54DA2C847F40}">
      <dgm:prSet custT="1">
        <dgm:style>
          <a:lnRef idx="2">
            <a:schemeClr val="accent2">
              <a:shade val="50000"/>
            </a:schemeClr>
          </a:lnRef>
          <a:fillRef idx="1">
            <a:schemeClr val="accent2"/>
          </a:fillRef>
          <a:effectRef idx="0">
            <a:schemeClr val="accent2"/>
          </a:effectRef>
          <a:fontRef idx="minor">
            <a:schemeClr val="lt1"/>
          </a:fontRef>
        </dgm:style>
      </dgm:prSet>
      <dgm:spPr>
        <a:solidFill>
          <a:schemeClr val="tx1"/>
        </a:solidFill>
        <a:ln>
          <a:noFill/>
        </a:ln>
        <a:effectLst>
          <a:outerShdw blurRad="50800" dist="38100" dir="5400000" algn="t" rotWithShape="0">
            <a:prstClr val="black">
              <a:alpha val="40000"/>
            </a:prstClr>
          </a:outerShdw>
        </a:effectLst>
        <a:scene3d>
          <a:camera prst="orthographicFront"/>
          <a:lightRig rig="flat" dir="t"/>
        </a:scene3d>
        <a:sp3d>
          <a:bevelT/>
          <a:bevelB/>
        </a:sp3d>
      </dgm:spPr>
      <dgm:t>
        <a:bodyPr/>
        <a:lstStyle/>
        <a:p>
          <a:pPr rtl="0"/>
          <a:r>
            <a:rPr lang="en-US" sz="2000" b="0" i="1" dirty="0" smtClean="0">
              <a:effectLst>
                <a:outerShdw blurRad="38100" dist="38100" dir="2700000">
                  <a:srgbClr val="000000"/>
                </a:outerShdw>
              </a:effectLst>
              <a:latin typeface="Cambria" pitchFamily="18" charset="0"/>
            </a:rPr>
            <a:t>Students</a:t>
          </a:r>
          <a:r>
            <a:rPr lang="en-US" sz="2100" b="1" dirty="0" smtClean="0"/>
            <a:t> </a:t>
          </a:r>
          <a:endParaRPr lang="en-US" sz="2100" b="1" dirty="0"/>
        </a:p>
      </dgm:t>
    </dgm:pt>
    <dgm:pt modelId="{01CC1B82-8B75-4AB1-BA66-C686487BCB58}" type="parTrans" cxnId="{3DC0A67C-A2EE-4237-B917-67C4D7AA3A1D}">
      <dgm:prSet/>
      <dgm:spPr/>
      <dgm:t>
        <a:bodyPr/>
        <a:lstStyle/>
        <a:p>
          <a:endParaRPr lang="en-US"/>
        </a:p>
      </dgm:t>
    </dgm:pt>
    <dgm:pt modelId="{432CE4C9-BCB2-4126-8419-5637DFA73BB4}" type="sibTrans" cxnId="{3DC0A67C-A2EE-4237-B917-67C4D7AA3A1D}">
      <dgm:prSet/>
      <dgm:spPr/>
      <dgm:t>
        <a:bodyPr/>
        <a:lstStyle/>
        <a:p>
          <a:endParaRPr lang="en-US"/>
        </a:p>
      </dgm:t>
    </dgm:pt>
    <dgm:pt modelId="{DD31130D-A4ED-44AF-BFAA-372769FE2C25}">
      <dgm:prSet custT="1"/>
      <dgm:spPr>
        <a:solidFill>
          <a:schemeClr val="accent4">
            <a:lumMod val="60000"/>
            <a:lumOff val="40000"/>
          </a:schemeClr>
        </a:solidFill>
      </dgm:spPr>
      <dgm:t>
        <a:bodyPr/>
        <a:lstStyle/>
        <a:p>
          <a:r>
            <a:rPr lang="en-US" sz="1800" b="1" dirty="0" smtClean="0">
              <a:solidFill>
                <a:schemeClr val="tx1">
                  <a:lumMod val="75000"/>
                  <a:lumOff val="25000"/>
                </a:schemeClr>
              </a:solidFill>
              <a:effectLst>
                <a:outerShdw blurRad="38100" dist="38100" dir="2700000" algn="tl">
                  <a:srgbClr val="000000">
                    <a:alpha val="43137"/>
                  </a:srgbClr>
                </a:outerShdw>
              </a:effectLst>
            </a:rPr>
            <a:t>Parents</a:t>
          </a:r>
          <a:endParaRPr lang="en-US" sz="1800" b="1" dirty="0">
            <a:solidFill>
              <a:schemeClr val="tx1">
                <a:lumMod val="75000"/>
                <a:lumOff val="25000"/>
              </a:schemeClr>
            </a:solidFill>
            <a:effectLst>
              <a:outerShdw blurRad="38100" dist="38100" dir="2700000" algn="tl">
                <a:srgbClr val="000000">
                  <a:alpha val="43137"/>
                </a:srgbClr>
              </a:outerShdw>
            </a:effectLst>
          </a:endParaRPr>
        </a:p>
      </dgm:t>
    </dgm:pt>
    <dgm:pt modelId="{A064DD4F-C8DE-4511-AE60-5EB0AA6F3887}" type="parTrans" cxnId="{8F3862D7-1AD9-44B1-9380-4E6384A270FD}">
      <dgm:prSet/>
      <dgm:spPr/>
      <dgm:t>
        <a:bodyPr/>
        <a:lstStyle/>
        <a:p>
          <a:endParaRPr lang="en-US"/>
        </a:p>
      </dgm:t>
    </dgm:pt>
    <dgm:pt modelId="{A4DAE0A8-CAFE-42A0-B7BD-3D4E44B3CB7A}" type="sibTrans" cxnId="{8F3862D7-1AD9-44B1-9380-4E6384A270FD}">
      <dgm:prSet>
        <dgm:style>
          <a:lnRef idx="2">
            <a:schemeClr val="accent2">
              <a:shade val="50000"/>
            </a:schemeClr>
          </a:lnRef>
          <a:fillRef idx="1">
            <a:schemeClr val="accent2"/>
          </a:fillRef>
          <a:effectRef idx="0">
            <a:schemeClr val="accent2"/>
          </a:effectRef>
          <a:fontRef idx="minor">
            <a:schemeClr val="lt1"/>
          </a:fontRef>
        </dgm:style>
      </dgm:prSet>
      <dgm:spPr>
        <a:solidFill>
          <a:schemeClr val="bg1"/>
        </a:solidFill>
        <a:ln>
          <a:solidFill>
            <a:srgbClr val="8EB022"/>
          </a:solidFill>
        </a:ln>
      </dgm:spPr>
      <dgm:t>
        <a:bodyPr/>
        <a:lstStyle/>
        <a:p>
          <a:endParaRPr lang="en-US" dirty="0"/>
        </a:p>
      </dgm:t>
    </dgm:pt>
    <dgm:pt modelId="{869BA03A-ABB7-4AE0-8AC2-18B49E33752C}">
      <dgm:prSet custT="1"/>
      <dgm:spPr>
        <a:solidFill>
          <a:schemeClr val="accent5">
            <a:lumMod val="60000"/>
            <a:lumOff val="40000"/>
          </a:schemeClr>
        </a:solidFill>
      </dgm:spPr>
      <dgm:t>
        <a:bodyPr/>
        <a:lstStyle/>
        <a:p>
          <a:pPr rtl="0"/>
          <a:r>
            <a:rPr lang="en-US" sz="1800" b="1" dirty="0" smtClean="0">
              <a:solidFill>
                <a:schemeClr val="tx1">
                  <a:lumMod val="75000"/>
                  <a:lumOff val="25000"/>
                </a:schemeClr>
              </a:solidFill>
              <a:effectLst>
                <a:outerShdw blurRad="38100" dist="38100" dir="2700000" algn="tl">
                  <a:srgbClr val="000000">
                    <a:alpha val="43137"/>
                  </a:srgbClr>
                </a:outerShdw>
              </a:effectLst>
            </a:rPr>
            <a:t>Administrators</a:t>
          </a:r>
          <a:endParaRPr lang="en-US" sz="1800" b="1" dirty="0">
            <a:solidFill>
              <a:schemeClr val="tx1">
                <a:lumMod val="75000"/>
                <a:lumOff val="25000"/>
              </a:schemeClr>
            </a:solidFill>
            <a:effectLst>
              <a:outerShdw blurRad="38100" dist="38100" dir="2700000" algn="tl">
                <a:srgbClr val="000000">
                  <a:alpha val="43137"/>
                </a:srgbClr>
              </a:outerShdw>
            </a:effectLst>
          </a:endParaRPr>
        </a:p>
      </dgm:t>
    </dgm:pt>
    <dgm:pt modelId="{96D8F069-24BB-47FB-9587-6D443379C323}" type="parTrans" cxnId="{1F91F4D2-0AC9-4763-89F9-762C2CA09572}">
      <dgm:prSet/>
      <dgm:spPr/>
      <dgm:t>
        <a:bodyPr/>
        <a:lstStyle/>
        <a:p>
          <a:endParaRPr lang="en-US"/>
        </a:p>
      </dgm:t>
    </dgm:pt>
    <dgm:pt modelId="{CA705486-7C2F-42F3-A0A4-9B37F48D95D5}" type="sibTrans" cxnId="{1F91F4D2-0AC9-4763-89F9-762C2CA09572}">
      <dgm:prSet>
        <dgm:style>
          <a:lnRef idx="2">
            <a:schemeClr val="accent2">
              <a:shade val="50000"/>
            </a:schemeClr>
          </a:lnRef>
          <a:fillRef idx="1">
            <a:schemeClr val="accent2"/>
          </a:fillRef>
          <a:effectRef idx="0">
            <a:schemeClr val="accent2"/>
          </a:effectRef>
          <a:fontRef idx="minor">
            <a:schemeClr val="lt1"/>
          </a:fontRef>
        </dgm:style>
      </dgm:prSet>
      <dgm:spPr>
        <a:solidFill>
          <a:schemeClr val="bg1"/>
        </a:solidFill>
        <a:ln>
          <a:solidFill>
            <a:srgbClr val="8EB022"/>
          </a:solidFill>
        </a:ln>
      </dgm:spPr>
      <dgm:t>
        <a:bodyPr/>
        <a:lstStyle/>
        <a:p>
          <a:endParaRPr lang="en-US" dirty="0"/>
        </a:p>
      </dgm:t>
    </dgm:pt>
    <dgm:pt modelId="{A1EE7D7A-1679-42EE-B046-A0FEEE14EF2D}">
      <dgm:prSet custT="1"/>
      <dgm:spPr>
        <a:solidFill>
          <a:schemeClr val="accent6">
            <a:lumMod val="60000"/>
            <a:lumOff val="40000"/>
          </a:schemeClr>
        </a:solidFill>
      </dgm:spPr>
      <dgm:t>
        <a:bodyPr/>
        <a:lstStyle/>
        <a:p>
          <a:pPr rtl="0"/>
          <a:r>
            <a:rPr lang="en-US" sz="1800" b="1" dirty="0" smtClean="0">
              <a:solidFill>
                <a:schemeClr val="tx1">
                  <a:lumMod val="75000"/>
                  <a:lumOff val="25000"/>
                </a:schemeClr>
              </a:solidFill>
              <a:effectLst>
                <a:outerShdw blurRad="38100" dist="38100" dir="2700000" algn="tl">
                  <a:srgbClr val="000000">
                    <a:alpha val="43137"/>
                  </a:srgbClr>
                </a:outerShdw>
              </a:effectLst>
            </a:rPr>
            <a:t>Teachers</a:t>
          </a:r>
          <a:endParaRPr lang="en-US" sz="1800" b="1" dirty="0">
            <a:solidFill>
              <a:schemeClr val="tx1">
                <a:lumMod val="75000"/>
                <a:lumOff val="25000"/>
              </a:schemeClr>
            </a:solidFill>
            <a:effectLst>
              <a:outerShdw blurRad="38100" dist="38100" dir="2700000" algn="tl">
                <a:srgbClr val="000000">
                  <a:alpha val="43137"/>
                </a:srgbClr>
              </a:outerShdw>
            </a:effectLst>
          </a:endParaRPr>
        </a:p>
      </dgm:t>
    </dgm:pt>
    <dgm:pt modelId="{95F139B7-3772-4B47-B32B-2C785551AECF}" type="parTrans" cxnId="{1E09FF84-4F97-4CBD-A769-91DCF29BFFF7}">
      <dgm:prSet/>
      <dgm:spPr/>
      <dgm:t>
        <a:bodyPr/>
        <a:lstStyle/>
        <a:p>
          <a:endParaRPr lang="en-US"/>
        </a:p>
      </dgm:t>
    </dgm:pt>
    <dgm:pt modelId="{F6C947EB-B0DD-437E-A87F-784618B7ECBA}" type="sibTrans" cxnId="{1E09FF84-4F97-4CBD-A769-91DCF29BFFF7}">
      <dgm:prSet>
        <dgm:style>
          <a:lnRef idx="2">
            <a:schemeClr val="accent2">
              <a:shade val="50000"/>
            </a:schemeClr>
          </a:lnRef>
          <a:fillRef idx="1">
            <a:schemeClr val="accent2"/>
          </a:fillRef>
          <a:effectRef idx="0">
            <a:schemeClr val="accent2"/>
          </a:effectRef>
          <a:fontRef idx="minor">
            <a:schemeClr val="lt1"/>
          </a:fontRef>
        </dgm:style>
      </dgm:prSet>
      <dgm:spPr>
        <a:solidFill>
          <a:schemeClr val="bg1"/>
        </a:solidFill>
        <a:ln>
          <a:solidFill>
            <a:srgbClr val="8EB022"/>
          </a:solidFill>
        </a:ln>
      </dgm:spPr>
      <dgm:t>
        <a:bodyPr/>
        <a:lstStyle/>
        <a:p>
          <a:endParaRPr lang="en-US" dirty="0"/>
        </a:p>
      </dgm:t>
    </dgm:pt>
    <dgm:pt modelId="{0BF6189E-3ED4-4617-B03A-6521EED0DB14}" type="pres">
      <dgm:prSet presAssocID="{AED54084-AE1B-4D33-8373-0A98D7DD6674}" presName="Name0" presStyleCnt="0">
        <dgm:presLayoutVars>
          <dgm:chMax val="1"/>
          <dgm:dir/>
          <dgm:animLvl val="ctr"/>
          <dgm:resizeHandles val="exact"/>
        </dgm:presLayoutVars>
      </dgm:prSet>
      <dgm:spPr/>
      <dgm:t>
        <a:bodyPr/>
        <a:lstStyle/>
        <a:p>
          <a:endParaRPr lang="en-US"/>
        </a:p>
      </dgm:t>
    </dgm:pt>
    <dgm:pt modelId="{91A2DAF9-6C29-4491-B458-545F1767010D}" type="pres">
      <dgm:prSet presAssocID="{4C39DAEE-972A-4D70-86BC-54DA2C847F40}" presName="centerShape" presStyleLbl="node0" presStyleIdx="0" presStyleCnt="1" custScaleX="106606" custScaleY="84555" custLinFactNeighborX="958" custLinFactNeighborY="-5683"/>
      <dgm:spPr/>
      <dgm:t>
        <a:bodyPr/>
        <a:lstStyle/>
        <a:p>
          <a:endParaRPr lang="en-US"/>
        </a:p>
      </dgm:t>
    </dgm:pt>
    <dgm:pt modelId="{7A80BE26-1C64-444D-8AC5-3633C44FD3C9}" type="pres">
      <dgm:prSet presAssocID="{64590FEB-5D3C-4766-9BFD-7A91237EBA7B}" presName="node" presStyleLbl="node1" presStyleIdx="0" presStyleCnt="6" custScaleX="185636" custRadScaleRad="105639" custRadScaleInc="7686">
        <dgm:presLayoutVars>
          <dgm:bulletEnabled val="1"/>
        </dgm:presLayoutVars>
      </dgm:prSet>
      <dgm:spPr/>
      <dgm:t>
        <a:bodyPr/>
        <a:lstStyle/>
        <a:p>
          <a:endParaRPr lang="en-US"/>
        </a:p>
      </dgm:t>
    </dgm:pt>
    <dgm:pt modelId="{1C0EA369-FFFA-4FC7-B27A-CFE9B54E8C0B}" type="pres">
      <dgm:prSet presAssocID="{64590FEB-5D3C-4766-9BFD-7A91237EBA7B}" presName="dummy" presStyleCnt="0"/>
      <dgm:spPr/>
      <dgm:t>
        <a:bodyPr/>
        <a:lstStyle/>
        <a:p>
          <a:endParaRPr lang="en-US"/>
        </a:p>
      </dgm:t>
    </dgm:pt>
    <dgm:pt modelId="{1CE7EF35-8C2E-4751-80D4-4FADD7D343F6}" type="pres">
      <dgm:prSet presAssocID="{76CF181D-08BD-4A55-8141-A24EE6550C8E}" presName="sibTrans" presStyleLbl="sibTrans2D1" presStyleIdx="0" presStyleCnt="6" custLinFactNeighborX="-16" custLinFactNeighborY="641"/>
      <dgm:spPr/>
      <dgm:t>
        <a:bodyPr/>
        <a:lstStyle/>
        <a:p>
          <a:endParaRPr lang="en-US"/>
        </a:p>
      </dgm:t>
    </dgm:pt>
    <dgm:pt modelId="{F74AFF0A-50C8-40A8-BC34-E7C6D62AC270}" type="pres">
      <dgm:prSet presAssocID="{DD31130D-A4ED-44AF-BFAA-372769FE2C25}" presName="node" presStyleLbl="node1" presStyleIdx="1" presStyleCnt="6" custScaleX="205716" custRadScaleRad="145688" custRadScaleInc="54755">
        <dgm:presLayoutVars>
          <dgm:bulletEnabled val="1"/>
        </dgm:presLayoutVars>
      </dgm:prSet>
      <dgm:spPr/>
      <dgm:t>
        <a:bodyPr/>
        <a:lstStyle/>
        <a:p>
          <a:endParaRPr lang="en-US"/>
        </a:p>
      </dgm:t>
    </dgm:pt>
    <dgm:pt modelId="{896CE3CC-C1F3-4F15-BD2F-66D3B9B8ABAE}" type="pres">
      <dgm:prSet presAssocID="{DD31130D-A4ED-44AF-BFAA-372769FE2C25}" presName="dummy" presStyleCnt="0"/>
      <dgm:spPr/>
      <dgm:t>
        <a:bodyPr/>
        <a:lstStyle/>
        <a:p>
          <a:endParaRPr lang="en-US"/>
        </a:p>
      </dgm:t>
    </dgm:pt>
    <dgm:pt modelId="{8D61EF14-C343-4EE3-B7F3-D60DC591F475}" type="pres">
      <dgm:prSet presAssocID="{A4DAE0A8-CAFE-42A0-B7BD-3D4E44B3CB7A}" presName="sibTrans" presStyleLbl="sibTrans2D1" presStyleIdx="1" presStyleCnt="6"/>
      <dgm:spPr/>
      <dgm:t>
        <a:bodyPr/>
        <a:lstStyle/>
        <a:p>
          <a:endParaRPr lang="en-US"/>
        </a:p>
      </dgm:t>
    </dgm:pt>
    <dgm:pt modelId="{665808F7-70B5-45A0-B2E5-62512B0DF571}" type="pres">
      <dgm:prSet presAssocID="{869BA03A-ABB7-4AE0-8AC2-18B49E33752C}" presName="node" presStyleLbl="node1" presStyleIdx="2" presStyleCnt="6" custScaleX="265877" custScaleY="93110" custRadScaleRad="142529" custRadScaleInc="-43133">
        <dgm:presLayoutVars>
          <dgm:bulletEnabled val="1"/>
        </dgm:presLayoutVars>
      </dgm:prSet>
      <dgm:spPr/>
      <dgm:t>
        <a:bodyPr/>
        <a:lstStyle/>
        <a:p>
          <a:endParaRPr lang="en-US"/>
        </a:p>
      </dgm:t>
    </dgm:pt>
    <dgm:pt modelId="{8152C24A-B7AE-4D0E-940C-E545563317ED}" type="pres">
      <dgm:prSet presAssocID="{869BA03A-ABB7-4AE0-8AC2-18B49E33752C}" presName="dummy" presStyleCnt="0"/>
      <dgm:spPr/>
      <dgm:t>
        <a:bodyPr/>
        <a:lstStyle/>
        <a:p>
          <a:endParaRPr lang="en-US"/>
        </a:p>
      </dgm:t>
    </dgm:pt>
    <dgm:pt modelId="{CDBB8A92-7AD7-45C5-90CA-38A4A03E97DA}" type="pres">
      <dgm:prSet presAssocID="{CA705486-7C2F-42F3-A0A4-9B37F48D95D5}" presName="sibTrans" presStyleLbl="sibTrans2D1" presStyleIdx="2" presStyleCnt="6"/>
      <dgm:spPr/>
      <dgm:t>
        <a:bodyPr/>
        <a:lstStyle/>
        <a:p>
          <a:endParaRPr lang="en-US"/>
        </a:p>
      </dgm:t>
    </dgm:pt>
    <dgm:pt modelId="{9BDDAD24-E34F-4DF5-A744-BE974424EA14}" type="pres">
      <dgm:prSet presAssocID="{574D2851-F008-4179-A36C-648B7A7CC2CF}" presName="node" presStyleLbl="node1" presStyleIdx="3" presStyleCnt="6" custScaleX="205355" custRadScaleRad="107536" custRadScaleInc="-15044">
        <dgm:presLayoutVars>
          <dgm:bulletEnabled val="1"/>
        </dgm:presLayoutVars>
      </dgm:prSet>
      <dgm:spPr/>
      <dgm:t>
        <a:bodyPr/>
        <a:lstStyle/>
        <a:p>
          <a:endParaRPr lang="en-US"/>
        </a:p>
      </dgm:t>
    </dgm:pt>
    <dgm:pt modelId="{D442EB98-873C-4A13-9970-33DE97B30B61}" type="pres">
      <dgm:prSet presAssocID="{574D2851-F008-4179-A36C-648B7A7CC2CF}" presName="dummy" presStyleCnt="0"/>
      <dgm:spPr/>
      <dgm:t>
        <a:bodyPr/>
        <a:lstStyle/>
        <a:p>
          <a:endParaRPr lang="en-US"/>
        </a:p>
      </dgm:t>
    </dgm:pt>
    <dgm:pt modelId="{C1ACFE9A-1CBE-40F4-B111-AB4DDF9E19A7}" type="pres">
      <dgm:prSet presAssocID="{338BA83B-D741-4F73-B6A8-E67D183730DB}" presName="sibTrans" presStyleLbl="sibTrans2D1" presStyleIdx="3" presStyleCnt="6" custLinFactNeighborX="3904" custLinFactNeighborY="1224"/>
      <dgm:spPr/>
      <dgm:t>
        <a:bodyPr/>
        <a:lstStyle/>
        <a:p>
          <a:endParaRPr lang="en-US"/>
        </a:p>
      </dgm:t>
    </dgm:pt>
    <dgm:pt modelId="{77FA5B50-F4C3-4F2E-9270-ECD937C7FFF4}" type="pres">
      <dgm:prSet presAssocID="{03FED2D3-6514-4FAD-8B41-FE7336661CC8}" presName="node" presStyleLbl="node1" presStyleIdx="4" presStyleCnt="6" custScaleX="267327" custRadScaleRad="130176" custRadScaleInc="32413">
        <dgm:presLayoutVars>
          <dgm:bulletEnabled val="1"/>
        </dgm:presLayoutVars>
      </dgm:prSet>
      <dgm:spPr/>
      <dgm:t>
        <a:bodyPr/>
        <a:lstStyle/>
        <a:p>
          <a:endParaRPr lang="en-US"/>
        </a:p>
      </dgm:t>
    </dgm:pt>
    <dgm:pt modelId="{C2D7E383-E946-4F77-AF80-678D1C81C1A3}" type="pres">
      <dgm:prSet presAssocID="{03FED2D3-6514-4FAD-8B41-FE7336661CC8}" presName="dummy" presStyleCnt="0"/>
      <dgm:spPr/>
      <dgm:t>
        <a:bodyPr/>
        <a:lstStyle/>
        <a:p>
          <a:endParaRPr lang="en-US"/>
        </a:p>
      </dgm:t>
    </dgm:pt>
    <dgm:pt modelId="{448BBDD3-08BE-4232-ACFF-9255EEAB0A5C}" type="pres">
      <dgm:prSet presAssocID="{DB72D270-C4BB-4C8D-99EA-39AAFEA84867}" presName="sibTrans" presStyleLbl="sibTrans2D1" presStyleIdx="4" presStyleCnt="6"/>
      <dgm:spPr/>
      <dgm:t>
        <a:bodyPr/>
        <a:lstStyle/>
        <a:p>
          <a:endParaRPr lang="en-US"/>
        </a:p>
      </dgm:t>
    </dgm:pt>
    <dgm:pt modelId="{60D244D7-02AB-499F-9799-AD898F442B04}" type="pres">
      <dgm:prSet presAssocID="{A1EE7D7A-1679-42EE-B046-A0FEEE14EF2D}" presName="node" presStyleLbl="node1" presStyleIdx="5" presStyleCnt="6" custScaleX="173734" custRadScaleRad="136135" custRadScaleInc="-36981">
        <dgm:presLayoutVars>
          <dgm:bulletEnabled val="1"/>
        </dgm:presLayoutVars>
      </dgm:prSet>
      <dgm:spPr/>
      <dgm:t>
        <a:bodyPr/>
        <a:lstStyle/>
        <a:p>
          <a:endParaRPr lang="en-US"/>
        </a:p>
      </dgm:t>
    </dgm:pt>
    <dgm:pt modelId="{A3DC85D7-2B08-4003-8C6C-9558FC011CBC}" type="pres">
      <dgm:prSet presAssocID="{A1EE7D7A-1679-42EE-B046-A0FEEE14EF2D}" presName="dummy" presStyleCnt="0"/>
      <dgm:spPr/>
      <dgm:t>
        <a:bodyPr/>
        <a:lstStyle/>
        <a:p>
          <a:endParaRPr lang="en-US"/>
        </a:p>
      </dgm:t>
    </dgm:pt>
    <dgm:pt modelId="{B671D5D6-8A81-4037-9C67-7ED6096A7500}" type="pres">
      <dgm:prSet presAssocID="{F6C947EB-B0DD-437E-A87F-784618B7ECBA}" presName="sibTrans" presStyleLbl="sibTrans2D1" presStyleIdx="5" presStyleCnt="6"/>
      <dgm:spPr/>
      <dgm:t>
        <a:bodyPr/>
        <a:lstStyle/>
        <a:p>
          <a:endParaRPr lang="en-US"/>
        </a:p>
      </dgm:t>
    </dgm:pt>
  </dgm:ptLst>
  <dgm:cxnLst>
    <dgm:cxn modelId="{007378D1-D4AB-4D05-ACA0-BA6AD3B2A979}" type="presOf" srcId="{AED54084-AE1B-4D33-8373-0A98D7DD6674}" destId="{0BF6189E-3ED4-4617-B03A-6521EED0DB14}" srcOrd="0" destOrd="0" presId="urn:microsoft.com/office/officeart/2005/8/layout/radial6"/>
    <dgm:cxn modelId="{3DC0A67C-A2EE-4237-B917-67C4D7AA3A1D}" srcId="{AED54084-AE1B-4D33-8373-0A98D7DD6674}" destId="{4C39DAEE-972A-4D70-86BC-54DA2C847F40}" srcOrd="0" destOrd="0" parTransId="{01CC1B82-8B75-4AB1-BA66-C686487BCB58}" sibTransId="{432CE4C9-BCB2-4126-8419-5637DFA73BB4}"/>
    <dgm:cxn modelId="{03D3B194-28AD-46B6-BFEC-BAEFA5CD9376}" type="presOf" srcId="{DB72D270-C4BB-4C8D-99EA-39AAFEA84867}" destId="{448BBDD3-08BE-4232-ACFF-9255EEAB0A5C}" srcOrd="0" destOrd="0" presId="urn:microsoft.com/office/officeart/2005/8/layout/radial6"/>
    <dgm:cxn modelId="{6364C51C-814A-407D-ABAC-9672AE12F2F5}" srcId="{4C39DAEE-972A-4D70-86BC-54DA2C847F40}" destId="{64590FEB-5D3C-4766-9BFD-7A91237EBA7B}" srcOrd="0" destOrd="0" parTransId="{D8BE371D-ED99-431B-8667-CB16E1D4FFF8}" sibTransId="{76CF181D-08BD-4A55-8141-A24EE6550C8E}"/>
    <dgm:cxn modelId="{2AA555BC-1B18-4ED7-ADFD-64916C3FFF6E}" type="presOf" srcId="{A1EE7D7A-1679-42EE-B046-A0FEEE14EF2D}" destId="{60D244D7-02AB-499F-9799-AD898F442B04}" srcOrd="0" destOrd="0" presId="urn:microsoft.com/office/officeart/2005/8/layout/radial6"/>
    <dgm:cxn modelId="{1F91F4D2-0AC9-4763-89F9-762C2CA09572}" srcId="{4C39DAEE-972A-4D70-86BC-54DA2C847F40}" destId="{869BA03A-ABB7-4AE0-8AC2-18B49E33752C}" srcOrd="2" destOrd="0" parTransId="{96D8F069-24BB-47FB-9587-6D443379C323}" sibTransId="{CA705486-7C2F-42F3-A0A4-9B37F48D95D5}"/>
    <dgm:cxn modelId="{35D186CB-A9D7-424C-B99A-89F51991599C}" type="presOf" srcId="{4C39DAEE-972A-4D70-86BC-54DA2C847F40}" destId="{91A2DAF9-6C29-4491-B458-545F1767010D}" srcOrd="0" destOrd="0" presId="urn:microsoft.com/office/officeart/2005/8/layout/radial6"/>
    <dgm:cxn modelId="{594D632C-0B50-4BD9-A8BE-7C7600D1A143}" type="presOf" srcId="{64590FEB-5D3C-4766-9BFD-7A91237EBA7B}" destId="{7A80BE26-1C64-444D-8AC5-3633C44FD3C9}" srcOrd="0" destOrd="0" presId="urn:microsoft.com/office/officeart/2005/8/layout/radial6"/>
    <dgm:cxn modelId="{F9677319-4F45-4B1D-998C-01A1CCDDA2EA}" type="presOf" srcId="{869BA03A-ABB7-4AE0-8AC2-18B49E33752C}" destId="{665808F7-70B5-45A0-B2E5-62512B0DF571}" srcOrd="0" destOrd="0" presId="urn:microsoft.com/office/officeart/2005/8/layout/radial6"/>
    <dgm:cxn modelId="{B41D0229-C651-4373-AF02-7A83EEEECB0F}" srcId="{4C39DAEE-972A-4D70-86BC-54DA2C847F40}" destId="{03FED2D3-6514-4FAD-8B41-FE7336661CC8}" srcOrd="4" destOrd="0" parTransId="{68E0CB18-61DB-45FE-B6CF-D0EEF495901D}" sibTransId="{DB72D270-C4BB-4C8D-99EA-39AAFEA84867}"/>
    <dgm:cxn modelId="{837D5C30-400C-45C9-BA6E-1B677C49B280}" type="presOf" srcId="{03FED2D3-6514-4FAD-8B41-FE7336661CC8}" destId="{77FA5B50-F4C3-4F2E-9270-ECD937C7FFF4}" srcOrd="0" destOrd="0" presId="urn:microsoft.com/office/officeart/2005/8/layout/radial6"/>
    <dgm:cxn modelId="{02C07846-540E-45C3-8291-A42E3CC689FE}" type="presOf" srcId="{76CF181D-08BD-4A55-8141-A24EE6550C8E}" destId="{1CE7EF35-8C2E-4751-80D4-4FADD7D343F6}" srcOrd="0" destOrd="0" presId="urn:microsoft.com/office/officeart/2005/8/layout/radial6"/>
    <dgm:cxn modelId="{F8B5E7F1-50FB-4E98-B503-49CEF18B0E50}" srcId="{4C39DAEE-972A-4D70-86BC-54DA2C847F40}" destId="{574D2851-F008-4179-A36C-648B7A7CC2CF}" srcOrd="3" destOrd="0" parTransId="{2FD0C3E4-3A3E-4B8C-B9B3-7D54FB49B0D3}" sibTransId="{338BA83B-D741-4F73-B6A8-E67D183730DB}"/>
    <dgm:cxn modelId="{1E09FF84-4F97-4CBD-A769-91DCF29BFFF7}" srcId="{4C39DAEE-972A-4D70-86BC-54DA2C847F40}" destId="{A1EE7D7A-1679-42EE-B046-A0FEEE14EF2D}" srcOrd="5" destOrd="0" parTransId="{95F139B7-3772-4B47-B32B-2C785551AECF}" sibTransId="{F6C947EB-B0DD-437E-A87F-784618B7ECBA}"/>
    <dgm:cxn modelId="{AE6A66D8-0700-4D64-AB7D-445787DD8156}" type="presOf" srcId="{574D2851-F008-4179-A36C-648B7A7CC2CF}" destId="{9BDDAD24-E34F-4DF5-A744-BE974424EA14}" srcOrd="0" destOrd="0" presId="urn:microsoft.com/office/officeart/2005/8/layout/radial6"/>
    <dgm:cxn modelId="{3342E249-A03A-464B-A9EF-180B336E9686}" type="presOf" srcId="{338BA83B-D741-4F73-B6A8-E67D183730DB}" destId="{C1ACFE9A-1CBE-40F4-B111-AB4DDF9E19A7}" srcOrd="0" destOrd="0" presId="urn:microsoft.com/office/officeart/2005/8/layout/radial6"/>
    <dgm:cxn modelId="{8F3862D7-1AD9-44B1-9380-4E6384A270FD}" srcId="{4C39DAEE-972A-4D70-86BC-54DA2C847F40}" destId="{DD31130D-A4ED-44AF-BFAA-372769FE2C25}" srcOrd="1" destOrd="0" parTransId="{A064DD4F-C8DE-4511-AE60-5EB0AA6F3887}" sibTransId="{A4DAE0A8-CAFE-42A0-B7BD-3D4E44B3CB7A}"/>
    <dgm:cxn modelId="{FF708D6B-3F9C-4A29-A371-904EF02B8D8D}" type="presOf" srcId="{CA705486-7C2F-42F3-A0A4-9B37F48D95D5}" destId="{CDBB8A92-7AD7-45C5-90CA-38A4A03E97DA}" srcOrd="0" destOrd="0" presId="urn:microsoft.com/office/officeart/2005/8/layout/radial6"/>
    <dgm:cxn modelId="{3ECF25F2-0BE6-4156-83AA-01DF59EBA45B}" type="presOf" srcId="{A4DAE0A8-CAFE-42A0-B7BD-3D4E44B3CB7A}" destId="{8D61EF14-C343-4EE3-B7F3-D60DC591F475}" srcOrd="0" destOrd="0" presId="urn:microsoft.com/office/officeart/2005/8/layout/radial6"/>
    <dgm:cxn modelId="{51815A5B-93C9-452C-A630-2BDCCA979EF8}" type="presOf" srcId="{F6C947EB-B0DD-437E-A87F-784618B7ECBA}" destId="{B671D5D6-8A81-4037-9C67-7ED6096A7500}" srcOrd="0" destOrd="0" presId="urn:microsoft.com/office/officeart/2005/8/layout/radial6"/>
    <dgm:cxn modelId="{745CF8C2-29CC-4402-B760-ECD18097EC35}" type="presOf" srcId="{DD31130D-A4ED-44AF-BFAA-372769FE2C25}" destId="{F74AFF0A-50C8-40A8-BC34-E7C6D62AC270}" srcOrd="0" destOrd="0" presId="urn:microsoft.com/office/officeart/2005/8/layout/radial6"/>
    <dgm:cxn modelId="{E6BE0512-3A92-4655-B516-0DD071EDD9D1}" type="presParOf" srcId="{0BF6189E-3ED4-4617-B03A-6521EED0DB14}" destId="{91A2DAF9-6C29-4491-B458-545F1767010D}" srcOrd="0" destOrd="0" presId="urn:microsoft.com/office/officeart/2005/8/layout/radial6"/>
    <dgm:cxn modelId="{D3A68608-5A89-4E25-9569-D4DF2BF08CAB}" type="presParOf" srcId="{0BF6189E-3ED4-4617-B03A-6521EED0DB14}" destId="{7A80BE26-1C64-444D-8AC5-3633C44FD3C9}" srcOrd="1" destOrd="0" presId="urn:microsoft.com/office/officeart/2005/8/layout/radial6"/>
    <dgm:cxn modelId="{549120E3-1016-4B5D-8BC1-8AD221849A2B}" type="presParOf" srcId="{0BF6189E-3ED4-4617-B03A-6521EED0DB14}" destId="{1C0EA369-FFFA-4FC7-B27A-CFE9B54E8C0B}" srcOrd="2" destOrd="0" presId="urn:microsoft.com/office/officeart/2005/8/layout/radial6"/>
    <dgm:cxn modelId="{7C74AAD2-2205-46F9-9DC4-F4DDD5A69FC4}" type="presParOf" srcId="{0BF6189E-3ED4-4617-B03A-6521EED0DB14}" destId="{1CE7EF35-8C2E-4751-80D4-4FADD7D343F6}" srcOrd="3" destOrd="0" presId="urn:microsoft.com/office/officeart/2005/8/layout/radial6"/>
    <dgm:cxn modelId="{514F466E-958A-44A2-97D0-954D5E544619}" type="presParOf" srcId="{0BF6189E-3ED4-4617-B03A-6521EED0DB14}" destId="{F74AFF0A-50C8-40A8-BC34-E7C6D62AC270}" srcOrd="4" destOrd="0" presId="urn:microsoft.com/office/officeart/2005/8/layout/radial6"/>
    <dgm:cxn modelId="{055DA2F8-3F47-4EF1-AD4C-C909F4624057}" type="presParOf" srcId="{0BF6189E-3ED4-4617-B03A-6521EED0DB14}" destId="{896CE3CC-C1F3-4F15-BD2F-66D3B9B8ABAE}" srcOrd="5" destOrd="0" presId="urn:microsoft.com/office/officeart/2005/8/layout/radial6"/>
    <dgm:cxn modelId="{D8189BDB-DC4A-4153-8425-19816B28B444}" type="presParOf" srcId="{0BF6189E-3ED4-4617-B03A-6521EED0DB14}" destId="{8D61EF14-C343-4EE3-B7F3-D60DC591F475}" srcOrd="6" destOrd="0" presId="urn:microsoft.com/office/officeart/2005/8/layout/radial6"/>
    <dgm:cxn modelId="{EA583180-9499-4480-A4B9-520845E76483}" type="presParOf" srcId="{0BF6189E-3ED4-4617-B03A-6521EED0DB14}" destId="{665808F7-70B5-45A0-B2E5-62512B0DF571}" srcOrd="7" destOrd="0" presId="urn:microsoft.com/office/officeart/2005/8/layout/radial6"/>
    <dgm:cxn modelId="{D2EE8F66-AE75-4A5A-A420-048B1E72B3BE}" type="presParOf" srcId="{0BF6189E-3ED4-4617-B03A-6521EED0DB14}" destId="{8152C24A-B7AE-4D0E-940C-E545563317ED}" srcOrd="8" destOrd="0" presId="urn:microsoft.com/office/officeart/2005/8/layout/radial6"/>
    <dgm:cxn modelId="{51657CDA-4500-4180-B938-8F7F6BE90C06}" type="presParOf" srcId="{0BF6189E-3ED4-4617-B03A-6521EED0DB14}" destId="{CDBB8A92-7AD7-45C5-90CA-38A4A03E97DA}" srcOrd="9" destOrd="0" presId="urn:microsoft.com/office/officeart/2005/8/layout/radial6"/>
    <dgm:cxn modelId="{F8ECE140-55E2-4240-BD5B-0906F9A70525}" type="presParOf" srcId="{0BF6189E-3ED4-4617-B03A-6521EED0DB14}" destId="{9BDDAD24-E34F-4DF5-A744-BE974424EA14}" srcOrd="10" destOrd="0" presId="urn:microsoft.com/office/officeart/2005/8/layout/radial6"/>
    <dgm:cxn modelId="{B45DB594-5CE1-4E33-94BF-5D9A14FD596A}" type="presParOf" srcId="{0BF6189E-3ED4-4617-B03A-6521EED0DB14}" destId="{D442EB98-873C-4A13-9970-33DE97B30B61}" srcOrd="11" destOrd="0" presId="urn:microsoft.com/office/officeart/2005/8/layout/radial6"/>
    <dgm:cxn modelId="{9816ADC6-C355-44B0-8688-9BD4010DFA23}" type="presParOf" srcId="{0BF6189E-3ED4-4617-B03A-6521EED0DB14}" destId="{C1ACFE9A-1CBE-40F4-B111-AB4DDF9E19A7}" srcOrd="12" destOrd="0" presId="urn:microsoft.com/office/officeart/2005/8/layout/radial6"/>
    <dgm:cxn modelId="{70F14BFB-84DC-45FF-AD55-174A9A0EDE19}" type="presParOf" srcId="{0BF6189E-3ED4-4617-B03A-6521EED0DB14}" destId="{77FA5B50-F4C3-4F2E-9270-ECD937C7FFF4}" srcOrd="13" destOrd="0" presId="urn:microsoft.com/office/officeart/2005/8/layout/radial6"/>
    <dgm:cxn modelId="{AE26F7F9-428C-4CE5-9CFB-33E1B792DC41}" type="presParOf" srcId="{0BF6189E-3ED4-4617-B03A-6521EED0DB14}" destId="{C2D7E383-E946-4F77-AF80-678D1C81C1A3}" srcOrd="14" destOrd="0" presId="urn:microsoft.com/office/officeart/2005/8/layout/radial6"/>
    <dgm:cxn modelId="{3AC49113-ADD1-4B8E-A42C-CFBAC53FB09A}" type="presParOf" srcId="{0BF6189E-3ED4-4617-B03A-6521EED0DB14}" destId="{448BBDD3-08BE-4232-ACFF-9255EEAB0A5C}" srcOrd="15" destOrd="0" presId="urn:microsoft.com/office/officeart/2005/8/layout/radial6"/>
    <dgm:cxn modelId="{7441E675-1057-4AF0-BBC9-864200C25458}" type="presParOf" srcId="{0BF6189E-3ED4-4617-B03A-6521EED0DB14}" destId="{60D244D7-02AB-499F-9799-AD898F442B04}" srcOrd="16" destOrd="0" presId="urn:microsoft.com/office/officeart/2005/8/layout/radial6"/>
    <dgm:cxn modelId="{787FBE32-8FDC-479F-BE55-8AF560E93F7C}" type="presParOf" srcId="{0BF6189E-3ED4-4617-B03A-6521EED0DB14}" destId="{A3DC85D7-2B08-4003-8C6C-9558FC011CBC}" srcOrd="17" destOrd="0" presId="urn:microsoft.com/office/officeart/2005/8/layout/radial6"/>
    <dgm:cxn modelId="{4299DA43-2CA1-47C8-8B3E-EF81D7DF52DE}" type="presParOf" srcId="{0BF6189E-3ED4-4617-B03A-6521EED0DB14}" destId="{B671D5D6-8A81-4037-9C67-7ED6096A7500}" srcOrd="18" destOrd="0" presId="urn:microsoft.com/office/officeart/2005/8/layout/radial6"/>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1D5D6-8A81-4037-9C67-7ED6096A7500}">
      <dsp:nvSpPr>
        <dsp:cNvPr id="0" name=""/>
        <dsp:cNvSpPr/>
      </dsp:nvSpPr>
      <dsp:spPr>
        <a:xfrm>
          <a:off x="1645925" y="366446"/>
          <a:ext cx="3420251" cy="3420251"/>
        </a:xfrm>
        <a:prstGeom prst="blockArc">
          <a:avLst>
            <a:gd name="adj1" fmla="val 12379789"/>
            <a:gd name="adj2" fmla="val 17573017"/>
            <a:gd name="adj3" fmla="val 4519"/>
          </a:avLst>
        </a:prstGeom>
        <a:solidFill>
          <a:schemeClr val="bg1"/>
        </a:solidFill>
        <a:ln w="19050" cap="rnd" cmpd="sng" algn="ctr">
          <a:solidFill>
            <a:srgbClr val="8EB022"/>
          </a:solidFill>
          <a:prstDash val="solid"/>
        </a:ln>
        <a:effectLst/>
        <a:scene3d>
          <a:camera prst="orthographicFront"/>
          <a:lightRig rig="flat" dir="t"/>
        </a:scene3d>
        <a:sp3d z="-80000"/>
      </dsp:spPr>
      <dsp:style>
        <a:lnRef idx="2">
          <a:schemeClr val="accent2">
            <a:shade val="50000"/>
          </a:schemeClr>
        </a:lnRef>
        <a:fillRef idx="1">
          <a:schemeClr val="accent2"/>
        </a:fillRef>
        <a:effectRef idx="0">
          <a:schemeClr val="accent2"/>
        </a:effectRef>
        <a:fontRef idx="minor">
          <a:schemeClr val="lt1"/>
        </a:fontRef>
      </dsp:style>
    </dsp:sp>
    <dsp:sp modelId="{448BBDD3-08BE-4232-ACFF-9255EEAB0A5C}">
      <dsp:nvSpPr>
        <dsp:cNvPr id="0" name=""/>
        <dsp:cNvSpPr/>
      </dsp:nvSpPr>
      <dsp:spPr>
        <a:xfrm>
          <a:off x="1623394" y="410332"/>
          <a:ext cx="3420251" cy="3420251"/>
        </a:xfrm>
        <a:prstGeom prst="blockArc">
          <a:avLst>
            <a:gd name="adj1" fmla="val 8702886"/>
            <a:gd name="adj2" fmla="val 12481253"/>
            <a:gd name="adj3" fmla="val 4519"/>
          </a:avLst>
        </a:prstGeom>
        <a:solidFill>
          <a:schemeClr val="bg1"/>
        </a:solidFill>
        <a:ln w="19050" cap="rnd" cmpd="sng" algn="ctr">
          <a:solidFill>
            <a:srgbClr val="8EB022"/>
          </a:solidFill>
          <a:prstDash val="solid"/>
        </a:ln>
        <a:effectLst/>
        <a:scene3d>
          <a:camera prst="orthographicFront"/>
          <a:lightRig rig="flat" dir="t"/>
        </a:scene3d>
        <a:sp3d z="-80000"/>
      </dsp:spPr>
      <dsp:style>
        <a:lnRef idx="2">
          <a:schemeClr val="accent2">
            <a:shade val="50000"/>
          </a:schemeClr>
        </a:lnRef>
        <a:fillRef idx="1">
          <a:schemeClr val="accent2"/>
        </a:fillRef>
        <a:effectRef idx="0">
          <a:schemeClr val="accent2"/>
        </a:effectRef>
        <a:fontRef idx="minor">
          <a:schemeClr val="lt1"/>
        </a:fontRef>
      </dsp:style>
    </dsp:sp>
    <dsp:sp modelId="{C1ACFE9A-1CBE-40F4-B111-AB4DDF9E19A7}">
      <dsp:nvSpPr>
        <dsp:cNvPr id="0" name=""/>
        <dsp:cNvSpPr/>
      </dsp:nvSpPr>
      <dsp:spPr>
        <a:xfrm>
          <a:off x="1877816" y="654073"/>
          <a:ext cx="3420251" cy="3420251"/>
        </a:xfrm>
        <a:prstGeom prst="blockArc">
          <a:avLst>
            <a:gd name="adj1" fmla="val 4140920"/>
            <a:gd name="adj2" fmla="val 9187245"/>
            <a:gd name="adj3" fmla="val 4519"/>
          </a:avLst>
        </a:prstGeom>
        <a:solidFill>
          <a:schemeClr val="bg1"/>
        </a:solidFill>
        <a:ln w="19050" cap="rnd" cmpd="sng" algn="ctr">
          <a:solidFill>
            <a:srgbClr val="8EB022"/>
          </a:solidFill>
          <a:prstDash val="solid"/>
        </a:ln>
        <a:effectLst/>
        <a:scene3d>
          <a:camera prst="orthographicFront"/>
          <a:lightRig rig="flat" dir="t"/>
        </a:scene3d>
        <a:sp3d z="-80000"/>
      </dsp:spPr>
      <dsp:style>
        <a:lnRef idx="2">
          <a:schemeClr val="accent2">
            <a:shade val="50000"/>
          </a:schemeClr>
        </a:lnRef>
        <a:fillRef idx="1">
          <a:schemeClr val="accent2"/>
        </a:fillRef>
        <a:effectRef idx="0">
          <a:schemeClr val="accent2"/>
        </a:effectRef>
        <a:fontRef idx="minor">
          <a:schemeClr val="lt1"/>
        </a:fontRef>
      </dsp:style>
    </dsp:sp>
    <dsp:sp modelId="{CDBB8A92-7AD7-45C5-90CA-38A4A03E97DA}">
      <dsp:nvSpPr>
        <dsp:cNvPr id="0" name=""/>
        <dsp:cNvSpPr/>
      </dsp:nvSpPr>
      <dsp:spPr>
        <a:xfrm>
          <a:off x="2970411" y="623620"/>
          <a:ext cx="3420251" cy="3420251"/>
        </a:xfrm>
        <a:prstGeom prst="blockArc">
          <a:avLst>
            <a:gd name="adj1" fmla="val 1586498"/>
            <a:gd name="adj2" fmla="val 6723063"/>
            <a:gd name="adj3" fmla="val 4519"/>
          </a:avLst>
        </a:prstGeom>
        <a:solidFill>
          <a:schemeClr val="bg1"/>
        </a:solidFill>
        <a:ln w="19050" cap="rnd" cmpd="sng" algn="ctr">
          <a:solidFill>
            <a:srgbClr val="8EB022"/>
          </a:solidFill>
          <a:prstDash val="solid"/>
        </a:ln>
        <a:effectLst/>
        <a:scene3d>
          <a:camera prst="orthographicFront"/>
          <a:lightRig rig="flat" dir="t"/>
        </a:scene3d>
        <a:sp3d z="-80000"/>
      </dsp:spPr>
      <dsp:style>
        <a:lnRef idx="2">
          <a:schemeClr val="accent2">
            <a:shade val="50000"/>
          </a:schemeClr>
        </a:lnRef>
        <a:fillRef idx="1">
          <a:schemeClr val="accent2"/>
        </a:fillRef>
        <a:effectRef idx="0">
          <a:schemeClr val="accent2"/>
        </a:effectRef>
        <a:fontRef idx="minor">
          <a:schemeClr val="lt1"/>
        </a:fontRef>
      </dsp:style>
    </dsp:sp>
    <dsp:sp modelId="{8D61EF14-C343-4EE3-B7F3-D60DC591F475}">
      <dsp:nvSpPr>
        <dsp:cNvPr id="0" name=""/>
        <dsp:cNvSpPr/>
      </dsp:nvSpPr>
      <dsp:spPr>
        <a:xfrm>
          <a:off x="3061115" y="463895"/>
          <a:ext cx="3420251" cy="3420251"/>
        </a:xfrm>
        <a:prstGeom prst="blockArc">
          <a:avLst>
            <a:gd name="adj1" fmla="val 19979631"/>
            <a:gd name="adj2" fmla="val 1964469"/>
            <a:gd name="adj3" fmla="val 4519"/>
          </a:avLst>
        </a:prstGeom>
        <a:solidFill>
          <a:schemeClr val="bg1"/>
        </a:solidFill>
        <a:ln w="19050" cap="rnd" cmpd="sng" algn="ctr">
          <a:solidFill>
            <a:srgbClr val="8EB022"/>
          </a:solidFill>
          <a:prstDash val="solid"/>
        </a:ln>
        <a:effectLst/>
        <a:scene3d>
          <a:camera prst="orthographicFront"/>
          <a:lightRig rig="flat" dir="t"/>
        </a:scene3d>
        <a:sp3d z="-80000"/>
      </dsp:spPr>
      <dsp:style>
        <a:lnRef idx="2">
          <a:schemeClr val="accent2">
            <a:shade val="50000"/>
          </a:schemeClr>
        </a:lnRef>
        <a:fillRef idx="1">
          <a:schemeClr val="accent2"/>
        </a:fillRef>
        <a:effectRef idx="0">
          <a:schemeClr val="accent2"/>
        </a:effectRef>
        <a:fontRef idx="minor">
          <a:schemeClr val="lt1"/>
        </a:fontRef>
      </dsp:style>
    </dsp:sp>
    <dsp:sp modelId="{1CE7EF35-8C2E-4751-80D4-4FADD7D343F6}">
      <dsp:nvSpPr>
        <dsp:cNvPr id="0" name=""/>
        <dsp:cNvSpPr/>
      </dsp:nvSpPr>
      <dsp:spPr>
        <a:xfrm>
          <a:off x="3003837" y="362343"/>
          <a:ext cx="3420251" cy="3420251"/>
        </a:xfrm>
        <a:prstGeom prst="blockArc">
          <a:avLst>
            <a:gd name="adj1" fmla="val 14695273"/>
            <a:gd name="adj2" fmla="val 20259181"/>
            <a:gd name="adj3" fmla="val 4519"/>
          </a:avLst>
        </a:prstGeom>
        <a:solidFill>
          <a:schemeClr val="bg1"/>
        </a:solidFill>
        <a:ln w="19050" cap="rnd" cmpd="sng" algn="ctr">
          <a:solidFill>
            <a:srgbClr val="8EB022"/>
          </a:solidFill>
          <a:prstDash val="solid"/>
        </a:ln>
        <a:effectLst/>
        <a:scene3d>
          <a:camera prst="orthographicFront"/>
          <a:lightRig rig="flat" dir="t"/>
        </a:scene3d>
        <a:sp3d z="-80000"/>
      </dsp:spPr>
      <dsp:style>
        <a:lnRef idx="2">
          <a:schemeClr val="accent2">
            <a:shade val="50000"/>
          </a:schemeClr>
        </a:lnRef>
        <a:fillRef idx="1">
          <a:schemeClr val="accent2"/>
        </a:fillRef>
        <a:effectRef idx="0">
          <a:schemeClr val="accent2"/>
        </a:effectRef>
        <a:fontRef idx="minor">
          <a:schemeClr val="lt1"/>
        </a:fontRef>
      </dsp:style>
    </dsp:sp>
    <dsp:sp modelId="{91A2DAF9-6C29-4491-B458-545F1767010D}">
      <dsp:nvSpPr>
        <dsp:cNvPr id="0" name=""/>
        <dsp:cNvSpPr/>
      </dsp:nvSpPr>
      <dsp:spPr>
        <a:xfrm>
          <a:off x="3173419" y="1371600"/>
          <a:ext cx="1634531" cy="1296435"/>
        </a:xfrm>
        <a:prstGeom prst="ellipse">
          <a:avLst/>
        </a:prstGeom>
        <a:solidFill>
          <a:schemeClr val="tx1"/>
        </a:solidFill>
        <a:ln w="19050" cap="rnd" cmpd="sng" algn="ctr">
          <a:noFill/>
          <a:prstDash val="solid"/>
        </a:ln>
        <a:effectLst>
          <a:outerShdw blurRad="50800" dist="38100" dir="5400000" algn="t" rotWithShape="0">
            <a:prstClr val="black">
              <a:alpha val="40000"/>
            </a:prstClr>
          </a:outerShdw>
        </a:effectLst>
        <a:scene3d>
          <a:camera prst="orthographicFront"/>
          <a:lightRig rig="flat" dir="t"/>
        </a:scene3d>
        <a:sp3d>
          <a:bevelT/>
          <a:bevelB/>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0" i="1" kern="1200" dirty="0" smtClean="0">
              <a:effectLst>
                <a:outerShdw blurRad="38100" dist="38100" dir="2700000">
                  <a:srgbClr val="000000"/>
                </a:outerShdw>
              </a:effectLst>
              <a:latin typeface="Cambria" pitchFamily="18" charset="0"/>
            </a:rPr>
            <a:t>Students</a:t>
          </a:r>
          <a:r>
            <a:rPr lang="en-US" sz="2100" b="1" kern="1200" dirty="0" smtClean="0"/>
            <a:t> </a:t>
          </a:r>
          <a:endParaRPr lang="en-US" sz="2100" b="1" kern="1200" dirty="0"/>
        </a:p>
      </dsp:txBody>
      <dsp:txXfrm>
        <a:off x="3412791" y="1561459"/>
        <a:ext cx="1155787" cy="916717"/>
      </dsp:txXfrm>
    </dsp:sp>
    <dsp:sp modelId="{7A80BE26-1C64-444D-8AC5-3633C44FD3C9}">
      <dsp:nvSpPr>
        <dsp:cNvPr id="0" name=""/>
        <dsp:cNvSpPr/>
      </dsp:nvSpPr>
      <dsp:spPr>
        <a:xfrm>
          <a:off x="3009837" y="0"/>
          <a:ext cx="1992378" cy="1073271"/>
        </a:xfrm>
        <a:prstGeom prst="ellipse">
          <a:avLst/>
        </a:prstGeom>
        <a:solidFill>
          <a:srgbClr val="92D050"/>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lumMod val="75000"/>
                  <a:lumOff val="25000"/>
                </a:schemeClr>
              </a:solidFill>
              <a:effectLst>
                <a:outerShdw blurRad="38100" dist="38100" dir="2700000" algn="tl">
                  <a:srgbClr val="000000">
                    <a:alpha val="43137"/>
                  </a:srgbClr>
                </a:outerShdw>
              </a:effectLst>
            </a:rPr>
            <a:t>Counselors/Advisers</a:t>
          </a:r>
          <a:endParaRPr lang="en-US" sz="1800" b="1" kern="1200" dirty="0">
            <a:solidFill>
              <a:schemeClr val="tx1">
                <a:lumMod val="75000"/>
                <a:lumOff val="25000"/>
              </a:schemeClr>
            </a:solidFill>
            <a:effectLst>
              <a:outerShdw blurRad="38100" dist="38100" dir="2700000" algn="tl">
                <a:srgbClr val="000000">
                  <a:alpha val="43137"/>
                </a:srgbClr>
              </a:outerShdw>
            </a:effectLst>
          </a:endParaRPr>
        </a:p>
      </dsp:txBody>
      <dsp:txXfrm>
        <a:off x="3301614" y="157177"/>
        <a:ext cx="1408824" cy="758917"/>
      </dsp:txXfrm>
    </dsp:sp>
    <dsp:sp modelId="{F74AFF0A-50C8-40A8-BC34-E7C6D62AC270}">
      <dsp:nvSpPr>
        <dsp:cNvPr id="0" name=""/>
        <dsp:cNvSpPr/>
      </dsp:nvSpPr>
      <dsp:spPr>
        <a:xfrm>
          <a:off x="5156521" y="878385"/>
          <a:ext cx="2207891" cy="1073271"/>
        </a:xfrm>
        <a:prstGeom prst="ellipse">
          <a:avLst/>
        </a:prstGeom>
        <a:solidFill>
          <a:schemeClr val="accent4">
            <a:lumMod val="60000"/>
            <a:lumOff val="40000"/>
          </a:schemeClr>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lumMod val="75000"/>
                  <a:lumOff val="25000"/>
                </a:schemeClr>
              </a:solidFill>
              <a:effectLst>
                <a:outerShdw blurRad="38100" dist="38100" dir="2700000" algn="tl">
                  <a:srgbClr val="000000">
                    <a:alpha val="43137"/>
                  </a:srgbClr>
                </a:outerShdw>
              </a:effectLst>
            </a:rPr>
            <a:t>Parents</a:t>
          </a:r>
          <a:endParaRPr lang="en-US" sz="1800" b="1" kern="1200" dirty="0">
            <a:solidFill>
              <a:schemeClr val="tx1">
                <a:lumMod val="75000"/>
                <a:lumOff val="25000"/>
              </a:schemeClr>
            </a:solidFill>
            <a:effectLst>
              <a:outerShdw blurRad="38100" dist="38100" dir="2700000" algn="tl">
                <a:srgbClr val="000000">
                  <a:alpha val="43137"/>
                </a:srgbClr>
              </a:outerShdw>
            </a:effectLst>
          </a:endParaRPr>
        </a:p>
      </dsp:txBody>
      <dsp:txXfrm>
        <a:off x="5479859" y="1035562"/>
        <a:ext cx="1561215" cy="758917"/>
      </dsp:txXfrm>
    </dsp:sp>
    <dsp:sp modelId="{665808F7-70B5-45A0-B2E5-62512B0DF571}">
      <dsp:nvSpPr>
        <dsp:cNvPr id="0" name=""/>
        <dsp:cNvSpPr/>
      </dsp:nvSpPr>
      <dsp:spPr>
        <a:xfrm>
          <a:off x="4750376" y="2578374"/>
          <a:ext cx="2853582" cy="999323"/>
        </a:xfrm>
        <a:prstGeom prst="ellipse">
          <a:avLst/>
        </a:prstGeom>
        <a:solidFill>
          <a:schemeClr val="accent5">
            <a:lumMod val="60000"/>
            <a:lumOff val="40000"/>
          </a:schemeClr>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lumMod val="75000"/>
                  <a:lumOff val="25000"/>
                </a:schemeClr>
              </a:solidFill>
              <a:effectLst>
                <a:outerShdw blurRad="38100" dist="38100" dir="2700000" algn="tl">
                  <a:srgbClr val="000000">
                    <a:alpha val="43137"/>
                  </a:srgbClr>
                </a:outerShdw>
              </a:effectLst>
            </a:rPr>
            <a:t>Administrators</a:t>
          </a:r>
          <a:endParaRPr lang="en-US" sz="1800" b="1" kern="1200" dirty="0">
            <a:solidFill>
              <a:schemeClr val="tx1">
                <a:lumMod val="75000"/>
                <a:lumOff val="25000"/>
              </a:schemeClr>
            </a:solidFill>
            <a:effectLst>
              <a:outerShdw blurRad="38100" dist="38100" dir="2700000" algn="tl">
                <a:srgbClr val="000000">
                  <a:alpha val="43137"/>
                </a:srgbClr>
              </a:outerShdw>
            </a:effectLst>
          </a:endParaRPr>
        </a:p>
      </dsp:txBody>
      <dsp:txXfrm>
        <a:off x="5168273" y="2724721"/>
        <a:ext cx="2017788" cy="706629"/>
      </dsp:txXfrm>
    </dsp:sp>
    <dsp:sp modelId="{9BDDAD24-E34F-4DF5-A744-BE974424EA14}">
      <dsp:nvSpPr>
        <dsp:cNvPr id="0" name=""/>
        <dsp:cNvSpPr/>
      </dsp:nvSpPr>
      <dsp:spPr>
        <a:xfrm>
          <a:off x="2950997" y="3346328"/>
          <a:ext cx="2204016" cy="1073271"/>
        </a:xfrm>
        <a:prstGeom prst="ellipse">
          <a:avLst/>
        </a:prstGeom>
        <a:solidFill>
          <a:schemeClr val="bg1">
            <a:lumMod val="75000"/>
          </a:schemeClr>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b="1" u="none" kern="1200" dirty="0" smtClean="0">
              <a:solidFill>
                <a:schemeClr val="tx1">
                  <a:lumMod val="75000"/>
                  <a:lumOff val="25000"/>
                </a:schemeClr>
              </a:solidFill>
              <a:effectLst>
                <a:outerShdw blurRad="38100" dist="38100" dir="2700000" algn="tl">
                  <a:srgbClr val="000000">
                    <a:alpha val="43137"/>
                  </a:srgbClr>
                </a:outerShdw>
              </a:effectLst>
            </a:rPr>
            <a:t>Community</a:t>
          </a:r>
          <a:endParaRPr lang="en-US" sz="1800" b="1" u="none" kern="1200" dirty="0">
            <a:solidFill>
              <a:schemeClr val="tx1">
                <a:lumMod val="75000"/>
                <a:lumOff val="25000"/>
              </a:schemeClr>
            </a:solidFill>
            <a:effectLst>
              <a:outerShdw blurRad="38100" dist="38100" dir="2700000" algn="tl">
                <a:srgbClr val="000000">
                  <a:alpha val="43137"/>
                </a:srgbClr>
              </a:outerShdw>
            </a:effectLst>
          </a:endParaRPr>
        </a:p>
      </dsp:txBody>
      <dsp:txXfrm>
        <a:off x="3273768" y="3503505"/>
        <a:ext cx="1558474" cy="758917"/>
      </dsp:txXfrm>
    </dsp:sp>
    <dsp:sp modelId="{77FA5B50-F4C3-4F2E-9270-ECD937C7FFF4}">
      <dsp:nvSpPr>
        <dsp:cNvPr id="0" name=""/>
        <dsp:cNvSpPr/>
      </dsp:nvSpPr>
      <dsp:spPr>
        <a:xfrm>
          <a:off x="528940" y="2541398"/>
          <a:ext cx="2869144" cy="1073271"/>
        </a:xfrm>
        <a:prstGeom prst="ellipse">
          <a:avLst/>
        </a:prstGeom>
        <a:solidFill>
          <a:schemeClr val="accent2">
            <a:lumMod val="60000"/>
            <a:lumOff val="40000"/>
          </a:schemeClr>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lumMod val="75000"/>
                  <a:lumOff val="25000"/>
                </a:schemeClr>
              </a:solidFill>
              <a:effectLst>
                <a:outerShdw blurRad="38100" dist="38100" dir="2700000" algn="tl">
                  <a:srgbClr val="000000">
                    <a:alpha val="43137"/>
                  </a:srgbClr>
                </a:outerShdw>
              </a:effectLst>
            </a:rPr>
            <a:t>Campus Staff</a:t>
          </a:r>
          <a:endParaRPr lang="en-US" sz="1800" b="1" kern="1200" dirty="0">
            <a:solidFill>
              <a:schemeClr val="tx1">
                <a:lumMod val="75000"/>
                <a:lumOff val="25000"/>
              </a:schemeClr>
            </a:solidFill>
            <a:effectLst>
              <a:outerShdw blurRad="38100" dist="38100" dir="2700000" algn="tl">
                <a:srgbClr val="000000">
                  <a:alpha val="43137"/>
                </a:srgbClr>
              </a:outerShdw>
            </a:effectLst>
          </a:endParaRPr>
        </a:p>
      </dsp:txBody>
      <dsp:txXfrm>
        <a:off x="949116" y="2698575"/>
        <a:ext cx="2028792" cy="758917"/>
      </dsp:txXfrm>
    </dsp:sp>
    <dsp:sp modelId="{60D244D7-02AB-499F-9799-AD898F442B04}">
      <dsp:nvSpPr>
        <dsp:cNvPr id="0" name=""/>
        <dsp:cNvSpPr/>
      </dsp:nvSpPr>
      <dsp:spPr>
        <a:xfrm>
          <a:off x="925651" y="798568"/>
          <a:ext cx="1864637" cy="1073271"/>
        </a:xfrm>
        <a:prstGeom prst="ellipse">
          <a:avLst/>
        </a:prstGeom>
        <a:solidFill>
          <a:schemeClr val="accent6">
            <a:lumMod val="60000"/>
            <a:lumOff val="40000"/>
          </a:schemeClr>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lumMod val="75000"/>
                  <a:lumOff val="25000"/>
                </a:schemeClr>
              </a:solidFill>
              <a:effectLst>
                <a:outerShdw blurRad="38100" dist="38100" dir="2700000" algn="tl">
                  <a:srgbClr val="000000">
                    <a:alpha val="43137"/>
                  </a:srgbClr>
                </a:outerShdw>
              </a:effectLst>
            </a:rPr>
            <a:t>Teachers</a:t>
          </a:r>
          <a:endParaRPr lang="en-US" sz="1800" b="1" kern="1200" dirty="0">
            <a:solidFill>
              <a:schemeClr val="tx1">
                <a:lumMod val="75000"/>
                <a:lumOff val="25000"/>
              </a:schemeClr>
            </a:solidFill>
            <a:effectLst>
              <a:outerShdw blurRad="38100" dist="38100" dir="2700000" algn="tl">
                <a:srgbClr val="000000">
                  <a:alpha val="43137"/>
                </a:srgbClr>
              </a:outerShdw>
            </a:effectLst>
          </a:endParaRPr>
        </a:p>
      </dsp:txBody>
      <dsp:txXfrm>
        <a:off x="1198721" y="955745"/>
        <a:ext cx="1318497" cy="7589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6D5796A-7CDB-40B9-A11F-D421A28B91ED}" type="datetimeFigureOut">
              <a:rPr lang="en-US" smtClean="0"/>
              <a:pPr/>
              <a:t>9/3/2014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79ACFD8-91C1-4EFF-B273-5897C9E97F7B}" type="slidenum">
              <a:rPr lang="en-US" smtClean="0"/>
              <a:pPr/>
              <a:t>‹#›</a:t>
            </a:fld>
            <a:endParaRPr lang="en-US" dirty="0"/>
          </a:p>
        </p:txBody>
      </p:sp>
    </p:spTree>
    <p:extLst>
      <p:ext uri="{BB962C8B-B14F-4D97-AF65-F5344CB8AC3E}">
        <p14:creationId xmlns:p14="http://schemas.microsoft.com/office/powerpoint/2010/main" val="1649112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xfrm>
            <a:off x="1635125" y="465138"/>
            <a:ext cx="4048125" cy="3036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80000"/>
              </a:lnSpc>
              <a:spcBef>
                <a:spcPct val="0"/>
              </a:spcBef>
            </a:pPr>
            <a:r>
              <a:rPr lang="en-US" sz="1400" b="1" dirty="0"/>
              <a:t>Read:  Students need a circle of caring to achieve success.  Who are these partners for success?</a:t>
            </a:r>
          </a:p>
          <a:p>
            <a:pPr>
              <a:lnSpc>
                <a:spcPct val="80000"/>
              </a:lnSpc>
              <a:spcBef>
                <a:spcPct val="0"/>
              </a:spcBef>
            </a:pPr>
            <a:endParaRPr lang="en-US" sz="1400" b="1" dirty="0"/>
          </a:p>
          <a:p>
            <a:pPr>
              <a:lnSpc>
                <a:spcPct val="80000"/>
              </a:lnSpc>
              <a:spcBef>
                <a:spcPct val="0"/>
              </a:spcBef>
            </a:pPr>
            <a:r>
              <a:rPr lang="en-US" sz="1400" b="1" dirty="0"/>
              <a:t>Counselors</a:t>
            </a:r>
          </a:p>
          <a:p>
            <a:pPr>
              <a:lnSpc>
                <a:spcPct val="80000"/>
              </a:lnSpc>
              <a:spcBef>
                <a:spcPct val="0"/>
              </a:spcBef>
            </a:pPr>
            <a:r>
              <a:rPr lang="en-US" sz="1400" b="1" dirty="0"/>
              <a:t>Teachers</a:t>
            </a:r>
          </a:p>
          <a:p>
            <a:pPr>
              <a:lnSpc>
                <a:spcPct val="80000"/>
              </a:lnSpc>
              <a:spcBef>
                <a:spcPct val="0"/>
              </a:spcBef>
            </a:pPr>
            <a:r>
              <a:rPr lang="en-US" sz="1400" b="1" dirty="0"/>
              <a:t>Administrators, especially the principal</a:t>
            </a:r>
          </a:p>
          <a:p>
            <a:pPr>
              <a:lnSpc>
                <a:spcPct val="80000"/>
              </a:lnSpc>
              <a:spcBef>
                <a:spcPct val="0"/>
              </a:spcBef>
            </a:pPr>
            <a:r>
              <a:rPr lang="en-US" sz="1400" b="1" dirty="0"/>
              <a:t>Other campus staff (specialists, school psychologists, nurses, special education staff)</a:t>
            </a:r>
          </a:p>
          <a:p>
            <a:pPr>
              <a:lnSpc>
                <a:spcPct val="80000"/>
              </a:lnSpc>
              <a:spcBef>
                <a:spcPct val="0"/>
              </a:spcBef>
            </a:pPr>
            <a:r>
              <a:rPr lang="en-US" sz="1400" b="1" dirty="0"/>
              <a:t>Parents</a:t>
            </a:r>
          </a:p>
          <a:p>
            <a:pPr>
              <a:lnSpc>
                <a:spcPct val="80000"/>
              </a:lnSpc>
              <a:spcBef>
                <a:spcPct val="0"/>
              </a:spcBef>
            </a:pPr>
            <a:r>
              <a:rPr lang="en-US" sz="1400" b="1" dirty="0"/>
              <a:t>Community and business leaders - recruit individuals who can influence and hold the confidence of the school decision makers</a:t>
            </a:r>
          </a:p>
          <a:p>
            <a:pPr>
              <a:lnSpc>
                <a:spcPct val="80000"/>
              </a:lnSpc>
              <a:spcBef>
                <a:spcPct val="0"/>
              </a:spcBef>
            </a:pPr>
            <a:endParaRPr lang="en-US" sz="1400" b="1" dirty="0"/>
          </a:p>
          <a:p>
            <a:pPr>
              <a:lnSpc>
                <a:spcPct val="80000"/>
              </a:lnSpc>
              <a:spcBef>
                <a:spcPct val="0"/>
              </a:spcBef>
            </a:pPr>
            <a:r>
              <a:rPr lang="en-US" sz="1400" b="1" dirty="0"/>
              <a:t>These partners can form a steering committee and sounding board to assist a district/campus in:</a:t>
            </a:r>
          </a:p>
          <a:p>
            <a:pPr>
              <a:lnSpc>
                <a:spcPct val="80000"/>
              </a:lnSpc>
              <a:spcBef>
                <a:spcPct val="0"/>
              </a:spcBef>
            </a:pPr>
            <a:endParaRPr lang="en-US" sz="1400" b="1" dirty="0"/>
          </a:p>
          <a:p>
            <a:pPr>
              <a:spcBef>
                <a:spcPct val="0"/>
              </a:spcBef>
              <a:buFontTx/>
              <a:buChar char="•"/>
            </a:pPr>
            <a:r>
              <a:rPr lang="en-US" sz="1400" b="1" dirty="0"/>
              <a:t>  Guiding efforts to create a culture of college and career readiness</a:t>
            </a:r>
          </a:p>
          <a:p>
            <a:pPr>
              <a:spcBef>
                <a:spcPct val="0"/>
              </a:spcBef>
              <a:buFontTx/>
              <a:buChar char="•"/>
            </a:pPr>
            <a:r>
              <a:rPr lang="en-US" sz="1400" b="1" dirty="0"/>
              <a:t>  Reviewing results of needs assessments</a:t>
            </a:r>
          </a:p>
          <a:p>
            <a:pPr>
              <a:spcBef>
                <a:spcPct val="0"/>
              </a:spcBef>
              <a:buFontTx/>
              <a:buChar char="•"/>
            </a:pPr>
            <a:r>
              <a:rPr lang="en-US" sz="1400" b="1" dirty="0"/>
              <a:t>  Making recommendations for program development</a:t>
            </a:r>
          </a:p>
          <a:p>
            <a:pPr>
              <a:spcBef>
                <a:spcPct val="0"/>
              </a:spcBef>
              <a:buFontTx/>
              <a:buChar char="•"/>
            </a:pPr>
            <a:r>
              <a:rPr lang="en-US" sz="1400" b="1" dirty="0"/>
              <a:t>  Reviewing accountability data and outcomes research</a:t>
            </a:r>
          </a:p>
          <a:p>
            <a:pPr>
              <a:spcBef>
                <a:spcPct val="0"/>
              </a:spcBef>
              <a:buFontTx/>
              <a:buChar char="•"/>
            </a:pPr>
            <a:r>
              <a:rPr lang="en-US" sz="1400" b="1" dirty="0"/>
              <a:t>  Locating internal and external funding sources</a:t>
            </a:r>
          </a:p>
          <a:p>
            <a:pPr>
              <a:spcBef>
                <a:spcPct val="0"/>
              </a:spcBef>
              <a:buFontTx/>
              <a:buChar char="•"/>
            </a:pPr>
            <a:endParaRPr lang="en-US" sz="1400" b="1" dirty="0"/>
          </a:p>
          <a:p>
            <a:pPr>
              <a:spcBef>
                <a:spcPct val="0"/>
              </a:spcBef>
            </a:pPr>
            <a:r>
              <a:rPr lang="en-US" sz="1400" b="1" dirty="0"/>
              <a:t>Remember, it takes a village, a community to raise a child.</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6925" indent="-291125">
              <a:defRPr>
                <a:solidFill>
                  <a:schemeClr val="tx1"/>
                </a:solidFill>
                <a:latin typeface="Arial" pitchFamily="34" charset="0"/>
              </a:defRPr>
            </a:lvl2pPr>
            <a:lvl3pPr marL="1164503" indent="-232901">
              <a:defRPr>
                <a:solidFill>
                  <a:schemeClr val="tx1"/>
                </a:solidFill>
                <a:latin typeface="Arial" pitchFamily="34" charset="0"/>
              </a:defRPr>
            </a:lvl3pPr>
            <a:lvl4pPr marL="1630304" indent="-232901">
              <a:defRPr>
                <a:solidFill>
                  <a:schemeClr val="tx1"/>
                </a:solidFill>
                <a:latin typeface="Arial" pitchFamily="34" charset="0"/>
              </a:defRPr>
            </a:lvl4pPr>
            <a:lvl5pPr marL="2096103" indent="-232901">
              <a:defRPr>
                <a:solidFill>
                  <a:schemeClr val="tx1"/>
                </a:solidFill>
                <a:latin typeface="Arial" pitchFamily="34" charset="0"/>
              </a:defRPr>
            </a:lvl5pPr>
            <a:lvl6pPr marL="2561904" indent="-232901" fontAlgn="base">
              <a:spcBef>
                <a:spcPct val="0"/>
              </a:spcBef>
              <a:spcAft>
                <a:spcPct val="0"/>
              </a:spcAft>
              <a:defRPr>
                <a:solidFill>
                  <a:schemeClr val="tx1"/>
                </a:solidFill>
                <a:latin typeface="Arial" pitchFamily="34" charset="0"/>
              </a:defRPr>
            </a:lvl6pPr>
            <a:lvl7pPr marL="3027704" indent="-232901" fontAlgn="base">
              <a:spcBef>
                <a:spcPct val="0"/>
              </a:spcBef>
              <a:spcAft>
                <a:spcPct val="0"/>
              </a:spcAft>
              <a:defRPr>
                <a:solidFill>
                  <a:schemeClr val="tx1"/>
                </a:solidFill>
                <a:latin typeface="Arial" pitchFamily="34" charset="0"/>
              </a:defRPr>
            </a:lvl7pPr>
            <a:lvl8pPr marL="3493506" indent="-232901" fontAlgn="base">
              <a:spcBef>
                <a:spcPct val="0"/>
              </a:spcBef>
              <a:spcAft>
                <a:spcPct val="0"/>
              </a:spcAft>
              <a:defRPr>
                <a:solidFill>
                  <a:schemeClr val="tx1"/>
                </a:solidFill>
                <a:latin typeface="Arial" pitchFamily="34" charset="0"/>
              </a:defRPr>
            </a:lvl8pPr>
            <a:lvl9pPr marL="3959307" indent="-232901" fontAlgn="base">
              <a:spcBef>
                <a:spcPct val="0"/>
              </a:spcBef>
              <a:spcAft>
                <a:spcPct val="0"/>
              </a:spcAft>
              <a:defRPr>
                <a:solidFill>
                  <a:schemeClr val="tx1"/>
                </a:solidFill>
                <a:latin typeface="Arial" pitchFamily="34" charset="0"/>
              </a:defRPr>
            </a:lvl9pPr>
          </a:lstStyle>
          <a:p>
            <a:fld id="{D0E023D8-2E4E-490D-B4FF-149138CD6223}" type="slidenum">
              <a:rPr lang="en-US" smtClean="0">
                <a:latin typeface="Calibri" pitchFamily="34" charset="0"/>
              </a:rPr>
              <a:pPr/>
              <a:t>4</a:t>
            </a:fld>
            <a:endParaRPr lang="en-US" dirty="0" smtClean="0">
              <a:latin typeface="Calibri" pitchFamily="34" charset="0"/>
            </a:endParaRPr>
          </a:p>
        </p:txBody>
      </p:sp>
    </p:spTree>
    <p:extLst>
      <p:ext uri="{BB962C8B-B14F-4D97-AF65-F5344CB8AC3E}">
        <p14:creationId xmlns:p14="http://schemas.microsoft.com/office/powerpoint/2010/main" val="1101749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xfrm>
            <a:off x="1589088" y="457200"/>
            <a:ext cx="3981450" cy="2987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spcBef>
                <a:spcPct val="0"/>
              </a:spcBef>
            </a:pPr>
            <a:endParaRPr lang="en-US" sz="1400" b="1" dirty="0"/>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812" indent="-285697">
              <a:defRPr>
                <a:solidFill>
                  <a:schemeClr val="tx1"/>
                </a:solidFill>
                <a:latin typeface="Arial" pitchFamily="34" charset="0"/>
              </a:defRPr>
            </a:lvl2pPr>
            <a:lvl3pPr marL="1142790" indent="-228558">
              <a:defRPr>
                <a:solidFill>
                  <a:schemeClr val="tx1"/>
                </a:solidFill>
                <a:latin typeface="Arial" pitchFamily="34" charset="0"/>
              </a:defRPr>
            </a:lvl3pPr>
            <a:lvl4pPr marL="1599906" indent="-228558">
              <a:defRPr>
                <a:solidFill>
                  <a:schemeClr val="tx1"/>
                </a:solidFill>
                <a:latin typeface="Arial" pitchFamily="34" charset="0"/>
              </a:defRPr>
            </a:lvl4pPr>
            <a:lvl5pPr marL="2057020" indent="-228558">
              <a:defRPr>
                <a:solidFill>
                  <a:schemeClr val="tx1"/>
                </a:solidFill>
                <a:latin typeface="Arial" pitchFamily="34" charset="0"/>
              </a:defRPr>
            </a:lvl5pPr>
            <a:lvl6pPr marL="2514135" indent="-228558" fontAlgn="base">
              <a:spcBef>
                <a:spcPct val="0"/>
              </a:spcBef>
              <a:spcAft>
                <a:spcPct val="0"/>
              </a:spcAft>
              <a:defRPr>
                <a:solidFill>
                  <a:schemeClr val="tx1"/>
                </a:solidFill>
                <a:latin typeface="Arial" pitchFamily="34" charset="0"/>
              </a:defRPr>
            </a:lvl6pPr>
            <a:lvl7pPr marL="2971250" indent="-228558" fontAlgn="base">
              <a:spcBef>
                <a:spcPct val="0"/>
              </a:spcBef>
              <a:spcAft>
                <a:spcPct val="0"/>
              </a:spcAft>
              <a:defRPr>
                <a:solidFill>
                  <a:schemeClr val="tx1"/>
                </a:solidFill>
                <a:latin typeface="Arial" pitchFamily="34" charset="0"/>
              </a:defRPr>
            </a:lvl7pPr>
            <a:lvl8pPr marL="3428367" indent="-228558" fontAlgn="base">
              <a:spcBef>
                <a:spcPct val="0"/>
              </a:spcBef>
              <a:spcAft>
                <a:spcPct val="0"/>
              </a:spcAft>
              <a:defRPr>
                <a:solidFill>
                  <a:schemeClr val="tx1"/>
                </a:solidFill>
                <a:latin typeface="Arial" pitchFamily="34" charset="0"/>
              </a:defRPr>
            </a:lvl8pPr>
            <a:lvl9pPr marL="3885483" indent="-228558" fontAlgn="base">
              <a:spcBef>
                <a:spcPct val="0"/>
              </a:spcBef>
              <a:spcAft>
                <a:spcPct val="0"/>
              </a:spcAft>
              <a:defRPr>
                <a:solidFill>
                  <a:schemeClr val="tx1"/>
                </a:solidFill>
                <a:latin typeface="Arial" pitchFamily="34" charset="0"/>
              </a:defRPr>
            </a:lvl9pPr>
          </a:lstStyle>
          <a:p>
            <a:fld id="{D0E023D8-2E4E-490D-B4FF-149138CD6223}" type="slidenum">
              <a:rPr lang="en-US" smtClean="0">
                <a:latin typeface="Calibri" pitchFamily="34" charset="0"/>
              </a:rPr>
              <a:pPr/>
              <a:t>6</a:t>
            </a:fld>
            <a:endParaRPr lang="en-US" dirty="0" smtClean="0">
              <a:latin typeface="Calibri" pitchFamily="34" charset="0"/>
            </a:endParaRPr>
          </a:p>
        </p:txBody>
      </p:sp>
    </p:spTree>
    <p:extLst>
      <p:ext uri="{BB962C8B-B14F-4D97-AF65-F5344CB8AC3E}">
        <p14:creationId xmlns:p14="http://schemas.microsoft.com/office/powerpoint/2010/main" val="3428566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ABDAFC-415E-4917-BAE2-A543932B6C2F}" type="slidenum">
              <a:rPr lang="en-US" smtClean="0"/>
              <a:pPr/>
              <a:t>15</a:t>
            </a:fld>
            <a:endParaRPr lang="en-US" dirty="0"/>
          </a:p>
        </p:txBody>
      </p:sp>
    </p:spTree>
    <p:extLst>
      <p:ext uri="{BB962C8B-B14F-4D97-AF65-F5344CB8AC3E}">
        <p14:creationId xmlns:p14="http://schemas.microsoft.com/office/powerpoint/2010/main" val="1065033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ABDAFC-415E-4917-BAE2-A543932B6C2F}" type="slidenum">
              <a:rPr lang="en-US" smtClean="0"/>
              <a:pPr/>
              <a:t>16</a:t>
            </a:fld>
            <a:endParaRPr lang="en-US" dirty="0"/>
          </a:p>
        </p:txBody>
      </p:sp>
    </p:spTree>
    <p:extLst>
      <p:ext uri="{BB962C8B-B14F-4D97-AF65-F5344CB8AC3E}">
        <p14:creationId xmlns:p14="http://schemas.microsoft.com/office/powerpoint/2010/main" val="69953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userDrawn="1"/>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79836AA-2E5C-4B78-BCFE-529AC8470618}" type="slidenum">
              <a:rPr lang="en-US" smtClean="0"/>
              <a:pPr/>
              <a:t>‹#›</a:t>
            </a:fld>
            <a:endParaRPr lang="en-US" dirty="0"/>
          </a:p>
        </p:txBody>
      </p:sp>
      <p:pic>
        <p:nvPicPr>
          <p:cNvPr id="1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02262" y="2133600"/>
            <a:ext cx="4758475" cy="232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userDrawn="1"/>
        </p:nvSpPr>
        <p:spPr>
          <a:xfrm>
            <a:off x="2002262" y="6329723"/>
            <a:ext cx="5105400" cy="400110"/>
          </a:xfrm>
          <a:prstGeom prst="rect">
            <a:avLst/>
          </a:prstGeom>
          <a:noFill/>
        </p:spPr>
        <p:txBody>
          <a:bodyPr wrap="square" rtlCol="0">
            <a:spAutoFit/>
          </a:bodyPr>
          <a:lstStyle/>
          <a:p>
            <a:pPr lvl="0" algn="ctr">
              <a:spcBef>
                <a:spcPct val="20000"/>
              </a:spcBef>
            </a:pPr>
            <a:r>
              <a:rPr lang="en-US" sz="2000" baseline="0" dirty="0">
                <a:solidFill>
                  <a:srgbClr val="C00000"/>
                </a:solidFill>
              </a:rPr>
              <a:t>http</a:t>
            </a:r>
            <a:r>
              <a:rPr lang="en-US" sz="2000" baseline="0" dirty="0" smtClean="0">
                <a:solidFill>
                  <a:srgbClr val="C00000"/>
                </a:solidFill>
              </a:rPr>
              <a:t>://untavatar.org</a:t>
            </a:r>
            <a:endParaRPr lang="en-US" sz="2000" baseline="0" dirty="0">
              <a:solidFill>
                <a:srgbClr val="C00000"/>
              </a:solidFill>
            </a:endParaRPr>
          </a:p>
        </p:txBody>
      </p:sp>
    </p:spTree>
    <p:extLst>
      <p:ext uri="{BB962C8B-B14F-4D97-AF65-F5344CB8AC3E}">
        <p14:creationId xmlns:p14="http://schemas.microsoft.com/office/powerpoint/2010/main" val="11870528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http://untavatar.org</a:t>
            </a:r>
            <a:endParaRPr lang="en-US" dirty="0"/>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2680" y="5845854"/>
            <a:ext cx="1676400" cy="819879"/>
          </a:xfrm>
          <a:prstGeom prst="rect">
            <a:avLst/>
          </a:prstGeom>
        </p:spPr>
      </p:pic>
    </p:spTree>
    <p:extLst>
      <p:ext uri="{BB962C8B-B14F-4D97-AF65-F5344CB8AC3E}">
        <p14:creationId xmlns:p14="http://schemas.microsoft.com/office/powerpoint/2010/main" val="31006196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smtClean="0"/>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28817928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18575483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lvl1pPr>
              <a:defRPr sz="1200"/>
            </a:lvl1pPr>
          </a:lstStyle>
          <a:p>
            <a:r>
              <a:rPr lang="en-US" dirty="0" smtClean="0"/>
              <a:t>http://untavatar.org</a:t>
            </a:r>
            <a:endParaRPr lang="en-US" dirty="0"/>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24293783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11"/>
          </p:nvPr>
        </p:nvSpPr>
        <p:spPr/>
        <p:txBody>
          <a:bodyPr/>
          <a:lstStyle/>
          <a:p>
            <a:r>
              <a:rPr lang="en-US" smtClean="0"/>
              <a:t>http://untavatar.org</a:t>
            </a:r>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0153974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11"/>
          </p:nvPr>
        </p:nvSpPr>
        <p:spPr/>
        <p:txBody>
          <a:bodyPr/>
          <a:lstStyle/>
          <a:p>
            <a:r>
              <a:rPr lang="en-US" smtClean="0"/>
              <a:t>http://untavatar.org</a:t>
            </a:r>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6726774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243688491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userDrawn="1"/>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13614565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
        <p:nvSpPr>
          <p:cNvPr id="7" name="Text Placeholder 6"/>
          <p:cNvSpPr>
            <a:spLocks noGrp="1"/>
          </p:cNvSpPr>
          <p:nvPr>
            <p:ph type="body" sz="quarter" idx="13" hasCustomPrompt="1"/>
          </p:nvPr>
        </p:nvSpPr>
        <p:spPr>
          <a:xfrm>
            <a:off x="532356" y="6223990"/>
            <a:ext cx="2057400" cy="277812"/>
          </a:xfrm>
        </p:spPr>
        <p:txBody>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800"/>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sz="1200" b="1" u="none" dirty="0" smtClean="0">
                <a:solidFill>
                  <a:srgbClr val="C00000"/>
                </a:solidFill>
              </a:rPr>
              <a:t>http://untavatar.org</a:t>
            </a:r>
          </a:p>
        </p:txBody>
      </p:sp>
    </p:spTree>
    <p:extLst>
      <p:ext uri="{BB962C8B-B14F-4D97-AF65-F5344CB8AC3E}">
        <p14:creationId xmlns:p14="http://schemas.microsoft.com/office/powerpoint/2010/main" val="2252294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070" y="5936701"/>
            <a:ext cx="1676400" cy="819879"/>
          </a:xfrm>
          <a:prstGeom prst="rect">
            <a:avLst/>
          </a:prstGeom>
        </p:spPr>
      </p:pic>
      <p:sp>
        <p:nvSpPr>
          <p:cNvPr id="23" name="Text Placeholder 22"/>
          <p:cNvSpPr>
            <a:spLocks noGrp="1"/>
          </p:cNvSpPr>
          <p:nvPr>
            <p:ph type="body" sz="quarter" idx="13" hasCustomPrompt="1"/>
          </p:nvPr>
        </p:nvSpPr>
        <p:spPr>
          <a:xfrm>
            <a:off x="866775" y="6427788"/>
            <a:ext cx="3322638" cy="328612"/>
          </a:xfrm>
        </p:spPr>
        <p:txBody>
          <a:bodyPr>
            <a:normAutofit/>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200">
                <a:solidFill>
                  <a:srgbClr val="C00000"/>
                </a:solidFill>
              </a:defRPr>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dirty="0" smtClean="0"/>
              <a:t>http://untavatar.org</a:t>
            </a:r>
          </a:p>
        </p:txBody>
      </p:sp>
    </p:spTree>
    <p:extLst>
      <p:ext uri="{BB962C8B-B14F-4D97-AF65-F5344CB8AC3E}">
        <p14:creationId xmlns:p14="http://schemas.microsoft.com/office/powerpoint/2010/main" val="3684050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
        <p:nvSpPr>
          <p:cNvPr id="9" name="Text Placeholder 8"/>
          <p:cNvSpPr>
            <a:spLocks noGrp="1"/>
          </p:cNvSpPr>
          <p:nvPr>
            <p:ph type="body" sz="quarter" idx="13" hasCustomPrompt="1"/>
          </p:nvPr>
        </p:nvSpPr>
        <p:spPr>
          <a:xfrm>
            <a:off x="609917" y="6248400"/>
            <a:ext cx="4030663" cy="381000"/>
          </a:xfrm>
        </p:spPr>
        <p:txBody>
          <a:bodyPr>
            <a:normAutofit/>
          </a:bodyPr>
          <a:lstStyle>
            <a:lvl1pPr marL="0" marR="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sz="1200">
                <a:solidFill>
                  <a:srgbClr val="C00000"/>
                </a:solidFill>
              </a:defRPr>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dirty="0" smtClean="0"/>
              <a:t>http://untavatar.org</a:t>
            </a:r>
          </a:p>
        </p:txBody>
      </p:sp>
    </p:spTree>
    <p:extLst>
      <p:ext uri="{BB962C8B-B14F-4D97-AF65-F5344CB8AC3E}">
        <p14:creationId xmlns:p14="http://schemas.microsoft.com/office/powerpoint/2010/main" val="21766894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sz="1200"/>
            </a:lvl1pPr>
          </a:lstStyle>
          <a:p>
            <a:r>
              <a:rPr lang="en-US" dirty="0" smtClean="0"/>
              <a:t>http://untavatar.org</a:t>
            </a:r>
            <a:endParaRPr lang="en-US" dirty="0"/>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235952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0" y="6400800"/>
            <a:ext cx="2869195" cy="228659"/>
          </a:xfrm>
        </p:spPr>
        <p:txBody>
          <a:bodyPr/>
          <a:lstStyle>
            <a:lvl1pPr algn="ctr">
              <a:defRPr sz="1200"/>
            </a:lvl1pPr>
          </a:lstStyle>
          <a:p>
            <a:r>
              <a:rPr lang="en-US" dirty="0" smtClean="0"/>
              <a:t>http://untavatar.org</a:t>
            </a:r>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5364446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http://untavatar.org</a:t>
            </a:r>
            <a:endParaRPr lang="en-US" dirty="0"/>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38774780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sz="1200"/>
            </a:lvl1pPr>
          </a:lstStyle>
          <a:p>
            <a:r>
              <a:rPr lang="en-US" dirty="0" smtClean="0"/>
              <a:t>http://untavatar.org</a:t>
            </a:r>
            <a:endParaRPr lang="en-US" dirty="0"/>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26460779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60111" y="6377097"/>
            <a:ext cx="990599" cy="228659"/>
          </a:xfrm>
          <a:prstGeom prst="rect">
            <a:avLst/>
          </a:prstGeom>
        </p:spPr>
        <p:txBody>
          <a:bodyPr/>
          <a:lstStyle/>
          <a:p>
            <a:fld id="{734A6E84-0733-445C-A0F3-D03DA2CF4436}" type="datetime1">
              <a:rPr lang="en-US" smtClean="0"/>
              <a:t>9/3/2014</a:t>
            </a:fld>
            <a:endParaRPr lang="en-US" dirty="0"/>
          </a:p>
        </p:txBody>
      </p:sp>
      <p:sp>
        <p:nvSpPr>
          <p:cNvPr id="6" name="Footer Placeholder 5"/>
          <p:cNvSpPr>
            <a:spLocks noGrp="1"/>
          </p:cNvSpPr>
          <p:nvPr>
            <p:ph type="ftr" sz="quarter" idx="11"/>
          </p:nvPr>
        </p:nvSpPr>
        <p:spPr/>
        <p:txBody>
          <a:bodyPr/>
          <a:lstStyle/>
          <a:p>
            <a:r>
              <a:rPr lang="en-US" smtClean="0"/>
              <a:t>http://untavatar.org</a:t>
            </a:r>
            <a:endParaRPr lang="en-US" dirty="0"/>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4038213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1200" b="1" i="0">
                <a:solidFill>
                  <a:schemeClr val="accent1"/>
                </a:solidFill>
              </a:defRPr>
            </a:lvl1pPr>
          </a:lstStyle>
          <a:p>
            <a:r>
              <a:rPr lang="en-US" dirty="0" smtClean="0"/>
              <a:t>http://untavatar.org</a:t>
            </a:r>
            <a:endParaRPr lang="en-US" dirty="0"/>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79836AA-2E5C-4B78-BCFE-529AC8470618}" type="slidenum">
              <a:rPr lang="en-US" smtClean="0"/>
              <a:pPr/>
              <a:t>‹#›</a:t>
            </a:fld>
            <a:endParaRPr lang="en-US" dirty="0"/>
          </a:p>
        </p:txBody>
      </p:sp>
      <p:pic>
        <p:nvPicPr>
          <p:cNvPr id="18" name="Picture 17"/>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301654464"/>
      </p:ext>
    </p:extLst>
  </p:cSld>
  <p:clrMap bg1="lt1" tx1="dk1" bg2="lt2" tx2="dk2" accent1="accent1" accent2="accent2" accent3="accent3" accent4="accent4" accent5="accent5" accent6="accent6" hlink="hlink" folHlink="folHlink"/>
  <p:sldLayoutIdLst>
    <p:sldLayoutId id="2147484762" r:id="rId1"/>
    <p:sldLayoutId id="2147484763" r:id="rId2"/>
    <p:sldLayoutId id="2147484764" r:id="rId3"/>
    <p:sldLayoutId id="2147484765" r:id="rId4"/>
    <p:sldLayoutId id="2147484766" r:id="rId5"/>
    <p:sldLayoutId id="2147484767" r:id="rId6"/>
    <p:sldLayoutId id="2147484768" r:id="rId7"/>
    <p:sldLayoutId id="2147484769" r:id="rId8"/>
    <p:sldLayoutId id="2147484770" r:id="rId9"/>
    <p:sldLayoutId id="2147484771" r:id="rId10"/>
    <p:sldLayoutId id="2147484772" r:id="rId11"/>
    <p:sldLayoutId id="2147484773" r:id="rId12"/>
    <p:sldLayoutId id="2147484774" r:id="rId13"/>
    <p:sldLayoutId id="2147484775" r:id="rId14"/>
    <p:sldLayoutId id="2147484776" r:id="rId15"/>
    <p:sldLayoutId id="2147484777" r:id="rId16"/>
    <p:sldLayoutId id="2147484778" r:id="rId17"/>
  </p:sldLayoutIdLst>
  <p:timing>
    <p:tnLst>
      <p:par>
        <p:cTn id="1" dur="indefinite" restart="never" nodeType="tmRoot"/>
      </p:par>
    </p:tnLst>
  </p:timing>
  <p:hf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www.untavatar.org/sites/default/files/AVATAR/Bridging%20High%20School%20and%20College%20Writing.pdf" TargetMode="Externa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940323" y="914400"/>
            <a:ext cx="7289277" cy="4330576"/>
          </a:xfrm>
        </p:spPr>
        <p:txBody>
          <a:bodyPr>
            <a:normAutofit/>
          </a:bodyPr>
          <a:lstStyle/>
          <a:p>
            <a:pPr algn="ctr"/>
            <a:r>
              <a:rPr lang="en-US" sz="7200" dirty="0" smtClean="0"/>
              <a:t>Module 1</a:t>
            </a:r>
            <a:endParaRPr lang="en-US" sz="7200" dirty="0"/>
          </a:p>
        </p:txBody>
      </p:sp>
      <p:sp>
        <p:nvSpPr>
          <p:cNvPr id="7" name="Slide Number Placeholder 6"/>
          <p:cNvSpPr>
            <a:spLocks noGrp="1"/>
          </p:cNvSpPr>
          <p:nvPr>
            <p:ph type="sldNum" sz="quarter" idx="4"/>
          </p:nvPr>
        </p:nvSpPr>
        <p:spPr/>
        <p:txBody>
          <a:bodyPr/>
          <a:lstStyle/>
          <a:p>
            <a:fld id="{A79836AA-2E5C-4B78-BCFE-529AC8470618}" type="slidenum">
              <a:rPr lang="en-US" smtClean="0"/>
              <a:pPr/>
              <a:t>1</a:t>
            </a:fld>
            <a:endParaRPr lang="en-US" dirty="0"/>
          </a:p>
        </p:txBody>
      </p:sp>
    </p:spTree>
    <p:extLst>
      <p:ext uri="{BB962C8B-B14F-4D97-AF65-F5344CB8AC3E}">
        <p14:creationId xmlns:p14="http://schemas.microsoft.com/office/powerpoint/2010/main" val="3887347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000" b="1" dirty="0" smtClean="0"/>
              <a:t>Activity:</a:t>
            </a:r>
          </a:p>
          <a:p>
            <a:r>
              <a:rPr lang="en-US" sz="2000" b="1" dirty="0" smtClean="0"/>
              <a:t>Go Round Robin and introduce the team members.</a:t>
            </a:r>
          </a:p>
          <a:p>
            <a:pPr marL="0" indent="0">
              <a:buNone/>
            </a:pPr>
            <a:r>
              <a:rPr lang="en-US" sz="2000" b="1" dirty="0"/>
              <a:t> </a:t>
            </a:r>
            <a:r>
              <a:rPr lang="en-US" sz="2000" b="1" dirty="0" smtClean="0"/>
              <a:t>         What institution and campus do you represent?</a:t>
            </a:r>
          </a:p>
          <a:p>
            <a:pPr marL="0" indent="0">
              <a:buNone/>
            </a:pPr>
            <a:r>
              <a:rPr lang="en-US" sz="2000" b="1" dirty="0"/>
              <a:t> </a:t>
            </a:r>
            <a:r>
              <a:rPr lang="en-US" sz="2000" b="1" dirty="0" smtClean="0"/>
              <a:t>         What is your role with students?</a:t>
            </a:r>
          </a:p>
          <a:p>
            <a:pPr marL="0" indent="0">
              <a:buNone/>
            </a:pPr>
            <a:r>
              <a:rPr lang="en-US" sz="2000" b="1" dirty="0"/>
              <a:t> </a:t>
            </a:r>
            <a:r>
              <a:rPr lang="en-US" sz="2000" b="1" dirty="0" smtClean="0"/>
              <a:t>         Share an experience about the transition of  a student from high school to college. </a:t>
            </a:r>
          </a:p>
          <a:p>
            <a:pPr marL="0" indent="0">
              <a:buNone/>
            </a:pPr>
            <a:r>
              <a:rPr lang="en-US" sz="2000" b="1" dirty="0"/>
              <a:t> </a:t>
            </a:r>
            <a:r>
              <a:rPr lang="en-US" sz="2000" b="1" dirty="0" smtClean="0"/>
              <a:t>          </a:t>
            </a:r>
            <a:endParaRPr lang="en-US" sz="2000" b="1"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10</a:t>
            </a:fld>
            <a:endParaRPr lang="en-US" dirty="0"/>
          </a:p>
        </p:txBody>
      </p:sp>
      <p:sp>
        <p:nvSpPr>
          <p:cNvPr id="5" name="Title 4"/>
          <p:cNvSpPr>
            <a:spLocks noGrp="1"/>
          </p:cNvSpPr>
          <p:nvPr>
            <p:ph type="title"/>
          </p:nvPr>
        </p:nvSpPr>
        <p:spPr/>
        <p:txBody>
          <a:bodyPr/>
          <a:lstStyle/>
          <a:p>
            <a:r>
              <a:rPr lang="en-US" dirty="0" smtClean="0"/>
              <a:t>Team Member Introductions</a:t>
            </a:r>
            <a:endParaRPr lang="en-US" dirty="0"/>
          </a:p>
        </p:txBody>
      </p:sp>
      <p:sp>
        <p:nvSpPr>
          <p:cNvPr id="6"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1254827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 and Roles</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752600"/>
            <a:ext cx="3640259" cy="3733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48186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6441" y="4777380"/>
            <a:ext cx="7058359" cy="861420"/>
          </a:xfrm>
        </p:spPr>
        <p:txBody>
          <a:bodyPr>
            <a:noAutofit/>
          </a:bodyPr>
          <a:lstStyle/>
          <a:p>
            <a:r>
              <a:rPr lang="en-US" sz="2800" b="1" spc="300" dirty="0" smtClean="0">
                <a:solidFill>
                  <a:schemeClr val="bg1"/>
                </a:solidFill>
                <a:latin typeface="Bodoni MT" pitchFamily="18" charset="0"/>
              </a:rPr>
              <a:t>Who is involved in </a:t>
            </a:r>
            <a:r>
              <a:rPr lang="en-US" sz="2800" u="sng" spc="300" dirty="0" smtClean="0">
                <a:solidFill>
                  <a:schemeClr val="bg1"/>
                </a:solidFill>
                <a:latin typeface="Bodoni MT" pitchFamily="18" charset="0"/>
              </a:rPr>
              <a:t>AVATAR</a:t>
            </a:r>
            <a:r>
              <a:rPr lang="en-US" sz="2800" b="1" spc="300" dirty="0">
                <a:solidFill>
                  <a:schemeClr val="bg1"/>
                </a:solidFill>
                <a:latin typeface="Bodoni MT" pitchFamily="18" charset="0"/>
              </a:rPr>
              <a:t>?</a:t>
            </a:r>
            <a:br>
              <a:rPr lang="en-US" sz="2800" b="1" spc="300" dirty="0">
                <a:solidFill>
                  <a:schemeClr val="bg1"/>
                </a:solidFill>
                <a:latin typeface="Bodoni MT" pitchFamily="18" charset="0"/>
              </a:rPr>
            </a:br>
            <a:endParaRPr lang="en-US" sz="2800" dirty="0">
              <a:solidFill>
                <a:schemeClr val="bg1"/>
              </a:solidFill>
            </a:endParaRPr>
          </a:p>
        </p:txBody>
      </p:sp>
      <p:sp>
        <p:nvSpPr>
          <p:cNvPr id="4" name="Slide Number Placeholder 3"/>
          <p:cNvSpPr>
            <a:spLocks noGrp="1"/>
          </p:cNvSpPr>
          <p:nvPr>
            <p:ph type="sldNum" sz="quarter" idx="4"/>
          </p:nvPr>
        </p:nvSpPr>
        <p:spPr/>
        <p:txBody>
          <a:bodyPr/>
          <a:lstStyle/>
          <a:p>
            <a:fld id="{A79836AA-2E5C-4B78-BCFE-529AC8470618}" type="slidenum">
              <a:rPr lang="en-US" smtClean="0"/>
              <a:pPr/>
              <a:t>12</a:t>
            </a:fld>
            <a:endParaRPr lang="en-US" dirty="0"/>
          </a:p>
        </p:txBody>
      </p:sp>
      <p:sp>
        <p:nvSpPr>
          <p:cNvPr id="2" name="Footer Placeholder 1"/>
          <p:cNvSpPr>
            <a:spLocks noGrp="1"/>
          </p:cNvSpPr>
          <p:nvPr>
            <p:ph type="ftr" sz="quarter" idx="4294967295"/>
          </p:nvPr>
        </p:nvSpPr>
        <p:spPr>
          <a:xfrm rot="5400000">
            <a:off x="6246568" y="3264407"/>
            <a:ext cx="3859795" cy="228659"/>
          </a:xfrm>
        </p:spPr>
        <p:txBody>
          <a:bodyPr/>
          <a:lstStyle/>
          <a:p>
            <a:r>
              <a:rPr lang="en-US" smtClean="0"/>
              <a:t>http://untavatar.org</a:t>
            </a:r>
            <a:endParaRPr lang="en-US" dirty="0"/>
          </a:p>
        </p:txBody>
      </p:sp>
    </p:spTree>
    <p:extLst>
      <p:ext uri="{BB962C8B-B14F-4D97-AF65-F5344CB8AC3E}">
        <p14:creationId xmlns:p14="http://schemas.microsoft.com/office/powerpoint/2010/main" val="1416168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66443" y="5136155"/>
            <a:ext cx="6422003" cy="885748"/>
          </a:xfrm>
        </p:spPr>
        <p:txBody>
          <a:bodyPr>
            <a:normAutofit fontScale="62500" lnSpcReduction="20000"/>
          </a:bodyPr>
          <a:lstStyle/>
          <a:p>
            <a:r>
              <a:rPr lang="en-US" sz="3800" i="1" dirty="0" smtClean="0">
                <a:solidFill>
                  <a:schemeClr val="bg1"/>
                </a:solidFill>
              </a:rPr>
              <a:t>AVATAR is a Partnership </a:t>
            </a:r>
            <a:r>
              <a:rPr lang="en-US" sz="3800" i="1" dirty="0">
                <a:solidFill>
                  <a:schemeClr val="bg1"/>
                </a:solidFill>
              </a:rPr>
              <a:t>of Regional Leaders </a:t>
            </a:r>
            <a:r>
              <a:rPr lang="en-US" sz="3800" i="1" dirty="0" smtClean="0">
                <a:solidFill>
                  <a:schemeClr val="bg1"/>
                </a:solidFill>
              </a:rPr>
              <a:t>From The Following Institutions</a:t>
            </a:r>
            <a:endParaRPr lang="en-US" sz="3800" i="1" dirty="0">
              <a:solidFill>
                <a:schemeClr val="bg1"/>
              </a:solidFill>
            </a:endParaRPr>
          </a:p>
          <a:p>
            <a:endParaRPr lang="en-US" dirty="0"/>
          </a:p>
        </p:txBody>
      </p:sp>
      <p:sp>
        <p:nvSpPr>
          <p:cNvPr id="5" name="Slide Number Placeholder 4"/>
          <p:cNvSpPr>
            <a:spLocks noGrp="1"/>
          </p:cNvSpPr>
          <p:nvPr>
            <p:ph type="sldNum" sz="quarter" idx="12"/>
          </p:nvPr>
        </p:nvSpPr>
        <p:spPr/>
        <p:txBody>
          <a:bodyPr/>
          <a:lstStyle/>
          <a:p>
            <a:fld id="{A79836AA-2E5C-4B78-BCFE-529AC8470618}" type="slidenum">
              <a:rPr lang="en-US" smtClean="0"/>
              <a:pPr/>
              <a:t>13</a:t>
            </a:fld>
            <a:endParaRPr lang="en-US" dirty="0"/>
          </a:p>
        </p:txBody>
      </p:sp>
      <p:grpSp>
        <p:nvGrpSpPr>
          <p:cNvPr id="6" name="Group 5"/>
          <p:cNvGrpSpPr/>
          <p:nvPr/>
        </p:nvGrpSpPr>
        <p:grpSpPr>
          <a:xfrm>
            <a:off x="3613331" y="58358"/>
            <a:ext cx="1873074" cy="1838325"/>
            <a:chOff x="0" y="0"/>
            <a:chExt cx="1828800" cy="1838325"/>
          </a:xfrm>
          <a:solidFill>
            <a:srgbClr val="FFC000"/>
          </a:solidFill>
        </p:grpSpPr>
        <p:cxnSp>
          <p:nvCxnSpPr>
            <p:cNvPr id="7" name="Straight Connector 6"/>
            <p:cNvCxnSpPr/>
            <p:nvPr/>
          </p:nvCxnSpPr>
          <p:spPr>
            <a:xfrm>
              <a:off x="0" y="63817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8" name="Straight Connector 7"/>
            <p:cNvCxnSpPr/>
            <p:nvPr/>
          </p:nvCxnSpPr>
          <p:spPr>
            <a:xfrm>
              <a:off x="1828800" y="638175"/>
              <a:ext cx="0" cy="1200150"/>
            </a:xfrm>
            <a:prstGeom prst="line">
              <a:avLst/>
            </a:prstGeom>
            <a:grpFill/>
            <a:ln w="28575" cap="flat" cmpd="sng" algn="ctr">
              <a:solidFill>
                <a:sysClr val="windowText" lastClr="000000">
                  <a:shade val="95000"/>
                  <a:satMod val="105000"/>
                </a:sysClr>
              </a:solidFill>
              <a:prstDash val="solid"/>
            </a:ln>
            <a:effectLst/>
          </p:spPr>
        </p:cxnSp>
        <p:sp>
          <p:nvSpPr>
            <p:cNvPr id="9" name="Flowchart: Decision 8"/>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sp>
          <p:nvSpPr>
            <p:cNvPr id="10" name="Text Box 22"/>
            <p:cNvSpPr txBox="1"/>
            <p:nvPr/>
          </p:nvSpPr>
          <p:spPr>
            <a:xfrm>
              <a:off x="333375" y="4000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High Schools </a:t>
              </a:r>
              <a:endParaRPr lang="en-US" sz="1100" dirty="0">
                <a:solidFill>
                  <a:prstClr val="black"/>
                </a:solidFill>
                <a:ea typeface="Calibri"/>
                <a:cs typeface="Times New Roman"/>
              </a:endParaRPr>
            </a:p>
          </p:txBody>
        </p:sp>
      </p:grpSp>
      <p:grpSp>
        <p:nvGrpSpPr>
          <p:cNvPr id="11" name="Group 10"/>
          <p:cNvGrpSpPr/>
          <p:nvPr/>
        </p:nvGrpSpPr>
        <p:grpSpPr>
          <a:xfrm>
            <a:off x="1762767" y="1243992"/>
            <a:ext cx="1831340" cy="2651549"/>
            <a:chOff x="0" y="0"/>
            <a:chExt cx="1831924" cy="2465680"/>
          </a:xfrm>
          <a:solidFill>
            <a:srgbClr val="A6CE28"/>
          </a:solidFill>
        </p:grpSpPr>
        <p:grpSp>
          <p:nvGrpSpPr>
            <p:cNvPr id="12" name="Group 11"/>
            <p:cNvGrpSpPr/>
            <p:nvPr/>
          </p:nvGrpSpPr>
          <p:grpSpPr>
            <a:xfrm>
              <a:off x="0" y="0"/>
              <a:ext cx="1831924" cy="2465680"/>
              <a:chOff x="0" y="0"/>
              <a:chExt cx="1831924" cy="2465680"/>
            </a:xfrm>
            <a:grpFill/>
          </p:grpSpPr>
          <p:sp>
            <p:nvSpPr>
              <p:cNvPr id="14" name="Flowchart: Decision 13"/>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15" name="Straight Connector 14"/>
              <p:cNvCxnSpPr/>
              <p:nvPr/>
            </p:nvCxnSpPr>
            <p:spPr>
              <a:xfrm>
                <a:off x="929030" y="1265530"/>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16" name="Straight Connector 15"/>
              <p:cNvCxnSpPr/>
              <p:nvPr/>
            </p:nvCxnSpPr>
            <p:spPr>
              <a:xfrm>
                <a:off x="0" y="643738"/>
                <a:ext cx="0" cy="1200150"/>
              </a:xfrm>
              <a:prstGeom prst="line">
                <a:avLst/>
              </a:prstGeom>
              <a:grpFill/>
              <a:ln w="28575" cap="flat" cmpd="sng" algn="ctr">
                <a:solidFill>
                  <a:sysClr val="windowText" lastClr="000000">
                    <a:shade val="95000"/>
                    <a:satMod val="105000"/>
                  </a:sysClr>
                </a:solidFill>
                <a:prstDash val="solid"/>
              </a:ln>
              <a:effectLst/>
            </p:spPr>
          </p:cxnSp>
          <p:sp>
            <p:nvSpPr>
              <p:cNvPr id="17" name="Text Box 21"/>
              <p:cNvSpPr txBox="1"/>
              <p:nvPr/>
            </p:nvSpPr>
            <p:spPr>
              <a:xfrm>
                <a:off x="336499" y="402336"/>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2 Year IHEs</a:t>
                </a:r>
                <a:endParaRPr lang="en-US" sz="1100" dirty="0">
                  <a:solidFill>
                    <a:prstClr val="black"/>
                  </a:solidFill>
                  <a:ea typeface="Calibri"/>
                  <a:cs typeface="Times New Roman"/>
                </a:endParaRPr>
              </a:p>
            </p:txBody>
          </p:sp>
        </p:grpSp>
        <p:cxnSp>
          <p:nvCxnSpPr>
            <p:cNvPr id="13" name="Straight Connector 12"/>
            <p:cNvCxnSpPr/>
            <p:nvPr/>
          </p:nvCxnSpPr>
          <p:spPr>
            <a:xfrm>
              <a:off x="1816100" y="641350"/>
              <a:ext cx="0" cy="1199853"/>
            </a:xfrm>
            <a:prstGeom prst="line">
              <a:avLst/>
            </a:prstGeom>
            <a:grpFill/>
            <a:ln w="28575" cap="flat" cmpd="sng" algn="ctr">
              <a:solidFill>
                <a:sysClr val="windowText" lastClr="000000">
                  <a:shade val="95000"/>
                  <a:satMod val="105000"/>
                </a:sysClr>
              </a:solidFill>
              <a:prstDash val="solid"/>
            </a:ln>
            <a:effectLst/>
          </p:spPr>
        </p:cxnSp>
      </p:grpSp>
      <p:grpSp>
        <p:nvGrpSpPr>
          <p:cNvPr id="18" name="Group 17"/>
          <p:cNvGrpSpPr/>
          <p:nvPr/>
        </p:nvGrpSpPr>
        <p:grpSpPr>
          <a:xfrm>
            <a:off x="5485826" y="1265480"/>
            <a:ext cx="1876425" cy="2466975"/>
            <a:chOff x="0" y="0"/>
            <a:chExt cx="1876425" cy="2466975"/>
          </a:xfrm>
          <a:solidFill>
            <a:schemeClr val="accent5">
              <a:lumMod val="60000"/>
              <a:lumOff val="40000"/>
            </a:schemeClr>
          </a:solidFill>
        </p:grpSpPr>
        <p:grpSp>
          <p:nvGrpSpPr>
            <p:cNvPr id="19" name="Group 18"/>
            <p:cNvGrpSpPr/>
            <p:nvPr/>
          </p:nvGrpSpPr>
          <p:grpSpPr>
            <a:xfrm>
              <a:off x="0" y="0"/>
              <a:ext cx="1876425" cy="2466975"/>
              <a:chOff x="0" y="0"/>
              <a:chExt cx="1876425" cy="2466975"/>
            </a:xfrm>
            <a:grpFill/>
          </p:grpSpPr>
          <p:cxnSp>
            <p:nvCxnSpPr>
              <p:cNvPr id="21" name="Straight Connector 20"/>
              <p:cNvCxnSpPr/>
              <p:nvPr/>
            </p:nvCxnSpPr>
            <p:spPr>
              <a:xfrm>
                <a:off x="1838325" y="657225"/>
                <a:ext cx="0" cy="1200150"/>
              </a:xfrm>
              <a:prstGeom prst="line">
                <a:avLst/>
              </a:prstGeom>
              <a:grpFill/>
              <a:ln w="28575" cap="flat" cmpd="sng" algn="ctr">
                <a:solidFill>
                  <a:sysClr val="windowText" lastClr="000000">
                    <a:shade val="95000"/>
                    <a:satMod val="105000"/>
                  </a:sysClr>
                </a:solidFill>
                <a:prstDash val="solid"/>
              </a:ln>
              <a:effectLst/>
            </p:spPr>
          </p:cxnSp>
          <p:sp>
            <p:nvSpPr>
              <p:cNvPr id="22" name="Flowchart: Decision 21"/>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23" name="Straight Connector 22"/>
              <p:cNvCxnSpPr/>
              <p:nvPr/>
            </p:nvCxnSpPr>
            <p:spPr>
              <a:xfrm>
                <a:off x="904875" y="1266825"/>
                <a:ext cx="0" cy="1200150"/>
              </a:xfrm>
              <a:prstGeom prst="line">
                <a:avLst/>
              </a:prstGeom>
              <a:grpFill/>
              <a:ln w="28575" cap="flat" cmpd="sng" algn="ctr">
                <a:solidFill>
                  <a:sysClr val="windowText" lastClr="000000">
                    <a:shade val="95000"/>
                    <a:satMod val="105000"/>
                  </a:sysClr>
                </a:solidFill>
                <a:prstDash val="solid"/>
              </a:ln>
              <a:effectLst/>
            </p:spPr>
          </p:cxnSp>
          <p:sp>
            <p:nvSpPr>
              <p:cNvPr id="24" name="Text Box 20"/>
              <p:cNvSpPr txBox="1"/>
              <p:nvPr/>
            </p:nvSpPr>
            <p:spPr>
              <a:xfrm>
                <a:off x="381000" y="3619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4 Year IHEs</a:t>
                </a:r>
                <a:endParaRPr lang="en-US" sz="1100" dirty="0">
                  <a:solidFill>
                    <a:prstClr val="black"/>
                  </a:solidFill>
                  <a:ea typeface="Calibri"/>
                  <a:cs typeface="Times New Roman"/>
                </a:endParaRPr>
              </a:p>
            </p:txBody>
          </p:sp>
        </p:grpSp>
        <p:cxnSp>
          <p:nvCxnSpPr>
            <p:cNvPr id="20" name="Straight Connector 19"/>
            <p:cNvCxnSpPr/>
            <p:nvPr/>
          </p:nvCxnSpPr>
          <p:spPr>
            <a:xfrm>
              <a:off x="0" y="657225"/>
              <a:ext cx="0" cy="1200150"/>
            </a:xfrm>
            <a:prstGeom prst="line">
              <a:avLst/>
            </a:prstGeom>
            <a:grpFill/>
            <a:ln w="28575" cap="flat" cmpd="sng" algn="ctr">
              <a:solidFill>
                <a:sysClr val="windowText" lastClr="000000">
                  <a:shade val="95000"/>
                  <a:satMod val="105000"/>
                </a:sysClr>
              </a:solidFill>
              <a:prstDash val="solid"/>
            </a:ln>
            <a:effectLst/>
          </p:spPr>
        </p:cxnSp>
      </p:grpSp>
      <p:grpSp>
        <p:nvGrpSpPr>
          <p:cNvPr id="25" name="Group 24"/>
          <p:cNvGrpSpPr/>
          <p:nvPr/>
        </p:nvGrpSpPr>
        <p:grpSpPr>
          <a:xfrm>
            <a:off x="2708456" y="3089692"/>
            <a:ext cx="1828800" cy="1889715"/>
            <a:chOff x="0" y="0"/>
            <a:chExt cx="1828800" cy="2447925"/>
          </a:xfrm>
          <a:solidFill>
            <a:schemeClr val="bg2">
              <a:lumMod val="50000"/>
            </a:schemeClr>
          </a:solidFill>
        </p:grpSpPr>
        <p:sp>
          <p:nvSpPr>
            <p:cNvPr id="26" name="Flowchart: Decision 25"/>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27" name="Straight Connector 26"/>
            <p:cNvCxnSpPr/>
            <p:nvPr/>
          </p:nvCxnSpPr>
          <p:spPr>
            <a:xfrm>
              <a:off x="0" y="63817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28" name="Straight Connector 27"/>
            <p:cNvCxnSpPr/>
            <p:nvPr/>
          </p:nvCxnSpPr>
          <p:spPr>
            <a:xfrm>
              <a:off x="904875" y="1247775"/>
              <a:ext cx="0" cy="1200150"/>
            </a:xfrm>
            <a:prstGeom prst="line">
              <a:avLst/>
            </a:prstGeom>
            <a:grpFill/>
            <a:ln w="28575" cap="flat" cmpd="sng" algn="ctr">
              <a:solidFill>
                <a:sysClr val="windowText" lastClr="000000">
                  <a:shade val="95000"/>
                  <a:satMod val="105000"/>
                </a:sysClr>
              </a:solidFill>
              <a:prstDash val="solid"/>
            </a:ln>
            <a:effectLst/>
          </p:spPr>
        </p:cxnSp>
        <p:sp>
          <p:nvSpPr>
            <p:cNvPr id="29" name="Text Box 41"/>
            <p:cNvSpPr txBox="1"/>
            <p:nvPr/>
          </p:nvSpPr>
          <p:spPr>
            <a:xfrm>
              <a:off x="209550" y="41910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ESCs</a:t>
              </a:r>
              <a:endParaRPr lang="en-US" sz="1100" dirty="0">
                <a:solidFill>
                  <a:prstClr val="black"/>
                </a:solidFill>
                <a:ea typeface="Calibri"/>
                <a:cs typeface="Times New Roman"/>
              </a:endParaRPr>
            </a:p>
          </p:txBody>
        </p:sp>
        <p:cxnSp>
          <p:nvCxnSpPr>
            <p:cNvPr id="30" name="Straight Connector 29"/>
            <p:cNvCxnSpPr/>
            <p:nvPr/>
          </p:nvCxnSpPr>
          <p:spPr>
            <a:xfrm>
              <a:off x="1828800" y="628650"/>
              <a:ext cx="0" cy="1200150"/>
            </a:xfrm>
            <a:prstGeom prst="line">
              <a:avLst/>
            </a:prstGeom>
            <a:grpFill/>
            <a:ln w="28575" cap="flat" cmpd="sng" algn="ctr">
              <a:solidFill>
                <a:sysClr val="windowText" lastClr="000000">
                  <a:shade val="95000"/>
                  <a:satMod val="105000"/>
                </a:sysClr>
              </a:solidFill>
              <a:prstDash val="solid"/>
            </a:ln>
            <a:effectLst/>
          </p:spPr>
        </p:cxnSp>
      </p:grpSp>
      <p:grpSp>
        <p:nvGrpSpPr>
          <p:cNvPr id="31" name="Group 30"/>
          <p:cNvGrpSpPr/>
          <p:nvPr/>
        </p:nvGrpSpPr>
        <p:grpSpPr>
          <a:xfrm>
            <a:off x="4545819" y="3077963"/>
            <a:ext cx="1828800" cy="1895471"/>
            <a:chOff x="0" y="0"/>
            <a:chExt cx="1828800" cy="2466975"/>
          </a:xfrm>
          <a:solidFill>
            <a:srgbClr val="C00000"/>
          </a:solidFill>
        </p:grpSpPr>
        <p:sp>
          <p:nvSpPr>
            <p:cNvPr id="32" name="Flowchart: Decision 31"/>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33" name="Straight Connector 32"/>
            <p:cNvCxnSpPr/>
            <p:nvPr/>
          </p:nvCxnSpPr>
          <p:spPr>
            <a:xfrm>
              <a:off x="1828800" y="61912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34" name="Straight Connector 33"/>
            <p:cNvCxnSpPr/>
            <p:nvPr/>
          </p:nvCxnSpPr>
          <p:spPr>
            <a:xfrm>
              <a:off x="0" y="61912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35" name="Straight Connector 34"/>
            <p:cNvCxnSpPr/>
            <p:nvPr/>
          </p:nvCxnSpPr>
          <p:spPr>
            <a:xfrm>
              <a:off x="904875" y="1266825"/>
              <a:ext cx="0" cy="1200150"/>
            </a:xfrm>
            <a:prstGeom prst="line">
              <a:avLst/>
            </a:prstGeom>
            <a:grpFill/>
            <a:ln w="28575" cap="flat" cmpd="sng" algn="ctr">
              <a:solidFill>
                <a:sysClr val="windowText" lastClr="000000">
                  <a:shade val="95000"/>
                  <a:satMod val="105000"/>
                </a:sysClr>
              </a:solidFill>
              <a:prstDash val="solid"/>
            </a:ln>
            <a:effectLst/>
          </p:spPr>
        </p:cxnSp>
        <p:sp>
          <p:nvSpPr>
            <p:cNvPr id="36" name="Text Box 42"/>
            <p:cNvSpPr txBox="1"/>
            <p:nvPr/>
          </p:nvSpPr>
          <p:spPr>
            <a:xfrm>
              <a:off x="115263" y="333375"/>
              <a:ext cx="1580188"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P-16</a:t>
              </a:r>
              <a:endParaRPr lang="en-US" sz="1100" dirty="0">
                <a:solidFill>
                  <a:prstClr val="black"/>
                </a:solidFill>
                <a:ea typeface="Calibri"/>
                <a:cs typeface="Times New Roman"/>
              </a:endParaRPr>
            </a:p>
            <a:p>
              <a:pPr algn="ctr">
                <a:lnSpc>
                  <a:spcPct val="115000"/>
                </a:lnSpc>
              </a:pPr>
              <a:r>
                <a:rPr lang="en-US" sz="1600" b="1" i="1" dirty="0">
                  <a:solidFill>
                    <a:prstClr val="black"/>
                  </a:solidFill>
                  <a:ea typeface="Calibri"/>
                  <a:cs typeface="Calibri"/>
                </a:rPr>
                <a:t>Councils </a:t>
              </a:r>
              <a:endParaRPr lang="en-US" sz="1100" dirty="0">
                <a:solidFill>
                  <a:prstClr val="black"/>
                </a:solidFill>
                <a:ea typeface="Calibri"/>
                <a:cs typeface="Times New Roman"/>
              </a:endParaRPr>
            </a:p>
          </p:txBody>
        </p:sp>
      </p:grpSp>
      <p:sp>
        <p:nvSpPr>
          <p:cNvPr id="37" name="Text Box 40"/>
          <p:cNvSpPr txBox="1"/>
          <p:nvPr/>
        </p:nvSpPr>
        <p:spPr>
          <a:xfrm>
            <a:off x="3727457" y="1539788"/>
            <a:ext cx="1775497" cy="191970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US" sz="1400" b="1" dirty="0">
                <a:solidFill>
                  <a:prstClr val="black"/>
                </a:solidFill>
                <a:latin typeface="Felix Titling"/>
                <a:ea typeface="Calibri"/>
                <a:cs typeface="Times New Roman"/>
              </a:rPr>
              <a:t> </a:t>
            </a:r>
            <a:endParaRPr lang="en-US" sz="1100" dirty="0">
              <a:solidFill>
                <a:prstClr val="black"/>
              </a:solidFill>
              <a:ea typeface="Calibri"/>
              <a:cs typeface="Times New Roman"/>
            </a:endParaRPr>
          </a:p>
          <a:p>
            <a:pPr algn="ctr">
              <a:lnSpc>
                <a:spcPct val="115000"/>
              </a:lnSpc>
            </a:pPr>
            <a:r>
              <a:rPr lang="en-US" sz="800" b="1" dirty="0">
                <a:solidFill>
                  <a:prstClr val="black"/>
                </a:solidFill>
                <a:latin typeface="Felix Titling"/>
                <a:ea typeface="Calibri"/>
                <a:cs typeface="Times New Roman"/>
              </a:rPr>
              <a:t> </a:t>
            </a:r>
            <a:endParaRPr lang="en-US" sz="1100" dirty="0">
              <a:solidFill>
                <a:prstClr val="black"/>
              </a:solidFill>
              <a:ea typeface="Calibri"/>
              <a:cs typeface="Times New Roman"/>
            </a:endParaRP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Scaffolding</a:t>
            </a: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Student</a:t>
            </a: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Success</a:t>
            </a:r>
          </a:p>
        </p:txBody>
      </p:sp>
      <p:sp>
        <p:nvSpPr>
          <p:cNvPr id="38" name="Footer Placeholder 4"/>
          <p:cNvSpPr>
            <a:spLocks noGrp="1"/>
          </p:cNvSpPr>
          <p:nvPr>
            <p:ph type="ftr" sz="quarter" idx="4294967295"/>
          </p:nvPr>
        </p:nvSpPr>
        <p:spPr>
          <a:xfrm>
            <a:off x="533401" y="6324600"/>
            <a:ext cx="1905000" cy="381000"/>
          </a:xfrm>
        </p:spPr>
        <p:txBody>
          <a:bodyPr/>
          <a:lstStyle/>
          <a:p>
            <a:r>
              <a:rPr lang="en-US" dirty="0" smtClean="0"/>
              <a:t>http://untavatar.org</a:t>
            </a:r>
            <a:endParaRPr lang="en-US" dirty="0"/>
          </a:p>
        </p:txBody>
      </p:sp>
    </p:spTree>
    <p:extLst>
      <p:ext uri="{BB962C8B-B14F-4D97-AF65-F5344CB8AC3E}">
        <p14:creationId xmlns:p14="http://schemas.microsoft.com/office/powerpoint/2010/main" val="360082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16" presetClass="entr" presetSubtype="21"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489201"/>
            <a:ext cx="8077199" cy="3530599"/>
          </a:xfrm>
        </p:spPr>
        <p:txBody>
          <a:bodyPr>
            <a:normAutofit/>
          </a:bodyPr>
          <a:lstStyle/>
          <a:p>
            <a:r>
              <a:rPr lang="en-US" sz="2800" b="1" dirty="0" smtClean="0">
                <a:solidFill>
                  <a:schemeClr val="tx1">
                    <a:lumMod val="85000"/>
                    <a:lumOff val="15000"/>
                  </a:schemeClr>
                </a:solidFill>
              </a:rPr>
              <a:t>Partnerships: </a:t>
            </a:r>
            <a:r>
              <a:rPr lang="en-US" sz="2800" dirty="0">
                <a:solidFill>
                  <a:schemeClr val="tx1">
                    <a:lumMod val="85000"/>
                    <a:lumOff val="15000"/>
                  </a:schemeClr>
                </a:solidFill>
              </a:rPr>
              <a:t>Leaders and educators representing </a:t>
            </a:r>
            <a:r>
              <a:rPr lang="en-US" sz="2800" b="1" dirty="0">
                <a:solidFill>
                  <a:schemeClr val="tx1">
                    <a:lumMod val="85000"/>
                    <a:lumOff val="15000"/>
                  </a:schemeClr>
                </a:solidFill>
              </a:rPr>
              <a:t>regional independent school districts</a:t>
            </a:r>
            <a:r>
              <a:rPr lang="en-US" sz="2800" dirty="0">
                <a:solidFill>
                  <a:schemeClr val="tx1">
                    <a:lumMod val="85000"/>
                    <a:lumOff val="15000"/>
                  </a:schemeClr>
                </a:solidFill>
              </a:rPr>
              <a:t>, </a:t>
            </a:r>
            <a:r>
              <a:rPr lang="en-US" sz="2800" b="1" dirty="0">
                <a:solidFill>
                  <a:schemeClr val="tx1">
                    <a:lumMod val="85000"/>
                    <a:lumOff val="15000"/>
                  </a:schemeClr>
                </a:solidFill>
              </a:rPr>
              <a:t>two- and four-year institutions </a:t>
            </a:r>
            <a:r>
              <a:rPr lang="en-US" sz="2800" dirty="0">
                <a:solidFill>
                  <a:schemeClr val="tx1">
                    <a:lumMod val="85000"/>
                    <a:lumOff val="15000"/>
                  </a:schemeClr>
                </a:solidFill>
              </a:rPr>
              <a:t>of higher education, </a:t>
            </a:r>
            <a:r>
              <a:rPr lang="en-US" sz="2800" b="1" dirty="0">
                <a:solidFill>
                  <a:schemeClr val="tx1">
                    <a:lumMod val="85000"/>
                    <a:lumOff val="15000"/>
                  </a:schemeClr>
                </a:solidFill>
              </a:rPr>
              <a:t>P-16</a:t>
            </a:r>
            <a:r>
              <a:rPr lang="en-US" sz="2800" dirty="0">
                <a:solidFill>
                  <a:schemeClr val="tx1">
                    <a:lumMod val="85000"/>
                    <a:lumOff val="15000"/>
                  </a:schemeClr>
                </a:solidFill>
              </a:rPr>
              <a:t> councils, and </a:t>
            </a:r>
            <a:r>
              <a:rPr lang="en-US" sz="2800" b="1" dirty="0">
                <a:solidFill>
                  <a:schemeClr val="tx1">
                    <a:lumMod val="85000"/>
                    <a:lumOff val="15000"/>
                  </a:schemeClr>
                </a:solidFill>
              </a:rPr>
              <a:t>education service centers </a:t>
            </a:r>
            <a:r>
              <a:rPr lang="en-US" sz="2800" dirty="0" smtClean="0">
                <a:solidFill>
                  <a:schemeClr val="tx1">
                    <a:lumMod val="85000"/>
                    <a:lumOff val="15000"/>
                  </a:schemeClr>
                </a:solidFill>
              </a:rPr>
              <a:t>are</a:t>
            </a:r>
            <a:r>
              <a:rPr lang="en-US" sz="2800" b="1" dirty="0" smtClean="0">
                <a:solidFill>
                  <a:schemeClr val="tx1">
                    <a:lumMod val="85000"/>
                    <a:lumOff val="15000"/>
                  </a:schemeClr>
                </a:solidFill>
              </a:rPr>
              <a:t> </a:t>
            </a:r>
            <a:r>
              <a:rPr lang="en-US" sz="2800" u="sng" dirty="0" smtClean="0">
                <a:solidFill>
                  <a:schemeClr val="tx1">
                    <a:lumMod val="85000"/>
                    <a:lumOff val="15000"/>
                  </a:schemeClr>
                </a:solidFill>
              </a:rPr>
              <a:t>committed </a:t>
            </a:r>
            <a:r>
              <a:rPr lang="en-US" sz="2800" u="sng" dirty="0">
                <a:solidFill>
                  <a:schemeClr val="tx1">
                    <a:lumMod val="85000"/>
                    <a:lumOff val="15000"/>
                  </a:schemeClr>
                </a:solidFill>
              </a:rPr>
              <a:t>to vertical alignment</a:t>
            </a:r>
            <a:r>
              <a:rPr lang="en-US" sz="2800" dirty="0">
                <a:solidFill>
                  <a:schemeClr val="tx1">
                    <a:lumMod val="85000"/>
                    <a:lumOff val="15000"/>
                  </a:schemeClr>
                </a:solidFill>
              </a:rPr>
              <a:t> to support students’ college and career readiness and </a:t>
            </a:r>
            <a:r>
              <a:rPr lang="en-US" sz="2800" dirty="0" smtClean="0">
                <a:solidFill>
                  <a:schemeClr val="tx1">
                    <a:lumMod val="85000"/>
                    <a:lumOff val="15000"/>
                  </a:schemeClr>
                </a:solidFill>
              </a:rPr>
              <a:t>success. </a:t>
            </a:r>
          </a:p>
          <a:p>
            <a:endParaRPr lang="en-US" sz="2000" dirty="0" smtClean="0">
              <a:solidFill>
                <a:schemeClr val="tx1">
                  <a:lumMod val="85000"/>
                  <a:lumOff val="15000"/>
                </a:schemeClr>
              </a:solidFill>
            </a:endParaRPr>
          </a:p>
          <a:p>
            <a:endParaRPr lang="en-US" b="1" dirty="0"/>
          </a:p>
        </p:txBody>
      </p:sp>
      <p:sp>
        <p:nvSpPr>
          <p:cNvPr id="2" name="Slide Number Placeholder 1"/>
          <p:cNvSpPr>
            <a:spLocks noGrp="1"/>
          </p:cNvSpPr>
          <p:nvPr>
            <p:ph type="sldNum" sz="quarter" idx="12"/>
          </p:nvPr>
        </p:nvSpPr>
        <p:spPr/>
        <p:txBody>
          <a:bodyPr/>
          <a:lstStyle/>
          <a:p>
            <a:fld id="{A79836AA-2E5C-4B78-BCFE-529AC8470618}" type="slidenum">
              <a:rPr lang="en-US" smtClean="0"/>
              <a:pPr/>
              <a:t>14</a:t>
            </a:fld>
            <a:endParaRPr lang="en-US" dirty="0"/>
          </a:p>
        </p:txBody>
      </p:sp>
      <p:sp>
        <p:nvSpPr>
          <p:cNvPr id="7" name="Rounded Rectangle 4"/>
          <p:cNvSpPr/>
          <p:nvPr/>
        </p:nvSpPr>
        <p:spPr>
          <a:xfrm>
            <a:off x="822959" y="1066800"/>
            <a:ext cx="5654041" cy="6858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defTabSz="1778000">
              <a:lnSpc>
                <a:spcPct val="90000"/>
              </a:lnSpc>
              <a:spcBef>
                <a:spcPct val="0"/>
              </a:spcBef>
              <a:spcAft>
                <a:spcPct val="35000"/>
              </a:spcAft>
            </a:pPr>
            <a:r>
              <a:rPr lang="en-US" sz="3600" b="1" dirty="0">
                <a:solidFill>
                  <a:schemeClr val="bg1"/>
                </a:solidFill>
                <a:latin typeface="+mj-lt"/>
              </a:rPr>
              <a:t>AVATAR</a:t>
            </a:r>
            <a:r>
              <a:rPr lang="en-US" sz="3600" dirty="0">
                <a:solidFill>
                  <a:schemeClr val="bg1"/>
                </a:solidFill>
                <a:latin typeface="+mj-lt"/>
              </a:rPr>
              <a:t> </a:t>
            </a:r>
            <a:r>
              <a:rPr lang="en-US" sz="3600" dirty="0" smtClean="0">
                <a:solidFill>
                  <a:schemeClr val="bg1"/>
                </a:solidFill>
                <a:latin typeface="+mj-lt"/>
              </a:rPr>
              <a:t>Partners</a:t>
            </a:r>
            <a:endParaRPr lang="en-US" sz="3600" u="sng" kern="1200" cap="none" dirty="0">
              <a:solidFill>
                <a:schemeClr val="bg1"/>
              </a:solidFill>
              <a:latin typeface="+mj-lt"/>
            </a:endParaRPr>
          </a:p>
        </p:txBody>
      </p:sp>
      <p:sp>
        <p:nvSpPr>
          <p:cNvPr id="5"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274527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800" y="2237423"/>
            <a:ext cx="8229600" cy="3477577"/>
          </a:xfrm>
        </p:spPr>
        <p:txBody>
          <a:bodyPr>
            <a:normAutofit fontScale="92500" lnSpcReduction="10000"/>
          </a:bodyPr>
          <a:lstStyle/>
          <a:p>
            <a:pPr marL="1085850" lvl="1" indent="-571500">
              <a:buClr>
                <a:schemeClr val="tx1">
                  <a:lumMod val="75000"/>
                  <a:lumOff val="25000"/>
                </a:schemeClr>
              </a:buClr>
              <a:buFont typeface="Arial" pitchFamily="34" charset="0"/>
              <a:buChar char="•"/>
            </a:pPr>
            <a:endParaRPr lang="en-US" sz="3600" b="1" dirty="0" smtClean="0">
              <a:solidFill>
                <a:schemeClr val="tx1">
                  <a:lumMod val="85000"/>
                  <a:lumOff val="15000"/>
                </a:schemeClr>
              </a:solidFill>
              <a:latin typeface="+mj-lt"/>
            </a:endParaRPr>
          </a:p>
          <a:p>
            <a:pPr marL="342900" lvl="1" indent="-342900"/>
            <a:r>
              <a:rPr lang="en-US" sz="2700" b="1" dirty="0">
                <a:solidFill>
                  <a:schemeClr val="tx1">
                    <a:lumMod val="85000"/>
                    <a:lumOff val="15000"/>
                  </a:schemeClr>
                </a:solidFill>
              </a:rPr>
              <a:t>Build capacity to improve alignment between regional secondary and postsecondary courses and curriculum</a:t>
            </a:r>
          </a:p>
          <a:p>
            <a:endParaRPr lang="en-US" sz="2700" b="1" dirty="0">
              <a:solidFill>
                <a:schemeClr val="tx1">
                  <a:lumMod val="85000"/>
                  <a:lumOff val="15000"/>
                </a:schemeClr>
              </a:solidFill>
            </a:endParaRPr>
          </a:p>
          <a:p>
            <a:pPr marL="342900" lvl="1" indent="-342900"/>
            <a:r>
              <a:rPr lang="en-US" sz="2700" b="1" dirty="0">
                <a:solidFill>
                  <a:schemeClr val="tx1">
                    <a:lumMod val="85000"/>
                    <a:lumOff val="15000"/>
                  </a:schemeClr>
                </a:solidFill>
              </a:rPr>
              <a:t>Strengthen regional secondary and postsecondary commitment to and capacity for college preparedness and success for students</a:t>
            </a:r>
          </a:p>
        </p:txBody>
      </p:sp>
      <p:sp>
        <p:nvSpPr>
          <p:cNvPr id="2" name="Slide Number Placeholder 1"/>
          <p:cNvSpPr>
            <a:spLocks noGrp="1"/>
          </p:cNvSpPr>
          <p:nvPr>
            <p:ph type="sldNum" sz="quarter" idx="12"/>
          </p:nvPr>
        </p:nvSpPr>
        <p:spPr/>
        <p:txBody>
          <a:bodyPr/>
          <a:lstStyle/>
          <a:p>
            <a:fld id="{A79836AA-2E5C-4B78-BCFE-529AC8470618}" type="slidenum">
              <a:rPr lang="en-US" smtClean="0"/>
              <a:pPr/>
              <a:t>15</a:t>
            </a:fld>
            <a:endParaRPr lang="en-US" dirty="0"/>
          </a:p>
        </p:txBody>
      </p:sp>
      <p:sp>
        <p:nvSpPr>
          <p:cNvPr id="7" name="Rounded Rectangle 4"/>
          <p:cNvSpPr/>
          <p:nvPr/>
        </p:nvSpPr>
        <p:spPr>
          <a:xfrm>
            <a:off x="533400" y="827376"/>
            <a:ext cx="8134561" cy="87840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3600" spc="300" dirty="0" smtClean="0">
                <a:solidFill>
                  <a:schemeClr val="bg1"/>
                </a:solidFill>
                <a:latin typeface="+mj-lt"/>
              </a:rPr>
              <a:t>Partnership Benefits</a:t>
            </a:r>
            <a:endParaRPr lang="en-US" sz="3600" kern="1200" cap="none" spc="300" dirty="0">
              <a:solidFill>
                <a:schemeClr val="bg1"/>
              </a:solidFill>
              <a:latin typeface="+mj-lt"/>
            </a:endParaRPr>
          </a:p>
        </p:txBody>
      </p:sp>
      <p:sp>
        <p:nvSpPr>
          <p:cNvPr id="5"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1843893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2362200"/>
            <a:ext cx="8382000" cy="4038600"/>
          </a:xfrm>
        </p:spPr>
        <p:txBody>
          <a:bodyPr>
            <a:normAutofit fontScale="92500" lnSpcReduction="20000"/>
          </a:bodyPr>
          <a:lstStyle/>
          <a:p>
            <a:pPr marL="685800" indent="-228600">
              <a:spcBef>
                <a:spcPts val="1200"/>
              </a:spcBef>
              <a:buSzPct val="100000"/>
            </a:pPr>
            <a:r>
              <a:rPr lang="en-US" sz="2800" b="1" i="1" dirty="0" smtClean="0">
                <a:solidFill>
                  <a:schemeClr val="tx1">
                    <a:lumMod val="85000"/>
                    <a:lumOff val="15000"/>
                  </a:schemeClr>
                </a:solidFill>
              </a:rPr>
              <a:t>Are </a:t>
            </a:r>
            <a:r>
              <a:rPr lang="en-US" sz="2800" b="1" i="1" dirty="0" smtClean="0">
                <a:solidFill>
                  <a:srgbClr val="FF0000"/>
                </a:solidFill>
              </a:rPr>
              <a:t>committed </a:t>
            </a:r>
            <a:r>
              <a:rPr lang="en-US" sz="2800" b="1" i="1" dirty="0" smtClean="0">
                <a:solidFill>
                  <a:schemeClr val="tx1">
                    <a:lumMod val="85000"/>
                    <a:lumOff val="15000"/>
                  </a:schemeClr>
                </a:solidFill>
              </a:rPr>
              <a:t>to higher education access and success for all students</a:t>
            </a:r>
          </a:p>
          <a:p>
            <a:pPr marL="685800" indent="-228600">
              <a:spcBef>
                <a:spcPts val="1200"/>
              </a:spcBef>
              <a:buSzPct val="100000"/>
            </a:pPr>
            <a:r>
              <a:rPr lang="en-US" sz="2800" b="1" i="1" dirty="0" smtClean="0">
                <a:solidFill>
                  <a:schemeClr val="tx1">
                    <a:lumMod val="85000"/>
                    <a:lumOff val="15000"/>
                  </a:schemeClr>
                </a:solidFill>
              </a:rPr>
              <a:t>Understand </a:t>
            </a:r>
            <a:r>
              <a:rPr lang="en-US" sz="2800" b="1" i="1" dirty="0" smtClean="0">
                <a:solidFill>
                  <a:srgbClr val="FF0000"/>
                </a:solidFill>
              </a:rPr>
              <a:t>content course knowledge</a:t>
            </a:r>
            <a:r>
              <a:rPr lang="en-US" sz="2800" b="1" i="1" dirty="0" smtClean="0">
                <a:solidFill>
                  <a:schemeClr val="accent6"/>
                </a:solidFill>
              </a:rPr>
              <a:t> </a:t>
            </a:r>
            <a:r>
              <a:rPr lang="en-US" sz="2800" b="1" i="1" dirty="0" smtClean="0">
                <a:solidFill>
                  <a:schemeClr val="tx1">
                    <a:lumMod val="85000"/>
                    <a:lumOff val="15000"/>
                  </a:schemeClr>
                </a:solidFill>
              </a:rPr>
              <a:t>and skills</a:t>
            </a:r>
          </a:p>
          <a:p>
            <a:pPr marL="685800" indent="-228600">
              <a:spcBef>
                <a:spcPts val="1200"/>
              </a:spcBef>
              <a:buSzPct val="100000"/>
            </a:pPr>
            <a:r>
              <a:rPr lang="en-US" sz="2800" b="1" i="1" dirty="0" smtClean="0">
                <a:solidFill>
                  <a:schemeClr val="tx1">
                    <a:lumMod val="85000"/>
                    <a:lumOff val="15000"/>
                  </a:schemeClr>
                </a:solidFill>
              </a:rPr>
              <a:t>Utilize </a:t>
            </a:r>
            <a:r>
              <a:rPr lang="en-US" sz="2800" b="1" i="1" dirty="0" smtClean="0">
                <a:solidFill>
                  <a:srgbClr val="FF0000"/>
                </a:solidFill>
              </a:rPr>
              <a:t>research-based instructional </a:t>
            </a:r>
            <a:r>
              <a:rPr lang="en-US" sz="2800" b="1" i="1" dirty="0" smtClean="0">
                <a:solidFill>
                  <a:schemeClr val="tx1">
                    <a:lumMod val="85000"/>
                    <a:lumOff val="15000"/>
                  </a:schemeClr>
                </a:solidFill>
              </a:rPr>
              <a:t>strategies</a:t>
            </a:r>
          </a:p>
          <a:p>
            <a:pPr marL="685800" indent="-228600">
              <a:spcBef>
                <a:spcPts val="1200"/>
              </a:spcBef>
              <a:buSzPct val="100000"/>
            </a:pPr>
            <a:r>
              <a:rPr lang="en-US" sz="2800" b="1" i="1" dirty="0" smtClean="0">
                <a:solidFill>
                  <a:schemeClr val="tx1">
                    <a:lumMod val="85000"/>
                    <a:lumOff val="15000"/>
                  </a:schemeClr>
                </a:solidFill>
              </a:rPr>
              <a:t>Demonstrate </a:t>
            </a:r>
            <a:r>
              <a:rPr lang="en-US" sz="2800" b="1" i="1" dirty="0" smtClean="0">
                <a:solidFill>
                  <a:srgbClr val="FF0000"/>
                </a:solidFill>
              </a:rPr>
              <a:t>strong communication </a:t>
            </a:r>
            <a:r>
              <a:rPr lang="en-US" sz="2800" b="1" i="1" dirty="0" smtClean="0">
                <a:solidFill>
                  <a:schemeClr val="tx1">
                    <a:lumMod val="85000"/>
                    <a:lumOff val="15000"/>
                  </a:schemeClr>
                </a:solidFill>
              </a:rPr>
              <a:t>and leadership skills</a:t>
            </a:r>
          </a:p>
          <a:p>
            <a:pPr marL="685800" indent="-228600">
              <a:spcBef>
                <a:spcPts val="1200"/>
              </a:spcBef>
              <a:buSzPct val="100000"/>
            </a:pPr>
            <a:r>
              <a:rPr lang="en-US" sz="2800" b="1" i="1" dirty="0" smtClean="0">
                <a:solidFill>
                  <a:schemeClr val="tx1">
                    <a:lumMod val="85000"/>
                    <a:lumOff val="15000"/>
                  </a:schemeClr>
                </a:solidFill>
              </a:rPr>
              <a:t>Are </a:t>
            </a:r>
            <a:r>
              <a:rPr lang="en-US" sz="2800" b="1" i="1" dirty="0" smtClean="0">
                <a:solidFill>
                  <a:srgbClr val="FF0000"/>
                </a:solidFill>
              </a:rPr>
              <a:t>effective team players</a:t>
            </a:r>
          </a:p>
          <a:p>
            <a:pPr marL="685800" indent="-228600">
              <a:spcBef>
                <a:spcPts val="1200"/>
              </a:spcBef>
              <a:buSzPct val="100000"/>
            </a:pPr>
            <a:r>
              <a:rPr lang="en-US" sz="2800" b="1" i="1" dirty="0" smtClean="0">
                <a:solidFill>
                  <a:schemeClr val="tx1">
                    <a:lumMod val="85000"/>
                    <a:lumOff val="15000"/>
                  </a:schemeClr>
                </a:solidFill>
              </a:rPr>
              <a:t>Are </a:t>
            </a:r>
            <a:r>
              <a:rPr lang="en-US" sz="2800" b="1" i="1" dirty="0" smtClean="0">
                <a:solidFill>
                  <a:srgbClr val="FF0000"/>
                </a:solidFill>
              </a:rPr>
              <a:t>flexible</a:t>
            </a:r>
            <a:r>
              <a:rPr lang="en-US" sz="2800" b="1" i="1" dirty="0" smtClean="0">
                <a:solidFill>
                  <a:schemeClr val="tx1">
                    <a:lumMod val="85000"/>
                    <a:lumOff val="15000"/>
                  </a:schemeClr>
                </a:solidFill>
              </a:rPr>
              <a:t> – able to deal with ambiguity</a:t>
            </a:r>
          </a:p>
          <a:p>
            <a:endParaRPr lang="en-US" dirty="0" smtClean="0"/>
          </a:p>
          <a:p>
            <a:endParaRPr lang="en-US" dirty="0" smtClean="0"/>
          </a:p>
          <a:p>
            <a:pPr>
              <a:buNone/>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6C9BBEF7-7293-46AE-9D35-8611E125A7BD}" type="slidenum">
              <a:rPr lang="en-US" smtClean="0"/>
              <a:pPr/>
              <a:t>16</a:t>
            </a:fld>
            <a:endParaRPr lang="en-US" dirty="0"/>
          </a:p>
        </p:txBody>
      </p:sp>
      <p:sp>
        <p:nvSpPr>
          <p:cNvPr id="7" name="Rounded Rectangle 4"/>
          <p:cNvSpPr/>
          <p:nvPr/>
        </p:nvSpPr>
        <p:spPr>
          <a:xfrm>
            <a:off x="381001" y="912708"/>
            <a:ext cx="8610600" cy="1068492"/>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3600" b="1" dirty="0" smtClean="0">
                <a:solidFill>
                  <a:schemeClr val="bg1"/>
                </a:solidFill>
                <a:latin typeface="+mj-lt"/>
              </a:rPr>
              <a:t>AVATAR Partners and Team Members…</a:t>
            </a:r>
            <a:endParaRPr lang="en-US" sz="3600" b="1" kern="1200" cap="none" dirty="0">
              <a:solidFill>
                <a:schemeClr val="bg1"/>
              </a:solidFill>
              <a:latin typeface="+mj-lt"/>
            </a:endParaRPr>
          </a:p>
        </p:txBody>
      </p:sp>
      <p:sp>
        <p:nvSpPr>
          <p:cNvPr id="5" name="Footer Placeholder 4"/>
          <p:cNvSpPr txBox="1">
            <a:spLocks/>
          </p:cNvSpPr>
          <p:nvPr/>
        </p:nvSpPr>
        <p:spPr>
          <a:xfrm>
            <a:off x="533401" y="6324600"/>
            <a:ext cx="1752599"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2819767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32579"/>
            <a:ext cx="8229600" cy="3863421"/>
          </a:xfrm>
        </p:spPr>
        <p:txBody>
          <a:bodyPr>
            <a:normAutofit fontScale="47500" lnSpcReduction="20000"/>
          </a:bodyPr>
          <a:lstStyle/>
          <a:p>
            <a:pPr marL="0" indent="0" algn="ctr">
              <a:buNone/>
            </a:pPr>
            <a:r>
              <a:rPr lang="en-US" sz="5100" b="1" u="sng" dirty="0" smtClean="0">
                <a:solidFill>
                  <a:schemeClr val="accent2">
                    <a:lumMod val="50000"/>
                  </a:schemeClr>
                </a:solidFill>
              </a:rPr>
              <a:t>Education Service Center (ESC) or Others Who Serve as Facilitators/Coordinators</a:t>
            </a:r>
          </a:p>
          <a:p>
            <a:pPr marL="0" indent="0" algn="ctr">
              <a:buNone/>
            </a:pPr>
            <a:endParaRPr lang="en-US" sz="1100" u="sng" dirty="0" smtClean="0"/>
          </a:p>
          <a:p>
            <a:r>
              <a:rPr lang="en-US" sz="3900" b="1" dirty="0" smtClean="0">
                <a:solidFill>
                  <a:schemeClr val="tx1">
                    <a:lumMod val="85000"/>
                    <a:lumOff val="15000"/>
                  </a:schemeClr>
                </a:solidFill>
              </a:rPr>
              <a:t>Convene a vertical alignment team (VAT) </a:t>
            </a:r>
          </a:p>
          <a:p>
            <a:r>
              <a:rPr lang="en-US" sz="3900" b="1" dirty="0" smtClean="0">
                <a:solidFill>
                  <a:schemeClr val="tx1">
                    <a:lumMod val="85000"/>
                    <a:lumOff val="15000"/>
                  </a:schemeClr>
                </a:solidFill>
              </a:rPr>
              <a:t>Expand or </a:t>
            </a:r>
            <a:r>
              <a:rPr lang="en-US" sz="3900" b="1" dirty="0">
                <a:solidFill>
                  <a:schemeClr val="tx1">
                    <a:lumMod val="85000"/>
                    <a:lumOff val="15000"/>
                  </a:schemeClr>
                </a:solidFill>
              </a:rPr>
              <a:t>c</a:t>
            </a:r>
            <a:r>
              <a:rPr lang="en-US" sz="3900" b="1" dirty="0" smtClean="0">
                <a:solidFill>
                  <a:schemeClr val="tx1">
                    <a:lumMod val="85000"/>
                    <a:lumOff val="15000"/>
                  </a:schemeClr>
                </a:solidFill>
              </a:rPr>
              <a:t>reate a regional shared college and career readiness foundation/understanding among the partnership and team</a:t>
            </a:r>
          </a:p>
          <a:p>
            <a:r>
              <a:rPr lang="en-US" sz="3900" b="1" dirty="0" smtClean="0">
                <a:solidFill>
                  <a:schemeClr val="tx1">
                    <a:lumMod val="85000"/>
                    <a:lumOff val="15000"/>
                  </a:schemeClr>
                </a:solidFill>
              </a:rPr>
              <a:t>Support the P-16 council and the partnership in securing and reviewing their regional college and career readiness student data</a:t>
            </a:r>
          </a:p>
          <a:p>
            <a:r>
              <a:rPr lang="en-US" sz="3900" b="1" dirty="0" smtClean="0">
                <a:solidFill>
                  <a:schemeClr val="tx1">
                    <a:lumMod val="85000"/>
                    <a:lumOff val="15000"/>
                  </a:schemeClr>
                </a:solidFill>
              </a:rPr>
              <a:t>Facilitate </a:t>
            </a:r>
            <a:r>
              <a:rPr lang="en-US" sz="3900" b="1" dirty="0">
                <a:solidFill>
                  <a:schemeClr val="tx1">
                    <a:lumMod val="85000"/>
                    <a:lumOff val="15000"/>
                  </a:schemeClr>
                </a:solidFill>
              </a:rPr>
              <a:t>the vertical alignment critical conversations </a:t>
            </a:r>
            <a:endParaRPr lang="en-US" sz="3900" b="1" dirty="0" smtClean="0">
              <a:solidFill>
                <a:schemeClr val="tx1">
                  <a:lumMod val="85000"/>
                  <a:lumOff val="15000"/>
                </a:schemeClr>
              </a:solidFill>
            </a:endParaRPr>
          </a:p>
          <a:p>
            <a:r>
              <a:rPr lang="en-US" sz="3900" b="1" dirty="0" smtClean="0">
                <a:solidFill>
                  <a:schemeClr val="tx1">
                    <a:lumMod val="85000"/>
                    <a:lumOff val="15000"/>
                  </a:schemeClr>
                </a:solidFill>
              </a:rPr>
              <a:t>Design and implement with the partnership their vertical alignment action plan</a:t>
            </a:r>
          </a:p>
        </p:txBody>
      </p:sp>
      <p:sp>
        <p:nvSpPr>
          <p:cNvPr id="4" name="Slide Number Placeholder 3"/>
          <p:cNvSpPr>
            <a:spLocks noGrp="1"/>
          </p:cNvSpPr>
          <p:nvPr>
            <p:ph type="sldNum" sz="quarter" idx="12"/>
          </p:nvPr>
        </p:nvSpPr>
        <p:spPr/>
        <p:txBody>
          <a:bodyPr/>
          <a:lstStyle/>
          <a:p>
            <a:fld id="{A79836AA-2E5C-4B78-BCFE-529AC8470618}" type="slidenum">
              <a:rPr lang="en-US" smtClean="0"/>
              <a:pPr/>
              <a:t>17</a:t>
            </a:fld>
            <a:endParaRPr lang="en-US" dirty="0"/>
          </a:p>
        </p:txBody>
      </p:sp>
      <p:sp>
        <p:nvSpPr>
          <p:cNvPr id="7" name="Rounded Rectangle 4"/>
          <p:cNvSpPr/>
          <p:nvPr/>
        </p:nvSpPr>
        <p:spPr>
          <a:xfrm>
            <a:off x="444500" y="860188"/>
            <a:ext cx="8134561" cy="1121012"/>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spcBef>
                <a:spcPct val="0"/>
              </a:spcBef>
            </a:pPr>
            <a:r>
              <a:rPr lang="en-US" sz="4800" b="1" spc="300" dirty="0" smtClean="0">
                <a:solidFill>
                  <a:schemeClr val="bg1"/>
                </a:solidFill>
                <a:latin typeface="Bodoni MT" pitchFamily="18" charset="0"/>
              </a:rPr>
              <a:t>AVATAR Partners</a:t>
            </a:r>
          </a:p>
          <a:p>
            <a:pPr lvl="0" algn="ctr" defTabSz="1778000" rtl="0">
              <a:spcBef>
                <a:spcPct val="0"/>
              </a:spcBef>
            </a:pPr>
            <a:r>
              <a:rPr lang="en-US" sz="3200" i="1" kern="1200" cap="none" dirty="0" smtClean="0">
                <a:solidFill>
                  <a:schemeClr val="bg1"/>
                </a:solidFill>
                <a:latin typeface="+mj-lt"/>
              </a:rPr>
              <a:t>Roles and Responsibilities </a:t>
            </a:r>
            <a:endParaRPr lang="en-US" sz="3200" i="1" kern="1200" cap="none" dirty="0">
              <a:solidFill>
                <a:schemeClr val="bg1"/>
              </a:solidFill>
              <a:latin typeface="+mj-lt"/>
            </a:endParaRPr>
          </a:p>
        </p:txBody>
      </p:sp>
      <p:sp>
        <p:nvSpPr>
          <p:cNvPr id="2" name="Footer Placeholder 1"/>
          <p:cNvSpPr>
            <a:spLocks noGrp="1"/>
          </p:cNvSpPr>
          <p:nvPr>
            <p:ph type="ftr" sz="quarter" idx="4294967295"/>
          </p:nvPr>
        </p:nvSpPr>
        <p:spPr>
          <a:xfrm>
            <a:off x="651985" y="6347379"/>
            <a:ext cx="2091215" cy="228659"/>
          </a:xfrm>
        </p:spPr>
        <p:txBody>
          <a:bodyPr/>
          <a:lstStyle/>
          <a:p>
            <a:r>
              <a:rPr lang="en-US" dirty="0" smtClean="0"/>
              <a:t>http://untavatar.org</a:t>
            </a:r>
            <a:endParaRPr lang="en-US" dirty="0"/>
          </a:p>
        </p:txBody>
      </p:sp>
    </p:spTree>
    <p:extLst>
      <p:ext uri="{BB962C8B-B14F-4D97-AF65-F5344CB8AC3E}">
        <p14:creationId xmlns:p14="http://schemas.microsoft.com/office/powerpoint/2010/main" val="216779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352800"/>
          </a:xfrm>
        </p:spPr>
        <p:txBody>
          <a:bodyPr>
            <a:normAutofit/>
          </a:bodyPr>
          <a:lstStyle/>
          <a:p>
            <a:pPr marL="0" indent="0" algn="ctr">
              <a:buNone/>
            </a:pPr>
            <a:r>
              <a:rPr lang="en-US" sz="2400" b="1" u="sng" dirty="0">
                <a:solidFill>
                  <a:schemeClr val="accent2">
                    <a:lumMod val="50000"/>
                  </a:schemeClr>
                </a:solidFill>
              </a:rPr>
              <a:t>Independent School District (ISD)</a:t>
            </a:r>
          </a:p>
          <a:p>
            <a:pPr marL="0" indent="0" algn="ctr">
              <a:buNone/>
            </a:pPr>
            <a:endParaRPr lang="en-US" sz="800" u="sng" dirty="0" smtClean="0"/>
          </a:p>
          <a:p>
            <a:pPr marL="342900" lvl="1" indent="-342900">
              <a:lnSpc>
                <a:spcPct val="80000"/>
              </a:lnSpc>
            </a:pPr>
            <a:r>
              <a:rPr lang="en-US" sz="1900" b="1" dirty="0">
                <a:solidFill>
                  <a:schemeClr val="tx1">
                    <a:lumMod val="85000"/>
                    <a:lumOff val="15000"/>
                  </a:schemeClr>
                </a:solidFill>
              </a:rPr>
              <a:t>Identify campus or district leaders to participate and support vertical alignment partnership and team</a:t>
            </a:r>
          </a:p>
          <a:p>
            <a:pPr marL="342900" lvl="1" indent="-342900">
              <a:lnSpc>
                <a:spcPct val="80000"/>
              </a:lnSpc>
            </a:pPr>
            <a:r>
              <a:rPr lang="en-US" sz="1900" b="1" dirty="0">
                <a:solidFill>
                  <a:schemeClr val="tx1">
                    <a:lumMod val="85000"/>
                    <a:lumOff val="15000"/>
                  </a:schemeClr>
                </a:solidFill>
              </a:rPr>
              <a:t>Identify and support discipline specific teachers and leaders to participate in the vertical alignment process</a:t>
            </a:r>
          </a:p>
          <a:p>
            <a:pPr marL="342900" lvl="1" indent="-342900">
              <a:lnSpc>
                <a:spcPct val="80000"/>
              </a:lnSpc>
            </a:pPr>
            <a:r>
              <a:rPr lang="en-US" sz="1900" b="1" dirty="0">
                <a:solidFill>
                  <a:schemeClr val="tx1">
                    <a:lumMod val="85000"/>
                    <a:lumOff val="15000"/>
                  </a:schemeClr>
                </a:solidFill>
              </a:rPr>
              <a:t>Review and discuss course and instructional practices based on the VAT’s work</a:t>
            </a:r>
          </a:p>
          <a:p>
            <a:pPr marL="342900" lvl="1" indent="-342900">
              <a:lnSpc>
                <a:spcPct val="80000"/>
              </a:lnSpc>
            </a:pPr>
            <a:r>
              <a:rPr lang="en-US" sz="1900" b="1" dirty="0">
                <a:solidFill>
                  <a:schemeClr val="tx1">
                    <a:lumMod val="85000"/>
                    <a:lumOff val="15000"/>
                  </a:schemeClr>
                </a:solidFill>
              </a:rPr>
              <a:t>Expand and/or develop a campus or district vertical alignment plan for next academic year</a:t>
            </a:r>
          </a:p>
          <a:p>
            <a:pPr lvl="1"/>
            <a:endParaRPr lang="en-US" dirty="0" smtClean="0"/>
          </a:p>
        </p:txBody>
      </p:sp>
      <p:sp>
        <p:nvSpPr>
          <p:cNvPr id="2" name="Slide Number Placeholder 1"/>
          <p:cNvSpPr>
            <a:spLocks noGrp="1"/>
          </p:cNvSpPr>
          <p:nvPr>
            <p:ph type="sldNum" sz="quarter" idx="12"/>
          </p:nvPr>
        </p:nvSpPr>
        <p:spPr/>
        <p:txBody>
          <a:bodyPr/>
          <a:lstStyle/>
          <a:p>
            <a:fld id="{A79836AA-2E5C-4B78-BCFE-529AC8470618}" type="slidenum">
              <a:rPr lang="en-US" smtClean="0"/>
              <a:pPr/>
              <a:t>18</a:t>
            </a:fld>
            <a:endParaRPr lang="en-US" dirty="0"/>
          </a:p>
        </p:txBody>
      </p:sp>
      <p:sp>
        <p:nvSpPr>
          <p:cNvPr id="7" name="Rounded Rectangle 4"/>
          <p:cNvSpPr/>
          <p:nvPr/>
        </p:nvSpPr>
        <p:spPr>
          <a:xfrm>
            <a:off x="457200" y="834407"/>
            <a:ext cx="8134561" cy="1222993"/>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spcBef>
                <a:spcPct val="0"/>
              </a:spcBef>
            </a:pPr>
            <a:r>
              <a:rPr lang="en-US" sz="4800" b="1" spc="300" dirty="0" smtClean="0">
                <a:solidFill>
                  <a:schemeClr val="bg1"/>
                </a:solidFill>
                <a:latin typeface="+mj-lt"/>
              </a:rPr>
              <a:t>AVATAR Partners</a:t>
            </a:r>
          </a:p>
          <a:p>
            <a:pPr lvl="0" algn="ctr" defTabSz="1778000" rtl="0">
              <a:spcBef>
                <a:spcPct val="0"/>
              </a:spcBef>
            </a:pPr>
            <a:r>
              <a:rPr lang="en-US" sz="3200" kern="1200" cap="none" dirty="0" smtClean="0">
                <a:solidFill>
                  <a:schemeClr val="bg1"/>
                </a:solidFill>
                <a:latin typeface="+mj-lt"/>
              </a:rPr>
              <a:t>Roles and Responsibilities </a:t>
            </a:r>
            <a:endParaRPr lang="en-US" sz="3200" kern="1200" cap="none" dirty="0">
              <a:solidFill>
                <a:schemeClr val="bg1"/>
              </a:solidFill>
              <a:latin typeface="+mj-lt"/>
            </a:endParaRPr>
          </a:p>
        </p:txBody>
      </p:sp>
      <p:sp>
        <p:nvSpPr>
          <p:cNvPr id="5"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326290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09800"/>
            <a:ext cx="8763000" cy="3962400"/>
          </a:xfrm>
        </p:spPr>
        <p:txBody>
          <a:bodyPr>
            <a:normAutofit fontScale="92500" lnSpcReduction="20000"/>
          </a:bodyPr>
          <a:lstStyle/>
          <a:p>
            <a:pPr marL="0" indent="0" algn="ctr">
              <a:lnSpc>
                <a:spcPct val="120000"/>
              </a:lnSpc>
              <a:spcBef>
                <a:spcPts val="0"/>
              </a:spcBef>
              <a:buNone/>
            </a:pPr>
            <a:r>
              <a:rPr lang="en-US" sz="2600" b="1" u="sng" dirty="0" smtClean="0">
                <a:solidFill>
                  <a:srgbClr val="722A28"/>
                </a:solidFill>
              </a:rPr>
              <a:t>Postsecondary Education: Two- and Four-Year Institutions of Higher Education</a:t>
            </a:r>
          </a:p>
          <a:p>
            <a:pPr marL="0" indent="0" algn="ctr">
              <a:lnSpc>
                <a:spcPct val="120000"/>
              </a:lnSpc>
              <a:spcBef>
                <a:spcPts val="0"/>
              </a:spcBef>
              <a:buNone/>
            </a:pPr>
            <a:r>
              <a:rPr lang="en-US" sz="2600" b="1" u="sng" dirty="0" smtClean="0">
                <a:solidFill>
                  <a:srgbClr val="722A28"/>
                </a:solidFill>
              </a:rPr>
              <a:t>General/Core Education Leaders and Faculty</a:t>
            </a:r>
          </a:p>
          <a:p>
            <a:pPr marL="0" indent="0" algn="ctr">
              <a:buNone/>
            </a:pPr>
            <a:endParaRPr lang="en-US" sz="900" u="sng" dirty="0" smtClean="0"/>
          </a:p>
          <a:p>
            <a:pPr marL="342900" lvl="1" indent="-342900">
              <a:lnSpc>
                <a:spcPct val="90000"/>
              </a:lnSpc>
            </a:pPr>
            <a:r>
              <a:rPr lang="en-US" sz="2100" b="1" dirty="0">
                <a:solidFill>
                  <a:schemeClr val="tx1">
                    <a:lumMod val="85000"/>
                    <a:lumOff val="15000"/>
                  </a:schemeClr>
                </a:solidFill>
              </a:rPr>
              <a:t>Identify campus, system, or district level leaders who are responsible for core or general education courses to participate in and support the vertical alignment partnership and team</a:t>
            </a:r>
          </a:p>
          <a:p>
            <a:pPr marL="342900" lvl="1" indent="-342900">
              <a:lnSpc>
                <a:spcPct val="90000"/>
              </a:lnSpc>
            </a:pPr>
            <a:r>
              <a:rPr lang="en-US" sz="2100" b="1" dirty="0">
                <a:solidFill>
                  <a:schemeClr val="tx1">
                    <a:lumMod val="85000"/>
                    <a:lumOff val="15000"/>
                  </a:schemeClr>
                </a:solidFill>
              </a:rPr>
              <a:t>Identify and support discipline specific faculty and leaders to participate in the vertical alignment process</a:t>
            </a:r>
          </a:p>
          <a:p>
            <a:pPr marL="342900" lvl="1" indent="-342900">
              <a:lnSpc>
                <a:spcPct val="90000"/>
              </a:lnSpc>
            </a:pPr>
            <a:r>
              <a:rPr lang="en-US" sz="2100" b="1" dirty="0">
                <a:solidFill>
                  <a:schemeClr val="tx1">
                    <a:lumMod val="85000"/>
                    <a:lumOff val="15000"/>
                  </a:schemeClr>
                </a:solidFill>
              </a:rPr>
              <a:t>Develop or review course syllabi and based on the VAT’s study of vertical alignment</a:t>
            </a:r>
          </a:p>
          <a:p>
            <a:pPr marL="342900" lvl="1" indent="-342900">
              <a:lnSpc>
                <a:spcPct val="90000"/>
              </a:lnSpc>
            </a:pPr>
            <a:r>
              <a:rPr lang="en-US" sz="2100" b="1" dirty="0">
                <a:solidFill>
                  <a:schemeClr val="tx1">
                    <a:lumMod val="85000"/>
                    <a:lumOff val="15000"/>
                  </a:schemeClr>
                </a:solidFill>
              </a:rPr>
              <a:t>Expand and/or develop a campus or district vertical alignment plan for the next academic year</a:t>
            </a:r>
          </a:p>
        </p:txBody>
      </p:sp>
      <p:sp>
        <p:nvSpPr>
          <p:cNvPr id="2" name="Slide Number Placeholder 1"/>
          <p:cNvSpPr>
            <a:spLocks noGrp="1"/>
          </p:cNvSpPr>
          <p:nvPr>
            <p:ph type="sldNum" sz="quarter" idx="12"/>
          </p:nvPr>
        </p:nvSpPr>
        <p:spPr/>
        <p:txBody>
          <a:bodyPr/>
          <a:lstStyle/>
          <a:p>
            <a:fld id="{A79836AA-2E5C-4B78-BCFE-529AC8470618}" type="slidenum">
              <a:rPr lang="en-US" smtClean="0"/>
              <a:pPr/>
              <a:t>19</a:t>
            </a:fld>
            <a:endParaRPr lang="en-US" dirty="0"/>
          </a:p>
        </p:txBody>
      </p:sp>
      <p:sp>
        <p:nvSpPr>
          <p:cNvPr id="8" name="Rounded Rectangle 4"/>
          <p:cNvSpPr/>
          <p:nvPr/>
        </p:nvSpPr>
        <p:spPr>
          <a:xfrm>
            <a:off x="533400" y="838200"/>
            <a:ext cx="8134561" cy="11430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spcBef>
                <a:spcPct val="0"/>
              </a:spcBef>
            </a:pPr>
            <a:r>
              <a:rPr lang="en-US" sz="4800" b="1" spc="300" dirty="0" smtClean="0">
                <a:solidFill>
                  <a:schemeClr val="bg1"/>
                </a:solidFill>
                <a:latin typeface="+mj-lt"/>
              </a:rPr>
              <a:t>AVATAR Partners</a:t>
            </a:r>
          </a:p>
          <a:p>
            <a:pPr lvl="0" algn="ctr" defTabSz="1778000" rtl="0">
              <a:spcBef>
                <a:spcPct val="0"/>
              </a:spcBef>
            </a:pPr>
            <a:r>
              <a:rPr lang="en-US" sz="3200" b="1" kern="1200" cap="none" dirty="0" smtClean="0">
                <a:solidFill>
                  <a:schemeClr val="bg1"/>
                </a:solidFill>
                <a:latin typeface="+mj-lt"/>
              </a:rPr>
              <a:t>Roles and Responsibilities </a:t>
            </a:r>
            <a:endParaRPr lang="en-US" sz="3200" b="1" kern="1200" cap="none" dirty="0">
              <a:solidFill>
                <a:schemeClr val="bg1"/>
              </a:solidFill>
              <a:latin typeface="+mj-lt"/>
            </a:endParaRPr>
          </a:p>
        </p:txBody>
      </p:sp>
      <p:sp>
        <p:nvSpPr>
          <p:cNvPr id="5"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247196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2057400"/>
            <a:ext cx="6422004" cy="2095500"/>
          </a:xfrm>
        </p:spPr>
        <p:txBody>
          <a:bodyPr/>
          <a:lstStyle/>
          <a:p>
            <a:pPr algn="ctr"/>
            <a:r>
              <a:rPr lang="en-US" sz="8800" dirty="0" smtClean="0"/>
              <a:t>Overview</a:t>
            </a:r>
            <a:endParaRPr lang="en-US" sz="88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a:t>
            </a:fld>
            <a:endParaRPr lang="en-US" dirty="0"/>
          </a:p>
        </p:txBody>
      </p:sp>
      <p:sp>
        <p:nvSpPr>
          <p:cNvPr id="3" name="TextBox 2"/>
          <p:cNvSpPr txBox="1"/>
          <p:nvPr/>
        </p:nvSpPr>
        <p:spPr>
          <a:xfrm>
            <a:off x="762000" y="4953000"/>
            <a:ext cx="8001000" cy="830997"/>
          </a:xfrm>
          <a:prstGeom prst="rect">
            <a:avLst/>
          </a:prstGeom>
          <a:noFill/>
        </p:spPr>
        <p:txBody>
          <a:bodyPr wrap="square" rtlCol="0">
            <a:spAutoFit/>
          </a:bodyPr>
          <a:lstStyle/>
          <a:p>
            <a:r>
              <a:rPr lang="en-US" sz="2400" b="1" dirty="0" smtClean="0"/>
              <a:t>AVATAR: Academic Vertical Alignment </a:t>
            </a:r>
          </a:p>
          <a:p>
            <a:r>
              <a:rPr lang="en-US" sz="2400" b="1" dirty="0" smtClean="0"/>
              <a:t>                Training and Renewal</a:t>
            </a:r>
            <a:endParaRPr lang="en-US" sz="2400" b="1" dirty="0"/>
          </a:p>
        </p:txBody>
      </p:sp>
      <p:sp>
        <p:nvSpPr>
          <p:cNvPr id="6" name="Footer Placeholder 4"/>
          <p:cNvSpPr>
            <a:spLocks noGrp="1"/>
          </p:cNvSpPr>
          <p:nvPr>
            <p:ph type="ftr" sz="quarter" idx="4294967295"/>
          </p:nvPr>
        </p:nvSpPr>
        <p:spPr>
          <a:xfrm>
            <a:off x="533401" y="6324600"/>
            <a:ext cx="1905000" cy="381000"/>
          </a:xfrm>
        </p:spPr>
        <p:txBody>
          <a:bodyPr/>
          <a:lstStyle/>
          <a:p>
            <a:r>
              <a:rPr lang="en-US" dirty="0" smtClean="0"/>
              <a:t>http://untavatar.org</a:t>
            </a:r>
            <a:endParaRPr lang="en-US" dirty="0"/>
          </a:p>
        </p:txBody>
      </p:sp>
    </p:spTree>
    <p:extLst>
      <p:ext uri="{BB962C8B-B14F-4D97-AF65-F5344CB8AC3E}">
        <p14:creationId xmlns:p14="http://schemas.microsoft.com/office/powerpoint/2010/main" val="167485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081" y="2286000"/>
            <a:ext cx="8229600" cy="4876800"/>
          </a:xfrm>
        </p:spPr>
        <p:txBody>
          <a:bodyPr>
            <a:normAutofit/>
          </a:bodyPr>
          <a:lstStyle/>
          <a:p>
            <a:pPr marL="0" indent="0" algn="ctr">
              <a:buNone/>
            </a:pPr>
            <a:r>
              <a:rPr lang="en-US" sz="2400" b="1" u="sng" dirty="0" smtClean="0">
                <a:solidFill>
                  <a:schemeClr val="accent2">
                    <a:lumMod val="50000"/>
                  </a:schemeClr>
                </a:solidFill>
              </a:rPr>
              <a:t>P-16 Council</a:t>
            </a:r>
          </a:p>
          <a:p>
            <a:pPr marL="0" indent="0" algn="ctr">
              <a:buNone/>
            </a:pPr>
            <a:endParaRPr lang="en-US" sz="800" u="sng" dirty="0" smtClean="0"/>
          </a:p>
          <a:p>
            <a:pPr marL="342900" lvl="1" indent="-342900">
              <a:lnSpc>
                <a:spcPct val="70000"/>
              </a:lnSpc>
            </a:pPr>
            <a:r>
              <a:rPr lang="en-US" sz="1900" b="1" dirty="0">
                <a:solidFill>
                  <a:schemeClr val="tx1">
                    <a:lumMod val="85000"/>
                    <a:lumOff val="15000"/>
                  </a:schemeClr>
                </a:solidFill>
              </a:rPr>
              <a:t>Provide regional college and career readiness student data and prepare the regional data PowerPoint</a:t>
            </a:r>
          </a:p>
          <a:p>
            <a:pPr marL="342900" lvl="1" indent="-342900">
              <a:lnSpc>
                <a:spcPct val="70000"/>
              </a:lnSpc>
            </a:pPr>
            <a:r>
              <a:rPr lang="en-US" sz="1900" b="1" dirty="0">
                <a:solidFill>
                  <a:schemeClr val="tx1">
                    <a:lumMod val="85000"/>
                    <a:lumOff val="15000"/>
                  </a:schemeClr>
                </a:solidFill>
              </a:rPr>
              <a:t>Serve as the recorder for the regional vertical alignment team and partnership</a:t>
            </a:r>
          </a:p>
          <a:p>
            <a:pPr marL="342900" lvl="1" indent="-342900">
              <a:lnSpc>
                <a:spcPct val="70000"/>
              </a:lnSpc>
            </a:pPr>
            <a:r>
              <a:rPr lang="en-US" sz="1900" b="1" dirty="0">
                <a:solidFill>
                  <a:schemeClr val="tx1">
                    <a:lumMod val="85000"/>
                    <a:lumOff val="15000"/>
                  </a:schemeClr>
                </a:solidFill>
              </a:rPr>
              <a:t>Receive and respond to periodic reports on the progress of the partnership</a:t>
            </a:r>
          </a:p>
          <a:p>
            <a:pPr marL="402336" lvl="1" indent="0">
              <a:buNone/>
            </a:pPr>
            <a:endParaRPr lang="en-US" dirty="0" smtClean="0"/>
          </a:p>
          <a:p>
            <a:pPr marL="0" indent="0">
              <a:buNone/>
            </a:pPr>
            <a:endParaRPr lang="en-US" u="sng" dirty="0" smtClean="0"/>
          </a:p>
        </p:txBody>
      </p:sp>
      <p:sp>
        <p:nvSpPr>
          <p:cNvPr id="2" name="Slide Number Placeholder 1"/>
          <p:cNvSpPr>
            <a:spLocks noGrp="1"/>
          </p:cNvSpPr>
          <p:nvPr>
            <p:ph type="sldNum" sz="quarter" idx="12"/>
          </p:nvPr>
        </p:nvSpPr>
        <p:spPr/>
        <p:txBody>
          <a:bodyPr/>
          <a:lstStyle/>
          <a:p>
            <a:fld id="{A79836AA-2E5C-4B78-BCFE-529AC8470618}" type="slidenum">
              <a:rPr lang="en-US" smtClean="0"/>
              <a:pPr/>
              <a:t>20</a:t>
            </a:fld>
            <a:endParaRPr lang="en-US" dirty="0"/>
          </a:p>
        </p:txBody>
      </p:sp>
      <p:sp>
        <p:nvSpPr>
          <p:cNvPr id="6" name="Rounded Rectangle 4"/>
          <p:cNvSpPr/>
          <p:nvPr/>
        </p:nvSpPr>
        <p:spPr>
          <a:xfrm>
            <a:off x="504720" y="457200"/>
            <a:ext cx="8134561" cy="17526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spcBef>
                <a:spcPct val="0"/>
              </a:spcBef>
            </a:pPr>
            <a:r>
              <a:rPr lang="en-US" sz="4800" b="1" spc="300" dirty="0" smtClean="0">
                <a:solidFill>
                  <a:schemeClr val="bg1"/>
                </a:solidFill>
                <a:latin typeface="+mj-lt"/>
              </a:rPr>
              <a:t>AVATAR Partners</a:t>
            </a:r>
          </a:p>
          <a:p>
            <a:pPr lvl="0" algn="ctr" defTabSz="1778000" rtl="0">
              <a:spcBef>
                <a:spcPct val="0"/>
              </a:spcBef>
            </a:pPr>
            <a:r>
              <a:rPr lang="en-US" sz="3200" i="1" kern="1200" cap="none" dirty="0" smtClean="0">
                <a:solidFill>
                  <a:schemeClr val="bg1"/>
                </a:solidFill>
                <a:latin typeface="+mj-lt"/>
              </a:rPr>
              <a:t>Roles and Responsibilities </a:t>
            </a:r>
            <a:endParaRPr lang="en-US" sz="3200" i="1" kern="1200" cap="none" dirty="0">
              <a:solidFill>
                <a:schemeClr val="bg1"/>
              </a:solidFill>
              <a:latin typeface="+mj-lt"/>
            </a:endParaRPr>
          </a:p>
        </p:txBody>
      </p:sp>
      <p:sp>
        <p:nvSpPr>
          <p:cNvPr id="4" name="Footer Placeholder 3"/>
          <p:cNvSpPr>
            <a:spLocks noGrp="1"/>
          </p:cNvSpPr>
          <p:nvPr>
            <p:ph type="ftr" sz="quarter" idx="4294967295"/>
          </p:nvPr>
        </p:nvSpPr>
        <p:spPr>
          <a:xfrm>
            <a:off x="504720" y="6400800"/>
            <a:ext cx="3859795" cy="228659"/>
          </a:xfrm>
        </p:spPr>
        <p:txBody>
          <a:bodyPr/>
          <a:lstStyle/>
          <a:p>
            <a:r>
              <a:rPr lang="en-US" dirty="0" smtClean="0"/>
              <a:t>http://untavatar.org</a:t>
            </a:r>
            <a:endParaRPr lang="en-US" dirty="0"/>
          </a:p>
        </p:txBody>
      </p:sp>
    </p:spTree>
    <p:extLst>
      <p:ext uri="{BB962C8B-B14F-4D97-AF65-F5344CB8AC3E}">
        <p14:creationId xmlns:p14="http://schemas.microsoft.com/office/powerpoint/2010/main" val="287345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AVATAR</a:t>
            </a:r>
            <a:r>
              <a:rPr lang="en-US" sz="3600" dirty="0" smtClean="0"/>
              <a:t> </a:t>
            </a:r>
            <a:br>
              <a:rPr lang="en-US" sz="3600" dirty="0" smtClean="0"/>
            </a:br>
            <a:r>
              <a:rPr lang="en-US" sz="3600" dirty="0" smtClean="0"/>
              <a:t>Vertical Alignment Teams</a:t>
            </a:r>
            <a:endParaRPr lang="en-US" sz="3600" dirty="0"/>
          </a:p>
        </p:txBody>
      </p:sp>
      <p:sp>
        <p:nvSpPr>
          <p:cNvPr id="3" name="Content Placeholder 2"/>
          <p:cNvSpPr>
            <a:spLocks noGrp="1"/>
          </p:cNvSpPr>
          <p:nvPr>
            <p:ph idx="1"/>
          </p:nvPr>
        </p:nvSpPr>
        <p:spPr>
          <a:xfrm>
            <a:off x="685800" y="2489201"/>
            <a:ext cx="7784123" cy="3530599"/>
          </a:xfrm>
        </p:spPr>
        <p:txBody>
          <a:bodyPr>
            <a:normAutofit fontScale="92500" lnSpcReduction="10000"/>
          </a:bodyPr>
          <a:lstStyle/>
          <a:p>
            <a:r>
              <a:rPr lang="en-US" sz="2800" b="1" dirty="0" smtClean="0">
                <a:solidFill>
                  <a:schemeClr val="tx1">
                    <a:lumMod val="85000"/>
                    <a:lumOff val="15000"/>
                  </a:schemeClr>
                </a:solidFill>
              </a:rPr>
              <a:t>Vertical Alignment Teams (VATs):  </a:t>
            </a:r>
            <a:r>
              <a:rPr lang="en-US" sz="2800" dirty="0">
                <a:solidFill>
                  <a:schemeClr val="tx1">
                    <a:lumMod val="85000"/>
                    <a:lumOff val="15000"/>
                  </a:schemeClr>
                </a:solidFill>
              </a:rPr>
              <a:t>Educators and leaders representing regional </a:t>
            </a:r>
            <a:r>
              <a:rPr lang="en-US" sz="2800" dirty="0" smtClean="0">
                <a:solidFill>
                  <a:schemeClr val="tx1">
                    <a:lumMod val="85000"/>
                    <a:lumOff val="15000"/>
                  </a:schemeClr>
                </a:solidFill>
              </a:rPr>
              <a:t>ISDs, </a:t>
            </a:r>
            <a:r>
              <a:rPr lang="en-US" sz="2800" dirty="0">
                <a:solidFill>
                  <a:schemeClr val="tx1">
                    <a:lumMod val="85000"/>
                    <a:lumOff val="15000"/>
                  </a:schemeClr>
                </a:solidFill>
              </a:rPr>
              <a:t>two- and four-year institutions of higher education, P-16 councils, and </a:t>
            </a:r>
            <a:r>
              <a:rPr lang="en-US" sz="2800" dirty="0" smtClean="0">
                <a:solidFill>
                  <a:schemeClr val="tx1">
                    <a:lumMod val="85000"/>
                    <a:lumOff val="15000"/>
                  </a:schemeClr>
                </a:solidFill>
              </a:rPr>
              <a:t>ESCs are </a:t>
            </a:r>
            <a:r>
              <a:rPr lang="en-US" sz="2800" u="sng" dirty="0" smtClean="0">
                <a:solidFill>
                  <a:schemeClr val="tx1">
                    <a:lumMod val="85000"/>
                    <a:lumOff val="15000"/>
                  </a:schemeClr>
                </a:solidFill>
              </a:rPr>
              <a:t>committed </a:t>
            </a:r>
            <a:r>
              <a:rPr lang="en-US" sz="2800" u="sng" dirty="0">
                <a:solidFill>
                  <a:schemeClr val="tx1">
                    <a:lumMod val="85000"/>
                    <a:lumOff val="15000"/>
                  </a:schemeClr>
                </a:solidFill>
              </a:rPr>
              <a:t>to addressing discipline specific course and instructional alignment needs </a:t>
            </a:r>
            <a:r>
              <a:rPr lang="en-US" sz="2800" dirty="0">
                <a:solidFill>
                  <a:schemeClr val="tx1">
                    <a:lumMod val="85000"/>
                    <a:lumOff val="15000"/>
                  </a:schemeClr>
                </a:solidFill>
              </a:rPr>
              <a:t>to create environments where students can </a:t>
            </a:r>
            <a:r>
              <a:rPr lang="en-US" sz="2800" dirty="0" smtClean="0">
                <a:solidFill>
                  <a:schemeClr val="tx1">
                    <a:lumMod val="85000"/>
                    <a:lumOff val="15000"/>
                  </a:schemeClr>
                </a:solidFill>
              </a:rPr>
              <a:t>make successful </a:t>
            </a:r>
            <a:r>
              <a:rPr lang="en-US" sz="2800" dirty="0">
                <a:solidFill>
                  <a:schemeClr val="tx1">
                    <a:lumMod val="85000"/>
                    <a:lumOff val="15000"/>
                  </a:schemeClr>
                </a:solidFill>
              </a:rPr>
              <a:t>transitions between and among regional educational </a:t>
            </a:r>
            <a:r>
              <a:rPr lang="en-US" sz="2800" dirty="0" smtClean="0">
                <a:solidFill>
                  <a:schemeClr val="tx1">
                    <a:lumMod val="85000"/>
                    <a:lumOff val="15000"/>
                  </a:schemeClr>
                </a:solidFill>
              </a:rPr>
              <a:t>systems.</a:t>
            </a:r>
            <a:endParaRPr lang="en-US" sz="2800" dirty="0">
              <a:solidFill>
                <a:schemeClr val="tx1">
                  <a:lumMod val="85000"/>
                  <a:lumOff val="15000"/>
                </a:schemeClr>
              </a:solidFill>
            </a:endParaRPr>
          </a:p>
          <a:p>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21</a:t>
            </a:fld>
            <a:endParaRPr lang="en-US" dirty="0"/>
          </a:p>
        </p:txBody>
      </p:sp>
      <p:sp>
        <p:nvSpPr>
          <p:cNvPr id="5"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461584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Conversations</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133600"/>
            <a:ext cx="3732245" cy="2286000"/>
          </a:xfrm>
          <a:prstGeom prst="rect">
            <a:avLst/>
          </a:prstGeom>
          <a:ln>
            <a:noFill/>
          </a:ln>
          <a:effectLst>
            <a:outerShdw blurRad="292100" dist="139700" dir="2700000" algn="tl" rotWithShape="0">
              <a:srgbClr val="333333">
                <a:alpha val="65000"/>
              </a:srgbClr>
            </a:outerShdw>
          </a:effectLst>
        </p:spPr>
      </p:pic>
      <p:sp>
        <p:nvSpPr>
          <p:cNvPr id="6"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3757873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Points for Critical Conversations </a:t>
            </a:r>
            <a:r>
              <a:rPr lang="en-US" sz="2400" dirty="0" smtClean="0"/>
              <a:t>(What can you add?)</a:t>
            </a:r>
            <a:endParaRPr lang="en-US" sz="2400" dirty="0"/>
          </a:p>
        </p:txBody>
      </p:sp>
      <p:sp>
        <p:nvSpPr>
          <p:cNvPr id="3" name="Content Placeholder 2"/>
          <p:cNvSpPr>
            <a:spLocks noGrp="1"/>
          </p:cNvSpPr>
          <p:nvPr>
            <p:ph sz="half" idx="1"/>
          </p:nvPr>
        </p:nvSpPr>
        <p:spPr/>
        <p:txBody>
          <a:bodyPr>
            <a:normAutofit/>
          </a:bodyPr>
          <a:lstStyle/>
          <a:p>
            <a:r>
              <a:rPr lang="en-US" dirty="0" smtClean="0"/>
              <a:t>Heard from High School Students</a:t>
            </a:r>
          </a:p>
          <a:p>
            <a:pPr marL="0" indent="0">
              <a:buNone/>
            </a:pPr>
            <a:r>
              <a:rPr lang="en-US" dirty="0" smtClean="0"/>
              <a:t>It’s OK.  My mom was not good in math either.</a:t>
            </a:r>
          </a:p>
          <a:p>
            <a:pPr marL="0" indent="0">
              <a:buNone/>
            </a:pPr>
            <a:r>
              <a:rPr lang="en-US" dirty="0" smtClean="0"/>
              <a:t>Chemistry?  Not for me!  I’m planning to be a doctor!</a:t>
            </a:r>
          </a:p>
          <a:p>
            <a:pPr marL="0" indent="0">
              <a:buNone/>
            </a:pPr>
            <a:r>
              <a:rPr lang="en-US" dirty="0" smtClean="0"/>
              <a:t>Study?  Not today!  I have to work to keep my car running!</a:t>
            </a:r>
            <a:endParaRPr lang="en-US" dirty="0"/>
          </a:p>
          <a:p>
            <a:endParaRPr lang="en-US" dirty="0" smtClean="0"/>
          </a:p>
          <a:p>
            <a:endParaRPr lang="en-US" dirty="0" smtClean="0"/>
          </a:p>
          <a:p>
            <a:endParaRPr lang="en-US" dirty="0"/>
          </a:p>
          <a:p>
            <a:endParaRPr lang="en-US" dirty="0"/>
          </a:p>
        </p:txBody>
      </p:sp>
      <p:sp>
        <p:nvSpPr>
          <p:cNvPr id="4" name="Content Placeholder 3"/>
          <p:cNvSpPr>
            <a:spLocks noGrp="1"/>
          </p:cNvSpPr>
          <p:nvPr>
            <p:ph sz="half" idx="2"/>
          </p:nvPr>
        </p:nvSpPr>
        <p:spPr/>
        <p:txBody>
          <a:bodyPr>
            <a:normAutofit/>
          </a:bodyPr>
          <a:lstStyle/>
          <a:p>
            <a:r>
              <a:rPr lang="en-US" dirty="0" smtClean="0"/>
              <a:t>Heard from College Students</a:t>
            </a:r>
            <a:endParaRPr lang="en-US" dirty="0"/>
          </a:p>
          <a:p>
            <a:pPr marL="0" indent="0">
              <a:buNone/>
            </a:pPr>
            <a:r>
              <a:rPr lang="en-US" dirty="0" smtClean="0"/>
              <a:t>Dr. Jones, how can I get some extra credit to make up for my low test score?</a:t>
            </a:r>
          </a:p>
          <a:p>
            <a:pPr marL="0" indent="0">
              <a:buNone/>
            </a:pPr>
            <a:r>
              <a:rPr lang="en-US" dirty="0" smtClean="0"/>
              <a:t>Textbook?  Why? I never used one in high school!</a:t>
            </a:r>
          </a:p>
          <a:p>
            <a:pPr marL="0" indent="0">
              <a:buNone/>
            </a:pPr>
            <a:r>
              <a:rPr lang="en-US" dirty="0" smtClean="0"/>
              <a:t>Me, failing English?  No one ever called me in to tell me!</a:t>
            </a:r>
            <a:endParaRPr lang="en-US" dirty="0"/>
          </a:p>
        </p:txBody>
      </p:sp>
      <p:sp>
        <p:nvSpPr>
          <p:cNvPr id="6" name="Slide Number Placeholder 5"/>
          <p:cNvSpPr>
            <a:spLocks noGrp="1"/>
          </p:cNvSpPr>
          <p:nvPr>
            <p:ph type="sldNum" sz="quarter" idx="12"/>
          </p:nvPr>
        </p:nvSpPr>
        <p:spPr/>
        <p:txBody>
          <a:bodyPr/>
          <a:lstStyle/>
          <a:p>
            <a:fld id="{A79836AA-2E5C-4B78-BCFE-529AC8470618}" type="slidenum">
              <a:rPr lang="en-US" smtClean="0"/>
              <a:pPr/>
              <a:t>23</a:t>
            </a:fld>
            <a:endParaRPr lang="en-US" dirty="0"/>
          </a:p>
        </p:txBody>
      </p:sp>
      <p:sp>
        <p:nvSpPr>
          <p:cNvPr id="8" name="Rounded Rectangular Callout 7"/>
          <p:cNvSpPr/>
          <p:nvPr/>
        </p:nvSpPr>
        <p:spPr>
          <a:xfrm>
            <a:off x="866440" y="3096870"/>
            <a:ext cx="3584196" cy="2337901"/>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8"/>
          <p:cNvSpPr/>
          <p:nvPr/>
        </p:nvSpPr>
        <p:spPr>
          <a:xfrm>
            <a:off x="4640580" y="3096870"/>
            <a:ext cx="3826925" cy="2618130"/>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1819469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a:off x="2819400" y="1743075"/>
            <a:ext cx="3505200" cy="5114925"/>
          </a:xfrm>
          <a:prstGeom prst="triangle">
            <a:avLst>
              <a:gd name="adj" fmla="val 49728"/>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6" name="Straight Arrow Connector 5"/>
          <p:cNvCxnSpPr/>
          <p:nvPr/>
        </p:nvCxnSpPr>
        <p:spPr>
          <a:xfrm>
            <a:off x="3754600" y="4214463"/>
            <a:ext cx="164592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4023360" y="3352800"/>
            <a:ext cx="109728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3429000" y="5112707"/>
            <a:ext cx="228600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3108960" y="6090189"/>
            <a:ext cx="292608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4297680" y="2549047"/>
            <a:ext cx="54864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1151732" y="1054966"/>
            <a:ext cx="7305492" cy="646331"/>
          </a:xfrm>
          <a:prstGeom prst="rect">
            <a:avLst/>
          </a:prstGeom>
          <a:noFill/>
          <a:ln w="28575">
            <a:noFill/>
          </a:ln>
        </p:spPr>
        <p:txBody>
          <a:bodyPr wrap="square" rtlCol="0">
            <a:spAutoFit/>
          </a:bodyPr>
          <a:lstStyle/>
          <a:p>
            <a:pPr algn="ctr"/>
            <a:r>
              <a:rPr lang="en-US" sz="3600" b="1" dirty="0" smtClean="0">
                <a:ln w="18000">
                  <a:solidFill>
                    <a:schemeClr val="accent2">
                      <a:lumMod val="50000"/>
                    </a:schemeClr>
                  </a:solidFill>
                  <a:prstDash val="solid"/>
                  <a:miter lim="800000"/>
                </a:ln>
                <a:solidFill>
                  <a:schemeClr val="bg1"/>
                </a:solidFill>
                <a:effectLst>
                  <a:outerShdw blurRad="50800" dist="38100" dir="2700000" algn="tl" rotWithShape="0">
                    <a:prstClr val="black">
                      <a:alpha val="40000"/>
                    </a:prstClr>
                  </a:outerShdw>
                </a:effectLst>
                <a:cs typeface="Narkisim" pitchFamily="34" charset="-79"/>
              </a:rPr>
              <a:t>Critical Conversations Pyramid</a:t>
            </a:r>
            <a:endParaRPr lang="en-US" sz="3600" b="1" dirty="0">
              <a:ln w="18000">
                <a:solidFill>
                  <a:schemeClr val="accent2">
                    <a:lumMod val="50000"/>
                  </a:schemeClr>
                </a:solidFill>
                <a:prstDash val="solid"/>
                <a:miter lim="800000"/>
              </a:ln>
              <a:solidFill>
                <a:schemeClr val="bg1"/>
              </a:solidFill>
              <a:effectLst>
                <a:outerShdw blurRad="50800" dist="38100" dir="2700000" algn="tl" rotWithShape="0">
                  <a:prstClr val="black">
                    <a:alpha val="40000"/>
                  </a:prstClr>
                </a:outerShdw>
              </a:effectLst>
              <a:cs typeface="Narkisim" pitchFamily="34" charset="-79"/>
            </a:endParaRPr>
          </a:p>
        </p:txBody>
      </p:sp>
      <p:sp>
        <p:nvSpPr>
          <p:cNvPr id="12" name="TextBox 11"/>
          <p:cNvSpPr txBox="1"/>
          <p:nvPr/>
        </p:nvSpPr>
        <p:spPr>
          <a:xfrm>
            <a:off x="252497" y="2544536"/>
            <a:ext cx="3133542" cy="3970318"/>
          </a:xfrm>
          <a:prstGeom prst="rect">
            <a:avLst/>
          </a:prstGeom>
          <a:noFill/>
        </p:spPr>
        <p:txBody>
          <a:bodyPr wrap="square" rtlCol="0">
            <a:spAutoFit/>
          </a:bodyPr>
          <a:lstStyle/>
          <a:p>
            <a:pPr algn="ctr"/>
            <a:r>
              <a:rPr lang="en-US" sz="1400" dirty="0">
                <a:solidFill>
                  <a:prstClr val="black"/>
                </a:solidFill>
              </a:rPr>
              <a:t> </a:t>
            </a:r>
            <a:r>
              <a:rPr lang="en-US" sz="1400" dirty="0" smtClean="0">
                <a:solidFill>
                  <a:prstClr val="black"/>
                </a:solidFill>
              </a:rPr>
              <a:t>  </a:t>
            </a:r>
            <a:r>
              <a:rPr lang="en-US" sz="1400" b="1" dirty="0">
                <a:solidFill>
                  <a:prstClr val="black"/>
                </a:solidFill>
              </a:rPr>
              <a:t>Student Success Assessments</a:t>
            </a:r>
          </a:p>
          <a:p>
            <a:pPr algn="ctr"/>
            <a:endParaRPr lang="en-US" sz="1400" b="1" dirty="0">
              <a:solidFill>
                <a:prstClr val="black"/>
              </a:solidFill>
            </a:endParaRPr>
          </a:p>
          <a:p>
            <a:r>
              <a:rPr lang="en-US" sz="1400" b="1" dirty="0" smtClean="0">
                <a:solidFill>
                  <a:prstClr val="black"/>
                </a:solidFill>
              </a:rPr>
              <a:t> </a:t>
            </a:r>
          </a:p>
          <a:p>
            <a:pPr algn="ctr"/>
            <a:r>
              <a:rPr lang="en-US" sz="1400" b="1" dirty="0" smtClean="0">
                <a:solidFill>
                  <a:prstClr val="black"/>
                </a:solidFill>
              </a:rPr>
              <a:t>Dual </a:t>
            </a:r>
            <a:r>
              <a:rPr lang="en-US" sz="1400" b="1" dirty="0">
                <a:solidFill>
                  <a:prstClr val="black"/>
                </a:solidFill>
              </a:rPr>
              <a:t>Credit, Early College High Schools</a:t>
            </a:r>
          </a:p>
          <a:p>
            <a:pPr algn="ctr"/>
            <a:r>
              <a:rPr lang="en-US" sz="1400" b="1" dirty="0" smtClean="0">
                <a:solidFill>
                  <a:prstClr val="black"/>
                </a:solidFill>
              </a:rPr>
              <a:t>       Student </a:t>
            </a:r>
            <a:r>
              <a:rPr lang="en-US" sz="1400" b="1" dirty="0">
                <a:solidFill>
                  <a:prstClr val="black"/>
                </a:solidFill>
              </a:rPr>
              <a:t>Support </a:t>
            </a:r>
            <a:r>
              <a:rPr lang="en-US" sz="1400" b="1" dirty="0" smtClean="0">
                <a:solidFill>
                  <a:prstClr val="black"/>
                </a:solidFill>
              </a:rPr>
              <a:t>Services</a:t>
            </a:r>
          </a:p>
          <a:p>
            <a:pPr algn="ctr"/>
            <a:endParaRPr lang="en-US" sz="1400" b="1" dirty="0">
              <a:solidFill>
                <a:prstClr val="black"/>
              </a:solidFill>
            </a:endParaRPr>
          </a:p>
          <a:p>
            <a:pPr algn="ctr"/>
            <a:r>
              <a:rPr lang="en-US" sz="1400" b="1" dirty="0" smtClean="0">
                <a:solidFill>
                  <a:prstClr val="black"/>
                </a:solidFill>
              </a:rPr>
              <a:t> Educational </a:t>
            </a:r>
            <a:r>
              <a:rPr lang="en-US" sz="1400" b="1" dirty="0">
                <a:solidFill>
                  <a:prstClr val="black"/>
                </a:solidFill>
              </a:rPr>
              <a:t>Policies </a:t>
            </a:r>
            <a:r>
              <a:rPr lang="en-US" sz="1400" b="1" dirty="0" smtClean="0">
                <a:solidFill>
                  <a:prstClr val="black"/>
                </a:solidFill>
              </a:rPr>
              <a:t>&amp; </a:t>
            </a:r>
            <a:r>
              <a:rPr lang="en-US" sz="1400" b="1" dirty="0">
                <a:solidFill>
                  <a:prstClr val="black"/>
                </a:solidFill>
              </a:rPr>
              <a:t>Practices		</a:t>
            </a:r>
            <a:endParaRPr lang="en-US" sz="1400" b="1" dirty="0" smtClean="0">
              <a:solidFill>
                <a:prstClr val="black"/>
              </a:solidFill>
            </a:endParaRPr>
          </a:p>
          <a:p>
            <a:r>
              <a:rPr lang="en-US" sz="1400" b="1" dirty="0">
                <a:solidFill>
                  <a:prstClr val="black"/>
                </a:solidFill>
              </a:rPr>
              <a:t>Classroom Instruction, Textbooks</a:t>
            </a:r>
          </a:p>
          <a:p>
            <a:r>
              <a:rPr lang="en-US" sz="1400" b="1" dirty="0">
                <a:solidFill>
                  <a:prstClr val="black"/>
                </a:solidFill>
              </a:rPr>
              <a:t>                Grading, etc</a:t>
            </a:r>
            <a:r>
              <a:rPr lang="en-US" sz="1400" b="1" dirty="0" smtClean="0">
                <a:solidFill>
                  <a:prstClr val="black"/>
                </a:solidFill>
              </a:rPr>
              <a:t>.</a:t>
            </a:r>
            <a:endParaRPr lang="en-US" sz="1400" b="1" dirty="0">
              <a:solidFill>
                <a:prstClr val="black"/>
              </a:solidFill>
            </a:endParaRPr>
          </a:p>
          <a:p>
            <a:r>
              <a:rPr lang="en-US" sz="1400" b="1" dirty="0" smtClean="0">
                <a:solidFill>
                  <a:prstClr val="black"/>
                </a:solidFill>
              </a:rPr>
              <a:t>  </a:t>
            </a:r>
          </a:p>
          <a:p>
            <a:r>
              <a:rPr lang="en-US" sz="1400" b="1" dirty="0" smtClean="0">
                <a:solidFill>
                  <a:prstClr val="black"/>
                </a:solidFill>
              </a:rPr>
              <a:t>Discipline </a:t>
            </a:r>
            <a:r>
              <a:rPr lang="en-US" sz="1400" b="1" dirty="0">
                <a:solidFill>
                  <a:prstClr val="black"/>
                </a:solidFill>
              </a:rPr>
              <a:t>Specific </a:t>
            </a:r>
            <a:r>
              <a:rPr lang="en-US" sz="1400" b="1" dirty="0" smtClean="0">
                <a:solidFill>
                  <a:prstClr val="black"/>
                </a:solidFill>
              </a:rPr>
              <a:t>Course</a:t>
            </a:r>
            <a:r>
              <a:rPr lang="en-US" sz="1400" b="1" dirty="0">
                <a:solidFill>
                  <a:prstClr val="black"/>
                </a:solidFill>
              </a:rPr>
              <a:t>		</a:t>
            </a:r>
            <a:r>
              <a:rPr lang="en-US" sz="1400" b="1" dirty="0" smtClean="0">
                <a:solidFill>
                  <a:prstClr val="black"/>
                </a:solidFill>
              </a:rPr>
              <a:t>Curriculum</a:t>
            </a:r>
          </a:p>
          <a:p>
            <a:pPr algn="ctr"/>
            <a:endParaRPr lang="en-US" sz="1400" b="1" dirty="0" smtClean="0">
              <a:solidFill>
                <a:prstClr val="black"/>
              </a:solidFill>
            </a:endParaRPr>
          </a:p>
          <a:p>
            <a:pPr algn="ctr"/>
            <a:endParaRPr lang="en-US" sz="1400" b="1" dirty="0">
              <a:solidFill>
                <a:prstClr val="black"/>
              </a:solidFill>
            </a:endParaRPr>
          </a:p>
          <a:p>
            <a:pPr algn="ctr"/>
            <a:r>
              <a:rPr lang="en-US" sz="1400" b="1" dirty="0" smtClean="0">
                <a:solidFill>
                  <a:prstClr val="black"/>
                </a:solidFill>
              </a:rPr>
              <a:t>Texas </a:t>
            </a:r>
            <a:r>
              <a:rPr lang="en-US" sz="1400" b="1" dirty="0">
                <a:solidFill>
                  <a:prstClr val="black"/>
                </a:solidFill>
              </a:rPr>
              <a:t>Essential </a:t>
            </a:r>
            <a:r>
              <a:rPr lang="en-US" sz="1400" b="1" dirty="0" smtClean="0">
                <a:solidFill>
                  <a:prstClr val="black"/>
                </a:solidFill>
              </a:rPr>
              <a:t>Knowledge                                               </a:t>
            </a:r>
            <a:r>
              <a:rPr lang="en-US" sz="1400" b="1" dirty="0">
                <a:solidFill>
                  <a:prstClr val="black"/>
                </a:solidFill>
              </a:rPr>
              <a:t>and Skills</a:t>
            </a:r>
          </a:p>
        </p:txBody>
      </p:sp>
      <p:sp>
        <p:nvSpPr>
          <p:cNvPr id="13" name="TextBox 12"/>
          <p:cNvSpPr txBox="1"/>
          <p:nvPr/>
        </p:nvSpPr>
        <p:spPr>
          <a:xfrm>
            <a:off x="5135358" y="2404080"/>
            <a:ext cx="3856764" cy="4185761"/>
          </a:xfrm>
          <a:prstGeom prst="rect">
            <a:avLst/>
          </a:prstGeom>
          <a:noFill/>
        </p:spPr>
        <p:txBody>
          <a:bodyPr wrap="square" rtlCol="0">
            <a:spAutoFit/>
          </a:bodyPr>
          <a:lstStyle/>
          <a:p>
            <a:r>
              <a:rPr lang="en-US" sz="1400" b="1" dirty="0">
                <a:solidFill>
                  <a:prstClr val="black"/>
                </a:solidFill>
              </a:rPr>
              <a:t> Impact of Developmental Education and</a:t>
            </a:r>
          </a:p>
          <a:p>
            <a:r>
              <a:rPr lang="en-US" sz="1400" b="1" dirty="0">
                <a:solidFill>
                  <a:prstClr val="black"/>
                </a:solidFill>
              </a:rPr>
              <a:t>          Texas Success Initiative</a:t>
            </a:r>
          </a:p>
          <a:p>
            <a:r>
              <a:rPr lang="en-US" sz="1400" b="1" dirty="0">
                <a:solidFill>
                  <a:prstClr val="black"/>
                </a:solidFill>
              </a:rPr>
              <a:t>    </a:t>
            </a:r>
            <a:endParaRPr lang="en-US" sz="1400" b="1" dirty="0" smtClean="0">
              <a:solidFill>
                <a:prstClr val="black"/>
              </a:solidFill>
            </a:endParaRPr>
          </a:p>
          <a:p>
            <a:endParaRPr lang="en-US" sz="1400" b="1" dirty="0" smtClean="0">
              <a:solidFill>
                <a:prstClr val="black"/>
              </a:solidFill>
            </a:endParaRPr>
          </a:p>
          <a:p>
            <a:r>
              <a:rPr lang="en-US" sz="1400" b="1" dirty="0" smtClean="0">
                <a:solidFill>
                  <a:prstClr val="black"/>
                </a:solidFill>
              </a:rPr>
              <a:t>Dual </a:t>
            </a:r>
            <a:r>
              <a:rPr lang="en-US" sz="1400" b="1" dirty="0">
                <a:solidFill>
                  <a:prstClr val="black"/>
                </a:solidFill>
              </a:rPr>
              <a:t>Credit, Early College High Schools</a:t>
            </a:r>
          </a:p>
          <a:p>
            <a:endParaRPr lang="en-US" sz="1400" b="1" dirty="0">
              <a:solidFill>
                <a:prstClr val="black"/>
              </a:solidFill>
            </a:endParaRPr>
          </a:p>
          <a:p>
            <a:r>
              <a:rPr lang="en-US" sz="1400" b="1" dirty="0">
                <a:solidFill>
                  <a:prstClr val="black"/>
                </a:solidFill>
              </a:rPr>
              <a:t>         Student Support Services</a:t>
            </a:r>
          </a:p>
          <a:p>
            <a:endParaRPr lang="en-US" sz="1400" b="1" dirty="0">
              <a:solidFill>
                <a:prstClr val="black"/>
              </a:solidFill>
            </a:endParaRPr>
          </a:p>
          <a:p>
            <a:r>
              <a:rPr lang="en-US" sz="1400" b="1" dirty="0">
                <a:solidFill>
                  <a:prstClr val="black"/>
                </a:solidFill>
              </a:rPr>
              <a:t>             </a:t>
            </a:r>
            <a:r>
              <a:rPr lang="en-US" sz="1400" b="1" dirty="0" smtClean="0">
                <a:solidFill>
                  <a:prstClr val="black"/>
                </a:solidFill>
              </a:rPr>
              <a:t>Educational </a:t>
            </a:r>
            <a:r>
              <a:rPr lang="en-US" sz="1400" b="1" dirty="0">
                <a:solidFill>
                  <a:prstClr val="black"/>
                </a:solidFill>
              </a:rPr>
              <a:t>Policies </a:t>
            </a:r>
            <a:r>
              <a:rPr lang="en-US" sz="1400" b="1" dirty="0" smtClean="0">
                <a:solidFill>
                  <a:prstClr val="black"/>
                </a:solidFill>
              </a:rPr>
              <a:t>&amp; </a:t>
            </a:r>
            <a:r>
              <a:rPr lang="en-US" sz="1400" b="1" dirty="0">
                <a:solidFill>
                  <a:prstClr val="black"/>
                </a:solidFill>
              </a:rPr>
              <a:t>Practices</a:t>
            </a:r>
          </a:p>
          <a:p>
            <a:endParaRPr lang="en-US" sz="1400" b="1" dirty="0">
              <a:solidFill>
                <a:prstClr val="black"/>
              </a:solidFill>
            </a:endParaRPr>
          </a:p>
          <a:p>
            <a:pPr algn="ctr"/>
            <a:r>
              <a:rPr lang="en-US" sz="1400" b="1" dirty="0">
                <a:solidFill>
                  <a:prstClr val="black"/>
                </a:solidFill>
              </a:rPr>
              <a:t>              Classroom Instruction, Textbooks</a:t>
            </a:r>
          </a:p>
          <a:p>
            <a:pPr algn="ctr"/>
            <a:r>
              <a:rPr lang="en-US" sz="1400" b="1" dirty="0">
                <a:solidFill>
                  <a:prstClr val="black"/>
                </a:solidFill>
              </a:rPr>
              <a:t>                Grading, etc.</a:t>
            </a:r>
          </a:p>
          <a:p>
            <a:endParaRPr lang="en-US" sz="1400" b="1" dirty="0">
              <a:solidFill>
                <a:prstClr val="black"/>
              </a:solidFill>
            </a:endParaRPr>
          </a:p>
          <a:p>
            <a:pPr algn="r"/>
            <a:r>
              <a:rPr lang="en-US" sz="1400" b="1" dirty="0" smtClean="0">
                <a:solidFill>
                  <a:prstClr val="black"/>
                </a:solidFill>
              </a:rPr>
              <a:t>    Discipline </a:t>
            </a:r>
            <a:r>
              <a:rPr lang="en-US" sz="1400" b="1" dirty="0">
                <a:solidFill>
                  <a:prstClr val="black"/>
                </a:solidFill>
              </a:rPr>
              <a:t>Reference Course</a:t>
            </a:r>
          </a:p>
          <a:p>
            <a:pPr algn="ctr"/>
            <a:r>
              <a:rPr lang="en-US" sz="1400" b="1" dirty="0" smtClean="0">
                <a:solidFill>
                  <a:prstClr val="black"/>
                </a:solidFill>
              </a:rPr>
              <a:t>                           Profiles</a:t>
            </a:r>
          </a:p>
          <a:p>
            <a:endParaRPr lang="en-US" sz="1400" b="1" dirty="0">
              <a:solidFill>
                <a:prstClr val="black"/>
              </a:solidFill>
            </a:endParaRPr>
          </a:p>
          <a:p>
            <a:pPr algn="r"/>
            <a:r>
              <a:rPr lang="en-US" sz="1400" b="1" dirty="0">
                <a:solidFill>
                  <a:prstClr val="black"/>
                </a:solidFill>
              </a:rPr>
              <a:t>                        </a:t>
            </a:r>
            <a:r>
              <a:rPr lang="en-US" sz="1400" b="1" dirty="0" smtClean="0">
                <a:solidFill>
                  <a:prstClr val="black"/>
                </a:solidFill>
              </a:rPr>
              <a:t>College </a:t>
            </a:r>
            <a:r>
              <a:rPr lang="en-US" sz="1400" b="1" dirty="0">
                <a:solidFill>
                  <a:prstClr val="black"/>
                </a:solidFill>
              </a:rPr>
              <a:t>&amp; Career </a:t>
            </a:r>
            <a:r>
              <a:rPr lang="en-US" sz="1400" b="1" dirty="0" smtClean="0">
                <a:solidFill>
                  <a:prstClr val="black"/>
                </a:solidFill>
              </a:rPr>
              <a:t>Readiness </a:t>
            </a:r>
            <a:endParaRPr lang="en-US" sz="1400" b="1" dirty="0">
              <a:solidFill>
                <a:prstClr val="black"/>
              </a:solidFill>
            </a:endParaRPr>
          </a:p>
          <a:p>
            <a:pPr algn="r"/>
            <a:r>
              <a:rPr lang="en-US" sz="1400" b="1" dirty="0">
                <a:solidFill>
                  <a:prstClr val="black"/>
                </a:solidFill>
              </a:rPr>
              <a:t>                                  Standards 		</a:t>
            </a:r>
          </a:p>
          <a:p>
            <a:pPr algn="r"/>
            <a:r>
              <a:rPr lang="en-US" sz="1400" b="1" dirty="0">
                <a:solidFill>
                  <a:prstClr val="black"/>
                </a:solidFill>
              </a:rPr>
              <a:t>                              </a:t>
            </a:r>
          </a:p>
        </p:txBody>
      </p:sp>
      <p:sp>
        <p:nvSpPr>
          <p:cNvPr id="14" name="TextBox 13"/>
          <p:cNvSpPr txBox="1"/>
          <p:nvPr/>
        </p:nvSpPr>
        <p:spPr>
          <a:xfrm>
            <a:off x="151879" y="1893634"/>
            <a:ext cx="1829844" cy="369332"/>
          </a:xfrm>
          <a:prstGeom prst="rect">
            <a:avLst/>
          </a:prstGeom>
          <a:noFill/>
          <a:ln>
            <a:solidFill>
              <a:schemeClr val="tx1">
                <a:lumMod val="95000"/>
                <a:lumOff val="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i="1" dirty="0" smtClean="0">
                <a:solidFill>
                  <a:schemeClr val="tx1"/>
                </a:solidFill>
              </a:rPr>
              <a:t>Secondary</a:t>
            </a:r>
            <a:endParaRPr lang="en-US" b="1" i="1" dirty="0">
              <a:solidFill>
                <a:schemeClr val="tx1"/>
              </a:solidFill>
            </a:endParaRPr>
          </a:p>
        </p:txBody>
      </p:sp>
      <p:sp>
        <p:nvSpPr>
          <p:cNvPr id="15" name="TextBox 14"/>
          <p:cNvSpPr txBox="1"/>
          <p:nvPr/>
        </p:nvSpPr>
        <p:spPr>
          <a:xfrm>
            <a:off x="6637611" y="1831641"/>
            <a:ext cx="2253891" cy="369332"/>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en-US" b="1" i="1" dirty="0">
                <a:solidFill>
                  <a:schemeClr val="tx1"/>
                </a:solidFill>
              </a:rPr>
              <a:t>Post-Secondary</a:t>
            </a:r>
          </a:p>
        </p:txBody>
      </p:sp>
      <p:sp>
        <p:nvSpPr>
          <p:cNvPr id="16" name="TextBox 15"/>
          <p:cNvSpPr txBox="1"/>
          <p:nvPr/>
        </p:nvSpPr>
        <p:spPr>
          <a:xfrm>
            <a:off x="311828" y="2189604"/>
            <a:ext cx="3985852" cy="338554"/>
          </a:xfrm>
          <a:prstGeom prst="rect">
            <a:avLst/>
          </a:prstGeom>
          <a:noFill/>
        </p:spPr>
        <p:txBody>
          <a:bodyPr wrap="square" rtlCol="0">
            <a:spAutoFit/>
          </a:bodyPr>
          <a:lstStyle/>
          <a:p>
            <a:r>
              <a:rPr lang="en-US" sz="1600" b="1" i="1" u="sng" dirty="0">
                <a:solidFill>
                  <a:schemeClr val="accent2">
                    <a:lumMod val="50000"/>
                  </a:schemeClr>
                </a:solidFill>
              </a:rPr>
              <a:t>Graduate </a:t>
            </a:r>
            <a:r>
              <a:rPr lang="en-US" sz="1600" b="1" u="sng" dirty="0">
                <a:solidFill>
                  <a:schemeClr val="accent2">
                    <a:lumMod val="50000"/>
                  </a:schemeClr>
                </a:solidFill>
              </a:rPr>
              <a:t>College/Career</a:t>
            </a:r>
            <a:r>
              <a:rPr lang="en-US" sz="1600" b="1" i="1" u="sng" dirty="0">
                <a:solidFill>
                  <a:schemeClr val="accent2">
                    <a:lumMod val="50000"/>
                  </a:schemeClr>
                </a:solidFill>
              </a:rPr>
              <a:t> Ready</a:t>
            </a:r>
          </a:p>
        </p:txBody>
      </p:sp>
      <p:sp>
        <p:nvSpPr>
          <p:cNvPr id="17" name="TextBox 16"/>
          <p:cNvSpPr txBox="1"/>
          <p:nvPr/>
        </p:nvSpPr>
        <p:spPr>
          <a:xfrm>
            <a:off x="6443352" y="2136171"/>
            <a:ext cx="2773680" cy="338554"/>
          </a:xfrm>
          <a:prstGeom prst="rect">
            <a:avLst/>
          </a:prstGeom>
          <a:noFill/>
        </p:spPr>
        <p:txBody>
          <a:bodyPr wrap="square" rtlCol="0">
            <a:spAutoFit/>
          </a:bodyPr>
          <a:lstStyle/>
          <a:p>
            <a:r>
              <a:rPr lang="en-US" sz="1600" b="1" u="sng" dirty="0">
                <a:solidFill>
                  <a:schemeClr val="accent2">
                    <a:lumMod val="50000"/>
                  </a:schemeClr>
                </a:solidFill>
              </a:rPr>
              <a:t>Graduate Career Ready</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387" y="515724"/>
            <a:ext cx="1665121" cy="952474"/>
          </a:xfrm>
          <a:prstGeom prst="rect">
            <a:avLst/>
          </a:prstGeom>
        </p:spPr>
      </p:pic>
      <p:sp>
        <p:nvSpPr>
          <p:cNvPr id="2" name="Slide Number Placeholder 1"/>
          <p:cNvSpPr>
            <a:spLocks noGrp="1"/>
          </p:cNvSpPr>
          <p:nvPr>
            <p:ph type="sldNum" sz="quarter" idx="12"/>
          </p:nvPr>
        </p:nvSpPr>
        <p:spPr/>
        <p:txBody>
          <a:bodyPr/>
          <a:lstStyle/>
          <a:p>
            <a:fld id="{A79836AA-2E5C-4B78-BCFE-529AC8470618}" type="slidenum">
              <a:rPr lang="en-US" smtClean="0"/>
              <a:pPr/>
              <a:t>24</a:t>
            </a:fld>
            <a:endParaRPr lang="en-US" dirty="0"/>
          </a:p>
        </p:txBody>
      </p:sp>
      <p:sp>
        <p:nvSpPr>
          <p:cNvPr id="18" name="Footer Placeholder 4"/>
          <p:cNvSpPr>
            <a:spLocks noGrp="1"/>
          </p:cNvSpPr>
          <p:nvPr>
            <p:ph type="ftr" sz="quarter" idx="4294967295"/>
          </p:nvPr>
        </p:nvSpPr>
        <p:spPr>
          <a:xfrm>
            <a:off x="114301" y="6428124"/>
            <a:ext cx="1905000" cy="381000"/>
          </a:xfrm>
        </p:spPr>
        <p:txBody>
          <a:bodyPr/>
          <a:lstStyle/>
          <a:p>
            <a:r>
              <a:rPr lang="en-US" dirty="0" smtClean="0"/>
              <a:t>http://untavatar.org</a:t>
            </a:r>
            <a:endParaRPr lang="en-US" dirty="0"/>
          </a:p>
        </p:txBody>
      </p:sp>
    </p:spTree>
    <p:extLst>
      <p:ext uri="{BB962C8B-B14F-4D97-AF65-F5344CB8AC3E}">
        <p14:creationId xmlns:p14="http://schemas.microsoft.com/office/powerpoint/2010/main" val="9197166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Data</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25</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1045" y="1981200"/>
            <a:ext cx="3555755" cy="3058491"/>
          </a:xfrm>
          <a:prstGeom prst="ellipse">
            <a:avLst/>
          </a:prstGeom>
          <a:ln>
            <a:noFill/>
          </a:ln>
          <a:effectLst>
            <a:softEdge rad="112500"/>
          </a:effectLst>
        </p:spPr>
      </p:pic>
      <p:sp>
        <p:nvSpPr>
          <p:cNvPr id="5"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34295141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Data Used by VATs</a:t>
            </a:r>
            <a:endParaRPr lang="en-US" dirty="0"/>
          </a:p>
        </p:txBody>
      </p:sp>
      <p:sp>
        <p:nvSpPr>
          <p:cNvPr id="3" name="Content Placeholder 2"/>
          <p:cNvSpPr>
            <a:spLocks noGrp="1"/>
          </p:cNvSpPr>
          <p:nvPr>
            <p:ph sz="half" idx="1"/>
          </p:nvPr>
        </p:nvSpPr>
        <p:spPr/>
        <p:txBody>
          <a:bodyPr>
            <a:normAutofit/>
          </a:bodyPr>
          <a:lstStyle/>
          <a:p>
            <a:r>
              <a:rPr lang="en-US" dirty="0" smtClean="0"/>
              <a:t>The </a:t>
            </a:r>
            <a:r>
              <a:rPr lang="en-US" b="1" dirty="0" smtClean="0"/>
              <a:t>Texas Education Agency (TEA)</a:t>
            </a:r>
            <a:r>
              <a:rPr lang="en-US" dirty="0" smtClean="0"/>
              <a:t> produces annually a Texas Academic Performance Report (TAPR) for each campus, district, and region, and for the state.  These reports provide student achievement and college readiness data by gender, ethnicity, and socioeconomic status. </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The </a:t>
            </a:r>
            <a:r>
              <a:rPr lang="en-US" b="1" dirty="0" smtClean="0"/>
              <a:t>Texas Higher Education Coordinating Board (THECB)</a:t>
            </a:r>
            <a:r>
              <a:rPr lang="en-US" dirty="0" smtClean="0"/>
              <a:t> produces an annual profile for each public college.  Data are available that show what colleges students attend by high school and  how they perform as well as admission, transfer, performance, and completion data for each college.</a:t>
            </a:r>
            <a:endParaRPr lang="en-US" dirty="0"/>
          </a:p>
        </p:txBody>
      </p:sp>
      <p:sp>
        <p:nvSpPr>
          <p:cNvPr id="6" name="Slide Number Placeholder 5"/>
          <p:cNvSpPr>
            <a:spLocks noGrp="1"/>
          </p:cNvSpPr>
          <p:nvPr>
            <p:ph type="sldNum" sz="quarter" idx="12"/>
          </p:nvPr>
        </p:nvSpPr>
        <p:spPr/>
        <p:txBody>
          <a:bodyPr/>
          <a:lstStyle/>
          <a:p>
            <a:fld id="{A79836AA-2E5C-4B78-BCFE-529AC8470618}" type="slidenum">
              <a:rPr lang="en-US" smtClean="0"/>
              <a:pPr/>
              <a:t>26</a:t>
            </a:fld>
            <a:endParaRPr lang="en-US" dirty="0"/>
          </a:p>
        </p:txBody>
      </p:sp>
      <p:sp>
        <p:nvSpPr>
          <p:cNvPr id="7"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834186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Use of Data by VATS</a:t>
            </a:r>
            <a:endParaRPr lang="en-US" dirty="0"/>
          </a:p>
        </p:txBody>
      </p:sp>
      <p:sp>
        <p:nvSpPr>
          <p:cNvPr id="3" name="Text Placeholder 2"/>
          <p:cNvSpPr>
            <a:spLocks noGrp="1"/>
          </p:cNvSpPr>
          <p:nvPr>
            <p:ph type="body" idx="1"/>
          </p:nvPr>
        </p:nvSpPr>
        <p:spPr/>
        <p:txBody>
          <a:bodyPr/>
          <a:lstStyle/>
          <a:p>
            <a:r>
              <a:rPr lang="en-US" dirty="0" smtClean="0"/>
              <a:t>Region 16</a:t>
            </a:r>
            <a:endParaRPr lang="en-US" dirty="0"/>
          </a:p>
        </p:txBody>
      </p:sp>
      <p:sp>
        <p:nvSpPr>
          <p:cNvPr id="4" name="Content Placeholder 3"/>
          <p:cNvSpPr>
            <a:spLocks noGrp="1"/>
          </p:cNvSpPr>
          <p:nvPr>
            <p:ph sz="half" idx="2"/>
          </p:nvPr>
        </p:nvSpPr>
        <p:spPr/>
        <p:txBody>
          <a:bodyPr>
            <a:normAutofit fontScale="92500" lnSpcReduction="20000"/>
          </a:bodyPr>
          <a:lstStyle/>
          <a:p>
            <a:r>
              <a:rPr lang="en-US" b="1" dirty="0"/>
              <a:t>Problem:</a:t>
            </a:r>
            <a:r>
              <a:rPr lang="en-US" dirty="0"/>
              <a:t>  </a:t>
            </a:r>
            <a:r>
              <a:rPr lang="en-US" dirty="0" smtClean="0"/>
              <a:t>When the </a:t>
            </a:r>
            <a:r>
              <a:rPr lang="en-US" dirty="0"/>
              <a:t>VAT examined THECB </a:t>
            </a:r>
            <a:r>
              <a:rPr lang="en-US" dirty="0" smtClean="0"/>
              <a:t>data, they  </a:t>
            </a:r>
            <a:r>
              <a:rPr lang="en-US" dirty="0"/>
              <a:t>found the high school on the VAT did not feed the 2-year college.</a:t>
            </a:r>
          </a:p>
          <a:p>
            <a:r>
              <a:rPr lang="en-US" b="1" dirty="0"/>
              <a:t>Solution:</a:t>
            </a:r>
            <a:r>
              <a:rPr lang="en-US" dirty="0"/>
              <a:t>  The Regional P-16 Council invited the 2-year college fed by the </a:t>
            </a:r>
            <a:r>
              <a:rPr lang="en-US" dirty="0" smtClean="0"/>
              <a:t>active high </a:t>
            </a:r>
            <a:r>
              <a:rPr lang="en-US" dirty="0"/>
              <a:t>school and the high school to which the </a:t>
            </a:r>
            <a:r>
              <a:rPr lang="en-US" dirty="0" smtClean="0"/>
              <a:t>active 2-year </a:t>
            </a:r>
            <a:r>
              <a:rPr lang="en-US" dirty="0"/>
              <a:t>college </a:t>
            </a:r>
            <a:r>
              <a:rPr lang="en-US" dirty="0" smtClean="0"/>
              <a:t>was a </a:t>
            </a:r>
            <a:r>
              <a:rPr lang="en-US" dirty="0"/>
              <a:t>feeder to join the VAT.</a:t>
            </a:r>
          </a:p>
          <a:p>
            <a:endParaRPr lang="en-US" dirty="0"/>
          </a:p>
        </p:txBody>
      </p:sp>
      <p:sp>
        <p:nvSpPr>
          <p:cNvPr id="5" name="Text Placeholder 4"/>
          <p:cNvSpPr>
            <a:spLocks noGrp="1"/>
          </p:cNvSpPr>
          <p:nvPr>
            <p:ph type="body" sz="quarter" idx="3"/>
          </p:nvPr>
        </p:nvSpPr>
        <p:spPr/>
        <p:txBody>
          <a:bodyPr/>
          <a:lstStyle/>
          <a:p>
            <a:r>
              <a:rPr lang="en-US" dirty="0" smtClean="0"/>
              <a:t>Region 20</a:t>
            </a:r>
            <a:endParaRPr lang="en-US" dirty="0"/>
          </a:p>
        </p:txBody>
      </p:sp>
      <p:sp>
        <p:nvSpPr>
          <p:cNvPr id="6" name="Content Placeholder 5"/>
          <p:cNvSpPr>
            <a:spLocks noGrp="1"/>
          </p:cNvSpPr>
          <p:nvPr>
            <p:ph sz="quarter" idx="4"/>
          </p:nvPr>
        </p:nvSpPr>
        <p:spPr/>
        <p:txBody>
          <a:bodyPr>
            <a:normAutofit fontScale="92500" lnSpcReduction="20000"/>
          </a:bodyPr>
          <a:lstStyle/>
          <a:p>
            <a:r>
              <a:rPr lang="en-US" b="1" dirty="0"/>
              <a:t>Problem:</a:t>
            </a:r>
            <a:r>
              <a:rPr lang="en-US" dirty="0"/>
              <a:t>  Region 20 formed  VAT s for  ELAR and math but found from TEA student achievement data that math was a higher priority concern.</a:t>
            </a:r>
          </a:p>
          <a:p>
            <a:r>
              <a:rPr lang="en-US" b="1" dirty="0" smtClean="0"/>
              <a:t>Solution:</a:t>
            </a:r>
            <a:r>
              <a:rPr lang="en-US" dirty="0" smtClean="0"/>
              <a:t>  The </a:t>
            </a:r>
            <a:r>
              <a:rPr lang="en-US" dirty="0"/>
              <a:t>Partnership continued the math VAT and engaged the ELAR teachers in a supportive study of uses </a:t>
            </a:r>
            <a:r>
              <a:rPr lang="en-US" dirty="0" smtClean="0"/>
              <a:t>of </a:t>
            </a:r>
            <a:r>
              <a:rPr lang="en-US" dirty="0"/>
              <a:t>language in teaching math</a:t>
            </a:r>
            <a:r>
              <a:rPr lang="en-US" dirty="0" smtClean="0"/>
              <a:t>.  This strengthened the work of the math VAT.</a:t>
            </a:r>
            <a:endParaRPr lang="en-US" dirty="0"/>
          </a:p>
          <a:p>
            <a:endParaRPr lang="en-US" dirty="0"/>
          </a:p>
        </p:txBody>
      </p:sp>
      <p:sp>
        <p:nvSpPr>
          <p:cNvPr id="8" name="Slide Number Placeholder 7"/>
          <p:cNvSpPr>
            <a:spLocks noGrp="1"/>
          </p:cNvSpPr>
          <p:nvPr>
            <p:ph type="sldNum" sz="quarter" idx="12"/>
          </p:nvPr>
        </p:nvSpPr>
        <p:spPr/>
        <p:txBody>
          <a:bodyPr/>
          <a:lstStyle/>
          <a:p>
            <a:fld id="{A79836AA-2E5C-4B78-BCFE-529AC8470618}" type="slidenum">
              <a:rPr lang="en-US" smtClean="0"/>
              <a:pPr/>
              <a:t>27</a:t>
            </a:fld>
            <a:endParaRPr lang="en-US" dirty="0"/>
          </a:p>
        </p:txBody>
      </p:sp>
      <p:sp>
        <p:nvSpPr>
          <p:cNvPr id="9" name="Footer Placeholder 4"/>
          <p:cNvSpPr>
            <a:spLocks noGrp="1"/>
          </p:cNvSpPr>
          <p:nvPr>
            <p:ph type="ftr" sz="quarter" idx="4294967295"/>
          </p:nvPr>
        </p:nvSpPr>
        <p:spPr>
          <a:xfrm>
            <a:off x="533401" y="6324600"/>
            <a:ext cx="1905000" cy="381000"/>
          </a:xfrm>
        </p:spPr>
        <p:txBody>
          <a:bodyPr/>
          <a:lstStyle/>
          <a:p>
            <a:r>
              <a:rPr lang="en-US" dirty="0" smtClean="0"/>
              <a:t>http://untavatar.org</a:t>
            </a:r>
            <a:endParaRPr lang="en-US" dirty="0"/>
          </a:p>
        </p:txBody>
      </p:sp>
    </p:spTree>
    <p:extLst>
      <p:ext uri="{BB962C8B-B14F-4D97-AF65-F5344CB8AC3E}">
        <p14:creationId xmlns:p14="http://schemas.microsoft.com/office/powerpoint/2010/main" val="747032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1066800"/>
            <a:ext cx="6345260" cy="709865"/>
          </a:xfrm>
        </p:spPr>
        <p:txBody>
          <a:bodyPr>
            <a:normAutofit fontScale="90000"/>
          </a:bodyPr>
          <a:lstStyle/>
          <a:p>
            <a:r>
              <a:rPr lang="en-US" sz="3100" dirty="0" smtClean="0"/>
              <a:t>Sample THECB Data: Transfer Students to UT San Antonio from most common feeders, 2012</a:t>
            </a:r>
            <a:r>
              <a:rPr lang="en-US" sz="3100" dirty="0"/>
              <a:t/>
            </a:r>
            <a:br>
              <a:rPr lang="en-US" sz="3100" dirty="0"/>
            </a:br>
            <a:r>
              <a:rPr lang="en-US" sz="2200" b="1" dirty="0" smtClean="0"/>
              <a:t/>
            </a:r>
            <a:br>
              <a:rPr lang="en-US" sz="2200" b="1" dirty="0" smtClean="0"/>
            </a:br>
            <a:endParaRPr lang="en-US" sz="2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36433511"/>
              </p:ext>
            </p:extLst>
          </p:nvPr>
        </p:nvGraphicFramePr>
        <p:xfrm>
          <a:off x="685800" y="2971801"/>
          <a:ext cx="7696201" cy="1188720"/>
        </p:xfrm>
        <a:graphic>
          <a:graphicData uri="http://schemas.openxmlformats.org/drawingml/2006/table">
            <a:tbl>
              <a:tblPr firstRow="1" bandRow="1">
                <a:tableStyleId>{5C22544A-7EE6-4342-B048-85BDC9FD1C3A}</a:tableStyleId>
              </a:tblPr>
              <a:tblGrid>
                <a:gridCol w="2057399"/>
                <a:gridCol w="609600"/>
                <a:gridCol w="457200"/>
                <a:gridCol w="685800"/>
                <a:gridCol w="609600"/>
                <a:gridCol w="609600"/>
                <a:gridCol w="609600"/>
                <a:gridCol w="609600"/>
                <a:gridCol w="685800"/>
                <a:gridCol w="762002"/>
              </a:tblGrid>
              <a:tr h="685799">
                <a:tc>
                  <a:txBody>
                    <a:bodyPr/>
                    <a:lstStyle/>
                    <a:p>
                      <a:r>
                        <a:rPr lang="en-US" baseline="0" dirty="0" smtClean="0"/>
                        <a:t>No Developmental Education</a:t>
                      </a:r>
                      <a:endParaRPr lang="en-US" dirty="0"/>
                    </a:p>
                  </a:txBody>
                  <a:tcPr/>
                </a:tc>
                <a:tc>
                  <a:txBody>
                    <a:bodyPr/>
                    <a:lstStyle/>
                    <a:p>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p>
                    <a:p>
                      <a:endParaRPr lang="en-US" dirty="0"/>
                    </a:p>
                  </a:txBody>
                  <a:tcPr/>
                </a:tc>
                <a:tc>
                  <a:txBody>
                    <a:bodyPr/>
                    <a:lstStyle/>
                    <a:p>
                      <a:r>
                        <a:rPr lang="en-US" dirty="0" smtClean="0"/>
                        <a:t>&gt;3.5</a:t>
                      </a:r>
                      <a:endParaRPr lang="en-US" dirty="0"/>
                    </a:p>
                  </a:txBody>
                  <a:tcPr/>
                </a:tc>
                <a:tc>
                  <a:txBody>
                    <a:bodyPr/>
                    <a:lstStyle/>
                    <a:p>
                      <a:r>
                        <a:rPr lang="en-US" dirty="0" err="1" smtClean="0"/>
                        <a:t>Unk</a:t>
                      </a:r>
                      <a:endParaRPr lang="en-US" dirty="0"/>
                    </a:p>
                  </a:txBody>
                  <a:tcPr/>
                </a:tc>
                <a:tc>
                  <a:txBody>
                    <a:bodyPr/>
                    <a:lstStyle/>
                    <a:p>
                      <a:r>
                        <a:rPr lang="en-US" dirty="0" smtClean="0"/>
                        <a:t>Enroll</a:t>
                      </a:r>
                    </a:p>
                    <a:p>
                      <a:r>
                        <a:rPr lang="en-US" dirty="0" smtClean="0"/>
                        <a:t>Fall</a:t>
                      </a:r>
                    </a:p>
                    <a:p>
                      <a:r>
                        <a:rPr lang="en-US" dirty="0" smtClean="0"/>
                        <a:t>‘10</a:t>
                      </a:r>
                      <a:endParaRPr lang="en-US" dirty="0"/>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090580358"/>
              </p:ext>
            </p:extLst>
          </p:nvPr>
        </p:nvGraphicFramePr>
        <p:xfrm>
          <a:off x="304800" y="2286000"/>
          <a:ext cx="8153400" cy="2936240"/>
        </p:xfrm>
        <a:graphic>
          <a:graphicData uri="http://schemas.openxmlformats.org/drawingml/2006/table">
            <a:tbl>
              <a:tblPr firstRow="1" bandRow="1">
                <a:tableStyleId>{5C22544A-7EE6-4342-B048-85BDC9FD1C3A}</a:tableStyleId>
              </a:tblPr>
              <a:tblGrid>
                <a:gridCol w="1905000"/>
                <a:gridCol w="762000"/>
                <a:gridCol w="609600"/>
                <a:gridCol w="685800"/>
                <a:gridCol w="685800"/>
                <a:gridCol w="685800"/>
                <a:gridCol w="685800"/>
                <a:gridCol w="685800"/>
                <a:gridCol w="609600"/>
                <a:gridCol w="838200"/>
              </a:tblGrid>
              <a:tr h="152400">
                <a:tc>
                  <a:txBody>
                    <a:bodyPr/>
                    <a:lstStyle/>
                    <a:p>
                      <a:r>
                        <a:rPr lang="en-US" dirty="0" smtClean="0"/>
                        <a:t>Developmental Education prior to Transfer </a:t>
                      </a:r>
                      <a:endParaRPr lang="en-US" dirty="0"/>
                    </a:p>
                  </a:txBody>
                  <a:tcPr/>
                </a:tc>
                <a:tc>
                  <a:txBody>
                    <a:bodyPr/>
                    <a:lstStyle/>
                    <a:p>
                      <a:r>
                        <a:rPr lang="en-US" dirty="0" smtClean="0"/>
                        <a:t>Total</a:t>
                      </a:r>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3.0-3.49</a:t>
                      </a:r>
                      <a:endParaRPr lang="en-US" dirty="0"/>
                    </a:p>
                  </a:txBody>
                  <a:tcPr/>
                </a:tc>
                <a:tc>
                  <a:txBody>
                    <a:bodyPr/>
                    <a:lstStyle/>
                    <a:p>
                      <a:r>
                        <a:rPr lang="en-US" dirty="0" smtClean="0"/>
                        <a:t>&gt;3.5</a:t>
                      </a:r>
                      <a:endParaRPr lang="en-US" dirty="0"/>
                    </a:p>
                  </a:txBody>
                  <a:tcPr/>
                </a:tc>
                <a:tc>
                  <a:txBody>
                    <a:bodyPr/>
                    <a:lstStyle/>
                    <a:p>
                      <a:r>
                        <a:rPr lang="en-US" dirty="0" smtClean="0"/>
                        <a:t> </a:t>
                      </a:r>
                      <a:r>
                        <a:rPr lang="en-US" dirty="0" err="1" smtClean="0"/>
                        <a:t>Unk</a:t>
                      </a:r>
                      <a:endParaRPr lang="en-US" dirty="0"/>
                    </a:p>
                  </a:txBody>
                  <a:tcPr/>
                </a:tc>
                <a:tc>
                  <a:txBody>
                    <a:bodyPr/>
                    <a:lstStyle/>
                    <a:p>
                      <a:r>
                        <a:rPr lang="en-US" dirty="0" smtClean="0"/>
                        <a:t>Enroll Fall 2010</a:t>
                      </a:r>
                      <a:endParaRPr lang="en-US" dirty="0"/>
                    </a:p>
                  </a:txBody>
                  <a:tcPr/>
                </a:tc>
              </a:tr>
              <a:tr h="370840">
                <a:tc>
                  <a:txBody>
                    <a:bodyPr/>
                    <a:lstStyle/>
                    <a:p>
                      <a:r>
                        <a:rPr lang="en-US" dirty="0" smtClean="0"/>
                        <a:t>Alamo CCD Vista </a:t>
                      </a:r>
                    </a:p>
                  </a:txBody>
                  <a:tcPr/>
                </a:tc>
                <a:tc>
                  <a:txBody>
                    <a:bodyPr/>
                    <a:lstStyle/>
                    <a:p>
                      <a:r>
                        <a:rPr lang="en-US" dirty="0" smtClean="0"/>
                        <a:t>434</a:t>
                      </a:r>
                      <a:endParaRPr lang="en-US" dirty="0"/>
                    </a:p>
                  </a:txBody>
                  <a:tcPr/>
                </a:tc>
                <a:tc>
                  <a:txBody>
                    <a:bodyPr/>
                    <a:lstStyle/>
                    <a:p>
                      <a:r>
                        <a:rPr lang="en-US" dirty="0" smtClean="0"/>
                        <a:t>310</a:t>
                      </a:r>
                      <a:endParaRPr lang="en-US" dirty="0"/>
                    </a:p>
                  </a:txBody>
                  <a:tcPr/>
                </a:tc>
                <a:tc>
                  <a:txBody>
                    <a:bodyPr/>
                    <a:lstStyle/>
                    <a:p>
                      <a:r>
                        <a:rPr lang="en-US" dirty="0" smtClean="0"/>
                        <a:t>95</a:t>
                      </a:r>
                      <a:endParaRPr lang="en-US" dirty="0"/>
                    </a:p>
                  </a:txBody>
                  <a:tcPr/>
                </a:tc>
                <a:tc>
                  <a:txBody>
                    <a:bodyPr/>
                    <a:lstStyle/>
                    <a:p>
                      <a:r>
                        <a:rPr lang="en-US" dirty="0" smtClean="0"/>
                        <a:t>53</a:t>
                      </a:r>
                      <a:endParaRPr lang="en-US" dirty="0"/>
                    </a:p>
                  </a:txBody>
                  <a:tcPr/>
                </a:tc>
                <a:tc>
                  <a:txBody>
                    <a:bodyPr/>
                    <a:lstStyle/>
                    <a:p>
                      <a:r>
                        <a:rPr lang="en-US" dirty="0" smtClean="0"/>
                        <a:t>63</a:t>
                      </a:r>
                      <a:endParaRPr lang="en-US" dirty="0"/>
                    </a:p>
                  </a:txBody>
                  <a:tcPr/>
                </a:tc>
                <a:tc>
                  <a:txBody>
                    <a:bodyPr/>
                    <a:lstStyle/>
                    <a:p>
                      <a:r>
                        <a:rPr lang="en-US" dirty="0" smtClean="0"/>
                        <a:t>49</a:t>
                      </a:r>
                      <a:endParaRPr lang="en-US" dirty="0"/>
                    </a:p>
                  </a:txBody>
                  <a:tcPr/>
                </a:tc>
                <a:tc>
                  <a:txBody>
                    <a:bodyPr/>
                    <a:lstStyle/>
                    <a:p>
                      <a:r>
                        <a:rPr lang="en-US" dirty="0" smtClean="0"/>
                        <a:t>39</a:t>
                      </a:r>
                      <a:endParaRPr lang="en-US" dirty="0"/>
                    </a:p>
                  </a:txBody>
                  <a:tcPr/>
                </a:tc>
                <a:tc>
                  <a:txBody>
                    <a:bodyPr/>
                    <a:lstStyle/>
                    <a:p>
                      <a:r>
                        <a:rPr lang="en-US" dirty="0" smtClean="0"/>
                        <a:t>11</a:t>
                      </a:r>
                      <a:endParaRPr lang="en-US" dirty="0"/>
                    </a:p>
                  </a:txBody>
                  <a:tcPr/>
                </a:tc>
                <a:tc>
                  <a:txBody>
                    <a:bodyPr/>
                    <a:lstStyle/>
                    <a:p>
                      <a:r>
                        <a:rPr lang="en-US" dirty="0" smtClean="0"/>
                        <a:t>235</a:t>
                      </a:r>
                      <a:endParaRPr lang="en-US" dirty="0"/>
                    </a:p>
                  </a:txBody>
                  <a:tcPr/>
                </a:tc>
              </a:tr>
              <a:tr h="370840">
                <a:tc>
                  <a:txBody>
                    <a:bodyPr/>
                    <a:lstStyle/>
                    <a:p>
                      <a:r>
                        <a:rPr lang="en-US" dirty="0" smtClean="0"/>
                        <a:t>Alamo CCD Palo A  </a:t>
                      </a:r>
                    </a:p>
                  </a:txBody>
                  <a:tcPr/>
                </a:tc>
                <a:tc>
                  <a:txBody>
                    <a:bodyPr/>
                    <a:lstStyle/>
                    <a:p>
                      <a:r>
                        <a:rPr lang="en-US" dirty="0" smtClean="0"/>
                        <a:t>  72</a:t>
                      </a:r>
                      <a:endParaRPr lang="en-US" dirty="0"/>
                    </a:p>
                  </a:txBody>
                  <a:tcPr/>
                </a:tc>
                <a:tc>
                  <a:txBody>
                    <a:bodyPr/>
                    <a:lstStyle/>
                    <a:p>
                      <a:r>
                        <a:rPr lang="en-US" dirty="0" smtClean="0"/>
                        <a:t>  46</a:t>
                      </a:r>
                      <a:endParaRPr lang="en-US" dirty="0"/>
                    </a:p>
                  </a:txBody>
                  <a:tcPr/>
                </a:tc>
                <a:tc>
                  <a:txBody>
                    <a:bodyPr/>
                    <a:lstStyle/>
                    <a:p>
                      <a:r>
                        <a:rPr lang="en-US" dirty="0" smtClean="0"/>
                        <a:t>  9</a:t>
                      </a:r>
                      <a:endParaRPr lang="en-US" dirty="0"/>
                    </a:p>
                  </a:txBody>
                  <a:tcPr/>
                </a:tc>
                <a:tc>
                  <a:txBody>
                    <a:bodyPr/>
                    <a:lstStyle/>
                    <a:p>
                      <a:r>
                        <a:rPr lang="en-US" dirty="0" smtClean="0"/>
                        <a:t>  8</a:t>
                      </a:r>
                      <a:endParaRPr lang="en-US" dirty="0"/>
                    </a:p>
                  </a:txBody>
                  <a:tcPr/>
                </a:tc>
                <a:tc>
                  <a:txBody>
                    <a:bodyPr/>
                    <a:lstStyle/>
                    <a:p>
                      <a:r>
                        <a:rPr lang="en-US" dirty="0" smtClean="0"/>
                        <a:t>13</a:t>
                      </a:r>
                      <a:endParaRPr lang="en-US" dirty="0"/>
                    </a:p>
                  </a:txBody>
                  <a:tcPr/>
                </a:tc>
                <a:tc>
                  <a:txBody>
                    <a:bodyPr/>
                    <a:lstStyle/>
                    <a:p>
                      <a:r>
                        <a:rPr lang="en-US" dirty="0" smtClean="0"/>
                        <a:t>11</a:t>
                      </a:r>
                      <a:endParaRPr lang="en-US" dirty="0"/>
                    </a:p>
                  </a:txBody>
                  <a:tcPr/>
                </a:tc>
                <a:tc>
                  <a:txBody>
                    <a:bodyPr/>
                    <a:lstStyle/>
                    <a:p>
                      <a:r>
                        <a:rPr lang="en-US" dirty="0" smtClean="0"/>
                        <a:t>  5</a:t>
                      </a:r>
                      <a:endParaRPr lang="en-US" dirty="0"/>
                    </a:p>
                  </a:txBody>
                  <a:tcPr/>
                </a:tc>
                <a:tc>
                  <a:txBody>
                    <a:bodyPr/>
                    <a:lstStyle/>
                    <a:p>
                      <a:r>
                        <a:rPr lang="en-US" dirty="0" smtClean="0"/>
                        <a:t>  0</a:t>
                      </a:r>
                      <a:endParaRPr lang="en-US" dirty="0"/>
                    </a:p>
                  </a:txBody>
                  <a:tcPr/>
                </a:tc>
                <a:tc>
                  <a:txBody>
                    <a:bodyPr/>
                    <a:lstStyle/>
                    <a:p>
                      <a:r>
                        <a:rPr lang="en-US" dirty="0" smtClean="0"/>
                        <a:t>  38</a:t>
                      </a:r>
                      <a:endParaRPr lang="en-US" dirty="0"/>
                    </a:p>
                  </a:txBody>
                  <a:tcPr/>
                </a:tc>
              </a:tr>
              <a:tr h="370840">
                <a:tc>
                  <a:txBody>
                    <a:bodyPr/>
                    <a:lstStyle/>
                    <a:p>
                      <a:r>
                        <a:rPr lang="en-US" dirty="0" smtClean="0"/>
                        <a:t>Alamo CCS SA </a:t>
                      </a:r>
                    </a:p>
                  </a:txBody>
                  <a:tcPr/>
                </a:tc>
                <a:tc>
                  <a:txBody>
                    <a:bodyPr/>
                    <a:lstStyle/>
                    <a:p>
                      <a:r>
                        <a:rPr lang="en-US" dirty="0" smtClean="0"/>
                        <a:t>390</a:t>
                      </a:r>
                      <a:endParaRPr lang="en-US" dirty="0"/>
                    </a:p>
                  </a:txBody>
                  <a:tcPr/>
                </a:tc>
                <a:tc>
                  <a:txBody>
                    <a:bodyPr/>
                    <a:lstStyle/>
                    <a:p>
                      <a:r>
                        <a:rPr lang="en-US" dirty="0" smtClean="0"/>
                        <a:t>260</a:t>
                      </a:r>
                      <a:endParaRPr lang="en-US" dirty="0"/>
                    </a:p>
                  </a:txBody>
                  <a:tcPr/>
                </a:tc>
                <a:tc>
                  <a:txBody>
                    <a:bodyPr/>
                    <a:lstStyle/>
                    <a:p>
                      <a:r>
                        <a:rPr lang="en-US" dirty="0" smtClean="0"/>
                        <a:t> 46</a:t>
                      </a:r>
                      <a:endParaRPr lang="en-US" dirty="0"/>
                    </a:p>
                  </a:txBody>
                  <a:tcPr/>
                </a:tc>
                <a:tc>
                  <a:txBody>
                    <a:bodyPr/>
                    <a:lstStyle/>
                    <a:p>
                      <a:r>
                        <a:rPr lang="en-US" dirty="0" smtClean="0"/>
                        <a:t>60</a:t>
                      </a:r>
                      <a:endParaRPr lang="en-US" dirty="0"/>
                    </a:p>
                  </a:txBody>
                  <a:tcPr/>
                </a:tc>
                <a:tc>
                  <a:txBody>
                    <a:bodyPr/>
                    <a:lstStyle/>
                    <a:p>
                      <a:r>
                        <a:rPr lang="en-US" dirty="0" smtClean="0"/>
                        <a:t>48</a:t>
                      </a:r>
                      <a:endParaRPr lang="en-US" dirty="0"/>
                    </a:p>
                  </a:txBody>
                  <a:tcPr/>
                </a:tc>
                <a:tc>
                  <a:txBody>
                    <a:bodyPr/>
                    <a:lstStyle/>
                    <a:p>
                      <a:r>
                        <a:rPr lang="en-US" dirty="0" smtClean="0"/>
                        <a:t>61</a:t>
                      </a:r>
                      <a:endParaRPr lang="en-US" dirty="0"/>
                    </a:p>
                  </a:txBody>
                  <a:tcPr/>
                </a:tc>
                <a:tc>
                  <a:txBody>
                    <a:bodyPr/>
                    <a:lstStyle/>
                    <a:p>
                      <a:r>
                        <a:rPr lang="en-US" dirty="0" smtClean="0"/>
                        <a:t>44</a:t>
                      </a:r>
                      <a:endParaRPr lang="en-US" dirty="0"/>
                    </a:p>
                  </a:txBody>
                  <a:tcPr/>
                </a:tc>
                <a:tc>
                  <a:txBody>
                    <a:bodyPr/>
                    <a:lstStyle/>
                    <a:p>
                      <a:r>
                        <a:rPr lang="en-US" dirty="0" smtClean="0"/>
                        <a:t>  1</a:t>
                      </a:r>
                      <a:endParaRPr lang="en-US" dirty="0"/>
                    </a:p>
                  </a:txBody>
                  <a:tcPr/>
                </a:tc>
                <a:tc>
                  <a:txBody>
                    <a:bodyPr/>
                    <a:lstStyle/>
                    <a:p>
                      <a:r>
                        <a:rPr lang="en-US" dirty="0" smtClean="0"/>
                        <a:t> 217</a:t>
                      </a:r>
                      <a:endParaRPr lang="en-US" dirty="0"/>
                    </a:p>
                  </a:txBody>
                  <a:tcPr/>
                </a:tc>
              </a:tr>
              <a:tr h="370840">
                <a:tc>
                  <a:txBody>
                    <a:bodyPr/>
                    <a:lstStyle/>
                    <a:p>
                      <a:r>
                        <a:rPr lang="en-US" dirty="0" smtClean="0"/>
                        <a:t>SW</a:t>
                      </a:r>
                      <a:r>
                        <a:rPr lang="en-US" baseline="0" dirty="0" smtClean="0"/>
                        <a:t> TX Jr Coll.</a:t>
                      </a:r>
                      <a:endParaRPr lang="en-US" dirty="0" smtClean="0"/>
                    </a:p>
                  </a:txBody>
                  <a:tcPr/>
                </a:tc>
                <a:tc>
                  <a:txBody>
                    <a:bodyPr/>
                    <a:lstStyle/>
                    <a:p>
                      <a:r>
                        <a:rPr lang="en-US" dirty="0" smtClean="0"/>
                        <a:t>   51</a:t>
                      </a:r>
                      <a:endParaRPr lang="en-US" dirty="0"/>
                    </a:p>
                  </a:txBody>
                  <a:tcPr/>
                </a:tc>
                <a:tc>
                  <a:txBody>
                    <a:bodyPr/>
                    <a:lstStyle/>
                    <a:p>
                      <a:r>
                        <a:rPr lang="en-US" dirty="0" smtClean="0"/>
                        <a:t>  26</a:t>
                      </a:r>
                      <a:endParaRPr lang="en-US" dirty="0"/>
                    </a:p>
                  </a:txBody>
                  <a:tcPr/>
                </a:tc>
                <a:tc>
                  <a:txBody>
                    <a:bodyPr/>
                    <a:lstStyle/>
                    <a:p>
                      <a:r>
                        <a:rPr lang="en-US" dirty="0" smtClean="0"/>
                        <a:t>   6</a:t>
                      </a:r>
                      <a:endParaRPr lang="en-US" dirty="0"/>
                    </a:p>
                  </a:txBody>
                  <a:tcPr/>
                </a:tc>
                <a:tc>
                  <a:txBody>
                    <a:bodyPr/>
                    <a:lstStyle/>
                    <a:p>
                      <a:r>
                        <a:rPr lang="en-US" dirty="0" smtClean="0"/>
                        <a:t> </a:t>
                      </a:r>
                      <a:r>
                        <a:rPr lang="en-US" baseline="0" dirty="0" smtClean="0"/>
                        <a:t> </a:t>
                      </a:r>
                      <a:r>
                        <a:rPr lang="en-US" dirty="0" smtClean="0"/>
                        <a:t>8</a:t>
                      </a:r>
                      <a:endParaRPr lang="en-US" dirty="0"/>
                    </a:p>
                  </a:txBody>
                  <a:tcPr/>
                </a:tc>
                <a:tc>
                  <a:txBody>
                    <a:bodyPr/>
                    <a:lstStyle/>
                    <a:p>
                      <a:r>
                        <a:rPr lang="en-US" dirty="0" smtClean="0"/>
                        <a:t>  6</a:t>
                      </a:r>
                      <a:endParaRPr lang="en-US" dirty="0"/>
                    </a:p>
                  </a:txBody>
                  <a:tcPr/>
                </a:tc>
                <a:tc>
                  <a:txBody>
                    <a:bodyPr/>
                    <a:lstStyle/>
                    <a:p>
                      <a:r>
                        <a:rPr lang="en-US" dirty="0" smtClean="0"/>
                        <a:t>  5</a:t>
                      </a:r>
                      <a:endParaRPr lang="en-US" dirty="0"/>
                    </a:p>
                  </a:txBody>
                  <a:tcPr/>
                </a:tc>
                <a:tc>
                  <a:txBody>
                    <a:bodyPr/>
                    <a:lstStyle/>
                    <a:p>
                      <a:r>
                        <a:rPr lang="en-US" dirty="0" smtClean="0"/>
                        <a:t>  1</a:t>
                      </a:r>
                      <a:endParaRPr lang="en-US" dirty="0"/>
                    </a:p>
                  </a:txBody>
                  <a:tcPr/>
                </a:tc>
                <a:tc>
                  <a:txBody>
                    <a:bodyPr/>
                    <a:lstStyle/>
                    <a:p>
                      <a:r>
                        <a:rPr lang="en-US" dirty="0" smtClean="0"/>
                        <a:t>  0</a:t>
                      </a:r>
                      <a:endParaRPr lang="en-US" dirty="0"/>
                    </a:p>
                  </a:txBody>
                  <a:tcPr/>
                </a:tc>
                <a:tc>
                  <a:txBody>
                    <a:bodyPr/>
                    <a:lstStyle/>
                    <a:p>
                      <a:r>
                        <a:rPr lang="en-US" dirty="0" smtClean="0"/>
                        <a:t>   21</a:t>
                      </a:r>
                      <a:endParaRPr lang="en-US" dirty="0"/>
                    </a:p>
                  </a:txBody>
                  <a:tcPr/>
                </a:tc>
              </a:tr>
            </a:tbl>
          </a:graphicData>
        </a:graphic>
      </p:graphicFrame>
      <p:sp>
        <p:nvSpPr>
          <p:cNvPr id="6" name="TextBox 5"/>
          <p:cNvSpPr txBox="1"/>
          <p:nvPr/>
        </p:nvSpPr>
        <p:spPr>
          <a:xfrm>
            <a:off x="435735" y="5280198"/>
            <a:ext cx="6858000" cy="738664"/>
          </a:xfrm>
          <a:prstGeom prst="rect">
            <a:avLst/>
          </a:prstGeom>
          <a:noFill/>
        </p:spPr>
        <p:txBody>
          <a:bodyPr wrap="square" rtlCol="0">
            <a:spAutoFit/>
          </a:bodyPr>
          <a:lstStyle/>
          <a:p>
            <a:r>
              <a:rPr lang="en-US" sz="1400" b="1" dirty="0" smtClean="0"/>
              <a:t>Data show that for this cohort, transfer students to UTSA from SW TX JC were least likely to have been enrolled in Developmental Education and those from Alamo College San Antonio were least likely to  earn a failing grade.</a:t>
            </a:r>
            <a:endParaRPr lang="en-US" sz="1400" b="1" dirty="0"/>
          </a:p>
        </p:txBody>
      </p:sp>
      <p:sp>
        <p:nvSpPr>
          <p:cNvPr id="7"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2757146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820" y="2489201"/>
            <a:ext cx="8134560" cy="3530599"/>
          </a:xfrm>
        </p:spPr>
        <p:txBody>
          <a:bodyPr>
            <a:normAutofit fontScale="85000" lnSpcReduction="20000"/>
          </a:bodyPr>
          <a:lstStyle/>
          <a:p>
            <a:pPr lvl="0"/>
            <a:r>
              <a:rPr lang="en-US" sz="3000" b="1" dirty="0" smtClean="0">
                <a:solidFill>
                  <a:schemeClr val="tx1">
                    <a:lumMod val="85000"/>
                    <a:lumOff val="15000"/>
                  </a:schemeClr>
                </a:solidFill>
              </a:rPr>
              <a:t>Creates </a:t>
            </a:r>
            <a:r>
              <a:rPr lang="en-US" sz="3000" b="1" dirty="0">
                <a:solidFill>
                  <a:schemeClr val="tx1">
                    <a:lumMod val="85000"/>
                    <a:lumOff val="15000"/>
                  </a:schemeClr>
                </a:solidFill>
              </a:rPr>
              <a:t>and </a:t>
            </a:r>
            <a:r>
              <a:rPr lang="en-US" sz="3000" b="1" dirty="0" smtClean="0">
                <a:solidFill>
                  <a:schemeClr val="tx1">
                    <a:lumMod val="85000"/>
                    <a:lumOff val="15000"/>
                  </a:schemeClr>
                </a:solidFill>
              </a:rPr>
              <a:t>builds </a:t>
            </a:r>
            <a:r>
              <a:rPr lang="en-US" sz="3000" b="1" dirty="0">
                <a:solidFill>
                  <a:schemeClr val="tx1">
                    <a:lumMod val="85000"/>
                    <a:lumOff val="15000"/>
                  </a:schemeClr>
                </a:solidFill>
              </a:rPr>
              <a:t>relationships </a:t>
            </a:r>
            <a:r>
              <a:rPr lang="en-US" sz="3000" b="1" dirty="0" smtClean="0">
                <a:solidFill>
                  <a:schemeClr val="tx1">
                    <a:lumMod val="85000"/>
                    <a:lumOff val="15000"/>
                  </a:schemeClr>
                </a:solidFill>
              </a:rPr>
              <a:t>through </a:t>
            </a:r>
            <a:r>
              <a:rPr lang="en-US" sz="3000" b="1" dirty="0">
                <a:solidFill>
                  <a:schemeClr val="tx1">
                    <a:lumMod val="85000"/>
                    <a:lumOff val="15000"/>
                  </a:schemeClr>
                </a:solidFill>
              </a:rPr>
              <a:t>ongoing </a:t>
            </a:r>
            <a:r>
              <a:rPr lang="en-US" sz="3000" b="1" dirty="0">
                <a:solidFill>
                  <a:srgbClr val="FF0000"/>
                </a:solidFill>
                <a:effectLst>
                  <a:outerShdw blurRad="38100" dist="38100" dir="2700000" algn="tl">
                    <a:srgbClr val="000000">
                      <a:alpha val="43137"/>
                    </a:srgbClr>
                  </a:outerShdw>
                </a:effectLst>
              </a:rPr>
              <a:t>critical conversations</a:t>
            </a:r>
          </a:p>
          <a:p>
            <a:pPr lvl="0"/>
            <a:r>
              <a:rPr lang="en-US" sz="3000" b="1" dirty="0" smtClean="0">
                <a:solidFill>
                  <a:schemeClr val="tx1">
                    <a:lumMod val="85000"/>
                    <a:lumOff val="15000"/>
                  </a:schemeClr>
                </a:solidFill>
              </a:rPr>
              <a:t>Uses </a:t>
            </a:r>
            <a:r>
              <a:rPr lang="en-US" sz="3000" b="1" dirty="0">
                <a:solidFill>
                  <a:srgbClr val="FF0000"/>
                </a:solidFill>
                <a:effectLst>
                  <a:outerShdw blurRad="38100" dist="38100" dir="2700000" algn="tl">
                    <a:srgbClr val="000000">
                      <a:alpha val="43137"/>
                    </a:srgbClr>
                  </a:outerShdw>
                </a:effectLst>
              </a:rPr>
              <a:t>regional data </a:t>
            </a:r>
            <a:r>
              <a:rPr lang="en-US" sz="3000" b="1" dirty="0">
                <a:solidFill>
                  <a:schemeClr val="tx1">
                    <a:lumMod val="85000"/>
                    <a:lumOff val="15000"/>
                  </a:schemeClr>
                </a:solidFill>
              </a:rPr>
              <a:t>to make alignment decisions</a:t>
            </a:r>
          </a:p>
          <a:p>
            <a:pPr lvl="0"/>
            <a:r>
              <a:rPr lang="en-US" sz="3000" b="1" dirty="0" smtClean="0">
                <a:solidFill>
                  <a:srgbClr val="FF0000"/>
                </a:solidFill>
                <a:effectLst>
                  <a:outerShdw blurRad="38100" dist="38100" dir="2700000" algn="tl">
                    <a:srgbClr val="000000">
                      <a:alpha val="43137"/>
                    </a:srgbClr>
                  </a:outerShdw>
                </a:effectLst>
              </a:rPr>
              <a:t>Develops </a:t>
            </a:r>
            <a:r>
              <a:rPr lang="en-US" sz="3000" b="1" dirty="0">
                <a:solidFill>
                  <a:srgbClr val="FF0000"/>
                </a:solidFill>
                <a:effectLst>
                  <a:outerShdw blurRad="38100" dist="38100" dir="2700000" algn="tl">
                    <a:srgbClr val="000000">
                      <a:alpha val="43137"/>
                    </a:srgbClr>
                  </a:outerShdw>
                </a:effectLst>
              </a:rPr>
              <a:t>shared understanding </a:t>
            </a:r>
            <a:r>
              <a:rPr lang="en-US" sz="3000" b="1" dirty="0">
                <a:solidFill>
                  <a:schemeClr val="tx1">
                    <a:lumMod val="85000"/>
                    <a:lumOff val="15000"/>
                  </a:schemeClr>
                </a:solidFill>
              </a:rPr>
              <a:t>of college and career readiness and success for students</a:t>
            </a:r>
          </a:p>
          <a:p>
            <a:pPr lvl="0"/>
            <a:r>
              <a:rPr lang="en-US" sz="3000" b="1" dirty="0" smtClean="0">
                <a:solidFill>
                  <a:schemeClr val="tx1">
                    <a:lumMod val="85000"/>
                    <a:lumOff val="15000"/>
                  </a:schemeClr>
                </a:solidFill>
              </a:rPr>
              <a:t>Identifies </a:t>
            </a:r>
            <a:r>
              <a:rPr lang="en-US" sz="3000" b="1" dirty="0">
                <a:solidFill>
                  <a:schemeClr val="tx1">
                    <a:lumMod val="85000"/>
                    <a:lumOff val="15000"/>
                  </a:schemeClr>
                </a:solidFill>
              </a:rPr>
              <a:t>and </a:t>
            </a:r>
            <a:r>
              <a:rPr lang="en-US" sz="3000" b="1" dirty="0" smtClean="0">
                <a:solidFill>
                  <a:srgbClr val="FF0000"/>
                </a:solidFill>
                <a:effectLst>
                  <a:outerShdw blurRad="38100" dist="38100" dir="2700000" algn="tl">
                    <a:srgbClr val="000000">
                      <a:alpha val="43137"/>
                    </a:srgbClr>
                  </a:outerShdw>
                </a:effectLst>
              </a:rPr>
              <a:t>implements </a:t>
            </a:r>
            <a:r>
              <a:rPr lang="en-US" sz="3000" b="1" dirty="0">
                <a:solidFill>
                  <a:srgbClr val="FF0000"/>
                </a:solidFill>
                <a:effectLst>
                  <a:outerShdw blurRad="38100" dist="38100" dir="2700000" algn="tl">
                    <a:srgbClr val="000000">
                      <a:alpha val="43137"/>
                    </a:srgbClr>
                  </a:outerShdw>
                </a:effectLst>
              </a:rPr>
              <a:t>intentional actions</a:t>
            </a:r>
          </a:p>
          <a:p>
            <a:pPr lvl="0"/>
            <a:r>
              <a:rPr lang="en-US" sz="3000" b="1" dirty="0" smtClean="0">
                <a:solidFill>
                  <a:schemeClr val="tx1">
                    <a:lumMod val="85000"/>
                    <a:lumOff val="15000"/>
                  </a:schemeClr>
                </a:solidFill>
              </a:rPr>
              <a:t>Evaluates, </a:t>
            </a:r>
            <a:r>
              <a:rPr lang="en-US" sz="3000" b="1" dirty="0" smtClean="0">
                <a:solidFill>
                  <a:srgbClr val="FF0000"/>
                </a:solidFill>
                <a:effectLst>
                  <a:outerShdw blurRad="38100" dist="38100" dir="2700000" algn="tl">
                    <a:srgbClr val="000000">
                      <a:alpha val="43137"/>
                    </a:srgbClr>
                  </a:outerShdw>
                </a:effectLst>
              </a:rPr>
              <a:t>sustains</a:t>
            </a:r>
            <a:r>
              <a:rPr lang="en-US" sz="3000" b="1" dirty="0" smtClean="0">
                <a:solidFill>
                  <a:schemeClr val="tx1">
                    <a:lumMod val="85000"/>
                    <a:lumOff val="15000"/>
                  </a:schemeClr>
                </a:solidFill>
              </a:rPr>
              <a:t>, </a:t>
            </a:r>
            <a:r>
              <a:rPr lang="en-US" sz="3000" b="1" dirty="0">
                <a:solidFill>
                  <a:schemeClr val="tx1">
                    <a:lumMod val="85000"/>
                    <a:lumOff val="15000"/>
                  </a:schemeClr>
                </a:solidFill>
              </a:rPr>
              <a:t>and </a:t>
            </a:r>
            <a:r>
              <a:rPr lang="en-US" sz="3000" b="1" dirty="0" smtClean="0">
                <a:solidFill>
                  <a:schemeClr val="tx1">
                    <a:lumMod val="85000"/>
                    <a:lumOff val="15000"/>
                  </a:schemeClr>
                </a:solidFill>
              </a:rPr>
              <a:t>shares </a:t>
            </a:r>
            <a:r>
              <a:rPr lang="en-US" sz="3000" b="1" dirty="0">
                <a:solidFill>
                  <a:schemeClr val="tx1">
                    <a:lumMod val="85000"/>
                    <a:lumOff val="15000"/>
                  </a:schemeClr>
                </a:solidFill>
              </a:rPr>
              <a:t>vertical alignment work </a:t>
            </a:r>
          </a:p>
          <a:p>
            <a:endParaRPr lang="en-US" dirty="0"/>
          </a:p>
        </p:txBody>
      </p:sp>
      <p:sp>
        <p:nvSpPr>
          <p:cNvPr id="2" name="Slide Number Placeholder 1"/>
          <p:cNvSpPr>
            <a:spLocks noGrp="1"/>
          </p:cNvSpPr>
          <p:nvPr>
            <p:ph type="sldNum" sz="quarter" idx="12"/>
          </p:nvPr>
        </p:nvSpPr>
        <p:spPr/>
        <p:txBody>
          <a:bodyPr/>
          <a:lstStyle/>
          <a:p>
            <a:fld id="{A79836AA-2E5C-4B78-BCFE-529AC8470618}" type="slidenum">
              <a:rPr lang="en-US" smtClean="0"/>
              <a:pPr/>
              <a:t>29</a:t>
            </a:fld>
            <a:endParaRPr lang="en-US" dirty="0"/>
          </a:p>
        </p:txBody>
      </p:sp>
      <p:sp>
        <p:nvSpPr>
          <p:cNvPr id="9" name="Rounded Rectangle 4"/>
          <p:cNvSpPr/>
          <p:nvPr/>
        </p:nvSpPr>
        <p:spPr>
          <a:xfrm>
            <a:off x="542819" y="1017999"/>
            <a:ext cx="8134561" cy="87840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3600" b="1" dirty="0" smtClean="0">
                <a:solidFill>
                  <a:schemeClr val="bg1"/>
                </a:solidFill>
                <a:effectLst>
                  <a:outerShdw blurRad="38100" dist="38100" dir="2700000" algn="tl">
                    <a:srgbClr val="000000">
                      <a:alpha val="43137"/>
                    </a:srgbClr>
                  </a:outerShdw>
                </a:effectLst>
                <a:latin typeface="+mj-lt"/>
              </a:rPr>
              <a:t>The AVATAR Process</a:t>
            </a:r>
            <a:endParaRPr lang="en-US" sz="3600" b="1" kern="1200" cap="none" dirty="0">
              <a:solidFill>
                <a:schemeClr val="bg1"/>
              </a:solidFill>
              <a:effectLst>
                <a:outerShdw blurRad="38100" dist="38100" dir="2700000" algn="tl">
                  <a:srgbClr val="000000">
                    <a:alpha val="43137"/>
                  </a:srgbClr>
                </a:outerShdw>
              </a:effectLst>
              <a:latin typeface="+mj-lt"/>
            </a:endParaRPr>
          </a:p>
        </p:txBody>
      </p:sp>
      <p:sp>
        <p:nvSpPr>
          <p:cNvPr id="5"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77235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An African Proverb</a:t>
            </a:r>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sz="2800" dirty="0" smtClean="0"/>
              <a:t>It </a:t>
            </a:r>
            <a:r>
              <a:rPr lang="en-US" sz="2800" dirty="0"/>
              <a:t>takes a village to raise a </a:t>
            </a:r>
            <a:r>
              <a:rPr lang="en-US" sz="2800" dirty="0" smtClean="0"/>
              <a:t>child.</a:t>
            </a:r>
          </a:p>
          <a:p>
            <a:pPr marL="0" indent="0">
              <a:buNone/>
            </a:pPr>
            <a:r>
              <a:rPr lang="en-US" sz="2800" dirty="0"/>
              <a:t> </a:t>
            </a:r>
            <a:r>
              <a:rPr lang="en-US" sz="2800" dirty="0" smtClean="0"/>
              <a:t>                 </a:t>
            </a:r>
            <a:endParaRPr lang="en-US" sz="28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a:t>
            </a:fld>
            <a:endParaRPr lang="en-US" dirty="0"/>
          </a:p>
        </p:txBody>
      </p:sp>
      <p:sp>
        <p:nvSpPr>
          <p:cNvPr id="5"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39603945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Plans</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554" y="2257588"/>
            <a:ext cx="2636716" cy="30203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1105590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Action Plans</a:t>
            </a:r>
            <a:endParaRPr lang="en-US" dirty="0"/>
          </a:p>
        </p:txBody>
      </p:sp>
      <p:sp>
        <p:nvSpPr>
          <p:cNvPr id="3" name="Text Placeholder 2"/>
          <p:cNvSpPr>
            <a:spLocks noGrp="1"/>
          </p:cNvSpPr>
          <p:nvPr>
            <p:ph type="body" idx="1"/>
          </p:nvPr>
        </p:nvSpPr>
        <p:spPr/>
        <p:txBody>
          <a:bodyPr/>
          <a:lstStyle/>
          <a:p>
            <a:r>
              <a:rPr lang="en-US" dirty="0" smtClean="0"/>
              <a:t>Region  6</a:t>
            </a:r>
            <a:endParaRPr lang="en-US" dirty="0"/>
          </a:p>
        </p:txBody>
      </p:sp>
      <p:sp>
        <p:nvSpPr>
          <p:cNvPr id="4" name="Content Placeholder 3"/>
          <p:cNvSpPr>
            <a:spLocks noGrp="1"/>
          </p:cNvSpPr>
          <p:nvPr>
            <p:ph sz="half" idx="2"/>
          </p:nvPr>
        </p:nvSpPr>
        <p:spPr/>
        <p:txBody>
          <a:bodyPr>
            <a:normAutofit/>
          </a:bodyPr>
          <a:lstStyle/>
          <a:p>
            <a:r>
              <a:rPr lang="en-US" dirty="0" smtClean="0"/>
              <a:t>After </a:t>
            </a:r>
            <a:r>
              <a:rPr lang="en-US" dirty="0"/>
              <a:t>study of vertical alignment in writing, an ELAR VAT developed the </a:t>
            </a:r>
            <a:r>
              <a:rPr lang="en-US" u="sng" dirty="0">
                <a:hlinkClick r:id="rId2"/>
              </a:rPr>
              <a:t>guidebook for alignment of high school and college writing</a:t>
            </a:r>
            <a:r>
              <a:rPr lang="en-US" dirty="0"/>
              <a:t>, now available statewide.</a:t>
            </a:r>
          </a:p>
          <a:p>
            <a:endParaRPr lang="en-US" dirty="0"/>
          </a:p>
        </p:txBody>
      </p:sp>
      <p:sp>
        <p:nvSpPr>
          <p:cNvPr id="5" name="Text Placeholder 4"/>
          <p:cNvSpPr>
            <a:spLocks noGrp="1"/>
          </p:cNvSpPr>
          <p:nvPr>
            <p:ph type="body" sz="quarter" idx="3"/>
          </p:nvPr>
        </p:nvSpPr>
        <p:spPr/>
        <p:txBody>
          <a:bodyPr/>
          <a:lstStyle/>
          <a:p>
            <a:r>
              <a:rPr lang="en-US" dirty="0" smtClean="0"/>
              <a:t>Region 12</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After study of vertical alignment inn ELAR and mathematics, both VATs selected craft materials focused on demonstrated areas of student need and employed a lesson study process to develop common understandings and instructional processes.</a:t>
            </a:r>
            <a:endParaRPr lang="en-US" dirty="0"/>
          </a:p>
        </p:txBody>
      </p:sp>
      <p:sp>
        <p:nvSpPr>
          <p:cNvPr id="8" name="Slide Number Placeholder 7"/>
          <p:cNvSpPr>
            <a:spLocks noGrp="1"/>
          </p:cNvSpPr>
          <p:nvPr>
            <p:ph type="sldNum" sz="quarter" idx="12"/>
          </p:nvPr>
        </p:nvSpPr>
        <p:spPr/>
        <p:txBody>
          <a:bodyPr/>
          <a:lstStyle/>
          <a:p>
            <a:fld id="{A79836AA-2E5C-4B78-BCFE-529AC8470618}" type="slidenum">
              <a:rPr lang="en-US" smtClean="0"/>
              <a:pPr/>
              <a:t>31</a:t>
            </a:fld>
            <a:endParaRPr lang="en-US" dirty="0"/>
          </a:p>
        </p:txBody>
      </p:sp>
      <p:sp>
        <p:nvSpPr>
          <p:cNvPr id="9" name="Footer Placeholder 4"/>
          <p:cNvSpPr>
            <a:spLocks noGrp="1"/>
          </p:cNvSpPr>
          <p:nvPr>
            <p:ph type="ftr" sz="quarter" idx="4294967295"/>
          </p:nvPr>
        </p:nvSpPr>
        <p:spPr>
          <a:xfrm>
            <a:off x="533401" y="6324600"/>
            <a:ext cx="1905000" cy="381000"/>
          </a:xfrm>
        </p:spPr>
        <p:txBody>
          <a:bodyPr/>
          <a:lstStyle/>
          <a:p>
            <a:r>
              <a:rPr lang="en-US" dirty="0" smtClean="0"/>
              <a:t>http://untavatar.org</a:t>
            </a:r>
            <a:endParaRPr lang="en-US" dirty="0"/>
          </a:p>
        </p:txBody>
      </p:sp>
    </p:spTree>
    <p:extLst>
      <p:ext uri="{BB962C8B-B14F-4D97-AF65-F5344CB8AC3E}">
        <p14:creationId xmlns:p14="http://schemas.microsoft.com/office/powerpoint/2010/main" val="4131067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Action Plans for CPC</a:t>
            </a:r>
            <a:endParaRPr lang="en-US" dirty="0"/>
          </a:p>
        </p:txBody>
      </p:sp>
      <p:sp>
        <p:nvSpPr>
          <p:cNvPr id="3" name="Text Placeholder 2"/>
          <p:cNvSpPr>
            <a:spLocks noGrp="1"/>
          </p:cNvSpPr>
          <p:nvPr>
            <p:ph type="body" idx="1"/>
          </p:nvPr>
        </p:nvSpPr>
        <p:spPr/>
        <p:txBody>
          <a:bodyPr/>
          <a:lstStyle/>
          <a:p>
            <a:r>
              <a:rPr lang="en-US" dirty="0" smtClean="0"/>
              <a:t>College Preparatory Courses</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Many VATS in 2014-15 will  develop College Preparatory Courses in ELA or mathematics.  Study of alignment issues will lead to actions planned for the next offering such as better alignment of tests and assignments to course objectives.</a:t>
            </a:r>
            <a:endParaRPr lang="en-US" dirty="0"/>
          </a:p>
        </p:txBody>
      </p:sp>
      <p:sp>
        <p:nvSpPr>
          <p:cNvPr id="5" name="Text Placeholder 4"/>
          <p:cNvSpPr>
            <a:spLocks noGrp="1"/>
          </p:cNvSpPr>
          <p:nvPr>
            <p:ph type="body" sz="quarter" idx="3"/>
          </p:nvPr>
        </p:nvSpPr>
        <p:spPr/>
        <p:txBody>
          <a:bodyPr/>
          <a:lstStyle/>
          <a:p>
            <a:r>
              <a:rPr lang="en-US" dirty="0" smtClean="0"/>
              <a:t>College Preparatory Courses</a:t>
            </a:r>
            <a:endParaRPr lang="en-US" dirty="0"/>
          </a:p>
        </p:txBody>
      </p:sp>
      <p:sp>
        <p:nvSpPr>
          <p:cNvPr id="6" name="Content Placeholder 5"/>
          <p:cNvSpPr>
            <a:spLocks noGrp="1"/>
          </p:cNvSpPr>
          <p:nvPr>
            <p:ph sz="quarter" idx="4"/>
          </p:nvPr>
        </p:nvSpPr>
        <p:spPr/>
        <p:txBody>
          <a:bodyPr>
            <a:normAutofit fontScale="92500" lnSpcReduction="20000"/>
          </a:bodyPr>
          <a:lstStyle/>
          <a:p>
            <a:r>
              <a:rPr lang="en-US" dirty="0" smtClean="0"/>
              <a:t>After offering of a College Preparatory Course, develop an action plan around one or more of the following:</a:t>
            </a:r>
          </a:p>
          <a:p>
            <a:r>
              <a:rPr lang="en-US" dirty="0" smtClean="0"/>
              <a:t>Better student performance</a:t>
            </a:r>
          </a:p>
          <a:p>
            <a:r>
              <a:rPr lang="en-US" dirty="0" smtClean="0"/>
              <a:t>Stronger evidence of college readiness</a:t>
            </a:r>
          </a:p>
          <a:p>
            <a:r>
              <a:rPr lang="en-US" dirty="0" smtClean="0"/>
              <a:t>Better alignment to the next college course in the core curriculum</a:t>
            </a:r>
            <a:endParaRPr lang="en-US" dirty="0"/>
          </a:p>
        </p:txBody>
      </p:sp>
      <p:sp>
        <p:nvSpPr>
          <p:cNvPr id="8" name="Slide Number Placeholder 7"/>
          <p:cNvSpPr>
            <a:spLocks noGrp="1"/>
          </p:cNvSpPr>
          <p:nvPr>
            <p:ph type="sldNum" sz="quarter" idx="12"/>
          </p:nvPr>
        </p:nvSpPr>
        <p:spPr/>
        <p:txBody>
          <a:bodyPr/>
          <a:lstStyle/>
          <a:p>
            <a:fld id="{A79836AA-2E5C-4B78-BCFE-529AC8470618}" type="slidenum">
              <a:rPr lang="en-US" smtClean="0"/>
              <a:pPr/>
              <a:t>32</a:t>
            </a:fld>
            <a:endParaRPr lang="en-US" dirty="0"/>
          </a:p>
        </p:txBody>
      </p:sp>
      <p:sp>
        <p:nvSpPr>
          <p:cNvPr id="9" name="Footer Placeholder 4"/>
          <p:cNvSpPr>
            <a:spLocks noGrp="1"/>
          </p:cNvSpPr>
          <p:nvPr>
            <p:ph type="ftr" sz="quarter" idx="4294967295"/>
          </p:nvPr>
        </p:nvSpPr>
        <p:spPr>
          <a:xfrm>
            <a:off x="533401" y="6324600"/>
            <a:ext cx="1905000" cy="381000"/>
          </a:xfrm>
        </p:spPr>
        <p:txBody>
          <a:bodyPr/>
          <a:lstStyle/>
          <a:p>
            <a:r>
              <a:rPr lang="en-US" dirty="0" smtClean="0"/>
              <a:t>http://untavatar.org</a:t>
            </a:r>
            <a:endParaRPr lang="en-US" dirty="0"/>
          </a:p>
        </p:txBody>
      </p:sp>
    </p:spTree>
    <p:extLst>
      <p:ext uri="{BB962C8B-B14F-4D97-AF65-F5344CB8AC3E}">
        <p14:creationId xmlns:p14="http://schemas.microsoft.com/office/powerpoint/2010/main" val="1459664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609" y="381000"/>
            <a:ext cx="6934200" cy="1752600"/>
          </a:xfrm>
        </p:spPr>
        <p:txBody>
          <a:bodyPr>
            <a:normAutofit/>
          </a:bodyPr>
          <a:lstStyle/>
          <a:p>
            <a:r>
              <a:rPr lang="en-US" sz="3600" b="1" spc="300" dirty="0" smtClean="0"/>
              <a:t>Steps toward AVATAR Outcomes </a:t>
            </a:r>
            <a:endParaRPr lang="en-US" sz="3600" b="1" spc="300" dirty="0"/>
          </a:p>
        </p:txBody>
      </p:sp>
      <p:sp>
        <p:nvSpPr>
          <p:cNvPr id="5" name="Content Placeholder 6"/>
          <p:cNvSpPr>
            <a:spLocks noGrp="1"/>
          </p:cNvSpPr>
          <p:nvPr>
            <p:ph idx="1"/>
          </p:nvPr>
        </p:nvSpPr>
        <p:spPr>
          <a:xfrm>
            <a:off x="457200" y="2286000"/>
            <a:ext cx="8229600" cy="4114800"/>
          </a:xfrm>
        </p:spPr>
        <p:txBody>
          <a:bodyPr>
            <a:normAutofit fontScale="62500" lnSpcReduction="20000"/>
          </a:bodyPr>
          <a:lstStyle/>
          <a:p>
            <a:pPr marL="514350" lvl="0" indent="-514350">
              <a:spcBef>
                <a:spcPts val="0"/>
              </a:spcBef>
              <a:spcAft>
                <a:spcPts val="600"/>
              </a:spcAft>
              <a:buFont typeface="+mj-lt"/>
              <a:buAutoNum type="arabicPeriod"/>
            </a:pPr>
            <a:r>
              <a:rPr lang="en-US" sz="2800" dirty="0" smtClean="0">
                <a:solidFill>
                  <a:schemeClr val="tx1">
                    <a:lumMod val="85000"/>
                    <a:lumOff val="15000"/>
                  </a:schemeClr>
                </a:solidFill>
              </a:rPr>
              <a:t>Identify key leaders and educators who make up a </a:t>
            </a:r>
            <a:r>
              <a:rPr lang="en-US" sz="2800" b="1" dirty="0" smtClean="0">
                <a:solidFill>
                  <a:schemeClr val="tx1">
                    <a:lumMod val="85000"/>
                    <a:lumOff val="15000"/>
                  </a:schemeClr>
                </a:solidFill>
              </a:rPr>
              <a:t>regional “pipeline” </a:t>
            </a:r>
            <a:r>
              <a:rPr lang="en-US" sz="2800" dirty="0" smtClean="0">
                <a:solidFill>
                  <a:schemeClr val="tx1">
                    <a:lumMod val="85000"/>
                    <a:lumOff val="15000"/>
                  </a:schemeClr>
                </a:solidFill>
              </a:rPr>
              <a:t>needed for students to be college and career ready and successful</a:t>
            </a:r>
          </a:p>
          <a:p>
            <a:pPr marL="514350" lvl="0" indent="-514350">
              <a:spcBef>
                <a:spcPts val="0"/>
              </a:spcBef>
              <a:spcAft>
                <a:spcPts val="600"/>
              </a:spcAft>
              <a:buFont typeface="+mj-lt"/>
              <a:buAutoNum type="arabicPeriod"/>
            </a:pPr>
            <a:endParaRPr lang="en-US" sz="1000" dirty="0">
              <a:solidFill>
                <a:schemeClr val="tx1">
                  <a:lumMod val="85000"/>
                  <a:lumOff val="15000"/>
                </a:schemeClr>
              </a:solidFill>
            </a:endParaRPr>
          </a:p>
          <a:p>
            <a:pPr marL="514350" lvl="0" indent="-514350">
              <a:spcBef>
                <a:spcPts val="0"/>
              </a:spcBef>
              <a:spcAft>
                <a:spcPts val="600"/>
              </a:spcAft>
              <a:buFont typeface="+mj-lt"/>
              <a:buAutoNum type="arabicPeriod"/>
            </a:pPr>
            <a:r>
              <a:rPr lang="en-US" sz="2800" dirty="0" smtClean="0">
                <a:solidFill>
                  <a:schemeClr val="tx1">
                    <a:lumMod val="85000"/>
                    <a:lumOff val="15000"/>
                  </a:schemeClr>
                </a:solidFill>
              </a:rPr>
              <a:t>Establish </a:t>
            </a:r>
            <a:r>
              <a:rPr lang="en-US" sz="2800" b="1" dirty="0" smtClean="0">
                <a:solidFill>
                  <a:schemeClr val="tx1">
                    <a:lumMod val="85000"/>
                    <a:lumOff val="15000"/>
                  </a:schemeClr>
                </a:solidFill>
              </a:rPr>
              <a:t>shared </a:t>
            </a:r>
            <a:r>
              <a:rPr lang="en-US" sz="2800" b="1" dirty="0">
                <a:solidFill>
                  <a:schemeClr val="tx1">
                    <a:lumMod val="85000"/>
                    <a:lumOff val="15000"/>
                  </a:schemeClr>
                </a:solidFill>
              </a:rPr>
              <a:t>regional college and career readiness </a:t>
            </a:r>
            <a:r>
              <a:rPr lang="en-US" sz="2800" b="1" dirty="0" smtClean="0">
                <a:solidFill>
                  <a:schemeClr val="tx1">
                    <a:lumMod val="85000"/>
                    <a:lumOff val="15000"/>
                  </a:schemeClr>
                </a:solidFill>
              </a:rPr>
              <a:t>foundation/understandings</a:t>
            </a:r>
          </a:p>
          <a:p>
            <a:pPr marL="514350" lvl="0" indent="-514350">
              <a:spcBef>
                <a:spcPts val="0"/>
              </a:spcBef>
              <a:spcAft>
                <a:spcPts val="600"/>
              </a:spcAft>
              <a:buFont typeface="+mj-lt"/>
              <a:buAutoNum type="arabicPeriod"/>
            </a:pPr>
            <a:endParaRPr lang="en-US" sz="1000" b="1" dirty="0" smtClean="0">
              <a:solidFill>
                <a:schemeClr val="tx1">
                  <a:lumMod val="85000"/>
                  <a:lumOff val="15000"/>
                </a:schemeClr>
              </a:solidFill>
            </a:endParaRPr>
          </a:p>
          <a:p>
            <a:pPr marL="514350" lvl="0" indent="-514350">
              <a:spcBef>
                <a:spcPts val="0"/>
              </a:spcBef>
              <a:spcAft>
                <a:spcPts val="600"/>
              </a:spcAft>
              <a:buFont typeface="+mj-lt"/>
              <a:buAutoNum type="arabicPeriod"/>
            </a:pPr>
            <a:r>
              <a:rPr lang="en-US" sz="3000" dirty="0" smtClean="0">
                <a:solidFill>
                  <a:schemeClr val="tx1">
                    <a:lumMod val="85000"/>
                    <a:lumOff val="15000"/>
                  </a:schemeClr>
                </a:solidFill>
              </a:rPr>
              <a:t>Use</a:t>
            </a:r>
            <a:r>
              <a:rPr lang="en-US" sz="3000" b="1" dirty="0" smtClean="0">
                <a:solidFill>
                  <a:schemeClr val="tx1">
                    <a:lumMod val="85000"/>
                    <a:lumOff val="15000"/>
                  </a:schemeClr>
                </a:solidFill>
              </a:rPr>
              <a:t> regional </a:t>
            </a:r>
            <a:r>
              <a:rPr lang="en-US" sz="3000" b="1" dirty="0">
                <a:solidFill>
                  <a:schemeClr val="tx1">
                    <a:lumMod val="85000"/>
                    <a:lumOff val="15000"/>
                  </a:schemeClr>
                </a:solidFill>
              </a:rPr>
              <a:t>data</a:t>
            </a:r>
            <a:r>
              <a:rPr lang="en-US" sz="3000" dirty="0">
                <a:solidFill>
                  <a:schemeClr val="tx1">
                    <a:lumMod val="85000"/>
                    <a:lumOff val="15000"/>
                  </a:schemeClr>
                </a:solidFill>
              </a:rPr>
              <a:t> to guide </a:t>
            </a:r>
            <a:r>
              <a:rPr lang="en-US" sz="3000" dirty="0" smtClean="0">
                <a:solidFill>
                  <a:schemeClr val="tx1">
                    <a:lumMod val="85000"/>
                    <a:lumOff val="15000"/>
                  </a:schemeClr>
                </a:solidFill>
              </a:rPr>
              <a:t>decision-making</a:t>
            </a:r>
          </a:p>
          <a:p>
            <a:pPr marL="514350" lvl="0" indent="-514350">
              <a:spcBef>
                <a:spcPts val="0"/>
              </a:spcBef>
              <a:spcAft>
                <a:spcPts val="600"/>
              </a:spcAft>
              <a:buFont typeface="+mj-lt"/>
              <a:buAutoNum type="arabicPeriod"/>
            </a:pPr>
            <a:endParaRPr lang="en-US" sz="1100" dirty="0" smtClean="0">
              <a:solidFill>
                <a:schemeClr val="tx1">
                  <a:lumMod val="85000"/>
                  <a:lumOff val="15000"/>
                </a:schemeClr>
              </a:solidFill>
            </a:endParaRPr>
          </a:p>
          <a:p>
            <a:pPr marL="514350" lvl="0" indent="-514350">
              <a:spcBef>
                <a:spcPts val="0"/>
              </a:spcBef>
              <a:spcAft>
                <a:spcPts val="600"/>
              </a:spcAft>
              <a:buFont typeface="+mj-lt"/>
              <a:buAutoNum type="arabicPeriod"/>
            </a:pPr>
            <a:r>
              <a:rPr lang="en-US" sz="2800" dirty="0" smtClean="0">
                <a:solidFill>
                  <a:schemeClr val="tx1">
                    <a:lumMod val="85000"/>
                    <a:lumOff val="15000"/>
                  </a:schemeClr>
                </a:solidFill>
              </a:rPr>
              <a:t>Design and </a:t>
            </a:r>
            <a:r>
              <a:rPr lang="en-US" sz="2800" dirty="0">
                <a:solidFill>
                  <a:schemeClr val="tx1">
                    <a:lumMod val="85000"/>
                    <a:lumOff val="15000"/>
                  </a:schemeClr>
                </a:solidFill>
              </a:rPr>
              <a:t>implement a </a:t>
            </a:r>
            <a:r>
              <a:rPr lang="en-US" sz="2800" b="1" dirty="0">
                <a:solidFill>
                  <a:schemeClr val="tx1">
                    <a:lumMod val="85000"/>
                    <a:lumOff val="15000"/>
                  </a:schemeClr>
                </a:solidFill>
              </a:rPr>
              <a:t>vertical alignment action plan</a:t>
            </a:r>
            <a:r>
              <a:rPr lang="en-US" sz="2800" dirty="0">
                <a:solidFill>
                  <a:schemeClr val="tx1">
                    <a:lumMod val="85000"/>
                    <a:lumOff val="15000"/>
                  </a:schemeClr>
                </a:solidFill>
              </a:rPr>
              <a:t> </a:t>
            </a:r>
            <a:r>
              <a:rPr lang="en-US" sz="2800" dirty="0" smtClean="0">
                <a:solidFill>
                  <a:schemeClr val="tx1">
                    <a:lumMod val="85000"/>
                    <a:lumOff val="15000"/>
                  </a:schemeClr>
                </a:solidFill>
              </a:rPr>
              <a:t>which will include critical conversations around specific courses needed for students to make academic progress</a:t>
            </a:r>
          </a:p>
          <a:p>
            <a:pPr marL="514350" lvl="0" indent="-514350">
              <a:spcBef>
                <a:spcPts val="0"/>
              </a:spcBef>
              <a:spcAft>
                <a:spcPts val="600"/>
              </a:spcAft>
              <a:buFont typeface="+mj-lt"/>
              <a:buAutoNum type="arabicPeriod"/>
            </a:pPr>
            <a:endParaRPr lang="en-US" sz="1000" dirty="0" smtClean="0">
              <a:solidFill>
                <a:schemeClr val="tx1">
                  <a:lumMod val="85000"/>
                  <a:lumOff val="15000"/>
                </a:schemeClr>
              </a:solidFill>
            </a:endParaRPr>
          </a:p>
          <a:p>
            <a:pPr marL="514350" lvl="0" indent="-514350">
              <a:spcBef>
                <a:spcPts val="0"/>
              </a:spcBef>
              <a:spcAft>
                <a:spcPts val="600"/>
              </a:spcAft>
              <a:buFont typeface="+mj-lt"/>
              <a:buAutoNum type="arabicPeriod"/>
            </a:pPr>
            <a:r>
              <a:rPr lang="en-US" sz="2800" dirty="0" smtClean="0">
                <a:solidFill>
                  <a:schemeClr val="tx1">
                    <a:lumMod val="85000"/>
                    <a:lumOff val="15000"/>
                  </a:schemeClr>
                </a:solidFill>
              </a:rPr>
              <a:t>Design and </a:t>
            </a:r>
            <a:r>
              <a:rPr lang="en-US" sz="2800" dirty="0">
                <a:solidFill>
                  <a:schemeClr val="tx1">
                    <a:lumMod val="85000"/>
                    <a:lumOff val="15000"/>
                  </a:schemeClr>
                </a:solidFill>
              </a:rPr>
              <a:t>implement a </a:t>
            </a:r>
            <a:r>
              <a:rPr lang="en-US" sz="2800" b="1" dirty="0">
                <a:solidFill>
                  <a:schemeClr val="tx1">
                    <a:lumMod val="85000"/>
                    <a:lumOff val="15000"/>
                  </a:schemeClr>
                </a:solidFill>
              </a:rPr>
              <a:t>sustainability </a:t>
            </a:r>
            <a:r>
              <a:rPr lang="en-US" sz="2800" b="1" dirty="0" smtClean="0">
                <a:solidFill>
                  <a:schemeClr val="tx1">
                    <a:lumMod val="85000"/>
                    <a:lumOff val="15000"/>
                  </a:schemeClr>
                </a:solidFill>
              </a:rPr>
              <a:t>plan</a:t>
            </a:r>
          </a:p>
          <a:p>
            <a:pPr marL="514350" lvl="0" indent="-514350">
              <a:spcBef>
                <a:spcPts val="0"/>
              </a:spcBef>
              <a:spcAft>
                <a:spcPts val="600"/>
              </a:spcAft>
              <a:buFont typeface="+mj-lt"/>
              <a:buAutoNum type="arabicPeriod"/>
            </a:pPr>
            <a:endParaRPr lang="en-US" sz="2400" b="1" dirty="0">
              <a:solidFill>
                <a:schemeClr val="tx1">
                  <a:lumMod val="85000"/>
                  <a:lumOff val="15000"/>
                </a:schemeClr>
              </a:solidFill>
            </a:endParaRPr>
          </a:p>
          <a:p>
            <a:pPr marL="514350" lvl="0" indent="-514350">
              <a:spcBef>
                <a:spcPts val="0"/>
              </a:spcBef>
              <a:spcAft>
                <a:spcPts val="600"/>
              </a:spcAft>
              <a:buFont typeface="+mj-lt"/>
              <a:buAutoNum type="arabicPeriod"/>
            </a:pPr>
            <a:r>
              <a:rPr lang="en-US" sz="2800" dirty="0" smtClean="0">
                <a:solidFill>
                  <a:schemeClr val="tx1">
                    <a:lumMod val="85000"/>
                    <a:lumOff val="15000"/>
                  </a:schemeClr>
                </a:solidFill>
              </a:rPr>
              <a:t>Prepare students for </a:t>
            </a:r>
            <a:r>
              <a:rPr lang="en-US" sz="2800" b="1" dirty="0" smtClean="0">
                <a:solidFill>
                  <a:schemeClr val="tx1">
                    <a:lumMod val="85000"/>
                    <a:lumOff val="15000"/>
                  </a:schemeClr>
                </a:solidFill>
              </a:rPr>
              <a:t>college and career success</a:t>
            </a:r>
            <a:endParaRPr lang="en-US" sz="2800" b="1" dirty="0">
              <a:solidFill>
                <a:schemeClr val="tx1">
                  <a:lumMod val="85000"/>
                  <a:lumOff val="15000"/>
                </a:schemeClr>
              </a:solidFill>
            </a:endParaRPr>
          </a:p>
          <a:p>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33</a:t>
            </a:fld>
            <a:endParaRPr lang="en-US" dirty="0"/>
          </a:p>
        </p:txBody>
      </p:sp>
      <p:sp>
        <p:nvSpPr>
          <p:cNvPr id="6"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149415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Recap</a:t>
            </a:r>
            <a:endParaRPr lang="en-US" dirty="0"/>
          </a:p>
        </p:txBody>
      </p:sp>
      <p:sp>
        <p:nvSpPr>
          <p:cNvPr id="6" name="Text Placeholder 5"/>
          <p:cNvSpPr>
            <a:spLocks noGrp="1"/>
          </p:cNvSpPr>
          <p:nvPr>
            <p:ph type="body" idx="1"/>
          </p:nvPr>
        </p:nvSpPr>
        <p:spPr>
          <a:xfrm>
            <a:off x="4648200" y="1176959"/>
            <a:ext cx="4191001" cy="5181600"/>
          </a:xfrm>
        </p:spPr>
        <p:txBody>
          <a:bodyPr>
            <a:normAutofit/>
          </a:bodyPr>
          <a:lstStyle/>
          <a:p>
            <a:pPr marL="1657350" lvl="2" indent="-742950">
              <a:spcAft>
                <a:spcPts val="600"/>
              </a:spcAft>
              <a:buFont typeface="Wingdings" panose="05000000000000000000" pitchFamily="2" charset="2"/>
              <a:buChar char="q"/>
            </a:pPr>
            <a:r>
              <a:rPr lang="en-US" sz="2400" dirty="0" smtClean="0">
                <a:solidFill>
                  <a:schemeClr val="tx1">
                    <a:lumMod val="85000"/>
                    <a:lumOff val="15000"/>
                  </a:schemeClr>
                </a:solidFill>
              </a:rPr>
              <a:t>Rationale</a:t>
            </a:r>
            <a:endParaRPr lang="en-US" sz="2400" dirty="0">
              <a:solidFill>
                <a:schemeClr val="tx1">
                  <a:lumMod val="85000"/>
                  <a:lumOff val="15000"/>
                </a:schemeClr>
              </a:solidFill>
            </a:endParaRPr>
          </a:p>
          <a:p>
            <a:pPr marL="1657350" lvl="2" indent="-742950">
              <a:spcAft>
                <a:spcPts val="600"/>
              </a:spcAft>
              <a:buFont typeface="Wingdings" panose="05000000000000000000" pitchFamily="2" charset="2"/>
              <a:buChar char="q"/>
            </a:pPr>
            <a:r>
              <a:rPr lang="en-US" sz="2400" dirty="0">
                <a:solidFill>
                  <a:schemeClr val="tx1">
                    <a:lumMod val="85000"/>
                    <a:lumOff val="15000"/>
                  </a:schemeClr>
                </a:solidFill>
              </a:rPr>
              <a:t>Partners </a:t>
            </a:r>
            <a:r>
              <a:rPr lang="en-US" sz="2400">
                <a:solidFill>
                  <a:schemeClr val="tx1">
                    <a:lumMod val="85000"/>
                    <a:lumOff val="15000"/>
                  </a:schemeClr>
                </a:solidFill>
              </a:rPr>
              <a:t>and </a:t>
            </a:r>
            <a:r>
              <a:rPr lang="en-US" sz="2400" smtClean="0">
                <a:solidFill>
                  <a:schemeClr val="tx1">
                    <a:lumMod val="85000"/>
                    <a:lumOff val="15000"/>
                  </a:schemeClr>
                </a:solidFill>
              </a:rPr>
              <a:t>Roles</a:t>
            </a:r>
            <a:endParaRPr lang="en-US" sz="2400" dirty="0">
              <a:solidFill>
                <a:schemeClr val="tx1">
                  <a:lumMod val="85000"/>
                  <a:lumOff val="15000"/>
                </a:schemeClr>
              </a:solidFill>
            </a:endParaRPr>
          </a:p>
          <a:p>
            <a:pPr marL="1657350" lvl="2" indent="-742950">
              <a:spcAft>
                <a:spcPts val="600"/>
              </a:spcAft>
              <a:buFont typeface="Wingdings" panose="05000000000000000000" pitchFamily="2" charset="2"/>
              <a:buChar char="q"/>
            </a:pPr>
            <a:r>
              <a:rPr lang="en-US" sz="2400" dirty="0">
                <a:solidFill>
                  <a:schemeClr val="tx1">
                    <a:lumMod val="85000"/>
                    <a:lumOff val="15000"/>
                  </a:schemeClr>
                </a:solidFill>
              </a:rPr>
              <a:t>Critical Conversations</a:t>
            </a:r>
          </a:p>
          <a:p>
            <a:pPr marL="1657350" lvl="2" indent="-742950">
              <a:spcAft>
                <a:spcPts val="600"/>
              </a:spcAft>
              <a:buFont typeface="Wingdings" panose="05000000000000000000" pitchFamily="2" charset="2"/>
              <a:buChar char="q"/>
            </a:pPr>
            <a:r>
              <a:rPr lang="en-US" sz="2400" dirty="0" smtClean="0">
                <a:solidFill>
                  <a:schemeClr val="tx1">
                    <a:lumMod val="85000"/>
                    <a:lumOff val="15000"/>
                  </a:schemeClr>
                </a:solidFill>
              </a:rPr>
              <a:t>Use of Data</a:t>
            </a:r>
            <a:endParaRPr lang="en-US" sz="2400" dirty="0">
              <a:solidFill>
                <a:schemeClr val="tx1">
                  <a:lumMod val="85000"/>
                  <a:lumOff val="15000"/>
                </a:schemeClr>
              </a:solidFill>
            </a:endParaRPr>
          </a:p>
          <a:p>
            <a:pPr marL="1657350" lvl="2" indent="-742950">
              <a:spcAft>
                <a:spcPts val="600"/>
              </a:spcAft>
              <a:buFont typeface="Wingdings" panose="05000000000000000000" pitchFamily="2" charset="2"/>
              <a:buChar char="q"/>
            </a:pPr>
            <a:r>
              <a:rPr lang="en-US" sz="2400" dirty="0" smtClean="0">
                <a:solidFill>
                  <a:schemeClr val="tx1">
                    <a:lumMod val="85000"/>
                    <a:lumOff val="15000"/>
                  </a:schemeClr>
                </a:solidFill>
              </a:rPr>
              <a:t>Action Plans</a:t>
            </a:r>
            <a:endParaRPr lang="en-US" sz="2400" dirty="0">
              <a:solidFill>
                <a:schemeClr val="tx1">
                  <a:lumMod val="85000"/>
                  <a:lumOff val="15000"/>
                </a:schemeClr>
              </a:solidFill>
            </a:endParaRPr>
          </a:p>
          <a:p>
            <a:pPr marL="342900" indent="-342900">
              <a:buFont typeface="Wingdings" panose="05000000000000000000" pitchFamily="2" charset="2"/>
              <a:buChar char="q"/>
            </a:pP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34</a:t>
            </a:fld>
            <a:endParaRPr lang="en-US" dirty="0"/>
          </a:p>
        </p:txBody>
      </p:sp>
      <p:sp>
        <p:nvSpPr>
          <p:cNvPr id="7"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2137995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35</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443162"/>
            <a:ext cx="5334000" cy="2967038"/>
          </a:xfrm>
          <a:prstGeom prst="rect">
            <a:avLst/>
          </a:prstGeom>
          <a:ln>
            <a:noFill/>
          </a:ln>
          <a:effectLst>
            <a:softEdge rad="112500"/>
          </a:effectLst>
        </p:spPr>
      </p:pic>
      <p:sp>
        <p:nvSpPr>
          <p:cNvPr id="2" name="Footer Placeholder 1"/>
          <p:cNvSpPr>
            <a:spLocks noGrp="1"/>
          </p:cNvSpPr>
          <p:nvPr>
            <p:ph type="ftr" sz="quarter" idx="11"/>
          </p:nvPr>
        </p:nvSpPr>
        <p:spPr/>
        <p:txBody>
          <a:bodyPr/>
          <a:lstStyle/>
          <a:p>
            <a:r>
              <a:rPr lang="en-US" smtClean="0"/>
              <a:t>http://untavatar.org</a:t>
            </a:r>
            <a:endParaRPr lang="en-US" dirty="0"/>
          </a:p>
        </p:txBody>
      </p:sp>
    </p:spTree>
    <p:extLst>
      <p:ext uri="{BB962C8B-B14F-4D97-AF65-F5344CB8AC3E}">
        <p14:creationId xmlns:p14="http://schemas.microsoft.com/office/powerpoint/2010/main" val="6815347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b="1" smtClean="0"/>
              <a:t>Find </a:t>
            </a:r>
            <a:r>
              <a:rPr lang="en-US" b="1" dirty="0" smtClean="0"/>
              <a:t>an inspirational quote to share </a:t>
            </a:r>
            <a:br>
              <a:rPr lang="en-US" b="1" dirty="0" smtClean="0"/>
            </a:b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36</a:t>
            </a:fld>
            <a:endParaRPr lang="en-US" dirty="0"/>
          </a:p>
        </p:txBody>
      </p:sp>
      <p:pic>
        <p:nvPicPr>
          <p:cNvPr id="10" name="Content Placeholder 4" descr="share.jpg"/>
          <p:cNvPicPr>
            <a:picLocks noChangeAspect="1"/>
          </p:cNvPicPr>
          <p:nvPr/>
        </p:nvPicPr>
        <p:blipFill>
          <a:blip r:embed="rId2" cstate="print">
            <a:duotone>
              <a:prstClr val="black"/>
              <a:schemeClr val="accent6">
                <a:tint val="45000"/>
                <a:satMod val="400000"/>
              </a:schemeClr>
            </a:duotone>
          </a:blip>
          <a:stretch>
            <a:fillRect/>
          </a:stretch>
        </p:blipFill>
        <p:spPr>
          <a:xfrm>
            <a:off x="4724400" y="1447800"/>
            <a:ext cx="4191000" cy="4191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2224267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32905521"/>
              </p:ext>
            </p:extLst>
          </p:nvPr>
        </p:nvGraphicFramePr>
        <p:xfrm>
          <a:off x="457200" y="274638"/>
          <a:ext cx="8229600" cy="944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3279688319"/>
              </p:ext>
            </p:extLst>
          </p:nvPr>
        </p:nvGraphicFramePr>
        <p:xfrm>
          <a:off x="560387" y="1676400"/>
          <a:ext cx="7909537" cy="4419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Slide Number Placeholder 1"/>
          <p:cNvSpPr>
            <a:spLocks noGrp="1"/>
          </p:cNvSpPr>
          <p:nvPr>
            <p:ph type="sldNum" sz="quarter" idx="12"/>
          </p:nvPr>
        </p:nvSpPr>
        <p:spPr/>
        <p:txBody>
          <a:bodyPr/>
          <a:lstStyle/>
          <a:p>
            <a:fld id="{6C9BBEF7-7293-46AE-9D35-8611E125A7BD}" type="slidenum">
              <a:rPr lang="en-US" smtClean="0"/>
              <a:pPr/>
              <a:t>4</a:t>
            </a:fld>
            <a:endParaRPr lang="en-US" dirty="0"/>
          </a:p>
        </p:txBody>
      </p:sp>
      <p:sp>
        <p:nvSpPr>
          <p:cNvPr id="3" name="TextBox 2"/>
          <p:cNvSpPr txBox="1"/>
          <p:nvPr/>
        </p:nvSpPr>
        <p:spPr>
          <a:xfrm>
            <a:off x="533400" y="740251"/>
            <a:ext cx="8229600" cy="646331"/>
          </a:xfrm>
          <a:prstGeom prst="rect">
            <a:avLst/>
          </a:prstGeom>
          <a:noFill/>
        </p:spPr>
        <p:txBody>
          <a:bodyPr wrap="square" rtlCol="0">
            <a:spAutoFit/>
          </a:bodyPr>
          <a:lstStyle/>
          <a:p>
            <a:pPr algn="ctr"/>
            <a:r>
              <a:rPr lang="en-US" sz="3600" spc="300" dirty="0" smtClean="0">
                <a:solidFill>
                  <a:schemeClr val="bg1"/>
                </a:solidFill>
                <a:effectLst>
                  <a:outerShdw blurRad="38100" dist="38100" dir="2700000" algn="tl">
                    <a:srgbClr val="000000">
                      <a:alpha val="43137"/>
                    </a:srgbClr>
                  </a:outerShdw>
                </a:effectLst>
                <a:latin typeface="+mj-lt"/>
              </a:rPr>
              <a:t>School/College as a Village </a:t>
            </a:r>
            <a:endParaRPr lang="en-US" sz="3600" spc="300" dirty="0">
              <a:solidFill>
                <a:schemeClr val="bg1"/>
              </a:solidFill>
              <a:effectLst>
                <a:outerShdw blurRad="38100" dist="38100" dir="2700000" algn="tl">
                  <a:srgbClr val="000000">
                    <a:alpha val="43137"/>
                  </a:srgbClr>
                </a:outerShdw>
              </a:effectLst>
              <a:latin typeface="+mj-lt"/>
            </a:endParaRPr>
          </a:p>
        </p:txBody>
      </p:sp>
      <p:cxnSp>
        <p:nvCxnSpPr>
          <p:cNvPr id="7" name="Straight Connector 6"/>
          <p:cNvCxnSpPr/>
          <p:nvPr/>
        </p:nvCxnSpPr>
        <p:spPr>
          <a:xfrm>
            <a:off x="4572000" y="28194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334000" y="3352800"/>
            <a:ext cx="4572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257800" y="4114800"/>
            <a:ext cx="381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0" y="44958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581400" y="4191000"/>
            <a:ext cx="3048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3276600" y="3124200"/>
            <a:ext cx="53340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2571456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91A2DAF9-6C29-4491-B458-545F1767010D}"/>
                                            </p:graphicEl>
                                          </p:spTgt>
                                        </p:tgtEl>
                                        <p:attrNameLst>
                                          <p:attrName>style.visibility</p:attrName>
                                        </p:attrNameLst>
                                      </p:cBhvr>
                                      <p:to>
                                        <p:strVal val="visible"/>
                                      </p:to>
                                    </p:set>
                                    <p:animEffect transition="in" filter="fade">
                                      <p:cBhvr>
                                        <p:cTn id="7" dur="500"/>
                                        <p:tgtEl>
                                          <p:spTgt spid="5">
                                            <p:graphicEl>
                                              <a:dgm id="{91A2DAF9-6C29-4491-B458-545F1767010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7A80BE26-1C64-444D-8AC5-3633C44FD3C9}"/>
                                            </p:graphicEl>
                                          </p:spTgt>
                                        </p:tgtEl>
                                        <p:attrNameLst>
                                          <p:attrName>style.visibility</p:attrName>
                                        </p:attrNameLst>
                                      </p:cBhvr>
                                      <p:to>
                                        <p:strVal val="visible"/>
                                      </p:to>
                                    </p:set>
                                    <p:animEffect transition="in" filter="fade">
                                      <p:cBhvr>
                                        <p:cTn id="12" dur="500"/>
                                        <p:tgtEl>
                                          <p:spTgt spid="5">
                                            <p:graphicEl>
                                              <a:dgm id="{7A80BE26-1C64-444D-8AC5-3633C44FD3C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1CE7EF35-8C2E-4751-80D4-4FADD7D343F6}"/>
                                            </p:graphicEl>
                                          </p:spTgt>
                                        </p:tgtEl>
                                        <p:attrNameLst>
                                          <p:attrName>style.visibility</p:attrName>
                                        </p:attrNameLst>
                                      </p:cBhvr>
                                      <p:to>
                                        <p:strVal val="visible"/>
                                      </p:to>
                                    </p:set>
                                    <p:animEffect transition="in" filter="fade">
                                      <p:cBhvr>
                                        <p:cTn id="17" dur="500"/>
                                        <p:tgtEl>
                                          <p:spTgt spid="5">
                                            <p:graphicEl>
                                              <a:dgm id="{1CE7EF35-8C2E-4751-80D4-4FADD7D343F6}"/>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graphicEl>
                                              <a:dgm id="{F74AFF0A-50C8-40A8-BC34-E7C6D62AC270}"/>
                                            </p:graphicEl>
                                          </p:spTgt>
                                        </p:tgtEl>
                                        <p:attrNameLst>
                                          <p:attrName>style.visibility</p:attrName>
                                        </p:attrNameLst>
                                      </p:cBhvr>
                                      <p:to>
                                        <p:strVal val="visible"/>
                                      </p:to>
                                    </p:set>
                                    <p:animEffect transition="in" filter="fade">
                                      <p:cBhvr>
                                        <p:cTn id="20" dur="500"/>
                                        <p:tgtEl>
                                          <p:spTgt spid="5">
                                            <p:graphicEl>
                                              <a:dgm id="{F74AFF0A-50C8-40A8-BC34-E7C6D62AC270}"/>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graphicEl>
                                              <a:dgm id="{8D61EF14-C343-4EE3-B7F3-D60DC591F475}"/>
                                            </p:graphicEl>
                                          </p:spTgt>
                                        </p:tgtEl>
                                        <p:attrNameLst>
                                          <p:attrName>style.visibility</p:attrName>
                                        </p:attrNameLst>
                                      </p:cBhvr>
                                      <p:to>
                                        <p:strVal val="visible"/>
                                      </p:to>
                                    </p:set>
                                    <p:animEffect transition="in" filter="fade">
                                      <p:cBhvr>
                                        <p:cTn id="25" dur="500"/>
                                        <p:tgtEl>
                                          <p:spTgt spid="5">
                                            <p:graphicEl>
                                              <a:dgm id="{8D61EF14-C343-4EE3-B7F3-D60DC591F475}"/>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graphicEl>
                                              <a:dgm id="{665808F7-70B5-45A0-B2E5-62512B0DF571}"/>
                                            </p:graphicEl>
                                          </p:spTgt>
                                        </p:tgtEl>
                                        <p:attrNameLst>
                                          <p:attrName>style.visibility</p:attrName>
                                        </p:attrNameLst>
                                      </p:cBhvr>
                                      <p:to>
                                        <p:strVal val="visible"/>
                                      </p:to>
                                    </p:set>
                                    <p:animEffect transition="in" filter="fade">
                                      <p:cBhvr>
                                        <p:cTn id="28" dur="500"/>
                                        <p:tgtEl>
                                          <p:spTgt spid="5">
                                            <p:graphicEl>
                                              <a:dgm id="{665808F7-70B5-45A0-B2E5-62512B0DF571}"/>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graphicEl>
                                              <a:dgm id="{CDBB8A92-7AD7-45C5-90CA-38A4A03E97DA}"/>
                                            </p:graphicEl>
                                          </p:spTgt>
                                        </p:tgtEl>
                                        <p:attrNameLst>
                                          <p:attrName>style.visibility</p:attrName>
                                        </p:attrNameLst>
                                      </p:cBhvr>
                                      <p:to>
                                        <p:strVal val="visible"/>
                                      </p:to>
                                    </p:set>
                                    <p:animEffect transition="in" filter="fade">
                                      <p:cBhvr>
                                        <p:cTn id="33" dur="500"/>
                                        <p:tgtEl>
                                          <p:spTgt spid="5">
                                            <p:graphicEl>
                                              <a:dgm id="{CDBB8A92-7AD7-45C5-90CA-38A4A03E97DA}"/>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graphicEl>
                                              <a:dgm id="{9BDDAD24-E34F-4DF5-A744-BE974424EA14}"/>
                                            </p:graphicEl>
                                          </p:spTgt>
                                        </p:tgtEl>
                                        <p:attrNameLst>
                                          <p:attrName>style.visibility</p:attrName>
                                        </p:attrNameLst>
                                      </p:cBhvr>
                                      <p:to>
                                        <p:strVal val="visible"/>
                                      </p:to>
                                    </p:set>
                                    <p:animEffect transition="in" filter="fade">
                                      <p:cBhvr>
                                        <p:cTn id="36" dur="500"/>
                                        <p:tgtEl>
                                          <p:spTgt spid="5">
                                            <p:graphicEl>
                                              <a:dgm id="{9BDDAD24-E34F-4DF5-A744-BE974424EA14}"/>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graphicEl>
                                              <a:dgm id="{C1ACFE9A-1CBE-40F4-B111-AB4DDF9E19A7}"/>
                                            </p:graphicEl>
                                          </p:spTgt>
                                        </p:tgtEl>
                                        <p:attrNameLst>
                                          <p:attrName>style.visibility</p:attrName>
                                        </p:attrNameLst>
                                      </p:cBhvr>
                                      <p:to>
                                        <p:strVal val="visible"/>
                                      </p:to>
                                    </p:set>
                                    <p:animEffect transition="in" filter="fade">
                                      <p:cBhvr>
                                        <p:cTn id="41" dur="500"/>
                                        <p:tgtEl>
                                          <p:spTgt spid="5">
                                            <p:graphicEl>
                                              <a:dgm id="{C1ACFE9A-1CBE-40F4-B111-AB4DDF9E19A7}"/>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graphicEl>
                                              <a:dgm id="{77FA5B50-F4C3-4F2E-9270-ECD937C7FFF4}"/>
                                            </p:graphicEl>
                                          </p:spTgt>
                                        </p:tgtEl>
                                        <p:attrNameLst>
                                          <p:attrName>style.visibility</p:attrName>
                                        </p:attrNameLst>
                                      </p:cBhvr>
                                      <p:to>
                                        <p:strVal val="visible"/>
                                      </p:to>
                                    </p:set>
                                    <p:animEffect transition="in" filter="fade">
                                      <p:cBhvr>
                                        <p:cTn id="44" dur="500"/>
                                        <p:tgtEl>
                                          <p:spTgt spid="5">
                                            <p:graphicEl>
                                              <a:dgm id="{77FA5B50-F4C3-4F2E-9270-ECD937C7FFF4}"/>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graphicEl>
                                              <a:dgm id="{448BBDD3-08BE-4232-ACFF-9255EEAB0A5C}"/>
                                            </p:graphicEl>
                                          </p:spTgt>
                                        </p:tgtEl>
                                        <p:attrNameLst>
                                          <p:attrName>style.visibility</p:attrName>
                                        </p:attrNameLst>
                                      </p:cBhvr>
                                      <p:to>
                                        <p:strVal val="visible"/>
                                      </p:to>
                                    </p:set>
                                    <p:animEffect transition="in" filter="fade">
                                      <p:cBhvr>
                                        <p:cTn id="49" dur="500"/>
                                        <p:tgtEl>
                                          <p:spTgt spid="5">
                                            <p:graphicEl>
                                              <a:dgm id="{448BBDD3-08BE-4232-ACFF-9255EEAB0A5C}"/>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
                                            <p:graphicEl>
                                              <a:dgm id="{60D244D7-02AB-499F-9799-AD898F442B04}"/>
                                            </p:graphicEl>
                                          </p:spTgt>
                                        </p:tgtEl>
                                        <p:attrNameLst>
                                          <p:attrName>style.visibility</p:attrName>
                                        </p:attrNameLst>
                                      </p:cBhvr>
                                      <p:to>
                                        <p:strVal val="visible"/>
                                      </p:to>
                                    </p:set>
                                    <p:animEffect transition="in" filter="fade">
                                      <p:cBhvr>
                                        <p:cTn id="52" dur="500"/>
                                        <p:tgtEl>
                                          <p:spTgt spid="5">
                                            <p:graphicEl>
                                              <a:dgm id="{60D244D7-02AB-499F-9799-AD898F442B04}"/>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
                                            <p:graphicEl>
                                              <a:dgm id="{B671D5D6-8A81-4037-9C67-7ED6096A7500}"/>
                                            </p:graphicEl>
                                          </p:spTgt>
                                        </p:tgtEl>
                                        <p:attrNameLst>
                                          <p:attrName>style.visibility</p:attrName>
                                        </p:attrNameLst>
                                      </p:cBhvr>
                                      <p:to>
                                        <p:strVal val="visible"/>
                                      </p:to>
                                    </p:set>
                                    <p:animEffect transition="in" filter="fade">
                                      <p:cBhvr>
                                        <p:cTn id="55" dur="500"/>
                                        <p:tgtEl>
                                          <p:spTgt spid="5">
                                            <p:graphicEl>
                                              <a:dgm id="{B671D5D6-8A81-4037-9C67-7ED6096A750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9836AA-2E5C-4B78-BCFE-529AC8470618}" type="slidenum">
              <a:rPr lang="en-US" smtClean="0"/>
              <a:pPr/>
              <a:t>5</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100" t="3988" r="14006" b="9784"/>
          <a:stretch/>
        </p:blipFill>
        <p:spPr>
          <a:xfrm>
            <a:off x="1752600" y="1828800"/>
            <a:ext cx="5355191" cy="4446554"/>
          </a:xfrm>
          <a:prstGeom prst="ellipse">
            <a:avLst/>
          </a:prstGeom>
          <a:ln>
            <a:noFill/>
          </a:ln>
          <a:effectLst>
            <a:softEdge rad="112500"/>
          </a:effectLst>
        </p:spPr>
      </p:pic>
      <p:sp>
        <p:nvSpPr>
          <p:cNvPr id="9" name="Rounded Rectangle 4"/>
          <p:cNvSpPr/>
          <p:nvPr/>
        </p:nvSpPr>
        <p:spPr>
          <a:xfrm>
            <a:off x="578702" y="848053"/>
            <a:ext cx="7702985" cy="98074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spcBef>
                <a:spcPct val="0"/>
              </a:spcBef>
            </a:pPr>
            <a:r>
              <a:rPr lang="en-US" sz="4400" b="1" spc="300" dirty="0" smtClean="0">
                <a:solidFill>
                  <a:schemeClr val="bg1"/>
                </a:solidFill>
                <a:latin typeface="+mj-lt"/>
              </a:rPr>
              <a:t> </a:t>
            </a:r>
            <a:r>
              <a:rPr lang="en-US" sz="3600" kern="1200" cap="none" dirty="0" smtClean="0">
                <a:solidFill>
                  <a:schemeClr val="bg1"/>
                </a:solidFill>
                <a:latin typeface="+mj-lt"/>
              </a:rPr>
              <a:t>Statewide Regional Partnerships</a:t>
            </a:r>
            <a:r>
              <a:rPr lang="en-US" sz="4400" kern="1200" cap="none" dirty="0" smtClean="0">
                <a:solidFill>
                  <a:schemeClr val="bg1"/>
                </a:solidFill>
                <a:latin typeface="+mj-lt"/>
              </a:rPr>
              <a:t>  </a:t>
            </a:r>
            <a:endParaRPr lang="en-US" sz="4400" kern="1200" cap="none" dirty="0">
              <a:solidFill>
                <a:schemeClr val="bg1"/>
              </a:solidFill>
              <a:latin typeface="+mj-lt"/>
            </a:endParaRPr>
          </a:p>
        </p:txBody>
      </p:sp>
      <p:sp>
        <p:nvSpPr>
          <p:cNvPr id="6"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53656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9836AA-2E5C-4B78-BCFE-529AC8470618}" type="slidenum">
              <a:rPr lang="en-US" smtClean="0"/>
              <a:pPr/>
              <a:t>6</a:t>
            </a:fld>
            <a:endParaRPr lang="en-US"/>
          </a:p>
        </p:txBody>
      </p:sp>
      <p:sp>
        <p:nvSpPr>
          <p:cNvPr id="14" name="TextBox 13"/>
          <p:cNvSpPr txBox="1"/>
          <p:nvPr/>
        </p:nvSpPr>
        <p:spPr>
          <a:xfrm>
            <a:off x="63500" y="2061111"/>
            <a:ext cx="7361844" cy="2862322"/>
          </a:xfrm>
          <a:prstGeom prst="rect">
            <a:avLst/>
          </a:prstGeom>
          <a:noFill/>
        </p:spPr>
        <p:txBody>
          <a:bodyPr wrap="square" rtlCol="0">
            <a:spAutoFit/>
          </a:bodyPr>
          <a:lstStyle/>
          <a:p>
            <a:pPr marL="1657350" lvl="2" indent="-742950">
              <a:spcAft>
                <a:spcPts val="600"/>
              </a:spcAft>
              <a:buAutoNum type="arabicPeriod"/>
            </a:pPr>
            <a:r>
              <a:rPr lang="en-US" sz="3200" dirty="0" smtClean="0">
                <a:solidFill>
                  <a:schemeClr val="tx1">
                    <a:lumMod val="85000"/>
                    <a:lumOff val="15000"/>
                  </a:schemeClr>
                </a:solidFill>
              </a:rPr>
              <a:t>Rationale</a:t>
            </a:r>
          </a:p>
          <a:p>
            <a:pPr marL="1657350" lvl="2" indent="-742950">
              <a:spcAft>
                <a:spcPts val="600"/>
              </a:spcAft>
              <a:buAutoNum type="arabicPeriod"/>
            </a:pPr>
            <a:r>
              <a:rPr lang="en-US" sz="3200" dirty="0" smtClean="0">
                <a:solidFill>
                  <a:schemeClr val="tx1">
                    <a:lumMod val="85000"/>
                    <a:lumOff val="15000"/>
                  </a:schemeClr>
                </a:solidFill>
              </a:rPr>
              <a:t>Partners and Roles</a:t>
            </a:r>
          </a:p>
          <a:p>
            <a:pPr marL="1657350" lvl="2" indent="-742950">
              <a:spcAft>
                <a:spcPts val="600"/>
              </a:spcAft>
              <a:buAutoNum type="arabicPeriod"/>
            </a:pPr>
            <a:r>
              <a:rPr lang="en-US" sz="3200" dirty="0" smtClean="0">
                <a:solidFill>
                  <a:schemeClr val="tx1">
                    <a:lumMod val="85000"/>
                    <a:lumOff val="15000"/>
                  </a:schemeClr>
                </a:solidFill>
              </a:rPr>
              <a:t>Critical Conversations</a:t>
            </a:r>
          </a:p>
          <a:p>
            <a:pPr marL="1657350" lvl="2" indent="-742950">
              <a:spcAft>
                <a:spcPts val="600"/>
              </a:spcAft>
              <a:buAutoNum type="arabicPeriod"/>
            </a:pPr>
            <a:r>
              <a:rPr lang="en-US" sz="3200" dirty="0" smtClean="0">
                <a:solidFill>
                  <a:schemeClr val="tx1">
                    <a:lumMod val="85000"/>
                    <a:lumOff val="15000"/>
                  </a:schemeClr>
                </a:solidFill>
              </a:rPr>
              <a:t>Use of Data</a:t>
            </a:r>
          </a:p>
          <a:p>
            <a:pPr marL="1657350" lvl="2" indent="-742950">
              <a:spcAft>
                <a:spcPts val="600"/>
              </a:spcAft>
              <a:buAutoNum type="arabicPeriod"/>
            </a:pPr>
            <a:r>
              <a:rPr lang="en-US" sz="3200" dirty="0" smtClean="0">
                <a:solidFill>
                  <a:schemeClr val="tx1">
                    <a:lumMod val="85000"/>
                    <a:lumOff val="15000"/>
                  </a:schemeClr>
                </a:solidFill>
              </a:rPr>
              <a:t>Action Plans</a:t>
            </a:r>
            <a:endParaRPr lang="en-US" sz="3600" dirty="0">
              <a:solidFill>
                <a:schemeClr val="tx1">
                  <a:lumMod val="75000"/>
                  <a:lumOff val="25000"/>
                </a:schemeClr>
              </a:solidFill>
            </a:endParaRPr>
          </a:p>
        </p:txBody>
      </p:sp>
      <p:sp>
        <p:nvSpPr>
          <p:cNvPr id="5" name="TextBox 4"/>
          <p:cNvSpPr txBox="1"/>
          <p:nvPr/>
        </p:nvSpPr>
        <p:spPr>
          <a:xfrm>
            <a:off x="914400" y="777408"/>
            <a:ext cx="7494963" cy="646331"/>
          </a:xfrm>
          <a:prstGeom prst="rect">
            <a:avLst/>
          </a:prstGeom>
          <a:noFill/>
        </p:spPr>
        <p:txBody>
          <a:bodyPr wrap="square" rtlCol="0">
            <a:spAutoFit/>
          </a:bodyPr>
          <a:lstStyle/>
          <a:p>
            <a:r>
              <a:rPr lang="en-US" sz="3600" dirty="0" smtClean="0">
                <a:solidFill>
                  <a:schemeClr val="bg1"/>
                </a:solidFill>
                <a:latin typeface="+mj-lt"/>
              </a:rPr>
              <a:t>This Module will introduce…</a:t>
            </a:r>
            <a:endParaRPr lang="en-US" sz="3600" dirty="0">
              <a:solidFill>
                <a:schemeClr val="bg1"/>
              </a:solidFill>
              <a:latin typeface="+mj-lt"/>
            </a:endParaRPr>
          </a:p>
        </p:txBody>
      </p:sp>
    </p:spTree>
    <p:extLst>
      <p:ext uri="{BB962C8B-B14F-4D97-AF65-F5344CB8AC3E}">
        <p14:creationId xmlns:p14="http://schemas.microsoft.com/office/powerpoint/2010/main" val="452520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Rationale</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7</a:t>
            </a:fld>
            <a:endParaRPr lang="en-US" dirty="0"/>
          </a:p>
        </p:txBody>
      </p:sp>
      <p:sp>
        <p:nvSpPr>
          <p:cNvPr id="5"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752600"/>
            <a:ext cx="3669324" cy="2819400"/>
          </a:xfrm>
          <a:prstGeom prst="rect">
            <a:avLst/>
          </a:prstGeom>
        </p:spPr>
      </p:pic>
    </p:spTree>
    <p:extLst>
      <p:ext uri="{BB962C8B-B14F-4D97-AF65-F5344CB8AC3E}">
        <p14:creationId xmlns:p14="http://schemas.microsoft.com/office/powerpoint/2010/main" val="339591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Font typeface="Wingdings 3" charset="2"/>
              <a:buAutoNum type="arabicPeriod"/>
            </a:pPr>
            <a:r>
              <a:rPr lang="en-US" sz="2000" b="1" dirty="0">
                <a:solidFill>
                  <a:schemeClr val="tx1"/>
                </a:solidFill>
              </a:rPr>
              <a:t>Expand awareness </a:t>
            </a:r>
            <a:r>
              <a:rPr lang="en-US" sz="2000" b="1" dirty="0" smtClean="0">
                <a:solidFill>
                  <a:schemeClr val="tx1"/>
                </a:solidFill>
              </a:rPr>
              <a:t>of career and college readiness and vertical alignment.</a:t>
            </a:r>
            <a:endParaRPr lang="en-US" sz="2000" b="1" dirty="0">
              <a:solidFill>
                <a:schemeClr val="tx1"/>
              </a:solidFill>
            </a:endParaRPr>
          </a:p>
          <a:p>
            <a:pPr marL="514350" indent="-514350">
              <a:buFont typeface="Wingdings 3" charset="2"/>
              <a:buAutoNum type="arabicPeriod"/>
            </a:pPr>
            <a:r>
              <a:rPr lang="en-US" sz="2000" b="1" dirty="0" smtClean="0">
                <a:solidFill>
                  <a:schemeClr val="tx1"/>
                </a:solidFill>
              </a:rPr>
              <a:t>Create regional </a:t>
            </a:r>
            <a:r>
              <a:rPr lang="en-US" sz="2000" b="1" dirty="0">
                <a:solidFill>
                  <a:schemeClr val="tx1"/>
                </a:solidFill>
              </a:rPr>
              <a:t>vertical alignment </a:t>
            </a:r>
            <a:r>
              <a:rPr lang="en-US" sz="2000" b="1" dirty="0" smtClean="0">
                <a:solidFill>
                  <a:schemeClr val="tx1"/>
                </a:solidFill>
              </a:rPr>
              <a:t>initiatives.</a:t>
            </a:r>
            <a:endParaRPr lang="en-US" sz="2000" b="1" dirty="0">
              <a:solidFill>
                <a:schemeClr val="tx1"/>
              </a:solidFill>
            </a:endParaRPr>
          </a:p>
          <a:p>
            <a:pPr marL="514350" indent="-514350">
              <a:buAutoNum type="arabicPeriod"/>
            </a:pPr>
            <a:r>
              <a:rPr lang="en-US" sz="2000" b="1" dirty="0" smtClean="0">
                <a:solidFill>
                  <a:schemeClr val="tx1"/>
                </a:solidFill>
              </a:rPr>
              <a:t>Implement </a:t>
            </a:r>
            <a:r>
              <a:rPr lang="en-US" sz="2000" b="1" dirty="0">
                <a:solidFill>
                  <a:schemeClr val="tx1"/>
                </a:solidFill>
              </a:rPr>
              <a:t>strategies to close regional </a:t>
            </a:r>
            <a:r>
              <a:rPr lang="en-US" sz="2000" b="1" dirty="0" smtClean="0">
                <a:solidFill>
                  <a:schemeClr val="tx1"/>
                </a:solidFill>
              </a:rPr>
              <a:t>academic course </a:t>
            </a:r>
            <a:r>
              <a:rPr lang="en-US" sz="2000" b="1" dirty="0">
                <a:solidFill>
                  <a:schemeClr val="tx1"/>
                </a:solidFill>
              </a:rPr>
              <a:t>and expectation </a:t>
            </a:r>
            <a:r>
              <a:rPr lang="en-US" sz="2000" b="1" dirty="0" smtClean="0">
                <a:solidFill>
                  <a:schemeClr val="tx1"/>
                </a:solidFill>
              </a:rPr>
              <a:t>gaps.</a:t>
            </a:r>
            <a:endParaRPr lang="en-US" sz="2000" b="1" dirty="0">
              <a:solidFill>
                <a:schemeClr val="tx1"/>
              </a:solidFill>
            </a:endParaRPr>
          </a:p>
          <a:p>
            <a:pPr marL="514350" indent="-514350">
              <a:buAutoNum type="arabicPeriod"/>
            </a:pPr>
            <a:r>
              <a:rPr lang="en-US" sz="2000" b="1" dirty="0">
                <a:solidFill>
                  <a:schemeClr val="tx1"/>
                </a:solidFill>
              </a:rPr>
              <a:t>Identify processes to assess and celebrate regional </a:t>
            </a:r>
            <a:r>
              <a:rPr lang="en-US" sz="2000" b="1" dirty="0" smtClean="0">
                <a:solidFill>
                  <a:schemeClr val="tx1"/>
                </a:solidFill>
              </a:rPr>
              <a:t>progress.</a:t>
            </a:r>
          </a:p>
          <a:p>
            <a:pPr marL="514350" indent="-514350">
              <a:buAutoNum type="arabicPeriod"/>
            </a:pPr>
            <a:r>
              <a:rPr lang="en-US" sz="2000" b="1" dirty="0" smtClean="0">
                <a:solidFill>
                  <a:schemeClr val="tx1"/>
                </a:solidFill>
              </a:rPr>
              <a:t>Share </a:t>
            </a:r>
            <a:r>
              <a:rPr lang="en-US" sz="2000" b="1" dirty="0">
                <a:solidFill>
                  <a:schemeClr val="tx1"/>
                </a:solidFill>
              </a:rPr>
              <a:t>best </a:t>
            </a:r>
            <a:r>
              <a:rPr lang="en-US" sz="2000" b="1" dirty="0">
                <a:solidFill>
                  <a:schemeClr val="tx1">
                    <a:lumMod val="85000"/>
                    <a:lumOff val="15000"/>
                  </a:schemeClr>
                </a:solidFill>
              </a:rPr>
              <a:t>practices </a:t>
            </a:r>
            <a:r>
              <a:rPr lang="en-US" sz="2000" b="1" dirty="0" smtClean="0">
                <a:solidFill>
                  <a:schemeClr val="tx1">
                    <a:lumMod val="85000"/>
                    <a:lumOff val="15000"/>
                  </a:schemeClr>
                </a:solidFill>
              </a:rPr>
              <a:t>statewide.</a:t>
            </a:r>
            <a:endParaRPr lang="en-US" sz="2000" b="1" dirty="0">
              <a:solidFill>
                <a:schemeClr val="tx1">
                  <a:lumMod val="85000"/>
                  <a:lumOff val="15000"/>
                </a:schemeClr>
              </a:solidFill>
            </a:endParaRPr>
          </a:p>
          <a:p>
            <a:endParaRPr lang="en-US" sz="2000" dirty="0"/>
          </a:p>
        </p:txBody>
      </p:sp>
      <p:sp>
        <p:nvSpPr>
          <p:cNvPr id="2" name="Slide Number Placeholder 1"/>
          <p:cNvSpPr>
            <a:spLocks noGrp="1"/>
          </p:cNvSpPr>
          <p:nvPr>
            <p:ph type="sldNum" sz="quarter" idx="12"/>
          </p:nvPr>
        </p:nvSpPr>
        <p:spPr/>
        <p:txBody>
          <a:bodyPr/>
          <a:lstStyle/>
          <a:p>
            <a:fld id="{A79836AA-2E5C-4B78-BCFE-529AC8470618}" type="slidenum">
              <a:rPr lang="en-US" smtClean="0"/>
              <a:pPr/>
              <a:t>8</a:t>
            </a:fld>
            <a:endParaRPr lang="en-US" dirty="0"/>
          </a:p>
        </p:txBody>
      </p:sp>
      <p:sp>
        <p:nvSpPr>
          <p:cNvPr id="4" name="TextBox 3"/>
          <p:cNvSpPr txBox="1"/>
          <p:nvPr/>
        </p:nvSpPr>
        <p:spPr>
          <a:xfrm>
            <a:off x="822959" y="793377"/>
            <a:ext cx="7543801" cy="923330"/>
          </a:xfrm>
          <a:prstGeom prst="rect">
            <a:avLst/>
          </a:prstGeom>
          <a:noFill/>
        </p:spPr>
        <p:txBody>
          <a:bodyPr wrap="square" rtlCol="0">
            <a:spAutoFit/>
          </a:bodyPr>
          <a:lstStyle/>
          <a:p>
            <a:r>
              <a:rPr lang="en-US" sz="5400" dirty="0" smtClean="0">
                <a:solidFill>
                  <a:schemeClr val="bg1"/>
                </a:solidFill>
                <a:latin typeface="+mj-lt"/>
              </a:rPr>
              <a:t>AVATAR Goals</a:t>
            </a:r>
            <a:endParaRPr lang="en-US" sz="5400" dirty="0">
              <a:solidFill>
                <a:schemeClr val="bg1"/>
              </a:solidFill>
              <a:latin typeface="+mj-lt"/>
            </a:endParaRPr>
          </a:p>
        </p:txBody>
      </p:sp>
      <p:sp>
        <p:nvSpPr>
          <p:cNvPr id="5" name="Footer Placeholder 4"/>
          <p:cNvSpPr>
            <a:spLocks noGrp="1"/>
          </p:cNvSpPr>
          <p:nvPr>
            <p:ph type="ftr" sz="quarter" idx="4294967295"/>
          </p:nvPr>
        </p:nvSpPr>
        <p:spPr>
          <a:xfrm>
            <a:off x="533401" y="6324600"/>
            <a:ext cx="1905000" cy="381000"/>
          </a:xfrm>
        </p:spPr>
        <p:txBody>
          <a:bodyPr/>
          <a:lstStyle/>
          <a:p>
            <a:r>
              <a:rPr lang="en-US" dirty="0" smtClean="0"/>
              <a:t>http://untavatar.org</a:t>
            </a:r>
            <a:endParaRPr lang="en-US" dirty="0"/>
          </a:p>
        </p:txBody>
      </p:sp>
    </p:spTree>
    <p:extLst>
      <p:ext uri="{BB962C8B-B14F-4D97-AF65-F5344CB8AC3E}">
        <p14:creationId xmlns:p14="http://schemas.microsoft.com/office/powerpoint/2010/main" val="248939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AVATAR Rationale</a:t>
            </a:r>
            <a:endParaRPr lang="en-US" sz="3600" dirty="0"/>
          </a:p>
        </p:txBody>
      </p:sp>
      <p:sp>
        <p:nvSpPr>
          <p:cNvPr id="3" name="Content Placeholder 2"/>
          <p:cNvSpPr>
            <a:spLocks noGrp="1"/>
          </p:cNvSpPr>
          <p:nvPr>
            <p:ph idx="1"/>
          </p:nvPr>
        </p:nvSpPr>
        <p:spPr>
          <a:xfrm>
            <a:off x="866441" y="2362200"/>
            <a:ext cx="7543801" cy="4131733"/>
          </a:xfrm>
        </p:spPr>
        <p:txBody>
          <a:bodyPr>
            <a:normAutofit fontScale="92500" lnSpcReduction="20000"/>
          </a:bodyPr>
          <a:lstStyle/>
          <a:p>
            <a:pPr marL="0" indent="0" algn="ctr">
              <a:buNone/>
            </a:pPr>
            <a:r>
              <a:rPr lang="en-US" sz="3600" b="1" dirty="0">
                <a:solidFill>
                  <a:schemeClr val="tx1"/>
                </a:solidFill>
                <a:latin typeface="+mj-lt"/>
              </a:rPr>
              <a:t>The AVATAR Process is built on Critical Conversations between secondary and postsecondary leaders and educators. The conversation is structured and facilitated in order to achieve course vertical alignment in </a:t>
            </a:r>
            <a:r>
              <a:rPr lang="en-US" sz="3600" b="1" dirty="0" smtClean="0">
                <a:solidFill>
                  <a:schemeClr val="tx1"/>
                </a:solidFill>
                <a:latin typeface="+mj-lt"/>
              </a:rPr>
              <a:t>content, cross-disciplinary, and college preparatory skills</a:t>
            </a:r>
            <a:r>
              <a:rPr lang="en-US" sz="3600" b="1" dirty="0">
                <a:solidFill>
                  <a:schemeClr val="tx1"/>
                </a:solidFill>
                <a:latin typeface="+mj-lt"/>
              </a:rPr>
              <a:t>. </a:t>
            </a:r>
            <a:endParaRPr lang="en-US" sz="3600" dirty="0">
              <a:solidFill>
                <a:schemeClr val="tx1"/>
              </a:solidFill>
              <a:latin typeface="+mj-lt"/>
            </a:endParaRPr>
          </a:p>
        </p:txBody>
      </p:sp>
      <p:sp>
        <p:nvSpPr>
          <p:cNvPr id="4" name="Slide Number Placeholder 3"/>
          <p:cNvSpPr>
            <a:spLocks noGrp="1"/>
          </p:cNvSpPr>
          <p:nvPr>
            <p:ph type="sldNum" sz="quarter" idx="12"/>
          </p:nvPr>
        </p:nvSpPr>
        <p:spPr/>
        <p:txBody>
          <a:bodyPr/>
          <a:lstStyle/>
          <a:p>
            <a:fld id="{A79836AA-2E5C-4B78-BCFE-529AC8470618}" type="slidenum">
              <a:rPr lang="en-US" smtClean="0"/>
              <a:pPr/>
              <a:t>9</a:t>
            </a:fld>
            <a:endParaRPr lang="en-US" dirty="0"/>
          </a:p>
        </p:txBody>
      </p:sp>
      <p:sp>
        <p:nvSpPr>
          <p:cNvPr id="5"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http://untavatar.org</a:t>
            </a:r>
            <a:endParaRPr lang="en-US" dirty="0"/>
          </a:p>
        </p:txBody>
      </p:sp>
    </p:spTree>
    <p:extLst>
      <p:ext uri="{BB962C8B-B14F-4D97-AF65-F5344CB8AC3E}">
        <p14:creationId xmlns:p14="http://schemas.microsoft.com/office/powerpoint/2010/main" val="270870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3557</TotalTime>
  <Words>1838</Words>
  <Application>Microsoft Office PowerPoint</Application>
  <PresentationFormat>On-screen Show (4:3)</PresentationFormat>
  <Paragraphs>360</Paragraphs>
  <Slides>36</Slides>
  <Notes>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Ion Boardroom</vt:lpstr>
      <vt:lpstr>Module 1</vt:lpstr>
      <vt:lpstr>Overview</vt:lpstr>
      <vt:lpstr>An African Proverb</vt:lpstr>
      <vt:lpstr>PowerPoint Presentation</vt:lpstr>
      <vt:lpstr>PowerPoint Presentation</vt:lpstr>
      <vt:lpstr>PowerPoint Presentation</vt:lpstr>
      <vt:lpstr>Rationale</vt:lpstr>
      <vt:lpstr>PowerPoint Presentation</vt:lpstr>
      <vt:lpstr>AVATAR Rationale</vt:lpstr>
      <vt:lpstr>Team Member Introductions</vt:lpstr>
      <vt:lpstr>Partners and Roles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AVATAR  Vertical Alignment Teams</vt:lpstr>
      <vt:lpstr>Critical Conversations</vt:lpstr>
      <vt:lpstr>Starting Points for Critical Conversations (What can you add?)</vt:lpstr>
      <vt:lpstr>PowerPoint Presentation</vt:lpstr>
      <vt:lpstr>Use of Data</vt:lpstr>
      <vt:lpstr>Sources of Data Used by VATs</vt:lpstr>
      <vt:lpstr>Examples of Use of Data by VATS</vt:lpstr>
      <vt:lpstr>Sample THECB Data: Transfer Students to UT San Antonio from most common feeders, 2012  </vt:lpstr>
      <vt:lpstr>PowerPoint Presentation</vt:lpstr>
      <vt:lpstr>Action Plans</vt:lpstr>
      <vt:lpstr>Sample Action Plans</vt:lpstr>
      <vt:lpstr>Sample Action Plans for CPC</vt:lpstr>
      <vt:lpstr>Steps toward AVATAR Outcomes </vt:lpstr>
      <vt:lpstr>Recap</vt:lpstr>
      <vt:lpstr>Questions</vt:lpstr>
      <vt:lpstr>Find an inspirational quote to share  </vt:lpstr>
    </vt:vector>
  </TitlesOfParts>
  <Company>University of North Texas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One</dc:title>
  <dc:creator>Summer</dc:creator>
  <cp:lastModifiedBy>Mary Harris</cp:lastModifiedBy>
  <cp:revision>238</cp:revision>
  <cp:lastPrinted>2012-10-09T01:20:27Z</cp:lastPrinted>
  <dcterms:created xsi:type="dcterms:W3CDTF">2012-08-21T16:02:43Z</dcterms:created>
  <dcterms:modified xsi:type="dcterms:W3CDTF">2014-09-03T19:11:10Z</dcterms:modified>
</cp:coreProperties>
</file>