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1" r:id="rId1"/>
  </p:sldMasterIdLst>
  <p:notesMasterIdLst>
    <p:notesMasterId r:id="rId34"/>
  </p:notesMasterIdLst>
  <p:sldIdLst>
    <p:sldId id="256" r:id="rId2"/>
    <p:sldId id="374" r:id="rId3"/>
    <p:sldId id="347" r:id="rId4"/>
    <p:sldId id="355" r:id="rId5"/>
    <p:sldId id="371" r:id="rId6"/>
    <p:sldId id="354" r:id="rId7"/>
    <p:sldId id="369" r:id="rId8"/>
    <p:sldId id="348" r:id="rId9"/>
    <p:sldId id="339" r:id="rId10"/>
    <p:sldId id="365" r:id="rId11"/>
    <p:sldId id="372" r:id="rId12"/>
    <p:sldId id="373" r:id="rId13"/>
    <p:sldId id="349" r:id="rId14"/>
    <p:sldId id="376" r:id="rId15"/>
    <p:sldId id="377" r:id="rId16"/>
    <p:sldId id="356" r:id="rId17"/>
    <p:sldId id="350" r:id="rId18"/>
    <p:sldId id="368" r:id="rId19"/>
    <p:sldId id="378" r:id="rId20"/>
    <p:sldId id="351" r:id="rId21"/>
    <p:sldId id="359" r:id="rId22"/>
    <p:sldId id="381" r:id="rId23"/>
    <p:sldId id="360" r:id="rId24"/>
    <p:sldId id="379" r:id="rId25"/>
    <p:sldId id="352" r:id="rId26"/>
    <p:sldId id="358" r:id="rId27"/>
    <p:sldId id="382" r:id="rId28"/>
    <p:sldId id="383" r:id="rId29"/>
    <p:sldId id="361" r:id="rId30"/>
    <p:sldId id="362" r:id="rId31"/>
    <p:sldId id="345" r:id="rId32"/>
    <p:sldId id="370"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A28"/>
    <a:srgbClr val="FFD757"/>
    <a:srgbClr val="DAA600"/>
    <a:srgbClr val="A6CE28"/>
    <a:srgbClr val="349C4D"/>
    <a:srgbClr val="8EB022"/>
    <a:srgbClr val="3B1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004" autoAdjust="0"/>
  </p:normalViewPr>
  <p:slideViewPr>
    <p:cSldViewPr>
      <p:cViewPr varScale="1">
        <p:scale>
          <a:sx n="74" d="100"/>
          <a:sy n="74" d="100"/>
        </p:scale>
        <p:origin x="-128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D5796A-7CDB-40B9-A11F-D421A28B91ED}" type="datetimeFigureOut">
              <a:rPr lang="en-US" smtClean="0"/>
              <a:pPr/>
              <a:t>9/8/2014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9ACFD8-91C1-4EFF-B273-5897C9E97F7B}" type="slidenum">
              <a:rPr lang="en-US" smtClean="0"/>
              <a:pPr/>
              <a:t>‹#›</a:t>
            </a:fld>
            <a:endParaRPr lang="en-US" dirty="0"/>
          </a:p>
        </p:txBody>
      </p:sp>
    </p:spTree>
    <p:extLst>
      <p:ext uri="{BB962C8B-B14F-4D97-AF65-F5344CB8AC3E}">
        <p14:creationId xmlns:p14="http://schemas.microsoft.com/office/powerpoint/2010/main" val="164911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xfrm>
            <a:off x="1589088" y="457200"/>
            <a:ext cx="3981450" cy="2987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spcBef>
                <a:spcPct val="0"/>
              </a:spcBef>
            </a:pPr>
            <a:endParaRPr lang="en-US" sz="1400" b="1" dirty="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812" indent="-285697">
              <a:defRPr>
                <a:solidFill>
                  <a:schemeClr val="tx1"/>
                </a:solidFill>
                <a:latin typeface="Arial" pitchFamily="34" charset="0"/>
              </a:defRPr>
            </a:lvl2pPr>
            <a:lvl3pPr marL="1142790" indent="-228558">
              <a:defRPr>
                <a:solidFill>
                  <a:schemeClr val="tx1"/>
                </a:solidFill>
                <a:latin typeface="Arial" pitchFamily="34" charset="0"/>
              </a:defRPr>
            </a:lvl3pPr>
            <a:lvl4pPr marL="1599906" indent="-228558">
              <a:defRPr>
                <a:solidFill>
                  <a:schemeClr val="tx1"/>
                </a:solidFill>
                <a:latin typeface="Arial" pitchFamily="34" charset="0"/>
              </a:defRPr>
            </a:lvl4pPr>
            <a:lvl5pPr marL="2057020" indent="-228558">
              <a:defRPr>
                <a:solidFill>
                  <a:schemeClr val="tx1"/>
                </a:solidFill>
                <a:latin typeface="Arial" pitchFamily="34" charset="0"/>
              </a:defRPr>
            </a:lvl5pPr>
            <a:lvl6pPr marL="2514135" indent="-228558" fontAlgn="base">
              <a:spcBef>
                <a:spcPct val="0"/>
              </a:spcBef>
              <a:spcAft>
                <a:spcPct val="0"/>
              </a:spcAft>
              <a:defRPr>
                <a:solidFill>
                  <a:schemeClr val="tx1"/>
                </a:solidFill>
                <a:latin typeface="Arial" pitchFamily="34" charset="0"/>
              </a:defRPr>
            </a:lvl6pPr>
            <a:lvl7pPr marL="2971250" indent="-228558" fontAlgn="base">
              <a:spcBef>
                <a:spcPct val="0"/>
              </a:spcBef>
              <a:spcAft>
                <a:spcPct val="0"/>
              </a:spcAft>
              <a:defRPr>
                <a:solidFill>
                  <a:schemeClr val="tx1"/>
                </a:solidFill>
                <a:latin typeface="Arial" pitchFamily="34" charset="0"/>
              </a:defRPr>
            </a:lvl7pPr>
            <a:lvl8pPr marL="3428367" indent="-228558" fontAlgn="base">
              <a:spcBef>
                <a:spcPct val="0"/>
              </a:spcBef>
              <a:spcAft>
                <a:spcPct val="0"/>
              </a:spcAft>
              <a:defRPr>
                <a:solidFill>
                  <a:schemeClr val="tx1"/>
                </a:solidFill>
                <a:latin typeface="Arial" pitchFamily="34" charset="0"/>
              </a:defRPr>
            </a:lvl8pPr>
            <a:lvl9pPr marL="3885483" indent="-228558" fontAlgn="base">
              <a:spcBef>
                <a:spcPct val="0"/>
              </a:spcBef>
              <a:spcAft>
                <a:spcPct val="0"/>
              </a:spcAft>
              <a:defRPr>
                <a:solidFill>
                  <a:schemeClr val="tx1"/>
                </a:solidFill>
                <a:latin typeface="Arial" pitchFamily="34" charset="0"/>
              </a:defRPr>
            </a:lvl9pPr>
          </a:lstStyle>
          <a:p>
            <a:fld id="{D0E023D8-2E4E-490D-B4FF-149138CD6223}" type="slidenum">
              <a:rPr lang="en-US" smtClean="0">
                <a:latin typeface="Calibri" pitchFamily="34" charset="0"/>
              </a:rPr>
              <a:pPr/>
              <a:t>8</a:t>
            </a:fld>
            <a:endParaRPr lang="en-US" dirty="0" smtClean="0">
              <a:latin typeface="Calibri" pitchFamily="34" charset="0"/>
            </a:endParaRPr>
          </a:p>
        </p:txBody>
      </p:sp>
    </p:spTree>
    <p:extLst>
      <p:ext uri="{BB962C8B-B14F-4D97-AF65-F5344CB8AC3E}">
        <p14:creationId xmlns:p14="http://schemas.microsoft.com/office/powerpoint/2010/main" val="888899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02262" y="2133600"/>
            <a:ext cx="4758475" cy="232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userDrawn="1"/>
        </p:nvSpPr>
        <p:spPr>
          <a:xfrm>
            <a:off x="2002262" y="6329723"/>
            <a:ext cx="5105400" cy="400110"/>
          </a:xfrm>
          <a:prstGeom prst="rect">
            <a:avLst/>
          </a:prstGeom>
          <a:noFill/>
        </p:spPr>
        <p:txBody>
          <a:bodyPr wrap="square" rtlCol="0">
            <a:spAutoFit/>
          </a:bodyPr>
          <a:lstStyle/>
          <a:p>
            <a:pPr lvl="0" algn="ctr">
              <a:spcBef>
                <a:spcPct val="20000"/>
              </a:spcBef>
            </a:pPr>
            <a:r>
              <a:rPr lang="en-US" sz="2000" baseline="0" dirty="0">
                <a:solidFill>
                  <a:srgbClr val="722A28"/>
                </a:solidFill>
              </a:rPr>
              <a:t>http://</a:t>
            </a:r>
            <a:r>
              <a:rPr lang="en-US" sz="2000" baseline="0" dirty="0" smtClean="0">
                <a:solidFill>
                  <a:srgbClr val="722A28"/>
                </a:solidFill>
              </a:rPr>
              <a:t>www.untavatar.org</a:t>
            </a:r>
            <a:endParaRPr lang="en-US" sz="2000" baseline="0" dirty="0">
              <a:solidFill>
                <a:srgbClr val="722A28"/>
              </a:solidFill>
            </a:endParaRPr>
          </a:p>
        </p:txBody>
      </p:sp>
    </p:spTree>
    <p:extLst>
      <p:ext uri="{BB962C8B-B14F-4D97-AF65-F5344CB8AC3E}">
        <p14:creationId xmlns:p14="http://schemas.microsoft.com/office/powerpoint/2010/main" val="11870528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60111" y="6377097"/>
            <a:ext cx="990599" cy="228659"/>
          </a:xfrm>
          <a:prstGeom prst="rect">
            <a:avLst/>
          </a:prstGeom>
        </p:spPr>
        <p:txBody>
          <a:bodyPr/>
          <a:lstStyle/>
          <a:p>
            <a:fld id="{262844FA-1326-4FCF-A4A2-B9784060B3E1}" type="datetime1">
              <a:rPr lang="en-US" smtClean="0"/>
              <a:pPr/>
              <a:t>9/8/2014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8805" y="5882354"/>
            <a:ext cx="1676400" cy="819879"/>
          </a:xfrm>
          <a:prstGeom prst="rect">
            <a:avLst/>
          </a:prstGeom>
        </p:spPr>
      </p:pic>
    </p:spTree>
    <p:extLst>
      <p:ext uri="{BB962C8B-B14F-4D97-AF65-F5344CB8AC3E}">
        <p14:creationId xmlns:p14="http://schemas.microsoft.com/office/powerpoint/2010/main" val="3100619636"/>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smtClean="0"/>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a:xfrm>
            <a:off x="7560111" y="6377097"/>
            <a:ext cx="990599" cy="228659"/>
          </a:xfrm>
          <a:prstGeom prst="rect">
            <a:avLst/>
          </a:prstGeom>
        </p:spPr>
        <p:txBody>
          <a:bodyPr/>
          <a:lstStyle/>
          <a:p>
            <a:fld id="{262844FA-1326-4FCF-A4A2-B9784060B3E1}" type="datetime1">
              <a:rPr lang="en-US" smtClean="0"/>
              <a:pPr/>
              <a:t>9/8/2014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88179280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10763" y="914400"/>
            <a:ext cx="6177681" cy="2884679"/>
          </a:xfrm>
        </p:spPr>
        <p:txBody>
          <a:bodyPr anchor="ctr"/>
          <a:lstStyle>
            <a:lvl1pPr>
              <a:defRPr sz="3600"/>
            </a:lvl1pPr>
          </a:lstStyle>
          <a:p>
            <a:r>
              <a:rPr lang="en-US" dirty="0"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a:xfrm>
            <a:off x="7560111" y="6377097"/>
            <a:ext cx="990599" cy="228659"/>
          </a:xfrm>
          <a:prstGeom prst="rect">
            <a:avLst/>
          </a:prstGeom>
        </p:spPr>
        <p:txBody>
          <a:bodyPr/>
          <a:lstStyle/>
          <a:p>
            <a:fld id="{262844FA-1326-4FCF-A4A2-B9784060B3E1}" type="datetime1">
              <a:rPr lang="en-US" smtClean="0"/>
              <a:pPr/>
              <a:t>9/8/2014</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smtClean="0">
                <a:solidFill>
                  <a:srgbClr val="722A28"/>
                </a:solidFill>
              </a:rPr>
              <a:t>http://www.untavatar.org</a:t>
            </a:r>
          </a:p>
          <a:p>
            <a:endParaRPr lang="en-US" dirty="0"/>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185754832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42937832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a:xfrm>
            <a:off x="7560111" y="6377097"/>
            <a:ext cx="990599" cy="228659"/>
          </a:xfrm>
          <a:prstGeom prst="rect">
            <a:avLst/>
          </a:prstGeom>
        </p:spPr>
        <p:txBody>
          <a:bodyPr/>
          <a:lstStyle/>
          <a:p>
            <a:fld id="{262844FA-1326-4FCF-A4A2-B9784060B3E1}" type="datetime1">
              <a:rPr lang="en-US" smtClean="0"/>
              <a:pPr/>
              <a:t>9/8/2014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01539743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a:xfrm>
            <a:off x="7560111" y="6377097"/>
            <a:ext cx="990599" cy="228659"/>
          </a:xfrm>
          <a:prstGeom prst="rect">
            <a:avLst/>
          </a:prstGeom>
        </p:spPr>
        <p:txBody>
          <a:bodyPr/>
          <a:lstStyle/>
          <a:p>
            <a:fld id="{262844FA-1326-4FCF-A4A2-B9784060B3E1}" type="datetime1">
              <a:rPr lang="en-US" smtClean="0"/>
              <a:pPr/>
              <a:t>9/8/2014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67267744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560111" y="6377097"/>
            <a:ext cx="990599" cy="228659"/>
          </a:xfrm>
          <a:prstGeom prst="rect">
            <a:avLst/>
          </a:prstGeom>
        </p:spPr>
        <p:txBody>
          <a:bodyPr/>
          <a:lstStyle/>
          <a:p>
            <a:fld id="{9C9008F3-E6E6-432C-9724-9365376C8BDC}" type="datetime1">
              <a:rPr lang="en-US" smtClean="0"/>
              <a:pPr/>
              <a:t>9/8/2014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436884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560111" y="6377097"/>
            <a:ext cx="990599" cy="228659"/>
          </a:xfrm>
          <a:prstGeom prst="rect">
            <a:avLst/>
          </a:prstGeom>
        </p:spPr>
        <p:txBody>
          <a:bodyPr/>
          <a:lstStyle/>
          <a:p>
            <a:fld id="{A6820C6B-03FE-41AA-BE45-27759A04D8FE}" type="datetime1">
              <a:rPr lang="en-US" smtClean="0"/>
              <a:pPr/>
              <a:t>9/8/2014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1361456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r>
              <a:rPr lang="en-US" dirty="0" smtClean="0"/>
              <a:t>http://www.untavatar.org</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25229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5293" y="5963255"/>
            <a:ext cx="1676400" cy="819879"/>
          </a:xfrm>
          <a:prstGeom prst="rect">
            <a:avLst/>
          </a:prstGeom>
        </p:spPr>
      </p:pic>
    </p:spTree>
    <p:extLst>
      <p:ext uri="{BB962C8B-B14F-4D97-AF65-F5344CB8AC3E}">
        <p14:creationId xmlns:p14="http://schemas.microsoft.com/office/powerpoint/2010/main" val="3684050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560111" y="6377097"/>
            <a:ext cx="990599" cy="228659"/>
          </a:xfrm>
          <a:prstGeom prst="rect">
            <a:avLst/>
          </a:prstGeom>
        </p:spPr>
        <p:txBody>
          <a:bodyPr/>
          <a:lstStyle/>
          <a:p>
            <a:fld id="{0B482009-2395-4A1C-B30B-1C67F3F948BC}" type="datetime1">
              <a:rPr lang="en-US" smtClean="0"/>
              <a:pPr/>
              <a:t>9/8/2014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1766894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560111" y="6377097"/>
            <a:ext cx="990599" cy="228659"/>
          </a:xfrm>
          <a:prstGeom prst="rect">
            <a:avLst/>
          </a:prstGeom>
        </p:spPr>
        <p:txBody>
          <a:bodyPr/>
          <a:lstStyle/>
          <a:p>
            <a:fld id="{1BAEF836-E1F6-497B-AAF4-E2C7B9A91F9F}" type="datetime1">
              <a:rPr lang="en-US" smtClean="0"/>
              <a:pPr/>
              <a:t>9/8/2014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3595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560111" y="6377097"/>
            <a:ext cx="990599" cy="228659"/>
          </a:xfrm>
          <a:prstGeom prst="rect">
            <a:avLst/>
          </a:prstGeom>
        </p:spPr>
        <p:txBody>
          <a:bodyPr/>
          <a:lstStyle/>
          <a:p>
            <a:fld id="{32C7C06A-668E-4E1D-9B4B-0565D1E9F026}" type="datetime1">
              <a:rPr lang="en-US" smtClean="0"/>
              <a:pPr/>
              <a:t>9/8/2014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5364446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60111" y="6377097"/>
            <a:ext cx="990599" cy="228659"/>
          </a:xfrm>
          <a:prstGeom prst="rect">
            <a:avLst/>
          </a:prstGeom>
        </p:spPr>
        <p:txBody>
          <a:bodyPr/>
          <a:lstStyle/>
          <a:p>
            <a:fld id="{F701E730-638B-4B74-AEA9-865BD3377268}" type="datetime1">
              <a:rPr lang="en-US" smtClean="0"/>
              <a:pPr/>
              <a:t>9/8/2014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8774780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60111" y="6377097"/>
            <a:ext cx="990599" cy="228659"/>
          </a:xfrm>
          <a:prstGeom prst="rect">
            <a:avLst/>
          </a:prstGeom>
        </p:spPr>
        <p:txBody>
          <a:bodyPr/>
          <a:lstStyle/>
          <a:p>
            <a:fld id="{89548AB3-9DCF-4EA3-91F6-1E9BCDA2F7F8}" type="datetime1">
              <a:rPr lang="en-US" smtClean="0"/>
              <a:pPr/>
              <a:t>9/8/2014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646077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60111" y="6377097"/>
            <a:ext cx="990599" cy="228659"/>
          </a:xfrm>
          <a:prstGeom prst="rect">
            <a:avLst/>
          </a:prstGeom>
        </p:spPr>
        <p:txBody>
          <a:bodyPr/>
          <a:lstStyle/>
          <a:p>
            <a:fld id="{B56941DA-D828-4EFC-B74A-97B315A1E017}" type="datetime1">
              <a:rPr lang="en-US" smtClean="0"/>
              <a:pPr/>
              <a:t>9/8/2014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40382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7936"/>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191685"/>
            <a:ext cx="3859795" cy="410169"/>
          </a:xfrm>
          <a:prstGeom prst="rect">
            <a:avLst/>
          </a:prstGeom>
        </p:spPr>
        <p:txBody>
          <a:bodyPr vert="horz" lIns="91440" tIns="45720" rIns="91440" bIns="45720" rtlCol="0" anchor="b"/>
          <a:lstStyle>
            <a:lvl1pPr algn="l">
              <a:defRPr sz="1200" b="1" i="0">
                <a:solidFill>
                  <a:schemeClr val="accent1"/>
                </a:solidFill>
              </a:defRPr>
            </a:lvl1pPr>
          </a:lstStyle>
          <a:p>
            <a:r>
              <a:rPr lang="en-US" dirty="0" smtClean="0"/>
              <a:t>http://untavatar.org</a:t>
            </a:r>
          </a:p>
          <a:p>
            <a:endParaRPr lang="en-US" dirty="0"/>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8" name="Picture 1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250344" y="6074306"/>
            <a:ext cx="1676400" cy="819879"/>
          </a:xfrm>
          <a:prstGeom prst="rect">
            <a:avLst/>
          </a:prstGeom>
        </p:spPr>
      </p:pic>
    </p:spTree>
    <p:extLst>
      <p:ext uri="{BB962C8B-B14F-4D97-AF65-F5344CB8AC3E}">
        <p14:creationId xmlns:p14="http://schemas.microsoft.com/office/powerpoint/2010/main" val="301654464"/>
      </p:ext>
    </p:extLst>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 id="2147484777" r:id="rId16"/>
    <p:sldLayoutId id="2147484778" r:id="rId17"/>
  </p:sldLayoutIdLst>
  <p:timing>
    <p:tnLst>
      <p:par>
        <p:cTn id="1" dur="indefinite" restart="never" nodeType="tmRoot"/>
      </p:par>
    </p:tnLst>
  </p:timing>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reports.thecb.state.tx.us/approot/closingthegaps/hed_main.htm?FIRSTRPT=CT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40323" y="914400"/>
            <a:ext cx="7289277" cy="4330576"/>
          </a:xfrm>
        </p:spPr>
        <p:txBody>
          <a:bodyPr>
            <a:normAutofit/>
          </a:bodyPr>
          <a:lstStyle/>
          <a:p>
            <a:pPr algn="ctr"/>
            <a:r>
              <a:rPr lang="en-US" sz="7200" dirty="0" smtClean="0">
                <a:solidFill>
                  <a:schemeClr val="bg1"/>
                </a:solidFill>
              </a:rPr>
              <a:t>Module 2</a:t>
            </a:r>
            <a:endParaRPr lang="en-US" sz="7200" dirty="0">
              <a:solidFill>
                <a:schemeClr val="bg1"/>
              </a:solidFill>
            </a:endParaRPr>
          </a:p>
        </p:txBody>
      </p:sp>
      <p:sp>
        <p:nvSpPr>
          <p:cNvPr id="7" name="Slide Number Placeholder 6"/>
          <p:cNvSpPr>
            <a:spLocks noGrp="1"/>
          </p:cNvSpPr>
          <p:nvPr>
            <p:ph type="sldNum" sz="quarter" idx="4"/>
          </p:nvPr>
        </p:nvSpPr>
        <p:spPr/>
        <p:txBody>
          <a:bodyPr/>
          <a:lstStyle/>
          <a:p>
            <a:fld id="{A79836AA-2E5C-4B78-BCFE-529AC8470618}" type="slidenum">
              <a:rPr lang="en-US" smtClean="0"/>
              <a:pPr/>
              <a:t>1</a:t>
            </a:fld>
            <a:endParaRPr lang="en-US" dirty="0"/>
          </a:p>
        </p:txBody>
      </p:sp>
    </p:spTree>
    <p:extLst>
      <p:ext uri="{BB962C8B-B14F-4D97-AF65-F5344CB8AC3E}">
        <p14:creationId xmlns:p14="http://schemas.microsoft.com/office/powerpoint/2010/main" val="3887347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427" y="2209801"/>
            <a:ext cx="8229600" cy="3810000"/>
          </a:xfrm>
        </p:spPr>
        <p:txBody>
          <a:bodyPr>
            <a:normAutofit fontScale="85000" lnSpcReduction="10000"/>
          </a:bodyPr>
          <a:lstStyle/>
          <a:p>
            <a:pPr marL="0" indent="0">
              <a:buNone/>
            </a:pPr>
            <a:endParaRPr lang="en-US" sz="3600" i="1" dirty="0" smtClean="0">
              <a:solidFill>
                <a:schemeClr val="tx1">
                  <a:lumMod val="85000"/>
                  <a:lumOff val="15000"/>
                </a:schemeClr>
              </a:solidFill>
            </a:endParaRPr>
          </a:p>
          <a:p>
            <a:pPr marL="0" indent="0" algn="ctr">
              <a:spcBef>
                <a:spcPts val="1200"/>
              </a:spcBef>
              <a:buNone/>
            </a:pPr>
            <a:r>
              <a:rPr lang="en-US" sz="3600" i="1" dirty="0" smtClean="0">
                <a:solidFill>
                  <a:schemeClr val="tx1"/>
                </a:solidFill>
              </a:rPr>
              <a:t>While progress is being made in “Closing the Gaps,” your work to promote academic enrollment, achievement, and success in postsecondary education remains needed, and</a:t>
            </a:r>
            <a:r>
              <a:rPr lang="en-US" sz="3600" i="1" dirty="0">
                <a:solidFill>
                  <a:schemeClr val="tx1"/>
                </a:solidFill>
              </a:rPr>
              <a:t> </a:t>
            </a:r>
            <a:r>
              <a:rPr lang="en-US" sz="3600" i="1" dirty="0" smtClean="0">
                <a:solidFill>
                  <a:schemeClr val="tx1"/>
                </a:solidFill>
              </a:rPr>
              <a:t>participation in vertical alignment of core curriculum through AVATAR is one way to do this</a:t>
            </a:r>
            <a:r>
              <a:rPr lang="en-US" sz="3600" i="1" dirty="0" smtClean="0">
                <a:solidFill>
                  <a:schemeClr val="tx1">
                    <a:lumMod val="85000"/>
                    <a:lumOff val="15000"/>
                  </a:schemeClr>
                </a:solidFill>
              </a:rPr>
              <a:t>.</a:t>
            </a:r>
            <a:endParaRPr lang="en-US" sz="3600" i="1" dirty="0">
              <a:solidFill>
                <a:schemeClr val="tx1">
                  <a:lumMod val="85000"/>
                  <a:lumOff val="15000"/>
                </a:schemeClr>
              </a:solidFill>
            </a:endParaRPr>
          </a:p>
        </p:txBody>
      </p:sp>
      <p:sp>
        <p:nvSpPr>
          <p:cNvPr id="6" name="Rounded Rectangle 4"/>
          <p:cNvSpPr/>
          <p:nvPr/>
        </p:nvSpPr>
        <p:spPr>
          <a:xfrm>
            <a:off x="529827" y="865094"/>
            <a:ext cx="8134561" cy="119230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400" b="1" kern="1200" cap="none" spc="300" dirty="0" smtClean="0">
                <a:solidFill>
                  <a:schemeClr val="bg1"/>
                </a:solidFill>
                <a:latin typeface="+mj-lt"/>
              </a:rPr>
              <a:t>Invitation to </a:t>
            </a:r>
          </a:p>
          <a:p>
            <a:pPr lvl="0" algn="ctr" defTabSz="1778000" rtl="0">
              <a:lnSpc>
                <a:spcPct val="90000"/>
              </a:lnSpc>
              <a:spcBef>
                <a:spcPct val="0"/>
              </a:spcBef>
              <a:spcAft>
                <a:spcPct val="35000"/>
              </a:spcAft>
            </a:pPr>
            <a:r>
              <a:rPr lang="en-US" sz="4400" b="1" kern="1200" cap="none" spc="300" dirty="0" smtClean="0">
                <a:solidFill>
                  <a:schemeClr val="bg1"/>
                </a:solidFill>
                <a:latin typeface="+mj-lt"/>
              </a:rPr>
              <a:t>Closing the Gaps </a:t>
            </a:r>
          </a:p>
        </p:txBody>
      </p:sp>
      <p:sp>
        <p:nvSpPr>
          <p:cNvPr id="2" name="Slide Number Placeholder 1"/>
          <p:cNvSpPr>
            <a:spLocks noGrp="1"/>
          </p:cNvSpPr>
          <p:nvPr>
            <p:ph type="sldNum" sz="quarter" idx="12"/>
          </p:nvPr>
        </p:nvSpPr>
        <p:spPr/>
        <p:txBody>
          <a:bodyPr/>
          <a:lstStyle/>
          <a:p>
            <a:fld id="{A79836AA-2E5C-4B78-BCFE-529AC8470618}" type="slidenum">
              <a:rPr lang="en-US" smtClean="0"/>
              <a:pPr/>
              <a:t>10</a:t>
            </a:fld>
            <a:endParaRPr lang="en-US" dirty="0"/>
          </a:p>
        </p:txBody>
      </p:sp>
      <p:sp>
        <p:nvSpPr>
          <p:cNvPr id="5"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1439056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120" y="2265503"/>
            <a:ext cx="8229600" cy="3840163"/>
          </a:xfrm>
        </p:spPr>
        <p:txBody>
          <a:bodyPr>
            <a:noAutofit/>
          </a:bodyPr>
          <a:lstStyle/>
          <a:p>
            <a:r>
              <a:rPr lang="en-US" sz="2800" b="1" dirty="0" smtClean="0">
                <a:solidFill>
                  <a:schemeClr val="tx1">
                    <a:lumMod val="85000"/>
                    <a:lumOff val="15000"/>
                  </a:schemeClr>
                </a:solidFill>
              </a:rPr>
              <a:t>For an up-to-date look at Texas’ progress in closing the educational attainment gaps go to the Texas Higher Education Coordinating Board’s dashboards:</a:t>
            </a:r>
          </a:p>
          <a:p>
            <a:pPr marL="0" indent="0">
              <a:buNone/>
            </a:pPr>
            <a:r>
              <a:rPr lang="en-US" sz="2800" b="1" dirty="0">
                <a:solidFill>
                  <a:schemeClr val="tx1">
                    <a:lumMod val="85000"/>
                    <a:lumOff val="15000"/>
                  </a:schemeClr>
                </a:solidFill>
                <a:hlinkClick r:id="rId2"/>
              </a:rPr>
              <a:t>http://</a:t>
            </a:r>
            <a:r>
              <a:rPr lang="en-US" sz="2800" b="1" dirty="0" smtClean="0">
                <a:solidFill>
                  <a:schemeClr val="tx1">
                    <a:lumMod val="85000"/>
                    <a:lumOff val="15000"/>
                  </a:schemeClr>
                </a:solidFill>
                <a:hlinkClick r:id="rId2"/>
              </a:rPr>
              <a:t>reports.thecb.state.tx.us/approot/closingthegaps/hed_main.htm?FIRSTRPT=CTG</a:t>
            </a:r>
            <a:endParaRPr lang="en-US" sz="2800" b="1" dirty="0" smtClean="0">
              <a:solidFill>
                <a:schemeClr val="tx1">
                  <a:lumMod val="85000"/>
                  <a:lumOff val="15000"/>
                </a:schemeClr>
              </a:solidFill>
            </a:endParaRPr>
          </a:p>
          <a:p>
            <a:pPr marL="0" indent="0">
              <a:buNone/>
            </a:pPr>
            <a:endParaRPr lang="en-US" sz="3600" b="1" dirty="0">
              <a:solidFill>
                <a:schemeClr val="tx1">
                  <a:lumMod val="75000"/>
                  <a:lumOff val="25000"/>
                </a:schemeClr>
              </a:solidFill>
            </a:endParaRPr>
          </a:p>
        </p:txBody>
      </p:sp>
      <p:sp>
        <p:nvSpPr>
          <p:cNvPr id="6" name="TextBox 5"/>
          <p:cNvSpPr txBox="1"/>
          <p:nvPr/>
        </p:nvSpPr>
        <p:spPr>
          <a:xfrm>
            <a:off x="428120" y="5410200"/>
            <a:ext cx="6505680" cy="553998"/>
          </a:xfrm>
          <a:prstGeom prst="rect">
            <a:avLst/>
          </a:prstGeom>
          <a:noFill/>
          <a:ln>
            <a:solidFill>
              <a:schemeClr val="bg2"/>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00" dirty="0" smtClean="0">
                <a:solidFill>
                  <a:schemeClr val="tx1">
                    <a:lumMod val="75000"/>
                    <a:lumOff val="25000"/>
                  </a:schemeClr>
                </a:solidFill>
                <a:latin typeface="Bookman Old Style" pitchFamily="18" charset="0"/>
              </a:rPr>
              <a:t>Source: Closing the Gaps Progress Report,  June 2012</a:t>
            </a:r>
          </a:p>
          <a:p>
            <a:pPr>
              <a:defRPr/>
            </a:pPr>
            <a:r>
              <a:rPr lang="en-US" sz="1000" dirty="0">
                <a:solidFill>
                  <a:schemeClr val="tx1">
                    <a:lumMod val="75000"/>
                    <a:lumOff val="25000"/>
                  </a:schemeClr>
                </a:solidFill>
                <a:latin typeface="Bookman Old Style" pitchFamily="18" charset="0"/>
              </a:rPr>
              <a:t>Retrieved from: http://www.thecb.state.tx.us/index.cfm?objectid=858D2E7C-F5C8-97E9-0CDEB3037C1C2CA3</a:t>
            </a:r>
          </a:p>
        </p:txBody>
      </p:sp>
      <p:sp>
        <p:nvSpPr>
          <p:cNvPr id="2" name="Slide Number Placeholder 1"/>
          <p:cNvSpPr>
            <a:spLocks noGrp="1"/>
          </p:cNvSpPr>
          <p:nvPr>
            <p:ph type="sldNum" sz="quarter" idx="12"/>
          </p:nvPr>
        </p:nvSpPr>
        <p:spPr/>
        <p:txBody>
          <a:bodyPr/>
          <a:lstStyle/>
          <a:p>
            <a:fld id="{A79836AA-2E5C-4B78-BCFE-529AC8470618}" type="slidenum">
              <a:rPr lang="en-US" smtClean="0"/>
              <a:t>11</a:t>
            </a:fld>
            <a:endParaRPr lang="en-US" dirty="0"/>
          </a:p>
        </p:txBody>
      </p:sp>
      <p:sp>
        <p:nvSpPr>
          <p:cNvPr id="4" name="Rectangle 3"/>
          <p:cNvSpPr/>
          <p:nvPr/>
        </p:nvSpPr>
        <p:spPr>
          <a:xfrm>
            <a:off x="428120" y="801368"/>
            <a:ext cx="7851829" cy="646331"/>
          </a:xfrm>
          <a:prstGeom prst="rect">
            <a:avLst/>
          </a:prstGeom>
        </p:spPr>
        <p:txBody>
          <a:bodyPr wrap="none">
            <a:spAutoFit/>
          </a:bodyPr>
          <a:lstStyle/>
          <a:p>
            <a:pPr lvl="0" algn="ctr" defTabSz="1778000">
              <a:lnSpc>
                <a:spcPct val="90000"/>
              </a:lnSpc>
              <a:spcBef>
                <a:spcPct val="0"/>
              </a:spcBef>
              <a:spcAft>
                <a:spcPct val="35000"/>
              </a:spcAft>
            </a:pPr>
            <a:r>
              <a:rPr lang="en-US" sz="4000" b="1" spc="300" dirty="0">
                <a:solidFill>
                  <a:schemeClr val="bg1"/>
                </a:solidFill>
              </a:rPr>
              <a:t>Closing the Gaps Summary</a:t>
            </a:r>
          </a:p>
        </p:txBody>
      </p:sp>
      <p:sp>
        <p:nvSpPr>
          <p:cNvPr id="7"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248545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307" y="2209800"/>
            <a:ext cx="8229600" cy="3895085"/>
          </a:xfrm>
        </p:spPr>
        <p:txBody>
          <a:bodyPr>
            <a:normAutofit fontScale="92500" lnSpcReduction="20000"/>
          </a:bodyPr>
          <a:lstStyle/>
          <a:p>
            <a:pPr marL="0" lvl="1" indent="0" algn="ctr">
              <a:buNone/>
            </a:pPr>
            <a:r>
              <a:rPr lang="en-US" sz="3200" b="1" dirty="0" smtClean="0">
                <a:solidFill>
                  <a:schemeClr val="tx1">
                    <a:lumMod val="85000"/>
                    <a:lumOff val="15000"/>
                  </a:schemeClr>
                </a:solidFill>
              </a:rPr>
              <a:t>An important </a:t>
            </a:r>
            <a:r>
              <a:rPr lang="en-US" sz="3200" b="1" dirty="0" smtClean="0">
                <a:solidFill>
                  <a:schemeClr val="tx1">
                    <a:lumMod val="85000"/>
                    <a:lumOff val="15000"/>
                  </a:schemeClr>
                </a:solidFill>
              </a:rPr>
              <a:t>way to Close the Gaps is through </a:t>
            </a:r>
            <a:r>
              <a:rPr lang="en-US" sz="3200" b="1" dirty="0" smtClean="0">
                <a:solidFill>
                  <a:schemeClr val="tx1">
                    <a:lumMod val="85000"/>
                    <a:lumOff val="15000"/>
                  </a:schemeClr>
                </a:solidFill>
              </a:rPr>
              <a:t>vertical </a:t>
            </a:r>
            <a:r>
              <a:rPr lang="en-US" sz="3200" b="1" dirty="0" smtClean="0">
                <a:solidFill>
                  <a:schemeClr val="tx1">
                    <a:lumMod val="85000"/>
                    <a:lumOff val="15000"/>
                  </a:schemeClr>
                </a:solidFill>
              </a:rPr>
              <a:t>alignment of the curriculum.  Squires defines curriculum as the written plan for use of time, “content, and process aligned to the standards and assessments that focus instruction, assessment, staff development, and management so that students succeed.”</a:t>
            </a:r>
          </a:p>
          <a:p>
            <a:pPr marL="0" lvl="1" indent="0">
              <a:buNone/>
            </a:pPr>
            <a:endParaRPr lang="en-US" sz="1500" b="1" i="1" dirty="0" smtClean="0">
              <a:solidFill>
                <a:schemeClr val="tx1">
                  <a:lumMod val="85000"/>
                  <a:lumOff val="15000"/>
                </a:schemeClr>
              </a:solidFill>
            </a:endParaRPr>
          </a:p>
          <a:p>
            <a:pPr marL="0" lvl="1" indent="0">
              <a:buNone/>
            </a:pPr>
            <a:r>
              <a:rPr lang="en-US" sz="1500" b="1" i="1" dirty="0" smtClean="0">
                <a:solidFill>
                  <a:schemeClr val="tx1">
                    <a:lumMod val="85000"/>
                    <a:lumOff val="15000"/>
                  </a:schemeClr>
                </a:solidFill>
              </a:rPr>
              <a:t>Reference: P. 143.  Squires, D. A. (2009).  Curriculum Alignment: Research-Based Strategies for  Increasing Student Achievement.  Thousand Oaks, CA, Corwin</a:t>
            </a:r>
            <a:r>
              <a:rPr lang="en-US" sz="1000" b="1" i="1" dirty="0" smtClean="0">
                <a:solidFill>
                  <a:schemeClr val="tx1">
                    <a:lumMod val="85000"/>
                    <a:lumOff val="15000"/>
                  </a:schemeClr>
                </a:solidFill>
              </a:rPr>
              <a:t>,</a:t>
            </a:r>
            <a:endParaRPr lang="en-US" sz="1100" i="1" dirty="0" smtClean="0">
              <a:solidFill>
                <a:schemeClr val="tx1">
                  <a:lumMod val="85000"/>
                  <a:lumOff val="15000"/>
                </a:schemeClr>
              </a:solidFill>
            </a:endParaRPr>
          </a:p>
        </p:txBody>
      </p:sp>
      <p:sp>
        <p:nvSpPr>
          <p:cNvPr id="6" name="Rounded Rectangle 4"/>
          <p:cNvSpPr/>
          <p:nvPr/>
        </p:nvSpPr>
        <p:spPr>
          <a:xfrm>
            <a:off x="529827" y="865094"/>
            <a:ext cx="8134561" cy="119230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spc="300" dirty="0" smtClean="0">
                <a:solidFill>
                  <a:schemeClr val="bg1"/>
                </a:solidFill>
                <a:latin typeface="+mj-lt"/>
              </a:rPr>
              <a:t>Defining Vertical Alignment</a:t>
            </a:r>
          </a:p>
        </p:txBody>
      </p:sp>
      <p:sp>
        <p:nvSpPr>
          <p:cNvPr id="2" name="Slide Number Placeholder 1"/>
          <p:cNvSpPr>
            <a:spLocks noGrp="1"/>
          </p:cNvSpPr>
          <p:nvPr>
            <p:ph type="sldNum" sz="quarter" idx="12"/>
          </p:nvPr>
        </p:nvSpPr>
        <p:spPr/>
        <p:txBody>
          <a:bodyPr/>
          <a:lstStyle/>
          <a:p>
            <a:fld id="{A79836AA-2E5C-4B78-BCFE-529AC8470618}" type="slidenum">
              <a:rPr lang="en-US" smtClean="0"/>
              <a:pPr/>
              <a:t>12</a:t>
            </a:fld>
            <a:endParaRPr lang="en-US" dirty="0"/>
          </a:p>
        </p:txBody>
      </p:sp>
      <p:sp>
        <p:nvSpPr>
          <p:cNvPr id="5"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4080305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676400"/>
            <a:ext cx="3810000" cy="3594101"/>
          </a:xfrm>
        </p:spPr>
        <p:txBody>
          <a:bodyPr/>
          <a:lstStyle/>
          <a:p>
            <a:pPr algn="ctr"/>
            <a:r>
              <a:rPr lang="en-US" dirty="0" smtClean="0"/>
              <a:t>Benefits and Challenges </a:t>
            </a:r>
            <a:br>
              <a:rPr lang="en-US" dirty="0" smtClean="0"/>
            </a:br>
            <a:r>
              <a:rPr lang="en-US" dirty="0" smtClean="0"/>
              <a:t>of  </a:t>
            </a:r>
            <a:br>
              <a:rPr lang="en-US" dirty="0" smtClean="0"/>
            </a:br>
            <a:r>
              <a:rPr lang="en-US" dirty="0" smtClean="0"/>
              <a:t>VAT Membership</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13</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602" y="1676400"/>
            <a:ext cx="2724150" cy="381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1437500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7667959" cy="709865"/>
          </a:xfrm>
        </p:spPr>
        <p:txBody>
          <a:bodyPr/>
          <a:lstStyle/>
          <a:p>
            <a:pPr lvl="0"/>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AVATAR </a:t>
            </a:r>
            <a:r>
              <a:rPr lang="en-US" b="1" dirty="0">
                <a:effectLst>
                  <a:outerShdw blurRad="38100" dist="38100" dir="2700000" algn="tl">
                    <a:srgbClr val="000000">
                      <a:alpha val="43137"/>
                    </a:srgbClr>
                  </a:outerShdw>
                </a:effectLst>
              </a:rPr>
              <a:t>Partner &amp; Team Benefits </a:t>
            </a:r>
            <a:r>
              <a:rPr lang="en-US" b="1" u="sng" dirty="0">
                <a:effectLst>
                  <a:outerShdw blurRad="38100" dist="38100" dir="2700000" algn="tl">
                    <a:srgbClr val="000000">
                      <a:alpha val="43137"/>
                    </a:srgbClr>
                  </a:outerShdw>
                </a:effectLst>
              </a:rPr>
              <a:t/>
            </a:r>
            <a:br>
              <a:rPr lang="en-US" b="1" u="sng" dirty="0">
                <a:effectLst>
                  <a:outerShdw blurRad="38100" dist="38100" dir="2700000" algn="tl">
                    <a:srgbClr val="000000">
                      <a:alpha val="43137"/>
                    </a:srgbClr>
                  </a:outerShdw>
                </a:effectLst>
              </a:rPr>
            </a:br>
            <a:endParaRPr lang="en-US" dirty="0"/>
          </a:p>
        </p:txBody>
      </p:sp>
      <p:sp>
        <p:nvSpPr>
          <p:cNvPr id="3" name="Text Placeholder 2"/>
          <p:cNvSpPr>
            <a:spLocks noGrp="1"/>
          </p:cNvSpPr>
          <p:nvPr>
            <p:ph type="body" idx="1"/>
          </p:nvPr>
        </p:nvSpPr>
        <p:spPr/>
        <p:txBody>
          <a:bodyPr/>
          <a:lstStyle/>
          <a:p>
            <a:r>
              <a:rPr lang="en-US" dirty="0" smtClean="0"/>
              <a:t>Regional Partners will</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Collaborate across K-12 education, higher education, and with business and the community, as required by HB 5.</a:t>
            </a:r>
          </a:p>
          <a:p>
            <a:r>
              <a:rPr lang="en-US" dirty="0" smtClean="0"/>
              <a:t>Take ownership for college and career readiness of a common group of students.</a:t>
            </a:r>
          </a:p>
          <a:p>
            <a:r>
              <a:rPr lang="en-US" dirty="0" smtClean="0"/>
              <a:t>Build capacity to improve  alignment of K-12 and college core curriculum.</a:t>
            </a:r>
          </a:p>
          <a:p>
            <a:endParaRPr lang="en-US" dirty="0"/>
          </a:p>
        </p:txBody>
      </p:sp>
      <p:sp>
        <p:nvSpPr>
          <p:cNvPr id="5" name="Text Placeholder 4"/>
          <p:cNvSpPr>
            <a:spLocks noGrp="1"/>
          </p:cNvSpPr>
          <p:nvPr>
            <p:ph type="body" sz="quarter" idx="3"/>
          </p:nvPr>
        </p:nvSpPr>
        <p:spPr/>
        <p:txBody>
          <a:bodyPr/>
          <a:lstStyle/>
          <a:p>
            <a:r>
              <a:rPr lang="en-US" dirty="0" smtClean="0"/>
              <a:t>Team Members will</a:t>
            </a:r>
            <a:endParaRPr lang="en-US" dirty="0"/>
          </a:p>
        </p:txBody>
      </p:sp>
      <p:sp>
        <p:nvSpPr>
          <p:cNvPr id="6" name="Content Placeholder 5"/>
          <p:cNvSpPr>
            <a:spLocks noGrp="1"/>
          </p:cNvSpPr>
          <p:nvPr>
            <p:ph sz="quarter" idx="4"/>
          </p:nvPr>
        </p:nvSpPr>
        <p:spPr/>
        <p:txBody>
          <a:bodyPr>
            <a:normAutofit fontScale="85000" lnSpcReduction="10000"/>
          </a:bodyPr>
          <a:lstStyle/>
          <a:p>
            <a:r>
              <a:rPr lang="en-US" dirty="0" smtClean="0"/>
              <a:t>Develop relationships with colleagues at other levels of education and in careers related to the discipline.</a:t>
            </a:r>
          </a:p>
          <a:p>
            <a:r>
              <a:rPr lang="en-US" dirty="0" smtClean="0"/>
              <a:t>Apply principles of vertical alignment across K-12 and higher education in your discipline.</a:t>
            </a:r>
          </a:p>
          <a:p>
            <a:r>
              <a:rPr lang="en-US" dirty="0" smtClean="0"/>
              <a:t>Lead professional development of colleagues in the partnership.</a:t>
            </a:r>
          </a:p>
          <a:p>
            <a:r>
              <a:rPr lang="en-US" dirty="0" smtClean="0"/>
              <a:t>Help students make successful college and career transitions.</a:t>
            </a:r>
            <a:endParaRPr lang="en-US" dirty="0"/>
          </a:p>
        </p:txBody>
      </p:sp>
      <p:sp>
        <p:nvSpPr>
          <p:cNvPr id="7" name="Slide Number Placeholder 6"/>
          <p:cNvSpPr>
            <a:spLocks noGrp="1"/>
          </p:cNvSpPr>
          <p:nvPr>
            <p:ph type="sldNum" sz="quarter" idx="12"/>
          </p:nvPr>
        </p:nvSpPr>
        <p:spPr/>
        <p:txBody>
          <a:bodyPr/>
          <a:lstStyle/>
          <a:p>
            <a:fld id="{A79836AA-2E5C-4B78-BCFE-529AC8470618}" type="slidenum">
              <a:rPr lang="en-US" smtClean="0"/>
              <a:pPr/>
              <a:t>14</a:t>
            </a:fld>
            <a:endParaRPr lang="en-US" dirty="0"/>
          </a:p>
        </p:txBody>
      </p:sp>
      <p:sp>
        <p:nvSpPr>
          <p:cNvPr id="8"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3747342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7667959" cy="709865"/>
          </a:xfrm>
        </p:spPr>
        <p:txBody>
          <a:bodyPr/>
          <a:lstStyle/>
          <a:p>
            <a:pPr lvl="0"/>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AVATAR </a:t>
            </a:r>
            <a:r>
              <a:rPr lang="en-US" b="1" dirty="0">
                <a:effectLst>
                  <a:outerShdw blurRad="38100" dist="38100" dir="2700000" algn="tl">
                    <a:srgbClr val="000000">
                      <a:alpha val="43137"/>
                    </a:srgbClr>
                  </a:outerShdw>
                </a:effectLst>
              </a:rPr>
              <a:t>Partner &amp; Team </a:t>
            </a:r>
            <a:r>
              <a:rPr lang="en-US" b="1" dirty="0" smtClean="0">
                <a:effectLst>
                  <a:outerShdw blurRad="38100" dist="38100" dir="2700000" algn="tl">
                    <a:srgbClr val="000000">
                      <a:alpha val="43137"/>
                    </a:srgbClr>
                  </a:outerShdw>
                </a:effectLst>
              </a:rPr>
              <a:t>Challenges </a:t>
            </a:r>
            <a:r>
              <a:rPr lang="en-US" b="1" u="sng" dirty="0">
                <a:effectLst>
                  <a:outerShdw blurRad="38100" dist="38100" dir="2700000" algn="tl">
                    <a:srgbClr val="000000">
                      <a:alpha val="43137"/>
                    </a:srgbClr>
                  </a:outerShdw>
                </a:effectLst>
              </a:rPr>
              <a:t/>
            </a:r>
            <a:br>
              <a:rPr lang="en-US" b="1" u="sng" dirty="0">
                <a:effectLst>
                  <a:outerShdw blurRad="38100" dist="38100" dir="2700000" algn="tl">
                    <a:srgbClr val="000000">
                      <a:alpha val="43137"/>
                    </a:srgbClr>
                  </a:outerShdw>
                </a:effectLst>
              </a:rPr>
            </a:br>
            <a:endParaRPr lang="en-US" dirty="0"/>
          </a:p>
        </p:txBody>
      </p:sp>
      <p:sp>
        <p:nvSpPr>
          <p:cNvPr id="3" name="Text Placeholder 2"/>
          <p:cNvSpPr>
            <a:spLocks noGrp="1"/>
          </p:cNvSpPr>
          <p:nvPr>
            <p:ph type="body" idx="1"/>
          </p:nvPr>
        </p:nvSpPr>
        <p:spPr/>
        <p:txBody>
          <a:bodyPr/>
          <a:lstStyle/>
          <a:p>
            <a:r>
              <a:rPr lang="en-US" dirty="0" smtClean="0"/>
              <a:t>Regional Partners must</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Maintain a vision of high standards for all students.</a:t>
            </a:r>
          </a:p>
          <a:p>
            <a:r>
              <a:rPr lang="en-US" dirty="0" smtClean="0"/>
              <a:t>Recruit VAT members who are change </a:t>
            </a:r>
            <a:r>
              <a:rPr lang="en-US" dirty="0" smtClean="0"/>
              <a:t>agents, </a:t>
            </a:r>
            <a:r>
              <a:rPr lang="en-US" dirty="0" smtClean="0"/>
              <a:t>and  attend to their recommendations.</a:t>
            </a:r>
          </a:p>
          <a:p>
            <a:r>
              <a:rPr lang="en-US" dirty="0" smtClean="0"/>
              <a:t>Model collaboration across the partnership and within your own member organization.</a:t>
            </a:r>
          </a:p>
          <a:p>
            <a:endParaRPr lang="en-US" dirty="0"/>
          </a:p>
        </p:txBody>
      </p:sp>
      <p:sp>
        <p:nvSpPr>
          <p:cNvPr id="5" name="Text Placeholder 4"/>
          <p:cNvSpPr>
            <a:spLocks noGrp="1"/>
          </p:cNvSpPr>
          <p:nvPr>
            <p:ph type="body" sz="quarter" idx="3"/>
          </p:nvPr>
        </p:nvSpPr>
        <p:spPr/>
        <p:txBody>
          <a:bodyPr/>
          <a:lstStyle/>
          <a:p>
            <a:r>
              <a:rPr lang="en-US" dirty="0" smtClean="0"/>
              <a:t>Team Members must</a:t>
            </a:r>
            <a:endParaRPr lang="en-US" dirty="0"/>
          </a:p>
        </p:txBody>
      </p:sp>
      <p:sp>
        <p:nvSpPr>
          <p:cNvPr id="6" name="Content Placeholder 5"/>
          <p:cNvSpPr>
            <a:spLocks noGrp="1"/>
          </p:cNvSpPr>
          <p:nvPr>
            <p:ph sz="quarter" idx="4"/>
          </p:nvPr>
        </p:nvSpPr>
        <p:spPr/>
        <p:txBody>
          <a:bodyPr>
            <a:normAutofit fontScale="92500" lnSpcReduction="10000"/>
          </a:bodyPr>
          <a:lstStyle/>
          <a:p>
            <a:r>
              <a:rPr lang="en-US" dirty="0" smtClean="0"/>
              <a:t>Remain active in the VAT even when it is inconvenient.</a:t>
            </a:r>
          </a:p>
          <a:p>
            <a:r>
              <a:rPr lang="en-US" dirty="0" smtClean="0"/>
              <a:t>Apply principles of vertical alignment in your own classroom first.   (You will change your practice.)</a:t>
            </a:r>
          </a:p>
          <a:p>
            <a:r>
              <a:rPr lang="en-US" dirty="0" smtClean="0"/>
              <a:t>Listen to other VAT members.</a:t>
            </a:r>
          </a:p>
          <a:p>
            <a:r>
              <a:rPr lang="en-US" dirty="0" smtClean="0"/>
              <a:t>Focus on students and their learning.</a:t>
            </a:r>
            <a:endParaRPr lang="en-US" dirty="0"/>
          </a:p>
        </p:txBody>
      </p:sp>
      <p:sp>
        <p:nvSpPr>
          <p:cNvPr id="7" name="Slide Number Placeholder 6"/>
          <p:cNvSpPr>
            <a:spLocks noGrp="1"/>
          </p:cNvSpPr>
          <p:nvPr>
            <p:ph type="sldNum" sz="quarter" idx="12"/>
          </p:nvPr>
        </p:nvSpPr>
        <p:spPr/>
        <p:txBody>
          <a:bodyPr/>
          <a:lstStyle/>
          <a:p>
            <a:fld id="{A79836AA-2E5C-4B78-BCFE-529AC8470618}" type="slidenum">
              <a:rPr lang="en-US" smtClean="0"/>
              <a:pPr/>
              <a:t>15</a:t>
            </a:fld>
            <a:endParaRPr lang="en-US" dirty="0"/>
          </a:p>
        </p:txBody>
      </p:sp>
      <p:sp>
        <p:nvSpPr>
          <p:cNvPr id="8"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628333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400" dirty="0" smtClean="0"/>
              <a:t>Activity:</a:t>
            </a:r>
          </a:p>
          <a:p>
            <a:r>
              <a:rPr lang="en-US" sz="2400" dirty="0" smtClean="0"/>
              <a:t>Go Round Robin and introduce team members</a:t>
            </a:r>
          </a:p>
          <a:p>
            <a:pPr marL="0" indent="0">
              <a:buNone/>
            </a:pPr>
            <a:r>
              <a:rPr lang="en-US" sz="2400" dirty="0" smtClean="0"/>
              <a:t>     Where, what, and why do you teach?</a:t>
            </a:r>
          </a:p>
          <a:p>
            <a:pPr marL="0" indent="0">
              <a:buNone/>
            </a:pPr>
            <a:r>
              <a:rPr lang="en-US" sz="2400" dirty="0" smtClean="0"/>
              <a:t>     What experience do you have with  collaboration in curriculum development?</a:t>
            </a:r>
            <a:endParaRPr lang="en-US" sz="24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16</a:t>
            </a:fld>
            <a:endParaRPr lang="en-US" dirty="0"/>
          </a:p>
        </p:txBody>
      </p:sp>
      <p:sp>
        <p:nvSpPr>
          <p:cNvPr id="5" name="Title 4"/>
          <p:cNvSpPr>
            <a:spLocks noGrp="1"/>
          </p:cNvSpPr>
          <p:nvPr>
            <p:ph type="title" idx="4294967295"/>
          </p:nvPr>
        </p:nvSpPr>
        <p:spPr>
          <a:xfrm>
            <a:off x="866441" y="927099"/>
            <a:ext cx="6345260" cy="709865"/>
          </a:xfrm>
        </p:spPr>
        <p:txBody>
          <a:bodyPr/>
          <a:lstStyle/>
          <a:p>
            <a:r>
              <a:rPr lang="en-US" b="1" dirty="0" smtClean="0"/>
              <a:t>Team Member Introductions</a:t>
            </a:r>
            <a:endParaRPr lang="en-US" b="1" dirty="0"/>
          </a:p>
        </p:txBody>
      </p:sp>
      <p:sp>
        <p:nvSpPr>
          <p:cNvPr id="6"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3892133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Logistics</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17</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2057400"/>
            <a:ext cx="3630759" cy="27230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3135804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3725492"/>
          </a:xfrm>
        </p:spPr>
        <p:txBody>
          <a:bodyPr>
            <a:normAutofit/>
          </a:bodyPr>
          <a:lstStyle/>
          <a:p>
            <a:r>
              <a:rPr lang="en-US" sz="2000" b="1" dirty="0" smtClean="0">
                <a:solidFill>
                  <a:schemeClr val="tx1">
                    <a:lumMod val="85000"/>
                    <a:lumOff val="15000"/>
                  </a:schemeClr>
                </a:solidFill>
              </a:rPr>
              <a:t>Let the coordinator/facilitator take the lead in establishing times and places for the meetings.  AVATAR VATs have met during the school day, after school, and/or  on Saturdays.  AVATAR VATs have met face to face and/or  online.  Be prepared for  the teaching schedules of higher education members to change in the second semester so that  they may no longer be available at a given time.  </a:t>
            </a:r>
          </a:p>
          <a:p>
            <a:r>
              <a:rPr lang="en-US" sz="2000" b="1" dirty="0" smtClean="0">
                <a:solidFill>
                  <a:schemeClr val="tx1">
                    <a:lumMod val="85000"/>
                    <a:lumOff val="15000"/>
                  </a:schemeClr>
                </a:solidFill>
              </a:rPr>
              <a:t>Establish and follow a set of norms for all meetings.</a:t>
            </a:r>
          </a:p>
          <a:p>
            <a:r>
              <a:rPr lang="en-US" sz="2000" b="1" dirty="0" smtClean="0">
                <a:solidFill>
                  <a:schemeClr val="tx1">
                    <a:lumMod val="85000"/>
                    <a:lumOff val="15000"/>
                  </a:schemeClr>
                </a:solidFill>
              </a:rPr>
              <a:t>If refreshments are part of the meetings, and they often are, discuss expectations, allergies, dietary needs</a:t>
            </a:r>
            <a:r>
              <a:rPr lang="en-US" dirty="0" smtClean="0">
                <a:solidFill>
                  <a:schemeClr val="tx1">
                    <a:lumMod val="85000"/>
                    <a:lumOff val="15000"/>
                  </a:schemeClr>
                </a:solidFill>
              </a:rPr>
              <a:t>.</a:t>
            </a:r>
          </a:p>
        </p:txBody>
      </p:sp>
      <p:sp>
        <p:nvSpPr>
          <p:cNvPr id="5" name="Rounded Rectangle 4"/>
          <p:cNvSpPr>
            <a:spLocks noGrp="1"/>
          </p:cNvSpPr>
          <p:nvPr>
            <p:ph type="title" idx="4294967295"/>
          </p:nvPr>
        </p:nvSpPr>
        <p:spPr>
          <a:xfrm>
            <a:off x="762000" y="635247"/>
            <a:ext cx="8382000" cy="11430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defTabSz="1778000" rtl="0">
              <a:lnSpc>
                <a:spcPct val="90000"/>
              </a:lnSpc>
              <a:spcBef>
                <a:spcPct val="0"/>
              </a:spcBef>
              <a:spcAft>
                <a:spcPct val="35000"/>
              </a:spcAft>
            </a:pPr>
            <a:r>
              <a:rPr lang="en-US" sz="4800" b="1" kern="1200" cap="none" spc="300" dirty="0" smtClean="0">
                <a:solidFill>
                  <a:schemeClr val="bg1"/>
                </a:solidFill>
                <a:latin typeface="+mj-lt"/>
              </a:rPr>
              <a:t>Meeting Logistics</a:t>
            </a:r>
          </a:p>
        </p:txBody>
      </p:sp>
      <p:sp>
        <p:nvSpPr>
          <p:cNvPr id="2" name="Slide Number Placeholder 1"/>
          <p:cNvSpPr>
            <a:spLocks noGrp="1"/>
          </p:cNvSpPr>
          <p:nvPr>
            <p:ph type="sldNum" sz="quarter" idx="12"/>
          </p:nvPr>
        </p:nvSpPr>
        <p:spPr/>
        <p:txBody>
          <a:bodyPr/>
          <a:lstStyle/>
          <a:p>
            <a:fld id="{A79836AA-2E5C-4B78-BCFE-529AC8470618}" type="slidenum">
              <a:rPr lang="en-US" smtClean="0"/>
              <a:pPr/>
              <a:t>18</a:t>
            </a:fld>
            <a:endParaRPr lang="en-US" dirty="0"/>
          </a:p>
        </p:txBody>
      </p:sp>
      <p:sp>
        <p:nvSpPr>
          <p:cNvPr id="6"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4086167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3725492"/>
          </a:xfrm>
        </p:spPr>
        <p:txBody>
          <a:bodyPr>
            <a:normAutofit fontScale="92500" lnSpcReduction="20000"/>
          </a:bodyPr>
          <a:lstStyle/>
          <a:p>
            <a:r>
              <a:rPr lang="en-US" sz="2000" b="1" dirty="0">
                <a:solidFill>
                  <a:schemeClr val="tx1">
                    <a:lumMod val="85000"/>
                    <a:lumOff val="15000"/>
                  </a:schemeClr>
                </a:solidFill>
              </a:rPr>
              <a:t>Establish a plan to keep records of </a:t>
            </a:r>
            <a:r>
              <a:rPr lang="en-US" sz="2000" b="1" dirty="0" smtClean="0">
                <a:solidFill>
                  <a:schemeClr val="tx1">
                    <a:lumMod val="85000"/>
                    <a:lumOff val="15000"/>
                  </a:schemeClr>
                </a:solidFill>
              </a:rPr>
              <a:t>the </a:t>
            </a:r>
            <a:r>
              <a:rPr lang="en-US" sz="2000" b="1" dirty="0">
                <a:solidFill>
                  <a:schemeClr val="tx1">
                    <a:lumMod val="85000"/>
                    <a:lumOff val="15000"/>
                  </a:schemeClr>
                </a:solidFill>
              </a:rPr>
              <a:t>meetings</a:t>
            </a:r>
            <a:r>
              <a:rPr lang="en-US" sz="2000" b="1" dirty="0" smtClean="0">
                <a:solidFill>
                  <a:schemeClr val="tx1">
                    <a:lumMod val="85000"/>
                    <a:lumOff val="15000"/>
                  </a:schemeClr>
                </a:solidFill>
              </a:rPr>
              <a:t>.  Use the AVATAR form for record-keeping.  Submit notes to be posted on the AVATAR website.</a:t>
            </a:r>
          </a:p>
          <a:p>
            <a:r>
              <a:rPr lang="en-US" sz="2000" b="1" dirty="0" smtClean="0">
                <a:solidFill>
                  <a:schemeClr val="tx1">
                    <a:lumMod val="85000"/>
                    <a:lumOff val="15000"/>
                  </a:schemeClr>
                </a:solidFill>
              </a:rPr>
              <a:t>Establish a plan for communication among the VAT.   E-mail, Moodle, Dropbox, a blog—all of these have been used successfully for regular communication among VATs.  Have a plan.  Make sure the every member of the group knows how to use the communication tools you’ve chosen.</a:t>
            </a:r>
          </a:p>
          <a:p>
            <a:r>
              <a:rPr lang="en-US" sz="2000" b="1" dirty="0" smtClean="0">
                <a:solidFill>
                  <a:schemeClr val="tx1">
                    <a:lumMod val="85000"/>
                    <a:lumOff val="15000"/>
                  </a:schemeClr>
                </a:solidFill>
              </a:rPr>
              <a:t> Plan how  members of the VAT will inform the leaders of the partnership who appointed each of you.  A May </a:t>
            </a:r>
            <a:r>
              <a:rPr lang="en-US" sz="2000" b="1" dirty="0" smtClean="0">
                <a:solidFill>
                  <a:schemeClr val="tx1">
                    <a:lumMod val="85000"/>
                    <a:lumOff val="15000"/>
                  </a:schemeClr>
                </a:solidFill>
              </a:rPr>
              <a:t>sharing meeting </a:t>
            </a:r>
            <a:r>
              <a:rPr lang="en-US" sz="2000" b="1" dirty="0" smtClean="0">
                <a:solidFill>
                  <a:schemeClr val="tx1">
                    <a:lumMod val="85000"/>
                    <a:lumOff val="15000"/>
                  </a:schemeClr>
                </a:solidFill>
              </a:rPr>
              <a:t>is required, but regular communication is needed for awareness of your progress and </a:t>
            </a:r>
            <a:r>
              <a:rPr lang="en-US" sz="2000" b="1" dirty="0" smtClean="0">
                <a:solidFill>
                  <a:schemeClr val="tx1">
                    <a:lumMod val="85000"/>
                    <a:lumOff val="15000"/>
                  </a:schemeClr>
                </a:solidFill>
              </a:rPr>
              <a:t>implementation of suggestions</a:t>
            </a:r>
            <a:r>
              <a:rPr lang="en-US" sz="2000" b="1" dirty="0" smtClean="0">
                <a:solidFill>
                  <a:schemeClr val="tx1">
                    <a:lumMod val="85000"/>
                    <a:lumOff val="15000"/>
                  </a:schemeClr>
                </a:solidFill>
              </a:rPr>
              <a:t>.</a:t>
            </a:r>
          </a:p>
          <a:p>
            <a:pPr marL="457200" lvl="1" indent="0">
              <a:buNone/>
            </a:pPr>
            <a:r>
              <a:rPr lang="en-US" sz="2000" b="1" dirty="0">
                <a:solidFill>
                  <a:schemeClr val="tx1">
                    <a:lumMod val="85000"/>
                    <a:lumOff val="15000"/>
                  </a:schemeClr>
                </a:solidFill>
              </a:rPr>
              <a:t> </a:t>
            </a:r>
            <a:r>
              <a:rPr lang="en-US" sz="2000" b="1" dirty="0" smtClean="0">
                <a:solidFill>
                  <a:schemeClr val="tx1">
                    <a:lumMod val="85000"/>
                    <a:lumOff val="15000"/>
                  </a:schemeClr>
                </a:solidFill>
              </a:rPr>
              <a:t>    </a:t>
            </a:r>
          </a:p>
          <a:p>
            <a:pPr marL="742950" lvl="1" indent="-285750"/>
            <a:endParaRPr lang="en-US" dirty="0" smtClean="0">
              <a:solidFill>
                <a:schemeClr val="tx1">
                  <a:lumMod val="85000"/>
                  <a:lumOff val="15000"/>
                </a:schemeClr>
              </a:solidFill>
            </a:endParaRPr>
          </a:p>
          <a:p>
            <a:pPr marL="742950" lvl="1" indent="-285750"/>
            <a:endParaRPr lang="en-US" dirty="0">
              <a:solidFill>
                <a:schemeClr val="tx1">
                  <a:lumMod val="85000"/>
                  <a:lumOff val="15000"/>
                </a:schemeClr>
              </a:solidFill>
            </a:endParaRPr>
          </a:p>
          <a:p>
            <a:pPr marL="742950" lvl="1" indent="-285750"/>
            <a:endParaRPr lang="en-US" dirty="0">
              <a:solidFill>
                <a:schemeClr val="tx1">
                  <a:lumMod val="85000"/>
                  <a:lumOff val="15000"/>
                </a:schemeClr>
              </a:solidFill>
            </a:endParaRPr>
          </a:p>
          <a:p>
            <a:pPr marL="457200" lvl="1" indent="0">
              <a:buNone/>
            </a:pPr>
            <a:endParaRPr lang="en-US" dirty="0">
              <a:solidFill>
                <a:schemeClr val="tx1">
                  <a:lumMod val="85000"/>
                  <a:lumOff val="15000"/>
                </a:schemeClr>
              </a:solidFill>
            </a:endParaRPr>
          </a:p>
        </p:txBody>
      </p:sp>
      <p:sp>
        <p:nvSpPr>
          <p:cNvPr id="5" name="Rounded Rectangle 4"/>
          <p:cNvSpPr>
            <a:spLocks noGrp="1"/>
          </p:cNvSpPr>
          <p:nvPr>
            <p:ph type="title" idx="4294967295"/>
          </p:nvPr>
        </p:nvSpPr>
        <p:spPr>
          <a:xfrm>
            <a:off x="0" y="635247"/>
            <a:ext cx="9144000" cy="11430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800" b="1" kern="1200" cap="none" spc="300" dirty="0" smtClean="0">
                <a:solidFill>
                  <a:schemeClr val="bg1"/>
                </a:solidFill>
                <a:latin typeface="+mj-lt"/>
              </a:rPr>
              <a:t>Meetings—</a:t>
            </a:r>
            <a:br>
              <a:rPr lang="en-US" sz="4800" b="1" kern="1200" cap="none" spc="300" dirty="0" smtClean="0">
                <a:solidFill>
                  <a:schemeClr val="bg1"/>
                </a:solidFill>
                <a:latin typeface="+mj-lt"/>
              </a:rPr>
            </a:br>
            <a:r>
              <a:rPr lang="en-US" sz="4800" b="1" kern="1200" cap="none" spc="300" dirty="0" smtClean="0">
                <a:solidFill>
                  <a:schemeClr val="bg1"/>
                </a:solidFill>
                <a:latin typeface="+mj-lt"/>
              </a:rPr>
              <a:t>More Logistic</a:t>
            </a:r>
          </a:p>
        </p:txBody>
      </p:sp>
      <p:sp>
        <p:nvSpPr>
          <p:cNvPr id="2" name="Slide Number Placeholder 1"/>
          <p:cNvSpPr>
            <a:spLocks noGrp="1"/>
          </p:cNvSpPr>
          <p:nvPr>
            <p:ph type="sldNum" sz="quarter" idx="12"/>
          </p:nvPr>
        </p:nvSpPr>
        <p:spPr/>
        <p:txBody>
          <a:bodyPr/>
          <a:lstStyle/>
          <a:p>
            <a:fld id="{A79836AA-2E5C-4B78-BCFE-529AC8470618}" type="slidenum">
              <a:rPr lang="en-US" smtClean="0"/>
              <a:pPr/>
              <a:t>19</a:t>
            </a:fld>
            <a:endParaRPr lang="en-US" dirty="0"/>
          </a:p>
        </p:txBody>
      </p:sp>
      <p:sp>
        <p:nvSpPr>
          <p:cNvPr id="6"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2847751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3"/>
          </p:nvPr>
        </p:nvSpPr>
        <p:spPr>
          <a:xfrm>
            <a:off x="1219200" y="2514600"/>
            <a:ext cx="5814221" cy="1627791"/>
          </a:xfrm>
        </p:spPr>
        <p:txBody>
          <a:bodyPr>
            <a:normAutofit/>
          </a:bodyPr>
          <a:lstStyle/>
          <a:p>
            <a:r>
              <a:rPr lang="en-US" sz="3200" dirty="0" smtClean="0"/>
              <a:t>Getting Started with AVATAR</a:t>
            </a:r>
            <a:endParaRPr lang="en-US" sz="3200" dirty="0"/>
          </a:p>
        </p:txBody>
      </p:sp>
      <p:sp>
        <p:nvSpPr>
          <p:cNvPr id="4" name="Text Placeholder 3"/>
          <p:cNvSpPr>
            <a:spLocks noGrp="1"/>
          </p:cNvSpPr>
          <p:nvPr>
            <p:ph type="body" sz="half" idx="2"/>
          </p:nvPr>
        </p:nvSpPr>
        <p:spPr/>
        <p:txBody>
          <a:bodyPr>
            <a:noAutofit/>
          </a:bodyPr>
          <a:lstStyle/>
          <a:p>
            <a:pPr algn="ctr"/>
            <a:r>
              <a:rPr lang="en-US" sz="3200" dirty="0">
                <a:solidFill>
                  <a:schemeClr val="tx1"/>
                </a:solidFill>
              </a:rPr>
              <a:t/>
            </a:r>
            <a:br>
              <a:rPr lang="en-US" sz="3200" dirty="0">
                <a:solidFill>
                  <a:schemeClr val="tx1"/>
                </a:solidFill>
              </a:rPr>
            </a:br>
            <a:r>
              <a:rPr lang="en-US" sz="3200" b="1" dirty="0" smtClean="0">
                <a:solidFill>
                  <a:schemeClr val="tx1"/>
                </a:solidFill>
              </a:rPr>
              <a:t>Vertical </a:t>
            </a:r>
            <a:r>
              <a:rPr lang="en-US" sz="3200" b="1" dirty="0">
                <a:solidFill>
                  <a:schemeClr val="tx1"/>
                </a:solidFill>
              </a:rPr>
              <a:t>Alignment </a:t>
            </a:r>
            <a:r>
              <a:rPr lang="en-US" sz="3200" b="1" dirty="0" smtClean="0">
                <a:solidFill>
                  <a:schemeClr val="tx1"/>
                </a:solidFill>
              </a:rPr>
              <a:t>Teams (VATs)</a:t>
            </a:r>
            <a:endParaRPr lang="en-US" sz="3200" b="1" dirty="0"/>
          </a:p>
        </p:txBody>
      </p:sp>
      <p:sp>
        <p:nvSpPr>
          <p:cNvPr id="7" name="Slide Number Placeholder 6"/>
          <p:cNvSpPr>
            <a:spLocks noGrp="1"/>
          </p:cNvSpPr>
          <p:nvPr>
            <p:ph type="sldNum" sz="quarter" idx="12"/>
          </p:nvPr>
        </p:nvSpPr>
        <p:spPr/>
        <p:txBody>
          <a:bodyPr/>
          <a:lstStyle/>
          <a:p>
            <a:fld id="{A79836AA-2E5C-4B78-BCFE-529AC8470618}" type="slidenum">
              <a:rPr lang="en-US" smtClean="0"/>
              <a:pPr/>
              <a:t>2</a:t>
            </a:fld>
            <a:endParaRPr lang="en-US" dirty="0"/>
          </a:p>
        </p:txBody>
      </p:sp>
      <p:sp>
        <p:nvSpPr>
          <p:cNvPr id="8"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198128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Norms</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20</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687906"/>
            <a:ext cx="3966912" cy="41597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2427136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
          <p:cNvSpPr/>
          <p:nvPr/>
        </p:nvSpPr>
        <p:spPr>
          <a:xfrm>
            <a:off x="503302" y="955848"/>
            <a:ext cx="8137395" cy="8522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5400" b="1" kern="1200" cap="none" spc="300" dirty="0" smtClean="0">
                <a:solidFill>
                  <a:schemeClr val="bg1"/>
                </a:solidFill>
                <a:latin typeface="+mj-lt"/>
              </a:rPr>
              <a:t>Norms </a:t>
            </a:r>
          </a:p>
        </p:txBody>
      </p:sp>
      <p:sp>
        <p:nvSpPr>
          <p:cNvPr id="7" name="Content Placeholder 2"/>
          <p:cNvSpPr>
            <a:spLocks noGrp="1"/>
          </p:cNvSpPr>
          <p:nvPr>
            <p:ph idx="1"/>
          </p:nvPr>
        </p:nvSpPr>
        <p:spPr>
          <a:xfrm>
            <a:off x="684871" y="2493571"/>
            <a:ext cx="7955826" cy="3530599"/>
          </a:xfrm>
        </p:spPr>
        <p:txBody>
          <a:bodyPr>
            <a:normAutofit/>
          </a:bodyPr>
          <a:lstStyle/>
          <a:p>
            <a:pPr marL="0" indent="0" algn="ctr">
              <a:buNone/>
            </a:pPr>
            <a:r>
              <a:rPr lang="en-US" sz="3900" b="1" dirty="0" smtClean="0">
                <a:solidFill>
                  <a:schemeClr val="tx1">
                    <a:lumMod val="85000"/>
                    <a:lumOff val="15000"/>
                  </a:schemeClr>
                </a:solidFill>
              </a:rPr>
              <a:t>Norms encourage behaviors that will help a group do its work and discourage behaviors that interfere with a group’s effectiveness. </a:t>
            </a:r>
          </a:p>
          <a:p>
            <a:pPr marL="0" indent="0" algn="ctr">
              <a:buNone/>
            </a:pPr>
            <a:endParaRPr lang="en-US" sz="3000" dirty="0" smtClean="0">
              <a:solidFill>
                <a:schemeClr val="tx1">
                  <a:lumMod val="85000"/>
                  <a:lumOff val="15000"/>
                </a:schemeClr>
              </a:solidFill>
            </a:endParaRPr>
          </a:p>
          <a:p>
            <a:pPr marL="0" indent="0" algn="ctr">
              <a:buNone/>
            </a:pPr>
            <a:endParaRPr lang="en-US" sz="4400"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21</a:t>
            </a:fld>
            <a:endParaRPr lang="en-US" dirty="0"/>
          </a:p>
        </p:txBody>
      </p:sp>
      <p:sp>
        <p:nvSpPr>
          <p:cNvPr id="5"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206981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
          <p:cNvSpPr/>
          <p:nvPr/>
        </p:nvSpPr>
        <p:spPr>
          <a:xfrm>
            <a:off x="503302" y="955848"/>
            <a:ext cx="8137395" cy="8522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5400" b="1" kern="1200" cap="none" spc="300" dirty="0" smtClean="0">
                <a:solidFill>
                  <a:schemeClr val="bg1"/>
                </a:solidFill>
                <a:latin typeface="+mj-lt"/>
              </a:rPr>
              <a:t>Norms across Cultures </a:t>
            </a:r>
          </a:p>
        </p:txBody>
      </p:sp>
      <p:sp>
        <p:nvSpPr>
          <p:cNvPr id="7" name="Content Placeholder 2"/>
          <p:cNvSpPr>
            <a:spLocks noGrp="1"/>
          </p:cNvSpPr>
          <p:nvPr>
            <p:ph idx="1"/>
          </p:nvPr>
        </p:nvSpPr>
        <p:spPr>
          <a:xfrm>
            <a:off x="684871" y="2493571"/>
            <a:ext cx="7955826" cy="3530599"/>
          </a:xfrm>
        </p:spPr>
        <p:txBody>
          <a:bodyPr>
            <a:normAutofit fontScale="92500" lnSpcReduction="20000"/>
          </a:bodyPr>
          <a:lstStyle/>
          <a:p>
            <a:pPr marL="0" indent="0" algn="ctr">
              <a:buNone/>
            </a:pPr>
            <a:r>
              <a:rPr lang="en-US" sz="3900" b="1" dirty="0" smtClean="0">
                <a:solidFill>
                  <a:schemeClr val="tx1">
                    <a:lumMod val="85000"/>
                    <a:lumOff val="15000"/>
                  </a:schemeClr>
                </a:solidFill>
              </a:rPr>
              <a:t>VATs </a:t>
            </a:r>
            <a:r>
              <a:rPr lang="en-US" sz="3900" b="1" dirty="0" smtClean="0">
                <a:solidFill>
                  <a:schemeClr val="tx1">
                    <a:lumMod val="85000"/>
                    <a:lumOff val="15000"/>
                  </a:schemeClr>
                </a:solidFill>
              </a:rPr>
              <a:t>cross the cultures of K-12 and higher education, which differ in their valuing of deliberation vs. efficiency and collaboration vs. individual achievement.  </a:t>
            </a:r>
            <a:r>
              <a:rPr lang="en-US" sz="3900" b="1" dirty="0" smtClean="0">
                <a:solidFill>
                  <a:schemeClr val="tx1">
                    <a:lumMod val="85000"/>
                    <a:lumOff val="15000"/>
                  </a:schemeClr>
                </a:solidFill>
              </a:rPr>
              <a:t>Norms, along with good will, </a:t>
            </a:r>
            <a:r>
              <a:rPr lang="en-US" sz="3900" b="1" dirty="0" smtClean="0">
                <a:solidFill>
                  <a:schemeClr val="tx1">
                    <a:lumMod val="85000"/>
                    <a:lumOff val="15000"/>
                  </a:schemeClr>
                </a:solidFill>
              </a:rPr>
              <a:t>can help you work across cultures.</a:t>
            </a:r>
          </a:p>
          <a:p>
            <a:pPr marL="0" indent="0" algn="ctr">
              <a:buNone/>
            </a:pPr>
            <a:endParaRPr lang="en-US" sz="4400"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22</a:t>
            </a:fld>
            <a:endParaRPr lang="en-US" dirty="0"/>
          </a:p>
        </p:txBody>
      </p:sp>
      <p:sp>
        <p:nvSpPr>
          <p:cNvPr id="5"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159638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
          <p:cNvSpPr/>
          <p:nvPr/>
        </p:nvSpPr>
        <p:spPr>
          <a:xfrm>
            <a:off x="609600" y="1063417"/>
            <a:ext cx="8137395" cy="8522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800" b="1" spc="300" dirty="0" smtClean="0">
                <a:solidFill>
                  <a:schemeClr val="bg1"/>
                </a:solidFill>
                <a:latin typeface="+mj-lt"/>
              </a:rPr>
              <a:t>Functions </a:t>
            </a:r>
            <a:r>
              <a:rPr lang="en-US" sz="4800" b="1" spc="300" dirty="0" smtClean="0">
                <a:solidFill>
                  <a:schemeClr val="bg1"/>
                </a:solidFill>
                <a:latin typeface="+mj-lt"/>
              </a:rPr>
              <a:t>of Norms</a:t>
            </a:r>
            <a:r>
              <a:rPr lang="en-US" sz="4800" b="1" kern="1200" cap="none" spc="300" dirty="0" smtClean="0">
                <a:solidFill>
                  <a:schemeClr val="bg1"/>
                </a:solidFill>
                <a:latin typeface="+mj-lt"/>
              </a:rPr>
              <a:t>  </a:t>
            </a:r>
          </a:p>
        </p:txBody>
      </p:sp>
      <p:sp>
        <p:nvSpPr>
          <p:cNvPr id="7" name="Content Placeholder 2"/>
          <p:cNvSpPr>
            <a:spLocks noGrp="1"/>
          </p:cNvSpPr>
          <p:nvPr>
            <p:ph idx="1"/>
          </p:nvPr>
        </p:nvSpPr>
        <p:spPr>
          <a:xfrm>
            <a:off x="457200" y="2438400"/>
            <a:ext cx="8161374" cy="3530599"/>
          </a:xfrm>
        </p:spPr>
        <p:txBody>
          <a:bodyPr>
            <a:normAutofit/>
          </a:bodyPr>
          <a:lstStyle/>
          <a:p>
            <a:r>
              <a:rPr lang="en-US" sz="2400" b="1" dirty="0" smtClean="0">
                <a:solidFill>
                  <a:schemeClr val="tx1">
                    <a:lumMod val="85000"/>
                    <a:lumOff val="15000"/>
                  </a:schemeClr>
                </a:solidFill>
              </a:rPr>
              <a:t>Standards or expectations by which individuals in a group have agreed to operate while working together  </a:t>
            </a:r>
          </a:p>
          <a:p>
            <a:r>
              <a:rPr lang="en-US" sz="2400" b="1" dirty="0" smtClean="0">
                <a:solidFill>
                  <a:schemeClr val="tx1">
                    <a:lumMod val="85000"/>
                    <a:lumOff val="15000"/>
                  </a:schemeClr>
                </a:solidFill>
              </a:rPr>
              <a:t>Maximize team productivity and effectiveness </a:t>
            </a:r>
          </a:p>
          <a:p>
            <a:r>
              <a:rPr lang="en-US" sz="2400" b="1" dirty="0" smtClean="0">
                <a:solidFill>
                  <a:schemeClr val="tx1">
                    <a:lumMod val="85000"/>
                    <a:lumOff val="15000"/>
                  </a:schemeClr>
                </a:solidFill>
              </a:rPr>
              <a:t>Ensure individuals are respected</a:t>
            </a:r>
          </a:p>
          <a:p>
            <a:r>
              <a:rPr lang="en-US" sz="2400" b="1" dirty="0" smtClean="0">
                <a:solidFill>
                  <a:schemeClr val="tx1">
                    <a:lumMod val="85000"/>
                    <a:lumOff val="15000"/>
                  </a:schemeClr>
                </a:solidFill>
              </a:rPr>
              <a:t>Place responsibility on individuals for expected behavior to build group community</a:t>
            </a:r>
          </a:p>
          <a:p>
            <a:endParaRPr lang="en-US" sz="2400" b="1" dirty="0" smtClean="0">
              <a:solidFill>
                <a:schemeClr val="tx1">
                  <a:lumMod val="85000"/>
                  <a:lumOff val="15000"/>
                </a:schemeClr>
              </a:solidFill>
            </a:endParaRPr>
          </a:p>
          <a:p>
            <a:endParaRPr lang="en-US" dirty="0" smtClean="0"/>
          </a:p>
          <a:p>
            <a:endParaRPr lang="en-US"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23</a:t>
            </a:fld>
            <a:endParaRPr lang="en-US" dirty="0"/>
          </a:p>
        </p:txBody>
      </p:sp>
      <p:sp>
        <p:nvSpPr>
          <p:cNvPr id="5"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10690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
          <p:cNvSpPr/>
          <p:nvPr/>
        </p:nvSpPr>
        <p:spPr>
          <a:xfrm>
            <a:off x="609600" y="1063417"/>
            <a:ext cx="8137395" cy="8522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800" b="1" kern="1200" cap="none" spc="300" dirty="0" smtClean="0">
                <a:solidFill>
                  <a:schemeClr val="bg1"/>
                </a:solidFill>
                <a:latin typeface="+mj-lt"/>
              </a:rPr>
              <a:t>Some Sample Norms </a:t>
            </a:r>
          </a:p>
        </p:txBody>
      </p:sp>
      <p:sp>
        <p:nvSpPr>
          <p:cNvPr id="7" name="Content Placeholder 2"/>
          <p:cNvSpPr>
            <a:spLocks noGrp="1"/>
          </p:cNvSpPr>
          <p:nvPr>
            <p:ph idx="1"/>
          </p:nvPr>
        </p:nvSpPr>
        <p:spPr>
          <a:xfrm>
            <a:off x="457200" y="2438400"/>
            <a:ext cx="8161374" cy="3530599"/>
          </a:xfrm>
        </p:spPr>
        <p:txBody>
          <a:bodyPr>
            <a:normAutofit fontScale="92500"/>
          </a:bodyPr>
          <a:lstStyle/>
          <a:p>
            <a:r>
              <a:rPr lang="en-US" sz="2400" b="1" dirty="0" smtClean="0">
                <a:solidFill>
                  <a:schemeClr val="tx1">
                    <a:lumMod val="85000"/>
                    <a:lumOff val="15000"/>
                  </a:schemeClr>
                </a:solidFill>
              </a:rPr>
              <a:t>Begin and end the meeting on time.</a:t>
            </a:r>
          </a:p>
          <a:p>
            <a:r>
              <a:rPr lang="en-US" sz="2400" b="1" dirty="0" smtClean="0">
                <a:solidFill>
                  <a:schemeClr val="tx1">
                    <a:lumMod val="85000"/>
                    <a:lumOff val="15000"/>
                  </a:schemeClr>
                </a:solidFill>
              </a:rPr>
              <a:t>Notify the leader if you must be late or absent.  </a:t>
            </a:r>
          </a:p>
          <a:p>
            <a:r>
              <a:rPr lang="en-US" sz="2400" b="1" dirty="0" smtClean="0">
                <a:solidFill>
                  <a:schemeClr val="tx1">
                    <a:lumMod val="85000"/>
                    <a:lumOff val="15000"/>
                  </a:schemeClr>
                </a:solidFill>
              </a:rPr>
              <a:t>Come prepared with assignments completed. </a:t>
            </a:r>
          </a:p>
          <a:p>
            <a:r>
              <a:rPr lang="en-US" sz="2400" b="1" dirty="0" smtClean="0">
                <a:solidFill>
                  <a:schemeClr val="tx1">
                    <a:lumMod val="85000"/>
                    <a:lumOff val="15000"/>
                  </a:schemeClr>
                </a:solidFill>
              </a:rPr>
              <a:t>Assure that everyone has a change to speak without being interrupted.  Set time limits if this is helpful.</a:t>
            </a:r>
          </a:p>
          <a:p>
            <a:r>
              <a:rPr lang="en-US" sz="2400" b="1" dirty="0" smtClean="0">
                <a:solidFill>
                  <a:schemeClr val="tx1">
                    <a:lumMod val="85000"/>
                    <a:lumOff val="15000"/>
                  </a:schemeClr>
                </a:solidFill>
              </a:rPr>
              <a:t>As each meeting ends, plan for sharing with partnership leaders at your </a:t>
            </a:r>
            <a:r>
              <a:rPr lang="en-US" sz="2400" b="1" dirty="0" smtClean="0">
                <a:solidFill>
                  <a:schemeClr val="tx1">
                    <a:lumMod val="85000"/>
                    <a:lumOff val="15000"/>
                  </a:schemeClr>
                </a:solidFill>
              </a:rPr>
              <a:t>institution </a:t>
            </a:r>
            <a:r>
              <a:rPr lang="en-US" sz="2400" b="1" dirty="0" smtClean="0">
                <a:solidFill>
                  <a:schemeClr val="tx1">
                    <a:lumMod val="85000"/>
                    <a:lumOff val="15000"/>
                  </a:schemeClr>
                </a:solidFill>
              </a:rPr>
              <a:t>(Department chair, dean, provost, principal, counselor, as appropriate).</a:t>
            </a:r>
          </a:p>
          <a:p>
            <a:endParaRPr lang="en-US" sz="2400" b="1" dirty="0" smtClean="0">
              <a:solidFill>
                <a:schemeClr val="tx1">
                  <a:lumMod val="85000"/>
                  <a:lumOff val="15000"/>
                </a:schemeClr>
              </a:solidFill>
            </a:endParaRPr>
          </a:p>
          <a:p>
            <a:endParaRPr lang="en-US"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24</a:t>
            </a:fld>
            <a:endParaRPr lang="en-US" dirty="0"/>
          </a:p>
        </p:txBody>
      </p:sp>
      <p:sp>
        <p:nvSpPr>
          <p:cNvPr id="5"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108075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and Group</a:t>
            </a:r>
            <a:br>
              <a:rPr lang="en-US" dirty="0" smtClean="0"/>
            </a:br>
            <a:r>
              <a:rPr lang="en-US" dirty="0" smtClean="0"/>
              <a:t>Responsibilities</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25</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724" y="2590800"/>
            <a:ext cx="3505200" cy="1981200"/>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2718909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371600"/>
            <a:ext cx="7917873" cy="3293209"/>
          </a:xfrm>
          <a:prstGeom prst="rect">
            <a:avLst/>
          </a:prstGeom>
          <a:noFill/>
          <a:ln w="38100">
            <a:noFill/>
          </a:ln>
        </p:spPr>
        <p:txBody>
          <a:bodyPr wrap="square" rtlCol="0">
            <a:spAutoFit/>
          </a:bodyPr>
          <a:lstStyle/>
          <a:p>
            <a:pPr algn="ctr"/>
            <a:r>
              <a:rPr lang="en-US" sz="4000" dirty="0" smtClean="0">
                <a:effectLst>
                  <a:outerShdw blurRad="38100" dist="38100" dir="2700000" algn="tl">
                    <a:srgbClr val="000000">
                      <a:alpha val="43137"/>
                    </a:srgbClr>
                  </a:outerShdw>
                </a:effectLst>
                <a:latin typeface="+mj-lt"/>
              </a:rPr>
              <a:t>What </a:t>
            </a:r>
            <a:r>
              <a:rPr lang="en-US" sz="4000" dirty="0">
                <a:effectLst>
                  <a:outerShdw blurRad="38100" dist="38100" dir="2700000" algn="tl">
                    <a:srgbClr val="000000">
                      <a:alpha val="43137"/>
                    </a:srgbClr>
                  </a:outerShdw>
                </a:effectLst>
                <a:latin typeface="+mj-lt"/>
              </a:rPr>
              <a:t>I</a:t>
            </a:r>
            <a:r>
              <a:rPr lang="en-US" sz="4000" dirty="0" smtClean="0">
                <a:effectLst>
                  <a:outerShdw blurRad="38100" dist="38100" dir="2700000" algn="tl">
                    <a:srgbClr val="000000">
                      <a:alpha val="43137"/>
                    </a:srgbClr>
                  </a:outerShdw>
                </a:effectLst>
                <a:latin typeface="+mj-lt"/>
              </a:rPr>
              <a:t>s My </a:t>
            </a:r>
            <a:r>
              <a:rPr lang="en-US" sz="4000" dirty="0">
                <a:effectLst>
                  <a:outerShdw blurRad="38100" dist="38100" dir="2700000" algn="tl">
                    <a:srgbClr val="000000">
                      <a:alpha val="43137"/>
                    </a:srgbClr>
                  </a:outerShdw>
                </a:effectLst>
                <a:latin typeface="+mj-lt"/>
              </a:rPr>
              <a:t>R</a:t>
            </a:r>
            <a:r>
              <a:rPr lang="en-US" sz="4000" dirty="0" smtClean="0">
                <a:effectLst>
                  <a:outerShdw blurRad="38100" dist="38100" dir="2700000" algn="tl">
                    <a:srgbClr val="000000">
                      <a:alpha val="43137"/>
                    </a:srgbClr>
                  </a:outerShdw>
                </a:effectLst>
                <a:latin typeface="+mj-lt"/>
              </a:rPr>
              <a:t>ole as an </a:t>
            </a:r>
            <a:r>
              <a:rPr lang="en-US" sz="4000" b="1" dirty="0" smtClean="0">
                <a:effectLst>
                  <a:outerShdw blurRad="38100" dist="38100" dir="2700000" algn="tl">
                    <a:srgbClr val="000000">
                      <a:alpha val="43137"/>
                    </a:srgbClr>
                  </a:outerShdw>
                </a:effectLst>
                <a:latin typeface="+mj-lt"/>
              </a:rPr>
              <a:t>AVATAR Partner </a:t>
            </a:r>
            <a:r>
              <a:rPr lang="en-US" sz="4000" dirty="0" smtClean="0">
                <a:effectLst>
                  <a:outerShdw blurRad="38100" dist="38100" dir="2700000" algn="tl">
                    <a:srgbClr val="000000">
                      <a:alpha val="43137"/>
                    </a:srgbClr>
                  </a:outerShdw>
                </a:effectLst>
                <a:latin typeface="+mj-lt"/>
              </a:rPr>
              <a:t>or </a:t>
            </a:r>
            <a:r>
              <a:rPr lang="en-US" sz="4000" b="1" dirty="0" smtClean="0">
                <a:effectLst>
                  <a:outerShdw blurRad="38100" dist="38100" dir="2700000" algn="tl">
                    <a:srgbClr val="000000">
                      <a:alpha val="43137"/>
                    </a:srgbClr>
                  </a:outerShdw>
                </a:effectLst>
                <a:latin typeface="+mj-lt"/>
              </a:rPr>
              <a:t>Team Member</a:t>
            </a:r>
            <a:r>
              <a:rPr lang="en-US" sz="4000" dirty="0" smtClean="0">
                <a:effectLst>
                  <a:outerShdw blurRad="38100" dist="38100" dir="2700000" algn="tl">
                    <a:srgbClr val="000000">
                      <a:alpha val="43137"/>
                    </a:srgbClr>
                  </a:outerShdw>
                </a:effectLst>
                <a:latin typeface="+mj-lt"/>
              </a:rPr>
              <a:t>?</a:t>
            </a:r>
          </a:p>
          <a:p>
            <a:pPr algn="ctr"/>
            <a:endParaRPr lang="en-US" sz="3200" dirty="0" smtClean="0">
              <a:effectLst>
                <a:outerShdw blurRad="38100" dist="38100" dir="2700000" algn="tl">
                  <a:srgbClr val="000000">
                    <a:alpha val="43137"/>
                  </a:srgbClr>
                </a:outerShdw>
              </a:effectLst>
              <a:latin typeface="+mj-lt"/>
            </a:endParaRPr>
          </a:p>
          <a:p>
            <a:pPr algn="ctr"/>
            <a:r>
              <a:rPr lang="en-US" sz="3200" dirty="0" smtClean="0">
                <a:effectLst>
                  <a:outerShdw blurRad="38100" dist="38100" dir="2700000" algn="tl">
                    <a:srgbClr val="000000">
                      <a:alpha val="43137"/>
                    </a:srgbClr>
                  </a:outerShdw>
                </a:effectLst>
                <a:latin typeface="+mj-lt"/>
              </a:rPr>
              <a:t>What knowledge can you contribute?</a:t>
            </a:r>
          </a:p>
          <a:p>
            <a:pPr algn="ctr"/>
            <a:r>
              <a:rPr lang="en-US" sz="3200" dirty="0" smtClean="0">
                <a:effectLst>
                  <a:outerShdw blurRad="38100" dist="38100" dir="2700000" algn="tl">
                    <a:srgbClr val="000000">
                      <a:alpha val="43137"/>
                    </a:srgbClr>
                  </a:outerShdw>
                </a:effectLst>
                <a:latin typeface="+mj-lt"/>
              </a:rPr>
              <a:t>What skills can you bring to the group?</a:t>
            </a:r>
          </a:p>
          <a:p>
            <a:pPr algn="ctr"/>
            <a:endParaRPr lang="en-US" sz="3200" dirty="0">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A79836AA-2E5C-4B78-BCFE-529AC8470618}" type="slidenum">
              <a:rPr lang="en-US" smtClean="0"/>
              <a:pPr/>
              <a:t>26</a:t>
            </a:fld>
            <a:endParaRPr lang="en-US" dirty="0"/>
          </a:p>
        </p:txBody>
      </p:sp>
      <p:sp>
        <p:nvSpPr>
          <p:cNvPr id="5" name="Footer Placeholder 4"/>
          <p:cNvSpPr>
            <a:spLocks noGrp="1"/>
          </p:cNvSpPr>
          <p:nvPr>
            <p:ph type="ftr" sz="quarter" idx="11"/>
          </p:nvPr>
        </p:nvSpPr>
        <p:spPr>
          <a:xfrm>
            <a:off x="546100" y="6400800"/>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2204584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VATS draw on multiple knowledge bases.   Which of these do you know well?</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smtClean="0"/>
              <a:t>Knowledge of content and pedagogy in your discipline</a:t>
            </a:r>
          </a:p>
          <a:p>
            <a:r>
              <a:rPr lang="en-US" b="1" dirty="0" smtClean="0"/>
              <a:t>Pedagogical content knowledge</a:t>
            </a:r>
          </a:p>
          <a:p>
            <a:r>
              <a:rPr lang="en-US" b="1" dirty="0" smtClean="0"/>
              <a:t>Knowledge of </a:t>
            </a:r>
            <a:r>
              <a:rPr lang="en-US" b="1" dirty="0" smtClean="0"/>
              <a:t>resources </a:t>
            </a:r>
            <a:r>
              <a:rPr lang="en-US" b="1" dirty="0" smtClean="0"/>
              <a:t>and </a:t>
            </a:r>
            <a:r>
              <a:rPr lang="en-US" b="1" dirty="0" smtClean="0"/>
              <a:t>technology in your discipline</a:t>
            </a:r>
            <a:endParaRPr lang="en-US" b="1" dirty="0" smtClean="0"/>
          </a:p>
          <a:p>
            <a:r>
              <a:rPr lang="en-US" b="1" dirty="0" smtClean="0"/>
              <a:t>Knowledge of high school learners</a:t>
            </a:r>
          </a:p>
          <a:p>
            <a:r>
              <a:rPr lang="en-US" b="1" dirty="0" smtClean="0"/>
              <a:t>Knowledge of college learners</a:t>
            </a:r>
          </a:p>
          <a:p>
            <a:r>
              <a:rPr lang="en-US" b="1" dirty="0" smtClean="0"/>
              <a:t>Knowledge of instruction</a:t>
            </a:r>
            <a:endParaRPr lang="en-US" b="1" dirty="0"/>
          </a:p>
        </p:txBody>
      </p:sp>
      <p:sp>
        <p:nvSpPr>
          <p:cNvPr id="4" name="Content Placeholder 3"/>
          <p:cNvSpPr>
            <a:spLocks noGrp="1"/>
          </p:cNvSpPr>
          <p:nvPr>
            <p:ph sz="half" idx="2"/>
          </p:nvPr>
        </p:nvSpPr>
        <p:spPr/>
        <p:txBody>
          <a:bodyPr>
            <a:normAutofit fontScale="92500" lnSpcReduction="10000"/>
          </a:bodyPr>
          <a:lstStyle/>
          <a:p>
            <a:r>
              <a:rPr lang="en-US" b="1" dirty="0" smtClean="0"/>
              <a:t>Knowledge of state standards, the TEKS </a:t>
            </a:r>
            <a:r>
              <a:rPr lang="en-US" b="1" dirty="0" smtClean="0"/>
              <a:t>and/or </a:t>
            </a:r>
            <a:r>
              <a:rPr lang="en-US" b="1" dirty="0" smtClean="0"/>
              <a:t>the CCRS</a:t>
            </a:r>
          </a:p>
          <a:p>
            <a:r>
              <a:rPr lang="en-US" b="1" dirty="0" smtClean="0"/>
              <a:t>Knowledge of state assessments, STAAR/EOC </a:t>
            </a:r>
            <a:r>
              <a:rPr lang="en-US" b="1" dirty="0" smtClean="0"/>
              <a:t>and/or </a:t>
            </a:r>
            <a:r>
              <a:rPr lang="en-US" b="1" dirty="0" smtClean="0"/>
              <a:t>the TSI</a:t>
            </a:r>
          </a:p>
          <a:p>
            <a:r>
              <a:rPr lang="en-US" b="1" dirty="0" smtClean="0"/>
              <a:t>Knowledge of the state curriculum</a:t>
            </a:r>
          </a:p>
          <a:p>
            <a:r>
              <a:rPr lang="en-US" b="1" dirty="0" smtClean="0"/>
              <a:t>Knowledge of college readiness</a:t>
            </a:r>
          </a:p>
          <a:p>
            <a:r>
              <a:rPr lang="en-US" b="1" dirty="0" smtClean="0"/>
              <a:t>Knowledge of vertical alignment processes</a:t>
            </a:r>
            <a:endParaRPr lang="en-US" b="1"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27</a:t>
            </a:fld>
            <a:endParaRPr lang="en-US" dirty="0"/>
          </a:p>
        </p:txBody>
      </p:sp>
      <p:sp>
        <p:nvSpPr>
          <p:cNvPr id="6"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2692667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87" y="533400"/>
            <a:ext cx="8216013" cy="1600199"/>
          </a:xfrm>
        </p:spPr>
        <p:txBody>
          <a:bodyPr/>
          <a:lstStyle/>
          <a:p>
            <a:r>
              <a:rPr lang="en-US" dirty="0" smtClean="0"/>
              <a:t>VATS draw on varied skills of members.   Which </a:t>
            </a:r>
            <a:r>
              <a:rPr lang="en-US" dirty="0" smtClean="0"/>
              <a:t>are </a:t>
            </a:r>
            <a:r>
              <a:rPr lang="en-US" dirty="0" smtClean="0"/>
              <a:t>your strengths?</a:t>
            </a:r>
            <a:endParaRPr lang="en-US" dirty="0"/>
          </a:p>
        </p:txBody>
      </p:sp>
      <p:sp>
        <p:nvSpPr>
          <p:cNvPr id="3" name="Content Placeholder 2"/>
          <p:cNvSpPr>
            <a:spLocks noGrp="1"/>
          </p:cNvSpPr>
          <p:nvPr>
            <p:ph sz="half" idx="1"/>
          </p:nvPr>
        </p:nvSpPr>
        <p:spPr/>
        <p:txBody>
          <a:bodyPr>
            <a:normAutofit fontScale="92500"/>
          </a:bodyPr>
          <a:lstStyle/>
          <a:p>
            <a:r>
              <a:rPr lang="en-US" b="1" dirty="0" smtClean="0"/>
              <a:t>Facilitator</a:t>
            </a:r>
          </a:p>
          <a:p>
            <a:r>
              <a:rPr lang="en-US" b="1" dirty="0" smtClean="0"/>
              <a:t>Deliberator</a:t>
            </a:r>
          </a:p>
          <a:p>
            <a:r>
              <a:rPr lang="en-US" b="1" dirty="0" smtClean="0"/>
              <a:t>Inquirer</a:t>
            </a:r>
          </a:p>
          <a:p>
            <a:r>
              <a:rPr lang="en-US" b="1" dirty="0" smtClean="0"/>
              <a:t>Summarizer</a:t>
            </a:r>
          </a:p>
          <a:p>
            <a:r>
              <a:rPr lang="en-US" b="1" dirty="0" smtClean="0"/>
              <a:t>Connector</a:t>
            </a:r>
          </a:p>
          <a:p>
            <a:r>
              <a:rPr lang="en-US" b="1" dirty="0" smtClean="0"/>
              <a:t>Organizer</a:t>
            </a:r>
          </a:p>
          <a:p>
            <a:r>
              <a:rPr lang="en-US" b="1" dirty="0" smtClean="0"/>
              <a:t>Visualizer</a:t>
            </a:r>
          </a:p>
          <a:p>
            <a:r>
              <a:rPr lang="en-US" b="1" dirty="0" smtClean="0"/>
              <a:t>Critic</a:t>
            </a:r>
          </a:p>
          <a:p>
            <a:r>
              <a:rPr lang="en-US" b="1" dirty="0" smtClean="0"/>
              <a:t>Encourager</a:t>
            </a:r>
            <a:endParaRPr lang="en-US" b="1" dirty="0"/>
          </a:p>
        </p:txBody>
      </p:sp>
      <p:sp>
        <p:nvSpPr>
          <p:cNvPr id="4" name="Content Placeholder 3"/>
          <p:cNvSpPr>
            <a:spLocks noGrp="1"/>
          </p:cNvSpPr>
          <p:nvPr>
            <p:ph sz="half" idx="2"/>
          </p:nvPr>
        </p:nvSpPr>
        <p:spPr>
          <a:xfrm>
            <a:off x="4016235" y="2466558"/>
            <a:ext cx="3636981" cy="3553245"/>
          </a:xfrm>
        </p:spPr>
        <p:txBody>
          <a:bodyPr>
            <a:normAutofit fontScale="92500"/>
          </a:bodyPr>
          <a:lstStyle/>
          <a:p>
            <a:r>
              <a:rPr lang="en-US" b="1" dirty="0" smtClean="0"/>
              <a:t>Do you focus on the big picture?</a:t>
            </a:r>
          </a:p>
          <a:p>
            <a:r>
              <a:rPr lang="en-US" b="1" dirty="0" smtClean="0"/>
              <a:t>Do you see the relevance of details?</a:t>
            </a:r>
          </a:p>
          <a:p>
            <a:r>
              <a:rPr lang="en-US" b="1" dirty="0" smtClean="0"/>
              <a:t>Do you have a good imagination?</a:t>
            </a:r>
          </a:p>
          <a:p>
            <a:r>
              <a:rPr lang="en-US" b="1" dirty="0" smtClean="0"/>
              <a:t>Are you committed to social justice?</a:t>
            </a:r>
          </a:p>
          <a:p>
            <a:r>
              <a:rPr lang="en-US" b="1" dirty="0" smtClean="0"/>
              <a:t>Can you imagine a future </a:t>
            </a:r>
            <a:r>
              <a:rPr lang="en-US" b="1" dirty="0" smtClean="0"/>
              <a:t>where </a:t>
            </a:r>
            <a:r>
              <a:rPr lang="en-US" b="1" dirty="0" smtClean="0"/>
              <a:t>all students teach their educational </a:t>
            </a:r>
            <a:r>
              <a:rPr lang="en-US" b="1" dirty="0" smtClean="0"/>
              <a:t>potentials?</a:t>
            </a:r>
            <a:endParaRPr lang="en-US" b="1"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28</a:t>
            </a:fld>
            <a:endParaRPr lang="en-US" dirty="0"/>
          </a:p>
        </p:txBody>
      </p:sp>
      <p:sp>
        <p:nvSpPr>
          <p:cNvPr id="6"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1101990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448" y="2590800"/>
            <a:ext cx="8486152" cy="3124200"/>
          </a:xfrm>
        </p:spPr>
        <p:txBody>
          <a:bodyPr>
            <a:normAutofit fontScale="92500" lnSpcReduction="10000"/>
          </a:bodyPr>
          <a:lstStyle/>
          <a:p>
            <a:r>
              <a:rPr lang="en-US" sz="2800" b="1" dirty="0" smtClean="0">
                <a:solidFill>
                  <a:schemeClr val="tx1">
                    <a:lumMod val="85000"/>
                    <a:lumOff val="15000"/>
                  </a:schemeClr>
                </a:solidFill>
              </a:rPr>
              <a:t>Put the VAT meeting times on your calendar.</a:t>
            </a:r>
          </a:p>
          <a:p>
            <a:r>
              <a:rPr lang="en-US" sz="2800" b="1" dirty="0" smtClean="0">
                <a:solidFill>
                  <a:schemeClr val="tx1">
                    <a:lumMod val="85000"/>
                    <a:lumOff val="15000"/>
                  </a:schemeClr>
                </a:solidFill>
              </a:rPr>
              <a:t>Determine any assignments before the next online or face to face meeting.</a:t>
            </a:r>
          </a:p>
          <a:p>
            <a:r>
              <a:rPr lang="en-US" sz="2800" b="1" dirty="0" smtClean="0">
                <a:solidFill>
                  <a:schemeClr val="tx1">
                    <a:lumMod val="85000"/>
                    <a:lumOff val="15000"/>
                  </a:schemeClr>
                </a:solidFill>
              </a:rPr>
              <a:t>Do you need any more team members to make this process more successful?</a:t>
            </a:r>
          </a:p>
          <a:p>
            <a:r>
              <a:rPr lang="en-US" sz="2800" b="1" dirty="0" smtClean="0">
                <a:solidFill>
                  <a:schemeClr val="tx1">
                    <a:lumMod val="85000"/>
                    <a:lumOff val="15000"/>
                  </a:schemeClr>
                </a:solidFill>
              </a:rPr>
              <a:t>Do you need partners who may be part of your feeder pattern but are missing from the table?</a:t>
            </a:r>
          </a:p>
          <a:p>
            <a:endParaRPr lang="en-US" sz="2200" b="1" i="1" dirty="0" smtClean="0">
              <a:solidFill>
                <a:schemeClr val="tx1">
                  <a:lumMod val="85000"/>
                  <a:lumOff val="15000"/>
                </a:schemeClr>
              </a:solidFill>
            </a:endParaRPr>
          </a:p>
          <a:p>
            <a:endParaRPr lang="en-US" i="1" dirty="0" smtClean="0"/>
          </a:p>
        </p:txBody>
      </p:sp>
      <p:sp>
        <p:nvSpPr>
          <p:cNvPr id="4" name="Slide Number Placeholder 3"/>
          <p:cNvSpPr>
            <a:spLocks noGrp="1"/>
          </p:cNvSpPr>
          <p:nvPr>
            <p:ph type="sldNum" sz="quarter" idx="12"/>
          </p:nvPr>
        </p:nvSpPr>
        <p:spPr/>
        <p:txBody>
          <a:bodyPr/>
          <a:lstStyle/>
          <a:p>
            <a:fld id="{6C9BBEF7-7293-46AE-9D35-8611E125A7BD}" type="slidenum">
              <a:rPr lang="en-US" smtClean="0"/>
              <a:pPr/>
              <a:t>29</a:t>
            </a:fld>
            <a:endParaRPr lang="en-US" dirty="0"/>
          </a:p>
        </p:txBody>
      </p:sp>
      <p:sp>
        <p:nvSpPr>
          <p:cNvPr id="8" name="Rounded Rectangle 4"/>
          <p:cNvSpPr/>
          <p:nvPr/>
        </p:nvSpPr>
        <p:spPr>
          <a:xfrm>
            <a:off x="503302" y="819540"/>
            <a:ext cx="8137395" cy="8522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400" b="1" spc="300" dirty="0" smtClean="0">
                <a:solidFill>
                  <a:schemeClr val="bg1"/>
                </a:solidFill>
                <a:latin typeface="+mj-lt"/>
              </a:rPr>
              <a:t>Next Steps</a:t>
            </a:r>
            <a:r>
              <a:rPr lang="en-US" sz="4400" b="1" kern="1200" cap="none" spc="300" dirty="0" smtClean="0">
                <a:solidFill>
                  <a:schemeClr val="bg1"/>
                </a:solidFill>
                <a:latin typeface="+mj-lt"/>
              </a:rPr>
              <a:t> </a:t>
            </a:r>
          </a:p>
        </p:txBody>
      </p:sp>
      <p:sp>
        <p:nvSpPr>
          <p:cNvPr id="5"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1040655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0" y="2489201"/>
            <a:ext cx="8839199" cy="3530599"/>
          </a:xfrm>
        </p:spPr>
        <p:txBody>
          <a:bodyPr>
            <a:normAutofit/>
          </a:bodyPr>
          <a:lstStyle/>
          <a:p>
            <a:pPr marL="0" indent="0" algn="ctr">
              <a:buNone/>
            </a:pPr>
            <a:endParaRPr lang="en-US" sz="3000" dirty="0" smtClean="0">
              <a:solidFill>
                <a:schemeClr val="tx1">
                  <a:lumMod val="85000"/>
                  <a:lumOff val="15000"/>
                </a:schemeClr>
              </a:solidFill>
            </a:endParaRPr>
          </a:p>
          <a:p>
            <a:pPr marL="0" indent="0" algn="ctr">
              <a:buNone/>
            </a:pPr>
            <a:r>
              <a:rPr lang="en-US" sz="3000" i="1" dirty="0" smtClean="0">
                <a:solidFill>
                  <a:srgbClr val="0070C0"/>
                </a:solidFill>
              </a:rPr>
              <a:t>“Never doubt that a small group of thoughtful, </a:t>
            </a:r>
          </a:p>
          <a:p>
            <a:pPr marL="0" indent="0" algn="ctr">
              <a:buNone/>
            </a:pPr>
            <a:r>
              <a:rPr lang="en-US" sz="3000" i="1" dirty="0" smtClean="0">
                <a:solidFill>
                  <a:srgbClr val="0070C0"/>
                </a:solidFill>
              </a:rPr>
              <a:t>committed people can change the world.”</a:t>
            </a:r>
          </a:p>
          <a:p>
            <a:pPr marL="0" indent="0" algn="ctr">
              <a:buNone/>
            </a:pPr>
            <a:endParaRPr lang="en-US" sz="3000" i="1" dirty="0" smtClean="0">
              <a:solidFill>
                <a:srgbClr val="0070C0"/>
              </a:solidFill>
            </a:endParaRPr>
          </a:p>
          <a:p>
            <a:pPr marL="0" indent="0" algn="ctr">
              <a:buNone/>
            </a:pPr>
            <a:r>
              <a:rPr lang="en-US" sz="3000" i="1" dirty="0" smtClean="0">
                <a:solidFill>
                  <a:srgbClr val="0070C0"/>
                </a:solidFill>
              </a:rPr>
              <a:t>Margaret Meade</a:t>
            </a:r>
          </a:p>
          <a:p>
            <a:pPr marL="0" indent="0" algn="ctr">
              <a:buNone/>
            </a:pPr>
            <a:endParaRPr lang="en-US" sz="4400" dirty="0"/>
          </a:p>
        </p:txBody>
      </p:sp>
      <p:sp>
        <p:nvSpPr>
          <p:cNvPr id="2" name="Slide Number Placeholder 1"/>
          <p:cNvSpPr>
            <a:spLocks noGrp="1"/>
          </p:cNvSpPr>
          <p:nvPr>
            <p:ph type="sldNum" sz="quarter" idx="4294967295"/>
          </p:nvPr>
        </p:nvSpPr>
        <p:spPr>
          <a:xfrm>
            <a:off x="7678616" y="295730"/>
            <a:ext cx="791308" cy="767687"/>
          </a:xfrm>
          <a:prstGeom prst="rect">
            <a:avLst/>
          </a:prstGeom>
        </p:spPr>
        <p:txBody>
          <a:bodyPr/>
          <a:lstStyle/>
          <a:p>
            <a:fld id="{A79836AA-2E5C-4B78-BCFE-529AC8470618}" type="slidenum">
              <a:rPr lang="en-US" smtClean="0"/>
              <a:pPr/>
              <a:t>3</a:t>
            </a:fld>
            <a:endParaRPr lang="en-US" dirty="0"/>
          </a:p>
        </p:txBody>
      </p:sp>
      <p:sp>
        <p:nvSpPr>
          <p:cNvPr id="4"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172408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17763"/>
            <a:ext cx="8610600" cy="3825838"/>
          </a:xfrm>
        </p:spPr>
        <p:txBody>
          <a:bodyPr>
            <a:normAutofit fontScale="92500" lnSpcReduction="20000"/>
          </a:bodyPr>
          <a:lstStyle/>
          <a:p>
            <a:r>
              <a:rPr lang="en-US" sz="2800" b="1" dirty="0" smtClean="0">
                <a:solidFill>
                  <a:schemeClr val="tx1">
                    <a:lumMod val="85000"/>
                    <a:lumOff val="15000"/>
                  </a:schemeClr>
                </a:solidFill>
              </a:rPr>
              <a:t>Begin with the end in mind </a:t>
            </a:r>
            <a:r>
              <a:rPr lang="en-US" sz="2200" b="1" i="1" dirty="0" smtClean="0">
                <a:solidFill>
                  <a:schemeClr val="tx1">
                    <a:lumMod val="85000"/>
                    <a:lumOff val="15000"/>
                  </a:schemeClr>
                </a:solidFill>
              </a:rPr>
              <a:t>(What do you want to achieve at each meeting?)</a:t>
            </a:r>
          </a:p>
          <a:p>
            <a:r>
              <a:rPr lang="en-US" sz="2800" b="1" dirty="0" smtClean="0">
                <a:solidFill>
                  <a:schemeClr val="tx1">
                    <a:lumMod val="85000"/>
                    <a:lumOff val="15000"/>
                  </a:schemeClr>
                </a:solidFill>
              </a:rPr>
              <a:t>Be respectful when others are voicing an opinion</a:t>
            </a:r>
          </a:p>
          <a:p>
            <a:r>
              <a:rPr lang="en-US" sz="2800" b="1" dirty="0" smtClean="0">
                <a:solidFill>
                  <a:schemeClr val="tx1">
                    <a:lumMod val="85000"/>
                    <a:lumOff val="15000"/>
                  </a:schemeClr>
                </a:solidFill>
              </a:rPr>
              <a:t>Participate actively</a:t>
            </a:r>
          </a:p>
          <a:p>
            <a:pPr lvl="1">
              <a:buFont typeface="Lucida Sans Unicode" pitchFamily="34" charset="0"/>
              <a:buChar char="₋"/>
            </a:pPr>
            <a:r>
              <a:rPr lang="en-US" sz="2400" b="1" dirty="0" smtClean="0">
                <a:solidFill>
                  <a:schemeClr val="tx1">
                    <a:lumMod val="85000"/>
                    <a:lumOff val="15000"/>
                  </a:schemeClr>
                </a:solidFill>
              </a:rPr>
              <a:t>Ask questions</a:t>
            </a:r>
          </a:p>
          <a:p>
            <a:pPr lvl="1">
              <a:buFont typeface="Lucida Sans Unicode" pitchFamily="34" charset="0"/>
              <a:buChar char="₋"/>
            </a:pPr>
            <a:r>
              <a:rPr lang="en-US" sz="2400" b="1" dirty="0" smtClean="0">
                <a:solidFill>
                  <a:schemeClr val="tx1">
                    <a:lumMod val="85000"/>
                    <a:lumOff val="15000"/>
                  </a:schemeClr>
                </a:solidFill>
              </a:rPr>
              <a:t>Share experiences and insights</a:t>
            </a:r>
          </a:p>
          <a:p>
            <a:pPr lvl="1">
              <a:buFont typeface="Lucida Sans Unicode" pitchFamily="34" charset="0"/>
              <a:buChar char="₋"/>
            </a:pPr>
            <a:r>
              <a:rPr lang="en-US" sz="2400" b="1" dirty="0" smtClean="0">
                <a:solidFill>
                  <a:schemeClr val="tx1">
                    <a:lumMod val="85000"/>
                    <a:lumOff val="15000"/>
                  </a:schemeClr>
                </a:solidFill>
              </a:rPr>
              <a:t>Make connections</a:t>
            </a:r>
          </a:p>
          <a:p>
            <a:pPr lvl="1">
              <a:buFont typeface="Lucida Sans Unicode" pitchFamily="34" charset="0"/>
              <a:buChar char="₋"/>
            </a:pPr>
            <a:r>
              <a:rPr lang="en-US" sz="2400" b="1" dirty="0" smtClean="0">
                <a:solidFill>
                  <a:schemeClr val="tx1">
                    <a:lumMod val="85000"/>
                    <a:lumOff val="15000"/>
                  </a:schemeClr>
                </a:solidFill>
              </a:rPr>
              <a:t>Help each other</a:t>
            </a:r>
            <a:endParaRPr lang="en-US" b="1" dirty="0" smtClean="0">
              <a:solidFill>
                <a:schemeClr val="tx1">
                  <a:lumMod val="85000"/>
                  <a:lumOff val="15000"/>
                </a:schemeClr>
              </a:solidFill>
            </a:endParaRPr>
          </a:p>
          <a:p>
            <a:r>
              <a:rPr lang="en-US" sz="2800" b="1" dirty="0" smtClean="0">
                <a:solidFill>
                  <a:schemeClr val="tx1">
                    <a:lumMod val="85000"/>
                    <a:lumOff val="15000"/>
                  </a:schemeClr>
                </a:solidFill>
              </a:rPr>
              <a:t>Tame the technology </a:t>
            </a:r>
            <a:r>
              <a:rPr lang="en-US" sz="2200" b="1" i="1" dirty="0" smtClean="0">
                <a:solidFill>
                  <a:schemeClr val="tx1">
                    <a:lumMod val="85000"/>
                    <a:lumOff val="15000"/>
                  </a:schemeClr>
                </a:solidFill>
              </a:rPr>
              <a:t>(Limit </a:t>
            </a:r>
            <a:r>
              <a:rPr lang="en-US" sz="2200" b="1" i="1" dirty="0" smtClean="0">
                <a:solidFill>
                  <a:schemeClr val="tx1">
                    <a:lumMod val="85000"/>
                    <a:lumOff val="15000"/>
                  </a:schemeClr>
                </a:solidFill>
              </a:rPr>
              <a:t>cell phone use, refrain from answering e-mails and surfing the web on laptops, iPad's, etc.)</a:t>
            </a:r>
          </a:p>
          <a:p>
            <a:endParaRPr lang="en-US" i="1" dirty="0" smtClean="0"/>
          </a:p>
        </p:txBody>
      </p:sp>
      <p:sp>
        <p:nvSpPr>
          <p:cNvPr id="4" name="Slide Number Placeholder 3"/>
          <p:cNvSpPr>
            <a:spLocks noGrp="1"/>
          </p:cNvSpPr>
          <p:nvPr>
            <p:ph type="sldNum" sz="quarter" idx="12"/>
          </p:nvPr>
        </p:nvSpPr>
        <p:spPr/>
        <p:txBody>
          <a:bodyPr/>
          <a:lstStyle/>
          <a:p>
            <a:fld id="{6C9BBEF7-7293-46AE-9D35-8611E125A7BD}" type="slidenum">
              <a:rPr lang="en-US" smtClean="0"/>
              <a:pPr/>
              <a:t>30</a:t>
            </a:fld>
            <a:endParaRPr lang="en-US" dirty="0"/>
          </a:p>
        </p:txBody>
      </p:sp>
      <p:sp>
        <p:nvSpPr>
          <p:cNvPr id="8" name="Rounded Rectangle 4"/>
          <p:cNvSpPr/>
          <p:nvPr/>
        </p:nvSpPr>
        <p:spPr>
          <a:xfrm>
            <a:off x="457200" y="780644"/>
            <a:ext cx="8137395" cy="120055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200" b="1" spc="300" dirty="0" smtClean="0">
                <a:solidFill>
                  <a:schemeClr val="bg1"/>
                </a:solidFill>
                <a:latin typeface="+mj-lt"/>
              </a:rPr>
              <a:t>Items Your Group May Want to Think About:</a:t>
            </a:r>
            <a:r>
              <a:rPr lang="en-US" sz="3200" b="1" kern="1200" cap="none" spc="300" dirty="0" smtClean="0">
                <a:solidFill>
                  <a:schemeClr val="bg1"/>
                </a:solidFill>
                <a:latin typeface="+mj-lt"/>
              </a:rPr>
              <a:t> </a:t>
            </a:r>
          </a:p>
        </p:txBody>
      </p:sp>
      <p:sp>
        <p:nvSpPr>
          <p:cNvPr id="5"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2327903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Recap</a:t>
            </a:r>
            <a:endParaRPr lang="en-US" dirty="0"/>
          </a:p>
        </p:txBody>
      </p:sp>
      <p:sp>
        <p:nvSpPr>
          <p:cNvPr id="6" name="Text Placeholder 5"/>
          <p:cNvSpPr>
            <a:spLocks noGrp="1"/>
          </p:cNvSpPr>
          <p:nvPr>
            <p:ph type="body" idx="1"/>
          </p:nvPr>
        </p:nvSpPr>
        <p:spPr>
          <a:xfrm>
            <a:off x="4648200" y="1176959"/>
            <a:ext cx="4191001" cy="5181600"/>
          </a:xfrm>
        </p:spPr>
        <p:txBody>
          <a:bodyPr>
            <a:normAutofit/>
          </a:bodyPr>
          <a:lstStyle/>
          <a:p>
            <a:pPr marL="1657350" lvl="2" indent="-742950">
              <a:spcAft>
                <a:spcPts val="600"/>
              </a:spcAft>
              <a:buFont typeface="Wingdings" panose="05000000000000000000" pitchFamily="2" charset="2"/>
              <a:buChar char="q"/>
            </a:pPr>
            <a:r>
              <a:rPr lang="en-US" sz="2400" dirty="0" smtClean="0">
                <a:solidFill>
                  <a:schemeClr val="tx1">
                    <a:lumMod val="85000"/>
                    <a:lumOff val="15000"/>
                  </a:schemeClr>
                </a:solidFill>
              </a:rPr>
              <a:t>Purpose,</a:t>
            </a:r>
            <a:endParaRPr lang="en-US" sz="2400" dirty="0">
              <a:solidFill>
                <a:schemeClr val="tx1">
                  <a:lumMod val="85000"/>
                  <a:lumOff val="15000"/>
                </a:schemeClr>
              </a:solidFill>
            </a:endParaRPr>
          </a:p>
          <a:p>
            <a:pPr marL="1657350" lvl="2" indent="-742950">
              <a:spcAft>
                <a:spcPts val="600"/>
              </a:spcAft>
              <a:buFont typeface="Wingdings" panose="05000000000000000000" pitchFamily="2" charset="2"/>
              <a:buChar char="q"/>
            </a:pPr>
            <a:r>
              <a:rPr lang="en-US" sz="2400" dirty="0" smtClean="0">
                <a:solidFill>
                  <a:schemeClr val="tx1">
                    <a:lumMod val="85000"/>
                    <a:lumOff val="15000"/>
                  </a:schemeClr>
                </a:solidFill>
              </a:rPr>
              <a:t>Benefits and Challenges of VAT Membership</a:t>
            </a:r>
            <a:endParaRPr lang="en-US" sz="2400" dirty="0">
              <a:solidFill>
                <a:schemeClr val="tx1">
                  <a:lumMod val="85000"/>
                  <a:lumOff val="15000"/>
                </a:schemeClr>
              </a:solidFill>
            </a:endParaRPr>
          </a:p>
          <a:p>
            <a:pPr marL="1657350" lvl="2" indent="-742950">
              <a:spcAft>
                <a:spcPts val="600"/>
              </a:spcAft>
              <a:buFont typeface="Wingdings" panose="05000000000000000000" pitchFamily="2" charset="2"/>
              <a:buChar char="q"/>
            </a:pPr>
            <a:r>
              <a:rPr lang="en-US" sz="2400" dirty="0" smtClean="0">
                <a:solidFill>
                  <a:schemeClr val="tx1">
                    <a:lumMod val="85000"/>
                    <a:lumOff val="15000"/>
                  </a:schemeClr>
                </a:solidFill>
              </a:rPr>
              <a:t>Group Logistic</a:t>
            </a:r>
            <a:endParaRPr lang="en-US" sz="2400" dirty="0">
              <a:solidFill>
                <a:schemeClr val="tx1">
                  <a:lumMod val="85000"/>
                  <a:lumOff val="15000"/>
                </a:schemeClr>
              </a:solidFill>
            </a:endParaRPr>
          </a:p>
          <a:p>
            <a:pPr marL="1657350" lvl="2" indent="-742950">
              <a:spcAft>
                <a:spcPts val="600"/>
              </a:spcAft>
              <a:buFont typeface="Wingdings" panose="05000000000000000000" pitchFamily="2" charset="2"/>
              <a:buChar char="q"/>
            </a:pPr>
            <a:r>
              <a:rPr lang="en-US" sz="2400" dirty="0" smtClean="0">
                <a:solidFill>
                  <a:schemeClr val="tx1">
                    <a:lumMod val="85000"/>
                    <a:lumOff val="15000"/>
                  </a:schemeClr>
                </a:solidFill>
              </a:rPr>
              <a:t>Group Norms</a:t>
            </a:r>
            <a:endParaRPr lang="en-US" sz="2400" dirty="0">
              <a:solidFill>
                <a:schemeClr val="tx1">
                  <a:lumMod val="85000"/>
                  <a:lumOff val="15000"/>
                </a:schemeClr>
              </a:solidFill>
            </a:endParaRPr>
          </a:p>
          <a:p>
            <a:pPr marL="1657350" lvl="2" indent="-742950">
              <a:spcAft>
                <a:spcPts val="600"/>
              </a:spcAft>
              <a:buFont typeface="Wingdings" panose="05000000000000000000" pitchFamily="2" charset="2"/>
              <a:buChar char="q"/>
            </a:pPr>
            <a:r>
              <a:rPr lang="en-US" sz="2400" dirty="0" smtClean="0">
                <a:solidFill>
                  <a:schemeClr val="tx1">
                    <a:lumMod val="85000"/>
                    <a:lumOff val="15000"/>
                  </a:schemeClr>
                </a:solidFill>
              </a:rPr>
              <a:t>Individual and Group Responsibilities</a:t>
            </a:r>
            <a:endParaRPr lang="en-US" sz="2400" dirty="0">
              <a:solidFill>
                <a:schemeClr val="tx1">
                  <a:lumMod val="85000"/>
                  <a:lumOff val="15000"/>
                </a:schemeClr>
              </a:solidFill>
            </a:endParaRPr>
          </a:p>
          <a:p>
            <a:pPr marL="342900" indent="-342900">
              <a:buFont typeface="Wingdings" panose="05000000000000000000" pitchFamily="2" charset="2"/>
              <a:buChar char="q"/>
            </a:pP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31</a:t>
            </a:fld>
            <a:endParaRPr lang="en-US" dirty="0"/>
          </a:p>
        </p:txBody>
      </p:sp>
      <p:sp>
        <p:nvSpPr>
          <p:cNvPr id="7"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31360594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32</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443162"/>
            <a:ext cx="5334000" cy="2967038"/>
          </a:xfrm>
          <a:prstGeom prst="rect">
            <a:avLst/>
          </a:prstGeom>
          <a:ln>
            <a:noFill/>
          </a:ln>
          <a:effectLst>
            <a:softEdge rad="112500"/>
          </a:effectLst>
        </p:spPr>
      </p:pic>
      <p:sp>
        <p:nvSpPr>
          <p:cNvPr id="6"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3846422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33400" y="2133601"/>
            <a:ext cx="8241323" cy="3886200"/>
          </a:xfrm>
        </p:spPr>
        <p:txBody>
          <a:bodyPr numCol="2">
            <a:normAutofit/>
          </a:bodyPr>
          <a:lstStyle/>
          <a:p>
            <a:pPr marL="0" indent="0">
              <a:buNone/>
            </a:pPr>
            <a:r>
              <a:rPr lang="en-US" sz="2400" b="1" dirty="0" smtClean="0">
                <a:solidFill>
                  <a:schemeClr val="tx1">
                    <a:lumMod val="85000"/>
                    <a:lumOff val="15000"/>
                  </a:schemeClr>
                </a:solidFill>
              </a:rPr>
              <a:t>Over a decade ago, in 2000, the Texas Higher Education Coordinating Board  began an initiative to close the gaps of educational attainment among subgroups of students in Texas in the areas of:</a:t>
            </a:r>
          </a:p>
          <a:p>
            <a:pPr marL="914400" lvl="1" indent="-514350">
              <a:buFont typeface="+mj-lt"/>
              <a:buAutoNum type="arabicPeriod"/>
            </a:pPr>
            <a:endParaRPr lang="en-US" sz="2400" b="1" dirty="0" smtClean="0">
              <a:solidFill>
                <a:schemeClr val="tx1">
                  <a:lumMod val="85000"/>
                  <a:lumOff val="15000"/>
                </a:schemeClr>
              </a:solidFill>
            </a:endParaRPr>
          </a:p>
          <a:p>
            <a:pPr marL="914400" lvl="1" indent="-514350">
              <a:lnSpc>
                <a:spcPct val="150000"/>
              </a:lnSpc>
              <a:buFont typeface="+mj-lt"/>
              <a:buAutoNum type="arabicPeriod"/>
            </a:pPr>
            <a:r>
              <a:rPr lang="en-US" sz="2400" b="1" dirty="0" smtClean="0">
                <a:solidFill>
                  <a:schemeClr val="tx1">
                    <a:lumMod val="85000"/>
                    <a:lumOff val="15000"/>
                  </a:schemeClr>
                </a:solidFill>
              </a:rPr>
              <a:t>Student </a:t>
            </a:r>
            <a:r>
              <a:rPr lang="en-US" sz="2400" b="1" u="sng" dirty="0" smtClean="0">
                <a:solidFill>
                  <a:schemeClr val="tx1">
                    <a:lumMod val="85000"/>
                    <a:lumOff val="15000"/>
                  </a:schemeClr>
                </a:solidFill>
              </a:rPr>
              <a:t>Participation</a:t>
            </a:r>
          </a:p>
          <a:p>
            <a:pPr marL="914400" lvl="1" indent="-514350">
              <a:lnSpc>
                <a:spcPct val="150000"/>
              </a:lnSpc>
              <a:buFont typeface="+mj-lt"/>
              <a:buAutoNum type="arabicPeriod"/>
            </a:pPr>
            <a:r>
              <a:rPr lang="en-US" sz="2400" b="1" dirty="0" smtClean="0">
                <a:solidFill>
                  <a:schemeClr val="tx1">
                    <a:lumMod val="85000"/>
                    <a:lumOff val="15000"/>
                  </a:schemeClr>
                </a:solidFill>
              </a:rPr>
              <a:t>Student </a:t>
            </a:r>
            <a:r>
              <a:rPr lang="en-US" sz="2400" b="1" u="sng" dirty="0" smtClean="0">
                <a:solidFill>
                  <a:schemeClr val="tx1">
                    <a:lumMod val="85000"/>
                    <a:lumOff val="15000"/>
                  </a:schemeClr>
                </a:solidFill>
              </a:rPr>
              <a:t>Success</a:t>
            </a:r>
          </a:p>
          <a:p>
            <a:pPr marL="914400" lvl="1" indent="-514350">
              <a:lnSpc>
                <a:spcPct val="150000"/>
              </a:lnSpc>
              <a:buFont typeface="+mj-lt"/>
              <a:buAutoNum type="arabicPeriod"/>
            </a:pPr>
            <a:r>
              <a:rPr lang="en-US" sz="2400" b="1" dirty="0" smtClean="0">
                <a:solidFill>
                  <a:schemeClr val="tx1">
                    <a:lumMod val="85000"/>
                    <a:lumOff val="15000"/>
                  </a:schemeClr>
                </a:solidFill>
              </a:rPr>
              <a:t>Student </a:t>
            </a:r>
            <a:r>
              <a:rPr lang="en-US" sz="2400" b="1" u="sng" dirty="0" smtClean="0">
                <a:solidFill>
                  <a:schemeClr val="tx1">
                    <a:lumMod val="85000"/>
                    <a:lumOff val="15000"/>
                  </a:schemeClr>
                </a:solidFill>
              </a:rPr>
              <a:t>Excellence</a:t>
            </a:r>
          </a:p>
          <a:p>
            <a:pPr marL="914400" lvl="1" indent="-514350">
              <a:lnSpc>
                <a:spcPct val="150000"/>
              </a:lnSpc>
              <a:buFont typeface="+mj-lt"/>
              <a:buAutoNum type="arabicPeriod"/>
            </a:pPr>
            <a:r>
              <a:rPr lang="en-US" sz="2400" b="1" dirty="0" smtClean="0">
                <a:solidFill>
                  <a:schemeClr val="tx1">
                    <a:lumMod val="85000"/>
                    <a:lumOff val="15000"/>
                  </a:schemeClr>
                </a:solidFill>
              </a:rPr>
              <a:t>Student </a:t>
            </a:r>
            <a:r>
              <a:rPr lang="en-US" sz="2400" b="1" u="sng" dirty="0" smtClean="0">
                <a:solidFill>
                  <a:schemeClr val="tx1">
                    <a:lumMod val="85000"/>
                    <a:lumOff val="15000"/>
                  </a:schemeClr>
                </a:solidFill>
              </a:rPr>
              <a:t>Research</a:t>
            </a:r>
            <a:r>
              <a:rPr lang="en-US" sz="2400" b="1" dirty="0" smtClean="0">
                <a:solidFill>
                  <a:schemeClr val="tx1">
                    <a:lumMod val="85000"/>
                    <a:lumOff val="15000"/>
                  </a:schemeClr>
                </a:solidFill>
              </a:rPr>
              <a:t> </a:t>
            </a:r>
            <a:endParaRPr lang="en-US" sz="2400" b="1" dirty="0">
              <a:solidFill>
                <a:schemeClr val="tx1">
                  <a:lumMod val="85000"/>
                  <a:lumOff val="15000"/>
                </a:schemeClr>
              </a:solidFill>
            </a:endParaRPr>
          </a:p>
        </p:txBody>
      </p:sp>
      <p:sp>
        <p:nvSpPr>
          <p:cNvPr id="9" name="TextBox 8"/>
          <p:cNvSpPr txBox="1"/>
          <p:nvPr/>
        </p:nvSpPr>
        <p:spPr>
          <a:xfrm>
            <a:off x="304800" y="5638800"/>
            <a:ext cx="7086600" cy="553998"/>
          </a:xfrm>
          <a:prstGeom prst="rect">
            <a:avLst/>
          </a:prstGeom>
          <a:solidFill>
            <a:srgbClr val="FFCC00">
              <a:alpha val="2000"/>
            </a:srgbClr>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00" dirty="0" smtClean="0">
                <a:solidFill>
                  <a:schemeClr val="tx1">
                    <a:lumMod val="75000"/>
                    <a:lumOff val="25000"/>
                  </a:schemeClr>
                </a:solidFill>
                <a:latin typeface="Bookman Old Style" pitchFamily="18" charset="0"/>
              </a:rPr>
              <a:t>Source: Closing the Gaps Progress Report, June 2012</a:t>
            </a:r>
          </a:p>
          <a:p>
            <a:pPr>
              <a:defRPr/>
            </a:pPr>
            <a:r>
              <a:rPr lang="en-US" sz="1000" dirty="0" smtClean="0">
                <a:solidFill>
                  <a:schemeClr val="tx1">
                    <a:lumMod val="75000"/>
                    <a:lumOff val="25000"/>
                  </a:schemeClr>
                </a:solidFill>
                <a:latin typeface="Bookman Old Style" pitchFamily="18" charset="0"/>
              </a:rPr>
              <a:t>Retrieved </a:t>
            </a:r>
            <a:r>
              <a:rPr lang="en-US" sz="1000" dirty="0">
                <a:solidFill>
                  <a:schemeClr val="tx1">
                    <a:lumMod val="75000"/>
                    <a:lumOff val="25000"/>
                  </a:schemeClr>
                </a:solidFill>
                <a:latin typeface="Bookman Old Style" pitchFamily="18" charset="0"/>
              </a:rPr>
              <a:t>from: http://www.thecb.state.tx.us/index.cfm?objectid=858D2E7C-F5C8-97E9-0CDEB3037C1C2CA3</a:t>
            </a:r>
          </a:p>
        </p:txBody>
      </p:sp>
      <p:sp>
        <p:nvSpPr>
          <p:cNvPr id="3" name="Slide Number Placeholder 2"/>
          <p:cNvSpPr>
            <a:spLocks noGrp="1"/>
          </p:cNvSpPr>
          <p:nvPr>
            <p:ph type="sldNum" sz="quarter" idx="12"/>
          </p:nvPr>
        </p:nvSpPr>
        <p:spPr/>
        <p:txBody>
          <a:bodyPr/>
          <a:lstStyle/>
          <a:p>
            <a:fld id="{A79836AA-2E5C-4B78-BCFE-529AC8470618}" type="slidenum">
              <a:rPr lang="en-US" smtClean="0"/>
              <a:pPr/>
              <a:t>4</a:t>
            </a:fld>
            <a:endParaRPr lang="en-US" dirty="0"/>
          </a:p>
        </p:txBody>
      </p:sp>
      <p:sp>
        <p:nvSpPr>
          <p:cNvPr id="5"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9959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500"/>
                                        <p:tgtEl>
                                          <p:spTgt spid="7">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6441" y="927099"/>
            <a:ext cx="6345260" cy="709865"/>
          </a:xfrm>
        </p:spPr>
        <p:txBody>
          <a:bodyPr/>
          <a:lstStyle/>
          <a:p>
            <a:r>
              <a:rPr lang="en-US" dirty="0" smtClean="0"/>
              <a:t>Progress since the year 2000</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5</a:t>
            </a:fld>
            <a:endParaRPr lang="en-US" dirty="0"/>
          </a:p>
        </p:txBody>
      </p:sp>
      <p:pic>
        <p:nvPicPr>
          <p:cNvPr id="5"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362200" y="2362200"/>
            <a:ext cx="4367161" cy="3537980"/>
          </a:xfrm>
          <a:prstGeom prst="rect">
            <a:avLst/>
          </a:prstGeom>
          <a:ln w="88900" cap="sq" cmpd="thickThin">
            <a:solidFill>
              <a:schemeClr val="tx1">
                <a:lumMod val="75000"/>
                <a:lumOff val="25000"/>
              </a:schemeClr>
            </a:solidFill>
            <a:prstDash val="solid"/>
            <a:miter lim="800000"/>
          </a:ln>
          <a:effectLst>
            <a:innerShdw blurRad="76200">
              <a:srgbClr val="000000"/>
            </a:innerShdw>
          </a:effectLst>
        </p:spPr>
      </p:pic>
      <p:sp>
        <p:nvSpPr>
          <p:cNvPr id="6"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4248048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1" y="1371600"/>
            <a:ext cx="6912264" cy="3048000"/>
          </a:xfrm>
        </p:spPr>
        <p:txBody>
          <a:bodyPr/>
          <a:lstStyle/>
          <a:p>
            <a:pPr marL="0" indent="0">
              <a:lnSpc>
                <a:spcPct val="150000"/>
              </a:lnSpc>
            </a:pPr>
            <a:r>
              <a:rPr lang="en-US" b="1" dirty="0">
                <a:solidFill>
                  <a:schemeClr val="tx2">
                    <a:lumMod val="40000"/>
                    <a:lumOff val="60000"/>
                  </a:schemeClr>
                </a:solidFill>
                <a:latin typeface="Bookman Old Style" pitchFamily="18" charset="0"/>
              </a:rPr>
              <a:t>Are we really responsible </a:t>
            </a:r>
            <a:br>
              <a:rPr lang="en-US" b="1" dirty="0">
                <a:solidFill>
                  <a:schemeClr val="tx2">
                    <a:lumMod val="40000"/>
                    <a:lumOff val="60000"/>
                  </a:schemeClr>
                </a:solidFill>
                <a:latin typeface="Bookman Old Style" pitchFamily="18" charset="0"/>
              </a:rPr>
            </a:br>
            <a:r>
              <a:rPr lang="en-US" b="1" dirty="0">
                <a:solidFill>
                  <a:schemeClr val="tx2">
                    <a:lumMod val="40000"/>
                    <a:lumOff val="60000"/>
                  </a:schemeClr>
                </a:solidFill>
                <a:latin typeface="Bookman Old Style" pitchFamily="18" charset="0"/>
              </a:rPr>
              <a:t>for getting all students college and career ready? </a:t>
            </a:r>
            <a:r>
              <a:rPr lang="en-US" b="1" dirty="0">
                <a:latin typeface="Bookman Old Style" pitchFamily="18" charset="0"/>
              </a:rPr>
              <a:t/>
            </a:r>
            <a:br>
              <a:rPr lang="en-US" b="1" dirty="0">
                <a:latin typeface="Bookman Old Style" pitchFamily="18" charset="0"/>
              </a:rPr>
            </a:br>
            <a:endParaRPr lang="en-US" b="1"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6</a:t>
            </a:fld>
            <a:endParaRPr lang="en-US" dirty="0"/>
          </a:p>
        </p:txBody>
      </p:sp>
      <p:pic>
        <p:nvPicPr>
          <p:cNvPr id="1026" name="Picture 2" descr="C:\Users\kaq0007\AppData\Local\Microsoft\Windows\Temporary Internet Files\Content.IE5\CJL5TIRK\MP90043862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513" b="15729"/>
          <a:stretch/>
        </p:blipFill>
        <p:spPr bwMode="auto">
          <a:xfrm>
            <a:off x="1349664" y="4724400"/>
            <a:ext cx="6400800" cy="20292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152400" y="6524958"/>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3553323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lvl="0"/>
            <a:r>
              <a:rPr lang="en-US" sz="3000" b="1" u="sng" dirty="0" smtClean="0">
                <a:solidFill>
                  <a:schemeClr val="tx1">
                    <a:lumMod val="85000"/>
                    <a:lumOff val="15000"/>
                  </a:schemeClr>
                </a:solidFill>
              </a:rPr>
              <a:t>Creates </a:t>
            </a:r>
            <a:r>
              <a:rPr lang="en-US" sz="3000" b="1" u="sng" dirty="0">
                <a:solidFill>
                  <a:schemeClr val="tx1">
                    <a:lumMod val="85000"/>
                    <a:lumOff val="15000"/>
                  </a:schemeClr>
                </a:solidFill>
              </a:rPr>
              <a:t>and </a:t>
            </a:r>
            <a:r>
              <a:rPr lang="en-US" sz="3000" b="1" u="sng" dirty="0" smtClean="0">
                <a:solidFill>
                  <a:schemeClr val="tx1">
                    <a:lumMod val="85000"/>
                    <a:lumOff val="15000"/>
                  </a:schemeClr>
                </a:solidFill>
              </a:rPr>
              <a:t>builds </a:t>
            </a:r>
            <a:r>
              <a:rPr lang="en-US" sz="3000" b="1" u="sng" dirty="0">
                <a:solidFill>
                  <a:schemeClr val="tx1">
                    <a:lumMod val="85000"/>
                    <a:lumOff val="15000"/>
                  </a:schemeClr>
                </a:solidFill>
              </a:rPr>
              <a:t>relationships </a:t>
            </a:r>
            <a:r>
              <a:rPr lang="en-US" sz="3000" b="1" dirty="0" smtClean="0">
                <a:solidFill>
                  <a:schemeClr val="tx1">
                    <a:lumMod val="85000"/>
                    <a:lumOff val="15000"/>
                  </a:schemeClr>
                </a:solidFill>
              </a:rPr>
              <a:t>through </a:t>
            </a:r>
            <a:r>
              <a:rPr lang="en-US" sz="3000" b="1" dirty="0">
                <a:solidFill>
                  <a:schemeClr val="tx1">
                    <a:lumMod val="85000"/>
                    <a:lumOff val="15000"/>
                  </a:schemeClr>
                </a:solidFill>
              </a:rPr>
              <a:t>ongoing critical conversations</a:t>
            </a:r>
          </a:p>
          <a:p>
            <a:pPr lvl="0"/>
            <a:r>
              <a:rPr lang="en-US" sz="3000" b="1" u="sng" dirty="0" smtClean="0">
                <a:solidFill>
                  <a:schemeClr val="tx1">
                    <a:lumMod val="85000"/>
                    <a:lumOff val="15000"/>
                  </a:schemeClr>
                </a:solidFill>
              </a:rPr>
              <a:t>Uses </a:t>
            </a:r>
            <a:r>
              <a:rPr lang="en-US" sz="3000" b="1" u="sng" dirty="0">
                <a:solidFill>
                  <a:schemeClr val="tx1">
                    <a:lumMod val="85000"/>
                    <a:lumOff val="15000"/>
                  </a:schemeClr>
                </a:solidFill>
              </a:rPr>
              <a:t>regional data </a:t>
            </a:r>
            <a:r>
              <a:rPr lang="en-US" sz="3000" b="1" dirty="0">
                <a:solidFill>
                  <a:schemeClr val="tx1">
                    <a:lumMod val="85000"/>
                    <a:lumOff val="15000"/>
                  </a:schemeClr>
                </a:solidFill>
              </a:rPr>
              <a:t>to make alignment decisions</a:t>
            </a:r>
          </a:p>
          <a:p>
            <a:pPr lvl="0"/>
            <a:r>
              <a:rPr lang="en-US" sz="3000" b="1" u="sng" dirty="0" smtClean="0">
                <a:solidFill>
                  <a:schemeClr val="tx1">
                    <a:lumMod val="85000"/>
                    <a:lumOff val="15000"/>
                  </a:schemeClr>
                </a:solidFill>
              </a:rPr>
              <a:t>Develops </a:t>
            </a:r>
            <a:r>
              <a:rPr lang="en-US" sz="3000" b="1" u="sng" dirty="0">
                <a:solidFill>
                  <a:schemeClr val="tx1">
                    <a:lumMod val="85000"/>
                    <a:lumOff val="15000"/>
                  </a:schemeClr>
                </a:solidFill>
              </a:rPr>
              <a:t>shared understanding </a:t>
            </a:r>
            <a:r>
              <a:rPr lang="en-US" sz="3000" b="1" dirty="0">
                <a:solidFill>
                  <a:schemeClr val="tx1">
                    <a:lumMod val="85000"/>
                    <a:lumOff val="15000"/>
                  </a:schemeClr>
                </a:solidFill>
              </a:rPr>
              <a:t>of college and career readiness and success for students</a:t>
            </a:r>
          </a:p>
          <a:p>
            <a:pPr lvl="0"/>
            <a:r>
              <a:rPr lang="en-US" sz="3000" b="1" dirty="0" smtClean="0">
                <a:solidFill>
                  <a:schemeClr val="tx1">
                    <a:lumMod val="85000"/>
                    <a:lumOff val="15000"/>
                  </a:schemeClr>
                </a:solidFill>
              </a:rPr>
              <a:t>Identifies </a:t>
            </a:r>
            <a:r>
              <a:rPr lang="en-US" sz="3000" b="1" dirty="0">
                <a:solidFill>
                  <a:schemeClr val="tx1">
                    <a:lumMod val="85000"/>
                    <a:lumOff val="15000"/>
                  </a:schemeClr>
                </a:solidFill>
              </a:rPr>
              <a:t>and </a:t>
            </a:r>
            <a:r>
              <a:rPr lang="en-US" sz="3000" b="1" u="sng" dirty="0" smtClean="0">
                <a:solidFill>
                  <a:schemeClr val="tx1">
                    <a:lumMod val="85000"/>
                    <a:lumOff val="15000"/>
                  </a:schemeClr>
                </a:solidFill>
              </a:rPr>
              <a:t>implements </a:t>
            </a:r>
            <a:r>
              <a:rPr lang="en-US" sz="3000" b="1" u="sng" dirty="0">
                <a:solidFill>
                  <a:schemeClr val="tx1">
                    <a:lumMod val="85000"/>
                    <a:lumOff val="15000"/>
                  </a:schemeClr>
                </a:solidFill>
              </a:rPr>
              <a:t>intentional actions</a:t>
            </a:r>
          </a:p>
          <a:p>
            <a:pPr lvl="0"/>
            <a:r>
              <a:rPr lang="en-US" sz="3000" b="1" u="sng" dirty="0" smtClean="0">
                <a:solidFill>
                  <a:schemeClr val="tx1">
                    <a:lumMod val="85000"/>
                    <a:lumOff val="15000"/>
                  </a:schemeClr>
                </a:solidFill>
              </a:rPr>
              <a:t>Evaluates, sustains, </a:t>
            </a:r>
            <a:r>
              <a:rPr lang="en-US" sz="3000" b="1" u="sng" dirty="0">
                <a:solidFill>
                  <a:schemeClr val="tx1">
                    <a:lumMod val="85000"/>
                    <a:lumOff val="15000"/>
                  </a:schemeClr>
                </a:solidFill>
              </a:rPr>
              <a:t>and </a:t>
            </a:r>
            <a:r>
              <a:rPr lang="en-US" sz="3000" b="1" u="sng" dirty="0" smtClean="0">
                <a:solidFill>
                  <a:schemeClr val="tx1">
                    <a:lumMod val="85000"/>
                    <a:lumOff val="15000"/>
                  </a:schemeClr>
                </a:solidFill>
              </a:rPr>
              <a:t>shares </a:t>
            </a:r>
            <a:r>
              <a:rPr lang="en-US" sz="3000" b="1" dirty="0">
                <a:solidFill>
                  <a:schemeClr val="tx1">
                    <a:lumMod val="85000"/>
                    <a:lumOff val="15000"/>
                  </a:schemeClr>
                </a:solidFill>
              </a:rPr>
              <a:t>vertical alignment work </a:t>
            </a:r>
          </a:p>
          <a:p>
            <a:endParaRPr lang="en-US" dirty="0"/>
          </a:p>
        </p:txBody>
      </p:sp>
      <p:sp>
        <p:nvSpPr>
          <p:cNvPr id="9" name="Rounded Rectangle 4"/>
          <p:cNvSpPr/>
          <p:nvPr/>
        </p:nvSpPr>
        <p:spPr>
          <a:xfrm>
            <a:off x="542819" y="840034"/>
            <a:ext cx="8134561" cy="87840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800" b="1" dirty="0" smtClean="0">
                <a:solidFill>
                  <a:schemeClr val="bg1"/>
                </a:solidFill>
                <a:effectLst>
                  <a:outerShdw blurRad="38100" dist="38100" dir="2700000" algn="tl">
                    <a:srgbClr val="000000">
                      <a:alpha val="43137"/>
                    </a:srgbClr>
                  </a:outerShdw>
                </a:effectLst>
                <a:latin typeface="+mj-lt"/>
              </a:rPr>
              <a:t>AVATAR is a </a:t>
            </a:r>
            <a:r>
              <a:rPr lang="en-US" sz="4800" b="1" u="sng" dirty="0" smtClean="0">
                <a:solidFill>
                  <a:schemeClr val="bg1"/>
                </a:solidFill>
                <a:effectLst>
                  <a:outerShdw blurRad="38100" dist="38100" dir="2700000" algn="tl">
                    <a:srgbClr val="000000">
                      <a:alpha val="43137"/>
                    </a:srgbClr>
                  </a:outerShdw>
                </a:effectLst>
                <a:latin typeface="+mj-lt"/>
              </a:rPr>
              <a:t>Process</a:t>
            </a:r>
            <a:endParaRPr lang="en-US" sz="4800" b="1" u="sng" kern="1200" cap="none" dirty="0">
              <a:solidFill>
                <a:schemeClr val="bg1"/>
              </a:solidFill>
              <a:effectLst>
                <a:outerShdw blurRad="38100" dist="38100" dir="2700000" algn="tl">
                  <a:srgbClr val="000000">
                    <a:alpha val="43137"/>
                  </a:srgbClr>
                </a:outerShdw>
              </a:effectLst>
              <a:latin typeface="+mj-lt"/>
            </a:endParaRPr>
          </a:p>
        </p:txBody>
      </p:sp>
      <p:sp>
        <p:nvSpPr>
          <p:cNvPr id="2" name="Slide Number Placeholder 1"/>
          <p:cNvSpPr>
            <a:spLocks noGrp="1"/>
          </p:cNvSpPr>
          <p:nvPr>
            <p:ph type="sldNum" sz="quarter" idx="12"/>
          </p:nvPr>
        </p:nvSpPr>
        <p:spPr/>
        <p:txBody>
          <a:bodyPr/>
          <a:lstStyle/>
          <a:p>
            <a:fld id="{A79836AA-2E5C-4B78-BCFE-529AC8470618}" type="slidenum">
              <a:rPr lang="en-US" smtClean="0"/>
              <a:pPr/>
              <a:t>7</a:t>
            </a:fld>
            <a:endParaRPr lang="en-US" dirty="0"/>
          </a:p>
        </p:txBody>
      </p:sp>
      <p:sp>
        <p:nvSpPr>
          <p:cNvPr id="5"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216421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678616" y="295730"/>
            <a:ext cx="791308" cy="767687"/>
          </a:xfrm>
          <a:prstGeom prst="rect">
            <a:avLst/>
          </a:prstGeom>
        </p:spPr>
        <p:txBody>
          <a:bodyPr/>
          <a:lstStyle/>
          <a:p>
            <a:fld id="{A79836AA-2E5C-4B78-BCFE-529AC8470618}" type="slidenum">
              <a:rPr lang="en-US" smtClean="0"/>
              <a:pPr/>
              <a:t>8</a:t>
            </a:fld>
            <a:endParaRPr lang="en-US" dirty="0"/>
          </a:p>
        </p:txBody>
      </p:sp>
      <p:sp>
        <p:nvSpPr>
          <p:cNvPr id="14" name="TextBox 13"/>
          <p:cNvSpPr txBox="1"/>
          <p:nvPr/>
        </p:nvSpPr>
        <p:spPr>
          <a:xfrm>
            <a:off x="304800" y="2057400"/>
            <a:ext cx="8458200" cy="4478149"/>
          </a:xfrm>
          <a:prstGeom prst="rect">
            <a:avLst/>
          </a:prstGeom>
          <a:noFill/>
        </p:spPr>
        <p:txBody>
          <a:bodyPr wrap="square" rtlCol="0">
            <a:spAutoFit/>
          </a:bodyPr>
          <a:lstStyle/>
          <a:p>
            <a:pPr marL="1657350" lvl="2" indent="-742950">
              <a:spcAft>
                <a:spcPts val="600"/>
              </a:spcAft>
              <a:buAutoNum type="arabicPeriod"/>
            </a:pPr>
            <a:r>
              <a:rPr lang="en-US" sz="3200" dirty="0" smtClean="0">
                <a:solidFill>
                  <a:schemeClr val="tx1">
                    <a:lumMod val="85000"/>
                    <a:lumOff val="15000"/>
                  </a:schemeClr>
                </a:solidFill>
              </a:rPr>
              <a:t>VAT Purposes</a:t>
            </a:r>
          </a:p>
          <a:p>
            <a:pPr marL="1657350" lvl="2" indent="-742950">
              <a:spcAft>
                <a:spcPts val="600"/>
              </a:spcAft>
              <a:buAutoNum type="arabicPeriod"/>
            </a:pPr>
            <a:r>
              <a:rPr lang="en-US" sz="3200" dirty="0" smtClean="0">
                <a:solidFill>
                  <a:schemeClr val="tx1">
                    <a:lumMod val="85000"/>
                    <a:lumOff val="15000"/>
                  </a:schemeClr>
                </a:solidFill>
              </a:rPr>
              <a:t>Benefits and Challenges of VAT Membership</a:t>
            </a:r>
          </a:p>
          <a:p>
            <a:pPr marL="1657350" lvl="2" indent="-742950">
              <a:spcAft>
                <a:spcPts val="600"/>
              </a:spcAft>
              <a:buAutoNum type="arabicPeriod"/>
            </a:pPr>
            <a:r>
              <a:rPr lang="en-US" sz="3200" dirty="0" smtClean="0">
                <a:solidFill>
                  <a:schemeClr val="tx1">
                    <a:lumMod val="85000"/>
                    <a:lumOff val="15000"/>
                  </a:schemeClr>
                </a:solidFill>
              </a:rPr>
              <a:t>Group Logistics</a:t>
            </a:r>
          </a:p>
          <a:p>
            <a:pPr marL="1657350" lvl="2" indent="-742950">
              <a:spcAft>
                <a:spcPts val="600"/>
              </a:spcAft>
              <a:buAutoNum type="arabicPeriod"/>
            </a:pPr>
            <a:r>
              <a:rPr lang="en-US" sz="3200" dirty="0" smtClean="0">
                <a:solidFill>
                  <a:schemeClr val="tx1">
                    <a:lumMod val="85000"/>
                    <a:lumOff val="15000"/>
                  </a:schemeClr>
                </a:solidFill>
              </a:rPr>
              <a:t>Group Norms</a:t>
            </a:r>
          </a:p>
          <a:p>
            <a:pPr marL="1657350" lvl="2" indent="-742950">
              <a:spcAft>
                <a:spcPts val="600"/>
              </a:spcAft>
              <a:buAutoNum type="arabicPeriod"/>
            </a:pPr>
            <a:r>
              <a:rPr lang="en-US" sz="3200" dirty="0" smtClean="0">
                <a:solidFill>
                  <a:schemeClr val="tx1">
                    <a:lumMod val="85000"/>
                    <a:lumOff val="15000"/>
                  </a:schemeClr>
                </a:solidFill>
              </a:rPr>
              <a:t>Individual and Group </a:t>
            </a:r>
            <a:r>
              <a:rPr lang="en-US" sz="3200" dirty="0">
                <a:solidFill>
                  <a:schemeClr val="tx1">
                    <a:lumMod val="85000"/>
                    <a:lumOff val="15000"/>
                  </a:schemeClr>
                </a:solidFill>
              </a:rPr>
              <a:t>R</a:t>
            </a:r>
            <a:r>
              <a:rPr lang="en-US" sz="3200" dirty="0" smtClean="0">
                <a:solidFill>
                  <a:schemeClr val="tx1">
                    <a:lumMod val="85000"/>
                    <a:lumOff val="15000"/>
                  </a:schemeClr>
                </a:solidFill>
              </a:rPr>
              <a:t>esponsibilities</a:t>
            </a:r>
          </a:p>
          <a:p>
            <a:endParaRPr lang="en-US" sz="3600" dirty="0">
              <a:solidFill>
                <a:schemeClr val="tx1">
                  <a:lumMod val="75000"/>
                  <a:lumOff val="25000"/>
                </a:schemeClr>
              </a:solidFill>
            </a:endParaRPr>
          </a:p>
        </p:txBody>
      </p:sp>
      <p:sp>
        <p:nvSpPr>
          <p:cNvPr id="5" name="TextBox 4"/>
          <p:cNvSpPr txBox="1"/>
          <p:nvPr/>
        </p:nvSpPr>
        <p:spPr>
          <a:xfrm>
            <a:off x="974961" y="914400"/>
            <a:ext cx="7494963" cy="707886"/>
          </a:xfrm>
          <a:prstGeom prst="rect">
            <a:avLst/>
          </a:prstGeom>
          <a:noFill/>
        </p:spPr>
        <p:txBody>
          <a:bodyPr wrap="square" rtlCol="0">
            <a:spAutoFit/>
          </a:bodyPr>
          <a:lstStyle/>
          <a:p>
            <a:r>
              <a:rPr lang="en-US" sz="4000" dirty="0" smtClean="0">
                <a:solidFill>
                  <a:schemeClr val="bg1"/>
                </a:solidFill>
                <a:latin typeface="+mj-lt"/>
              </a:rPr>
              <a:t>This Module will introduce…</a:t>
            </a:r>
            <a:endParaRPr lang="en-US" sz="4000" dirty="0">
              <a:solidFill>
                <a:schemeClr val="bg1"/>
              </a:solidFill>
              <a:latin typeface="+mj-lt"/>
            </a:endParaRPr>
          </a:p>
        </p:txBody>
      </p:sp>
      <p:sp>
        <p:nvSpPr>
          <p:cNvPr id="6"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1827574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500"/>
                                        <p:tgtEl>
                                          <p:spTgt spid="14">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500"/>
                                        <p:tgtEl>
                                          <p:spTgt spid="14">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xEl>
                                              <p:pRg st="4" end="4"/>
                                            </p:txEl>
                                          </p:spTgt>
                                        </p:tgtEl>
                                        <p:attrNameLst>
                                          <p:attrName>style.visibility</p:attrName>
                                        </p:attrNameLst>
                                      </p:cBhvr>
                                      <p:to>
                                        <p:strVal val="visible"/>
                                      </p:to>
                                    </p:set>
                                    <p:animEffect transition="in" filter="fade">
                                      <p:cBhvr>
                                        <p:cTn id="20"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VAT Purposes</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9</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676400"/>
            <a:ext cx="3593124"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ooter Placeholder 4"/>
          <p:cNvSpPr>
            <a:spLocks noGrp="1"/>
          </p:cNvSpPr>
          <p:nvPr>
            <p:ph type="ftr" sz="quarter" idx="11"/>
          </p:nvPr>
        </p:nvSpPr>
        <p:spPr>
          <a:xfrm>
            <a:off x="590842" y="6373195"/>
            <a:ext cx="3859795" cy="228659"/>
          </a:xfrm>
        </p:spPr>
        <p:txBody>
          <a:bodyPr/>
          <a:lstStyle>
            <a:lvl1pPr>
              <a:defRPr sz="1200"/>
            </a:lvl1pPr>
          </a:lstStyle>
          <a:p>
            <a:r>
              <a:rPr lang="en-US" dirty="0" smtClean="0"/>
              <a:t>http://untavatar.org</a:t>
            </a:r>
            <a:endParaRPr lang="en-US" dirty="0"/>
          </a:p>
        </p:txBody>
      </p:sp>
    </p:spTree>
    <p:extLst>
      <p:ext uri="{BB962C8B-B14F-4D97-AF65-F5344CB8AC3E}">
        <p14:creationId xmlns:p14="http://schemas.microsoft.com/office/powerpoint/2010/main" val="3757873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4096</TotalTime>
  <Words>1430</Words>
  <Application>Microsoft Office PowerPoint</Application>
  <PresentationFormat>On-screen Show (4:3)</PresentationFormat>
  <Paragraphs>216</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Ion Boardroom</vt:lpstr>
      <vt:lpstr>Module 2</vt:lpstr>
      <vt:lpstr>PowerPoint Presentation</vt:lpstr>
      <vt:lpstr>PowerPoint Presentation</vt:lpstr>
      <vt:lpstr>PowerPoint Presentation</vt:lpstr>
      <vt:lpstr>Progress since the year 2000</vt:lpstr>
      <vt:lpstr>Are we really responsible  for getting all students college and career ready?  </vt:lpstr>
      <vt:lpstr>PowerPoint Presentation</vt:lpstr>
      <vt:lpstr>PowerPoint Presentation</vt:lpstr>
      <vt:lpstr>VAT Purposes</vt:lpstr>
      <vt:lpstr>PowerPoint Presentation</vt:lpstr>
      <vt:lpstr>PowerPoint Presentation</vt:lpstr>
      <vt:lpstr>PowerPoint Presentation</vt:lpstr>
      <vt:lpstr>Benefits and Challenges  of   VAT Membership</vt:lpstr>
      <vt:lpstr> AVATAR Partner &amp; Team Benefits  </vt:lpstr>
      <vt:lpstr> AVATAR Partner &amp; Team Challenges  </vt:lpstr>
      <vt:lpstr>Team Member Introductions</vt:lpstr>
      <vt:lpstr>Group Logistics</vt:lpstr>
      <vt:lpstr>Meeting Logistics</vt:lpstr>
      <vt:lpstr>Meetings— More Logistic</vt:lpstr>
      <vt:lpstr>Group Norms</vt:lpstr>
      <vt:lpstr>PowerPoint Presentation</vt:lpstr>
      <vt:lpstr>PowerPoint Presentation</vt:lpstr>
      <vt:lpstr>PowerPoint Presentation</vt:lpstr>
      <vt:lpstr>PowerPoint Presentation</vt:lpstr>
      <vt:lpstr>Individual and Group Responsibilities</vt:lpstr>
      <vt:lpstr>PowerPoint Presentation</vt:lpstr>
      <vt:lpstr>VATS draw on multiple knowledge bases.   Which of these do you know well?</vt:lpstr>
      <vt:lpstr>VATS draw on varied skills of members.   Which are your strengths?</vt:lpstr>
      <vt:lpstr>PowerPoint Presentation</vt:lpstr>
      <vt:lpstr>PowerPoint Presentation</vt:lpstr>
      <vt:lpstr>Recap</vt:lpstr>
      <vt:lpstr>Questions</vt:lpstr>
    </vt:vector>
  </TitlesOfParts>
  <Company>University of North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One</dc:title>
  <dc:creator>Summer</dc:creator>
  <cp:lastModifiedBy>Mary Harris</cp:lastModifiedBy>
  <cp:revision>276</cp:revision>
  <cp:lastPrinted>2012-10-09T01:20:27Z</cp:lastPrinted>
  <dcterms:created xsi:type="dcterms:W3CDTF">2012-08-21T16:02:43Z</dcterms:created>
  <dcterms:modified xsi:type="dcterms:W3CDTF">2014-09-08T09:59:24Z</dcterms:modified>
</cp:coreProperties>
</file>