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93" r:id="rId3"/>
    <p:sldId id="294" r:id="rId4"/>
    <p:sldId id="295" r:id="rId5"/>
    <p:sldId id="335" r:id="rId6"/>
    <p:sldId id="336" r:id="rId7"/>
    <p:sldId id="296" r:id="rId8"/>
    <p:sldId id="297" r:id="rId9"/>
    <p:sldId id="337" r:id="rId10"/>
    <p:sldId id="338" r:id="rId11"/>
    <p:sldId id="298" r:id="rId12"/>
    <p:sldId id="339" r:id="rId13"/>
    <p:sldId id="340" r:id="rId14"/>
    <p:sldId id="299" r:id="rId15"/>
    <p:sldId id="342" r:id="rId16"/>
    <p:sldId id="341" r:id="rId17"/>
    <p:sldId id="300" r:id="rId18"/>
    <p:sldId id="344" r:id="rId19"/>
    <p:sldId id="343" r:id="rId20"/>
    <p:sldId id="301" r:id="rId21"/>
    <p:sldId id="345" r:id="rId22"/>
    <p:sldId id="346" r:id="rId23"/>
    <p:sldId id="306" r:id="rId24"/>
    <p:sldId id="347" r:id="rId25"/>
    <p:sldId id="307" r:id="rId26"/>
    <p:sldId id="348" r:id="rId27"/>
    <p:sldId id="349" r:id="rId28"/>
    <p:sldId id="302" r:id="rId29"/>
    <p:sldId id="303" r:id="rId30"/>
    <p:sldId id="304" r:id="rId31"/>
    <p:sldId id="305" r:id="rId32"/>
    <p:sldId id="325" r:id="rId33"/>
    <p:sldId id="329" r:id="rId34"/>
    <p:sldId id="327" r:id="rId35"/>
    <p:sldId id="331" r:id="rId36"/>
    <p:sldId id="332" r:id="rId37"/>
    <p:sldId id="333" r:id="rId38"/>
    <p:sldId id="334" r:id="rId39"/>
    <p:sldId id="310" r:id="rId40"/>
    <p:sldId id="311" r:id="rId41"/>
    <p:sldId id="312" r:id="rId4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829" autoAdjust="0"/>
  </p:normalViewPr>
  <p:slideViewPr>
    <p:cSldViewPr>
      <p:cViewPr>
        <p:scale>
          <a:sx n="80" d="100"/>
          <a:sy n="80" d="100"/>
        </p:scale>
        <p:origin x="-73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2BB016-F610-47A4-855D-230C94FBA4DF}" type="datetimeFigureOut">
              <a:rPr lang="en-US" smtClean="0"/>
              <a:t>9/18/2012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11F218-0CC6-476B-A08C-AE357EEFF5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27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4D0017-E612-48AF-A0E3-060BA9B1D2AD}" type="datetimeFigureOut">
              <a:rPr lang="en-US" smtClean="0"/>
              <a:t>9/18/2012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FD73E1-0721-4669-AC5B-60F8F24E77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0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Notes are added.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73E1-0721-4669-AC5B-60F8F24E777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49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73E1-0721-4669-AC5B-60F8F24E777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6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1752600"/>
            <a:ext cx="7391400" cy="36304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371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64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8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6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69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99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9/18/2012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7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9/18/2012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7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9/18/2012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9/18/2012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6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9/18/2012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7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9/18/2012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33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C41A4-7F32-41DB-B2A0-E22C118FE1C2}" type="datetimeFigureOut">
              <a:rPr lang="en-US" smtClean="0"/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3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Data Sources for </a:t>
            </a:r>
            <a:br>
              <a:rPr lang="en-US" dirty="0" smtClean="0"/>
            </a:br>
            <a:r>
              <a:rPr lang="en-US" dirty="0" smtClean="0"/>
              <a:t>Vertical Alignment Partners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All AVATAR artifacts :</a:t>
            </a:r>
          </a:p>
          <a:p>
            <a:r>
              <a:rPr lang="en-US" dirty="0" smtClean="0"/>
              <a:t> </a:t>
            </a:r>
            <a:r>
              <a:rPr lang="en-US" dirty="0"/>
              <a:t>http://www.ntp16.notlb.com/avatar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Eden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Other Descriptors of Student Body in Percentages: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538561"/>
              </p:ext>
            </p:extLst>
          </p:nvPr>
        </p:nvGraphicFramePr>
        <p:xfrm>
          <a:off x="1447800" y="2286000"/>
          <a:ext cx="4800600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6002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Demographic</a:t>
                      </a:r>
                      <a:r>
                        <a:rPr lang="en-US" baseline="0" dirty="0" smtClean="0"/>
                        <a:t> 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Economically disadvantaged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56.1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Limited English</a:t>
                      </a:r>
                      <a:r>
                        <a:rPr lang="en-US" baseline="0" dirty="0" smtClean="0"/>
                        <a:t> Proficient (LEP)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With</a:t>
                      </a:r>
                      <a:r>
                        <a:rPr lang="en-US" baseline="0" dirty="0" smtClean="0"/>
                        <a:t> disciplinary placements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0.8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 risk*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49.1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Mobility (2009-10)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15.3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4876800"/>
            <a:ext cx="597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*At risk of dropping out of school based on performance and status indicators listed in the AEIS Glossary.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4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Central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Percent  Enrolled in Advanced Course/Dual Enrollment: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578576"/>
              </p:ext>
            </p:extLst>
          </p:nvPr>
        </p:nvGraphicFramePr>
        <p:xfrm>
          <a:off x="533400" y="2667000"/>
          <a:ext cx="7924800" cy="1416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558511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10.0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Lake View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Percent  Enrolled in Advanced Course/Dual Enrollment: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92609"/>
              </p:ext>
            </p:extLst>
          </p:nvPr>
        </p:nvGraphicFramePr>
        <p:xfrm>
          <a:off x="533400" y="2667000"/>
          <a:ext cx="7924800" cy="1668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558511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30.0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97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Eden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Percent  Enrolled in Advanced Course/Dual Enrollment: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94352"/>
              </p:ext>
            </p:extLst>
          </p:nvPr>
        </p:nvGraphicFramePr>
        <p:xfrm>
          <a:off x="533400" y="2667000"/>
          <a:ext cx="7924800" cy="1416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558511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80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Central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AP/IB </a:t>
            </a:r>
            <a:r>
              <a:rPr lang="en-US" dirty="0"/>
              <a:t>Percentage Tested</a:t>
            </a:r>
          </a:p>
          <a:p>
            <a:pPr lvl="1"/>
            <a:r>
              <a:rPr lang="en-US" dirty="0"/>
              <a:t>IP </a:t>
            </a:r>
            <a:r>
              <a:rPr lang="en-US" dirty="0" err="1"/>
              <a:t>PercenAP</a:t>
            </a:r>
            <a:r>
              <a:rPr lang="en-US" dirty="0"/>
              <a:t>/IP Percentage Tested</a:t>
            </a:r>
          </a:p>
          <a:p>
            <a:pPr lvl="1"/>
            <a:r>
              <a:rPr lang="en-US" dirty="0" err="1" smtClean="0"/>
              <a:t>tage</a:t>
            </a:r>
            <a:r>
              <a:rPr lang="en-US" dirty="0"/>
              <a:t> </a:t>
            </a:r>
            <a:r>
              <a:rPr lang="en-US" dirty="0" err="1"/>
              <a:t>TestedAP</a:t>
            </a:r>
            <a:r>
              <a:rPr lang="en-US" dirty="0"/>
              <a:t>/IP Percentage Tested</a:t>
            </a:r>
          </a:p>
          <a:p>
            <a:pPr lvl="1"/>
            <a:r>
              <a:rPr lang="en-US" dirty="0"/>
              <a:t>AP/IP Percentage Tested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AP/IB Percent Examinees Met or Exceeded Criteria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687539"/>
              </p:ext>
            </p:extLst>
          </p:nvPr>
        </p:nvGraphicFramePr>
        <p:xfrm>
          <a:off x="533400" y="2209799"/>
          <a:ext cx="7924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09379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09379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490058"/>
              </p:ext>
            </p:extLst>
          </p:nvPr>
        </p:nvGraphicFramePr>
        <p:xfrm>
          <a:off x="609600" y="4191000"/>
          <a:ext cx="784860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685800"/>
                <a:gridCol w="1219200"/>
                <a:gridCol w="990600"/>
                <a:gridCol w="762000"/>
                <a:gridCol w="838200"/>
                <a:gridCol w="762000"/>
                <a:gridCol w="838200"/>
                <a:gridCol w="7620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54479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70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Lake View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AP/IB </a:t>
            </a:r>
            <a:r>
              <a:rPr lang="en-US" dirty="0"/>
              <a:t>Percentage Tested</a:t>
            </a:r>
          </a:p>
          <a:p>
            <a:pPr lvl="1"/>
            <a:r>
              <a:rPr lang="en-US" dirty="0"/>
              <a:t>IP </a:t>
            </a:r>
            <a:r>
              <a:rPr lang="en-US" dirty="0" err="1"/>
              <a:t>PercenAP</a:t>
            </a:r>
            <a:r>
              <a:rPr lang="en-US" dirty="0"/>
              <a:t>/IP Percentage Tested</a:t>
            </a:r>
          </a:p>
          <a:p>
            <a:pPr lvl="1"/>
            <a:r>
              <a:rPr lang="en-US" dirty="0" err="1" smtClean="0"/>
              <a:t>tage</a:t>
            </a:r>
            <a:r>
              <a:rPr lang="en-US" dirty="0"/>
              <a:t> </a:t>
            </a:r>
            <a:r>
              <a:rPr lang="en-US" dirty="0" err="1"/>
              <a:t>TestedAP</a:t>
            </a:r>
            <a:r>
              <a:rPr lang="en-US" dirty="0"/>
              <a:t>/IP Percentage Tested</a:t>
            </a:r>
          </a:p>
          <a:p>
            <a:pPr lvl="1"/>
            <a:r>
              <a:rPr lang="en-US" dirty="0"/>
              <a:t>AP/IP Percentage Tested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AP/IB Percent Examinees Met or Exceeded Criteria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193843"/>
              </p:ext>
            </p:extLst>
          </p:nvPr>
        </p:nvGraphicFramePr>
        <p:xfrm>
          <a:off x="533400" y="2209799"/>
          <a:ext cx="7924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09379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09379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833681"/>
              </p:ext>
            </p:extLst>
          </p:nvPr>
        </p:nvGraphicFramePr>
        <p:xfrm>
          <a:off x="609600" y="4191000"/>
          <a:ext cx="784860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685800"/>
                <a:gridCol w="1219200"/>
                <a:gridCol w="990600"/>
                <a:gridCol w="762000"/>
                <a:gridCol w="838200"/>
                <a:gridCol w="762000"/>
                <a:gridCol w="838200"/>
                <a:gridCol w="7620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54479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29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Eden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AP/IB </a:t>
            </a:r>
            <a:r>
              <a:rPr lang="en-US" dirty="0"/>
              <a:t>Percentage Tested</a:t>
            </a:r>
          </a:p>
          <a:p>
            <a:pPr lvl="1"/>
            <a:r>
              <a:rPr lang="en-US" dirty="0"/>
              <a:t>IP </a:t>
            </a:r>
            <a:r>
              <a:rPr lang="en-US" dirty="0" err="1"/>
              <a:t>PercenAP</a:t>
            </a:r>
            <a:r>
              <a:rPr lang="en-US" dirty="0"/>
              <a:t>/IP Percentage Tested</a:t>
            </a:r>
          </a:p>
          <a:p>
            <a:pPr lvl="1"/>
            <a:r>
              <a:rPr lang="en-US" dirty="0" err="1" smtClean="0"/>
              <a:t>tage</a:t>
            </a:r>
            <a:r>
              <a:rPr lang="en-US" dirty="0"/>
              <a:t> </a:t>
            </a:r>
            <a:r>
              <a:rPr lang="en-US" dirty="0" err="1"/>
              <a:t>TestedAP</a:t>
            </a:r>
            <a:r>
              <a:rPr lang="en-US" dirty="0"/>
              <a:t>/IP Percentage Tested</a:t>
            </a:r>
          </a:p>
          <a:p>
            <a:pPr lvl="1"/>
            <a:r>
              <a:rPr lang="en-US" dirty="0"/>
              <a:t>AP/IP Percentage Tested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AP/IB Percent Examinees Met or Exceeded Criteria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257494"/>
              </p:ext>
            </p:extLst>
          </p:nvPr>
        </p:nvGraphicFramePr>
        <p:xfrm>
          <a:off x="533400" y="2209799"/>
          <a:ext cx="7924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09379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09379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477408"/>
              </p:ext>
            </p:extLst>
          </p:nvPr>
        </p:nvGraphicFramePr>
        <p:xfrm>
          <a:off x="609600" y="4191000"/>
          <a:ext cx="784860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685800"/>
                <a:gridCol w="1219200"/>
                <a:gridCol w="990600"/>
                <a:gridCol w="762000"/>
                <a:gridCol w="838200"/>
                <a:gridCol w="762000"/>
                <a:gridCol w="838200"/>
                <a:gridCol w="7620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54479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16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Central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Texas Success Initiative, English Lang Arts, Percent Passing</a:t>
            </a:r>
            <a:endParaRPr lang="en-US" sz="2400" dirty="0"/>
          </a:p>
          <a:p>
            <a:pPr lvl="1"/>
            <a:r>
              <a:rPr lang="en-US" dirty="0"/>
              <a:t>IP </a:t>
            </a:r>
            <a:r>
              <a:rPr lang="en-US" dirty="0" err="1"/>
              <a:t>PercenAP</a:t>
            </a:r>
            <a:r>
              <a:rPr lang="en-US" dirty="0"/>
              <a:t>/IP Percentage Tested</a:t>
            </a:r>
          </a:p>
          <a:p>
            <a:pPr lvl="1"/>
            <a:r>
              <a:rPr lang="en-US" dirty="0" err="1" smtClean="0"/>
              <a:t>tage</a:t>
            </a:r>
            <a:r>
              <a:rPr lang="en-US" dirty="0"/>
              <a:t> </a:t>
            </a:r>
            <a:r>
              <a:rPr lang="en-US" dirty="0" err="1"/>
              <a:t>TestedAP</a:t>
            </a:r>
            <a:r>
              <a:rPr lang="en-US" dirty="0"/>
              <a:t>/IP Percentage Tested</a:t>
            </a:r>
          </a:p>
          <a:p>
            <a:pPr lvl="1"/>
            <a:r>
              <a:rPr lang="en-US" dirty="0"/>
              <a:t>AP/IP Percentage Tested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Texas Success Initiative, Math, Percent Passing</a:t>
            </a:r>
            <a:endParaRPr 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730623"/>
              </p:ext>
            </p:extLst>
          </p:nvPr>
        </p:nvGraphicFramePr>
        <p:xfrm>
          <a:off x="533400" y="2133600"/>
          <a:ext cx="792480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09379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&gt;99%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</a:tr>
              <a:tr h="309379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96757"/>
              </p:ext>
            </p:extLst>
          </p:nvPr>
        </p:nvGraphicFramePr>
        <p:xfrm>
          <a:off x="609600" y="4191000"/>
          <a:ext cx="784860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685800"/>
                <a:gridCol w="1219200"/>
                <a:gridCol w="990600"/>
                <a:gridCol w="762000"/>
                <a:gridCol w="838200"/>
                <a:gridCol w="762000"/>
                <a:gridCol w="838200"/>
                <a:gridCol w="7620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54479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9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Lake View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Texas Success Initiative, English Lang Arts, Percent Passing</a:t>
            </a:r>
            <a:endParaRPr lang="en-US" sz="2400" dirty="0"/>
          </a:p>
          <a:p>
            <a:pPr lvl="1"/>
            <a:r>
              <a:rPr lang="en-US" dirty="0"/>
              <a:t>IP </a:t>
            </a:r>
            <a:r>
              <a:rPr lang="en-US" dirty="0" err="1"/>
              <a:t>PercenAP</a:t>
            </a:r>
            <a:r>
              <a:rPr lang="en-US" dirty="0"/>
              <a:t>/IP Percentage Tested</a:t>
            </a:r>
          </a:p>
          <a:p>
            <a:pPr lvl="1"/>
            <a:r>
              <a:rPr lang="en-US" dirty="0" err="1" smtClean="0"/>
              <a:t>tage</a:t>
            </a:r>
            <a:r>
              <a:rPr lang="en-US" dirty="0"/>
              <a:t> </a:t>
            </a:r>
            <a:r>
              <a:rPr lang="en-US" dirty="0" err="1"/>
              <a:t>TestedAP</a:t>
            </a:r>
            <a:r>
              <a:rPr lang="en-US" dirty="0"/>
              <a:t>/IP Percentage Tested</a:t>
            </a:r>
          </a:p>
          <a:p>
            <a:pPr lvl="1"/>
            <a:r>
              <a:rPr lang="en-US" dirty="0"/>
              <a:t>AP/IP Percentage Tested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Texas Success Initiative, Math, Percent Passing</a:t>
            </a:r>
            <a:endParaRPr 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187747"/>
              </p:ext>
            </p:extLst>
          </p:nvPr>
        </p:nvGraphicFramePr>
        <p:xfrm>
          <a:off x="533400" y="2133600"/>
          <a:ext cx="792480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09379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09379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605443"/>
              </p:ext>
            </p:extLst>
          </p:nvPr>
        </p:nvGraphicFramePr>
        <p:xfrm>
          <a:off x="609600" y="4191000"/>
          <a:ext cx="784860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685800"/>
                <a:gridCol w="1219200"/>
                <a:gridCol w="990600"/>
                <a:gridCol w="762000"/>
                <a:gridCol w="838200"/>
                <a:gridCol w="762000"/>
                <a:gridCol w="838200"/>
                <a:gridCol w="7620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54479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20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Eden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Texas Success Initiative, English Lang Arts, Percent Passing</a:t>
            </a:r>
            <a:endParaRPr lang="en-US" sz="2400" dirty="0"/>
          </a:p>
          <a:p>
            <a:pPr lvl="1"/>
            <a:r>
              <a:rPr lang="en-US" dirty="0"/>
              <a:t>IP </a:t>
            </a:r>
            <a:r>
              <a:rPr lang="en-US" dirty="0" err="1"/>
              <a:t>PercenAP</a:t>
            </a:r>
            <a:r>
              <a:rPr lang="en-US" dirty="0"/>
              <a:t>/IP Percentage Tested</a:t>
            </a:r>
          </a:p>
          <a:p>
            <a:pPr lvl="1"/>
            <a:r>
              <a:rPr lang="en-US" dirty="0" err="1" smtClean="0"/>
              <a:t>tage</a:t>
            </a:r>
            <a:r>
              <a:rPr lang="en-US" dirty="0"/>
              <a:t> </a:t>
            </a:r>
            <a:r>
              <a:rPr lang="en-US" dirty="0" err="1"/>
              <a:t>TestedAP</a:t>
            </a:r>
            <a:r>
              <a:rPr lang="en-US" dirty="0"/>
              <a:t>/IP Percentage Tested</a:t>
            </a:r>
          </a:p>
          <a:p>
            <a:pPr lvl="1"/>
            <a:r>
              <a:rPr lang="en-US" dirty="0"/>
              <a:t>AP/IP Percentage Tested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Texas Success Initiative, Math, Percent Passing</a:t>
            </a:r>
            <a:endParaRPr 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799203"/>
              </p:ext>
            </p:extLst>
          </p:nvPr>
        </p:nvGraphicFramePr>
        <p:xfrm>
          <a:off x="533400" y="2133600"/>
          <a:ext cx="792480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09379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09379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965105"/>
              </p:ext>
            </p:extLst>
          </p:nvPr>
        </p:nvGraphicFramePr>
        <p:xfrm>
          <a:off x="609600" y="4191000"/>
          <a:ext cx="784860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685800"/>
                <a:gridCol w="1219200"/>
                <a:gridCol w="990600"/>
                <a:gridCol w="762000"/>
                <a:gridCol w="838200"/>
                <a:gridCol w="762000"/>
                <a:gridCol w="838200"/>
                <a:gridCol w="7620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54479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64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ESC Region 15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19448" t="19739" r="27577" b="7112"/>
          <a:stretch/>
        </p:blipFill>
        <p:spPr bwMode="auto">
          <a:xfrm>
            <a:off x="1509713" y="1447800"/>
            <a:ext cx="5729287" cy="4495800"/>
          </a:xfrm>
          <a:prstGeom prst="ellipse">
            <a:avLst/>
          </a:prstGeom>
          <a:solidFill>
            <a:srgbClr val="FFFF00">
              <a:alpha val="9000"/>
            </a:srgbClr>
          </a:solidFill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Oval 2"/>
          <p:cNvSpPr/>
          <p:nvPr/>
        </p:nvSpPr>
        <p:spPr>
          <a:xfrm>
            <a:off x="3352800" y="31242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Central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Percentage College Ready Graduates, Class of 2010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00892"/>
              </p:ext>
            </p:extLst>
          </p:nvPr>
        </p:nvGraphicFramePr>
        <p:xfrm>
          <a:off x="914400" y="2819400"/>
          <a:ext cx="7924800" cy="1804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558511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00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Lake View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Percentage College Ready Graduates, Class of 2010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908424"/>
              </p:ext>
            </p:extLst>
          </p:nvPr>
        </p:nvGraphicFramePr>
        <p:xfrm>
          <a:off x="914400" y="2819400"/>
          <a:ext cx="7924800" cy="1804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558511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7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Eden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Percentage College Ready Graduates, Class of 2010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732924"/>
              </p:ext>
            </p:extLst>
          </p:nvPr>
        </p:nvGraphicFramePr>
        <p:xfrm>
          <a:off x="914400" y="2819400"/>
          <a:ext cx="7924800" cy="1804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558511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15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P-16 Data from THECB</a:t>
            </a:r>
            <a:br>
              <a:rPr lang="en-US" dirty="0" smtClean="0"/>
            </a:br>
            <a:r>
              <a:rPr lang="en-US" dirty="0" smtClean="0"/>
              <a:t>Central High School, 2010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154864"/>
              </p:ext>
            </p:extLst>
          </p:nvPr>
        </p:nvGraphicFramePr>
        <p:xfrm>
          <a:off x="1828800" y="1752600"/>
          <a:ext cx="5105399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1066799"/>
              </a:tblGrid>
              <a:tr h="15239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Institution of</a:t>
                      </a:r>
                      <a:r>
                        <a:rPr lang="en-US" sz="1400" baseline="0" dirty="0" smtClean="0"/>
                        <a:t> Enrollment, Class of 2010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Students</a:t>
                      </a:r>
                      <a:endParaRPr lang="en-US" sz="1400" dirty="0"/>
                    </a:p>
                  </a:txBody>
                  <a:tcPr anchor="ctr"/>
                </a:tc>
              </a:tr>
              <a:tr h="2286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Angelo State University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169</a:t>
                      </a:r>
                      <a:endParaRPr lang="en-US" sz="1400" dirty="0"/>
                    </a:p>
                  </a:txBody>
                  <a:tcPr anchor="ctr"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Howard College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74</a:t>
                      </a:r>
                      <a:endParaRPr lang="en-US" sz="1400" dirty="0"/>
                    </a:p>
                  </a:txBody>
                  <a:tcPr anchor="ctr"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Texas Tech University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28</a:t>
                      </a:r>
                      <a:endParaRPr lang="en-US" sz="1400" dirty="0"/>
                    </a:p>
                  </a:txBody>
                  <a:tcPr anchor="ctr"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Univ. of Texas at Austin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10</a:t>
                      </a:r>
                      <a:endParaRPr lang="en-US" sz="1400" dirty="0"/>
                    </a:p>
                  </a:txBody>
                  <a:tcPr anchor="ctr"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Baylor University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10</a:t>
                      </a:r>
                      <a:endParaRPr lang="en-US" sz="1400" dirty="0"/>
                    </a:p>
                  </a:txBody>
                  <a:tcPr anchor="ctr"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Texas A</a:t>
                      </a:r>
                      <a:r>
                        <a:rPr lang="en-US" sz="1400" baseline="0" dirty="0" smtClean="0"/>
                        <a:t>&amp;M University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7</a:t>
                      </a:r>
                      <a:endParaRPr lang="en-US" sz="1400" dirty="0"/>
                    </a:p>
                  </a:txBody>
                  <a:tcPr anchor="ctr"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Texas State</a:t>
                      </a:r>
                      <a:r>
                        <a:rPr lang="en-US" sz="1400" baseline="0" dirty="0" smtClean="0"/>
                        <a:t> University-San Marcos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5</a:t>
                      </a:r>
                      <a:endParaRPr lang="en-US" sz="1400" dirty="0"/>
                    </a:p>
                  </a:txBody>
                  <a:tcPr anchor="ctr"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University of North Texas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5</a:t>
                      </a:r>
                      <a:endParaRPr lang="en-US" sz="1400" dirty="0"/>
                    </a:p>
                  </a:txBody>
                  <a:tcPr anchor="ctr"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Other Public/</a:t>
                      </a:r>
                      <a:r>
                        <a:rPr lang="en-US" sz="1400" dirty="0" err="1" smtClean="0"/>
                        <a:t>Ind</a:t>
                      </a:r>
                      <a:r>
                        <a:rPr lang="en-US" sz="1400" dirty="0" smtClean="0"/>
                        <a:t> 4-year (14)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25</a:t>
                      </a:r>
                      <a:endParaRPr lang="en-US" sz="1400" dirty="0"/>
                    </a:p>
                  </a:txBody>
                  <a:tcPr anchor="ctr"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Other Public/</a:t>
                      </a:r>
                      <a:r>
                        <a:rPr lang="en-US" sz="1400" dirty="0" err="1" smtClean="0"/>
                        <a:t>Ind</a:t>
                      </a:r>
                      <a:r>
                        <a:rPr lang="en-US" sz="1400" dirty="0" smtClean="0"/>
                        <a:t> 2-year (9)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11</a:t>
                      </a:r>
                      <a:endParaRPr lang="en-US" sz="1400" dirty="0"/>
                    </a:p>
                  </a:txBody>
                  <a:tcPr anchor="ctr"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</a:t>
                      </a:r>
                      <a:r>
                        <a:rPr lang="en-US" sz="1400" dirty="0" err="1" smtClean="0"/>
                        <a:t>trackable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4</a:t>
                      </a:r>
                      <a:endParaRPr lang="en-US" sz="1400" dirty="0"/>
                    </a:p>
                  </a:txBody>
                  <a:tcPr anchor="ctr"/>
                </a:tc>
              </a:tr>
              <a:tr h="3075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found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333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27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P-16 Data from THECB</a:t>
            </a:r>
            <a:br>
              <a:rPr lang="en-US" dirty="0" smtClean="0"/>
            </a:br>
            <a:r>
              <a:rPr lang="en-US" dirty="0" smtClean="0"/>
              <a:t>Lake View High School, 2010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963489"/>
              </p:ext>
            </p:extLst>
          </p:nvPr>
        </p:nvGraphicFramePr>
        <p:xfrm>
          <a:off x="1828800" y="1752600"/>
          <a:ext cx="5105399" cy="2561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1066799"/>
              </a:tblGrid>
              <a:tr h="15239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Institution of</a:t>
                      </a:r>
                      <a:r>
                        <a:rPr lang="en-US" sz="1400" baseline="0" dirty="0" smtClean="0"/>
                        <a:t> Enrollment, Class of 2010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Students</a:t>
                      </a:r>
                      <a:endParaRPr lang="en-US" sz="1400" dirty="0"/>
                    </a:p>
                  </a:txBody>
                  <a:tcPr anchor="ctr"/>
                </a:tc>
              </a:tr>
              <a:tr h="2286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Angelo State University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53</a:t>
                      </a:r>
                      <a:endParaRPr lang="en-US" sz="1400" dirty="0"/>
                    </a:p>
                  </a:txBody>
                  <a:tcPr anchor="ctr"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Howard College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40</a:t>
                      </a:r>
                      <a:endParaRPr lang="en-US" sz="1400" dirty="0"/>
                    </a:p>
                  </a:txBody>
                  <a:tcPr anchor="ctr"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Other Public/</a:t>
                      </a:r>
                      <a:r>
                        <a:rPr lang="en-US" sz="1400" dirty="0" err="1" smtClean="0"/>
                        <a:t>Ind</a:t>
                      </a:r>
                      <a:r>
                        <a:rPr lang="en-US" sz="1400" dirty="0" smtClean="0"/>
                        <a:t> 4-year (14)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 anchor="ctr"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Other Public/</a:t>
                      </a:r>
                      <a:r>
                        <a:rPr lang="en-US" sz="1400" dirty="0" err="1" smtClean="0"/>
                        <a:t>Ind</a:t>
                      </a:r>
                      <a:r>
                        <a:rPr lang="en-US" sz="1400" dirty="0" smtClean="0"/>
                        <a:t> 2-year (9)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3</a:t>
                      </a:r>
                      <a:endParaRPr lang="en-US" sz="1400" dirty="0"/>
                    </a:p>
                  </a:txBody>
                  <a:tcPr anchor="ctr"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</a:t>
                      </a:r>
                      <a:r>
                        <a:rPr lang="en-US" sz="1400" dirty="0" err="1" smtClean="0"/>
                        <a:t>trackable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3</a:t>
                      </a:r>
                      <a:endParaRPr lang="en-US" sz="1400" dirty="0"/>
                    </a:p>
                  </a:txBody>
                  <a:tcPr anchor="ctr"/>
                </a:tc>
              </a:tr>
              <a:tr h="3075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found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168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73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P-16 Data from THECB</a:t>
            </a:r>
            <a:br>
              <a:rPr lang="en-US" dirty="0" smtClean="0"/>
            </a:br>
            <a:r>
              <a:rPr lang="en-US" dirty="0" smtClean="0"/>
              <a:t>Central High School,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 Public Higher Education First Year Grades of High School Graduates in FY 2011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361469"/>
              </p:ext>
            </p:extLst>
          </p:nvPr>
        </p:nvGraphicFramePr>
        <p:xfrm>
          <a:off x="914400" y="2819400"/>
          <a:ext cx="6629400" cy="1416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561"/>
                <a:gridCol w="619432"/>
                <a:gridCol w="619432"/>
                <a:gridCol w="1032387"/>
                <a:gridCol w="1032388"/>
                <a:gridCol w="990600"/>
                <a:gridCol w="685800"/>
                <a:gridCol w="685800"/>
              </a:tblGrid>
              <a:tr h="558511">
                <a:tc>
                  <a:txBody>
                    <a:bodyPr/>
                    <a:lstStyle/>
                    <a:p>
                      <a:r>
                        <a:rPr lang="en-US" dirty="0" smtClean="0"/>
                        <a:t>IHE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4-year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2-year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83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P-16 Data from THECB</a:t>
            </a:r>
            <a:br>
              <a:rPr lang="en-US" dirty="0" smtClean="0"/>
            </a:br>
            <a:r>
              <a:rPr lang="en-US" dirty="0" smtClean="0"/>
              <a:t>Lake View High School,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 Public Higher Education First Year Grades of High School Graduates in FY 2011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018948"/>
              </p:ext>
            </p:extLst>
          </p:nvPr>
        </p:nvGraphicFramePr>
        <p:xfrm>
          <a:off x="914400" y="2819400"/>
          <a:ext cx="6629400" cy="1416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561"/>
                <a:gridCol w="619432"/>
                <a:gridCol w="619432"/>
                <a:gridCol w="1032387"/>
                <a:gridCol w="1032388"/>
                <a:gridCol w="990600"/>
                <a:gridCol w="685800"/>
                <a:gridCol w="685800"/>
              </a:tblGrid>
              <a:tr h="558511">
                <a:tc>
                  <a:txBody>
                    <a:bodyPr/>
                    <a:lstStyle/>
                    <a:p>
                      <a:r>
                        <a:rPr lang="en-US" dirty="0" smtClean="0"/>
                        <a:t>IHE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4-year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2-year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275284" y="3244334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30.4</a:t>
            </a:r>
          </a:p>
        </p:txBody>
      </p:sp>
    </p:spTree>
    <p:extLst>
      <p:ext uri="{BB962C8B-B14F-4D97-AF65-F5344CB8AC3E}">
        <p14:creationId xmlns:p14="http://schemas.microsoft.com/office/powerpoint/2010/main" val="398542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P-16 Data from THECB</a:t>
            </a:r>
            <a:br>
              <a:rPr lang="en-US" dirty="0" smtClean="0"/>
            </a:br>
            <a:r>
              <a:rPr lang="en-US" dirty="0" smtClean="0"/>
              <a:t>Eden High School,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 Public Higher Education First Year Grades of High School Graduates in FY 2011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823471"/>
              </p:ext>
            </p:extLst>
          </p:nvPr>
        </p:nvGraphicFramePr>
        <p:xfrm>
          <a:off x="914400" y="2819400"/>
          <a:ext cx="6629400" cy="1416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561"/>
                <a:gridCol w="619432"/>
                <a:gridCol w="619432"/>
                <a:gridCol w="1032387"/>
                <a:gridCol w="1032388"/>
                <a:gridCol w="990600"/>
                <a:gridCol w="685800"/>
                <a:gridCol w="685800"/>
              </a:tblGrid>
              <a:tr h="558511">
                <a:tc>
                  <a:txBody>
                    <a:bodyPr/>
                    <a:lstStyle/>
                    <a:p>
                      <a:r>
                        <a:rPr lang="en-US" dirty="0" smtClean="0"/>
                        <a:t>IHE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4-year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2-year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275284" y="3244334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30.4</a:t>
            </a:r>
          </a:p>
        </p:txBody>
      </p:sp>
    </p:spTree>
    <p:extLst>
      <p:ext uri="{BB962C8B-B14F-4D97-AF65-F5344CB8AC3E}">
        <p14:creationId xmlns:p14="http://schemas.microsoft.com/office/powerpoint/2010/main" val="421017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Participation Data from THECB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Howard College, 2011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Angelo State University,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Enrollment by Year; 2011 by Ethnicity Percentage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330333"/>
              </p:ext>
            </p:extLst>
          </p:nvPr>
        </p:nvGraphicFramePr>
        <p:xfrm>
          <a:off x="609600" y="2667000"/>
          <a:ext cx="45974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870505"/>
                <a:gridCol w="907495"/>
              </a:tblGrid>
              <a:tr h="152400"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Howard 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3257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Angelo State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6860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7077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741213"/>
              </p:ext>
            </p:extLst>
          </p:nvPr>
        </p:nvGraphicFramePr>
        <p:xfrm>
          <a:off x="457200" y="4114800"/>
          <a:ext cx="8001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762000"/>
                <a:gridCol w="1066800"/>
                <a:gridCol w="1143000"/>
                <a:gridCol w="838200"/>
                <a:gridCol w="914400"/>
                <a:gridCol w="8382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Multi-Racial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Asian/Pacific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Inter’l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Other/</a:t>
                      </a:r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Angelo</a:t>
                      </a:r>
                      <a:r>
                        <a:rPr lang="en-US" baseline="0" dirty="0" smtClean="0"/>
                        <a:t>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94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Online Institutional Resumes: THECB</a:t>
            </a:r>
            <a:br>
              <a:rPr lang="en-US" dirty="0" smtClean="0"/>
            </a:br>
            <a:r>
              <a:rPr lang="en-US" dirty="0" smtClean="0"/>
              <a:t>Howard College, 2011</a:t>
            </a:r>
            <a:br>
              <a:rPr lang="en-US" dirty="0" smtClean="0"/>
            </a:br>
            <a:r>
              <a:rPr lang="en-US" dirty="0" smtClean="0"/>
              <a:t>Angelo State University,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Graduation/Completion Numbers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289627"/>
              </p:ext>
            </p:extLst>
          </p:nvPr>
        </p:nvGraphicFramePr>
        <p:xfrm>
          <a:off x="1143000" y="2667000"/>
          <a:ext cx="48768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5177"/>
                <a:gridCol w="961623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Degrees</a:t>
                      </a:r>
                      <a:r>
                        <a:rPr lang="en-US" baseline="0" dirty="0" smtClean="0"/>
                        <a:t> and Certificates Awarded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Howard College   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                       Certificate 1</a:t>
                      </a:r>
                      <a:r>
                        <a:rPr lang="en-US" dirty="0" smtClean="0"/>
                        <a:t>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Certificate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Angelo University  Bachelor’s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Master’s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Doctorate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67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3656330" y="1227474"/>
            <a:ext cx="1828800" cy="1838325"/>
            <a:chOff x="0" y="0"/>
            <a:chExt cx="1828800" cy="1838325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>
            <a:xfrm>
              <a:off x="182880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57" name="Flowchart: Decision 56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58" name="Text Box 22"/>
            <p:cNvSpPr txBox="1"/>
            <p:nvPr/>
          </p:nvSpPr>
          <p:spPr>
            <a:xfrm>
              <a:off x="153670" y="296526"/>
              <a:ext cx="149542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b="1" i="1" dirty="0" smtClean="0">
                  <a:effectLst/>
                  <a:latin typeface="Calibri"/>
                  <a:ea typeface="Calibri"/>
                  <a:cs typeface="Calibri"/>
                </a:rPr>
                <a:t>Central High School </a:t>
              </a:r>
              <a:endParaRPr lang="en-US" sz="105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279266" y="2100751"/>
            <a:ext cx="1838325" cy="2466975"/>
            <a:chOff x="0" y="0"/>
            <a:chExt cx="1838325" cy="2466975"/>
          </a:xfrm>
        </p:grpSpPr>
        <p:grpSp>
          <p:nvGrpSpPr>
            <p:cNvPr id="13" name="Group 12"/>
            <p:cNvGrpSpPr/>
            <p:nvPr/>
          </p:nvGrpSpPr>
          <p:grpSpPr>
            <a:xfrm>
              <a:off x="0" y="0"/>
              <a:ext cx="1838325" cy="2466975"/>
              <a:chOff x="0" y="0"/>
              <a:chExt cx="1838325" cy="2466975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838325" y="65722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16" name="Flowchart: Decision 15"/>
              <p:cNvSpPr/>
              <p:nvPr/>
            </p:nvSpPr>
            <p:spPr>
              <a:xfrm>
                <a:off x="0" y="0"/>
                <a:ext cx="1828800" cy="1266825"/>
              </a:xfrm>
              <a:prstGeom prst="flowChartDecision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904875" y="126682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18" name="Text Box 20"/>
              <p:cNvSpPr txBox="1"/>
              <p:nvPr/>
            </p:nvSpPr>
            <p:spPr>
              <a:xfrm>
                <a:off x="333374" y="356699"/>
                <a:ext cx="1245360" cy="7429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 b="1" i="1" dirty="0" smtClean="0">
                    <a:latin typeface="Calibri"/>
                    <a:ea typeface="Calibri"/>
                    <a:cs typeface="Calibri"/>
                  </a:rPr>
                  <a:t>Angelo State </a:t>
                </a:r>
                <a:r>
                  <a:rPr lang="en-US" sz="1400" b="1" i="1" dirty="0" smtClean="0">
                    <a:effectLst/>
                    <a:latin typeface="Calibri"/>
                    <a:ea typeface="Calibri"/>
                    <a:cs typeface="Calibri"/>
                  </a:rPr>
                  <a:t>University</a:t>
                </a:r>
                <a:endParaRPr lang="en-US" sz="105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cxnSp>
          <p:nvCxnSpPr>
            <p:cNvPr id="14" name="Straight Connector 13"/>
            <p:cNvCxnSpPr/>
            <p:nvPr/>
          </p:nvCxnSpPr>
          <p:spPr>
            <a:xfrm>
              <a:off x="0" y="6572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4561205" y="4037089"/>
            <a:ext cx="1828800" cy="2466975"/>
            <a:chOff x="0" y="0"/>
            <a:chExt cx="1828800" cy="2466975"/>
          </a:xfrm>
        </p:grpSpPr>
        <p:sp>
          <p:nvSpPr>
            <p:cNvPr id="27" name="Flowchart: Decision 26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828800" y="6191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0" y="6191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>
            <a:xfrm>
              <a:off x="904875" y="12668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31" name="Text Box 42"/>
            <p:cNvSpPr txBox="1"/>
            <p:nvPr/>
          </p:nvSpPr>
          <p:spPr>
            <a:xfrm>
              <a:off x="200025" y="325361"/>
              <a:ext cx="149542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i="1" dirty="0" smtClean="0">
                  <a:effectLst/>
                  <a:latin typeface="Calibri"/>
                  <a:ea typeface="Calibri"/>
                  <a:cs typeface="Calibri"/>
                </a:rPr>
                <a:t>P-16</a:t>
              </a:r>
              <a:endParaRPr lang="en-US" sz="105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i="1" dirty="0" smtClean="0">
                  <a:effectLst/>
                  <a:latin typeface="Calibri"/>
                  <a:ea typeface="Calibri"/>
                  <a:cs typeface="Calibri"/>
                </a:rPr>
                <a:t>Council </a:t>
              </a:r>
              <a:endParaRPr lang="en-US" sz="105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46" name="Text Box 40"/>
          <p:cNvSpPr txBox="1"/>
          <p:nvPr/>
        </p:nvSpPr>
        <p:spPr>
          <a:xfrm>
            <a:off x="3876675" y="2547937"/>
            <a:ext cx="1428750" cy="13716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u="none" strike="noStrike" dirty="0">
                <a:effectLst/>
                <a:latin typeface="Felix Titling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u="none" strike="noStrike" dirty="0">
                <a:effectLst/>
                <a:latin typeface="Felix Titling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u="sng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Scaffolding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u="sng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Student</a:t>
            </a:r>
            <a:endParaRPr lang="en-US" sz="1100" b="1" i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u="sng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Success</a:t>
            </a:r>
            <a:endParaRPr lang="en-US" sz="1100" b="1" i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2039033" y="2111022"/>
            <a:ext cx="1828217" cy="2433667"/>
            <a:chOff x="-6304" y="31410"/>
            <a:chExt cx="1828800" cy="2434270"/>
          </a:xfrm>
        </p:grpSpPr>
        <p:grpSp>
          <p:nvGrpSpPr>
            <p:cNvPr id="66" name="Group 65"/>
            <p:cNvGrpSpPr/>
            <p:nvPr/>
          </p:nvGrpSpPr>
          <p:grpSpPr>
            <a:xfrm>
              <a:off x="-6304" y="31410"/>
              <a:ext cx="1828800" cy="2434270"/>
              <a:chOff x="-6304" y="31410"/>
              <a:chExt cx="1828800" cy="2434270"/>
            </a:xfrm>
          </p:grpSpPr>
          <p:sp>
            <p:nvSpPr>
              <p:cNvPr id="68" name="Flowchart: Decision 67"/>
              <p:cNvSpPr/>
              <p:nvPr/>
            </p:nvSpPr>
            <p:spPr>
              <a:xfrm>
                <a:off x="-6304" y="31410"/>
                <a:ext cx="1828800" cy="1266825"/>
              </a:xfrm>
              <a:prstGeom prst="flowChartDecision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929030" y="1265530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0" y="643738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71" name="Text Box 21"/>
              <p:cNvSpPr txBox="1"/>
              <p:nvPr/>
            </p:nvSpPr>
            <p:spPr>
              <a:xfrm>
                <a:off x="84354" y="293347"/>
                <a:ext cx="1647482" cy="7429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 b="1" i="1" dirty="0" smtClean="0">
                    <a:effectLst/>
                    <a:latin typeface="Calibri"/>
                    <a:ea typeface="Calibri"/>
                    <a:cs typeface="Calibri"/>
                  </a:rPr>
                  <a:t>Howard</a:t>
                </a: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 b="1" i="1" dirty="0" smtClean="0">
                    <a:effectLst/>
                    <a:latin typeface="Calibri"/>
                    <a:ea typeface="Calibri"/>
                    <a:cs typeface="Calibri"/>
                  </a:rPr>
                  <a:t>College</a:t>
                </a:r>
                <a:endParaRPr lang="en-US" sz="105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cxnSp>
          <p:nvCxnSpPr>
            <p:cNvPr id="67" name="Straight Connector 66"/>
            <p:cNvCxnSpPr/>
            <p:nvPr/>
          </p:nvCxnSpPr>
          <p:spPr>
            <a:xfrm>
              <a:off x="1816100" y="641350"/>
              <a:ext cx="0" cy="1199853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59" name="Group 58"/>
          <p:cNvGrpSpPr/>
          <p:nvPr/>
        </p:nvGrpSpPr>
        <p:grpSpPr>
          <a:xfrm>
            <a:off x="2741930" y="4032326"/>
            <a:ext cx="1828800" cy="2447925"/>
            <a:chOff x="0" y="0"/>
            <a:chExt cx="1828800" cy="2447925"/>
          </a:xfrm>
        </p:grpSpPr>
        <p:sp>
          <p:nvSpPr>
            <p:cNvPr id="60" name="Flowchart: Decision 59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>
            <a:xfrm>
              <a:off x="904875" y="12477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63" name="Text Box 41"/>
            <p:cNvSpPr txBox="1"/>
            <p:nvPr/>
          </p:nvSpPr>
          <p:spPr>
            <a:xfrm>
              <a:off x="209550" y="419100"/>
              <a:ext cx="149542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i="1" dirty="0" smtClean="0">
                  <a:effectLst/>
                  <a:latin typeface="Calibri"/>
                  <a:ea typeface="Calibri"/>
                  <a:cs typeface="Calibri"/>
                </a:rPr>
                <a:t>Region 15 ESC</a:t>
              </a:r>
              <a:endParaRPr lang="en-US" sz="105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1828800" y="628650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3841970" y="2138756"/>
            <a:ext cx="1428750" cy="2531745"/>
            <a:chOff x="0" y="0"/>
            <a:chExt cx="1428750" cy="2531745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0" y="628650"/>
              <a:ext cx="0" cy="1400175"/>
            </a:xfrm>
            <a:prstGeom prst="line">
              <a:avLst/>
            </a:prstGeom>
            <a:noFill/>
            <a:ln w="38100" cap="flat" cmpd="sng" algn="ctr">
              <a:solidFill>
                <a:srgbClr val="FFFF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grpSp>
          <p:nvGrpSpPr>
            <p:cNvPr id="40" name="Group 39"/>
            <p:cNvGrpSpPr/>
            <p:nvPr/>
          </p:nvGrpSpPr>
          <p:grpSpPr>
            <a:xfrm>
              <a:off x="0" y="0"/>
              <a:ext cx="1428750" cy="2531745"/>
              <a:chOff x="0" y="0"/>
              <a:chExt cx="1428750" cy="2531745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flipH="1">
                <a:off x="0" y="0"/>
                <a:ext cx="713105" cy="630555"/>
              </a:xfrm>
              <a:prstGeom prst="line">
                <a:avLst/>
              </a:prstGeom>
              <a:noFill/>
              <a:ln w="38100" cap="flat" cmpd="sng" algn="ctr">
                <a:solidFill>
                  <a:srgbClr val="FFFF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2" name="Straight Connector 41"/>
              <p:cNvCxnSpPr/>
              <p:nvPr/>
            </p:nvCxnSpPr>
            <p:spPr>
              <a:xfrm flipH="1" flipV="1">
                <a:off x="714375" y="0"/>
                <a:ext cx="713740" cy="628015"/>
              </a:xfrm>
              <a:prstGeom prst="line">
                <a:avLst/>
              </a:prstGeom>
              <a:noFill/>
              <a:ln w="38100" cap="flat" cmpd="sng" algn="ctr">
                <a:solidFill>
                  <a:srgbClr val="FFFF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428750" y="628650"/>
                <a:ext cx="0" cy="1400175"/>
              </a:xfrm>
              <a:prstGeom prst="line">
                <a:avLst/>
              </a:prstGeom>
              <a:noFill/>
              <a:ln w="38100" cap="flat" cmpd="sng" algn="ctr">
                <a:solidFill>
                  <a:srgbClr val="FFFF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4" name="Straight Connector 43"/>
              <p:cNvCxnSpPr/>
              <p:nvPr/>
            </p:nvCxnSpPr>
            <p:spPr>
              <a:xfrm flipH="1" flipV="1">
                <a:off x="0" y="2028825"/>
                <a:ext cx="713740" cy="502920"/>
              </a:xfrm>
              <a:prstGeom prst="line">
                <a:avLst/>
              </a:prstGeom>
              <a:noFill/>
              <a:ln w="38100" cap="flat" cmpd="sng" algn="ctr">
                <a:solidFill>
                  <a:srgbClr val="FFFF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714375" y="2019300"/>
                <a:ext cx="714374" cy="506730"/>
              </a:xfrm>
              <a:prstGeom prst="line">
                <a:avLst/>
              </a:prstGeom>
              <a:noFill/>
              <a:ln w="38100" cap="flat" cmpd="sng" algn="ctr">
                <a:solidFill>
                  <a:srgbClr val="FFFF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</p:grpSp>
      </p:grpSp>
      <p:sp>
        <p:nvSpPr>
          <p:cNvPr id="49" name="Title 1"/>
          <p:cNvSpPr txBox="1">
            <a:spLocks/>
          </p:cNvSpPr>
          <p:nvPr/>
        </p:nvSpPr>
        <p:spPr>
          <a:xfrm>
            <a:off x="457200" y="-952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4954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P-16 Data from THECB</a:t>
            </a:r>
            <a:br>
              <a:rPr lang="en-US" dirty="0" smtClean="0"/>
            </a:br>
            <a:r>
              <a:rPr lang="en-US" dirty="0" smtClean="0"/>
              <a:t>Howard College, 2011</a:t>
            </a:r>
            <a:br>
              <a:rPr lang="en-US" dirty="0" smtClean="0"/>
            </a:br>
            <a:r>
              <a:rPr lang="en-US" dirty="0" smtClean="0"/>
              <a:t>Angelo State University,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Dual Credit Enrollment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958327"/>
              </p:ext>
            </p:extLst>
          </p:nvPr>
        </p:nvGraphicFramePr>
        <p:xfrm>
          <a:off x="1143000" y="2667000"/>
          <a:ext cx="48768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5177"/>
                <a:gridCol w="961623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Dual Credit</a:t>
                      </a:r>
                      <a:r>
                        <a:rPr lang="en-US" baseline="0" dirty="0" smtClean="0"/>
                        <a:t> Enrollment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Howard College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Angelo State University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99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Participation Data from THECB</a:t>
            </a:r>
            <a:br>
              <a:rPr lang="en-US" dirty="0" smtClean="0"/>
            </a:br>
            <a:r>
              <a:rPr lang="en-US" dirty="0" smtClean="0"/>
              <a:t>Howard College, 2011</a:t>
            </a:r>
            <a:r>
              <a:rPr lang="en-US" dirty="0"/>
              <a:t/>
            </a:r>
            <a:br>
              <a:rPr lang="en-US" dirty="0"/>
            </a:br>
            <a:r>
              <a:rPr lang="en-US" sz="2200" b="1" dirty="0" smtClean="0"/>
              <a:t>Developmental Education, Fall 2008 Cohort Tracked for 2 years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555475"/>
              </p:ext>
            </p:extLst>
          </p:nvPr>
        </p:nvGraphicFramePr>
        <p:xfrm>
          <a:off x="990600" y="3962400"/>
          <a:ext cx="6553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533400"/>
                <a:gridCol w="1828800"/>
                <a:gridCol w="1828800"/>
              </a:tblGrid>
              <a:tr h="523240">
                <a:tc>
                  <a:txBody>
                    <a:bodyPr/>
                    <a:lstStyle/>
                    <a:p>
                      <a:r>
                        <a:rPr lang="en-US" dirty="0" smtClean="0"/>
                        <a:t>FTIC Students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Requiring Dev.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</a:t>
                      </a:r>
                    </a:p>
                    <a:p>
                      <a:r>
                        <a:rPr lang="en-US" dirty="0" smtClean="0"/>
                        <a:t>College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 and Completing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788266"/>
              </p:ext>
            </p:extLst>
          </p:nvPr>
        </p:nvGraphicFramePr>
        <p:xfrm>
          <a:off x="990600" y="1752600"/>
          <a:ext cx="6553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658483"/>
                <a:gridCol w="1703717"/>
                <a:gridCol w="1905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FTIC</a:t>
                      </a:r>
                      <a:r>
                        <a:rPr lang="en-US" baseline="0" dirty="0" smtClean="0"/>
                        <a:t> Students Not Needing Dev.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</a:t>
                      </a:r>
                    </a:p>
                    <a:p>
                      <a:r>
                        <a:rPr lang="en-US" dirty="0" smtClean="0"/>
                        <a:t>College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</a:t>
                      </a:r>
                      <a:r>
                        <a:rPr lang="en-US" baseline="0" dirty="0" smtClean="0"/>
                        <a:t> Attempting and Completing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Howard College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5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 Migration Data from THECB</a:t>
            </a:r>
            <a:br>
              <a:rPr lang="en-US" dirty="0" smtClean="0"/>
            </a:br>
            <a:r>
              <a:rPr lang="en-US" dirty="0" smtClean="0"/>
              <a:t>Howard College, 2011</a:t>
            </a:r>
            <a:r>
              <a:rPr lang="en-US" dirty="0"/>
              <a:t/>
            </a:r>
            <a:br>
              <a:rPr lang="en-US" dirty="0"/>
            </a:br>
            <a:r>
              <a:rPr lang="en-US" sz="2200" b="1" dirty="0" smtClean="0"/>
              <a:t>Fall 2009 to Fall 2010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55762"/>
              </p:ext>
            </p:extLst>
          </p:nvPr>
        </p:nvGraphicFramePr>
        <p:xfrm>
          <a:off x="990600" y="3962400"/>
          <a:ext cx="65532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609600"/>
                <a:gridCol w="1066800"/>
                <a:gridCol w="1219200"/>
                <a:gridCol w="1066800"/>
                <a:gridCol w="914401"/>
              </a:tblGrid>
              <a:tr h="523240">
                <a:tc>
                  <a:txBody>
                    <a:bodyPr/>
                    <a:lstStyle/>
                    <a:p>
                      <a:r>
                        <a:rPr lang="en-US" dirty="0" smtClean="0"/>
                        <a:t>Non-graduates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 Same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 Other 2-yr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 4-yr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not found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Academic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Technical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Tech-prep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255693"/>
              </p:ext>
            </p:extLst>
          </p:nvPr>
        </p:nvGraphicFramePr>
        <p:xfrm>
          <a:off x="990600" y="2016761"/>
          <a:ext cx="6553202" cy="1793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685800"/>
                <a:gridCol w="1066800"/>
                <a:gridCol w="1219200"/>
                <a:gridCol w="1066800"/>
                <a:gridCol w="914402"/>
              </a:tblGrid>
              <a:tr h="685799"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Graduates by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 Same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</a:t>
                      </a:r>
                      <a:r>
                        <a:rPr lang="en-US" baseline="0" dirty="0" smtClean="0"/>
                        <a:t> at Other 2-yr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 4-yr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not</a:t>
                      </a:r>
                    </a:p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Academic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Technical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79.3</a:t>
                      </a:r>
                      <a:endParaRPr lang="en-US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  Tech-Prep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33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Academic Performance of Transfer Students from</a:t>
            </a:r>
            <a:br>
              <a:rPr lang="en-US" sz="3100" dirty="0" smtClean="0"/>
            </a:br>
            <a:r>
              <a:rPr lang="en-US" sz="3100" dirty="0" smtClean="0"/>
              <a:t>Howard College,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200" b="1" dirty="0" smtClean="0"/>
              <a:t>Developmental Education vs. No Developmental Education, Fall 2009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703544"/>
              </p:ext>
            </p:extLst>
          </p:nvPr>
        </p:nvGraphicFramePr>
        <p:xfrm>
          <a:off x="685800" y="3581400"/>
          <a:ext cx="7696201" cy="2108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609600"/>
                <a:gridCol w="457200"/>
                <a:gridCol w="685800"/>
                <a:gridCol w="609600"/>
                <a:gridCol w="609600"/>
                <a:gridCol w="609600"/>
                <a:gridCol w="609600"/>
                <a:gridCol w="685800"/>
                <a:gridCol w="762002"/>
              </a:tblGrid>
              <a:tr h="86303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 Developmental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</a:t>
                      </a:r>
                    </a:p>
                    <a:p>
                      <a:r>
                        <a:rPr lang="en-US" dirty="0" smtClean="0"/>
                        <a:t>Fall</a:t>
                      </a:r>
                    </a:p>
                    <a:p>
                      <a:r>
                        <a:rPr lang="en-US" dirty="0" smtClean="0"/>
                        <a:t>‘10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 Texas Tech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West Texas A&amp;M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19357">
                <a:tc>
                  <a:txBody>
                    <a:bodyPr/>
                    <a:lstStyle/>
                    <a:p>
                      <a:r>
                        <a:rPr lang="en-US" dirty="0" smtClean="0"/>
                        <a:t>Other public 4-yr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141298"/>
              </p:ext>
            </p:extLst>
          </p:nvPr>
        </p:nvGraphicFramePr>
        <p:xfrm>
          <a:off x="685800" y="1447800"/>
          <a:ext cx="76200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685800"/>
                <a:gridCol w="457200"/>
                <a:gridCol w="609600"/>
                <a:gridCol w="660592"/>
                <a:gridCol w="634808"/>
                <a:gridCol w="609600"/>
                <a:gridCol w="609600"/>
                <a:gridCol w="609600"/>
                <a:gridCol w="762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Developmental Education prior to Transfer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 Fall ‘10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Texas Tech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West Texas A&amp;M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Other public 4-yr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9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Academic Performance of Transfer Students from</a:t>
            </a:r>
            <a:br>
              <a:rPr lang="en-US" sz="3100" dirty="0" smtClean="0"/>
            </a:br>
            <a:r>
              <a:rPr lang="en-US" sz="3100" dirty="0" smtClean="0"/>
              <a:t>Howard College,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200" b="1" dirty="0" smtClean="0"/>
              <a:t>Academic or Technical Associate Degrees, Fall 2009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641587"/>
              </p:ext>
            </p:extLst>
          </p:nvPr>
        </p:nvGraphicFramePr>
        <p:xfrm>
          <a:off x="685801" y="3657599"/>
          <a:ext cx="7772399" cy="2108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/>
                <a:gridCol w="685800"/>
                <a:gridCol w="457200"/>
                <a:gridCol w="859173"/>
                <a:gridCol w="570451"/>
                <a:gridCol w="570451"/>
                <a:gridCol w="641758"/>
                <a:gridCol w="499145"/>
                <a:gridCol w="570451"/>
                <a:gridCol w="784371"/>
              </a:tblGrid>
              <a:tr h="86303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Technical Associate 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</a:t>
                      </a:r>
                    </a:p>
                    <a:p>
                      <a:r>
                        <a:rPr lang="en-US" dirty="0" smtClean="0"/>
                        <a:t>Fall</a:t>
                      </a:r>
                    </a:p>
                    <a:p>
                      <a:r>
                        <a:rPr lang="en-US" dirty="0" smtClean="0"/>
                        <a:t>‘10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 Texas Tech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West Texas A&amp;M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19357">
                <a:tc>
                  <a:txBody>
                    <a:bodyPr/>
                    <a:lstStyle/>
                    <a:p>
                      <a:r>
                        <a:rPr lang="en-US" dirty="0" smtClean="0"/>
                        <a:t>Other public 4-yr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392848"/>
              </p:ext>
            </p:extLst>
          </p:nvPr>
        </p:nvGraphicFramePr>
        <p:xfrm>
          <a:off x="685800" y="1407160"/>
          <a:ext cx="7696201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671557"/>
                <a:gridCol w="431563"/>
                <a:gridCol w="575417"/>
                <a:gridCol w="647344"/>
                <a:gridCol w="575417"/>
                <a:gridCol w="647344"/>
                <a:gridCol w="575417"/>
                <a:gridCol w="575417"/>
                <a:gridCol w="863125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Associate of Arts 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 Fall ‘10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Texas Tech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West Texas A&amp;M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 Other public 4-yr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35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Academic Performance of Transfer Students from</a:t>
            </a:r>
            <a:br>
              <a:rPr lang="en-US" sz="3100" dirty="0" smtClean="0"/>
            </a:br>
            <a:r>
              <a:rPr lang="en-US" sz="3100" dirty="0" smtClean="0"/>
              <a:t>Angelo State University,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200" b="1" dirty="0" smtClean="0"/>
              <a:t>Developmental Education vs. No Developmental Education, Fall 2009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556972"/>
              </p:ext>
            </p:extLst>
          </p:nvPr>
        </p:nvGraphicFramePr>
        <p:xfrm>
          <a:off x="685800" y="3581400"/>
          <a:ext cx="7696201" cy="2108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609600"/>
                <a:gridCol w="457200"/>
                <a:gridCol w="685800"/>
                <a:gridCol w="609600"/>
                <a:gridCol w="609600"/>
                <a:gridCol w="609600"/>
                <a:gridCol w="609600"/>
                <a:gridCol w="685800"/>
                <a:gridCol w="762002"/>
              </a:tblGrid>
              <a:tr h="86303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 Developmental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</a:t>
                      </a:r>
                    </a:p>
                    <a:p>
                      <a:r>
                        <a:rPr lang="en-US" dirty="0" smtClean="0"/>
                        <a:t>Fall</a:t>
                      </a:r>
                    </a:p>
                    <a:p>
                      <a:r>
                        <a:rPr lang="en-US" dirty="0" smtClean="0"/>
                        <a:t>‘10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 Texas Tech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West Texas A&amp;M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19357">
                <a:tc>
                  <a:txBody>
                    <a:bodyPr/>
                    <a:lstStyle/>
                    <a:p>
                      <a:r>
                        <a:rPr lang="en-US" dirty="0" smtClean="0"/>
                        <a:t>Other public 4-yr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970816"/>
              </p:ext>
            </p:extLst>
          </p:nvPr>
        </p:nvGraphicFramePr>
        <p:xfrm>
          <a:off x="685800" y="1447800"/>
          <a:ext cx="78486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685800"/>
                <a:gridCol w="533400"/>
                <a:gridCol w="609600"/>
                <a:gridCol w="609600"/>
                <a:gridCol w="609600"/>
                <a:gridCol w="609600"/>
                <a:gridCol w="685800"/>
                <a:gridCol w="609600"/>
                <a:gridCol w="8382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Developmental Education prior to Transfer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 Fall ‘10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Blinn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Midland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Odessa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South Plains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 TX Junior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TX ST TC West 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Western 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Other Public 2 </a:t>
                      </a:r>
                      <a:r>
                        <a:rPr lang="en-US" dirty="0" err="1" smtClean="0"/>
                        <a:t>yr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14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Academic Performance of Transfer Students from</a:t>
            </a:r>
            <a:br>
              <a:rPr lang="en-US" sz="3100" dirty="0" smtClean="0"/>
            </a:br>
            <a:r>
              <a:rPr lang="en-US" sz="3100" dirty="0" smtClean="0"/>
              <a:t>Angelo State University,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200" b="1" dirty="0" smtClean="0"/>
              <a:t>Developmental Education vs. No Developmental Education, Fall 2009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340033"/>
              </p:ext>
            </p:extLst>
          </p:nvPr>
        </p:nvGraphicFramePr>
        <p:xfrm>
          <a:off x="685800" y="3581400"/>
          <a:ext cx="7696201" cy="1689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609600"/>
                <a:gridCol w="457200"/>
                <a:gridCol w="685800"/>
                <a:gridCol w="609600"/>
                <a:gridCol w="609600"/>
                <a:gridCol w="609600"/>
                <a:gridCol w="609600"/>
                <a:gridCol w="685800"/>
                <a:gridCol w="762002"/>
              </a:tblGrid>
              <a:tr h="86303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 Developmental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</a:t>
                      </a:r>
                    </a:p>
                    <a:p>
                      <a:r>
                        <a:rPr lang="en-US" dirty="0" smtClean="0"/>
                        <a:t>Fall</a:t>
                      </a:r>
                    </a:p>
                    <a:p>
                      <a:r>
                        <a:rPr lang="en-US" dirty="0" smtClean="0"/>
                        <a:t>‘10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 Texas Tech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West Texas A&amp;M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202887"/>
              </p:ext>
            </p:extLst>
          </p:nvPr>
        </p:nvGraphicFramePr>
        <p:xfrm>
          <a:off x="647700" y="1371600"/>
          <a:ext cx="7848600" cy="465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685800"/>
                <a:gridCol w="533400"/>
                <a:gridCol w="609600"/>
                <a:gridCol w="609600"/>
                <a:gridCol w="609600"/>
                <a:gridCol w="609600"/>
                <a:gridCol w="685800"/>
                <a:gridCol w="609600"/>
                <a:gridCol w="8382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No Developmental Education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 Fall ‘10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Blinn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Midland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Odessa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South Plains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 TX Junior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TX ST TC West 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Western 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Other Public 2 </a:t>
                      </a:r>
                      <a:r>
                        <a:rPr lang="en-US" dirty="0" err="1" smtClean="0"/>
                        <a:t>yr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88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Academic Performance of Transfer Students from</a:t>
            </a:r>
            <a:br>
              <a:rPr lang="en-US" sz="3100" dirty="0" smtClean="0"/>
            </a:br>
            <a:r>
              <a:rPr lang="en-US" sz="3100" dirty="0" smtClean="0"/>
              <a:t>Angelo State University,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200" b="1" dirty="0" smtClean="0"/>
              <a:t>Core Curriculum Completed Prior to Transfer, Fall 2009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003797"/>
              </p:ext>
            </p:extLst>
          </p:nvPr>
        </p:nvGraphicFramePr>
        <p:xfrm>
          <a:off x="685800" y="3581400"/>
          <a:ext cx="7696201" cy="2108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609600"/>
                <a:gridCol w="457200"/>
                <a:gridCol w="685800"/>
                <a:gridCol w="609600"/>
                <a:gridCol w="609600"/>
                <a:gridCol w="609600"/>
                <a:gridCol w="609600"/>
                <a:gridCol w="685800"/>
                <a:gridCol w="762002"/>
              </a:tblGrid>
              <a:tr h="86303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 Developmental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</a:t>
                      </a:r>
                    </a:p>
                    <a:p>
                      <a:r>
                        <a:rPr lang="en-US" dirty="0" smtClean="0"/>
                        <a:t>Fall</a:t>
                      </a:r>
                    </a:p>
                    <a:p>
                      <a:r>
                        <a:rPr lang="en-US" dirty="0" smtClean="0"/>
                        <a:t>‘10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 Texas Tech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West Texas A&amp;M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19357">
                <a:tc>
                  <a:txBody>
                    <a:bodyPr/>
                    <a:lstStyle/>
                    <a:p>
                      <a:r>
                        <a:rPr lang="en-US" dirty="0" smtClean="0"/>
                        <a:t>Other public 4-yr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446110"/>
              </p:ext>
            </p:extLst>
          </p:nvPr>
        </p:nvGraphicFramePr>
        <p:xfrm>
          <a:off x="647700" y="1371600"/>
          <a:ext cx="7848600" cy="465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685800"/>
                <a:gridCol w="533400"/>
                <a:gridCol w="609600"/>
                <a:gridCol w="609600"/>
                <a:gridCol w="609600"/>
                <a:gridCol w="609600"/>
                <a:gridCol w="685800"/>
                <a:gridCol w="609600"/>
                <a:gridCol w="8382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Core Curriculum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 Fall ‘10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Blinn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Midland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Odessa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South Plains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 TX Junior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TX ST TC West 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Western 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Other Public 2 </a:t>
                      </a:r>
                      <a:r>
                        <a:rPr lang="en-US" dirty="0" err="1" smtClean="0"/>
                        <a:t>yr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1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Academic Performance of Transfer Students from</a:t>
            </a:r>
            <a:br>
              <a:rPr lang="en-US" sz="3100" dirty="0" smtClean="0"/>
            </a:br>
            <a:r>
              <a:rPr lang="en-US" sz="3100" dirty="0" smtClean="0"/>
              <a:t>Angelo State University,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200" b="1" dirty="0" smtClean="0"/>
              <a:t>Earned Field of Study Degree Prior to Transfer, Fall 2009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260489"/>
              </p:ext>
            </p:extLst>
          </p:nvPr>
        </p:nvGraphicFramePr>
        <p:xfrm>
          <a:off x="685800" y="3581400"/>
          <a:ext cx="7696201" cy="2108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609600"/>
                <a:gridCol w="457200"/>
                <a:gridCol w="685800"/>
                <a:gridCol w="609600"/>
                <a:gridCol w="609600"/>
                <a:gridCol w="609600"/>
                <a:gridCol w="609600"/>
                <a:gridCol w="685800"/>
                <a:gridCol w="762002"/>
              </a:tblGrid>
              <a:tr h="86303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 Developmental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</a:t>
                      </a:r>
                    </a:p>
                    <a:p>
                      <a:r>
                        <a:rPr lang="en-US" dirty="0" smtClean="0"/>
                        <a:t>Fall</a:t>
                      </a:r>
                    </a:p>
                    <a:p>
                      <a:r>
                        <a:rPr lang="en-US" dirty="0" smtClean="0"/>
                        <a:t>‘10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 Texas Tech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West Texas A&amp;M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19357">
                <a:tc>
                  <a:txBody>
                    <a:bodyPr/>
                    <a:lstStyle/>
                    <a:p>
                      <a:r>
                        <a:rPr lang="en-US" dirty="0" smtClean="0"/>
                        <a:t>Other public 4-yr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823797"/>
              </p:ext>
            </p:extLst>
          </p:nvPr>
        </p:nvGraphicFramePr>
        <p:xfrm>
          <a:off x="647700" y="1371600"/>
          <a:ext cx="7848600" cy="465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685800"/>
                <a:gridCol w="533400"/>
                <a:gridCol w="609600"/>
                <a:gridCol w="609600"/>
                <a:gridCol w="609600"/>
                <a:gridCol w="609600"/>
                <a:gridCol w="685800"/>
                <a:gridCol w="609600"/>
                <a:gridCol w="8382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Earned Field of Study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 Fall ‘10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Blinn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Midland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Odessa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South Plains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 TX Junior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TX ST TC West 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Western 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Other Public 2 </a:t>
                      </a:r>
                      <a:r>
                        <a:rPr lang="en-US" dirty="0" err="1" smtClean="0"/>
                        <a:t>yr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34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Success Data from THECB</a:t>
            </a:r>
            <a:br>
              <a:rPr lang="en-US" dirty="0" smtClean="0"/>
            </a:br>
            <a:r>
              <a:rPr lang="en-US" dirty="0" smtClean="0"/>
              <a:t>Angelo State University, 2011</a:t>
            </a:r>
            <a:r>
              <a:rPr lang="en-US" dirty="0"/>
              <a:t/>
            </a:r>
            <a:br>
              <a:rPr lang="en-US" dirty="0"/>
            </a:br>
            <a:r>
              <a:rPr lang="en-US" sz="2200" b="1" dirty="0" smtClean="0"/>
              <a:t>Developmental Education, Fall 2008 Cohort Tracked for 2 years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604059"/>
              </p:ext>
            </p:extLst>
          </p:nvPr>
        </p:nvGraphicFramePr>
        <p:xfrm>
          <a:off x="990600" y="3962400"/>
          <a:ext cx="6553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533400"/>
                <a:gridCol w="1828800"/>
                <a:gridCol w="1828800"/>
              </a:tblGrid>
              <a:tr h="523240">
                <a:tc>
                  <a:txBody>
                    <a:bodyPr/>
                    <a:lstStyle/>
                    <a:p>
                      <a:r>
                        <a:rPr lang="en-US" dirty="0" smtClean="0"/>
                        <a:t>FTIC Students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Requiring Dev.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</a:t>
                      </a:r>
                    </a:p>
                    <a:p>
                      <a:r>
                        <a:rPr lang="en-US" dirty="0" smtClean="0"/>
                        <a:t>College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 and Completing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352435"/>
              </p:ext>
            </p:extLst>
          </p:nvPr>
        </p:nvGraphicFramePr>
        <p:xfrm>
          <a:off x="990600" y="1752600"/>
          <a:ext cx="6553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658483"/>
                <a:gridCol w="1703717"/>
                <a:gridCol w="1905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FTIC</a:t>
                      </a:r>
                      <a:r>
                        <a:rPr lang="en-US" baseline="0" dirty="0" smtClean="0"/>
                        <a:t> Students Not Needing Dev.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</a:t>
                      </a:r>
                    </a:p>
                    <a:p>
                      <a:r>
                        <a:rPr lang="en-US" dirty="0" smtClean="0"/>
                        <a:t>College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</a:t>
                      </a:r>
                      <a:r>
                        <a:rPr lang="en-US" baseline="0" dirty="0" smtClean="0"/>
                        <a:t> Attempting and Completing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Angelo State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Univ.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01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Central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Student Body: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102987"/>
              </p:ext>
            </p:extLst>
          </p:nvPr>
        </p:nvGraphicFramePr>
        <p:xfrm>
          <a:off x="1447800" y="2286000"/>
          <a:ext cx="4064000" cy="312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168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676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709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654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Graduating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681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Minimum curriculum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Recommended curriculum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69.3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43600" y="4724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*State Comparison:</a:t>
            </a:r>
          </a:p>
          <a:p>
            <a:r>
              <a:rPr lang="en-US" dirty="0" smtClean="0"/>
              <a:t>Minimum   17.2%</a:t>
            </a:r>
          </a:p>
          <a:p>
            <a:r>
              <a:rPr lang="en-US" dirty="0" smtClean="0"/>
              <a:t>Recommended   82.8%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4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Success Data from THECB</a:t>
            </a:r>
            <a:br>
              <a:rPr lang="en-US" dirty="0" smtClean="0"/>
            </a:br>
            <a:r>
              <a:rPr lang="en-US" dirty="0" smtClean="0"/>
              <a:t>Howard College, 2011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>Percent of Students Transferred or Employed with Peer Comparison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113409"/>
              </p:ext>
            </p:extLst>
          </p:nvPr>
        </p:nvGraphicFramePr>
        <p:xfrm>
          <a:off x="457200" y="3429000"/>
          <a:ext cx="81534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295400"/>
                <a:gridCol w="1447800"/>
                <a:gridCol w="1371600"/>
                <a:gridCol w="1295400"/>
                <a:gridCol w="1219200"/>
              </a:tblGrid>
              <a:tr h="9143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Transferred with &lt; 30 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Transferred</a:t>
                      </a:r>
                      <a:r>
                        <a:rPr lang="en-US" baseline="0" dirty="0" smtClean="0"/>
                        <a:t> with &gt; 30 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Employed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Still</a:t>
                      </a:r>
                    </a:p>
                    <a:p>
                      <a:r>
                        <a:rPr lang="en-US" dirty="0" smtClean="0"/>
                        <a:t>Enrolled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Enrolled &amp; Employed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FY 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6.4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12.7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53.4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9.0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FY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Peers</a:t>
                      </a:r>
                      <a:r>
                        <a:rPr lang="en-US" baseline="0" dirty="0" smtClean="0"/>
                        <a:t> (2010)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43200"/>
            <a:ext cx="8229600" cy="4525963"/>
          </a:xfrm>
        </p:spPr>
        <p:txBody>
          <a:bodyPr/>
          <a:lstStyle/>
          <a:p>
            <a:r>
              <a:rPr lang="en-US" dirty="0" smtClean="0"/>
              <a:t>Student Transfer and Completer Percentages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25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Success Data from THECB</a:t>
            </a:r>
            <a:br>
              <a:rPr lang="en-US" dirty="0" smtClean="0"/>
            </a:br>
            <a:r>
              <a:rPr lang="en-US" dirty="0" smtClean="0"/>
              <a:t>Angelo State University, 2011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Graduation Rate of First-time, Full-Time Degree-seeking Students</a:t>
            </a:r>
            <a:endParaRPr lang="en-US" sz="36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536624"/>
              </p:ext>
            </p:extLst>
          </p:nvPr>
        </p:nvGraphicFramePr>
        <p:xfrm>
          <a:off x="609600" y="3733800"/>
          <a:ext cx="57912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371600"/>
                <a:gridCol w="1295400"/>
                <a:gridCol w="1295400"/>
              </a:tblGrid>
              <a:tr h="1523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4-year</a:t>
                      </a:r>
                      <a:r>
                        <a:rPr lang="en-US" baseline="0" dirty="0" smtClean="0"/>
                        <a:t>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5-year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6-year 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Angelo</a:t>
                      </a:r>
                      <a:r>
                        <a:rPr lang="en-US" baseline="0" dirty="0" smtClean="0"/>
                        <a:t> State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Same</a:t>
                      </a:r>
                      <a:r>
                        <a:rPr lang="en-US" baseline="0" dirty="0" smtClean="0"/>
                        <a:t> institution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Other</a:t>
                      </a:r>
                      <a:r>
                        <a:rPr lang="en-US" baseline="0" dirty="0" smtClean="0"/>
                        <a:t> institution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43200"/>
            <a:ext cx="8229600" cy="4525963"/>
          </a:xfrm>
        </p:spPr>
        <p:txBody>
          <a:bodyPr/>
          <a:lstStyle/>
          <a:p>
            <a:r>
              <a:rPr lang="en-US" dirty="0" smtClean="0"/>
              <a:t>Student Baccalaureate Success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2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Lake View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Student Body: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751802"/>
              </p:ext>
            </p:extLst>
          </p:nvPr>
        </p:nvGraphicFramePr>
        <p:xfrm>
          <a:off x="1447800" y="2209800"/>
          <a:ext cx="4064000" cy="350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168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1183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289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Graduating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303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Minimum curriculum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17.5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Recommended curriculum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82.5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43600" y="4724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*State Comparison:</a:t>
            </a:r>
          </a:p>
          <a:p>
            <a:r>
              <a:rPr lang="en-US" dirty="0" smtClean="0"/>
              <a:t>Minimum   17.2%</a:t>
            </a:r>
          </a:p>
          <a:p>
            <a:r>
              <a:rPr lang="en-US" dirty="0" smtClean="0"/>
              <a:t>Recommended   82.8%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97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Eden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Student Body: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165752"/>
              </p:ext>
            </p:extLst>
          </p:nvPr>
        </p:nvGraphicFramePr>
        <p:xfrm>
          <a:off x="1447800" y="2209800"/>
          <a:ext cx="4064000" cy="350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168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Graduating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Minimum curriculum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Recommended curriculum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86.4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43600" y="4724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*State Comparison:</a:t>
            </a:r>
          </a:p>
          <a:p>
            <a:r>
              <a:rPr lang="en-US" dirty="0" smtClean="0"/>
              <a:t>Minimum   17.2%</a:t>
            </a:r>
          </a:p>
          <a:p>
            <a:r>
              <a:rPr lang="en-US" dirty="0" smtClean="0"/>
              <a:t>Recommended   82.8%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0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Central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Ethnicity of Student Body in Percentages: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935480"/>
              </p:ext>
            </p:extLst>
          </p:nvPr>
        </p:nvGraphicFramePr>
        <p:xfrm>
          <a:off x="1447800" y="2286000"/>
          <a:ext cx="4800600" cy="312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2860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Ethnic 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13.5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83.6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Pacific Islander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or more races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67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Central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Other Descriptors of Student Body in Percentages: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321736"/>
              </p:ext>
            </p:extLst>
          </p:nvPr>
        </p:nvGraphicFramePr>
        <p:xfrm>
          <a:off x="1447800" y="2286000"/>
          <a:ext cx="4800600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6002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Demographic</a:t>
                      </a:r>
                      <a:r>
                        <a:rPr lang="en-US" baseline="0" dirty="0" smtClean="0"/>
                        <a:t> 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Economically disadvantaged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44.4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Limited English</a:t>
                      </a:r>
                      <a:r>
                        <a:rPr lang="en-US" baseline="0" dirty="0" smtClean="0"/>
                        <a:t> Proficient (LEP)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With</a:t>
                      </a:r>
                      <a:r>
                        <a:rPr lang="en-US" baseline="0" dirty="0" smtClean="0"/>
                        <a:t> disciplinary placements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 risk*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39.6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Mobility (2009-10)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19.8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4876800"/>
            <a:ext cx="597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*At risk of dropping out of school based on performance and status indicators listed in the AEIS Glossary.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Lake View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Other Descriptors of Student Body in Percentages: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468251"/>
              </p:ext>
            </p:extLst>
          </p:nvPr>
        </p:nvGraphicFramePr>
        <p:xfrm>
          <a:off x="1447800" y="2286000"/>
          <a:ext cx="4800600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6002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Demographic</a:t>
                      </a:r>
                      <a:r>
                        <a:rPr lang="en-US" baseline="0" dirty="0" smtClean="0"/>
                        <a:t> 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Economically disadvantaged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67.9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Limited English</a:t>
                      </a:r>
                      <a:r>
                        <a:rPr lang="en-US" baseline="0" dirty="0" smtClean="0"/>
                        <a:t> Proficient (LEP)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With</a:t>
                      </a:r>
                      <a:r>
                        <a:rPr lang="en-US" baseline="0" dirty="0" smtClean="0"/>
                        <a:t> disciplinary placements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5.9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 risk*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52.7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Mobility (2009-10)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21.5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4876800"/>
            <a:ext cx="597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*At risk of dropping out of school based on performance and status indicators listed in the AEIS Glossary.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4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292934"/>
      </a:dk1>
      <a:lt1>
        <a:srgbClr val="F2F2F2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2259</TotalTime>
  <Words>2923</Words>
  <Application>Microsoft Office PowerPoint</Application>
  <PresentationFormat>On-screen Show (4:3)</PresentationFormat>
  <Paragraphs>1897</Paragraphs>
  <Slides>41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 Data Sources for  Vertical Alignment Partners</vt:lpstr>
      <vt:lpstr>ESC Region 15</vt:lpstr>
      <vt:lpstr>PowerPoint Presentation</vt:lpstr>
      <vt:lpstr>AEIS Data from TEA Central High School, 2010-11</vt:lpstr>
      <vt:lpstr>AEIS Data from TEA Lake View High School, 2010-11</vt:lpstr>
      <vt:lpstr>AEIS Data from TEA Eden High School, 2010-11</vt:lpstr>
      <vt:lpstr>AEIS Data from TEA Central High School, 2010-11</vt:lpstr>
      <vt:lpstr>AEIS Data from TEA Central High School, 2010-11</vt:lpstr>
      <vt:lpstr>AEIS Data from TEA Lake View High School, 2010-11</vt:lpstr>
      <vt:lpstr>AEIS Data from TEA Eden High School, 2010-11</vt:lpstr>
      <vt:lpstr>AEIS Data from TEA Central High School, 2010-11</vt:lpstr>
      <vt:lpstr>AEIS Data from TEA Lake View High School, 2010-11</vt:lpstr>
      <vt:lpstr>AEIS Data from TEA Eden High School, 2010-11</vt:lpstr>
      <vt:lpstr>AEIS Data from TEA Central High School, 2010-11</vt:lpstr>
      <vt:lpstr>AEIS Data from TEA Lake View High School, 2010-11</vt:lpstr>
      <vt:lpstr>AEIS Data from TEA Eden High School, 2010-11</vt:lpstr>
      <vt:lpstr>AEIS Data from TEA Central High School, 2010-11</vt:lpstr>
      <vt:lpstr>AEIS Data from TEA Lake View High School, 2010-11</vt:lpstr>
      <vt:lpstr>AEIS Data from TEA Eden High School, 2010-11</vt:lpstr>
      <vt:lpstr>AEIS Data from TEA Central High School, 2010-11</vt:lpstr>
      <vt:lpstr>AEIS Data from TEA Lake View High School, 2010-11</vt:lpstr>
      <vt:lpstr>AEIS Data from TEA Eden High School, 2010-11</vt:lpstr>
      <vt:lpstr>P-16 Data from THECB Central High School, 2010</vt:lpstr>
      <vt:lpstr>P-16 Data from THECB Lake View High School, 2010</vt:lpstr>
      <vt:lpstr>P-16 Data from THECB Central High School, 2010</vt:lpstr>
      <vt:lpstr>P-16 Data from THECB Lake View High School, 2010</vt:lpstr>
      <vt:lpstr>P-16 Data from THECB Eden High School, 2010</vt:lpstr>
      <vt:lpstr>Participation Data from THECB Howard College, 2011 Angelo State University, 2011</vt:lpstr>
      <vt:lpstr>Online Institutional Resumes: THECB Howard College, 2011 Angelo State University, 2011</vt:lpstr>
      <vt:lpstr>P-16 Data from THECB Howard College, 2011 Angelo State University, 2011</vt:lpstr>
      <vt:lpstr>Participation Data from THECB Howard College, 2011 Developmental Education, Fall 2008 Cohort Tracked for 2 years </vt:lpstr>
      <vt:lpstr>Student Migration Data from THECB Howard College, 2011 Fall 2009 to Fall 2010 </vt:lpstr>
      <vt:lpstr>Academic Performance of Transfer Students from Howard College, 2011 Developmental Education vs. No Developmental Education, Fall 2009 </vt:lpstr>
      <vt:lpstr>Academic Performance of Transfer Students from Howard College, 2011 Academic or Technical Associate Degrees, Fall 2009 </vt:lpstr>
      <vt:lpstr>Academic Performance of Transfer Students from Angelo State University, 2011 Developmental Education vs. No Developmental Education, Fall 2009 </vt:lpstr>
      <vt:lpstr>Academic Performance of Transfer Students from Angelo State University, 2011 Developmental Education vs. No Developmental Education, Fall 2009 </vt:lpstr>
      <vt:lpstr>Academic Performance of Transfer Students from Angelo State University, 2011 Core Curriculum Completed Prior to Transfer, Fall 2009 </vt:lpstr>
      <vt:lpstr>Academic Performance of Transfer Students from Angelo State University, 2011 Earned Field of Study Degree Prior to Transfer, Fall 2009 </vt:lpstr>
      <vt:lpstr>Success Data from THECB Angelo State University, 2011 Developmental Education, Fall 2008 Cohort Tracked for 2 years </vt:lpstr>
      <vt:lpstr>  Success Data from THECB Howard College, 2011 Percent of Students Transferred or Employed with Peer Comparison </vt:lpstr>
      <vt:lpstr>  Success Data from THECB Angelo State University, 2011 Graduation Rate of First-time, Full-Time Degree-seeking Students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Jeremy</dc:creator>
  <cp:lastModifiedBy>Quinn, Kerry</cp:lastModifiedBy>
  <cp:revision>193</cp:revision>
  <cp:lastPrinted>2012-09-09T22:38:20Z</cp:lastPrinted>
  <dcterms:created xsi:type="dcterms:W3CDTF">2012-06-25T20:11:14Z</dcterms:created>
  <dcterms:modified xsi:type="dcterms:W3CDTF">2012-09-18T17:19:49Z</dcterms:modified>
</cp:coreProperties>
</file>