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72" r:id="rId5"/>
    <p:sldId id="263" r:id="rId6"/>
    <p:sldId id="265" r:id="rId7"/>
    <p:sldId id="273" r:id="rId8"/>
    <p:sldId id="270" r:id="rId9"/>
    <p:sldId id="260" r:id="rId10"/>
    <p:sldId id="257" r:id="rId11"/>
    <p:sldId id="271" r:id="rId12"/>
    <p:sldId id="266" r:id="rId13"/>
    <p:sldId id="268" r:id="rId14"/>
    <p:sldId id="269" r:id="rId15"/>
    <p:sldId id="262" r:id="rId16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3331"/>
    <a:srgbClr val="DEA09E"/>
    <a:srgbClr val="D58785"/>
    <a:srgbClr val="C96765"/>
    <a:srgbClr val="C1524F"/>
    <a:srgbClr val="BD4643"/>
    <a:srgbClr val="AD403D"/>
    <a:srgbClr val="7DA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Unemployment Rate by Education Level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2000" i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College Graduates</c:v>
                </c:pt>
                <c:pt idx="1">
                  <c:v>Young College Graduates</c:v>
                </c:pt>
                <c:pt idx="2">
                  <c:v>Young High School Graduates</c:v>
                </c:pt>
                <c:pt idx="3">
                  <c:v>Young People without a High School Diploma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4.2</c:v>
                </c:pt>
                <c:pt idx="1">
                  <c:v>14.5</c:v>
                </c:pt>
                <c:pt idx="2">
                  <c:v>24.5</c:v>
                </c:pt>
                <c:pt idx="3">
                  <c:v>34.6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008576"/>
        <c:axId val="22011264"/>
      </c:barChart>
      <c:catAx>
        <c:axId val="2200857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2000" i="1">
                <a:effectLst/>
              </a:defRPr>
            </a:pPr>
            <a:endParaRPr lang="en-US"/>
          </a:p>
        </c:txPr>
        <c:crossAx val="22011264"/>
        <c:crosses val="autoZero"/>
        <c:auto val="1"/>
        <c:lblAlgn val="ctr"/>
        <c:lblOffset val="100"/>
        <c:noMultiLvlLbl val="0"/>
      </c:catAx>
      <c:valAx>
        <c:axId val="22011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00857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 b="1" i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66A51-6E71-43AC-8C49-3022CF2948E7}" type="doc">
      <dgm:prSet loTypeId="urn:microsoft.com/office/officeart/2008/layout/PictureAccent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B0CF25-C9F5-4DA4-A6C6-18C08449BFB5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algn="l">
            <a:spcAft>
              <a:spcPts val="0"/>
            </a:spcAft>
          </a:pPr>
          <a:r>
            <a:rPr lang="en-US" sz="3600" i="1" strike="noStrik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Texas Public Universities           </a:t>
          </a:r>
          <a:r>
            <a:rPr lang="en-US" sz="1600" b="1" dirty="0" smtClean="0"/>
            <a:t>Fall 2005 Cohort</a:t>
          </a:r>
        </a:p>
        <a:p>
          <a:pPr algn="ctr">
            <a:spcAft>
              <a:spcPts val="0"/>
            </a:spcAft>
          </a:pPr>
          <a:r>
            <a:rPr lang="en-US" sz="1600" b="1" dirty="0" smtClean="0"/>
            <a:t>		                     Cohort Total: 58,183</a:t>
          </a:r>
          <a:endParaRPr lang="en-US" sz="1600" b="1" dirty="0"/>
        </a:p>
      </dgm:t>
    </dgm:pt>
    <dgm:pt modelId="{EFE4D941-172B-4531-A6C9-EA0CE12AF68E}" type="parTrans" cxnId="{C3BE76FB-AA83-4F62-9DC5-F03F3FA0B634}">
      <dgm:prSet/>
      <dgm:spPr/>
      <dgm:t>
        <a:bodyPr/>
        <a:lstStyle/>
        <a:p>
          <a:endParaRPr lang="en-US"/>
        </a:p>
      </dgm:t>
    </dgm:pt>
    <dgm:pt modelId="{22DE8859-999A-4E91-BA22-09F0AE6BABCA}" type="sibTrans" cxnId="{C3BE76FB-AA83-4F62-9DC5-F03F3FA0B634}">
      <dgm:prSet/>
      <dgm:spPr/>
      <dgm:t>
        <a:bodyPr/>
        <a:lstStyle/>
        <a:p>
          <a:endParaRPr lang="en-US"/>
        </a:p>
      </dgm:t>
    </dgm:pt>
    <dgm:pt modelId="{582294A9-E5FA-474C-AC82-210A732CA7AC}">
      <dgm:prSet phldrT="[Text]" custT="1"/>
      <dgm:spPr>
        <a:solidFill>
          <a:srgbClr val="8B3331"/>
        </a:solidFill>
      </dgm:spPr>
      <dgm:t>
        <a:bodyPr/>
        <a:lstStyle/>
        <a:p>
          <a:r>
            <a:rPr lang="en-US" sz="3200" dirty="0" smtClean="0"/>
            <a:t>100</a:t>
          </a:r>
          <a:endParaRPr lang="en-US" sz="3200" dirty="0"/>
        </a:p>
      </dgm:t>
    </dgm:pt>
    <dgm:pt modelId="{96AE0076-93AE-4263-A1DD-7644DE779C6E}" type="parTrans" cxnId="{DF49DDBF-7718-4272-B6FB-0FC41DB28788}">
      <dgm:prSet/>
      <dgm:spPr/>
      <dgm:t>
        <a:bodyPr/>
        <a:lstStyle/>
        <a:p>
          <a:endParaRPr lang="en-US"/>
        </a:p>
      </dgm:t>
    </dgm:pt>
    <dgm:pt modelId="{43600648-4B7E-4989-A96D-C742A7047182}" type="sibTrans" cxnId="{DF49DDBF-7718-4272-B6FB-0FC41DB28788}">
      <dgm:prSet/>
      <dgm:spPr/>
      <dgm:t>
        <a:bodyPr/>
        <a:lstStyle/>
        <a:p>
          <a:endParaRPr lang="en-US"/>
        </a:p>
      </dgm:t>
    </dgm:pt>
    <dgm:pt modelId="{9ADBA3D0-6CFD-474A-A651-1FDABEFDC504}">
      <dgm:prSet phldrT="[Text]" custT="1"/>
      <dgm:spPr>
        <a:solidFill>
          <a:srgbClr val="AD403D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96				4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0321EC-9F5F-4D23-A18B-35D69CD54519}" type="parTrans" cxnId="{BB5D8A27-743B-4324-A6CD-C15437C9C1F1}">
      <dgm:prSet/>
      <dgm:spPr/>
      <dgm:t>
        <a:bodyPr/>
        <a:lstStyle/>
        <a:p>
          <a:endParaRPr lang="en-US"/>
        </a:p>
      </dgm:t>
    </dgm:pt>
    <dgm:pt modelId="{F3981FEA-1C8E-4161-AB98-6F499739EEC2}" type="sibTrans" cxnId="{BB5D8A27-743B-4324-A6CD-C15437C9C1F1}">
      <dgm:prSet/>
      <dgm:spPr/>
      <dgm:t>
        <a:bodyPr/>
        <a:lstStyle/>
        <a:p>
          <a:endParaRPr lang="en-US"/>
        </a:p>
      </dgm:t>
    </dgm:pt>
    <dgm:pt modelId="{C1BCDEBA-D2B6-4737-82E7-AFAB0FA1DCED}">
      <dgm:prSet phldrT="[Text]" custT="1"/>
      <dgm:spPr>
        <a:solidFill>
          <a:srgbClr val="DEA09E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				2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5BD06D-3DE6-4655-9B8F-BD0B24140288}" type="parTrans" cxnId="{24A54720-8841-4615-B23B-6D89742EDF6F}">
      <dgm:prSet/>
      <dgm:spPr/>
      <dgm:t>
        <a:bodyPr/>
        <a:lstStyle/>
        <a:p>
          <a:endParaRPr lang="en-US"/>
        </a:p>
      </dgm:t>
    </dgm:pt>
    <dgm:pt modelId="{2B542B5E-C569-4965-A3E0-B2E8270C1183}" type="sibTrans" cxnId="{24A54720-8841-4615-B23B-6D89742EDF6F}">
      <dgm:prSet/>
      <dgm:spPr/>
      <dgm:t>
        <a:bodyPr/>
        <a:lstStyle/>
        <a:p>
          <a:endParaRPr lang="en-US"/>
        </a:p>
      </dgm:t>
    </dgm:pt>
    <dgm:pt modelId="{44783966-D0C4-4001-8F1C-50767CEE307A}">
      <dgm:prSet phldrT="[Text]" custT="1"/>
      <dgm:spPr>
        <a:solidFill>
          <a:srgbClr val="BD4643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				0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EDAFD3-DEFC-43CE-9C38-895FFBF64BA6}" type="parTrans" cxnId="{43D19604-A58D-4F4E-8313-07BA2E5208AC}">
      <dgm:prSet/>
      <dgm:spPr/>
      <dgm:t>
        <a:bodyPr/>
        <a:lstStyle/>
        <a:p>
          <a:endParaRPr lang="en-US"/>
        </a:p>
      </dgm:t>
    </dgm:pt>
    <dgm:pt modelId="{6D627D74-F7F5-4426-B6CD-B57CF7E15499}" type="sibTrans" cxnId="{43D19604-A58D-4F4E-8313-07BA2E5208AC}">
      <dgm:prSet/>
      <dgm:spPr/>
      <dgm:t>
        <a:bodyPr/>
        <a:lstStyle/>
        <a:p>
          <a:endParaRPr lang="en-US"/>
        </a:p>
      </dgm:t>
    </dgm:pt>
    <dgm:pt modelId="{6F973B9F-C1E2-4BC7-B28E-6B2994759BD4}">
      <dgm:prSet phldrT="[Text]" custT="1"/>
      <dgm:spPr>
        <a:solidFill>
          <a:srgbClr val="C1524F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29				1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6DD252-2F59-430B-834E-568AA8FB0606}" type="parTrans" cxnId="{73E42BD1-274A-4103-BBD5-1211C0F26889}">
      <dgm:prSet/>
      <dgm:spPr/>
      <dgm:t>
        <a:bodyPr/>
        <a:lstStyle/>
        <a:p>
          <a:endParaRPr lang="en-US"/>
        </a:p>
      </dgm:t>
    </dgm:pt>
    <dgm:pt modelId="{7FF42FAC-2A5D-45FA-BDF7-C25E0856E245}" type="sibTrans" cxnId="{73E42BD1-274A-4103-BBD5-1211C0F26889}">
      <dgm:prSet/>
      <dgm:spPr/>
      <dgm:t>
        <a:bodyPr/>
        <a:lstStyle/>
        <a:p>
          <a:endParaRPr lang="en-US"/>
        </a:p>
      </dgm:t>
    </dgm:pt>
    <dgm:pt modelId="{B82E2C61-1D14-410A-B308-ACF5E1F79135}">
      <dgm:prSet phldrT="[Text]" custT="1"/>
      <dgm:spPr>
        <a:solidFill>
          <a:srgbClr val="C96765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56				1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55CED1-46C1-4D14-8954-1AB1271EF7C2}" type="parTrans" cxnId="{4791EB87-2799-4EF8-B201-EBECAD0AE69B}">
      <dgm:prSet/>
      <dgm:spPr/>
      <dgm:t>
        <a:bodyPr/>
        <a:lstStyle/>
        <a:p>
          <a:endParaRPr lang="en-US"/>
        </a:p>
      </dgm:t>
    </dgm:pt>
    <dgm:pt modelId="{8A113556-5937-4481-8CFD-58CBDDCCC24C}" type="sibTrans" cxnId="{4791EB87-2799-4EF8-B201-EBECAD0AE69B}">
      <dgm:prSet/>
      <dgm:spPr/>
      <dgm:t>
        <a:bodyPr/>
        <a:lstStyle/>
        <a:p>
          <a:endParaRPr lang="en-US"/>
        </a:p>
      </dgm:t>
    </dgm:pt>
    <dgm:pt modelId="{0B9F2DCD-222D-4717-8D05-C4AB7722CAA4}">
      <dgm:prSet phldrT="[Text]" custT="1"/>
      <dgm:spPr>
        <a:solidFill>
          <a:srgbClr val="D58785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				1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1650F9-6C2F-422C-896F-DD5A1280394F}" type="parTrans" cxnId="{8390D12A-BB56-4901-9754-5BAD3F049A66}">
      <dgm:prSet/>
      <dgm:spPr/>
      <dgm:t>
        <a:bodyPr/>
        <a:lstStyle/>
        <a:p>
          <a:endParaRPr lang="en-US"/>
        </a:p>
      </dgm:t>
    </dgm:pt>
    <dgm:pt modelId="{95098C62-C5F5-4A0D-A0F2-1F0FC50ABCAE}" type="sibTrans" cxnId="{8390D12A-BB56-4901-9754-5BAD3F049A66}">
      <dgm:prSet/>
      <dgm:spPr/>
      <dgm:t>
        <a:bodyPr/>
        <a:lstStyle/>
        <a:p>
          <a:endParaRPr lang="en-US"/>
        </a:p>
      </dgm:t>
    </dgm:pt>
    <dgm:pt modelId="{EE67BC61-A585-420E-AFE9-96BA818BA570}" type="pres">
      <dgm:prSet presAssocID="{59166A51-6E71-43AC-8C49-3022CF2948E7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00ECAC-AEE4-4D20-89EF-E0975ADBC3B8}" type="pres">
      <dgm:prSet presAssocID="{61B0CF25-C9F5-4DA4-A6C6-18C08449BFB5}" presName="root" presStyleCnt="0">
        <dgm:presLayoutVars>
          <dgm:chMax/>
          <dgm:chPref val="4"/>
        </dgm:presLayoutVars>
      </dgm:prSet>
      <dgm:spPr/>
    </dgm:pt>
    <dgm:pt modelId="{8D360DB3-7C9C-435E-B94A-FCB33FADE1B5}" type="pres">
      <dgm:prSet presAssocID="{61B0CF25-C9F5-4DA4-A6C6-18C08449BFB5}" presName="rootComposite" presStyleCnt="0">
        <dgm:presLayoutVars/>
      </dgm:prSet>
      <dgm:spPr/>
    </dgm:pt>
    <dgm:pt modelId="{A00E4CFB-3798-4C09-B200-A621DCC200C1}" type="pres">
      <dgm:prSet presAssocID="{61B0CF25-C9F5-4DA4-A6C6-18C08449BFB5}" presName="rootText" presStyleLbl="node0" presStyleIdx="0" presStyleCnt="1" custScaleX="162240" custLinFactNeighborX="-1957" custLinFactNeighborY="1125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A7FAFAB7-91C2-4392-8614-36F9B168EAD7}" type="pres">
      <dgm:prSet presAssocID="{61B0CF25-C9F5-4DA4-A6C6-18C08449BFB5}" presName="childShape" presStyleCnt="0">
        <dgm:presLayoutVars>
          <dgm:chMax val="0"/>
          <dgm:chPref val="0"/>
        </dgm:presLayoutVars>
      </dgm:prSet>
      <dgm:spPr/>
    </dgm:pt>
    <dgm:pt modelId="{66DE8D74-68B1-463E-A5B7-F8EF8C79D8F9}" type="pres">
      <dgm:prSet presAssocID="{582294A9-E5FA-474C-AC82-210A732CA7AC}" presName="childComposite" presStyleCnt="0">
        <dgm:presLayoutVars>
          <dgm:chMax val="0"/>
          <dgm:chPref val="0"/>
        </dgm:presLayoutVars>
      </dgm:prSet>
      <dgm:spPr/>
    </dgm:pt>
    <dgm:pt modelId="{F9E88BCD-4384-4626-901F-6B90DAC1A647}" type="pres">
      <dgm:prSet presAssocID="{582294A9-E5FA-474C-AC82-210A732CA7AC}" presName="Image" presStyleLbl="node1" presStyleIdx="0" presStyleCnt="7" custScaleX="232750" custScaleY="61897" custLinFactNeighborX="-80163" custLinFactNeighborY="-11663"/>
      <dgm:spPr>
        <a:solidFill>
          <a:srgbClr val="8B3331"/>
        </a:solidFill>
      </dgm:spPr>
    </dgm:pt>
    <dgm:pt modelId="{45C12B90-1409-4107-996A-240235A1A497}" type="pres">
      <dgm:prSet presAssocID="{582294A9-E5FA-474C-AC82-210A732CA7AC}" presName="childText" presStyleLbl="lnNode1" presStyleIdx="0" presStyleCnt="7" custScaleX="142071" custScaleY="59416" custLinFactNeighborX="21011" custLinFactNeighborY="-129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E4421-5755-45CE-A147-ED898358C3D1}" type="pres">
      <dgm:prSet presAssocID="{9ADBA3D0-6CFD-474A-A651-1FDABEFDC504}" presName="childComposite" presStyleCnt="0">
        <dgm:presLayoutVars>
          <dgm:chMax val="0"/>
          <dgm:chPref val="0"/>
        </dgm:presLayoutVars>
      </dgm:prSet>
      <dgm:spPr/>
    </dgm:pt>
    <dgm:pt modelId="{1D750F31-940E-495B-BE82-AECEA826A4BD}" type="pres">
      <dgm:prSet presAssocID="{9ADBA3D0-6CFD-474A-A651-1FDABEFDC504}" presName="Image" presStyleLbl="node1" presStyleIdx="1" presStyleCnt="7" custScaleX="170921" custScaleY="100111" custLinFactNeighborX="-84589" custLinFactNeighborY="2565"/>
      <dgm:spPr>
        <a:solidFill>
          <a:srgbClr val="AD403D"/>
        </a:solidFill>
      </dgm:spPr>
      <dgm:t>
        <a:bodyPr/>
        <a:lstStyle/>
        <a:p>
          <a:endParaRPr lang="en-US"/>
        </a:p>
      </dgm:t>
    </dgm:pt>
    <dgm:pt modelId="{359DA0A5-A5CA-4AEE-A896-167C4AF0E2A1}" type="pres">
      <dgm:prSet presAssocID="{9ADBA3D0-6CFD-474A-A651-1FDABEFDC504}" presName="childText" presStyleLbl="lnNode1" presStyleIdx="1" presStyleCnt="7" custScaleX="150635" custScaleY="65806" custLinFactNeighborX="20285" custLinFactNeighborY="20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D48BB-2CA3-442F-A14E-559D1037A04A}" type="pres">
      <dgm:prSet presAssocID="{44783966-D0C4-4001-8F1C-50767CEE307A}" presName="childComposite" presStyleCnt="0">
        <dgm:presLayoutVars>
          <dgm:chMax val="0"/>
          <dgm:chPref val="0"/>
        </dgm:presLayoutVars>
      </dgm:prSet>
      <dgm:spPr/>
    </dgm:pt>
    <dgm:pt modelId="{A523B14A-93BF-4CF0-A00A-DF6F344B0323}" type="pres">
      <dgm:prSet presAssocID="{44783966-D0C4-4001-8F1C-50767CEE307A}" presName="Image" presStyleLbl="node1" presStyleIdx="2" presStyleCnt="7" custScaleX="169992" custScaleY="99893" custLinFactNeighborX="-85054" custLinFactNeighborY="1705"/>
      <dgm:spPr>
        <a:solidFill>
          <a:srgbClr val="BD4643"/>
        </a:solidFill>
      </dgm:spPr>
    </dgm:pt>
    <dgm:pt modelId="{182ABE95-7EC0-462F-9F4F-CABC7821A4FF}" type="pres">
      <dgm:prSet presAssocID="{44783966-D0C4-4001-8F1C-50767CEE307A}" presName="childText" presStyleLbl="lnNode1" presStyleIdx="2" presStyleCnt="7" custScaleX="150635" custScaleY="66258" custLinFactNeighborX="2117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7119D-308B-411B-BB43-828852306230}" type="pres">
      <dgm:prSet presAssocID="{6F973B9F-C1E2-4BC7-B28E-6B2994759BD4}" presName="childComposite" presStyleCnt="0">
        <dgm:presLayoutVars>
          <dgm:chMax val="0"/>
          <dgm:chPref val="0"/>
        </dgm:presLayoutVars>
      </dgm:prSet>
      <dgm:spPr/>
    </dgm:pt>
    <dgm:pt modelId="{2C91D69D-9102-4DE1-96C1-58C09911A26F}" type="pres">
      <dgm:prSet presAssocID="{6F973B9F-C1E2-4BC7-B28E-6B2994759BD4}" presName="Image" presStyleLbl="node1" presStyleIdx="3" presStyleCnt="7" custScaleX="169992" custLinFactNeighborX="-85054" custLinFactNeighborY="1063"/>
      <dgm:spPr>
        <a:solidFill>
          <a:srgbClr val="C1524F"/>
        </a:solidFill>
      </dgm:spPr>
    </dgm:pt>
    <dgm:pt modelId="{313C5F69-1F73-41C5-80E4-9B6159733A26}" type="pres">
      <dgm:prSet presAssocID="{6F973B9F-C1E2-4BC7-B28E-6B2994759BD4}" presName="childText" presStyleLbl="lnNode1" presStyleIdx="3" presStyleCnt="7" custScaleX="150635" custScaleY="66258" custLinFactNeighborX="21177" custLinFactNeighborY="-14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63946-033E-4624-A1A5-EDAF79847084}" type="pres">
      <dgm:prSet presAssocID="{B82E2C61-1D14-410A-B308-ACF5E1F79135}" presName="childComposite" presStyleCnt="0">
        <dgm:presLayoutVars>
          <dgm:chMax val="0"/>
          <dgm:chPref val="0"/>
        </dgm:presLayoutVars>
      </dgm:prSet>
      <dgm:spPr/>
    </dgm:pt>
    <dgm:pt modelId="{39406E24-C2DE-48B3-A725-FA3938897662}" type="pres">
      <dgm:prSet presAssocID="{B82E2C61-1D14-410A-B308-ACF5E1F79135}" presName="Image" presStyleLbl="node1" presStyleIdx="4" presStyleCnt="7" custScaleX="169992" custLinFactNeighborX="-85054" custLinFactNeighborY="368"/>
      <dgm:spPr>
        <a:solidFill>
          <a:srgbClr val="C96765"/>
        </a:solidFill>
      </dgm:spPr>
    </dgm:pt>
    <dgm:pt modelId="{F95ABD0A-5180-4D61-A1E1-5A3D728D1FBB}" type="pres">
      <dgm:prSet presAssocID="{B82E2C61-1D14-410A-B308-ACF5E1F79135}" presName="childText" presStyleLbl="lnNode1" presStyleIdx="4" presStyleCnt="7" custScaleX="150635" custScaleY="66258" custLinFactNeighborX="21177" custLinFactNeighborY="-15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F3AE2-3DC6-4B14-AC3A-5EF01BA7ED8E}" type="pres">
      <dgm:prSet presAssocID="{0B9F2DCD-222D-4717-8D05-C4AB7722CAA4}" presName="childComposite" presStyleCnt="0">
        <dgm:presLayoutVars>
          <dgm:chMax val="0"/>
          <dgm:chPref val="0"/>
        </dgm:presLayoutVars>
      </dgm:prSet>
      <dgm:spPr/>
    </dgm:pt>
    <dgm:pt modelId="{D83B7FE0-C2D7-4D26-B760-3EC65D3D6FDC}" type="pres">
      <dgm:prSet presAssocID="{0B9F2DCD-222D-4717-8D05-C4AB7722CAA4}" presName="Image" presStyleLbl="node1" presStyleIdx="5" presStyleCnt="7" custScaleX="169992" custLinFactNeighborX="-85054" custLinFactNeighborY="-328"/>
      <dgm:spPr>
        <a:solidFill>
          <a:srgbClr val="D58785"/>
        </a:solidFill>
      </dgm:spPr>
    </dgm:pt>
    <dgm:pt modelId="{C47F0E4D-0A6B-4B73-8B36-3346E761B844}" type="pres">
      <dgm:prSet presAssocID="{0B9F2DCD-222D-4717-8D05-C4AB7722CAA4}" presName="childText" presStyleLbl="lnNode1" presStyleIdx="5" presStyleCnt="7" custScaleX="150635" custScaleY="66258" custLinFactNeighborX="21177" custLinFactNeighborY="-1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FD763-328B-4DDD-86B5-2B326ED3094E}" type="pres">
      <dgm:prSet presAssocID="{C1BCDEBA-D2B6-4737-82E7-AFAB0FA1DCED}" presName="childComposite" presStyleCnt="0">
        <dgm:presLayoutVars>
          <dgm:chMax val="0"/>
          <dgm:chPref val="0"/>
        </dgm:presLayoutVars>
      </dgm:prSet>
      <dgm:spPr/>
    </dgm:pt>
    <dgm:pt modelId="{C8926C7C-6954-4D8F-9057-80BE33FD9A62}" type="pres">
      <dgm:prSet presAssocID="{C1BCDEBA-D2B6-4737-82E7-AFAB0FA1DCED}" presName="Image" presStyleLbl="node1" presStyleIdx="6" presStyleCnt="7" custScaleX="169992" custLinFactNeighborX="-85054" custLinFactNeighborY="162"/>
      <dgm:spPr>
        <a:solidFill>
          <a:srgbClr val="DEA09E"/>
        </a:solidFill>
      </dgm:spPr>
    </dgm:pt>
    <dgm:pt modelId="{35A879B0-4359-4694-A259-19A4EAB2A659}" type="pres">
      <dgm:prSet presAssocID="{C1BCDEBA-D2B6-4737-82E7-AFAB0FA1DCED}" presName="childText" presStyleLbl="lnNode1" presStyleIdx="6" presStyleCnt="7" custScaleX="150635" custScaleY="66258" custLinFactNeighborX="21177" custLinFactNeighborY="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AABFF3-C80D-46E2-ACF9-C9077A17325F}" type="presOf" srcId="{61B0CF25-C9F5-4DA4-A6C6-18C08449BFB5}" destId="{A00E4CFB-3798-4C09-B200-A621DCC200C1}" srcOrd="0" destOrd="0" presId="urn:microsoft.com/office/officeart/2008/layout/PictureAccentList"/>
    <dgm:cxn modelId="{1D77397D-263F-4A36-9C5E-451EF8555DA7}" type="presOf" srcId="{B82E2C61-1D14-410A-B308-ACF5E1F79135}" destId="{F95ABD0A-5180-4D61-A1E1-5A3D728D1FBB}" srcOrd="0" destOrd="0" presId="urn:microsoft.com/office/officeart/2008/layout/PictureAccentList"/>
    <dgm:cxn modelId="{85376585-770F-4B80-873C-C5EC781867EE}" type="presOf" srcId="{582294A9-E5FA-474C-AC82-210A732CA7AC}" destId="{45C12B90-1409-4107-996A-240235A1A497}" srcOrd="0" destOrd="0" presId="urn:microsoft.com/office/officeart/2008/layout/PictureAccentList"/>
    <dgm:cxn modelId="{6C9C1343-2E05-430A-8C51-B93AAE437D6F}" type="presOf" srcId="{6F973B9F-C1E2-4BC7-B28E-6B2994759BD4}" destId="{313C5F69-1F73-41C5-80E4-9B6159733A26}" srcOrd="0" destOrd="0" presId="urn:microsoft.com/office/officeart/2008/layout/PictureAccentList"/>
    <dgm:cxn modelId="{8390D12A-BB56-4901-9754-5BAD3F049A66}" srcId="{61B0CF25-C9F5-4DA4-A6C6-18C08449BFB5}" destId="{0B9F2DCD-222D-4717-8D05-C4AB7722CAA4}" srcOrd="5" destOrd="0" parTransId="{441650F9-6C2F-422C-896F-DD5A1280394F}" sibTransId="{95098C62-C5F5-4A0D-A0F2-1F0FC50ABCAE}"/>
    <dgm:cxn modelId="{601F2629-8CFD-42D8-ABF8-8C1D923C4BD6}" type="presOf" srcId="{44783966-D0C4-4001-8F1C-50767CEE307A}" destId="{182ABE95-7EC0-462F-9F4F-CABC7821A4FF}" srcOrd="0" destOrd="0" presId="urn:microsoft.com/office/officeart/2008/layout/PictureAccentList"/>
    <dgm:cxn modelId="{C3BE76FB-AA83-4F62-9DC5-F03F3FA0B634}" srcId="{59166A51-6E71-43AC-8C49-3022CF2948E7}" destId="{61B0CF25-C9F5-4DA4-A6C6-18C08449BFB5}" srcOrd="0" destOrd="0" parTransId="{EFE4D941-172B-4531-A6C9-EA0CE12AF68E}" sibTransId="{22DE8859-999A-4E91-BA22-09F0AE6BABCA}"/>
    <dgm:cxn modelId="{4791EB87-2799-4EF8-B201-EBECAD0AE69B}" srcId="{61B0CF25-C9F5-4DA4-A6C6-18C08449BFB5}" destId="{B82E2C61-1D14-410A-B308-ACF5E1F79135}" srcOrd="4" destOrd="0" parTransId="{7D55CED1-46C1-4D14-8954-1AB1271EF7C2}" sibTransId="{8A113556-5937-4481-8CFD-58CBDDCCC24C}"/>
    <dgm:cxn modelId="{39C41B9B-D84F-4636-8052-E6F8FCBB54AC}" type="presOf" srcId="{0B9F2DCD-222D-4717-8D05-C4AB7722CAA4}" destId="{C47F0E4D-0A6B-4B73-8B36-3346E761B844}" srcOrd="0" destOrd="0" presId="urn:microsoft.com/office/officeart/2008/layout/PictureAccentList"/>
    <dgm:cxn modelId="{43D19604-A58D-4F4E-8313-07BA2E5208AC}" srcId="{61B0CF25-C9F5-4DA4-A6C6-18C08449BFB5}" destId="{44783966-D0C4-4001-8F1C-50767CEE307A}" srcOrd="2" destOrd="0" parTransId="{69EDAFD3-DEFC-43CE-9C38-895FFBF64BA6}" sibTransId="{6D627D74-F7F5-4426-B6CD-B57CF7E15499}"/>
    <dgm:cxn modelId="{73E42BD1-274A-4103-BBD5-1211C0F26889}" srcId="{61B0CF25-C9F5-4DA4-A6C6-18C08449BFB5}" destId="{6F973B9F-C1E2-4BC7-B28E-6B2994759BD4}" srcOrd="3" destOrd="0" parTransId="{086DD252-2F59-430B-834E-568AA8FB0606}" sibTransId="{7FF42FAC-2A5D-45FA-BDF7-C25E0856E245}"/>
    <dgm:cxn modelId="{DF49DDBF-7718-4272-B6FB-0FC41DB28788}" srcId="{61B0CF25-C9F5-4DA4-A6C6-18C08449BFB5}" destId="{582294A9-E5FA-474C-AC82-210A732CA7AC}" srcOrd="0" destOrd="0" parTransId="{96AE0076-93AE-4263-A1DD-7644DE779C6E}" sibTransId="{43600648-4B7E-4989-A96D-C742A7047182}"/>
    <dgm:cxn modelId="{EBD72D6A-1B1F-4A1C-8783-82E40D87E325}" type="presOf" srcId="{59166A51-6E71-43AC-8C49-3022CF2948E7}" destId="{EE67BC61-A585-420E-AFE9-96BA818BA570}" srcOrd="0" destOrd="0" presId="urn:microsoft.com/office/officeart/2008/layout/PictureAccentList"/>
    <dgm:cxn modelId="{BB5D8A27-743B-4324-A6CD-C15437C9C1F1}" srcId="{61B0CF25-C9F5-4DA4-A6C6-18C08449BFB5}" destId="{9ADBA3D0-6CFD-474A-A651-1FDABEFDC504}" srcOrd="1" destOrd="0" parTransId="{440321EC-9F5F-4D23-A18B-35D69CD54519}" sibTransId="{F3981FEA-1C8E-4161-AB98-6F499739EEC2}"/>
    <dgm:cxn modelId="{24A54720-8841-4615-B23B-6D89742EDF6F}" srcId="{61B0CF25-C9F5-4DA4-A6C6-18C08449BFB5}" destId="{C1BCDEBA-D2B6-4737-82E7-AFAB0FA1DCED}" srcOrd="6" destOrd="0" parTransId="{435BD06D-3DE6-4655-9B8F-BD0B24140288}" sibTransId="{2B542B5E-C569-4965-A3E0-B2E8270C1183}"/>
    <dgm:cxn modelId="{D8E2B43A-4BB9-43A7-9431-09B4C253A4CD}" type="presOf" srcId="{9ADBA3D0-6CFD-474A-A651-1FDABEFDC504}" destId="{359DA0A5-A5CA-4AEE-A896-167C4AF0E2A1}" srcOrd="0" destOrd="0" presId="urn:microsoft.com/office/officeart/2008/layout/PictureAccentList"/>
    <dgm:cxn modelId="{F4674F21-D3AA-4762-91BC-0671D40DA482}" type="presOf" srcId="{C1BCDEBA-D2B6-4737-82E7-AFAB0FA1DCED}" destId="{35A879B0-4359-4694-A259-19A4EAB2A659}" srcOrd="0" destOrd="0" presId="urn:microsoft.com/office/officeart/2008/layout/PictureAccentList"/>
    <dgm:cxn modelId="{C5229305-962A-4C7E-9F70-564ABD105322}" type="presParOf" srcId="{EE67BC61-A585-420E-AFE9-96BA818BA570}" destId="{1300ECAC-AEE4-4D20-89EF-E0975ADBC3B8}" srcOrd="0" destOrd="0" presId="urn:microsoft.com/office/officeart/2008/layout/PictureAccentList"/>
    <dgm:cxn modelId="{C9635FED-2D7F-4622-8F33-BFC6B7A8A66A}" type="presParOf" srcId="{1300ECAC-AEE4-4D20-89EF-E0975ADBC3B8}" destId="{8D360DB3-7C9C-435E-B94A-FCB33FADE1B5}" srcOrd="0" destOrd="0" presId="urn:microsoft.com/office/officeart/2008/layout/PictureAccentList"/>
    <dgm:cxn modelId="{18F6D3D3-89D5-4BAD-8E88-CCE707746DDF}" type="presParOf" srcId="{8D360DB3-7C9C-435E-B94A-FCB33FADE1B5}" destId="{A00E4CFB-3798-4C09-B200-A621DCC200C1}" srcOrd="0" destOrd="0" presId="urn:microsoft.com/office/officeart/2008/layout/PictureAccentList"/>
    <dgm:cxn modelId="{65E1BC6C-DC6F-416C-8F97-57BC87B4625F}" type="presParOf" srcId="{1300ECAC-AEE4-4D20-89EF-E0975ADBC3B8}" destId="{A7FAFAB7-91C2-4392-8614-36F9B168EAD7}" srcOrd="1" destOrd="0" presId="urn:microsoft.com/office/officeart/2008/layout/PictureAccentList"/>
    <dgm:cxn modelId="{F5252E8E-AF68-4846-942B-6182EE0839C2}" type="presParOf" srcId="{A7FAFAB7-91C2-4392-8614-36F9B168EAD7}" destId="{66DE8D74-68B1-463E-A5B7-F8EF8C79D8F9}" srcOrd="0" destOrd="0" presId="urn:microsoft.com/office/officeart/2008/layout/PictureAccentList"/>
    <dgm:cxn modelId="{05935259-7611-4B2A-9A0E-EBBF2C6D4D68}" type="presParOf" srcId="{66DE8D74-68B1-463E-A5B7-F8EF8C79D8F9}" destId="{F9E88BCD-4384-4626-901F-6B90DAC1A647}" srcOrd="0" destOrd="0" presId="urn:microsoft.com/office/officeart/2008/layout/PictureAccentList"/>
    <dgm:cxn modelId="{4C847F57-A934-479E-8B6C-2CA676CA8B94}" type="presParOf" srcId="{66DE8D74-68B1-463E-A5B7-F8EF8C79D8F9}" destId="{45C12B90-1409-4107-996A-240235A1A497}" srcOrd="1" destOrd="0" presId="urn:microsoft.com/office/officeart/2008/layout/PictureAccentList"/>
    <dgm:cxn modelId="{B15D1AD7-1D6C-40D6-9D8F-8BF068CA0779}" type="presParOf" srcId="{A7FAFAB7-91C2-4392-8614-36F9B168EAD7}" destId="{CF4E4421-5755-45CE-A147-ED898358C3D1}" srcOrd="1" destOrd="0" presId="urn:microsoft.com/office/officeart/2008/layout/PictureAccentList"/>
    <dgm:cxn modelId="{69E51B5C-6101-4375-ADD7-CE19749D1E5E}" type="presParOf" srcId="{CF4E4421-5755-45CE-A147-ED898358C3D1}" destId="{1D750F31-940E-495B-BE82-AECEA826A4BD}" srcOrd="0" destOrd="0" presId="urn:microsoft.com/office/officeart/2008/layout/PictureAccentList"/>
    <dgm:cxn modelId="{BF356A42-07EF-4BA0-B136-FA6E1901CFBB}" type="presParOf" srcId="{CF4E4421-5755-45CE-A147-ED898358C3D1}" destId="{359DA0A5-A5CA-4AEE-A896-167C4AF0E2A1}" srcOrd="1" destOrd="0" presId="urn:microsoft.com/office/officeart/2008/layout/PictureAccentList"/>
    <dgm:cxn modelId="{140322BC-A5E5-425A-BABD-9836E70FBCC3}" type="presParOf" srcId="{A7FAFAB7-91C2-4392-8614-36F9B168EAD7}" destId="{E35D48BB-2CA3-442F-A14E-559D1037A04A}" srcOrd="2" destOrd="0" presId="urn:microsoft.com/office/officeart/2008/layout/PictureAccentList"/>
    <dgm:cxn modelId="{AB6B83A7-D425-42E6-8CB7-82BB2E604437}" type="presParOf" srcId="{E35D48BB-2CA3-442F-A14E-559D1037A04A}" destId="{A523B14A-93BF-4CF0-A00A-DF6F344B0323}" srcOrd="0" destOrd="0" presId="urn:microsoft.com/office/officeart/2008/layout/PictureAccentList"/>
    <dgm:cxn modelId="{FB256E68-A388-40EE-B85E-5901B6AFE30A}" type="presParOf" srcId="{E35D48BB-2CA3-442F-A14E-559D1037A04A}" destId="{182ABE95-7EC0-462F-9F4F-CABC7821A4FF}" srcOrd="1" destOrd="0" presId="urn:microsoft.com/office/officeart/2008/layout/PictureAccentList"/>
    <dgm:cxn modelId="{1FC6A799-669F-455E-ADDF-CF47DF7451B6}" type="presParOf" srcId="{A7FAFAB7-91C2-4392-8614-36F9B168EAD7}" destId="{4B27119D-308B-411B-BB43-828852306230}" srcOrd="3" destOrd="0" presId="urn:microsoft.com/office/officeart/2008/layout/PictureAccentList"/>
    <dgm:cxn modelId="{F4A9F65C-59CE-4211-8005-4DA22EAD0D7C}" type="presParOf" srcId="{4B27119D-308B-411B-BB43-828852306230}" destId="{2C91D69D-9102-4DE1-96C1-58C09911A26F}" srcOrd="0" destOrd="0" presId="urn:microsoft.com/office/officeart/2008/layout/PictureAccentList"/>
    <dgm:cxn modelId="{34F449F4-40BF-4079-8941-4201A0F5C2FC}" type="presParOf" srcId="{4B27119D-308B-411B-BB43-828852306230}" destId="{313C5F69-1F73-41C5-80E4-9B6159733A26}" srcOrd="1" destOrd="0" presId="urn:microsoft.com/office/officeart/2008/layout/PictureAccentList"/>
    <dgm:cxn modelId="{6DA13158-AEF1-4083-BDB9-CD6979534074}" type="presParOf" srcId="{A7FAFAB7-91C2-4392-8614-36F9B168EAD7}" destId="{DAE63946-033E-4624-A1A5-EDAF79847084}" srcOrd="4" destOrd="0" presId="urn:microsoft.com/office/officeart/2008/layout/PictureAccentList"/>
    <dgm:cxn modelId="{D8CE96E3-E1A0-4076-AE06-A0F62F114E7F}" type="presParOf" srcId="{DAE63946-033E-4624-A1A5-EDAF79847084}" destId="{39406E24-C2DE-48B3-A725-FA3938897662}" srcOrd="0" destOrd="0" presId="urn:microsoft.com/office/officeart/2008/layout/PictureAccentList"/>
    <dgm:cxn modelId="{0DC91EDA-B4A2-4C81-BF8E-E18F561E7BDC}" type="presParOf" srcId="{DAE63946-033E-4624-A1A5-EDAF79847084}" destId="{F95ABD0A-5180-4D61-A1E1-5A3D728D1FBB}" srcOrd="1" destOrd="0" presId="urn:microsoft.com/office/officeart/2008/layout/PictureAccentList"/>
    <dgm:cxn modelId="{3E309D9C-D9E0-4D8B-A05C-589BD6B40CCA}" type="presParOf" srcId="{A7FAFAB7-91C2-4392-8614-36F9B168EAD7}" destId="{6BAF3AE2-3DC6-4B14-AC3A-5EF01BA7ED8E}" srcOrd="5" destOrd="0" presId="urn:microsoft.com/office/officeart/2008/layout/PictureAccentList"/>
    <dgm:cxn modelId="{5FE49D76-40CE-40CB-A97E-EC1E3DB51841}" type="presParOf" srcId="{6BAF3AE2-3DC6-4B14-AC3A-5EF01BA7ED8E}" destId="{D83B7FE0-C2D7-4D26-B760-3EC65D3D6FDC}" srcOrd="0" destOrd="0" presId="urn:microsoft.com/office/officeart/2008/layout/PictureAccentList"/>
    <dgm:cxn modelId="{8716D277-268C-462B-A106-1BD2DCF139E5}" type="presParOf" srcId="{6BAF3AE2-3DC6-4B14-AC3A-5EF01BA7ED8E}" destId="{C47F0E4D-0A6B-4B73-8B36-3346E761B844}" srcOrd="1" destOrd="0" presId="urn:microsoft.com/office/officeart/2008/layout/PictureAccentList"/>
    <dgm:cxn modelId="{43E87EC6-0279-421E-8AC2-D4B4124E45EE}" type="presParOf" srcId="{A7FAFAB7-91C2-4392-8614-36F9B168EAD7}" destId="{550FD763-328B-4DDD-86B5-2B326ED3094E}" srcOrd="6" destOrd="0" presId="urn:microsoft.com/office/officeart/2008/layout/PictureAccentList"/>
    <dgm:cxn modelId="{085EE2BF-BED3-4981-8EB5-74FDA3226E69}" type="presParOf" srcId="{550FD763-328B-4DDD-86B5-2B326ED3094E}" destId="{C8926C7C-6954-4D8F-9057-80BE33FD9A62}" srcOrd="0" destOrd="0" presId="urn:microsoft.com/office/officeart/2008/layout/PictureAccentList"/>
    <dgm:cxn modelId="{BF98166A-70CF-4DC2-A530-99819691F638}" type="presParOf" srcId="{550FD763-328B-4DDD-86B5-2B326ED3094E}" destId="{35A879B0-4359-4694-A259-19A4EAB2A65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E4CFB-3798-4C09-B200-A621DCC200C1}">
      <dsp:nvSpPr>
        <dsp:cNvPr id="0" name=""/>
        <dsp:cNvSpPr/>
      </dsp:nvSpPr>
      <dsp:spPr>
        <a:xfrm>
          <a:off x="990612" y="10990"/>
          <a:ext cx="6845234" cy="78663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i="1" strike="noStrik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Texas Public Universities           </a:t>
          </a:r>
          <a:r>
            <a:rPr lang="en-US" sz="1600" b="1" kern="1200" dirty="0" smtClean="0"/>
            <a:t>Fall 2005 Cohort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b="1" kern="1200" dirty="0" smtClean="0"/>
            <a:t>		                     Cohort Total: 58,183</a:t>
          </a:r>
          <a:endParaRPr lang="en-US" sz="1600" b="1" kern="1200" dirty="0"/>
        </a:p>
      </dsp:txBody>
      <dsp:txXfrm>
        <a:off x="1013652" y="34030"/>
        <a:ext cx="6799154" cy="740551"/>
      </dsp:txXfrm>
    </dsp:sp>
    <dsp:sp modelId="{F9E88BCD-4384-4626-901F-6B90DAC1A647}">
      <dsp:nvSpPr>
        <dsp:cNvPr id="0" name=""/>
        <dsp:cNvSpPr/>
      </dsp:nvSpPr>
      <dsp:spPr>
        <a:xfrm>
          <a:off x="1138483" y="838620"/>
          <a:ext cx="1830883" cy="486901"/>
        </a:xfrm>
        <a:prstGeom prst="roundRect">
          <a:avLst>
            <a:gd name="adj" fmla="val 16670"/>
          </a:avLst>
        </a:prstGeom>
        <a:solidFill>
          <a:srgbClr val="8B333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C12B90-1409-4107-996A-240235A1A497}">
      <dsp:nvSpPr>
        <dsp:cNvPr id="0" name=""/>
        <dsp:cNvSpPr/>
      </dsp:nvSpPr>
      <dsp:spPr>
        <a:xfrm>
          <a:off x="3124196" y="838624"/>
          <a:ext cx="4809634" cy="467384"/>
        </a:xfrm>
        <a:prstGeom prst="roundRect">
          <a:avLst>
            <a:gd name="adj" fmla="val 16670"/>
          </a:avLst>
        </a:prstGeom>
        <a:solidFill>
          <a:srgbClr val="8B333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100</a:t>
          </a:r>
          <a:endParaRPr lang="en-US" sz="3200" kern="1200" dirty="0"/>
        </a:p>
      </dsp:txBody>
      <dsp:txXfrm>
        <a:off x="3147016" y="861444"/>
        <a:ext cx="4763994" cy="421744"/>
      </dsp:txXfrm>
    </dsp:sp>
    <dsp:sp modelId="{1D750F31-940E-495B-BE82-AECEA826A4BD}">
      <dsp:nvSpPr>
        <dsp:cNvPr id="0" name=""/>
        <dsp:cNvSpPr/>
      </dsp:nvSpPr>
      <dsp:spPr>
        <a:xfrm>
          <a:off x="1201888" y="1531839"/>
          <a:ext cx="1344517" cy="787504"/>
        </a:xfrm>
        <a:prstGeom prst="roundRect">
          <a:avLst>
            <a:gd name="adj" fmla="val 16670"/>
          </a:avLst>
        </a:prstGeom>
        <a:solidFill>
          <a:srgbClr val="AD403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9DA0A5-A5CA-4AEE-A896-167C4AF0E2A1}">
      <dsp:nvSpPr>
        <dsp:cNvPr id="0" name=""/>
        <dsp:cNvSpPr/>
      </dsp:nvSpPr>
      <dsp:spPr>
        <a:xfrm>
          <a:off x="2809694" y="1662691"/>
          <a:ext cx="5099558" cy="517650"/>
        </a:xfrm>
        <a:prstGeom prst="roundRect">
          <a:avLst>
            <a:gd name="adj" fmla="val 16670"/>
          </a:avLst>
        </a:prstGeom>
        <a:solidFill>
          <a:srgbClr val="AD403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96				4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34968" y="1687965"/>
        <a:ext cx="5049010" cy="467102"/>
      </dsp:txXfrm>
    </dsp:sp>
    <dsp:sp modelId="{A523B14A-93BF-4CF0-A00A-DF6F344B0323}">
      <dsp:nvSpPr>
        <dsp:cNvPr id="0" name=""/>
        <dsp:cNvSpPr/>
      </dsp:nvSpPr>
      <dsp:spPr>
        <a:xfrm>
          <a:off x="1201884" y="2406974"/>
          <a:ext cx="1337209" cy="785789"/>
        </a:xfrm>
        <a:prstGeom prst="roundRect">
          <a:avLst>
            <a:gd name="adj" fmla="val 16670"/>
          </a:avLst>
        </a:prstGeom>
        <a:solidFill>
          <a:srgbClr val="BD464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2ABE95-7EC0-462F-9F4F-CABC7821A4FF}">
      <dsp:nvSpPr>
        <dsp:cNvPr id="0" name=""/>
        <dsp:cNvSpPr/>
      </dsp:nvSpPr>
      <dsp:spPr>
        <a:xfrm>
          <a:off x="2839892" y="2526444"/>
          <a:ext cx="5099558" cy="521206"/>
        </a:xfrm>
        <a:prstGeom prst="roundRect">
          <a:avLst>
            <a:gd name="adj" fmla="val 16670"/>
          </a:avLst>
        </a:prstGeom>
        <a:solidFill>
          <a:srgbClr val="BD464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27				0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65340" y="2551892"/>
        <a:ext cx="5048662" cy="470310"/>
      </dsp:txXfrm>
    </dsp:sp>
    <dsp:sp modelId="{2C91D69D-9102-4DE1-96C1-58C09911A26F}">
      <dsp:nvSpPr>
        <dsp:cNvPr id="0" name=""/>
        <dsp:cNvSpPr/>
      </dsp:nvSpPr>
      <dsp:spPr>
        <a:xfrm>
          <a:off x="1201884" y="3282109"/>
          <a:ext cx="1337209" cy="786631"/>
        </a:xfrm>
        <a:prstGeom prst="roundRect">
          <a:avLst>
            <a:gd name="adj" fmla="val 16670"/>
          </a:avLst>
        </a:prstGeom>
        <a:solidFill>
          <a:srgbClr val="C1524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3C5F69-1F73-41C5-80E4-9B6159733A26}">
      <dsp:nvSpPr>
        <dsp:cNvPr id="0" name=""/>
        <dsp:cNvSpPr/>
      </dsp:nvSpPr>
      <dsp:spPr>
        <a:xfrm>
          <a:off x="2839892" y="3395305"/>
          <a:ext cx="5099558" cy="521206"/>
        </a:xfrm>
        <a:prstGeom prst="roundRect">
          <a:avLst>
            <a:gd name="adj" fmla="val 16670"/>
          </a:avLst>
        </a:prstGeom>
        <a:solidFill>
          <a:srgbClr val="C1524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29				1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65340" y="3420753"/>
        <a:ext cx="5048662" cy="470310"/>
      </dsp:txXfrm>
    </dsp:sp>
    <dsp:sp modelId="{39406E24-C2DE-48B3-A725-FA3938897662}">
      <dsp:nvSpPr>
        <dsp:cNvPr id="0" name=""/>
        <dsp:cNvSpPr/>
      </dsp:nvSpPr>
      <dsp:spPr>
        <a:xfrm>
          <a:off x="1201884" y="4157669"/>
          <a:ext cx="1337209" cy="786631"/>
        </a:xfrm>
        <a:prstGeom prst="roundRect">
          <a:avLst>
            <a:gd name="adj" fmla="val 16670"/>
          </a:avLst>
        </a:prstGeom>
        <a:solidFill>
          <a:srgbClr val="C9676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5ABD0A-5180-4D61-A1E1-5A3D728D1FBB}">
      <dsp:nvSpPr>
        <dsp:cNvPr id="0" name=""/>
        <dsp:cNvSpPr/>
      </dsp:nvSpPr>
      <dsp:spPr>
        <a:xfrm>
          <a:off x="2839892" y="4275640"/>
          <a:ext cx="5099558" cy="521206"/>
        </a:xfrm>
        <a:prstGeom prst="roundRect">
          <a:avLst>
            <a:gd name="adj" fmla="val 16670"/>
          </a:avLst>
        </a:prstGeom>
        <a:solidFill>
          <a:srgbClr val="C96765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56				1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65340" y="4301088"/>
        <a:ext cx="5048662" cy="470310"/>
      </dsp:txXfrm>
    </dsp:sp>
    <dsp:sp modelId="{D83B7FE0-C2D7-4D26-B760-3EC65D3D6FDC}">
      <dsp:nvSpPr>
        <dsp:cNvPr id="0" name=""/>
        <dsp:cNvSpPr/>
      </dsp:nvSpPr>
      <dsp:spPr>
        <a:xfrm>
          <a:off x="1201884" y="5033220"/>
          <a:ext cx="1337209" cy="786631"/>
        </a:xfrm>
        <a:prstGeom prst="roundRect">
          <a:avLst>
            <a:gd name="adj" fmla="val 16670"/>
          </a:avLst>
        </a:prstGeom>
        <a:solidFill>
          <a:srgbClr val="D5878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7F0E4D-0A6B-4B73-8B36-3346E761B844}">
      <dsp:nvSpPr>
        <dsp:cNvPr id="0" name=""/>
        <dsp:cNvSpPr/>
      </dsp:nvSpPr>
      <dsp:spPr>
        <a:xfrm>
          <a:off x="2839892" y="5155982"/>
          <a:ext cx="5099558" cy="521206"/>
        </a:xfrm>
        <a:prstGeom prst="roundRect">
          <a:avLst>
            <a:gd name="adj" fmla="val 16670"/>
          </a:avLst>
        </a:prstGeom>
        <a:solidFill>
          <a:srgbClr val="D58785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				1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65340" y="5181430"/>
        <a:ext cx="5048662" cy="470310"/>
      </dsp:txXfrm>
    </dsp:sp>
    <dsp:sp modelId="{C8926C7C-6954-4D8F-9057-80BE33FD9A62}">
      <dsp:nvSpPr>
        <dsp:cNvPr id="0" name=""/>
        <dsp:cNvSpPr/>
      </dsp:nvSpPr>
      <dsp:spPr>
        <a:xfrm>
          <a:off x="1201884" y="5918102"/>
          <a:ext cx="1337209" cy="786631"/>
        </a:xfrm>
        <a:prstGeom prst="roundRect">
          <a:avLst>
            <a:gd name="adj" fmla="val 16670"/>
          </a:avLst>
        </a:prstGeom>
        <a:solidFill>
          <a:srgbClr val="DEA09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A879B0-4359-4694-A259-19A4EAB2A659}">
      <dsp:nvSpPr>
        <dsp:cNvPr id="0" name=""/>
        <dsp:cNvSpPr/>
      </dsp:nvSpPr>
      <dsp:spPr>
        <a:xfrm>
          <a:off x="2839892" y="6049996"/>
          <a:ext cx="5099558" cy="521206"/>
        </a:xfrm>
        <a:prstGeom prst="roundRect">
          <a:avLst>
            <a:gd name="adj" fmla="val 16670"/>
          </a:avLst>
        </a:prstGeom>
        <a:solidFill>
          <a:srgbClr val="DEA09E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				2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65340" y="6075444"/>
        <a:ext cx="5048662" cy="470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6B772F61-D7B8-4DF9-855F-43D912298C6B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FA0E892E-2D20-4394-B936-6EB3C252A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18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C23D2206-B9FB-4F0B-A401-C8123999B945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40" rIns="93279" bIns="466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79" tIns="46640" rIns="93279" bIns="4664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07A1B908-F998-4984-B402-6571AF6F0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2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1B908-F998-4984-B402-6571AF6F0D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5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262" y="2133600"/>
            <a:ext cx="4758475" cy="2324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04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62" y="6091825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</p:spTree>
    <p:extLst>
      <p:ext uri="{BB962C8B-B14F-4D97-AF65-F5344CB8AC3E}">
        <p14:creationId xmlns:p14="http://schemas.microsoft.com/office/powerpoint/2010/main" val="100627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6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5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91222" y="6095998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000" baseline="0" dirty="0">
                <a:solidFill>
                  <a:srgbClr val="5A5A5A"/>
                </a:solidFill>
              </a:rPr>
              <a:t>http://www.ntp16.notlb.com/avatar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49" y="5901503"/>
            <a:ext cx="1676400" cy="81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7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5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7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4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8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5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7FAF5-A414-4DDA-9982-9BA43AFC1562}" type="datetimeFigureOut">
              <a:rPr lang="en-US" smtClean="0"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836AA-2E5C-4B78-BCFE-529AC84706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6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An Introduction To: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3962400"/>
            <a:ext cx="6400800" cy="24003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Fort Worth Chamber of Commerce Quality </a:t>
            </a:r>
          </a:p>
          <a:p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Workforce Development Committee</a:t>
            </a:r>
          </a:p>
          <a:p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September 11, 2012</a:t>
            </a:r>
          </a:p>
          <a:p>
            <a:endParaRPr lang="en-US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M. Jean Keller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University of North Texas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AVATAR Co-Director</a:t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 Process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06731"/>
            <a:ext cx="8229600" cy="4953000"/>
          </a:xfrm>
        </p:spPr>
        <p:txBody>
          <a:bodyPr>
            <a:normAutofit fontScale="92500"/>
          </a:bodyPr>
          <a:lstStyle/>
          <a:p>
            <a:pPr lvl="0"/>
            <a:r>
              <a:rPr lang="en-US" sz="3000" dirty="0" smtClean="0">
                <a:solidFill>
                  <a:prstClr val="black"/>
                </a:solidFill>
              </a:rPr>
              <a:t>Creates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builds </a:t>
            </a:r>
            <a:r>
              <a:rPr lang="en-US" sz="3000" dirty="0">
                <a:solidFill>
                  <a:prstClr val="black"/>
                </a:solidFill>
              </a:rPr>
              <a:t>relationships with ongoing critical conversations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Uses </a:t>
            </a:r>
            <a:r>
              <a:rPr lang="en-US" sz="3000" dirty="0">
                <a:solidFill>
                  <a:prstClr val="black"/>
                </a:solidFill>
              </a:rPr>
              <a:t>regional data to make alignment decisions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Develops </a:t>
            </a:r>
            <a:r>
              <a:rPr lang="en-US" sz="3000" dirty="0">
                <a:solidFill>
                  <a:prstClr val="black"/>
                </a:solidFill>
              </a:rPr>
              <a:t>shared understanding of college and career readiness and success for students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Reviews course information and expectations at each level</a:t>
            </a:r>
            <a:endParaRPr lang="en-US" sz="3000" dirty="0">
              <a:solidFill>
                <a:prstClr val="black"/>
              </a:solidFill>
            </a:endParaRP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Identifies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implements </a:t>
            </a:r>
            <a:r>
              <a:rPr lang="en-US" sz="3000" dirty="0">
                <a:solidFill>
                  <a:prstClr val="black"/>
                </a:solidFill>
              </a:rPr>
              <a:t>intentional </a:t>
            </a:r>
            <a:r>
              <a:rPr lang="en-US" sz="3000" dirty="0" smtClean="0">
                <a:solidFill>
                  <a:prstClr val="black"/>
                </a:solidFill>
              </a:rPr>
              <a:t>interventions</a:t>
            </a:r>
            <a:endParaRPr lang="en-US" sz="3000" dirty="0">
              <a:solidFill>
                <a:prstClr val="black"/>
              </a:solidFill>
            </a:endParaRP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Evaluates, sustains, </a:t>
            </a:r>
            <a:r>
              <a:rPr lang="en-US" sz="3000" dirty="0">
                <a:solidFill>
                  <a:prstClr val="black"/>
                </a:solidFill>
              </a:rPr>
              <a:t>and </a:t>
            </a:r>
            <a:r>
              <a:rPr lang="en-US" sz="3000" dirty="0" smtClean="0">
                <a:solidFill>
                  <a:prstClr val="black"/>
                </a:solidFill>
              </a:rPr>
              <a:t>shares </a:t>
            </a:r>
            <a:r>
              <a:rPr lang="en-US" sz="3000" dirty="0">
                <a:solidFill>
                  <a:prstClr val="black"/>
                </a:solidFill>
              </a:rPr>
              <a:t>vertical alignment work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0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2819400" y="1743075"/>
            <a:ext cx="3505200" cy="5114925"/>
          </a:xfrm>
          <a:prstGeom prst="triangle">
            <a:avLst>
              <a:gd name="adj" fmla="val 49728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54600" y="4214463"/>
            <a:ext cx="164592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023360" y="3352800"/>
            <a:ext cx="10972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12707"/>
            <a:ext cx="228600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08960" y="6090189"/>
            <a:ext cx="292608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97680" y="2549047"/>
            <a:ext cx="54864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4108" y="1157467"/>
            <a:ext cx="7305492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Narkisim" pitchFamily="34" charset="-79"/>
              </a:rPr>
              <a:t>Critical Conversations</a:t>
            </a:r>
            <a:endParaRPr lang="en-US" sz="36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Narkisim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258" y="2332901"/>
            <a:ext cx="455295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                                         </a:t>
            </a:r>
            <a:r>
              <a:rPr lang="en-US" sz="1400" b="1" dirty="0">
                <a:solidFill>
                  <a:prstClr val="black"/>
                </a:solidFill>
              </a:rPr>
              <a:t>Student Success Assessments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Educational Policies and Practices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Classroom Instruction, Textbooks,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Discipline Specific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		Curriculum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Texas Essential Knowledge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             and Skills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46320" y="2306088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 Impact of Developmental Education and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Texas Success Initiative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Dual Credit, Early College High Schools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Student Support Services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Educational Policies and Practices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Classroom Instruction, Textbooks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Grading, etc.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Discipline Reference Course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Profiles</a:t>
            </a:r>
          </a:p>
          <a:p>
            <a:endParaRPr lang="en-US" sz="1400" b="1" dirty="0">
              <a:solidFill>
                <a:prstClr val="black"/>
              </a:solidFill>
            </a:endParaRP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College &amp; Career Readiness 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    Standards 		</a:t>
            </a:r>
          </a:p>
          <a:p>
            <a:r>
              <a:rPr lang="en-US" sz="1400" b="1" dirty="0">
                <a:solidFill>
                  <a:prstClr val="black"/>
                </a:solidFill>
              </a:rPr>
              <a:t>                       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4108" y="1680687"/>
            <a:ext cx="1295400" cy="36933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Secondary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1680687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Post-Secondary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71808" y="1998004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College/Career Ready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199434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2">
                    <a:lumMod val="50000"/>
                  </a:schemeClr>
                </a:solidFill>
              </a:rPr>
              <a:t>Graduate Career Ready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49" y="65823"/>
            <a:ext cx="2592221" cy="126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 Development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32633" y="1509379"/>
            <a:ext cx="5390549" cy="4979744"/>
            <a:chOff x="843962" y="1219200"/>
            <a:chExt cx="5390549" cy="4979744"/>
          </a:xfrm>
        </p:grpSpPr>
        <p:grpSp>
          <p:nvGrpSpPr>
            <p:cNvPr id="4" name="Group 3"/>
            <p:cNvGrpSpPr/>
            <p:nvPr/>
          </p:nvGrpSpPr>
          <p:grpSpPr>
            <a:xfrm>
              <a:off x="843962" y="1219200"/>
              <a:ext cx="5390549" cy="4862872"/>
              <a:chOff x="248251" y="625731"/>
              <a:chExt cx="5390549" cy="4862872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88746" y="732709"/>
                <a:ext cx="3124200" cy="24622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Planning and Oversight Committee</a:t>
                </a:r>
                <a:endParaRPr lang="en-US" sz="1000" b="1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160621" y="625731"/>
                <a:ext cx="1066800" cy="4001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Facilitators</a:t>
                </a:r>
                <a:endParaRPr lang="en-US" sz="1000" b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26870" y="1880463"/>
                <a:ext cx="3733800" cy="246221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Pilot Testing Teams</a:t>
                </a:r>
                <a:endParaRPr lang="en-US" sz="1000" b="1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71475" y="2876519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7</a:t>
                </a:r>
                <a:endParaRPr lang="en-US" sz="1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66900" y="2876520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10 </a:t>
                </a:r>
                <a:endParaRPr lang="en-US" sz="1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438525" y="2876521"/>
                <a:ext cx="1219200" cy="24622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ESC Region XI</a:t>
                </a:r>
                <a:endParaRPr lang="en-US" sz="1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12056" y="4191000"/>
                <a:ext cx="2514600" cy="40011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/>
                  <a:t>AVATAR Training of Trainers (TOT) Team</a:t>
                </a:r>
                <a:endParaRPr lang="en-US" sz="1000" b="1" dirty="0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>
                <a:off x="3712946" y="844807"/>
                <a:ext cx="447675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458744" y="1055846"/>
                <a:ext cx="17757" cy="696754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>
                <a:off x="635770" y="2146247"/>
                <a:ext cx="638174" cy="671743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2458744" y="2251252"/>
                <a:ext cx="0" cy="566738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3495675" y="2146247"/>
                <a:ext cx="779663" cy="671743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259530" y="873440"/>
                <a:ext cx="304801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8251" y="855821"/>
                <a:ext cx="0" cy="46327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48251" y="5488602"/>
                <a:ext cx="438153" cy="1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endCxn id="11" idx="1"/>
              </p:cNvCxnSpPr>
              <p:nvPr/>
            </p:nvCxnSpPr>
            <p:spPr>
              <a:xfrm>
                <a:off x="259530" y="4391055"/>
                <a:ext cx="1152526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endCxn id="7" idx="1"/>
              </p:cNvCxnSpPr>
              <p:nvPr/>
            </p:nvCxnSpPr>
            <p:spPr>
              <a:xfrm>
                <a:off x="267301" y="2003574"/>
                <a:ext cx="559569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5257798" y="836741"/>
                <a:ext cx="381002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4770222" y="5482365"/>
                <a:ext cx="857249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638800" y="825786"/>
                <a:ext cx="0" cy="46628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V="1">
                <a:off x="4570195" y="2003574"/>
                <a:ext cx="1057276" cy="1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>
                <a:off x="3955231" y="4391055"/>
                <a:ext cx="1672240" cy="0"/>
              </a:xfrm>
              <a:prstGeom prst="straightConnector1">
                <a:avLst/>
              </a:prstGeom>
              <a:ln w="19050"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1317" y="5952723"/>
              <a:ext cx="4038600" cy="24622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AVATAR Evaluation Team</a:t>
              </a:r>
              <a:endParaRPr lang="en-US" sz="10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400800" y="1990453"/>
            <a:ext cx="243840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v"/>
            </a:pPr>
            <a:endParaRPr lang="en-US" sz="1200" b="1" dirty="0" smtClean="0"/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One:</a:t>
            </a:r>
          </a:p>
          <a:p>
            <a:pPr algn="ctr"/>
            <a:r>
              <a:rPr lang="en-US" sz="1400" b="1" dirty="0"/>
              <a:t> </a:t>
            </a:r>
            <a:r>
              <a:rPr lang="en-US" sz="1400" b="1" dirty="0" smtClean="0"/>
              <a:t>   Planning and Designing        Curriculum Alignment Process</a:t>
            </a:r>
          </a:p>
          <a:p>
            <a:pPr algn="ctr"/>
            <a:r>
              <a:rPr lang="en-US" sz="1400" b="1" dirty="0" smtClean="0"/>
              <a:t>(August 2011-December 2011)</a:t>
            </a:r>
          </a:p>
          <a:p>
            <a:pPr marL="171450" indent="-171450" algn="ctr">
              <a:buFont typeface="Wingdings" pitchFamily="2" charset="2"/>
              <a:buChar char="v"/>
            </a:pPr>
            <a:endParaRPr lang="en-US" sz="1400" b="1" u="sng" dirty="0" smtClean="0"/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Two:</a:t>
            </a:r>
          </a:p>
          <a:p>
            <a:pPr algn="ctr"/>
            <a:r>
              <a:rPr lang="en-US" sz="1400" b="1" dirty="0" smtClean="0"/>
              <a:t>    Pilot Testing the Curriculum Alignment Training Process</a:t>
            </a:r>
          </a:p>
          <a:p>
            <a:pPr algn="ctr"/>
            <a:r>
              <a:rPr lang="en-US" sz="1400" b="1" dirty="0" smtClean="0"/>
              <a:t>(January-May 2012)</a:t>
            </a: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</a:rPr>
              <a:t>Phase Three:</a:t>
            </a:r>
          </a:p>
          <a:p>
            <a:pPr algn="ctr"/>
            <a:r>
              <a:rPr lang="en-US" sz="1400" b="1" dirty="0" smtClean="0"/>
              <a:t>  Curriculum Alignment Statewide Training, Technical</a:t>
            </a:r>
          </a:p>
          <a:p>
            <a:pPr algn="ctr"/>
            <a:r>
              <a:rPr lang="en-US" sz="1400" b="1" dirty="0"/>
              <a:t> </a:t>
            </a:r>
            <a:r>
              <a:rPr lang="en-US" sz="1400" b="1" dirty="0" smtClean="0"/>
              <a:t>  Assistance, and Support</a:t>
            </a:r>
          </a:p>
          <a:p>
            <a:pPr algn="ctr"/>
            <a:r>
              <a:rPr lang="en-US" sz="1400" b="1" dirty="0" smtClean="0"/>
              <a:t>   (August 2012-August 2013)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68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0" y="304800"/>
            <a:ext cx="911926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 Pilot Phase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Dallas &amp; Fort Worth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038600" cy="4495800"/>
          </a:xfrm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Through presentations made by the pilot project participants and AVATAR staff, over </a:t>
            </a:r>
            <a:r>
              <a:rPr lang="en-US" b="1" dirty="0" smtClean="0"/>
              <a:t>2,400 individuals </a:t>
            </a:r>
            <a:r>
              <a:rPr lang="en-US" dirty="0" smtClean="0"/>
              <a:t>learned about vertical alignment, college and career readiness, and the need for shared understanding between the secondary and postsecondary leaders.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6013" y="1676400"/>
            <a:ext cx="4114800" cy="21236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>
                <a:solidFill>
                  <a:schemeClr val="accent2">
                    <a:lumMod val="50000"/>
                  </a:schemeClr>
                </a:solidFill>
              </a:rPr>
              <a:t>Region 10 Partnership:</a:t>
            </a:r>
          </a:p>
          <a:p>
            <a:pPr algn="ctr"/>
            <a:r>
              <a:rPr lang="en-US" sz="2200" dirty="0" smtClean="0"/>
              <a:t>Education Service Center 10</a:t>
            </a:r>
          </a:p>
          <a:p>
            <a:pPr algn="ctr"/>
            <a:r>
              <a:rPr lang="en-US" sz="2200" dirty="0" smtClean="0"/>
              <a:t>Dallas Independent School District</a:t>
            </a:r>
          </a:p>
          <a:p>
            <a:pPr algn="ctr"/>
            <a:r>
              <a:rPr lang="en-US" sz="2200" dirty="0" smtClean="0"/>
              <a:t>Dallas County Community College District</a:t>
            </a:r>
          </a:p>
          <a:p>
            <a:pPr algn="ctr"/>
            <a:r>
              <a:rPr lang="en-US" sz="2200" dirty="0" smtClean="0"/>
              <a:t>University of North Texas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4681847" y="3962400"/>
            <a:ext cx="4114800" cy="21236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u="sng" dirty="0" smtClean="0">
                <a:solidFill>
                  <a:schemeClr val="accent2">
                    <a:lumMod val="50000"/>
                  </a:schemeClr>
                </a:solidFill>
              </a:rPr>
              <a:t>Region XI Partnership:</a:t>
            </a:r>
          </a:p>
          <a:p>
            <a:pPr algn="ctr"/>
            <a:r>
              <a:rPr lang="en-US" sz="2200" dirty="0" smtClean="0"/>
              <a:t>Education Service Center XI</a:t>
            </a:r>
          </a:p>
          <a:p>
            <a:pPr algn="ctr"/>
            <a:r>
              <a:rPr lang="en-US" sz="2200" dirty="0" smtClean="0"/>
              <a:t>Fort Worth Independent School District</a:t>
            </a:r>
          </a:p>
          <a:p>
            <a:pPr algn="ctr"/>
            <a:r>
              <a:rPr lang="en-US" sz="2200" dirty="0" smtClean="0"/>
              <a:t>Tarrant County Colleges</a:t>
            </a:r>
          </a:p>
          <a:p>
            <a:pPr algn="ctr"/>
            <a:r>
              <a:rPr lang="en-US" sz="2200" dirty="0" smtClean="0"/>
              <a:t>University of North Texas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631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Three: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Statewide Network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9448" t="19739" r="27577" b="7112"/>
          <a:stretch/>
        </p:blipFill>
        <p:spPr bwMode="auto">
          <a:xfrm>
            <a:off x="4648200" y="1905000"/>
            <a:ext cx="4267200" cy="39294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0749"/>
            <a:ext cx="4191000" cy="4596866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At the Training of Trainers Meeting on August 13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96 regional partners</a:t>
            </a:r>
            <a:r>
              <a:rPr lang="en-US" dirty="0" smtClean="0"/>
              <a:t> from 12 regions across the state were trained to implement the AVATAR process throughout Texas. </a:t>
            </a:r>
          </a:p>
          <a:p>
            <a:r>
              <a:rPr lang="en-US" dirty="0" smtClean="0"/>
              <a:t>Beginning in late August/early September, the 13 partnerships will begin their regional meetings to draft their action plans for the next year.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Outcomes for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i="1" dirty="0" smtClean="0">
                <a:solidFill>
                  <a:prstClr val="black"/>
                </a:solidFill>
              </a:rPr>
              <a:t>After </a:t>
            </a:r>
            <a:r>
              <a:rPr lang="en-US" sz="2800" i="1" dirty="0">
                <a:solidFill>
                  <a:prstClr val="black"/>
                </a:solidFill>
              </a:rPr>
              <a:t>a “regional pipeline” of key leaders and educators are identified in each </a:t>
            </a:r>
            <a:r>
              <a:rPr lang="en-US" sz="2800" i="1" dirty="0" smtClean="0">
                <a:solidFill>
                  <a:prstClr val="black"/>
                </a:solidFill>
              </a:rPr>
              <a:t>of the 12 participating regions, each partnership will:</a:t>
            </a:r>
            <a:endParaRPr lang="en-US" sz="30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Establish </a:t>
            </a:r>
            <a:r>
              <a:rPr lang="en-US" sz="2800" b="1" dirty="0" smtClean="0">
                <a:solidFill>
                  <a:prstClr val="black"/>
                </a:solidFill>
              </a:rPr>
              <a:t>shared </a:t>
            </a:r>
            <a:r>
              <a:rPr lang="en-US" sz="2800" b="1" dirty="0">
                <a:solidFill>
                  <a:prstClr val="black"/>
                </a:solidFill>
              </a:rPr>
              <a:t>regional college and career readiness </a:t>
            </a:r>
            <a:r>
              <a:rPr lang="en-US" sz="2800" b="1" dirty="0" smtClean="0">
                <a:solidFill>
                  <a:prstClr val="black"/>
                </a:solidFill>
              </a:rPr>
              <a:t>foundation/understandings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Use</a:t>
            </a:r>
            <a:r>
              <a:rPr lang="en-US" sz="2800" b="1" dirty="0" smtClean="0">
                <a:solidFill>
                  <a:prstClr val="black"/>
                </a:solidFill>
              </a:rPr>
              <a:t> regional </a:t>
            </a:r>
            <a:r>
              <a:rPr lang="en-US" sz="2800" b="1" dirty="0">
                <a:solidFill>
                  <a:prstClr val="black"/>
                </a:solidFill>
              </a:rPr>
              <a:t>data</a:t>
            </a:r>
            <a:r>
              <a:rPr lang="en-US" sz="2800" dirty="0">
                <a:solidFill>
                  <a:prstClr val="black"/>
                </a:solidFill>
              </a:rPr>
              <a:t> to guide </a:t>
            </a:r>
            <a:r>
              <a:rPr lang="en-US" sz="2800" dirty="0" smtClean="0">
                <a:solidFill>
                  <a:prstClr val="black"/>
                </a:solidFill>
              </a:rPr>
              <a:t>decision-making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vertical alignment action plan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which will include critical conversations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11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Design and </a:t>
            </a:r>
            <a:r>
              <a:rPr lang="en-US" sz="2800" dirty="0">
                <a:solidFill>
                  <a:prstClr val="black"/>
                </a:solidFill>
              </a:rPr>
              <a:t>implement a </a:t>
            </a:r>
            <a:r>
              <a:rPr lang="en-US" sz="2800" b="1" dirty="0">
                <a:solidFill>
                  <a:prstClr val="black"/>
                </a:solidFill>
              </a:rPr>
              <a:t>sustainability </a:t>
            </a:r>
            <a:r>
              <a:rPr lang="en-US" sz="2800" b="1" dirty="0" smtClean="0">
                <a:solidFill>
                  <a:prstClr val="black"/>
                </a:solidFill>
              </a:rPr>
              <a:t>plan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endParaRPr lang="en-US" sz="2800" b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n-US" sz="2800" dirty="0" smtClean="0">
                <a:solidFill>
                  <a:prstClr val="black"/>
                </a:solidFill>
              </a:rPr>
              <a:t>Prepare</a:t>
            </a:r>
            <a:r>
              <a:rPr lang="en-US" sz="2800" b="1" dirty="0" smtClean="0">
                <a:solidFill>
                  <a:prstClr val="black"/>
                </a:solidFill>
              </a:rPr>
              <a:t> students for college and career success</a:t>
            </a:r>
            <a:endParaRPr lang="en-US" sz="28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3912" y="6120866"/>
            <a:ext cx="41148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9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sz="4000" dirty="0" smtClean="0"/>
              <a:t>?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cademic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en-US" sz="3200" dirty="0" smtClean="0"/>
              <a:t>ertical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lignment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3200" dirty="0" smtClean="0"/>
              <a:t>raining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sz="3200" dirty="0" smtClean="0"/>
              <a:t>nd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sz="3200" dirty="0" smtClean="0"/>
              <a:t>enewal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8305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/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 smtClean="0">
                <a:solidFill>
                  <a:prstClr val="black"/>
                </a:solidFill>
              </a:rPr>
              <a:t>AVATAR is a </a:t>
            </a:r>
            <a:r>
              <a:rPr lang="en-US" sz="2800" dirty="0">
                <a:solidFill>
                  <a:prstClr val="black"/>
                </a:solidFill>
              </a:rPr>
              <a:t>statewide </a:t>
            </a:r>
            <a:r>
              <a:rPr lang="en-US" sz="2800" dirty="0" smtClean="0">
                <a:solidFill>
                  <a:prstClr val="black"/>
                </a:solidFill>
              </a:rPr>
              <a:t>network, comprised of regional efforts, </a:t>
            </a:r>
            <a:r>
              <a:rPr lang="en-US" sz="2800" dirty="0">
                <a:solidFill>
                  <a:prstClr val="black"/>
                </a:solidFill>
              </a:rPr>
              <a:t>focused on vertical alignment to support students’ college and career readiness and </a:t>
            </a:r>
            <a:r>
              <a:rPr lang="en-US" sz="2800" dirty="0" smtClean="0">
                <a:solidFill>
                  <a:prstClr val="black"/>
                </a:solidFill>
              </a:rPr>
              <a:t>success.</a:t>
            </a:r>
          </a:p>
          <a:p>
            <a:pPr algn="ctr"/>
            <a:endParaRPr lang="en-US" sz="5400" dirty="0">
              <a:solidFill>
                <a:prstClr val="black"/>
              </a:solidFill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AVATAR is a Texas Higher Education Coordinating Board (THECB) funded project which is implemented by the North Texas Regional P-16 Council and the University of North Texas.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1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Needed?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Too many secondary and postsecondary leaders and educators do not have </a:t>
            </a:r>
            <a:r>
              <a:rPr lang="en-US" b="1" dirty="0">
                <a:solidFill>
                  <a:prstClr val="black"/>
                </a:solidFill>
              </a:rPr>
              <a:t>shared and accurate information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b="1" dirty="0">
                <a:solidFill>
                  <a:prstClr val="black"/>
                </a:solidFill>
              </a:rPr>
              <a:t>understanding</a:t>
            </a:r>
            <a:r>
              <a:rPr lang="en-US" dirty="0">
                <a:solidFill>
                  <a:prstClr val="black"/>
                </a:solidFill>
              </a:rPr>
              <a:t> of what a student needs to know and do to be successful in postsecondary education and career</a:t>
            </a:r>
            <a:r>
              <a:rPr lang="en-US" dirty="0" smtClean="0">
                <a:solidFill>
                  <a:prstClr val="black"/>
                </a:solidFill>
              </a:rPr>
              <a:t>;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Too many students enter postsecondary education and do not </a:t>
            </a:r>
            <a:r>
              <a:rPr lang="en-US" b="1" dirty="0">
                <a:solidFill>
                  <a:prstClr val="black"/>
                </a:solidFill>
              </a:rPr>
              <a:t>complete</a:t>
            </a:r>
            <a:r>
              <a:rPr lang="en-US" dirty="0">
                <a:solidFill>
                  <a:prstClr val="black"/>
                </a:solidFill>
              </a:rPr>
              <a:t> in a timely </a:t>
            </a:r>
            <a:r>
              <a:rPr lang="en-US" dirty="0" smtClean="0">
                <a:solidFill>
                  <a:prstClr val="black"/>
                </a:solidFill>
              </a:rPr>
              <a:t>fashion; and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Too many students take </a:t>
            </a:r>
            <a:r>
              <a:rPr lang="en-US" b="1" dirty="0">
                <a:solidFill>
                  <a:prstClr val="black"/>
                </a:solidFill>
              </a:rPr>
              <a:t>developmental education</a:t>
            </a:r>
            <a:r>
              <a:rPr lang="en-US" dirty="0">
                <a:solidFill>
                  <a:prstClr val="black"/>
                </a:solidFill>
              </a:rPr>
              <a:t> at the postsecondary </a:t>
            </a:r>
            <a:r>
              <a:rPr lang="en-US" dirty="0" smtClean="0">
                <a:solidFill>
                  <a:prstClr val="black"/>
                </a:solidFill>
              </a:rPr>
              <a:t>level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ln w="1905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Are Student College Ready?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According to ACT 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25% </a:t>
            </a:r>
            <a:r>
              <a:rPr lang="en-US" dirty="0"/>
              <a:t>of </a:t>
            </a:r>
            <a:r>
              <a:rPr lang="en-US" dirty="0" smtClean="0"/>
              <a:t>ACT-tested high </a:t>
            </a:r>
            <a:r>
              <a:rPr lang="en-US" dirty="0"/>
              <a:t>school </a:t>
            </a:r>
            <a:r>
              <a:rPr lang="en-US" dirty="0" smtClean="0"/>
              <a:t>graduates met the 2012 college </a:t>
            </a:r>
            <a:r>
              <a:rPr lang="en-US" dirty="0"/>
              <a:t>readiness </a:t>
            </a:r>
            <a:r>
              <a:rPr lang="en-US" dirty="0" smtClean="0"/>
              <a:t>benchmark.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Between 2008-2012 ACT benchmark attainment percentages remained stable (22% to 25%)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 smtClean="0"/>
              <a:t>African American graduates were least likely to meet the benchmarks in English, Reading, Mathematics, and Science  - 5% (Asian - 42%, White – 32%, and Hispanic – 13%)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5730" y="6427113"/>
            <a:ext cx="411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Source: </a:t>
            </a:r>
            <a:r>
              <a:rPr lang="en-US" sz="1100" dirty="0"/>
              <a:t>ACT, Inc. </a:t>
            </a:r>
            <a:r>
              <a:rPr lang="en-US" sz="1100" i="1" dirty="0" smtClean="0"/>
              <a:t>2012</a:t>
            </a:r>
            <a:r>
              <a:rPr lang="en-US" sz="1100" dirty="0" smtClean="0"/>
              <a:t>.</a:t>
            </a:r>
            <a:r>
              <a:rPr lang="en-US" sz="11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endParaRPr lang="en-US" sz="1100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5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84308268"/>
              </p:ext>
            </p:extLst>
          </p:nvPr>
        </p:nvGraphicFramePr>
        <p:xfrm>
          <a:off x="152400" y="152400"/>
          <a:ext cx="8991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27116" y="98367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first time degree-seeking students who enroll</a:t>
            </a: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445336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Full-Time			Part-Time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9438" y="186607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9438" y="268823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Graduate in &lt; 4 yrs.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1210" y="3505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Graduate in 5-6 yrs.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9206" y="4343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Graduates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9206" y="5124179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Still enrolled after 6 yrs.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9206" y="60198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longer enrolled, no degree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5014" y="1566207"/>
            <a:ext cx="3459184" cy="4524315"/>
          </a:xfrm>
          <a:prstGeom prst="rect">
            <a:avLst/>
          </a:prstGeom>
          <a:solidFill>
            <a:schemeClr val="bg2"/>
          </a:solidFill>
          <a:ln w="57150" cap="rnd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Every 100 Texas </a:t>
            </a:r>
            <a:r>
              <a:rPr lang="en-US" sz="36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ublic University Students Who Earn a Postsecondary Degree Within 6 years:</a:t>
            </a:r>
            <a:endParaRPr lang="en-US" sz="36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199387"/>
            <a:ext cx="2743200" cy="2554545"/>
          </a:xfrm>
          <a:prstGeom prst="rect">
            <a:avLst/>
          </a:prstGeom>
          <a:solidFill>
            <a:schemeClr val="bg2"/>
          </a:solidFill>
          <a:ln w="57150" cap="rnd" cmpd="thickThin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400" dirty="0" smtClean="0"/>
          </a:p>
          <a:p>
            <a:pPr algn="ctr"/>
            <a:r>
              <a:rPr lang="en-US" sz="7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834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0E4CFB-3798-4C09-B200-A621DCC20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E88BCD-4384-4626-901F-6B90DAC1A6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C12B90-1409-4107-996A-240235A1A4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D750F31-940E-495B-BE82-AECEA826A4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9DA0A5-A5CA-4AEE-A896-167C4AF0E2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523B14A-93BF-4CF0-A00A-DF6F344B03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2ABE95-7EC0-462F-9F4F-CABC7821A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C91D69D-9102-4DE1-96C1-58C09911A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13C5F69-1F73-41C5-80E4-9B6159733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406E24-C2DE-48B3-A725-FA3938897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5ABD0A-5180-4D61-A1E1-5A3D728D1F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3B7FE0-C2D7-4D26-B760-3EC65D3D6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7F0E4D-0A6B-4B73-8B36-3346E761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8926C7C-6954-4D8F-9057-80BE33FD9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A879B0-4359-4694-A259-19A4EAB2A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lvlOne"/>
        </p:bldSub>
      </p:bldGraphic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09600" y="1987276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en-US" sz="2800" i="1" dirty="0" smtClean="0"/>
              <a:t>Nearly </a:t>
            </a:r>
            <a:r>
              <a:rPr lang="en-US" sz="2800" i="1" dirty="0"/>
              <a:t>1 in 4 students enrolled </a:t>
            </a:r>
            <a:r>
              <a:rPr lang="en-US" sz="2800" i="1" dirty="0" smtClean="0"/>
              <a:t>in a two-year </a:t>
            </a:r>
            <a:r>
              <a:rPr lang="en-US" sz="2800" i="1" dirty="0"/>
              <a:t>institution </a:t>
            </a:r>
            <a:r>
              <a:rPr lang="en-US" sz="2800" i="1" dirty="0" smtClean="0"/>
              <a:t>needed developmental </a:t>
            </a:r>
            <a:r>
              <a:rPr lang="en-US" sz="2800" i="1" dirty="0"/>
              <a:t>education.</a:t>
            </a:r>
            <a:endParaRPr lang="en-US" sz="2800" b="1" i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661062" y="3486021"/>
            <a:ext cx="2523888" cy="841023"/>
            <a:chOff x="2661062" y="3486021"/>
            <a:chExt cx="2523888" cy="841023"/>
          </a:xfrm>
        </p:grpSpPr>
        <p:pic>
          <p:nvPicPr>
            <p:cNvPr id="1031" name="Picture 7" descr="http://www.clker.com/cliparts/5/3/5/e/1195435149986189703schooldesk_aj_ashton_01.svg.med.png"/>
            <p:cNvPicPr>
              <a:picLocks noChangeAspect="1" noChangeArrowheads="1"/>
            </p:cNvPicPr>
            <p:nvPr/>
          </p:nvPicPr>
          <p:blipFill>
            <a:blip r:embed="rId2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1062" y="3486021"/>
              <a:ext cx="762000" cy="841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7" descr="http://www.clker.com/cliparts/5/3/5/e/1195435149986189703schooldesk_aj_ashton_01.svg.med.png"/>
            <p:cNvPicPr>
              <a:picLocks noChangeAspect="1" noChangeArrowheads="1"/>
            </p:cNvPicPr>
            <p:nvPr/>
          </p:nvPicPr>
          <p:blipFill>
            <a:blip r:embed="rId2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7700" y="3505200"/>
              <a:ext cx="727250" cy="802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7" descr="http://www.clker.com/cliparts/5/3/5/e/1195435149986189703schooldesk_aj_ashton_01.svg.med.png"/>
            <p:cNvPicPr>
              <a:picLocks noChangeAspect="1" noChangeArrowheads="1"/>
            </p:cNvPicPr>
            <p:nvPr/>
          </p:nvPicPr>
          <p:blipFill>
            <a:blip r:embed="rId2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0" y="3486021"/>
              <a:ext cx="762000" cy="841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" name="Picture 7" descr="http://www.clker.com/cliparts/5/3/5/e/1195435149986189703schooldesk_aj_ashton_01.svg.med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811" y="3515523"/>
            <a:ext cx="693336" cy="782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32811" y="6553200"/>
            <a:ext cx="3711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Source: Complete College America, 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-61356" y="-35874"/>
            <a:ext cx="9144000" cy="1533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Many College Freshmen Need</a:t>
            </a:r>
          </a:p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Remediation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438400" y="6172200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1447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According to the THECB, in the state of Texas….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938" y="6426653"/>
            <a:ext cx="63948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Source: Senate  Higher Education Committee, 2010</a:t>
            </a:r>
          </a:p>
          <a:p>
            <a:pPr lvl="0"/>
            <a:r>
              <a:rPr lang="en-US" sz="11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Retrieved from: http</a:t>
            </a:r>
            <a:r>
              <a:rPr lang="en-US" sz="11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://www.senate.state.tx.us/75r/Senate/commit/c560/c560.InterimReport81.pdf</a:t>
            </a:r>
          </a:p>
        </p:txBody>
      </p:sp>
    </p:spTree>
    <p:extLst>
      <p:ext uri="{BB962C8B-B14F-4D97-AF65-F5344CB8AC3E}">
        <p14:creationId xmlns:p14="http://schemas.microsoft.com/office/powerpoint/2010/main" val="38803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Impact of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Developmental Education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algn="ctr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u="sng" dirty="0"/>
              <a:t>Students that take remedial courses:</a:t>
            </a:r>
          </a:p>
          <a:p>
            <a:pPr marL="914400" lvl="1" indent="-514350" algn="ctr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en-US" sz="3200" dirty="0"/>
              <a:t>Take longer to complete their degree</a:t>
            </a:r>
          </a:p>
          <a:p>
            <a:pPr marL="857250" lvl="1" indent="-457200" algn="ctr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AutoNum type="romanUcPeriod"/>
            </a:pPr>
            <a:r>
              <a:rPr lang="en-US" sz="3200" dirty="0"/>
              <a:t>Are less likely to complete their degree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Why Does This Matter?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0483" y="6170221"/>
            <a:ext cx="4343400" cy="3810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6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2087562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Workers with higher level of education are less likely to be unemployed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288511301"/>
              </p:ext>
            </p:extLst>
          </p:nvPr>
        </p:nvGraphicFramePr>
        <p:xfrm>
          <a:off x="1676400" y="2514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596390"/>
            <a:ext cx="6394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00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Source: U.S. Bureau of Economic Analysis, U.S. Bureau of Labor Statistics, McKinley Global Institute Analysis </a:t>
            </a:r>
            <a:endParaRPr lang="en-US" sz="1100" dirty="0">
              <a:solidFill>
                <a:srgbClr val="000000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3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19562" y="823910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333375" y="40005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High Schools 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50753" y="2100751"/>
            <a:ext cx="1876425" cy="2466975"/>
            <a:chOff x="0" y="0"/>
            <a:chExt cx="18764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76425" cy="2466975"/>
              <a:chOff x="0" y="0"/>
              <a:chExt cx="18764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381000" y="36195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b="1" i="1" dirty="0">
                    <a:solidFill>
                      <a:prstClr val="black"/>
                    </a:solidFill>
                    <a:ea typeface="Calibri"/>
                    <a:cs typeface="Calibri"/>
                  </a:rPr>
                  <a:t>4 Year IHEs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32692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333375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Regional P-16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Councils 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48162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400" b="1" dirty="0">
                <a:solidFill>
                  <a:prstClr val="black"/>
                </a:solidFill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800" b="1" dirty="0">
                <a:solidFill>
                  <a:prstClr val="black"/>
                </a:solidFill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400" b="1" i="1" u="sng" spc="3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16822" y="2079620"/>
            <a:ext cx="1831340" cy="2465069"/>
            <a:chOff x="0" y="0"/>
            <a:chExt cx="1831924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831924" cy="2465680"/>
              <a:chOff x="0" y="0"/>
              <a:chExt cx="1831924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336499" y="402336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b="1" i="1" dirty="0">
                    <a:solidFill>
                      <a:prstClr val="black"/>
                    </a:solidFill>
                    <a:ea typeface="Calibri"/>
                    <a:cs typeface="Calibri"/>
                  </a:rPr>
                  <a:t>2 Year IHEs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13417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lnSpc>
                  <a:spcPct val="115000"/>
                </a:lnSpc>
              </a:pPr>
              <a:r>
                <a:rPr lang="en-US" sz="1600" b="1" i="1" dirty="0">
                  <a:solidFill>
                    <a:prstClr val="black"/>
                  </a:solidFill>
                  <a:ea typeface="Calibri"/>
                  <a:cs typeface="Calibri"/>
                </a:rPr>
                <a:t>Regional ESCs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29112" y="2106778"/>
            <a:ext cx="1428750" cy="2531745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0" y="-952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</a:t>
            </a:r>
            <a:r>
              <a:rPr lang="en-US" b="1" dirty="0" smtClean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AVATAR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74710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Partnership of Regional Leaders to </a:t>
            </a:r>
          </a:p>
          <a:p>
            <a:pPr algn="ctr"/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Scaffold Student Success 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78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" grpId="0"/>
    </p:bldLst>
  </p:timing>
</p:sld>
</file>

<file path=ppt/theme/theme1.xml><?xml version="1.0" encoding="utf-8"?>
<a:theme xmlns:a="http://schemas.openxmlformats.org/drawingml/2006/main" name="AVATAR Presentation 0719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AVATAR Presentation 07192012</Template>
  <TotalTime>344</TotalTime>
  <Words>827</Words>
  <Application>Microsoft Office PowerPoint</Application>
  <PresentationFormat>On-screen Show (4:3)</PresentationFormat>
  <Paragraphs>165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AVATAR Presentation 07192012</vt:lpstr>
      <vt:lpstr>An Introduction To:</vt:lpstr>
      <vt:lpstr>What is AVATAR?   Academic Vertical Alignment Training And Renewal  </vt:lpstr>
      <vt:lpstr>Why is AVATAR Needed?</vt:lpstr>
      <vt:lpstr>Are Student College Ready?</vt:lpstr>
      <vt:lpstr>PowerPoint Presentation</vt:lpstr>
      <vt:lpstr>PowerPoint Presentation</vt:lpstr>
      <vt:lpstr>The Impact of Developmental Education</vt:lpstr>
      <vt:lpstr>PowerPoint Presentation</vt:lpstr>
      <vt:lpstr>PowerPoint Presentation</vt:lpstr>
      <vt:lpstr>What is the AVATAR Process?</vt:lpstr>
      <vt:lpstr>PowerPoint Presentation</vt:lpstr>
      <vt:lpstr>The AVATAR Process Development</vt:lpstr>
      <vt:lpstr>AVATAR Pilot Phase: Dallas &amp; Fort Worth </vt:lpstr>
      <vt:lpstr>Phase Three: The Statewide Network </vt:lpstr>
      <vt:lpstr>What Are the Outcomes for AVATAR?</vt:lpstr>
    </vt:vector>
  </TitlesOfParts>
  <Company>University of North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To:</dc:title>
  <dc:creator>Quinn, Kerry</dc:creator>
  <cp:lastModifiedBy>Quinn, Kerry</cp:lastModifiedBy>
  <cp:revision>33</cp:revision>
  <cp:lastPrinted>2012-09-11T02:55:09Z</cp:lastPrinted>
  <dcterms:created xsi:type="dcterms:W3CDTF">2012-08-20T16:22:57Z</dcterms:created>
  <dcterms:modified xsi:type="dcterms:W3CDTF">2012-09-12T14:02:04Z</dcterms:modified>
</cp:coreProperties>
</file>