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7"/>
  </p:notesMasterIdLst>
  <p:handoutMasterIdLst>
    <p:handoutMasterId r:id="rId48"/>
  </p:handoutMasterIdLst>
  <p:sldIdLst>
    <p:sldId id="497" r:id="rId2"/>
    <p:sldId id="499" r:id="rId3"/>
    <p:sldId id="575" r:id="rId4"/>
    <p:sldId id="566" r:id="rId5"/>
    <p:sldId id="520" r:id="rId6"/>
    <p:sldId id="553" r:id="rId7"/>
    <p:sldId id="515" r:id="rId8"/>
    <p:sldId id="517" r:id="rId9"/>
    <p:sldId id="518" r:id="rId10"/>
    <p:sldId id="514" r:id="rId11"/>
    <p:sldId id="539" r:id="rId12"/>
    <p:sldId id="567" r:id="rId13"/>
    <p:sldId id="500" r:id="rId14"/>
    <p:sldId id="504" r:id="rId15"/>
    <p:sldId id="503" r:id="rId16"/>
    <p:sldId id="512" r:id="rId17"/>
    <p:sldId id="545" r:id="rId18"/>
    <p:sldId id="568" r:id="rId19"/>
    <p:sldId id="569" r:id="rId20"/>
    <p:sldId id="570" r:id="rId21"/>
    <p:sldId id="571" r:id="rId22"/>
    <p:sldId id="572" r:id="rId23"/>
    <p:sldId id="573" r:id="rId24"/>
    <p:sldId id="574" r:id="rId25"/>
    <p:sldId id="533" r:id="rId26"/>
    <p:sldId id="534" r:id="rId27"/>
    <p:sldId id="556" r:id="rId28"/>
    <p:sldId id="558" r:id="rId29"/>
    <p:sldId id="560" r:id="rId30"/>
    <p:sldId id="562" r:id="rId31"/>
    <p:sldId id="535" r:id="rId32"/>
    <p:sldId id="577" r:id="rId33"/>
    <p:sldId id="547" r:id="rId34"/>
    <p:sldId id="548" r:id="rId35"/>
    <p:sldId id="546" r:id="rId36"/>
    <p:sldId id="537" r:id="rId37"/>
    <p:sldId id="538" r:id="rId38"/>
    <p:sldId id="576" r:id="rId39"/>
    <p:sldId id="552" r:id="rId40"/>
    <p:sldId id="549" r:id="rId41"/>
    <p:sldId id="551" r:id="rId42"/>
    <p:sldId id="565" r:id="rId43"/>
    <p:sldId id="550" r:id="rId44"/>
    <p:sldId id="554" r:id="rId45"/>
    <p:sldId id="541" r:id="rId46"/>
  </p:sldIdLst>
  <p:sldSz cx="9144000" cy="6858000" type="screen4x3"/>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8080EA3-8881-42D2-9BB4-C667E7A6096F}">
          <p14:sldIdLst>
            <p14:sldId id="497"/>
            <p14:sldId id="499"/>
            <p14:sldId id="575"/>
            <p14:sldId id="566"/>
            <p14:sldId id="520"/>
            <p14:sldId id="553"/>
            <p14:sldId id="515"/>
            <p14:sldId id="517"/>
            <p14:sldId id="518"/>
            <p14:sldId id="514"/>
            <p14:sldId id="539"/>
            <p14:sldId id="567"/>
            <p14:sldId id="500"/>
            <p14:sldId id="504"/>
            <p14:sldId id="503"/>
            <p14:sldId id="512"/>
            <p14:sldId id="545"/>
            <p14:sldId id="568"/>
            <p14:sldId id="569"/>
            <p14:sldId id="570"/>
            <p14:sldId id="571"/>
            <p14:sldId id="572"/>
            <p14:sldId id="573"/>
            <p14:sldId id="574"/>
            <p14:sldId id="533"/>
            <p14:sldId id="534"/>
            <p14:sldId id="556"/>
            <p14:sldId id="558"/>
            <p14:sldId id="560"/>
            <p14:sldId id="562"/>
            <p14:sldId id="535"/>
            <p14:sldId id="577"/>
            <p14:sldId id="547"/>
            <p14:sldId id="548"/>
            <p14:sldId id="546"/>
            <p14:sldId id="537"/>
            <p14:sldId id="538"/>
            <p14:sldId id="576"/>
            <p14:sldId id="552"/>
            <p14:sldId id="549"/>
            <p14:sldId id="551"/>
            <p14:sldId id="565"/>
            <p14:sldId id="550"/>
            <p14:sldId id="554"/>
            <p14:sldId id="54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32119" autoAdjust="0"/>
    <p:restoredTop sz="90196" autoAdjust="0"/>
  </p:normalViewPr>
  <p:slideViewPr>
    <p:cSldViewPr>
      <p:cViewPr>
        <p:scale>
          <a:sx n="90" d="100"/>
          <a:sy n="90" d="100"/>
        </p:scale>
        <p:origin x="-426" y="288"/>
      </p:cViewPr>
      <p:guideLst>
        <p:guide orient="horz" pos="2160"/>
        <p:guide pos="2880"/>
      </p:guideLst>
    </p:cSldViewPr>
  </p:slideViewPr>
  <p:outlineViewPr>
    <p:cViewPr>
      <p:scale>
        <a:sx n="33" d="100"/>
        <a:sy n="33" d="100"/>
      </p:scale>
      <p:origin x="0" y="77418"/>
    </p:cViewPr>
  </p:outlineViewPr>
  <p:notesTextViewPr>
    <p:cViewPr>
      <p:scale>
        <a:sx n="100" d="100"/>
        <a:sy n="100" d="100"/>
      </p:scale>
      <p:origin x="0" y="0"/>
    </p:cViewPr>
  </p:notesTextViewPr>
  <p:sorterViewPr>
    <p:cViewPr>
      <p:scale>
        <a:sx n="110" d="100"/>
        <a:sy n="110" d="100"/>
      </p:scale>
      <p:origin x="0" y="30"/>
    </p:cViewPr>
  </p:sorterViewPr>
  <p:notesViewPr>
    <p:cSldViewPr>
      <p:cViewPr varScale="1">
        <p:scale>
          <a:sx n="80" d="100"/>
          <a:sy n="80" d="100"/>
        </p:scale>
        <p:origin x="-3120" y="-102"/>
      </p:cViewPr>
      <p:guideLst>
        <p:guide orient="horz" pos="2952"/>
        <p:guide pos="223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933265286283659E-2"/>
          <c:y val="3.85486920517914E-2"/>
          <c:w val="0.82021398366870812"/>
          <c:h val="0.87277361606394943"/>
        </c:manualLayout>
      </c:layout>
      <c:barChart>
        <c:barDir val="col"/>
        <c:grouping val="clustered"/>
        <c:varyColors val="0"/>
        <c:ser>
          <c:idx val="0"/>
          <c:order val="0"/>
          <c:tx>
            <c:strRef>
              <c:f>Sheet1!$B$1</c:f>
              <c:strCache>
                <c:ptCount val="1"/>
                <c:pt idx="0">
                  <c:v>State</c:v>
                </c:pt>
              </c:strCache>
            </c:strRef>
          </c:tx>
          <c:invertIfNegative val="0"/>
          <c:cat>
            <c:strRef>
              <c:f>Sheet1!$A$1:$A$6</c:f>
              <c:strCache>
                <c:ptCount val="6"/>
                <c:pt idx="0">
                  <c:v>2007</c:v>
                </c:pt>
                <c:pt idx="1">
                  <c:v>2009</c:v>
                </c:pt>
                <c:pt idx="2">
                  <c:v>2010</c:v>
                </c:pt>
                <c:pt idx="3">
                  <c:v>2011</c:v>
                </c:pt>
                <c:pt idx="4">
                  <c:v>2012</c:v>
                </c:pt>
                <c:pt idx="5">
                  <c:v>2012</c:v>
                </c:pt>
              </c:strCache>
            </c:strRef>
          </c:cat>
          <c:val>
            <c:numRef>
              <c:f>Sheet1!$B$2:$B$6</c:f>
              <c:numCache>
                <c:formatCode>General</c:formatCode>
                <c:ptCount val="5"/>
                <c:pt idx="0">
                  <c:v>37</c:v>
                </c:pt>
                <c:pt idx="1">
                  <c:v>47</c:v>
                </c:pt>
                <c:pt idx="2">
                  <c:v>52</c:v>
                </c:pt>
                <c:pt idx="3">
                  <c:v>52</c:v>
                </c:pt>
                <c:pt idx="4">
                  <c:v>57</c:v>
                </c:pt>
              </c:numCache>
            </c:numRef>
          </c:val>
        </c:ser>
        <c:ser>
          <c:idx val="1"/>
          <c:order val="1"/>
          <c:tx>
            <c:strRef>
              <c:f>Sheet1!$C$1</c:f>
              <c:strCache>
                <c:ptCount val="1"/>
                <c:pt idx="0">
                  <c:v>Region 10</c:v>
                </c:pt>
              </c:strCache>
            </c:strRef>
          </c:tx>
          <c:invertIfNegative val="0"/>
          <c:cat>
            <c:strRef>
              <c:f>Sheet1!$A$1:$A$6</c:f>
              <c:strCache>
                <c:ptCount val="6"/>
                <c:pt idx="0">
                  <c:v>2007</c:v>
                </c:pt>
                <c:pt idx="1">
                  <c:v>2009</c:v>
                </c:pt>
                <c:pt idx="2">
                  <c:v>2010</c:v>
                </c:pt>
                <c:pt idx="3">
                  <c:v>2011</c:v>
                </c:pt>
                <c:pt idx="4">
                  <c:v>2012</c:v>
                </c:pt>
                <c:pt idx="5">
                  <c:v>2012</c:v>
                </c:pt>
              </c:strCache>
            </c:strRef>
          </c:cat>
          <c:val>
            <c:numRef>
              <c:f>Sheet1!$C$2:$C$6</c:f>
              <c:numCache>
                <c:formatCode>General</c:formatCode>
                <c:ptCount val="5"/>
                <c:pt idx="0">
                  <c:v>42</c:v>
                </c:pt>
                <c:pt idx="1">
                  <c:v>50</c:v>
                </c:pt>
                <c:pt idx="2">
                  <c:v>55</c:v>
                </c:pt>
                <c:pt idx="3">
                  <c:v>55</c:v>
                </c:pt>
                <c:pt idx="4">
                  <c:v>61</c:v>
                </c:pt>
              </c:numCache>
            </c:numRef>
          </c:val>
        </c:ser>
        <c:dLbls>
          <c:showLegendKey val="0"/>
          <c:showVal val="0"/>
          <c:showCatName val="0"/>
          <c:showSerName val="0"/>
          <c:showPercent val="0"/>
          <c:showBubbleSize val="0"/>
        </c:dLbls>
        <c:gapWidth val="150"/>
        <c:axId val="42011648"/>
        <c:axId val="42050304"/>
      </c:barChart>
      <c:catAx>
        <c:axId val="42011648"/>
        <c:scaling>
          <c:orientation val="minMax"/>
        </c:scaling>
        <c:delete val="0"/>
        <c:axPos val="b"/>
        <c:majorTickMark val="out"/>
        <c:minorTickMark val="none"/>
        <c:tickLblPos val="nextTo"/>
        <c:crossAx val="42050304"/>
        <c:crosses val="autoZero"/>
        <c:auto val="1"/>
        <c:lblAlgn val="ctr"/>
        <c:lblOffset val="100"/>
        <c:noMultiLvlLbl val="0"/>
      </c:catAx>
      <c:valAx>
        <c:axId val="42050304"/>
        <c:scaling>
          <c:orientation val="minMax"/>
        </c:scaling>
        <c:delete val="0"/>
        <c:axPos val="l"/>
        <c:majorGridlines/>
        <c:numFmt formatCode="General" sourceLinked="1"/>
        <c:majorTickMark val="out"/>
        <c:minorTickMark val="none"/>
        <c:tickLblPos val="nextTo"/>
        <c:crossAx val="42011648"/>
        <c:crosses val="autoZero"/>
        <c:crossBetween val="between"/>
      </c:valAx>
    </c:plotArea>
    <c:legend>
      <c:legendPos val="r"/>
      <c:layout/>
      <c:overlay val="0"/>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State</c:v>
                </c:pt>
              </c:strCache>
            </c:strRef>
          </c:tx>
          <c:invertIfNegative val="0"/>
          <c:cat>
            <c:numRef>
              <c:f>Sheet1!$A$2:$A$5</c:f>
              <c:numCache>
                <c:formatCode>General</c:formatCode>
                <c:ptCount val="4"/>
                <c:pt idx="0">
                  <c:v>2007</c:v>
                </c:pt>
                <c:pt idx="1">
                  <c:v>2008</c:v>
                </c:pt>
                <c:pt idx="2">
                  <c:v>2009</c:v>
                </c:pt>
                <c:pt idx="3">
                  <c:v>2010</c:v>
                </c:pt>
              </c:numCache>
            </c:numRef>
          </c:cat>
          <c:val>
            <c:numRef>
              <c:f>Sheet1!$B$2:$B$5</c:f>
              <c:numCache>
                <c:formatCode>0%</c:formatCode>
                <c:ptCount val="4"/>
                <c:pt idx="0">
                  <c:v>0.56000000000000005</c:v>
                </c:pt>
                <c:pt idx="1">
                  <c:v>0.57999999999999996</c:v>
                </c:pt>
                <c:pt idx="2">
                  <c:v>0.6</c:v>
                </c:pt>
                <c:pt idx="3">
                  <c:v>0.64</c:v>
                </c:pt>
              </c:numCache>
            </c:numRef>
          </c:val>
        </c:ser>
        <c:ser>
          <c:idx val="1"/>
          <c:order val="1"/>
          <c:tx>
            <c:strRef>
              <c:f>Sheet1!$C$1</c:f>
              <c:strCache>
                <c:ptCount val="1"/>
                <c:pt idx="0">
                  <c:v>Region 10</c:v>
                </c:pt>
              </c:strCache>
            </c:strRef>
          </c:tx>
          <c:invertIfNegative val="0"/>
          <c:cat>
            <c:numRef>
              <c:f>Sheet1!$A$2:$A$5</c:f>
              <c:numCache>
                <c:formatCode>General</c:formatCode>
                <c:ptCount val="4"/>
                <c:pt idx="0">
                  <c:v>2007</c:v>
                </c:pt>
                <c:pt idx="1">
                  <c:v>2008</c:v>
                </c:pt>
                <c:pt idx="2">
                  <c:v>2009</c:v>
                </c:pt>
                <c:pt idx="3">
                  <c:v>2010</c:v>
                </c:pt>
              </c:numCache>
            </c:numRef>
          </c:cat>
          <c:val>
            <c:numRef>
              <c:f>Sheet1!$C$2:$C$5</c:f>
              <c:numCache>
                <c:formatCode>0%</c:formatCode>
                <c:ptCount val="4"/>
                <c:pt idx="0">
                  <c:v>0.56999999999999995</c:v>
                </c:pt>
                <c:pt idx="1">
                  <c:v>0.61</c:v>
                </c:pt>
                <c:pt idx="2">
                  <c:v>0.62</c:v>
                </c:pt>
                <c:pt idx="3">
                  <c:v>0.67</c:v>
                </c:pt>
              </c:numCache>
            </c:numRef>
          </c:val>
        </c:ser>
        <c:dLbls>
          <c:showLegendKey val="0"/>
          <c:showVal val="0"/>
          <c:showCatName val="0"/>
          <c:showSerName val="0"/>
          <c:showPercent val="0"/>
          <c:showBubbleSize val="0"/>
        </c:dLbls>
        <c:gapWidth val="150"/>
        <c:axId val="42157184"/>
        <c:axId val="42158720"/>
      </c:barChart>
      <c:catAx>
        <c:axId val="42157184"/>
        <c:scaling>
          <c:orientation val="minMax"/>
        </c:scaling>
        <c:delete val="0"/>
        <c:axPos val="b"/>
        <c:numFmt formatCode="General" sourceLinked="1"/>
        <c:majorTickMark val="out"/>
        <c:minorTickMark val="none"/>
        <c:tickLblPos val="nextTo"/>
        <c:crossAx val="42158720"/>
        <c:crosses val="autoZero"/>
        <c:auto val="1"/>
        <c:lblAlgn val="ctr"/>
        <c:lblOffset val="100"/>
        <c:noMultiLvlLbl val="0"/>
      </c:catAx>
      <c:valAx>
        <c:axId val="42158720"/>
        <c:scaling>
          <c:orientation val="minMax"/>
        </c:scaling>
        <c:delete val="0"/>
        <c:axPos val="l"/>
        <c:majorGridlines/>
        <c:numFmt formatCode="0%" sourceLinked="1"/>
        <c:majorTickMark val="out"/>
        <c:minorTickMark val="none"/>
        <c:tickLblPos val="nextTo"/>
        <c:crossAx val="42157184"/>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082A63-8DAB-49C7-9866-B2383A37BE2B}" type="doc">
      <dgm:prSet loTypeId="urn:microsoft.com/office/officeart/2005/8/layout/vList2" loCatId="list" qsTypeId="urn:microsoft.com/office/officeart/2005/8/quickstyle/3D1" qsCatId="3D" csTypeId="urn:microsoft.com/office/officeart/2005/8/colors/accent4_2" csCatId="accent4" phldr="1"/>
      <dgm:spPr/>
      <dgm:t>
        <a:bodyPr/>
        <a:lstStyle/>
        <a:p>
          <a:endParaRPr lang="en-US"/>
        </a:p>
      </dgm:t>
    </dgm:pt>
    <dgm:pt modelId="{6EE7C557-8435-4EEE-9DF4-552C76B56228}">
      <dgm:prSet custT="1"/>
      <dgm:spPr/>
      <dgm:t>
        <a:bodyPr/>
        <a:lstStyle/>
        <a:p>
          <a:pPr algn="ctr" rtl="0"/>
          <a:r>
            <a:rPr lang="en-US" sz="4000" b="1" cap="none" dirty="0" smtClean="0">
              <a:effectLst>
                <a:outerShdw blurRad="38100" dist="38100" dir="2700000">
                  <a:srgbClr val="000000"/>
                </a:outerShdw>
              </a:effectLst>
              <a:latin typeface="+mj-lt"/>
            </a:rPr>
            <a:t>WHY:  Workforce Needs</a:t>
          </a:r>
          <a:endParaRPr lang="en-US" sz="4000" b="1" cap="none" dirty="0">
            <a:effectLst>
              <a:outerShdw blurRad="38100" dist="38100" dir="2700000">
                <a:srgbClr val="000000"/>
              </a:outerShdw>
            </a:effectLst>
            <a:latin typeface="+mj-lt"/>
          </a:endParaRPr>
        </a:p>
      </dgm:t>
    </dgm:pt>
    <dgm:pt modelId="{60B5F038-DB35-4582-B055-4D0A5E202F89}" type="parTrans" cxnId="{6D90CE98-84AB-4066-8970-AE04D6F8D177}">
      <dgm:prSet/>
      <dgm:spPr/>
      <dgm:t>
        <a:bodyPr/>
        <a:lstStyle/>
        <a:p>
          <a:endParaRPr lang="en-US"/>
        </a:p>
      </dgm:t>
    </dgm:pt>
    <dgm:pt modelId="{0A83C1E6-8A8A-48D6-80C5-26623A433410}" type="sibTrans" cxnId="{6D90CE98-84AB-4066-8970-AE04D6F8D177}">
      <dgm:prSet/>
      <dgm:spPr/>
      <dgm:t>
        <a:bodyPr/>
        <a:lstStyle/>
        <a:p>
          <a:endParaRPr lang="en-US"/>
        </a:p>
      </dgm:t>
    </dgm:pt>
    <dgm:pt modelId="{09524A73-7313-4FA5-89B6-E0A816765509}" type="pres">
      <dgm:prSet presAssocID="{5B082A63-8DAB-49C7-9866-B2383A37BE2B}" presName="linear" presStyleCnt="0">
        <dgm:presLayoutVars>
          <dgm:animLvl val="lvl"/>
          <dgm:resizeHandles val="exact"/>
        </dgm:presLayoutVars>
      </dgm:prSet>
      <dgm:spPr/>
      <dgm:t>
        <a:bodyPr/>
        <a:lstStyle/>
        <a:p>
          <a:endParaRPr lang="en-US"/>
        </a:p>
      </dgm:t>
    </dgm:pt>
    <dgm:pt modelId="{DB44A5F6-6DF6-4C8E-AEBE-7C46856596F4}" type="pres">
      <dgm:prSet presAssocID="{6EE7C557-8435-4EEE-9DF4-552C76B56228}" presName="parentText" presStyleLbl="node1" presStyleIdx="0" presStyleCnt="1" custLinFactNeighborX="2564" custLinFactNeighborY="-25759">
        <dgm:presLayoutVars>
          <dgm:chMax val="0"/>
          <dgm:bulletEnabled val="1"/>
        </dgm:presLayoutVars>
      </dgm:prSet>
      <dgm:spPr/>
      <dgm:t>
        <a:bodyPr/>
        <a:lstStyle/>
        <a:p>
          <a:endParaRPr lang="en-US"/>
        </a:p>
      </dgm:t>
    </dgm:pt>
  </dgm:ptLst>
  <dgm:cxnLst>
    <dgm:cxn modelId="{DE214692-BC06-48C6-939B-68D25D44D6AC}" type="presOf" srcId="{5B082A63-8DAB-49C7-9866-B2383A37BE2B}" destId="{09524A73-7313-4FA5-89B6-E0A816765509}" srcOrd="0" destOrd="0" presId="urn:microsoft.com/office/officeart/2005/8/layout/vList2"/>
    <dgm:cxn modelId="{6D90CE98-84AB-4066-8970-AE04D6F8D177}" srcId="{5B082A63-8DAB-49C7-9866-B2383A37BE2B}" destId="{6EE7C557-8435-4EEE-9DF4-552C76B56228}" srcOrd="0" destOrd="0" parTransId="{60B5F038-DB35-4582-B055-4D0A5E202F89}" sibTransId="{0A83C1E6-8A8A-48D6-80C5-26623A433410}"/>
    <dgm:cxn modelId="{1AE64DC0-1972-4E05-A5CE-2D849FA35C29}" type="presOf" srcId="{6EE7C557-8435-4EEE-9DF4-552C76B56228}" destId="{DB44A5F6-6DF6-4C8E-AEBE-7C46856596F4}" srcOrd="0" destOrd="0" presId="urn:microsoft.com/office/officeart/2005/8/layout/vList2"/>
    <dgm:cxn modelId="{05D1C219-BE0F-441B-AB10-3CCBC3B4168B}" type="presParOf" srcId="{09524A73-7313-4FA5-89B6-E0A816765509}" destId="{DB44A5F6-6DF6-4C8E-AEBE-7C46856596F4}"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6D6340-0DA3-4E3D-A6A7-989D77321006}" type="doc">
      <dgm:prSet loTypeId="urn:microsoft.com/office/officeart/2005/8/layout/vList2" loCatId="list" qsTypeId="urn:microsoft.com/office/officeart/2005/8/quickstyle/simple4" qsCatId="simple" csTypeId="urn:microsoft.com/office/officeart/2005/8/colors/accent0_2" csCatId="mainScheme" phldr="1"/>
      <dgm:spPr/>
      <dgm:t>
        <a:bodyPr/>
        <a:lstStyle/>
        <a:p>
          <a:endParaRPr lang="en-US"/>
        </a:p>
      </dgm:t>
    </dgm:pt>
    <dgm:pt modelId="{5E08278E-E7F4-4CE3-AD1D-D69BED72011C}">
      <dgm:prSet custT="1"/>
      <dgm:spPr/>
      <dgm:t>
        <a:bodyPr/>
        <a:lstStyle/>
        <a:p>
          <a:pPr rtl="0"/>
          <a:r>
            <a:rPr lang="en-US" sz="2400" b="1" i="0" dirty="0" smtClean="0">
              <a:solidFill>
                <a:srgbClr val="0000FF"/>
              </a:solidFill>
              <a:latin typeface="+mn-lt"/>
              <a:cs typeface="Georgia"/>
            </a:rPr>
            <a:t>Global shifts </a:t>
          </a:r>
          <a:r>
            <a:rPr lang="en-US" sz="2400" b="1" i="0" dirty="0" smtClean="0">
              <a:solidFill>
                <a:schemeClr val="tx1"/>
              </a:solidFill>
              <a:latin typeface="+mn-lt"/>
              <a:cs typeface="Georgia"/>
            </a:rPr>
            <a:t>to an information, service, and technology-based economy require a college-educated workforce.</a:t>
          </a:r>
          <a:endParaRPr lang="en-US" sz="2400" b="1" dirty="0">
            <a:solidFill>
              <a:schemeClr val="tx1"/>
            </a:solidFill>
            <a:latin typeface="+mn-lt"/>
          </a:endParaRPr>
        </a:p>
      </dgm:t>
    </dgm:pt>
    <dgm:pt modelId="{EB53BAEF-CED8-4A99-B242-993BDFF506FC}" type="parTrans" cxnId="{70B9E423-85A4-4C6C-9CFE-9D7F73181E33}">
      <dgm:prSet/>
      <dgm:spPr/>
      <dgm:t>
        <a:bodyPr/>
        <a:lstStyle/>
        <a:p>
          <a:endParaRPr lang="en-US" b="1">
            <a:solidFill>
              <a:schemeClr val="tx2"/>
            </a:solidFill>
          </a:endParaRPr>
        </a:p>
      </dgm:t>
    </dgm:pt>
    <dgm:pt modelId="{490187CB-988F-4995-8424-B8370C677DA0}" type="sibTrans" cxnId="{70B9E423-85A4-4C6C-9CFE-9D7F73181E33}">
      <dgm:prSet/>
      <dgm:spPr/>
      <dgm:t>
        <a:bodyPr/>
        <a:lstStyle/>
        <a:p>
          <a:endParaRPr lang="en-US" b="1">
            <a:solidFill>
              <a:schemeClr val="tx2"/>
            </a:solidFill>
          </a:endParaRPr>
        </a:p>
      </dgm:t>
    </dgm:pt>
    <dgm:pt modelId="{334EB0E9-649C-48D6-91BB-FEE0E0A89C33}">
      <dgm:prSet custT="1"/>
      <dgm:spPr/>
      <dgm:t>
        <a:bodyPr/>
        <a:lstStyle/>
        <a:p>
          <a:pPr rtl="0"/>
          <a:r>
            <a:rPr lang="en-US" sz="2400" b="1" i="0" dirty="0" smtClean="0">
              <a:solidFill>
                <a:schemeClr val="tx1"/>
              </a:solidFill>
              <a:latin typeface="+mn-lt"/>
              <a:cs typeface="Georgia"/>
            </a:rPr>
            <a:t>Seven out of every ten jobs depend on  advanced skills gained through  postsecondary education or training.</a:t>
          </a:r>
          <a:endParaRPr lang="en-US" sz="2400" b="1" i="0" dirty="0">
            <a:solidFill>
              <a:schemeClr val="tx1"/>
            </a:solidFill>
            <a:latin typeface="+mn-lt"/>
            <a:cs typeface="Georgia"/>
          </a:endParaRPr>
        </a:p>
      </dgm:t>
    </dgm:pt>
    <dgm:pt modelId="{78969E39-78C3-415A-B197-254B3632AF6E}" type="parTrans" cxnId="{82131FCD-17F1-4BD9-A6D4-BD6778D2D98F}">
      <dgm:prSet/>
      <dgm:spPr/>
      <dgm:t>
        <a:bodyPr/>
        <a:lstStyle/>
        <a:p>
          <a:endParaRPr lang="en-US" b="1">
            <a:solidFill>
              <a:schemeClr val="tx2"/>
            </a:solidFill>
          </a:endParaRPr>
        </a:p>
      </dgm:t>
    </dgm:pt>
    <dgm:pt modelId="{0D3C603B-EABA-4F6D-A08A-350641F2BEF0}" type="sibTrans" cxnId="{82131FCD-17F1-4BD9-A6D4-BD6778D2D98F}">
      <dgm:prSet/>
      <dgm:spPr/>
      <dgm:t>
        <a:bodyPr/>
        <a:lstStyle/>
        <a:p>
          <a:endParaRPr lang="en-US" b="1">
            <a:solidFill>
              <a:schemeClr val="tx2"/>
            </a:solidFill>
          </a:endParaRPr>
        </a:p>
      </dgm:t>
    </dgm:pt>
    <dgm:pt modelId="{79C83162-F541-4A6D-9255-F13E6B6E756F}" type="pres">
      <dgm:prSet presAssocID="{CD6D6340-0DA3-4E3D-A6A7-989D77321006}" presName="linear" presStyleCnt="0">
        <dgm:presLayoutVars>
          <dgm:animLvl val="lvl"/>
          <dgm:resizeHandles val="exact"/>
        </dgm:presLayoutVars>
      </dgm:prSet>
      <dgm:spPr/>
      <dgm:t>
        <a:bodyPr/>
        <a:lstStyle/>
        <a:p>
          <a:endParaRPr lang="en-US"/>
        </a:p>
      </dgm:t>
    </dgm:pt>
    <dgm:pt modelId="{3856EBF9-2897-448A-AB59-FC14C0563D06}" type="pres">
      <dgm:prSet presAssocID="{5E08278E-E7F4-4CE3-AD1D-D69BED72011C}" presName="parentText" presStyleLbl="node1" presStyleIdx="0" presStyleCnt="2" custLinFactNeighborY="-39597">
        <dgm:presLayoutVars>
          <dgm:chMax val="0"/>
          <dgm:bulletEnabled val="1"/>
        </dgm:presLayoutVars>
      </dgm:prSet>
      <dgm:spPr/>
      <dgm:t>
        <a:bodyPr/>
        <a:lstStyle/>
        <a:p>
          <a:endParaRPr lang="en-US"/>
        </a:p>
      </dgm:t>
    </dgm:pt>
    <dgm:pt modelId="{A297E5BD-D1C1-4ABA-B6D5-E368EDF85CA3}" type="pres">
      <dgm:prSet presAssocID="{490187CB-988F-4995-8424-B8370C677DA0}" presName="spacer" presStyleCnt="0"/>
      <dgm:spPr/>
      <dgm:t>
        <a:bodyPr/>
        <a:lstStyle/>
        <a:p>
          <a:endParaRPr lang="en-US"/>
        </a:p>
      </dgm:t>
    </dgm:pt>
    <dgm:pt modelId="{2A814436-49DB-474E-8C17-DAE7FAAFEEBC}" type="pres">
      <dgm:prSet presAssocID="{334EB0E9-649C-48D6-91BB-FEE0E0A89C33}" presName="parentText" presStyleLbl="node1" presStyleIdx="1" presStyleCnt="2">
        <dgm:presLayoutVars>
          <dgm:chMax val="0"/>
          <dgm:bulletEnabled val="1"/>
        </dgm:presLayoutVars>
      </dgm:prSet>
      <dgm:spPr/>
      <dgm:t>
        <a:bodyPr/>
        <a:lstStyle/>
        <a:p>
          <a:endParaRPr lang="en-US"/>
        </a:p>
      </dgm:t>
    </dgm:pt>
  </dgm:ptLst>
  <dgm:cxnLst>
    <dgm:cxn modelId="{82131FCD-17F1-4BD9-A6D4-BD6778D2D98F}" srcId="{CD6D6340-0DA3-4E3D-A6A7-989D77321006}" destId="{334EB0E9-649C-48D6-91BB-FEE0E0A89C33}" srcOrd="1" destOrd="0" parTransId="{78969E39-78C3-415A-B197-254B3632AF6E}" sibTransId="{0D3C603B-EABA-4F6D-A08A-350641F2BEF0}"/>
    <dgm:cxn modelId="{70B9E423-85A4-4C6C-9CFE-9D7F73181E33}" srcId="{CD6D6340-0DA3-4E3D-A6A7-989D77321006}" destId="{5E08278E-E7F4-4CE3-AD1D-D69BED72011C}" srcOrd="0" destOrd="0" parTransId="{EB53BAEF-CED8-4A99-B242-993BDFF506FC}" sibTransId="{490187CB-988F-4995-8424-B8370C677DA0}"/>
    <dgm:cxn modelId="{C5E69FE4-DB55-45AA-A00C-F790AD0EAD84}" type="presOf" srcId="{5E08278E-E7F4-4CE3-AD1D-D69BED72011C}" destId="{3856EBF9-2897-448A-AB59-FC14C0563D06}" srcOrd="0" destOrd="0" presId="urn:microsoft.com/office/officeart/2005/8/layout/vList2"/>
    <dgm:cxn modelId="{F4A3175C-89A4-4E2B-972C-4095EDAC501A}" type="presOf" srcId="{334EB0E9-649C-48D6-91BB-FEE0E0A89C33}" destId="{2A814436-49DB-474E-8C17-DAE7FAAFEEBC}" srcOrd="0" destOrd="0" presId="urn:microsoft.com/office/officeart/2005/8/layout/vList2"/>
    <dgm:cxn modelId="{ED108AAC-D819-4B9B-91CB-E76B84B17BE2}" type="presOf" srcId="{CD6D6340-0DA3-4E3D-A6A7-989D77321006}" destId="{79C83162-F541-4A6D-9255-F13E6B6E756F}" srcOrd="0" destOrd="0" presId="urn:microsoft.com/office/officeart/2005/8/layout/vList2"/>
    <dgm:cxn modelId="{A5A4073D-85AC-4550-9B4C-A50D14CA961C}" type="presParOf" srcId="{79C83162-F541-4A6D-9255-F13E6B6E756F}" destId="{3856EBF9-2897-448A-AB59-FC14C0563D06}" srcOrd="0" destOrd="0" presId="urn:microsoft.com/office/officeart/2005/8/layout/vList2"/>
    <dgm:cxn modelId="{34247051-1CB0-4591-A5BB-7EE42CDE120D}" type="presParOf" srcId="{79C83162-F541-4A6D-9255-F13E6B6E756F}" destId="{A297E5BD-D1C1-4ABA-B6D5-E368EDF85CA3}" srcOrd="1" destOrd="0" presId="urn:microsoft.com/office/officeart/2005/8/layout/vList2"/>
    <dgm:cxn modelId="{CDDB2F6B-97D5-4E35-A9CA-7E2C62969122}" type="presParOf" srcId="{79C83162-F541-4A6D-9255-F13E6B6E756F}" destId="{2A814436-49DB-474E-8C17-DAE7FAAFEEBC}" srcOrd="2"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AD81F6-3607-4687-96BE-2D5716C7A954}" type="doc">
      <dgm:prSet loTypeId="urn:microsoft.com/office/officeart/2005/8/layout/vList2" loCatId="list" qsTypeId="urn:microsoft.com/office/officeart/2005/8/quickstyle/3D1" qsCatId="3D" csTypeId="urn:microsoft.com/office/officeart/2005/8/colors/accent4_2" csCatId="accent4" phldr="1"/>
      <dgm:spPr/>
      <dgm:t>
        <a:bodyPr/>
        <a:lstStyle/>
        <a:p>
          <a:endParaRPr lang="en-US"/>
        </a:p>
      </dgm:t>
    </dgm:pt>
    <dgm:pt modelId="{DA37BF2A-6C19-4233-B31D-DF93FBADCA99}">
      <dgm:prSet custT="1"/>
      <dgm:spPr/>
      <dgm:t>
        <a:bodyPr/>
        <a:lstStyle/>
        <a:p>
          <a:pPr algn="ctr" rtl="0"/>
          <a:r>
            <a:rPr lang="en-US" sz="3200" b="1" dirty="0" smtClean="0">
              <a:effectLst>
                <a:outerShdw blurRad="38100" dist="38100" dir="2700000">
                  <a:srgbClr val="000000"/>
                </a:outerShdw>
              </a:effectLst>
              <a:latin typeface="+mj-lt"/>
            </a:rPr>
            <a:t>Educational Attainment and Rank Among States – </a:t>
          </a:r>
          <a:r>
            <a:rPr lang="en-US" sz="3200" b="1" dirty="0" smtClean="0">
              <a:solidFill>
                <a:schemeClr val="bg1"/>
              </a:solidFill>
              <a:effectLst>
                <a:outerShdw blurRad="38100" dist="38100" dir="2700000">
                  <a:srgbClr val="000000"/>
                </a:outerShdw>
              </a:effectLst>
              <a:latin typeface="+mj-lt"/>
            </a:rPr>
            <a:t>Texas 2005 &amp; 2012</a:t>
          </a:r>
          <a:endParaRPr lang="en-US" sz="3200" b="1" dirty="0">
            <a:solidFill>
              <a:schemeClr val="bg1"/>
            </a:solidFill>
            <a:effectLst>
              <a:outerShdw dist="38100" dir="2700000">
                <a:srgbClr val="000000"/>
              </a:outerShdw>
            </a:effectLst>
            <a:latin typeface="+mj-lt"/>
          </a:endParaRPr>
        </a:p>
      </dgm:t>
    </dgm:pt>
    <dgm:pt modelId="{DF6FE403-5140-4C54-A14E-7028A1B8B2C6}" type="parTrans" cxnId="{9678E979-159E-43F8-A0D4-337E5E2ED3D4}">
      <dgm:prSet/>
      <dgm:spPr/>
      <dgm:t>
        <a:bodyPr/>
        <a:lstStyle/>
        <a:p>
          <a:endParaRPr lang="en-US"/>
        </a:p>
      </dgm:t>
    </dgm:pt>
    <dgm:pt modelId="{EE52C748-A311-40A1-8906-D5BFE7E2CDD2}" type="sibTrans" cxnId="{9678E979-159E-43F8-A0D4-337E5E2ED3D4}">
      <dgm:prSet/>
      <dgm:spPr/>
      <dgm:t>
        <a:bodyPr/>
        <a:lstStyle/>
        <a:p>
          <a:endParaRPr lang="en-US"/>
        </a:p>
      </dgm:t>
    </dgm:pt>
    <dgm:pt modelId="{6033C288-DC1B-46DD-B07B-0C1AF738EFB9}" type="pres">
      <dgm:prSet presAssocID="{91AD81F6-3607-4687-96BE-2D5716C7A954}" presName="linear" presStyleCnt="0">
        <dgm:presLayoutVars>
          <dgm:animLvl val="lvl"/>
          <dgm:resizeHandles val="exact"/>
        </dgm:presLayoutVars>
      </dgm:prSet>
      <dgm:spPr/>
      <dgm:t>
        <a:bodyPr/>
        <a:lstStyle/>
        <a:p>
          <a:endParaRPr lang="en-US"/>
        </a:p>
      </dgm:t>
    </dgm:pt>
    <dgm:pt modelId="{B25798AC-6E9B-487F-A647-6B44B877D7DF}" type="pres">
      <dgm:prSet presAssocID="{DA37BF2A-6C19-4233-B31D-DF93FBADCA99}" presName="parentText" presStyleLbl="node1" presStyleIdx="0" presStyleCnt="1" custLinFactNeighborX="5556" custLinFactNeighborY="-49">
        <dgm:presLayoutVars>
          <dgm:chMax val="0"/>
          <dgm:bulletEnabled val="1"/>
        </dgm:presLayoutVars>
      </dgm:prSet>
      <dgm:spPr/>
      <dgm:t>
        <a:bodyPr/>
        <a:lstStyle/>
        <a:p>
          <a:endParaRPr lang="en-US"/>
        </a:p>
      </dgm:t>
    </dgm:pt>
  </dgm:ptLst>
  <dgm:cxnLst>
    <dgm:cxn modelId="{9678E979-159E-43F8-A0D4-337E5E2ED3D4}" srcId="{91AD81F6-3607-4687-96BE-2D5716C7A954}" destId="{DA37BF2A-6C19-4233-B31D-DF93FBADCA99}" srcOrd="0" destOrd="0" parTransId="{DF6FE403-5140-4C54-A14E-7028A1B8B2C6}" sibTransId="{EE52C748-A311-40A1-8906-D5BFE7E2CDD2}"/>
    <dgm:cxn modelId="{69A4B0B6-B8FE-400A-A9F5-3785D8E7617C}" type="presOf" srcId="{DA37BF2A-6C19-4233-B31D-DF93FBADCA99}" destId="{B25798AC-6E9B-487F-A647-6B44B877D7DF}" srcOrd="0" destOrd="0" presId="urn:microsoft.com/office/officeart/2005/8/layout/vList2"/>
    <dgm:cxn modelId="{8DD1C4D2-426D-4EEA-ACE8-FCA9E26D47A5}" type="presOf" srcId="{91AD81F6-3607-4687-96BE-2D5716C7A954}" destId="{6033C288-DC1B-46DD-B07B-0C1AF738EFB9}" srcOrd="0" destOrd="0" presId="urn:microsoft.com/office/officeart/2005/8/layout/vList2"/>
    <dgm:cxn modelId="{9AFA1942-FBEE-416C-83A6-65922E16E175}" type="presParOf" srcId="{6033C288-DC1B-46DD-B07B-0C1AF738EFB9}" destId="{B25798AC-6E9B-487F-A647-6B44B877D7DF}" srcOrd="0" destOrd="0" presId="urn:microsoft.com/office/officeart/2005/8/layout/vList2"/>
  </dgm:cxnLst>
  <dgm:bg>
    <a:effectLst>
      <a:outerShdw blurRad="38100" dist="38100" dir="2700000">
        <a:srgbClr val="000000"/>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ED94BD-5B41-4B62-A3AF-9A7DC0C30BCC}" type="doc">
      <dgm:prSet loTypeId="urn:microsoft.com/office/officeart/2005/8/layout/vList5" loCatId="list" qsTypeId="urn:microsoft.com/office/officeart/2005/8/quickstyle/3D1" qsCatId="3D" csTypeId="urn:microsoft.com/office/officeart/2005/8/colors/accent1_2#1" csCatId="accent1" phldr="1"/>
      <dgm:spPr/>
      <dgm:t>
        <a:bodyPr/>
        <a:lstStyle/>
        <a:p>
          <a:endParaRPr lang="en-US"/>
        </a:p>
      </dgm:t>
    </dgm:pt>
    <dgm:pt modelId="{EC9AAB23-F994-4527-AC7C-3401EFB4ADDE}">
      <dgm:prSet custT="1"/>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n-US" sz="4000" b="1" dirty="0" smtClean="0"/>
            <a:t>34th</a:t>
          </a:r>
        </a:p>
      </dgm:t>
    </dgm:pt>
    <dgm:pt modelId="{BE9FDAD0-8285-4261-BCCF-09877BEB2DF0}" type="parTrans" cxnId="{BD041948-7F0E-4425-84FF-C58BCE43218D}">
      <dgm:prSet/>
      <dgm:spPr/>
      <dgm:t>
        <a:bodyPr/>
        <a:lstStyle/>
        <a:p>
          <a:endParaRPr lang="en-US"/>
        </a:p>
      </dgm:t>
    </dgm:pt>
    <dgm:pt modelId="{1F42FAD8-2BFD-4319-B103-E70DF03409D5}" type="sibTrans" cxnId="{BD041948-7F0E-4425-84FF-C58BCE43218D}">
      <dgm:prSet/>
      <dgm:spPr/>
      <dgm:t>
        <a:bodyPr/>
        <a:lstStyle/>
        <a:p>
          <a:endParaRPr lang="en-US"/>
        </a:p>
      </dgm:t>
    </dgm:pt>
    <dgm:pt modelId="{EE2F3069-89AA-42AC-B452-0879487D00B7}">
      <dgm:prSet custT="1"/>
      <dgm:spPr/>
      <dgm: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b="1" dirty="0" smtClean="0"/>
            <a:t>34th</a:t>
          </a:r>
        </a:p>
      </dgm:t>
    </dgm:pt>
    <dgm:pt modelId="{4AFF143A-CE47-454F-B1EA-B30F4B4E7427}" type="parTrans" cxnId="{DD0331B0-E33C-4D01-A7F4-32FB579E1ACD}">
      <dgm:prSet/>
      <dgm:spPr/>
      <dgm:t>
        <a:bodyPr/>
        <a:lstStyle/>
        <a:p>
          <a:endParaRPr lang="en-US"/>
        </a:p>
      </dgm:t>
    </dgm:pt>
    <dgm:pt modelId="{AF3B3C00-FD26-4863-AAD3-21023382C127}" type="sibTrans" cxnId="{DD0331B0-E33C-4D01-A7F4-32FB579E1ACD}">
      <dgm:prSet/>
      <dgm:spPr/>
      <dgm:t>
        <a:bodyPr/>
        <a:lstStyle/>
        <a:p>
          <a:endParaRPr lang="en-US"/>
        </a:p>
      </dgm:t>
    </dgm:pt>
    <dgm:pt modelId="{38F60113-7E7F-48D0-A87B-7CA2F55635D5}">
      <dgm:prSet custT="1"/>
      <dgm:spPr/>
      <dgm:t>
        <a:bodyPr/>
        <a:lstStyle/>
        <a:p>
          <a:pPr algn="ctr" rtl="0"/>
          <a:r>
            <a:rPr lang="en-US" sz="4000" b="1" dirty="0" smtClean="0"/>
            <a:t>46</a:t>
          </a:r>
          <a:r>
            <a:rPr lang="en-US" sz="4000" b="1" baseline="30000" dirty="0" smtClean="0"/>
            <a:t>th</a:t>
          </a:r>
          <a:endParaRPr lang="en-US" sz="4000" dirty="0"/>
        </a:p>
      </dgm:t>
    </dgm:pt>
    <dgm:pt modelId="{4BAAFDE7-252D-44DF-8A87-FCC00F32D777}" type="parTrans" cxnId="{577B798F-2C82-448A-8221-81BC91413683}">
      <dgm:prSet/>
      <dgm:spPr/>
      <dgm:t>
        <a:bodyPr/>
        <a:lstStyle/>
        <a:p>
          <a:endParaRPr lang="en-US"/>
        </a:p>
      </dgm:t>
    </dgm:pt>
    <dgm:pt modelId="{C7F0F991-8871-4CD8-BE56-C4042BA71A86}" type="sibTrans" cxnId="{577B798F-2C82-448A-8221-81BC91413683}">
      <dgm:prSet/>
      <dgm:spPr/>
      <dgm:t>
        <a:bodyPr/>
        <a:lstStyle/>
        <a:p>
          <a:endParaRPr lang="en-US"/>
        </a:p>
      </dgm:t>
    </dgm:pt>
    <dgm:pt modelId="{03E30370-7328-4E4C-86B6-7D6B25DC8CBA}">
      <dgm:prSet custT="1"/>
      <dgm:spPr/>
      <dgm:t>
        <a:bodyPr/>
        <a:lstStyle/>
        <a:p>
          <a:pPr algn="ctr" rtl="0"/>
          <a:r>
            <a:rPr lang="en-US" sz="4000" b="1" dirty="0" smtClean="0"/>
            <a:t>46th</a:t>
          </a:r>
          <a:endParaRPr lang="en-US" sz="4000" b="1" dirty="0"/>
        </a:p>
      </dgm:t>
    </dgm:pt>
    <dgm:pt modelId="{71767F3F-7853-432F-8D26-861E21824E80}" type="parTrans" cxnId="{E269EB11-DE4B-4364-927A-45EAC1FFD015}">
      <dgm:prSet/>
      <dgm:spPr/>
      <dgm:t>
        <a:bodyPr/>
        <a:lstStyle/>
        <a:p>
          <a:endParaRPr lang="en-US"/>
        </a:p>
      </dgm:t>
    </dgm:pt>
    <dgm:pt modelId="{621CC1F0-3EAA-42F6-936B-3737308F5C42}" type="sibTrans" cxnId="{E269EB11-DE4B-4364-927A-45EAC1FFD015}">
      <dgm:prSet/>
      <dgm:spPr/>
      <dgm:t>
        <a:bodyPr/>
        <a:lstStyle/>
        <a:p>
          <a:endParaRPr lang="en-US"/>
        </a:p>
      </dgm:t>
    </dgm:pt>
    <dgm:pt modelId="{CD4493DB-F8A3-4833-8682-4B5629AEA35C}">
      <dgm:prSet custT="1"/>
      <dgm:spPr/>
      <dgm: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Ages 25-64 with Bachelor’s or Higher</a:t>
          </a:r>
        </a:p>
      </dgm:t>
    </dgm:pt>
    <dgm:pt modelId="{1F00E3AC-A12D-4356-BAE2-F83A95844956}" type="parTrans" cxnId="{90080DA7-7E8A-4615-AB32-B7F8ACC5FFC6}">
      <dgm:prSet/>
      <dgm:spPr/>
      <dgm:t>
        <a:bodyPr/>
        <a:lstStyle/>
        <a:p>
          <a:endParaRPr lang="en-US"/>
        </a:p>
      </dgm:t>
    </dgm:pt>
    <dgm:pt modelId="{0EB31BDB-D48B-4304-9E09-E7119D8EF294}" type="sibTrans" cxnId="{90080DA7-7E8A-4615-AB32-B7F8ACC5FFC6}">
      <dgm:prSet/>
      <dgm:spPr/>
      <dgm:t>
        <a:bodyPr/>
        <a:lstStyle/>
        <a:p>
          <a:endParaRPr lang="en-US"/>
        </a:p>
      </dgm:t>
    </dgm:pt>
    <dgm:pt modelId="{C959F629-4E71-4185-B60A-F0940B09DAA1}">
      <dgm:prSet custT="1"/>
      <dgm:spPr/>
      <dgm:t>
        <a:bodyPr anchor="ctr" anchorCtr="0"/>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Ages 25-64 with Graduate/Professional</a:t>
          </a:r>
        </a:p>
        <a:p>
          <a:pPr marL="57150" indent="0" algn="l" defTabSz="400050" rtl="0">
            <a:lnSpc>
              <a:spcPct val="90000"/>
            </a:lnSpc>
            <a:spcBef>
              <a:spcPct val="0"/>
            </a:spcBef>
            <a:spcAft>
              <a:spcPct val="15000"/>
            </a:spcAft>
            <a:buNone/>
          </a:pPr>
          <a:endParaRPr lang="en-US" sz="2000" dirty="0"/>
        </a:p>
      </dgm:t>
    </dgm:pt>
    <dgm:pt modelId="{3EB3B7A9-BB2F-4347-A192-025ED7A1B0A8}" type="parTrans" cxnId="{A09B654E-1ED1-45A2-8A2C-6F8C3DE89EE8}">
      <dgm:prSet/>
      <dgm:spPr/>
      <dgm:t>
        <a:bodyPr/>
        <a:lstStyle/>
        <a:p>
          <a:endParaRPr lang="en-US"/>
        </a:p>
      </dgm:t>
    </dgm:pt>
    <dgm:pt modelId="{522EA66A-ABFC-4BE1-B94B-F7351FF399DF}" type="sibTrans" cxnId="{A09B654E-1ED1-45A2-8A2C-6F8C3DE89EE8}">
      <dgm:prSet/>
      <dgm:spPr/>
      <dgm:t>
        <a:bodyPr/>
        <a:lstStyle/>
        <a:p>
          <a:endParaRPr lang="en-US"/>
        </a:p>
      </dgm:t>
    </dgm:pt>
    <dgm:pt modelId="{5C0106A3-B4FF-47F9-B900-EFA51F19230B}">
      <dgm:prSet custT="1"/>
      <dgm:spPr/>
      <dgm: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Ages 18-24 with HS diploma</a:t>
          </a:r>
          <a:endParaRPr lang="en-US" sz="2000" dirty="0"/>
        </a:p>
      </dgm:t>
    </dgm:pt>
    <dgm:pt modelId="{DED59FB5-4B8F-49C4-A3D6-624BDB46BC11}" type="parTrans" cxnId="{46C57AD7-F240-415A-B246-B85E5224A265}">
      <dgm:prSet/>
      <dgm:spPr/>
      <dgm:t>
        <a:bodyPr/>
        <a:lstStyle/>
        <a:p>
          <a:endParaRPr lang="en-US"/>
        </a:p>
      </dgm:t>
    </dgm:pt>
    <dgm:pt modelId="{1451F8E7-43E4-428C-8F52-D6671C9AB390}" type="sibTrans" cxnId="{46C57AD7-F240-415A-B246-B85E5224A265}">
      <dgm:prSet/>
      <dgm:spPr/>
      <dgm:t>
        <a:bodyPr/>
        <a:lstStyle/>
        <a:p>
          <a:endParaRPr lang="en-US"/>
        </a:p>
      </dgm:t>
    </dgm:pt>
    <dgm:pt modelId="{19B5CBFB-E723-49AD-8296-385097FCD56F}">
      <dgm:prSet custT="1"/>
      <dgm:spPr/>
      <dgm: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Ages 25-64 with Associate</a:t>
          </a:r>
        </a:p>
      </dgm:t>
    </dgm:pt>
    <dgm:pt modelId="{DF925F91-4A4D-4DC3-AC46-8C49A45C3BE5}" type="parTrans" cxnId="{204141AF-8BAF-4456-A31F-3BC72BF0E817}">
      <dgm:prSet/>
      <dgm:spPr/>
      <dgm:t>
        <a:bodyPr/>
        <a:lstStyle/>
        <a:p>
          <a:endParaRPr lang="en-US"/>
        </a:p>
      </dgm:t>
    </dgm:pt>
    <dgm:pt modelId="{09EC0854-0D4B-40F4-BED9-A37CEEF2EADE}" type="sibTrans" cxnId="{204141AF-8BAF-4456-A31F-3BC72BF0E817}">
      <dgm:prSet/>
      <dgm:spPr/>
      <dgm:t>
        <a:bodyPr/>
        <a:lstStyle/>
        <a:p>
          <a:endParaRPr lang="en-US"/>
        </a:p>
      </dgm:t>
    </dgm:pt>
    <dgm:pt modelId="{42A73235-13AA-407C-8D98-53EC62343D8E}">
      <dgm:prSet custT="1"/>
      <dgm:spPr/>
      <dgm:t>
        <a:bodyPr/>
        <a:lstStyle/>
        <a:p>
          <a:pPr algn="ctr" rtl="0"/>
          <a:r>
            <a:rPr lang="en-US" sz="4000" b="1" dirty="0" smtClean="0"/>
            <a:t>50th</a:t>
          </a:r>
          <a:endParaRPr lang="en-US" sz="4000" b="1" dirty="0"/>
        </a:p>
      </dgm:t>
    </dgm:pt>
    <dgm:pt modelId="{CF10F04A-19A6-45F8-ACEA-3BF030D496B7}" type="parTrans" cxnId="{7ADF0DB6-30EA-484C-A8A9-A5DB440BE146}">
      <dgm:prSet/>
      <dgm:spPr/>
      <dgm:t>
        <a:bodyPr/>
        <a:lstStyle/>
        <a:p>
          <a:endParaRPr lang="en-US"/>
        </a:p>
      </dgm:t>
    </dgm:pt>
    <dgm:pt modelId="{5840F882-41A0-42AA-B810-3542B353795B}" type="sibTrans" cxnId="{7ADF0DB6-30EA-484C-A8A9-A5DB440BE146}">
      <dgm:prSet/>
      <dgm:spPr/>
      <dgm:t>
        <a:bodyPr/>
        <a:lstStyle/>
        <a:p>
          <a:endParaRPr lang="en-US"/>
        </a:p>
      </dgm:t>
    </dgm:pt>
    <dgm:pt modelId="{D039FE91-AA6C-4AFC-B628-7FE318276825}">
      <dgm:prSet custT="1"/>
      <dgm:spPr/>
      <dgm: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Ages 25-64 with HS diploma</a:t>
          </a:r>
          <a:endParaRPr lang="en-US" sz="2000" dirty="0"/>
        </a:p>
      </dgm:t>
    </dgm:pt>
    <dgm:pt modelId="{9B820652-C95C-4DBB-9434-533491DDC0E2}" type="parTrans" cxnId="{2EBCECA0-4D44-4490-9FB3-BEEDFF857781}">
      <dgm:prSet/>
      <dgm:spPr/>
      <dgm:t>
        <a:bodyPr/>
        <a:lstStyle/>
        <a:p>
          <a:endParaRPr lang="en-US"/>
        </a:p>
      </dgm:t>
    </dgm:pt>
    <dgm:pt modelId="{56D5213F-D9AD-454E-8FC2-1038FEBA1BC1}" type="sibTrans" cxnId="{2EBCECA0-4D44-4490-9FB3-BEEDFF857781}">
      <dgm:prSet/>
      <dgm:spPr/>
      <dgm:t>
        <a:bodyPr/>
        <a:lstStyle/>
        <a:p>
          <a:endParaRPr lang="en-US"/>
        </a:p>
      </dgm:t>
    </dgm:pt>
    <dgm:pt modelId="{6846DA37-6C9D-481E-ABBD-6ECC3AF9DB32}">
      <dgm:prSet custT="1"/>
      <dgm:spPr/>
      <dgm:t>
        <a:bodyPr anchor="ctr" anchorCtr="0"/>
        <a:lstStyle/>
        <a:p>
          <a:pPr marL="57150" indent="0" algn="l" defTabSz="400050" rtl="0">
            <a:lnSpc>
              <a:spcPct val="90000"/>
            </a:lnSpc>
            <a:spcBef>
              <a:spcPct val="0"/>
            </a:spcBef>
            <a:spcAft>
              <a:spcPct val="15000"/>
            </a:spcAft>
            <a:buNone/>
          </a:pPr>
          <a:endParaRPr lang="en-US" sz="2000" dirty="0"/>
        </a:p>
      </dgm:t>
    </dgm:pt>
    <dgm:pt modelId="{49C54536-56F1-4133-8A7A-3C76CDB28DF3}" type="parTrans" cxnId="{E49F18C0-4802-40A5-9D17-2A23DEC4B6F3}">
      <dgm:prSet/>
      <dgm:spPr/>
      <dgm:t>
        <a:bodyPr/>
        <a:lstStyle/>
        <a:p>
          <a:endParaRPr lang="en-US"/>
        </a:p>
      </dgm:t>
    </dgm:pt>
    <dgm:pt modelId="{85BFD07E-099D-4C56-8A38-42321523103C}" type="sibTrans" cxnId="{E49F18C0-4802-40A5-9D17-2A23DEC4B6F3}">
      <dgm:prSet/>
      <dgm:spPr/>
      <dgm:t>
        <a:bodyPr/>
        <a:lstStyle/>
        <a:p>
          <a:endParaRPr lang="en-US"/>
        </a:p>
      </dgm:t>
    </dgm:pt>
    <dgm:pt modelId="{6AE4A73B-F6D2-4E76-90F6-347080127F49}" type="pres">
      <dgm:prSet presAssocID="{E5ED94BD-5B41-4B62-A3AF-9A7DC0C30BCC}" presName="Name0" presStyleCnt="0">
        <dgm:presLayoutVars>
          <dgm:dir/>
          <dgm:animLvl val="lvl"/>
          <dgm:resizeHandles val="exact"/>
        </dgm:presLayoutVars>
      </dgm:prSet>
      <dgm:spPr/>
      <dgm:t>
        <a:bodyPr/>
        <a:lstStyle/>
        <a:p>
          <a:endParaRPr lang="en-US"/>
        </a:p>
      </dgm:t>
    </dgm:pt>
    <dgm:pt modelId="{7BFD0F3F-3199-4AC0-9FFC-05106CE91CD9}" type="pres">
      <dgm:prSet presAssocID="{38F60113-7E7F-48D0-A87B-7CA2F55635D5}" presName="linNode" presStyleCnt="0"/>
      <dgm:spPr/>
    </dgm:pt>
    <dgm:pt modelId="{42577FF2-ACB3-407D-914D-1ED28D9820CD}" type="pres">
      <dgm:prSet presAssocID="{38F60113-7E7F-48D0-A87B-7CA2F55635D5}" presName="parentText" presStyleLbl="node1" presStyleIdx="0" presStyleCnt="5" custScaleX="52780" custLinFactNeighborX="-8456" custLinFactNeighborY="4737">
        <dgm:presLayoutVars>
          <dgm:chMax val="1"/>
          <dgm:bulletEnabled val="1"/>
        </dgm:presLayoutVars>
      </dgm:prSet>
      <dgm:spPr/>
      <dgm:t>
        <a:bodyPr/>
        <a:lstStyle/>
        <a:p>
          <a:endParaRPr lang="en-US"/>
        </a:p>
      </dgm:t>
    </dgm:pt>
    <dgm:pt modelId="{ABD95C6F-A573-419C-9C14-0A903384ED1F}" type="pres">
      <dgm:prSet presAssocID="{38F60113-7E7F-48D0-A87B-7CA2F55635D5}" presName="descendantText" presStyleLbl="alignAccFollowNode1" presStyleIdx="0" presStyleCnt="5" custScaleX="104192" custScaleY="103922" custLinFactNeighborX="-13369" custLinFactNeighborY="5921">
        <dgm:presLayoutVars>
          <dgm:bulletEnabled val="1"/>
        </dgm:presLayoutVars>
      </dgm:prSet>
      <dgm:spPr/>
      <dgm:t>
        <a:bodyPr/>
        <a:lstStyle/>
        <a:p>
          <a:endParaRPr lang="en-US"/>
        </a:p>
      </dgm:t>
    </dgm:pt>
    <dgm:pt modelId="{F58DD223-B419-4518-965B-6BB9F7E8502C}" type="pres">
      <dgm:prSet presAssocID="{C7F0F991-8871-4CD8-BE56-C4042BA71A86}" presName="sp" presStyleCnt="0"/>
      <dgm:spPr/>
    </dgm:pt>
    <dgm:pt modelId="{B8F850EB-E5AA-431A-BE2E-D99F7EFE087C}" type="pres">
      <dgm:prSet presAssocID="{42A73235-13AA-407C-8D98-53EC62343D8E}" presName="linNode" presStyleCnt="0"/>
      <dgm:spPr/>
    </dgm:pt>
    <dgm:pt modelId="{55410046-0819-4750-AFDF-033AAD0774C4}" type="pres">
      <dgm:prSet presAssocID="{42A73235-13AA-407C-8D98-53EC62343D8E}" presName="parentText" presStyleLbl="node1" presStyleIdx="1" presStyleCnt="5" custScaleX="52779" custLinFactNeighborX="-8456" custLinFactNeighborY="-1556">
        <dgm:presLayoutVars>
          <dgm:chMax val="1"/>
          <dgm:bulletEnabled val="1"/>
        </dgm:presLayoutVars>
      </dgm:prSet>
      <dgm:spPr/>
      <dgm:t>
        <a:bodyPr/>
        <a:lstStyle/>
        <a:p>
          <a:endParaRPr lang="en-US"/>
        </a:p>
      </dgm:t>
    </dgm:pt>
    <dgm:pt modelId="{EE65C1AF-D266-4F4A-B6EE-4074497C4732}" type="pres">
      <dgm:prSet presAssocID="{42A73235-13AA-407C-8D98-53EC62343D8E}" presName="descendantText" presStyleLbl="alignAccFollowNode1" presStyleIdx="1" presStyleCnt="5" custScaleX="103210" custScaleY="104394" custLinFactNeighborX="-14964" custLinFactNeighborY="-1945">
        <dgm:presLayoutVars>
          <dgm:bulletEnabled val="1"/>
        </dgm:presLayoutVars>
      </dgm:prSet>
      <dgm:spPr/>
      <dgm:t>
        <a:bodyPr/>
        <a:lstStyle/>
        <a:p>
          <a:endParaRPr lang="en-US"/>
        </a:p>
      </dgm:t>
    </dgm:pt>
    <dgm:pt modelId="{0E73EE4F-73EA-4806-AEEF-CBEE53C6B3C6}" type="pres">
      <dgm:prSet presAssocID="{5840F882-41A0-42AA-B810-3542B353795B}" presName="sp" presStyleCnt="0"/>
      <dgm:spPr/>
    </dgm:pt>
    <dgm:pt modelId="{6448EC53-49DD-458D-B871-B85A2DE8E4C7}" type="pres">
      <dgm:prSet presAssocID="{03E30370-7328-4E4C-86B6-7D6B25DC8CBA}" presName="linNode" presStyleCnt="0"/>
      <dgm:spPr/>
    </dgm:pt>
    <dgm:pt modelId="{1175A5D5-8187-4C78-A3A6-5CF5C1439227}" type="pres">
      <dgm:prSet presAssocID="{03E30370-7328-4E4C-86B6-7D6B25DC8CBA}" presName="parentText" presStyleLbl="node1" presStyleIdx="2" presStyleCnt="5" custScaleX="52780" custLinFactNeighborX="-8456" custLinFactNeighborY="-6723">
        <dgm:presLayoutVars>
          <dgm:chMax val="1"/>
          <dgm:bulletEnabled val="1"/>
        </dgm:presLayoutVars>
      </dgm:prSet>
      <dgm:spPr/>
      <dgm:t>
        <a:bodyPr/>
        <a:lstStyle/>
        <a:p>
          <a:endParaRPr lang="en-US"/>
        </a:p>
      </dgm:t>
    </dgm:pt>
    <dgm:pt modelId="{5BF9686E-B3DC-4424-B28A-FBC24CD84201}" type="pres">
      <dgm:prSet presAssocID="{03E30370-7328-4E4C-86B6-7D6B25DC8CBA}" presName="descendantText" presStyleLbl="alignAccFollowNode1" presStyleIdx="2" presStyleCnt="5" custScaleX="102296" custLinFactNeighborX="-13907" custLinFactNeighborY="-8404">
        <dgm:presLayoutVars>
          <dgm:bulletEnabled val="1"/>
        </dgm:presLayoutVars>
      </dgm:prSet>
      <dgm:spPr/>
      <dgm:t>
        <a:bodyPr/>
        <a:lstStyle/>
        <a:p>
          <a:endParaRPr lang="en-US"/>
        </a:p>
      </dgm:t>
    </dgm:pt>
    <dgm:pt modelId="{4795E9AB-0591-4DCF-98CA-BD48782E75CC}" type="pres">
      <dgm:prSet presAssocID="{621CC1F0-3EAA-42F6-936B-3737308F5C42}" presName="sp" presStyleCnt="0"/>
      <dgm:spPr/>
    </dgm:pt>
    <dgm:pt modelId="{6A814726-07E6-4538-9DCD-52EDFF6F96C9}" type="pres">
      <dgm:prSet presAssocID="{EC9AAB23-F994-4527-AC7C-3401EFB4ADDE}" presName="linNode" presStyleCnt="0"/>
      <dgm:spPr/>
    </dgm:pt>
    <dgm:pt modelId="{6FC13450-C7C1-4811-BBD1-E8748C88E7BC}" type="pres">
      <dgm:prSet presAssocID="{EC9AAB23-F994-4527-AC7C-3401EFB4ADDE}" presName="parentText" presStyleLbl="node1" presStyleIdx="3" presStyleCnt="5" custScaleX="51127" custLinFactNeighborX="-8456" custLinFactNeighborY="-5167">
        <dgm:presLayoutVars>
          <dgm:chMax val="1"/>
          <dgm:bulletEnabled val="1"/>
        </dgm:presLayoutVars>
      </dgm:prSet>
      <dgm:spPr/>
      <dgm:t>
        <a:bodyPr/>
        <a:lstStyle/>
        <a:p>
          <a:endParaRPr lang="en-US"/>
        </a:p>
      </dgm:t>
    </dgm:pt>
    <dgm:pt modelId="{458CA508-BB90-46F7-9447-861CCB49705B}" type="pres">
      <dgm:prSet presAssocID="{EC9AAB23-F994-4527-AC7C-3401EFB4ADDE}" presName="descendantText" presStyleLbl="alignAccFollowNode1" presStyleIdx="3" presStyleCnt="5" custScaleX="113677" custLinFactNeighborX="-13249" custLinFactNeighborY="-12533">
        <dgm:presLayoutVars>
          <dgm:bulletEnabled val="1"/>
        </dgm:presLayoutVars>
      </dgm:prSet>
      <dgm:spPr/>
      <dgm:t>
        <a:bodyPr/>
        <a:lstStyle/>
        <a:p>
          <a:endParaRPr lang="en-US"/>
        </a:p>
      </dgm:t>
    </dgm:pt>
    <dgm:pt modelId="{426FD453-AA60-40FC-8BE4-D64642F982B1}" type="pres">
      <dgm:prSet presAssocID="{1F42FAD8-2BFD-4319-B103-E70DF03409D5}" presName="sp" presStyleCnt="0"/>
      <dgm:spPr/>
    </dgm:pt>
    <dgm:pt modelId="{FFEF14D1-40E7-4E6A-A99C-BAC24C6205F2}" type="pres">
      <dgm:prSet presAssocID="{EE2F3069-89AA-42AC-B452-0879487D00B7}" presName="linNode" presStyleCnt="0"/>
      <dgm:spPr/>
    </dgm:pt>
    <dgm:pt modelId="{13691207-2DAC-4396-BF85-F983DCA91EA6}" type="pres">
      <dgm:prSet presAssocID="{EE2F3069-89AA-42AC-B452-0879487D00B7}" presName="parentText" presStyleLbl="node1" presStyleIdx="4" presStyleCnt="5" custScaleX="52779" custScaleY="86008" custLinFactNeighborX="-6907" custLinFactNeighborY="-2951">
        <dgm:presLayoutVars>
          <dgm:chMax val="1"/>
          <dgm:bulletEnabled val="1"/>
        </dgm:presLayoutVars>
      </dgm:prSet>
      <dgm:spPr/>
      <dgm:t>
        <a:bodyPr/>
        <a:lstStyle/>
        <a:p>
          <a:endParaRPr lang="en-US"/>
        </a:p>
      </dgm:t>
    </dgm:pt>
    <dgm:pt modelId="{45B72022-FC4F-4429-9DCF-6128AAF300ED}" type="pres">
      <dgm:prSet presAssocID="{EE2F3069-89AA-42AC-B452-0879487D00B7}" presName="descendantText" presStyleLbl="alignAccFollowNode1" presStyleIdx="4" presStyleCnt="5" custScaleX="110360" custLinFactNeighborX="-16325" custLinFactNeighborY="-5177">
        <dgm:presLayoutVars>
          <dgm:bulletEnabled val="1"/>
        </dgm:presLayoutVars>
      </dgm:prSet>
      <dgm:spPr/>
      <dgm:t>
        <a:bodyPr/>
        <a:lstStyle/>
        <a:p>
          <a:endParaRPr lang="en-US"/>
        </a:p>
      </dgm:t>
    </dgm:pt>
  </dgm:ptLst>
  <dgm:cxnLst>
    <dgm:cxn modelId="{12DAA0ED-874B-4496-9004-E65F681844C9}" type="presOf" srcId="{42A73235-13AA-407C-8D98-53EC62343D8E}" destId="{55410046-0819-4750-AFDF-033AAD0774C4}" srcOrd="0" destOrd="0" presId="urn:microsoft.com/office/officeart/2005/8/layout/vList5"/>
    <dgm:cxn modelId="{204141AF-8BAF-4456-A31F-3BC72BF0E817}" srcId="{03E30370-7328-4E4C-86B6-7D6B25DC8CBA}" destId="{19B5CBFB-E723-49AD-8296-385097FCD56F}" srcOrd="0" destOrd="0" parTransId="{DF925F91-4A4D-4DC3-AC46-8C49A45C3BE5}" sibTransId="{09EC0854-0D4B-40F4-BED9-A37CEEF2EADE}"/>
    <dgm:cxn modelId="{E269EB11-DE4B-4364-927A-45EAC1FFD015}" srcId="{E5ED94BD-5B41-4B62-A3AF-9A7DC0C30BCC}" destId="{03E30370-7328-4E4C-86B6-7D6B25DC8CBA}" srcOrd="2" destOrd="0" parTransId="{71767F3F-7853-432F-8D26-861E21824E80}" sibTransId="{621CC1F0-3EAA-42F6-936B-3737308F5C42}"/>
    <dgm:cxn modelId="{4228BAE9-E73A-435E-9C9A-DFD8C66B46CD}" type="presOf" srcId="{C959F629-4E71-4185-B60A-F0940B09DAA1}" destId="{45B72022-FC4F-4429-9DCF-6128AAF300ED}" srcOrd="0" destOrd="1" presId="urn:microsoft.com/office/officeart/2005/8/layout/vList5"/>
    <dgm:cxn modelId="{90080DA7-7E8A-4615-AB32-B7F8ACC5FFC6}" srcId="{EC9AAB23-F994-4527-AC7C-3401EFB4ADDE}" destId="{CD4493DB-F8A3-4833-8682-4B5629AEA35C}" srcOrd="0" destOrd="0" parTransId="{1F00E3AC-A12D-4356-BAE2-F83A95844956}" sibTransId="{0EB31BDB-D48B-4304-9E09-E7119D8EF294}"/>
    <dgm:cxn modelId="{CC8CF6A3-221D-4A45-B1C0-E89B771F6EB9}" type="presOf" srcId="{CD4493DB-F8A3-4833-8682-4B5629AEA35C}" destId="{458CA508-BB90-46F7-9447-861CCB49705B}" srcOrd="0" destOrd="0" presId="urn:microsoft.com/office/officeart/2005/8/layout/vList5"/>
    <dgm:cxn modelId="{B88FB725-5C11-44BD-B088-DB6F2D22278A}" type="presOf" srcId="{D039FE91-AA6C-4AFC-B628-7FE318276825}" destId="{EE65C1AF-D266-4F4A-B6EE-4074497C4732}" srcOrd="0" destOrd="0" presId="urn:microsoft.com/office/officeart/2005/8/layout/vList5"/>
    <dgm:cxn modelId="{BAC1830C-86F5-4B3F-AAC4-BA3F605A81FF}" type="presOf" srcId="{6846DA37-6C9D-481E-ABBD-6ECC3AF9DB32}" destId="{45B72022-FC4F-4429-9DCF-6128AAF300ED}" srcOrd="0" destOrd="0" presId="urn:microsoft.com/office/officeart/2005/8/layout/vList5"/>
    <dgm:cxn modelId="{2C4056FB-6E2B-4EAB-92A2-B27729088145}" type="presOf" srcId="{EC9AAB23-F994-4527-AC7C-3401EFB4ADDE}" destId="{6FC13450-C7C1-4811-BBD1-E8748C88E7BC}" srcOrd="0" destOrd="0" presId="urn:microsoft.com/office/officeart/2005/8/layout/vList5"/>
    <dgm:cxn modelId="{46C57AD7-F240-415A-B246-B85E5224A265}" srcId="{38F60113-7E7F-48D0-A87B-7CA2F55635D5}" destId="{5C0106A3-B4FF-47F9-B900-EFA51F19230B}" srcOrd="0" destOrd="0" parTransId="{DED59FB5-4B8F-49C4-A3D6-624BDB46BC11}" sibTransId="{1451F8E7-43E4-428C-8F52-D6671C9AB390}"/>
    <dgm:cxn modelId="{7ADF0DB6-30EA-484C-A8A9-A5DB440BE146}" srcId="{E5ED94BD-5B41-4B62-A3AF-9A7DC0C30BCC}" destId="{42A73235-13AA-407C-8D98-53EC62343D8E}" srcOrd="1" destOrd="0" parTransId="{CF10F04A-19A6-45F8-ACEA-3BF030D496B7}" sibTransId="{5840F882-41A0-42AA-B810-3542B353795B}"/>
    <dgm:cxn modelId="{2EBCECA0-4D44-4490-9FB3-BEEDFF857781}" srcId="{42A73235-13AA-407C-8D98-53EC62343D8E}" destId="{D039FE91-AA6C-4AFC-B628-7FE318276825}" srcOrd="0" destOrd="0" parTransId="{9B820652-C95C-4DBB-9434-533491DDC0E2}" sibTransId="{56D5213F-D9AD-454E-8FC2-1038FEBA1BC1}"/>
    <dgm:cxn modelId="{226DBBC4-6DC5-4DFD-B789-9E369DD1C342}" type="presOf" srcId="{38F60113-7E7F-48D0-A87B-7CA2F55635D5}" destId="{42577FF2-ACB3-407D-914D-1ED28D9820CD}" srcOrd="0" destOrd="0" presId="urn:microsoft.com/office/officeart/2005/8/layout/vList5"/>
    <dgm:cxn modelId="{914FB9D3-C115-4022-9966-FB193751F61D}" type="presOf" srcId="{19B5CBFB-E723-49AD-8296-385097FCD56F}" destId="{5BF9686E-B3DC-4424-B28A-FBC24CD84201}" srcOrd="0" destOrd="0" presId="urn:microsoft.com/office/officeart/2005/8/layout/vList5"/>
    <dgm:cxn modelId="{E49F18C0-4802-40A5-9D17-2A23DEC4B6F3}" srcId="{EE2F3069-89AA-42AC-B452-0879487D00B7}" destId="{6846DA37-6C9D-481E-ABBD-6ECC3AF9DB32}" srcOrd="0" destOrd="0" parTransId="{49C54536-56F1-4133-8A7A-3C76CDB28DF3}" sibTransId="{85BFD07E-099D-4C56-8A38-42321523103C}"/>
    <dgm:cxn modelId="{BD041948-7F0E-4425-84FF-C58BCE43218D}" srcId="{E5ED94BD-5B41-4B62-A3AF-9A7DC0C30BCC}" destId="{EC9AAB23-F994-4527-AC7C-3401EFB4ADDE}" srcOrd="3" destOrd="0" parTransId="{BE9FDAD0-8285-4261-BCCF-09877BEB2DF0}" sibTransId="{1F42FAD8-2BFD-4319-B103-E70DF03409D5}"/>
    <dgm:cxn modelId="{E92B76F0-6539-4564-8D2B-B116BF080547}" type="presOf" srcId="{03E30370-7328-4E4C-86B6-7D6B25DC8CBA}" destId="{1175A5D5-8187-4C78-A3A6-5CF5C1439227}" srcOrd="0" destOrd="0" presId="urn:microsoft.com/office/officeart/2005/8/layout/vList5"/>
    <dgm:cxn modelId="{A09B654E-1ED1-45A2-8A2C-6F8C3DE89EE8}" srcId="{EE2F3069-89AA-42AC-B452-0879487D00B7}" destId="{C959F629-4E71-4185-B60A-F0940B09DAA1}" srcOrd="1" destOrd="0" parTransId="{3EB3B7A9-BB2F-4347-A192-025ED7A1B0A8}" sibTransId="{522EA66A-ABFC-4BE1-B94B-F7351FF399DF}"/>
    <dgm:cxn modelId="{453D0EC8-FCB6-408B-BCBD-857C75967ECE}" type="presOf" srcId="{EE2F3069-89AA-42AC-B452-0879487D00B7}" destId="{13691207-2DAC-4396-BF85-F983DCA91EA6}" srcOrd="0" destOrd="0" presId="urn:microsoft.com/office/officeart/2005/8/layout/vList5"/>
    <dgm:cxn modelId="{E77C60A3-DFD8-428A-BBD8-0B50156619C5}" type="presOf" srcId="{E5ED94BD-5B41-4B62-A3AF-9A7DC0C30BCC}" destId="{6AE4A73B-F6D2-4E76-90F6-347080127F49}" srcOrd="0" destOrd="0" presId="urn:microsoft.com/office/officeart/2005/8/layout/vList5"/>
    <dgm:cxn modelId="{A471929F-4042-4713-96D7-1FDDC28CF90C}" type="presOf" srcId="{5C0106A3-B4FF-47F9-B900-EFA51F19230B}" destId="{ABD95C6F-A573-419C-9C14-0A903384ED1F}" srcOrd="0" destOrd="0" presId="urn:microsoft.com/office/officeart/2005/8/layout/vList5"/>
    <dgm:cxn modelId="{577B798F-2C82-448A-8221-81BC91413683}" srcId="{E5ED94BD-5B41-4B62-A3AF-9A7DC0C30BCC}" destId="{38F60113-7E7F-48D0-A87B-7CA2F55635D5}" srcOrd="0" destOrd="0" parTransId="{4BAAFDE7-252D-44DF-8A87-FCC00F32D777}" sibTransId="{C7F0F991-8871-4CD8-BE56-C4042BA71A86}"/>
    <dgm:cxn modelId="{DD0331B0-E33C-4D01-A7F4-32FB579E1ACD}" srcId="{E5ED94BD-5B41-4B62-A3AF-9A7DC0C30BCC}" destId="{EE2F3069-89AA-42AC-B452-0879487D00B7}" srcOrd="4" destOrd="0" parTransId="{4AFF143A-CE47-454F-B1EA-B30F4B4E7427}" sibTransId="{AF3B3C00-FD26-4863-AAD3-21023382C127}"/>
    <dgm:cxn modelId="{1310CC3E-DC33-447C-A11F-5CF56A52B619}" type="presParOf" srcId="{6AE4A73B-F6D2-4E76-90F6-347080127F49}" destId="{7BFD0F3F-3199-4AC0-9FFC-05106CE91CD9}" srcOrd="0" destOrd="0" presId="urn:microsoft.com/office/officeart/2005/8/layout/vList5"/>
    <dgm:cxn modelId="{5408529F-9E34-40EC-8709-3FB3869DC609}" type="presParOf" srcId="{7BFD0F3F-3199-4AC0-9FFC-05106CE91CD9}" destId="{42577FF2-ACB3-407D-914D-1ED28D9820CD}" srcOrd="0" destOrd="0" presId="urn:microsoft.com/office/officeart/2005/8/layout/vList5"/>
    <dgm:cxn modelId="{047EB748-3314-457E-AB5D-3C41BFB86677}" type="presParOf" srcId="{7BFD0F3F-3199-4AC0-9FFC-05106CE91CD9}" destId="{ABD95C6F-A573-419C-9C14-0A903384ED1F}" srcOrd="1" destOrd="0" presId="urn:microsoft.com/office/officeart/2005/8/layout/vList5"/>
    <dgm:cxn modelId="{8107D6A8-52C2-4444-B5B3-75DF51436143}" type="presParOf" srcId="{6AE4A73B-F6D2-4E76-90F6-347080127F49}" destId="{F58DD223-B419-4518-965B-6BB9F7E8502C}" srcOrd="1" destOrd="0" presId="urn:microsoft.com/office/officeart/2005/8/layout/vList5"/>
    <dgm:cxn modelId="{3FABC250-8E53-4D03-B894-EC659B02511D}" type="presParOf" srcId="{6AE4A73B-F6D2-4E76-90F6-347080127F49}" destId="{B8F850EB-E5AA-431A-BE2E-D99F7EFE087C}" srcOrd="2" destOrd="0" presId="urn:microsoft.com/office/officeart/2005/8/layout/vList5"/>
    <dgm:cxn modelId="{35A7160C-1DAD-4D9F-9698-505A46ACE244}" type="presParOf" srcId="{B8F850EB-E5AA-431A-BE2E-D99F7EFE087C}" destId="{55410046-0819-4750-AFDF-033AAD0774C4}" srcOrd="0" destOrd="0" presId="urn:microsoft.com/office/officeart/2005/8/layout/vList5"/>
    <dgm:cxn modelId="{EF05C855-2FF1-46D5-B54B-A31FC09EACA6}" type="presParOf" srcId="{B8F850EB-E5AA-431A-BE2E-D99F7EFE087C}" destId="{EE65C1AF-D266-4F4A-B6EE-4074497C4732}" srcOrd="1" destOrd="0" presId="urn:microsoft.com/office/officeart/2005/8/layout/vList5"/>
    <dgm:cxn modelId="{98D634AD-DBC3-4519-B0C2-480F7D33E358}" type="presParOf" srcId="{6AE4A73B-F6D2-4E76-90F6-347080127F49}" destId="{0E73EE4F-73EA-4806-AEEF-CBEE53C6B3C6}" srcOrd="3" destOrd="0" presId="urn:microsoft.com/office/officeart/2005/8/layout/vList5"/>
    <dgm:cxn modelId="{4066199D-1D43-44C8-948E-ED8F71218EA5}" type="presParOf" srcId="{6AE4A73B-F6D2-4E76-90F6-347080127F49}" destId="{6448EC53-49DD-458D-B871-B85A2DE8E4C7}" srcOrd="4" destOrd="0" presId="urn:microsoft.com/office/officeart/2005/8/layout/vList5"/>
    <dgm:cxn modelId="{FE66A014-E6A4-4C46-A547-B637C3EE8385}" type="presParOf" srcId="{6448EC53-49DD-458D-B871-B85A2DE8E4C7}" destId="{1175A5D5-8187-4C78-A3A6-5CF5C1439227}" srcOrd="0" destOrd="0" presId="urn:microsoft.com/office/officeart/2005/8/layout/vList5"/>
    <dgm:cxn modelId="{BB1078A4-87AB-4D44-9533-FFAF58551165}" type="presParOf" srcId="{6448EC53-49DD-458D-B871-B85A2DE8E4C7}" destId="{5BF9686E-B3DC-4424-B28A-FBC24CD84201}" srcOrd="1" destOrd="0" presId="urn:microsoft.com/office/officeart/2005/8/layout/vList5"/>
    <dgm:cxn modelId="{AE097FC4-48BB-42DD-BF93-29DDBEAAB77E}" type="presParOf" srcId="{6AE4A73B-F6D2-4E76-90F6-347080127F49}" destId="{4795E9AB-0591-4DCF-98CA-BD48782E75CC}" srcOrd="5" destOrd="0" presId="urn:microsoft.com/office/officeart/2005/8/layout/vList5"/>
    <dgm:cxn modelId="{5A88F757-DF00-46B7-9C66-C8897A978D29}" type="presParOf" srcId="{6AE4A73B-F6D2-4E76-90F6-347080127F49}" destId="{6A814726-07E6-4538-9DCD-52EDFF6F96C9}" srcOrd="6" destOrd="0" presId="urn:microsoft.com/office/officeart/2005/8/layout/vList5"/>
    <dgm:cxn modelId="{99D57153-8EC6-4DFD-9CD3-CEC28E07A47D}" type="presParOf" srcId="{6A814726-07E6-4538-9DCD-52EDFF6F96C9}" destId="{6FC13450-C7C1-4811-BBD1-E8748C88E7BC}" srcOrd="0" destOrd="0" presId="urn:microsoft.com/office/officeart/2005/8/layout/vList5"/>
    <dgm:cxn modelId="{0EAE38A5-76C8-46A0-9554-FADBC8453D62}" type="presParOf" srcId="{6A814726-07E6-4538-9DCD-52EDFF6F96C9}" destId="{458CA508-BB90-46F7-9447-861CCB49705B}" srcOrd="1" destOrd="0" presId="urn:microsoft.com/office/officeart/2005/8/layout/vList5"/>
    <dgm:cxn modelId="{99CBFB99-7124-4C29-81FD-5FACA0965331}" type="presParOf" srcId="{6AE4A73B-F6D2-4E76-90F6-347080127F49}" destId="{426FD453-AA60-40FC-8BE4-D64642F982B1}" srcOrd="7" destOrd="0" presId="urn:microsoft.com/office/officeart/2005/8/layout/vList5"/>
    <dgm:cxn modelId="{F537F25A-EC32-4CE2-A16B-87FA7926D6A3}" type="presParOf" srcId="{6AE4A73B-F6D2-4E76-90F6-347080127F49}" destId="{FFEF14D1-40E7-4E6A-A99C-BAC24C6205F2}" srcOrd="8" destOrd="0" presId="urn:microsoft.com/office/officeart/2005/8/layout/vList5"/>
    <dgm:cxn modelId="{66E263AA-9749-4E68-948E-933E5B58A7E8}" type="presParOf" srcId="{FFEF14D1-40E7-4E6A-A99C-BAC24C6205F2}" destId="{13691207-2DAC-4396-BF85-F983DCA91EA6}" srcOrd="0" destOrd="0" presId="urn:microsoft.com/office/officeart/2005/8/layout/vList5"/>
    <dgm:cxn modelId="{C12DC5EB-B9E1-4290-B731-900C56FF7B2C}" type="presParOf" srcId="{FFEF14D1-40E7-4E6A-A99C-BAC24C6205F2}" destId="{45B72022-FC4F-4429-9DCF-6128AAF300ED}"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44A5F6-6DF6-4C8E-AEBE-7C46856596F4}">
      <dsp:nvSpPr>
        <dsp:cNvPr id="0" name=""/>
        <dsp:cNvSpPr/>
      </dsp:nvSpPr>
      <dsp:spPr>
        <a:xfrm>
          <a:off x="0" y="0"/>
          <a:ext cx="8229600" cy="990478"/>
        </a:xfrm>
        <a:prstGeom prst="roundRect">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US" sz="4000" b="1" kern="1200" cap="none" dirty="0" smtClean="0">
              <a:effectLst>
                <a:outerShdw blurRad="38100" dist="38100" dir="2700000">
                  <a:srgbClr val="000000"/>
                </a:outerShdw>
              </a:effectLst>
              <a:latin typeface="+mj-lt"/>
            </a:rPr>
            <a:t>WHY:  Workforce Needs</a:t>
          </a:r>
          <a:endParaRPr lang="en-US" sz="4000" b="1" kern="1200" cap="none" dirty="0">
            <a:effectLst>
              <a:outerShdw blurRad="38100" dist="38100" dir="2700000">
                <a:srgbClr val="000000"/>
              </a:outerShdw>
            </a:effectLst>
            <a:latin typeface="+mj-lt"/>
          </a:endParaRPr>
        </a:p>
      </dsp:txBody>
      <dsp:txXfrm>
        <a:off x="48351" y="48351"/>
        <a:ext cx="8132898" cy="8937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56EBF9-2897-448A-AB59-FC14C0563D06}">
      <dsp:nvSpPr>
        <dsp:cNvPr id="0" name=""/>
        <dsp:cNvSpPr/>
      </dsp:nvSpPr>
      <dsp:spPr>
        <a:xfrm>
          <a:off x="0" y="0"/>
          <a:ext cx="5638800" cy="2023734"/>
        </a:xfrm>
        <a:prstGeom prst="roundRect">
          <a:avLst/>
        </a:prstGeom>
        <a:gradFill rotWithShape="0">
          <a:gsLst>
            <a:gs pos="0">
              <a:schemeClr val="lt1">
                <a:hueOff val="0"/>
                <a:satOff val="0"/>
                <a:lumOff val="0"/>
                <a:alphaOff val="0"/>
                <a:shade val="15000"/>
                <a:satMod val="180000"/>
              </a:schemeClr>
            </a:gs>
            <a:gs pos="50000">
              <a:schemeClr val="lt1">
                <a:hueOff val="0"/>
                <a:satOff val="0"/>
                <a:lumOff val="0"/>
                <a:alphaOff val="0"/>
                <a:shade val="45000"/>
                <a:satMod val="170000"/>
              </a:schemeClr>
            </a:gs>
            <a:gs pos="70000">
              <a:schemeClr val="lt1">
                <a:hueOff val="0"/>
                <a:satOff val="0"/>
                <a:lumOff val="0"/>
                <a:alphaOff val="0"/>
                <a:tint val="99000"/>
                <a:shade val="65000"/>
                <a:satMod val="155000"/>
              </a:schemeClr>
            </a:gs>
            <a:gs pos="100000">
              <a:schemeClr val="l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i="0" kern="1200" dirty="0" smtClean="0">
              <a:solidFill>
                <a:srgbClr val="0000FF"/>
              </a:solidFill>
              <a:latin typeface="+mn-lt"/>
              <a:cs typeface="Georgia"/>
            </a:rPr>
            <a:t>Global shifts </a:t>
          </a:r>
          <a:r>
            <a:rPr lang="en-US" sz="2400" b="1" i="0" kern="1200" dirty="0" smtClean="0">
              <a:solidFill>
                <a:schemeClr val="tx1"/>
              </a:solidFill>
              <a:latin typeface="+mn-lt"/>
              <a:cs typeface="Georgia"/>
            </a:rPr>
            <a:t>to an information, service, and technology-based economy require a college-educated workforce.</a:t>
          </a:r>
          <a:endParaRPr lang="en-US" sz="2400" b="1" kern="1200" dirty="0">
            <a:solidFill>
              <a:schemeClr val="tx1"/>
            </a:solidFill>
            <a:latin typeface="+mn-lt"/>
          </a:endParaRPr>
        </a:p>
      </dsp:txBody>
      <dsp:txXfrm>
        <a:off x="98791" y="98791"/>
        <a:ext cx="5441218" cy="1826152"/>
      </dsp:txXfrm>
    </dsp:sp>
    <dsp:sp modelId="{2A814436-49DB-474E-8C17-DAE7FAAFEEBC}">
      <dsp:nvSpPr>
        <dsp:cNvPr id="0" name=""/>
        <dsp:cNvSpPr/>
      </dsp:nvSpPr>
      <dsp:spPr>
        <a:xfrm>
          <a:off x="0" y="2038918"/>
          <a:ext cx="5638800" cy="2023734"/>
        </a:xfrm>
        <a:prstGeom prst="roundRect">
          <a:avLst/>
        </a:prstGeom>
        <a:gradFill rotWithShape="0">
          <a:gsLst>
            <a:gs pos="0">
              <a:schemeClr val="lt1">
                <a:hueOff val="0"/>
                <a:satOff val="0"/>
                <a:lumOff val="0"/>
                <a:alphaOff val="0"/>
                <a:shade val="15000"/>
                <a:satMod val="180000"/>
              </a:schemeClr>
            </a:gs>
            <a:gs pos="50000">
              <a:schemeClr val="lt1">
                <a:hueOff val="0"/>
                <a:satOff val="0"/>
                <a:lumOff val="0"/>
                <a:alphaOff val="0"/>
                <a:shade val="45000"/>
                <a:satMod val="170000"/>
              </a:schemeClr>
            </a:gs>
            <a:gs pos="70000">
              <a:schemeClr val="lt1">
                <a:hueOff val="0"/>
                <a:satOff val="0"/>
                <a:lumOff val="0"/>
                <a:alphaOff val="0"/>
                <a:tint val="99000"/>
                <a:shade val="65000"/>
                <a:satMod val="155000"/>
              </a:schemeClr>
            </a:gs>
            <a:gs pos="100000">
              <a:schemeClr val="l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i="0" kern="1200" dirty="0" smtClean="0">
              <a:solidFill>
                <a:schemeClr val="tx1"/>
              </a:solidFill>
              <a:latin typeface="+mn-lt"/>
              <a:cs typeface="Georgia"/>
            </a:rPr>
            <a:t>Seven out of every ten jobs depend on  advanced skills gained through  postsecondary education or training.</a:t>
          </a:r>
          <a:endParaRPr lang="en-US" sz="2400" b="1" i="0" kern="1200" dirty="0">
            <a:solidFill>
              <a:schemeClr val="tx1"/>
            </a:solidFill>
            <a:latin typeface="+mn-lt"/>
            <a:cs typeface="Georgia"/>
          </a:endParaRPr>
        </a:p>
      </dsp:txBody>
      <dsp:txXfrm>
        <a:off x="98791" y="2137709"/>
        <a:ext cx="5441218" cy="18261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5798AC-6E9B-487F-A647-6B44B877D7DF}">
      <dsp:nvSpPr>
        <dsp:cNvPr id="0" name=""/>
        <dsp:cNvSpPr/>
      </dsp:nvSpPr>
      <dsp:spPr>
        <a:xfrm>
          <a:off x="0" y="85"/>
          <a:ext cx="8229600" cy="1141709"/>
        </a:xfrm>
        <a:prstGeom prst="roundRect">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kern="1200" dirty="0" smtClean="0">
              <a:effectLst>
                <a:outerShdw blurRad="38100" dist="38100" dir="2700000">
                  <a:srgbClr val="000000"/>
                </a:outerShdw>
              </a:effectLst>
              <a:latin typeface="+mj-lt"/>
            </a:rPr>
            <a:t>Educational Attainment and Rank Among States – </a:t>
          </a:r>
          <a:r>
            <a:rPr lang="en-US" sz="3200" b="1" kern="1200" dirty="0" smtClean="0">
              <a:solidFill>
                <a:schemeClr val="bg1"/>
              </a:solidFill>
              <a:effectLst>
                <a:outerShdw blurRad="38100" dist="38100" dir="2700000">
                  <a:srgbClr val="000000"/>
                </a:outerShdw>
              </a:effectLst>
              <a:latin typeface="+mj-lt"/>
            </a:rPr>
            <a:t>Texas 2005 &amp; 2012</a:t>
          </a:r>
          <a:endParaRPr lang="en-US" sz="3200" b="1" kern="1200" dirty="0">
            <a:solidFill>
              <a:schemeClr val="bg1"/>
            </a:solidFill>
            <a:effectLst>
              <a:outerShdw dist="38100" dir="2700000">
                <a:srgbClr val="000000"/>
              </a:outerShdw>
            </a:effectLst>
            <a:latin typeface="+mj-lt"/>
          </a:endParaRPr>
        </a:p>
      </dsp:txBody>
      <dsp:txXfrm>
        <a:off x="55734" y="55819"/>
        <a:ext cx="8118132" cy="10302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D95C6F-A573-419C-9C14-0A903384ED1F}">
      <dsp:nvSpPr>
        <dsp:cNvPr id="0" name=""/>
        <dsp:cNvSpPr/>
      </dsp:nvSpPr>
      <dsp:spPr>
        <a:xfrm rot="5400000">
          <a:off x="4149923" y="-2417206"/>
          <a:ext cx="725719" cy="5792608"/>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0" marR="0" lvl="1" indent="0" algn="l" defTabSz="914400" rtl="0" eaLnBrk="1" fontAlgn="auto" latinLnBrk="0" hangingPunct="1">
            <a:lnSpc>
              <a:spcPct val="100000"/>
            </a:lnSpc>
            <a:spcBef>
              <a:spcPct val="0"/>
            </a:spcBef>
            <a:spcAft>
              <a:spcPts val="0"/>
            </a:spcAft>
            <a:buClrTx/>
            <a:buSzTx/>
            <a:buFontTx/>
            <a:buChar char="••"/>
            <a:tabLst/>
            <a:defRPr/>
          </a:pPr>
          <a:r>
            <a:rPr lang="en-US" sz="2000" kern="1200" dirty="0" smtClean="0"/>
            <a:t>Ages 18-24 with HS diploma</a:t>
          </a:r>
          <a:endParaRPr lang="en-US" sz="2000" kern="1200" dirty="0"/>
        </a:p>
      </dsp:txBody>
      <dsp:txXfrm rot="-5400000">
        <a:off x="1616479" y="151665"/>
        <a:ext cx="5757181" cy="654865"/>
      </dsp:txXfrm>
    </dsp:sp>
    <dsp:sp modelId="{42577FF2-ACB3-407D-914D-1ED28D9820CD}">
      <dsp:nvSpPr>
        <dsp:cNvPr id="0" name=""/>
        <dsp:cNvSpPr/>
      </dsp:nvSpPr>
      <dsp:spPr>
        <a:xfrm>
          <a:off x="0" y="42642"/>
          <a:ext cx="1650561" cy="872914"/>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rtl="0">
            <a:lnSpc>
              <a:spcPct val="90000"/>
            </a:lnSpc>
            <a:spcBef>
              <a:spcPct val="0"/>
            </a:spcBef>
            <a:spcAft>
              <a:spcPct val="35000"/>
            </a:spcAft>
          </a:pPr>
          <a:r>
            <a:rPr lang="en-US" sz="4000" b="1" kern="1200" dirty="0" smtClean="0"/>
            <a:t>46</a:t>
          </a:r>
          <a:r>
            <a:rPr lang="en-US" sz="4000" b="1" kern="1200" baseline="30000" dirty="0" smtClean="0"/>
            <a:t>th</a:t>
          </a:r>
          <a:endParaRPr lang="en-US" sz="4000" kern="1200" dirty="0"/>
        </a:p>
      </dsp:txBody>
      <dsp:txXfrm>
        <a:off x="42612" y="85254"/>
        <a:ext cx="1565337" cy="787690"/>
      </dsp:txXfrm>
    </dsp:sp>
    <dsp:sp modelId="{EE65C1AF-D266-4F4A-B6EE-4074497C4732}">
      <dsp:nvSpPr>
        <dsp:cNvPr id="0" name=""/>
        <dsp:cNvSpPr/>
      </dsp:nvSpPr>
      <dsp:spPr>
        <a:xfrm rot="5400000">
          <a:off x="4071067" y="-1528280"/>
          <a:ext cx="729016" cy="5738013"/>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0" marR="0" lvl="1" indent="0" algn="l" defTabSz="914400" rtl="0" eaLnBrk="1" fontAlgn="auto" latinLnBrk="0" hangingPunct="1">
            <a:lnSpc>
              <a:spcPct val="100000"/>
            </a:lnSpc>
            <a:spcBef>
              <a:spcPct val="0"/>
            </a:spcBef>
            <a:spcAft>
              <a:spcPts val="0"/>
            </a:spcAft>
            <a:buClrTx/>
            <a:buSzTx/>
            <a:buFontTx/>
            <a:buChar char="••"/>
            <a:tabLst/>
            <a:defRPr/>
          </a:pPr>
          <a:r>
            <a:rPr lang="en-US" sz="2000" kern="1200" dirty="0" smtClean="0"/>
            <a:t>Ages 25-64 with HS diploma</a:t>
          </a:r>
          <a:endParaRPr lang="en-US" sz="2000" kern="1200" dirty="0"/>
        </a:p>
      </dsp:txBody>
      <dsp:txXfrm rot="-5400000">
        <a:off x="1566569" y="1011806"/>
        <a:ext cx="5702425" cy="657840"/>
      </dsp:txXfrm>
    </dsp:sp>
    <dsp:sp modelId="{55410046-0819-4750-AFDF-033AAD0774C4}">
      <dsp:nvSpPr>
        <dsp:cNvPr id="0" name=""/>
        <dsp:cNvSpPr/>
      </dsp:nvSpPr>
      <dsp:spPr>
        <a:xfrm>
          <a:off x="0" y="904269"/>
          <a:ext cx="1650530" cy="872914"/>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rtl="0">
            <a:lnSpc>
              <a:spcPct val="90000"/>
            </a:lnSpc>
            <a:spcBef>
              <a:spcPct val="0"/>
            </a:spcBef>
            <a:spcAft>
              <a:spcPct val="35000"/>
            </a:spcAft>
          </a:pPr>
          <a:r>
            <a:rPr lang="en-US" sz="4000" b="1" kern="1200" dirty="0" smtClean="0"/>
            <a:t>50th</a:t>
          </a:r>
          <a:endParaRPr lang="en-US" sz="4000" b="1" kern="1200" dirty="0"/>
        </a:p>
      </dsp:txBody>
      <dsp:txXfrm>
        <a:off x="42612" y="946881"/>
        <a:ext cx="1565306" cy="787690"/>
      </dsp:txXfrm>
    </dsp:sp>
    <dsp:sp modelId="{5BF9686E-B3DC-4424-B28A-FBC24CD84201}">
      <dsp:nvSpPr>
        <dsp:cNvPr id="0" name=""/>
        <dsp:cNvSpPr/>
      </dsp:nvSpPr>
      <dsp:spPr>
        <a:xfrm rot="5400000">
          <a:off x="4094089" y="-631418"/>
          <a:ext cx="698331" cy="5687199"/>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0" marR="0" lvl="1" indent="0" algn="l" defTabSz="914400" rtl="0" eaLnBrk="1" fontAlgn="auto" latinLnBrk="0" hangingPunct="1">
            <a:lnSpc>
              <a:spcPct val="100000"/>
            </a:lnSpc>
            <a:spcBef>
              <a:spcPct val="0"/>
            </a:spcBef>
            <a:spcAft>
              <a:spcPts val="0"/>
            </a:spcAft>
            <a:buClrTx/>
            <a:buSzTx/>
            <a:buFontTx/>
            <a:buChar char="••"/>
            <a:tabLst/>
            <a:defRPr/>
          </a:pPr>
          <a:r>
            <a:rPr lang="en-US" sz="2000" kern="1200" dirty="0" smtClean="0"/>
            <a:t>Ages 25-64 with Associate</a:t>
          </a:r>
        </a:p>
      </dsp:txBody>
      <dsp:txXfrm rot="-5400000">
        <a:off x="1599655" y="1897106"/>
        <a:ext cx="5653109" cy="630151"/>
      </dsp:txXfrm>
    </dsp:sp>
    <dsp:sp modelId="{1175A5D5-8187-4C78-A3A6-5CF5C1439227}">
      <dsp:nvSpPr>
        <dsp:cNvPr id="0" name=""/>
        <dsp:cNvSpPr/>
      </dsp:nvSpPr>
      <dsp:spPr>
        <a:xfrm>
          <a:off x="0" y="1775725"/>
          <a:ext cx="1650561" cy="872914"/>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rtl="0">
            <a:lnSpc>
              <a:spcPct val="90000"/>
            </a:lnSpc>
            <a:spcBef>
              <a:spcPct val="0"/>
            </a:spcBef>
            <a:spcAft>
              <a:spcPct val="35000"/>
            </a:spcAft>
          </a:pPr>
          <a:r>
            <a:rPr lang="en-US" sz="4000" b="1" kern="1200" dirty="0" smtClean="0"/>
            <a:t>46th</a:t>
          </a:r>
          <a:endParaRPr lang="en-US" sz="4000" b="1" kern="1200" dirty="0"/>
        </a:p>
      </dsp:txBody>
      <dsp:txXfrm>
        <a:off x="42612" y="1818337"/>
        <a:ext cx="1565337" cy="787690"/>
      </dsp:txXfrm>
    </dsp:sp>
    <dsp:sp modelId="{458CA508-BB90-46F7-9447-861CCB49705B}">
      <dsp:nvSpPr>
        <dsp:cNvPr id="0" name=""/>
        <dsp:cNvSpPr/>
      </dsp:nvSpPr>
      <dsp:spPr>
        <a:xfrm rot="5400000">
          <a:off x="4379339" y="-60058"/>
          <a:ext cx="698331" cy="6319931"/>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0" marR="0" lvl="1" indent="0" algn="l" defTabSz="914400" rtl="0" eaLnBrk="1" fontAlgn="auto" latinLnBrk="0" hangingPunct="1">
            <a:lnSpc>
              <a:spcPct val="100000"/>
            </a:lnSpc>
            <a:spcBef>
              <a:spcPct val="0"/>
            </a:spcBef>
            <a:spcAft>
              <a:spcPts val="0"/>
            </a:spcAft>
            <a:buClrTx/>
            <a:buSzTx/>
            <a:buFontTx/>
            <a:buChar char="••"/>
            <a:tabLst/>
            <a:defRPr/>
          </a:pPr>
          <a:r>
            <a:rPr lang="en-US" sz="2000" kern="1200" dirty="0" smtClean="0"/>
            <a:t>Ages 25-64 with Bachelor’s or Higher</a:t>
          </a:r>
        </a:p>
      </dsp:txBody>
      <dsp:txXfrm rot="-5400000">
        <a:off x="1568539" y="2784832"/>
        <a:ext cx="6285841" cy="630151"/>
      </dsp:txXfrm>
    </dsp:sp>
    <dsp:sp modelId="{6FC13450-C7C1-4811-BBD1-E8748C88E7BC}">
      <dsp:nvSpPr>
        <dsp:cNvPr id="0" name=""/>
        <dsp:cNvSpPr/>
      </dsp:nvSpPr>
      <dsp:spPr>
        <a:xfrm>
          <a:off x="0" y="2705868"/>
          <a:ext cx="1598868" cy="872914"/>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76200" rIns="152400" bIns="7620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kern="1200" dirty="0" smtClean="0"/>
            <a:t>34th</a:t>
          </a:r>
        </a:p>
      </dsp:txBody>
      <dsp:txXfrm>
        <a:off x="42612" y="2748480"/>
        <a:ext cx="1513644" cy="787690"/>
      </dsp:txXfrm>
    </dsp:sp>
    <dsp:sp modelId="{45B72022-FC4F-4429-9DCF-6128AAF300ED}">
      <dsp:nvSpPr>
        <dsp:cNvPr id="0" name=""/>
        <dsp:cNvSpPr/>
      </dsp:nvSpPr>
      <dsp:spPr>
        <a:xfrm rot="5400000">
          <a:off x="4242602" y="939006"/>
          <a:ext cx="698331" cy="6135521"/>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57150" lvl="1" indent="0" algn="l" defTabSz="400050" rtl="0">
            <a:lnSpc>
              <a:spcPct val="90000"/>
            </a:lnSpc>
            <a:spcBef>
              <a:spcPct val="0"/>
            </a:spcBef>
            <a:spcAft>
              <a:spcPct val="15000"/>
            </a:spcAft>
            <a:buChar char="••"/>
          </a:pPr>
          <a:endParaRPr lang="en-US" sz="2000" kern="1200" dirty="0"/>
        </a:p>
        <a:p>
          <a:pPr marL="0" marR="0" lvl="1" indent="0" algn="l" defTabSz="914400" rtl="0" eaLnBrk="1" fontAlgn="auto" latinLnBrk="0" hangingPunct="1">
            <a:lnSpc>
              <a:spcPct val="100000"/>
            </a:lnSpc>
            <a:spcBef>
              <a:spcPct val="0"/>
            </a:spcBef>
            <a:spcAft>
              <a:spcPts val="0"/>
            </a:spcAft>
            <a:buClrTx/>
            <a:buSzTx/>
            <a:buFontTx/>
            <a:buChar char="••"/>
            <a:tabLst/>
            <a:defRPr/>
          </a:pPr>
          <a:r>
            <a:rPr lang="en-US" sz="2000" kern="1200" dirty="0" smtClean="0"/>
            <a:t>Ages 25-64 with Graduate/Professional</a:t>
          </a:r>
        </a:p>
        <a:p>
          <a:pPr marL="57150" lvl="1" indent="0" algn="l" defTabSz="400050" rtl="0">
            <a:lnSpc>
              <a:spcPct val="90000"/>
            </a:lnSpc>
            <a:spcBef>
              <a:spcPct val="0"/>
            </a:spcBef>
            <a:spcAft>
              <a:spcPct val="15000"/>
            </a:spcAft>
            <a:buChar char="••"/>
          </a:pPr>
          <a:endParaRPr lang="en-US" sz="2000" kern="1200" dirty="0"/>
        </a:p>
      </dsp:txBody>
      <dsp:txXfrm rot="-5400000">
        <a:off x="1524007" y="3691691"/>
        <a:ext cx="6101431" cy="630151"/>
      </dsp:txXfrm>
    </dsp:sp>
    <dsp:sp modelId="{13691207-2DAC-4396-BF85-F983DCA91EA6}">
      <dsp:nvSpPr>
        <dsp:cNvPr id="0" name=""/>
        <dsp:cNvSpPr/>
      </dsp:nvSpPr>
      <dsp:spPr>
        <a:xfrm>
          <a:off x="1" y="3641772"/>
          <a:ext cx="1650530" cy="750776"/>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76200" rIns="152400" bIns="7620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kern="1200" dirty="0" smtClean="0"/>
            <a:t>34th</a:t>
          </a:r>
        </a:p>
      </dsp:txBody>
      <dsp:txXfrm>
        <a:off x="36651" y="3678422"/>
        <a:ext cx="1577230" cy="67747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0.09259</cdr:x>
      <cdr:y>0.93546</cdr:y>
    </cdr:from>
    <cdr:to>
      <cdr:x>0.18519</cdr:x>
      <cdr:y>0.98597</cdr:y>
    </cdr:to>
    <cdr:sp macro="" textlink="">
      <cdr:nvSpPr>
        <cdr:cNvPr id="2" name="TextBox 1"/>
        <cdr:cNvSpPr txBox="1"/>
      </cdr:nvSpPr>
      <cdr:spPr>
        <a:xfrm xmlns:a="http://schemas.openxmlformats.org/drawingml/2006/main">
          <a:off x="762000" y="4233862"/>
          <a:ext cx="762000"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0.25926</cdr:x>
      <cdr:y>0.93546</cdr:y>
    </cdr:from>
    <cdr:to>
      <cdr:x>0.36111</cdr:x>
      <cdr:y>1</cdr:y>
    </cdr:to>
    <cdr:sp macro="" textlink="">
      <cdr:nvSpPr>
        <cdr:cNvPr id="3" name="TextBox 2"/>
        <cdr:cNvSpPr txBox="1"/>
      </cdr:nvSpPr>
      <cdr:spPr>
        <a:xfrm xmlns:a="http://schemas.openxmlformats.org/drawingml/2006/main">
          <a:off x="2133600" y="4233862"/>
          <a:ext cx="838200" cy="2921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0.12037</cdr:x>
      <cdr:y>0.31003</cdr:y>
    </cdr:from>
    <cdr:to>
      <cdr:x>0.18519</cdr:x>
      <cdr:y>0.4384</cdr:y>
    </cdr:to>
    <cdr:sp macro="" textlink="">
      <cdr:nvSpPr>
        <cdr:cNvPr id="4" name="TextBox 3"/>
        <cdr:cNvSpPr txBox="1"/>
      </cdr:nvSpPr>
      <cdr:spPr>
        <a:xfrm xmlns:a="http://schemas.openxmlformats.org/drawingml/2006/main">
          <a:off x="990600" y="1295408"/>
          <a:ext cx="533443" cy="53636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smtClean="0"/>
            <a:t>42%</a:t>
          </a:r>
          <a:endParaRPr lang="en-US" sz="1400" dirty="0"/>
        </a:p>
      </cdr:txBody>
    </cdr:sp>
  </cdr:relSizeAnchor>
  <cdr:relSizeAnchor xmlns:cdr="http://schemas.openxmlformats.org/drawingml/2006/chartDrawing">
    <cdr:from>
      <cdr:x>0.71296</cdr:x>
      <cdr:y>0.12802</cdr:y>
    </cdr:from>
    <cdr:to>
      <cdr:x>0.78704</cdr:x>
      <cdr:y>0.23673</cdr:y>
    </cdr:to>
    <cdr:sp macro="" textlink="">
      <cdr:nvSpPr>
        <cdr:cNvPr id="5" name="TextBox 4"/>
        <cdr:cNvSpPr txBox="1"/>
      </cdr:nvSpPr>
      <cdr:spPr>
        <a:xfrm xmlns:a="http://schemas.openxmlformats.org/drawingml/2006/main">
          <a:off x="5867400" y="534888"/>
          <a:ext cx="609600" cy="45422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smtClean="0"/>
            <a:t>57%</a:t>
          </a:r>
          <a:endParaRPr lang="en-US" sz="1400" dirty="0"/>
        </a:p>
      </cdr:txBody>
    </cdr:sp>
  </cdr:relSizeAnchor>
</c:userShapes>
</file>

<file path=ppt/drawings/drawing2.xml><?xml version="1.0" encoding="utf-8"?>
<c:userShapes xmlns:c="http://schemas.openxmlformats.org/drawingml/2006/chart">
  <cdr:relSizeAnchor xmlns:cdr="http://schemas.openxmlformats.org/drawingml/2006/chartDrawing">
    <cdr:from>
      <cdr:x>0.17895</cdr:x>
      <cdr:y>0.5</cdr:y>
    </cdr:from>
    <cdr:to>
      <cdr:x>0.30526</cdr:x>
      <cdr:y>0.66129</cdr:y>
    </cdr:to>
    <cdr:sp macro="" textlink="">
      <cdr:nvSpPr>
        <cdr:cNvPr id="2" name="TextBox 1"/>
        <cdr:cNvSpPr txBox="1"/>
      </cdr:nvSpPr>
      <cdr:spPr>
        <a:xfrm xmlns:a="http://schemas.openxmlformats.org/drawingml/2006/main">
          <a:off x="1295400" y="2362200"/>
          <a:ext cx="914358" cy="76199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latin typeface="+mj-lt"/>
              <a:cs typeface="Arial" pitchFamily="34" charset="0"/>
            </a:rPr>
            <a:t>57</a:t>
          </a:r>
          <a:r>
            <a:rPr lang="en-US" sz="1800" dirty="0" smtClean="0">
              <a:latin typeface="Arial" pitchFamily="34" charset="0"/>
              <a:cs typeface="Arial" pitchFamily="34" charset="0"/>
            </a:rPr>
            <a:t>%</a:t>
          </a:r>
          <a:endParaRPr lang="en-US" sz="1800" dirty="0">
            <a:latin typeface="Arial" pitchFamily="34" charset="0"/>
            <a:cs typeface="Arial" pitchFamily="34" charset="0"/>
          </a:endParaRPr>
        </a:p>
      </cdr:txBody>
    </cdr:sp>
  </cdr:relSizeAnchor>
  <cdr:relSizeAnchor xmlns:cdr="http://schemas.openxmlformats.org/drawingml/2006/chartDrawing">
    <cdr:from>
      <cdr:x>0.29474</cdr:x>
      <cdr:y>0.45161</cdr:y>
    </cdr:from>
    <cdr:to>
      <cdr:x>0.40001</cdr:x>
      <cdr:y>0.58064</cdr:y>
    </cdr:to>
    <cdr:sp macro="" textlink="">
      <cdr:nvSpPr>
        <cdr:cNvPr id="3" name="TextBox 2"/>
        <cdr:cNvSpPr txBox="1"/>
      </cdr:nvSpPr>
      <cdr:spPr>
        <a:xfrm xmlns:a="http://schemas.openxmlformats.org/drawingml/2006/main">
          <a:off x="2133600" y="2133600"/>
          <a:ext cx="762049" cy="6095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latin typeface="+mj-lt"/>
              <a:cs typeface="Arial" pitchFamily="34" charset="0"/>
            </a:rPr>
            <a:t>58</a:t>
          </a:r>
          <a:r>
            <a:rPr lang="en-US" sz="1800" dirty="0" smtClean="0">
              <a:latin typeface="Arial" pitchFamily="34" charset="0"/>
              <a:cs typeface="Arial" pitchFamily="34" charset="0"/>
            </a:rPr>
            <a:t>%</a:t>
          </a:r>
          <a:endParaRPr lang="en-US" sz="1800" dirty="0">
            <a:latin typeface="Arial" pitchFamily="34" charset="0"/>
            <a:cs typeface="Arial" pitchFamily="34" charset="0"/>
          </a:endParaRPr>
        </a:p>
      </cdr:txBody>
    </cdr:sp>
  </cdr:relSizeAnchor>
  <cdr:relSizeAnchor xmlns:cdr="http://schemas.openxmlformats.org/drawingml/2006/chartDrawing">
    <cdr:from>
      <cdr:x>0.34737</cdr:x>
      <cdr:y>0.30468</cdr:y>
    </cdr:from>
    <cdr:to>
      <cdr:x>0.44211</cdr:x>
      <cdr:y>0.43371</cdr:y>
    </cdr:to>
    <cdr:sp macro="" textlink="">
      <cdr:nvSpPr>
        <cdr:cNvPr id="4" name="TextBox 3"/>
        <cdr:cNvSpPr txBox="1"/>
      </cdr:nvSpPr>
      <cdr:spPr>
        <a:xfrm xmlns:a="http://schemas.openxmlformats.org/drawingml/2006/main">
          <a:off x="2514600" y="1439419"/>
          <a:ext cx="685822" cy="60958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latin typeface="+mj-lt"/>
              <a:cs typeface="Arial" pitchFamily="34" charset="0"/>
            </a:rPr>
            <a:t>61%</a:t>
          </a:r>
          <a:endParaRPr lang="en-US" sz="1800" dirty="0">
            <a:latin typeface="+mj-lt"/>
            <a:cs typeface="Arial" pitchFamily="34" charset="0"/>
          </a:endParaRPr>
        </a:p>
      </cdr:txBody>
    </cdr:sp>
  </cdr:relSizeAnchor>
  <cdr:relSizeAnchor xmlns:cdr="http://schemas.openxmlformats.org/drawingml/2006/chartDrawing">
    <cdr:from>
      <cdr:x>0.52509</cdr:x>
      <cdr:y>0.24993</cdr:y>
    </cdr:from>
    <cdr:to>
      <cdr:x>0.64087</cdr:x>
      <cdr:y>0.37896</cdr:y>
    </cdr:to>
    <cdr:sp macro="" textlink="">
      <cdr:nvSpPr>
        <cdr:cNvPr id="5" name="TextBox 4"/>
        <cdr:cNvSpPr txBox="1"/>
      </cdr:nvSpPr>
      <cdr:spPr>
        <a:xfrm xmlns:a="http://schemas.openxmlformats.org/drawingml/2006/main">
          <a:off x="3801098" y="1180754"/>
          <a:ext cx="838132" cy="6095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latin typeface="+mj-lt"/>
              <a:cs typeface="Arial" pitchFamily="34" charset="0"/>
            </a:rPr>
            <a:t>62%</a:t>
          </a:r>
          <a:endParaRPr lang="en-US" sz="1800" dirty="0">
            <a:latin typeface="+mj-lt"/>
            <a:cs typeface="Arial" pitchFamily="34" charset="0"/>
          </a:endParaRPr>
        </a:p>
      </cdr:txBody>
    </cdr:sp>
  </cdr:relSizeAnchor>
  <cdr:relSizeAnchor xmlns:cdr="http://schemas.openxmlformats.org/drawingml/2006/chartDrawing">
    <cdr:from>
      <cdr:x>0.65263</cdr:x>
      <cdr:y>0.16129</cdr:y>
    </cdr:from>
    <cdr:to>
      <cdr:x>0.73684</cdr:x>
      <cdr:y>0.27419</cdr:y>
    </cdr:to>
    <cdr:sp macro="" textlink="">
      <cdr:nvSpPr>
        <cdr:cNvPr id="6" name="TextBox 5"/>
        <cdr:cNvSpPr txBox="1"/>
      </cdr:nvSpPr>
      <cdr:spPr>
        <a:xfrm xmlns:a="http://schemas.openxmlformats.org/drawingml/2006/main">
          <a:off x="4724400" y="762000"/>
          <a:ext cx="609600" cy="533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t>64%</a:t>
          </a:r>
          <a:endParaRPr lang="en-US" sz="1800" dirty="0"/>
        </a:p>
      </cdr:txBody>
    </cdr:sp>
  </cdr:relSizeAnchor>
  <cdr:relSizeAnchor xmlns:cdr="http://schemas.openxmlformats.org/drawingml/2006/chartDrawing">
    <cdr:from>
      <cdr:x>0.70526</cdr:x>
      <cdr:y>0.03226</cdr:y>
    </cdr:from>
    <cdr:to>
      <cdr:x>0.81053</cdr:x>
      <cdr:y>0.14516</cdr:y>
    </cdr:to>
    <cdr:sp macro="" textlink="">
      <cdr:nvSpPr>
        <cdr:cNvPr id="7" name="TextBox 6"/>
        <cdr:cNvSpPr txBox="1"/>
      </cdr:nvSpPr>
      <cdr:spPr>
        <a:xfrm xmlns:a="http://schemas.openxmlformats.org/drawingml/2006/main">
          <a:off x="5105400" y="152400"/>
          <a:ext cx="762000" cy="533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t>67%</a:t>
          </a:r>
          <a:endParaRPr lang="en-US" sz="1800" dirty="0"/>
        </a:p>
      </cdr:txBody>
    </cdr:sp>
  </cdr:relSizeAnchor>
  <cdr:relSizeAnchor xmlns:cdr="http://schemas.openxmlformats.org/drawingml/2006/chartDrawing">
    <cdr:from>
      <cdr:x>0.75789</cdr:x>
      <cdr:y>0.1129</cdr:y>
    </cdr:from>
    <cdr:to>
      <cdr:x>1</cdr:x>
      <cdr:y>0.37896</cdr:y>
    </cdr:to>
    <cdr:sp macro="" textlink="">
      <cdr:nvSpPr>
        <cdr:cNvPr id="8" name="TextBox 7"/>
        <cdr:cNvSpPr txBox="1"/>
      </cdr:nvSpPr>
      <cdr:spPr>
        <a:xfrm xmlns:a="http://schemas.openxmlformats.org/drawingml/2006/main">
          <a:off x="5486366" y="533385"/>
          <a:ext cx="1752634" cy="125697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t>     </a:t>
          </a:r>
          <a:r>
            <a:rPr lang="en-US" sz="1800" dirty="0" smtClean="0">
              <a:solidFill>
                <a:srgbClr val="0070C0"/>
              </a:solidFill>
            </a:rPr>
            <a:t>2011</a:t>
          </a:r>
        </a:p>
        <a:p xmlns:a="http://schemas.openxmlformats.org/drawingml/2006/main">
          <a:r>
            <a:rPr lang="en-US" sz="1600" dirty="0" smtClean="0">
              <a:solidFill>
                <a:srgbClr val="0070C0"/>
              </a:solidFill>
            </a:rPr>
            <a:t>State = 67%</a:t>
          </a:r>
        </a:p>
        <a:p xmlns:a="http://schemas.openxmlformats.org/drawingml/2006/main">
          <a:r>
            <a:rPr lang="en-US" sz="1600" dirty="0" smtClean="0">
              <a:solidFill>
                <a:srgbClr val="FF0000"/>
              </a:solidFill>
            </a:rPr>
            <a:t>Region 10 = 69%</a:t>
          </a:r>
          <a:endParaRPr lang="en-US" sz="1600" dirty="0">
            <a:solidFill>
              <a:srgbClr val="FF0000"/>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29100" cy="468630"/>
          </a:xfrm>
          <a:prstGeom prst="rect">
            <a:avLst/>
          </a:prstGeom>
        </p:spPr>
        <p:txBody>
          <a:bodyPr vert="horz" lIns="94046" tIns="47023" rIns="94046" bIns="47023" rtlCol="0"/>
          <a:lstStyle>
            <a:lvl1pPr algn="l">
              <a:defRPr sz="1200"/>
            </a:lvl1pPr>
          </a:lstStyle>
          <a:p>
            <a:r>
              <a:rPr lang="en-US" b="1" i="1" dirty="0" smtClean="0"/>
              <a:t>AVATAR Module One</a:t>
            </a:r>
          </a:p>
          <a:p>
            <a:r>
              <a:rPr lang="en-US" b="1" i="1" dirty="0" smtClean="0"/>
              <a:t>Project Introduction and Partners’ Roles and Responsibilities</a:t>
            </a:r>
            <a:endParaRPr lang="en-US" b="1" i="1" dirty="0"/>
          </a:p>
        </p:txBody>
      </p:sp>
      <p:sp>
        <p:nvSpPr>
          <p:cNvPr id="4" name="Footer Placeholder 3"/>
          <p:cNvSpPr>
            <a:spLocks noGrp="1"/>
          </p:cNvSpPr>
          <p:nvPr>
            <p:ph type="ftr" sz="quarter" idx="2"/>
          </p:nvPr>
        </p:nvSpPr>
        <p:spPr>
          <a:xfrm>
            <a:off x="0" y="8902343"/>
            <a:ext cx="3070860" cy="468630"/>
          </a:xfrm>
          <a:prstGeom prst="rect">
            <a:avLst/>
          </a:prstGeom>
        </p:spPr>
        <p:txBody>
          <a:bodyPr vert="horz" lIns="94046" tIns="47023" rIns="94046" bIns="47023" rtlCol="0" anchor="b"/>
          <a:lstStyle>
            <a:lvl1pPr algn="l">
              <a:defRPr sz="1200"/>
            </a:lvl1pPr>
          </a:lstStyle>
          <a:p>
            <a:r>
              <a:rPr lang="en-US" dirty="0" smtClean="0"/>
              <a:t>Created: 9/23/2011</a:t>
            </a:r>
          </a:p>
          <a:p>
            <a:r>
              <a:rPr lang="en-US" dirty="0" smtClean="0"/>
              <a:t>Revised: 10/27/2011</a:t>
            </a:r>
          </a:p>
        </p:txBody>
      </p:sp>
      <p:sp>
        <p:nvSpPr>
          <p:cNvPr id="5" name="Slide Number Placeholder 4"/>
          <p:cNvSpPr>
            <a:spLocks noGrp="1"/>
          </p:cNvSpPr>
          <p:nvPr>
            <p:ph type="sldNum" sz="quarter" idx="3"/>
          </p:nvPr>
        </p:nvSpPr>
        <p:spPr>
          <a:xfrm>
            <a:off x="4014100" y="8902343"/>
            <a:ext cx="3070860" cy="468630"/>
          </a:xfrm>
          <a:prstGeom prst="rect">
            <a:avLst/>
          </a:prstGeom>
        </p:spPr>
        <p:txBody>
          <a:bodyPr vert="horz" lIns="94046" tIns="47023" rIns="94046" bIns="47023" rtlCol="0" anchor="b"/>
          <a:lstStyle>
            <a:lvl1pPr algn="r">
              <a:defRPr sz="1200"/>
            </a:lvl1pPr>
          </a:lstStyle>
          <a:p>
            <a:fld id="{F6F6D9CA-3A28-47CF-BD43-8EE17DAC3F4D}" type="slidenum">
              <a:rPr lang="en-US" smtClean="0"/>
              <a:pPr/>
              <a:t>‹#›</a:t>
            </a:fld>
            <a:endParaRPr lang="en-US" dirty="0"/>
          </a:p>
        </p:txBody>
      </p:sp>
    </p:spTree>
    <p:extLst>
      <p:ext uri="{BB962C8B-B14F-4D97-AF65-F5344CB8AC3E}">
        <p14:creationId xmlns:p14="http://schemas.microsoft.com/office/powerpoint/2010/main" val="40181735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68630"/>
          </a:xfrm>
          <a:prstGeom prst="rect">
            <a:avLst/>
          </a:prstGeom>
        </p:spPr>
        <p:txBody>
          <a:bodyPr vert="horz" lIns="94046" tIns="47023" rIns="94046" bIns="47023" rtlCol="0"/>
          <a:lstStyle>
            <a:lvl1pPr algn="l">
              <a:defRPr sz="1200"/>
            </a:lvl1pPr>
          </a:lstStyle>
          <a:p>
            <a:endParaRPr lang="en-US" dirty="0"/>
          </a:p>
        </p:txBody>
      </p:sp>
      <p:sp>
        <p:nvSpPr>
          <p:cNvPr id="3" name="Date Placeholder 2"/>
          <p:cNvSpPr>
            <a:spLocks noGrp="1"/>
          </p:cNvSpPr>
          <p:nvPr>
            <p:ph type="dt" idx="1"/>
          </p:nvPr>
        </p:nvSpPr>
        <p:spPr>
          <a:xfrm>
            <a:off x="4014100" y="0"/>
            <a:ext cx="3070860" cy="468630"/>
          </a:xfrm>
          <a:prstGeom prst="rect">
            <a:avLst/>
          </a:prstGeom>
        </p:spPr>
        <p:txBody>
          <a:bodyPr vert="horz" lIns="94046" tIns="47023" rIns="94046" bIns="47023" rtlCol="0"/>
          <a:lstStyle>
            <a:lvl1pPr algn="r">
              <a:defRPr sz="1200"/>
            </a:lvl1pPr>
          </a:lstStyle>
          <a:p>
            <a:fld id="{29661713-97C5-40A0-AEBE-2B4463080686}" type="datetimeFigureOut">
              <a:rPr lang="en-US" smtClean="0"/>
              <a:pPr/>
              <a:t>7/8/2014</a:t>
            </a:fld>
            <a:endParaRPr lang="en-US" dirty="0"/>
          </a:p>
        </p:txBody>
      </p:sp>
      <p:sp>
        <p:nvSpPr>
          <p:cNvPr id="4" name="Slide Image Placeholder 3"/>
          <p:cNvSpPr>
            <a:spLocks noGrp="1" noRot="1" noChangeAspect="1"/>
          </p:cNvSpPr>
          <p:nvPr>
            <p:ph type="sldImg" idx="2"/>
          </p:nvPr>
        </p:nvSpPr>
        <p:spPr>
          <a:xfrm>
            <a:off x="1200150" y="703263"/>
            <a:ext cx="4686300" cy="3514725"/>
          </a:xfrm>
          <a:prstGeom prst="rect">
            <a:avLst/>
          </a:prstGeom>
          <a:noFill/>
          <a:ln w="12700">
            <a:solidFill>
              <a:prstClr val="black"/>
            </a:solidFill>
          </a:ln>
        </p:spPr>
        <p:txBody>
          <a:bodyPr vert="horz" lIns="94046" tIns="47023" rIns="94046" bIns="47023" rtlCol="0" anchor="ctr"/>
          <a:lstStyle/>
          <a:p>
            <a:endParaRPr lang="en-US" dirty="0"/>
          </a:p>
        </p:txBody>
      </p:sp>
      <p:sp>
        <p:nvSpPr>
          <p:cNvPr id="5" name="Notes Placeholder 4"/>
          <p:cNvSpPr>
            <a:spLocks noGrp="1"/>
          </p:cNvSpPr>
          <p:nvPr>
            <p:ph type="body" sz="quarter" idx="3"/>
          </p:nvPr>
        </p:nvSpPr>
        <p:spPr>
          <a:xfrm>
            <a:off x="708660" y="4451985"/>
            <a:ext cx="5669280" cy="4217670"/>
          </a:xfrm>
          <a:prstGeom prst="rect">
            <a:avLst/>
          </a:prstGeom>
        </p:spPr>
        <p:txBody>
          <a:bodyPr vert="horz" lIns="94046" tIns="47023" rIns="94046" bIns="4702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02343"/>
            <a:ext cx="3070860" cy="468630"/>
          </a:xfrm>
          <a:prstGeom prst="rect">
            <a:avLst/>
          </a:prstGeom>
        </p:spPr>
        <p:txBody>
          <a:bodyPr vert="horz" lIns="94046" tIns="47023" rIns="94046" bIns="470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14100" y="8902343"/>
            <a:ext cx="3070860" cy="468630"/>
          </a:xfrm>
          <a:prstGeom prst="rect">
            <a:avLst/>
          </a:prstGeom>
        </p:spPr>
        <p:txBody>
          <a:bodyPr vert="horz" lIns="94046" tIns="47023" rIns="94046" bIns="47023" rtlCol="0" anchor="b"/>
          <a:lstStyle>
            <a:lvl1pPr algn="r">
              <a:defRPr sz="1200"/>
            </a:lvl1pPr>
          </a:lstStyle>
          <a:p>
            <a:fld id="{DD450642-4D2C-446A-898F-0908D490B3D9}" type="slidenum">
              <a:rPr lang="en-US" smtClean="0"/>
              <a:pPr/>
              <a:t>‹#›</a:t>
            </a:fld>
            <a:endParaRPr lang="en-US" dirty="0"/>
          </a:p>
        </p:txBody>
      </p:sp>
    </p:spTree>
    <p:extLst>
      <p:ext uri="{BB962C8B-B14F-4D97-AF65-F5344CB8AC3E}">
        <p14:creationId xmlns:p14="http://schemas.microsoft.com/office/powerpoint/2010/main" val="180573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xfrm>
            <a:off x="1657350" y="468313"/>
            <a:ext cx="4084638" cy="30622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smtClean="0">
                <a:latin typeface="Georgia" pitchFamily="18" charset="0"/>
                <a:ea typeface="Georgia" pitchFamily="18" charset="0"/>
                <a:cs typeface="Georgia" pitchFamily="18" charset="0"/>
              </a:rPr>
              <a:t>The organization Achieve, Inc. through its American Diploma Project has conducted extensive research on workforce needs as well as college readiness.  Their researchers found that the skills needed for college and work are closely aligned.  Thus, if we promote college readiness, we also promote career readiness. . .AND if we promote career readiness, we will promote college readiness.  Why?  </a:t>
            </a:r>
            <a:r>
              <a:rPr lang="en-US" i="1" dirty="0" smtClean="0">
                <a:latin typeface="Georgia" pitchFamily="18" charset="0"/>
                <a:ea typeface="Georgia" pitchFamily="18" charset="0"/>
                <a:cs typeface="Georgia" pitchFamily="18" charset="0"/>
              </a:rPr>
              <a:t>Review the information on the slide.</a:t>
            </a:r>
            <a:endParaRPr lang="en-US" dirty="0" smtClean="0">
              <a:latin typeface="Georgia" pitchFamily="18" charset="0"/>
              <a:ea typeface="Georgia" pitchFamily="18" charset="0"/>
              <a:cs typeface="Georgia" pitchFamily="18" charset="0"/>
            </a:endParaRPr>
          </a:p>
          <a:p>
            <a:pPr eaLnBrk="1" hangingPunct="1">
              <a:spcBef>
                <a:spcPct val="0"/>
              </a:spcBef>
            </a:pPr>
            <a:endParaRPr lang="en-US" dirty="0" smtClean="0"/>
          </a:p>
        </p:txBody>
      </p:sp>
      <p:sp>
        <p:nvSpPr>
          <p:cNvPr id="460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64053" indent="-293867">
              <a:defRPr>
                <a:solidFill>
                  <a:schemeClr val="tx1"/>
                </a:solidFill>
                <a:latin typeface="Arial" pitchFamily="34" charset="0"/>
              </a:defRPr>
            </a:lvl2pPr>
            <a:lvl3pPr marL="1175468" indent="-235094">
              <a:defRPr>
                <a:solidFill>
                  <a:schemeClr val="tx1"/>
                </a:solidFill>
                <a:latin typeface="Arial" pitchFamily="34" charset="0"/>
              </a:defRPr>
            </a:lvl3pPr>
            <a:lvl4pPr marL="1645655" indent="-235094">
              <a:defRPr>
                <a:solidFill>
                  <a:schemeClr val="tx1"/>
                </a:solidFill>
                <a:latin typeface="Arial" pitchFamily="34" charset="0"/>
              </a:defRPr>
            </a:lvl4pPr>
            <a:lvl5pPr marL="2115840" indent="-235094">
              <a:defRPr>
                <a:solidFill>
                  <a:schemeClr val="tx1"/>
                </a:solidFill>
                <a:latin typeface="Arial" pitchFamily="34" charset="0"/>
              </a:defRPr>
            </a:lvl5pPr>
            <a:lvl6pPr marL="2586027" indent="-235094" fontAlgn="base">
              <a:spcBef>
                <a:spcPct val="0"/>
              </a:spcBef>
              <a:spcAft>
                <a:spcPct val="0"/>
              </a:spcAft>
              <a:defRPr>
                <a:solidFill>
                  <a:schemeClr val="tx1"/>
                </a:solidFill>
                <a:latin typeface="Arial" pitchFamily="34" charset="0"/>
              </a:defRPr>
            </a:lvl6pPr>
            <a:lvl7pPr marL="3056213" indent="-235094" fontAlgn="base">
              <a:spcBef>
                <a:spcPct val="0"/>
              </a:spcBef>
              <a:spcAft>
                <a:spcPct val="0"/>
              </a:spcAft>
              <a:defRPr>
                <a:solidFill>
                  <a:schemeClr val="tx1"/>
                </a:solidFill>
                <a:latin typeface="Arial" pitchFamily="34" charset="0"/>
              </a:defRPr>
            </a:lvl7pPr>
            <a:lvl8pPr marL="3526401" indent="-235094" fontAlgn="base">
              <a:spcBef>
                <a:spcPct val="0"/>
              </a:spcBef>
              <a:spcAft>
                <a:spcPct val="0"/>
              </a:spcAft>
              <a:defRPr>
                <a:solidFill>
                  <a:schemeClr val="tx1"/>
                </a:solidFill>
                <a:latin typeface="Arial" pitchFamily="34" charset="0"/>
              </a:defRPr>
            </a:lvl8pPr>
            <a:lvl9pPr marL="3996588" indent="-235094" fontAlgn="base">
              <a:spcBef>
                <a:spcPct val="0"/>
              </a:spcBef>
              <a:spcAft>
                <a:spcPct val="0"/>
              </a:spcAft>
              <a:defRPr>
                <a:solidFill>
                  <a:schemeClr val="tx1"/>
                </a:solidFill>
                <a:latin typeface="Arial" pitchFamily="34" charset="0"/>
              </a:defRPr>
            </a:lvl9pPr>
          </a:lstStyle>
          <a:p>
            <a:fld id="{A932EB52-2EC2-42A5-BDB0-832DE098067B}" type="slidenum">
              <a:rPr lang="en-US" smtClean="0">
                <a:latin typeface="Calibri" pitchFamily="34" charset="0"/>
              </a:rPr>
              <a:pPr/>
              <a:t>2</a:t>
            </a:fld>
            <a:endParaRPr lang="en-US" dirty="0" smtClean="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450642-4D2C-446A-898F-0908D490B3D9}" type="slidenum">
              <a:rPr lang="en-US" smtClean="0"/>
              <a:pPr/>
              <a:t>30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smtClean="0"/>
              <a:t>Opening  Activity: </a:t>
            </a:r>
            <a:r>
              <a:rPr lang="en-US" sz="1400" dirty="0" smtClean="0"/>
              <a:t> Ask each team member to offer advice</a:t>
            </a:r>
            <a:r>
              <a:rPr lang="en-US" sz="1400" baseline="0" dirty="0" smtClean="0"/>
              <a:t> about which topic they would choose as their first priority with their students and where each of them would start addressing that priority?</a:t>
            </a:r>
            <a:endParaRPr lang="en-US" sz="1400" dirty="0"/>
          </a:p>
        </p:txBody>
      </p:sp>
      <p:sp>
        <p:nvSpPr>
          <p:cNvPr id="4" name="Slide Number Placeholder 3"/>
          <p:cNvSpPr>
            <a:spLocks noGrp="1"/>
          </p:cNvSpPr>
          <p:nvPr>
            <p:ph type="sldNum" sz="quarter" idx="10"/>
          </p:nvPr>
        </p:nvSpPr>
        <p:spPr/>
        <p:txBody>
          <a:bodyPr/>
          <a:lstStyle/>
          <a:p>
            <a:fld id="{DD450642-4D2C-446A-898F-0908D490B3D9}" type="slidenum">
              <a:rPr lang="en-US" smtClean="0"/>
              <a:pPr/>
              <a:t>40</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Footer Placeholder 5"/>
          <p:cNvSpPr txBox="1">
            <a:spLocks noGrp="1"/>
          </p:cNvSpPr>
          <p:nvPr/>
        </p:nvSpPr>
        <p:spPr bwMode="auto">
          <a:xfrm>
            <a:off x="0" y="8902049"/>
            <a:ext cx="3071678" cy="468951"/>
          </a:xfrm>
          <a:prstGeom prst="rect">
            <a:avLst/>
          </a:prstGeom>
          <a:noFill/>
          <a:ln w="9525">
            <a:noFill/>
            <a:miter lim="800000"/>
            <a:headEnd/>
            <a:tailEnd/>
          </a:ln>
        </p:spPr>
        <p:txBody>
          <a:bodyPr lIns="94037" tIns="47019" rIns="94037" bIns="47019" anchor="b"/>
          <a:lstStyle/>
          <a:p>
            <a:r>
              <a:rPr lang="en-US" sz="1200" dirty="0">
                <a:latin typeface="Calibri" pitchFamily="34" charset="0"/>
              </a:rPr>
              <a:t>Provided by Region 10 Education Service Center, Richardson, TX 75081  www.region10.org</a:t>
            </a:r>
          </a:p>
        </p:txBody>
      </p:sp>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Complete writing personal action plans.   Both Marilyn Lynch (administrator from 2 yr.) and I also created plans.</a:t>
            </a:r>
          </a:p>
          <a:p>
            <a:pPr eaLnBrk="1" hangingPunct="1">
              <a:spcBef>
                <a:spcPct val="0"/>
              </a:spcBef>
            </a:pPr>
            <a:r>
              <a:rPr lang="en-US" dirty="0" smtClean="0"/>
              <a:t>The template for this assignment in on the next slide.</a:t>
            </a:r>
          </a:p>
        </p:txBody>
      </p:sp>
      <p:sp>
        <p:nvSpPr>
          <p:cNvPr id="52227" name="Slide Number Placeholder 3"/>
          <p:cNvSpPr txBox="1">
            <a:spLocks noGrp="1"/>
          </p:cNvSpPr>
          <p:nvPr/>
        </p:nvSpPr>
        <p:spPr bwMode="auto">
          <a:xfrm>
            <a:off x="4013288" y="8902049"/>
            <a:ext cx="3071677" cy="468951"/>
          </a:xfrm>
          <a:prstGeom prst="rect">
            <a:avLst/>
          </a:prstGeom>
          <a:noFill/>
          <a:ln>
            <a:miter lim="800000"/>
            <a:headEnd/>
            <a:tailEnd/>
          </a:ln>
        </p:spPr>
        <p:txBody>
          <a:bodyPr lIns="94037" tIns="47019" rIns="94037" bIns="47019" anchor="b"/>
          <a:lstStyle/>
          <a:p>
            <a:pPr algn="r">
              <a:defRPr/>
            </a:pPr>
            <a:fld id="{3D0C3921-8B8F-4CE5-8A40-4BF6300FDB7A}" type="slidenum">
              <a:rPr lang="en-US" sz="1200"/>
              <a:pPr algn="r">
                <a:defRPr/>
              </a:pPr>
              <a:t>43</a:t>
            </a:fld>
            <a:endParaRPr 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ABDAFC-415E-4917-BAE2-A543932B6C2F}" type="slidenum">
              <a:rPr lang="en-US" smtClean="0"/>
              <a:pPr/>
              <a:t>7</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ABDAFC-415E-4917-BAE2-A543932B6C2F}" type="slidenum">
              <a:rPr lang="en-US" smtClean="0"/>
              <a:pPr/>
              <a:t>8</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ABDAFC-415E-4917-BAE2-A543932B6C2F}" type="slidenum">
              <a:rPr lang="en-US" smtClean="0"/>
              <a:pPr/>
              <a:t>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xfrm>
            <a:off x="1657350" y="468313"/>
            <a:ext cx="4084638" cy="30622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b="1" dirty="0" smtClean="0"/>
              <a:t>Read:  The reason why state leaders are concerned about the economic future of Texas is that our state ranks in the bottom half of the states in education attainment.</a:t>
            </a:r>
          </a:p>
          <a:p>
            <a:endParaRPr lang="en-US" dirty="0" smtClean="0"/>
          </a:p>
          <a:p>
            <a:r>
              <a:rPr lang="en-US" i="1" dirty="0" smtClean="0"/>
              <a:t>Review the statistics on the slide.</a:t>
            </a:r>
          </a:p>
          <a:p>
            <a:endParaRPr lang="en-US" dirty="0" smtClean="0"/>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64053" indent="-293867">
              <a:defRPr>
                <a:solidFill>
                  <a:schemeClr val="tx1"/>
                </a:solidFill>
                <a:latin typeface="Arial" pitchFamily="34" charset="0"/>
              </a:defRPr>
            </a:lvl2pPr>
            <a:lvl3pPr marL="1175468" indent="-235094">
              <a:defRPr>
                <a:solidFill>
                  <a:schemeClr val="tx1"/>
                </a:solidFill>
                <a:latin typeface="Arial" pitchFamily="34" charset="0"/>
              </a:defRPr>
            </a:lvl3pPr>
            <a:lvl4pPr marL="1645655" indent="-235094">
              <a:defRPr>
                <a:solidFill>
                  <a:schemeClr val="tx1"/>
                </a:solidFill>
                <a:latin typeface="Arial" pitchFamily="34" charset="0"/>
              </a:defRPr>
            </a:lvl4pPr>
            <a:lvl5pPr marL="2115840" indent="-235094">
              <a:defRPr>
                <a:solidFill>
                  <a:schemeClr val="tx1"/>
                </a:solidFill>
                <a:latin typeface="Arial" pitchFamily="34" charset="0"/>
              </a:defRPr>
            </a:lvl5pPr>
            <a:lvl6pPr marL="2586027" indent="-235094" fontAlgn="base">
              <a:spcBef>
                <a:spcPct val="0"/>
              </a:spcBef>
              <a:spcAft>
                <a:spcPct val="0"/>
              </a:spcAft>
              <a:defRPr>
                <a:solidFill>
                  <a:schemeClr val="tx1"/>
                </a:solidFill>
                <a:latin typeface="Arial" pitchFamily="34" charset="0"/>
              </a:defRPr>
            </a:lvl6pPr>
            <a:lvl7pPr marL="3056213" indent="-235094" fontAlgn="base">
              <a:spcBef>
                <a:spcPct val="0"/>
              </a:spcBef>
              <a:spcAft>
                <a:spcPct val="0"/>
              </a:spcAft>
              <a:defRPr>
                <a:solidFill>
                  <a:schemeClr val="tx1"/>
                </a:solidFill>
                <a:latin typeface="Arial" pitchFamily="34" charset="0"/>
              </a:defRPr>
            </a:lvl7pPr>
            <a:lvl8pPr marL="3526401" indent="-235094" fontAlgn="base">
              <a:spcBef>
                <a:spcPct val="0"/>
              </a:spcBef>
              <a:spcAft>
                <a:spcPct val="0"/>
              </a:spcAft>
              <a:defRPr>
                <a:solidFill>
                  <a:schemeClr val="tx1"/>
                </a:solidFill>
                <a:latin typeface="Arial" pitchFamily="34" charset="0"/>
              </a:defRPr>
            </a:lvl8pPr>
            <a:lvl9pPr marL="3996588" indent="-235094" fontAlgn="base">
              <a:spcBef>
                <a:spcPct val="0"/>
              </a:spcBef>
              <a:spcAft>
                <a:spcPct val="0"/>
              </a:spcAft>
              <a:defRPr>
                <a:solidFill>
                  <a:schemeClr val="tx1"/>
                </a:solidFill>
                <a:latin typeface="Arial" pitchFamily="34" charset="0"/>
              </a:defRPr>
            </a:lvl9pPr>
          </a:lstStyle>
          <a:p>
            <a:fld id="{34A4E8DA-6028-4816-AB44-B28F24158C38}" type="slidenum">
              <a:rPr lang="en-US" smtClean="0">
                <a:latin typeface="Calibri" pitchFamily="34" charset="0"/>
              </a:rPr>
              <a:pPr/>
              <a:t>13</a:t>
            </a:fld>
            <a:endParaRPr lang="en-US" dirty="0" smtClean="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ABDAFC-415E-4917-BAE2-A543932B6C2F}" type="slidenum">
              <a:rPr lang="en-US" smtClean="0"/>
              <a:pPr/>
              <a:t>16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FD73E1-0721-4669-AC5B-60F8F24E777C}" type="slidenum">
              <a:rPr lang="en-US" smtClean="0"/>
              <a:pPr/>
              <a:t>20</a:t>
            </a:fld>
            <a:endParaRPr lang="en-US" dirty="0"/>
          </a:p>
        </p:txBody>
      </p:sp>
    </p:spTree>
    <p:extLst>
      <p:ext uri="{BB962C8B-B14F-4D97-AF65-F5344CB8AC3E}">
        <p14:creationId xmlns:p14="http://schemas.microsoft.com/office/powerpoint/2010/main" val="1590784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Site URL:  http://www.txhighereddata.org/reports/performance/deved/</a:t>
            </a:r>
            <a:endParaRPr lang="en-US" dirty="0"/>
          </a:p>
        </p:txBody>
      </p:sp>
      <p:sp>
        <p:nvSpPr>
          <p:cNvPr id="4" name="Slide Number Placeholder 3"/>
          <p:cNvSpPr>
            <a:spLocks noGrp="1"/>
          </p:cNvSpPr>
          <p:nvPr>
            <p:ph type="sldNum" sz="quarter" idx="10"/>
          </p:nvPr>
        </p:nvSpPr>
        <p:spPr/>
        <p:txBody>
          <a:bodyPr/>
          <a:lstStyle/>
          <a:p>
            <a:fld id="{F4FD73E1-0721-4669-AC5B-60F8F24E777C}" type="slidenum">
              <a:rPr lang="en-US" smtClean="0"/>
              <a:pPr/>
              <a:t>23</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Main URL:</a:t>
            </a:r>
            <a:r>
              <a:rPr lang="en-US" baseline="0" dirty="0" smtClean="0"/>
              <a:t> http://www.txhighereddata.org/Interactive/Accountability/InteractiveMain.cfm?Type=UNIV&amp;Yr=2011</a:t>
            </a:r>
          </a:p>
        </p:txBody>
      </p:sp>
      <p:sp>
        <p:nvSpPr>
          <p:cNvPr id="4" name="Slide Number Placeholder 3"/>
          <p:cNvSpPr>
            <a:spLocks noGrp="1"/>
          </p:cNvSpPr>
          <p:nvPr>
            <p:ph type="sldNum" sz="quarter" idx="10"/>
          </p:nvPr>
        </p:nvSpPr>
        <p:spPr/>
        <p:txBody>
          <a:bodyPr/>
          <a:lstStyle/>
          <a:p>
            <a:fld id="{F4FD73E1-0721-4669-AC5B-60F8F24E777C}" type="slidenum">
              <a:rPr lang="en-US" smtClean="0"/>
              <a:pPr/>
              <a:t>24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1"/>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r>
              <a:rPr lang="en-US" dirty="0" smtClean="0"/>
              <a:t>9/22/2011</a:t>
            </a:r>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6C9BBEF7-7293-46AE-9D35-8611E125A7BD}"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r>
              <a:rPr lang="en-US" dirty="0" smtClean="0"/>
              <a:t>9/22/2011</a:t>
            </a:r>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6C9BBEF7-7293-46AE-9D35-8611E125A7B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r>
              <a:rPr lang="en-US" dirty="0" smtClean="0"/>
              <a:t>9/22/2011</a:t>
            </a:r>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6C9BBEF7-7293-46AE-9D35-8611E125A7BD}"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eaLnBrk="1" latinLnBrk="0" hangingPunct="1"/>
            <a:r>
              <a:rPr lang="en-US" dirty="0" smtClean="0"/>
              <a:t>9/22/2011</a:t>
            </a:r>
            <a:endParaRPr lang="en-US" dirty="0"/>
          </a:p>
        </p:txBody>
      </p:sp>
      <p:sp>
        <p:nvSpPr>
          <p:cNvPr id="5" name="Footer Placeholder 4"/>
          <p:cNvSpPr>
            <a:spLocks noGrp="1"/>
          </p:cNvSpPr>
          <p:nvPr>
            <p:ph type="ftr" sz="quarter" idx="11"/>
          </p:nvPr>
        </p:nvSpPr>
        <p:spPr/>
        <p:txBody>
          <a:bodyPr/>
          <a:lstStyle>
            <a:extLst/>
          </a:lstStyle>
          <a:p>
            <a:endParaRPr kumimoji="0" lang="en-US" dirty="0"/>
          </a:p>
        </p:txBody>
      </p:sp>
      <p:sp>
        <p:nvSpPr>
          <p:cNvPr id="6" name="Slide Number Placeholder 5"/>
          <p:cNvSpPr>
            <a:spLocks noGrp="1"/>
          </p:cNvSpPr>
          <p:nvPr>
            <p:ph type="sldNum" sz="quarter" idx="12"/>
          </p:nvPr>
        </p:nvSpPr>
        <p:spPr/>
        <p:txBody>
          <a:bodyPr/>
          <a:lstStyle>
            <a:extLst/>
          </a:lstStyle>
          <a:p>
            <a:fld id="{6C9BBEF7-7293-46AE-9D35-8611E125A7BD}"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r>
              <a:rPr lang="en-US" dirty="0" smtClean="0"/>
              <a:t>9/22/2011</a:t>
            </a:r>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6C9BBEF7-7293-46AE-9D35-8611E125A7BD}"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r>
              <a:rPr lang="en-US" dirty="0" smtClean="0"/>
              <a:t>9/22/2011</a:t>
            </a:r>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6C9BBEF7-7293-46AE-9D35-8611E125A7BD}"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r>
              <a:rPr lang="en-US" dirty="0" smtClean="0"/>
              <a:t>9/22/2011</a:t>
            </a:r>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6C9BBEF7-7293-46AE-9D35-8611E125A7B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r>
              <a:rPr lang="en-US" dirty="0" smtClean="0"/>
              <a:t>9/22/2011</a:t>
            </a:r>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6C9BBEF7-7293-46AE-9D35-8611E125A7BD}"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r>
              <a:rPr lang="en-US" dirty="0" smtClean="0"/>
              <a:t>9/22/2011</a:t>
            </a:r>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6C9BBEF7-7293-46AE-9D35-8611E125A7B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r>
              <a:rPr lang="en-US" dirty="0" smtClean="0"/>
              <a:t>9/22/2011</a:t>
            </a:r>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6C9BBEF7-7293-46AE-9D35-8611E125A7B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r>
              <a:rPr lang="en-US" dirty="0" smtClean="0"/>
              <a:t>9/22/2011</a:t>
            </a:r>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C9BBEF7-7293-46AE-9D35-8611E125A7BD}"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r>
              <a:rPr lang="en-US" dirty="0" smtClean="0"/>
              <a:t>9/22/2011</a:t>
            </a:r>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C9BBEF7-7293-46AE-9D35-8611E125A7B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1" latinLnBrk="0" hangingPunct="1">
        <a:spcBef>
          <a:spcPct val="0"/>
        </a:spcBef>
        <a:buNone/>
        <a:defRPr kumimoji="0" sz="4100" b="1" kern="1200">
          <a:solidFill>
            <a:schemeClr val="tx1"/>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2.jpeg"/><Relationship Id="rId13" Type="http://schemas.microsoft.com/office/2007/relationships/diagramDrawing" Target="../diagrams/drawing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QuickStyle" Target="../diagrams/quickStyle2.xml"/><Relationship Id="rId5" Type="http://schemas.openxmlformats.org/officeDocument/2006/relationships/diagramQuickStyle" Target="../diagrams/quickStyle1.xml"/><Relationship Id="rId10" Type="http://schemas.openxmlformats.org/officeDocument/2006/relationships/diagramLayout" Target="../diagrams/layout2.xml"/><Relationship Id="rId4" Type="http://schemas.openxmlformats.org/officeDocument/2006/relationships/diagramLayout" Target="../diagrams/layout1.xml"/><Relationship Id="rId9" Type="http://schemas.openxmlformats.org/officeDocument/2006/relationships/diagramData" Target="../diagrams/data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slideLayout" Target="../slideLayouts/slideLayout2.xml"/><Relationship Id="rId6" Type="http://schemas.openxmlformats.org/officeDocument/2006/relationships/image" Target="../media/image19.wmf"/><Relationship Id="rId5" Type="http://schemas.openxmlformats.org/officeDocument/2006/relationships/image" Target="../media/image18.jpeg"/><Relationship Id="rId4" Type="http://schemas.openxmlformats.org/officeDocument/2006/relationships/image" Target="../media/image17.wmf"/></Relationships>
</file>

<file path=ppt/slides/_rels/slide36.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hyperlink" Target="http://www.ntp16.notlb.com/avatar" TargetMode="External"/><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0.wmf"/><Relationship Id="rId4" Type="http://schemas.openxmlformats.org/officeDocument/2006/relationships/image" Target="../media/image25.wmf"/></Relationships>
</file>

<file path=ppt/slides/_rels/slide45.xml.rels><?xml version="1.0" encoding="UTF-8" standalone="yes"?>
<Relationships xmlns="http://schemas.openxmlformats.org/package/2006/relationships"><Relationship Id="rId3" Type="http://schemas.openxmlformats.org/officeDocument/2006/relationships/hyperlink" Target="https://sites.google.com/site/r10collegecareerreadiness/" TargetMode="External"/><Relationship Id="rId2" Type="http://schemas.openxmlformats.org/officeDocument/2006/relationships/hyperlink" Target="http://www.ntp16.notlb.com/avatar"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696200" cy="2609851"/>
          </a:xfrm>
        </p:spPr>
        <p:txBody>
          <a:bodyPr>
            <a:normAutofit/>
          </a:bodyPr>
          <a:lstStyle/>
          <a:p>
            <a:r>
              <a:rPr lang="en-US" sz="3100" dirty="0" smtClean="0">
                <a:solidFill>
                  <a:srgbClr val="0000FF"/>
                </a:solidFill>
              </a:rPr>
              <a:t>Academic Vertical Alignment Training and Renewal (AVATAR) Project:</a:t>
            </a:r>
            <a:r>
              <a:rPr lang="en-US" sz="3100" dirty="0" smtClean="0"/>
              <a:t/>
            </a:r>
            <a:br>
              <a:rPr lang="en-US" sz="3100" dirty="0" smtClean="0"/>
            </a:br>
            <a:r>
              <a:rPr lang="en-US" sz="3100" dirty="0"/>
              <a:t/>
            </a:r>
            <a:br>
              <a:rPr lang="en-US" sz="3100" dirty="0"/>
            </a:br>
            <a:r>
              <a:rPr lang="en-US" sz="3100" dirty="0" smtClean="0">
                <a:solidFill>
                  <a:srgbClr val="FF0000"/>
                </a:solidFill>
              </a:rPr>
              <a:t> </a:t>
            </a:r>
            <a:r>
              <a:rPr lang="en-US" sz="3600" dirty="0" smtClean="0">
                <a:solidFill>
                  <a:srgbClr val="FF0000"/>
                </a:solidFill>
              </a:rPr>
              <a:t>Region 10</a:t>
            </a:r>
            <a:r>
              <a:rPr lang="en-US" sz="3600" dirty="0" smtClean="0"/>
              <a:t> </a:t>
            </a:r>
            <a:r>
              <a:rPr lang="en-US" sz="3600" dirty="0" smtClean="0">
                <a:solidFill>
                  <a:srgbClr val="FF0000"/>
                </a:solidFill>
              </a:rPr>
              <a:t>Final Summary </a:t>
            </a:r>
            <a:endParaRPr lang="en-US" sz="3600" dirty="0">
              <a:solidFill>
                <a:srgbClr val="FF0000"/>
              </a:solidFill>
            </a:endParaRPr>
          </a:p>
        </p:txBody>
      </p:sp>
      <p:sp>
        <p:nvSpPr>
          <p:cNvPr id="3" name="Subtitle 2"/>
          <p:cNvSpPr>
            <a:spLocks noGrp="1"/>
          </p:cNvSpPr>
          <p:nvPr>
            <p:ph type="subTitle" idx="1"/>
          </p:nvPr>
        </p:nvSpPr>
        <p:spPr/>
        <p:txBody>
          <a:bodyPr>
            <a:normAutofit/>
          </a:bodyPr>
          <a:lstStyle/>
          <a:p>
            <a:endParaRPr lang="en-US" dirty="0" smtClean="0"/>
          </a:p>
          <a:p>
            <a:r>
              <a:rPr lang="en-US" dirty="0" smtClean="0"/>
              <a:t>Fall 2011-Spring 2014</a:t>
            </a:r>
          </a:p>
          <a:p>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S:\Administration\P-16\Grant Applications\Vertical Alignment Training\Graphics and Figures\graphic.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8722" t="7143" r="29368" b="57939"/>
          <a:stretch/>
        </p:blipFill>
        <p:spPr bwMode="auto">
          <a:xfrm>
            <a:off x="3124200" y="2114106"/>
            <a:ext cx="3092699" cy="41243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20435" y="762000"/>
            <a:ext cx="8229600" cy="1143000"/>
          </a:xfrm>
        </p:spPr>
        <p:txBody>
          <a:bodyPr>
            <a:normAutofit/>
          </a:bodyPr>
          <a:lstStyle/>
          <a:p>
            <a:r>
              <a:rPr lang="en-US" sz="6000" i="1" dirty="0">
                <a:solidFill>
                  <a:srgbClr val="0000FF"/>
                </a:solidFill>
              </a:rPr>
              <a:t>What Is AVATAR</a:t>
            </a:r>
            <a:r>
              <a:rPr lang="en-US" sz="6000" i="1" dirty="0" smtClean="0">
                <a:solidFill>
                  <a:srgbClr val="0000FF"/>
                </a:solidFill>
              </a:rPr>
              <a:t>?</a:t>
            </a:r>
            <a:endParaRPr lang="en-US" sz="6000" i="1" dirty="0">
              <a:solidFill>
                <a:srgbClr val="0000FF"/>
              </a:solidFill>
            </a:endParaRPr>
          </a:p>
        </p:txBody>
      </p:sp>
      <p:sp>
        <p:nvSpPr>
          <p:cNvPr id="4" name="Slide Number Placeholder 3"/>
          <p:cNvSpPr>
            <a:spLocks noGrp="1"/>
          </p:cNvSpPr>
          <p:nvPr>
            <p:ph type="sldNum" sz="quarter" idx="12"/>
          </p:nvPr>
        </p:nvSpPr>
        <p:spPr/>
        <p:txBody>
          <a:bodyPr/>
          <a:lstStyle/>
          <a:p>
            <a:fld id="{6C9BBEF7-7293-46AE-9D35-8611E125A7BD}" type="slidenum">
              <a:rPr lang="en-US" smtClean="0"/>
              <a:pPr/>
              <a:t>10</a:t>
            </a:fld>
            <a:endParaRPr lang="en-US" dirty="0"/>
          </a:p>
        </p:txBody>
      </p:sp>
      <p:pic>
        <p:nvPicPr>
          <p:cNvPr id="5" name="Picture 4" descr="S:\Administration\P-16\Grant Applications\Vertical Alignment Training\Graphics and Figures\graphic.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8722" t="7143" r="29368" b="57939"/>
          <a:stretch/>
        </p:blipFill>
        <p:spPr bwMode="auto">
          <a:xfrm>
            <a:off x="228601" y="1752599"/>
            <a:ext cx="2819400" cy="402693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3793" y="4036272"/>
            <a:ext cx="1371600" cy="369332"/>
          </a:xfrm>
          <a:prstGeom prst="rect">
            <a:avLst/>
          </a:prstGeom>
          <a:noFill/>
        </p:spPr>
        <p:txBody>
          <a:bodyPr wrap="square" rtlCol="0">
            <a:spAutoFit/>
          </a:bodyPr>
          <a:lstStyle/>
          <a:p>
            <a:r>
              <a:rPr lang="en-US" dirty="0" err="1" smtClean="0"/>
              <a:t>Rachmad</a:t>
            </a:r>
            <a:endParaRPr lang="en-US" dirty="0"/>
          </a:p>
        </p:txBody>
      </p:sp>
      <p:sp>
        <p:nvSpPr>
          <p:cNvPr id="7" name="Rectangle 6"/>
          <p:cNvSpPr/>
          <p:nvPr/>
        </p:nvSpPr>
        <p:spPr>
          <a:xfrm>
            <a:off x="4251251" y="3766065"/>
            <a:ext cx="1003801" cy="369332"/>
          </a:xfrm>
          <a:prstGeom prst="rect">
            <a:avLst/>
          </a:prstGeom>
        </p:spPr>
        <p:txBody>
          <a:bodyPr wrap="none">
            <a:spAutoFit/>
          </a:bodyPr>
          <a:lstStyle/>
          <a:p>
            <a:r>
              <a:rPr lang="en-US" dirty="0" smtClean="0"/>
              <a:t>Marilyn</a:t>
            </a:r>
            <a:endParaRPr lang="en-US" dirty="0"/>
          </a:p>
        </p:txBody>
      </p:sp>
      <p:sp>
        <p:nvSpPr>
          <p:cNvPr id="8" name="Rectangle 7"/>
          <p:cNvSpPr/>
          <p:nvPr/>
        </p:nvSpPr>
        <p:spPr>
          <a:xfrm>
            <a:off x="591617" y="5474732"/>
            <a:ext cx="1244251" cy="369332"/>
          </a:xfrm>
          <a:prstGeom prst="rect">
            <a:avLst/>
          </a:prstGeom>
        </p:spPr>
        <p:txBody>
          <a:bodyPr wrap="none">
            <a:spAutoFit/>
          </a:bodyPr>
          <a:lstStyle/>
          <a:p>
            <a:r>
              <a:rPr lang="en-US" dirty="0" smtClean="0"/>
              <a:t>Mary Ann</a:t>
            </a:r>
            <a:endParaRPr lang="en-US" dirty="0"/>
          </a:p>
        </p:txBody>
      </p:sp>
      <p:sp>
        <p:nvSpPr>
          <p:cNvPr id="9" name="Rectangle 8"/>
          <p:cNvSpPr/>
          <p:nvPr/>
        </p:nvSpPr>
        <p:spPr>
          <a:xfrm>
            <a:off x="6796185" y="5410200"/>
            <a:ext cx="641522" cy="369332"/>
          </a:xfrm>
          <a:prstGeom prst="rect">
            <a:avLst/>
          </a:prstGeom>
        </p:spPr>
        <p:txBody>
          <a:bodyPr wrap="none">
            <a:spAutoFit/>
          </a:bodyPr>
          <a:lstStyle/>
          <a:p>
            <a:r>
              <a:rPr lang="en-US" dirty="0" smtClean="0"/>
              <a:t>Don</a:t>
            </a:r>
            <a:endParaRPr lang="en-US" dirty="0"/>
          </a:p>
        </p:txBody>
      </p:sp>
      <p:pic>
        <p:nvPicPr>
          <p:cNvPr id="11" name="Picture 10" descr="S:\Administration\P-16\Grant Applications\Vertical Alignment Training\Graphics and Figures\graphic.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8722" t="7143" r="29368" b="57939"/>
          <a:stretch/>
        </p:blipFill>
        <p:spPr bwMode="auto">
          <a:xfrm>
            <a:off x="6140700" y="1688436"/>
            <a:ext cx="2917672" cy="424445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775938" y="5620771"/>
            <a:ext cx="914400" cy="369332"/>
          </a:xfrm>
          <a:prstGeom prst="rect">
            <a:avLst/>
          </a:prstGeom>
          <a:noFill/>
        </p:spPr>
        <p:txBody>
          <a:bodyPr wrap="square" rtlCol="0">
            <a:spAutoFit/>
          </a:bodyPr>
          <a:lstStyle/>
          <a:p>
            <a:r>
              <a:rPr lang="en-US" dirty="0" smtClean="0"/>
              <a:t>Don</a:t>
            </a:r>
            <a:endParaRPr lang="en-US" dirty="0"/>
          </a:p>
        </p:txBody>
      </p:sp>
      <p:sp>
        <p:nvSpPr>
          <p:cNvPr id="12" name="TextBox 11"/>
          <p:cNvSpPr txBox="1"/>
          <p:nvPr/>
        </p:nvSpPr>
        <p:spPr>
          <a:xfrm>
            <a:off x="7248265" y="3343568"/>
            <a:ext cx="855751" cy="369332"/>
          </a:xfrm>
          <a:prstGeom prst="rect">
            <a:avLst/>
          </a:prstGeom>
          <a:noFill/>
        </p:spPr>
        <p:txBody>
          <a:bodyPr wrap="square" rtlCol="0">
            <a:spAutoFit/>
          </a:bodyPr>
          <a:lstStyle/>
          <a:p>
            <a:r>
              <a:rPr lang="en-US" dirty="0" smtClean="0"/>
              <a:t>Doris</a:t>
            </a:r>
            <a:endParaRPr lang="en-US" dirty="0"/>
          </a:p>
        </p:txBody>
      </p:sp>
      <p:sp>
        <p:nvSpPr>
          <p:cNvPr id="13" name="TextBox 12"/>
          <p:cNvSpPr txBox="1"/>
          <p:nvPr/>
        </p:nvSpPr>
        <p:spPr>
          <a:xfrm>
            <a:off x="1255022" y="3380415"/>
            <a:ext cx="766557" cy="369332"/>
          </a:xfrm>
          <a:prstGeom prst="rect">
            <a:avLst/>
          </a:prstGeom>
          <a:noFill/>
        </p:spPr>
        <p:txBody>
          <a:bodyPr wrap="none" rtlCol="0">
            <a:spAutoFit/>
          </a:bodyPr>
          <a:lstStyle/>
          <a:p>
            <a:r>
              <a:rPr lang="en-US" dirty="0" smtClean="0"/>
              <a:t>Chris</a:t>
            </a:r>
            <a:endParaRPr lang="en-US" dirty="0"/>
          </a:p>
        </p:txBody>
      </p:sp>
      <p:sp>
        <p:nvSpPr>
          <p:cNvPr id="14" name="TextBox 13"/>
          <p:cNvSpPr txBox="1"/>
          <p:nvPr/>
        </p:nvSpPr>
        <p:spPr>
          <a:xfrm>
            <a:off x="5178853" y="4572000"/>
            <a:ext cx="961847" cy="369332"/>
          </a:xfrm>
          <a:prstGeom prst="rect">
            <a:avLst/>
          </a:prstGeom>
          <a:noFill/>
        </p:spPr>
        <p:txBody>
          <a:bodyPr wrap="square" rtlCol="0">
            <a:spAutoFit/>
          </a:bodyPr>
          <a:lstStyle/>
          <a:p>
            <a:r>
              <a:rPr lang="en-US" dirty="0" smtClean="0"/>
              <a:t>Claire</a:t>
            </a:r>
            <a:endParaRPr lang="en-US" dirty="0"/>
          </a:p>
        </p:txBody>
      </p:sp>
      <p:sp>
        <p:nvSpPr>
          <p:cNvPr id="15" name="TextBox 14"/>
          <p:cNvSpPr txBox="1"/>
          <p:nvPr/>
        </p:nvSpPr>
        <p:spPr>
          <a:xfrm>
            <a:off x="3818864" y="5936143"/>
            <a:ext cx="1311349" cy="369332"/>
          </a:xfrm>
          <a:prstGeom prst="rect">
            <a:avLst/>
          </a:prstGeom>
          <a:noFill/>
        </p:spPr>
        <p:txBody>
          <a:bodyPr wrap="square" rtlCol="0">
            <a:spAutoFit/>
          </a:bodyPr>
          <a:lstStyle/>
          <a:p>
            <a:r>
              <a:rPr lang="en-US" dirty="0" smtClean="0"/>
              <a:t>Maria</a:t>
            </a:r>
            <a:endParaRPr lang="en-US" dirty="0"/>
          </a:p>
        </p:txBody>
      </p:sp>
      <p:sp>
        <p:nvSpPr>
          <p:cNvPr id="16" name="TextBox 15"/>
          <p:cNvSpPr txBox="1"/>
          <p:nvPr/>
        </p:nvSpPr>
        <p:spPr>
          <a:xfrm>
            <a:off x="6758765" y="5620037"/>
            <a:ext cx="893936" cy="369332"/>
          </a:xfrm>
          <a:prstGeom prst="rect">
            <a:avLst/>
          </a:prstGeom>
          <a:noFill/>
        </p:spPr>
        <p:txBody>
          <a:bodyPr wrap="square" rtlCol="0">
            <a:spAutoFit/>
          </a:bodyPr>
          <a:lstStyle/>
          <a:p>
            <a:r>
              <a:rPr lang="en-US" dirty="0" smtClean="0"/>
              <a:t>Susan</a:t>
            </a:r>
            <a:endParaRPr lang="en-US" dirty="0"/>
          </a:p>
        </p:txBody>
      </p:sp>
      <p:sp>
        <p:nvSpPr>
          <p:cNvPr id="17" name="TextBox 16"/>
          <p:cNvSpPr txBox="1"/>
          <p:nvPr/>
        </p:nvSpPr>
        <p:spPr>
          <a:xfrm>
            <a:off x="7935433" y="4167773"/>
            <a:ext cx="1181994" cy="369332"/>
          </a:xfrm>
          <a:prstGeom prst="rect">
            <a:avLst/>
          </a:prstGeom>
          <a:noFill/>
        </p:spPr>
        <p:txBody>
          <a:bodyPr wrap="square" rtlCol="0">
            <a:spAutoFit/>
          </a:bodyPr>
          <a:lstStyle/>
          <a:p>
            <a:r>
              <a:rPr lang="en-US" dirty="0" smtClean="0"/>
              <a:t>Czarina</a:t>
            </a:r>
            <a:endParaRPr lang="en-US" dirty="0"/>
          </a:p>
        </p:txBody>
      </p:sp>
      <p:sp>
        <p:nvSpPr>
          <p:cNvPr id="18" name="TextBox 17"/>
          <p:cNvSpPr txBox="1"/>
          <p:nvPr/>
        </p:nvSpPr>
        <p:spPr>
          <a:xfrm>
            <a:off x="2069802" y="4146507"/>
            <a:ext cx="914401" cy="369332"/>
          </a:xfrm>
          <a:prstGeom prst="rect">
            <a:avLst/>
          </a:prstGeom>
          <a:noFill/>
        </p:spPr>
        <p:txBody>
          <a:bodyPr wrap="square" rtlCol="0">
            <a:spAutoFit/>
          </a:bodyPr>
          <a:lstStyle/>
          <a:p>
            <a:r>
              <a:rPr lang="en-US" dirty="0" smtClean="0"/>
              <a:t>Diana</a:t>
            </a:r>
            <a:endParaRPr lang="en-US" dirty="0"/>
          </a:p>
        </p:txBody>
      </p:sp>
      <p:sp>
        <p:nvSpPr>
          <p:cNvPr id="19" name="TextBox 18"/>
          <p:cNvSpPr txBox="1"/>
          <p:nvPr/>
        </p:nvSpPr>
        <p:spPr>
          <a:xfrm>
            <a:off x="3127738" y="4431460"/>
            <a:ext cx="1197938" cy="369332"/>
          </a:xfrm>
          <a:prstGeom prst="rect">
            <a:avLst/>
          </a:prstGeom>
          <a:noFill/>
        </p:spPr>
        <p:txBody>
          <a:bodyPr wrap="square" rtlCol="0">
            <a:spAutoFit/>
          </a:bodyPr>
          <a:lstStyle/>
          <a:p>
            <a:r>
              <a:rPr lang="en-US" dirty="0" smtClean="0"/>
              <a:t>Michelle</a:t>
            </a:r>
            <a:endParaRPr lang="en-US" dirty="0"/>
          </a:p>
        </p:txBody>
      </p:sp>
      <p:sp>
        <p:nvSpPr>
          <p:cNvPr id="20" name="TextBox 19"/>
          <p:cNvSpPr txBox="1"/>
          <p:nvPr/>
        </p:nvSpPr>
        <p:spPr>
          <a:xfrm>
            <a:off x="6250169" y="4125241"/>
            <a:ext cx="974884" cy="369332"/>
          </a:xfrm>
          <a:prstGeom prst="rect">
            <a:avLst/>
          </a:prstGeom>
          <a:noFill/>
        </p:spPr>
        <p:txBody>
          <a:bodyPr wrap="square" rtlCol="0">
            <a:spAutoFit/>
          </a:bodyPr>
          <a:lstStyle/>
          <a:p>
            <a:r>
              <a:rPr lang="en-US" dirty="0" err="1" smtClean="0"/>
              <a:t>Aamir</a:t>
            </a:r>
            <a:endParaRPr lang="en-US" dirty="0"/>
          </a:p>
        </p:txBody>
      </p:sp>
      <p:sp>
        <p:nvSpPr>
          <p:cNvPr id="21" name="TextBox 20"/>
          <p:cNvSpPr txBox="1"/>
          <p:nvPr/>
        </p:nvSpPr>
        <p:spPr>
          <a:xfrm>
            <a:off x="1867775" y="5521169"/>
            <a:ext cx="978199" cy="369332"/>
          </a:xfrm>
          <a:prstGeom prst="rect">
            <a:avLst/>
          </a:prstGeom>
          <a:noFill/>
        </p:spPr>
        <p:txBody>
          <a:bodyPr wrap="square" rtlCol="0">
            <a:spAutoFit/>
          </a:bodyPr>
          <a:lstStyle/>
          <a:p>
            <a:r>
              <a:rPr lang="en-US" dirty="0" smtClean="0"/>
              <a:t>Sara</a:t>
            </a:r>
            <a:endParaRPr lang="en-US" dirty="0"/>
          </a:p>
        </p:txBody>
      </p:sp>
      <p:sp>
        <p:nvSpPr>
          <p:cNvPr id="22" name="TextBox 21"/>
          <p:cNvSpPr txBox="1"/>
          <p:nvPr/>
        </p:nvSpPr>
        <p:spPr>
          <a:xfrm>
            <a:off x="4949452" y="5971947"/>
            <a:ext cx="889587" cy="369332"/>
          </a:xfrm>
          <a:prstGeom prst="rect">
            <a:avLst/>
          </a:prstGeom>
          <a:noFill/>
        </p:spPr>
        <p:txBody>
          <a:bodyPr wrap="square" rtlCol="0">
            <a:spAutoFit/>
          </a:bodyPr>
          <a:lstStyle/>
          <a:p>
            <a:r>
              <a:rPr lang="en-US" dirty="0" smtClean="0"/>
              <a:t>John</a:t>
            </a:r>
            <a:endParaRPr lang="en-US" dirty="0"/>
          </a:p>
        </p:txBody>
      </p:sp>
    </p:spTree>
    <p:extLst>
      <p:ext uri="{BB962C8B-B14F-4D97-AF65-F5344CB8AC3E}">
        <p14:creationId xmlns:p14="http://schemas.microsoft.com/office/powerpoint/2010/main" val="39648115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481328"/>
            <a:ext cx="8991600" cy="4525963"/>
          </a:xfrm>
        </p:spPr>
        <p:txBody>
          <a:bodyPr>
            <a:normAutofit lnSpcReduction="10000"/>
          </a:bodyPr>
          <a:lstStyle/>
          <a:p>
            <a:r>
              <a:rPr lang="en-US" sz="2000" dirty="0">
                <a:latin typeface="Arial" panose="020B0604020202020204" pitchFamily="34" charset="0"/>
                <a:cs typeface="Arial" panose="020B0604020202020204" pitchFamily="34" charset="0"/>
              </a:rPr>
              <a:t>Conley, D. T. (2010). </a:t>
            </a:r>
            <a:r>
              <a:rPr lang="en-US" sz="2000" b="1" i="1" dirty="0">
                <a:latin typeface="Arial" panose="020B0604020202020204" pitchFamily="34" charset="0"/>
                <a:cs typeface="Arial" panose="020B0604020202020204" pitchFamily="34" charset="0"/>
              </a:rPr>
              <a:t>College and Career Ready: Helping all Students Succeed Beyond High School</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(Abstract)</a:t>
            </a:r>
          </a:p>
          <a:p>
            <a:r>
              <a:rPr lang="en-US" sz="2000" dirty="0" smtClean="0">
                <a:latin typeface="Arial" panose="020B0604020202020204" pitchFamily="34" charset="0"/>
                <a:cs typeface="Arial" panose="020B0604020202020204" pitchFamily="34" charset="0"/>
              </a:rPr>
              <a:t>Conley</a:t>
            </a:r>
            <a:r>
              <a:rPr lang="en-US" sz="2000" dirty="0">
                <a:latin typeface="Arial" panose="020B0604020202020204" pitchFamily="34" charset="0"/>
                <a:cs typeface="Arial" panose="020B0604020202020204" pitchFamily="34" charset="0"/>
              </a:rPr>
              <a:t>, D.T. (</a:t>
            </a:r>
            <a:r>
              <a:rPr lang="en-US" sz="2000" dirty="0" smtClean="0">
                <a:latin typeface="Arial" panose="020B0604020202020204" pitchFamily="34" charset="0"/>
                <a:cs typeface="Arial" panose="020B0604020202020204" pitchFamily="34" charset="0"/>
              </a:rPr>
              <a:t>2007). </a:t>
            </a:r>
            <a:r>
              <a:rPr lang="en-US" sz="2000" b="1" dirty="0" smtClean="0">
                <a:latin typeface="Arial" panose="020B0604020202020204" pitchFamily="34" charset="0"/>
                <a:cs typeface="Arial" panose="020B0604020202020204" pitchFamily="34" charset="0"/>
              </a:rPr>
              <a:t>Redefining College Readiness</a:t>
            </a:r>
          </a:p>
          <a:p>
            <a:r>
              <a:rPr lang="en-US" sz="2000" dirty="0">
                <a:latin typeface="Arial" panose="020B0604020202020204" pitchFamily="34" charset="0"/>
                <a:cs typeface="Arial" panose="020B0604020202020204" pitchFamily="34" charset="0"/>
              </a:rPr>
              <a:t>Conley, D.T. (2005). </a:t>
            </a:r>
            <a:r>
              <a:rPr lang="en-US" sz="2000" b="1" dirty="0" smtClean="0">
                <a:latin typeface="Arial" panose="020B0604020202020204" pitchFamily="34" charset="0"/>
                <a:cs typeface="Arial" panose="020B0604020202020204" pitchFamily="34" charset="0"/>
              </a:rPr>
              <a:t>College </a:t>
            </a:r>
            <a:r>
              <a:rPr lang="en-US" sz="2000" b="1" dirty="0">
                <a:latin typeface="Arial" panose="020B0604020202020204" pitchFamily="34" charset="0"/>
                <a:cs typeface="Arial" panose="020B0604020202020204" pitchFamily="34" charset="0"/>
              </a:rPr>
              <a:t>Knowledge: Getting in </a:t>
            </a:r>
            <a:r>
              <a:rPr lang="en-US" sz="2000" b="1" dirty="0" smtClean="0">
                <a:latin typeface="Arial" panose="020B0604020202020204" pitchFamily="34" charset="0"/>
                <a:cs typeface="Arial" panose="020B0604020202020204" pitchFamily="34" charset="0"/>
              </a:rPr>
              <a:t>only </a:t>
            </a:r>
            <a:r>
              <a:rPr lang="en-US" sz="2000" b="1" dirty="0">
                <a:latin typeface="Arial" panose="020B0604020202020204" pitchFamily="34" charset="0"/>
                <a:cs typeface="Arial" panose="020B0604020202020204" pitchFamily="34" charset="0"/>
              </a:rPr>
              <a:t>half the </a:t>
            </a:r>
            <a:r>
              <a:rPr lang="en-US" sz="2000" b="1" dirty="0" smtClean="0">
                <a:latin typeface="Arial" panose="020B0604020202020204" pitchFamily="34" charset="0"/>
                <a:cs typeface="Arial" panose="020B0604020202020204" pitchFamily="34" charset="0"/>
              </a:rPr>
              <a:t>battle</a:t>
            </a:r>
          </a:p>
          <a:p>
            <a:r>
              <a:rPr lang="en-US" sz="2000" b="1" dirty="0" smtClean="0">
                <a:latin typeface="Arial" panose="020B0604020202020204" pitchFamily="34" charset="0"/>
                <a:cs typeface="Arial" panose="020B0604020202020204" pitchFamily="34" charset="0"/>
              </a:rPr>
              <a:t>Texas Essential Knowledge and Skills </a:t>
            </a:r>
            <a:r>
              <a:rPr lang="en-US" sz="2000" dirty="0" smtClean="0">
                <a:latin typeface="Arial" panose="020B0604020202020204" pitchFamily="34" charset="0"/>
                <a:cs typeface="Arial" panose="020B0604020202020204" pitchFamily="34" charset="0"/>
              </a:rPr>
              <a:t>(TEKS)</a:t>
            </a:r>
          </a:p>
          <a:p>
            <a:r>
              <a:rPr lang="en-US" sz="2000" b="1" dirty="0">
                <a:latin typeface="Arial" panose="020B0604020202020204" pitchFamily="34" charset="0"/>
                <a:cs typeface="Arial" panose="020B0604020202020204" pitchFamily="34" charset="0"/>
              </a:rPr>
              <a:t>College and Career Readiness Standards </a:t>
            </a:r>
            <a:r>
              <a:rPr lang="en-US" sz="2000" dirty="0">
                <a:latin typeface="Arial" panose="020B0604020202020204" pitchFamily="34" charset="0"/>
                <a:cs typeface="Arial" panose="020B0604020202020204" pitchFamily="34" charset="0"/>
              </a:rPr>
              <a:t>(CCRS)</a:t>
            </a:r>
          </a:p>
          <a:p>
            <a:r>
              <a:rPr lang="en-US" sz="2000" b="1" dirty="0">
                <a:latin typeface="Arial" panose="020B0604020202020204" pitchFamily="34" charset="0"/>
                <a:cs typeface="Arial" panose="020B0604020202020204" pitchFamily="34" charset="0"/>
              </a:rPr>
              <a:t>State of Texas Assessments of Academic Readiness </a:t>
            </a:r>
            <a:r>
              <a:rPr lang="en-US" sz="2000" dirty="0">
                <a:latin typeface="Arial" panose="020B0604020202020204" pitchFamily="34" charset="0"/>
                <a:cs typeface="Arial" panose="020B0604020202020204" pitchFamily="34" charset="0"/>
              </a:rPr>
              <a:t>(STAAR</a:t>
            </a:r>
            <a:r>
              <a:rPr lang="en-US" sz="2000" dirty="0" smtClean="0">
                <a:latin typeface="Arial" panose="020B0604020202020204" pitchFamily="34" charset="0"/>
                <a:cs typeface="Arial" panose="020B0604020202020204" pitchFamily="34" charset="0"/>
              </a:rPr>
              <a:t>)</a:t>
            </a:r>
          </a:p>
          <a:p>
            <a:pPr lvl="0"/>
            <a:r>
              <a:rPr lang="en-US" sz="2000" b="1" dirty="0" smtClean="0">
                <a:latin typeface="Arial" panose="020B0604020202020204" pitchFamily="34" charset="0"/>
                <a:cs typeface="Arial" panose="020B0604020202020204" pitchFamily="34" charset="0"/>
              </a:rPr>
              <a:t>End-of-Course</a:t>
            </a:r>
            <a:r>
              <a:rPr lang="en-US" sz="2000" dirty="0" smtClean="0">
                <a:latin typeface="Arial" panose="020B0604020202020204" pitchFamily="34" charset="0"/>
                <a:cs typeface="Arial" panose="020B0604020202020204" pitchFamily="34" charset="0"/>
              </a:rPr>
              <a:t> (EOC) </a:t>
            </a:r>
            <a:r>
              <a:rPr lang="en-US" sz="2000" dirty="0" smtClean="0">
                <a:ln w="500">
                  <a:solidFill>
                    <a:schemeClr val="tx2">
                      <a:shade val="20000"/>
                      <a:satMod val="350000"/>
                    </a:schemeClr>
                  </a:solidFill>
                </a:ln>
                <a:latin typeface="Arial" panose="020B0604020202020204" pitchFamily="34" charset="0"/>
                <a:cs typeface="Arial" panose="020B0604020202020204" pitchFamily="34" charset="0"/>
              </a:rPr>
              <a:t>High </a:t>
            </a:r>
            <a:r>
              <a:rPr lang="en-US" sz="2000" dirty="0">
                <a:ln w="500">
                  <a:solidFill>
                    <a:schemeClr val="tx2">
                      <a:shade val="20000"/>
                      <a:satMod val="350000"/>
                    </a:schemeClr>
                  </a:solidFill>
                </a:ln>
                <a:latin typeface="Arial" panose="020B0604020202020204" pitchFamily="34" charset="0"/>
                <a:cs typeface="Arial" panose="020B0604020202020204" pitchFamily="34" charset="0"/>
              </a:rPr>
              <a:t>School </a:t>
            </a:r>
            <a:r>
              <a:rPr lang="en-US" sz="2000" dirty="0" smtClean="0">
                <a:ln w="500">
                  <a:solidFill>
                    <a:schemeClr val="tx2">
                      <a:shade val="20000"/>
                      <a:satMod val="350000"/>
                    </a:schemeClr>
                  </a:solidFill>
                </a:ln>
                <a:latin typeface="Arial" panose="020B0604020202020204" pitchFamily="34" charset="0"/>
                <a:cs typeface="Arial" panose="020B0604020202020204" pitchFamily="34" charset="0"/>
              </a:rPr>
              <a:t>Assessment</a:t>
            </a:r>
          </a:p>
          <a:p>
            <a:r>
              <a:rPr lang="en-US" sz="2000" b="1" dirty="0" smtClean="0">
                <a:latin typeface="Arial" panose="020B0604020202020204" pitchFamily="34" charset="0"/>
                <a:cs typeface="Arial" panose="020B0604020202020204" pitchFamily="34" charset="0"/>
              </a:rPr>
              <a:t>ACCUPLACER</a:t>
            </a:r>
          </a:p>
          <a:p>
            <a:pPr lvl="0"/>
            <a:r>
              <a:rPr lang="en-US" sz="2000" b="1" dirty="0">
                <a:latin typeface="Arial" panose="020B0604020202020204" pitchFamily="34" charset="0"/>
                <a:cs typeface="Arial" panose="020B0604020202020204" pitchFamily="34" charset="0"/>
              </a:rPr>
              <a:t>TEA Initiatives that Support Student Success</a:t>
            </a:r>
          </a:p>
          <a:p>
            <a:r>
              <a:rPr lang="en-US" sz="2000" b="1" dirty="0" smtClean="0">
                <a:latin typeface="Arial" panose="020B0604020202020204" pitchFamily="34" charset="0"/>
                <a:cs typeface="Arial" panose="020B0604020202020204" pitchFamily="34" charset="0"/>
              </a:rPr>
              <a:t>The Higher Education Coordinating Board Data Sources</a:t>
            </a:r>
          </a:p>
          <a:p>
            <a:r>
              <a:rPr lang="en-US" sz="2000" b="1" dirty="0" smtClean="0">
                <a:latin typeface="Arial" panose="020B0604020202020204" pitchFamily="34" charset="0"/>
                <a:cs typeface="Arial" panose="020B0604020202020204" pitchFamily="34" charset="0"/>
              </a:rPr>
              <a:t>Campus AEIS Reports/now TX Academic Performance </a:t>
            </a:r>
            <a:r>
              <a:rPr lang="en-US" sz="2000" dirty="0" smtClean="0">
                <a:latin typeface="Arial" panose="020B0604020202020204" pitchFamily="34" charset="0"/>
                <a:cs typeface="Arial" panose="020B0604020202020204" pitchFamily="34" charset="0"/>
              </a:rPr>
              <a:t>(TAPR)</a:t>
            </a:r>
          </a:p>
          <a:p>
            <a:r>
              <a:rPr lang="en-US" sz="2000" b="1" dirty="0" smtClean="0">
                <a:latin typeface="Arial" panose="020B0604020202020204" pitchFamily="34" charset="0"/>
                <a:cs typeface="Arial" panose="020B0604020202020204" pitchFamily="34" charset="0"/>
              </a:rPr>
              <a:t>Course Syllabi </a:t>
            </a:r>
          </a:p>
          <a:p>
            <a:endParaRPr lang="en-US" sz="2000" b="1" dirty="0" smtClean="0">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a:p>
            <a:endParaRPr lang="en-US" sz="2000" dirty="0" smtClean="0">
              <a:latin typeface="Arial" panose="020B0604020202020204" pitchFamily="34" charset="0"/>
              <a:cs typeface="Arial" panose="020B0604020202020204" pitchFamily="34" charset="0"/>
            </a:endParaRPr>
          </a:p>
          <a:p>
            <a:endParaRPr lang="en-US" sz="2000" b="1" dirty="0"/>
          </a:p>
        </p:txBody>
      </p:sp>
      <p:sp>
        <p:nvSpPr>
          <p:cNvPr id="3" name="Slide Number Placeholder 2"/>
          <p:cNvSpPr>
            <a:spLocks noGrp="1"/>
          </p:cNvSpPr>
          <p:nvPr>
            <p:ph type="sldNum" sz="quarter" idx="12"/>
          </p:nvPr>
        </p:nvSpPr>
        <p:spPr/>
        <p:txBody>
          <a:bodyPr/>
          <a:lstStyle/>
          <a:p>
            <a:fld id="{6C9BBEF7-7293-46AE-9D35-8611E125A7BD}" type="slidenum">
              <a:rPr lang="en-US" smtClean="0"/>
              <a:pPr/>
              <a:t>11</a:t>
            </a:fld>
            <a:endParaRPr lang="en-US" dirty="0"/>
          </a:p>
        </p:txBody>
      </p:sp>
      <p:sp>
        <p:nvSpPr>
          <p:cNvPr id="4" name="Title 3"/>
          <p:cNvSpPr>
            <a:spLocks noGrp="1"/>
          </p:cNvSpPr>
          <p:nvPr>
            <p:ph type="title"/>
          </p:nvPr>
        </p:nvSpPr>
        <p:spPr/>
        <p:txBody>
          <a:bodyPr/>
          <a:lstStyle/>
          <a:p>
            <a:r>
              <a:rPr lang="en-US" dirty="0" smtClean="0"/>
              <a:t>Resources Explored</a:t>
            </a:r>
            <a:endParaRPr lang="en-US" dirty="0"/>
          </a:p>
        </p:txBody>
      </p:sp>
    </p:spTree>
    <p:extLst>
      <p:ext uri="{BB962C8B-B14F-4D97-AF65-F5344CB8AC3E}">
        <p14:creationId xmlns:p14="http://schemas.microsoft.com/office/powerpoint/2010/main" val="7716453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458200" cy="884238"/>
          </a:xfrm>
        </p:spPr>
        <p:txBody>
          <a:bodyPr>
            <a:normAutofit fontScale="90000"/>
          </a:bodyPr>
          <a:lstStyle/>
          <a:p>
            <a:r>
              <a:rPr lang="en-US" dirty="0" smtClean="0"/>
              <a:t>Region 10 AVATAR Data  </a:t>
            </a:r>
            <a:br>
              <a:rPr lang="en-US" dirty="0" smtClean="0"/>
            </a:b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smtClean="0"/>
          </a:p>
          <a:p>
            <a:pPr marL="0" indent="0">
              <a:buNone/>
            </a:pP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457200" y="3886200"/>
            <a:ext cx="3014050" cy="2667000"/>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cstate="print"/>
          <a:srcRect/>
          <a:stretch>
            <a:fillRect/>
          </a:stretch>
        </p:blipFill>
        <p:spPr bwMode="auto">
          <a:xfrm>
            <a:off x="5392262" y="1091013"/>
            <a:ext cx="2505075" cy="3132138"/>
          </a:xfrm>
          <a:prstGeom prst="rect">
            <a:avLst/>
          </a:prstGeom>
          <a:noFill/>
          <a:ln w="9525">
            <a:noFill/>
            <a:miter lim="800000"/>
            <a:headEnd/>
            <a:tailEnd/>
          </a:ln>
          <a:effectLst/>
        </p:spPr>
      </p:pic>
      <p:pic>
        <p:nvPicPr>
          <p:cNvPr id="4101" name="Picture 5"/>
          <p:cNvPicPr>
            <a:picLocks noChangeAspect="1" noChangeArrowheads="1"/>
          </p:cNvPicPr>
          <p:nvPr/>
        </p:nvPicPr>
        <p:blipFill>
          <a:blip r:embed="rId4" cstate="print"/>
          <a:srcRect/>
          <a:stretch>
            <a:fillRect/>
          </a:stretch>
        </p:blipFill>
        <p:spPr bwMode="auto">
          <a:xfrm>
            <a:off x="4038600" y="4724400"/>
            <a:ext cx="2178542" cy="1554480"/>
          </a:xfrm>
          <a:prstGeom prst="rect">
            <a:avLst/>
          </a:prstGeom>
          <a:noFill/>
          <a:ln w="9525">
            <a:noFill/>
            <a:miter lim="800000"/>
            <a:headEnd/>
            <a:tailEnd/>
          </a:ln>
          <a:effectLst/>
        </p:spPr>
      </p:pic>
      <p:pic>
        <p:nvPicPr>
          <p:cNvPr id="1027" name="Picture 3" descr="C:\Documents and Settings\kanousec\Local Settings\Temporary Internet Files\Content.IE5\LXWTA3WN\MP900387938[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1091013"/>
            <a:ext cx="2609088" cy="2712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81045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740427612"/>
              </p:ext>
            </p:extLst>
          </p:nvPr>
        </p:nvGraphicFramePr>
        <p:xfrm>
          <a:off x="457200" y="152400"/>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Content Placeholder 5"/>
          <p:cNvGraphicFramePr>
            <a:graphicFrameLocks noGrp="1"/>
          </p:cNvGraphicFramePr>
          <p:nvPr>
            <p:ph idx="1"/>
            <p:extLst>
              <p:ext uri="{D42A27DB-BD31-4B8C-83A1-F6EECF244321}">
                <p14:modId xmlns:p14="http://schemas.microsoft.com/office/powerpoint/2010/main" val="2779841958"/>
              </p:ext>
            </p:extLst>
          </p:nvPr>
        </p:nvGraphicFramePr>
        <p:xfrm>
          <a:off x="152400" y="1524000"/>
          <a:ext cx="8686800" cy="4419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TextBox 6"/>
          <p:cNvSpPr txBox="1"/>
          <p:nvPr/>
        </p:nvSpPr>
        <p:spPr>
          <a:xfrm>
            <a:off x="4419600" y="6048375"/>
            <a:ext cx="3200400" cy="27622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sz="1200" dirty="0"/>
              <a:t>U.S. Census Bureau, </a:t>
            </a:r>
            <a:r>
              <a:rPr lang="en-US" sz="1200" dirty="0" smtClean="0"/>
              <a:t>2005/2012 </a:t>
            </a:r>
            <a:r>
              <a:rPr lang="en-US" sz="1200" dirty="0"/>
              <a:t>ACS </a:t>
            </a:r>
          </a:p>
        </p:txBody>
      </p:sp>
      <p:sp>
        <p:nvSpPr>
          <p:cNvPr id="2" name="Slide Number Placeholder 1"/>
          <p:cNvSpPr>
            <a:spLocks noGrp="1"/>
          </p:cNvSpPr>
          <p:nvPr>
            <p:ph type="sldNum" sz="quarter" idx="12"/>
          </p:nvPr>
        </p:nvSpPr>
        <p:spPr/>
        <p:txBody>
          <a:bodyPr/>
          <a:lstStyle/>
          <a:p>
            <a:fld id="{6C9BBEF7-7293-46AE-9D35-8611E125A7BD}" type="slidenum">
              <a:rPr lang="en-US" smtClean="0"/>
              <a:pPr/>
              <a:t>13</a:t>
            </a:fld>
            <a:endParaRPr lang="en-US" dirty="0"/>
          </a:p>
        </p:txBody>
      </p:sp>
      <p:sp>
        <p:nvSpPr>
          <p:cNvPr id="3" name="TextBox 2"/>
          <p:cNvSpPr txBox="1"/>
          <p:nvPr/>
        </p:nvSpPr>
        <p:spPr>
          <a:xfrm>
            <a:off x="7315200" y="1676400"/>
            <a:ext cx="1600200" cy="400110"/>
          </a:xfrm>
          <a:prstGeom prst="rect">
            <a:avLst/>
          </a:prstGeom>
          <a:noFill/>
        </p:spPr>
        <p:txBody>
          <a:bodyPr wrap="square" rtlCol="0">
            <a:spAutoFit/>
          </a:bodyPr>
          <a:lstStyle/>
          <a:p>
            <a:r>
              <a:rPr lang="en-US" sz="2000" dirty="0" smtClean="0"/>
              <a:t>2 </a:t>
            </a:r>
            <a:endParaRPr lang="en-US" sz="2000" dirty="0"/>
          </a:p>
        </p:txBody>
      </p:sp>
      <p:sp>
        <p:nvSpPr>
          <p:cNvPr id="5" name="Rounded Rectangle 4"/>
          <p:cNvSpPr/>
          <p:nvPr/>
        </p:nvSpPr>
        <p:spPr>
          <a:xfrm>
            <a:off x="7391400" y="1676400"/>
            <a:ext cx="1447800" cy="6287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b="1" dirty="0"/>
              <a:t>?</a:t>
            </a:r>
            <a:r>
              <a:rPr lang="en-US" sz="4000" b="1" dirty="0" err="1" smtClean="0"/>
              <a:t>th</a:t>
            </a:r>
            <a:endParaRPr lang="en-US" sz="4000" b="1" dirty="0"/>
          </a:p>
        </p:txBody>
      </p:sp>
      <p:sp>
        <p:nvSpPr>
          <p:cNvPr id="9" name="Rounded Rectangle 8"/>
          <p:cNvSpPr/>
          <p:nvPr/>
        </p:nvSpPr>
        <p:spPr>
          <a:xfrm>
            <a:off x="7439246" y="3362355"/>
            <a:ext cx="1447800" cy="6287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b="1" dirty="0" smtClean="0"/>
              <a:t>40th</a:t>
            </a:r>
            <a:endParaRPr lang="en-US" sz="4000" b="1" dirty="0"/>
          </a:p>
        </p:txBody>
      </p:sp>
      <p:sp>
        <p:nvSpPr>
          <p:cNvPr id="8" name="Rounded Rectangle 7"/>
          <p:cNvSpPr/>
          <p:nvPr/>
        </p:nvSpPr>
        <p:spPr>
          <a:xfrm>
            <a:off x="7439246" y="2514600"/>
            <a:ext cx="1447800" cy="6287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b="1" dirty="0"/>
              <a:t>50th</a:t>
            </a:r>
          </a:p>
        </p:txBody>
      </p:sp>
      <p:sp>
        <p:nvSpPr>
          <p:cNvPr id="10" name="Rounded Rectangle 9"/>
          <p:cNvSpPr/>
          <p:nvPr/>
        </p:nvSpPr>
        <p:spPr>
          <a:xfrm>
            <a:off x="7412665" y="4267200"/>
            <a:ext cx="1447800" cy="6287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b="1" dirty="0" smtClean="0"/>
              <a:t>30th</a:t>
            </a:r>
            <a:endParaRPr lang="en-US" sz="4000" b="1" dirty="0"/>
          </a:p>
        </p:txBody>
      </p:sp>
      <p:sp>
        <p:nvSpPr>
          <p:cNvPr id="11" name="Rounded Rectangle 10"/>
          <p:cNvSpPr/>
          <p:nvPr/>
        </p:nvSpPr>
        <p:spPr>
          <a:xfrm>
            <a:off x="7412665" y="5181600"/>
            <a:ext cx="1447800" cy="6287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b="1" dirty="0" smtClean="0"/>
              <a:t>33rd</a:t>
            </a:r>
            <a:endParaRPr lang="en-US" sz="4000" b="1" dirty="0"/>
          </a:p>
        </p:txBody>
      </p:sp>
    </p:spTree>
    <p:extLst>
      <p:ext uri="{BB962C8B-B14F-4D97-AF65-F5344CB8AC3E}">
        <p14:creationId xmlns:p14="http://schemas.microsoft.com/office/powerpoint/2010/main" val="632193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79750"/>
            <a:ext cx="8412480" cy="629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6C9BBEF7-7293-46AE-9D35-8611E125A7BD}" type="slidenum">
              <a:rPr lang="en-US" smtClean="0"/>
              <a:pPr/>
              <a:t>14</a:t>
            </a:fld>
            <a:endParaRPr lang="en-US" dirty="0"/>
          </a:p>
        </p:txBody>
      </p:sp>
    </p:spTree>
    <p:extLst>
      <p:ext uri="{BB962C8B-B14F-4D97-AF65-F5344CB8AC3E}">
        <p14:creationId xmlns:p14="http://schemas.microsoft.com/office/powerpoint/2010/main" val="4042425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4" name="Picture 3"/>
          <p:cNvPicPr/>
          <p:nvPr/>
        </p:nvPicPr>
        <p:blipFill>
          <a:blip r:embed="rId2" cstate="print"/>
          <a:srcRect/>
          <a:stretch>
            <a:fillRect/>
          </a:stretch>
        </p:blipFill>
        <p:spPr bwMode="auto">
          <a:xfrm>
            <a:off x="304800" y="304800"/>
            <a:ext cx="8503920" cy="612648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6C9BBEF7-7293-46AE-9D35-8611E125A7BD}" type="slidenum">
              <a:rPr lang="en-US" smtClean="0"/>
              <a:pPr/>
              <a:t>15</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TAT 2009_0203_Page_04.jpg"/>
          <p:cNvPicPr>
            <a:picLocks noGrp="1" noChangeAspect="1"/>
          </p:cNvPicPr>
          <p:nvPr>
            <p:ph idx="1"/>
          </p:nvPr>
        </p:nvPicPr>
        <p:blipFill rotWithShape="1">
          <a:blip r:embed="rId3" cstate="print"/>
          <a:srcRect l="7540" t="6603" r="8434" b="11732"/>
          <a:stretch/>
        </p:blipFill>
        <p:spPr>
          <a:xfrm>
            <a:off x="381000" y="152400"/>
            <a:ext cx="8412480" cy="6317178"/>
          </a:xfrm>
        </p:spPr>
      </p:pic>
      <p:sp>
        <p:nvSpPr>
          <p:cNvPr id="3" name="Slide Number Placeholder 2"/>
          <p:cNvSpPr>
            <a:spLocks noGrp="1"/>
          </p:cNvSpPr>
          <p:nvPr>
            <p:ph type="sldNum" sz="quarter" idx="12"/>
          </p:nvPr>
        </p:nvSpPr>
        <p:spPr/>
        <p:txBody>
          <a:bodyPr/>
          <a:lstStyle/>
          <a:p>
            <a:fld id="{6C9BBEF7-7293-46AE-9D35-8611E125A7BD}" type="slidenum">
              <a:rPr lang="en-US" smtClean="0"/>
              <a:pPr/>
              <a:t>16</a:t>
            </a:fld>
            <a:endParaRPr lang="en-US" dirty="0"/>
          </a:p>
        </p:txBody>
      </p:sp>
      <p:sp>
        <p:nvSpPr>
          <p:cNvPr id="2" name="TextBox 1"/>
          <p:cNvSpPr txBox="1"/>
          <p:nvPr/>
        </p:nvSpPr>
        <p:spPr>
          <a:xfrm>
            <a:off x="6324600" y="2514600"/>
            <a:ext cx="2057400" cy="707886"/>
          </a:xfrm>
          <a:prstGeom prst="rect">
            <a:avLst/>
          </a:prstGeom>
          <a:noFill/>
        </p:spPr>
        <p:txBody>
          <a:bodyPr wrap="square" rtlCol="0">
            <a:spAutoFit/>
          </a:bodyPr>
          <a:lstStyle/>
          <a:p>
            <a:r>
              <a:rPr lang="en-US" sz="2000" dirty="0" smtClean="0">
                <a:solidFill>
                  <a:srgbClr val="C00000"/>
                </a:solidFill>
              </a:rPr>
              <a:t>Same percent in Fall 2010</a:t>
            </a:r>
            <a:endParaRPr lang="en-US" sz="2000" dirty="0">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C9BBEF7-7293-46AE-9D35-8611E125A7BD}" type="slidenum">
              <a:rPr lang="en-US" smtClean="0"/>
              <a:pPr/>
              <a:t>17</a:t>
            </a:fld>
            <a:endParaRPr lang="en-US" dirty="0"/>
          </a:p>
        </p:txBody>
      </p:sp>
      <p:sp>
        <p:nvSpPr>
          <p:cNvPr id="4" name="Title 3"/>
          <p:cNvSpPr>
            <a:spLocks noGrp="1"/>
          </p:cNvSpPr>
          <p:nvPr>
            <p:ph type="title"/>
          </p:nvPr>
        </p:nvSpPr>
        <p:spPr>
          <a:xfrm>
            <a:off x="228600" y="457200"/>
            <a:ext cx="8686800" cy="1401762"/>
          </a:xfrm>
        </p:spPr>
        <p:txBody>
          <a:bodyPr>
            <a:normAutofit fontScale="90000"/>
          </a:bodyPr>
          <a:lstStyle/>
          <a:p>
            <a:r>
              <a:rPr lang="en-US" sz="3600" dirty="0" smtClean="0"/>
              <a:t>English and Math College </a:t>
            </a:r>
            <a:r>
              <a:rPr lang="en-US" sz="3600" dirty="0"/>
              <a:t>Ready </a:t>
            </a:r>
            <a:r>
              <a:rPr lang="en-US" sz="3600" dirty="0" smtClean="0"/>
              <a:t>Graduates</a:t>
            </a:r>
            <a:br>
              <a:rPr lang="en-US" sz="3600" dirty="0" smtClean="0"/>
            </a:br>
            <a:r>
              <a:rPr lang="en-US" sz="1000" dirty="0" smtClean="0"/>
              <a:t/>
            </a:r>
            <a:br>
              <a:rPr lang="en-US" sz="1000" dirty="0" smtClean="0"/>
            </a:br>
            <a:r>
              <a:rPr lang="en-US" sz="2000" i="1" dirty="0"/>
              <a:t>Texas Education Agency </a:t>
            </a:r>
            <a:r>
              <a:rPr lang="en-US" sz="2000" i="1" dirty="0" smtClean="0"/>
              <a:t>Academic </a:t>
            </a:r>
            <a:r>
              <a:rPr lang="en-US" sz="2000" i="1" dirty="0"/>
              <a:t>Excellence Indicator System Report (AEIS</a:t>
            </a:r>
            <a:r>
              <a:rPr lang="en-US" sz="2000" i="1" dirty="0" smtClean="0"/>
              <a:t>) and  Texas Academic Performance Report (TAPR)</a:t>
            </a:r>
            <a:r>
              <a:rPr lang="en-US" sz="2000" i="1" dirty="0"/>
              <a:t/>
            </a:r>
            <a:br>
              <a:rPr lang="en-US" sz="2000" i="1" dirty="0"/>
            </a:br>
            <a:endParaRPr lang="en-US" sz="2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76811887"/>
              </p:ext>
            </p:extLst>
          </p:nvPr>
        </p:nvGraphicFramePr>
        <p:xfrm>
          <a:off x="457200" y="1828800"/>
          <a:ext cx="8229600" cy="41783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995916" y="3352798"/>
            <a:ext cx="533400" cy="307777"/>
          </a:xfrm>
          <a:prstGeom prst="rect">
            <a:avLst/>
          </a:prstGeom>
          <a:noFill/>
        </p:spPr>
        <p:txBody>
          <a:bodyPr wrap="square" rtlCol="0">
            <a:spAutoFit/>
          </a:bodyPr>
          <a:lstStyle/>
          <a:p>
            <a:r>
              <a:rPr lang="en-US" sz="1400" dirty="0" smtClean="0"/>
              <a:t>37%</a:t>
            </a:r>
            <a:endParaRPr lang="en-US" sz="1400" dirty="0"/>
          </a:p>
        </p:txBody>
      </p:sp>
      <p:sp>
        <p:nvSpPr>
          <p:cNvPr id="2" name="TextBox 1"/>
          <p:cNvSpPr txBox="1"/>
          <p:nvPr/>
        </p:nvSpPr>
        <p:spPr>
          <a:xfrm>
            <a:off x="6806604" y="2209800"/>
            <a:ext cx="685800" cy="307777"/>
          </a:xfrm>
          <a:prstGeom prst="rect">
            <a:avLst/>
          </a:prstGeom>
          <a:noFill/>
        </p:spPr>
        <p:txBody>
          <a:bodyPr wrap="square" rtlCol="0">
            <a:spAutoFit/>
          </a:bodyPr>
          <a:lstStyle/>
          <a:p>
            <a:r>
              <a:rPr lang="en-US" sz="1400" dirty="0" smtClean="0"/>
              <a:t>61%</a:t>
            </a:r>
            <a:endParaRPr lang="en-US" sz="1400" dirty="0"/>
          </a:p>
        </p:txBody>
      </p:sp>
    </p:spTree>
    <p:extLst>
      <p:ext uri="{BB962C8B-B14F-4D97-AF65-F5344CB8AC3E}">
        <p14:creationId xmlns:p14="http://schemas.microsoft.com/office/powerpoint/2010/main" val="24398057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100" dirty="0" smtClean="0"/>
              <a:t>College Ready Graduates in Mathematics: </a:t>
            </a:r>
            <a:br>
              <a:rPr lang="en-US" sz="3100" dirty="0" smtClean="0"/>
            </a:br>
            <a:r>
              <a:rPr lang="en-US" sz="3100" dirty="0" smtClean="0"/>
              <a:t>State and Region 10</a:t>
            </a:r>
            <a:br>
              <a:rPr lang="en-US" sz="3100" dirty="0" smtClean="0"/>
            </a:br>
            <a:r>
              <a:rPr lang="en-US" sz="1600" i="1" dirty="0" smtClean="0">
                <a:latin typeface="Lucida Sans Unicode" pitchFamily="34" charset="0"/>
              </a:rPr>
              <a:t>Texas Education Agency (TEA) Academic Excellence Indicator System Report (AEIS)</a:t>
            </a:r>
            <a:endParaRPr lang="en-US" sz="1600" dirty="0"/>
          </a:p>
        </p:txBody>
      </p:sp>
      <p:sp>
        <p:nvSpPr>
          <p:cNvPr id="3" name="Slide Number Placeholder 2"/>
          <p:cNvSpPr>
            <a:spLocks noGrp="1"/>
          </p:cNvSpPr>
          <p:nvPr>
            <p:ph type="sldNum" sz="quarter" idx="12"/>
          </p:nvPr>
        </p:nvSpPr>
        <p:spPr/>
        <p:txBody>
          <a:bodyPr/>
          <a:lstStyle/>
          <a:p>
            <a:pPr>
              <a:defRPr/>
            </a:pPr>
            <a:fld id="{8A531821-57E5-4E51-9616-A127D6597DAE}" type="slidenum">
              <a:rPr lang="en-US" smtClean="0"/>
              <a:pPr>
                <a:defRPr/>
              </a:pPr>
              <a:t>18</a:t>
            </a:fld>
            <a:endParaRPr lang="en-US" dirty="0"/>
          </a:p>
        </p:txBody>
      </p:sp>
      <p:graphicFrame>
        <p:nvGraphicFramePr>
          <p:cNvPr id="4" name="Chart 3"/>
          <p:cNvGraphicFramePr/>
          <p:nvPr>
            <p:extLst>
              <p:ext uri="{D42A27DB-BD31-4B8C-83A1-F6EECF244321}">
                <p14:modId xmlns:p14="http://schemas.microsoft.com/office/powerpoint/2010/main" val="3219714557"/>
              </p:ext>
            </p:extLst>
          </p:nvPr>
        </p:nvGraphicFramePr>
        <p:xfrm>
          <a:off x="838200" y="1524000"/>
          <a:ext cx="777240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905000" y="4114800"/>
            <a:ext cx="762000" cy="369332"/>
          </a:xfrm>
          <a:prstGeom prst="rect">
            <a:avLst/>
          </a:prstGeom>
          <a:noFill/>
        </p:spPr>
        <p:txBody>
          <a:bodyPr wrap="square" rtlCol="0">
            <a:spAutoFit/>
          </a:bodyPr>
          <a:lstStyle/>
          <a:p>
            <a:r>
              <a:rPr lang="en-US" dirty="0" smtClean="0"/>
              <a:t>56%</a:t>
            </a:r>
            <a:endParaRPr lang="en-US" dirty="0"/>
          </a:p>
        </p:txBody>
      </p:sp>
      <p:sp>
        <p:nvSpPr>
          <p:cNvPr id="6" name="TextBox 5"/>
          <p:cNvSpPr txBox="1"/>
          <p:nvPr/>
        </p:nvSpPr>
        <p:spPr>
          <a:xfrm>
            <a:off x="4495800" y="3129678"/>
            <a:ext cx="685800" cy="369332"/>
          </a:xfrm>
          <a:prstGeom prst="rect">
            <a:avLst/>
          </a:prstGeom>
          <a:noFill/>
        </p:spPr>
        <p:txBody>
          <a:bodyPr wrap="square" rtlCol="0">
            <a:spAutoFit/>
          </a:bodyPr>
          <a:lstStyle/>
          <a:p>
            <a:r>
              <a:rPr lang="en-US" dirty="0" smtClean="0"/>
              <a:t>60%</a:t>
            </a:r>
            <a:endParaRPr lang="en-US" dirty="0"/>
          </a:p>
        </p:txBody>
      </p:sp>
    </p:spTree>
    <p:extLst>
      <p:ext uri="{BB962C8B-B14F-4D97-AF65-F5344CB8AC3E}">
        <p14:creationId xmlns:p14="http://schemas.microsoft.com/office/powerpoint/2010/main" val="3425459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274638"/>
            <a:ext cx="8382000" cy="1143000"/>
          </a:xfrm>
        </p:spPr>
        <p:txBody>
          <a:bodyPr>
            <a:noAutofit/>
          </a:bodyPr>
          <a:lstStyle/>
          <a:p>
            <a:r>
              <a:rPr lang="en-US" sz="3600" dirty="0" smtClean="0"/>
              <a:t>2010 &amp; 2011 TEA AEIS Data </a:t>
            </a:r>
            <a:br>
              <a:rPr lang="en-US" sz="3600" dirty="0" smtClean="0"/>
            </a:br>
            <a:r>
              <a:rPr lang="en-US" sz="3600" dirty="0" smtClean="0"/>
              <a:t>T. Jefferson HS and W. T. White HS </a:t>
            </a:r>
            <a:endParaRPr lang="en-US" sz="3600" dirty="0"/>
          </a:p>
        </p:txBody>
      </p:sp>
      <p:sp>
        <p:nvSpPr>
          <p:cNvPr id="3" name="Content Placeholder 2"/>
          <p:cNvSpPr>
            <a:spLocks noGrp="1"/>
          </p:cNvSpPr>
          <p:nvPr>
            <p:ph idx="1"/>
          </p:nvPr>
        </p:nvSpPr>
        <p:spPr/>
        <p:txBody>
          <a:bodyPr/>
          <a:lstStyle/>
          <a:p>
            <a:pPr marL="457200" lvl="1" indent="0">
              <a:buNone/>
            </a:pPr>
            <a:endParaRPr lang="en-US" dirty="0" smtClean="0"/>
          </a:p>
          <a:p>
            <a:pPr lvl="1"/>
            <a:endParaRPr lang="en-US" dirty="0" smtClean="0"/>
          </a:p>
        </p:txBody>
      </p:sp>
      <p:graphicFrame>
        <p:nvGraphicFramePr>
          <p:cNvPr id="2" name="Table 1"/>
          <p:cNvGraphicFramePr>
            <a:graphicFrameLocks noGrp="1"/>
          </p:cNvGraphicFramePr>
          <p:nvPr>
            <p:extLst>
              <p:ext uri="{D42A27DB-BD31-4B8C-83A1-F6EECF244321}">
                <p14:modId xmlns:p14="http://schemas.microsoft.com/office/powerpoint/2010/main" val="2878823009"/>
              </p:ext>
            </p:extLst>
          </p:nvPr>
        </p:nvGraphicFramePr>
        <p:xfrm>
          <a:off x="533400" y="1600200"/>
          <a:ext cx="5303519" cy="4145280"/>
        </p:xfrm>
        <a:graphic>
          <a:graphicData uri="http://schemas.openxmlformats.org/drawingml/2006/table">
            <a:tbl>
              <a:tblPr firstRow="1" bandRow="1">
                <a:tableStyleId>{5C22544A-7EE6-4342-B048-85BDC9FD1C3A}</a:tableStyleId>
              </a:tblPr>
              <a:tblGrid>
                <a:gridCol w="2260516"/>
                <a:gridCol w="1478030"/>
                <a:gridCol w="1564973"/>
              </a:tblGrid>
              <a:tr h="533400">
                <a:tc>
                  <a:txBody>
                    <a:bodyPr/>
                    <a:lstStyle/>
                    <a:p>
                      <a:r>
                        <a:rPr lang="en-US" dirty="0" smtClean="0"/>
                        <a:t>Student Groups</a:t>
                      </a:r>
                      <a:endParaRPr lang="en-US" dirty="0"/>
                    </a:p>
                  </a:txBody>
                  <a:tcPr/>
                </a:tc>
                <a:tc>
                  <a:txBody>
                    <a:bodyPr/>
                    <a:lstStyle/>
                    <a:p>
                      <a:r>
                        <a:rPr lang="en-US" dirty="0" smtClean="0"/>
                        <a:t>Number at Jefferson</a:t>
                      </a:r>
                      <a:endParaRPr lang="en-US" dirty="0"/>
                    </a:p>
                  </a:txBody>
                  <a:tcPr/>
                </a:tc>
                <a:tc>
                  <a:txBody>
                    <a:bodyPr/>
                    <a:lstStyle/>
                    <a:p>
                      <a:r>
                        <a:rPr lang="en-US" dirty="0" smtClean="0"/>
                        <a:t>Number at White</a:t>
                      </a:r>
                      <a:endParaRPr lang="en-US" dirty="0"/>
                    </a:p>
                  </a:txBody>
                  <a:tcPr/>
                </a:tc>
              </a:tr>
              <a:tr h="370840">
                <a:tc>
                  <a:txBody>
                    <a:bodyPr/>
                    <a:lstStyle/>
                    <a:p>
                      <a:r>
                        <a:rPr lang="en-US" dirty="0" smtClean="0"/>
                        <a:t>TOTAL</a:t>
                      </a:r>
                      <a:endParaRPr lang="en-US" dirty="0"/>
                    </a:p>
                  </a:txBody>
                  <a:tcPr/>
                </a:tc>
                <a:tc>
                  <a:txBody>
                    <a:bodyPr/>
                    <a:lstStyle/>
                    <a:p>
                      <a:r>
                        <a:rPr lang="en-US" dirty="0" smtClean="0"/>
                        <a:t>1344/1399</a:t>
                      </a:r>
                      <a:endParaRPr lang="en-US" dirty="0"/>
                    </a:p>
                  </a:txBody>
                  <a:tcPr/>
                </a:tc>
                <a:tc>
                  <a:txBody>
                    <a:bodyPr/>
                    <a:lstStyle/>
                    <a:p>
                      <a:r>
                        <a:rPr lang="en-US" dirty="0" smtClean="0"/>
                        <a:t>2264/2414</a:t>
                      </a:r>
                      <a:endParaRPr lang="en-US" dirty="0"/>
                    </a:p>
                  </a:txBody>
                  <a:tcPr/>
                </a:tc>
              </a:tr>
              <a:tr h="370840">
                <a:tc>
                  <a:txBody>
                    <a:bodyPr/>
                    <a:lstStyle/>
                    <a:p>
                      <a:r>
                        <a:rPr lang="en-US" dirty="0" smtClean="0"/>
                        <a:t>Grade 9</a:t>
                      </a:r>
                      <a:endParaRPr lang="en-US" dirty="0"/>
                    </a:p>
                  </a:txBody>
                  <a:tcPr/>
                </a:tc>
                <a:tc>
                  <a:txBody>
                    <a:bodyPr/>
                    <a:lstStyle/>
                    <a:p>
                      <a:r>
                        <a:rPr lang="en-US" dirty="0" smtClean="0"/>
                        <a:t> 499/451</a:t>
                      </a:r>
                      <a:endParaRPr lang="en-US" dirty="0"/>
                    </a:p>
                  </a:txBody>
                  <a:tcPr/>
                </a:tc>
                <a:tc>
                  <a:txBody>
                    <a:bodyPr/>
                    <a:lstStyle/>
                    <a:p>
                      <a:r>
                        <a:rPr lang="en-US" dirty="0" smtClean="0"/>
                        <a:t>695/759</a:t>
                      </a:r>
                      <a:endParaRPr lang="en-US" dirty="0"/>
                    </a:p>
                  </a:txBody>
                  <a:tcPr/>
                </a:tc>
              </a:tr>
              <a:tr h="370840">
                <a:tc>
                  <a:txBody>
                    <a:bodyPr/>
                    <a:lstStyle/>
                    <a:p>
                      <a:r>
                        <a:rPr lang="en-US" dirty="0" smtClean="0"/>
                        <a:t>Grade 10</a:t>
                      </a:r>
                      <a:endParaRPr lang="en-US" dirty="0"/>
                    </a:p>
                  </a:txBody>
                  <a:tcPr/>
                </a:tc>
                <a:tc>
                  <a:txBody>
                    <a:bodyPr/>
                    <a:lstStyle/>
                    <a:p>
                      <a:r>
                        <a:rPr lang="en-US" dirty="0" smtClean="0"/>
                        <a:t> 361/373</a:t>
                      </a:r>
                      <a:endParaRPr lang="en-US" dirty="0"/>
                    </a:p>
                  </a:txBody>
                  <a:tcPr/>
                </a:tc>
                <a:tc>
                  <a:txBody>
                    <a:bodyPr/>
                    <a:lstStyle/>
                    <a:p>
                      <a:r>
                        <a:rPr lang="en-US" dirty="0" smtClean="0"/>
                        <a:t>597/624</a:t>
                      </a:r>
                      <a:endParaRPr lang="en-US" dirty="0"/>
                    </a:p>
                  </a:txBody>
                  <a:tcPr/>
                </a:tc>
              </a:tr>
              <a:tr h="370840">
                <a:tc>
                  <a:txBody>
                    <a:bodyPr/>
                    <a:lstStyle/>
                    <a:p>
                      <a:r>
                        <a:rPr lang="en-US" dirty="0" smtClean="0"/>
                        <a:t>Grade 11</a:t>
                      </a:r>
                      <a:endParaRPr lang="en-US" dirty="0"/>
                    </a:p>
                  </a:txBody>
                  <a:tcPr/>
                </a:tc>
                <a:tc>
                  <a:txBody>
                    <a:bodyPr/>
                    <a:lstStyle/>
                    <a:p>
                      <a:r>
                        <a:rPr lang="en-US" dirty="0" smtClean="0"/>
                        <a:t> 296/294</a:t>
                      </a:r>
                      <a:endParaRPr lang="en-US" dirty="0"/>
                    </a:p>
                  </a:txBody>
                  <a:tcPr/>
                </a:tc>
                <a:tc>
                  <a:txBody>
                    <a:bodyPr/>
                    <a:lstStyle/>
                    <a:p>
                      <a:r>
                        <a:rPr lang="en-US" dirty="0" smtClean="0"/>
                        <a:t>503/544</a:t>
                      </a:r>
                      <a:endParaRPr lang="en-US" dirty="0"/>
                    </a:p>
                  </a:txBody>
                  <a:tcPr/>
                </a:tc>
              </a:tr>
              <a:tr h="370840">
                <a:tc>
                  <a:txBody>
                    <a:bodyPr/>
                    <a:lstStyle/>
                    <a:p>
                      <a:r>
                        <a:rPr lang="en-US" dirty="0" smtClean="0"/>
                        <a:t>Grade 12</a:t>
                      </a:r>
                      <a:endParaRPr lang="en-US" dirty="0"/>
                    </a:p>
                  </a:txBody>
                  <a:tcPr/>
                </a:tc>
                <a:tc>
                  <a:txBody>
                    <a:bodyPr/>
                    <a:lstStyle/>
                    <a:p>
                      <a:r>
                        <a:rPr lang="en-US" dirty="0" smtClean="0"/>
                        <a:t> 238/281</a:t>
                      </a:r>
                      <a:endParaRPr lang="en-US" dirty="0"/>
                    </a:p>
                  </a:txBody>
                  <a:tcPr/>
                </a:tc>
                <a:tc>
                  <a:txBody>
                    <a:bodyPr/>
                    <a:lstStyle/>
                    <a:p>
                      <a:r>
                        <a:rPr lang="en-US" dirty="0" smtClean="0"/>
                        <a:t>469/487</a:t>
                      </a:r>
                      <a:endParaRPr lang="en-US" dirty="0"/>
                    </a:p>
                  </a:txBody>
                  <a:tcPr/>
                </a:tc>
              </a:tr>
              <a:tr h="370840">
                <a:tc>
                  <a:txBody>
                    <a:bodyPr/>
                    <a:lstStyle/>
                    <a:p>
                      <a:r>
                        <a:rPr lang="en-US" dirty="0" smtClean="0"/>
                        <a:t>Graduating class</a:t>
                      </a:r>
                      <a:endParaRPr lang="en-US" dirty="0"/>
                    </a:p>
                  </a:txBody>
                  <a:tcPr/>
                </a:tc>
                <a:tc>
                  <a:txBody>
                    <a:bodyPr/>
                    <a:lstStyle/>
                    <a:p>
                      <a:r>
                        <a:rPr lang="en-US" dirty="0" smtClean="0"/>
                        <a:t> 214/216</a:t>
                      </a:r>
                      <a:endParaRPr lang="en-US" dirty="0"/>
                    </a:p>
                  </a:txBody>
                  <a:tcPr/>
                </a:tc>
                <a:tc>
                  <a:txBody>
                    <a:bodyPr/>
                    <a:lstStyle/>
                    <a:p>
                      <a:r>
                        <a:rPr lang="en-US" dirty="0" smtClean="0"/>
                        <a:t>480/466</a:t>
                      </a:r>
                      <a:endParaRPr lang="en-US" dirty="0"/>
                    </a:p>
                  </a:txBody>
                  <a:tcPr/>
                </a:tc>
              </a:tr>
              <a:tr h="370840">
                <a:tc>
                  <a:txBody>
                    <a:bodyPr/>
                    <a:lstStyle/>
                    <a:p>
                      <a:r>
                        <a:rPr lang="en-US" dirty="0" smtClean="0"/>
                        <a:t>% Minimum curriculum</a:t>
                      </a:r>
                      <a:endParaRPr lang="en-US" dirty="0"/>
                    </a:p>
                  </a:txBody>
                  <a:tcPr/>
                </a:tc>
                <a:tc>
                  <a:txBody>
                    <a:bodyPr/>
                    <a:lstStyle/>
                    <a:p>
                      <a:r>
                        <a:rPr lang="en-US" dirty="0" smtClean="0"/>
                        <a:t> 14.5/14.8 </a:t>
                      </a:r>
                      <a:endParaRPr lang="en-US" dirty="0"/>
                    </a:p>
                  </a:txBody>
                  <a:tcPr/>
                </a:tc>
                <a:tc>
                  <a:txBody>
                    <a:bodyPr/>
                    <a:lstStyle/>
                    <a:p>
                      <a:r>
                        <a:rPr lang="en-US" dirty="0" smtClean="0"/>
                        <a:t>10.0/26.2</a:t>
                      </a:r>
                      <a:endParaRPr lang="en-US" dirty="0"/>
                    </a:p>
                  </a:txBody>
                  <a:tcPr/>
                </a:tc>
              </a:tr>
              <a:tr h="370840">
                <a:tc>
                  <a:txBody>
                    <a:bodyPr/>
                    <a:lstStyle/>
                    <a:p>
                      <a:r>
                        <a:rPr lang="en-US" dirty="0" smtClean="0"/>
                        <a:t>% Recommended curriculum</a:t>
                      </a:r>
                      <a:endParaRPr lang="en-US" dirty="0"/>
                    </a:p>
                  </a:txBody>
                  <a:tcPr/>
                </a:tc>
                <a:tc>
                  <a:txBody>
                    <a:bodyPr/>
                    <a:lstStyle/>
                    <a:p>
                      <a:r>
                        <a:rPr lang="en-US" dirty="0" smtClean="0"/>
                        <a:t>85.5/85.2  </a:t>
                      </a:r>
                      <a:endParaRPr lang="en-US" dirty="0"/>
                    </a:p>
                  </a:txBody>
                  <a:tcPr/>
                </a:tc>
                <a:tc>
                  <a:txBody>
                    <a:bodyPr/>
                    <a:lstStyle/>
                    <a:p>
                      <a:r>
                        <a:rPr lang="en-US" dirty="0" smtClean="0"/>
                        <a:t>90.0/73.8</a:t>
                      </a:r>
                      <a:endParaRPr lang="en-US" dirty="0"/>
                    </a:p>
                  </a:txBody>
                  <a:tcPr/>
                </a:tc>
              </a:tr>
            </a:tbl>
          </a:graphicData>
        </a:graphic>
      </p:graphicFrame>
      <p:sp>
        <p:nvSpPr>
          <p:cNvPr id="7" name="TextBox 6"/>
          <p:cNvSpPr txBox="1"/>
          <p:nvPr/>
        </p:nvSpPr>
        <p:spPr>
          <a:xfrm>
            <a:off x="5844363" y="2795771"/>
            <a:ext cx="3352800" cy="1400383"/>
          </a:xfrm>
          <a:prstGeom prst="rect">
            <a:avLst/>
          </a:prstGeom>
          <a:noFill/>
        </p:spPr>
        <p:txBody>
          <a:bodyPr wrap="square" rtlCol="0">
            <a:spAutoFit/>
          </a:bodyPr>
          <a:lstStyle/>
          <a:p>
            <a:pPr algn="ctr"/>
            <a:r>
              <a:rPr lang="en-US" sz="1700" b="1" dirty="0" smtClean="0">
                <a:solidFill>
                  <a:schemeClr val="bg1">
                    <a:lumMod val="25000"/>
                  </a:schemeClr>
                </a:solidFill>
              </a:rPr>
              <a:t>State Comparison:</a:t>
            </a:r>
          </a:p>
          <a:p>
            <a:r>
              <a:rPr lang="en-US" sz="1700" dirty="0" smtClean="0">
                <a:solidFill>
                  <a:schemeClr val="accent2"/>
                </a:solidFill>
              </a:rPr>
              <a:t>2011 Minimum            19.9%</a:t>
            </a:r>
          </a:p>
          <a:p>
            <a:r>
              <a:rPr lang="en-US" sz="1700" dirty="0" smtClean="0">
                <a:solidFill>
                  <a:schemeClr val="accent2"/>
                </a:solidFill>
              </a:rPr>
              <a:t>2010 Minimum            17.2%</a:t>
            </a:r>
          </a:p>
          <a:p>
            <a:r>
              <a:rPr lang="en-US" sz="1700" dirty="0" smtClean="0">
                <a:solidFill>
                  <a:schemeClr val="accent2"/>
                </a:solidFill>
              </a:rPr>
              <a:t>2011 Recommended   80.1%</a:t>
            </a:r>
          </a:p>
          <a:p>
            <a:r>
              <a:rPr lang="en-US" sz="1700" dirty="0" smtClean="0">
                <a:solidFill>
                  <a:schemeClr val="accent2"/>
                </a:solidFill>
              </a:rPr>
              <a:t>2010 Recommended   82.8%</a:t>
            </a:r>
            <a:endParaRPr lang="en-US" sz="1700" dirty="0">
              <a:solidFill>
                <a:schemeClr val="accent2"/>
              </a:solidFill>
            </a:endParaRPr>
          </a:p>
        </p:txBody>
      </p:sp>
    </p:spTree>
    <p:extLst>
      <p:ext uri="{BB962C8B-B14F-4D97-AF65-F5344CB8AC3E}">
        <p14:creationId xmlns:p14="http://schemas.microsoft.com/office/powerpoint/2010/main" val="22467063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673232325"/>
              </p:ext>
            </p:extLst>
          </p:nvPr>
        </p:nvGraphicFramePr>
        <p:xfrm>
          <a:off x="381000" y="304800"/>
          <a:ext cx="8229600" cy="99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workforce3.jpg"/>
          <p:cNvPicPr>
            <a:picLocks noChangeAspect="1"/>
          </p:cNvPicPr>
          <p:nvPr/>
        </p:nvPicPr>
        <p:blipFill>
          <a:blip r:embed="rId8" cstate="print">
            <a:lum/>
          </a:blip>
          <a:stretch>
            <a:fillRect/>
          </a:stretch>
        </p:blipFill>
        <p:spPr>
          <a:xfrm>
            <a:off x="457200" y="2362200"/>
            <a:ext cx="2133600" cy="3217155"/>
          </a:xfrm>
          <a:prstGeom prst="rect">
            <a:avLst/>
          </a:prstGeom>
          <a:ln w="38100" cap="sq">
            <a:solidFill>
              <a:srgbClr val="000000"/>
            </a:solidFill>
            <a:prstDash val="solid"/>
            <a:miter lim="800000"/>
          </a:ln>
          <a:effectLst>
            <a:glow rad="63500">
              <a:schemeClr val="accent1">
                <a:alpha val="75000"/>
              </a:schemeClr>
            </a:glow>
            <a:outerShdw blurRad="50800" dist="38100" dir="2700000" algn="tl" rotWithShape="0">
              <a:srgbClr val="000000">
                <a:alpha val="43000"/>
              </a:srgbClr>
            </a:outerShdw>
          </a:effectLst>
        </p:spPr>
      </p:pic>
      <p:graphicFrame>
        <p:nvGraphicFramePr>
          <p:cNvPr id="8" name="Diagram 7"/>
          <p:cNvGraphicFramePr/>
          <p:nvPr>
            <p:extLst>
              <p:ext uri="{D42A27DB-BD31-4B8C-83A1-F6EECF244321}">
                <p14:modId xmlns:p14="http://schemas.microsoft.com/office/powerpoint/2010/main" val="660620586"/>
              </p:ext>
            </p:extLst>
          </p:nvPr>
        </p:nvGraphicFramePr>
        <p:xfrm>
          <a:off x="3124200" y="1828800"/>
          <a:ext cx="5638800" cy="40640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0" name="Rectangle 9"/>
          <p:cNvSpPr/>
          <p:nvPr/>
        </p:nvSpPr>
        <p:spPr>
          <a:xfrm>
            <a:off x="4191000" y="5948363"/>
            <a:ext cx="4572000" cy="461963"/>
          </a:xfrm>
          <a:prstGeom prst="rect">
            <a:avLst/>
          </a:prstGeom>
        </p:spPr>
        <p:txBody>
          <a:bodyPr>
            <a:spAutoFit/>
          </a:bodyPr>
          <a:lstStyle/>
          <a:p>
            <a:pPr algn="r">
              <a:defRPr/>
            </a:pPr>
            <a:r>
              <a:rPr lang="en-US" sz="1200" dirty="0">
                <a:solidFill>
                  <a:schemeClr val="accent1">
                    <a:lumMod val="50000"/>
                  </a:schemeClr>
                </a:solidFill>
                <a:latin typeface="+mn-lt"/>
              </a:rPr>
              <a:t>From: Achieve, Inc./American Diploma Project</a:t>
            </a:r>
          </a:p>
          <a:p>
            <a:pPr algn="r">
              <a:defRPr/>
            </a:pPr>
            <a:r>
              <a:rPr lang="en-US" sz="1200" dirty="0">
                <a:solidFill>
                  <a:schemeClr val="accent1">
                    <a:lumMod val="50000"/>
                  </a:schemeClr>
                </a:solidFill>
                <a:latin typeface="+mn-lt"/>
              </a:rPr>
              <a:t>http://www.achieve.org/ADPNetwork</a:t>
            </a:r>
          </a:p>
        </p:txBody>
      </p:sp>
      <p:sp>
        <p:nvSpPr>
          <p:cNvPr id="2" name="Slide Number Placeholder 1"/>
          <p:cNvSpPr>
            <a:spLocks noGrp="1"/>
          </p:cNvSpPr>
          <p:nvPr>
            <p:ph type="sldNum" sz="quarter" idx="12"/>
          </p:nvPr>
        </p:nvSpPr>
        <p:spPr/>
        <p:txBody>
          <a:bodyPr/>
          <a:lstStyle/>
          <a:p>
            <a:fld id="{6C9BBEF7-7293-46AE-9D35-8611E125A7BD}" type="slidenum">
              <a:rPr lang="en-US" smtClean="0"/>
              <a:pPr/>
              <a:t>2</a:t>
            </a:fld>
            <a:endParaRPr lang="en-US" dirty="0"/>
          </a:p>
        </p:txBody>
      </p:sp>
    </p:spTree>
    <p:extLst>
      <p:ext uri="{BB962C8B-B14F-4D97-AF65-F5344CB8AC3E}">
        <p14:creationId xmlns:p14="http://schemas.microsoft.com/office/powerpoint/2010/main" val="2706264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533400"/>
            <a:ext cx="8458200" cy="914400"/>
          </a:xfrm>
        </p:spPr>
        <p:txBody>
          <a:bodyPr>
            <a:normAutofit/>
          </a:bodyPr>
          <a:lstStyle/>
          <a:p>
            <a:r>
              <a:rPr lang="en-US" sz="3600" dirty="0" smtClean="0"/>
              <a:t>2009-12 TEA AEIS Data </a:t>
            </a:r>
            <a:endParaRPr lang="en-US" sz="3600" dirty="0"/>
          </a:p>
        </p:txBody>
      </p:sp>
      <p:sp>
        <p:nvSpPr>
          <p:cNvPr id="3" name="Content Placeholder 2"/>
          <p:cNvSpPr>
            <a:spLocks noGrp="1"/>
          </p:cNvSpPr>
          <p:nvPr>
            <p:ph idx="1"/>
          </p:nvPr>
        </p:nvSpPr>
        <p:spPr>
          <a:xfrm>
            <a:off x="457200" y="990600"/>
            <a:ext cx="8229600" cy="5135563"/>
          </a:xfrm>
        </p:spPr>
        <p:txBody>
          <a:bodyPr/>
          <a:lstStyle/>
          <a:p>
            <a:pPr marL="457200" lvl="1" indent="0">
              <a:buNone/>
            </a:pPr>
            <a:endParaRPr lang="en-US" dirty="0" smtClean="0"/>
          </a:p>
          <a:p>
            <a:pPr lvl="1"/>
            <a:endParaRPr lang="en-US" dirty="0"/>
          </a:p>
          <a:p>
            <a:pPr lvl="1"/>
            <a:r>
              <a:rPr lang="en-US" dirty="0" err="1" smtClean="0"/>
              <a:t>tage</a:t>
            </a:r>
            <a:r>
              <a:rPr lang="en-US" dirty="0"/>
              <a:t> </a:t>
            </a:r>
            <a:r>
              <a:rPr lang="en-US" dirty="0" err="1"/>
              <a:t>TestedAP</a:t>
            </a:r>
            <a:r>
              <a:rPr lang="en-US" dirty="0"/>
              <a:t>/IP Percentage </a:t>
            </a:r>
            <a:r>
              <a:rPr lang="en-US" dirty="0" smtClean="0"/>
              <a:t>Tested</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85416808"/>
              </p:ext>
            </p:extLst>
          </p:nvPr>
        </p:nvGraphicFramePr>
        <p:xfrm>
          <a:off x="533400" y="1600203"/>
          <a:ext cx="7772400" cy="3322317"/>
        </p:xfrm>
        <a:graphic>
          <a:graphicData uri="http://schemas.openxmlformats.org/drawingml/2006/table">
            <a:tbl>
              <a:tblPr firstRow="1" bandRow="1">
                <a:tableStyleId>{5C22544A-7EE6-4342-B048-85BDC9FD1C3A}</a:tableStyleId>
              </a:tblPr>
              <a:tblGrid>
                <a:gridCol w="1256145"/>
                <a:gridCol w="1256145"/>
                <a:gridCol w="863600"/>
                <a:gridCol w="1001667"/>
                <a:gridCol w="1032643"/>
                <a:gridCol w="762000"/>
                <a:gridCol w="762000"/>
                <a:gridCol w="838200"/>
              </a:tblGrid>
              <a:tr h="906087">
                <a:tc>
                  <a:txBody>
                    <a:bodyPr/>
                    <a:lstStyle/>
                    <a:p>
                      <a:r>
                        <a:rPr lang="en-US" dirty="0" smtClean="0"/>
                        <a:t>AP/IB</a:t>
                      </a:r>
                    </a:p>
                    <a:p>
                      <a:r>
                        <a:rPr lang="en-US" dirty="0" smtClean="0"/>
                        <a:t>Tested</a:t>
                      </a:r>
                      <a:endParaRPr lang="en-US" dirty="0"/>
                    </a:p>
                  </a:txBody>
                  <a:tcPr/>
                </a:tc>
                <a:tc>
                  <a:txBody>
                    <a:bodyPr/>
                    <a:lstStyle/>
                    <a:p>
                      <a:r>
                        <a:rPr lang="en-US" sz="1600" dirty="0" smtClean="0"/>
                        <a:t>Year</a:t>
                      </a:r>
                      <a:endParaRPr lang="en-US" sz="1600" dirty="0"/>
                    </a:p>
                  </a:txBody>
                  <a:tcPr/>
                </a:tc>
                <a:tc>
                  <a:txBody>
                    <a:bodyPr/>
                    <a:lstStyle/>
                    <a:p>
                      <a:r>
                        <a:rPr lang="en-US" sz="1600" dirty="0" smtClean="0"/>
                        <a:t>All</a:t>
                      </a:r>
                      <a:endParaRPr lang="en-US" sz="1600" dirty="0"/>
                    </a:p>
                  </a:txBody>
                  <a:tcPr/>
                </a:tc>
                <a:tc>
                  <a:txBody>
                    <a:bodyPr/>
                    <a:lstStyle/>
                    <a:p>
                      <a:r>
                        <a:rPr lang="en-US" sz="1600" dirty="0" err="1" smtClean="0"/>
                        <a:t>Afr</a:t>
                      </a:r>
                      <a:r>
                        <a:rPr lang="en-US" sz="1600" dirty="0" smtClean="0"/>
                        <a:t>-Am</a:t>
                      </a:r>
                      <a:endParaRPr lang="en-US" sz="1600" dirty="0"/>
                    </a:p>
                  </a:txBody>
                  <a:tcPr/>
                </a:tc>
                <a:tc>
                  <a:txBody>
                    <a:bodyPr/>
                    <a:lstStyle/>
                    <a:p>
                      <a:r>
                        <a:rPr lang="en-US" sz="1600" dirty="0" smtClean="0"/>
                        <a:t>Hispanic</a:t>
                      </a:r>
                      <a:endParaRPr lang="en-US" sz="1600" dirty="0"/>
                    </a:p>
                  </a:txBody>
                  <a:tcPr/>
                </a:tc>
                <a:tc>
                  <a:txBody>
                    <a:bodyPr/>
                    <a:lstStyle/>
                    <a:p>
                      <a:r>
                        <a:rPr lang="en-US" sz="1600" dirty="0" smtClean="0"/>
                        <a:t>White</a:t>
                      </a:r>
                      <a:endParaRPr lang="en-US" sz="1600" dirty="0"/>
                    </a:p>
                  </a:txBody>
                  <a:tcPr/>
                </a:tc>
                <a:tc>
                  <a:txBody>
                    <a:bodyPr/>
                    <a:lstStyle/>
                    <a:p>
                      <a:r>
                        <a:rPr lang="en-US" sz="1600" dirty="0" smtClean="0"/>
                        <a:t>Asian</a:t>
                      </a:r>
                      <a:endParaRPr lang="en-US" sz="1600" dirty="0"/>
                    </a:p>
                  </a:txBody>
                  <a:tcPr/>
                </a:tc>
                <a:tc>
                  <a:txBody>
                    <a:bodyPr/>
                    <a:lstStyle/>
                    <a:p>
                      <a:r>
                        <a:rPr lang="en-US" sz="1600" dirty="0" smtClean="0"/>
                        <a:t>Met or Better</a:t>
                      </a:r>
                    </a:p>
                    <a:p>
                      <a:endParaRPr lang="en-US" sz="1600" dirty="0"/>
                    </a:p>
                  </a:txBody>
                  <a:tcPr/>
                </a:tc>
              </a:tr>
              <a:tr h="402705">
                <a:tc>
                  <a:txBody>
                    <a:bodyPr/>
                    <a:lstStyle/>
                    <a:p>
                      <a:r>
                        <a:rPr lang="en-US" dirty="0" smtClean="0"/>
                        <a:t>Jefferson</a:t>
                      </a:r>
                      <a:endParaRPr lang="en-US" dirty="0"/>
                    </a:p>
                  </a:txBody>
                  <a:tcPr/>
                </a:tc>
                <a:tc>
                  <a:txBody>
                    <a:bodyPr/>
                    <a:lstStyle/>
                    <a:p>
                      <a:r>
                        <a:rPr lang="en-US" dirty="0" smtClean="0"/>
                        <a:t>2011-12</a:t>
                      </a:r>
                      <a:endParaRPr lang="en-US" dirty="0"/>
                    </a:p>
                  </a:txBody>
                  <a:tcPr/>
                </a:tc>
                <a:tc>
                  <a:txBody>
                    <a:bodyPr/>
                    <a:lstStyle/>
                    <a:p>
                      <a:r>
                        <a:rPr lang="en-US" dirty="0" smtClean="0"/>
                        <a:t>36.7</a:t>
                      </a:r>
                      <a:endParaRPr lang="en-US" dirty="0"/>
                    </a:p>
                  </a:txBody>
                  <a:tcPr/>
                </a:tc>
                <a:tc>
                  <a:txBody>
                    <a:bodyPr/>
                    <a:lstStyle/>
                    <a:p>
                      <a:r>
                        <a:rPr lang="en-US" dirty="0" smtClean="0"/>
                        <a:t>8.0</a:t>
                      </a:r>
                      <a:endParaRPr lang="en-US" dirty="0"/>
                    </a:p>
                  </a:txBody>
                  <a:tcPr/>
                </a:tc>
                <a:tc>
                  <a:txBody>
                    <a:bodyPr/>
                    <a:lstStyle/>
                    <a:p>
                      <a:r>
                        <a:rPr lang="en-US" dirty="0" smtClean="0"/>
                        <a:t>37.7</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28.0</a:t>
                      </a:r>
                      <a:endParaRPr lang="en-US" dirty="0"/>
                    </a:p>
                  </a:txBody>
                  <a:tcPr/>
                </a:tc>
              </a:tr>
              <a:tr h="402705">
                <a:tc>
                  <a:txBody>
                    <a:bodyPr/>
                    <a:lstStyle/>
                    <a:p>
                      <a:r>
                        <a:rPr lang="en-US" dirty="0" smtClean="0"/>
                        <a:t>White</a:t>
                      </a:r>
                      <a:endParaRPr lang="en-US" dirty="0"/>
                    </a:p>
                  </a:txBody>
                  <a:tcPr/>
                </a:tc>
                <a:tc>
                  <a:txBody>
                    <a:bodyPr/>
                    <a:lstStyle/>
                    <a:p>
                      <a:r>
                        <a:rPr lang="en-US" dirty="0" smtClean="0"/>
                        <a:t>2011-12</a:t>
                      </a:r>
                      <a:endParaRPr lang="en-US" dirty="0"/>
                    </a:p>
                  </a:txBody>
                  <a:tcPr/>
                </a:tc>
                <a:tc>
                  <a:txBody>
                    <a:bodyPr/>
                    <a:lstStyle/>
                    <a:p>
                      <a:r>
                        <a:rPr lang="en-US" dirty="0" smtClean="0"/>
                        <a:t>45.4</a:t>
                      </a:r>
                      <a:endParaRPr lang="en-US" dirty="0"/>
                    </a:p>
                  </a:txBody>
                  <a:tcPr/>
                </a:tc>
                <a:tc>
                  <a:txBody>
                    <a:bodyPr/>
                    <a:lstStyle/>
                    <a:p>
                      <a:r>
                        <a:rPr lang="en-US" dirty="0" smtClean="0"/>
                        <a:t>37.2</a:t>
                      </a:r>
                      <a:endParaRPr lang="en-US" dirty="0"/>
                    </a:p>
                  </a:txBody>
                  <a:tcPr/>
                </a:tc>
                <a:tc>
                  <a:txBody>
                    <a:bodyPr/>
                    <a:lstStyle/>
                    <a:p>
                      <a:r>
                        <a:rPr lang="en-US" dirty="0" smtClean="0"/>
                        <a:t>42.4</a:t>
                      </a:r>
                      <a:endParaRPr lang="en-US" dirty="0"/>
                    </a:p>
                  </a:txBody>
                  <a:tcPr/>
                </a:tc>
                <a:tc>
                  <a:txBody>
                    <a:bodyPr/>
                    <a:lstStyle/>
                    <a:p>
                      <a:r>
                        <a:rPr lang="en-US" dirty="0" smtClean="0"/>
                        <a:t>66.7</a:t>
                      </a:r>
                      <a:endParaRPr lang="en-US" dirty="0"/>
                    </a:p>
                  </a:txBody>
                  <a:tcPr/>
                </a:tc>
                <a:tc>
                  <a:txBody>
                    <a:bodyPr/>
                    <a:lstStyle/>
                    <a:p>
                      <a:r>
                        <a:rPr lang="en-US" dirty="0" smtClean="0"/>
                        <a:t>85.7</a:t>
                      </a:r>
                      <a:endParaRPr lang="en-US" dirty="0"/>
                    </a:p>
                  </a:txBody>
                  <a:tcPr/>
                </a:tc>
                <a:tc>
                  <a:txBody>
                    <a:bodyPr/>
                    <a:lstStyle/>
                    <a:p>
                      <a:r>
                        <a:rPr lang="en-US" dirty="0" smtClean="0"/>
                        <a:t>34.6</a:t>
                      </a:r>
                      <a:endParaRPr lang="en-US" dirty="0"/>
                    </a:p>
                  </a:txBody>
                  <a:tcPr/>
                </a:tc>
              </a:tr>
              <a:tr h="402705">
                <a:tc>
                  <a:txBody>
                    <a:bodyPr/>
                    <a:lstStyle/>
                    <a:p>
                      <a:r>
                        <a:rPr lang="en-US" dirty="0" smtClean="0"/>
                        <a:t>Jefferson</a:t>
                      </a:r>
                      <a:endParaRPr lang="en-US" dirty="0"/>
                    </a:p>
                  </a:txBody>
                  <a:tcPr/>
                </a:tc>
                <a:tc>
                  <a:txBody>
                    <a:bodyPr/>
                    <a:lstStyle/>
                    <a:p>
                      <a:r>
                        <a:rPr lang="en-US" dirty="0" smtClean="0"/>
                        <a:t>2010-11</a:t>
                      </a:r>
                      <a:endParaRPr lang="en-US" dirty="0"/>
                    </a:p>
                  </a:txBody>
                  <a:tcPr/>
                </a:tc>
                <a:tc>
                  <a:txBody>
                    <a:bodyPr/>
                    <a:lstStyle/>
                    <a:p>
                      <a:r>
                        <a:rPr lang="en-US" dirty="0" smtClean="0"/>
                        <a:t>39.6</a:t>
                      </a:r>
                      <a:endParaRPr lang="en-US" dirty="0"/>
                    </a:p>
                  </a:txBody>
                  <a:tcPr/>
                </a:tc>
                <a:tc>
                  <a:txBody>
                    <a:bodyPr/>
                    <a:lstStyle/>
                    <a:p>
                      <a:r>
                        <a:rPr lang="en-US" dirty="0" smtClean="0"/>
                        <a:t>50.0</a:t>
                      </a:r>
                      <a:endParaRPr lang="en-US" dirty="0"/>
                    </a:p>
                  </a:txBody>
                  <a:tcPr/>
                </a:tc>
                <a:tc>
                  <a:txBody>
                    <a:bodyPr/>
                    <a:lstStyle/>
                    <a:p>
                      <a:r>
                        <a:rPr lang="en-US" dirty="0" smtClean="0"/>
                        <a:t>39.7</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29.2</a:t>
                      </a:r>
                      <a:endParaRPr lang="en-US" dirty="0"/>
                    </a:p>
                  </a:txBody>
                  <a:tcPr/>
                </a:tc>
              </a:tr>
              <a:tr h="402705">
                <a:tc>
                  <a:txBody>
                    <a:bodyPr/>
                    <a:lstStyle/>
                    <a:p>
                      <a:r>
                        <a:rPr lang="en-US" dirty="0" smtClean="0"/>
                        <a:t>White</a:t>
                      </a:r>
                      <a:endParaRPr lang="en-US" dirty="0"/>
                    </a:p>
                  </a:txBody>
                  <a:tcPr/>
                </a:tc>
                <a:tc>
                  <a:txBody>
                    <a:bodyPr/>
                    <a:lstStyle/>
                    <a:p>
                      <a:r>
                        <a:rPr lang="en-US" dirty="0" smtClean="0"/>
                        <a:t>2010-11</a:t>
                      </a:r>
                      <a:endParaRPr lang="en-US" dirty="0"/>
                    </a:p>
                  </a:txBody>
                  <a:tcPr/>
                </a:tc>
                <a:tc>
                  <a:txBody>
                    <a:bodyPr/>
                    <a:lstStyle/>
                    <a:p>
                      <a:r>
                        <a:rPr lang="en-US" dirty="0" smtClean="0"/>
                        <a:t>44.9</a:t>
                      </a:r>
                      <a:endParaRPr lang="en-US" dirty="0"/>
                    </a:p>
                  </a:txBody>
                  <a:tcPr/>
                </a:tc>
                <a:tc>
                  <a:txBody>
                    <a:bodyPr/>
                    <a:lstStyle/>
                    <a:p>
                      <a:r>
                        <a:rPr lang="en-US" dirty="0" smtClean="0"/>
                        <a:t>40.7</a:t>
                      </a:r>
                      <a:endParaRPr lang="en-US" dirty="0"/>
                    </a:p>
                  </a:txBody>
                  <a:tcPr/>
                </a:tc>
                <a:tc>
                  <a:txBody>
                    <a:bodyPr/>
                    <a:lstStyle/>
                    <a:p>
                      <a:r>
                        <a:rPr lang="en-US" dirty="0" smtClean="0"/>
                        <a:t>39.1</a:t>
                      </a:r>
                      <a:endParaRPr lang="en-US" dirty="0"/>
                    </a:p>
                  </a:txBody>
                  <a:tcPr/>
                </a:tc>
                <a:tc>
                  <a:txBody>
                    <a:bodyPr/>
                    <a:lstStyle/>
                    <a:p>
                      <a:r>
                        <a:rPr lang="en-US" dirty="0" smtClean="0"/>
                        <a:t>73.6</a:t>
                      </a:r>
                      <a:endParaRPr lang="en-US" dirty="0"/>
                    </a:p>
                  </a:txBody>
                  <a:tcPr/>
                </a:tc>
                <a:tc>
                  <a:txBody>
                    <a:bodyPr/>
                    <a:lstStyle/>
                    <a:p>
                      <a:r>
                        <a:rPr lang="en-US" dirty="0" smtClean="0"/>
                        <a:t>68.8</a:t>
                      </a:r>
                      <a:endParaRPr lang="en-US" dirty="0"/>
                    </a:p>
                  </a:txBody>
                  <a:tcPr/>
                </a:tc>
                <a:tc>
                  <a:txBody>
                    <a:bodyPr/>
                    <a:lstStyle/>
                    <a:p>
                      <a:r>
                        <a:rPr lang="en-US" dirty="0" smtClean="0"/>
                        <a:t>35.3</a:t>
                      </a:r>
                      <a:endParaRPr lang="en-US" dirty="0"/>
                    </a:p>
                  </a:txBody>
                  <a:tcPr/>
                </a:tc>
              </a:tr>
              <a:tr h="402705">
                <a:tc>
                  <a:txBody>
                    <a:bodyPr/>
                    <a:lstStyle/>
                    <a:p>
                      <a:r>
                        <a:rPr lang="en-US" dirty="0" smtClean="0"/>
                        <a:t>Jefferson</a:t>
                      </a:r>
                      <a:endParaRPr lang="en-US" dirty="0"/>
                    </a:p>
                  </a:txBody>
                  <a:tcPr/>
                </a:tc>
                <a:tc>
                  <a:txBody>
                    <a:bodyPr/>
                    <a:lstStyle/>
                    <a:p>
                      <a:r>
                        <a:rPr lang="en-US" dirty="0" smtClean="0"/>
                        <a:t>2009-10</a:t>
                      </a:r>
                      <a:endParaRPr lang="en-US" dirty="0"/>
                    </a:p>
                  </a:txBody>
                  <a:tcPr/>
                </a:tc>
                <a:tc>
                  <a:txBody>
                    <a:bodyPr/>
                    <a:lstStyle/>
                    <a:p>
                      <a:r>
                        <a:rPr lang="en-US" dirty="0" smtClean="0"/>
                        <a:t>34.1</a:t>
                      </a:r>
                      <a:endParaRPr lang="en-US" dirty="0"/>
                    </a:p>
                  </a:txBody>
                  <a:tcPr/>
                </a:tc>
                <a:tc>
                  <a:txBody>
                    <a:bodyPr/>
                    <a:lstStyle/>
                    <a:p>
                      <a:r>
                        <a:rPr lang="en-US" dirty="0" smtClean="0"/>
                        <a:t>45.5</a:t>
                      </a:r>
                      <a:endParaRPr lang="en-US" dirty="0"/>
                    </a:p>
                  </a:txBody>
                  <a:tcPr/>
                </a:tc>
                <a:tc>
                  <a:txBody>
                    <a:bodyPr/>
                    <a:lstStyle/>
                    <a:p>
                      <a:r>
                        <a:rPr lang="en-US" dirty="0" smtClean="0"/>
                        <a:t>33.6</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28.4</a:t>
                      </a:r>
                      <a:endParaRPr lang="en-US" dirty="0"/>
                    </a:p>
                  </a:txBody>
                  <a:tcPr/>
                </a:tc>
              </a:tr>
              <a:tr h="402705">
                <a:tc>
                  <a:txBody>
                    <a:bodyPr/>
                    <a:lstStyle/>
                    <a:p>
                      <a:r>
                        <a:rPr lang="en-US" dirty="0" smtClean="0"/>
                        <a:t>White</a:t>
                      </a:r>
                      <a:endParaRPr lang="en-US" dirty="0"/>
                    </a:p>
                  </a:txBody>
                  <a:tcPr/>
                </a:tc>
                <a:tc>
                  <a:txBody>
                    <a:bodyPr/>
                    <a:lstStyle/>
                    <a:p>
                      <a:r>
                        <a:rPr lang="en-US" dirty="0" smtClean="0"/>
                        <a:t>2009-10</a:t>
                      </a:r>
                      <a:endParaRPr lang="en-US" dirty="0"/>
                    </a:p>
                  </a:txBody>
                  <a:tcPr/>
                </a:tc>
                <a:tc>
                  <a:txBody>
                    <a:bodyPr/>
                    <a:lstStyle/>
                    <a:p>
                      <a:r>
                        <a:rPr lang="en-US" dirty="0" smtClean="0"/>
                        <a:t>47.5</a:t>
                      </a:r>
                      <a:endParaRPr lang="en-US" dirty="0"/>
                    </a:p>
                  </a:txBody>
                  <a:tcPr/>
                </a:tc>
                <a:tc>
                  <a:txBody>
                    <a:bodyPr/>
                    <a:lstStyle/>
                    <a:p>
                      <a:r>
                        <a:rPr lang="en-US" dirty="0" smtClean="0"/>
                        <a:t>39.3</a:t>
                      </a:r>
                      <a:endParaRPr lang="en-US" dirty="0"/>
                    </a:p>
                  </a:txBody>
                  <a:tcPr/>
                </a:tc>
                <a:tc>
                  <a:txBody>
                    <a:bodyPr/>
                    <a:lstStyle/>
                    <a:p>
                      <a:r>
                        <a:rPr lang="en-US" dirty="0" smtClean="0"/>
                        <a:t>41.6</a:t>
                      </a:r>
                      <a:endParaRPr lang="en-US" dirty="0"/>
                    </a:p>
                  </a:txBody>
                  <a:tcPr/>
                </a:tc>
                <a:tc>
                  <a:txBody>
                    <a:bodyPr/>
                    <a:lstStyle/>
                    <a:p>
                      <a:r>
                        <a:rPr lang="en-US" dirty="0" smtClean="0"/>
                        <a:t>82.1</a:t>
                      </a:r>
                      <a:endParaRPr lang="en-US" dirty="0"/>
                    </a:p>
                  </a:txBody>
                  <a:tcPr/>
                </a:tc>
                <a:tc>
                  <a:txBody>
                    <a:bodyPr/>
                    <a:lstStyle/>
                    <a:p>
                      <a:r>
                        <a:rPr lang="en-US" dirty="0" smtClean="0"/>
                        <a:t>66.7</a:t>
                      </a:r>
                      <a:endParaRPr lang="en-US" dirty="0"/>
                    </a:p>
                  </a:txBody>
                  <a:tcPr/>
                </a:tc>
                <a:tc>
                  <a:txBody>
                    <a:bodyPr/>
                    <a:lstStyle/>
                    <a:p>
                      <a:r>
                        <a:rPr lang="en-US" dirty="0" smtClean="0"/>
                        <a:t>39.5</a:t>
                      </a:r>
                      <a:endParaRPr lang="en-US" dirty="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733710941"/>
              </p:ext>
            </p:extLst>
          </p:nvPr>
        </p:nvGraphicFramePr>
        <p:xfrm>
          <a:off x="3581400" y="12725400"/>
          <a:ext cx="6705601" cy="3950970"/>
        </p:xfrm>
        <a:graphic>
          <a:graphicData uri="http://schemas.openxmlformats.org/drawingml/2006/table">
            <a:tbl>
              <a:tblPr firstRow="1" bandRow="1">
                <a:tableStyleId>{5C22544A-7EE6-4342-B048-85BDC9FD1C3A}</a:tableStyleId>
              </a:tblPr>
              <a:tblGrid>
                <a:gridCol w="1295399"/>
                <a:gridCol w="877749"/>
                <a:gridCol w="626692"/>
                <a:gridCol w="208280"/>
                <a:gridCol w="626692"/>
                <a:gridCol w="689361"/>
                <a:gridCol w="376015"/>
                <a:gridCol w="807985"/>
                <a:gridCol w="598714"/>
                <a:gridCol w="598714"/>
              </a:tblGrid>
              <a:tr h="69723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54229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54229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54229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54229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54229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54229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55604190"/>
              </p:ext>
            </p:extLst>
          </p:nvPr>
        </p:nvGraphicFramePr>
        <p:xfrm>
          <a:off x="1600200" y="5105400"/>
          <a:ext cx="6096000" cy="1112520"/>
        </p:xfrm>
        <a:graphic>
          <a:graphicData uri="http://schemas.openxmlformats.org/drawingml/2006/table">
            <a:tbl>
              <a:tblPr firstRow="1" bandRow="1">
                <a:tableStyleId>{5C22544A-7EE6-4342-B048-85BDC9FD1C3A}</a:tableStyleId>
              </a:tblPr>
              <a:tblGrid>
                <a:gridCol w="1524000"/>
                <a:gridCol w="1143000"/>
                <a:gridCol w="1676400"/>
                <a:gridCol w="1752600"/>
              </a:tblGrid>
              <a:tr h="370840">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2010-11 Graduates Enrolled in Higher Education</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r>
                        <a:rPr lang="en-US" dirty="0" smtClean="0"/>
                        <a:t>Jefferson</a:t>
                      </a:r>
                      <a:endParaRPr lang="en-US" dirty="0"/>
                    </a:p>
                  </a:txBody>
                  <a:tcPr/>
                </a:tc>
                <a:tc>
                  <a:txBody>
                    <a:bodyPr/>
                    <a:lstStyle/>
                    <a:p>
                      <a:r>
                        <a:rPr lang="en-US" dirty="0" smtClean="0"/>
                        <a:t>46.6</a:t>
                      </a:r>
                      <a:r>
                        <a:rPr lang="en-US" baseline="0" dirty="0" smtClean="0"/>
                        <a:t> %</a:t>
                      </a:r>
                      <a:endParaRPr lang="en-US" dirty="0"/>
                    </a:p>
                  </a:txBody>
                  <a:tcPr/>
                </a:tc>
                <a:tc>
                  <a:txBody>
                    <a:bodyPr/>
                    <a:lstStyle/>
                    <a:p>
                      <a:r>
                        <a:rPr lang="en-US" dirty="0" smtClean="0"/>
                        <a:t>DISD=51.6%</a:t>
                      </a:r>
                      <a:endParaRPr lang="en-US" dirty="0"/>
                    </a:p>
                  </a:txBody>
                  <a:tcPr/>
                </a:tc>
                <a:tc>
                  <a:txBody>
                    <a:bodyPr/>
                    <a:lstStyle/>
                    <a:p>
                      <a:r>
                        <a:rPr lang="en-US" dirty="0" smtClean="0"/>
                        <a:t>Texas=58.3%</a:t>
                      </a:r>
                      <a:endParaRPr lang="en-US" dirty="0"/>
                    </a:p>
                  </a:txBody>
                  <a:tcPr/>
                </a:tc>
              </a:tr>
              <a:tr h="370840">
                <a:tc>
                  <a:txBody>
                    <a:bodyPr/>
                    <a:lstStyle/>
                    <a:p>
                      <a:r>
                        <a:rPr lang="en-US" dirty="0" smtClean="0"/>
                        <a:t>White</a:t>
                      </a:r>
                      <a:endParaRPr lang="en-US" dirty="0"/>
                    </a:p>
                  </a:txBody>
                  <a:tcPr/>
                </a:tc>
                <a:tc>
                  <a:txBody>
                    <a:bodyPr/>
                    <a:lstStyle/>
                    <a:p>
                      <a:r>
                        <a:rPr lang="en-US" dirty="0" smtClean="0"/>
                        <a:t>54.7%</a:t>
                      </a:r>
                      <a:endParaRPr lang="en-US" dirty="0"/>
                    </a:p>
                  </a:txBody>
                  <a:tcPr/>
                </a:tc>
                <a:tc>
                  <a:txBody>
                    <a:bodyPr/>
                    <a:lstStyle/>
                    <a:p>
                      <a:r>
                        <a:rPr lang="en-US" dirty="0" smtClean="0"/>
                        <a:t>DISD=51.6%</a:t>
                      </a:r>
                      <a:endParaRPr lang="en-US" dirty="0"/>
                    </a:p>
                  </a:txBody>
                  <a:tcPr/>
                </a:tc>
                <a:tc>
                  <a:txBody>
                    <a:bodyPr/>
                    <a:lstStyle/>
                    <a:p>
                      <a:r>
                        <a:rPr lang="en-US" dirty="0" smtClean="0"/>
                        <a:t>Texas=58.3%</a:t>
                      </a:r>
                      <a:endParaRPr lang="en-US" dirty="0"/>
                    </a:p>
                  </a:txBody>
                  <a:tcPr/>
                </a:tc>
              </a:tr>
            </a:tbl>
          </a:graphicData>
        </a:graphic>
      </p:graphicFrame>
    </p:spTree>
    <p:extLst>
      <p:ext uri="{BB962C8B-B14F-4D97-AF65-F5344CB8AC3E}">
        <p14:creationId xmlns:p14="http://schemas.microsoft.com/office/powerpoint/2010/main" val="20258095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533400"/>
            <a:ext cx="8229600" cy="884238"/>
          </a:xfrm>
        </p:spPr>
        <p:txBody>
          <a:bodyPr>
            <a:noAutofit/>
          </a:bodyPr>
          <a:lstStyle/>
          <a:p>
            <a:pPr algn="ctr"/>
            <a:r>
              <a:rPr lang="en-US" sz="2800" dirty="0" smtClean="0"/>
              <a:t>T. Jefferson HS, Dallas ISD Graduates</a:t>
            </a:r>
            <a:br>
              <a:rPr lang="en-US" sz="2800" dirty="0" smtClean="0"/>
            </a:br>
            <a:r>
              <a:rPr lang="en-US" sz="2800" dirty="0" smtClean="0"/>
              <a:t>College Enrollment</a:t>
            </a:r>
            <a:endParaRPr lang="en-US" sz="2800" dirty="0"/>
          </a:p>
        </p:txBody>
      </p:sp>
      <p:sp>
        <p:nvSpPr>
          <p:cNvPr id="3" name="Content Placeholder 2"/>
          <p:cNvSpPr>
            <a:spLocks noGrp="1"/>
          </p:cNvSpPr>
          <p:nvPr>
            <p:ph idx="1"/>
          </p:nvPr>
        </p:nvSpPr>
        <p:spPr/>
        <p:txBody>
          <a:bodyPr/>
          <a:lstStyle/>
          <a:p>
            <a:pPr lvl="1">
              <a:buNone/>
            </a:pPr>
            <a:endParaRPr lang="en-US" sz="1200" dirty="0" smtClean="0"/>
          </a:p>
          <a:p>
            <a:pPr lvl="1">
              <a:buNone/>
            </a:pPr>
            <a:endParaRPr lang="en-US" dirty="0" smtClean="0"/>
          </a:p>
        </p:txBody>
      </p:sp>
      <p:graphicFrame>
        <p:nvGraphicFramePr>
          <p:cNvPr id="2" name="Table 1"/>
          <p:cNvGraphicFramePr>
            <a:graphicFrameLocks noGrp="1"/>
          </p:cNvGraphicFramePr>
          <p:nvPr>
            <p:extLst>
              <p:ext uri="{D42A27DB-BD31-4B8C-83A1-F6EECF244321}">
                <p14:modId xmlns:p14="http://schemas.microsoft.com/office/powerpoint/2010/main" val="3842549392"/>
              </p:ext>
            </p:extLst>
          </p:nvPr>
        </p:nvGraphicFramePr>
        <p:xfrm>
          <a:off x="1600200" y="1676400"/>
          <a:ext cx="5943600" cy="1107440"/>
        </p:xfrm>
        <a:graphic>
          <a:graphicData uri="http://schemas.openxmlformats.org/drawingml/2006/table">
            <a:tbl>
              <a:tblPr firstRow="1" bandRow="1">
                <a:tableStyleId>{5C22544A-7EE6-4342-B048-85BDC9FD1C3A}</a:tableStyleId>
              </a:tblPr>
              <a:tblGrid>
                <a:gridCol w="3064681"/>
                <a:gridCol w="946237"/>
                <a:gridCol w="946237"/>
                <a:gridCol w="986445"/>
              </a:tblGrid>
              <a:tr h="152400">
                <a:tc>
                  <a:txBody>
                    <a:bodyPr/>
                    <a:lstStyle/>
                    <a:p>
                      <a:r>
                        <a:rPr lang="en-US" dirty="0" smtClean="0"/>
                        <a:t>Institution</a:t>
                      </a:r>
                      <a:endParaRPr lang="en-US" dirty="0"/>
                    </a:p>
                  </a:txBody>
                  <a:tcPr/>
                </a:tc>
                <a:tc>
                  <a:txBody>
                    <a:bodyPr/>
                    <a:lstStyle/>
                    <a:p>
                      <a:r>
                        <a:rPr lang="en-US" dirty="0" smtClean="0"/>
                        <a:t>2010</a:t>
                      </a:r>
                      <a:endParaRPr lang="en-US" dirty="0"/>
                    </a:p>
                  </a:txBody>
                  <a:tcPr/>
                </a:tc>
                <a:tc>
                  <a:txBody>
                    <a:bodyPr/>
                    <a:lstStyle/>
                    <a:p>
                      <a:r>
                        <a:rPr lang="en-US" dirty="0" smtClean="0"/>
                        <a:t>2011</a:t>
                      </a:r>
                      <a:endParaRPr lang="en-US" dirty="0"/>
                    </a:p>
                  </a:txBody>
                  <a:tcPr/>
                </a:tc>
                <a:tc>
                  <a:txBody>
                    <a:bodyPr/>
                    <a:lstStyle/>
                    <a:p>
                      <a:r>
                        <a:rPr lang="en-US" dirty="0" smtClean="0"/>
                        <a:t>2012</a:t>
                      </a:r>
                      <a:endParaRPr lang="en-US" dirty="0"/>
                    </a:p>
                  </a:txBody>
                  <a:tcPr/>
                </a:tc>
              </a:tr>
              <a:tr h="370840">
                <a:tc>
                  <a:txBody>
                    <a:bodyPr/>
                    <a:lstStyle/>
                    <a:p>
                      <a:r>
                        <a:rPr lang="en-US" dirty="0" smtClean="0"/>
                        <a:t>Brookhaven College</a:t>
                      </a:r>
                      <a:endParaRPr lang="en-US" dirty="0"/>
                    </a:p>
                  </a:txBody>
                  <a:tcPr/>
                </a:tc>
                <a:tc>
                  <a:txBody>
                    <a:bodyPr/>
                    <a:lstStyle/>
                    <a:p>
                      <a:r>
                        <a:rPr lang="en-US" dirty="0" smtClean="0"/>
                        <a:t>30</a:t>
                      </a:r>
                      <a:endParaRPr lang="en-US" dirty="0"/>
                    </a:p>
                  </a:txBody>
                  <a:tcPr/>
                </a:tc>
                <a:tc>
                  <a:txBody>
                    <a:bodyPr/>
                    <a:lstStyle/>
                    <a:p>
                      <a:r>
                        <a:rPr lang="en-US" dirty="0" smtClean="0"/>
                        <a:t>61</a:t>
                      </a:r>
                      <a:endParaRPr lang="en-US" dirty="0"/>
                    </a:p>
                  </a:txBody>
                  <a:tcPr/>
                </a:tc>
                <a:tc>
                  <a:txBody>
                    <a:bodyPr/>
                    <a:lstStyle/>
                    <a:p>
                      <a:r>
                        <a:rPr lang="en-US" dirty="0" smtClean="0"/>
                        <a:t>57</a:t>
                      </a:r>
                      <a:endParaRPr lang="en-US" dirty="0"/>
                    </a:p>
                  </a:txBody>
                  <a:tcPr/>
                </a:tc>
              </a:tr>
              <a:tr h="370840">
                <a:tc>
                  <a:txBody>
                    <a:bodyPr/>
                    <a:lstStyle/>
                    <a:p>
                      <a:r>
                        <a:rPr lang="en-US" dirty="0" smtClean="0"/>
                        <a:t>University of North Texas</a:t>
                      </a:r>
                      <a:endParaRPr lang="en-US" dirty="0"/>
                    </a:p>
                  </a:txBody>
                  <a:tcPr/>
                </a:tc>
                <a:tc>
                  <a:txBody>
                    <a:bodyPr/>
                    <a:lstStyle/>
                    <a:p>
                      <a:r>
                        <a:rPr lang="en-US" dirty="0" smtClean="0"/>
                        <a:t>  8</a:t>
                      </a:r>
                      <a:endParaRPr lang="en-US" dirty="0"/>
                    </a:p>
                  </a:txBody>
                  <a:tcPr/>
                </a:tc>
                <a:tc>
                  <a:txBody>
                    <a:bodyPr/>
                    <a:lstStyle/>
                    <a:p>
                      <a:r>
                        <a:rPr lang="en-US" dirty="0" smtClean="0"/>
                        <a:t>  6</a:t>
                      </a:r>
                      <a:endParaRPr lang="en-US" dirty="0"/>
                    </a:p>
                  </a:txBody>
                  <a:tcPr/>
                </a:tc>
                <a:tc>
                  <a:txBody>
                    <a:bodyPr/>
                    <a:lstStyle/>
                    <a:p>
                      <a:r>
                        <a:rPr lang="en-US" dirty="0" smtClean="0"/>
                        <a:t>  5</a:t>
                      </a:r>
                      <a:endParaRPr lang="en-US" dirty="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445567911"/>
              </p:ext>
            </p:extLst>
          </p:nvPr>
        </p:nvGraphicFramePr>
        <p:xfrm>
          <a:off x="1600200" y="4724400"/>
          <a:ext cx="5943600" cy="1107440"/>
        </p:xfrm>
        <a:graphic>
          <a:graphicData uri="http://schemas.openxmlformats.org/drawingml/2006/table">
            <a:tbl>
              <a:tblPr firstRow="1" bandRow="1">
                <a:tableStyleId>{5C22544A-7EE6-4342-B048-85BDC9FD1C3A}</a:tableStyleId>
              </a:tblPr>
              <a:tblGrid>
                <a:gridCol w="3064681"/>
                <a:gridCol w="946237"/>
                <a:gridCol w="946237"/>
                <a:gridCol w="986445"/>
              </a:tblGrid>
              <a:tr h="152400">
                <a:tc>
                  <a:txBody>
                    <a:bodyPr/>
                    <a:lstStyle/>
                    <a:p>
                      <a:r>
                        <a:rPr lang="en-US" dirty="0" smtClean="0"/>
                        <a:t>Institution</a:t>
                      </a:r>
                      <a:endParaRPr lang="en-US" dirty="0"/>
                    </a:p>
                  </a:txBody>
                  <a:tcPr/>
                </a:tc>
                <a:tc>
                  <a:txBody>
                    <a:bodyPr/>
                    <a:lstStyle/>
                    <a:p>
                      <a:r>
                        <a:rPr lang="en-US" dirty="0" smtClean="0"/>
                        <a:t>2010</a:t>
                      </a:r>
                      <a:endParaRPr lang="en-US" dirty="0"/>
                    </a:p>
                  </a:txBody>
                  <a:tcPr/>
                </a:tc>
                <a:tc>
                  <a:txBody>
                    <a:bodyPr/>
                    <a:lstStyle/>
                    <a:p>
                      <a:r>
                        <a:rPr lang="en-US" dirty="0" smtClean="0"/>
                        <a:t>2011</a:t>
                      </a:r>
                      <a:endParaRPr lang="en-US" dirty="0"/>
                    </a:p>
                  </a:txBody>
                  <a:tcPr/>
                </a:tc>
                <a:tc>
                  <a:txBody>
                    <a:bodyPr/>
                    <a:lstStyle/>
                    <a:p>
                      <a:r>
                        <a:rPr lang="en-US" dirty="0" smtClean="0"/>
                        <a:t>2012</a:t>
                      </a:r>
                      <a:endParaRPr lang="en-US" dirty="0"/>
                    </a:p>
                  </a:txBody>
                  <a:tcPr/>
                </a:tc>
              </a:tr>
              <a:tr h="370840">
                <a:tc>
                  <a:txBody>
                    <a:bodyPr/>
                    <a:lstStyle/>
                    <a:p>
                      <a:r>
                        <a:rPr lang="en-US" dirty="0" smtClean="0"/>
                        <a:t>Brookhaven College</a:t>
                      </a:r>
                      <a:endParaRPr lang="en-US" dirty="0"/>
                    </a:p>
                  </a:txBody>
                  <a:tcPr/>
                </a:tc>
                <a:tc>
                  <a:txBody>
                    <a:bodyPr/>
                    <a:lstStyle/>
                    <a:p>
                      <a:r>
                        <a:rPr lang="en-US" dirty="0" smtClean="0"/>
                        <a:t>108</a:t>
                      </a:r>
                      <a:endParaRPr lang="en-US" dirty="0"/>
                    </a:p>
                  </a:txBody>
                  <a:tcPr/>
                </a:tc>
                <a:tc>
                  <a:txBody>
                    <a:bodyPr/>
                    <a:lstStyle/>
                    <a:p>
                      <a:r>
                        <a:rPr lang="en-US" dirty="0" smtClean="0"/>
                        <a:t>114</a:t>
                      </a:r>
                      <a:endParaRPr lang="en-US" dirty="0"/>
                    </a:p>
                  </a:txBody>
                  <a:tcPr/>
                </a:tc>
                <a:tc>
                  <a:txBody>
                    <a:bodyPr/>
                    <a:lstStyle/>
                    <a:p>
                      <a:r>
                        <a:rPr lang="en-US" dirty="0" smtClean="0"/>
                        <a:t>93</a:t>
                      </a:r>
                      <a:endParaRPr lang="en-US" dirty="0"/>
                    </a:p>
                  </a:txBody>
                  <a:tcPr/>
                </a:tc>
              </a:tr>
              <a:tr h="370840">
                <a:tc>
                  <a:txBody>
                    <a:bodyPr/>
                    <a:lstStyle/>
                    <a:p>
                      <a:r>
                        <a:rPr lang="en-US" dirty="0" smtClean="0"/>
                        <a:t>University of North Texas</a:t>
                      </a:r>
                      <a:endParaRPr lang="en-US" dirty="0"/>
                    </a:p>
                  </a:txBody>
                  <a:tcPr/>
                </a:tc>
                <a:tc>
                  <a:txBody>
                    <a:bodyPr/>
                    <a:lstStyle/>
                    <a:p>
                      <a:r>
                        <a:rPr lang="en-US" dirty="0" smtClean="0"/>
                        <a:t>  17</a:t>
                      </a:r>
                      <a:endParaRPr lang="en-US" dirty="0"/>
                    </a:p>
                  </a:txBody>
                  <a:tcPr/>
                </a:tc>
                <a:tc>
                  <a:txBody>
                    <a:bodyPr/>
                    <a:lstStyle/>
                    <a:p>
                      <a:r>
                        <a:rPr lang="en-US" dirty="0" smtClean="0"/>
                        <a:t>  17 </a:t>
                      </a:r>
                      <a:endParaRPr lang="en-US" dirty="0"/>
                    </a:p>
                  </a:txBody>
                  <a:tcPr/>
                </a:tc>
                <a:tc>
                  <a:txBody>
                    <a:bodyPr/>
                    <a:lstStyle/>
                    <a:p>
                      <a:r>
                        <a:rPr lang="en-US" dirty="0" smtClean="0"/>
                        <a:t>18</a:t>
                      </a:r>
                      <a:endParaRPr lang="en-US" dirty="0"/>
                    </a:p>
                  </a:txBody>
                  <a:tcPr/>
                </a:tc>
              </a:tr>
            </a:tbl>
          </a:graphicData>
        </a:graphic>
      </p:graphicFrame>
      <p:sp>
        <p:nvSpPr>
          <p:cNvPr id="7" name="Title 1"/>
          <p:cNvSpPr txBox="1">
            <a:spLocks/>
          </p:cNvSpPr>
          <p:nvPr/>
        </p:nvSpPr>
        <p:spPr>
          <a:xfrm>
            <a:off x="609600" y="3581400"/>
            <a:ext cx="8229600" cy="88423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effectLst>
                  <a:outerShdw blurRad="38100" dist="38100" dir="2700000" algn="tl">
                    <a:srgbClr val="000000">
                      <a:alpha val="43137"/>
                    </a:srgbClr>
                  </a:outerShdw>
                </a:effectLst>
              </a:rPr>
              <a:t>W. T. White, HS Dallas ISD Graduates College Enrollment</a:t>
            </a:r>
            <a:endParaRPr 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267940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533400"/>
            <a:ext cx="8610600" cy="1143000"/>
          </a:xfrm>
        </p:spPr>
        <p:txBody>
          <a:bodyPr>
            <a:noAutofit/>
          </a:bodyPr>
          <a:lstStyle/>
          <a:p>
            <a:pPr algn="ctr"/>
            <a:r>
              <a:rPr lang="en-US" sz="3200" dirty="0" smtClean="0"/>
              <a:t>The Higher Education Coordinating Board P-16 Data </a:t>
            </a:r>
            <a:br>
              <a:rPr lang="en-US" sz="3200" dirty="0" smtClean="0"/>
            </a:br>
            <a:endParaRPr lang="en-US" sz="3200" dirty="0"/>
          </a:p>
        </p:txBody>
      </p:sp>
      <p:sp>
        <p:nvSpPr>
          <p:cNvPr id="3" name="Content Placeholder 2"/>
          <p:cNvSpPr>
            <a:spLocks noGrp="1"/>
          </p:cNvSpPr>
          <p:nvPr>
            <p:ph idx="1"/>
          </p:nvPr>
        </p:nvSpPr>
        <p:spPr>
          <a:xfrm>
            <a:off x="457200" y="1219200"/>
            <a:ext cx="8229600" cy="4906963"/>
          </a:xfrm>
        </p:spPr>
        <p:txBody>
          <a:bodyPr/>
          <a:lstStyle/>
          <a:p>
            <a:pPr lvl="1"/>
            <a:endParaRPr lang="en-US" dirty="0" smtClean="0"/>
          </a:p>
          <a:p>
            <a:pPr marL="457200" lvl="1" indent="0">
              <a:buNone/>
            </a:pPr>
            <a:endParaRPr lang="en-US" dirty="0" smtClean="0"/>
          </a:p>
          <a:p>
            <a:pPr lvl="1"/>
            <a:endParaRPr lang="en-US" dirty="0" smtClean="0"/>
          </a:p>
        </p:txBody>
      </p:sp>
      <p:graphicFrame>
        <p:nvGraphicFramePr>
          <p:cNvPr id="2" name="Table 1"/>
          <p:cNvGraphicFramePr>
            <a:graphicFrameLocks noGrp="1"/>
          </p:cNvGraphicFramePr>
          <p:nvPr>
            <p:extLst>
              <p:ext uri="{D42A27DB-BD31-4B8C-83A1-F6EECF244321}">
                <p14:modId xmlns:p14="http://schemas.microsoft.com/office/powerpoint/2010/main" val="1716358177"/>
              </p:ext>
            </p:extLst>
          </p:nvPr>
        </p:nvGraphicFramePr>
        <p:xfrm>
          <a:off x="1371600" y="1752600"/>
          <a:ext cx="6705600" cy="4221480"/>
        </p:xfrm>
        <a:graphic>
          <a:graphicData uri="http://schemas.openxmlformats.org/drawingml/2006/table">
            <a:tbl>
              <a:tblPr firstRow="1" bandRow="1">
                <a:tableStyleId>{5C22544A-7EE6-4342-B048-85BDC9FD1C3A}</a:tableStyleId>
              </a:tblPr>
              <a:tblGrid>
                <a:gridCol w="3352800"/>
                <a:gridCol w="1219200"/>
                <a:gridCol w="990600"/>
                <a:gridCol w="1143000"/>
              </a:tblGrid>
              <a:tr h="365760">
                <a:tc>
                  <a:txBody>
                    <a:bodyPr/>
                    <a:lstStyle/>
                    <a:p>
                      <a:r>
                        <a:rPr lang="en-US" dirty="0" smtClean="0"/>
                        <a:t>Dual Credit</a:t>
                      </a:r>
                      <a:r>
                        <a:rPr lang="en-US" baseline="0" dirty="0" smtClean="0"/>
                        <a:t> Enrollment</a:t>
                      </a:r>
                      <a:endParaRPr lang="en-US" dirty="0"/>
                    </a:p>
                  </a:txBody>
                  <a:tcPr/>
                </a:tc>
                <a:tc>
                  <a:txBody>
                    <a:bodyPr/>
                    <a:lstStyle/>
                    <a:p>
                      <a:r>
                        <a:rPr lang="en-US" baseline="0" dirty="0" smtClean="0"/>
                        <a:t>Number of Students</a:t>
                      </a:r>
                      <a:endParaRPr lang="en-US" dirty="0"/>
                    </a:p>
                  </a:txBody>
                  <a:tcPr/>
                </a:tc>
                <a:tc>
                  <a:txBody>
                    <a:bodyPr/>
                    <a:lstStyle/>
                    <a:p>
                      <a:r>
                        <a:rPr lang="en-US" dirty="0" smtClean="0"/>
                        <a:t>Dual SCH</a:t>
                      </a:r>
                      <a:endParaRPr lang="en-US" dirty="0"/>
                    </a:p>
                  </a:txBody>
                  <a:tcPr/>
                </a:tc>
                <a:tc>
                  <a:txBody>
                    <a:bodyPr/>
                    <a:lstStyle/>
                    <a:p>
                      <a:r>
                        <a:rPr lang="en-US" dirty="0" smtClean="0"/>
                        <a:t>Dual SCH Per Dual Student</a:t>
                      </a:r>
                      <a:endParaRPr lang="en-US" dirty="0"/>
                    </a:p>
                  </a:txBody>
                  <a:tcPr/>
                </a:tc>
              </a:tr>
              <a:tr h="370840">
                <a:tc>
                  <a:txBody>
                    <a:bodyPr/>
                    <a:lstStyle/>
                    <a:p>
                      <a:r>
                        <a:rPr lang="en-US" dirty="0" smtClean="0"/>
                        <a:t>Brookhaven College  (2012) </a:t>
                      </a:r>
                      <a:endParaRPr lang="en-US" dirty="0"/>
                    </a:p>
                  </a:txBody>
                  <a:tcPr/>
                </a:tc>
                <a:tc>
                  <a:txBody>
                    <a:bodyPr/>
                    <a:lstStyle/>
                    <a:p>
                      <a:r>
                        <a:rPr lang="en-US" dirty="0" smtClean="0"/>
                        <a:t>410</a:t>
                      </a:r>
                      <a:endParaRPr lang="en-US" dirty="0"/>
                    </a:p>
                  </a:txBody>
                  <a:tcPr/>
                </a:tc>
                <a:tc>
                  <a:txBody>
                    <a:bodyPr/>
                    <a:lstStyle/>
                    <a:p>
                      <a:r>
                        <a:rPr lang="en-US" dirty="0" smtClean="0"/>
                        <a:t>2,318</a:t>
                      </a:r>
                      <a:endParaRPr lang="en-US" dirty="0"/>
                    </a:p>
                  </a:txBody>
                  <a:tcPr/>
                </a:tc>
                <a:tc>
                  <a:txBody>
                    <a:bodyPr/>
                    <a:lstStyle/>
                    <a:p>
                      <a:r>
                        <a:rPr lang="en-US" dirty="0" smtClean="0"/>
                        <a:t>5.65</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Brookhaven College  (2011) </a:t>
                      </a:r>
                    </a:p>
                  </a:txBody>
                  <a:tcPr/>
                </a:tc>
                <a:tc>
                  <a:txBody>
                    <a:bodyPr/>
                    <a:lstStyle/>
                    <a:p>
                      <a:r>
                        <a:rPr lang="en-US" dirty="0" smtClean="0"/>
                        <a:t>526</a:t>
                      </a:r>
                      <a:endParaRPr lang="en-US" dirty="0"/>
                    </a:p>
                  </a:txBody>
                  <a:tcPr/>
                </a:tc>
                <a:tc>
                  <a:txBody>
                    <a:bodyPr/>
                    <a:lstStyle/>
                    <a:p>
                      <a:r>
                        <a:rPr lang="en-US" dirty="0" smtClean="0"/>
                        <a:t>2,524</a:t>
                      </a:r>
                      <a:endParaRPr lang="en-US" dirty="0"/>
                    </a:p>
                  </a:txBody>
                  <a:tcPr/>
                </a:tc>
                <a:tc>
                  <a:txBody>
                    <a:bodyPr/>
                    <a:lstStyle/>
                    <a:p>
                      <a:r>
                        <a:rPr lang="en-US" dirty="0" smtClean="0"/>
                        <a:t>4.8</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Brookhaven College  (2010) </a:t>
                      </a:r>
                    </a:p>
                  </a:txBody>
                  <a:tcPr/>
                </a:tc>
                <a:tc>
                  <a:txBody>
                    <a:bodyPr/>
                    <a:lstStyle/>
                    <a:p>
                      <a:r>
                        <a:rPr lang="en-US" dirty="0" smtClean="0"/>
                        <a:t>256</a:t>
                      </a:r>
                      <a:endParaRPr lang="en-US" dirty="0"/>
                    </a:p>
                  </a:txBody>
                  <a:tcPr/>
                </a:tc>
                <a:tc>
                  <a:txBody>
                    <a:bodyPr/>
                    <a:lstStyle/>
                    <a:p>
                      <a:r>
                        <a:rPr lang="en-US" dirty="0" smtClean="0"/>
                        <a:t>1,387</a:t>
                      </a:r>
                      <a:endParaRPr lang="en-US" dirty="0"/>
                    </a:p>
                  </a:txBody>
                  <a:tcPr/>
                </a:tc>
                <a:tc>
                  <a:txBody>
                    <a:bodyPr/>
                    <a:lstStyle/>
                    <a:p>
                      <a:r>
                        <a:rPr lang="en-US" dirty="0" smtClean="0"/>
                        <a:t>5.42</a:t>
                      </a:r>
                      <a:endParaRPr lang="en-US" dirty="0"/>
                    </a:p>
                  </a:txBody>
                  <a:tcPr/>
                </a:tc>
              </a:tr>
              <a:tr h="370840">
                <a:tc>
                  <a:txBody>
                    <a:bodyPr/>
                    <a:lstStyle/>
                    <a:p>
                      <a:r>
                        <a:rPr lang="en-US" dirty="0" smtClean="0"/>
                        <a:t>University of North Texas  (2012)</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University of North Texas  (2011)</a:t>
                      </a:r>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r>
              <a:tr h="370840">
                <a:tc>
                  <a:txBody>
                    <a:bodyPr/>
                    <a:lstStyle/>
                    <a:p>
                      <a:r>
                        <a:rPr lang="en-US" dirty="0" smtClean="0"/>
                        <a:t>University of North Texas  (2010)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r>
            </a:tbl>
          </a:graphicData>
        </a:graphic>
      </p:graphicFrame>
    </p:spTree>
    <p:extLst>
      <p:ext uri="{BB962C8B-B14F-4D97-AF65-F5344CB8AC3E}">
        <p14:creationId xmlns:p14="http://schemas.microsoft.com/office/powerpoint/2010/main" val="18378004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Success Data from THECB</a:t>
            </a:r>
            <a:br>
              <a:rPr lang="en-US" dirty="0" smtClean="0"/>
            </a:br>
            <a:r>
              <a:rPr lang="en-US" dirty="0" smtClean="0"/>
              <a:t>University of North Texas, 2011</a:t>
            </a:r>
            <a:r>
              <a:rPr lang="en-US" dirty="0"/>
              <a:t/>
            </a:r>
            <a:br>
              <a:rPr lang="en-US" dirty="0"/>
            </a:br>
            <a:r>
              <a:rPr lang="en-US" sz="2200" b="1" dirty="0" smtClean="0"/>
              <a:t>Developmental Education, Fall 2008 Cohort Tracked for 2 years</a:t>
            </a:r>
            <a:br>
              <a:rPr lang="en-US" sz="2200" b="1" dirty="0" smtClean="0"/>
            </a:br>
            <a:endParaRPr lang="en-US" sz="22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46405469"/>
              </p:ext>
            </p:extLst>
          </p:nvPr>
        </p:nvGraphicFramePr>
        <p:xfrm>
          <a:off x="1295400" y="4038600"/>
          <a:ext cx="6553200" cy="2026920"/>
        </p:xfrm>
        <a:graphic>
          <a:graphicData uri="http://schemas.openxmlformats.org/drawingml/2006/table">
            <a:tbl>
              <a:tblPr firstRow="1" bandRow="1">
                <a:tableStyleId>{5C22544A-7EE6-4342-B048-85BDC9FD1C3A}</a:tableStyleId>
              </a:tblPr>
              <a:tblGrid>
                <a:gridCol w="2438400"/>
                <a:gridCol w="685800"/>
                <a:gridCol w="1676400"/>
                <a:gridCol w="1752600"/>
              </a:tblGrid>
              <a:tr h="523240">
                <a:tc>
                  <a:txBody>
                    <a:bodyPr/>
                    <a:lstStyle/>
                    <a:p>
                      <a:r>
                        <a:rPr lang="en-US" dirty="0" smtClean="0"/>
                        <a:t>FTIC Students</a:t>
                      </a:r>
                      <a:r>
                        <a:rPr lang="en-US" baseline="0" dirty="0" smtClean="0"/>
                        <a:t> </a:t>
                      </a:r>
                    </a:p>
                    <a:p>
                      <a:r>
                        <a:rPr lang="en-US" baseline="0" dirty="0" smtClean="0"/>
                        <a:t>Requiring Dev. Ed.</a:t>
                      </a:r>
                      <a:endParaRPr lang="en-US" dirty="0"/>
                    </a:p>
                  </a:txBody>
                  <a:tcPr/>
                </a:tc>
                <a:tc>
                  <a:txBody>
                    <a:bodyPr/>
                    <a:lstStyle/>
                    <a:p>
                      <a:r>
                        <a:rPr lang="en-US" dirty="0" smtClean="0"/>
                        <a:t>N</a:t>
                      </a:r>
                      <a:endParaRPr lang="en-US" dirty="0"/>
                    </a:p>
                  </a:txBody>
                  <a:tcPr/>
                </a:tc>
                <a:tc>
                  <a:txBody>
                    <a:bodyPr/>
                    <a:lstStyle/>
                    <a:p>
                      <a:r>
                        <a:rPr lang="en-US" dirty="0" smtClean="0"/>
                        <a:t>% Attempting</a:t>
                      </a:r>
                    </a:p>
                    <a:p>
                      <a:r>
                        <a:rPr lang="en-US" dirty="0" smtClean="0"/>
                        <a:t>College Courses</a:t>
                      </a:r>
                      <a:endParaRPr lang="en-US" dirty="0"/>
                    </a:p>
                  </a:txBody>
                  <a:tcPr/>
                </a:tc>
                <a:tc>
                  <a:txBody>
                    <a:bodyPr/>
                    <a:lstStyle/>
                    <a:p>
                      <a:r>
                        <a:rPr lang="en-US" dirty="0" smtClean="0"/>
                        <a:t>% Attempting and Completing</a:t>
                      </a:r>
                      <a:endParaRPr lang="en-US" dirty="0"/>
                    </a:p>
                  </a:txBody>
                  <a:tcPr/>
                </a:tc>
              </a:tr>
              <a:tr h="370840">
                <a:tc>
                  <a:txBody>
                    <a:bodyPr/>
                    <a:lstStyle/>
                    <a:p>
                      <a:r>
                        <a:rPr lang="en-US" dirty="0" smtClean="0"/>
                        <a:t>          Math</a:t>
                      </a:r>
                      <a:endParaRPr lang="en-US" dirty="0"/>
                    </a:p>
                  </a:txBody>
                  <a:tcPr/>
                </a:tc>
                <a:tc>
                  <a:txBody>
                    <a:bodyPr/>
                    <a:lstStyle/>
                    <a:p>
                      <a:r>
                        <a:rPr lang="en-US" dirty="0" smtClean="0"/>
                        <a:t>152</a:t>
                      </a:r>
                      <a:endParaRPr lang="en-US" dirty="0"/>
                    </a:p>
                  </a:txBody>
                  <a:tcPr/>
                </a:tc>
                <a:tc>
                  <a:txBody>
                    <a:bodyPr/>
                    <a:lstStyle/>
                    <a:p>
                      <a:r>
                        <a:rPr lang="en-US" dirty="0" smtClean="0"/>
                        <a:t>82.2%</a:t>
                      </a:r>
                      <a:endParaRPr lang="en-US" dirty="0"/>
                    </a:p>
                  </a:txBody>
                  <a:tcPr/>
                </a:tc>
                <a:tc>
                  <a:txBody>
                    <a:bodyPr/>
                    <a:lstStyle/>
                    <a:p>
                      <a:r>
                        <a:rPr lang="en-US" dirty="0" smtClean="0"/>
                        <a:t>89.6%</a:t>
                      </a:r>
                      <a:endParaRPr lang="en-US" dirty="0"/>
                    </a:p>
                  </a:txBody>
                  <a:tcPr/>
                </a:tc>
              </a:tr>
              <a:tr h="370840">
                <a:tc>
                  <a:txBody>
                    <a:bodyPr/>
                    <a:lstStyle/>
                    <a:p>
                      <a:r>
                        <a:rPr lang="en-US" dirty="0" smtClean="0"/>
                        <a:t>          Reading</a:t>
                      </a:r>
                      <a:endParaRPr lang="en-US" dirty="0"/>
                    </a:p>
                  </a:txBody>
                  <a:tcPr/>
                </a:tc>
                <a:tc>
                  <a:txBody>
                    <a:bodyPr/>
                    <a:lstStyle/>
                    <a:p>
                      <a:r>
                        <a:rPr lang="en-US" dirty="0" smtClean="0"/>
                        <a:t>80</a:t>
                      </a:r>
                      <a:endParaRPr lang="en-US" dirty="0"/>
                    </a:p>
                  </a:txBody>
                  <a:tcPr/>
                </a:tc>
                <a:tc>
                  <a:txBody>
                    <a:bodyPr/>
                    <a:lstStyle/>
                    <a:p>
                      <a:r>
                        <a:rPr lang="en-US" dirty="0" smtClean="0"/>
                        <a:t>98.8%</a:t>
                      </a:r>
                      <a:endParaRPr lang="en-US" dirty="0"/>
                    </a:p>
                  </a:txBody>
                  <a:tcPr/>
                </a:tc>
                <a:tc>
                  <a:txBody>
                    <a:bodyPr/>
                    <a:lstStyle/>
                    <a:p>
                      <a:r>
                        <a:rPr lang="en-US" dirty="0" smtClean="0"/>
                        <a:t>93.7%</a:t>
                      </a:r>
                      <a:endParaRPr lang="en-US" dirty="0"/>
                    </a:p>
                  </a:txBody>
                  <a:tcPr/>
                </a:tc>
              </a:tr>
              <a:tr h="370840">
                <a:tc>
                  <a:txBody>
                    <a:bodyPr/>
                    <a:lstStyle/>
                    <a:p>
                      <a:r>
                        <a:rPr lang="en-US" dirty="0" smtClean="0"/>
                        <a:t>           Writing</a:t>
                      </a:r>
                      <a:endParaRPr lang="en-US" dirty="0"/>
                    </a:p>
                  </a:txBody>
                  <a:tcPr/>
                </a:tc>
                <a:tc>
                  <a:txBody>
                    <a:bodyPr/>
                    <a:lstStyle/>
                    <a:p>
                      <a:r>
                        <a:rPr lang="en-US" dirty="0" smtClean="0"/>
                        <a:t>37</a:t>
                      </a:r>
                      <a:endParaRPr lang="en-US" dirty="0"/>
                    </a:p>
                  </a:txBody>
                  <a:tcPr/>
                </a:tc>
                <a:tc>
                  <a:txBody>
                    <a:bodyPr/>
                    <a:lstStyle/>
                    <a:p>
                      <a:r>
                        <a:rPr lang="en-US" dirty="0" smtClean="0"/>
                        <a:t>89.2%</a:t>
                      </a:r>
                      <a:endParaRPr lang="en-US" dirty="0"/>
                    </a:p>
                  </a:txBody>
                  <a:tcPr/>
                </a:tc>
                <a:tc>
                  <a:txBody>
                    <a:bodyPr/>
                    <a:lstStyle/>
                    <a:p>
                      <a:r>
                        <a:rPr lang="en-US" dirty="0" smtClean="0"/>
                        <a:t>87.9%</a:t>
                      </a:r>
                      <a:endParaRPr lang="en-US" dirty="0"/>
                    </a:p>
                  </a:txBody>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3701041136"/>
              </p:ext>
            </p:extLst>
          </p:nvPr>
        </p:nvGraphicFramePr>
        <p:xfrm>
          <a:off x="762001" y="1524000"/>
          <a:ext cx="7391398" cy="2788920"/>
        </p:xfrm>
        <a:graphic>
          <a:graphicData uri="http://schemas.openxmlformats.org/drawingml/2006/table">
            <a:tbl>
              <a:tblPr firstRow="1" bandRow="1">
                <a:tableStyleId>{5C22544A-7EE6-4342-B048-85BDC9FD1C3A}</a:tableStyleId>
              </a:tblPr>
              <a:tblGrid>
                <a:gridCol w="3047999"/>
                <a:gridCol w="914400"/>
                <a:gridCol w="1676400"/>
                <a:gridCol w="1752599"/>
              </a:tblGrid>
              <a:tr h="904009">
                <a:tc>
                  <a:txBody>
                    <a:bodyPr/>
                    <a:lstStyle/>
                    <a:p>
                      <a:r>
                        <a:rPr lang="en-US" dirty="0" smtClean="0"/>
                        <a:t>FTIC</a:t>
                      </a:r>
                      <a:r>
                        <a:rPr lang="en-US" baseline="0" dirty="0" smtClean="0"/>
                        <a:t> Students Not Needing Dev. Ed.</a:t>
                      </a:r>
                      <a:endParaRPr lang="en-US" dirty="0"/>
                    </a:p>
                  </a:txBody>
                  <a:tcPr/>
                </a:tc>
                <a:tc>
                  <a:txBody>
                    <a:bodyPr/>
                    <a:lstStyle/>
                    <a:p>
                      <a:r>
                        <a:rPr lang="en-US" dirty="0" smtClean="0"/>
                        <a:t>N</a:t>
                      </a:r>
                      <a:endParaRPr lang="en-US" dirty="0"/>
                    </a:p>
                  </a:txBody>
                  <a:tcPr/>
                </a:tc>
                <a:tc>
                  <a:txBody>
                    <a:bodyPr/>
                    <a:lstStyle/>
                    <a:p>
                      <a:r>
                        <a:rPr lang="en-US" dirty="0" smtClean="0"/>
                        <a:t>% Attempting</a:t>
                      </a:r>
                    </a:p>
                    <a:p>
                      <a:r>
                        <a:rPr lang="en-US" dirty="0" smtClean="0"/>
                        <a:t>College Courses</a:t>
                      </a:r>
                      <a:endParaRPr lang="en-US" dirty="0"/>
                    </a:p>
                  </a:txBody>
                  <a:tcPr/>
                </a:tc>
                <a:tc>
                  <a:txBody>
                    <a:bodyPr/>
                    <a:lstStyle/>
                    <a:p>
                      <a:r>
                        <a:rPr lang="en-US" dirty="0" smtClean="0"/>
                        <a:t>% </a:t>
                      </a:r>
                      <a:r>
                        <a:rPr lang="en-US" baseline="0" dirty="0" smtClean="0"/>
                        <a:t> Attempting and Completing</a:t>
                      </a:r>
                      <a:endParaRPr lang="en-US" dirty="0"/>
                    </a:p>
                  </a:txBody>
                  <a:tcPr/>
                </a:tc>
              </a:tr>
              <a:tr h="361604">
                <a:tc>
                  <a:txBody>
                    <a:bodyPr/>
                    <a:lstStyle/>
                    <a:p>
                      <a:r>
                        <a:rPr lang="en-US" dirty="0" smtClean="0"/>
                        <a:t>University</a:t>
                      </a:r>
                      <a:r>
                        <a:rPr lang="en-US" baseline="0" dirty="0" smtClean="0"/>
                        <a:t> of North Texas</a:t>
                      </a:r>
                      <a:r>
                        <a:rPr lang="en-US" dirty="0" smtClean="0"/>
                        <a:t> </a:t>
                      </a:r>
                    </a:p>
                  </a:txBody>
                  <a:tcPr/>
                </a:tc>
                <a:tc>
                  <a:txBody>
                    <a:bodyPr/>
                    <a:lstStyle/>
                    <a:p>
                      <a:r>
                        <a:rPr lang="en-US" sz="1400" dirty="0" smtClean="0"/>
                        <a:t>3,410</a:t>
                      </a:r>
                      <a:endParaRPr lang="en-US" sz="1400" dirty="0"/>
                    </a:p>
                  </a:txBody>
                  <a:tcPr/>
                </a:tc>
                <a:tc>
                  <a:txBody>
                    <a:bodyPr/>
                    <a:lstStyle/>
                    <a:p>
                      <a:endParaRPr lang="en-US"/>
                    </a:p>
                  </a:txBody>
                  <a:tcPr/>
                </a:tc>
                <a:tc>
                  <a:txBody>
                    <a:bodyPr/>
                    <a:lstStyle/>
                    <a:p>
                      <a:endParaRPr lang="en-US" dirty="0"/>
                    </a:p>
                  </a:txBody>
                  <a:tcPr/>
                </a:tc>
              </a:tr>
              <a:tr h="472440">
                <a:tc>
                  <a:txBody>
                    <a:bodyPr/>
                    <a:lstStyle/>
                    <a:p>
                      <a:r>
                        <a:rPr lang="en-US" dirty="0" smtClean="0"/>
                        <a:t>         Math</a:t>
                      </a:r>
                    </a:p>
                  </a:txBody>
                  <a:tcPr/>
                </a:tc>
                <a:tc>
                  <a:txBody>
                    <a:bodyPr/>
                    <a:lstStyle/>
                    <a:p>
                      <a:r>
                        <a:rPr lang="en-US" sz="1400" dirty="0" smtClean="0"/>
                        <a:t>3,086</a:t>
                      </a:r>
                      <a:endParaRPr lang="en-US" sz="1400" dirty="0"/>
                    </a:p>
                  </a:txBody>
                  <a:tcPr/>
                </a:tc>
                <a:tc>
                  <a:txBody>
                    <a:bodyPr/>
                    <a:lstStyle/>
                    <a:p>
                      <a:r>
                        <a:rPr lang="en-US" dirty="0" smtClean="0"/>
                        <a:t>72.1%</a:t>
                      </a:r>
                      <a:endParaRPr lang="en-US" dirty="0"/>
                    </a:p>
                  </a:txBody>
                  <a:tcPr/>
                </a:tc>
                <a:tc>
                  <a:txBody>
                    <a:bodyPr/>
                    <a:lstStyle/>
                    <a:p>
                      <a:r>
                        <a:rPr lang="en-US" dirty="0" smtClean="0"/>
                        <a:t>83.3%</a:t>
                      </a:r>
                      <a:endParaRPr lang="en-US" dirty="0"/>
                    </a:p>
                  </a:txBody>
                  <a:tcPr/>
                </a:tc>
              </a:tr>
              <a:tr h="512272">
                <a:tc>
                  <a:txBody>
                    <a:bodyPr/>
                    <a:lstStyle/>
                    <a:p>
                      <a:r>
                        <a:rPr lang="en-US" dirty="0" smtClean="0"/>
                        <a:t>         Reading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3,086</a:t>
                      </a:r>
                    </a:p>
                    <a:p>
                      <a:endParaRPr lang="en-US" sz="1400" dirty="0"/>
                    </a:p>
                  </a:txBody>
                  <a:tcPr/>
                </a:tc>
                <a:tc>
                  <a:txBody>
                    <a:bodyPr/>
                    <a:lstStyle/>
                    <a:p>
                      <a:r>
                        <a:rPr lang="en-US" dirty="0" smtClean="0"/>
                        <a:t>82.9%</a:t>
                      </a:r>
                      <a:endParaRPr lang="en-US" dirty="0"/>
                    </a:p>
                  </a:txBody>
                  <a:tcPr/>
                </a:tc>
                <a:tc>
                  <a:txBody>
                    <a:bodyPr/>
                    <a:lstStyle/>
                    <a:p>
                      <a:r>
                        <a:rPr lang="en-US" dirty="0" smtClean="0"/>
                        <a:t>87.9%</a:t>
                      </a:r>
                      <a:endParaRPr lang="en-US" dirty="0"/>
                    </a:p>
                  </a:txBody>
                  <a:tcPr/>
                </a:tc>
              </a:tr>
              <a:tr h="512272">
                <a:tc>
                  <a:txBody>
                    <a:bodyPr/>
                    <a:lstStyle/>
                    <a:p>
                      <a:r>
                        <a:rPr lang="en-US" dirty="0" smtClean="0"/>
                        <a:t>         Writing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3,086</a:t>
                      </a:r>
                    </a:p>
                    <a:p>
                      <a:endParaRPr lang="en-US" sz="1400" dirty="0"/>
                    </a:p>
                  </a:txBody>
                  <a:tcPr/>
                </a:tc>
                <a:tc>
                  <a:txBody>
                    <a:bodyPr/>
                    <a:lstStyle/>
                    <a:p>
                      <a:r>
                        <a:rPr lang="en-US" dirty="0" smtClean="0"/>
                        <a:t>71.3%</a:t>
                      </a:r>
                      <a:endParaRPr lang="en-US" dirty="0"/>
                    </a:p>
                  </a:txBody>
                  <a:tcPr/>
                </a:tc>
                <a:tc>
                  <a:txBody>
                    <a:bodyPr/>
                    <a:lstStyle/>
                    <a:p>
                      <a:r>
                        <a:rPr lang="en-US" dirty="0" smtClean="0"/>
                        <a:t>90%</a:t>
                      </a:r>
                      <a:endParaRPr lang="en-US" dirty="0"/>
                    </a:p>
                  </a:txBody>
                  <a:tcPr/>
                </a:tc>
              </a:tr>
            </a:tbl>
          </a:graphicData>
        </a:graphic>
      </p:graphicFrame>
    </p:spTree>
    <p:extLst>
      <p:ext uri="{BB962C8B-B14F-4D97-AF65-F5344CB8AC3E}">
        <p14:creationId xmlns:p14="http://schemas.microsoft.com/office/powerpoint/2010/main" val="38992213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Success Data from THECB</a:t>
            </a:r>
            <a:br>
              <a:rPr lang="en-US" dirty="0" smtClean="0"/>
            </a:br>
            <a:r>
              <a:rPr lang="en-US" dirty="0" smtClean="0"/>
              <a:t>University of North Texas, 2011</a:t>
            </a:r>
            <a:r>
              <a:rPr lang="en-US" dirty="0"/>
              <a:t/>
            </a:r>
            <a:br>
              <a:rPr lang="en-US" dirty="0"/>
            </a:br>
            <a:r>
              <a:rPr lang="en-US" sz="3600" dirty="0" smtClean="0"/>
              <a:t>Graduation Rate of First-time, </a:t>
            </a:r>
            <a:br>
              <a:rPr lang="en-US" sz="3600" dirty="0" smtClean="0"/>
            </a:br>
            <a:r>
              <a:rPr lang="en-US" sz="3600" dirty="0" smtClean="0"/>
              <a:t>Full-Time Degree-seeking Students</a:t>
            </a:r>
            <a:endParaRPr lang="en-US" sz="3600" b="1" dirty="0"/>
          </a:p>
        </p:txBody>
      </p:sp>
      <p:graphicFrame>
        <p:nvGraphicFramePr>
          <p:cNvPr id="2" name="Table 1"/>
          <p:cNvGraphicFramePr>
            <a:graphicFrameLocks noGrp="1"/>
          </p:cNvGraphicFramePr>
          <p:nvPr>
            <p:extLst>
              <p:ext uri="{D42A27DB-BD31-4B8C-83A1-F6EECF244321}">
                <p14:modId xmlns:p14="http://schemas.microsoft.com/office/powerpoint/2010/main" val="3560594039"/>
              </p:ext>
            </p:extLst>
          </p:nvPr>
        </p:nvGraphicFramePr>
        <p:xfrm>
          <a:off x="1066800" y="3505200"/>
          <a:ext cx="5791200" cy="2661920"/>
        </p:xfrm>
        <a:graphic>
          <a:graphicData uri="http://schemas.openxmlformats.org/drawingml/2006/table">
            <a:tbl>
              <a:tblPr firstRow="1" bandRow="1">
                <a:tableStyleId>{5C22544A-7EE6-4342-B048-85BDC9FD1C3A}</a:tableStyleId>
              </a:tblPr>
              <a:tblGrid>
                <a:gridCol w="1828800"/>
                <a:gridCol w="1371600"/>
                <a:gridCol w="1295400"/>
                <a:gridCol w="1295400"/>
              </a:tblGrid>
              <a:tr h="152399">
                <a:tc>
                  <a:txBody>
                    <a:bodyPr/>
                    <a:lstStyle/>
                    <a:p>
                      <a:endParaRPr lang="en-US" dirty="0"/>
                    </a:p>
                  </a:txBody>
                  <a:tcPr/>
                </a:tc>
                <a:tc>
                  <a:txBody>
                    <a:bodyPr/>
                    <a:lstStyle/>
                    <a:p>
                      <a:r>
                        <a:rPr lang="en-US" dirty="0" smtClean="0"/>
                        <a:t>4-year</a:t>
                      </a:r>
                      <a:r>
                        <a:rPr lang="en-US" baseline="0" dirty="0" smtClean="0"/>
                        <a:t> rate</a:t>
                      </a:r>
                      <a:endParaRPr lang="en-US" dirty="0"/>
                    </a:p>
                  </a:txBody>
                  <a:tcPr/>
                </a:tc>
                <a:tc>
                  <a:txBody>
                    <a:bodyPr/>
                    <a:lstStyle/>
                    <a:p>
                      <a:r>
                        <a:rPr lang="en-US" dirty="0" smtClean="0"/>
                        <a:t>5-year rate</a:t>
                      </a:r>
                      <a:endParaRPr lang="en-US" dirty="0"/>
                    </a:p>
                  </a:txBody>
                  <a:tcPr/>
                </a:tc>
                <a:tc>
                  <a:txBody>
                    <a:bodyPr/>
                    <a:lstStyle/>
                    <a:p>
                      <a:r>
                        <a:rPr lang="en-US" baseline="0" dirty="0" smtClean="0"/>
                        <a:t> 6-year rate</a:t>
                      </a:r>
                      <a:endParaRPr lang="en-US" dirty="0"/>
                    </a:p>
                  </a:txBody>
                  <a:tcPr/>
                </a:tc>
              </a:tr>
              <a:tr h="370840">
                <a:tc>
                  <a:txBody>
                    <a:bodyPr/>
                    <a:lstStyle/>
                    <a:p>
                      <a:r>
                        <a:rPr lang="en-US" baseline="0" dirty="0" smtClean="0"/>
                        <a:t>UNT </a:t>
                      </a:r>
                      <a:endParaRPr lang="en-US" dirty="0" smtClean="0"/>
                    </a:p>
                  </a:txBody>
                  <a:tcPr/>
                </a:tc>
                <a:tc>
                  <a:txBody>
                    <a:bodyPr/>
                    <a:lstStyle/>
                    <a:p>
                      <a:r>
                        <a:rPr lang="en-US" dirty="0" smtClean="0"/>
                        <a:t>24.7%</a:t>
                      </a:r>
                      <a:endParaRPr lang="en-US" dirty="0"/>
                    </a:p>
                  </a:txBody>
                  <a:tcPr/>
                </a:tc>
                <a:tc>
                  <a:txBody>
                    <a:bodyPr/>
                    <a:lstStyle/>
                    <a:p>
                      <a:r>
                        <a:rPr lang="en-US" dirty="0" smtClean="0"/>
                        <a:t>  49.5%                                   </a:t>
                      </a:r>
                      <a:endParaRPr lang="en-US" dirty="0"/>
                    </a:p>
                  </a:txBody>
                  <a:tcPr/>
                </a:tc>
                <a:tc>
                  <a:txBody>
                    <a:bodyPr/>
                    <a:lstStyle/>
                    <a:p>
                      <a:r>
                        <a:rPr lang="en-US" dirty="0" smtClean="0"/>
                        <a:t>57.4%</a:t>
                      </a:r>
                      <a:endParaRPr lang="en-US" dirty="0"/>
                    </a:p>
                  </a:txBody>
                  <a:tcPr/>
                </a:tc>
              </a:tr>
              <a:tr h="370840">
                <a:tc>
                  <a:txBody>
                    <a:bodyPr/>
                    <a:lstStyle/>
                    <a:p>
                      <a:r>
                        <a:rPr lang="en-US" dirty="0" smtClean="0"/>
                        <a:t> Same</a:t>
                      </a:r>
                      <a:r>
                        <a:rPr lang="en-US" baseline="0" dirty="0" smtClean="0"/>
                        <a:t> institution</a:t>
                      </a:r>
                      <a:endParaRPr lang="en-US" dirty="0" smtClean="0"/>
                    </a:p>
                  </a:txBody>
                  <a:tcPr/>
                </a:tc>
                <a:tc>
                  <a:txBody>
                    <a:bodyPr/>
                    <a:lstStyle/>
                    <a:p>
                      <a:r>
                        <a:rPr lang="en-US" dirty="0" smtClean="0"/>
                        <a:t>22.1%</a:t>
                      </a:r>
                      <a:endParaRPr lang="en-US" dirty="0"/>
                    </a:p>
                  </a:txBody>
                  <a:tcPr/>
                </a:tc>
                <a:tc>
                  <a:txBody>
                    <a:bodyPr/>
                    <a:lstStyle/>
                    <a:p>
                      <a:r>
                        <a:rPr lang="en-US" dirty="0" smtClean="0"/>
                        <a:t>  42.9%</a:t>
                      </a:r>
                      <a:endParaRPr lang="en-US" dirty="0"/>
                    </a:p>
                  </a:txBody>
                  <a:tcPr/>
                </a:tc>
                <a:tc>
                  <a:txBody>
                    <a:bodyPr/>
                    <a:lstStyle/>
                    <a:p>
                      <a:r>
                        <a:rPr lang="en-US" dirty="0" smtClean="0"/>
                        <a:t>48.3%</a:t>
                      </a:r>
                      <a:endParaRPr lang="en-US" dirty="0"/>
                    </a:p>
                  </a:txBody>
                  <a:tcPr/>
                </a:tc>
              </a:tr>
              <a:tr h="370840">
                <a:tc>
                  <a:txBody>
                    <a:bodyPr/>
                    <a:lstStyle/>
                    <a:p>
                      <a:r>
                        <a:rPr lang="en-US" dirty="0" smtClean="0"/>
                        <a:t> Other</a:t>
                      </a:r>
                      <a:r>
                        <a:rPr lang="en-US" baseline="0" dirty="0" smtClean="0"/>
                        <a:t> institution</a:t>
                      </a:r>
                      <a:endParaRPr lang="en-US" dirty="0" smtClean="0"/>
                    </a:p>
                  </a:txBody>
                  <a:tcPr/>
                </a:tc>
                <a:tc>
                  <a:txBody>
                    <a:bodyPr/>
                    <a:lstStyle/>
                    <a:p>
                      <a:r>
                        <a:rPr lang="en-US" dirty="0" smtClean="0"/>
                        <a:t>  2.6%</a:t>
                      </a:r>
                      <a:endParaRPr lang="en-US" dirty="0"/>
                    </a:p>
                  </a:txBody>
                  <a:tcPr/>
                </a:tc>
                <a:tc>
                  <a:txBody>
                    <a:bodyPr/>
                    <a:lstStyle/>
                    <a:p>
                      <a:r>
                        <a:rPr lang="en-US" dirty="0" smtClean="0"/>
                        <a:t>    6.6%</a:t>
                      </a:r>
                      <a:endParaRPr lang="en-US" dirty="0"/>
                    </a:p>
                  </a:txBody>
                  <a:tcPr/>
                </a:tc>
                <a:tc>
                  <a:txBody>
                    <a:bodyPr/>
                    <a:lstStyle/>
                    <a:p>
                      <a:r>
                        <a:rPr lang="en-US" dirty="0" smtClean="0"/>
                        <a:t> 9.1%</a:t>
                      </a:r>
                      <a:endParaRPr lang="en-US" dirty="0"/>
                    </a:p>
                  </a:txBody>
                  <a:tcPr/>
                </a:tc>
              </a:tr>
              <a:tr h="370840">
                <a:tc>
                  <a:txBody>
                    <a:bodyPr/>
                    <a:lstStyle/>
                    <a:p>
                      <a:r>
                        <a:rPr lang="en-US" dirty="0" smtClean="0"/>
                        <a:t> </a:t>
                      </a:r>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3" name="Content Placeholder 2"/>
          <p:cNvSpPr>
            <a:spLocks noGrp="1"/>
          </p:cNvSpPr>
          <p:nvPr>
            <p:ph idx="1"/>
          </p:nvPr>
        </p:nvSpPr>
        <p:spPr>
          <a:xfrm>
            <a:off x="533400" y="2743200"/>
            <a:ext cx="8229600" cy="4525963"/>
          </a:xfrm>
        </p:spPr>
        <p:txBody>
          <a:bodyPr/>
          <a:lstStyle/>
          <a:p>
            <a:r>
              <a:rPr lang="en-US" dirty="0" smtClean="0"/>
              <a:t>Student Baccalaureate Success Rate</a:t>
            </a:r>
            <a:endParaRPr lang="en-US" dirty="0"/>
          </a:p>
        </p:txBody>
      </p:sp>
    </p:spTree>
    <p:extLst>
      <p:ext uri="{BB962C8B-B14F-4D97-AF65-F5344CB8AC3E}">
        <p14:creationId xmlns:p14="http://schemas.microsoft.com/office/powerpoint/2010/main" val="32551571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Mathematics and Chemistry Standards are appropriate for college readiness</a:t>
            </a:r>
          </a:p>
          <a:p>
            <a:r>
              <a:rPr lang="en-US" dirty="0" smtClean="0"/>
              <a:t>Performance in high school </a:t>
            </a:r>
            <a:r>
              <a:rPr lang="en-US" u="sng" dirty="0" smtClean="0"/>
              <a:t>Algebra II</a:t>
            </a:r>
            <a:r>
              <a:rPr lang="en-US" dirty="0" smtClean="0"/>
              <a:t> is the most predictive course for success in postsecondary education</a:t>
            </a:r>
          </a:p>
          <a:p>
            <a:pPr lvl="1"/>
            <a:r>
              <a:rPr lang="en-US" dirty="0" smtClean="0"/>
              <a:t>Mastery of Algebra II TEKSs prepare students with the ability to succeed in entry level pre-calculus college-level mathematics</a:t>
            </a:r>
          </a:p>
          <a:p>
            <a:pPr lvl="1"/>
            <a:r>
              <a:rPr lang="en-US" dirty="0" smtClean="0"/>
              <a:t>Success in Algebra II also predicts success in freshman chemistry</a:t>
            </a:r>
            <a:endParaRPr lang="en-US" dirty="0"/>
          </a:p>
        </p:txBody>
      </p:sp>
      <p:sp>
        <p:nvSpPr>
          <p:cNvPr id="3" name="Slide Number Placeholder 2"/>
          <p:cNvSpPr>
            <a:spLocks noGrp="1"/>
          </p:cNvSpPr>
          <p:nvPr>
            <p:ph type="sldNum" sz="quarter" idx="12"/>
          </p:nvPr>
        </p:nvSpPr>
        <p:spPr/>
        <p:txBody>
          <a:bodyPr/>
          <a:lstStyle/>
          <a:p>
            <a:fld id="{6C9BBEF7-7293-46AE-9D35-8611E125A7BD}" type="slidenum">
              <a:rPr lang="en-US" smtClean="0"/>
              <a:pPr/>
              <a:t>25</a:t>
            </a:fld>
            <a:endParaRPr lang="en-US" dirty="0"/>
          </a:p>
        </p:txBody>
      </p:sp>
      <p:sp>
        <p:nvSpPr>
          <p:cNvPr id="4" name="Title 3"/>
          <p:cNvSpPr>
            <a:spLocks noGrp="1"/>
          </p:cNvSpPr>
          <p:nvPr>
            <p:ph type="title"/>
          </p:nvPr>
        </p:nvSpPr>
        <p:spPr/>
        <p:txBody>
          <a:bodyPr/>
          <a:lstStyle/>
          <a:p>
            <a:r>
              <a:rPr lang="en-US" dirty="0" smtClean="0">
                <a:solidFill>
                  <a:srgbClr val="0000FF"/>
                </a:solidFill>
              </a:rPr>
              <a:t>Gaps—Content is ALIGNED!</a:t>
            </a:r>
            <a:endParaRPr lang="en-US" dirty="0">
              <a:solidFill>
                <a:srgbClr val="0000FF"/>
              </a:solidFill>
            </a:endParaRPr>
          </a:p>
        </p:txBody>
      </p:sp>
    </p:spTree>
    <p:extLst>
      <p:ext uri="{BB962C8B-B14F-4D97-AF65-F5344CB8AC3E}">
        <p14:creationId xmlns:p14="http://schemas.microsoft.com/office/powerpoint/2010/main" val="7308067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109728" indent="0">
              <a:buNone/>
            </a:pPr>
            <a:endParaRPr lang="en-US" dirty="0" smtClean="0"/>
          </a:p>
          <a:p>
            <a:r>
              <a:rPr lang="en-US" b="1" dirty="0">
                <a:solidFill>
                  <a:srgbClr val="FF0000"/>
                </a:solidFill>
              </a:rPr>
              <a:t>High School Expectations: effort based</a:t>
            </a:r>
            <a:r>
              <a:rPr lang="en-US" b="1" dirty="0"/>
              <a:t> </a:t>
            </a:r>
            <a:endParaRPr lang="en-US" dirty="0"/>
          </a:p>
          <a:p>
            <a:pPr lvl="1"/>
            <a:r>
              <a:rPr lang="en-US" dirty="0"/>
              <a:t>Can retake any test below 70%</a:t>
            </a:r>
          </a:p>
          <a:p>
            <a:pPr lvl="1"/>
            <a:r>
              <a:rPr lang="en-US" dirty="0"/>
              <a:t>Make-up work is </a:t>
            </a:r>
            <a:r>
              <a:rPr lang="en-US" dirty="0" smtClean="0"/>
              <a:t>required, </a:t>
            </a:r>
            <a:r>
              <a:rPr lang="en-US" dirty="0"/>
              <a:t>if </a:t>
            </a:r>
            <a:r>
              <a:rPr lang="en-US" dirty="0" smtClean="0"/>
              <a:t>absence excused</a:t>
            </a:r>
            <a:endParaRPr lang="en-US" dirty="0"/>
          </a:p>
          <a:p>
            <a:pPr lvl="1"/>
            <a:r>
              <a:rPr lang="en-US" dirty="0"/>
              <a:t>Extra-credit available (per teacher)</a:t>
            </a:r>
          </a:p>
          <a:p>
            <a:pPr lvl="1"/>
            <a:r>
              <a:rPr lang="en-US" dirty="0"/>
              <a:t>Attendance required (per State</a:t>
            </a:r>
            <a:r>
              <a:rPr lang="en-US" dirty="0" smtClean="0"/>
              <a:t>)</a:t>
            </a:r>
          </a:p>
          <a:p>
            <a:pPr marL="393192" lvl="1" indent="0">
              <a:buNone/>
            </a:pPr>
            <a:endParaRPr lang="en-US" dirty="0"/>
          </a:p>
          <a:p>
            <a:r>
              <a:rPr lang="en-US" b="1" dirty="0" smtClean="0">
                <a:solidFill>
                  <a:srgbClr val="FF0000"/>
                </a:solidFill>
              </a:rPr>
              <a:t>College </a:t>
            </a:r>
            <a:r>
              <a:rPr lang="en-US" b="1" dirty="0">
                <a:solidFill>
                  <a:srgbClr val="FF0000"/>
                </a:solidFill>
              </a:rPr>
              <a:t>Expectations: </a:t>
            </a:r>
            <a:r>
              <a:rPr lang="en-US" b="1" dirty="0" smtClean="0">
                <a:solidFill>
                  <a:srgbClr val="FF0000"/>
                </a:solidFill>
              </a:rPr>
              <a:t>performance based</a:t>
            </a:r>
            <a:endParaRPr lang="en-US" dirty="0">
              <a:solidFill>
                <a:srgbClr val="FF0000"/>
              </a:solidFill>
            </a:endParaRPr>
          </a:p>
          <a:p>
            <a:pPr lvl="1"/>
            <a:r>
              <a:rPr lang="en-US" dirty="0"/>
              <a:t>No re-takes</a:t>
            </a:r>
          </a:p>
          <a:p>
            <a:pPr lvl="1"/>
            <a:r>
              <a:rPr lang="en-US" dirty="0"/>
              <a:t>No make-up </a:t>
            </a:r>
            <a:r>
              <a:rPr lang="en-US" dirty="0" smtClean="0"/>
              <a:t>labs (dropped lab possible)</a:t>
            </a:r>
            <a:endParaRPr lang="en-US" dirty="0"/>
          </a:p>
          <a:p>
            <a:pPr lvl="1"/>
            <a:r>
              <a:rPr lang="en-US" dirty="0"/>
              <a:t>No extra-credit</a:t>
            </a:r>
          </a:p>
          <a:p>
            <a:pPr lvl="1"/>
            <a:r>
              <a:rPr lang="en-US" dirty="0"/>
              <a:t>No attendance requirements in lecture </a:t>
            </a:r>
            <a:endParaRPr lang="en-US" dirty="0" smtClean="0"/>
          </a:p>
          <a:p>
            <a:pPr lvl="2"/>
            <a:r>
              <a:rPr lang="en-US" dirty="0" smtClean="0"/>
              <a:t>Limited number of labs can be missed</a:t>
            </a:r>
            <a:endParaRPr lang="en-US" dirty="0"/>
          </a:p>
          <a:p>
            <a:r>
              <a:rPr lang="en-US" dirty="0"/>
              <a:t> </a:t>
            </a:r>
          </a:p>
          <a:p>
            <a:endParaRPr lang="en-US" dirty="0" smtClean="0"/>
          </a:p>
          <a:p>
            <a:pPr lvl="1"/>
            <a:endParaRPr lang="en-US" dirty="0"/>
          </a:p>
        </p:txBody>
      </p:sp>
      <p:sp>
        <p:nvSpPr>
          <p:cNvPr id="3" name="Slide Number Placeholder 2"/>
          <p:cNvSpPr>
            <a:spLocks noGrp="1"/>
          </p:cNvSpPr>
          <p:nvPr>
            <p:ph type="sldNum" sz="quarter" idx="12"/>
          </p:nvPr>
        </p:nvSpPr>
        <p:spPr/>
        <p:txBody>
          <a:bodyPr/>
          <a:lstStyle/>
          <a:p>
            <a:fld id="{6C9BBEF7-7293-46AE-9D35-8611E125A7BD}" type="slidenum">
              <a:rPr lang="en-US" smtClean="0"/>
              <a:pPr/>
              <a:t>26</a:t>
            </a:fld>
            <a:endParaRPr lang="en-US" dirty="0"/>
          </a:p>
        </p:txBody>
      </p:sp>
      <p:sp>
        <p:nvSpPr>
          <p:cNvPr id="4" name="Title 3"/>
          <p:cNvSpPr>
            <a:spLocks noGrp="1"/>
          </p:cNvSpPr>
          <p:nvPr>
            <p:ph type="title"/>
          </p:nvPr>
        </p:nvSpPr>
        <p:spPr/>
        <p:txBody>
          <a:bodyPr>
            <a:normAutofit/>
          </a:bodyPr>
          <a:lstStyle/>
          <a:p>
            <a:r>
              <a:rPr lang="en-US" dirty="0" smtClean="0">
                <a:solidFill>
                  <a:srgbClr val="0000FF"/>
                </a:solidFill>
              </a:rPr>
              <a:t>Gaps—Culture differences </a:t>
            </a:r>
            <a:endParaRPr lang="en-US" dirty="0">
              <a:solidFill>
                <a:srgbClr val="0000FF"/>
              </a:solidFill>
            </a:endParaRPr>
          </a:p>
        </p:txBody>
      </p:sp>
    </p:spTree>
    <p:extLst>
      <p:ext uri="{BB962C8B-B14F-4D97-AF65-F5344CB8AC3E}">
        <p14:creationId xmlns:p14="http://schemas.microsoft.com/office/powerpoint/2010/main" val="22364341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solidFill>
                  <a:srgbClr val="0000FF"/>
                </a:solidFill>
              </a:rPr>
              <a:t>Gaps </a:t>
            </a:r>
            <a:endParaRPr lang="en-US" sz="4800" dirty="0">
              <a:solidFill>
                <a:srgbClr val="0000FF"/>
              </a:solidFill>
            </a:endParaRPr>
          </a:p>
        </p:txBody>
      </p:sp>
      <p:sp>
        <p:nvSpPr>
          <p:cNvPr id="3" name="Content Placeholder 2"/>
          <p:cNvSpPr>
            <a:spLocks noGrp="1"/>
          </p:cNvSpPr>
          <p:nvPr>
            <p:ph idx="1"/>
          </p:nvPr>
        </p:nvSpPr>
        <p:spPr/>
        <p:txBody>
          <a:bodyPr>
            <a:normAutofit fontScale="85000" lnSpcReduction="20000"/>
          </a:bodyPr>
          <a:lstStyle/>
          <a:p>
            <a:r>
              <a:rPr lang="en-US" dirty="0" smtClean="0"/>
              <a:t>Student and Instructor Expectations</a:t>
            </a:r>
          </a:p>
          <a:p>
            <a:pPr lvl="0"/>
            <a:r>
              <a:rPr lang="en-US" dirty="0" smtClean="0"/>
              <a:t>High School Teacher responsibility</a:t>
            </a:r>
          </a:p>
          <a:p>
            <a:pPr lvl="1"/>
            <a:r>
              <a:rPr lang="en-US" sz="2800" dirty="0" smtClean="0"/>
              <a:t>Limited failure rate </a:t>
            </a:r>
          </a:p>
          <a:p>
            <a:pPr lvl="1"/>
            <a:r>
              <a:rPr lang="en-US" sz="2800" dirty="0" smtClean="0"/>
              <a:t>Documentation for parent contact, grades, failure rates, tutoring, absences, </a:t>
            </a:r>
            <a:r>
              <a:rPr lang="en-US" sz="2800" dirty="0" err="1" smtClean="0"/>
              <a:t>tardies</a:t>
            </a:r>
            <a:r>
              <a:rPr lang="en-US" sz="2800" dirty="0" smtClean="0"/>
              <a:t>, disciplinary referrals, etc.</a:t>
            </a:r>
          </a:p>
          <a:p>
            <a:pPr lvl="1"/>
            <a:r>
              <a:rPr lang="en-US" sz="2800" dirty="0" smtClean="0"/>
              <a:t>Risk of disciplinary action for non-compliance</a:t>
            </a:r>
          </a:p>
          <a:p>
            <a:pPr lvl="1"/>
            <a:r>
              <a:rPr lang="en-US" sz="2800" dirty="0" smtClean="0"/>
              <a:t>Primary responsibility of learning lies with the teacher and not the student (</a:t>
            </a:r>
            <a:r>
              <a:rPr lang="en-US" sz="2800" dirty="0" err="1" smtClean="0"/>
              <a:t>e.g</a:t>
            </a:r>
            <a:r>
              <a:rPr lang="en-US" sz="2800" dirty="0" smtClean="0"/>
              <a:t>, state mandated test scores, student success rates, district definition of “good teaching”)</a:t>
            </a:r>
          </a:p>
          <a:p>
            <a:pPr lvl="1"/>
            <a:r>
              <a:rPr lang="en-US" sz="2800" dirty="0" smtClean="0"/>
              <a:t>Mandated number of grades per student per grading period</a:t>
            </a:r>
          </a:p>
          <a:p>
            <a:pPr lvl="0">
              <a:buNone/>
            </a:pPr>
            <a:endParaRPr lang="en-US" dirty="0" smtClean="0"/>
          </a:p>
          <a:p>
            <a:pPr lvl="0"/>
            <a:endParaRPr lang="en-US" dirty="0" smtClean="0"/>
          </a:p>
        </p:txBody>
      </p:sp>
      <p:sp>
        <p:nvSpPr>
          <p:cNvPr id="4" name="Slide Number Placeholder 3"/>
          <p:cNvSpPr>
            <a:spLocks noGrp="1"/>
          </p:cNvSpPr>
          <p:nvPr>
            <p:ph type="sldNum" sz="quarter" idx="12"/>
          </p:nvPr>
        </p:nvSpPr>
        <p:spPr/>
        <p:txBody>
          <a:bodyPr/>
          <a:lstStyle/>
          <a:p>
            <a:fld id="{6C9BBEF7-7293-46AE-9D35-8611E125A7BD}" type="slidenum">
              <a:rPr lang="en-US" smtClean="0"/>
              <a:pPr/>
              <a:t>27</a:t>
            </a:fld>
            <a:endParaRPr lang="en-US" dirty="0"/>
          </a:p>
        </p:txBody>
      </p:sp>
    </p:spTree>
    <p:extLst>
      <p:ext uri="{BB962C8B-B14F-4D97-AF65-F5344CB8AC3E}">
        <p14:creationId xmlns:p14="http://schemas.microsoft.com/office/powerpoint/2010/main" val="19995598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solidFill>
                  <a:srgbClr val="0000FF"/>
                </a:solidFill>
              </a:rPr>
              <a:t>Gaps Continued</a:t>
            </a:r>
            <a:endParaRPr lang="en-US" sz="4800" dirty="0">
              <a:solidFill>
                <a:srgbClr val="0000FF"/>
              </a:solidFill>
            </a:endParaRPr>
          </a:p>
        </p:txBody>
      </p:sp>
      <p:sp>
        <p:nvSpPr>
          <p:cNvPr id="3" name="Content Placeholder 2"/>
          <p:cNvSpPr>
            <a:spLocks noGrp="1"/>
          </p:cNvSpPr>
          <p:nvPr>
            <p:ph idx="1"/>
          </p:nvPr>
        </p:nvSpPr>
        <p:spPr/>
        <p:txBody>
          <a:bodyPr>
            <a:normAutofit fontScale="92500" lnSpcReduction="10000"/>
          </a:bodyPr>
          <a:lstStyle/>
          <a:p>
            <a:pPr lvl="0"/>
            <a:r>
              <a:rPr lang="en-US" dirty="0" smtClean="0"/>
              <a:t>College Instructor Responsibility</a:t>
            </a:r>
          </a:p>
          <a:p>
            <a:pPr lvl="1"/>
            <a:r>
              <a:rPr lang="en-US" sz="2800" dirty="0" smtClean="0"/>
              <a:t>Required to adhere to departmental course description</a:t>
            </a:r>
          </a:p>
          <a:p>
            <a:pPr lvl="1"/>
            <a:r>
              <a:rPr lang="en-US" sz="2800" dirty="0" smtClean="0"/>
              <a:t>Guideline of grade evaluation to follow (typically:  15% non-proctored and 85% proctored)</a:t>
            </a:r>
          </a:p>
          <a:p>
            <a:pPr lvl="1"/>
            <a:r>
              <a:rPr lang="en-US" sz="2800" dirty="0" smtClean="0"/>
              <a:t>Relevant lectures with accurate, current data</a:t>
            </a:r>
          </a:p>
          <a:p>
            <a:pPr lvl="1"/>
            <a:r>
              <a:rPr lang="en-US" sz="2800" dirty="0" smtClean="0"/>
              <a:t>Standardized course content within confines of academic freedom </a:t>
            </a:r>
          </a:p>
          <a:p>
            <a:pPr lvl="1"/>
            <a:r>
              <a:rPr lang="en-US" sz="2800" dirty="0" smtClean="0"/>
              <a:t>Primary responsibility of learning lies with the adult student and not the instructor</a:t>
            </a:r>
          </a:p>
          <a:p>
            <a:pPr>
              <a:buNone/>
            </a:pPr>
            <a:endParaRPr lang="en-US" dirty="0"/>
          </a:p>
        </p:txBody>
      </p:sp>
      <p:sp>
        <p:nvSpPr>
          <p:cNvPr id="4" name="Slide Number Placeholder 3"/>
          <p:cNvSpPr>
            <a:spLocks noGrp="1"/>
          </p:cNvSpPr>
          <p:nvPr>
            <p:ph type="sldNum" sz="quarter" idx="12"/>
          </p:nvPr>
        </p:nvSpPr>
        <p:spPr/>
        <p:txBody>
          <a:bodyPr/>
          <a:lstStyle/>
          <a:p>
            <a:fld id="{6C9BBEF7-7293-46AE-9D35-8611E125A7BD}" type="slidenum">
              <a:rPr lang="en-US" smtClean="0"/>
              <a:pPr/>
              <a:t>28</a:t>
            </a:fld>
            <a:endParaRPr lang="en-US" dirty="0"/>
          </a:p>
        </p:txBody>
      </p:sp>
    </p:spTree>
    <p:extLst>
      <p:ext uri="{BB962C8B-B14F-4D97-AF65-F5344CB8AC3E}">
        <p14:creationId xmlns:p14="http://schemas.microsoft.com/office/powerpoint/2010/main" val="2968302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solidFill>
                  <a:srgbClr val="0000FF"/>
                </a:solidFill>
              </a:rPr>
              <a:t>Gaps Continued</a:t>
            </a:r>
            <a:endParaRPr lang="en-US" sz="4800" dirty="0">
              <a:solidFill>
                <a:srgbClr val="0000FF"/>
              </a:solidFill>
            </a:endParaRPr>
          </a:p>
        </p:txBody>
      </p:sp>
      <p:sp>
        <p:nvSpPr>
          <p:cNvPr id="3" name="Content Placeholder 2"/>
          <p:cNvSpPr>
            <a:spLocks noGrp="1"/>
          </p:cNvSpPr>
          <p:nvPr>
            <p:ph idx="1"/>
          </p:nvPr>
        </p:nvSpPr>
        <p:spPr/>
        <p:txBody>
          <a:bodyPr>
            <a:normAutofit fontScale="92500" lnSpcReduction="20000"/>
          </a:bodyPr>
          <a:lstStyle/>
          <a:p>
            <a:pPr lvl="0"/>
            <a:r>
              <a:rPr lang="en-US" dirty="0" smtClean="0"/>
              <a:t>High School is teacher led learning</a:t>
            </a:r>
          </a:p>
          <a:p>
            <a:pPr lvl="1"/>
            <a:r>
              <a:rPr lang="en-US" sz="2800" dirty="0" smtClean="0"/>
              <a:t>Daily and personal interaction with students</a:t>
            </a:r>
          </a:p>
          <a:p>
            <a:pPr lvl="1"/>
            <a:r>
              <a:rPr lang="en-US" sz="2800" dirty="0" smtClean="0"/>
              <a:t>Smaller class sizes (for the most part)</a:t>
            </a:r>
          </a:p>
          <a:p>
            <a:pPr lvl="1"/>
            <a:r>
              <a:rPr lang="en-US" sz="2800" dirty="0" smtClean="0"/>
              <a:t>Lessons are not lectured based</a:t>
            </a:r>
          </a:p>
          <a:p>
            <a:pPr lvl="1"/>
            <a:r>
              <a:rPr lang="en-US" sz="2800" dirty="0" smtClean="0"/>
              <a:t>Students required to do class work in groups</a:t>
            </a:r>
          </a:p>
          <a:p>
            <a:pPr lvl="1"/>
            <a:r>
              <a:rPr lang="en-US" sz="2800" dirty="0" smtClean="0"/>
              <a:t>All learning styles must be addressed in lesson delivery</a:t>
            </a:r>
          </a:p>
          <a:p>
            <a:pPr lvl="1"/>
            <a:r>
              <a:rPr lang="en-US" sz="2800" dirty="0" smtClean="0"/>
              <a:t>Accommodations for individual situations (e.g., pregnancy, special education, illness, absences, etc.)</a:t>
            </a:r>
          </a:p>
          <a:p>
            <a:pPr lvl="1"/>
            <a:r>
              <a:rPr lang="en-US" sz="2800" dirty="0" smtClean="0"/>
              <a:t>Required to provide hard copy of all documents to students</a:t>
            </a:r>
          </a:p>
          <a:p>
            <a:pPr>
              <a:buNone/>
            </a:pPr>
            <a:endParaRPr lang="en-US" dirty="0"/>
          </a:p>
        </p:txBody>
      </p:sp>
      <p:sp>
        <p:nvSpPr>
          <p:cNvPr id="4" name="Slide Number Placeholder 3"/>
          <p:cNvSpPr>
            <a:spLocks noGrp="1"/>
          </p:cNvSpPr>
          <p:nvPr>
            <p:ph type="sldNum" sz="quarter" idx="12"/>
          </p:nvPr>
        </p:nvSpPr>
        <p:spPr/>
        <p:txBody>
          <a:bodyPr/>
          <a:lstStyle/>
          <a:p>
            <a:fld id="{6C9BBEF7-7293-46AE-9D35-8611E125A7BD}" type="slidenum">
              <a:rPr lang="en-US" smtClean="0"/>
              <a:pPr/>
              <a:t>29</a:t>
            </a:fld>
            <a:endParaRPr lang="en-US" dirty="0"/>
          </a:p>
        </p:txBody>
      </p:sp>
    </p:spTree>
    <p:extLst>
      <p:ext uri="{BB962C8B-B14F-4D97-AF65-F5344CB8AC3E}">
        <p14:creationId xmlns:p14="http://schemas.microsoft.com/office/powerpoint/2010/main" val="30124589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S:\Administration\P-16\Grant Applications\Vertical Alignment Training\Graphics and Figures\graphic.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8722" t="7143" r="29368" b="57939"/>
          <a:stretch/>
        </p:blipFill>
        <p:spPr bwMode="auto">
          <a:xfrm>
            <a:off x="2895600" y="1752600"/>
            <a:ext cx="4600575" cy="44291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20435" y="762000"/>
            <a:ext cx="8229600" cy="1143000"/>
          </a:xfrm>
        </p:spPr>
        <p:txBody>
          <a:bodyPr>
            <a:normAutofit/>
          </a:bodyPr>
          <a:lstStyle/>
          <a:p>
            <a:r>
              <a:rPr lang="en-US" sz="6000" i="1" dirty="0">
                <a:solidFill>
                  <a:srgbClr val="0000FF"/>
                </a:solidFill>
              </a:rPr>
              <a:t>What Is AVATAR</a:t>
            </a:r>
            <a:r>
              <a:rPr lang="en-US" sz="6000" i="1" dirty="0" smtClean="0">
                <a:solidFill>
                  <a:srgbClr val="0000FF"/>
                </a:solidFill>
              </a:rPr>
              <a:t>?</a:t>
            </a:r>
            <a:endParaRPr lang="en-US" sz="6000" i="1" dirty="0">
              <a:solidFill>
                <a:srgbClr val="0000FF"/>
              </a:solidFill>
            </a:endParaRPr>
          </a:p>
        </p:txBody>
      </p:sp>
      <p:sp>
        <p:nvSpPr>
          <p:cNvPr id="4" name="Slide Number Placeholder 3"/>
          <p:cNvSpPr>
            <a:spLocks noGrp="1"/>
          </p:cNvSpPr>
          <p:nvPr>
            <p:ph type="sldNum" sz="quarter" idx="12"/>
          </p:nvPr>
        </p:nvSpPr>
        <p:spPr/>
        <p:txBody>
          <a:bodyPr/>
          <a:lstStyle/>
          <a:p>
            <a:fld id="{6C9BBEF7-7293-46AE-9D35-8611E125A7BD}" type="slidenum">
              <a:rPr lang="en-US" smtClean="0"/>
              <a:pPr/>
              <a:t>3</a:t>
            </a:fld>
            <a:endParaRPr lang="en-US" dirty="0"/>
          </a:p>
        </p:txBody>
      </p:sp>
    </p:spTree>
    <p:extLst>
      <p:ext uri="{BB962C8B-B14F-4D97-AF65-F5344CB8AC3E}">
        <p14:creationId xmlns:p14="http://schemas.microsoft.com/office/powerpoint/2010/main" val="179347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solidFill>
                  <a:srgbClr val="0000FF"/>
                </a:solidFill>
              </a:rPr>
              <a:t>Gaps Continued</a:t>
            </a:r>
            <a:endParaRPr lang="en-US" sz="4800" dirty="0">
              <a:solidFill>
                <a:srgbClr val="0000FF"/>
              </a:solidFill>
            </a:endParaRPr>
          </a:p>
        </p:txBody>
      </p:sp>
      <p:sp>
        <p:nvSpPr>
          <p:cNvPr id="3" name="Content Placeholder 2"/>
          <p:cNvSpPr>
            <a:spLocks noGrp="1"/>
          </p:cNvSpPr>
          <p:nvPr>
            <p:ph idx="1"/>
          </p:nvPr>
        </p:nvSpPr>
        <p:spPr/>
        <p:txBody>
          <a:bodyPr>
            <a:normAutofit fontScale="77500" lnSpcReduction="20000"/>
          </a:bodyPr>
          <a:lstStyle/>
          <a:p>
            <a:pPr lvl="0"/>
            <a:r>
              <a:rPr lang="en-US" dirty="0" smtClean="0"/>
              <a:t>College students are primarily responsible for their own learning</a:t>
            </a:r>
          </a:p>
          <a:p>
            <a:pPr lvl="1"/>
            <a:r>
              <a:rPr lang="en-US" sz="2800" dirty="0" smtClean="0"/>
              <a:t>Lecture format</a:t>
            </a:r>
          </a:p>
          <a:p>
            <a:pPr lvl="1"/>
            <a:r>
              <a:rPr lang="en-US" sz="2800" dirty="0" smtClean="0"/>
              <a:t>Independent study </a:t>
            </a:r>
          </a:p>
          <a:p>
            <a:pPr lvl="1"/>
            <a:r>
              <a:rPr lang="en-US" sz="2800" dirty="0" smtClean="0"/>
              <a:t>Textbook reading required</a:t>
            </a:r>
          </a:p>
          <a:p>
            <a:pPr lvl="1"/>
            <a:r>
              <a:rPr lang="en-US" sz="2800" dirty="0" smtClean="0"/>
              <a:t>Investigative learning use of online resources (</a:t>
            </a:r>
            <a:r>
              <a:rPr lang="en-US" sz="2800" dirty="0" err="1" smtClean="0"/>
              <a:t>e.g</a:t>
            </a:r>
            <a:r>
              <a:rPr lang="en-US" sz="2800" dirty="0" smtClean="0"/>
              <a:t>, </a:t>
            </a:r>
            <a:r>
              <a:rPr lang="en-US" sz="2800" dirty="0" err="1" smtClean="0"/>
              <a:t>MyMathLab</a:t>
            </a:r>
            <a:r>
              <a:rPr lang="en-US" sz="2800" dirty="0" smtClean="0"/>
              <a:t>, </a:t>
            </a:r>
            <a:r>
              <a:rPr lang="en-US" sz="2800" dirty="0" err="1" smtClean="0"/>
              <a:t>MyLabsPlus</a:t>
            </a:r>
            <a:r>
              <a:rPr lang="en-US" sz="2800" dirty="0" smtClean="0"/>
              <a:t>, ALEKS, Web Assign, </a:t>
            </a:r>
            <a:r>
              <a:rPr lang="en-US" sz="2800" dirty="0" err="1" smtClean="0"/>
              <a:t>ecampus</a:t>
            </a:r>
            <a:r>
              <a:rPr lang="en-US" sz="2800" dirty="0" smtClean="0"/>
              <a:t>, etc.)</a:t>
            </a:r>
          </a:p>
          <a:p>
            <a:pPr lvl="1"/>
            <a:r>
              <a:rPr lang="en-US" sz="2800" dirty="0" smtClean="0"/>
              <a:t>Pre-lab preparation</a:t>
            </a:r>
          </a:p>
          <a:p>
            <a:pPr lvl="1"/>
            <a:r>
              <a:rPr lang="en-US" sz="2800" dirty="0" smtClean="0"/>
              <a:t>In depth class discussion on outside class preparation</a:t>
            </a:r>
          </a:p>
          <a:p>
            <a:pPr lvl="1"/>
            <a:r>
              <a:rPr lang="en-US" sz="2800" dirty="0" smtClean="0"/>
              <a:t>Variety of student learning resources (Math Lab, tutoring, etc.)</a:t>
            </a:r>
          </a:p>
          <a:p>
            <a:pPr lvl="1"/>
            <a:r>
              <a:rPr lang="en-US" sz="2800" dirty="0" smtClean="0"/>
              <a:t>All documents and materials provided online (e.g., syllabi)                                                                                                                                                                                                                                                                                                                                                                                                                                                                                                                                                                                                                             </a:t>
            </a:r>
            <a:endParaRPr lang="en-US" sz="2800" dirty="0"/>
          </a:p>
        </p:txBody>
      </p:sp>
      <p:sp>
        <p:nvSpPr>
          <p:cNvPr id="4" name="Slide Number Placeholder 3"/>
          <p:cNvSpPr>
            <a:spLocks noGrp="1"/>
          </p:cNvSpPr>
          <p:nvPr>
            <p:ph type="sldNum" sz="quarter" idx="12"/>
          </p:nvPr>
        </p:nvSpPr>
        <p:spPr/>
        <p:txBody>
          <a:bodyPr/>
          <a:lstStyle/>
          <a:p>
            <a:fld id="{6C9BBEF7-7293-46AE-9D35-8611E125A7BD}" type="slidenum">
              <a:rPr lang="en-US" smtClean="0"/>
              <a:pPr/>
              <a:t>30</a:t>
            </a:fld>
            <a:endParaRPr lang="en-US" dirty="0"/>
          </a:p>
        </p:txBody>
      </p:sp>
    </p:spTree>
    <p:extLst>
      <p:ext uri="{BB962C8B-B14F-4D97-AF65-F5344CB8AC3E}">
        <p14:creationId xmlns:p14="http://schemas.microsoft.com/office/powerpoint/2010/main" val="29648929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81328"/>
            <a:ext cx="8458200" cy="4525963"/>
          </a:xfrm>
        </p:spPr>
        <p:txBody>
          <a:bodyPr>
            <a:normAutofit fontScale="85000" lnSpcReduction="20000"/>
          </a:bodyPr>
          <a:lstStyle/>
          <a:p>
            <a:r>
              <a:rPr lang="en-US" dirty="0" smtClean="0">
                <a:solidFill>
                  <a:srgbClr val="FF0000"/>
                </a:solidFill>
              </a:rPr>
              <a:t>Maintain and/or initiate academic rigor</a:t>
            </a:r>
          </a:p>
          <a:p>
            <a:pPr lvl="1"/>
            <a:r>
              <a:rPr lang="en-US" dirty="0" smtClean="0"/>
              <a:t>Enforce prerequisites </a:t>
            </a:r>
          </a:p>
          <a:p>
            <a:pPr lvl="1"/>
            <a:r>
              <a:rPr lang="en-US" dirty="0" smtClean="0"/>
              <a:t>Teach developmental courses with college-level expectations </a:t>
            </a:r>
          </a:p>
          <a:p>
            <a:pPr lvl="1"/>
            <a:r>
              <a:rPr lang="en-US" dirty="0" smtClean="0"/>
              <a:t>Limit the use of student evaluations of courses/professors until graduation; institute a capstone evaluation of degree programs</a:t>
            </a:r>
          </a:p>
          <a:p>
            <a:pPr lvl="1"/>
            <a:endParaRPr lang="en-US" dirty="0" smtClean="0"/>
          </a:p>
          <a:p>
            <a:r>
              <a:rPr lang="en-US" dirty="0" smtClean="0">
                <a:solidFill>
                  <a:srgbClr val="FF0000"/>
                </a:solidFill>
              </a:rPr>
              <a:t>Identify Paradigm Shifts that prepare for Global Shift </a:t>
            </a:r>
            <a:endParaRPr lang="en-US" dirty="0">
              <a:solidFill>
                <a:srgbClr val="FF0000"/>
              </a:solidFill>
            </a:endParaRPr>
          </a:p>
          <a:p>
            <a:pPr lvl="1"/>
            <a:r>
              <a:rPr lang="en-US" dirty="0" smtClean="0"/>
              <a:t>Teach as part of daily instructional expectations</a:t>
            </a:r>
          </a:p>
          <a:p>
            <a:pPr lvl="1"/>
            <a:r>
              <a:rPr lang="en-US" dirty="0" smtClean="0"/>
              <a:t>Characteristics of college graduates assumed by employers</a:t>
            </a:r>
          </a:p>
          <a:p>
            <a:pPr lvl="2"/>
            <a:r>
              <a:rPr lang="en-US" dirty="0" smtClean="0"/>
              <a:t>Diligence</a:t>
            </a:r>
          </a:p>
          <a:p>
            <a:pPr lvl="2"/>
            <a:r>
              <a:rPr lang="en-US" dirty="0" smtClean="0"/>
              <a:t>Persistence</a:t>
            </a:r>
          </a:p>
          <a:p>
            <a:pPr lvl="2"/>
            <a:r>
              <a:rPr lang="en-US" dirty="0" smtClean="0"/>
              <a:t>Reliability</a:t>
            </a:r>
          </a:p>
          <a:p>
            <a:pPr lvl="2"/>
            <a:r>
              <a:rPr lang="en-US" dirty="0" smtClean="0"/>
              <a:t>Intellectual ability</a:t>
            </a:r>
          </a:p>
          <a:p>
            <a:pPr lvl="3"/>
            <a:r>
              <a:rPr lang="en-US" dirty="0" smtClean="0"/>
              <a:t>Problem-solving skills</a:t>
            </a:r>
          </a:p>
          <a:p>
            <a:pPr lvl="3"/>
            <a:r>
              <a:rPr lang="en-US" dirty="0" smtClean="0"/>
              <a:t>Logical thinking</a:t>
            </a:r>
          </a:p>
          <a:p>
            <a:endParaRPr lang="en-US" dirty="0"/>
          </a:p>
        </p:txBody>
      </p:sp>
      <p:sp>
        <p:nvSpPr>
          <p:cNvPr id="3" name="Slide Number Placeholder 2"/>
          <p:cNvSpPr>
            <a:spLocks noGrp="1"/>
          </p:cNvSpPr>
          <p:nvPr>
            <p:ph type="sldNum" sz="quarter" idx="12"/>
          </p:nvPr>
        </p:nvSpPr>
        <p:spPr/>
        <p:txBody>
          <a:bodyPr/>
          <a:lstStyle/>
          <a:p>
            <a:fld id="{6C9BBEF7-7293-46AE-9D35-8611E125A7BD}" type="slidenum">
              <a:rPr lang="en-US" smtClean="0"/>
              <a:pPr/>
              <a:t>31</a:t>
            </a:fld>
            <a:endParaRPr lang="en-US" dirty="0"/>
          </a:p>
        </p:txBody>
      </p:sp>
      <p:sp>
        <p:nvSpPr>
          <p:cNvPr id="4" name="Title 3"/>
          <p:cNvSpPr>
            <a:spLocks noGrp="1"/>
          </p:cNvSpPr>
          <p:nvPr>
            <p:ph type="title"/>
          </p:nvPr>
        </p:nvSpPr>
        <p:spPr/>
        <p:txBody>
          <a:bodyPr>
            <a:normAutofit/>
          </a:bodyPr>
          <a:lstStyle/>
          <a:p>
            <a:r>
              <a:rPr lang="en-US" dirty="0" smtClean="0">
                <a:solidFill>
                  <a:srgbClr val="0000FF"/>
                </a:solidFill>
              </a:rPr>
              <a:t>Systemic/Culture Changes</a:t>
            </a:r>
            <a:endParaRPr lang="en-US" dirty="0">
              <a:solidFill>
                <a:srgbClr val="0000FF"/>
              </a:solidFill>
            </a:endParaRPr>
          </a:p>
        </p:txBody>
      </p:sp>
    </p:spTree>
    <p:extLst>
      <p:ext uri="{BB962C8B-B14F-4D97-AF65-F5344CB8AC3E}">
        <p14:creationId xmlns:p14="http://schemas.microsoft.com/office/powerpoint/2010/main" val="22219794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458200" cy="884238"/>
          </a:xfrm>
        </p:spPr>
        <p:txBody>
          <a:bodyPr>
            <a:normAutofit fontScale="90000"/>
          </a:bodyPr>
          <a:lstStyle/>
          <a:p>
            <a:pPr algn="ctr"/>
            <a:r>
              <a:rPr lang="en-US" dirty="0" smtClean="0"/>
              <a:t>Data Updates  </a:t>
            </a:r>
            <a:br>
              <a:rPr lang="en-US" dirty="0" smtClean="0"/>
            </a:b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smtClean="0"/>
          </a:p>
          <a:p>
            <a:pPr marL="0" indent="0">
              <a:buNone/>
            </a:pP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457200" y="3886200"/>
            <a:ext cx="3014050" cy="2667000"/>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cstate="print"/>
          <a:srcRect/>
          <a:stretch>
            <a:fillRect/>
          </a:stretch>
        </p:blipFill>
        <p:spPr bwMode="auto">
          <a:xfrm>
            <a:off x="5392262" y="1091013"/>
            <a:ext cx="2505075" cy="3132138"/>
          </a:xfrm>
          <a:prstGeom prst="rect">
            <a:avLst/>
          </a:prstGeom>
          <a:noFill/>
          <a:ln w="9525">
            <a:noFill/>
            <a:miter lim="800000"/>
            <a:headEnd/>
            <a:tailEnd/>
          </a:ln>
          <a:effectLst/>
        </p:spPr>
      </p:pic>
      <p:pic>
        <p:nvPicPr>
          <p:cNvPr id="4101" name="Picture 5"/>
          <p:cNvPicPr>
            <a:picLocks noChangeAspect="1" noChangeArrowheads="1"/>
          </p:cNvPicPr>
          <p:nvPr/>
        </p:nvPicPr>
        <p:blipFill>
          <a:blip r:embed="rId4" cstate="print"/>
          <a:srcRect/>
          <a:stretch>
            <a:fillRect/>
          </a:stretch>
        </p:blipFill>
        <p:spPr bwMode="auto">
          <a:xfrm>
            <a:off x="4038600" y="4724400"/>
            <a:ext cx="2178542" cy="1554480"/>
          </a:xfrm>
          <a:prstGeom prst="rect">
            <a:avLst/>
          </a:prstGeom>
          <a:noFill/>
          <a:ln w="9525">
            <a:noFill/>
            <a:miter lim="800000"/>
            <a:headEnd/>
            <a:tailEnd/>
          </a:ln>
          <a:effectLst/>
        </p:spPr>
      </p:pic>
      <p:pic>
        <p:nvPicPr>
          <p:cNvPr id="1027" name="Picture 3" descr="C:\Documents and Settings\kanousec\Local Settings\Temporary Internet Files\Content.IE5\LXWTA3WN\MP900387938[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1091013"/>
            <a:ext cx="2609088" cy="2712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84132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C9BBEF7-7293-46AE-9D35-8611E125A7BD}" type="slidenum">
              <a:rPr lang="en-US" smtClean="0"/>
              <a:pPr/>
              <a:t>33</a:t>
            </a:fld>
            <a:endParaRPr lang="en-US" dirty="0"/>
          </a:p>
        </p:txBody>
      </p:sp>
      <p:sp>
        <p:nvSpPr>
          <p:cNvPr id="4" name="Title 3"/>
          <p:cNvSpPr>
            <a:spLocks noGrp="1"/>
          </p:cNvSpPr>
          <p:nvPr>
            <p:ph type="title"/>
          </p:nvPr>
        </p:nvSpPr>
        <p:spPr>
          <a:xfrm>
            <a:off x="228600" y="457200"/>
            <a:ext cx="8686800" cy="1143000"/>
          </a:xfrm>
        </p:spPr>
        <p:txBody>
          <a:bodyPr>
            <a:normAutofit fontScale="90000"/>
          </a:bodyPr>
          <a:lstStyle/>
          <a:p>
            <a:r>
              <a:rPr lang="en-US" sz="3600" dirty="0" smtClean="0"/>
              <a:t>TSI and Developmental Education Updates</a:t>
            </a:r>
            <a:r>
              <a:rPr lang="en-US" dirty="0" smtClean="0"/>
              <a:t/>
            </a:r>
            <a:br>
              <a:rPr lang="en-US" dirty="0" smtClean="0"/>
            </a:br>
            <a:r>
              <a:rPr lang="en-US" dirty="0" smtClean="0"/>
              <a:t>			</a:t>
            </a:r>
            <a:r>
              <a:rPr lang="en-US" sz="2000" dirty="0" smtClean="0"/>
              <a:t>November 2012</a:t>
            </a:r>
            <a:endParaRPr lang="en-US" sz="20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38387" y="1724819"/>
            <a:ext cx="4467225"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43653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C9BBEF7-7293-46AE-9D35-8611E125A7BD}" type="slidenum">
              <a:rPr lang="en-US" smtClean="0"/>
              <a:pPr/>
              <a:t>34</a:t>
            </a:fld>
            <a:endParaRPr lang="en-US" dirty="0"/>
          </a:p>
        </p:txBody>
      </p:sp>
      <p:sp>
        <p:nvSpPr>
          <p:cNvPr id="4" name="Title 3"/>
          <p:cNvSpPr>
            <a:spLocks noGrp="1"/>
          </p:cNvSpPr>
          <p:nvPr>
            <p:ph type="title"/>
          </p:nvPr>
        </p:nvSpPr>
        <p:spPr/>
        <p:txBody>
          <a:bodyPr/>
          <a:lstStyle/>
          <a:p>
            <a:pPr algn="ctr"/>
            <a:r>
              <a:rPr lang="en-US" dirty="0" smtClean="0"/>
              <a:t>2012 Data</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609725"/>
            <a:ext cx="4343400" cy="417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676400"/>
            <a:ext cx="3957637"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981200" y="5715000"/>
            <a:ext cx="5715000" cy="584775"/>
          </a:xfrm>
          <a:prstGeom prst="rect">
            <a:avLst/>
          </a:prstGeom>
          <a:noFill/>
        </p:spPr>
        <p:txBody>
          <a:bodyPr wrap="square" rtlCol="0">
            <a:spAutoFit/>
          </a:bodyPr>
          <a:lstStyle/>
          <a:p>
            <a:r>
              <a:rPr lang="en-US" sz="1600" b="1" dirty="0" smtClean="0">
                <a:solidFill>
                  <a:srgbClr val="C00000"/>
                </a:solidFill>
              </a:rPr>
              <a:t>2008 BA Median Time  = 52 months;</a:t>
            </a:r>
          </a:p>
          <a:p>
            <a:r>
              <a:rPr lang="en-US" sz="1600" b="1" dirty="0" smtClean="0">
                <a:solidFill>
                  <a:srgbClr val="C00000"/>
                </a:solidFill>
              </a:rPr>
              <a:t>44% in 48 months; 23% in 60 months; 9% in 72 months</a:t>
            </a:r>
            <a:endParaRPr lang="en-US" sz="1600" b="1" dirty="0">
              <a:solidFill>
                <a:srgbClr val="C00000"/>
              </a:solidFill>
            </a:endParaRPr>
          </a:p>
        </p:txBody>
      </p:sp>
    </p:spTree>
    <p:extLst>
      <p:ext uri="{BB962C8B-B14F-4D97-AF65-F5344CB8AC3E}">
        <p14:creationId xmlns:p14="http://schemas.microsoft.com/office/powerpoint/2010/main" val="33094040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a:p>
            <a:r>
              <a:rPr lang="en-US" b="1" dirty="0"/>
              <a:t>Texas ranks 24th in educational attainment among the world’s most competitive economies </a:t>
            </a:r>
            <a:endParaRPr lang="en-US" dirty="0"/>
          </a:p>
          <a:p>
            <a:r>
              <a:rPr lang="en-US" i="1" dirty="0"/>
              <a:t>As measured by percentage of 25- to 34-year-olds with an associate degree or higher, 2010 </a:t>
            </a:r>
            <a:endParaRPr lang="en-US" dirty="0"/>
          </a:p>
        </p:txBody>
      </p:sp>
      <p:sp>
        <p:nvSpPr>
          <p:cNvPr id="3" name="Slide Number Placeholder 2"/>
          <p:cNvSpPr>
            <a:spLocks noGrp="1"/>
          </p:cNvSpPr>
          <p:nvPr>
            <p:ph type="sldNum" sz="quarter" idx="12"/>
          </p:nvPr>
        </p:nvSpPr>
        <p:spPr/>
        <p:txBody>
          <a:bodyPr/>
          <a:lstStyle/>
          <a:p>
            <a:fld id="{6C9BBEF7-7293-46AE-9D35-8611E125A7BD}" type="slidenum">
              <a:rPr lang="en-US" smtClean="0"/>
              <a:pPr/>
              <a:t>35</a:t>
            </a:fld>
            <a:endParaRPr lang="en-US" dirty="0"/>
          </a:p>
        </p:txBody>
      </p:sp>
      <p:sp>
        <p:nvSpPr>
          <p:cNvPr id="4" name="Title 3"/>
          <p:cNvSpPr>
            <a:spLocks noGrp="1"/>
          </p:cNvSpPr>
          <p:nvPr>
            <p:ph type="title"/>
          </p:nvPr>
        </p:nvSpPr>
        <p:spPr/>
        <p:txBody>
          <a:bodyPr/>
          <a:lstStyle/>
          <a:p>
            <a:r>
              <a:rPr lang="en-US" dirty="0" smtClean="0"/>
              <a:t>To  </a:t>
            </a:r>
            <a:r>
              <a:rPr lang="en-US" sz="3600" dirty="0" smtClean="0"/>
              <a:t>Working Together Counts</a:t>
            </a:r>
            <a:endParaRPr lang="en-US" sz="3600" dirty="0"/>
          </a:p>
        </p:txBody>
      </p:sp>
      <p:pic>
        <p:nvPicPr>
          <p:cNvPr id="1026" name="Picture 2" descr="C:\Users\kanousec\AppData\Local\Microsoft\Windows\Temporary Internet Files\Content.IE5\FGETZUY5\MC90039104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4435549"/>
            <a:ext cx="1889678" cy="146304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kanousec\AppData\Local\Microsoft\Windows\Temporary Internet Files\Content.IE5\IPWYUUQ4\MC90004806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4524508"/>
            <a:ext cx="1727920" cy="11887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kanousec\AppData\Local\Microsoft\Windows\Temporary Internet Files\Content.IE5\1Y3YNK2O\MC90038323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33985"/>
            <a:ext cx="1399946" cy="181599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kanousec\AppData\Local\Microsoft\Windows\Temporary Internet Files\Content.IE5\AN4A2VJM\MP900382639[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86200" y="4419600"/>
            <a:ext cx="2048254" cy="14630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kanousec\AppData\Local\Microsoft\Windows\Temporary Internet Files\Content.IE5\IPWYUUQ4\MC900059688[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03313" y="33985"/>
            <a:ext cx="1840687" cy="1815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19543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C9BBEF7-7293-46AE-9D35-8611E125A7BD}" type="slidenum">
              <a:rPr lang="en-US" smtClean="0"/>
              <a:pPr/>
              <a:t>36</a:t>
            </a:fld>
            <a:endParaRPr lang="en-US" dirty="0"/>
          </a:p>
        </p:txBody>
      </p:sp>
      <p:sp>
        <p:nvSpPr>
          <p:cNvPr id="5" name="Rectangle 4"/>
          <p:cNvSpPr/>
          <p:nvPr/>
        </p:nvSpPr>
        <p:spPr>
          <a:xfrm>
            <a:off x="1066800" y="1066800"/>
            <a:ext cx="7086600" cy="2954655"/>
          </a:xfrm>
          <a:prstGeom prst="rect">
            <a:avLst/>
          </a:prstGeom>
        </p:spPr>
        <p:txBody>
          <a:bodyPr wrap="square">
            <a:spAutoFit/>
          </a:bodyPr>
          <a:lstStyle/>
          <a:p>
            <a:r>
              <a:rPr lang="en-US" sz="2400" b="1" dirty="0"/>
              <a:t>“By 2018, more than 63 percent of </a:t>
            </a:r>
            <a:r>
              <a:rPr lang="en-US" sz="2400" b="1" dirty="0" smtClean="0"/>
              <a:t>prime age</a:t>
            </a:r>
            <a:r>
              <a:rPr lang="en-US" sz="2400" b="1" dirty="0"/>
              <a:t> </a:t>
            </a:r>
            <a:r>
              <a:rPr lang="en-US" sz="2400" b="1" dirty="0" smtClean="0"/>
              <a:t>workers </a:t>
            </a:r>
            <a:r>
              <a:rPr lang="en-US" sz="2400" b="1" dirty="0"/>
              <a:t>will need some type </a:t>
            </a:r>
            <a:r>
              <a:rPr lang="en-US" sz="2400" b="1" dirty="0" smtClean="0"/>
              <a:t>of postsecondary instruction.”</a:t>
            </a:r>
          </a:p>
          <a:p>
            <a:endParaRPr lang="en-US" sz="2400" b="1" dirty="0"/>
          </a:p>
          <a:p>
            <a:r>
              <a:rPr lang="en-US" sz="2400" i="1" dirty="0" smtClean="0"/>
              <a:t>Help </a:t>
            </a:r>
            <a:r>
              <a:rPr lang="en-US" sz="2400" i="1" dirty="0"/>
              <a:t>Wanted: Projections of Jobs and </a:t>
            </a:r>
            <a:endParaRPr lang="en-US" sz="2400" i="1" dirty="0" smtClean="0"/>
          </a:p>
          <a:p>
            <a:r>
              <a:rPr lang="en-US" sz="2400" i="1" dirty="0" smtClean="0"/>
              <a:t>Education</a:t>
            </a:r>
            <a:r>
              <a:rPr lang="en-US" sz="2400" i="1" dirty="0"/>
              <a:t> </a:t>
            </a:r>
            <a:r>
              <a:rPr lang="en-US" sz="2400" i="1" dirty="0" smtClean="0"/>
              <a:t>Requirements </a:t>
            </a:r>
            <a:r>
              <a:rPr lang="en-US" sz="2400" i="1" dirty="0"/>
              <a:t>Through 2018</a:t>
            </a:r>
            <a:r>
              <a:rPr lang="en-US" sz="2400" dirty="0"/>
              <a:t>, </a:t>
            </a:r>
            <a:endParaRPr lang="en-US" sz="2400" dirty="0" smtClean="0"/>
          </a:p>
          <a:p>
            <a:r>
              <a:rPr lang="en-US" sz="2400" dirty="0" smtClean="0"/>
              <a:t>Center </a:t>
            </a:r>
            <a:r>
              <a:rPr lang="en-US" sz="2400" dirty="0"/>
              <a:t>on </a:t>
            </a:r>
            <a:r>
              <a:rPr lang="en-US" sz="2400" dirty="0" smtClean="0"/>
              <a:t>Education and </a:t>
            </a:r>
            <a:r>
              <a:rPr lang="en-US" sz="2400" dirty="0"/>
              <a:t>the </a:t>
            </a:r>
            <a:r>
              <a:rPr lang="en-US" sz="2400" dirty="0" smtClean="0"/>
              <a:t>Workplace, 2010</a:t>
            </a:r>
            <a:endParaRPr lang="en-US" sz="2400" dirty="0"/>
          </a:p>
          <a:p>
            <a:endParaRPr lang="en-US" dirty="0"/>
          </a:p>
        </p:txBody>
      </p:sp>
      <p:pic>
        <p:nvPicPr>
          <p:cNvPr id="4" name="Picture 2" descr="C:\Users\kanousec\AppData\Local\Microsoft\Windows\Temporary Internet Files\Content.IE5\1Y3YNK2O\MC90006015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4267200"/>
            <a:ext cx="2667000" cy="2514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51087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C9BBEF7-7293-46AE-9D35-8611E125A7BD}" type="slidenum">
              <a:rPr lang="en-US" smtClean="0"/>
              <a:pPr/>
              <a:t>37</a:t>
            </a:fld>
            <a:endParaRPr lang="en-US" dirty="0"/>
          </a:p>
        </p:txBody>
      </p:sp>
      <p:sp>
        <p:nvSpPr>
          <p:cNvPr id="3" name="Rectangle 2"/>
          <p:cNvSpPr/>
          <p:nvPr/>
        </p:nvSpPr>
        <p:spPr>
          <a:xfrm>
            <a:off x="533400" y="609600"/>
            <a:ext cx="8305800" cy="5539978"/>
          </a:xfrm>
          <a:prstGeom prst="rect">
            <a:avLst/>
          </a:prstGeom>
        </p:spPr>
        <p:txBody>
          <a:bodyPr wrap="square">
            <a:spAutoFit/>
          </a:bodyPr>
          <a:lstStyle/>
          <a:p>
            <a:r>
              <a:rPr lang="en-US" sz="2000" b="1" dirty="0">
                <a:solidFill>
                  <a:srgbClr val="00B050"/>
                </a:solidFill>
              </a:rPr>
              <a:t>Recovery 2020 finds that:</a:t>
            </a:r>
          </a:p>
          <a:p>
            <a:r>
              <a:rPr lang="en-US" b="1" dirty="0" smtClean="0">
                <a:solidFill>
                  <a:srgbClr val="0000FF"/>
                </a:solidFill>
              </a:rPr>
              <a:t>55 </a:t>
            </a:r>
            <a:r>
              <a:rPr lang="en-US" b="1" dirty="0">
                <a:solidFill>
                  <a:srgbClr val="0000FF"/>
                </a:solidFill>
              </a:rPr>
              <a:t>million job openings </a:t>
            </a:r>
            <a:r>
              <a:rPr lang="en-US" b="1" dirty="0" smtClean="0">
                <a:solidFill>
                  <a:srgbClr val="0000FF"/>
                </a:solidFill>
              </a:rPr>
              <a:t>through </a:t>
            </a:r>
            <a:r>
              <a:rPr lang="en-US" b="1" dirty="0">
                <a:solidFill>
                  <a:srgbClr val="0000FF"/>
                </a:solidFill>
              </a:rPr>
              <a:t>2020: 24 million openings from newly created jobs and 31 million openings due to baby boom </a:t>
            </a:r>
            <a:r>
              <a:rPr lang="en-US" b="1" dirty="0" smtClean="0">
                <a:solidFill>
                  <a:srgbClr val="0000FF"/>
                </a:solidFill>
              </a:rPr>
              <a:t>retirements</a:t>
            </a:r>
          </a:p>
          <a:p>
            <a:endParaRPr lang="en-US" dirty="0"/>
          </a:p>
          <a:p>
            <a:r>
              <a:rPr lang="en-US" b="1" dirty="0" smtClean="0">
                <a:solidFill>
                  <a:srgbClr val="00B050"/>
                </a:solidFill>
              </a:rPr>
              <a:t>35 </a:t>
            </a:r>
            <a:r>
              <a:rPr lang="en-US" b="1" dirty="0">
                <a:solidFill>
                  <a:srgbClr val="00B050"/>
                </a:solidFill>
              </a:rPr>
              <a:t>percent of the job openings will require at least a bachelor’s degree, 30 percent of the job openings will require some college or </a:t>
            </a:r>
            <a:r>
              <a:rPr lang="en-US" b="1" dirty="0" smtClean="0">
                <a:solidFill>
                  <a:srgbClr val="00B050"/>
                </a:solidFill>
              </a:rPr>
              <a:t>associate’s 36 </a:t>
            </a:r>
            <a:r>
              <a:rPr lang="en-US" b="1" dirty="0">
                <a:solidFill>
                  <a:srgbClr val="00B050"/>
                </a:solidFill>
              </a:rPr>
              <a:t>percent of the job openings will not require education beyond </a:t>
            </a:r>
            <a:r>
              <a:rPr lang="en-US" b="1" dirty="0" smtClean="0">
                <a:solidFill>
                  <a:srgbClr val="00B050"/>
                </a:solidFill>
              </a:rPr>
              <a:t>HS</a:t>
            </a:r>
          </a:p>
          <a:p>
            <a:endParaRPr lang="en-US" sz="1000" dirty="0"/>
          </a:p>
          <a:p>
            <a:r>
              <a:rPr lang="en-US" dirty="0">
                <a:solidFill>
                  <a:srgbClr val="0000FF"/>
                </a:solidFill>
              </a:rPr>
              <a:t>STEM, Healthcare Professions, Healthcare Support, and Community Services will be the fastest growing occupations, but also will require high levels of post-secondary </a:t>
            </a:r>
            <a:r>
              <a:rPr lang="en-US" dirty="0" smtClean="0">
                <a:solidFill>
                  <a:srgbClr val="0000FF"/>
                </a:solidFill>
              </a:rPr>
              <a:t>education</a:t>
            </a:r>
          </a:p>
          <a:p>
            <a:endParaRPr lang="en-US" sz="1000" dirty="0"/>
          </a:p>
          <a:p>
            <a:r>
              <a:rPr lang="en-US" b="1" dirty="0">
                <a:solidFill>
                  <a:srgbClr val="00B050"/>
                </a:solidFill>
              </a:rPr>
              <a:t>Most jobs will require some type of post-secondary </a:t>
            </a:r>
            <a:r>
              <a:rPr lang="en-US" b="1" dirty="0" smtClean="0">
                <a:solidFill>
                  <a:srgbClr val="00B050"/>
                </a:solidFill>
              </a:rPr>
              <a:t>education</a:t>
            </a:r>
          </a:p>
          <a:p>
            <a:r>
              <a:rPr lang="en-US" b="1" dirty="0" smtClean="0">
                <a:solidFill>
                  <a:srgbClr val="00B050"/>
                </a:solidFill>
              </a:rPr>
              <a:t>Fewer </a:t>
            </a:r>
            <a:r>
              <a:rPr lang="en-US" b="1" dirty="0">
                <a:solidFill>
                  <a:srgbClr val="00B050"/>
                </a:solidFill>
              </a:rPr>
              <a:t>employment </a:t>
            </a:r>
            <a:r>
              <a:rPr lang="en-US" b="1" dirty="0" smtClean="0">
                <a:solidFill>
                  <a:srgbClr val="00B050"/>
                </a:solidFill>
              </a:rPr>
              <a:t>options for individuals with only high school diploma</a:t>
            </a:r>
          </a:p>
          <a:p>
            <a:endParaRPr lang="en-US" sz="1000" dirty="0"/>
          </a:p>
          <a:p>
            <a:r>
              <a:rPr lang="en-US" b="1" dirty="0">
                <a:solidFill>
                  <a:srgbClr val="0000FF"/>
                </a:solidFill>
              </a:rPr>
              <a:t>Employers will seek cognitive skills such as communication and analytics from job applicants rather than physical skills traditionally associated with </a:t>
            </a:r>
            <a:r>
              <a:rPr lang="en-US" b="1" dirty="0" smtClean="0">
                <a:solidFill>
                  <a:srgbClr val="0000FF"/>
                </a:solidFill>
              </a:rPr>
              <a:t>manufacturing</a:t>
            </a:r>
          </a:p>
          <a:p>
            <a:endParaRPr lang="en-US" sz="900" dirty="0"/>
          </a:p>
          <a:p>
            <a:r>
              <a:rPr lang="en-US" b="1" dirty="0" smtClean="0">
                <a:solidFill>
                  <a:srgbClr val="C00000"/>
                </a:solidFill>
              </a:rPr>
              <a:t>By 2020, the </a:t>
            </a:r>
            <a:r>
              <a:rPr lang="en-US" b="1" dirty="0">
                <a:solidFill>
                  <a:srgbClr val="C00000"/>
                </a:solidFill>
              </a:rPr>
              <a:t>United States will fall short by 5 million workers with postsecondary education (</a:t>
            </a:r>
            <a:r>
              <a:rPr lang="en-US" b="1" dirty="0" smtClean="0">
                <a:solidFill>
                  <a:srgbClr val="C00000"/>
                </a:solidFill>
              </a:rPr>
              <a:t>at </a:t>
            </a:r>
            <a:r>
              <a:rPr lang="en-US" b="1" dirty="0">
                <a:solidFill>
                  <a:srgbClr val="C00000"/>
                </a:solidFill>
              </a:rPr>
              <a:t>the current production </a:t>
            </a:r>
            <a:r>
              <a:rPr lang="en-US" b="1" dirty="0" smtClean="0">
                <a:solidFill>
                  <a:srgbClr val="C00000"/>
                </a:solidFill>
              </a:rPr>
              <a:t>rate)</a:t>
            </a:r>
            <a:endParaRPr lang="en-US" b="1" dirty="0">
              <a:solidFill>
                <a:srgbClr val="C00000"/>
              </a:solidFill>
            </a:endParaRPr>
          </a:p>
        </p:txBody>
      </p:sp>
    </p:spTree>
    <p:extLst>
      <p:ext uri="{BB962C8B-B14F-4D97-AF65-F5344CB8AC3E}">
        <p14:creationId xmlns:p14="http://schemas.microsoft.com/office/powerpoint/2010/main" val="29691535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S:\Administration\P-16\Grant Applications\Vertical Alignment Training\Graphics and Figures\graphic.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8722" t="7143" r="29368" b="57939"/>
          <a:stretch/>
        </p:blipFill>
        <p:spPr bwMode="auto">
          <a:xfrm>
            <a:off x="3124200" y="2114106"/>
            <a:ext cx="3092699" cy="41243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20435" y="762000"/>
            <a:ext cx="8229600" cy="1143000"/>
          </a:xfrm>
        </p:spPr>
        <p:txBody>
          <a:bodyPr>
            <a:normAutofit/>
          </a:bodyPr>
          <a:lstStyle/>
          <a:p>
            <a:r>
              <a:rPr lang="en-US" sz="6000" i="1" dirty="0">
                <a:solidFill>
                  <a:srgbClr val="0000FF"/>
                </a:solidFill>
              </a:rPr>
              <a:t>What Is AVATAR</a:t>
            </a:r>
            <a:r>
              <a:rPr lang="en-US" sz="6000" i="1" dirty="0" smtClean="0">
                <a:solidFill>
                  <a:srgbClr val="0000FF"/>
                </a:solidFill>
              </a:rPr>
              <a:t>?</a:t>
            </a:r>
            <a:endParaRPr lang="en-US" sz="6000" i="1" dirty="0">
              <a:solidFill>
                <a:srgbClr val="0000FF"/>
              </a:solidFill>
            </a:endParaRPr>
          </a:p>
        </p:txBody>
      </p:sp>
      <p:sp>
        <p:nvSpPr>
          <p:cNvPr id="4" name="Slide Number Placeholder 3"/>
          <p:cNvSpPr>
            <a:spLocks noGrp="1"/>
          </p:cNvSpPr>
          <p:nvPr>
            <p:ph type="sldNum" sz="quarter" idx="12"/>
          </p:nvPr>
        </p:nvSpPr>
        <p:spPr/>
        <p:txBody>
          <a:bodyPr/>
          <a:lstStyle/>
          <a:p>
            <a:fld id="{6C9BBEF7-7293-46AE-9D35-8611E125A7BD}" type="slidenum">
              <a:rPr lang="en-US" smtClean="0"/>
              <a:pPr/>
              <a:t>38</a:t>
            </a:fld>
            <a:endParaRPr lang="en-US" dirty="0"/>
          </a:p>
        </p:txBody>
      </p:sp>
      <p:pic>
        <p:nvPicPr>
          <p:cNvPr id="5" name="Picture 4" descr="S:\Administration\P-16\Grant Applications\Vertical Alignment Training\Graphics and Figures\graphic.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8722" t="7143" r="29368" b="57939"/>
          <a:stretch/>
        </p:blipFill>
        <p:spPr bwMode="auto">
          <a:xfrm>
            <a:off x="228601" y="1752599"/>
            <a:ext cx="2819400" cy="402693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3793" y="4036272"/>
            <a:ext cx="1371600" cy="369332"/>
          </a:xfrm>
          <a:prstGeom prst="rect">
            <a:avLst/>
          </a:prstGeom>
          <a:noFill/>
        </p:spPr>
        <p:txBody>
          <a:bodyPr wrap="square" rtlCol="0">
            <a:spAutoFit/>
          </a:bodyPr>
          <a:lstStyle/>
          <a:p>
            <a:r>
              <a:rPr lang="en-US" dirty="0" err="1" smtClean="0"/>
              <a:t>Rachmad</a:t>
            </a:r>
            <a:endParaRPr lang="en-US" dirty="0"/>
          </a:p>
        </p:txBody>
      </p:sp>
      <p:sp>
        <p:nvSpPr>
          <p:cNvPr id="7" name="Rectangle 6"/>
          <p:cNvSpPr/>
          <p:nvPr/>
        </p:nvSpPr>
        <p:spPr>
          <a:xfrm>
            <a:off x="4251251" y="3766065"/>
            <a:ext cx="1003801" cy="369332"/>
          </a:xfrm>
          <a:prstGeom prst="rect">
            <a:avLst/>
          </a:prstGeom>
        </p:spPr>
        <p:txBody>
          <a:bodyPr wrap="none">
            <a:spAutoFit/>
          </a:bodyPr>
          <a:lstStyle/>
          <a:p>
            <a:r>
              <a:rPr lang="en-US" dirty="0" smtClean="0"/>
              <a:t>Marilyn</a:t>
            </a:r>
            <a:endParaRPr lang="en-US" dirty="0"/>
          </a:p>
        </p:txBody>
      </p:sp>
      <p:sp>
        <p:nvSpPr>
          <p:cNvPr id="8" name="Rectangle 7"/>
          <p:cNvSpPr/>
          <p:nvPr/>
        </p:nvSpPr>
        <p:spPr>
          <a:xfrm>
            <a:off x="591617" y="5474732"/>
            <a:ext cx="1244251" cy="369332"/>
          </a:xfrm>
          <a:prstGeom prst="rect">
            <a:avLst/>
          </a:prstGeom>
        </p:spPr>
        <p:txBody>
          <a:bodyPr wrap="none">
            <a:spAutoFit/>
          </a:bodyPr>
          <a:lstStyle/>
          <a:p>
            <a:r>
              <a:rPr lang="en-US" dirty="0" smtClean="0"/>
              <a:t>Mary Ann</a:t>
            </a:r>
            <a:endParaRPr lang="en-US" dirty="0"/>
          </a:p>
        </p:txBody>
      </p:sp>
      <p:sp>
        <p:nvSpPr>
          <p:cNvPr id="9" name="Rectangle 8"/>
          <p:cNvSpPr/>
          <p:nvPr/>
        </p:nvSpPr>
        <p:spPr>
          <a:xfrm>
            <a:off x="6796185" y="5410200"/>
            <a:ext cx="641522" cy="369332"/>
          </a:xfrm>
          <a:prstGeom prst="rect">
            <a:avLst/>
          </a:prstGeom>
        </p:spPr>
        <p:txBody>
          <a:bodyPr wrap="none">
            <a:spAutoFit/>
          </a:bodyPr>
          <a:lstStyle/>
          <a:p>
            <a:r>
              <a:rPr lang="en-US" dirty="0" smtClean="0"/>
              <a:t>Don</a:t>
            </a:r>
            <a:endParaRPr lang="en-US" dirty="0"/>
          </a:p>
        </p:txBody>
      </p:sp>
      <p:pic>
        <p:nvPicPr>
          <p:cNvPr id="11" name="Picture 10" descr="S:\Administration\P-16\Grant Applications\Vertical Alignment Training\Graphics and Figures\graphic.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8722" t="7143" r="29368" b="57939"/>
          <a:stretch/>
        </p:blipFill>
        <p:spPr bwMode="auto">
          <a:xfrm>
            <a:off x="6140700" y="1688436"/>
            <a:ext cx="2917672" cy="424445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775938" y="5620771"/>
            <a:ext cx="914400" cy="369332"/>
          </a:xfrm>
          <a:prstGeom prst="rect">
            <a:avLst/>
          </a:prstGeom>
          <a:noFill/>
        </p:spPr>
        <p:txBody>
          <a:bodyPr wrap="square" rtlCol="0">
            <a:spAutoFit/>
          </a:bodyPr>
          <a:lstStyle/>
          <a:p>
            <a:r>
              <a:rPr lang="en-US" dirty="0" smtClean="0"/>
              <a:t>Don</a:t>
            </a:r>
            <a:endParaRPr lang="en-US" dirty="0"/>
          </a:p>
        </p:txBody>
      </p:sp>
      <p:sp>
        <p:nvSpPr>
          <p:cNvPr id="12" name="TextBox 11"/>
          <p:cNvSpPr txBox="1"/>
          <p:nvPr/>
        </p:nvSpPr>
        <p:spPr>
          <a:xfrm>
            <a:off x="7248265" y="3343568"/>
            <a:ext cx="855751" cy="369332"/>
          </a:xfrm>
          <a:prstGeom prst="rect">
            <a:avLst/>
          </a:prstGeom>
          <a:noFill/>
        </p:spPr>
        <p:txBody>
          <a:bodyPr wrap="square" rtlCol="0">
            <a:spAutoFit/>
          </a:bodyPr>
          <a:lstStyle/>
          <a:p>
            <a:r>
              <a:rPr lang="en-US" dirty="0" smtClean="0"/>
              <a:t>Doris</a:t>
            </a:r>
            <a:endParaRPr lang="en-US" dirty="0"/>
          </a:p>
        </p:txBody>
      </p:sp>
      <p:sp>
        <p:nvSpPr>
          <p:cNvPr id="13" name="TextBox 12"/>
          <p:cNvSpPr txBox="1"/>
          <p:nvPr/>
        </p:nvSpPr>
        <p:spPr>
          <a:xfrm>
            <a:off x="1255022" y="3380415"/>
            <a:ext cx="766557" cy="369332"/>
          </a:xfrm>
          <a:prstGeom prst="rect">
            <a:avLst/>
          </a:prstGeom>
          <a:noFill/>
        </p:spPr>
        <p:txBody>
          <a:bodyPr wrap="none" rtlCol="0">
            <a:spAutoFit/>
          </a:bodyPr>
          <a:lstStyle/>
          <a:p>
            <a:r>
              <a:rPr lang="en-US" dirty="0" smtClean="0"/>
              <a:t>Chris</a:t>
            </a:r>
            <a:endParaRPr lang="en-US" dirty="0"/>
          </a:p>
        </p:txBody>
      </p:sp>
      <p:sp>
        <p:nvSpPr>
          <p:cNvPr id="14" name="TextBox 13"/>
          <p:cNvSpPr txBox="1"/>
          <p:nvPr/>
        </p:nvSpPr>
        <p:spPr>
          <a:xfrm>
            <a:off x="5178853" y="4572000"/>
            <a:ext cx="961847" cy="369332"/>
          </a:xfrm>
          <a:prstGeom prst="rect">
            <a:avLst/>
          </a:prstGeom>
          <a:noFill/>
        </p:spPr>
        <p:txBody>
          <a:bodyPr wrap="square" rtlCol="0">
            <a:spAutoFit/>
          </a:bodyPr>
          <a:lstStyle/>
          <a:p>
            <a:r>
              <a:rPr lang="en-US" dirty="0" smtClean="0"/>
              <a:t>Claire</a:t>
            </a:r>
            <a:endParaRPr lang="en-US" dirty="0"/>
          </a:p>
        </p:txBody>
      </p:sp>
      <p:sp>
        <p:nvSpPr>
          <p:cNvPr id="15" name="TextBox 14"/>
          <p:cNvSpPr txBox="1"/>
          <p:nvPr/>
        </p:nvSpPr>
        <p:spPr>
          <a:xfrm>
            <a:off x="3818864" y="5936143"/>
            <a:ext cx="1311349" cy="369332"/>
          </a:xfrm>
          <a:prstGeom prst="rect">
            <a:avLst/>
          </a:prstGeom>
          <a:noFill/>
        </p:spPr>
        <p:txBody>
          <a:bodyPr wrap="square" rtlCol="0">
            <a:spAutoFit/>
          </a:bodyPr>
          <a:lstStyle/>
          <a:p>
            <a:r>
              <a:rPr lang="en-US" dirty="0" smtClean="0"/>
              <a:t>Maria</a:t>
            </a:r>
            <a:endParaRPr lang="en-US" dirty="0"/>
          </a:p>
        </p:txBody>
      </p:sp>
      <p:sp>
        <p:nvSpPr>
          <p:cNvPr id="16" name="TextBox 15"/>
          <p:cNvSpPr txBox="1"/>
          <p:nvPr/>
        </p:nvSpPr>
        <p:spPr>
          <a:xfrm>
            <a:off x="6758765" y="5620037"/>
            <a:ext cx="893936" cy="369332"/>
          </a:xfrm>
          <a:prstGeom prst="rect">
            <a:avLst/>
          </a:prstGeom>
          <a:noFill/>
        </p:spPr>
        <p:txBody>
          <a:bodyPr wrap="square" rtlCol="0">
            <a:spAutoFit/>
          </a:bodyPr>
          <a:lstStyle/>
          <a:p>
            <a:r>
              <a:rPr lang="en-US" dirty="0" smtClean="0"/>
              <a:t>Susan</a:t>
            </a:r>
            <a:endParaRPr lang="en-US" dirty="0"/>
          </a:p>
        </p:txBody>
      </p:sp>
      <p:sp>
        <p:nvSpPr>
          <p:cNvPr id="17" name="TextBox 16"/>
          <p:cNvSpPr txBox="1"/>
          <p:nvPr/>
        </p:nvSpPr>
        <p:spPr>
          <a:xfrm>
            <a:off x="7935433" y="4167773"/>
            <a:ext cx="1181994" cy="369332"/>
          </a:xfrm>
          <a:prstGeom prst="rect">
            <a:avLst/>
          </a:prstGeom>
          <a:noFill/>
        </p:spPr>
        <p:txBody>
          <a:bodyPr wrap="square" rtlCol="0">
            <a:spAutoFit/>
          </a:bodyPr>
          <a:lstStyle/>
          <a:p>
            <a:r>
              <a:rPr lang="en-US" dirty="0" smtClean="0"/>
              <a:t>Czarina</a:t>
            </a:r>
            <a:endParaRPr lang="en-US" dirty="0"/>
          </a:p>
        </p:txBody>
      </p:sp>
      <p:sp>
        <p:nvSpPr>
          <p:cNvPr id="18" name="TextBox 17"/>
          <p:cNvSpPr txBox="1"/>
          <p:nvPr/>
        </p:nvSpPr>
        <p:spPr>
          <a:xfrm>
            <a:off x="2069802" y="4146507"/>
            <a:ext cx="914401" cy="369332"/>
          </a:xfrm>
          <a:prstGeom prst="rect">
            <a:avLst/>
          </a:prstGeom>
          <a:noFill/>
        </p:spPr>
        <p:txBody>
          <a:bodyPr wrap="square" rtlCol="0">
            <a:spAutoFit/>
          </a:bodyPr>
          <a:lstStyle/>
          <a:p>
            <a:r>
              <a:rPr lang="en-US" dirty="0" smtClean="0"/>
              <a:t>Diana</a:t>
            </a:r>
            <a:endParaRPr lang="en-US" dirty="0"/>
          </a:p>
        </p:txBody>
      </p:sp>
      <p:sp>
        <p:nvSpPr>
          <p:cNvPr id="19" name="TextBox 18"/>
          <p:cNvSpPr txBox="1"/>
          <p:nvPr/>
        </p:nvSpPr>
        <p:spPr>
          <a:xfrm>
            <a:off x="3127738" y="4431460"/>
            <a:ext cx="1197938" cy="369332"/>
          </a:xfrm>
          <a:prstGeom prst="rect">
            <a:avLst/>
          </a:prstGeom>
          <a:noFill/>
        </p:spPr>
        <p:txBody>
          <a:bodyPr wrap="square" rtlCol="0">
            <a:spAutoFit/>
          </a:bodyPr>
          <a:lstStyle/>
          <a:p>
            <a:r>
              <a:rPr lang="en-US" dirty="0" smtClean="0"/>
              <a:t>Michelle</a:t>
            </a:r>
            <a:endParaRPr lang="en-US" dirty="0"/>
          </a:p>
        </p:txBody>
      </p:sp>
      <p:sp>
        <p:nvSpPr>
          <p:cNvPr id="20" name="TextBox 19"/>
          <p:cNvSpPr txBox="1"/>
          <p:nvPr/>
        </p:nvSpPr>
        <p:spPr>
          <a:xfrm>
            <a:off x="6250169" y="4125241"/>
            <a:ext cx="974884" cy="369332"/>
          </a:xfrm>
          <a:prstGeom prst="rect">
            <a:avLst/>
          </a:prstGeom>
          <a:noFill/>
        </p:spPr>
        <p:txBody>
          <a:bodyPr wrap="square" rtlCol="0">
            <a:spAutoFit/>
          </a:bodyPr>
          <a:lstStyle/>
          <a:p>
            <a:r>
              <a:rPr lang="en-US" dirty="0" err="1" smtClean="0"/>
              <a:t>Aamir</a:t>
            </a:r>
            <a:endParaRPr lang="en-US" dirty="0"/>
          </a:p>
        </p:txBody>
      </p:sp>
      <p:sp>
        <p:nvSpPr>
          <p:cNvPr id="21" name="TextBox 20"/>
          <p:cNvSpPr txBox="1"/>
          <p:nvPr/>
        </p:nvSpPr>
        <p:spPr>
          <a:xfrm>
            <a:off x="1867775" y="5521169"/>
            <a:ext cx="978199" cy="369332"/>
          </a:xfrm>
          <a:prstGeom prst="rect">
            <a:avLst/>
          </a:prstGeom>
          <a:noFill/>
        </p:spPr>
        <p:txBody>
          <a:bodyPr wrap="square" rtlCol="0">
            <a:spAutoFit/>
          </a:bodyPr>
          <a:lstStyle/>
          <a:p>
            <a:r>
              <a:rPr lang="en-US" dirty="0" smtClean="0"/>
              <a:t>Sara</a:t>
            </a:r>
            <a:endParaRPr lang="en-US" dirty="0"/>
          </a:p>
        </p:txBody>
      </p:sp>
      <p:sp>
        <p:nvSpPr>
          <p:cNvPr id="22" name="TextBox 21"/>
          <p:cNvSpPr txBox="1"/>
          <p:nvPr/>
        </p:nvSpPr>
        <p:spPr>
          <a:xfrm>
            <a:off x="4949452" y="5971947"/>
            <a:ext cx="889587" cy="369332"/>
          </a:xfrm>
          <a:prstGeom prst="rect">
            <a:avLst/>
          </a:prstGeom>
          <a:noFill/>
        </p:spPr>
        <p:txBody>
          <a:bodyPr wrap="square" rtlCol="0">
            <a:spAutoFit/>
          </a:bodyPr>
          <a:lstStyle/>
          <a:p>
            <a:r>
              <a:rPr lang="en-US" dirty="0" smtClean="0"/>
              <a:t>John</a:t>
            </a:r>
            <a:endParaRPr lang="en-US" dirty="0"/>
          </a:p>
        </p:txBody>
      </p:sp>
    </p:spTree>
    <p:extLst>
      <p:ext uri="{BB962C8B-B14F-4D97-AF65-F5344CB8AC3E}">
        <p14:creationId xmlns:p14="http://schemas.microsoft.com/office/powerpoint/2010/main" val="4945780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sosceles Triangle 4"/>
          <p:cNvSpPr/>
          <p:nvPr/>
        </p:nvSpPr>
        <p:spPr>
          <a:xfrm>
            <a:off x="2771775" y="1069133"/>
            <a:ext cx="3505200" cy="5114925"/>
          </a:xfrm>
          <a:prstGeom prst="triangle">
            <a:avLst>
              <a:gd name="adj" fmla="val 4972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Arrow Connector 5"/>
          <p:cNvCxnSpPr/>
          <p:nvPr/>
        </p:nvCxnSpPr>
        <p:spPr>
          <a:xfrm>
            <a:off x="3701415" y="3659505"/>
            <a:ext cx="1645920" cy="0"/>
          </a:xfrm>
          <a:prstGeom prst="straightConnector1">
            <a:avLst/>
          </a:prstGeom>
          <a:ln w="28575">
            <a:solidFill>
              <a:schemeClr val="bg1">
                <a:lumMod val="85000"/>
              </a:schemeClr>
            </a:solidFill>
            <a:headEnd type="arrow"/>
            <a:tailEnd type="arrow"/>
          </a:ln>
        </p:spPr>
        <p:style>
          <a:lnRef idx="1">
            <a:schemeClr val="dk1"/>
          </a:lnRef>
          <a:fillRef idx="0">
            <a:schemeClr val="dk1"/>
          </a:fillRef>
          <a:effectRef idx="0">
            <a:schemeClr val="dk1"/>
          </a:effectRef>
          <a:fontRef idx="minor">
            <a:schemeClr val="tx1"/>
          </a:fontRef>
        </p:style>
      </p:cxnSp>
      <p:cxnSp>
        <p:nvCxnSpPr>
          <p:cNvPr id="7" name="Straight Arrow Connector 6"/>
          <p:cNvCxnSpPr/>
          <p:nvPr/>
        </p:nvCxnSpPr>
        <p:spPr>
          <a:xfrm>
            <a:off x="3975735" y="2796540"/>
            <a:ext cx="1097280" cy="0"/>
          </a:xfrm>
          <a:prstGeom prst="straightConnector1">
            <a:avLst/>
          </a:prstGeom>
          <a:ln w="28575">
            <a:solidFill>
              <a:schemeClr val="bg1">
                <a:lumMod val="85000"/>
              </a:schemeClr>
            </a:solidFill>
            <a:headEnd type="arrow"/>
            <a:tailEnd type="arrow"/>
          </a:ln>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a:xfrm>
            <a:off x="3381375" y="4522470"/>
            <a:ext cx="2286000" cy="0"/>
          </a:xfrm>
          <a:prstGeom prst="straightConnector1">
            <a:avLst/>
          </a:prstGeom>
          <a:ln w="28575">
            <a:solidFill>
              <a:schemeClr val="bg1">
                <a:lumMod val="85000"/>
              </a:schemeClr>
            </a:solidFill>
            <a:headEnd type="arrow"/>
            <a:tailEnd type="arrow"/>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a:off x="3061335" y="5385435"/>
            <a:ext cx="2926080" cy="0"/>
          </a:xfrm>
          <a:prstGeom prst="straightConnector1">
            <a:avLst/>
          </a:prstGeom>
          <a:ln w="28575">
            <a:solidFill>
              <a:schemeClr val="bg1">
                <a:lumMod val="85000"/>
              </a:schemeClr>
            </a:solidFill>
            <a:headEnd type="arrow"/>
            <a:tailEnd type="arrow"/>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a:off x="4250055" y="1933575"/>
            <a:ext cx="548640" cy="0"/>
          </a:xfrm>
          <a:prstGeom prst="straightConnector1">
            <a:avLst/>
          </a:prstGeom>
          <a:ln w="28575">
            <a:solidFill>
              <a:schemeClr val="bg1">
                <a:lumMod val="85000"/>
              </a:schemeClr>
            </a:solidFill>
            <a:headEnd type="arrow"/>
            <a:tailEnd type="arrow"/>
          </a:ln>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47625" y="0"/>
            <a:ext cx="9144000" cy="646331"/>
          </a:xfrm>
          <a:prstGeom prst="rect">
            <a:avLst/>
          </a:prstGeom>
          <a:noFill/>
        </p:spPr>
        <p:txBody>
          <a:bodyPr wrap="square" rtlCol="0">
            <a:spAutoFit/>
          </a:bodyPr>
          <a:lstStyle/>
          <a:p>
            <a:pPr algn="ctr"/>
            <a:r>
              <a:rPr lang="en-US" sz="3600" b="1" dirty="0" smtClean="0">
                <a:ln w="17780" cmpd="sng">
                  <a:solidFill>
                    <a:schemeClr val="bg1">
                      <a:lumMod val="85000"/>
                      <a:lumOff val="15000"/>
                    </a:schemeClr>
                  </a:solidFill>
                  <a:prstDash val="solid"/>
                  <a:miter lim="800000"/>
                </a:ln>
                <a:solidFill>
                  <a:schemeClr val="bg1">
                    <a:lumMod val="85000"/>
                    <a:lumOff val="15000"/>
                  </a:schemeClr>
                </a:solidFill>
                <a:effectLst>
                  <a:glow rad="25400">
                    <a:srgbClr val="FF0000"/>
                  </a:glow>
                  <a:outerShdw blurRad="55000" dist="50800" dir="5400000" algn="tl">
                    <a:srgbClr val="000000">
                      <a:alpha val="33000"/>
                    </a:srgbClr>
                  </a:outerShdw>
                </a:effectLst>
                <a:latin typeface="Narkisim" pitchFamily="34" charset="-79"/>
                <a:cs typeface="Narkisim" pitchFamily="34" charset="-79"/>
              </a:rPr>
              <a:t>Critical Conversations</a:t>
            </a:r>
            <a:endParaRPr lang="en-US" sz="3600" b="1" dirty="0">
              <a:ln w="17780" cmpd="sng">
                <a:solidFill>
                  <a:schemeClr val="bg1">
                    <a:lumMod val="85000"/>
                    <a:lumOff val="15000"/>
                  </a:schemeClr>
                </a:solidFill>
                <a:prstDash val="solid"/>
                <a:miter lim="800000"/>
              </a:ln>
              <a:solidFill>
                <a:schemeClr val="bg1">
                  <a:lumMod val="85000"/>
                  <a:lumOff val="15000"/>
                </a:schemeClr>
              </a:solidFill>
              <a:effectLst>
                <a:glow rad="25400">
                  <a:srgbClr val="FF0000"/>
                </a:glow>
                <a:outerShdw blurRad="55000" dist="50800" dir="5400000" algn="tl">
                  <a:srgbClr val="000000">
                    <a:alpha val="33000"/>
                  </a:srgbClr>
                </a:outerShdw>
              </a:effectLst>
              <a:latin typeface="Narkisim" pitchFamily="34" charset="-79"/>
              <a:cs typeface="Narkisim" pitchFamily="34" charset="-79"/>
            </a:endParaRPr>
          </a:p>
        </p:txBody>
      </p:sp>
      <p:sp>
        <p:nvSpPr>
          <p:cNvPr id="12" name="TextBox 11"/>
          <p:cNvSpPr txBox="1"/>
          <p:nvPr/>
        </p:nvSpPr>
        <p:spPr>
          <a:xfrm>
            <a:off x="213360" y="1914525"/>
            <a:ext cx="4552950" cy="3754874"/>
          </a:xfrm>
          <a:prstGeom prst="rect">
            <a:avLst/>
          </a:prstGeom>
          <a:noFill/>
        </p:spPr>
        <p:txBody>
          <a:bodyPr wrap="square" rtlCol="0">
            <a:spAutoFit/>
          </a:bodyPr>
          <a:lstStyle/>
          <a:p>
            <a:r>
              <a:rPr lang="en-US" sz="1400" dirty="0" smtClean="0"/>
              <a:t>                    </a:t>
            </a:r>
            <a:r>
              <a:rPr lang="en-US" sz="1400" b="1" dirty="0" smtClean="0"/>
              <a:t>Student Success Assessments</a:t>
            </a:r>
          </a:p>
          <a:p>
            <a:endParaRPr lang="en-US" sz="1400" b="1" dirty="0"/>
          </a:p>
          <a:p>
            <a:r>
              <a:rPr lang="en-US" sz="1400" b="1" dirty="0" smtClean="0"/>
              <a:t>    Dual Credit, Early College High Schools</a:t>
            </a:r>
          </a:p>
          <a:p>
            <a:endParaRPr lang="en-US" sz="1400" b="1" dirty="0"/>
          </a:p>
          <a:p>
            <a:r>
              <a:rPr lang="en-US" sz="1400" b="1" dirty="0" smtClean="0"/>
              <a:t>                       Student Support Services</a:t>
            </a:r>
          </a:p>
          <a:p>
            <a:endParaRPr lang="en-US" sz="1400" b="1" dirty="0"/>
          </a:p>
          <a:p>
            <a:r>
              <a:rPr lang="en-US" sz="1400" b="1" dirty="0" smtClean="0"/>
              <a:t>       Educational Policies and Practices		</a:t>
            </a:r>
            <a:endParaRPr lang="en-US" sz="1400" b="1" dirty="0"/>
          </a:p>
          <a:p>
            <a:r>
              <a:rPr lang="en-US" sz="1400" b="1" dirty="0" smtClean="0"/>
              <a:t>    Classroom Instruction, Textbooks,</a:t>
            </a:r>
          </a:p>
          <a:p>
            <a:r>
              <a:rPr lang="en-US" sz="1400" b="1" dirty="0" smtClean="0"/>
              <a:t>                                   Grading, etc.</a:t>
            </a:r>
          </a:p>
          <a:p>
            <a:endParaRPr lang="en-US" sz="1400" b="1" dirty="0"/>
          </a:p>
          <a:p>
            <a:r>
              <a:rPr lang="en-US" sz="1400" b="1" dirty="0" smtClean="0"/>
              <a:t>             Discipline Specific Course</a:t>
            </a:r>
          </a:p>
          <a:p>
            <a:r>
              <a:rPr lang="en-US" sz="1400" b="1" dirty="0"/>
              <a:t>	</a:t>
            </a:r>
            <a:r>
              <a:rPr lang="en-US" sz="1400" b="1" dirty="0" smtClean="0"/>
              <a:t>	Curriculum</a:t>
            </a:r>
          </a:p>
          <a:p>
            <a:endParaRPr lang="en-US" sz="1400" b="1" dirty="0"/>
          </a:p>
          <a:p>
            <a:endParaRPr lang="en-US" sz="1400" b="1" dirty="0"/>
          </a:p>
          <a:p>
            <a:r>
              <a:rPr lang="en-US" sz="1400" b="1" dirty="0" smtClean="0"/>
              <a:t>     Texas Essential Knowledge</a:t>
            </a:r>
          </a:p>
          <a:p>
            <a:r>
              <a:rPr lang="en-US" sz="1400" b="1" dirty="0" smtClean="0"/>
              <a:t>                                and Skills</a:t>
            </a:r>
            <a:endParaRPr lang="en-US" sz="1400" b="1" dirty="0"/>
          </a:p>
        </p:txBody>
      </p:sp>
      <p:sp>
        <p:nvSpPr>
          <p:cNvPr id="13" name="TextBox 12"/>
          <p:cNvSpPr txBox="1"/>
          <p:nvPr/>
        </p:nvSpPr>
        <p:spPr>
          <a:xfrm>
            <a:off x="4798695" y="1806803"/>
            <a:ext cx="4038600" cy="4185761"/>
          </a:xfrm>
          <a:prstGeom prst="rect">
            <a:avLst/>
          </a:prstGeom>
          <a:noFill/>
        </p:spPr>
        <p:txBody>
          <a:bodyPr wrap="square" rtlCol="0">
            <a:spAutoFit/>
          </a:bodyPr>
          <a:lstStyle/>
          <a:p>
            <a:r>
              <a:rPr lang="en-US" sz="1400" b="1" dirty="0" smtClean="0"/>
              <a:t> Impact of Developmental Education and</a:t>
            </a:r>
          </a:p>
          <a:p>
            <a:r>
              <a:rPr lang="en-US" sz="1400" b="1" dirty="0" smtClean="0"/>
              <a:t>          Texas Success Initiative</a:t>
            </a:r>
          </a:p>
          <a:p>
            <a:r>
              <a:rPr lang="en-US" sz="1400" b="1" dirty="0" smtClean="0"/>
              <a:t>  </a:t>
            </a:r>
            <a:r>
              <a:rPr lang="en-US" sz="1400" b="1" dirty="0"/>
              <a:t> </a:t>
            </a:r>
            <a:r>
              <a:rPr lang="en-US" sz="1400" b="1" dirty="0" smtClean="0"/>
              <a:t> Dual Credit, Early College High Schools</a:t>
            </a:r>
          </a:p>
          <a:p>
            <a:endParaRPr lang="en-US" sz="1400" b="1" dirty="0"/>
          </a:p>
          <a:p>
            <a:r>
              <a:rPr lang="en-US" sz="1400" b="1" dirty="0" smtClean="0"/>
              <a:t>         Student Support Services</a:t>
            </a:r>
          </a:p>
          <a:p>
            <a:endParaRPr lang="en-US" sz="1400" b="1" dirty="0"/>
          </a:p>
          <a:p>
            <a:r>
              <a:rPr lang="en-US" sz="1400" b="1" dirty="0" smtClean="0"/>
              <a:t>             Educational Policies and Practices</a:t>
            </a:r>
          </a:p>
          <a:p>
            <a:endParaRPr lang="en-US" sz="1400" b="1" dirty="0"/>
          </a:p>
          <a:p>
            <a:r>
              <a:rPr lang="en-US" sz="1400" b="1" dirty="0" smtClean="0"/>
              <a:t>              Classroom Instruction, Textbooks</a:t>
            </a:r>
          </a:p>
          <a:p>
            <a:r>
              <a:rPr lang="en-US" sz="1400" b="1" dirty="0"/>
              <a:t> </a:t>
            </a:r>
            <a:r>
              <a:rPr lang="en-US" sz="1400" b="1" dirty="0" smtClean="0"/>
              <a:t>               Grading, etc.</a:t>
            </a:r>
          </a:p>
          <a:p>
            <a:endParaRPr lang="en-US" sz="1400" b="1" dirty="0"/>
          </a:p>
          <a:p>
            <a:r>
              <a:rPr lang="en-US" sz="1400" b="1" dirty="0" smtClean="0"/>
              <a:t>                    </a:t>
            </a:r>
          </a:p>
          <a:p>
            <a:r>
              <a:rPr lang="en-US" sz="1400" b="1" dirty="0"/>
              <a:t> </a:t>
            </a:r>
            <a:r>
              <a:rPr lang="en-US" sz="1400" b="1" dirty="0" smtClean="0"/>
              <a:t>                  Discipline Reference Course</a:t>
            </a:r>
          </a:p>
          <a:p>
            <a:r>
              <a:rPr lang="en-US" sz="1400" b="1" dirty="0"/>
              <a:t> </a:t>
            </a:r>
            <a:r>
              <a:rPr lang="en-US" sz="1400" b="1" dirty="0" smtClean="0"/>
              <a:t>                          Profiles</a:t>
            </a:r>
          </a:p>
          <a:p>
            <a:endParaRPr lang="en-US" sz="1400" b="1" dirty="0"/>
          </a:p>
          <a:p>
            <a:r>
              <a:rPr lang="en-US" sz="1400" b="1" dirty="0" smtClean="0"/>
              <a:t>                     College &amp; Career Readiness </a:t>
            </a:r>
          </a:p>
          <a:p>
            <a:r>
              <a:rPr lang="en-US" sz="1400" b="1" dirty="0"/>
              <a:t> </a:t>
            </a:r>
            <a:r>
              <a:rPr lang="en-US" sz="1400" b="1" dirty="0" smtClean="0"/>
              <a:t>                           </a:t>
            </a:r>
            <a:r>
              <a:rPr lang="en-US" sz="1400" b="1" dirty="0"/>
              <a:t> </a:t>
            </a:r>
            <a:r>
              <a:rPr lang="en-US" sz="1400" b="1" dirty="0" smtClean="0"/>
              <a:t>     Standards 		</a:t>
            </a:r>
          </a:p>
          <a:p>
            <a:r>
              <a:rPr lang="en-US" sz="1400" b="1" dirty="0" smtClean="0"/>
              <a:t>                              </a:t>
            </a:r>
            <a:endParaRPr lang="en-US" sz="1400" b="1" dirty="0"/>
          </a:p>
        </p:txBody>
      </p:sp>
      <p:sp>
        <p:nvSpPr>
          <p:cNvPr id="14" name="TextBox 13"/>
          <p:cNvSpPr txBox="1"/>
          <p:nvPr/>
        </p:nvSpPr>
        <p:spPr>
          <a:xfrm>
            <a:off x="1104900" y="734496"/>
            <a:ext cx="1485900" cy="369332"/>
          </a:xfrm>
          <a:prstGeom prst="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i="1" dirty="0" smtClean="0">
                <a:solidFill>
                  <a:schemeClr val="tx1">
                    <a:lumMod val="85000"/>
                    <a:lumOff val="15000"/>
                  </a:schemeClr>
                </a:solidFill>
              </a:rPr>
              <a:t>Secondary</a:t>
            </a:r>
            <a:endParaRPr lang="en-US" b="1" i="1" dirty="0">
              <a:solidFill>
                <a:schemeClr val="tx1">
                  <a:lumMod val="85000"/>
                  <a:lumOff val="15000"/>
                </a:schemeClr>
              </a:solidFill>
            </a:endParaRPr>
          </a:p>
        </p:txBody>
      </p:sp>
      <p:sp>
        <p:nvSpPr>
          <p:cNvPr id="15" name="TextBox 14"/>
          <p:cNvSpPr txBox="1"/>
          <p:nvPr/>
        </p:nvSpPr>
        <p:spPr>
          <a:xfrm>
            <a:off x="6276975" y="734496"/>
            <a:ext cx="1905000" cy="369332"/>
          </a:xfrm>
          <a:prstGeom prst="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i="1" dirty="0" smtClean="0">
                <a:solidFill>
                  <a:schemeClr val="tx1">
                    <a:lumMod val="85000"/>
                    <a:lumOff val="15000"/>
                  </a:schemeClr>
                </a:solidFill>
              </a:rPr>
              <a:t>Postsecondary</a:t>
            </a:r>
            <a:endParaRPr lang="en-US" b="1" i="1" dirty="0">
              <a:solidFill>
                <a:schemeClr val="tx1">
                  <a:lumMod val="85000"/>
                  <a:lumOff val="15000"/>
                </a:schemeClr>
              </a:solidFill>
            </a:endParaRPr>
          </a:p>
        </p:txBody>
      </p:sp>
      <p:sp>
        <p:nvSpPr>
          <p:cNvPr id="16" name="TextBox 15"/>
          <p:cNvSpPr txBox="1"/>
          <p:nvPr/>
        </p:nvSpPr>
        <p:spPr>
          <a:xfrm>
            <a:off x="1537335" y="1343263"/>
            <a:ext cx="3200400" cy="338554"/>
          </a:xfrm>
          <a:prstGeom prst="rect">
            <a:avLst/>
          </a:prstGeom>
          <a:noFill/>
        </p:spPr>
        <p:txBody>
          <a:bodyPr wrap="square" rtlCol="0">
            <a:spAutoFit/>
          </a:bodyPr>
          <a:lstStyle/>
          <a:p>
            <a:r>
              <a:rPr lang="en-US" sz="1600" b="1" i="1" u="sng" dirty="0" smtClean="0"/>
              <a:t>Graduate College/Career Ready</a:t>
            </a:r>
            <a:endParaRPr lang="en-US" sz="1600" b="1" i="1" u="sng" dirty="0"/>
          </a:p>
        </p:txBody>
      </p:sp>
      <p:sp>
        <p:nvSpPr>
          <p:cNvPr id="17" name="TextBox 16"/>
          <p:cNvSpPr txBox="1"/>
          <p:nvPr/>
        </p:nvSpPr>
        <p:spPr>
          <a:xfrm>
            <a:off x="4667250" y="1343263"/>
            <a:ext cx="3429000" cy="338554"/>
          </a:xfrm>
          <a:prstGeom prst="rect">
            <a:avLst/>
          </a:prstGeom>
          <a:noFill/>
        </p:spPr>
        <p:txBody>
          <a:bodyPr wrap="square" rtlCol="0">
            <a:spAutoFit/>
          </a:bodyPr>
          <a:lstStyle/>
          <a:p>
            <a:r>
              <a:rPr lang="en-US" sz="1600" b="1" i="1" u="sng" dirty="0" smtClean="0"/>
              <a:t>Graduate Career Ready</a:t>
            </a:r>
            <a:endParaRPr lang="en-US" sz="1600" b="1" i="1" u="sng" dirty="0"/>
          </a:p>
        </p:txBody>
      </p:sp>
    </p:spTree>
    <p:extLst>
      <p:ext uri="{BB962C8B-B14F-4D97-AF65-F5344CB8AC3E}">
        <p14:creationId xmlns:p14="http://schemas.microsoft.com/office/powerpoint/2010/main" val="6837997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3"/>
          <p:cNvGrpSpPr/>
          <p:nvPr/>
        </p:nvGrpSpPr>
        <p:grpSpPr>
          <a:xfrm>
            <a:off x="3659238" y="690561"/>
            <a:ext cx="1982469" cy="1838325"/>
            <a:chOff x="0" y="0"/>
            <a:chExt cx="1982469" cy="1838325"/>
          </a:xfrm>
        </p:grpSpPr>
        <p:cxnSp>
          <p:nvCxnSpPr>
            <p:cNvPr id="55" name="Straight Connector 54"/>
            <p:cNvCxnSpPr/>
            <p:nvPr/>
          </p:nvCxnSpPr>
          <p:spPr>
            <a:xfrm>
              <a:off x="0" y="638175"/>
              <a:ext cx="0" cy="1200150"/>
            </a:xfrm>
            <a:prstGeom prst="line">
              <a:avLst/>
            </a:prstGeom>
            <a:noFill/>
            <a:ln w="28575" cap="flat" cmpd="sng" algn="ctr">
              <a:solidFill>
                <a:sysClr val="windowText" lastClr="000000">
                  <a:shade val="95000"/>
                  <a:satMod val="105000"/>
                </a:sysClr>
              </a:solidFill>
              <a:prstDash val="solid"/>
            </a:ln>
            <a:effectLst/>
          </p:spPr>
        </p:cxnSp>
        <p:cxnSp>
          <p:nvCxnSpPr>
            <p:cNvPr id="56" name="Straight Connector 55"/>
            <p:cNvCxnSpPr/>
            <p:nvPr/>
          </p:nvCxnSpPr>
          <p:spPr>
            <a:xfrm>
              <a:off x="1828800" y="638175"/>
              <a:ext cx="0" cy="1200150"/>
            </a:xfrm>
            <a:prstGeom prst="line">
              <a:avLst/>
            </a:prstGeom>
            <a:noFill/>
            <a:ln w="28575" cap="flat" cmpd="sng" algn="ctr">
              <a:solidFill>
                <a:sysClr val="windowText" lastClr="000000">
                  <a:shade val="95000"/>
                  <a:satMod val="105000"/>
                </a:sysClr>
              </a:solidFill>
              <a:prstDash val="solid"/>
            </a:ln>
            <a:effectLst/>
          </p:spPr>
        </p:cxnSp>
        <p:sp>
          <p:nvSpPr>
            <p:cNvPr id="57" name="Flowchart: Decision 56"/>
            <p:cNvSpPr/>
            <p:nvPr/>
          </p:nvSpPr>
          <p:spPr>
            <a:xfrm>
              <a:off x="0" y="0"/>
              <a:ext cx="1828800" cy="1266825"/>
            </a:xfrm>
            <a:prstGeom prst="flowChartDecision">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8" name="Text Box 22"/>
            <p:cNvSpPr txBox="1"/>
            <p:nvPr/>
          </p:nvSpPr>
          <p:spPr>
            <a:xfrm>
              <a:off x="77470" y="296526"/>
              <a:ext cx="1904999" cy="742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marL="0" marR="0">
                <a:lnSpc>
                  <a:spcPct val="115000"/>
                </a:lnSpc>
                <a:spcBef>
                  <a:spcPts val="0"/>
                </a:spcBef>
                <a:spcAft>
                  <a:spcPts val="1000"/>
                </a:spcAft>
              </a:pPr>
              <a:r>
                <a:rPr lang="en-US" sz="1600" b="1" i="1" dirty="0" smtClean="0">
                  <a:latin typeface="Calibri"/>
                  <a:ea typeface="Calibri"/>
                  <a:cs typeface="Calibri"/>
                </a:rPr>
                <a:t>Jefferson &amp; White </a:t>
              </a:r>
              <a:r>
                <a:rPr lang="en-US" sz="1600" b="1" i="1" dirty="0" smtClean="0">
                  <a:effectLst/>
                  <a:latin typeface="Calibri"/>
                  <a:ea typeface="Calibri"/>
                  <a:cs typeface="Calibri"/>
                </a:rPr>
                <a:t>High Schools, DISD </a:t>
              </a:r>
              <a:endParaRPr lang="en-US" sz="1100" dirty="0">
                <a:effectLst/>
                <a:latin typeface="Calibri"/>
                <a:ea typeface="Calibri"/>
                <a:cs typeface="Times New Roman"/>
              </a:endParaRPr>
            </a:p>
          </p:txBody>
        </p:sp>
      </p:grpSp>
      <p:grpSp>
        <p:nvGrpSpPr>
          <p:cNvPr id="3" name="Group 11"/>
          <p:cNvGrpSpPr/>
          <p:nvPr/>
        </p:nvGrpSpPr>
        <p:grpSpPr>
          <a:xfrm>
            <a:off x="5524500" y="1928811"/>
            <a:ext cx="1943100" cy="2466975"/>
            <a:chOff x="0" y="0"/>
            <a:chExt cx="1838325" cy="2466975"/>
          </a:xfrm>
        </p:grpSpPr>
        <p:grpSp>
          <p:nvGrpSpPr>
            <p:cNvPr id="4" name="Group 12"/>
            <p:cNvGrpSpPr/>
            <p:nvPr/>
          </p:nvGrpSpPr>
          <p:grpSpPr>
            <a:xfrm>
              <a:off x="0" y="0"/>
              <a:ext cx="1838325" cy="2466975"/>
              <a:chOff x="0" y="0"/>
              <a:chExt cx="1838325" cy="2466975"/>
            </a:xfrm>
          </p:grpSpPr>
          <p:cxnSp>
            <p:nvCxnSpPr>
              <p:cNvPr id="15" name="Straight Connector 14"/>
              <p:cNvCxnSpPr/>
              <p:nvPr/>
            </p:nvCxnSpPr>
            <p:spPr>
              <a:xfrm>
                <a:off x="1838325" y="657225"/>
                <a:ext cx="0" cy="1200150"/>
              </a:xfrm>
              <a:prstGeom prst="line">
                <a:avLst/>
              </a:prstGeom>
              <a:noFill/>
              <a:ln w="28575" cap="flat" cmpd="sng" algn="ctr">
                <a:solidFill>
                  <a:sysClr val="windowText" lastClr="000000">
                    <a:shade val="95000"/>
                    <a:satMod val="105000"/>
                  </a:sysClr>
                </a:solidFill>
                <a:prstDash val="solid"/>
              </a:ln>
              <a:effectLst/>
            </p:spPr>
          </p:cxnSp>
          <p:sp>
            <p:nvSpPr>
              <p:cNvPr id="16" name="Flowchart: Decision 15"/>
              <p:cNvSpPr/>
              <p:nvPr/>
            </p:nvSpPr>
            <p:spPr>
              <a:xfrm>
                <a:off x="0" y="0"/>
                <a:ext cx="1828800" cy="1266825"/>
              </a:xfrm>
              <a:prstGeom prst="flowChartDecision">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cxnSp>
            <p:nvCxnSpPr>
              <p:cNvPr id="17" name="Straight Connector 16"/>
              <p:cNvCxnSpPr/>
              <p:nvPr/>
            </p:nvCxnSpPr>
            <p:spPr>
              <a:xfrm>
                <a:off x="904875" y="1266825"/>
                <a:ext cx="0" cy="1200150"/>
              </a:xfrm>
              <a:prstGeom prst="line">
                <a:avLst/>
              </a:prstGeom>
              <a:noFill/>
              <a:ln w="28575" cap="flat" cmpd="sng" algn="ctr">
                <a:solidFill>
                  <a:sysClr val="windowText" lastClr="000000">
                    <a:shade val="95000"/>
                    <a:satMod val="105000"/>
                  </a:sysClr>
                </a:solidFill>
                <a:prstDash val="solid"/>
              </a:ln>
              <a:effectLst/>
            </p:spPr>
          </p:cxnSp>
          <p:sp>
            <p:nvSpPr>
              <p:cNvPr id="18" name="Text Box 20"/>
              <p:cNvSpPr txBox="1"/>
              <p:nvPr/>
            </p:nvSpPr>
            <p:spPr>
              <a:xfrm>
                <a:off x="207134" y="185249"/>
                <a:ext cx="1495425" cy="742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marL="0" marR="0" algn="ctr">
                  <a:lnSpc>
                    <a:spcPct val="115000"/>
                  </a:lnSpc>
                  <a:spcBef>
                    <a:spcPts val="0"/>
                  </a:spcBef>
                  <a:spcAft>
                    <a:spcPts val="1000"/>
                  </a:spcAft>
                </a:pPr>
                <a:r>
                  <a:rPr lang="en-US" sz="1600" b="1" i="1" dirty="0" smtClean="0">
                    <a:effectLst/>
                    <a:latin typeface="Calibri"/>
                    <a:ea typeface="Calibri"/>
                    <a:cs typeface="Calibri"/>
                  </a:rPr>
                  <a:t>  University of North Texas</a:t>
                </a:r>
                <a:endParaRPr lang="en-US" sz="1100" dirty="0">
                  <a:effectLst/>
                  <a:latin typeface="Calibri"/>
                  <a:ea typeface="Calibri"/>
                  <a:cs typeface="Times New Roman"/>
                </a:endParaRPr>
              </a:p>
            </p:txBody>
          </p:sp>
        </p:grpSp>
        <p:cxnSp>
          <p:nvCxnSpPr>
            <p:cNvPr id="14" name="Straight Connector 13"/>
            <p:cNvCxnSpPr/>
            <p:nvPr/>
          </p:nvCxnSpPr>
          <p:spPr>
            <a:xfrm>
              <a:off x="0" y="657225"/>
              <a:ext cx="0" cy="1200150"/>
            </a:xfrm>
            <a:prstGeom prst="line">
              <a:avLst/>
            </a:prstGeom>
            <a:noFill/>
            <a:ln w="28575" cap="flat" cmpd="sng" algn="ctr">
              <a:solidFill>
                <a:sysClr val="windowText" lastClr="000000">
                  <a:shade val="95000"/>
                  <a:satMod val="105000"/>
                </a:sysClr>
              </a:solidFill>
              <a:prstDash val="solid"/>
            </a:ln>
            <a:effectLst/>
          </p:spPr>
        </p:cxnSp>
      </p:grpSp>
      <p:grpSp>
        <p:nvGrpSpPr>
          <p:cNvPr id="5" name="Group 25"/>
          <p:cNvGrpSpPr/>
          <p:nvPr/>
        </p:nvGrpSpPr>
        <p:grpSpPr>
          <a:xfrm>
            <a:off x="4614368" y="3807029"/>
            <a:ext cx="2015032" cy="2466975"/>
            <a:chOff x="0" y="0"/>
            <a:chExt cx="1839595" cy="2466975"/>
          </a:xfrm>
        </p:grpSpPr>
        <p:sp>
          <p:nvSpPr>
            <p:cNvPr id="27" name="Flowchart: Decision 26"/>
            <p:cNvSpPr/>
            <p:nvPr/>
          </p:nvSpPr>
          <p:spPr>
            <a:xfrm>
              <a:off x="0" y="0"/>
              <a:ext cx="1828800" cy="1266825"/>
            </a:xfrm>
            <a:prstGeom prst="flowChartDecision">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cxnSp>
          <p:nvCxnSpPr>
            <p:cNvPr id="28" name="Straight Connector 27"/>
            <p:cNvCxnSpPr/>
            <p:nvPr/>
          </p:nvCxnSpPr>
          <p:spPr>
            <a:xfrm>
              <a:off x="1828800" y="619125"/>
              <a:ext cx="0" cy="1200150"/>
            </a:xfrm>
            <a:prstGeom prst="line">
              <a:avLst/>
            </a:prstGeom>
            <a:noFill/>
            <a:ln w="28575" cap="flat" cmpd="sng" algn="ctr">
              <a:solidFill>
                <a:sysClr val="windowText" lastClr="000000">
                  <a:shade val="95000"/>
                  <a:satMod val="105000"/>
                </a:sysClr>
              </a:solidFill>
              <a:prstDash val="solid"/>
            </a:ln>
            <a:effectLst/>
          </p:spPr>
        </p:cxnSp>
        <p:cxnSp>
          <p:nvCxnSpPr>
            <p:cNvPr id="29" name="Straight Connector 28"/>
            <p:cNvCxnSpPr/>
            <p:nvPr/>
          </p:nvCxnSpPr>
          <p:spPr>
            <a:xfrm>
              <a:off x="0" y="619125"/>
              <a:ext cx="0" cy="1200150"/>
            </a:xfrm>
            <a:prstGeom prst="line">
              <a:avLst/>
            </a:prstGeom>
            <a:noFill/>
            <a:ln w="28575" cap="flat" cmpd="sng" algn="ctr">
              <a:solidFill>
                <a:sysClr val="windowText" lastClr="000000">
                  <a:shade val="95000"/>
                  <a:satMod val="105000"/>
                </a:sysClr>
              </a:solidFill>
              <a:prstDash val="solid"/>
            </a:ln>
            <a:effectLst/>
          </p:spPr>
        </p:cxnSp>
        <p:cxnSp>
          <p:nvCxnSpPr>
            <p:cNvPr id="30" name="Straight Connector 29"/>
            <p:cNvCxnSpPr/>
            <p:nvPr/>
          </p:nvCxnSpPr>
          <p:spPr>
            <a:xfrm>
              <a:off x="904875" y="1266825"/>
              <a:ext cx="0" cy="1200150"/>
            </a:xfrm>
            <a:prstGeom prst="line">
              <a:avLst/>
            </a:prstGeom>
            <a:noFill/>
            <a:ln w="28575" cap="flat" cmpd="sng" algn="ctr">
              <a:solidFill>
                <a:sysClr val="windowText" lastClr="000000">
                  <a:shade val="95000"/>
                  <a:satMod val="105000"/>
                </a:sysClr>
              </a:solidFill>
              <a:prstDash val="solid"/>
            </a:ln>
            <a:effectLst/>
          </p:spPr>
        </p:cxnSp>
        <p:sp>
          <p:nvSpPr>
            <p:cNvPr id="31" name="Text Box 42"/>
            <p:cNvSpPr txBox="1"/>
            <p:nvPr/>
          </p:nvSpPr>
          <p:spPr>
            <a:xfrm>
              <a:off x="86995" y="224244"/>
              <a:ext cx="1752600" cy="742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marL="0" marR="0" algn="ctr">
                <a:lnSpc>
                  <a:spcPct val="115000"/>
                </a:lnSpc>
                <a:spcBef>
                  <a:spcPts val="0"/>
                </a:spcBef>
                <a:spcAft>
                  <a:spcPts val="0"/>
                </a:spcAft>
              </a:pPr>
              <a:r>
                <a:rPr lang="en-US" sz="1600" b="1" i="1" dirty="0" smtClean="0">
                  <a:latin typeface="Calibri"/>
                  <a:ea typeface="Calibri"/>
                  <a:cs typeface="Calibri"/>
                </a:rPr>
                <a:t>North Texas Regional </a:t>
              </a:r>
              <a:r>
                <a:rPr lang="en-US" sz="1600" b="1" i="1" dirty="0" smtClean="0">
                  <a:effectLst/>
                  <a:latin typeface="Calibri"/>
                  <a:ea typeface="Calibri"/>
                  <a:cs typeface="Calibri"/>
                </a:rPr>
                <a:t> </a:t>
              </a:r>
              <a:r>
                <a:rPr lang="en-US" sz="1600" b="1" i="1" dirty="0">
                  <a:effectLst/>
                  <a:latin typeface="Calibri"/>
                  <a:ea typeface="Calibri"/>
                  <a:cs typeface="Calibri"/>
                </a:rPr>
                <a:t>P-16</a:t>
              </a:r>
              <a:endParaRPr lang="en-US" sz="1100" dirty="0">
                <a:effectLst/>
                <a:latin typeface="Calibri"/>
                <a:ea typeface="Calibri"/>
                <a:cs typeface="Times New Roman"/>
              </a:endParaRPr>
            </a:p>
            <a:p>
              <a:pPr marL="0" marR="0" algn="ctr">
                <a:lnSpc>
                  <a:spcPct val="115000"/>
                </a:lnSpc>
                <a:spcBef>
                  <a:spcPts val="0"/>
                </a:spcBef>
                <a:spcAft>
                  <a:spcPts val="0"/>
                </a:spcAft>
              </a:pPr>
              <a:r>
                <a:rPr lang="en-US" sz="1600" b="1" i="1" dirty="0" smtClean="0">
                  <a:effectLst/>
                  <a:latin typeface="Calibri"/>
                  <a:ea typeface="Calibri"/>
                  <a:cs typeface="Calibri"/>
                </a:rPr>
                <a:t>Council </a:t>
              </a:r>
              <a:endParaRPr lang="en-US" sz="1100" dirty="0">
                <a:effectLst/>
                <a:latin typeface="Calibri"/>
                <a:ea typeface="Calibri"/>
                <a:cs typeface="Times New Roman"/>
              </a:endParaRPr>
            </a:p>
          </p:txBody>
        </p:sp>
      </p:grpSp>
      <p:sp>
        <p:nvSpPr>
          <p:cNvPr id="46" name="Text Box 40"/>
          <p:cNvSpPr txBox="1"/>
          <p:nvPr/>
        </p:nvSpPr>
        <p:spPr>
          <a:xfrm>
            <a:off x="3766502" y="2547937"/>
            <a:ext cx="1589405" cy="137160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0"/>
              </a:spcAft>
            </a:pPr>
            <a:r>
              <a:rPr lang="en-US" sz="1400" b="1" u="none" strike="noStrike" dirty="0">
                <a:effectLst/>
                <a:latin typeface="Felix Titling"/>
                <a:ea typeface="Calibri"/>
                <a:cs typeface="Times New Roman"/>
              </a:rPr>
              <a:t> </a:t>
            </a:r>
            <a:endParaRPr lang="en-US" sz="1100" dirty="0">
              <a:effectLst/>
              <a:latin typeface="Calibri"/>
              <a:ea typeface="Calibri"/>
              <a:cs typeface="Times New Roman"/>
            </a:endParaRPr>
          </a:p>
          <a:p>
            <a:pPr marL="0" marR="0" algn="ctr">
              <a:lnSpc>
                <a:spcPct val="115000"/>
              </a:lnSpc>
              <a:spcBef>
                <a:spcPts val="0"/>
              </a:spcBef>
              <a:spcAft>
                <a:spcPts val="0"/>
              </a:spcAft>
            </a:pPr>
            <a:r>
              <a:rPr lang="en-US" sz="800" b="1" u="none" strike="noStrike" dirty="0">
                <a:effectLst/>
                <a:latin typeface="Felix Titling"/>
                <a:ea typeface="Calibri"/>
                <a:cs typeface="Times New Roman"/>
              </a:rPr>
              <a:t> </a:t>
            </a:r>
            <a:endParaRPr lang="en-US" sz="1100" dirty="0">
              <a:effectLst/>
              <a:latin typeface="Calibri"/>
              <a:ea typeface="Calibri"/>
              <a:cs typeface="Times New Roman"/>
            </a:endParaRPr>
          </a:p>
          <a:p>
            <a:pPr marL="0" marR="0" algn="ctr">
              <a:lnSpc>
                <a:spcPct val="115000"/>
              </a:lnSpc>
              <a:spcBef>
                <a:spcPts val="0"/>
              </a:spcBef>
              <a:spcAft>
                <a:spcPts val="0"/>
              </a:spcAft>
            </a:pPr>
            <a:r>
              <a:rPr lang="en-US" sz="1400" b="1" i="1" u="sng" spc="300" dirty="0" smtClean="0">
                <a:effectLst>
                  <a:outerShdw blurRad="38100" dist="38100" dir="2700000" algn="tl">
                    <a:srgbClr val="000000">
                      <a:alpha val="43137"/>
                    </a:srgbClr>
                  </a:outerShdw>
                </a:effectLst>
                <a:ea typeface="Calibri"/>
                <a:cs typeface="Times New Roman"/>
              </a:rPr>
              <a:t>Scaffolding</a:t>
            </a:r>
          </a:p>
          <a:p>
            <a:pPr marL="0" marR="0" algn="ctr">
              <a:lnSpc>
                <a:spcPct val="115000"/>
              </a:lnSpc>
              <a:spcBef>
                <a:spcPts val="0"/>
              </a:spcBef>
              <a:spcAft>
                <a:spcPts val="0"/>
              </a:spcAft>
            </a:pPr>
            <a:r>
              <a:rPr lang="en-US" sz="1400" b="1" i="1" u="sng" spc="300" dirty="0" smtClean="0">
                <a:effectLst>
                  <a:outerShdw blurRad="38100" dist="38100" dir="2700000" algn="tl">
                    <a:srgbClr val="000000">
                      <a:alpha val="43137"/>
                    </a:srgbClr>
                  </a:outerShdw>
                </a:effectLst>
                <a:ea typeface="Calibri"/>
                <a:cs typeface="Times New Roman"/>
              </a:rPr>
              <a:t>Student</a:t>
            </a:r>
            <a:endParaRPr lang="en-US" sz="1100" b="1" i="1" spc="300" dirty="0">
              <a:effectLst>
                <a:outerShdw blurRad="38100" dist="38100" dir="2700000" algn="tl">
                  <a:srgbClr val="000000">
                    <a:alpha val="43137"/>
                  </a:srgbClr>
                </a:outerShdw>
              </a:effectLst>
              <a:ea typeface="Calibri"/>
              <a:cs typeface="Times New Roman"/>
            </a:endParaRPr>
          </a:p>
          <a:p>
            <a:pPr marL="0" marR="0" algn="ctr">
              <a:lnSpc>
                <a:spcPct val="115000"/>
              </a:lnSpc>
              <a:spcBef>
                <a:spcPts val="0"/>
              </a:spcBef>
              <a:spcAft>
                <a:spcPts val="0"/>
              </a:spcAft>
            </a:pPr>
            <a:r>
              <a:rPr lang="en-US" sz="1400" b="1" i="1" u="sng" spc="300" dirty="0">
                <a:effectLst>
                  <a:outerShdw blurRad="38100" dist="38100" dir="2700000" algn="tl">
                    <a:srgbClr val="000000">
                      <a:alpha val="43137"/>
                    </a:srgbClr>
                  </a:outerShdw>
                </a:effectLst>
                <a:ea typeface="Calibri"/>
                <a:cs typeface="Times New Roman"/>
              </a:rPr>
              <a:t>Success</a:t>
            </a:r>
            <a:endParaRPr lang="en-US" sz="1100" b="1" i="1" spc="300" dirty="0">
              <a:effectLst>
                <a:outerShdw blurRad="38100" dist="38100" dir="2700000" algn="tl">
                  <a:srgbClr val="000000">
                    <a:alpha val="43137"/>
                  </a:srgbClr>
                </a:outerShdw>
              </a:effectLst>
              <a:ea typeface="Calibri"/>
              <a:cs typeface="Times New Roman"/>
            </a:endParaRPr>
          </a:p>
        </p:txBody>
      </p:sp>
      <p:grpSp>
        <p:nvGrpSpPr>
          <p:cNvPr id="6" name="Group 64"/>
          <p:cNvGrpSpPr/>
          <p:nvPr/>
        </p:nvGrpSpPr>
        <p:grpSpPr>
          <a:xfrm>
            <a:off x="1676401" y="1918923"/>
            <a:ext cx="2060308" cy="2465069"/>
            <a:chOff x="0" y="0"/>
            <a:chExt cx="1958517" cy="2465680"/>
          </a:xfrm>
        </p:grpSpPr>
        <p:grpSp>
          <p:nvGrpSpPr>
            <p:cNvPr id="7" name="Group 65"/>
            <p:cNvGrpSpPr/>
            <p:nvPr/>
          </p:nvGrpSpPr>
          <p:grpSpPr>
            <a:xfrm>
              <a:off x="0" y="0"/>
              <a:ext cx="1958517" cy="2465680"/>
              <a:chOff x="0" y="0"/>
              <a:chExt cx="1958517" cy="2465680"/>
            </a:xfrm>
          </p:grpSpPr>
          <p:sp>
            <p:nvSpPr>
              <p:cNvPr id="68" name="Flowchart: Decision 67"/>
              <p:cNvSpPr/>
              <p:nvPr/>
            </p:nvSpPr>
            <p:spPr>
              <a:xfrm>
                <a:off x="0" y="0"/>
                <a:ext cx="1828800" cy="1266825"/>
              </a:xfrm>
              <a:prstGeom prst="flowChartDecision">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cxnSp>
            <p:nvCxnSpPr>
              <p:cNvPr id="69" name="Straight Connector 68"/>
              <p:cNvCxnSpPr/>
              <p:nvPr/>
            </p:nvCxnSpPr>
            <p:spPr>
              <a:xfrm>
                <a:off x="929030" y="1265530"/>
                <a:ext cx="0" cy="1200150"/>
              </a:xfrm>
              <a:prstGeom prst="line">
                <a:avLst/>
              </a:prstGeom>
              <a:noFill/>
              <a:ln w="28575" cap="flat" cmpd="sng" algn="ctr">
                <a:solidFill>
                  <a:sysClr val="windowText" lastClr="000000">
                    <a:shade val="95000"/>
                    <a:satMod val="105000"/>
                  </a:sysClr>
                </a:solidFill>
                <a:prstDash val="solid"/>
              </a:ln>
              <a:effectLst/>
            </p:spPr>
          </p:cxnSp>
          <p:cxnSp>
            <p:nvCxnSpPr>
              <p:cNvPr id="70" name="Straight Connector 69"/>
              <p:cNvCxnSpPr/>
              <p:nvPr/>
            </p:nvCxnSpPr>
            <p:spPr>
              <a:xfrm>
                <a:off x="0" y="643738"/>
                <a:ext cx="0" cy="1200150"/>
              </a:xfrm>
              <a:prstGeom prst="line">
                <a:avLst/>
              </a:prstGeom>
              <a:noFill/>
              <a:ln w="28575" cap="flat" cmpd="sng" algn="ctr">
                <a:solidFill>
                  <a:sysClr val="windowText" lastClr="000000">
                    <a:shade val="95000"/>
                    <a:satMod val="105000"/>
                  </a:sysClr>
                </a:solidFill>
                <a:prstDash val="solid"/>
              </a:ln>
              <a:effectLst/>
            </p:spPr>
          </p:cxnSp>
          <p:sp>
            <p:nvSpPr>
              <p:cNvPr id="71" name="Text Box 21"/>
              <p:cNvSpPr txBox="1"/>
              <p:nvPr/>
            </p:nvSpPr>
            <p:spPr>
              <a:xfrm>
                <a:off x="311035" y="307049"/>
                <a:ext cx="1647482" cy="742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marL="0" marR="0">
                  <a:lnSpc>
                    <a:spcPct val="115000"/>
                  </a:lnSpc>
                  <a:spcBef>
                    <a:spcPts val="0"/>
                  </a:spcBef>
                  <a:spcAft>
                    <a:spcPts val="1000"/>
                  </a:spcAft>
                </a:pPr>
                <a:r>
                  <a:rPr lang="en-US" sz="1600" b="1" i="1" dirty="0" smtClean="0">
                    <a:latin typeface="Calibri"/>
                    <a:ea typeface="Calibri"/>
                    <a:cs typeface="Calibri"/>
                  </a:rPr>
                  <a:t>Brookhaven</a:t>
                </a:r>
                <a:r>
                  <a:rPr lang="en-US" sz="1600" b="1" i="1" dirty="0" smtClean="0">
                    <a:effectLst/>
                    <a:latin typeface="Calibri"/>
                    <a:ea typeface="Calibri"/>
                    <a:cs typeface="Calibri"/>
                  </a:rPr>
                  <a:t>               College</a:t>
                </a:r>
                <a:endParaRPr lang="en-US" sz="1100" dirty="0">
                  <a:effectLst/>
                  <a:latin typeface="Calibri"/>
                  <a:ea typeface="Calibri"/>
                  <a:cs typeface="Times New Roman"/>
                </a:endParaRPr>
              </a:p>
            </p:txBody>
          </p:sp>
        </p:grpSp>
        <p:cxnSp>
          <p:nvCxnSpPr>
            <p:cNvPr id="67" name="Straight Connector 66"/>
            <p:cNvCxnSpPr/>
            <p:nvPr/>
          </p:nvCxnSpPr>
          <p:spPr>
            <a:xfrm>
              <a:off x="1816100" y="641350"/>
              <a:ext cx="0" cy="1199853"/>
            </a:xfrm>
            <a:prstGeom prst="line">
              <a:avLst/>
            </a:prstGeom>
            <a:noFill/>
            <a:ln w="28575" cap="flat" cmpd="sng" algn="ctr">
              <a:solidFill>
                <a:sysClr val="windowText" lastClr="000000">
                  <a:shade val="95000"/>
                  <a:satMod val="105000"/>
                </a:sysClr>
              </a:solidFill>
              <a:prstDash val="solid"/>
            </a:ln>
            <a:effectLst/>
          </p:spPr>
        </p:cxnSp>
      </p:grpSp>
      <p:grpSp>
        <p:nvGrpSpPr>
          <p:cNvPr id="8" name="Group 58"/>
          <p:cNvGrpSpPr/>
          <p:nvPr/>
        </p:nvGrpSpPr>
        <p:grpSpPr>
          <a:xfrm>
            <a:off x="2438400" y="3802266"/>
            <a:ext cx="2148249" cy="2447925"/>
            <a:chOff x="0" y="0"/>
            <a:chExt cx="1828800" cy="2447925"/>
          </a:xfrm>
        </p:grpSpPr>
        <p:sp>
          <p:nvSpPr>
            <p:cNvPr id="60" name="Flowchart: Decision 59"/>
            <p:cNvSpPr/>
            <p:nvPr/>
          </p:nvSpPr>
          <p:spPr>
            <a:xfrm>
              <a:off x="0" y="0"/>
              <a:ext cx="1828800" cy="1266825"/>
            </a:xfrm>
            <a:prstGeom prst="flowChartDecision">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cxnSp>
          <p:nvCxnSpPr>
            <p:cNvPr id="61" name="Straight Connector 60"/>
            <p:cNvCxnSpPr/>
            <p:nvPr/>
          </p:nvCxnSpPr>
          <p:spPr>
            <a:xfrm>
              <a:off x="0" y="638175"/>
              <a:ext cx="0" cy="1200150"/>
            </a:xfrm>
            <a:prstGeom prst="line">
              <a:avLst/>
            </a:prstGeom>
            <a:noFill/>
            <a:ln w="28575" cap="flat" cmpd="sng" algn="ctr">
              <a:solidFill>
                <a:sysClr val="windowText" lastClr="000000">
                  <a:shade val="95000"/>
                  <a:satMod val="105000"/>
                </a:sysClr>
              </a:solidFill>
              <a:prstDash val="solid"/>
            </a:ln>
            <a:effectLst/>
          </p:spPr>
        </p:cxnSp>
        <p:cxnSp>
          <p:nvCxnSpPr>
            <p:cNvPr id="62" name="Straight Connector 61"/>
            <p:cNvCxnSpPr/>
            <p:nvPr/>
          </p:nvCxnSpPr>
          <p:spPr>
            <a:xfrm>
              <a:off x="904875" y="1247775"/>
              <a:ext cx="0" cy="1200150"/>
            </a:xfrm>
            <a:prstGeom prst="line">
              <a:avLst/>
            </a:prstGeom>
            <a:noFill/>
            <a:ln w="28575" cap="flat" cmpd="sng" algn="ctr">
              <a:solidFill>
                <a:sysClr val="windowText" lastClr="000000">
                  <a:shade val="95000"/>
                  <a:satMod val="105000"/>
                </a:sysClr>
              </a:solidFill>
              <a:prstDash val="solid"/>
            </a:ln>
            <a:effectLst/>
          </p:spPr>
        </p:cxnSp>
        <p:sp>
          <p:nvSpPr>
            <p:cNvPr id="63" name="Text Box 41"/>
            <p:cNvSpPr txBox="1"/>
            <p:nvPr/>
          </p:nvSpPr>
          <p:spPr>
            <a:xfrm>
              <a:off x="209550" y="419100"/>
              <a:ext cx="1495425" cy="742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marL="0" marR="0" algn="ctr">
                <a:lnSpc>
                  <a:spcPct val="115000"/>
                </a:lnSpc>
                <a:spcBef>
                  <a:spcPts val="0"/>
                </a:spcBef>
                <a:spcAft>
                  <a:spcPts val="0"/>
                </a:spcAft>
              </a:pPr>
              <a:r>
                <a:rPr lang="en-US" sz="1600" b="1" i="1" dirty="0" smtClean="0">
                  <a:effectLst/>
                  <a:latin typeface="Calibri"/>
                  <a:ea typeface="Calibri"/>
                  <a:cs typeface="Calibri"/>
                </a:rPr>
                <a:t>Region 10 ESC</a:t>
              </a:r>
              <a:endParaRPr lang="en-US" sz="1100" dirty="0">
                <a:effectLst/>
                <a:latin typeface="Calibri"/>
                <a:ea typeface="Calibri"/>
                <a:cs typeface="Times New Roman"/>
              </a:endParaRPr>
            </a:p>
          </p:txBody>
        </p:sp>
        <p:cxnSp>
          <p:nvCxnSpPr>
            <p:cNvPr id="64" name="Straight Connector 63"/>
            <p:cNvCxnSpPr/>
            <p:nvPr/>
          </p:nvCxnSpPr>
          <p:spPr>
            <a:xfrm>
              <a:off x="1828800" y="628650"/>
              <a:ext cx="0" cy="1200150"/>
            </a:xfrm>
            <a:prstGeom prst="line">
              <a:avLst/>
            </a:prstGeom>
            <a:noFill/>
            <a:ln w="28575" cap="flat" cmpd="sng" algn="ctr">
              <a:solidFill>
                <a:sysClr val="windowText" lastClr="000000">
                  <a:shade val="95000"/>
                  <a:satMod val="105000"/>
                </a:sysClr>
              </a:solidFill>
              <a:prstDash val="solid"/>
            </a:ln>
            <a:effectLst/>
          </p:spPr>
        </p:cxnSp>
      </p:grpSp>
      <p:grpSp>
        <p:nvGrpSpPr>
          <p:cNvPr id="9" name="Group 37"/>
          <p:cNvGrpSpPr/>
          <p:nvPr/>
        </p:nvGrpSpPr>
        <p:grpSpPr>
          <a:xfrm>
            <a:off x="3640558" y="1968483"/>
            <a:ext cx="1844572" cy="2427303"/>
            <a:chOff x="0" y="0"/>
            <a:chExt cx="1428750" cy="2531745"/>
          </a:xfrm>
        </p:grpSpPr>
        <p:cxnSp>
          <p:nvCxnSpPr>
            <p:cNvPr id="39" name="Straight Connector 38"/>
            <p:cNvCxnSpPr/>
            <p:nvPr/>
          </p:nvCxnSpPr>
          <p:spPr>
            <a:xfrm>
              <a:off x="0" y="628650"/>
              <a:ext cx="0" cy="1400175"/>
            </a:xfrm>
            <a:prstGeom prst="line">
              <a:avLst/>
            </a:prstGeom>
            <a:noFill/>
            <a:ln w="38100" cap="flat" cmpd="sng" algn="ctr">
              <a:solidFill>
                <a:srgbClr val="FF0000"/>
              </a:solidFill>
              <a:prstDash val="solid"/>
            </a:ln>
            <a:effectLst>
              <a:outerShdw blurRad="40000" dist="23000" dir="5400000" rotWithShape="0">
                <a:srgbClr val="000000">
                  <a:alpha val="35000"/>
                </a:srgbClr>
              </a:outerShdw>
            </a:effectLst>
          </p:spPr>
        </p:cxnSp>
        <p:grpSp>
          <p:nvGrpSpPr>
            <p:cNvPr id="10" name="Group 39"/>
            <p:cNvGrpSpPr/>
            <p:nvPr/>
          </p:nvGrpSpPr>
          <p:grpSpPr>
            <a:xfrm>
              <a:off x="0" y="0"/>
              <a:ext cx="1428750" cy="2531745"/>
              <a:chOff x="0" y="0"/>
              <a:chExt cx="1428750" cy="2531745"/>
            </a:xfrm>
          </p:grpSpPr>
          <p:cxnSp>
            <p:nvCxnSpPr>
              <p:cNvPr id="41" name="Straight Connector 40"/>
              <p:cNvCxnSpPr/>
              <p:nvPr/>
            </p:nvCxnSpPr>
            <p:spPr>
              <a:xfrm flipH="1">
                <a:off x="0" y="0"/>
                <a:ext cx="713105" cy="630555"/>
              </a:xfrm>
              <a:prstGeom prst="line">
                <a:avLst/>
              </a:prstGeom>
              <a:noFill/>
              <a:ln w="38100" cap="flat" cmpd="sng" algn="ctr">
                <a:solidFill>
                  <a:srgbClr val="FF0000"/>
                </a:solidFill>
                <a:prstDash val="solid"/>
              </a:ln>
              <a:effectLst>
                <a:outerShdw blurRad="40000" dist="23000" dir="5400000" rotWithShape="0">
                  <a:srgbClr val="000000">
                    <a:alpha val="35000"/>
                  </a:srgbClr>
                </a:outerShdw>
              </a:effectLst>
            </p:spPr>
          </p:cxnSp>
          <p:cxnSp>
            <p:nvCxnSpPr>
              <p:cNvPr id="42" name="Straight Connector 41"/>
              <p:cNvCxnSpPr/>
              <p:nvPr/>
            </p:nvCxnSpPr>
            <p:spPr>
              <a:xfrm flipH="1" flipV="1">
                <a:off x="714375" y="0"/>
                <a:ext cx="713740" cy="628015"/>
              </a:xfrm>
              <a:prstGeom prst="line">
                <a:avLst/>
              </a:prstGeom>
              <a:noFill/>
              <a:ln w="38100" cap="flat" cmpd="sng" algn="ctr">
                <a:solidFill>
                  <a:srgbClr val="FF0000"/>
                </a:solidFill>
                <a:prstDash val="solid"/>
              </a:ln>
              <a:effectLst>
                <a:outerShdw blurRad="40000" dist="23000" dir="5400000" rotWithShape="0">
                  <a:srgbClr val="000000">
                    <a:alpha val="35000"/>
                  </a:srgbClr>
                </a:outerShdw>
              </a:effectLst>
            </p:spPr>
          </p:cxnSp>
          <p:cxnSp>
            <p:nvCxnSpPr>
              <p:cNvPr id="43" name="Straight Connector 42"/>
              <p:cNvCxnSpPr/>
              <p:nvPr/>
            </p:nvCxnSpPr>
            <p:spPr>
              <a:xfrm>
                <a:off x="1428750" y="628650"/>
                <a:ext cx="0" cy="1400175"/>
              </a:xfrm>
              <a:prstGeom prst="line">
                <a:avLst/>
              </a:prstGeom>
              <a:noFill/>
              <a:ln w="38100" cap="flat" cmpd="sng" algn="ctr">
                <a:solidFill>
                  <a:srgbClr val="FF0000"/>
                </a:solidFill>
                <a:prstDash val="solid"/>
              </a:ln>
              <a:effectLst>
                <a:outerShdw blurRad="40000" dist="23000" dir="5400000" rotWithShape="0">
                  <a:srgbClr val="000000">
                    <a:alpha val="35000"/>
                  </a:srgbClr>
                </a:outerShdw>
              </a:effectLst>
            </p:spPr>
          </p:cxnSp>
          <p:cxnSp>
            <p:nvCxnSpPr>
              <p:cNvPr id="44" name="Straight Connector 43"/>
              <p:cNvCxnSpPr/>
              <p:nvPr/>
            </p:nvCxnSpPr>
            <p:spPr>
              <a:xfrm flipH="1" flipV="1">
                <a:off x="0" y="2028825"/>
                <a:ext cx="713740" cy="502920"/>
              </a:xfrm>
              <a:prstGeom prst="line">
                <a:avLst/>
              </a:prstGeom>
              <a:noFill/>
              <a:ln w="38100" cap="flat" cmpd="sng" algn="ctr">
                <a:solidFill>
                  <a:srgbClr val="FF0000"/>
                </a:solidFill>
                <a:prstDash val="solid"/>
              </a:ln>
              <a:effectLst>
                <a:outerShdw blurRad="40000" dist="23000" dir="5400000" rotWithShape="0">
                  <a:srgbClr val="000000">
                    <a:alpha val="35000"/>
                  </a:srgbClr>
                </a:outerShdw>
              </a:effectLst>
            </p:spPr>
          </p:cxnSp>
          <p:cxnSp>
            <p:nvCxnSpPr>
              <p:cNvPr id="45" name="Straight Connector 44"/>
              <p:cNvCxnSpPr/>
              <p:nvPr/>
            </p:nvCxnSpPr>
            <p:spPr>
              <a:xfrm flipH="1">
                <a:off x="714375" y="2019300"/>
                <a:ext cx="714374" cy="506730"/>
              </a:xfrm>
              <a:prstGeom prst="line">
                <a:avLst/>
              </a:prstGeom>
              <a:noFill/>
              <a:ln w="38100" cap="flat" cmpd="sng" algn="ctr">
                <a:solidFill>
                  <a:srgbClr val="FF0000"/>
                </a:solidFill>
                <a:prstDash val="solid"/>
              </a:ln>
              <a:effectLst>
                <a:outerShdw blurRad="40000" dist="23000" dir="5400000" rotWithShape="0">
                  <a:srgbClr val="000000">
                    <a:alpha val="35000"/>
                  </a:srgbClr>
                </a:outerShdw>
              </a:effectLst>
            </p:spPr>
          </p:cxnSp>
        </p:grpSp>
      </p:grpSp>
      <p:sp>
        <p:nvSpPr>
          <p:cNvPr id="49" name="Title 1"/>
          <p:cNvSpPr txBox="1">
            <a:spLocks/>
          </p:cNvSpPr>
          <p:nvPr/>
        </p:nvSpPr>
        <p:spPr>
          <a:xfrm>
            <a:off x="457200" y="-9525"/>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1800" dirty="0"/>
          </a:p>
        </p:txBody>
      </p:sp>
      <p:sp>
        <p:nvSpPr>
          <p:cNvPr id="11" name="TextBox 10"/>
          <p:cNvSpPr txBox="1"/>
          <p:nvPr/>
        </p:nvSpPr>
        <p:spPr>
          <a:xfrm>
            <a:off x="3088188" y="141290"/>
            <a:ext cx="3202038" cy="461665"/>
          </a:xfrm>
          <a:prstGeom prst="rect">
            <a:avLst/>
          </a:prstGeom>
          <a:noFill/>
        </p:spPr>
        <p:txBody>
          <a:bodyPr wrap="square" rtlCol="0">
            <a:spAutoFit/>
          </a:bodyPr>
          <a:lstStyle/>
          <a:p>
            <a:r>
              <a:rPr lang="en-US" sz="2400" dirty="0" smtClean="0">
                <a:solidFill>
                  <a:srgbClr val="FF0000"/>
                </a:solidFill>
              </a:rPr>
              <a:t>Region 10 AVATAR</a:t>
            </a:r>
            <a:endParaRPr lang="en-US" sz="2400" dirty="0">
              <a:solidFill>
                <a:srgbClr val="FF0000"/>
              </a:solidFill>
            </a:endParaRPr>
          </a:p>
        </p:txBody>
      </p:sp>
    </p:spTree>
    <p:extLst>
      <p:ext uri="{BB962C8B-B14F-4D97-AF65-F5344CB8AC3E}">
        <p14:creationId xmlns:p14="http://schemas.microsoft.com/office/powerpoint/2010/main" val="3701517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678363"/>
          </a:xfrm>
        </p:spPr>
        <p:txBody>
          <a:bodyPr>
            <a:normAutofit/>
          </a:bodyPr>
          <a:lstStyle/>
          <a:p>
            <a:pPr>
              <a:buNone/>
            </a:pPr>
            <a:r>
              <a:rPr lang="en-US" sz="2000" dirty="0" smtClean="0"/>
              <a:t>	</a:t>
            </a:r>
            <a:endParaRPr 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buNone/>
            </a:pPr>
            <a:endParaRPr lang="en-US" sz="4800" dirty="0"/>
          </a:p>
        </p:txBody>
      </p:sp>
      <p:sp>
        <p:nvSpPr>
          <p:cNvPr id="4" name="Slide Number Placeholder 3"/>
          <p:cNvSpPr>
            <a:spLocks noGrp="1"/>
          </p:cNvSpPr>
          <p:nvPr>
            <p:ph type="sldNum" sz="quarter" idx="12"/>
          </p:nvPr>
        </p:nvSpPr>
        <p:spPr/>
        <p:txBody>
          <a:bodyPr/>
          <a:lstStyle/>
          <a:p>
            <a:fld id="{6C9BBEF7-7293-46AE-9D35-8611E125A7BD}" type="slidenum">
              <a:rPr lang="en-US" smtClean="0"/>
              <a:pPr/>
              <a:t>40</a:t>
            </a:fld>
            <a:endParaRPr lang="en-US" dirty="0"/>
          </a:p>
        </p:txBody>
      </p:sp>
      <p:sp>
        <p:nvSpPr>
          <p:cNvPr id="6" name="Title 5"/>
          <p:cNvSpPr>
            <a:spLocks noGrp="1"/>
          </p:cNvSpPr>
          <p:nvPr>
            <p:ph type="title"/>
          </p:nvPr>
        </p:nvSpPr>
        <p:spPr>
          <a:xfrm>
            <a:off x="152400" y="304800"/>
            <a:ext cx="9144000" cy="1143000"/>
          </a:xfrm>
        </p:spPr>
        <p:txBody>
          <a:bodyPr>
            <a:normAutofit/>
          </a:bodyPr>
          <a:lstStyle/>
          <a:p>
            <a:pPr algn="ctr"/>
            <a:r>
              <a:rPr lang="en-US" sz="3500" u="sng" dirty="0" smtClean="0"/>
              <a:t>Focused on 21</a:t>
            </a:r>
            <a:r>
              <a:rPr lang="en-US" sz="3500" u="sng" baseline="30000" dirty="0" smtClean="0"/>
              <a:t>st</a:t>
            </a:r>
            <a:r>
              <a:rPr lang="en-US" sz="3500" u="sng" dirty="0" smtClean="0"/>
              <a:t> Century Competencies </a:t>
            </a:r>
            <a:r>
              <a:rPr lang="en-US" sz="2800" dirty="0" smtClean="0"/>
              <a:t>How do we start?</a:t>
            </a:r>
            <a:endParaRPr lang="en-US" sz="2800" dirty="0"/>
          </a:p>
        </p:txBody>
      </p:sp>
      <p:pic>
        <p:nvPicPr>
          <p:cNvPr id="7" name="Picture 2" descr="C:\Users\mjk0007\AppData\Local\Microsoft\Windows\Temporary Internet Files\Content.IE5\M0SNT72B\MP90039881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2514600"/>
            <a:ext cx="2735580" cy="234478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5415868" y="1905000"/>
            <a:ext cx="3139001" cy="41549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1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Communication Skills</a:t>
            </a:r>
            <a:endParaRPr lang="en-US" sz="21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6400800" y="3429000"/>
            <a:ext cx="1981200" cy="461665"/>
          </a:xfrm>
          <a:prstGeom prst="rect">
            <a:avLst/>
          </a:prstGeom>
          <a:noFill/>
        </p:spPr>
        <p:txBody>
          <a:bodyPr wrap="square" lIns="91440" tIns="45720" rIns="91440" bIns="45720">
            <a:spAutoFit/>
          </a:bodyPr>
          <a:lstStyle/>
          <a:p>
            <a:pPr algn="ctr"/>
            <a:r>
              <a:rPr lang="en-US" sz="2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Teamwork</a:t>
            </a:r>
            <a:endParaRPr lang="en-US" sz="2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12" name="Rectangle 11"/>
          <p:cNvSpPr/>
          <p:nvPr/>
        </p:nvSpPr>
        <p:spPr>
          <a:xfrm>
            <a:off x="5181600" y="5486400"/>
            <a:ext cx="3228769" cy="461665"/>
          </a:xfrm>
          <a:prstGeom prst="rect">
            <a:avLst/>
          </a:prstGeom>
          <a:noFill/>
        </p:spPr>
        <p:txBody>
          <a:bodyPr wrap="none" lIns="91440" tIns="45720" rIns="91440" bIns="45720">
            <a:spAutoFit/>
          </a:bodyPr>
          <a:lstStyle/>
          <a:p>
            <a:pPr algn="ctr"/>
            <a:r>
              <a:rPr lang="en-US" sz="2400" b="1" cap="none" spc="0" dirty="0" smtClean="0">
                <a:ln w="17780" cmpd="sng">
                  <a:solidFill>
                    <a:schemeClr val="accent3">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Social Responsibility</a:t>
            </a:r>
            <a:endParaRPr lang="en-US" sz="2400" b="1" cap="none" spc="0" dirty="0">
              <a:ln w="17780" cmpd="sng">
                <a:solidFill>
                  <a:schemeClr val="accent3">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3" name="Rectangle 12"/>
          <p:cNvSpPr/>
          <p:nvPr/>
        </p:nvSpPr>
        <p:spPr>
          <a:xfrm>
            <a:off x="990600" y="1752600"/>
            <a:ext cx="3483646" cy="400110"/>
          </a:xfrm>
          <a:prstGeom prst="rect">
            <a:avLst/>
          </a:prstGeom>
          <a:noFill/>
        </p:spPr>
        <p:txBody>
          <a:bodyPr wrap="none" lIns="91440" tIns="45720" rIns="91440" bIns="45720">
            <a:spAutoFit/>
          </a:bodyPr>
          <a:lstStyle/>
          <a:p>
            <a:pPr algn="ctr"/>
            <a:r>
              <a:rPr lang="en-US" sz="2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PERSONAL RESPONSIBILITY</a:t>
            </a:r>
            <a:endParaRPr lang="en-US" sz="2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4" name="Rectangle 13"/>
          <p:cNvSpPr/>
          <p:nvPr/>
        </p:nvSpPr>
        <p:spPr>
          <a:xfrm>
            <a:off x="457200" y="5181600"/>
            <a:ext cx="3509294" cy="400110"/>
          </a:xfrm>
          <a:prstGeom prst="rect">
            <a:avLst/>
          </a:prstGeom>
          <a:noFill/>
        </p:spPr>
        <p:txBody>
          <a:bodyPr wrap="none" lIns="91440" tIns="45720" rIns="91440" bIns="45720">
            <a:spAutoFit/>
          </a:bodyPr>
          <a:lstStyle/>
          <a:p>
            <a:pPr algn="ctr"/>
            <a:r>
              <a:rPr lang="en-US" sz="2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CRITICAL THINKING SKILLS</a:t>
            </a:r>
            <a:endParaRPr lang="en-US"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6" name="Rectangle 15"/>
          <p:cNvSpPr/>
          <p:nvPr/>
        </p:nvSpPr>
        <p:spPr>
          <a:xfrm>
            <a:off x="533400" y="3048000"/>
            <a:ext cx="2417649" cy="707886"/>
          </a:xfrm>
          <a:prstGeom prst="rect">
            <a:avLst/>
          </a:prstGeom>
          <a:noFill/>
        </p:spPr>
        <p:txBody>
          <a:bodyPr wrap="none" lIns="91440" tIns="45720" rIns="91440" bIns="45720">
            <a:spAutoFit/>
          </a:bodyPr>
          <a:lstStyle/>
          <a:p>
            <a:pPr algn="ctr"/>
            <a:r>
              <a:rPr lang="en-US" sz="2000" b="1" cap="none" spc="0" dirty="0" smtClean="0">
                <a:ln w="19050">
                  <a:solidFill>
                    <a:srgbClr val="006600"/>
                  </a:solidFill>
                  <a:prstDash val="solid"/>
                </a:ln>
                <a:solidFill>
                  <a:srgbClr val="46C063"/>
                </a:solidFill>
                <a:effectLst>
                  <a:outerShdw blurRad="50000" dist="50800" dir="7500000" algn="tl">
                    <a:srgbClr val="000000">
                      <a:shade val="5000"/>
                      <a:alpha val="35000"/>
                    </a:srgbClr>
                  </a:outerShdw>
                </a:effectLst>
              </a:rPr>
              <a:t>Empirical &amp; </a:t>
            </a:r>
          </a:p>
          <a:p>
            <a:pPr algn="ctr"/>
            <a:r>
              <a:rPr lang="en-US" sz="2000" b="1" cap="none" spc="0" dirty="0" smtClean="0">
                <a:ln w="19050">
                  <a:solidFill>
                    <a:srgbClr val="006600"/>
                  </a:solidFill>
                  <a:prstDash val="solid"/>
                </a:ln>
                <a:solidFill>
                  <a:srgbClr val="46C063"/>
                </a:solidFill>
                <a:effectLst>
                  <a:outerShdw blurRad="50000" dist="50800" dir="7500000" algn="tl">
                    <a:srgbClr val="000000">
                      <a:shade val="5000"/>
                      <a:alpha val="35000"/>
                    </a:srgbClr>
                  </a:outerShdw>
                </a:effectLst>
              </a:rPr>
              <a:t>Quantitative Skills</a:t>
            </a:r>
            <a:endParaRPr lang="en-US" sz="2000" b="1" cap="none" spc="0" dirty="0">
              <a:ln w="19050">
                <a:solidFill>
                  <a:srgbClr val="006600"/>
                </a:solidFill>
                <a:prstDash val="solid"/>
              </a:ln>
              <a:solidFill>
                <a:srgbClr val="46C063"/>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4938097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Still Need </a:t>
            </a:r>
            <a:r>
              <a:rPr lang="en-US" dirty="0" smtClean="0">
                <a:solidFill>
                  <a:srgbClr val="FF0000"/>
                </a:solidFill>
              </a:rPr>
              <a:t>AVATAR</a:t>
            </a:r>
            <a:r>
              <a:rPr lang="en-US" dirty="0" smtClean="0"/>
              <a:t>?</a:t>
            </a:r>
            <a:endParaRPr lang="en-US" dirty="0"/>
          </a:p>
        </p:txBody>
      </p:sp>
      <p:sp>
        <p:nvSpPr>
          <p:cNvPr id="3" name="Content Placeholder 2"/>
          <p:cNvSpPr>
            <a:spLocks noGrp="1"/>
          </p:cNvSpPr>
          <p:nvPr>
            <p:ph idx="1"/>
          </p:nvPr>
        </p:nvSpPr>
        <p:spPr>
          <a:xfrm>
            <a:off x="304800" y="1481328"/>
            <a:ext cx="8686800" cy="4525963"/>
          </a:xfrm>
        </p:spPr>
        <p:txBody>
          <a:bodyPr>
            <a:normAutofit/>
          </a:bodyPr>
          <a:lstStyle/>
          <a:p>
            <a:r>
              <a:rPr lang="en-US" sz="2400" dirty="0" smtClean="0"/>
              <a:t>Too many secondary and postsecondary leaders and educators still have not shared accurate information and gained understanding of what students needs to know and do in order to be successful in postsecondary education and careers;</a:t>
            </a:r>
          </a:p>
          <a:p>
            <a:endParaRPr lang="en-US" sz="1200" dirty="0"/>
          </a:p>
          <a:p>
            <a:r>
              <a:rPr lang="en-US" sz="2400" dirty="0" smtClean="0"/>
              <a:t>Too many students are still taking developmental education at the postsecondary level; and</a:t>
            </a:r>
          </a:p>
          <a:p>
            <a:endParaRPr lang="en-US" sz="1200" dirty="0" smtClean="0"/>
          </a:p>
          <a:p>
            <a:r>
              <a:rPr lang="en-US" sz="2400" dirty="0" smtClean="0"/>
              <a:t>Too many students enter postsecondary and do not complete in a timely fashion</a:t>
            </a:r>
          </a:p>
        </p:txBody>
      </p:sp>
    </p:spTree>
    <p:extLst>
      <p:ext uri="{BB962C8B-B14F-4D97-AF65-F5344CB8AC3E}">
        <p14:creationId xmlns:p14="http://schemas.microsoft.com/office/powerpoint/2010/main" val="179390332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C9BBEF7-7293-46AE-9D35-8611E125A7BD}" type="slidenum">
              <a:rPr lang="en-US" smtClean="0"/>
              <a:pPr/>
              <a:t>42</a:t>
            </a:fld>
            <a:endParaRPr lang="en-US" dirty="0"/>
          </a:p>
        </p:txBody>
      </p:sp>
      <p:sp>
        <p:nvSpPr>
          <p:cNvPr id="4" name="Title 3"/>
          <p:cNvSpPr>
            <a:spLocks noGrp="1"/>
          </p:cNvSpPr>
          <p:nvPr>
            <p:ph type="title"/>
          </p:nvPr>
        </p:nvSpPr>
        <p:spPr>
          <a:xfrm>
            <a:off x="304800" y="274638"/>
            <a:ext cx="8610600" cy="1143000"/>
          </a:xfrm>
        </p:spPr>
        <p:txBody>
          <a:bodyPr>
            <a:normAutofit fontScale="90000"/>
          </a:bodyPr>
          <a:lstStyle/>
          <a:p>
            <a:r>
              <a:rPr lang="en-US" dirty="0"/>
              <a:t>All AVATAR </a:t>
            </a:r>
            <a:r>
              <a:rPr lang="en-US" dirty="0" smtClean="0"/>
              <a:t>Artifacts </a:t>
            </a:r>
            <a:r>
              <a:rPr lang="en-US" dirty="0"/>
              <a:t>:</a:t>
            </a:r>
            <a:br>
              <a:rPr lang="en-US" dirty="0"/>
            </a:br>
            <a:r>
              <a:rPr lang="en-US" dirty="0" smtClean="0"/>
              <a:t>http</a:t>
            </a:r>
            <a:r>
              <a:rPr lang="en-US" dirty="0"/>
              <a:t>://www.ntp16.notlb.com/avatar</a:t>
            </a:r>
          </a:p>
        </p:txBody>
      </p:sp>
      <p:pic>
        <p:nvPicPr>
          <p:cNvPr id="5" name="Content Placeholder 4"/>
          <p:cNvPicPr>
            <a:picLocks noGrp="1"/>
          </p:cNvPicPr>
          <p:nvPr>
            <p:ph idx="1"/>
          </p:nvPr>
        </p:nvPicPr>
        <p:blipFill>
          <a:blip r:embed="rId2"/>
          <a:stretch>
            <a:fillRect/>
          </a:stretch>
        </p:blipFill>
        <p:spPr>
          <a:xfrm>
            <a:off x="1554692" y="1481138"/>
            <a:ext cx="6034616" cy="4525962"/>
          </a:xfrm>
          <a:prstGeom prst="rect">
            <a:avLst/>
          </a:prstGeom>
        </p:spPr>
      </p:pic>
    </p:spTree>
    <p:extLst>
      <p:ext uri="{BB962C8B-B14F-4D97-AF65-F5344CB8AC3E}">
        <p14:creationId xmlns:p14="http://schemas.microsoft.com/office/powerpoint/2010/main" val="28469997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09600" y="1371600"/>
            <a:ext cx="8229600" cy="4906963"/>
          </a:xfrm>
        </p:spPr>
        <p:txBody>
          <a:bodyPr>
            <a:normAutofit fontScale="92500" lnSpcReduction="10000"/>
          </a:bodyPr>
          <a:lstStyle/>
          <a:p>
            <a:pPr marL="365760" indent="-256032" eaLnBrk="1" fontAlgn="auto" hangingPunct="1">
              <a:lnSpc>
                <a:spcPct val="150000"/>
              </a:lnSpc>
              <a:spcAft>
                <a:spcPts val="0"/>
              </a:spcAft>
              <a:buFont typeface="Wingdings 3"/>
              <a:buNone/>
              <a:defRPr/>
            </a:pPr>
            <a:r>
              <a:rPr lang="en-US" sz="3500" b="1" dirty="0" smtClean="0">
                <a:sym typeface="Webdings"/>
              </a:rPr>
              <a:t></a:t>
            </a:r>
            <a:r>
              <a:rPr lang="en-US" sz="3500" b="1" dirty="0" smtClean="0"/>
              <a:t>Identify 2-3 action items:</a:t>
            </a:r>
          </a:p>
          <a:p>
            <a:pPr marL="365760" indent="-256032" eaLnBrk="1" fontAlgn="auto" hangingPunct="1">
              <a:lnSpc>
                <a:spcPct val="150000"/>
              </a:lnSpc>
              <a:spcAft>
                <a:spcPts val="0"/>
              </a:spcAft>
              <a:buFont typeface="Wingdings 3"/>
              <a:buNone/>
              <a:defRPr/>
            </a:pPr>
            <a:r>
              <a:rPr lang="en-US" b="1" i="1" dirty="0" smtClean="0"/>
              <a:t>What will I do this spring to create more vertical and horizontal curriculum alignment in both content and life skills?</a:t>
            </a:r>
          </a:p>
          <a:p>
            <a:pPr marL="365760" indent="-256032" eaLnBrk="1" fontAlgn="auto" hangingPunct="1">
              <a:lnSpc>
                <a:spcPct val="150000"/>
              </a:lnSpc>
              <a:spcAft>
                <a:spcPts val="0"/>
              </a:spcAft>
              <a:buFont typeface="Wingdings 3"/>
              <a:buNone/>
              <a:defRPr/>
            </a:pPr>
            <a:r>
              <a:rPr lang="en-US" dirty="0" smtClean="0">
                <a:sym typeface="Webdings"/>
              </a:rPr>
              <a:t> </a:t>
            </a:r>
            <a:r>
              <a:rPr lang="en-US" dirty="0" smtClean="0"/>
              <a:t>When</a:t>
            </a:r>
          </a:p>
          <a:p>
            <a:pPr marL="365760" indent="-256032" eaLnBrk="1" fontAlgn="auto" hangingPunct="1">
              <a:lnSpc>
                <a:spcPct val="150000"/>
              </a:lnSpc>
              <a:spcAft>
                <a:spcPts val="0"/>
              </a:spcAft>
              <a:buFont typeface="Wingdings 3"/>
              <a:buNone/>
              <a:defRPr/>
            </a:pPr>
            <a:r>
              <a:rPr lang="en-US" dirty="0" smtClean="0">
                <a:sym typeface="Webdings"/>
              </a:rPr>
              <a:t> </a:t>
            </a:r>
            <a:r>
              <a:rPr lang="en-US" dirty="0" smtClean="0"/>
              <a:t>Where</a:t>
            </a:r>
          </a:p>
          <a:p>
            <a:pPr marL="365760" indent="-256032" eaLnBrk="1" fontAlgn="auto" hangingPunct="1">
              <a:lnSpc>
                <a:spcPct val="150000"/>
              </a:lnSpc>
              <a:spcAft>
                <a:spcPts val="0"/>
              </a:spcAft>
              <a:buFont typeface="Wingdings 3"/>
              <a:buNone/>
              <a:defRPr/>
            </a:pPr>
            <a:r>
              <a:rPr lang="en-US" dirty="0" smtClean="0">
                <a:sym typeface="Webdings"/>
              </a:rPr>
              <a:t></a:t>
            </a:r>
            <a:r>
              <a:rPr lang="en-US" dirty="0" smtClean="0"/>
              <a:t>How</a:t>
            </a:r>
          </a:p>
          <a:p>
            <a:pPr marL="365760" indent="-256032" eaLnBrk="1" fontAlgn="auto" hangingPunct="1">
              <a:lnSpc>
                <a:spcPct val="150000"/>
              </a:lnSpc>
              <a:spcAft>
                <a:spcPts val="0"/>
              </a:spcAft>
              <a:buFont typeface="Wingdings 3"/>
              <a:buNone/>
              <a:defRPr/>
            </a:pPr>
            <a:r>
              <a:rPr lang="en-US" b="1" dirty="0" smtClean="0">
                <a:sym typeface="Webdings"/>
              </a:rPr>
              <a:t></a:t>
            </a:r>
            <a:r>
              <a:rPr lang="en-US" dirty="0" smtClean="0"/>
              <a:t>Anticipated Outcome</a:t>
            </a:r>
          </a:p>
          <a:p>
            <a:pPr marL="365760" indent="-256032" eaLnBrk="1" fontAlgn="auto" hangingPunct="1">
              <a:lnSpc>
                <a:spcPct val="150000"/>
              </a:lnSpc>
              <a:spcAft>
                <a:spcPts val="0"/>
              </a:spcAft>
              <a:buFont typeface="Wingdings 3"/>
              <a:buChar char=""/>
              <a:defRPr/>
            </a:pPr>
            <a:endParaRPr lang="en-US" dirty="0"/>
          </a:p>
        </p:txBody>
      </p:sp>
      <p:sp>
        <p:nvSpPr>
          <p:cNvPr id="2" name="Title 1"/>
          <p:cNvSpPr>
            <a:spLocks noGrp="1"/>
          </p:cNvSpPr>
          <p:nvPr>
            <p:ph type="title" idx="4294967295"/>
          </p:nvPr>
        </p:nvSpPr>
        <p:spPr/>
        <p:txBody>
          <a:bodyPr rtlCol="0"/>
          <a:lstStyle/>
          <a:p>
            <a:pPr eaLnBrk="1" fontAlgn="auto" hangingPunct="1">
              <a:spcAft>
                <a:spcPts val="0"/>
              </a:spcAft>
              <a:defRPr/>
            </a:pPr>
            <a:r>
              <a:rPr lang="en-US" dirty="0" smtClean="0">
                <a:solidFill>
                  <a:schemeClr val="accent1"/>
                </a:solidFill>
              </a:rPr>
              <a:t>Personal AVATAR Action Plans  </a:t>
            </a:r>
            <a:endParaRPr lang="en-US" dirty="0">
              <a:solidFill>
                <a:schemeClr val="accent1"/>
              </a:solidFill>
            </a:endParaRPr>
          </a:p>
        </p:txBody>
      </p:sp>
      <p:sp>
        <p:nvSpPr>
          <p:cNvPr id="51203" name="Slide Number Placeholder 3"/>
          <p:cNvSpPr txBox="1">
            <a:spLocks noGrp="1"/>
          </p:cNvSpPr>
          <p:nvPr/>
        </p:nvSpPr>
        <p:spPr bwMode="auto">
          <a:xfrm>
            <a:off x="8647113" y="6408738"/>
            <a:ext cx="366712" cy="365125"/>
          </a:xfrm>
          <a:prstGeom prst="rect">
            <a:avLst/>
          </a:prstGeom>
          <a:noFill/>
          <a:ln>
            <a:miter lim="800000"/>
            <a:headEnd/>
            <a:tailEnd/>
          </a:ln>
        </p:spPr>
        <p:txBody>
          <a:bodyPr anchor="b"/>
          <a:lstStyle/>
          <a:p>
            <a:pPr algn="r">
              <a:defRPr/>
            </a:pPr>
            <a:fld id="{9E4E1F13-7A89-413B-86C5-A89BCCC625CD}" type="slidenum">
              <a:rPr lang="en-US" sz="1000">
                <a:latin typeface="+mn-lt"/>
              </a:rPr>
              <a:pPr algn="r">
                <a:defRPr/>
              </a:pPr>
              <a:t>43</a:t>
            </a:fld>
            <a:endParaRPr lang="en-US" sz="1000" dirty="0">
              <a:latin typeface="+mn-lt"/>
            </a:endParaRPr>
          </a:p>
        </p:txBody>
      </p:sp>
      <p:sp>
        <p:nvSpPr>
          <p:cNvPr id="9" name="TextBox 8"/>
          <p:cNvSpPr txBox="1"/>
          <p:nvPr/>
        </p:nvSpPr>
        <p:spPr>
          <a:xfrm>
            <a:off x="5334000" y="4267200"/>
            <a:ext cx="2819400" cy="1916113"/>
          </a:xfrm>
          <a:prstGeom prst="rect">
            <a:avLst/>
          </a:prstGeom>
          <a:noFill/>
        </p:spPr>
        <p:txBody>
          <a:bodyPr>
            <a:spAutoFit/>
          </a:bodyPr>
          <a:lstStyle/>
          <a:p>
            <a:pPr fontAlgn="auto">
              <a:spcBef>
                <a:spcPts val="0"/>
              </a:spcBef>
              <a:spcAft>
                <a:spcPts val="0"/>
              </a:spcAft>
              <a:defRPr/>
            </a:pPr>
            <a:r>
              <a:rPr lang="en-US" dirty="0">
                <a:effectLst>
                  <a:outerShdw blurRad="38100" dist="38100" dir="2700000" algn="tl">
                    <a:srgbClr val="000000">
                      <a:alpha val="43137"/>
                    </a:srgbClr>
                  </a:outerShdw>
                </a:effectLst>
                <a:latin typeface="+mn-lt"/>
              </a:rPr>
              <a:t>First I will…</a:t>
            </a:r>
          </a:p>
        </p:txBody>
      </p:sp>
      <p:pic>
        <p:nvPicPr>
          <p:cNvPr id="21509" name="Picture 5"/>
          <p:cNvPicPr>
            <a:picLocks noChangeAspect="1" noChangeArrowheads="1"/>
          </p:cNvPicPr>
          <p:nvPr/>
        </p:nvPicPr>
        <p:blipFill>
          <a:blip r:embed="rId3" cstate="print"/>
          <a:srcRect/>
          <a:stretch>
            <a:fillRect/>
          </a:stretch>
        </p:blipFill>
        <p:spPr bwMode="auto">
          <a:xfrm>
            <a:off x="4724400" y="3352800"/>
            <a:ext cx="4125913" cy="3292475"/>
          </a:xfrm>
          <a:prstGeom prst="rect">
            <a:avLst/>
          </a:prstGeom>
          <a:noFill/>
          <a:ln w="9525">
            <a:noFill/>
            <a:miter lim="800000"/>
            <a:headEnd/>
            <a:tailEnd/>
          </a:ln>
        </p:spPr>
      </p:pic>
    </p:spTree>
    <p:extLst>
      <p:ext uri="{BB962C8B-B14F-4D97-AF65-F5344CB8AC3E}">
        <p14:creationId xmlns:p14="http://schemas.microsoft.com/office/powerpoint/2010/main" val="20784577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3005" y="2667000"/>
            <a:ext cx="7772400" cy="1524962"/>
          </a:xfrm>
        </p:spPr>
        <p:txBody>
          <a:bodyPr>
            <a:normAutofit fontScale="90000"/>
          </a:bodyPr>
          <a:lstStyle/>
          <a:p>
            <a:pPr algn="ctr"/>
            <a:r>
              <a:rPr lang="en-US" dirty="0"/>
              <a:t>Thank </a:t>
            </a:r>
            <a:r>
              <a:rPr lang="en-US" dirty="0">
                <a:solidFill>
                  <a:srgbClr val="FF0000"/>
                </a:solidFill>
              </a:rPr>
              <a:t>YOU</a:t>
            </a:r>
            <a:br>
              <a:rPr lang="en-US" dirty="0">
                <a:solidFill>
                  <a:srgbClr val="FF0000"/>
                </a:solidFill>
              </a:rPr>
            </a:br>
            <a:r>
              <a:rPr lang="en-US" dirty="0" smtClean="0"/>
              <a:t> </a:t>
            </a:r>
            <a:endParaRPr lang="en-US" dirty="0"/>
          </a:p>
        </p:txBody>
      </p:sp>
      <p:sp>
        <p:nvSpPr>
          <p:cNvPr id="3" name="Subtitle 2"/>
          <p:cNvSpPr>
            <a:spLocks noGrp="1"/>
          </p:cNvSpPr>
          <p:nvPr>
            <p:ph type="subTitle" idx="1"/>
          </p:nvPr>
        </p:nvSpPr>
        <p:spPr>
          <a:xfrm>
            <a:off x="1371600" y="3810000"/>
            <a:ext cx="6705600" cy="2590800"/>
          </a:xfrm>
        </p:spPr>
        <p:txBody>
          <a:bodyPr/>
          <a:lstStyle/>
          <a:p>
            <a:r>
              <a:rPr lang="en-US" dirty="0" smtClean="0">
                <a:solidFill>
                  <a:srgbClr val="FF0000"/>
                </a:solidFill>
              </a:rPr>
              <a:t>AVATAR</a:t>
            </a:r>
            <a:r>
              <a:rPr lang="en-US" dirty="0" smtClean="0"/>
              <a:t> is only possible with </a:t>
            </a:r>
            <a:r>
              <a:rPr lang="en-US" dirty="0" smtClean="0">
                <a:solidFill>
                  <a:srgbClr val="FF0000"/>
                </a:solidFill>
              </a:rPr>
              <a:t>YOU</a:t>
            </a:r>
          </a:p>
          <a:p>
            <a:r>
              <a:rPr lang="en-US" dirty="0">
                <a:solidFill>
                  <a:srgbClr val="FF0000"/>
                </a:solidFill>
                <a:hlinkClick r:id="rId2"/>
              </a:rPr>
              <a:t>http://</a:t>
            </a:r>
            <a:r>
              <a:rPr lang="en-US" dirty="0" smtClean="0">
                <a:solidFill>
                  <a:srgbClr val="FF0000"/>
                </a:solidFill>
                <a:hlinkClick r:id="rId2"/>
              </a:rPr>
              <a:t>www.ntp16.notlb.com/avatar</a:t>
            </a:r>
            <a:endParaRPr lang="en-US" dirty="0" smtClean="0">
              <a:solidFill>
                <a:srgbClr val="FF0000"/>
              </a:solidFill>
            </a:endParaRPr>
          </a:p>
          <a:p>
            <a:endParaRPr lang="en-US" dirty="0">
              <a:solidFill>
                <a:srgbClr val="FF0000"/>
              </a:solidFill>
            </a:endParaRPr>
          </a:p>
        </p:txBody>
      </p:sp>
      <p:pic>
        <p:nvPicPr>
          <p:cNvPr id="4" name="Picture 2" descr="C:\Users\jharvill\AppData\Local\Microsoft\Windows\Temporary Internet Files\Content.IE5\Y0NC11OM\MC900056793[1].wmf"/>
          <p:cNvPicPr>
            <a:picLocks noChangeAspect="1" noChangeArrowheads="1"/>
          </p:cNvPicPr>
          <p:nvPr/>
        </p:nvPicPr>
        <p:blipFill>
          <a:blip r:embed="rId3" cstate="print"/>
          <a:srcRect/>
          <a:stretch>
            <a:fillRect/>
          </a:stretch>
        </p:blipFill>
        <p:spPr bwMode="auto">
          <a:xfrm>
            <a:off x="3375837" y="533400"/>
            <a:ext cx="2194560" cy="1641336"/>
          </a:xfrm>
          <a:prstGeom prst="rect">
            <a:avLst/>
          </a:prstGeom>
          <a:noFill/>
          <a:ln w="9525">
            <a:noFill/>
            <a:miter lim="800000"/>
            <a:headEnd/>
            <a:tailEnd/>
          </a:ln>
        </p:spPr>
      </p:pic>
      <p:pic>
        <p:nvPicPr>
          <p:cNvPr id="5" name="Picture 2" descr="C:\Users\jharvill\AppData\Local\Microsoft\Windows\Temporary Internet Files\Content.IE5\G4PZC5A9\MC900056794[1].wmf"/>
          <p:cNvPicPr>
            <a:picLocks noChangeAspect="1" noChangeArrowheads="1"/>
          </p:cNvPicPr>
          <p:nvPr/>
        </p:nvPicPr>
        <p:blipFill>
          <a:blip r:embed="rId4" cstate="print"/>
          <a:srcRect/>
          <a:stretch>
            <a:fillRect/>
          </a:stretch>
        </p:blipFill>
        <p:spPr bwMode="auto">
          <a:xfrm>
            <a:off x="6302449" y="1525766"/>
            <a:ext cx="2651760" cy="1297939"/>
          </a:xfrm>
          <a:prstGeom prst="rect">
            <a:avLst/>
          </a:prstGeom>
          <a:noFill/>
          <a:ln w="9525">
            <a:noFill/>
            <a:miter lim="800000"/>
            <a:headEnd/>
            <a:tailEnd/>
          </a:ln>
        </p:spPr>
      </p:pic>
      <p:pic>
        <p:nvPicPr>
          <p:cNvPr id="1026" name="Picture 2" descr="C:\Users\kanousec\AppData\Local\Microsoft\Windows\Temporary Internet Files\Content.IE5\1Y3YNK2O\MC900060151[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3375" y="4572000"/>
            <a:ext cx="1043330" cy="181325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kanousec\AppData\Local\Microsoft\Windows\Temporary Internet Files\Content.IE5\FGETZUY5\MP900387272[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3375" y="1525765"/>
            <a:ext cx="1819540" cy="1297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700172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North Texas Regional P-16 Council</a:t>
            </a:r>
          </a:p>
          <a:p>
            <a:pPr marL="109728" indent="0">
              <a:buNone/>
            </a:pPr>
            <a:r>
              <a:rPr lang="en-US" u="sng" dirty="0" smtClean="0">
                <a:hlinkClick r:id="rId2"/>
              </a:rPr>
              <a:t>http</a:t>
            </a:r>
            <a:r>
              <a:rPr lang="en-US" u="sng" dirty="0">
                <a:hlinkClick r:id="rId2"/>
              </a:rPr>
              <a:t>://</a:t>
            </a:r>
            <a:r>
              <a:rPr lang="en-US" u="sng" dirty="0" smtClean="0">
                <a:hlinkClick r:id="rId2"/>
              </a:rPr>
              <a:t>www.ntp16.notlb.com/avatar</a:t>
            </a:r>
            <a:endParaRPr lang="en-US" u="sng" dirty="0" smtClean="0"/>
          </a:p>
          <a:p>
            <a:r>
              <a:rPr lang="en-US" dirty="0" smtClean="0"/>
              <a:t> </a:t>
            </a:r>
            <a:r>
              <a:rPr lang="en-US" b="1" dirty="0"/>
              <a:t>Region 10 College and Career </a:t>
            </a:r>
            <a:r>
              <a:rPr lang="en-US" b="1" dirty="0" smtClean="0"/>
              <a:t>Readiness  </a:t>
            </a:r>
            <a:r>
              <a:rPr lang="en-US" dirty="0" smtClean="0">
                <a:hlinkClick r:id="rId3"/>
              </a:rPr>
              <a:t>https</a:t>
            </a:r>
            <a:r>
              <a:rPr lang="en-US" dirty="0">
                <a:hlinkClick r:id="rId3"/>
              </a:rPr>
              <a:t>://sites.google.com/site/r10collegecareerreadiness</a:t>
            </a:r>
            <a:r>
              <a:rPr lang="en-US" smtClean="0">
                <a:hlinkClick r:id="rId3"/>
              </a:rPr>
              <a:t>/</a:t>
            </a:r>
            <a:r>
              <a:rPr lang="en-US" smtClean="0"/>
              <a:t>   </a:t>
            </a:r>
          </a:p>
          <a:p>
            <a:endParaRPr lang="en-US" b="1" dirty="0" smtClean="0"/>
          </a:p>
          <a:p>
            <a:endParaRPr lang="en-US" dirty="0"/>
          </a:p>
        </p:txBody>
      </p:sp>
      <p:sp>
        <p:nvSpPr>
          <p:cNvPr id="3" name="Slide Number Placeholder 2"/>
          <p:cNvSpPr>
            <a:spLocks noGrp="1"/>
          </p:cNvSpPr>
          <p:nvPr>
            <p:ph type="sldNum" sz="quarter" idx="12"/>
          </p:nvPr>
        </p:nvSpPr>
        <p:spPr/>
        <p:txBody>
          <a:bodyPr/>
          <a:lstStyle/>
          <a:p>
            <a:fld id="{6C9BBEF7-7293-46AE-9D35-8611E125A7BD}" type="slidenum">
              <a:rPr lang="en-US" smtClean="0"/>
              <a:pPr/>
              <a:t>45</a:t>
            </a:fld>
            <a:endParaRPr lang="en-US" dirty="0"/>
          </a:p>
        </p:txBody>
      </p:sp>
      <p:sp>
        <p:nvSpPr>
          <p:cNvPr id="4" name="Title 3"/>
          <p:cNvSpPr>
            <a:spLocks noGrp="1"/>
          </p:cNvSpPr>
          <p:nvPr>
            <p:ph type="title"/>
          </p:nvPr>
        </p:nvSpPr>
        <p:spPr/>
        <p:txBody>
          <a:bodyPr>
            <a:normAutofit/>
          </a:bodyPr>
          <a:lstStyle/>
          <a:p>
            <a:r>
              <a:rPr lang="en-US" dirty="0" smtClean="0">
                <a:effectLst/>
              </a:rPr>
              <a:t>Resources for the Future</a:t>
            </a:r>
            <a:endParaRPr lang="en-US" dirty="0"/>
          </a:p>
        </p:txBody>
      </p:sp>
    </p:spTree>
    <p:extLst>
      <p:ext uri="{BB962C8B-B14F-4D97-AF65-F5344CB8AC3E}">
        <p14:creationId xmlns:p14="http://schemas.microsoft.com/office/powerpoint/2010/main" val="4188787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152400"/>
            <a:ext cx="8229600" cy="1143000"/>
          </a:xfrm>
        </p:spPr>
        <p:txBody>
          <a:bodyPr>
            <a:normAutofit/>
          </a:bodyPr>
          <a:lstStyle/>
          <a:p>
            <a:r>
              <a:rPr lang="en-US" sz="5400" i="1" dirty="0" smtClean="0">
                <a:solidFill>
                  <a:srgbClr val="0000FF"/>
                </a:solidFill>
              </a:rPr>
              <a:t>AVATAR Model</a:t>
            </a:r>
            <a:endParaRPr lang="en-US" sz="5400" i="1" dirty="0">
              <a:solidFill>
                <a:srgbClr val="0000FF"/>
              </a:solidFill>
            </a:endParaRPr>
          </a:p>
        </p:txBody>
      </p:sp>
      <p:pic>
        <p:nvPicPr>
          <p:cNvPr id="3074" name="Picture 2" descr="S:\Administration\P-16\Grant Applications\Vertical Alignment Training\Graphics and Figures\Figure 1.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434" t="9761" r="14106" b="47086"/>
          <a:stretch/>
        </p:blipFill>
        <p:spPr bwMode="auto">
          <a:xfrm>
            <a:off x="1295399" y="1143000"/>
            <a:ext cx="6937809" cy="5577840"/>
          </a:xfrm>
          <a:prstGeom prst="rect">
            <a:avLst/>
          </a:prstGeom>
          <a:noFill/>
          <a:extLst/>
        </p:spPr>
      </p:pic>
      <p:sp>
        <p:nvSpPr>
          <p:cNvPr id="4" name="Slide Number Placeholder 3"/>
          <p:cNvSpPr>
            <a:spLocks noGrp="1"/>
          </p:cNvSpPr>
          <p:nvPr>
            <p:ph type="sldNum" sz="quarter" idx="12"/>
          </p:nvPr>
        </p:nvSpPr>
        <p:spPr/>
        <p:txBody>
          <a:bodyPr/>
          <a:lstStyle/>
          <a:p>
            <a:fld id="{6C9BBEF7-7293-46AE-9D35-8611E125A7BD}" type="slidenum">
              <a:rPr lang="en-US" smtClean="0"/>
              <a:pPr/>
              <a:t>5</a:t>
            </a:fld>
            <a:endParaRPr lang="en-US" dirty="0"/>
          </a:p>
        </p:txBody>
      </p:sp>
      <p:sp>
        <p:nvSpPr>
          <p:cNvPr id="5" name="Rectangle 4"/>
          <p:cNvSpPr/>
          <p:nvPr/>
        </p:nvSpPr>
        <p:spPr>
          <a:xfrm>
            <a:off x="3733800" y="3894582"/>
            <a:ext cx="1752600" cy="201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3200400" y="2130053"/>
            <a:ext cx="1676400" cy="307777"/>
          </a:xfrm>
          <a:prstGeom prst="rect">
            <a:avLst/>
          </a:prstGeom>
          <a:noFill/>
        </p:spPr>
        <p:txBody>
          <a:bodyPr wrap="square" rtlCol="0">
            <a:spAutoFit/>
          </a:bodyPr>
          <a:lstStyle/>
          <a:p>
            <a:r>
              <a:rPr lang="en-US" sz="1400" dirty="0" smtClean="0">
                <a:solidFill>
                  <a:srgbClr val="FF0000"/>
                </a:solidFill>
              </a:rPr>
              <a:t>2011-2012</a:t>
            </a:r>
            <a:endParaRPr lang="en-US" sz="1400" dirty="0">
              <a:solidFill>
                <a:srgbClr val="FF0000"/>
              </a:solidFill>
            </a:endParaRPr>
          </a:p>
        </p:txBody>
      </p:sp>
      <p:sp>
        <p:nvSpPr>
          <p:cNvPr id="6" name="Rectangle 5"/>
          <p:cNvSpPr/>
          <p:nvPr/>
        </p:nvSpPr>
        <p:spPr>
          <a:xfrm>
            <a:off x="4764303" y="4567887"/>
            <a:ext cx="1199367" cy="307777"/>
          </a:xfrm>
          <a:prstGeom prst="rect">
            <a:avLst/>
          </a:prstGeom>
        </p:spPr>
        <p:txBody>
          <a:bodyPr wrap="none">
            <a:spAutoFit/>
          </a:bodyPr>
          <a:lstStyle/>
          <a:p>
            <a:r>
              <a:rPr lang="en-US" sz="1400" dirty="0" smtClean="0">
                <a:solidFill>
                  <a:srgbClr val="FF0000"/>
                </a:solidFill>
              </a:rPr>
              <a:t>2012-2013</a:t>
            </a:r>
            <a:endParaRPr lang="en-US" sz="1400" dirty="0">
              <a:solidFill>
                <a:srgbClr val="FF0000"/>
              </a:solidFill>
            </a:endParaRPr>
          </a:p>
        </p:txBody>
      </p:sp>
      <p:sp>
        <p:nvSpPr>
          <p:cNvPr id="7" name="Rectangle 6"/>
          <p:cNvSpPr/>
          <p:nvPr/>
        </p:nvSpPr>
        <p:spPr>
          <a:xfrm>
            <a:off x="2839233" y="5652977"/>
            <a:ext cx="1199367" cy="307777"/>
          </a:xfrm>
          <a:prstGeom prst="rect">
            <a:avLst/>
          </a:prstGeom>
        </p:spPr>
        <p:txBody>
          <a:bodyPr wrap="none">
            <a:spAutoFit/>
          </a:bodyPr>
          <a:lstStyle/>
          <a:p>
            <a:r>
              <a:rPr lang="en-US" sz="1400" dirty="0" smtClean="0">
                <a:solidFill>
                  <a:srgbClr val="FF0000"/>
                </a:solidFill>
              </a:rPr>
              <a:t>2013-2014</a:t>
            </a:r>
            <a:endParaRPr lang="en-US" sz="1400" dirty="0">
              <a:solidFill>
                <a:srgbClr val="FF0000"/>
              </a:solidFill>
            </a:endParaRPr>
          </a:p>
        </p:txBody>
      </p:sp>
    </p:spTree>
    <p:extLst>
      <p:ext uri="{BB962C8B-B14F-4D97-AF65-F5344CB8AC3E}">
        <p14:creationId xmlns:p14="http://schemas.microsoft.com/office/powerpoint/2010/main" val="4646581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399374"/>
          </a:xfrm>
        </p:spPr>
        <p:txBody>
          <a:bodyPr/>
          <a:lstStyle/>
          <a:p>
            <a:pPr algn="ctr"/>
            <a:r>
              <a:rPr lang="en-US" dirty="0" smtClean="0">
                <a:solidFill>
                  <a:srgbClr val="FF0000"/>
                </a:solidFill>
              </a:rPr>
              <a:t>AVATAR</a:t>
            </a:r>
            <a:r>
              <a:rPr lang="en-US" dirty="0" smtClean="0">
                <a:solidFill>
                  <a:srgbClr val="000000"/>
                </a:solidFill>
              </a:rPr>
              <a:t> Statewide Partners</a:t>
            </a:r>
            <a:endParaRPr lang="en-US" dirty="0">
              <a:solidFill>
                <a:srgbClr val="000000"/>
              </a:solidFill>
            </a:endParaRPr>
          </a:p>
        </p:txBody>
      </p:sp>
      <p:sp>
        <p:nvSpPr>
          <p:cNvPr id="3" name="Content Placeholder 2"/>
          <p:cNvSpPr>
            <a:spLocks noGrp="1"/>
          </p:cNvSpPr>
          <p:nvPr>
            <p:ph idx="1"/>
          </p:nvPr>
        </p:nvSpPr>
        <p:spPr/>
        <p:txBody>
          <a:bodyPr/>
          <a:lstStyle/>
          <a:p>
            <a:endParaRPr lang="en-US" dirty="0"/>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159785030"/>
              </p:ext>
            </p:extLst>
          </p:nvPr>
        </p:nvGraphicFramePr>
        <p:xfrm>
          <a:off x="457200" y="1600200"/>
          <a:ext cx="8000999" cy="4621871"/>
        </p:xfrm>
        <a:graphic>
          <a:graphicData uri="http://schemas.openxmlformats.org/drawingml/2006/table">
            <a:tbl>
              <a:tblPr firstRow="1" firstCol="1" bandRow="1">
                <a:tableStyleId>{5202B0CA-FC54-4496-8BCA-5EF66A818D29}</a:tableStyleId>
              </a:tblPr>
              <a:tblGrid>
                <a:gridCol w="4114800"/>
                <a:gridCol w="3860799"/>
                <a:gridCol w="25400"/>
              </a:tblGrid>
              <a:tr h="41565">
                <a:tc>
                  <a:txBody>
                    <a:bodyPr/>
                    <a:lstStyle/>
                    <a:p>
                      <a:pPr marL="0" marR="0" algn="ctr">
                        <a:spcBef>
                          <a:spcPts val="0"/>
                        </a:spcBef>
                        <a:spcAft>
                          <a:spcPts val="0"/>
                        </a:spcAft>
                      </a:pPr>
                      <a:r>
                        <a:rPr lang="en-US" sz="1800" dirty="0" smtClean="0">
                          <a:effectLst/>
                        </a:rPr>
                        <a:t>Coordinator/Facilitator</a:t>
                      </a:r>
                      <a:r>
                        <a:rPr lang="en-US" sz="1800" baseline="0" dirty="0" smtClean="0">
                          <a:effectLst/>
                        </a:rPr>
                        <a:t> Organization</a:t>
                      </a:r>
                      <a:endParaRPr lang="en-US" sz="1800" dirty="0">
                        <a:effectLst/>
                        <a:latin typeface="Times New Roman"/>
                        <a:ea typeface="Calibri"/>
                      </a:endParaRPr>
                    </a:p>
                  </a:txBody>
                  <a:tcPr marL="68580" marR="68580" marT="0" marB="0"/>
                </a:tc>
                <a:tc>
                  <a:txBody>
                    <a:bodyPr/>
                    <a:lstStyle/>
                    <a:p>
                      <a:pPr marL="0" marR="0" algn="ctr">
                        <a:spcBef>
                          <a:spcPts val="0"/>
                        </a:spcBef>
                        <a:spcAft>
                          <a:spcPts val="0"/>
                        </a:spcAft>
                      </a:pPr>
                      <a:r>
                        <a:rPr lang="en-US" sz="1800" dirty="0">
                          <a:effectLst/>
                        </a:rPr>
                        <a:t>City</a:t>
                      </a:r>
                      <a:endParaRPr lang="en-US" sz="1800" dirty="0">
                        <a:effectLst/>
                        <a:latin typeface="Times New Roman"/>
                        <a:ea typeface="Calibri"/>
                      </a:endParaRPr>
                    </a:p>
                  </a:txBody>
                  <a:tcPr marL="68580" marR="68580" marT="0" marB="0"/>
                </a:tc>
                <a:tc>
                  <a:txBody>
                    <a:bodyPr/>
                    <a:lstStyle/>
                    <a:p>
                      <a:pPr marL="0" marR="0" algn="ctr">
                        <a:spcBef>
                          <a:spcPts val="0"/>
                        </a:spcBef>
                        <a:spcAft>
                          <a:spcPts val="0"/>
                        </a:spcAft>
                      </a:pPr>
                      <a:endParaRPr lang="en-US" sz="1800" dirty="0">
                        <a:effectLst/>
                        <a:latin typeface="Times New Roman"/>
                        <a:ea typeface="Calibri"/>
                      </a:endParaRPr>
                    </a:p>
                  </a:txBody>
                  <a:tcPr marL="0" marR="0" marT="0" marB="0"/>
                </a:tc>
              </a:tr>
              <a:tr h="290945">
                <a:tc>
                  <a:txBody>
                    <a:bodyPr/>
                    <a:lstStyle/>
                    <a:p>
                      <a:pPr marL="0" marR="0" algn="ctr">
                        <a:spcBef>
                          <a:spcPts val="0"/>
                        </a:spcBef>
                        <a:spcAft>
                          <a:spcPts val="0"/>
                        </a:spcAft>
                      </a:pPr>
                      <a:r>
                        <a:rPr lang="en-US" sz="1800" dirty="0">
                          <a:effectLst/>
                        </a:rPr>
                        <a:t>University of Texas Pan America</a:t>
                      </a:r>
                      <a:endParaRPr lang="en-US" sz="1800" dirty="0">
                        <a:effectLst/>
                        <a:latin typeface="Times New Roman"/>
                        <a:ea typeface="Calibri"/>
                      </a:endParaRPr>
                    </a:p>
                  </a:txBody>
                  <a:tcPr marL="68580" marR="68580" marT="0" marB="0"/>
                </a:tc>
                <a:tc>
                  <a:txBody>
                    <a:bodyPr/>
                    <a:lstStyle/>
                    <a:p>
                      <a:pPr marL="0" marR="0" algn="ctr">
                        <a:spcBef>
                          <a:spcPts val="0"/>
                        </a:spcBef>
                        <a:spcAft>
                          <a:spcPts val="0"/>
                        </a:spcAft>
                      </a:pPr>
                      <a:r>
                        <a:rPr lang="en-US" sz="1800" dirty="0">
                          <a:effectLst/>
                        </a:rPr>
                        <a:t>Edinburg, TX </a:t>
                      </a:r>
                      <a:endParaRPr lang="en-US" sz="1800" dirty="0">
                        <a:effectLst/>
                        <a:latin typeface="Times New Roman"/>
                        <a:ea typeface="Calibri"/>
                      </a:endParaRPr>
                    </a:p>
                  </a:txBody>
                  <a:tcPr marL="68580" marR="68580" marT="0" marB="0"/>
                </a:tc>
                <a:tc>
                  <a:txBody>
                    <a:bodyPr/>
                    <a:lstStyle/>
                    <a:p>
                      <a:endParaRPr lang="en-US"/>
                    </a:p>
                  </a:txBody>
                  <a:tcPr marL="0" marR="0" marT="0" marB="0"/>
                </a:tc>
              </a:tr>
              <a:tr h="581891">
                <a:tc>
                  <a:txBody>
                    <a:bodyPr/>
                    <a:lstStyle/>
                    <a:p>
                      <a:pPr marL="0" marR="0" algn="ctr">
                        <a:spcBef>
                          <a:spcPts val="0"/>
                        </a:spcBef>
                        <a:spcAft>
                          <a:spcPts val="0"/>
                        </a:spcAft>
                      </a:pPr>
                      <a:r>
                        <a:rPr lang="en-US" sz="1800" dirty="0">
                          <a:effectLst/>
                        </a:rPr>
                        <a:t>Coastal Bends Partners for College and Career Readiness</a:t>
                      </a:r>
                      <a:endParaRPr lang="en-US" sz="1800" dirty="0">
                        <a:effectLst/>
                        <a:latin typeface="Times New Roman"/>
                        <a:ea typeface="Calibri"/>
                      </a:endParaRPr>
                    </a:p>
                  </a:txBody>
                  <a:tcPr marL="68580" marR="68580" marT="0" marB="0"/>
                </a:tc>
                <a:tc>
                  <a:txBody>
                    <a:bodyPr/>
                    <a:lstStyle/>
                    <a:p>
                      <a:pPr marL="0" marR="0" algn="ctr">
                        <a:spcBef>
                          <a:spcPts val="0"/>
                        </a:spcBef>
                        <a:spcAft>
                          <a:spcPts val="0"/>
                        </a:spcAft>
                      </a:pPr>
                      <a:r>
                        <a:rPr lang="en-US" sz="1800" dirty="0">
                          <a:effectLst/>
                        </a:rPr>
                        <a:t>Corpus Christi, TX</a:t>
                      </a:r>
                      <a:endParaRPr lang="en-US" sz="1800" dirty="0">
                        <a:effectLst/>
                        <a:latin typeface="Times New Roman"/>
                        <a:ea typeface="Calibri"/>
                      </a:endParaRPr>
                    </a:p>
                  </a:txBody>
                  <a:tcPr marL="68580" marR="68580" marT="0" marB="0"/>
                </a:tc>
                <a:tc>
                  <a:txBody>
                    <a:bodyPr/>
                    <a:lstStyle/>
                    <a:p>
                      <a:endParaRPr lang="en-US"/>
                    </a:p>
                  </a:txBody>
                  <a:tcPr marL="0" marR="0" marT="0" marB="0"/>
                </a:tc>
              </a:tr>
              <a:tr h="290945">
                <a:tc>
                  <a:txBody>
                    <a:bodyPr/>
                    <a:lstStyle/>
                    <a:p>
                      <a:pPr marL="0" marR="0" algn="ctr">
                        <a:spcBef>
                          <a:spcPts val="0"/>
                        </a:spcBef>
                        <a:spcAft>
                          <a:spcPts val="0"/>
                        </a:spcAft>
                      </a:pPr>
                      <a:r>
                        <a:rPr lang="en-US" sz="1800" dirty="0">
                          <a:effectLst/>
                        </a:rPr>
                        <a:t>ESC Region 6</a:t>
                      </a:r>
                      <a:endParaRPr lang="en-US" sz="1800" dirty="0">
                        <a:effectLst/>
                        <a:latin typeface="Times New Roman"/>
                        <a:ea typeface="Calibri"/>
                      </a:endParaRPr>
                    </a:p>
                  </a:txBody>
                  <a:tcPr marL="68580" marR="68580" marT="0" marB="0"/>
                </a:tc>
                <a:tc>
                  <a:txBody>
                    <a:bodyPr/>
                    <a:lstStyle/>
                    <a:p>
                      <a:pPr marL="0" marR="0" algn="ctr">
                        <a:spcBef>
                          <a:spcPts val="0"/>
                        </a:spcBef>
                        <a:spcAft>
                          <a:spcPts val="0"/>
                        </a:spcAft>
                      </a:pPr>
                      <a:r>
                        <a:rPr lang="en-US" sz="1800" dirty="0">
                          <a:effectLst/>
                        </a:rPr>
                        <a:t>Huntsville, TX</a:t>
                      </a:r>
                      <a:endParaRPr lang="en-US" sz="1800" dirty="0">
                        <a:effectLst/>
                        <a:latin typeface="Times New Roman"/>
                        <a:ea typeface="Calibri"/>
                      </a:endParaRPr>
                    </a:p>
                  </a:txBody>
                  <a:tcPr marL="68580" marR="68580" marT="0" marB="0"/>
                </a:tc>
                <a:tc>
                  <a:txBody>
                    <a:bodyPr/>
                    <a:lstStyle/>
                    <a:p>
                      <a:endParaRPr lang="en-US"/>
                    </a:p>
                  </a:txBody>
                  <a:tcPr marL="0" marR="0" marT="0" marB="0"/>
                </a:tc>
              </a:tr>
              <a:tr h="290945">
                <a:tc>
                  <a:txBody>
                    <a:bodyPr/>
                    <a:lstStyle/>
                    <a:p>
                      <a:pPr marL="0" marR="0" algn="ctr">
                        <a:spcBef>
                          <a:spcPts val="0"/>
                        </a:spcBef>
                        <a:spcAft>
                          <a:spcPts val="0"/>
                        </a:spcAft>
                      </a:pPr>
                      <a:r>
                        <a:rPr lang="en-US" sz="1800" dirty="0">
                          <a:effectLst/>
                        </a:rPr>
                        <a:t>ESC Region 7</a:t>
                      </a:r>
                      <a:endParaRPr lang="en-US" sz="1800" dirty="0">
                        <a:effectLst/>
                        <a:latin typeface="Times New Roman"/>
                        <a:ea typeface="Calibri"/>
                      </a:endParaRPr>
                    </a:p>
                  </a:txBody>
                  <a:tcPr marL="68580" marR="68580" marT="0" marB="0"/>
                </a:tc>
                <a:tc>
                  <a:txBody>
                    <a:bodyPr/>
                    <a:lstStyle/>
                    <a:p>
                      <a:pPr marL="0" marR="0" algn="ctr">
                        <a:spcBef>
                          <a:spcPts val="0"/>
                        </a:spcBef>
                        <a:spcAft>
                          <a:spcPts val="0"/>
                        </a:spcAft>
                      </a:pPr>
                      <a:r>
                        <a:rPr lang="en-US" sz="1800" dirty="0">
                          <a:effectLst/>
                        </a:rPr>
                        <a:t>Kilgore, TX</a:t>
                      </a:r>
                      <a:endParaRPr lang="en-US" sz="1800" dirty="0">
                        <a:effectLst/>
                        <a:latin typeface="Times New Roman"/>
                        <a:ea typeface="Calibri"/>
                      </a:endParaRPr>
                    </a:p>
                  </a:txBody>
                  <a:tcPr marL="68580" marR="68580" marT="0" marB="0"/>
                </a:tc>
                <a:tc>
                  <a:txBody>
                    <a:bodyPr/>
                    <a:lstStyle/>
                    <a:p>
                      <a:endParaRPr lang="en-US"/>
                    </a:p>
                  </a:txBody>
                  <a:tcPr marL="0" marR="0" marT="0" marB="0"/>
                </a:tc>
              </a:tr>
              <a:tr h="290945">
                <a:tc>
                  <a:txBody>
                    <a:bodyPr/>
                    <a:lstStyle/>
                    <a:p>
                      <a:pPr marL="0" marR="0" algn="ctr">
                        <a:spcBef>
                          <a:spcPts val="0"/>
                        </a:spcBef>
                        <a:spcAft>
                          <a:spcPts val="0"/>
                        </a:spcAft>
                      </a:pPr>
                      <a:r>
                        <a:rPr lang="en-US" sz="1800" dirty="0">
                          <a:effectLst/>
                        </a:rPr>
                        <a:t>ESC Region 9</a:t>
                      </a:r>
                      <a:endParaRPr lang="en-US" sz="1800" dirty="0">
                        <a:effectLst/>
                        <a:latin typeface="Times New Roman"/>
                        <a:ea typeface="Calibri"/>
                      </a:endParaRPr>
                    </a:p>
                  </a:txBody>
                  <a:tcPr marL="68580" marR="68580" marT="0" marB="0"/>
                </a:tc>
                <a:tc>
                  <a:txBody>
                    <a:bodyPr/>
                    <a:lstStyle/>
                    <a:p>
                      <a:pPr marL="0" marR="0" algn="ctr">
                        <a:spcBef>
                          <a:spcPts val="0"/>
                        </a:spcBef>
                        <a:spcAft>
                          <a:spcPts val="0"/>
                        </a:spcAft>
                      </a:pPr>
                      <a:r>
                        <a:rPr lang="en-US" sz="1800" dirty="0">
                          <a:effectLst/>
                        </a:rPr>
                        <a:t>Wichita Falls, TX</a:t>
                      </a:r>
                      <a:endParaRPr lang="en-US" sz="1800" dirty="0">
                        <a:effectLst/>
                        <a:latin typeface="Times New Roman"/>
                        <a:ea typeface="Calibri"/>
                      </a:endParaRPr>
                    </a:p>
                  </a:txBody>
                  <a:tcPr marL="68580" marR="68580" marT="0" marB="0"/>
                </a:tc>
                <a:tc>
                  <a:txBody>
                    <a:bodyPr/>
                    <a:lstStyle/>
                    <a:p>
                      <a:endParaRPr lang="en-US"/>
                    </a:p>
                  </a:txBody>
                  <a:tcPr marL="0" marR="0" marT="0" marB="0"/>
                </a:tc>
              </a:tr>
              <a:tr h="290945">
                <a:tc>
                  <a:txBody>
                    <a:bodyPr/>
                    <a:lstStyle/>
                    <a:p>
                      <a:pPr marL="0" marR="0" algn="ctr">
                        <a:spcBef>
                          <a:spcPts val="0"/>
                        </a:spcBef>
                        <a:spcAft>
                          <a:spcPts val="0"/>
                        </a:spcAft>
                      </a:pPr>
                      <a:r>
                        <a:rPr lang="en-US" sz="1800" dirty="0">
                          <a:effectLst/>
                        </a:rPr>
                        <a:t>ESC Region 10</a:t>
                      </a:r>
                      <a:endParaRPr lang="en-US" sz="1800" dirty="0">
                        <a:effectLst/>
                        <a:latin typeface="Times New Roman"/>
                        <a:ea typeface="Calibri"/>
                      </a:endParaRPr>
                    </a:p>
                  </a:txBody>
                  <a:tcPr marL="68580" marR="68580" marT="0" marB="0"/>
                </a:tc>
                <a:tc>
                  <a:txBody>
                    <a:bodyPr/>
                    <a:lstStyle/>
                    <a:p>
                      <a:pPr marL="0" marR="0" algn="ctr">
                        <a:spcBef>
                          <a:spcPts val="0"/>
                        </a:spcBef>
                        <a:spcAft>
                          <a:spcPts val="0"/>
                        </a:spcAft>
                      </a:pPr>
                      <a:r>
                        <a:rPr lang="en-US" sz="1800" dirty="0">
                          <a:effectLst/>
                        </a:rPr>
                        <a:t>Richardson, TX</a:t>
                      </a:r>
                      <a:endParaRPr lang="en-US" sz="1800" dirty="0">
                        <a:effectLst/>
                        <a:latin typeface="Times New Roman"/>
                        <a:ea typeface="Calibri"/>
                      </a:endParaRPr>
                    </a:p>
                  </a:txBody>
                  <a:tcPr marL="68580" marR="68580" marT="0" marB="0"/>
                </a:tc>
                <a:tc>
                  <a:txBody>
                    <a:bodyPr/>
                    <a:lstStyle/>
                    <a:p>
                      <a:endParaRPr lang="en-US"/>
                    </a:p>
                  </a:txBody>
                  <a:tcPr marL="0" marR="0" marT="0" marB="0"/>
                </a:tc>
              </a:tr>
              <a:tr h="290945">
                <a:tc>
                  <a:txBody>
                    <a:bodyPr/>
                    <a:lstStyle/>
                    <a:p>
                      <a:pPr marL="0" marR="0" algn="ctr">
                        <a:spcBef>
                          <a:spcPts val="0"/>
                        </a:spcBef>
                        <a:spcAft>
                          <a:spcPts val="0"/>
                        </a:spcAft>
                      </a:pPr>
                      <a:r>
                        <a:rPr lang="en-US" sz="1800" dirty="0">
                          <a:effectLst/>
                        </a:rPr>
                        <a:t>ESC Region XI</a:t>
                      </a:r>
                      <a:endParaRPr lang="en-US" sz="1800" dirty="0">
                        <a:effectLst/>
                        <a:latin typeface="Times New Roman"/>
                        <a:ea typeface="Calibri"/>
                      </a:endParaRPr>
                    </a:p>
                  </a:txBody>
                  <a:tcPr marL="68580" marR="68580" marT="0" marB="0"/>
                </a:tc>
                <a:tc>
                  <a:txBody>
                    <a:bodyPr/>
                    <a:lstStyle/>
                    <a:p>
                      <a:pPr marL="0" marR="0" algn="ctr">
                        <a:spcBef>
                          <a:spcPts val="0"/>
                        </a:spcBef>
                        <a:spcAft>
                          <a:spcPts val="0"/>
                        </a:spcAft>
                      </a:pPr>
                      <a:r>
                        <a:rPr lang="en-US" sz="1800" dirty="0">
                          <a:effectLst/>
                        </a:rPr>
                        <a:t>Fort Worth, TX</a:t>
                      </a:r>
                      <a:endParaRPr lang="en-US" sz="1800" dirty="0">
                        <a:effectLst/>
                        <a:latin typeface="Times New Roman"/>
                        <a:ea typeface="Calibri"/>
                      </a:endParaRPr>
                    </a:p>
                  </a:txBody>
                  <a:tcPr marL="68580" marR="68580" marT="0" marB="0"/>
                </a:tc>
                <a:tc>
                  <a:txBody>
                    <a:bodyPr/>
                    <a:lstStyle/>
                    <a:p>
                      <a:endParaRPr lang="en-US"/>
                    </a:p>
                  </a:txBody>
                  <a:tcPr marL="0" marR="0" marT="0" marB="0"/>
                </a:tc>
              </a:tr>
              <a:tr h="290945">
                <a:tc>
                  <a:txBody>
                    <a:bodyPr/>
                    <a:lstStyle/>
                    <a:p>
                      <a:pPr marL="0" marR="0" algn="ctr">
                        <a:spcBef>
                          <a:spcPts val="0"/>
                        </a:spcBef>
                        <a:spcAft>
                          <a:spcPts val="0"/>
                        </a:spcAft>
                      </a:pPr>
                      <a:r>
                        <a:rPr lang="en-US" sz="1800" dirty="0">
                          <a:effectLst/>
                        </a:rPr>
                        <a:t>ESC Region 12</a:t>
                      </a:r>
                      <a:endParaRPr lang="en-US" sz="1800" dirty="0">
                        <a:effectLst/>
                        <a:latin typeface="Times New Roman"/>
                        <a:ea typeface="Calibri"/>
                      </a:endParaRPr>
                    </a:p>
                  </a:txBody>
                  <a:tcPr marL="68580" marR="68580" marT="0" marB="0"/>
                </a:tc>
                <a:tc>
                  <a:txBody>
                    <a:bodyPr/>
                    <a:lstStyle/>
                    <a:p>
                      <a:pPr marL="0" marR="0" algn="ctr">
                        <a:spcBef>
                          <a:spcPts val="0"/>
                        </a:spcBef>
                        <a:spcAft>
                          <a:spcPts val="0"/>
                        </a:spcAft>
                      </a:pPr>
                      <a:r>
                        <a:rPr lang="en-US" sz="1800" dirty="0">
                          <a:effectLst/>
                        </a:rPr>
                        <a:t>Waco, TX</a:t>
                      </a:r>
                      <a:endParaRPr lang="en-US" sz="1800" dirty="0">
                        <a:effectLst/>
                        <a:latin typeface="Times New Roman"/>
                        <a:ea typeface="Calibri"/>
                      </a:endParaRPr>
                    </a:p>
                  </a:txBody>
                  <a:tcPr marL="68580" marR="68580" marT="0" marB="0"/>
                </a:tc>
                <a:tc>
                  <a:txBody>
                    <a:bodyPr/>
                    <a:lstStyle/>
                    <a:p>
                      <a:endParaRPr lang="en-US"/>
                    </a:p>
                  </a:txBody>
                  <a:tcPr marL="0" marR="0" marT="0" marB="0"/>
                </a:tc>
              </a:tr>
              <a:tr h="290945">
                <a:tc>
                  <a:txBody>
                    <a:bodyPr/>
                    <a:lstStyle/>
                    <a:p>
                      <a:pPr marL="0" marR="0" algn="ctr">
                        <a:spcBef>
                          <a:spcPts val="0"/>
                        </a:spcBef>
                        <a:spcAft>
                          <a:spcPts val="0"/>
                        </a:spcAft>
                      </a:pPr>
                      <a:r>
                        <a:rPr lang="en-US" sz="1800" dirty="0">
                          <a:effectLst/>
                        </a:rPr>
                        <a:t>ESC Region 13</a:t>
                      </a:r>
                      <a:endParaRPr lang="en-US" sz="1800" dirty="0">
                        <a:effectLst/>
                        <a:latin typeface="Times New Roman"/>
                        <a:ea typeface="Calibri"/>
                      </a:endParaRPr>
                    </a:p>
                  </a:txBody>
                  <a:tcPr marL="68580" marR="68580" marT="0" marB="0"/>
                </a:tc>
                <a:tc>
                  <a:txBody>
                    <a:bodyPr/>
                    <a:lstStyle/>
                    <a:p>
                      <a:pPr marL="0" marR="0" algn="ctr">
                        <a:spcBef>
                          <a:spcPts val="0"/>
                        </a:spcBef>
                        <a:spcAft>
                          <a:spcPts val="0"/>
                        </a:spcAft>
                      </a:pPr>
                      <a:r>
                        <a:rPr lang="en-US" sz="1800" dirty="0">
                          <a:effectLst/>
                        </a:rPr>
                        <a:t>Austin, TX</a:t>
                      </a:r>
                      <a:endParaRPr lang="en-US" sz="1800" dirty="0">
                        <a:effectLst/>
                        <a:latin typeface="Times New Roman"/>
                        <a:ea typeface="Calibri"/>
                      </a:endParaRPr>
                    </a:p>
                  </a:txBody>
                  <a:tcPr marL="68580" marR="68580" marT="0" marB="0"/>
                </a:tc>
                <a:tc>
                  <a:txBody>
                    <a:bodyPr/>
                    <a:lstStyle/>
                    <a:p>
                      <a:endParaRPr lang="en-US"/>
                    </a:p>
                  </a:txBody>
                  <a:tcPr marL="0" marR="0" marT="0" marB="0"/>
                </a:tc>
              </a:tr>
              <a:tr h="290945">
                <a:tc>
                  <a:txBody>
                    <a:bodyPr/>
                    <a:lstStyle/>
                    <a:p>
                      <a:pPr marL="0" marR="0" algn="ctr">
                        <a:spcBef>
                          <a:spcPts val="0"/>
                        </a:spcBef>
                        <a:spcAft>
                          <a:spcPts val="0"/>
                        </a:spcAft>
                      </a:pPr>
                      <a:r>
                        <a:rPr lang="en-US" sz="1800" dirty="0">
                          <a:effectLst/>
                        </a:rPr>
                        <a:t>ESC Region 14</a:t>
                      </a:r>
                      <a:endParaRPr lang="en-US" sz="1800" dirty="0">
                        <a:effectLst/>
                        <a:latin typeface="Times New Roman"/>
                        <a:ea typeface="Calibri"/>
                      </a:endParaRPr>
                    </a:p>
                  </a:txBody>
                  <a:tcPr marL="68580" marR="68580" marT="0" marB="0"/>
                </a:tc>
                <a:tc>
                  <a:txBody>
                    <a:bodyPr/>
                    <a:lstStyle/>
                    <a:p>
                      <a:pPr marL="0" marR="0" algn="ctr">
                        <a:spcBef>
                          <a:spcPts val="0"/>
                        </a:spcBef>
                        <a:spcAft>
                          <a:spcPts val="0"/>
                        </a:spcAft>
                      </a:pPr>
                      <a:r>
                        <a:rPr lang="en-US" sz="1800" dirty="0">
                          <a:effectLst/>
                        </a:rPr>
                        <a:t>Abilene, TX</a:t>
                      </a:r>
                      <a:endParaRPr lang="en-US" sz="1800" dirty="0">
                        <a:effectLst/>
                        <a:latin typeface="Times New Roman"/>
                        <a:ea typeface="Calibri"/>
                      </a:endParaRPr>
                    </a:p>
                  </a:txBody>
                  <a:tcPr marL="68580" marR="68580" marT="0" marB="0"/>
                </a:tc>
                <a:tc>
                  <a:txBody>
                    <a:bodyPr/>
                    <a:lstStyle/>
                    <a:p>
                      <a:endParaRPr lang="en-US"/>
                    </a:p>
                  </a:txBody>
                  <a:tcPr marL="0" marR="0" marT="0" marB="0"/>
                </a:tc>
              </a:tr>
              <a:tr h="290945">
                <a:tc>
                  <a:txBody>
                    <a:bodyPr/>
                    <a:lstStyle/>
                    <a:p>
                      <a:pPr marL="0" marR="0" algn="ctr">
                        <a:spcBef>
                          <a:spcPts val="0"/>
                        </a:spcBef>
                        <a:spcAft>
                          <a:spcPts val="0"/>
                        </a:spcAft>
                      </a:pPr>
                      <a:r>
                        <a:rPr lang="en-US" sz="1800" dirty="0">
                          <a:effectLst/>
                        </a:rPr>
                        <a:t>ESC Region 15</a:t>
                      </a:r>
                      <a:endParaRPr lang="en-US" sz="1800" dirty="0">
                        <a:effectLst/>
                        <a:latin typeface="Times New Roman"/>
                        <a:ea typeface="Calibri"/>
                      </a:endParaRPr>
                    </a:p>
                  </a:txBody>
                  <a:tcPr marL="68580" marR="68580" marT="0" marB="0"/>
                </a:tc>
                <a:tc>
                  <a:txBody>
                    <a:bodyPr/>
                    <a:lstStyle/>
                    <a:p>
                      <a:pPr marL="0" marR="0" algn="ctr">
                        <a:spcBef>
                          <a:spcPts val="0"/>
                        </a:spcBef>
                        <a:spcAft>
                          <a:spcPts val="0"/>
                        </a:spcAft>
                      </a:pPr>
                      <a:r>
                        <a:rPr lang="en-US" sz="1800" dirty="0">
                          <a:effectLst/>
                        </a:rPr>
                        <a:t>San Angelo, TX</a:t>
                      </a:r>
                      <a:endParaRPr lang="en-US" sz="1800" dirty="0">
                        <a:effectLst/>
                        <a:latin typeface="Times New Roman"/>
                        <a:ea typeface="Calibri"/>
                      </a:endParaRPr>
                    </a:p>
                  </a:txBody>
                  <a:tcPr marL="68580" marR="68580" marT="0" marB="0"/>
                </a:tc>
                <a:tc>
                  <a:txBody>
                    <a:bodyPr/>
                    <a:lstStyle/>
                    <a:p>
                      <a:endParaRPr lang="en-US"/>
                    </a:p>
                  </a:txBody>
                  <a:tcPr marL="0" marR="0" marT="0" marB="0"/>
                </a:tc>
              </a:tr>
              <a:tr h="290945">
                <a:tc>
                  <a:txBody>
                    <a:bodyPr/>
                    <a:lstStyle/>
                    <a:p>
                      <a:pPr marL="0" marR="0" algn="ctr">
                        <a:spcBef>
                          <a:spcPts val="0"/>
                        </a:spcBef>
                        <a:spcAft>
                          <a:spcPts val="0"/>
                        </a:spcAft>
                      </a:pPr>
                      <a:r>
                        <a:rPr lang="en-US" sz="1800" dirty="0">
                          <a:effectLst/>
                        </a:rPr>
                        <a:t>ESC Region 16</a:t>
                      </a:r>
                      <a:endParaRPr lang="en-US" sz="1800" dirty="0">
                        <a:effectLst/>
                        <a:latin typeface="Times New Roman"/>
                        <a:ea typeface="Calibri"/>
                      </a:endParaRPr>
                    </a:p>
                  </a:txBody>
                  <a:tcPr marL="68580" marR="68580" marT="0" marB="0"/>
                </a:tc>
                <a:tc>
                  <a:txBody>
                    <a:bodyPr/>
                    <a:lstStyle/>
                    <a:p>
                      <a:pPr marL="0" marR="0" algn="ctr">
                        <a:spcBef>
                          <a:spcPts val="0"/>
                        </a:spcBef>
                        <a:spcAft>
                          <a:spcPts val="0"/>
                        </a:spcAft>
                      </a:pPr>
                      <a:r>
                        <a:rPr lang="en-US" sz="1800" dirty="0">
                          <a:effectLst/>
                        </a:rPr>
                        <a:t>Amarillo, TX</a:t>
                      </a:r>
                      <a:endParaRPr lang="en-US" sz="1800" dirty="0">
                        <a:effectLst/>
                        <a:latin typeface="Times New Roman"/>
                        <a:ea typeface="Calibri"/>
                      </a:endParaRPr>
                    </a:p>
                  </a:txBody>
                  <a:tcPr marL="68580" marR="68580" marT="0" marB="0"/>
                </a:tc>
                <a:tc>
                  <a:txBody>
                    <a:bodyPr/>
                    <a:lstStyle/>
                    <a:p>
                      <a:endParaRPr lang="en-US"/>
                    </a:p>
                  </a:txBody>
                  <a:tcPr marL="0" marR="0" marT="0" marB="0"/>
                </a:tc>
              </a:tr>
              <a:tr h="290945">
                <a:tc>
                  <a:txBody>
                    <a:bodyPr/>
                    <a:lstStyle/>
                    <a:p>
                      <a:pPr marL="0" marR="0" algn="ctr">
                        <a:spcBef>
                          <a:spcPts val="0"/>
                        </a:spcBef>
                        <a:spcAft>
                          <a:spcPts val="0"/>
                        </a:spcAft>
                      </a:pPr>
                      <a:r>
                        <a:rPr lang="en-US" sz="1800" dirty="0">
                          <a:effectLst/>
                        </a:rPr>
                        <a:t>ESC Region 20</a:t>
                      </a:r>
                      <a:endParaRPr lang="en-US" sz="1800" dirty="0">
                        <a:effectLst/>
                        <a:latin typeface="Times New Roman"/>
                        <a:ea typeface="Calibri"/>
                      </a:endParaRPr>
                    </a:p>
                  </a:txBody>
                  <a:tcPr marL="68580" marR="68580" marT="0" marB="0"/>
                </a:tc>
                <a:tc>
                  <a:txBody>
                    <a:bodyPr/>
                    <a:lstStyle/>
                    <a:p>
                      <a:pPr marL="0" marR="0" algn="ctr">
                        <a:spcBef>
                          <a:spcPts val="0"/>
                        </a:spcBef>
                        <a:spcAft>
                          <a:spcPts val="0"/>
                        </a:spcAft>
                      </a:pPr>
                      <a:r>
                        <a:rPr lang="en-US" sz="1800" dirty="0">
                          <a:effectLst/>
                        </a:rPr>
                        <a:t>San Antonio, TX</a:t>
                      </a:r>
                      <a:endParaRPr lang="en-US" sz="1800" dirty="0">
                        <a:effectLst/>
                        <a:latin typeface="Times New Roman"/>
                        <a:ea typeface="Calibri"/>
                      </a:endParaRPr>
                    </a:p>
                  </a:txBody>
                  <a:tcPr marL="68580" marR="68580" marT="0" marB="0"/>
                </a:tc>
                <a:tc>
                  <a:txBody>
                    <a:bodyPr/>
                    <a:lstStyle/>
                    <a:p>
                      <a:endParaRPr lang="en-US" dirty="0"/>
                    </a:p>
                  </a:txBody>
                  <a:tcPr marL="0" marR="0" marT="0" marB="0"/>
                </a:tc>
              </a:tr>
            </a:tbl>
          </a:graphicData>
        </a:graphic>
      </p:graphicFrame>
    </p:spTree>
    <p:extLst>
      <p:ext uri="{BB962C8B-B14F-4D97-AF65-F5344CB8AC3E}">
        <p14:creationId xmlns:p14="http://schemas.microsoft.com/office/powerpoint/2010/main" val="2777682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buSzPct val="100000"/>
              <a:buFont typeface="Wingdings 3" pitchFamily="18" charset="2"/>
              <a:buChar char="}"/>
            </a:pPr>
            <a:r>
              <a:rPr lang="en-US" dirty="0"/>
              <a:t>Conduct a pilot vertical alignment training program with </a:t>
            </a:r>
            <a:r>
              <a:rPr lang="en-US" dirty="0" smtClean="0"/>
              <a:t>Dallas ISD</a:t>
            </a:r>
            <a:r>
              <a:rPr lang="en-US" dirty="0"/>
              <a:t>, </a:t>
            </a:r>
            <a:r>
              <a:rPr lang="en-US" dirty="0" smtClean="0"/>
              <a:t>Brookhaven </a:t>
            </a:r>
            <a:r>
              <a:rPr lang="en-US" dirty="0"/>
              <a:t>College, and University of North </a:t>
            </a:r>
            <a:r>
              <a:rPr lang="en-US" dirty="0" smtClean="0"/>
              <a:t>Texas</a:t>
            </a:r>
          </a:p>
          <a:p>
            <a:pPr lvl="0">
              <a:buSzPct val="100000"/>
              <a:buFont typeface="Wingdings 3" pitchFamily="18" charset="2"/>
              <a:buChar char="}"/>
            </a:pPr>
            <a:endParaRPr lang="en-US" sz="1200" dirty="0"/>
          </a:p>
          <a:p>
            <a:pPr lvl="0">
              <a:buSzPct val="100000"/>
              <a:buFont typeface="Wingdings 3" pitchFamily="18" charset="2"/>
              <a:buChar char="}"/>
            </a:pPr>
            <a:r>
              <a:rPr lang="en-US" dirty="0"/>
              <a:t>Design scalable secondary and postsecondary training processes for vertical and horizontal curriculum </a:t>
            </a:r>
            <a:r>
              <a:rPr lang="en-US" dirty="0" smtClean="0"/>
              <a:t>(instructional and cultural) and </a:t>
            </a:r>
            <a:r>
              <a:rPr lang="en-US" dirty="0"/>
              <a:t>a</a:t>
            </a:r>
            <a:r>
              <a:rPr lang="en-US" dirty="0" smtClean="0"/>
              <a:t>lign performance expectations that </a:t>
            </a:r>
            <a:r>
              <a:rPr lang="en-US" dirty="0"/>
              <a:t>support successful </a:t>
            </a:r>
            <a:r>
              <a:rPr lang="en-US" dirty="0" smtClean="0"/>
              <a:t>transition </a:t>
            </a:r>
            <a:r>
              <a:rPr lang="en-US" dirty="0"/>
              <a:t>and completion for students preparing for higher education and </a:t>
            </a:r>
            <a:r>
              <a:rPr lang="en-US" dirty="0" smtClean="0"/>
              <a:t>careers</a:t>
            </a:r>
            <a:endParaRPr lang="en-US" dirty="0"/>
          </a:p>
          <a:p>
            <a:pPr marL="0" indent="0">
              <a:buNone/>
            </a:pPr>
            <a:endParaRPr lang="en-US" dirty="0"/>
          </a:p>
          <a:p>
            <a:endParaRPr lang="en-US" dirty="0"/>
          </a:p>
        </p:txBody>
      </p:sp>
      <p:sp>
        <p:nvSpPr>
          <p:cNvPr id="2" name="Title 1"/>
          <p:cNvSpPr>
            <a:spLocks noGrp="1"/>
          </p:cNvSpPr>
          <p:nvPr>
            <p:ph type="title"/>
          </p:nvPr>
        </p:nvSpPr>
        <p:spPr/>
        <p:txBody>
          <a:bodyPr/>
          <a:lstStyle/>
          <a:p>
            <a:r>
              <a:rPr lang="en-US" i="1" dirty="0" smtClean="0">
                <a:solidFill>
                  <a:srgbClr val="0000FF"/>
                </a:solidFill>
              </a:rPr>
              <a:t>AVATAR Project Goals</a:t>
            </a:r>
            <a:endParaRPr lang="en-US" i="1" dirty="0">
              <a:solidFill>
                <a:srgbClr val="0000FF"/>
              </a:solidFill>
            </a:endParaRPr>
          </a:p>
        </p:txBody>
      </p:sp>
      <p:sp>
        <p:nvSpPr>
          <p:cNvPr id="4" name="Slide Number Placeholder 3"/>
          <p:cNvSpPr>
            <a:spLocks noGrp="1"/>
          </p:cNvSpPr>
          <p:nvPr>
            <p:ph type="sldNum" sz="quarter" idx="12"/>
          </p:nvPr>
        </p:nvSpPr>
        <p:spPr/>
        <p:txBody>
          <a:bodyPr/>
          <a:lstStyle/>
          <a:p>
            <a:fld id="{6C9BBEF7-7293-46AE-9D35-8611E125A7BD}" type="slidenum">
              <a:rPr lang="en-US" smtClean="0"/>
              <a:pPr/>
              <a:t>7</a:t>
            </a:fld>
            <a:endParaRPr lang="en-US" dirty="0"/>
          </a:p>
        </p:txBody>
      </p:sp>
    </p:spTree>
    <p:extLst>
      <p:ext uri="{BB962C8B-B14F-4D97-AF65-F5344CB8AC3E}">
        <p14:creationId xmlns:p14="http://schemas.microsoft.com/office/powerpoint/2010/main" val="1482843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447800"/>
            <a:ext cx="8534400" cy="4724400"/>
          </a:xfrm>
        </p:spPr>
        <p:txBody>
          <a:bodyPr>
            <a:noAutofit/>
          </a:bodyPr>
          <a:lstStyle/>
          <a:p>
            <a:pPr lvl="0">
              <a:buSzPct val="100000"/>
              <a:buFont typeface="Wingdings 3" pitchFamily="18" charset="2"/>
              <a:buChar char="}"/>
            </a:pPr>
            <a:r>
              <a:rPr lang="en-US" sz="2400" dirty="0">
                <a:solidFill>
                  <a:srgbClr val="000000"/>
                </a:solidFill>
              </a:rPr>
              <a:t>Enhance </a:t>
            </a:r>
            <a:r>
              <a:rPr lang="en-US" sz="2400" dirty="0" smtClean="0">
                <a:solidFill>
                  <a:srgbClr val="000000"/>
                </a:solidFill>
              </a:rPr>
              <a:t>success </a:t>
            </a:r>
            <a:r>
              <a:rPr lang="en-US" sz="2400" dirty="0">
                <a:solidFill>
                  <a:srgbClr val="000000"/>
                </a:solidFill>
              </a:rPr>
              <a:t>of </a:t>
            </a:r>
            <a:r>
              <a:rPr lang="en-US" sz="2400" dirty="0" smtClean="0">
                <a:solidFill>
                  <a:srgbClr val="000000"/>
                </a:solidFill>
              </a:rPr>
              <a:t>high school graduates </a:t>
            </a:r>
          </a:p>
          <a:p>
            <a:pPr lvl="1">
              <a:buSzPct val="100000"/>
              <a:buFont typeface="Wingdings 3" pitchFamily="18" charset="2"/>
              <a:buChar char="}"/>
            </a:pPr>
            <a:r>
              <a:rPr lang="en-US" sz="2000" dirty="0" smtClean="0">
                <a:solidFill>
                  <a:srgbClr val="000000"/>
                </a:solidFill>
              </a:rPr>
              <a:t>Decrease need for developmental education or additional job training</a:t>
            </a:r>
          </a:p>
          <a:p>
            <a:pPr lvl="1">
              <a:buSzPct val="100000"/>
              <a:buFont typeface="Wingdings 3" pitchFamily="18" charset="2"/>
              <a:buChar char="}"/>
            </a:pPr>
            <a:r>
              <a:rPr lang="en-US" sz="2000" dirty="0" smtClean="0">
                <a:solidFill>
                  <a:srgbClr val="000000"/>
                </a:solidFill>
              </a:rPr>
              <a:t>Provide college and career readiness opportunities  </a:t>
            </a:r>
          </a:p>
          <a:p>
            <a:pPr lvl="0">
              <a:buSzPct val="100000"/>
              <a:buFont typeface="Wingdings 3" pitchFamily="18" charset="2"/>
              <a:buChar char="}"/>
            </a:pPr>
            <a:r>
              <a:rPr lang="en-US" sz="2400" dirty="0" smtClean="0">
                <a:solidFill>
                  <a:srgbClr val="000000"/>
                </a:solidFill>
              </a:rPr>
              <a:t>Prepare smooth </a:t>
            </a:r>
            <a:r>
              <a:rPr lang="en-US" sz="2400" dirty="0">
                <a:solidFill>
                  <a:srgbClr val="000000"/>
                </a:solidFill>
              </a:rPr>
              <a:t>transitions to postsecondary </a:t>
            </a:r>
            <a:r>
              <a:rPr lang="en-US" sz="2400" dirty="0" smtClean="0">
                <a:solidFill>
                  <a:srgbClr val="000000"/>
                </a:solidFill>
              </a:rPr>
              <a:t>education and the work place </a:t>
            </a:r>
            <a:endParaRPr lang="en-US" sz="2400" dirty="0">
              <a:solidFill>
                <a:srgbClr val="000000"/>
              </a:solidFill>
            </a:endParaRPr>
          </a:p>
          <a:p>
            <a:pPr lvl="1">
              <a:buSzPct val="100000"/>
              <a:buFont typeface="Wingdings 3" pitchFamily="18" charset="2"/>
              <a:buChar char="}"/>
            </a:pPr>
            <a:r>
              <a:rPr lang="en-US" sz="2000" dirty="0" smtClean="0"/>
              <a:t>Ensure </a:t>
            </a:r>
            <a:r>
              <a:rPr lang="en-US" sz="2000" dirty="0"/>
              <a:t>course descriptions, content learning outcomes, instructional strategies, and student and instructor expectations are aligned and communicated </a:t>
            </a:r>
            <a:endParaRPr lang="en-US" sz="2000" dirty="0" smtClean="0"/>
          </a:p>
          <a:p>
            <a:pPr lvl="1">
              <a:buSzPct val="100000"/>
              <a:buFont typeface="Wingdings 3" pitchFamily="18" charset="2"/>
              <a:buChar char="}"/>
            </a:pPr>
            <a:r>
              <a:rPr lang="en-US" sz="2000" dirty="0" smtClean="0"/>
              <a:t>Ensure that secondary </a:t>
            </a:r>
            <a:r>
              <a:rPr lang="en-US" sz="2000" dirty="0"/>
              <a:t>students are prepared to </a:t>
            </a:r>
            <a:r>
              <a:rPr lang="en-US" sz="2000" dirty="0" smtClean="0"/>
              <a:t>succeed </a:t>
            </a:r>
            <a:r>
              <a:rPr lang="en-US" sz="2000" dirty="0"/>
              <a:t>in postsecondary </a:t>
            </a:r>
            <a:r>
              <a:rPr lang="en-US" sz="2000" dirty="0" smtClean="0"/>
              <a:t>education by providing bridging connections</a:t>
            </a:r>
            <a:endParaRPr lang="en-US" sz="2000" dirty="0"/>
          </a:p>
        </p:txBody>
      </p:sp>
      <p:sp>
        <p:nvSpPr>
          <p:cNvPr id="2" name="Title 1"/>
          <p:cNvSpPr>
            <a:spLocks noGrp="1"/>
          </p:cNvSpPr>
          <p:nvPr>
            <p:ph type="title"/>
          </p:nvPr>
        </p:nvSpPr>
        <p:spPr/>
        <p:txBody>
          <a:bodyPr/>
          <a:lstStyle/>
          <a:p>
            <a:r>
              <a:rPr lang="en-US" i="1" dirty="0" smtClean="0">
                <a:solidFill>
                  <a:srgbClr val="0000FF"/>
                </a:solidFill>
              </a:rPr>
              <a:t>AVATAR Project Outcomes</a:t>
            </a:r>
            <a:endParaRPr lang="en-US" i="1" dirty="0">
              <a:solidFill>
                <a:srgbClr val="0000FF"/>
              </a:solidFill>
            </a:endParaRPr>
          </a:p>
        </p:txBody>
      </p:sp>
      <p:sp>
        <p:nvSpPr>
          <p:cNvPr id="4" name="Slide Number Placeholder 3"/>
          <p:cNvSpPr>
            <a:spLocks noGrp="1"/>
          </p:cNvSpPr>
          <p:nvPr>
            <p:ph type="sldNum" sz="quarter" idx="12"/>
          </p:nvPr>
        </p:nvSpPr>
        <p:spPr/>
        <p:txBody>
          <a:bodyPr/>
          <a:lstStyle/>
          <a:p>
            <a:fld id="{6C9BBEF7-7293-46AE-9D35-8611E125A7BD}" type="slidenum">
              <a:rPr lang="en-US" smtClean="0"/>
              <a:pPr/>
              <a:t>8</a:t>
            </a:fld>
            <a:endParaRPr lang="en-US" dirty="0"/>
          </a:p>
        </p:txBody>
      </p:sp>
    </p:spTree>
    <p:extLst>
      <p:ext uri="{BB962C8B-B14F-4D97-AF65-F5344CB8AC3E}">
        <p14:creationId xmlns:p14="http://schemas.microsoft.com/office/powerpoint/2010/main" val="3750856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43000"/>
            <a:ext cx="8686800" cy="4953000"/>
          </a:xfrm>
        </p:spPr>
        <p:txBody>
          <a:bodyPr>
            <a:noAutofit/>
          </a:bodyPr>
          <a:lstStyle/>
          <a:p>
            <a:pPr lvl="0">
              <a:buSzPct val="100000"/>
              <a:buFont typeface="Wingdings 3" pitchFamily="18" charset="2"/>
              <a:buChar char="}"/>
            </a:pPr>
            <a:r>
              <a:rPr lang="en-US" sz="2400" dirty="0" smtClean="0"/>
              <a:t>Create </a:t>
            </a:r>
            <a:r>
              <a:rPr lang="en-US" sz="2400" dirty="0"/>
              <a:t>secondary </a:t>
            </a:r>
            <a:r>
              <a:rPr lang="en-US" sz="2400" dirty="0" smtClean="0"/>
              <a:t>course </a:t>
            </a:r>
            <a:r>
              <a:rPr lang="en-US" sz="2400" dirty="0"/>
              <a:t>templates </a:t>
            </a:r>
            <a:r>
              <a:rPr lang="en-US" sz="2400" dirty="0" smtClean="0"/>
              <a:t>to align courses in chemistry, English, language arts, and mathematics </a:t>
            </a:r>
          </a:p>
          <a:p>
            <a:pPr lvl="1">
              <a:buSzPct val="100000"/>
              <a:buFont typeface="Wingdings 3" pitchFamily="18" charset="2"/>
              <a:buChar char="}"/>
            </a:pPr>
            <a:r>
              <a:rPr lang="en-US" sz="2000" dirty="0" smtClean="0"/>
              <a:t>Texas Essential </a:t>
            </a:r>
            <a:r>
              <a:rPr lang="en-US" sz="2000" dirty="0"/>
              <a:t>Knowledge and </a:t>
            </a:r>
            <a:r>
              <a:rPr lang="en-US" sz="2000" dirty="0" smtClean="0"/>
              <a:t>Skills (</a:t>
            </a:r>
            <a:r>
              <a:rPr lang="en-US" sz="2000" dirty="0"/>
              <a:t>TEKS</a:t>
            </a:r>
            <a:r>
              <a:rPr lang="en-US" sz="2000" dirty="0" smtClean="0"/>
              <a:t>)</a:t>
            </a:r>
            <a:endParaRPr lang="en-US" sz="2000" dirty="0"/>
          </a:p>
          <a:p>
            <a:pPr lvl="1">
              <a:buSzPct val="100000"/>
              <a:buFont typeface="Wingdings 3" pitchFamily="18" charset="2"/>
              <a:buChar char="}"/>
            </a:pPr>
            <a:r>
              <a:rPr lang="en-US" sz="2000" dirty="0" smtClean="0"/>
              <a:t>State </a:t>
            </a:r>
            <a:r>
              <a:rPr lang="en-US" sz="2000" dirty="0"/>
              <a:t>of Texas Assessments of Academic Readiness (</a:t>
            </a:r>
            <a:r>
              <a:rPr lang="en-US" sz="2000" dirty="0" smtClean="0"/>
              <a:t>STAAR</a:t>
            </a:r>
            <a:r>
              <a:rPr lang="en-US" sz="2000" dirty="0"/>
              <a:t>) End-of-Course (EOC) </a:t>
            </a:r>
            <a:r>
              <a:rPr lang="en-US" sz="2000" dirty="0" smtClean="0"/>
              <a:t>Assessments</a:t>
            </a:r>
            <a:endParaRPr lang="en-US" sz="2000" dirty="0"/>
          </a:p>
          <a:p>
            <a:pPr lvl="1">
              <a:buSzPct val="100000"/>
              <a:buFont typeface="Wingdings 3" pitchFamily="18" charset="2"/>
              <a:buChar char="}"/>
            </a:pPr>
            <a:r>
              <a:rPr lang="en-US" sz="2000" dirty="0" smtClean="0"/>
              <a:t>Texas </a:t>
            </a:r>
            <a:r>
              <a:rPr lang="en-US" sz="2000" dirty="0"/>
              <a:t>College and Career Readiness Standards (</a:t>
            </a:r>
            <a:r>
              <a:rPr lang="en-US" sz="2000" dirty="0" smtClean="0"/>
              <a:t>CCRS)</a:t>
            </a:r>
          </a:p>
          <a:p>
            <a:pPr marL="393192" lvl="1" indent="0">
              <a:buSzPct val="100000"/>
              <a:buNone/>
            </a:pPr>
            <a:endParaRPr lang="en-US" sz="800" dirty="0"/>
          </a:p>
          <a:p>
            <a:pPr lvl="0">
              <a:buSzPct val="100000"/>
              <a:buFont typeface="Wingdings 3" pitchFamily="18" charset="2"/>
              <a:buChar char="}"/>
            </a:pPr>
            <a:r>
              <a:rPr lang="en-US" sz="2400" dirty="0"/>
              <a:t>Develop </a:t>
            </a:r>
            <a:r>
              <a:rPr lang="en-US" sz="2400" dirty="0" smtClean="0"/>
              <a:t>project </a:t>
            </a:r>
            <a:r>
              <a:rPr lang="en-US" sz="2400" dirty="0"/>
              <a:t>training </a:t>
            </a:r>
            <a:r>
              <a:rPr lang="en-US" sz="2400" dirty="0" smtClean="0"/>
              <a:t>workshops</a:t>
            </a:r>
            <a:endParaRPr lang="en-US" sz="2400" dirty="0"/>
          </a:p>
          <a:p>
            <a:pPr lvl="1">
              <a:buSzPct val="100000"/>
              <a:buFont typeface="Wingdings 3" pitchFamily="18" charset="2"/>
              <a:buChar char="}"/>
            </a:pPr>
            <a:r>
              <a:rPr lang="en-US" sz="2000" dirty="0" smtClean="0"/>
              <a:t>Deliver information to </a:t>
            </a:r>
            <a:r>
              <a:rPr lang="en-US" sz="2000" dirty="0"/>
              <a:t>faculty, administrators, Education Service Center personnel, and P-16 leaders throughout the </a:t>
            </a:r>
            <a:r>
              <a:rPr lang="en-US" sz="2000" dirty="0" smtClean="0"/>
              <a:t>state</a:t>
            </a:r>
          </a:p>
          <a:p>
            <a:pPr lvl="1">
              <a:buSzPct val="100000"/>
              <a:buFont typeface="Wingdings 3" pitchFamily="18" charset="2"/>
              <a:buChar char="}"/>
            </a:pPr>
            <a:r>
              <a:rPr lang="en-US" sz="2000" dirty="0" smtClean="0"/>
              <a:t>Provide </a:t>
            </a:r>
            <a:r>
              <a:rPr lang="en-US" sz="2000" dirty="0"/>
              <a:t>technical assistance </a:t>
            </a:r>
            <a:r>
              <a:rPr lang="en-US" sz="2000" dirty="0" smtClean="0"/>
              <a:t>to help </a:t>
            </a:r>
            <a:r>
              <a:rPr lang="en-US" sz="2000" dirty="0"/>
              <a:t>these </a:t>
            </a:r>
            <a:r>
              <a:rPr lang="en-US" sz="2000" dirty="0" smtClean="0"/>
              <a:t>participants replicate </a:t>
            </a:r>
            <a:r>
              <a:rPr lang="en-US" sz="2000" dirty="0"/>
              <a:t>the vertical alignment processes and activities in their </a:t>
            </a:r>
            <a:r>
              <a:rPr lang="en-US" sz="2000" dirty="0" smtClean="0"/>
              <a:t>regions</a:t>
            </a:r>
            <a:endParaRPr lang="en-US" sz="2000" dirty="0"/>
          </a:p>
          <a:p>
            <a:pPr lvl="0">
              <a:buNone/>
            </a:pPr>
            <a:r>
              <a:rPr lang="en-US" sz="2400" dirty="0" smtClean="0"/>
              <a:t> </a:t>
            </a:r>
            <a:endParaRPr lang="en-US" sz="2400" dirty="0"/>
          </a:p>
          <a:p>
            <a:endParaRPr lang="en-US" sz="2400" dirty="0"/>
          </a:p>
        </p:txBody>
      </p:sp>
      <p:sp>
        <p:nvSpPr>
          <p:cNvPr id="2" name="Title 1"/>
          <p:cNvSpPr>
            <a:spLocks noGrp="1"/>
          </p:cNvSpPr>
          <p:nvPr>
            <p:ph type="title"/>
          </p:nvPr>
        </p:nvSpPr>
        <p:spPr>
          <a:xfrm>
            <a:off x="457200" y="152400"/>
            <a:ext cx="8229600" cy="1143000"/>
          </a:xfrm>
        </p:spPr>
        <p:txBody>
          <a:bodyPr/>
          <a:lstStyle/>
          <a:p>
            <a:r>
              <a:rPr lang="en-US" i="1" dirty="0" smtClean="0">
                <a:solidFill>
                  <a:srgbClr val="0000FF"/>
                </a:solidFill>
              </a:rPr>
              <a:t>AVATAR Project Outcomes</a:t>
            </a:r>
            <a:endParaRPr lang="en-US" i="1" dirty="0">
              <a:solidFill>
                <a:srgbClr val="0000FF"/>
              </a:solidFill>
            </a:endParaRPr>
          </a:p>
        </p:txBody>
      </p:sp>
      <p:sp>
        <p:nvSpPr>
          <p:cNvPr id="4" name="Slide Number Placeholder 3"/>
          <p:cNvSpPr>
            <a:spLocks noGrp="1"/>
          </p:cNvSpPr>
          <p:nvPr>
            <p:ph type="sldNum" sz="quarter" idx="12"/>
          </p:nvPr>
        </p:nvSpPr>
        <p:spPr/>
        <p:txBody>
          <a:bodyPr/>
          <a:lstStyle/>
          <a:p>
            <a:fld id="{6C9BBEF7-7293-46AE-9D35-8611E125A7BD}" type="slidenum">
              <a:rPr lang="en-US" smtClean="0"/>
              <a:pPr/>
              <a:t>9</a:t>
            </a:fld>
            <a:endParaRPr lang="en-US" dirty="0"/>
          </a:p>
        </p:txBody>
      </p:sp>
    </p:spTree>
    <p:extLst>
      <p:ext uri="{BB962C8B-B14F-4D97-AF65-F5344CB8AC3E}">
        <p14:creationId xmlns:p14="http://schemas.microsoft.com/office/powerpoint/2010/main" val="3750856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3505</TotalTime>
  <Words>2328</Words>
  <Application>Microsoft Office PowerPoint</Application>
  <PresentationFormat>On-screen Show (4:3)</PresentationFormat>
  <Paragraphs>597</Paragraphs>
  <Slides>45</Slides>
  <Notes>12</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Concourse</vt:lpstr>
      <vt:lpstr>Academic Vertical Alignment Training and Renewal (AVATAR) Project:   Region 10 Final Summary </vt:lpstr>
      <vt:lpstr>PowerPoint Presentation</vt:lpstr>
      <vt:lpstr>What Is AVATAR?</vt:lpstr>
      <vt:lpstr>PowerPoint Presentation</vt:lpstr>
      <vt:lpstr>AVATAR Model</vt:lpstr>
      <vt:lpstr>AVATAR Statewide Partners</vt:lpstr>
      <vt:lpstr>AVATAR Project Goals</vt:lpstr>
      <vt:lpstr>AVATAR Project Outcomes</vt:lpstr>
      <vt:lpstr>AVATAR Project Outcomes</vt:lpstr>
      <vt:lpstr>What Is AVATAR?</vt:lpstr>
      <vt:lpstr>Resources Explored</vt:lpstr>
      <vt:lpstr>Region 10 AVATAR Data   </vt:lpstr>
      <vt:lpstr>PowerPoint Presentation</vt:lpstr>
      <vt:lpstr>PowerPoint Presentation</vt:lpstr>
      <vt:lpstr>PowerPoint Presentation</vt:lpstr>
      <vt:lpstr>PowerPoint Presentation</vt:lpstr>
      <vt:lpstr>English and Math College Ready Graduates  Texas Education Agency Academic Excellence Indicator System Report (AEIS) and  Texas Academic Performance Report (TAPR) </vt:lpstr>
      <vt:lpstr>College Ready Graduates in Mathematics:  State and Region 10 Texas Education Agency (TEA) Academic Excellence Indicator System Report (AEIS)</vt:lpstr>
      <vt:lpstr>2010 &amp; 2011 TEA AEIS Data  T. Jefferson HS and W. T. White HS </vt:lpstr>
      <vt:lpstr>2009-12 TEA AEIS Data </vt:lpstr>
      <vt:lpstr>T. Jefferson HS, Dallas ISD Graduates College Enrollment</vt:lpstr>
      <vt:lpstr>The Higher Education Coordinating Board P-16 Data  </vt:lpstr>
      <vt:lpstr>Success Data from THECB University of North Texas, 2011 Developmental Education, Fall 2008 Cohort Tracked for 2 years </vt:lpstr>
      <vt:lpstr>  Success Data from THECB University of North Texas, 2011 Graduation Rate of First-time,  Full-Time Degree-seeking Students</vt:lpstr>
      <vt:lpstr>Gaps—Content is ALIGNED!</vt:lpstr>
      <vt:lpstr>Gaps—Culture differences </vt:lpstr>
      <vt:lpstr>Gaps </vt:lpstr>
      <vt:lpstr>Gaps Continued</vt:lpstr>
      <vt:lpstr>Gaps Continued</vt:lpstr>
      <vt:lpstr>Gaps Continued</vt:lpstr>
      <vt:lpstr>Systemic/Culture Changes</vt:lpstr>
      <vt:lpstr>Data Updates   </vt:lpstr>
      <vt:lpstr>TSI and Developmental Education Updates    November 2012</vt:lpstr>
      <vt:lpstr>2012 Data</vt:lpstr>
      <vt:lpstr>To  Working Together Counts</vt:lpstr>
      <vt:lpstr>PowerPoint Presentation</vt:lpstr>
      <vt:lpstr>PowerPoint Presentation</vt:lpstr>
      <vt:lpstr>What Is AVATAR?</vt:lpstr>
      <vt:lpstr>PowerPoint Presentation</vt:lpstr>
      <vt:lpstr>Focused on 21st Century Competencies How do we start?</vt:lpstr>
      <vt:lpstr>Why Do We Still Need AVATAR?</vt:lpstr>
      <vt:lpstr>All AVATAR Artifacts : http://www.ntp16.notlb.com/avatar</vt:lpstr>
      <vt:lpstr>Personal AVATAR Action Plans  </vt:lpstr>
      <vt:lpstr>Thank YOU  </vt:lpstr>
      <vt:lpstr>Resources for the Future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Vertical Alignment Training and Renewal (AVATAR) Project</dc:title>
  <dc:creator>Kathy</dc:creator>
  <cp:lastModifiedBy>Mougey, Amy</cp:lastModifiedBy>
  <cp:revision>447</cp:revision>
  <cp:lastPrinted>2014-05-20T16:59:37Z</cp:lastPrinted>
  <dcterms:created xsi:type="dcterms:W3CDTF">2011-09-11T13:56:43Z</dcterms:created>
  <dcterms:modified xsi:type="dcterms:W3CDTF">2014-07-08T17:21:26Z</dcterms:modified>
</cp:coreProperties>
</file>