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58" r:id="rId4"/>
    <p:sldId id="259" r:id="rId5"/>
    <p:sldId id="261" r:id="rId6"/>
    <p:sldId id="263" r:id="rId7"/>
    <p:sldId id="262" r:id="rId8"/>
    <p:sldId id="257" r:id="rId9"/>
    <p:sldId id="260" r:id="rId10"/>
    <p:sldId id="264" r:id="rId11"/>
    <p:sldId id="266" r:id="rId12"/>
    <p:sldId id="265" r:id="rId13"/>
    <p:sldId id="270" r:id="rId14"/>
    <p:sldId id="276" r:id="rId15"/>
    <p:sldId id="277" r:id="rId16"/>
    <p:sldId id="278" r:id="rId17"/>
    <p:sldId id="292" r:id="rId18"/>
    <p:sldId id="293" r:id="rId19"/>
    <p:sldId id="286" r:id="rId20"/>
    <p:sldId id="275" r:id="rId21"/>
    <p:sldId id="269" r:id="rId22"/>
    <p:sldId id="274" r:id="rId23"/>
    <p:sldId id="272" r:id="rId24"/>
    <p:sldId id="273" r:id="rId25"/>
    <p:sldId id="267" r:id="rId26"/>
    <p:sldId id="268" r:id="rId27"/>
    <p:sldId id="294" r:id="rId28"/>
    <p:sldId id="295" r:id="rId29"/>
    <p:sldId id="297" r:id="rId30"/>
    <p:sldId id="296" r:id="rId31"/>
    <p:sldId id="298" r:id="rId32"/>
    <p:sldId id="299" r:id="rId33"/>
    <p:sldId id="300" r:id="rId34"/>
    <p:sldId id="301" r:id="rId35"/>
    <p:sldId id="302" r:id="rId36"/>
    <p:sldId id="303" r:id="rId37"/>
    <p:sldId id="306" r:id="rId38"/>
    <p:sldId id="304" r:id="rId39"/>
    <p:sldId id="305" r:id="rId40"/>
    <p:sldId id="310" r:id="rId41"/>
    <p:sldId id="307" r:id="rId42"/>
    <p:sldId id="308" r:id="rId43"/>
    <p:sldId id="309" r:id="rId44"/>
    <p:sldId id="311" r:id="rId45"/>
    <p:sldId id="314" r:id="rId46"/>
    <p:sldId id="312" r:id="rId47"/>
    <p:sldId id="313" r:id="rId48"/>
    <p:sldId id="315" r:id="rId49"/>
    <p:sldId id="316" r:id="rId50"/>
    <p:sldId id="317" r:id="rId51"/>
    <p:sldId id="279" r:id="rId52"/>
    <p:sldId id="288" r:id="rId53"/>
    <p:sldId id="280" r:id="rId54"/>
    <p:sldId id="281" r:id="rId55"/>
    <p:sldId id="284" r:id="rId56"/>
    <p:sldId id="285" r:id="rId57"/>
    <p:sldId id="290" r:id="rId58"/>
    <p:sldId id="291" r:id="rId59"/>
    <p:sldId id="282" r:id="rId60"/>
    <p:sldId id="283" r:id="rId61"/>
    <p:sldId id="287" r:id="rId62"/>
    <p:sldId id="289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D54084-AE1B-4D33-8373-0A98D7DD6674}" type="doc">
      <dgm:prSet loTypeId="urn:microsoft.com/office/officeart/2005/8/layout/radial6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4590FEB-5D3C-4766-9BFD-7A91237EBA7B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Counselors/Advisers</a:t>
          </a:r>
          <a:endParaRPr lang="en-US" sz="1800" b="1" dirty="0">
            <a:solidFill>
              <a:schemeClr val="tx1">
                <a:lumMod val="75000"/>
                <a:lumOff val="2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BE371D-ED99-431B-8667-CB16E1D4FFF8}" type="parTrans" cxnId="{6364C51C-814A-407D-ABAC-9672AE12F2F5}">
      <dgm:prSet/>
      <dgm:spPr/>
      <dgm:t>
        <a:bodyPr/>
        <a:lstStyle/>
        <a:p>
          <a:endParaRPr lang="en-US"/>
        </a:p>
      </dgm:t>
    </dgm:pt>
    <dgm:pt modelId="{76CF181D-08BD-4A55-8141-A24EE6550C8E}" type="sibTrans" cxnId="{6364C51C-814A-407D-ABAC-9672AE12F2F5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8EB022"/>
          </a:solidFill>
        </a:ln>
      </dgm:spPr>
      <dgm:t>
        <a:bodyPr/>
        <a:lstStyle/>
        <a:p>
          <a:endParaRPr lang="en-US" dirty="0"/>
        </a:p>
      </dgm:t>
    </dgm:pt>
    <dgm:pt modelId="{574D2851-F008-4179-A36C-648B7A7CC2CF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rtl="0"/>
          <a:r>
            <a:rPr lang="en-US" sz="1800" b="1" u="none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Community</a:t>
          </a:r>
          <a:endParaRPr lang="en-US" sz="1800" b="1" u="none" dirty="0">
            <a:solidFill>
              <a:schemeClr val="tx1">
                <a:lumMod val="75000"/>
                <a:lumOff val="2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D0C3E4-3A3E-4B8C-B9B3-7D54FB49B0D3}" type="parTrans" cxnId="{F8B5E7F1-50FB-4E98-B503-49CEF18B0E50}">
      <dgm:prSet/>
      <dgm:spPr/>
      <dgm:t>
        <a:bodyPr/>
        <a:lstStyle/>
        <a:p>
          <a:endParaRPr lang="en-US"/>
        </a:p>
      </dgm:t>
    </dgm:pt>
    <dgm:pt modelId="{338BA83B-D741-4F73-B6A8-E67D183730DB}" type="sibTrans" cxnId="{F8B5E7F1-50FB-4E98-B503-49CEF18B0E50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8EB022"/>
          </a:solidFill>
        </a:ln>
      </dgm:spPr>
      <dgm:t>
        <a:bodyPr/>
        <a:lstStyle/>
        <a:p>
          <a:endParaRPr lang="en-US" dirty="0"/>
        </a:p>
      </dgm:t>
    </dgm:pt>
    <dgm:pt modelId="{03FED2D3-6514-4FAD-8B41-FE7336661CC8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Campus Staff</a:t>
          </a:r>
          <a:endParaRPr lang="en-US" sz="1800" b="1" dirty="0">
            <a:solidFill>
              <a:schemeClr val="tx1">
                <a:lumMod val="75000"/>
                <a:lumOff val="2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E0CB18-61DB-45FE-B6CF-D0EEF495901D}" type="parTrans" cxnId="{B41D0229-C651-4373-AF02-7A83EEEECB0F}">
      <dgm:prSet/>
      <dgm:spPr/>
      <dgm:t>
        <a:bodyPr/>
        <a:lstStyle/>
        <a:p>
          <a:endParaRPr lang="en-US"/>
        </a:p>
      </dgm:t>
    </dgm:pt>
    <dgm:pt modelId="{DB72D270-C4BB-4C8D-99EA-39AAFEA84867}" type="sibTrans" cxnId="{B41D0229-C651-4373-AF02-7A83EEEECB0F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8EB022"/>
          </a:solidFill>
        </a:ln>
      </dgm:spPr>
      <dgm:t>
        <a:bodyPr/>
        <a:lstStyle/>
        <a:p>
          <a:endParaRPr lang="en-US" dirty="0"/>
        </a:p>
      </dgm:t>
    </dgm:pt>
    <dgm:pt modelId="{4C39DAEE-972A-4D70-86BC-54DA2C847F40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tx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>
          <a:bevelT/>
          <a:bevelB/>
        </a:sp3d>
      </dgm:spPr>
      <dgm:t>
        <a:bodyPr/>
        <a:lstStyle/>
        <a:p>
          <a:pPr rtl="0"/>
          <a:r>
            <a:rPr lang="en-US" sz="2000" b="0" i="1" dirty="0" smtClean="0">
              <a:effectLst>
                <a:outerShdw blurRad="38100" dist="38100" dir="2700000">
                  <a:srgbClr val="000000"/>
                </a:outerShdw>
              </a:effectLst>
              <a:latin typeface="Cambria" pitchFamily="18" charset="0"/>
            </a:rPr>
            <a:t>Students</a:t>
          </a:r>
          <a:r>
            <a:rPr lang="en-US" sz="2100" b="1" dirty="0" smtClean="0"/>
            <a:t> </a:t>
          </a:r>
          <a:endParaRPr lang="en-US" sz="2100" b="1" dirty="0"/>
        </a:p>
      </dgm:t>
    </dgm:pt>
    <dgm:pt modelId="{01CC1B82-8B75-4AB1-BA66-C686487BCB58}" type="parTrans" cxnId="{3DC0A67C-A2EE-4237-B917-67C4D7AA3A1D}">
      <dgm:prSet/>
      <dgm:spPr/>
      <dgm:t>
        <a:bodyPr/>
        <a:lstStyle/>
        <a:p>
          <a:endParaRPr lang="en-US"/>
        </a:p>
      </dgm:t>
    </dgm:pt>
    <dgm:pt modelId="{432CE4C9-BCB2-4126-8419-5637DFA73BB4}" type="sibTrans" cxnId="{3DC0A67C-A2EE-4237-B917-67C4D7AA3A1D}">
      <dgm:prSet/>
      <dgm:spPr/>
      <dgm:t>
        <a:bodyPr/>
        <a:lstStyle/>
        <a:p>
          <a:endParaRPr lang="en-US"/>
        </a:p>
      </dgm:t>
    </dgm:pt>
    <dgm:pt modelId="{DD31130D-A4ED-44AF-BFAA-372769FE2C25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Parents</a:t>
          </a:r>
          <a:endParaRPr lang="en-US" sz="1800" b="1" dirty="0">
            <a:solidFill>
              <a:schemeClr val="tx1">
                <a:lumMod val="75000"/>
                <a:lumOff val="2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64DD4F-C8DE-4511-AE60-5EB0AA6F3887}" type="parTrans" cxnId="{8F3862D7-1AD9-44B1-9380-4E6384A270FD}">
      <dgm:prSet/>
      <dgm:spPr/>
      <dgm:t>
        <a:bodyPr/>
        <a:lstStyle/>
        <a:p>
          <a:endParaRPr lang="en-US"/>
        </a:p>
      </dgm:t>
    </dgm:pt>
    <dgm:pt modelId="{A4DAE0A8-CAFE-42A0-B7BD-3D4E44B3CB7A}" type="sibTrans" cxnId="{8F3862D7-1AD9-44B1-9380-4E6384A270FD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8EB022"/>
          </a:solidFill>
        </a:ln>
      </dgm:spPr>
      <dgm:t>
        <a:bodyPr/>
        <a:lstStyle/>
        <a:p>
          <a:endParaRPr lang="en-US" dirty="0"/>
        </a:p>
      </dgm:t>
    </dgm:pt>
    <dgm:pt modelId="{869BA03A-ABB7-4AE0-8AC2-18B49E33752C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Administrators</a:t>
          </a:r>
          <a:endParaRPr lang="en-US" sz="1800" b="1" dirty="0">
            <a:solidFill>
              <a:schemeClr val="tx1">
                <a:lumMod val="75000"/>
                <a:lumOff val="2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D8F069-24BB-47FB-9587-6D443379C323}" type="parTrans" cxnId="{1F91F4D2-0AC9-4763-89F9-762C2CA09572}">
      <dgm:prSet/>
      <dgm:spPr/>
      <dgm:t>
        <a:bodyPr/>
        <a:lstStyle/>
        <a:p>
          <a:endParaRPr lang="en-US"/>
        </a:p>
      </dgm:t>
    </dgm:pt>
    <dgm:pt modelId="{CA705486-7C2F-42F3-A0A4-9B37F48D95D5}" type="sibTrans" cxnId="{1F91F4D2-0AC9-4763-89F9-762C2CA09572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8EB022"/>
          </a:solidFill>
        </a:ln>
      </dgm:spPr>
      <dgm:t>
        <a:bodyPr/>
        <a:lstStyle/>
        <a:p>
          <a:endParaRPr lang="en-US" dirty="0"/>
        </a:p>
      </dgm:t>
    </dgm:pt>
    <dgm:pt modelId="{A1EE7D7A-1679-42EE-B046-A0FEEE14EF2D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8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Teachers</a:t>
          </a:r>
          <a:endParaRPr lang="en-US" sz="1800" b="1" dirty="0">
            <a:solidFill>
              <a:schemeClr val="tx1">
                <a:lumMod val="75000"/>
                <a:lumOff val="2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F139B7-3772-4B47-B32B-2C785551AECF}" type="parTrans" cxnId="{1E09FF84-4F97-4CBD-A769-91DCF29BFFF7}">
      <dgm:prSet/>
      <dgm:spPr/>
      <dgm:t>
        <a:bodyPr/>
        <a:lstStyle/>
        <a:p>
          <a:endParaRPr lang="en-US"/>
        </a:p>
      </dgm:t>
    </dgm:pt>
    <dgm:pt modelId="{F6C947EB-B0DD-437E-A87F-784618B7ECBA}" type="sibTrans" cxnId="{1E09FF84-4F97-4CBD-A769-91DCF29BFFF7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8EB022"/>
          </a:solidFill>
        </a:ln>
      </dgm:spPr>
      <dgm:t>
        <a:bodyPr/>
        <a:lstStyle/>
        <a:p>
          <a:endParaRPr lang="en-US" dirty="0"/>
        </a:p>
      </dgm:t>
    </dgm:pt>
    <dgm:pt modelId="{0BF6189E-3ED4-4617-B03A-6521EED0DB14}" type="pres">
      <dgm:prSet presAssocID="{AED54084-AE1B-4D33-8373-0A98D7DD667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A2DAF9-6C29-4491-B458-545F1767010D}" type="pres">
      <dgm:prSet presAssocID="{4C39DAEE-972A-4D70-86BC-54DA2C847F40}" presName="centerShape" presStyleLbl="node0" presStyleIdx="0" presStyleCnt="1" custScaleX="106606" custScaleY="84555" custLinFactNeighborX="958" custLinFactNeighborY="-5683"/>
      <dgm:spPr/>
      <dgm:t>
        <a:bodyPr/>
        <a:lstStyle/>
        <a:p>
          <a:endParaRPr lang="en-US"/>
        </a:p>
      </dgm:t>
    </dgm:pt>
    <dgm:pt modelId="{7A80BE26-1C64-444D-8AC5-3633C44FD3C9}" type="pres">
      <dgm:prSet presAssocID="{64590FEB-5D3C-4766-9BFD-7A91237EBA7B}" presName="node" presStyleLbl="node1" presStyleIdx="0" presStyleCnt="6" custScaleX="185636" custRadScaleRad="105639" custRadScaleInc="76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0EA369-FFFA-4FC7-B27A-CFE9B54E8C0B}" type="pres">
      <dgm:prSet presAssocID="{64590FEB-5D3C-4766-9BFD-7A91237EBA7B}" presName="dummy" presStyleCnt="0"/>
      <dgm:spPr/>
      <dgm:t>
        <a:bodyPr/>
        <a:lstStyle/>
        <a:p>
          <a:endParaRPr lang="en-US"/>
        </a:p>
      </dgm:t>
    </dgm:pt>
    <dgm:pt modelId="{1CE7EF35-8C2E-4751-80D4-4FADD7D343F6}" type="pres">
      <dgm:prSet presAssocID="{76CF181D-08BD-4A55-8141-A24EE6550C8E}" presName="sibTrans" presStyleLbl="sibTrans2D1" presStyleIdx="0" presStyleCnt="6" custLinFactNeighborX="-16" custLinFactNeighborY="641"/>
      <dgm:spPr/>
      <dgm:t>
        <a:bodyPr/>
        <a:lstStyle/>
        <a:p>
          <a:endParaRPr lang="en-US"/>
        </a:p>
      </dgm:t>
    </dgm:pt>
    <dgm:pt modelId="{F74AFF0A-50C8-40A8-BC34-E7C6D62AC270}" type="pres">
      <dgm:prSet presAssocID="{DD31130D-A4ED-44AF-BFAA-372769FE2C25}" presName="node" presStyleLbl="node1" presStyleIdx="1" presStyleCnt="6" custScaleX="205716" custRadScaleRad="145688" custRadScaleInc="547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6CE3CC-C1F3-4F15-BD2F-66D3B9B8ABAE}" type="pres">
      <dgm:prSet presAssocID="{DD31130D-A4ED-44AF-BFAA-372769FE2C25}" presName="dummy" presStyleCnt="0"/>
      <dgm:spPr/>
      <dgm:t>
        <a:bodyPr/>
        <a:lstStyle/>
        <a:p>
          <a:endParaRPr lang="en-US"/>
        </a:p>
      </dgm:t>
    </dgm:pt>
    <dgm:pt modelId="{8D61EF14-C343-4EE3-B7F3-D60DC591F475}" type="pres">
      <dgm:prSet presAssocID="{A4DAE0A8-CAFE-42A0-B7BD-3D4E44B3CB7A}" presName="sibTrans" presStyleLbl="sibTrans2D1" presStyleIdx="1" presStyleCnt="6"/>
      <dgm:spPr/>
      <dgm:t>
        <a:bodyPr/>
        <a:lstStyle/>
        <a:p>
          <a:endParaRPr lang="en-US"/>
        </a:p>
      </dgm:t>
    </dgm:pt>
    <dgm:pt modelId="{665808F7-70B5-45A0-B2E5-62512B0DF571}" type="pres">
      <dgm:prSet presAssocID="{869BA03A-ABB7-4AE0-8AC2-18B49E33752C}" presName="node" presStyleLbl="node1" presStyleIdx="2" presStyleCnt="6" custScaleX="265877" custScaleY="93110" custRadScaleRad="142529" custRadScaleInc="-431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2C24A-B7AE-4D0E-940C-E545563317ED}" type="pres">
      <dgm:prSet presAssocID="{869BA03A-ABB7-4AE0-8AC2-18B49E33752C}" presName="dummy" presStyleCnt="0"/>
      <dgm:spPr/>
      <dgm:t>
        <a:bodyPr/>
        <a:lstStyle/>
        <a:p>
          <a:endParaRPr lang="en-US"/>
        </a:p>
      </dgm:t>
    </dgm:pt>
    <dgm:pt modelId="{CDBB8A92-7AD7-45C5-90CA-38A4A03E97DA}" type="pres">
      <dgm:prSet presAssocID="{CA705486-7C2F-42F3-A0A4-9B37F48D95D5}" presName="sibTrans" presStyleLbl="sibTrans2D1" presStyleIdx="2" presStyleCnt="6"/>
      <dgm:spPr/>
      <dgm:t>
        <a:bodyPr/>
        <a:lstStyle/>
        <a:p>
          <a:endParaRPr lang="en-US"/>
        </a:p>
      </dgm:t>
    </dgm:pt>
    <dgm:pt modelId="{9BDDAD24-E34F-4DF5-A744-BE974424EA14}" type="pres">
      <dgm:prSet presAssocID="{574D2851-F008-4179-A36C-648B7A7CC2CF}" presName="node" presStyleLbl="node1" presStyleIdx="3" presStyleCnt="6" custScaleX="205355" custRadScaleRad="107536" custRadScaleInc="-150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42EB98-873C-4A13-9970-33DE97B30B61}" type="pres">
      <dgm:prSet presAssocID="{574D2851-F008-4179-A36C-648B7A7CC2CF}" presName="dummy" presStyleCnt="0"/>
      <dgm:spPr/>
      <dgm:t>
        <a:bodyPr/>
        <a:lstStyle/>
        <a:p>
          <a:endParaRPr lang="en-US"/>
        </a:p>
      </dgm:t>
    </dgm:pt>
    <dgm:pt modelId="{C1ACFE9A-1CBE-40F4-B111-AB4DDF9E19A7}" type="pres">
      <dgm:prSet presAssocID="{338BA83B-D741-4F73-B6A8-E67D183730DB}" presName="sibTrans" presStyleLbl="sibTrans2D1" presStyleIdx="3" presStyleCnt="6" custLinFactNeighborX="3904" custLinFactNeighborY="1224"/>
      <dgm:spPr/>
      <dgm:t>
        <a:bodyPr/>
        <a:lstStyle/>
        <a:p>
          <a:endParaRPr lang="en-US"/>
        </a:p>
      </dgm:t>
    </dgm:pt>
    <dgm:pt modelId="{77FA5B50-F4C3-4F2E-9270-ECD937C7FFF4}" type="pres">
      <dgm:prSet presAssocID="{03FED2D3-6514-4FAD-8B41-FE7336661CC8}" presName="node" presStyleLbl="node1" presStyleIdx="4" presStyleCnt="6" custScaleX="267327" custRadScaleRad="130176" custRadScaleInc="324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D7E383-E946-4F77-AF80-678D1C81C1A3}" type="pres">
      <dgm:prSet presAssocID="{03FED2D3-6514-4FAD-8B41-FE7336661CC8}" presName="dummy" presStyleCnt="0"/>
      <dgm:spPr/>
      <dgm:t>
        <a:bodyPr/>
        <a:lstStyle/>
        <a:p>
          <a:endParaRPr lang="en-US"/>
        </a:p>
      </dgm:t>
    </dgm:pt>
    <dgm:pt modelId="{448BBDD3-08BE-4232-ACFF-9255EEAB0A5C}" type="pres">
      <dgm:prSet presAssocID="{DB72D270-C4BB-4C8D-99EA-39AAFEA84867}" presName="sibTrans" presStyleLbl="sibTrans2D1" presStyleIdx="4" presStyleCnt="6"/>
      <dgm:spPr/>
      <dgm:t>
        <a:bodyPr/>
        <a:lstStyle/>
        <a:p>
          <a:endParaRPr lang="en-US"/>
        </a:p>
      </dgm:t>
    </dgm:pt>
    <dgm:pt modelId="{60D244D7-02AB-499F-9799-AD898F442B04}" type="pres">
      <dgm:prSet presAssocID="{A1EE7D7A-1679-42EE-B046-A0FEEE14EF2D}" presName="node" presStyleLbl="node1" presStyleIdx="5" presStyleCnt="6" custScaleX="173734" custRadScaleRad="136135" custRadScaleInc="-369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DC85D7-2B08-4003-8C6C-9558FC011CBC}" type="pres">
      <dgm:prSet presAssocID="{A1EE7D7A-1679-42EE-B046-A0FEEE14EF2D}" presName="dummy" presStyleCnt="0"/>
      <dgm:spPr/>
      <dgm:t>
        <a:bodyPr/>
        <a:lstStyle/>
        <a:p>
          <a:endParaRPr lang="en-US"/>
        </a:p>
      </dgm:t>
    </dgm:pt>
    <dgm:pt modelId="{B671D5D6-8A81-4037-9C67-7ED6096A7500}" type="pres">
      <dgm:prSet presAssocID="{F6C947EB-B0DD-437E-A87F-784618B7ECBA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007378D1-D4AB-4D05-ACA0-BA6AD3B2A979}" type="presOf" srcId="{AED54084-AE1B-4D33-8373-0A98D7DD6674}" destId="{0BF6189E-3ED4-4617-B03A-6521EED0DB14}" srcOrd="0" destOrd="0" presId="urn:microsoft.com/office/officeart/2005/8/layout/radial6"/>
    <dgm:cxn modelId="{3DC0A67C-A2EE-4237-B917-67C4D7AA3A1D}" srcId="{AED54084-AE1B-4D33-8373-0A98D7DD6674}" destId="{4C39DAEE-972A-4D70-86BC-54DA2C847F40}" srcOrd="0" destOrd="0" parTransId="{01CC1B82-8B75-4AB1-BA66-C686487BCB58}" sibTransId="{432CE4C9-BCB2-4126-8419-5637DFA73BB4}"/>
    <dgm:cxn modelId="{03D3B194-28AD-46B6-BFEC-BAEFA5CD9376}" type="presOf" srcId="{DB72D270-C4BB-4C8D-99EA-39AAFEA84867}" destId="{448BBDD3-08BE-4232-ACFF-9255EEAB0A5C}" srcOrd="0" destOrd="0" presId="urn:microsoft.com/office/officeart/2005/8/layout/radial6"/>
    <dgm:cxn modelId="{6364C51C-814A-407D-ABAC-9672AE12F2F5}" srcId="{4C39DAEE-972A-4D70-86BC-54DA2C847F40}" destId="{64590FEB-5D3C-4766-9BFD-7A91237EBA7B}" srcOrd="0" destOrd="0" parTransId="{D8BE371D-ED99-431B-8667-CB16E1D4FFF8}" sibTransId="{76CF181D-08BD-4A55-8141-A24EE6550C8E}"/>
    <dgm:cxn modelId="{2AA555BC-1B18-4ED7-ADFD-64916C3FFF6E}" type="presOf" srcId="{A1EE7D7A-1679-42EE-B046-A0FEEE14EF2D}" destId="{60D244D7-02AB-499F-9799-AD898F442B04}" srcOrd="0" destOrd="0" presId="urn:microsoft.com/office/officeart/2005/8/layout/radial6"/>
    <dgm:cxn modelId="{1F91F4D2-0AC9-4763-89F9-762C2CA09572}" srcId="{4C39DAEE-972A-4D70-86BC-54DA2C847F40}" destId="{869BA03A-ABB7-4AE0-8AC2-18B49E33752C}" srcOrd="2" destOrd="0" parTransId="{96D8F069-24BB-47FB-9587-6D443379C323}" sibTransId="{CA705486-7C2F-42F3-A0A4-9B37F48D95D5}"/>
    <dgm:cxn modelId="{35D186CB-A9D7-424C-B99A-89F51991599C}" type="presOf" srcId="{4C39DAEE-972A-4D70-86BC-54DA2C847F40}" destId="{91A2DAF9-6C29-4491-B458-545F1767010D}" srcOrd="0" destOrd="0" presId="urn:microsoft.com/office/officeart/2005/8/layout/radial6"/>
    <dgm:cxn modelId="{594D632C-0B50-4BD9-A8BE-7C7600D1A143}" type="presOf" srcId="{64590FEB-5D3C-4766-9BFD-7A91237EBA7B}" destId="{7A80BE26-1C64-444D-8AC5-3633C44FD3C9}" srcOrd="0" destOrd="0" presId="urn:microsoft.com/office/officeart/2005/8/layout/radial6"/>
    <dgm:cxn modelId="{F9677319-4F45-4B1D-998C-01A1CCDDA2EA}" type="presOf" srcId="{869BA03A-ABB7-4AE0-8AC2-18B49E33752C}" destId="{665808F7-70B5-45A0-B2E5-62512B0DF571}" srcOrd="0" destOrd="0" presId="urn:microsoft.com/office/officeart/2005/8/layout/radial6"/>
    <dgm:cxn modelId="{B41D0229-C651-4373-AF02-7A83EEEECB0F}" srcId="{4C39DAEE-972A-4D70-86BC-54DA2C847F40}" destId="{03FED2D3-6514-4FAD-8B41-FE7336661CC8}" srcOrd="4" destOrd="0" parTransId="{68E0CB18-61DB-45FE-B6CF-D0EEF495901D}" sibTransId="{DB72D270-C4BB-4C8D-99EA-39AAFEA84867}"/>
    <dgm:cxn modelId="{837D5C30-400C-45C9-BA6E-1B677C49B280}" type="presOf" srcId="{03FED2D3-6514-4FAD-8B41-FE7336661CC8}" destId="{77FA5B50-F4C3-4F2E-9270-ECD937C7FFF4}" srcOrd="0" destOrd="0" presId="urn:microsoft.com/office/officeart/2005/8/layout/radial6"/>
    <dgm:cxn modelId="{02C07846-540E-45C3-8291-A42E3CC689FE}" type="presOf" srcId="{76CF181D-08BD-4A55-8141-A24EE6550C8E}" destId="{1CE7EF35-8C2E-4751-80D4-4FADD7D343F6}" srcOrd="0" destOrd="0" presId="urn:microsoft.com/office/officeart/2005/8/layout/radial6"/>
    <dgm:cxn modelId="{F8B5E7F1-50FB-4E98-B503-49CEF18B0E50}" srcId="{4C39DAEE-972A-4D70-86BC-54DA2C847F40}" destId="{574D2851-F008-4179-A36C-648B7A7CC2CF}" srcOrd="3" destOrd="0" parTransId="{2FD0C3E4-3A3E-4B8C-B9B3-7D54FB49B0D3}" sibTransId="{338BA83B-D741-4F73-B6A8-E67D183730DB}"/>
    <dgm:cxn modelId="{1E09FF84-4F97-4CBD-A769-91DCF29BFFF7}" srcId="{4C39DAEE-972A-4D70-86BC-54DA2C847F40}" destId="{A1EE7D7A-1679-42EE-B046-A0FEEE14EF2D}" srcOrd="5" destOrd="0" parTransId="{95F139B7-3772-4B47-B32B-2C785551AECF}" sibTransId="{F6C947EB-B0DD-437E-A87F-784618B7ECBA}"/>
    <dgm:cxn modelId="{AE6A66D8-0700-4D64-AB7D-445787DD8156}" type="presOf" srcId="{574D2851-F008-4179-A36C-648B7A7CC2CF}" destId="{9BDDAD24-E34F-4DF5-A744-BE974424EA14}" srcOrd="0" destOrd="0" presId="urn:microsoft.com/office/officeart/2005/8/layout/radial6"/>
    <dgm:cxn modelId="{3342E249-A03A-464B-A9EF-180B336E9686}" type="presOf" srcId="{338BA83B-D741-4F73-B6A8-E67D183730DB}" destId="{C1ACFE9A-1CBE-40F4-B111-AB4DDF9E19A7}" srcOrd="0" destOrd="0" presId="urn:microsoft.com/office/officeart/2005/8/layout/radial6"/>
    <dgm:cxn modelId="{8F3862D7-1AD9-44B1-9380-4E6384A270FD}" srcId="{4C39DAEE-972A-4D70-86BC-54DA2C847F40}" destId="{DD31130D-A4ED-44AF-BFAA-372769FE2C25}" srcOrd="1" destOrd="0" parTransId="{A064DD4F-C8DE-4511-AE60-5EB0AA6F3887}" sibTransId="{A4DAE0A8-CAFE-42A0-B7BD-3D4E44B3CB7A}"/>
    <dgm:cxn modelId="{FF708D6B-3F9C-4A29-A371-904EF02B8D8D}" type="presOf" srcId="{CA705486-7C2F-42F3-A0A4-9B37F48D95D5}" destId="{CDBB8A92-7AD7-45C5-90CA-38A4A03E97DA}" srcOrd="0" destOrd="0" presId="urn:microsoft.com/office/officeart/2005/8/layout/radial6"/>
    <dgm:cxn modelId="{3ECF25F2-0BE6-4156-83AA-01DF59EBA45B}" type="presOf" srcId="{A4DAE0A8-CAFE-42A0-B7BD-3D4E44B3CB7A}" destId="{8D61EF14-C343-4EE3-B7F3-D60DC591F475}" srcOrd="0" destOrd="0" presId="urn:microsoft.com/office/officeart/2005/8/layout/radial6"/>
    <dgm:cxn modelId="{51815A5B-93C9-452C-A630-2BDCCA979EF8}" type="presOf" srcId="{F6C947EB-B0DD-437E-A87F-784618B7ECBA}" destId="{B671D5D6-8A81-4037-9C67-7ED6096A7500}" srcOrd="0" destOrd="0" presId="urn:microsoft.com/office/officeart/2005/8/layout/radial6"/>
    <dgm:cxn modelId="{745CF8C2-29CC-4402-B760-ECD18097EC35}" type="presOf" srcId="{DD31130D-A4ED-44AF-BFAA-372769FE2C25}" destId="{F74AFF0A-50C8-40A8-BC34-E7C6D62AC270}" srcOrd="0" destOrd="0" presId="urn:microsoft.com/office/officeart/2005/8/layout/radial6"/>
    <dgm:cxn modelId="{E6BE0512-3A92-4655-B516-0DD071EDD9D1}" type="presParOf" srcId="{0BF6189E-3ED4-4617-B03A-6521EED0DB14}" destId="{91A2DAF9-6C29-4491-B458-545F1767010D}" srcOrd="0" destOrd="0" presId="urn:microsoft.com/office/officeart/2005/8/layout/radial6"/>
    <dgm:cxn modelId="{D3A68608-5A89-4E25-9569-D4DF2BF08CAB}" type="presParOf" srcId="{0BF6189E-3ED4-4617-B03A-6521EED0DB14}" destId="{7A80BE26-1C64-444D-8AC5-3633C44FD3C9}" srcOrd="1" destOrd="0" presId="urn:microsoft.com/office/officeart/2005/8/layout/radial6"/>
    <dgm:cxn modelId="{549120E3-1016-4B5D-8BC1-8AD221849A2B}" type="presParOf" srcId="{0BF6189E-3ED4-4617-B03A-6521EED0DB14}" destId="{1C0EA369-FFFA-4FC7-B27A-CFE9B54E8C0B}" srcOrd="2" destOrd="0" presId="urn:microsoft.com/office/officeart/2005/8/layout/radial6"/>
    <dgm:cxn modelId="{7C74AAD2-2205-46F9-9DC4-F4DDD5A69FC4}" type="presParOf" srcId="{0BF6189E-3ED4-4617-B03A-6521EED0DB14}" destId="{1CE7EF35-8C2E-4751-80D4-4FADD7D343F6}" srcOrd="3" destOrd="0" presId="urn:microsoft.com/office/officeart/2005/8/layout/radial6"/>
    <dgm:cxn modelId="{514F466E-958A-44A2-97D0-954D5E544619}" type="presParOf" srcId="{0BF6189E-3ED4-4617-B03A-6521EED0DB14}" destId="{F74AFF0A-50C8-40A8-BC34-E7C6D62AC270}" srcOrd="4" destOrd="0" presId="urn:microsoft.com/office/officeart/2005/8/layout/radial6"/>
    <dgm:cxn modelId="{055DA2F8-3F47-4EF1-AD4C-C909F4624057}" type="presParOf" srcId="{0BF6189E-3ED4-4617-B03A-6521EED0DB14}" destId="{896CE3CC-C1F3-4F15-BD2F-66D3B9B8ABAE}" srcOrd="5" destOrd="0" presId="urn:microsoft.com/office/officeart/2005/8/layout/radial6"/>
    <dgm:cxn modelId="{D8189BDB-DC4A-4153-8425-19816B28B444}" type="presParOf" srcId="{0BF6189E-3ED4-4617-B03A-6521EED0DB14}" destId="{8D61EF14-C343-4EE3-B7F3-D60DC591F475}" srcOrd="6" destOrd="0" presId="urn:microsoft.com/office/officeart/2005/8/layout/radial6"/>
    <dgm:cxn modelId="{EA583180-9499-4480-A4B9-520845E76483}" type="presParOf" srcId="{0BF6189E-3ED4-4617-B03A-6521EED0DB14}" destId="{665808F7-70B5-45A0-B2E5-62512B0DF571}" srcOrd="7" destOrd="0" presId="urn:microsoft.com/office/officeart/2005/8/layout/radial6"/>
    <dgm:cxn modelId="{D2EE8F66-AE75-4A5A-A420-048B1E72B3BE}" type="presParOf" srcId="{0BF6189E-3ED4-4617-B03A-6521EED0DB14}" destId="{8152C24A-B7AE-4D0E-940C-E545563317ED}" srcOrd="8" destOrd="0" presId="urn:microsoft.com/office/officeart/2005/8/layout/radial6"/>
    <dgm:cxn modelId="{51657CDA-4500-4180-B938-8F7F6BE90C06}" type="presParOf" srcId="{0BF6189E-3ED4-4617-B03A-6521EED0DB14}" destId="{CDBB8A92-7AD7-45C5-90CA-38A4A03E97DA}" srcOrd="9" destOrd="0" presId="urn:microsoft.com/office/officeart/2005/8/layout/radial6"/>
    <dgm:cxn modelId="{F8ECE140-55E2-4240-BD5B-0906F9A70525}" type="presParOf" srcId="{0BF6189E-3ED4-4617-B03A-6521EED0DB14}" destId="{9BDDAD24-E34F-4DF5-A744-BE974424EA14}" srcOrd="10" destOrd="0" presId="urn:microsoft.com/office/officeart/2005/8/layout/radial6"/>
    <dgm:cxn modelId="{B45DB594-5CE1-4E33-94BF-5D9A14FD596A}" type="presParOf" srcId="{0BF6189E-3ED4-4617-B03A-6521EED0DB14}" destId="{D442EB98-873C-4A13-9970-33DE97B30B61}" srcOrd="11" destOrd="0" presId="urn:microsoft.com/office/officeart/2005/8/layout/radial6"/>
    <dgm:cxn modelId="{9816ADC6-C355-44B0-8688-9BD4010DFA23}" type="presParOf" srcId="{0BF6189E-3ED4-4617-B03A-6521EED0DB14}" destId="{C1ACFE9A-1CBE-40F4-B111-AB4DDF9E19A7}" srcOrd="12" destOrd="0" presId="urn:microsoft.com/office/officeart/2005/8/layout/radial6"/>
    <dgm:cxn modelId="{70F14BFB-84DC-45FF-AD55-174A9A0EDE19}" type="presParOf" srcId="{0BF6189E-3ED4-4617-B03A-6521EED0DB14}" destId="{77FA5B50-F4C3-4F2E-9270-ECD937C7FFF4}" srcOrd="13" destOrd="0" presId="urn:microsoft.com/office/officeart/2005/8/layout/radial6"/>
    <dgm:cxn modelId="{AE26F7F9-428C-4CE5-9CFB-33E1B792DC41}" type="presParOf" srcId="{0BF6189E-3ED4-4617-B03A-6521EED0DB14}" destId="{C2D7E383-E946-4F77-AF80-678D1C81C1A3}" srcOrd="14" destOrd="0" presId="urn:microsoft.com/office/officeart/2005/8/layout/radial6"/>
    <dgm:cxn modelId="{3AC49113-ADD1-4B8E-A42C-CFBAC53FB09A}" type="presParOf" srcId="{0BF6189E-3ED4-4617-B03A-6521EED0DB14}" destId="{448BBDD3-08BE-4232-ACFF-9255EEAB0A5C}" srcOrd="15" destOrd="0" presId="urn:microsoft.com/office/officeart/2005/8/layout/radial6"/>
    <dgm:cxn modelId="{7441E675-1057-4AF0-BBC9-864200C25458}" type="presParOf" srcId="{0BF6189E-3ED4-4617-B03A-6521EED0DB14}" destId="{60D244D7-02AB-499F-9799-AD898F442B04}" srcOrd="16" destOrd="0" presId="urn:microsoft.com/office/officeart/2005/8/layout/radial6"/>
    <dgm:cxn modelId="{787FBE32-8FDC-479F-BE55-8AF560E93F7C}" type="presParOf" srcId="{0BF6189E-3ED4-4617-B03A-6521EED0DB14}" destId="{A3DC85D7-2B08-4003-8C6C-9558FC011CBC}" srcOrd="17" destOrd="0" presId="urn:microsoft.com/office/officeart/2005/8/layout/radial6"/>
    <dgm:cxn modelId="{4299DA43-2CA1-47C8-8B3E-EF81D7DF52DE}" type="presParOf" srcId="{0BF6189E-3ED4-4617-B03A-6521EED0DB14}" destId="{B671D5D6-8A81-4037-9C67-7ED6096A7500}" srcOrd="18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20152" y="1721923"/>
            <a:ext cx="5495756" cy="2072930"/>
          </a:xfrm>
        </p:spPr>
        <p:txBody>
          <a:bodyPr>
            <a:noAutofit/>
          </a:bodyPr>
          <a:lstStyle/>
          <a:p>
            <a:r>
              <a:rPr lang="en-US" sz="2400" dirty="0" smtClean="0"/>
              <a:t>Partnership Meeting – Region 8</a:t>
            </a:r>
          </a:p>
          <a:p>
            <a:r>
              <a:rPr lang="en-US" sz="2400" dirty="0" smtClean="0"/>
              <a:t>Monday, April 11, 2016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70" y="3581172"/>
            <a:ext cx="2051357" cy="2272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070" y="3594936"/>
            <a:ext cx="2279499" cy="2272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4" y="704735"/>
            <a:ext cx="4228776" cy="2072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354" y="3581172"/>
            <a:ext cx="3575769" cy="1149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9541" b="-21823"/>
          <a:stretch/>
        </p:blipFill>
        <p:spPr>
          <a:xfrm>
            <a:off x="7808304" y="4959112"/>
            <a:ext cx="1919452" cy="10559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8483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 and Roles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2354266"/>
            <a:ext cx="6023604" cy="40084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7826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AVATAR Rationale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The AVATAR Process is built on Critical Conversations between secondary and postsecondary leaders and educators. </a:t>
            </a:r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The </a:t>
            </a:r>
            <a:r>
              <a:rPr lang="en-US" sz="2400" b="1" dirty="0">
                <a:solidFill>
                  <a:schemeClr val="tx1"/>
                </a:solidFill>
              </a:rPr>
              <a:t>conversation is structured and facilitated in order to achieve course vertical alignment in content, cross-disciplinary, and college preparatory </a:t>
            </a:r>
            <a:r>
              <a:rPr lang="en-US" sz="2400" b="1" dirty="0" smtClean="0">
                <a:solidFill>
                  <a:schemeClr val="tx1"/>
                </a:solidFill>
              </a:rPr>
              <a:t>skills.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9483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300" dirty="0" smtClean="0">
                <a:latin typeface="Bodoni MT" pitchFamily="18" charset="0"/>
              </a:rPr>
              <a:t>AVATAR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Partnerships: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Leaders and educators representing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regional independent school districts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two- and four-year institutions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higher education,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P-16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councils, and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education service centers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committed to vertical alignment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support students’ college and career readiness and success. </a:t>
            </a: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842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Build capacity to improve alignment between regional secondary and postsecondary courses and curriculum</a:t>
            </a:r>
          </a:p>
          <a:p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1" indent="-342900"/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Strengthen regional secondary and postsecondary commitment to and capacity for college preparedness and success for students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676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8 action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GOALS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Develop ISD, post-secondary, and workforce/P-16 partnerships appropriate to local endorsement options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Facilitate offering and documentation of College Preparatory Courses (CPCs) of the partnership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Deepen vertical alignment of the ELA and Math offerings of local ISDs and post-secondary partners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6225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8 action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OBJECTIVES SUPPORTING THE GOALS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Increase knowledge and understanding of College Preparatory Courses among local ISDs through the ISD, post-secondary, and workforce partnership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Develop common documentation system for notation of College Preparatory Course completion on high school transcripts and reporting system for course data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Develop vertical alignment documents, teacher resources, and a share point for College Preparatory ELA and Math partners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0575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8 action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TIMELINE AND PLAN OF WORK</a:t>
            </a:r>
          </a:p>
          <a:p>
            <a:pPr marL="0" indent="0">
              <a:buNone/>
            </a:pPr>
            <a:r>
              <a:rPr lang="en-US" sz="2400" dirty="0" smtClean="0"/>
              <a:t>April Meeting of Partners – Overview of AVATAR, Project Goals, College Preparatory and College Sharing, Planning</a:t>
            </a:r>
          </a:p>
          <a:p>
            <a:pPr marL="0" indent="0">
              <a:buNone/>
            </a:pPr>
            <a:r>
              <a:rPr lang="en-US" sz="2400" dirty="0" smtClean="0"/>
              <a:t>May or June Meeting of Partners – Documentation, Reporting, Share Point, Planning for Professional Development</a:t>
            </a:r>
          </a:p>
          <a:p>
            <a:pPr marL="0" indent="0">
              <a:buNone/>
            </a:pPr>
            <a:r>
              <a:rPr lang="en-US" sz="2400" dirty="0" smtClean="0"/>
              <a:t>June, July, or August Professional Development Session – Present to Other ISDs </a:t>
            </a:r>
          </a:p>
          <a:p>
            <a:pPr marL="0" indent="0">
              <a:buNone/>
            </a:pPr>
            <a:r>
              <a:rPr lang="en-US" sz="2400" dirty="0" smtClean="0"/>
              <a:t>Aug. 15 – Final Report and Action Plan for 2016-17 due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4423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Discussion: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/>
              <a:t>Your Past Education Experiences</a:t>
            </a:r>
          </a:p>
        </p:txBody>
      </p:sp>
      <p:pic>
        <p:nvPicPr>
          <p:cNvPr id="4" name="Picture 4" descr="C:\Users\kaq0007\AppData\Local\Microsoft\Windows\Temporary Internet Files\Content.IE5\CJL5TIRK\MP900427688[1]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 bwMode="auto">
          <a:xfrm>
            <a:off x="1128799" y="2148449"/>
            <a:ext cx="1895302" cy="1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1082" y="4338945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How focused on preparing for college were you in high school? 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479079" y="2134898"/>
            <a:ext cx="25503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/>
              <a:t>How knowledgeable about career expectations were you at the end of high school? </a:t>
            </a:r>
            <a:endParaRPr lang="en-US" sz="2200" i="1" dirty="0"/>
          </a:p>
        </p:txBody>
      </p:sp>
      <p:pic>
        <p:nvPicPr>
          <p:cNvPr id="7" name="Picture 3" descr="C:\Users\kaq0007\AppData\Local\Microsoft\Windows\Temporary Internet Files\Content.IE5\JX3E1P1K\MP910220755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 bwMode="auto">
          <a:xfrm>
            <a:off x="4778299" y="4338944"/>
            <a:ext cx="19519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kaq0007\AppData\Local\Microsoft\Windows\Temporary Internet Files\Content.IE5\JX3E1P1K\MP900443256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799" y="2148449"/>
            <a:ext cx="200283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067799" y="4409742"/>
            <a:ext cx="1847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Why did you want to go to college? 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65467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Discussion: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/>
              <a:t>Education Experiences of Local Students</a:t>
            </a:r>
          </a:p>
        </p:txBody>
      </p:sp>
      <p:pic>
        <p:nvPicPr>
          <p:cNvPr id="4" name="Picture 4" descr="C:\Users\kaq0007\AppData\Local\Microsoft\Windows\Temporary Internet Files\Content.IE5\CJL5TIRK\MP900427688[1]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 bwMode="auto">
          <a:xfrm>
            <a:off x="1071649" y="2211155"/>
            <a:ext cx="1895302" cy="1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aq0007\AppData\Local\Microsoft\Windows\Temporary Internet Files\Content.IE5\JX3E1P1K\MP910220755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 bwMode="auto">
          <a:xfrm>
            <a:off x="5120035" y="4396482"/>
            <a:ext cx="19519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kaq0007\AppData\Local\Microsoft\Windows\Temporary Internet Files\Content.IE5\JX3E1P1K\MP900443256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49" y="2211155"/>
            <a:ext cx="200283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4396482"/>
            <a:ext cx="266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How focused are your local high school students on preparing for college? 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20815" y="1934269"/>
            <a:ext cx="25503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200" i="1" dirty="0" smtClean="0"/>
          </a:p>
          <a:p>
            <a:pPr algn="ctr"/>
            <a:r>
              <a:rPr lang="en-US" sz="2200" i="1" dirty="0" smtClean="0"/>
              <a:t>How knowledgeable about career expectations are local high school graduates? </a:t>
            </a:r>
            <a:endParaRPr lang="en-US" sz="2200" i="1" dirty="0"/>
          </a:p>
        </p:txBody>
      </p:sp>
      <p:sp>
        <p:nvSpPr>
          <p:cNvPr id="9" name="Rectangle 8"/>
          <p:cNvSpPr/>
          <p:nvPr/>
        </p:nvSpPr>
        <p:spPr>
          <a:xfrm>
            <a:off x="9048749" y="4396482"/>
            <a:ext cx="2002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How do they perform in college? </a:t>
            </a:r>
          </a:p>
        </p:txBody>
      </p:sp>
    </p:spTree>
    <p:extLst>
      <p:ext uri="{BB962C8B-B14F-4D97-AF65-F5344CB8AC3E}">
        <p14:creationId xmlns:p14="http://schemas.microsoft.com/office/powerpoint/2010/main" val="10507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Bowie county college enrollment data  Fall 2014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311879"/>
              </p:ext>
            </p:extLst>
          </p:nvPr>
        </p:nvGraphicFramePr>
        <p:xfrm>
          <a:off x="2196967" y="2069433"/>
          <a:ext cx="7798066" cy="4261656"/>
        </p:xfrm>
        <a:graphic>
          <a:graphicData uri="http://schemas.openxmlformats.org/drawingml/2006/table">
            <a:tbl>
              <a:tblPr firstRow="1" firstCol="1" bandRow="1"/>
              <a:tblGrid>
                <a:gridCol w="1793087">
                  <a:extLst>
                    <a:ext uri="{9D8B030D-6E8A-4147-A177-3AD203B41FA5}">
                      <a16:colId xmlns:a16="http://schemas.microsoft.com/office/drawing/2014/main" xmlns="" val="2728726071"/>
                    </a:ext>
                  </a:extLst>
                </a:gridCol>
                <a:gridCol w="1313097">
                  <a:extLst>
                    <a:ext uri="{9D8B030D-6E8A-4147-A177-3AD203B41FA5}">
                      <a16:colId xmlns:a16="http://schemas.microsoft.com/office/drawing/2014/main" xmlns="" val="2856733789"/>
                    </a:ext>
                  </a:extLst>
                </a:gridCol>
                <a:gridCol w="1161463">
                  <a:extLst>
                    <a:ext uri="{9D8B030D-6E8A-4147-A177-3AD203B41FA5}">
                      <a16:colId xmlns:a16="http://schemas.microsoft.com/office/drawing/2014/main" xmlns="" val="2375598732"/>
                    </a:ext>
                  </a:extLst>
                </a:gridCol>
                <a:gridCol w="1251986">
                  <a:extLst>
                    <a:ext uri="{9D8B030D-6E8A-4147-A177-3AD203B41FA5}">
                      <a16:colId xmlns:a16="http://schemas.microsoft.com/office/drawing/2014/main" xmlns="" val="4010354832"/>
                    </a:ext>
                  </a:extLst>
                </a:gridCol>
                <a:gridCol w="1173739">
                  <a:extLst>
                    <a:ext uri="{9D8B030D-6E8A-4147-A177-3AD203B41FA5}">
                      <a16:colId xmlns:a16="http://schemas.microsoft.com/office/drawing/2014/main" xmlns="" val="4178269052"/>
                    </a:ext>
                  </a:extLst>
                </a:gridCol>
                <a:gridCol w="1104694">
                  <a:extLst>
                    <a:ext uri="{9D8B030D-6E8A-4147-A177-3AD203B41FA5}">
                      <a16:colId xmlns:a16="http://schemas.microsoft.com/office/drawing/2014/main" xmlns="" val="3002938371"/>
                    </a:ext>
                  </a:extLst>
                </a:gridCol>
              </a:tblGrid>
              <a:tr h="9056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District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Graduates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Enrolled at TC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Enrolled at A&amp;M – 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Enrolled Other IHE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Enrolled in IHE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5976909"/>
                  </a:ext>
                </a:extLst>
              </a:tr>
              <a:tr h="3210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DeKalb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29879176"/>
                  </a:ext>
                </a:extLst>
              </a:tr>
              <a:tr h="3210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Liberty-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Eylau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4681173"/>
                  </a:ext>
                </a:extLst>
              </a:tr>
              <a:tr h="3210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Maud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4523722"/>
                  </a:ext>
                </a:extLst>
              </a:tr>
              <a:tr h="3394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Boston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7334196"/>
                  </a:ext>
                </a:extLst>
              </a:tr>
              <a:tr h="3210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Pleasant Grove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08693407"/>
                  </a:ext>
                </a:extLst>
              </a:tr>
              <a:tr h="3210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3168528"/>
                  </a:ext>
                </a:extLst>
              </a:tr>
              <a:tr h="3210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3631824"/>
                  </a:ext>
                </a:extLst>
              </a:tr>
              <a:tr h="3347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Texarkana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6284964"/>
                  </a:ext>
                </a:extLst>
              </a:tr>
              <a:tr h="3210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2977093"/>
                  </a:ext>
                </a:extLst>
              </a:tr>
              <a:tr h="3119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Percentages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81899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5011" y="6516303"/>
            <a:ext cx="4649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THECB and TEA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0769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Are we really responsible </a:t>
            </a:r>
            <a:b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itchFamily="18" charset="0"/>
              </a:rPr>
            </a:b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for getting all students college and career ready?</a:t>
            </a:r>
            <a:endParaRPr lang="en-US" dirty="0"/>
          </a:p>
        </p:txBody>
      </p:sp>
      <p:pic>
        <p:nvPicPr>
          <p:cNvPr id="4" name="Picture 2" descr="C:\Users\kaq0007\AppData\Local\Microsoft\Windows\Temporary Internet Files\Content.IE5\CJL5TIRK\MP900438620[1]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3" b="15729"/>
          <a:stretch/>
        </p:blipFill>
        <p:spPr bwMode="auto">
          <a:xfrm>
            <a:off x="581192" y="2419350"/>
            <a:ext cx="10965489" cy="347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85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the year </a:t>
            </a:r>
            <a:r>
              <a:rPr lang="en-US" dirty="0" smtClean="0"/>
              <a:t>2000 in THECB Closing the Gaps Initiative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5" y="2085974"/>
            <a:ext cx="5581650" cy="4521589"/>
          </a:xfrm>
          <a:prstGeom prst="rect">
            <a:avLst/>
          </a:prstGeom>
          <a:ln w="88900" cap="sq" cmpd="thickThin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56174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i="1" dirty="0">
                <a:solidFill>
                  <a:srgbClr val="0070C0"/>
                </a:solidFill>
              </a:rPr>
              <a:t>“Never doubt that a small group of thoughtful, </a:t>
            </a:r>
          </a:p>
          <a:p>
            <a:pPr marL="0" indent="0" algn="ctr">
              <a:buNone/>
            </a:pPr>
            <a:r>
              <a:rPr lang="en-US" sz="3600" i="1" dirty="0">
                <a:solidFill>
                  <a:srgbClr val="0070C0"/>
                </a:solidFill>
              </a:rPr>
              <a:t>committed people can change the world.”</a:t>
            </a:r>
          </a:p>
          <a:p>
            <a:pPr marL="0" indent="0" algn="ctr">
              <a:buNone/>
            </a:pPr>
            <a:endParaRPr lang="en-US" sz="3600" i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3600" i="1" dirty="0">
                <a:solidFill>
                  <a:srgbClr val="0070C0"/>
                </a:solidFill>
              </a:rPr>
              <a:t>Margaret Meade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435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My Role as an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AVATAR Partner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knowledge can you contribute?</a:t>
            </a:r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skills can you bring to the group?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999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of these do you know well?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19292" y="1913796"/>
            <a:ext cx="5476708" cy="4220304"/>
          </a:xfrm>
        </p:spPr>
        <p:txBody>
          <a:bodyPr>
            <a:normAutofit/>
          </a:bodyPr>
          <a:lstStyle/>
          <a:p>
            <a:r>
              <a:rPr lang="en-US" b="1" dirty="0" smtClean="0"/>
              <a:t>Knowledge of content and pedagogy in your discipline</a:t>
            </a:r>
          </a:p>
          <a:p>
            <a:r>
              <a:rPr lang="en-US" b="1" dirty="0" smtClean="0"/>
              <a:t>Pedagogical content knowledge</a:t>
            </a:r>
          </a:p>
          <a:p>
            <a:r>
              <a:rPr lang="en-US" b="1" dirty="0" smtClean="0"/>
              <a:t>Knowledge of resources and technology in your discipline</a:t>
            </a:r>
          </a:p>
          <a:p>
            <a:r>
              <a:rPr lang="en-US" b="1" dirty="0" smtClean="0"/>
              <a:t>Knowledge of high school learners</a:t>
            </a:r>
          </a:p>
          <a:p>
            <a:r>
              <a:rPr lang="en-US" b="1" dirty="0" smtClean="0"/>
              <a:t>Knowledge of college learners</a:t>
            </a:r>
          </a:p>
          <a:p>
            <a:r>
              <a:rPr lang="en-US" b="1" dirty="0" smtClean="0"/>
              <a:t>Knowledge of instruction</a:t>
            </a:r>
            <a:endParaRPr lang="en-US" b="1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755130" y="2514025"/>
            <a:ext cx="4198620" cy="3886775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Knowledge of state standards, the TEKS and/or the CCRS</a:t>
            </a:r>
          </a:p>
          <a:p>
            <a:r>
              <a:rPr lang="en-US" b="1" dirty="0" smtClean="0"/>
              <a:t>Knowledge of state assessments, STAAR/EOC and/or the TSI</a:t>
            </a:r>
          </a:p>
          <a:p>
            <a:r>
              <a:rPr lang="en-US" b="1" dirty="0" smtClean="0"/>
              <a:t>Knowledge of the state curriculum</a:t>
            </a:r>
          </a:p>
          <a:p>
            <a:r>
              <a:rPr lang="en-US" b="1" dirty="0" smtClean="0"/>
              <a:t>Knowledge of college readiness</a:t>
            </a:r>
          </a:p>
          <a:p>
            <a:r>
              <a:rPr lang="en-US" b="1" dirty="0" smtClean="0"/>
              <a:t>Knowledge of vertical alignment processes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2856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</a:t>
            </a:r>
            <a:r>
              <a:rPr lang="en-US" dirty="0"/>
              <a:t>are your strengths?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1514140" y="2238792"/>
            <a:ext cx="3857960" cy="3816351"/>
          </a:xfrm>
        </p:spPr>
        <p:txBody>
          <a:bodyPr>
            <a:normAutofit/>
          </a:bodyPr>
          <a:lstStyle/>
          <a:p>
            <a:r>
              <a:rPr lang="en-US" b="1" dirty="0" smtClean="0"/>
              <a:t>Facilitator</a:t>
            </a:r>
          </a:p>
          <a:p>
            <a:r>
              <a:rPr lang="en-US" b="1" dirty="0" smtClean="0"/>
              <a:t>Deliberator</a:t>
            </a:r>
          </a:p>
          <a:p>
            <a:r>
              <a:rPr lang="en-US" b="1" dirty="0" smtClean="0"/>
              <a:t>Inquirer</a:t>
            </a:r>
          </a:p>
          <a:p>
            <a:r>
              <a:rPr lang="en-US" b="1" dirty="0" smtClean="0"/>
              <a:t>Summarizer</a:t>
            </a:r>
          </a:p>
          <a:p>
            <a:r>
              <a:rPr lang="en-US" b="1" dirty="0" smtClean="0"/>
              <a:t>Connector</a:t>
            </a:r>
          </a:p>
          <a:p>
            <a:r>
              <a:rPr lang="en-US" b="1" dirty="0" smtClean="0"/>
              <a:t>Organizer</a:t>
            </a:r>
          </a:p>
          <a:p>
            <a:r>
              <a:rPr lang="en-US" b="1" dirty="0" smtClean="0"/>
              <a:t>Visualizer</a:t>
            </a:r>
          </a:p>
          <a:p>
            <a:r>
              <a:rPr lang="en-US" b="1" dirty="0" smtClean="0"/>
              <a:t>Critic</a:t>
            </a:r>
          </a:p>
          <a:p>
            <a:r>
              <a:rPr lang="en-US" b="1" dirty="0" smtClean="0"/>
              <a:t>Encourager</a:t>
            </a:r>
            <a:endParaRPr lang="en-US" b="1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968985" y="2501898"/>
            <a:ext cx="3679965" cy="355324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Do you focus on the big picture?</a:t>
            </a:r>
          </a:p>
          <a:p>
            <a:r>
              <a:rPr lang="en-US" b="1" dirty="0" smtClean="0"/>
              <a:t>Do you see the relevance of details?</a:t>
            </a:r>
          </a:p>
          <a:p>
            <a:r>
              <a:rPr lang="en-US" b="1" dirty="0" smtClean="0"/>
              <a:t>Do you have a good imagination?</a:t>
            </a:r>
          </a:p>
          <a:p>
            <a:r>
              <a:rPr lang="en-US" b="1" dirty="0" smtClean="0"/>
              <a:t>Are you committed to social justice?</a:t>
            </a:r>
          </a:p>
          <a:p>
            <a:r>
              <a:rPr lang="en-US" b="1" dirty="0" smtClean="0"/>
              <a:t>Can you imagine a future where all students teach their educational potentials?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1197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Roles and responsibilities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Texarkana College</a:t>
            </a:r>
          </a:p>
          <a:p>
            <a:r>
              <a:rPr lang="en-US" sz="3200" dirty="0" smtClean="0"/>
              <a:t>Texas A&amp;M – Texarkana</a:t>
            </a:r>
          </a:p>
          <a:p>
            <a:r>
              <a:rPr lang="en-US" sz="3200" dirty="0" smtClean="0"/>
              <a:t>DeKalb ISD</a:t>
            </a:r>
          </a:p>
          <a:p>
            <a:r>
              <a:rPr lang="en-US" sz="3200" dirty="0" smtClean="0"/>
              <a:t>Workforce Solutions of Northeast Texas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67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 smtClean="0"/>
              <a:t>BREAK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98006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demography of DeKalb High School students?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01" y="2782094"/>
            <a:ext cx="7875598" cy="25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3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Demographics:</a:t>
            </a:r>
            <a:br>
              <a:rPr lang="en-US" dirty="0"/>
            </a:br>
            <a:r>
              <a:rPr lang="en-US" dirty="0"/>
              <a:t>DeKalb High </a:t>
            </a:r>
            <a:r>
              <a:rPr lang="en-US" dirty="0" smtClean="0"/>
              <a:t>School, 2014-15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2000" y="2066924"/>
            <a:ext cx="3884000" cy="4410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33909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*State Comparison:</a:t>
            </a:r>
          </a:p>
          <a:p>
            <a:r>
              <a:rPr lang="en-US" dirty="0" smtClean="0"/>
              <a:t>Minimum:16.0%</a:t>
            </a:r>
          </a:p>
          <a:p>
            <a:r>
              <a:rPr lang="en-US" dirty="0" smtClean="0"/>
              <a:t>Recommended: 82.9%   Foundation: 1.2%</a:t>
            </a:r>
          </a:p>
          <a:p>
            <a:r>
              <a:rPr lang="en-US" dirty="0" smtClean="0"/>
              <a:t>Special Ed.: 7.8%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648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Ethnicity: </a:t>
            </a:r>
            <a:br>
              <a:rPr lang="en-US" dirty="0"/>
            </a:br>
            <a:r>
              <a:rPr lang="en-US" dirty="0"/>
              <a:t>DeKalb High School, </a:t>
            </a:r>
            <a:r>
              <a:rPr lang="en-US" dirty="0" smtClean="0"/>
              <a:t> 2014-15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5300" y="2073765"/>
            <a:ext cx="3581400" cy="45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0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771" y="2294796"/>
            <a:ext cx="9572458" cy="3678303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 smtClean="0"/>
              <a:t>“It </a:t>
            </a:r>
            <a:r>
              <a:rPr lang="en-US" sz="5400" dirty="0"/>
              <a:t>takes a village to raise a child</a:t>
            </a:r>
            <a:r>
              <a:rPr lang="en-US" sz="5400" dirty="0" smtClean="0"/>
              <a:t>.”</a:t>
            </a:r>
            <a:endParaRPr lang="en-US" sz="5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32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 Subgroups:</a:t>
            </a:r>
            <a:br>
              <a:rPr lang="en-US" dirty="0"/>
            </a:br>
            <a:r>
              <a:rPr lang="en-US" dirty="0"/>
              <a:t>DeKalb High School, </a:t>
            </a:r>
            <a:r>
              <a:rPr lang="en-US" dirty="0" smtClean="0"/>
              <a:t> 2014-15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962" y="2515975"/>
            <a:ext cx="4608975" cy="34262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7200" y="2515975"/>
            <a:ext cx="190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*At risk of dropping out of school based on the performance and status indicators listed in the TAPR Glossary.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82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ready are DeKalb High School students for college?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1116" y="2181225"/>
            <a:ext cx="3689768" cy="3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91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Percent College Ready High School Graduates, 2014-2015, Based on Test Results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948" y="2365156"/>
            <a:ext cx="8782103" cy="36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18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Percent Advanced Course Dual Credit Completion in 2014-15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800" y="1933574"/>
            <a:ext cx="8388399" cy="46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55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Percent Participation in AP/IB and  Tested Students Meeting or Exceeding Criteria in All Subjects in 2014-15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139" y="2099957"/>
            <a:ext cx="9059722" cy="451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22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Percent 2013 Graduates Enrolled in IHE and Completing One Year without Remediation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2929" y="2160929"/>
            <a:ext cx="8546141" cy="39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63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DeKalb High School students go to college?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4616" y="2371725"/>
            <a:ext cx="3689768" cy="3678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01" y="2508528"/>
            <a:ext cx="3415173" cy="340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83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Texas Public Institutions of Enrollment of DeKalb High School 2014 Graduates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1289" y="2530542"/>
            <a:ext cx="8829421" cy="301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25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6-year College Degree Attainment by DeKalb </a:t>
            </a:r>
            <a:br>
              <a:rPr lang="en-US" dirty="0"/>
            </a:br>
            <a:r>
              <a:rPr lang="en-US" dirty="0"/>
              <a:t>High School 2005 Graduates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9683" y="2181224"/>
            <a:ext cx="6432633" cy="41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59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Point Average of 2014 DeKalb High School Graduates for First Year in Texas College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614" y="2345378"/>
            <a:ext cx="10988194" cy="321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64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School/College as a Village </a:t>
            </a:r>
            <a:endParaRPr lang="en-US" sz="36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147654"/>
              </p:ext>
            </p:extLst>
          </p:nvPr>
        </p:nvGraphicFramePr>
        <p:xfrm>
          <a:off x="421704" y="2128061"/>
          <a:ext cx="11029950" cy="437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808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1A2DAF9-6C29-4491-B458-545F176701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91A2DAF9-6C29-4491-B458-545F176701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80BE26-1C64-444D-8AC5-3633C44FD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7A80BE26-1C64-444D-8AC5-3633C44FD3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E7EF35-8C2E-4751-80D4-4FADD7D34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1CE7EF35-8C2E-4751-80D4-4FADD7D343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4AFF0A-50C8-40A8-BC34-E7C6D62AC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F74AFF0A-50C8-40A8-BC34-E7C6D62AC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61EF14-C343-4EE3-B7F3-D60DC591F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8D61EF14-C343-4EE3-B7F3-D60DC591F4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5808F7-70B5-45A0-B2E5-62512B0DF5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665808F7-70B5-45A0-B2E5-62512B0DF5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DBB8A92-7AD7-45C5-90CA-38A4A03E97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CDBB8A92-7AD7-45C5-90CA-38A4A03E97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DDAD24-E34F-4DF5-A744-BE974424EA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9BDDAD24-E34F-4DF5-A744-BE974424EA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ACFE9A-1CBE-40F4-B111-AB4DDF9E1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C1ACFE9A-1CBE-40F4-B111-AB4DDF9E19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FA5B50-F4C3-4F2E-9270-ECD937C7FF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77FA5B50-F4C3-4F2E-9270-ECD937C7FF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8BBDD3-08BE-4232-ACFF-9255EEAB0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graphicEl>
                                              <a:dgm id="{448BBDD3-08BE-4232-ACFF-9255EEAB0A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D244D7-02AB-499F-9799-AD898F442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60D244D7-02AB-499F-9799-AD898F442B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71D5D6-8A81-4037-9C67-7ED6096A75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B671D5D6-8A81-4037-9C67-7ED6096A75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demographic and success profiles of Texarkana</a:t>
            </a:r>
            <a:br>
              <a:rPr lang="en-US" dirty="0"/>
            </a:br>
            <a:r>
              <a:rPr lang="en-US" dirty="0"/>
              <a:t>College and Texas A &amp; M University at Texarkana students?</a:t>
            </a:r>
          </a:p>
        </p:txBody>
      </p:sp>
      <p:pic>
        <p:nvPicPr>
          <p:cNvPr id="4" name="Picture 2" descr="http://www.odessa.edu/dept/ssc/images/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053" y="2276474"/>
            <a:ext cx="3251894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288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Demographics: Texarkana College and Texas A&amp;M Texarkana. Fall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683" y="2028824"/>
            <a:ext cx="5358634" cy="451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38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Participation in Dual Credit Enrollment, Fall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7183" y="2476427"/>
            <a:ext cx="8057634" cy="340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33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Time In College (FTIC) Student Entry Profiles, Fall 2014 Cohort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9148" y="2462694"/>
            <a:ext cx="7193704" cy="3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050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FTIC Student Remediation and Success Rates, Fall 2014 Cohort Tracked for One Year  (N=511)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980" y="2181224"/>
            <a:ext cx="6260040" cy="431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618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FTIC Student Remediation and Success Rates, Fall 2014 Cohort Tracked for One Year  (N=174)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4558" y="2143124"/>
            <a:ext cx="6422883" cy="442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481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 performance of students who transfer?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3018" y="2257425"/>
            <a:ext cx="3705963" cy="3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98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Texarkana College Students: Where Did They Transfer from Fall 2013 to 2014?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9848" y="2154105"/>
            <a:ext cx="6912304" cy="2684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9848" y="5010150"/>
            <a:ext cx="6427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*Most likely institutions of transfer: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Texas A&amp;M University at Texarkana(98, F 2014)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Texas A&amp;M University at Arlington (9)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Texas A&amp;M at Commerce (6)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University of North Texas (5)</a:t>
            </a:r>
          </a:p>
          <a:p>
            <a:endParaRPr lang="en-US" sz="1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9682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First Year Grade Point Average of Texarkana College Transfers to TAMU Texarkana, Fall 2014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0340" y="2327803"/>
            <a:ext cx="8731320" cy="372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531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Numbers are not enough!  Can you answer these 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372704"/>
          </a:xfrm>
        </p:spPr>
        <p:txBody>
          <a:bodyPr>
            <a:normAutofit/>
          </a:bodyPr>
          <a:lstStyle/>
          <a:p>
            <a:r>
              <a:rPr lang="en-US" sz="2800" dirty="0"/>
              <a:t>What endorsements are offered by your high school partner(s)?   </a:t>
            </a:r>
          </a:p>
          <a:p>
            <a:r>
              <a:rPr lang="en-US" sz="2800" dirty="0"/>
              <a:t>What career pathways are available to students?</a:t>
            </a:r>
          </a:p>
          <a:p>
            <a:r>
              <a:rPr lang="en-US" sz="2800" dirty="0"/>
              <a:t>What is known about students who are eligible for College Preparatory Courses?</a:t>
            </a:r>
          </a:p>
          <a:p>
            <a:r>
              <a:rPr lang="en-US" sz="2800" dirty="0"/>
              <a:t>What career and technical programs are offered by your 2-year partner(s)?  </a:t>
            </a:r>
          </a:p>
          <a:p>
            <a:r>
              <a:rPr lang="en-US" sz="2800" dirty="0"/>
              <a:t>What collaborations create pipelines between your 2-year and 4-year partners?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31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43100"/>
            <a:ext cx="11029615" cy="5581649"/>
          </a:xfrm>
        </p:spPr>
        <p:txBody>
          <a:bodyPr>
            <a:normAutofit fontScale="70000" lnSpcReduction="20000"/>
          </a:bodyPr>
          <a:lstStyle/>
          <a:p>
            <a:pPr marL="1657350" lvl="2" indent="-742950"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AVATAR Rationale and Goals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657350" lvl="2" indent="-742950"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Introductions</a:t>
            </a:r>
          </a:p>
          <a:p>
            <a:pPr marL="1657350" lvl="2" indent="-742950"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Partners and Roles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657350" lvl="2" indent="-742950"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Action Plan for Region 8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657350" lvl="2" indent="-742950"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Partner Responsibilities</a:t>
            </a:r>
          </a:p>
          <a:p>
            <a:pPr marL="914400" lvl="2" indent="0">
              <a:buNone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BREAK</a:t>
            </a:r>
          </a:p>
          <a:p>
            <a:pPr marL="1657350" lvl="2" indent="-742950"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Data </a:t>
            </a:r>
          </a:p>
          <a:p>
            <a:pPr marL="1657350" lvl="2" indent="-742950"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HB 5 and College Preparatory Course Requirements</a:t>
            </a:r>
          </a:p>
          <a:p>
            <a:pPr marL="1657350" lvl="2" indent="-742950"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TSI Outcomes of Local School Districts</a:t>
            </a:r>
          </a:p>
          <a:p>
            <a:pPr marL="1657350" lvl="2" indent="-742950"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TSI and DE Placement at TC</a:t>
            </a:r>
          </a:p>
          <a:p>
            <a:pPr marL="1657350" lvl="2" indent="-742950"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MOUs and Syllabi for College Preparatory Courses</a:t>
            </a:r>
          </a:p>
          <a:p>
            <a:pPr marL="1657350" lvl="2" indent="-742950"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Curriculum Discussion</a:t>
            </a:r>
          </a:p>
          <a:p>
            <a:pPr marL="1657350" lvl="2" indent="-742950">
              <a:buAutoNum type="arabicPeriod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Schedule Next Meeting and Professional Development Session</a:t>
            </a:r>
          </a:p>
          <a:p>
            <a:pPr marL="1657350" lvl="2" indent="-742950">
              <a:buAutoNum type="arabicPeriod"/>
            </a:pPr>
            <a:endParaRPr lang="en-US" sz="3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657350" lvl="2" indent="-742950">
              <a:buAutoNum type="arabicPeriod"/>
            </a:pP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3609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concerns were raised in your exploration of local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0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HB5 and college preparatory course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HANDOUTS</a:t>
            </a:r>
          </a:p>
          <a:p>
            <a:r>
              <a:rPr lang="en-US" sz="2400" dirty="0" smtClean="0"/>
              <a:t>Texas Education Code 28.014 College Preparatory Courses</a:t>
            </a:r>
          </a:p>
          <a:p>
            <a:r>
              <a:rPr lang="en-US" sz="2400" dirty="0" smtClean="0"/>
              <a:t>HB 5 Frequently Asked Questions – College Preparatory Courses</a:t>
            </a:r>
          </a:p>
          <a:p>
            <a:r>
              <a:rPr lang="en-US" sz="2400" dirty="0" smtClean="0"/>
              <a:t>Texas High School Graduation Program and Endorsements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681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TSI TEST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011679"/>
            <a:ext cx="11029615" cy="46682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Areas Tested</a:t>
            </a:r>
          </a:p>
          <a:p>
            <a:pPr marL="0" indent="0">
              <a:buNone/>
            </a:pPr>
            <a:r>
              <a:rPr lang="en-US" dirty="0" smtClean="0"/>
              <a:t>Reading – Literary Analysis; Main Idea and Supporting Details; Inferences in a Text or Texts; Author’s Use of Language</a:t>
            </a:r>
          </a:p>
          <a:p>
            <a:pPr marL="0" indent="0">
              <a:buNone/>
            </a:pPr>
            <a:r>
              <a:rPr lang="en-US" dirty="0" smtClean="0"/>
              <a:t>Writing Multiple Choice - Essay Revision; Agreement; Sentence Structure; Sentence Logic</a:t>
            </a:r>
          </a:p>
          <a:p>
            <a:pPr marL="0" indent="0">
              <a:buNone/>
            </a:pPr>
            <a:r>
              <a:rPr lang="en-US" dirty="0" smtClean="0"/>
              <a:t>Writing Essay – Purpose and Focus; Organization and Structure; Development and Support; Sentence Variety and Style; Mechanical Conventions; Critical Thinking</a:t>
            </a:r>
          </a:p>
          <a:p>
            <a:pPr marL="0" indent="0">
              <a:buNone/>
            </a:pPr>
            <a:r>
              <a:rPr lang="en-US" dirty="0" smtClean="0"/>
              <a:t>Math – Elementary Algebra and Functions; Intermediate Algebra and Functions; Geometry and Measurement; Data Analysis, Statistics, and Probability</a:t>
            </a:r>
          </a:p>
          <a:p>
            <a:pPr marL="0" indent="0">
              <a:buNone/>
            </a:pPr>
            <a:r>
              <a:rPr lang="en-US" b="1" dirty="0" smtClean="0"/>
              <a:t>Format</a:t>
            </a:r>
          </a:p>
          <a:p>
            <a:pPr marL="0" indent="0">
              <a:buNone/>
            </a:pPr>
            <a:r>
              <a:rPr lang="en-US" dirty="0" smtClean="0"/>
              <a:t>20 questions – determine if student is college ready</a:t>
            </a:r>
          </a:p>
          <a:p>
            <a:pPr marL="0" indent="0">
              <a:buNone/>
            </a:pPr>
            <a:r>
              <a:rPr lang="en-US" dirty="0" smtClean="0"/>
              <a:t>40 questions – diagnostic to determine developmental education or adult basic education placement</a:t>
            </a:r>
          </a:p>
          <a:p>
            <a:pPr marL="0" indent="0">
              <a:buNone/>
            </a:pPr>
            <a:r>
              <a:rPr lang="en-US" b="1" dirty="0" smtClean="0"/>
              <a:t>Time and Cost</a:t>
            </a:r>
          </a:p>
          <a:p>
            <a:pPr marL="0" indent="0">
              <a:buNone/>
            </a:pPr>
            <a:r>
              <a:rPr lang="en-US" dirty="0" smtClean="0"/>
              <a:t>2-4 hours testing time</a:t>
            </a:r>
          </a:p>
          <a:p>
            <a:pPr marL="0" indent="0">
              <a:buNone/>
            </a:pPr>
            <a:r>
              <a:rPr lang="en-US" dirty="0" smtClean="0"/>
              <a:t>$10 per test</a:t>
            </a:r>
          </a:p>
        </p:txBody>
      </p:sp>
    </p:spTree>
    <p:extLst>
      <p:ext uri="{BB962C8B-B14F-4D97-AF65-F5344CB8AC3E}">
        <p14:creationId xmlns:p14="http://schemas.microsoft.com/office/powerpoint/2010/main" val="42099964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TSI Outcomes of local school districts 2015-2016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4666"/>
              </p:ext>
            </p:extLst>
          </p:nvPr>
        </p:nvGraphicFramePr>
        <p:xfrm>
          <a:off x="3247339" y="2016234"/>
          <a:ext cx="5697321" cy="4696595"/>
        </p:xfrm>
        <a:graphic>
          <a:graphicData uri="http://schemas.openxmlformats.org/drawingml/2006/table">
            <a:tbl>
              <a:tblPr firstRow="1" firstCol="1" bandRow="1"/>
              <a:tblGrid>
                <a:gridCol w="1836524">
                  <a:extLst>
                    <a:ext uri="{9D8B030D-6E8A-4147-A177-3AD203B41FA5}">
                      <a16:colId xmlns:a16="http://schemas.microsoft.com/office/drawing/2014/main" xmlns="" val="510534902"/>
                    </a:ext>
                  </a:extLst>
                </a:gridCol>
                <a:gridCol w="766510">
                  <a:extLst>
                    <a:ext uri="{9D8B030D-6E8A-4147-A177-3AD203B41FA5}">
                      <a16:colId xmlns:a16="http://schemas.microsoft.com/office/drawing/2014/main" xmlns="" val="1873236196"/>
                    </a:ext>
                  </a:extLst>
                </a:gridCol>
                <a:gridCol w="985830">
                  <a:extLst>
                    <a:ext uri="{9D8B030D-6E8A-4147-A177-3AD203B41FA5}">
                      <a16:colId xmlns:a16="http://schemas.microsoft.com/office/drawing/2014/main" xmlns="" val="2503987311"/>
                    </a:ext>
                  </a:extLst>
                </a:gridCol>
                <a:gridCol w="1051182">
                  <a:extLst>
                    <a:ext uri="{9D8B030D-6E8A-4147-A177-3AD203B41FA5}">
                      <a16:colId xmlns:a16="http://schemas.microsoft.com/office/drawing/2014/main" xmlns="" val="2180928237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xmlns="" val="2010474712"/>
                    </a:ext>
                  </a:extLst>
                </a:gridCol>
              </a:tblGrid>
              <a:tr h="4340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 TSI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WRITNG TSI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ESSAY TSI (5)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READING TSI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3440472"/>
                  </a:ext>
                </a:extLst>
              </a:tr>
              <a:tr h="217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SCHOOL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665780"/>
                  </a:ext>
                </a:extLst>
              </a:tr>
              <a:tr h="217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Atlanta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23413591"/>
                  </a:ext>
                </a:extLst>
              </a:tr>
              <a:tr h="217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Avery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2072099"/>
                  </a:ext>
                </a:extLst>
              </a:tr>
              <a:tr h="217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Bloomburg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22020253"/>
                  </a:ext>
                </a:extLst>
              </a:tr>
              <a:tr h="217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DeKalb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6225275"/>
                  </a:ext>
                </a:extLst>
              </a:tr>
              <a:tr h="217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Hooks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58028392"/>
                  </a:ext>
                </a:extLst>
              </a:tr>
              <a:tr h="217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James Bowie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5901541"/>
                  </a:ext>
                </a:extLst>
              </a:tr>
              <a:tr h="217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Liberty-Eylau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97114054"/>
                  </a:ext>
                </a:extLst>
              </a:tr>
              <a:tr h="217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Linden-Kildare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41894966"/>
                  </a:ext>
                </a:extLst>
              </a:tr>
              <a:tr h="217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Maud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07093253"/>
                  </a:ext>
                </a:extLst>
              </a:tr>
              <a:tr h="217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McLeod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17811106"/>
                  </a:ext>
                </a:extLst>
              </a:tr>
              <a:tr h="217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Boston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9239507"/>
                  </a:ext>
                </a:extLst>
              </a:tr>
              <a:tr h="217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Pleasant Grove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6485345"/>
                  </a:ext>
                </a:extLst>
              </a:tr>
              <a:tr h="217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Queen City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5346357"/>
                  </a:ext>
                </a:extLst>
              </a:tr>
              <a:tr h="217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Redwater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46790917"/>
                  </a:ext>
                </a:extLst>
              </a:tr>
              <a:tr h="2170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Texas High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48%</a:t>
                      </a:r>
                    </a:p>
                  </a:txBody>
                  <a:tcPr marL="51461" marR="51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4065001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44900" y="23352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3405" y="6602819"/>
            <a:ext cx="457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Texarkana College Office of Research and Institutional Effectiveness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657598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Tsi</a:t>
            </a:r>
            <a:r>
              <a:rPr lang="en-US" dirty="0" smtClean="0"/>
              <a:t> and de placement at Texarkana college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331942"/>
              </p:ext>
            </p:extLst>
          </p:nvPr>
        </p:nvGraphicFramePr>
        <p:xfrm>
          <a:off x="1584962" y="2846359"/>
          <a:ext cx="9026992" cy="3703153"/>
        </p:xfrm>
        <a:graphic>
          <a:graphicData uri="http://schemas.openxmlformats.org/drawingml/2006/table">
            <a:tbl>
              <a:tblPr firstRow="1" firstCol="1" bandRow="1"/>
              <a:tblGrid>
                <a:gridCol w="3521112">
                  <a:extLst>
                    <a:ext uri="{9D8B030D-6E8A-4147-A177-3AD203B41FA5}">
                      <a16:colId xmlns:a16="http://schemas.microsoft.com/office/drawing/2014/main" xmlns="" val="1088278879"/>
                    </a:ext>
                  </a:extLst>
                </a:gridCol>
                <a:gridCol w="5505880">
                  <a:extLst>
                    <a:ext uri="{9D8B030D-6E8A-4147-A177-3AD203B41FA5}">
                      <a16:colId xmlns:a16="http://schemas.microsoft.com/office/drawing/2014/main" xmlns="" val="1202302912"/>
                    </a:ext>
                  </a:extLst>
                </a:gridCol>
              </a:tblGrid>
              <a:tr h="2739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TSI Score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Placement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33375791"/>
                  </a:ext>
                </a:extLst>
              </a:tr>
              <a:tr h="3381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310-319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Refer student to Larry Andrews or Lisa Jones in the library.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6723566"/>
                  </a:ext>
                </a:extLst>
              </a:tr>
              <a:tr h="1095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320-330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 NCBO 0020 (2 weeks)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College Prep Math I 0021/College Prep Math II 0022 (8 weeks each/Modular)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PSYC/EDUC 1300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0999507"/>
                  </a:ext>
                </a:extLst>
              </a:tr>
              <a:tr h="821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331-344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College Prep Math I 0021/College Prep Math II 0022 (8 weeks each/Modular)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PSYC/EDUC 1300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3497824"/>
                  </a:ext>
                </a:extLst>
              </a:tr>
              <a:tr h="821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345-349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NCBO 0040 (14 weeks)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 1314 or 1324 (16 weeks)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PSYC/EDUC 1300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4377567"/>
                  </a:ext>
                </a:extLst>
              </a:tr>
              <a:tr h="2800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 1314 or Math 1324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3470735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84962" y="2034047"/>
            <a:ext cx="90269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 Courses STEM Path – Fall 2016</a:t>
            </a:r>
            <a:endParaRPr kumimoji="0" lang="en-US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STEM degrees – 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Biology, Engineering, Physics, Chemistry, Mathematics, Computer Networking, Computer Tech &amp; Info Systems, Business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402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TSI DE placement at Texarkana college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86577"/>
              </p:ext>
            </p:extLst>
          </p:nvPr>
        </p:nvGraphicFramePr>
        <p:xfrm>
          <a:off x="1683170" y="2490536"/>
          <a:ext cx="8825659" cy="4209989"/>
        </p:xfrm>
        <a:graphic>
          <a:graphicData uri="http://schemas.openxmlformats.org/drawingml/2006/table">
            <a:tbl>
              <a:tblPr firstRow="1" firstCol="1" bandRow="1"/>
              <a:tblGrid>
                <a:gridCol w="3433187">
                  <a:extLst>
                    <a:ext uri="{9D8B030D-6E8A-4147-A177-3AD203B41FA5}">
                      <a16:colId xmlns:a16="http://schemas.microsoft.com/office/drawing/2014/main" xmlns="" val="2716413741"/>
                    </a:ext>
                  </a:extLst>
                </a:gridCol>
                <a:gridCol w="5392472">
                  <a:extLst>
                    <a:ext uri="{9D8B030D-6E8A-4147-A177-3AD203B41FA5}">
                      <a16:colId xmlns:a16="http://schemas.microsoft.com/office/drawing/2014/main" xmlns="" val="1387420020"/>
                    </a:ext>
                  </a:extLst>
                </a:gridCol>
              </a:tblGrid>
              <a:tr h="2627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TSI Score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72" marR="64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Placement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72" marR="64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40584377"/>
                  </a:ext>
                </a:extLst>
              </a:tr>
              <a:tr h="2942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310-319</a:t>
                      </a:r>
                    </a:p>
                  </a:txBody>
                  <a:tcPr marL="64972" marR="64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Refer student to Larry Andrews or Lisa Jones in the library.</a:t>
                      </a:r>
                    </a:p>
                  </a:txBody>
                  <a:tcPr marL="64972" marR="64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5022000"/>
                  </a:ext>
                </a:extLst>
              </a:tr>
              <a:tr h="10777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320-327</a:t>
                      </a:r>
                    </a:p>
                  </a:txBody>
                  <a:tcPr marL="64972" marR="64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 NCBO 0020 (2 weeks)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Non-STEM BASE NCBO 0025 (16 weeks)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Foundations of Math 0023 (16 weeks)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PSYC/EDUC  1300</a:t>
                      </a:r>
                    </a:p>
                  </a:txBody>
                  <a:tcPr marL="64972" marR="64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8707117"/>
                  </a:ext>
                </a:extLst>
              </a:tr>
              <a:tr h="8082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328-335</a:t>
                      </a:r>
                    </a:p>
                  </a:txBody>
                  <a:tcPr marL="64972" marR="64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Non-STEM BASE NCBO 0025 (16 weeks)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Foundations of Math 0023 (16 weeks)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PSYC /EDUC 1300</a:t>
                      </a:r>
                    </a:p>
                  </a:txBody>
                  <a:tcPr marL="64972" marR="64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7267888"/>
                  </a:ext>
                </a:extLst>
              </a:tr>
              <a:tr h="5388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336-344</a:t>
                      </a:r>
                    </a:p>
                  </a:txBody>
                  <a:tcPr marL="64972" marR="64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Foundations of Math 0023 (16 weeks)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PSYC/EDUC  1300</a:t>
                      </a:r>
                    </a:p>
                  </a:txBody>
                  <a:tcPr marL="64972" marR="64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6860929"/>
                  </a:ext>
                </a:extLst>
              </a:tr>
              <a:tr h="8082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345-349</a:t>
                      </a:r>
                    </a:p>
                  </a:txBody>
                  <a:tcPr marL="64972" marR="64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NCBO 0040 (14 weeks)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 1332 (16 weeks)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PSYC/EDUC 1300</a:t>
                      </a:r>
                    </a:p>
                  </a:txBody>
                  <a:tcPr marL="64972" marR="64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498914"/>
                  </a:ext>
                </a:extLst>
              </a:tr>
              <a:tr h="2879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350+</a:t>
                      </a:r>
                    </a:p>
                  </a:txBody>
                  <a:tcPr marL="64972" marR="64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 1332 or Math 1442</a:t>
                      </a:r>
                    </a:p>
                  </a:txBody>
                  <a:tcPr marL="64972" marR="649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618597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83170" y="1890616"/>
            <a:ext cx="88256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Math Courses Non-STEM Path – Fall 2016</a:t>
            </a:r>
            <a:endParaRPr kumimoji="0" lang="en-US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113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TSI and de placement at Texarkana college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56071"/>
              </p:ext>
            </p:extLst>
          </p:nvPr>
        </p:nvGraphicFramePr>
        <p:xfrm>
          <a:off x="709864" y="1916500"/>
          <a:ext cx="10804358" cy="4683085"/>
        </p:xfrm>
        <a:graphic>
          <a:graphicData uri="http://schemas.openxmlformats.org/drawingml/2006/table">
            <a:tbl>
              <a:tblPr firstRow="1" firstCol="1" bandRow="1"/>
              <a:tblGrid>
                <a:gridCol w="5418607">
                  <a:extLst>
                    <a:ext uri="{9D8B030D-6E8A-4147-A177-3AD203B41FA5}">
                      <a16:colId xmlns:a16="http://schemas.microsoft.com/office/drawing/2014/main" xmlns="" val="2763339603"/>
                    </a:ext>
                  </a:extLst>
                </a:gridCol>
                <a:gridCol w="5385751">
                  <a:extLst>
                    <a:ext uri="{9D8B030D-6E8A-4147-A177-3AD203B41FA5}">
                      <a16:colId xmlns:a16="http://schemas.microsoft.com/office/drawing/2014/main" xmlns="" val="1538067025"/>
                    </a:ext>
                  </a:extLst>
                </a:gridCol>
              </a:tblGrid>
              <a:tr h="1713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TSI Score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Placement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789459"/>
                  </a:ext>
                </a:extLst>
              </a:tr>
              <a:tr h="3448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Reading 310-323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Writing 310-329, Essay 2 </a:t>
                      </a: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Refer student to Larry Andrews or Lisa Jones in the library.</a:t>
                      </a: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7725119"/>
                  </a:ext>
                </a:extLst>
              </a:tr>
              <a:tr h="4569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Reading 324-330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Writing 330-339, Essay 2 </a:t>
                      </a: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 NCBO 0050 (16 weeks)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English 0041</a:t>
                      </a: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2396848"/>
                  </a:ext>
                </a:extLst>
              </a:tr>
              <a:tr h="4569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Reading 331-337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Writing 340-349, Essay 2 </a:t>
                      </a: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English 0041</a:t>
                      </a: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1725360"/>
                  </a:ext>
                </a:extLst>
              </a:tr>
              <a:tr h="4569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Reading 338-345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Writing 350-357, Essay 3 </a:t>
                      </a: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English 0042 (paired sections)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English 1301 (paired sections)</a:t>
                      </a: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5125872"/>
                  </a:ext>
                </a:extLst>
              </a:tr>
              <a:tr h="4569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Reading 346-350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Writing 358-362, Essay 3 </a:t>
                      </a: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NCBO 0060 (16 weeks)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English 1301</a:t>
                      </a: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9519041"/>
                  </a:ext>
                </a:extLst>
              </a:tr>
              <a:tr h="4569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Reading 351+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Writing 363+, Essay 4 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350+, Essay 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English 1301</a:t>
                      </a: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2602388"/>
                  </a:ext>
                </a:extLst>
              </a:tr>
              <a:tr h="2665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*Placement is based on lowest score in reading or writing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6301293"/>
                  </a:ext>
                </a:extLst>
              </a:tr>
              <a:tr h="4569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 any non-native English student who wants extra help with reading/writing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NCBO 0020 (16 weeks)</a:t>
                      </a:r>
                    </a:p>
                  </a:txBody>
                  <a:tcPr marL="37248" marR="372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21006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37704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College preparatory MOUS and data 2014-2015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584003"/>
              </p:ext>
            </p:extLst>
          </p:nvPr>
        </p:nvGraphicFramePr>
        <p:xfrm>
          <a:off x="2781300" y="2189748"/>
          <a:ext cx="6629400" cy="3862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6937">
                  <a:extLst>
                    <a:ext uri="{9D8B030D-6E8A-4147-A177-3AD203B41FA5}">
                      <a16:colId xmlns:a16="http://schemas.microsoft.com/office/drawing/2014/main" xmlns="" val="634655556"/>
                    </a:ext>
                  </a:extLst>
                </a:gridCol>
                <a:gridCol w="1500482">
                  <a:extLst>
                    <a:ext uri="{9D8B030D-6E8A-4147-A177-3AD203B41FA5}">
                      <a16:colId xmlns:a16="http://schemas.microsoft.com/office/drawing/2014/main" xmlns="" val="553749292"/>
                    </a:ext>
                  </a:extLst>
                </a:gridCol>
                <a:gridCol w="1568685">
                  <a:extLst>
                    <a:ext uri="{9D8B030D-6E8A-4147-A177-3AD203B41FA5}">
                      <a16:colId xmlns:a16="http://schemas.microsoft.com/office/drawing/2014/main" xmlns="" val="3801176841"/>
                    </a:ext>
                  </a:extLst>
                </a:gridCol>
                <a:gridCol w="1773296">
                  <a:extLst>
                    <a:ext uri="{9D8B030D-6E8A-4147-A177-3AD203B41FA5}">
                      <a16:colId xmlns:a16="http://schemas.microsoft.com/office/drawing/2014/main" xmlns="" val="1324509220"/>
                    </a:ext>
                  </a:extLst>
                </a:gridCol>
              </a:tblGrid>
              <a:tr h="3894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ISD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Math 0027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Math 0028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English 0040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18143496"/>
                  </a:ext>
                </a:extLst>
              </a:tr>
              <a:tr h="7801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Passed/Enrolled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CR/Enrolled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CR/Enrolled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73625876"/>
                  </a:ext>
                </a:extLst>
              </a:tr>
              <a:tr h="3774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DeKalb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16/18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13/15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45/50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88694685"/>
                  </a:ext>
                </a:extLst>
              </a:tr>
              <a:tr h="3774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Queen City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6/6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6/6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Not offered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34124989"/>
                  </a:ext>
                </a:extLst>
              </a:tr>
              <a:tr h="3774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Redwater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10/15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9/15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Not offered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66752392"/>
                  </a:ext>
                </a:extLst>
              </a:tr>
              <a:tr h="3774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Texas High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7/14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5/13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Not offered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83831622"/>
                  </a:ext>
                </a:extLst>
              </a:tr>
              <a:tr h="11828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TOTAL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College Ready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*33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56396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0600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College preparatory </a:t>
            </a:r>
            <a:r>
              <a:rPr lang="en-US" dirty="0" err="1" smtClean="0"/>
              <a:t>mous</a:t>
            </a:r>
            <a:r>
              <a:rPr lang="en-US" dirty="0" smtClean="0"/>
              <a:t> 2015-2016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908550" y="20732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867826"/>
              </p:ext>
            </p:extLst>
          </p:nvPr>
        </p:nvGraphicFramePr>
        <p:xfrm>
          <a:off x="581191" y="2530475"/>
          <a:ext cx="1715441" cy="2371132"/>
        </p:xfrm>
        <a:graphic>
          <a:graphicData uri="http://schemas.openxmlformats.org/drawingml/2006/table">
            <a:tbl>
              <a:tblPr firstRow="1" firstCol="1" bandRow="1"/>
              <a:tblGrid>
                <a:gridCol w="1715441">
                  <a:extLst>
                    <a:ext uri="{9D8B030D-6E8A-4147-A177-3AD203B41FA5}">
                      <a16:colId xmlns:a16="http://schemas.microsoft.com/office/drawing/2014/main" xmlns="" val="4095242651"/>
                    </a:ext>
                  </a:extLst>
                </a:gridCol>
              </a:tblGrid>
              <a:tr h="4206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MOUs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9890697"/>
                  </a:ext>
                </a:extLst>
              </a:tr>
              <a:tr h="4206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Atlanta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3871375"/>
                  </a:ext>
                </a:extLst>
              </a:tr>
              <a:tr h="3443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45448436"/>
                  </a:ext>
                </a:extLst>
              </a:tr>
              <a:tr h="4206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Bloomburg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4698971"/>
                  </a:ext>
                </a:extLst>
              </a:tr>
              <a:tr h="3443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Maud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1964544"/>
                  </a:ext>
                </a:extLst>
              </a:tr>
              <a:tr h="4206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McLeod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5173171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771248"/>
              </p:ext>
            </p:extLst>
          </p:nvPr>
        </p:nvGraphicFramePr>
        <p:xfrm>
          <a:off x="2716220" y="2530475"/>
          <a:ext cx="2325282" cy="1984984"/>
        </p:xfrm>
        <a:graphic>
          <a:graphicData uri="http://schemas.openxmlformats.org/drawingml/2006/table">
            <a:tbl>
              <a:tblPr firstRow="1" firstCol="1" bandRow="1"/>
              <a:tblGrid>
                <a:gridCol w="2325282">
                  <a:extLst>
                    <a:ext uri="{9D8B030D-6E8A-4147-A177-3AD203B41FA5}">
                      <a16:colId xmlns:a16="http://schemas.microsoft.com/office/drawing/2014/main" xmlns="" val="716463583"/>
                    </a:ext>
                  </a:extLst>
                </a:gridCol>
              </a:tblGrid>
              <a:tr h="3154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MOUs – No Courses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0451676"/>
                  </a:ext>
                </a:extLst>
              </a:tr>
              <a:tr h="3331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Hooks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52175734"/>
                  </a:ext>
                </a:extLst>
              </a:tr>
              <a:tr h="3225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Liberty-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Eylau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9259859"/>
                  </a:ext>
                </a:extLst>
              </a:tr>
              <a:tr h="3331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Linden-Kildare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69739517"/>
                  </a:ext>
                </a:extLst>
              </a:tr>
              <a:tr h="3331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Pleasant Grove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65304694"/>
                  </a:ext>
                </a:extLst>
              </a:tr>
              <a:tr h="3331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Simms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593524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290152"/>
              </p:ext>
            </p:extLst>
          </p:nvPr>
        </p:nvGraphicFramePr>
        <p:xfrm>
          <a:off x="5503974" y="2532450"/>
          <a:ext cx="6106835" cy="3523298"/>
        </p:xfrm>
        <a:graphic>
          <a:graphicData uri="http://schemas.openxmlformats.org/drawingml/2006/table">
            <a:tbl>
              <a:tblPr firstRow="1" firstCol="1" bandRow="1"/>
              <a:tblGrid>
                <a:gridCol w="2009533">
                  <a:extLst>
                    <a:ext uri="{9D8B030D-6E8A-4147-A177-3AD203B41FA5}">
                      <a16:colId xmlns:a16="http://schemas.microsoft.com/office/drawing/2014/main" xmlns="" val="1043235358"/>
                    </a:ext>
                  </a:extLst>
                </a:gridCol>
                <a:gridCol w="2009533">
                  <a:extLst>
                    <a:ext uri="{9D8B030D-6E8A-4147-A177-3AD203B41FA5}">
                      <a16:colId xmlns:a16="http://schemas.microsoft.com/office/drawing/2014/main" xmlns="" val="652688199"/>
                    </a:ext>
                  </a:extLst>
                </a:gridCol>
                <a:gridCol w="2087769">
                  <a:extLst>
                    <a:ext uri="{9D8B030D-6E8A-4147-A177-3AD203B41FA5}">
                      <a16:colId xmlns:a16="http://schemas.microsoft.com/office/drawing/2014/main" xmlns="" val="1003887067"/>
                    </a:ext>
                  </a:extLst>
                </a:gridCol>
              </a:tblGrid>
              <a:tr h="3276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MOUs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English</a:t>
                      </a: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</a:t>
                      </a: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6159451"/>
                  </a:ext>
                </a:extLst>
              </a:tr>
              <a:tr h="5741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DeKalb</a:t>
                      </a: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Lori Shelton</a:t>
                      </a: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Pam Montgomery</a:t>
                      </a: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87322257"/>
                  </a:ext>
                </a:extLst>
              </a:tr>
              <a:tr h="6553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Boston</a:t>
                      </a: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Martha Rice</a:t>
                      </a: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Martha Winton</a:t>
                      </a: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1428067"/>
                  </a:ext>
                </a:extLst>
              </a:tr>
              <a:tr h="6553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Queen City</a:t>
                      </a: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Candy Hall</a:t>
                      </a: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Sarah Johnson</a:t>
                      </a: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7099341"/>
                  </a:ext>
                </a:extLst>
              </a:tr>
              <a:tr h="6553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Redwater</a:t>
                      </a: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Offered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Cathryn Diaz</a:t>
                      </a: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89475623"/>
                  </a:ext>
                </a:extLst>
              </a:tr>
              <a:tr h="6553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Texas High</a:t>
                      </a: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Jenny Walker</a:t>
                      </a: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Scott Venable</a:t>
                      </a:r>
                    </a:p>
                  </a:txBody>
                  <a:tcPr marL="67039" marR="67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4187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94974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College preparatory courses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MOUs</a:t>
            </a:r>
          </a:p>
          <a:p>
            <a:r>
              <a:rPr lang="en-US" sz="3200" dirty="0" smtClean="0"/>
              <a:t>Syllabi</a:t>
            </a:r>
          </a:p>
          <a:p>
            <a:r>
              <a:rPr lang="en-US" sz="3200" dirty="0" smtClean="0"/>
              <a:t>End of Course Data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1738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b="1" dirty="0"/>
              <a:t>Activity:</a:t>
            </a:r>
          </a:p>
          <a:p>
            <a:r>
              <a:rPr lang="en-US" sz="2400" b="1" dirty="0" smtClean="0"/>
              <a:t>What institution do </a:t>
            </a:r>
            <a:r>
              <a:rPr lang="en-US" sz="2400" b="1" dirty="0"/>
              <a:t>you </a:t>
            </a:r>
            <a:r>
              <a:rPr lang="en-US" sz="2400" b="1" dirty="0" smtClean="0"/>
              <a:t>represent?</a:t>
            </a:r>
          </a:p>
          <a:p>
            <a:r>
              <a:rPr lang="en-US" sz="2400" b="1" dirty="0" smtClean="0"/>
              <a:t>What </a:t>
            </a:r>
            <a:r>
              <a:rPr lang="en-US" sz="2400" b="1" dirty="0"/>
              <a:t>is your role with </a:t>
            </a:r>
            <a:r>
              <a:rPr lang="en-US" sz="2400" b="1" dirty="0" smtClean="0"/>
              <a:t>students?</a:t>
            </a:r>
          </a:p>
          <a:p>
            <a:r>
              <a:rPr lang="en-US" sz="2400" b="1" dirty="0" smtClean="0"/>
              <a:t>Share </a:t>
            </a:r>
            <a:r>
              <a:rPr lang="en-US" sz="2400" b="1" dirty="0"/>
              <a:t>an experience about the transition of  a student from high </a:t>
            </a:r>
            <a:r>
              <a:rPr lang="en-US" sz="2400" b="1" dirty="0" smtClean="0"/>
              <a:t>		     school </a:t>
            </a:r>
            <a:r>
              <a:rPr lang="en-US" sz="2400" b="1" dirty="0"/>
              <a:t>to </a:t>
            </a:r>
            <a:r>
              <a:rPr lang="en-US" sz="2400" b="1" dirty="0" smtClean="0"/>
              <a:t>college and/or from college to the workforce. </a:t>
            </a:r>
            <a:endParaRPr lang="en-US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73572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Curriculum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MATH</a:t>
            </a:r>
          </a:p>
          <a:p>
            <a:r>
              <a:rPr lang="en-US" sz="3200" dirty="0" smtClean="0"/>
              <a:t>ENGLISH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32518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Documents and resources needed for college preparatory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TRANSCRIPT RECORDING FORMAT</a:t>
            </a:r>
          </a:p>
          <a:p>
            <a:r>
              <a:rPr lang="en-US" sz="2800" dirty="0" smtClean="0"/>
              <a:t>DATA COLLECTION</a:t>
            </a:r>
          </a:p>
          <a:p>
            <a:r>
              <a:rPr lang="en-US" sz="2800" dirty="0" smtClean="0"/>
              <a:t>SHARE POINT</a:t>
            </a:r>
          </a:p>
          <a:p>
            <a:r>
              <a:rPr lang="en-US" sz="2800" dirty="0" smtClean="0"/>
              <a:t>COMMUNCIATION TOOLS</a:t>
            </a:r>
          </a:p>
          <a:p>
            <a:r>
              <a:rPr lang="en-US" sz="2800" dirty="0" smtClean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0532203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Partnership Meeting in May or June			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Create documents</a:t>
            </a:r>
            <a:r>
              <a:rPr lang="en-US" sz="2400" dirty="0"/>
              <a:t> </a:t>
            </a:r>
            <a:r>
              <a:rPr lang="en-US" sz="2400" dirty="0" smtClean="0"/>
              <a:t>and plan professional development</a:t>
            </a:r>
          </a:p>
          <a:p>
            <a:r>
              <a:rPr lang="en-US" sz="2400" dirty="0" smtClean="0"/>
              <a:t>Professional Development in June, July, or August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Present data and information regarding implementation of successful College 	Preparatory Courses</a:t>
            </a:r>
          </a:p>
        </p:txBody>
      </p:sp>
    </p:spTree>
    <p:extLst>
      <p:ext uri="{BB962C8B-B14F-4D97-AF65-F5344CB8AC3E}">
        <p14:creationId xmlns:p14="http://schemas.microsoft.com/office/powerpoint/2010/main" val="348781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AVATAR Rationale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29" y="2057400"/>
            <a:ext cx="6408201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56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3361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AVATAR </a:t>
            </a:r>
            <a:r>
              <a:rPr lang="en-US" dirty="0"/>
              <a:t>Goals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048854"/>
          </a:xfrm>
        </p:spPr>
        <p:txBody>
          <a:bodyPr/>
          <a:lstStyle/>
          <a:p>
            <a:pPr marL="514350" indent="-514350">
              <a:buFont typeface="Wingdings 3" charset="2"/>
              <a:buAutoNum type="arabicPeriod"/>
            </a:pPr>
            <a:r>
              <a:rPr lang="en-US" sz="2800" b="1" dirty="0">
                <a:solidFill>
                  <a:schemeClr val="tx1"/>
                </a:solidFill>
              </a:rPr>
              <a:t>Expand awareness of career and college readiness and vertical alignment.</a:t>
            </a:r>
          </a:p>
          <a:p>
            <a:pPr marL="514350" indent="-514350">
              <a:buFont typeface="Wingdings 3" charset="2"/>
              <a:buAutoNum type="arabicPeriod"/>
            </a:pPr>
            <a:r>
              <a:rPr lang="en-US" sz="2800" b="1" dirty="0">
                <a:solidFill>
                  <a:schemeClr val="tx1"/>
                </a:solidFill>
              </a:rPr>
              <a:t>Create regional vertical alignment initiatives.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tx1"/>
                </a:solidFill>
              </a:rPr>
              <a:t>Implement strategies to close regional academic course and expectation gaps.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tx1"/>
                </a:solidFill>
              </a:rPr>
              <a:t>Identify processes to assess and celebrate regional progress.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tx1"/>
                </a:solidFill>
              </a:rPr>
              <a:t>Share best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practices statewide.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56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Statewide regional partnerships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3988" r="14006" b="9784"/>
          <a:stretch/>
        </p:blipFill>
        <p:spPr>
          <a:xfrm>
            <a:off x="3086100" y="1715956"/>
            <a:ext cx="5657850" cy="4718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113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377</TotalTime>
  <Words>2041</Words>
  <Application>Microsoft Office PowerPoint</Application>
  <PresentationFormat>Widescreen</PresentationFormat>
  <Paragraphs>483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3" baseType="lpstr">
      <vt:lpstr>Arial</vt:lpstr>
      <vt:lpstr>Bodoni MT</vt:lpstr>
      <vt:lpstr>Bookman Old Style</vt:lpstr>
      <vt:lpstr>Calibri</vt:lpstr>
      <vt:lpstr>Cambria</vt:lpstr>
      <vt:lpstr>Gill Sans MT</vt:lpstr>
      <vt:lpstr>Symbol</vt:lpstr>
      <vt:lpstr>Times New Roman</vt:lpstr>
      <vt:lpstr>Wingdings 2</vt:lpstr>
      <vt:lpstr>Wingdings 3</vt:lpstr>
      <vt:lpstr>Dividend</vt:lpstr>
      <vt:lpstr>PowerPoint Presentation</vt:lpstr>
      <vt:lpstr>Are we really responsible  for getting all students college and career ready?</vt:lpstr>
      <vt:lpstr>PowerPoint Presentation</vt:lpstr>
      <vt:lpstr>School/College as a Village </vt:lpstr>
      <vt:lpstr>Today’s Agenda</vt:lpstr>
      <vt:lpstr>Introductions</vt:lpstr>
      <vt:lpstr>AVATAR Rationale</vt:lpstr>
      <vt:lpstr>       AVATAR Goals </vt:lpstr>
      <vt:lpstr>Statewide regional partnerships</vt:lpstr>
      <vt:lpstr>Partners and Roles</vt:lpstr>
      <vt:lpstr>AVATAR Rationale</vt:lpstr>
      <vt:lpstr>AVATAR Partners</vt:lpstr>
      <vt:lpstr>Partnership benefits</vt:lpstr>
      <vt:lpstr>Region 8 action plan</vt:lpstr>
      <vt:lpstr>Region 8 action plan</vt:lpstr>
      <vt:lpstr>Region 8 action plan</vt:lpstr>
      <vt:lpstr>Discussion:  Your Past Education Experiences</vt:lpstr>
      <vt:lpstr>Discussion:  Education Experiences of Local Students</vt:lpstr>
      <vt:lpstr>Bowie county college enrollment data  Fall 2014</vt:lpstr>
      <vt:lpstr>Progress since the year 2000 in THECB Closing the Gaps Initiative</vt:lpstr>
      <vt:lpstr>PowerPoint Presentation</vt:lpstr>
      <vt:lpstr>What Is My Role as an AVATAR Partner ? </vt:lpstr>
      <vt:lpstr>Which of these do you know well?</vt:lpstr>
      <vt:lpstr>Which are your strengths?</vt:lpstr>
      <vt:lpstr>Roles and responsibilities</vt:lpstr>
      <vt:lpstr>PowerPoint Presentation</vt:lpstr>
      <vt:lpstr>What is the demography of DeKalb High School students? </vt:lpstr>
      <vt:lpstr>Student Demographics: DeKalb High School, 2014-15</vt:lpstr>
      <vt:lpstr>Student Ethnicity:  DeKalb High School,  2014-15 </vt:lpstr>
      <vt:lpstr>Student Subgroups: DeKalb High School,  2014-15</vt:lpstr>
      <vt:lpstr>How ready are DeKalb High School students for college?</vt:lpstr>
      <vt:lpstr>Percent College Ready High School Graduates, 2014-2015, Based on Test Results</vt:lpstr>
      <vt:lpstr>Percent Advanced Course Dual Credit Completion in 2014-15</vt:lpstr>
      <vt:lpstr>Percent Participation in AP/IB and  Tested Students Meeting or Exceeding Criteria in All Subjects in 2014-15</vt:lpstr>
      <vt:lpstr>Percent 2013 Graduates Enrolled in IHE and Completing One Year without Remediation</vt:lpstr>
      <vt:lpstr>Where do DeKalb High School students go to college?</vt:lpstr>
      <vt:lpstr>Texas Public Institutions of Enrollment of DeKalb High School 2014 Graduates</vt:lpstr>
      <vt:lpstr>6-year College Degree Attainment by DeKalb  High School 2005 Graduates</vt:lpstr>
      <vt:lpstr>Grade Point Average of 2014 DeKalb High School Graduates for First Year in Texas College</vt:lpstr>
      <vt:lpstr>What are the demographic and success profiles of Texarkana College and Texas A &amp; M University at Texarkana students?</vt:lpstr>
      <vt:lpstr>Student Demographics: Texarkana College and Texas A&amp;M Texarkana. Fall 2015</vt:lpstr>
      <vt:lpstr>Participation in Dual Credit Enrollment, Fall 2015</vt:lpstr>
      <vt:lpstr>First Time In College (FTIC) Student Entry Profiles, Fall 2014 Cohort </vt:lpstr>
      <vt:lpstr>FTIC Student Remediation and Success Rates, Fall 2014 Cohort Tracked for One Year  (N=511)</vt:lpstr>
      <vt:lpstr>FTIC Student Remediation and Success Rates, Fall 2014 Cohort Tracked for One Year  (N=174)</vt:lpstr>
      <vt:lpstr>What about  performance of students who transfer?</vt:lpstr>
      <vt:lpstr>Texarkana College Students: Where Did They Transfer from Fall 2013 to 2014?</vt:lpstr>
      <vt:lpstr>First Year Grade Point Average of Texarkana College Transfers to TAMU Texarkana, Fall 2014</vt:lpstr>
      <vt:lpstr>Numbers are not enough!  Can you answer these questions?</vt:lpstr>
      <vt:lpstr>What concerns were raised in your exploration of local data?</vt:lpstr>
      <vt:lpstr>HB5 and college preparatory course requirements</vt:lpstr>
      <vt:lpstr>TSI TEST Information</vt:lpstr>
      <vt:lpstr>TSI Outcomes of local school districts 2015-2016</vt:lpstr>
      <vt:lpstr>Tsi and de placement at Texarkana college</vt:lpstr>
      <vt:lpstr>TSI DE placement at Texarkana college</vt:lpstr>
      <vt:lpstr>TSI and de placement at Texarkana college</vt:lpstr>
      <vt:lpstr>College preparatory MOUS and data 2014-2015</vt:lpstr>
      <vt:lpstr>College preparatory mous 2015-2016</vt:lpstr>
      <vt:lpstr>Current College preparatory courses</vt:lpstr>
      <vt:lpstr>Curriculum DISCUSSION</vt:lpstr>
      <vt:lpstr>Documents and resources needed for college preparatory</vt:lpstr>
      <vt:lpstr>planning</vt:lpstr>
    </vt:vector>
  </TitlesOfParts>
  <Company>Texarkana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Melisa D.</dc:creator>
  <cp:lastModifiedBy>Basey, Melodie</cp:lastModifiedBy>
  <cp:revision>50</cp:revision>
  <dcterms:created xsi:type="dcterms:W3CDTF">2016-04-06T20:29:05Z</dcterms:created>
  <dcterms:modified xsi:type="dcterms:W3CDTF">2016-07-13T13:50:19Z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-940635483</vt:i4>
  </property>
  <property fmtid="{D5CDD505-2E9C-101B-9397-08002B2CF9AE}" pid="3" name="_NewReviewCycle">
    <vt:lpwstr/>
  </property>
  <property fmtid="{D5CDD505-2E9C-101B-9397-08002B2CF9AE}" pid="4" name="_EmailSubject">
    <vt:lpwstr>Region 8 AVATAR Documents</vt:lpwstr>
  </property>
  <property fmtid="{D5CDD505-2E9C-101B-9397-08002B2CF9AE}" pid="5" name="_AuthorEmail">
    <vt:lpwstr>Melisa.Jones@texarkanacollege.edu</vt:lpwstr>
  </property>
  <property fmtid="{D5CDD505-2E9C-101B-9397-08002B2CF9AE}" pid="6" name="_AuthorEmailDisplayName">
    <vt:lpwstr>Jones, Melisa D.</vt:lpwstr>
  </property>
</Properties>
</file>