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496" r:id="rId2"/>
    <p:sldId id="466" r:id="rId3"/>
    <p:sldId id="467" r:id="rId4"/>
    <p:sldId id="468" r:id="rId5"/>
    <p:sldId id="471" r:id="rId6"/>
    <p:sldId id="492" r:id="rId7"/>
    <p:sldId id="470" r:id="rId8"/>
    <p:sldId id="469" r:id="rId9"/>
    <p:sldId id="493" r:id="rId10"/>
    <p:sldId id="472" r:id="rId11"/>
    <p:sldId id="473" r:id="rId12"/>
    <p:sldId id="475" r:id="rId13"/>
    <p:sldId id="474" r:id="rId14"/>
    <p:sldId id="476" r:id="rId15"/>
    <p:sldId id="477" r:id="rId16"/>
    <p:sldId id="478" r:id="rId17"/>
    <p:sldId id="497" r:id="rId18"/>
    <p:sldId id="479" r:id="rId19"/>
    <p:sldId id="480" r:id="rId20"/>
    <p:sldId id="481" r:id="rId21"/>
    <p:sldId id="482" r:id="rId22"/>
    <p:sldId id="499" r:id="rId23"/>
    <p:sldId id="498" r:id="rId24"/>
    <p:sldId id="483" r:id="rId25"/>
    <p:sldId id="485" r:id="rId26"/>
    <p:sldId id="484" r:id="rId27"/>
    <p:sldId id="486" r:id="rId28"/>
    <p:sldId id="488" r:id="rId29"/>
    <p:sldId id="500" r:id="rId30"/>
    <p:sldId id="489" r:id="rId31"/>
    <p:sldId id="490" r:id="rId32"/>
    <p:sldId id="491" r:id="rId33"/>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80EA3-8881-42D2-9BB4-C667E7A6096F}">
          <p14:sldIdLst>
            <p14:sldId id="496"/>
            <p14:sldId id="466"/>
            <p14:sldId id="467"/>
            <p14:sldId id="468"/>
            <p14:sldId id="471"/>
            <p14:sldId id="492"/>
            <p14:sldId id="470"/>
            <p14:sldId id="469"/>
            <p14:sldId id="493"/>
            <p14:sldId id="472"/>
            <p14:sldId id="473"/>
            <p14:sldId id="475"/>
            <p14:sldId id="474"/>
            <p14:sldId id="476"/>
            <p14:sldId id="477"/>
            <p14:sldId id="478"/>
            <p14:sldId id="497"/>
            <p14:sldId id="479"/>
            <p14:sldId id="480"/>
            <p14:sldId id="481"/>
            <p14:sldId id="482"/>
            <p14:sldId id="499"/>
            <p14:sldId id="498"/>
            <p14:sldId id="483"/>
            <p14:sldId id="485"/>
            <p14:sldId id="484"/>
            <p14:sldId id="486"/>
            <p14:sldId id="488"/>
            <p14:sldId id="500"/>
            <p14:sldId id="489"/>
            <p14:sldId id="490"/>
            <p14:sldId id="4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45" autoAdjust="0"/>
  </p:normalViewPr>
  <p:slideViewPr>
    <p:cSldViewPr snapToGrid="0">
      <p:cViewPr>
        <p:scale>
          <a:sx n="100" d="100"/>
          <a:sy n="100" d="100"/>
        </p:scale>
        <p:origin x="-1140" y="-156"/>
      </p:cViewPr>
      <p:guideLst>
        <p:guide orient="horz" pos="2160"/>
        <p:guide pos="2880"/>
      </p:guideLst>
    </p:cSldViewPr>
  </p:slideViewPr>
  <p:outlineViewPr>
    <p:cViewPr>
      <p:scale>
        <a:sx n="33" d="100"/>
        <a:sy n="33" d="100"/>
      </p:scale>
      <p:origin x="0" y="77418"/>
    </p:cViewPr>
  </p:outlineViewPr>
  <p:notesTextViewPr>
    <p:cViewPr>
      <p:scale>
        <a:sx n="100" d="100"/>
        <a:sy n="100" d="100"/>
      </p:scale>
      <p:origin x="0" y="0"/>
    </p:cViewPr>
  </p:notesTextViewPr>
  <p:sorterViewPr>
    <p:cViewPr>
      <p:scale>
        <a:sx n="110" d="100"/>
        <a:sy n="110" d="100"/>
      </p:scale>
      <p:origin x="0" y="3732"/>
    </p:cViewPr>
  </p:sorterViewPr>
  <p:notesViewPr>
    <p:cSldViewPr snapToGrid="0">
      <p:cViewPr varScale="1">
        <p:scale>
          <a:sx n="80" d="100"/>
          <a:sy n="80" d="100"/>
        </p:scale>
        <p:origin x="-3120" y="-102"/>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scxi-fs\vol1\home\jharvill\My%20Documents-%20H%2011-6-2003\AVATAR\AVATAR%20Temp\College%20Ready%20Graduat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scxi-fs\vol1\home\jharvill\My%20Documents-%20H%2011-6-2003\AVATAR\AVATAR%20Temp\College%20Ready%20Graduat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State</c:v>
          </c:tx>
          <c:invertIfNegative val="0"/>
          <c:dLbls>
            <c:txPr>
              <a:bodyPr/>
              <a:lstStyle/>
              <a:p>
                <a:pPr>
                  <a:defRPr sz="1600"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'State and Region AEIS'!$B$2:$D$2</c:f>
              <c:numCache>
                <c:formatCode>0%</c:formatCode>
                <c:ptCount val="3"/>
                <c:pt idx="0">
                  <c:v>0.37000000000000038</c:v>
                </c:pt>
                <c:pt idx="1">
                  <c:v>0.44000000000000022</c:v>
                </c:pt>
                <c:pt idx="2">
                  <c:v>0.47000000000000008</c:v>
                </c:pt>
              </c:numCache>
            </c:numRef>
          </c:val>
        </c:ser>
        <c:ser>
          <c:idx val="1"/>
          <c:order val="1"/>
          <c:tx>
            <c:v>Region XI</c:v>
          </c:tx>
          <c:invertIfNegative val="0"/>
          <c:dLbls>
            <c:txPr>
              <a:bodyPr/>
              <a:lstStyle/>
              <a:p>
                <a:pPr>
                  <a:defRPr sz="1600"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'State and Region AEIS'!$B$3:$D$3</c:f>
              <c:numCache>
                <c:formatCode>0%</c:formatCode>
                <c:ptCount val="3"/>
                <c:pt idx="0">
                  <c:v>0.42000000000000032</c:v>
                </c:pt>
                <c:pt idx="1">
                  <c:v>0.48000000000000032</c:v>
                </c:pt>
                <c:pt idx="2">
                  <c:v>0.51</c:v>
                </c:pt>
              </c:numCache>
            </c:numRef>
          </c:val>
        </c:ser>
        <c:dLbls>
          <c:showLegendKey val="0"/>
          <c:showVal val="0"/>
          <c:showCatName val="0"/>
          <c:showSerName val="0"/>
          <c:showPercent val="0"/>
          <c:showBubbleSize val="0"/>
        </c:dLbls>
        <c:gapWidth val="150"/>
        <c:axId val="89759744"/>
        <c:axId val="89761280"/>
      </c:barChart>
      <c:catAx>
        <c:axId val="89759744"/>
        <c:scaling>
          <c:orientation val="minMax"/>
        </c:scaling>
        <c:delete val="0"/>
        <c:axPos val="b"/>
        <c:numFmt formatCode="General" sourceLinked="1"/>
        <c:majorTickMark val="out"/>
        <c:minorTickMark val="none"/>
        <c:tickLblPos val="nextTo"/>
        <c:txPr>
          <a:bodyPr/>
          <a:lstStyle/>
          <a:p>
            <a:pPr>
              <a:defRPr sz="1600" b="1"/>
            </a:pPr>
            <a:endParaRPr lang="en-US"/>
          </a:p>
        </c:txPr>
        <c:crossAx val="89761280"/>
        <c:crosses val="autoZero"/>
        <c:auto val="1"/>
        <c:lblAlgn val="ctr"/>
        <c:lblOffset val="100"/>
        <c:noMultiLvlLbl val="0"/>
      </c:catAx>
      <c:valAx>
        <c:axId val="89761280"/>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89759744"/>
        <c:crosses val="autoZero"/>
        <c:crossBetween val="between"/>
      </c:valAx>
    </c:plotArea>
    <c:legend>
      <c:legendPos val="r"/>
      <c:layout/>
      <c:overlay val="0"/>
      <c:txPr>
        <a:bodyPr/>
        <a:lstStyle/>
        <a:p>
          <a:pPr>
            <a:defRPr sz="1600" b="1"/>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Male</c:v>
          </c:tx>
          <c:invertIfNegative val="0"/>
          <c:dLbls>
            <c:txPr>
              <a:bodyPr/>
              <a:lstStyle/>
              <a:p>
                <a:pPr>
                  <a:defRPr sz="1600"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'Gender AEIS'!$B$2:$D$2</c:f>
              <c:numCache>
                <c:formatCode>0%</c:formatCode>
                <c:ptCount val="3"/>
                <c:pt idx="0">
                  <c:v>0.41000000000000031</c:v>
                </c:pt>
                <c:pt idx="1">
                  <c:v>0.49000000000000032</c:v>
                </c:pt>
                <c:pt idx="2">
                  <c:v>0.5</c:v>
                </c:pt>
              </c:numCache>
            </c:numRef>
          </c:val>
        </c:ser>
        <c:ser>
          <c:idx val="1"/>
          <c:order val="1"/>
          <c:tx>
            <c:v>Female</c:v>
          </c:tx>
          <c:invertIfNegative val="0"/>
          <c:dLbls>
            <c:txPr>
              <a:bodyPr/>
              <a:lstStyle/>
              <a:p>
                <a:pPr>
                  <a:defRPr sz="1600"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'Gender AEIS'!$B$3:$D$3</c:f>
              <c:numCache>
                <c:formatCode>0%</c:formatCode>
                <c:ptCount val="3"/>
                <c:pt idx="0">
                  <c:v>0.42000000000000032</c:v>
                </c:pt>
                <c:pt idx="1">
                  <c:v>0.48000000000000032</c:v>
                </c:pt>
                <c:pt idx="2">
                  <c:v>0.51</c:v>
                </c:pt>
              </c:numCache>
            </c:numRef>
          </c:val>
        </c:ser>
        <c:dLbls>
          <c:showLegendKey val="0"/>
          <c:showVal val="0"/>
          <c:showCatName val="0"/>
          <c:showSerName val="0"/>
          <c:showPercent val="0"/>
          <c:showBubbleSize val="0"/>
        </c:dLbls>
        <c:gapWidth val="150"/>
        <c:axId val="90188800"/>
        <c:axId val="90256128"/>
      </c:barChart>
      <c:catAx>
        <c:axId val="90188800"/>
        <c:scaling>
          <c:orientation val="minMax"/>
        </c:scaling>
        <c:delete val="0"/>
        <c:axPos val="b"/>
        <c:numFmt formatCode="General" sourceLinked="1"/>
        <c:majorTickMark val="out"/>
        <c:minorTickMark val="none"/>
        <c:tickLblPos val="nextTo"/>
        <c:txPr>
          <a:bodyPr/>
          <a:lstStyle/>
          <a:p>
            <a:pPr>
              <a:defRPr sz="1600" b="1"/>
            </a:pPr>
            <a:endParaRPr lang="en-US"/>
          </a:p>
        </c:txPr>
        <c:crossAx val="90256128"/>
        <c:crosses val="autoZero"/>
        <c:auto val="1"/>
        <c:lblAlgn val="ctr"/>
        <c:lblOffset val="100"/>
        <c:noMultiLvlLbl val="0"/>
      </c:catAx>
      <c:valAx>
        <c:axId val="90256128"/>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90188800"/>
        <c:crosses val="autoZero"/>
        <c:crossBetween val="between"/>
      </c:valAx>
    </c:plotArea>
    <c:legend>
      <c:legendPos val="r"/>
      <c:layout/>
      <c:overlay val="0"/>
      <c:txPr>
        <a:bodyPr/>
        <a:lstStyle/>
        <a:p>
          <a:pPr>
            <a:defRPr sz="1600" b="1"/>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7.2737332211150474E-2"/>
          <c:y val="4.0527517817528863E-2"/>
          <c:w val="0.68859332550499686"/>
          <c:h val="0.85832364927901539"/>
        </c:manualLayout>
      </c:layout>
      <c:barChart>
        <c:barDir val="col"/>
        <c:grouping val="clustered"/>
        <c:varyColors val="0"/>
        <c:ser>
          <c:idx val="0"/>
          <c:order val="0"/>
          <c:tx>
            <c:v>African American</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'Student Groups AEIS'!$B$2:$D$2</c:f>
              <c:numCache>
                <c:formatCode>0%</c:formatCode>
                <c:ptCount val="3"/>
                <c:pt idx="0">
                  <c:v>0.2</c:v>
                </c:pt>
                <c:pt idx="1">
                  <c:v>0.25</c:v>
                </c:pt>
                <c:pt idx="2">
                  <c:v>0.30000000000000032</c:v>
                </c:pt>
              </c:numCache>
            </c:numRef>
          </c:val>
        </c:ser>
        <c:ser>
          <c:idx val="1"/>
          <c:order val="1"/>
          <c:tx>
            <c:v>Hispanic</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'Student Groups AEIS'!$B$3:$D$3</c:f>
              <c:numCache>
                <c:formatCode>0%</c:formatCode>
                <c:ptCount val="3"/>
                <c:pt idx="0">
                  <c:v>0.27</c:v>
                </c:pt>
                <c:pt idx="1">
                  <c:v>0.32000000000000062</c:v>
                </c:pt>
                <c:pt idx="2">
                  <c:v>0.35000000000000031</c:v>
                </c:pt>
              </c:numCache>
            </c:numRef>
          </c:val>
        </c:ser>
        <c:ser>
          <c:idx val="2"/>
          <c:order val="2"/>
          <c:tx>
            <c:v>White</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'Student Groups AEIS'!$B$4:$D$4</c:f>
              <c:numCache>
                <c:formatCode>0%</c:formatCode>
                <c:ptCount val="3"/>
                <c:pt idx="0">
                  <c:v>0.48000000000000032</c:v>
                </c:pt>
                <c:pt idx="1">
                  <c:v>0.56000000000000005</c:v>
                </c:pt>
                <c:pt idx="2">
                  <c:v>0.59</c:v>
                </c:pt>
              </c:numCache>
            </c:numRef>
          </c:val>
        </c:ser>
        <c:ser>
          <c:idx val="3"/>
          <c:order val="3"/>
          <c:tx>
            <c:v>Native American</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'Student Groups AEIS'!$B$5:$D$5</c:f>
              <c:numCache>
                <c:formatCode>0%</c:formatCode>
                <c:ptCount val="3"/>
                <c:pt idx="0">
                  <c:v>0.41000000000000031</c:v>
                </c:pt>
                <c:pt idx="1">
                  <c:v>0.5</c:v>
                </c:pt>
                <c:pt idx="2">
                  <c:v>0.58000000000000007</c:v>
                </c:pt>
              </c:numCache>
            </c:numRef>
          </c:val>
        </c:ser>
        <c:ser>
          <c:idx val="4"/>
          <c:order val="4"/>
          <c:tx>
            <c:v>Asian/Pacific Islander</c:v>
          </c:tx>
          <c:spPr>
            <a:solidFill>
              <a:srgbClr val="7030A0"/>
            </a:solidFill>
          </c:spPr>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'Student Groups AEIS'!$B$6:$D$6</c:f>
              <c:numCache>
                <c:formatCode>0%</c:formatCode>
                <c:ptCount val="3"/>
                <c:pt idx="0">
                  <c:v>0.55000000000000004</c:v>
                </c:pt>
                <c:pt idx="1">
                  <c:v>0.60000000000000064</c:v>
                </c:pt>
                <c:pt idx="2">
                  <c:v>0.66000000000000136</c:v>
                </c:pt>
              </c:numCache>
            </c:numRef>
          </c:val>
        </c:ser>
        <c:dLbls>
          <c:showLegendKey val="0"/>
          <c:showVal val="1"/>
          <c:showCatName val="0"/>
          <c:showSerName val="0"/>
          <c:showPercent val="0"/>
          <c:showBubbleSize val="0"/>
        </c:dLbls>
        <c:gapWidth val="150"/>
        <c:axId val="89969792"/>
        <c:axId val="89971328"/>
      </c:barChart>
      <c:catAx>
        <c:axId val="89969792"/>
        <c:scaling>
          <c:orientation val="minMax"/>
        </c:scaling>
        <c:delete val="0"/>
        <c:axPos val="b"/>
        <c:numFmt formatCode="General" sourceLinked="1"/>
        <c:majorTickMark val="out"/>
        <c:minorTickMark val="none"/>
        <c:tickLblPos val="nextTo"/>
        <c:txPr>
          <a:bodyPr/>
          <a:lstStyle/>
          <a:p>
            <a:pPr>
              <a:defRPr b="1"/>
            </a:pPr>
            <a:endParaRPr lang="en-US"/>
          </a:p>
        </c:txPr>
        <c:crossAx val="89971328"/>
        <c:crosses val="autoZero"/>
        <c:auto val="1"/>
        <c:lblAlgn val="ctr"/>
        <c:lblOffset val="100"/>
        <c:noMultiLvlLbl val="0"/>
      </c:catAx>
      <c:valAx>
        <c:axId val="89971328"/>
        <c:scaling>
          <c:orientation val="minMax"/>
        </c:scaling>
        <c:delete val="0"/>
        <c:axPos val="l"/>
        <c:majorGridlines/>
        <c:numFmt formatCode="0%" sourceLinked="1"/>
        <c:majorTickMark val="out"/>
        <c:minorTickMark val="none"/>
        <c:tickLblPos val="nextTo"/>
        <c:txPr>
          <a:bodyPr/>
          <a:lstStyle/>
          <a:p>
            <a:pPr>
              <a:defRPr b="1"/>
            </a:pPr>
            <a:endParaRPr lang="en-US"/>
          </a:p>
        </c:txPr>
        <c:crossAx val="89969792"/>
        <c:crosses val="autoZero"/>
        <c:crossBetween val="between"/>
      </c:valAx>
    </c:plotArea>
    <c:legend>
      <c:legendPos val="r"/>
      <c:layout>
        <c:manualLayout>
          <c:xMode val="edge"/>
          <c:yMode val="edge"/>
          <c:x val="0.77755484839091926"/>
          <c:y val="0.16947241431757654"/>
          <c:w val="0.22097022518410159"/>
          <c:h val="0.6483802046885061"/>
        </c:manualLayout>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v>Special Ed</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'Additional Student Groups AEIS'!$B$2:$D$2</c:f>
              <c:numCache>
                <c:formatCode>0%</c:formatCode>
                <c:ptCount val="3"/>
                <c:pt idx="0">
                  <c:v>7.0000000000000021E-2</c:v>
                </c:pt>
                <c:pt idx="1">
                  <c:v>9.0000000000000024E-2</c:v>
                </c:pt>
                <c:pt idx="2">
                  <c:v>4.0000000000000022E-2</c:v>
                </c:pt>
              </c:numCache>
            </c:numRef>
          </c:val>
        </c:ser>
        <c:ser>
          <c:idx val="1"/>
          <c:order val="1"/>
          <c:tx>
            <c:v>Economically Disadvantaged</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'Additional Student Groups AEIS'!$B$3:$D$3</c:f>
              <c:numCache>
                <c:formatCode>0%</c:formatCode>
                <c:ptCount val="3"/>
                <c:pt idx="0">
                  <c:v>0.23</c:v>
                </c:pt>
                <c:pt idx="1">
                  <c:v>0.29000000000000031</c:v>
                </c:pt>
                <c:pt idx="2">
                  <c:v>0.32000000000000062</c:v>
                </c:pt>
              </c:numCache>
            </c:numRef>
          </c:val>
        </c:ser>
        <c:ser>
          <c:idx val="2"/>
          <c:order val="2"/>
          <c:tx>
            <c:v>LEP</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'Additional Student Groups AEIS'!$B$4:$D$4</c:f>
              <c:numCache>
                <c:formatCode>0%</c:formatCode>
                <c:ptCount val="3"/>
                <c:pt idx="0">
                  <c:v>4.0000000000000022E-2</c:v>
                </c:pt>
                <c:pt idx="1">
                  <c:v>0.05</c:v>
                </c:pt>
                <c:pt idx="2">
                  <c:v>7.0000000000000021E-2</c:v>
                </c:pt>
              </c:numCache>
            </c:numRef>
          </c:val>
        </c:ser>
        <c:ser>
          <c:idx val="3"/>
          <c:order val="3"/>
          <c:tx>
            <c:v>At Risk</c:v>
          </c:tx>
          <c:invertIfNegative val="0"/>
          <c:dLbls>
            <c:txPr>
              <a:bodyPr/>
              <a:lstStyle/>
              <a:p>
                <a:pPr>
                  <a:defRPr b="1"/>
                </a:pPr>
                <a:endParaRPr lang="en-US"/>
              </a:p>
            </c:txPr>
            <c:showLegendKey val="0"/>
            <c:showVal val="1"/>
            <c:showCatName val="0"/>
            <c:showSerName val="0"/>
            <c:showPercent val="0"/>
            <c:showBubbleSize val="0"/>
            <c:showLeaderLines val="0"/>
          </c:dLbls>
          <c:cat>
            <c:numLit>
              <c:formatCode>General</c:formatCode>
              <c:ptCount val="3"/>
              <c:pt idx="0">
                <c:v>2007</c:v>
              </c:pt>
              <c:pt idx="1">
                <c:v>2008</c:v>
              </c:pt>
              <c:pt idx="2">
                <c:v>2009</c:v>
              </c:pt>
            </c:numLit>
          </c:cat>
          <c:val>
            <c:numRef>
              <c:f>'Additional Student Groups AEIS'!$B$5:$D$5</c:f>
              <c:numCache>
                <c:formatCode>0%</c:formatCode>
                <c:ptCount val="3"/>
                <c:pt idx="0">
                  <c:v>0.14000000000000001</c:v>
                </c:pt>
                <c:pt idx="1">
                  <c:v>0.17</c:v>
                </c:pt>
                <c:pt idx="2">
                  <c:v>0.18000000000000024</c:v>
                </c:pt>
              </c:numCache>
            </c:numRef>
          </c:val>
        </c:ser>
        <c:dLbls>
          <c:showLegendKey val="0"/>
          <c:showVal val="0"/>
          <c:showCatName val="0"/>
          <c:showSerName val="0"/>
          <c:showPercent val="0"/>
          <c:showBubbleSize val="0"/>
        </c:dLbls>
        <c:gapWidth val="150"/>
        <c:axId val="90283008"/>
        <c:axId val="99287808"/>
      </c:barChart>
      <c:catAx>
        <c:axId val="90283008"/>
        <c:scaling>
          <c:orientation val="minMax"/>
        </c:scaling>
        <c:delete val="0"/>
        <c:axPos val="b"/>
        <c:numFmt formatCode="General" sourceLinked="1"/>
        <c:majorTickMark val="out"/>
        <c:minorTickMark val="none"/>
        <c:tickLblPos val="nextTo"/>
        <c:txPr>
          <a:bodyPr/>
          <a:lstStyle/>
          <a:p>
            <a:pPr>
              <a:defRPr b="1"/>
            </a:pPr>
            <a:endParaRPr lang="en-US"/>
          </a:p>
        </c:txPr>
        <c:crossAx val="99287808"/>
        <c:crosses val="autoZero"/>
        <c:auto val="1"/>
        <c:lblAlgn val="ctr"/>
        <c:lblOffset val="100"/>
        <c:noMultiLvlLbl val="0"/>
      </c:catAx>
      <c:valAx>
        <c:axId val="99287808"/>
        <c:scaling>
          <c:orientation val="minMax"/>
        </c:scaling>
        <c:delete val="0"/>
        <c:axPos val="l"/>
        <c:majorGridlines/>
        <c:numFmt formatCode="0%" sourceLinked="1"/>
        <c:majorTickMark val="out"/>
        <c:minorTickMark val="none"/>
        <c:tickLblPos val="nextTo"/>
        <c:txPr>
          <a:bodyPr/>
          <a:lstStyle/>
          <a:p>
            <a:pPr>
              <a:defRPr b="1"/>
            </a:pPr>
            <a:endParaRPr lang="en-US"/>
          </a:p>
        </c:txPr>
        <c:crossAx val="90283008"/>
        <c:crosses val="autoZero"/>
        <c:crossBetween val="between"/>
      </c:valAx>
    </c:plotArea>
    <c:legend>
      <c:legendPos val="r"/>
      <c:layout/>
      <c:overlay val="0"/>
      <c:txPr>
        <a:bodyPr/>
        <a:lstStyle/>
        <a:p>
          <a:pPr>
            <a:defRPr b="1"/>
          </a:pPr>
          <a:endParaRPr lang="en-US"/>
        </a:p>
      </c:txPr>
    </c:legend>
    <c:plotVisOnly val="1"/>
    <c:dispBlanksAs val="gap"/>
    <c:showDLblsOverMax val="0"/>
  </c:chart>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82A63-8DAB-49C7-9866-B2383A37BE2B}"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6EE7C557-8435-4EEE-9DF4-552C76B56228}">
      <dgm:prSet custT="1"/>
      <dgm:spPr/>
      <dgm:t>
        <a:bodyPr/>
        <a:lstStyle/>
        <a:p>
          <a:pPr algn="ctr" rtl="0"/>
          <a:r>
            <a:rPr lang="en-US" sz="4000" b="1" cap="none" dirty="0" smtClean="0">
              <a:effectLst>
                <a:outerShdw blurRad="38100" dist="38100" dir="2700000">
                  <a:srgbClr val="000000"/>
                </a:outerShdw>
              </a:effectLst>
              <a:latin typeface="+mj-lt"/>
            </a:rPr>
            <a:t>Workforce Needs</a:t>
          </a:r>
          <a:endParaRPr lang="en-US" sz="4000" b="1" cap="none" dirty="0">
            <a:effectLst>
              <a:outerShdw blurRad="38100" dist="38100" dir="2700000">
                <a:srgbClr val="000000"/>
              </a:outerShdw>
            </a:effectLst>
            <a:latin typeface="+mj-lt"/>
          </a:endParaRPr>
        </a:p>
      </dgm:t>
    </dgm:pt>
    <dgm:pt modelId="{60B5F038-DB35-4582-B055-4D0A5E202F89}" type="parTrans" cxnId="{6D90CE98-84AB-4066-8970-AE04D6F8D177}">
      <dgm:prSet/>
      <dgm:spPr/>
      <dgm:t>
        <a:bodyPr/>
        <a:lstStyle/>
        <a:p>
          <a:endParaRPr lang="en-US"/>
        </a:p>
      </dgm:t>
    </dgm:pt>
    <dgm:pt modelId="{0A83C1E6-8A8A-48D6-80C5-26623A433410}" type="sibTrans" cxnId="{6D90CE98-84AB-4066-8970-AE04D6F8D177}">
      <dgm:prSet/>
      <dgm:spPr/>
      <dgm:t>
        <a:bodyPr/>
        <a:lstStyle/>
        <a:p>
          <a:endParaRPr lang="en-US"/>
        </a:p>
      </dgm:t>
    </dgm:pt>
    <dgm:pt modelId="{09524A73-7313-4FA5-89B6-E0A816765509}" type="pres">
      <dgm:prSet presAssocID="{5B082A63-8DAB-49C7-9866-B2383A37BE2B}" presName="linear" presStyleCnt="0">
        <dgm:presLayoutVars>
          <dgm:animLvl val="lvl"/>
          <dgm:resizeHandles val="exact"/>
        </dgm:presLayoutVars>
      </dgm:prSet>
      <dgm:spPr/>
      <dgm:t>
        <a:bodyPr/>
        <a:lstStyle/>
        <a:p>
          <a:endParaRPr lang="en-US"/>
        </a:p>
      </dgm:t>
    </dgm:pt>
    <dgm:pt modelId="{DB44A5F6-6DF6-4C8E-AEBE-7C46856596F4}" type="pres">
      <dgm:prSet presAssocID="{6EE7C557-8435-4EEE-9DF4-552C76B56228}" presName="parentText" presStyleLbl="node1" presStyleIdx="0" presStyleCnt="1" custLinFactNeighborX="2564" custLinFactNeighborY="-25759">
        <dgm:presLayoutVars>
          <dgm:chMax val="0"/>
          <dgm:bulletEnabled val="1"/>
        </dgm:presLayoutVars>
      </dgm:prSet>
      <dgm:spPr/>
      <dgm:t>
        <a:bodyPr/>
        <a:lstStyle/>
        <a:p>
          <a:endParaRPr lang="en-US"/>
        </a:p>
      </dgm:t>
    </dgm:pt>
  </dgm:ptLst>
  <dgm:cxnLst>
    <dgm:cxn modelId="{6D90CE98-84AB-4066-8970-AE04D6F8D177}" srcId="{5B082A63-8DAB-49C7-9866-B2383A37BE2B}" destId="{6EE7C557-8435-4EEE-9DF4-552C76B56228}" srcOrd="0" destOrd="0" parTransId="{60B5F038-DB35-4582-B055-4D0A5E202F89}" sibTransId="{0A83C1E6-8A8A-48D6-80C5-26623A433410}"/>
    <dgm:cxn modelId="{2978CE25-1F79-493A-8494-74AB9B735695}" type="presOf" srcId="{6EE7C557-8435-4EEE-9DF4-552C76B56228}" destId="{DB44A5F6-6DF6-4C8E-AEBE-7C46856596F4}" srcOrd="0" destOrd="0" presId="urn:microsoft.com/office/officeart/2005/8/layout/vList2"/>
    <dgm:cxn modelId="{FB226F6D-27A9-442F-B2D7-999DF4301FAB}" type="presOf" srcId="{5B082A63-8DAB-49C7-9866-B2383A37BE2B}" destId="{09524A73-7313-4FA5-89B6-E0A816765509}" srcOrd="0" destOrd="0" presId="urn:microsoft.com/office/officeart/2005/8/layout/vList2"/>
    <dgm:cxn modelId="{3333C3AB-3147-471D-8A53-AD08864583B9}" type="presParOf" srcId="{09524A73-7313-4FA5-89B6-E0A816765509}" destId="{DB44A5F6-6DF6-4C8E-AEBE-7C46856596F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51A6C4-8BC2-4BAC-B88D-C8C0F0EA43E1}"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579BF81-15AA-4294-A09E-5B582509F8FB}">
      <dgm:prSet custT="1"/>
      <dgm:spPr/>
      <dgm:t>
        <a:bodyPr/>
        <a:lstStyle/>
        <a:p>
          <a:pPr algn="ctr" rtl="0"/>
          <a:r>
            <a:rPr lang="en-US" sz="4000" b="1" cap="none" dirty="0" smtClean="0">
              <a:effectLst>
                <a:outerShdw blurRad="38100" dist="38100" dir="2700000">
                  <a:srgbClr val="000000"/>
                </a:outerShdw>
              </a:effectLst>
              <a:latin typeface="+mj-lt"/>
            </a:rPr>
            <a:t>Partners for Success</a:t>
          </a:r>
        </a:p>
      </dgm:t>
    </dgm:pt>
    <dgm:pt modelId="{1378E010-001E-440A-9A49-9CDE3B54E96C}" type="parTrans" cxnId="{A0AB5EAA-39DE-4F75-8880-FA3262249A8F}">
      <dgm:prSet/>
      <dgm:spPr/>
      <dgm:t>
        <a:bodyPr/>
        <a:lstStyle/>
        <a:p>
          <a:endParaRPr lang="en-US"/>
        </a:p>
      </dgm:t>
    </dgm:pt>
    <dgm:pt modelId="{A25A2377-F70C-4C59-91CA-4B621CAEC71A}" type="sibTrans" cxnId="{A0AB5EAA-39DE-4F75-8880-FA3262249A8F}">
      <dgm:prSet/>
      <dgm:spPr/>
      <dgm:t>
        <a:bodyPr/>
        <a:lstStyle/>
        <a:p>
          <a:endParaRPr lang="en-US"/>
        </a:p>
      </dgm:t>
    </dgm:pt>
    <dgm:pt modelId="{5A83960D-00A3-4A5F-8D86-B3B7B8F4C4A6}" type="pres">
      <dgm:prSet presAssocID="{0E51A6C4-8BC2-4BAC-B88D-C8C0F0EA43E1}" presName="linear" presStyleCnt="0">
        <dgm:presLayoutVars>
          <dgm:animLvl val="lvl"/>
          <dgm:resizeHandles val="exact"/>
        </dgm:presLayoutVars>
      </dgm:prSet>
      <dgm:spPr/>
      <dgm:t>
        <a:bodyPr/>
        <a:lstStyle/>
        <a:p>
          <a:endParaRPr lang="en-US"/>
        </a:p>
      </dgm:t>
    </dgm:pt>
    <dgm:pt modelId="{55D38D7D-2D38-45CB-9164-40A98FE10EFF}" type="pres">
      <dgm:prSet presAssocID="{D579BF81-15AA-4294-A09E-5B582509F8FB}" presName="parentText" presStyleLbl="node1" presStyleIdx="0" presStyleCnt="1" custLinFactNeighborY="3186">
        <dgm:presLayoutVars>
          <dgm:chMax val="0"/>
          <dgm:bulletEnabled val="1"/>
        </dgm:presLayoutVars>
      </dgm:prSet>
      <dgm:spPr/>
      <dgm:t>
        <a:bodyPr/>
        <a:lstStyle/>
        <a:p>
          <a:endParaRPr lang="en-US"/>
        </a:p>
      </dgm:t>
    </dgm:pt>
  </dgm:ptLst>
  <dgm:cxnLst>
    <dgm:cxn modelId="{1FB65F58-41D7-4A9F-8275-8D31397D33D4}" type="presOf" srcId="{D579BF81-15AA-4294-A09E-5B582509F8FB}" destId="{55D38D7D-2D38-45CB-9164-40A98FE10EFF}" srcOrd="0" destOrd="0" presId="urn:microsoft.com/office/officeart/2005/8/layout/vList2"/>
    <dgm:cxn modelId="{A0AB5EAA-39DE-4F75-8880-FA3262249A8F}" srcId="{0E51A6C4-8BC2-4BAC-B88D-C8C0F0EA43E1}" destId="{D579BF81-15AA-4294-A09E-5B582509F8FB}" srcOrd="0" destOrd="0" parTransId="{1378E010-001E-440A-9A49-9CDE3B54E96C}" sibTransId="{A25A2377-F70C-4C59-91CA-4B621CAEC71A}"/>
    <dgm:cxn modelId="{CF19C43F-8369-4AD9-A9B5-ED162FFBB4CA}" type="presOf" srcId="{0E51A6C4-8BC2-4BAC-B88D-C8C0F0EA43E1}" destId="{5A83960D-00A3-4A5F-8D86-B3B7B8F4C4A6}" srcOrd="0" destOrd="0" presId="urn:microsoft.com/office/officeart/2005/8/layout/vList2"/>
    <dgm:cxn modelId="{BBBFB7D9-40C0-47CD-A55F-28577188EBB7}" type="presParOf" srcId="{5A83960D-00A3-4A5F-8D86-B3B7B8F4C4A6}" destId="{55D38D7D-2D38-45CB-9164-40A98FE10EF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ED54084-AE1B-4D33-8373-0A98D7DD6674}" type="doc">
      <dgm:prSet loTypeId="urn:microsoft.com/office/officeart/2005/8/layout/radial6" loCatId="cycle" qsTypeId="urn:microsoft.com/office/officeart/2005/8/quickstyle/3D1" qsCatId="3D" csTypeId="urn:microsoft.com/office/officeart/2005/8/colors/accent0_3" csCatId="mainScheme" phldr="1"/>
      <dgm:spPr/>
      <dgm:t>
        <a:bodyPr/>
        <a:lstStyle/>
        <a:p>
          <a:endParaRPr lang="en-US"/>
        </a:p>
      </dgm:t>
    </dgm:pt>
    <dgm:pt modelId="{64590FEB-5D3C-4766-9BFD-7A91237EBA7B}">
      <dgm:prSet custT="1"/>
      <dgm:spPr/>
      <dgm:t>
        <a:bodyPr/>
        <a:lstStyle/>
        <a:p>
          <a:pPr rtl="0"/>
          <a:r>
            <a:rPr lang="en-US" sz="1600" b="1" dirty="0" smtClean="0"/>
            <a:t>Counselors</a:t>
          </a:r>
          <a:endParaRPr lang="en-US" sz="1600" b="1" dirty="0"/>
        </a:p>
      </dgm:t>
    </dgm:pt>
    <dgm:pt modelId="{D8BE371D-ED99-431B-8667-CB16E1D4FFF8}" type="parTrans" cxnId="{6364C51C-814A-407D-ABAC-9672AE12F2F5}">
      <dgm:prSet/>
      <dgm:spPr/>
      <dgm:t>
        <a:bodyPr/>
        <a:lstStyle/>
        <a:p>
          <a:endParaRPr lang="en-US"/>
        </a:p>
      </dgm:t>
    </dgm:pt>
    <dgm:pt modelId="{76CF181D-08BD-4A55-8141-A24EE6550C8E}" type="sibTrans" cxnId="{6364C51C-814A-407D-ABAC-9672AE12F2F5}">
      <dgm:prSet/>
      <dgm:spPr/>
      <dgm:t>
        <a:bodyPr/>
        <a:lstStyle/>
        <a:p>
          <a:endParaRPr lang="en-US" dirty="0"/>
        </a:p>
      </dgm:t>
    </dgm:pt>
    <dgm:pt modelId="{574D2851-F008-4179-A36C-648B7A7CC2CF}">
      <dgm:prSet custT="1"/>
      <dgm:spPr/>
      <dgm:t>
        <a:bodyPr/>
        <a:lstStyle/>
        <a:p>
          <a:pPr rtl="0"/>
          <a:r>
            <a:rPr lang="en-US" sz="1600" b="1" dirty="0" smtClean="0"/>
            <a:t>Community</a:t>
          </a:r>
          <a:endParaRPr lang="en-US" sz="1600" b="1" dirty="0"/>
        </a:p>
      </dgm:t>
    </dgm:pt>
    <dgm:pt modelId="{2FD0C3E4-3A3E-4B8C-B9B3-7D54FB49B0D3}" type="parTrans" cxnId="{F8B5E7F1-50FB-4E98-B503-49CEF18B0E50}">
      <dgm:prSet/>
      <dgm:spPr/>
      <dgm:t>
        <a:bodyPr/>
        <a:lstStyle/>
        <a:p>
          <a:endParaRPr lang="en-US"/>
        </a:p>
      </dgm:t>
    </dgm:pt>
    <dgm:pt modelId="{338BA83B-D741-4F73-B6A8-E67D183730DB}" type="sibTrans" cxnId="{F8B5E7F1-50FB-4E98-B503-49CEF18B0E50}">
      <dgm:prSet/>
      <dgm:spPr/>
      <dgm:t>
        <a:bodyPr/>
        <a:lstStyle/>
        <a:p>
          <a:endParaRPr lang="en-US" dirty="0"/>
        </a:p>
      </dgm:t>
    </dgm:pt>
    <dgm:pt modelId="{03FED2D3-6514-4FAD-8B41-FE7336661CC8}">
      <dgm:prSet custT="1"/>
      <dgm:spPr/>
      <dgm:t>
        <a:bodyPr/>
        <a:lstStyle/>
        <a:p>
          <a:pPr rtl="0"/>
          <a:r>
            <a:rPr lang="en-US" sz="1600" b="1" dirty="0" smtClean="0"/>
            <a:t>Campus Staff</a:t>
          </a:r>
          <a:endParaRPr lang="en-US" sz="1600" b="1" dirty="0"/>
        </a:p>
      </dgm:t>
    </dgm:pt>
    <dgm:pt modelId="{68E0CB18-61DB-45FE-B6CF-D0EEF495901D}" type="parTrans" cxnId="{B41D0229-C651-4373-AF02-7A83EEEECB0F}">
      <dgm:prSet/>
      <dgm:spPr/>
      <dgm:t>
        <a:bodyPr/>
        <a:lstStyle/>
        <a:p>
          <a:endParaRPr lang="en-US"/>
        </a:p>
      </dgm:t>
    </dgm:pt>
    <dgm:pt modelId="{DB72D270-C4BB-4C8D-99EA-39AAFEA84867}" type="sibTrans" cxnId="{B41D0229-C651-4373-AF02-7A83EEEECB0F}">
      <dgm:prSet/>
      <dgm:spPr/>
      <dgm:t>
        <a:bodyPr/>
        <a:lstStyle/>
        <a:p>
          <a:endParaRPr lang="en-US" dirty="0"/>
        </a:p>
      </dgm:t>
    </dgm:pt>
    <dgm:pt modelId="{4C39DAEE-972A-4D70-86BC-54DA2C847F40}">
      <dgm:prSet>
        <dgm:style>
          <a:lnRef idx="2">
            <a:schemeClr val="accent2">
              <a:shade val="50000"/>
            </a:schemeClr>
          </a:lnRef>
          <a:fillRef idx="1">
            <a:schemeClr val="accent2"/>
          </a:fillRef>
          <a:effectRef idx="0">
            <a:schemeClr val="accent2"/>
          </a:effectRef>
          <a:fontRef idx="minor">
            <a:schemeClr val="lt1"/>
          </a:fontRef>
        </dgm:style>
      </dgm:prSet>
      <dgm:spPr>
        <a:solidFill>
          <a:srgbClr val="CF251A"/>
        </a:solidFill>
      </dgm:spPr>
      <dgm:t>
        <a:bodyPr/>
        <a:lstStyle/>
        <a:p>
          <a:pPr rtl="0"/>
          <a:r>
            <a:rPr lang="en-US" b="1" dirty="0" smtClean="0">
              <a:effectLst>
                <a:outerShdw blurRad="38100" dist="38100" dir="2700000">
                  <a:srgbClr val="000000"/>
                </a:outerShdw>
              </a:effectLst>
            </a:rPr>
            <a:t>Students</a:t>
          </a:r>
          <a:r>
            <a:rPr lang="en-US" b="1" dirty="0" smtClean="0"/>
            <a:t> </a:t>
          </a:r>
          <a:endParaRPr lang="en-US" b="1" dirty="0"/>
        </a:p>
      </dgm:t>
    </dgm:pt>
    <dgm:pt modelId="{01CC1B82-8B75-4AB1-BA66-C686487BCB58}" type="parTrans" cxnId="{3DC0A67C-A2EE-4237-B917-67C4D7AA3A1D}">
      <dgm:prSet/>
      <dgm:spPr/>
      <dgm:t>
        <a:bodyPr/>
        <a:lstStyle/>
        <a:p>
          <a:endParaRPr lang="en-US"/>
        </a:p>
      </dgm:t>
    </dgm:pt>
    <dgm:pt modelId="{432CE4C9-BCB2-4126-8419-5637DFA73BB4}" type="sibTrans" cxnId="{3DC0A67C-A2EE-4237-B917-67C4D7AA3A1D}">
      <dgm:prSet/>
      <dgm:spPr/>
      <dgm:t>
        <a:bodyPr/>
        <a:lstStyle/>
        <a:p>
          <a:endParaRPr lang="en-US"/>
        </a:p>
      </dgm:t>
    </dgm:pt>
    <dgm:pt modelId="{DD31130D-A4ED-44AF-BFAA-372769FE2C25}">
      <dgm:prSet custT="1"/>
      <dgm:spPr/>
      <dgm:t>
        <a:bodyPr/>
        <a:lstStyle/>
        <a:p>
          <a:r>
            <a:rPr lang="en-US" sz="1600" b="1" dirty="0" smtClean="0"/>
            <a:t>Parents</a:t>
          </a:r>
          <a:endParaRPr lang="en-US" sz="1600" b="1" dirty="0"/>
        </a:p>
      </dgm:t>
    </dgm:pt>
    <dgm:pt modelId="{A064DD4F-C8DE-4511-AE60-5EB0AA6F3887}" type="parTrans" cxnId="{8F3862D7-1AD9-44B1-9380-4E6384A270FD}">
      <dgm:prSet/>
      <dgm:spPr/>
      <dgm:t>
        <a:bodyPr/>
        <a:lstStyle/>
        <a:p>
          <a:endParaRPr lang="en-US"/>
        </a:p>
      </dgm:t>
    </dgm:pt>
    <dgm:pt modelId="{A4DAE0A8-CAFE-42A0-B7BD-3D4E44B3CB7A}" type="sibTrans" cxnId="{8F3862D7-1AD9-44B1-9380-4E6384A270FD}">
      <dgm:prSet/>
      <dgm:spPr/>
      <dgm:t>
        <a:bodyPr/>
        <a:lstStyle/>
        <a:p>
          <a:endParaRPr lang="en-US" dirty="0"/>
        </a:p>
      </dgm:t>
    </dgm:pt>
    <dgm:pt modelId="{869BA03A-ABB7-4AE0-8AC2-18B49E33752C}">
      <dgm:prSet custT="1"/>
      <dgm:spPr/>
      <dgm:t>
        <a:bodyPr/>
        <a:lstStyle/>
        <a:p>
          <a:pPr rtl="0"/>
          <a:r>
            <a:rPr lang="en-US" sz="1600" b="1" dirty="0" smtClean="0"/>
            <a:t>Administrators</a:t>
          </a:r>
          <a:endParaRPr lang="en-US" sz="1600" b="1" dirty="0"/>
        </a:p>
      </dgm:t>
    </dgm:pt>
    <dgm:pt modelId="{96D8F069-24BB-47FB-9587-6D443379C323}" type="parTrans" cxnId="{1F91F4D2-0AC9-4763-89F9-762C2CA09572}">
      <dgm:prSet/>
      <dgm:spPr/>
      <dgm:t>
        <a:bodyPr/>
        <a:lstStyle/>
        <a:p>
          <a:endParaRPr lang="en-US"/>
        </a:p>
      </dgm:t>
    </dgm:pt>
    <dgm:pt modelId="{CA705486-7C2F-42F3-A0A4-9B37F48D95D5}" type="sibTrans" cxnId="{1F91F4D2-0AC9-4763-89F9-762C2CA09572}">
      <dgm:prSet/>
      <dgm:spPr/>
      <dgm:t>
        <a:bodyPr/>
        <a:lstStyle/>
        <a:p>
          <a:endParaRPr lang="en-US" dirty="0"/>
        </a:p>
      </dgm:t>
    </dgm:pt>
    <dgm:pt modelId="{A1EE7D7A-1679-42EE-B046-A0FEEE14EF2D}">
      <dgm:prSet custT="1"/>
      <dgm:spPr/>
      <dgm:t>
        <a:bodyPr/>
        <a:lstStyle/>
        <a:p>
          <a:pPr rtl="0"/>
          <a:r>
            <a:rPr lang="en-US" sz="1600" b="1" dirty="0" smtClean="0"/>
            <a:t>Teachers</a:t>
          </a:r>
          <a:endParaRPr lang="en-US" sz="1600" b="1" dirty="0"/>
        </a:p>
      </dgm:t>
    </dgm:pt>
    <dgm:pt modelId="{95F139B7-3772-4B47-B32B-2C785551AECF}" type="parTrans" cxnId="{1E09FF84-4F97-4CBD-A769-91DCF29BFFF7}">
      <dgm:prSet/>
      <dgm:spPr/>
      <dgm:t>
        <a:bodyPr/>
        <a:lstStyle/>
        <a:p>
          <a:endParaRPr lang="en-US"/>
        </a:p>
      </dgm:t>
    </dgm:pt>
    <dgm:pt modelId="{F6C947EB-B0DD-437E-A87F-784618B7ECBA}" type="sibTrans" cxnId="{1E09FF84-4F97-4CBD-A769-91DCF29BFFF7}">
      <dgm:prSet/>
      <dgm:spPr/>
      <dgm:t>
        <a:bodyPr/>
        <a:lstStyle/>
        <a:p>
          <a:endParaRPr lang="en-US" dirty="0"/>
        </a:p>
      </dgm:t>
    </dgm:pt>
    <dgm:pt modelId="{0BF6189E-3ED4-4617-B03A-6521EED0DB14}" type="pres">
      <dgm:prSet presAssocID="{AED54084-AE1B-4D33-8373-0A98D7DD6674}" presName="Name0" presStyleCnt="0">
        <dgm:presLayoutVars>
          <dgm:chMax val="1"/>
          <dgm:dir/>
          <dgm:animLvl val="ctr"/>
          <dgm:resizeHandles val="exact"/>
        </dgm:presLayoutVars>
      </dgm:prSet>
      <dgm:spPr/>
      <dgm:t>
        <a:bodyPr/>
        <a:lstStyle/>
        <a:p>
          <a:endParaRPr lang="en-US"/>
        </a:p>
      </dgm:t>
    </dgm:pt>
    <dgm:pt modelId="{91A2DAF9-6C29-4491-B458-545F1767010D}" type="pres">
      <dgm:prSet presAssocID="{4C39DAEE-972A-4D70-86BC-54DA2C847F40}" presName="centerShape" presStyleLbl="node0" presStyleIdx="0" presStyleCnt="1" custScaleX="84555" custScaleY="84555" custLinFactNeighborX="346" custLinFactNeighborY="-74"/>
      <dgm:spPr/>
      <dgm:t>
        <a:bodyPr/>
        <a:lstStyle/>
        <a:p>
          <a:endParaRPr lang="en-US"/>
        </a:p>
      </dgm:t>
    </dgm:pt>
    <dgm:pt modelId="{7A80BE26-1C64-444D-8AC5-3633C44FD3C9}" type="pres">
      <dgm:prSet presAssocID="{64590FEB-5D3C-4766-9BFD-7A91237EBA7B}" presName="node" presStyleLbl="node1" presStyleIdx="0" presStyleCnt="6" custScaleX="173734">
        <dgm:presLayoutVars>
          <dgm:bulletEnabled val="1"/>
        </dgm:presLayoutVars>
      </dgm:prSet>
      <dgm:spPr/>
      <dgm:t>
        <a:bodyPr/>
        <a:lstStyle/>
        <a:p>
          <a:endParaRPr lang="en-US"/>
        </a:p>
      </dgm:t>
    </dgm:pt>
    <dgm:pt modelId="{1C0EA369-FFFA-4FC7-B27A-CFE9B54E8C0B}" type="pres">
      <dgm:prSet presAssocID="{64590FEB-5D3C-4766-9BFD-7A91237EBA7B}" presName="dummy" presStyleCnt="0"/>
      <dgm:spPr/>
      <dgm:t>
        <a:bodyPr/>
        <a:lstStyle/>
        <a:p>
          <a:endParaRPr lang="en-US"/>
        </a:p>
      </dgm:t>
    </dgm:pt>
    <dgm:pt modelId="{1CE7EF35-8C2E-4751-80D4-4FADD7D343F6}" type="pres">
      <dgm:prSet presAssocID="{76CF181D-08BD-4A55-8141-A24EE6550C8E}" presName="sibTrans" presStyleLbl="sibTrans2D1" presStyleIdx="0" presStyleCnt="6" custLinFactNeighborX="-16" custLinFactNeighborY="641"/>
      <dgm:spPr/>
      <dgm:t>
        <a:bodyPr/>
        <a:lstStyle/>
        <a:p>
          <a:endParaRPr lang="en-US"/>
        </a:p>
      </dgm:t>
    </dgm:pt>
    <dgm:pt modelId="{F74AFF0A-50C8-40A8-BC34-E7C6D62AC270}" type="pres">
      <dgm:prSet presAssocID="{DD31130D-A4ED-44AF-BFAA-372769FE2C25}" presName="node" presStyleLbl="node1" presStyleIdx="1" presStyleCnt="6" custScaleX="173734">
        <dgm:presLayoutVars>
          <dgm:bulletEnabled val="1"/>
        </dgm:presLayoutVars>
      </dgm:prSet>
      <dgm:spPr/>
      <dgm:t>
        <a:bodyPr/>
        <a:lstStyle/>
        <a:p>
          <a:endParaRPr lang="en-US"/>
        </a:p>
      </dgm:t>
    </dgm:pt>
    <dgm:pt modelId="{896CE3CC-C1F3-4F15-BD2F-66D3B9B8ABAE}" type="pres">
      <dgm:prSet presAssocID="{DD31130D-A4ED-44AF-BFAA-372769FE2C25}" presName="dummy" presStyleCnt="0"/>
      <dgm:spPr/>
      <dgm:t>
        <a:bodyPr/>
        <a:lstStyle/>
        <a:p>
          <a:endParaRPr lang="en-US"/>
        </a:p>
      </dgm:t>
    </dgm:pt>
    <dgm:pt modelId="{8D61EF14-C343-4EE3-B7F3-D60DC591F475}" type="pres">
      <dgm:prSet presAssocID="{A4DAE0A8-CAFE-42A0-B7BD-3D4E44B3CB7A}" presName="sibTrans" presStyleLbl="sibTrans2D1" presStyleIdx="1" presStyleCnt="6"/>
      <dgm:spPr/>
      <dgm:t>
        <a:bodyPr/>
        <a:lstStyle/>
        <a:p>
          <a:endParaRPr lang="en-US"/>
        </a:p>
      </dgm:t>
    </dgm:pt>
    <dgm:pt modelId="{665808F7-70B5-45A0-B2E5-62512B0DF571}" type="pres">
      <dgm:prSet presAssocID="{869BA03A-ABB7-4AE0-8AC2-18B49E33752C}" presName="node" presStyleLbl="node1" presStyleIdx="2" presStyleCnt="6" custScaleX="205854" custScaleY="93110">
        <dgm:presLayoutVars>
          <dgm:bulletEnabled val="1"/>
        </dgm:presLayoutVars>
      </dgm:prSet>
      <dgm:spPr/>
      <dgm:t>
        <a:bodyPr/>
        <a:lstStyle/>
        <a:p>
          <a:endParaRPr lang="en-US"/>
        </a:p>
      </dgm:t>
    </dgm:pt>
    <dgm:pt modelId="{8152C24A-B7AE-4D0E-940C-E545563317ED}" type="pres">
      <dgm:prSet presAssocID="{869BA03A-ABB7-4AE0-8AC2-18B49E33752C}" presName="dummy" presStyleCnt="0"/>
      <dgm:spPr/>
    </dgm:pt>
    <dgm:pt modelId="{CDBB8A92-7AD7-45C5-90CA-38A4A03E97DA}" type="pres">
      <dgm:prSet presAssocID="{CA705486-7C2F-42F3-A0A4-9B37F48D95D5}" presName="sibTrans" presStyleLbl="sibTrans2D1" presStyleIdx="2" presStyleCnt="6"/>
      <dgm:spPr/>
      <dgm:t>
        <a:bodyPr/>
        <a:lstStyle/>
        <a:p>
          <a:endParaRPr lang="en-US"/>
        </a:p>
      </dgm:t>
    </dgm:pt>
    <dgm:pt modelId="{9BDDAD24-E34F-4DF5-A744-BE974424EA14}" type="pres">
      <dgm:prSet presAssocID="{574D2851-F008-4179-A36C-648B7A7CC2CF}" presName="node" presStyleLbl="node1" presStyleIdx="3" presStyleCnt="6" custScaleX="173734">
        <dgm:presLayoutVars>
          <dgm:bulletEnabled val="1"/>
        </dgm:presLayoutVars>
      </dgm:prSet>
      <dgm:spPr/>
      <dgm:t>
        <a:bodyPr/>
        <a:lstStyle/>
        <a:p>
          <a:endParaRPr lang="en-US"/>
        </a:p>
      </dgm:t>
    </dgm:pt>
    <dgm:pt modelId="{D442EB98-873C-4A13-9970-33DE97B30B61}" type="pres">
      <dgm:prSet presAssocID="{574D2851-F008-4179-A36C-648B7A7CC2CF}" presName="dummy" presStyleCnt="0"/>
      <dgm:spPr/>
      <dgm:t>
        <a:bodyPr/>
        <a:lstStyle/>
        <a:p>
          <a:endParaRPr lang="en-US"/>
        </a:p>
      </dgm:t>
    </dgm:pt>
    <dgm:pt modelId="{C1ACFE9A-1CBE-40F4-B111-AB4DDF9E19A7}" type="pres">
      <dgm:prSet presAssocID="{338BA83B-D741-4F73-B6A8-E67D183730DB}" presName="sibTrans" presStyleLbl="sibTrans2D1" presStyleIdx="3" presStyleCnt="6"/>
      <dgm:spPr/>
      <dgm:t>
        <a:bodyPr/>
        <a:lstStyle/>
        <a:p>
          <a:endParaRPr lang="en-US"/>
        </a:p>
      </dgm:t>
    </dgm:pt>
    <dgm:pt modelId="{77FA5B50-F4C3-4F2E-9270-ECD937C7FFF4}" type="pres">
      <dgm:prSet presAssocID="{03FED2D3-6514-4FAD-8B41-FE7336661CC8}" presName="node" presStyleLbl="node1" presStyleIdx="4" presStyleCnt="6" custScaleX="173734">
        <dgm:presLayoutVars>
          <dgm:bulletEnabled val="1"/>
        </dgm:presLayoutVars>
      </dgm:prSet>
      <dgm:spPr/>
      <dgm:t>
        <a:bodyPr/>
        <a:lstStyle/>
        <a:p>
          <a:endParaRPr lang="en-US"/>
        </a:p>
      </dgm:t>
    </dgm:pt>
    <dgm:pt modelId="{C2D7E383-E946-4F77-AF80-678D1C81C1A3}" type="pres">
      <dgm:prSet presAssocID="{03FED2D3-6514-4FAD-8B41-FE7336661CC8}" presName="dummy" presStyleCnt="0"/>
      <dgm:spPr/>
      <dgm:t>
        <a:bodyPr/>
        <a:lstStyle/>
        <a:p>
          <a:endParaRPr lang="en-US"/>
        </a:p>
      </dgm:t>
    </dgm:pt>
    <dgm:pt modelId="{448BBDD3-08BE-4232-ACFF-9255EEAB0A5C}" type="pres">
      <dgm:prSet presAssocID="{DB72D270-C4BB-4C8D-99EA-39AAFEA84867}" presName="sibTrans" presStyleLbl="sibTrans2D1" presStyleIdx="4" presStyleCnt="6"/>
      <dgm:spPr/>
      <dgm:t>
        <a:bodyPr/>
        <a:lstStyle/>
        <a:p>
          <a:endParaRPr lang="en-US"/>
        </a:p>
      </dgm:t>
    </dgm:pt>
    <dgm:pt modelId="{60D244D7-02AB-499F-9799-AD898F442B04}" type="pres">
      <dgm:prSet presAssocID="{A1EE7D7A-1679-42EE-B046-A0FEEE14EF2D}" presName="node" presStyleLbl="node1" presStyleIdx="5" presStyleCnt="6" custScaleX="173734">
        <dgm:presLayoutVars>
          <dgm:bulletEnabled val="1"/>
        </dgm:presLayoutVars>
      </dgm:prSet>
      <dgm:spPr/>
      <dgm:t>
        <a:bodyPr/>
        <a:lstStyle/>
        <a:p>
          <a:endParaRPr lang="en-US"/>
        </a:p>
      </dgm:t>
    </dgm:pt>
    <dgm:pt modelId="{A3DC85D7-2B08-4003-8C6C-9558FC011CBC}" type="pres">
      <dgm:prSet presAssocID="{A1EE7D7A-1679-42EE-B046-A0FEEE14EF2D}" presName="dummy" presStyleCnt="0"/>
      <dgm:spPr/>
    </dgm:pt>
    <dgm:pt modelId="{B671D5D6-8A81-4037-9C67-7ED6096A7500}" type="pres">
      <dgm:prSet presAssocID="{F6C947EB-B0DD-437E-A87F-784618B7ECBA}" presName="sibTrans" presStyleLbl="sibTrans2D1" presStyleIdx="5" presStyleCnt="6"/>
      <dgm:spPr/>
      <dgm:t>
        <a:bodyPr/>
        <a:lstStyle/>
        <a:p>
          <a:endParaRPr lang="en-US"/>
        </a:p>
      </dgm:t>
    </dgm:pt>
  </dgm:ptLst>
  <dgm:cxnLst>
    <dgm:cxn modelId="{8F3862D7-1AD9-44B1-9380-4E6384A270FD}" srcId="{4C39DAEE-972A-4D70-86BC-54DA2C847F40}" destId="{DD31130D-A4ED-44AF-BFAA-372769FE2C25}" srcOrd="1" destOrd="0" parTransId="{A064DD4F-C8DE-4511-AE60-5EB0AA6F3887}" sibTransId="{A4DAE0A8-CAFE-42A0-B7BD-3D4E44B3CB7A}"/>
    <dgm:cxn modelId="{B41D0229-C651-4373-AF02-7A83EEEECB0F}" srcId="{4C39DAEE-972A-4D70-86BC-54DA2C847F40}" destId="{03FED2D3-6514-4FAD-8B41-FE7336661CC8}" srcOrd="4" destOrd="0" parTransId="{68E0CB18-61DB-45FE-B6CF-D0EEF495901D}" sibTransId="{DB72D270-C4BB-4C8D-99EA-39AAFEA84867}"/>
    <dgm:cxn modelId="{7DE0FF69-13B8-4BCD-8364-7E3D8FE66B2E}" type="presOf" srcId="{869BA03A-ABB7-4AE0-8AC2-18B49E33752C}" destId="{665808F7-70B5-45A0-B2E5-62512B0DF571}" srcOrd="0" destOrd="0" presId="urn:microsoft.com/office/officeart/2005/8/layout/radial6"/>
    <dgm:cxn modelId="{7A9EA7D5-E9F5-4BA5-A275-2658EFEF4426}" type="presOf" srcId="{DD31130D-A4ED-44AF-BFAA-372769FE2C25}" destId="{F74AFF0A-50C8-40A8-BC34-E7C6D62AC270}" srcOrd="0" destOrd="0" presId="urn:microsoft.com/office/officeart/2005/8/layout/radial6"/>
    <dgm:cxn modelId="{F48A600A-FEA5-4EF5-B533-2714CC1F08B4}" type="presOf" srcId="{64590FEB-5D3C-4766-9BFD-7A91237EBA7B}" destId="{7A80BE26-1C64-444D-8AC5-3633C44FD3C9}" srcOrd="0" destOrd="0" presId="urn:microsoft.com/office/officeart/2005/8/layout/radial6"/>
    <dgm:cxn modelId="{9D81AEED-35A7-4C6D-9C20-3DEF39FB0177}" type="presOf" srcId="{4C39DAEE-972A-4D70-86BC-54DA2C847F40}" destId="{91A2DAF9-6C29-4491-B458-545F1767010D}" srcOrd="0" destOrd="0" presId="urn:microsoft.com/office/officeart/2005/8/layout/radial6"/>
    <dgm:cxn modelId="{9EF2356F-00F0-4BBD-A717-F34BCC30D269}" type="presOf" srcId="{A1EE7D7A-1679-42EE-B046-A0FEEE14EF2D}" destId="{60D244D7-02AB-499F-9799-AD898F442B04}" srcOrd="0" destOrd="0" presId="urn:microsoft.com/office/officeart/2005/8/layout/radial6"/>
    <dgm:cxn modelId="{1F91F4D2-0AC9-4763-89F9-762C2CA09572}" srcId="{4C39DAEE-972A-4D70-86BC-54DA2C847F40}" destId="{869BA03A-ABB7-4AE0-8AC2-18B49E33752C}" srcOrd="2" destOrd="0" parTransId="{96D8F069-24BB-47FB-9587-6D443379C323}" sibTransId="{CA705486-7C2F-42F3-A0A4-9B37F48D95D5}"/>
    <dgm:cxn modelId="{DAB78AB6-1646-41C2-865E-54ACFB187BF1}" type="presOf" srcId="{AED54084-AE1B-4D33-8373-0A98D7DD6674}" destId="{0BF6189E-3ED4-4617-B03A-6521EED0DB14}" srcOrd="0" destOrd="0" presId="urn:microsoft.com/office/officeart/2005/8/layout/radial6"/>
    <dgm:cxn modelId="{6364C51C-814A-407D-ABAC-9672AE12F2F5}" srcId="{4C39DAEE-972A-4D70-86BC-54DA2C847F40}" destId="{64590FEB-5D3C-4766-9BFD-7A91237EBA7B}" srcOrd="0" destOrd="0" parTransId="{D8BE371D-ED99-431B-8667-CB16E1D4FFF8}" sibTransId="{76CF181D-08BD-4A55-8141-A24EE6550C8E}"/>
    <dgm:cxn modelId="{01763731-BFC2-460F-A5D3-09044118DEE3}" type="presOf" srcId="{F6C947EB-B0DD-437E-A87F-784618B7ECBA}" destId="{B671D5D6-8A81-4037-9C67-7ED6096A7500}" srcOrd="0" destOrd="0" presId="urn:microsoft.com/office/officeart/2005/8/layout/radial6"/>
    <dgm:cxn modelId="{FD1D2C79-021E-4840-83EC-92FD449B72E5}" type="presOf" srcId="{A4DAE0A8-CAFE-42A0-B7BD-3D4E44B3CB7A}" destId="{8D61EF14-C343-4EE3-B7F3-D60DC591F475}" srcOrd="0" destOrd="0" presId="urn:microsoft.com/office/officeart/2005/8/layout/radial6"/>
    <dgm:cxn modelId="{1E09FF84-4F97-4CBD-A769-91DCF29BFFF7}" srcId="{4C39DAEE-972A-4D70-86BC-54DA2C847F40}" destId="{A1EE7D7A-1679-42EE-B046-A0FEEE14EF2D}" srcOrd="5" destOrd="0" parTransId="{95F139B7-3772-4B47-B32B-2C785551AECF}" sibTransId="{F6C947EB-B0DD-437E-A87F-784618B7ECBA}"/>
    <dgm:cxn modelId="{F1AFE9FF-54A0-4EDA-9976-045B6472C674}" type="presOf" srcId="{76CF181D-08BD-4A55-8141-A24EE6550C8E}" destId="{1CE7EF35-8C2E-4751-80D4-4FADD7D343F6}" srcOrd="0" destOrd="0" presId="urn:microsoft.com/office/officeart/2005/8/layout/radial6"/>
    <dgm:cxn modelId="{F8B5E7F1-50FB-4E98-B503-49CEF18B0E50}" srcId="{4C39DAEE-972A-4D70-86BC-54DA2C847F40}" destId="{574D2851-F008-4179-A36C-648B7A7CC2CF}" srcOrd="3" destOrd="0" parTransId="{2FD0C3E4-3A3E-4B8C-B9B3-7D54FB49B0D3}" sibTransId="{338BA83B-D741-4F73-B6A8-E67D183730DB}"/>
    <dgm:cxn modelId="{C5868279-DE5C-4219-9CED-2DFEB1B9CC08}" type="presOf" srcId="{338BA83B-D741-4F73-B6A8-E67D183730DB}" destId="{C1ACFE9A-1CBE-40F4-B111-AB4DDF9E19A7}" srcOrd="0" destOrd="0" presId="urn:microsoft.com/office/officeart/2005/8/layout/radial6"/>
    <dgm:cxn modelId="{C3995115-6D70-4513-B205-2502570AC502}" type="presOf" srcId="{03FED2D3-6514-4FAD-8B41-FE7336661CC8}" destId="{77FA5B50-F4C3-4F2E-9270-ECD937C7FFF4}" srcOrd="0" destOrd="0" presId="urn:microsoft.com/office/officeart/2005/8/layout/radial6"/>
    <dgm:cxn modelId="{CB9D2F2C-26B0-449D-95E5-9B38C587DB61}" type="presOf" srcId="{CA705486-7C2F-42F3-A0A4-9B37F48D95D5}" destId="{CDBB8A92-7AD7-45C5-90CA-38A4A03E97DA}" srcOrd="0" destOrd="0" presId="urn:microsoft.com/office/officeart/2005/8/layout/radial6"/>
    <dgm:cxn modelId="{8771F2C3-41AF-457B-A688-1961C24E66EC}" type="presOf" srcId="{DB72D270-C4BB-4C8D-99EA-39AAFEA84867}" destId="{448BBDD3-08BE-4232-ACFF-9255EEAB0A5C}" srcOrd="0" destOrd="0" presId="urn:microsoft.com/office/officeart/2005/8/layout/radial6"/>
    <dgm:cxn modelId="{3DC0A67C-A2EE-4237-B917-67C4D7AA3A1D}" srcId="{AED54084-AE1B-4D33-8373-0A98D7DD6674}" destId="{4C39DAEE-972A-4D70-86BC-54DA2C847F40}" srcOrd="0" destOrd="0" parTransId="{01CC1B82-8B75-4AB1-BA66-C686487BCB58}" sibTransId="{432CE4C9-BCB2-4126-8419-5637DFA73BB4}"/>
    <dgm:cxn modelId="{43C77EF5-63EC-49EA-891F-648A56027F05}" type="presOf" srcId="{574D2851-F008-4179-A36C-648B7A7CC2CF}" destId="{9BDDAD24-E34F-4DF5-A744-BE974424EA14}" srcOrd="0" destOrd="0" presId="urn:microsoft.com/office/officeart/2005/8/layout/radial6"/>
    <dgm:cxn modelId="{8690C7FC-03B6-4896-8A2E-B8DDEAECA37C}" type="presParOf" srcId="{0BF6189E-3ED4-4617-B03A-6521EED0DB14}" destId="{91A2DAF9-6C29-4491-B458-545F1767010D}" srcOrd="0" destOrd="0" presId="urn:microsoft.com/office/officeart/2005/8/layout/radial6"/>
    <dgm:cxn modelId="{193D2757-622C-497F-A5D0-53910F69AD4D}" type="presParOf" srcId="{0BF6189E-3ED4-4617-B03A-6521EED0DB14}" destId="{7A80BE26-1C64-444D-8AC5-3633C44FD3C9}" srcOrd="1" destOrd="0" presId="urn:microsoft.com/office/officeart/2005/8/layout/radial6"/>
    <dgm:cxn modelId="{FDE5AA58-9386-4CD4-B24D-29765FB3549A}" type="presParOf" srcId="{0BF6189E-3ED4-4617-B03A-6521EED0DB14}" destId="{1C0EA369-FFFA-4FC7-B27A-CFE9B54E8C0B}" srcOrd="2" destOrd="0" presId="urn:microsoft.com/office/officeart/2005/8/layout/radial6"/>
    <dgm:cxn modelId="{121B5C2A-7237-41CA-ABEB-D3659CE35F36}" type="presParOf" srcId="{0BF6189E-3ED4-4617-B03A-6521EED0DB14}" destId="{1CE7EF35-8C2E-4751-80D4-4FADD7D343F6}" srcOrd="3" destOrd="0" presId="urn:microsoft.com/office/officeart/2005/8/layout/radial6"/>
    <dgm:cxn modelId="{B539AD6C-24EB-4DA9-A35A-B1D85B037761}" type="presParOf" srcId="{0BF6189E-3ED4-4617-B03A-6521EED0DB14}" destId="{F74AFF0A-50C8-40A8-BC34-E7C6D62AC270}" srcOrd="4" destOrd="0" presId="urn:microsoft.com/office/officeart/2005/8/layout/radial6"/>
    <dgm:cxn modelId="{52B11D34-B776-4E5C-8F48-2973FFD31A89}" type="presParOf" srcId="{0BF6189E-3ED4-4617-B03A-6521EED0DB14}" destId="{896CE3CC-C1F3-4F15-BD2F-66D3B9B8ABAE}" srcOrd="5" destOrd="0" presId="urn:microsoft.com/office/officeart/2005/8/layout/radial6"/>
    <dgm:cxn modelId="{7245D598-F838-4220-98F1-F84E04C9089B}" type="presParOf" srcId="{0BF6189E-3ED4-4617-B03A-6521EED0DB14}" destId="{8D61EF14-C343-4EE3-B7F3-D60DC591F475}" srcOrd="6" destOrd="0" presId="urn:microsoft.com/office/officeart/2005/8/layout/radial6"/>
    <dgm:cxn modelId="{D20DEFDB-70BE-4C60-B843-A724BA822E6A}" type="presParOf" srcId="{0BF6189E-3ED4-4617-B03A-6521EED0DB14}" destId="{665808F7-70B5-45A0-B2E5-62512B0DF571}" srcOrd="7" destOrd="0" presId="urn:microsoft.com/office/officeart/2005/8/layout/radial6"/>
    <dgm:cxn modelId="{6DE626BF-F862-4E3E-BB30-E1C59CAEAD6A}" type="presParOf" srcId="{0BF6189E-3ED4-4617-B03A-6521EED0DB14}" destId="{8152C24A-B7AE-4D0E-940C-E545563317ED}" srcOrd="8" destOrd="0" presId="urn:microsoft.com/office/officeart/2005/8/layout/radial6"/>
    <dgm:cxn modelId="{91E050A8-9F16-42A6-A1BC-4E99464763DB}" type="presParOf" srcId="{0BF6189E-3ED4-4617-B03A-6521EED0DB14}" destId="{CDBB8A92-7AD7-45C5-90CA-38A4A03E97DA}" srcOrd="9" destOrd="0" presId="urn:microsoft.com/office/officeart/2005/8/layout/radial6"/>
    <dgm:cxn modelId="{0DF4C3C6-4BED-48D3-92FD-8D92D2768A32}" type="presParOf" srcId="{0BF6189E-3ED4-4617-B03A-6521EED0DB14}" destId="{9BDDAD24-E34F-4DF5-A744-BE974424EA14}" srcOrd="10" destOrd="0" presId="urn:microsoft.com/office/officeart/2005/8/layout/radial6"/>
    <dgm:cxn modelId="{0DE235BF-69FB-40BA-BA7D-91B329D4D37A}" type="presParOf" srcId="{0BF6189E-3ED4-4617-B03A-6521EED0DB14}" destId="{D442EB98-873C-4A13-9970-33DE97B30B61}" srcOrd="11" destOrd="0" presId="urn:microsoft.com/office/officeart/2005/8/layout/radial6"/>
    <dgm:cxn modelId="{DADD4CE8-4E8E-4BDD-93AE-B1C532A83D97}" type="presParOf" srcId="{0BF6189E-3ED4-4617-B03A-6521EED0DB14}" destId="{C1ACFE9A-1CBE-40F4-B111-AB4DDF9E19A7}" srcOrd="12" destOrd="0" presId="urn:microsoft.com/office/officeart/2005/8/layout/radial6"/>
    <dgm:cxn modelId="{F7378F61-C6F9-4DCD-9ABB-BA7C92559D54}" type="presParOf" srcId="{0BF6189E-3ED4-4617-B03A-6521EED0DB14}" destId="{77FA5B50-F4C3-4F2E-9270-ECD937C7FFF4}" srcOrd="13" destOrd="0" presId="urn:microsoft.com/office/officeart/2005/8/layout/radial6"/>
    <dgm:cxn modelId="{1355DEF4-AA22-40AD-BC3F-154C2E0AFCF6}" type="presParOf" srcId="{0BF6189E-3ED4-4617-B03A-6521EED0DB14}" destId="{C2D7E383-E946-4F77-AF80-678D1C81C1A3}" srcOrd="14" destOrd="0" presId="urn:microsoft.com/office/officeart/2005/8/layout/radial6"/>
    <dgm:cxn modelId="{50E0A493-53E7-4CBE-B52D-E1E634406F56}" type="presParOf" srcId="{0BF6189E-3ED4-4617-B03A-6521EED0DB14}" destId="{448BBDD3-08BE-4232-ACFF-9255EEAB0A5C}" srcOrd="15" destOrd="0" presId="urn:microsoft.com/office/officeart/2005/8/layout/radial6"/>
    <dgm:cxn modelId="{DAED93F2-C94D-4156-AE74-EBD9BA2B0710}" type="presParOf" srcId="{0BF6189E-3ED4-4617-B03A-6521EED0DB14}" destId="{60D244D7-02AB-499F-9799-AD898F442B04}" srcOrd="16" destOrd="0" presId="urn:microsoft.com/office/officeart/2005/8/layout/radial6"/>
    <dgm:cxn modelId="{0814800A-3879-4675-97BC-61300491A710}" type="presParOf" srcId="{0BF6189E-3ED4-4617-B03A-6521EED0DB14}" destId="{A3DC85D7-2B08-4003-8C6C-9558FC011CBC}" srcOrd="17" destOrd="0" presId="urn:microsoft.com/office/officeart/2005/8/layout/radial6"/>
    <dgm:cxn modelId="{A333ACBB-2304-4811-B733-62063DF3A602}" type="presParOf" srcId="{0BF6189E-3ED4-4617-B03A-6521EED0DB14}" destId="{B671D5D6-8A81-4037-9C67-7ED6096A7500}" srcOrd="18"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6D6340-0DA3-4E3D-A6A7-989D77321006}" type="doc">
      <dgm:prSet loTypeId="urn:microsoft.com/office/officeart/2005/8/layout/vList2" loCatId="list" qsTypeId="urn:microsoft.com/office/officeart/2005/8/quickstyle/simple4" qsCatId="simple" csTypeId="urn:microsoft.com/office/officeart/2005/8/colors/accent0_2" csCatId="mainScheme" phldr="1"/>
      <dgm:spPr/>
      <dgm:t>
        <a:bodyPr/>
        <a:lstStyle/>
        <a:p>
          <a:endParaRPr lang="en-US"/>
        </a:p>
      </dgm:t>
    </dgm:pt>
    <dgm:pt modelId="{5E08278E-E7F4-4CE3-AD1D-D69BED72011C}">
      <dgm:prSet custT="1"/>
      <dgm:spPr/>
      <dgm:t>
        <a:bodyPr/>
        <a:lstStyle/>
        <a:p>
          <a:pPr rtl="0"/>
          <a:r>
            <a:rPr lang="en-US" sz="2400" b="1" i="0" dirty="0" smtClean="0">
              <a:solidFill>
                <a:schemeClr val="tx1"/>
              </a:solidFill>
              <a:latin typeface="+mn-lt"/>
              <a:cs typeface="Georgia"/>
            </a:rPr>
            <a:t>Global shifts to an information, service, and technology-based economy require a college-educated workforce.</a:t>
          </a:r>
          <a:endParaRPr lang="en-US" sz="2400" b="1" dirty="0">
            <a:solidFill>
              <a:schemeClr val="tx1"/>
            </a:solidFill>
            <a:latin typeface="+mn-lt"/>
          </a:endParaRPr>
        </a:p>
      </dgm:t>
    </dgm:pt>
    <dgm:pt modelId="{EB53BAEF-CED8-4A99-B242-993BDFF506FC}" type="parTrans" cxnId="{70B9E423-85A4-4C6C-9CFE-9D7F73181E33}">
      <dgm:prSet/>
      <dgm:spPr/>
      <dgm:t>
        <a:bodyPr/>
        <a:lstStyle/>
        <a:p>
          <a:endParaRPr lang="en-US" b="1">
            <a:solidFill>
              <a:schemeClr val="tx2"/>
            </a:solidFill>
          </a:endParaRPr>
        </a:p>
      </dgm:t>
    </dgm:pt>
    <dgm:pt modelId="{490187CB-988F-4995-8424-B8370C677DA0}" type="sibTrans" cxnId="{70B9E423-85A4-4C6C-9CFE-9D7F73181E33}">
      <dgm:prSet/>
      <dgm:spPr/>
      <dgm:t>
        <a:bodyPr/>
        <a:lstStyle/>
        <a:p>
          <a:endParaRPr lang="en-US" b="1">
            <a:solidFill>
              <a:schemeClr val="tx2"/>
            </a:solidFill>
          </a:endParaRPr>
        </a:p>
      </dgm:t>
    </dgm:pt>
    <dgm:pt modelId="{334EB0E9-649C-48D6-91BB-FEE0E0A89C33}">
      <dgm:prSet custT="1"/>
      <dgm:spPr/>
      <dgm:t>
        <a:bodyPr/>
        <a:lstStyle/>
        <a:p>
          <a:pPr rtl="0"/>
          <a:r>
            <a:rPr lang="en-US" sz="2400" b="1" i="0" dirty="0" smtClean="0">
              <a:solidFill>
                <a:schemeClr val="tx1"/>
              </a:solidFill>
              <a:latin typeface="+mn-lt"/>
              <a:cs typeface="Georgia"/>
            </a:rPr>
            <a:t>Seven out of every ten jobs depend on  advanced skills gained through  postsecondary education or training.</a:t>
          </a:r>
          <a:endParaRPr lang="en-US" sz="2400" b="1" i="0" dirty="0">
            <a:solidFill>
              <a:schemeClr val="tx1"/>
            </a:solidFill>
            <a:latin typeface="+mn-lt"/>
            <a:cs typeface="Georgia"/>
          </a:endParaRPr>
        </a:p>
      </dgm:t>
    </dgm:pt>
    <dgm:pt modelId="{78969E39-78C3-415A-B197-254B3632AF6E}" type="parTrans" cxnId="{82131FCD-17F1-4BD9-A6D4-BD6778D2D98F}">
      <dgm:prSet/>
      <dgm:spPr/>
      <dgm:t>
        <a:bodyPr/>
        <a:lstStyle/>
        <a:p>
          <a:endParaRPr lang="en-US" b="1">
            <a:solidFill>
              <a:schemeClr val="tx2"/>
            </a:solidFill>
          </a:endParaRPr>
        </a:p>
      </dgm:t>
    </dgm:pt>
    <dgm:pt modelId="{0D3C603B-EABA-4F6D-A08A-350641F2BEF0}" type="sibTrans" cxnId="{82131FCD-17F1-4BD9-A6D4-BD6778D2D98F}">
      <dgm:prSet/>
      <dgm:spPr/>
      <dgm:t>
        <a:bodyPr/>
        <a:lstStyle/>
        <a:p>
          <a:endParaRPr lang="en-US" b="1">
            <a:solidFill>
              <a:schemeClr val="tx2"/>
            </a:solidFill>
          </a:endParaRPr>
        </a:p>
      </dgm:t>
    </dgm:pt>
    <dgm:pt modelId="{79C83162-F541-4A6D-9255-F13E6B6E756F}" type="pres">
      <dgm:prSet presAssocID="{CD6D6340-0DA3-4E3D-A6A7-989D77321006}" presName="linear" presStyleCnt="0">
        <dgm:presLayoutVars>
          <dgm:animLvl val="lvl"/>
          <dgm:resizeHandles val="exact"/>
        </dgm:presLayoutVars>
      </dgm:prSet>
      <dgm:spPr/>
      <dgm:t>
        <a:bodyPr/>
        <a:lstStyle/>
        <a:p>
          <a:endParaRPr lang="en-US"/>
        </a:p>
      </dgm:t>
    </dgm:pt>
    <dgm:pt modelId="{3856EBF9-2897-448A-AB59-FC14C0563D06}" type="pres">
      <dgm:prSet presAssocID="{5E08278E-E7F4-4CE3-AD1D-D69BED72011C}" presName="parentText" presStyleLbl="node1" presStyleIdx="0" presStyleCnt="2" custLinFactNeighborY="-39597">
        <dgm:presLayoutVars>
          <dgm:chMax val="0"/>
          <dgm:bulletEnabled val="1"/>
        </dgm:presLayoutVars>
      </dgm:prSet>
      <dgm:spPr/>
      <dgm:t>
        <a:bodyPr/>
        <a:lstStyle/>
        <a:p>
          <a:endParaRPr lang="en-US"/>
        </a:p>
      </dgm:t>
    </dgm:pt>
    <dgm:pt modelId="{A297E5BD-D1C1-4ABA-B6D5-E368EDF85CA3}" type="pres">
      <dgm:prSet presAssocID="{490187CB-988F-4995-8424-B8370C677DA0}" presName="spacer" presStyleCnt="0"/>
      <dgm:spPr/>
      <dgm:t>
        <a:bodyPr/>
        <a:lstStyle/>
        <a:p>
          <a:endParaRPr lang="en-US"/>
        </a:p>
      </dgm:t>
    </dgm:pt>
    <dgm:pt modelId="{2A814436-49DB-474E-8C17-DAE7FAAFEEBC}" type="pres">
      <dgm:prSet presAssocID="{334EB0E9-649C-48D6-91BB-FEE0E0A89C33}" presName="parentText" presStyleLbl="node1" presStyleIdx="1" presStyleCnt="2">
        <dgm:presLayoutVars>
          <dgm:chMax val="0"/>
          <dgm:bulletEnabled val="1"/>
        </dgm:presLayoutVars>
      </dgm:prSet>
      <dgm:spPr/>
      <dgm:t>
        <a:bodyPr/>
        <a:lstStyle/>
        <a:p>
          <a:endParaRPr lang="en-US"/>
        </a:p>
      </dgm:t>
    </dgm:pt>
  </dgm:ptLst>
  <dgm:cxnLst>
    <dgm:cxn modelId="{82131FCD-17F1-4BD9-A6D4-BD6778D2D98F}" srcId="{CD6D6340-0DA3-4E3D-A6A7-989D77321006}" destId="{334EB0E9-649C-48D6-91BB-FEE0E0A89C33}" srcOrd="1" destOrd="0" parTransId="{78969E39-78C3-415A-B197-254B3632AF6E}" sibTransId="{0D3C603B-EABA-4F6D-A08A-350641F2BEF0}"/>
    <dgm:cxn modelId="{C4A5C6AD-F9C8-4130-873E-A1A390281A7C}" type="presOf" srcId="{334EB0E9-649C-48D6-91BB-FEE0E0A89C33}" destId="{2A814436-49DB-474E-8C17-DAE7FAAFEEBC}" srcOrd="0" destOrd="0" presId="urn:microsoft.com/office/officeart/2005/8/layout/vList2"/>
    <dgm:cxn modelId="{9C53CAE4-D329-4F78-8FA5-B90853A9B60D}" type="presOf" srcId="{5E08278E-E7F4-4CE3-AD1D-D69BED72011C}" destId="{3856EBF9-2897-448A-AB59-FC14C0563D06}" srcOrd="0" destOrd="0" presId="urn:microsoft.com/office/officeart/2005/8/layout/vList2"/>
    <dgm:cxn modelId="{70B9E423-85A4-4C6C-9CFE-9D7F73181E33}" srcId="{CD6D6340-0DA3-4E3D-A6A7-989D77321006}" destId="{5E08278E-E7F4-4CE3-AD1D-D69BED72011C}" srcOrd="0" destOrd="0" parTransId="{EB53BAEF-CED8-4A99-B242-993BDFF506FC}" sibTransId="{490187CB-988F-4995-8424-B8370C677DA0}"/>
    <dgm:cxn modelId="{1EA85087-EA7F-4C82-8A72-DD43DCE4916C}" type="presOf" srcId="{CD6D6340-0DA3-4E3D-A6A7-989D77321006}" destId="{79C83162-F541-4A6D-9255-F13E6B6E756F}" srcOrd="0" destOrd="0" presId="urn:microsoft.com/office/officeart/2005/8/layout/vList2"/>
    <dgm:cxn modelId="{8F8001F6-32E1-4346-AC92-FACD4CEB7B0D}" type="presParOf" srcId="{79C83162-F541-4A6D-9255-F13E6B6E756F}" destId="{3856EBF9-2897-448A-AB59-FC14C0563D06}" srcOrd="0" destOrd="0" presId="urn:microsoft.com/office/officeart/2005/8/layout/vList2"/>
    <dgm:cxn modelId="{B9701787-7605-4D3E-9ACC-889153890153}" type="presParOf" srcId="{79C83162-F541-4A6D-9255-F13E6B6E756F}" destId="{A297E5BD-D1C1-4ABA-B6D5-E368EDF85CA3}" srcOrd="1" destOrd="0" presId="urn:microsoft.com/office/officeart/2005/8/layout/vList2"/>
    <dgm:cxn modelId="{F5905D6F-0075-4755-88B9-EB7C837A0A68}" type="presParOf" srcId="{79C83162-F541-4A6D-9255-F13E6B6E756F}" destId="{2A814436-49DB-474E-8C17-DAE7FAAFEEBC}" srcOrd="2"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D81F6-3607-4687-96BE-2D5716C7A954}"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A37BF2A-6C19-4233-B31D-DF93FBADCA99}">
      <dgm:prSet custT="1"/>
      <dgm:spPr/>
      <dgm:t>
        <a:bodyPr/>
        <a:lstStyle/>
        <a:p>
          <a:pPr algn="ctr" rtl="0"/>
          <a:r>
            <a:rPr lang="en-US" sz="3200" b="1" dirty="0" smtClean="0">
              <a:effectLst>
                <a:outerShdw blurRad="38100" dist="38100" dir="2700000">
                  <a:srgbClr val="000000"/>
                </a:outerShdw>
              </a:effectLst>
              <a:latin typeface="+mj-lt"/>
            </a:rPr>
            <a:t>Educational Attainment and Rank Among States – Texas 2005</a:t>
          </a:r>
          <a:endParaRPr lang="en-US" sz="3200" b="1" dirty="0">
            <a:effectLst>
              <a:outerShdw dist="38100" dir="2700000">
                <a:srgbClr val="000000"/>
              </a:outerShdw>
            </a:effectLst>
            <a:latin typeface="+mj-lt"/>
          </a:endParaRPr>
        </a:p>
      </dgm:t>
    </dgm:pt>
    <dgm:pt modelId="{DF6FE403-5140-4C54-A14E-7028A1B8B2C6}" type="parTrans" cxnId="{9678E979-159E-43F8-A0D4-337E5E2ED3D4}">
      <dgm:prSet/>
      <dgm:spPr/>
      <dgm:t>
        <a:bodyPr/>
        <a:lstStyle/>
        <a:p>
          <a:endParaRPr lang="en-US"/>
        </a:p>
      </dgm:t>
    </dgm:pt>
    <dgm:pt modelId="{EE52C748-A311-40A1-8906-D5BFE7E2CDD2}" type="sibTrans" cxnId="{9678E979-159E-43F8-A0D4-337E5E2ED3D4}">
      <dgm:prSet/>
      <dgm:spPr/>
      <dgm:t>
        <a:bodyPr/>
        <a:lstStyle/>
        <a:p>
          <a:endParaRPr lang="en-US"/>
        </a:p>
      </dgm:t>
    </dgm:pt>
    <dgm:pt modelId="{6033C288-DC1B-46DD-B07B-0C1AF738EFB9}" type="pres">
      <dgm:prSet presAssocID="{91AD81F6-3607-4687-96BE-2D5716C7A954}" presName="linear" presStyleCnt="0">
        <dgm:presLayoutVars>
          <dgm:animLvl val="lvl"/>
          <dgm:resizeHandles val="exact"/>
        </dgm:presLayoutVars>
      </dgm:prSet>
      <dgm:spPr/>
      <dgm:t>
        <a:bodyPr/>
        <a:lstStyle/>
        <a:p>
          <a:endParaRPr lang="en-US"/>
        </a:p>
      </dgm:t>
    </dgm:pt>
    <dgm:pt modelId="{B25798AC-6E9B-487F-A647-6B44B877D7DF}" type="pres">
      <dgm:prSet presAssocID="{DA37BF2A-6C19-4233-B31D-DF93FBADCA99}" presName="parentText" presStyleLbl="node1" presStyleIdx="0" presStyleCnt="1" custLinFactNeighborX="5556" custLinFactNeighborY="-49">
        <dgm:presLayoutVars>
          <dgm:chMax val="0"/>
          <dgm:bulletEnabled val="1"/>
        </dgm:presLayoutVars>
      </dgm:prSet>
      <dgm:spPr/>
      <dgm:t>
        <a:bodyPr/>
        <a:lstStyle/>
        <a:p>
          <a:endParaRPr lang="en-US"/>
        </a:p>
      </dgm:t>
    </dgm:pt>
  </dgm:ptLst>
  <dgm:cxnLst>
    <dgm:cxn modelId="{9678E979-159E-43F8-A0D4-337E5E2ED3D4}" srcId="{91AD81F6-3607-4687-96BE-2D5716C7A954}" destId="{DA37BF2A-6C19-4233-B31D-DF93FBADCA99}" srcOrd="0" destOrd="0" parTransId="{DF6FE403-5140-4C54-A14E-7028A1B8B2C6}" sibTransId="{EE52C748-A311-40A1-8906-D5BFE7E2CDD2}"/>
    <dgm:cxn modelId="{2D56E34A-9E80-421C-B27A-DD681DA98A1F}" type="presOf" srcId="{DA37BF2A-6C19-4233-B31D-DF93FBADCA99}" destId="{B25798AC-6E9B-487F-A647-6B44B877D7DF}" srcOrd="0" destOrd="0" presId="urn:microsoft.com/office/officeart/2005/8/layout/vList2"/>
    <dgm:cxn modelId="{5E4C5BA9-294E-4260-A448-D063F918CDC8}" type="presOf" srcId="{91AD81F6-3607-4687-96BE-2D5716C7A954}" destId="{6033C288-DC1B-46DD-B07B-0C1AF738EFB9}" srcOrd="0" destOrd="0" presId="urn:microsoft.com/office/officeart/2005/8/layout/vList2"/>
    <dgm:cxn modelId="{584D1C99-9FBC-467D-8BB5-55D1270662D4}" type="presParOf" srcId="{6033C288-DC1B-46DD-B07B-0C1AF738EFB9}" destId="{B25798AC-6E9B-487F-A647-6B44B877D7DF}" srcOrd="0" destOrd="0" presId="urn:microsoft.com/office/officeart/2005/8/layout/vList2"/>
  </dgm:cxnLst>
  <dgm:bg>
    <a:effectLst>
      <a:outerShdw blurRad="38100" dist="38100" dir="2700000">
        <a:srgbClr val="000000"/>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ED94BD-5B41-4B62-A3AF-9A7DC0C30BCC}" type="doc">
      <dgm:prSet loTypeId="urn:microsoft.com/office/officeart/2005/8/layout/vList5" loCatId="list" qsTypeId="urn:microsoft.com/office/officeart/2005/8/quickstyle/3D1" qsCatId="3D" csTypeId="urn:microsoft.com/office/officeart/2005/8/colors/accent1_2#1" csCatId="accent1" phldr="1"/>
      <dgm:spPr/>
      <dgm:t>
        <a:bodyPr/>
        <a:lstStyle/>
        <a:p>
          <a:endParaRPr lang="en-US"/>
        </a:p>
      </dgm:t>
    </dgm:pt>
    <dgm:pt modelId="{EC9AAB23-F994-4527-AC7C-3401EFB4ADDE}">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4000" b="1" dirty="0" smtClean="0"/>
            <a:t>34th</a:t>
          </a:r>
        </a:p>
      </dgm:t>
    </dgm:pt>
    <dgm:pt modelId="{BE9FDAD0-8285-4261-BCCF-09877BEB2DF0}" type="parTrans" cxnId="{BD041948-7F0E-4425-84FF-C58BCE43218D}">
      <dgm:prSet/>
      <dgm:spPr/>
      <dgm:t>
        <a:bodyPr/>
        <a:lstStyle/>
        <a:p>
          <a:endParaRPr lang="en-US"/>
        </a:p>
      </dgm:t>
    </dgm:pt>
    <dgm:pt modelId="{1F42FAD8-2BFD-4319-B103-E70DF03409D5}" type="sibTrans" cxnId="{BD041948-7F0E-4425-84FF-C58BCE43218D}">
      <dgm:prSet/>
      <dgm:spPr/>
      <dgm:t>
        <a:bodyPr/>
        <a:lstStyle/>
        <a:p>
          <a:endParaRPr lang="en-US"/>
        </a:p>
      </dgm:t>
    </dgm:pt>
    <dgm:pt modelId="{EE2F3069-89AA-42AC-B452-0879487D00B7}">
      <dgm:prSet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b="1" dirty="0" smtClean="0"/>
            <a:t>34th</a:t>
          </a:r>
        </a:p>
      </dgm:t>
    </dgm:pt>
    <dgm:pt modelId="{4AFF143A-CE47-454F-B1EA-B30F4B4E7427}" type="parTrans" cxnId="{DD0331B0-E33C-4D01-A7F4-32FB579E1ACD}">
      <dgm:prSet/>
      <dgm:spPr/>
      <dgm:t>
        <a:bodyPr/>
        <a:lstStyle/>
        <a:p>
          <a:endParaRPr lang="en-US"/>
        </a:p>
      </dgm:t>
    </dgm:pt>
    <dgm:pt modelId="{AF3B3C00-FD26-4863-AAD3-21023382C127}" type="sibTrans" cxnId="{DD0331B0-E33C-4D01-A7F4-32FB579E1ACD}">
      <dgm:prSet/>
      <dgm:spPr/>
      <dgm:t>
        <a:bodyPr/>
        <a:lstStyle/>
        <a:p>
          <a:endParaRPr lang="en-US"/>
        </a:p>
      </dgm:t>
    </dgm:pt>
    <dgm:pt modelId="{38F60113-7E7F-48D0-A87B-7CA2F55635D5}">
      <dgm:prSet custT="1"/>
      <dgm:spPr/>
      <dgm:t>
        <a:bodyPr/>
        <a:lstStyle/>
        <a:p>
          <a:pPr algn="ctr" rtl="0"/>
          <a:r>
            <a:rPr lang="en-US" sz="4000" b="1" dirty="0" smtClean="0"/>
            <a:t>46</a:t>
          </a:r>
          <a:r>
            <a:rPr lang="en-US" sz="4000" b="1" baseline="30000" dirty="0" smtClean="0"/>
            <a:t>th</a:t>
          </a:r>
          <a:endParaRPr lang="en-US" sz="4000" dirty="0"/>
        </a:p>
      </dgm:t>
    </dgm:pt>
    <dgm:pt modelId="{4BAAFDE7-252D-44DF-8A87-FCC00F32D777}" type="parTrans" cxnId="{577B798F-2C82-448A-8221-81BC91413683}">
      <dgm:prSet/>
      <dgm:spPr/>
      <dgm:t>
        <a:bodyPr/>
        <a:lstStyle/>
        <a:p>
          <a:endParaRPr lang="en-US"/>
        </a:p>
      </dgm:t>
    </dgm:pt>
    <dgm:pt modelId="{C7F0F991-8871-4CD8-BE56-C4042BA71A86}" type="sibTrans" cxnId="{577B798F-2C82-448A-8221-81BC91413683}">
      <dgm:prSet/>
      <dgm:spPr/>
      <dgm:t>
        <a:bodyPr/>
        <a:lstStyle/>
        <a:p>
          <a:endParaRPr lang="en-US"/>
        </a:p>
      </dgm:t>
    </dgm:pt>
    <dgm:pt modelId="{03E30370-7328-4E4C-86B6-7D6B25DC8CBA}">
      <dgm:prSet custT="1"/>
      <dgm:spPr/>
      <dgm:t>
        <a:bodyPr/>
        <a:lstStyle/>
        <a:p>
          <a:pPr algn="ctr" rtl="0"/>
          <a:r>
            <a:rPr lang="en-US" sz="4000" b="1" dirty="0" smtClean="0"/>
            <a:t>46th</a:t>
          </a:r>
          <a:endParaRPr lang="en-US" sz="4000" b="1" dirty="0"/>
        </a:p>
      </dgm:t>
    </dgm:pt>
    <dgm:pt modelId="{71767F3F-7853-432F-8D26-861E21824E80}" type="parTrans" cxnId="{E269EB11-DE4B-4364-927A-45EAC1FFD015}">
      <dgm:prSet/>
      <dgm:spPr/>
      <dgm:t>
        <a:bodyPr/>
        <a:lstStyle/>
        <a:p>
          <a:endParaRPr lang="en-US"/>
        </a:p>
      </dgm:t>
    </dgm:pt>
    <dgm:pt modelId="{621CC1F0-3EAA-42F6-936B-3737308F5C42}" type="sibTrans" cxnId="{E269EB11-DE4B-4364-927A-45EAC1FFD015}">
      <dgm:prSet/>
      <dgm:spPr/>
      <dgm:t>
        <a:bodyPr/>
        <a:lstStyle/>
        <a:p>
          <a:endParaRPr lang="en-US"/>
        </a:p>
      </dgm:t>
    </dgm:pt>
    <dgm:pt modelId="{CD4493DB-F8A3-4833-8682-4B5629AEA35C}">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Bachelor’s or Higher</a:t>
          </a:r>
        </a:p>
      </dgm:t>
    </dgm:pt>
    <dgm:pt modelId="{1F00E3AC-A12D-4356-BAE2-F83A95844956}" type="parTrans" cxnId="{90080DA7-7E8A-4615-AB32-B7F8ACC5FFC6}">
      <dgm:prSet/>
      <dgm:spPr/>
      <dgm:t>
        <a:bodyPr/>
        <a:lstStyle/>
        <a:p>
          <a:endParaRPr lang="en-US"/>
        </a:p>
      </dgm:t>
    </dgm:pt>
    <dgm:pt modelId="{0EB31BDB-D48B-4304-9E09-E7119D8EF294}" type="sibTrans" cxnId="{90080DA7-7E8A-4615-AB32-B7F8ACC5FFC6}">
      <dgm:prSet/>
      <dgm:spPr/>
      <dgm:t>
        <a:bodyPr/>
        <a:lstStyle/>
        <a:p>
          <a:endParaRPr lang="en-US"/>
        </a:p>
      </dgm:t>
    </dgm:pt>
    <dgm:pt modelId="{C959F629-4E71-4185-B60A-F0940B09DAA1}">
      <dgm:prSet custT="1"/>
      <dgm:spPr/>
      <dgm:t>
        <a:bodyPr anchor="ctr" anchorCtr="0"/>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Graduate/Professional</a:t>
          </a:r>
        </a:p>
        <a:p>
          <a:pPr marL="57150" indent="0" algn="l" defTabSz="400050" rtl="0">
            <a:lnSpc>
              <a:spcPct val="90000"/>
            </a:lnSpc>
            <a:spcBef>
              <a:spcPct val="0"/>
            </a:spcBef>
            <a:spcAft>
              <a:spcPct val="15000"/>
            </a:spcAft>
            <a:buNone/>
          </a:pPr>
          <a:endParaRPr lang="en-US" sz="2000" dirty="0"/>
        </a:p>
      </dgm:t>
    </dgm:pt>
    <dgm:pt modelId="{3EB3B7A9-BB2F-4347-A192-025ED7A1B0A8}" type="parTrans" cxnId="{A09B654E-1ED1-45A2-8A2C-6F8C3DE89EE8}">
      <dgm:prSet/>
      <dgm:spPr/>
      <dgm:t>
        <a:bodyPr/>
        <a:lstStyle/>
        <a:p>
          <a:endParaRPr lang="en-US"/>
        </a:p>
      </dgm:t>
    </dgm:pt>
    <dgm:pt modelId="{522EA66A-ABFC-4BE1-B94B-F7351FF399DF}" type="sibTrans" cxnId="{A09B654E-1ED1-45A2-8A2C-6F8C3DE89EE8}">
      <dgm:prSet/>
      <dgm:spPr/>
      <dgm:t>
        <a:bodyPr/>
        <a:lstStyle/>
        <a:p>
          <a:endParaRPr lang="en-US"/>
        </a:p>
      </dgm:t>
    </dgm:pt>
    <dgm:pt modelId="{5C0106A3-B4FF-47F9-B900-EFA51F19230B}">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18-24 with HS diploma</a:t>
          </a:r>
          <a:endParaRPr lang="en-US" sz="2000" dirty="0"/>
        </a:p>
      </dgm:t>
    </dgm:pt>
    <dgm:pt modelId="{DED59FB5-4B8F-49C4-A3D6-624BDB46BC11}" type="parTrans" cxnId="{46C57AD7-F240-415A-B246-B85E5224A265}">
      <dgm:prSet/>
      <dgm:spPr/>
      <dgm:t>
        <a:bodyPr/>
        <a:lstStyle/>
        <a:p>
          <a:endParaRPr lang="en-US"/>
        </a:p>
      </dgm:t>
    </dgm:pt>
    <dgm:pt modelId="{1451F8E7-43E4-428C-8F52-D6671C9AB390}" type="sibTrans" cxnId="{46C57AD7-F240-415A-B246-B85E5224A265}">
      <dgm:prSet/>
      <dgm:spPr/>
      <dgm:t>
        <a:bodyPr/>
        <a:lstStyle/>
        <a:p>
          <a:endParaRPr lang="en-US"/>
        </a:p>
      </dgm:t>
    </dgm:pt>
    <dgm:pt modelId="{19B5CBFB-E723-49AD-8296-385097FCD56F}">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Associate</a:t>
          </a:r>
        </a:p>
      </dgm:t>
    </dgm:pt>
    <dgm:pt modelId="{DF925F91-4A4D-4DC3-AC46-8C49A45C3BE5}" type="parTrans" cxnId="{204141AF-8BAF-4456-A31F-3BC72BF0E817}">
      <dgm:prSet/>
      <dgm:spPr/>
      <dgm:t>
        <a:bodyPr/>
        <a:lstStyle/>
        <a:p>
          <a:endParaRPr lang="en-US"/>
        </a:p>
      </dgm:t>
    </dgm:pt>
    <dgm:pt modelId="{09EC0854-0D4B-40F4-BED9-A37CEEF2EADE}" type="sibTrans" cxnId="{204141AF-8BAF-4456-A31F-3BC72BF0E817}">
      <dgm:prSet/>
      <dgm:spPr/>
      <dgm:t>
        <a:bodyPr/>
        <a:lstStyle/>
        <a:p>
          <a:endParaRPr lang="en-US"/>
        </a:p>
      </dgm:t>
    </dgm:pt>
    <dgm:pt modelId="{42A73235-13AA-407C-8D98-53EC62343D8E}">
      <dgm:prSet custT="1"/>
      <dgm:spPr/>
      <dgm:t>
        <a:bodyPr/>
        <a:lstStyle/>
        <a:p>
          <a:pPr algn="ctr" rtl="0"/>
          <a:r>
            <a:rPr lang="en-US" sz="4000" b="1" dirty="0" smtClean="0"/>
            <a:t>50th</a:t>
          </a:r>
          <a:endParaRPr lang="en-US" sz="4000" b="1" dirty="0"/>
        </a:p>
      </dgm:t>
    </dgm:pt>
    <dgm:pt modelId="{CF10F04A-19A6-45F8-ACEA-3BF030D496B7}" type="parTrans" cxnId="{7ADF0DB6-30EA-484C-A8A9-A5DB440BE146}">
      <dgm:prSet/>
      <dgm:spPr/>
      <dgm:t>
        <a:bodyPr/>
        <a:lstStyle/>
        <a:p>
          <a:endParaRPr lang="en-US"/>
        </a:p>
      </dgm:t>
    </dgm:pt>
    <dgm:pt modelId="{5840F882-41A0-42AA-B810-3542B353795B}" type="sibTrans" cxnId="{7ADF0DB6-30EA-484C-A8A9-A5DB440BE146}">
      <dgm:prSet/>
      <dgm:spPr/>
      <dgm:t>
        <a:bodyPr/>
        <a:lstStyle/>
        <a:p>
          <a:endParaRPr lang="en-US"/>
        </a:p>
      </dgm:t>
    </dgm:pt>
    <dgm:pt modelId="{D039FE91-AA6C-4AFC-B628-7FE318276825}">
      <dgm:prSet custT="1"/>
      <dgm:spPr/>
      <dgm: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25-64 with HS diploma</a:t>
          </a:r>
          <a:endParaRPr lang="en-US" sz="2000" dirty="0"/>
        </a:p>
      </dgm:t>
    </dgm:pt>
    <dgm:pt modelId="{9B820652-C95C-4DBB-9434-533491DDC0E2}" type="parTrans" cxnId="{2EBCECA0-4D44-4490-9FB3-BEEDFF857781}">
      <dgm:prSet/>
      <dgm:spPr/>
      <dgm:t>
        <a:bodyPr/>
        <a:lstStyle/>
        <a:p>
          <a:endParaRPr lang="en-US"/>
        </a:p>
      </dgm:t>
    </dgm:pt>
    <dgm:pt modelId="{56D5213F-D9AD-454E-8FC2-1038FEBA1BC1}" type="sibTrans" cxnId="{2EBCECA0-4D44-4490-9FB3-BEEDFF857781}">
      <dgm:prSet/>
      <dgm:spPr/>
      <dgm:t>
        <a:bodyPr/>
        <a:lstStyle/>
        <a:p>
          <a:endParaRPr lang="en-US"/>
        </a:p>
      </dgm:t>
    </dgm:pt>
    <dgm:pt modelId="{6846DA37-6C9D-481E-ABBD-6ECC3AF9DB32}">
      <dgm:prSet custT="1"/>
      <dgm:spPr/>
      <dgm:t>
        <a:bodyPr anchor="ctr" anchorCtr="0"/>
        <a:lstStyle/>
        <a:p>
          <a:pPr marL="57150" indent="0" algn="l" defTabSz="400050" rtl="0">
            <a:lnSpc>
              <a:spcPct val="90000"/>
            </a:lnSpc>
            <a:spcBef>
              <a:spcPct val="0"/>
            </a:spcBef>
            <a:spcAft>
              <a:spcPct val="15000"/>
            </a:spcAft>
            <a:buNone/>
          </a:pPr>
          <a:endParaRPr lang="en-US" sz="2000" dirty="0"/>
        </a:p>
      </dgm:t>
    </dgm:pt>
    <dgm:pt modelId="{49C54536-56F1-4133-8A7A-3C76CDB28DF3}" type="parTrans" cxnId="{E49F18C0-4802-40A5-9D17-2A23DEC4B6F3}">
      <dgm:prSet/>
      <dgm:spPr/>
      <dgm:t>
        <a:bodyPr/>
        <a:lstStyle/>
        <a:p>
          <a:endParaRPr lang="en-US"/>
        </a:p>
      </dgm:t>
    </dgm:pt>
    <dgm:pt modelId="{85BFD07E-099D-4C56-8A38-42321523103C}" type="sibTrans" cxnId="{E49F18C0-4802-40A5-9D17-2A23DEC4B6F3}">
      <dgm:prSet/>
      <dgm:spPr/>
      <dgm:t>
        <a:bodyPr/>
        <a:lstStyle/>
        <a:p>
          <a:endParaRPr lang="en-US"/>
        </a:p>
      </dgm:t>
    </dgm:pt>
    <dgm:pt modelId="{6AE4A73B-F6D2-4E76-90F6-347080127F49}" type="pres">
      <dgm:prSet presAssocID="{E5ED94BD-5B41-4B62-A3AF-9A7DC0C30BCC}" presName="Name0" presStyleCnt="0">
        <dgm:presLayoutVars>
          <dgm:dir/>
          <dgm:animLvl val="lvl"/>
          <dgm:resizeHandles val="exact"/>
        </dgm:presLayoutVars>
      </dgm:prSet>
      <dgm:spPr/>
      <dgm:t>
        <a:bodyPr/>
        <a:lstStyle/>
        <a:p>
          <a:endParaRPr lang="en-US"/>
        </a:p>
      </dgm:t>
    </dgm:pt>
    <dgm:pt modelId="{7BFD0F3F-3199-4AC0-9FFC-05106CE91CD9}" type="pres">
      <dgm:prSet presAssocID="{38F60113-7E7F-48D0-A87B-7CA2F55635D5}" presName="linNode" presStyleCnt="0"/>
      <dgm:spPr/>
    </dgm:pt>
    <dgm:pt modelId="{42577FF2-ACB3-407D-914D-1ED28D9820CD}" type="pres">
      <dgm:prSet presAssocID="{38F60113-7E7F-48D0-A87B-7CA2F55635D5}" presName="parentText" presStyleLbl="node1" presStyleIdx="0" presStyleCnt="5">
        <dgm:presLayoutVars>
          <dgm:chMax val="1"/>
          <dgm:bulletEnabled val="1"/>
        </dgm:presLayoutVars>
      </dgm:prSet>
      <dgm:spPr/>
      <dgm:t>
        <a:bodyPr/>
        <a:lstStyle/>
        <a:p>
          <a:endParaRPr lang="en-US"/>
        </a:p>
      </dgm:t>
    </dgm:pt>
    <dgm:pt modelId="{ABD95C6F-A573-419C-9C14-0A903384ED1F}" type="pres">
      <dgm:prSet presAssocID="{38F60113-7E7F-48D0-A87B-7CA2F55635D5}" presName="descendantText" presStyleLbl="alignAccFollowNode1" presStyleIdx="0" presStyleCnt="5" custScaleY="121197">
        <dgm:presLayoutVars>
          <dgm:bulletEnabled val="1"/>
        </dgm:presLayoutVars>
      </dgm:prSet>
      <dgm:spPr/>
      <dgm:t>
        <a:bodyPr/>
        <a:lstStyle/>
        <a:p>
          <a:endParaRPr lang="en-US"/>
        </a:p>
      </dgm:t>
    </dgm:pt>
    <dgm:pt modelId="{F58DD223-B419-4518-965B-6BB9F7E8502C}" type="pres">
      <dgm:prSet presAssocID="{C7F0F991-8871-4CD8-BE56-C4042BA71A86}" presName="sp" presStyleCnt="0"/>
      <dgm:spPr/>
    </dgm:pt>
    <dgm:pt modelId="{B8F850EB-E5AA-431A-BE2E-D99F7EFE087C}" type="pres">
      <dgm:prSet presAssocID="{42A73235-13AA-407C-8D98-53EC62343D8E}" presName="linNode" presStyleCnt="0"/>
      <dgm:spPr/>
    </dgm:pt>
    <dgm:pt modelId="{55410046-0819-4750-AFDF-033AAD0774C4}" type="pres">
      <dgm:prSet presAssocID="{42A73235-13AA-407C-8D98-53EC62343D8E}" presName="parentText" presStyleLbl="node1" presStyleIdx="1" presStyleCnt="5">
        <dgm:presLayoutVars>
          <dgm:chMax val="1"/>
          <dgm:bulletEnabled val="1"/>
        </dgm:presLayoutVars>
      </dgm:prSet>
      <dgm:spPr/>
      <dgm:t>
        <a:bodyPr/>
        <a:lstStyle/>
        <a:p>
          <a:endParaRPr lang="en-US"/>
        </a:p>
      </dgm:t>
    </dgm:pt>
    <dgm:pt modelId="{EE65C1AF-D266-4F4A-B6EE-4074497C4732}" type="pres">
      <dgm:prSet presAssocID="{42A73235-13AA-407C-8D98-53EC62343D8E}" presName="descendantText" presStyleLbl="alignAccFollowNode1" presStyleIdx="1" presStyleCnt="5" custScaleY="121197">
        <dgm:presLayoutVars>
          <dgm:bulletEnabled val="1"/>
        </dgm:presLayoutVars>
      </dgm:prSet>
      <dgm:spPr/>
      <dgm:t>
        <a:bodyPr/>
        <a:lstStyle/>
        <a:p>
          <a:endParaRPr lang="en-US"/>
        </a:p>
      </dgm:t>
    </dgm:pt>
    <dgm:pt modelId="{0E73EE4F-73EA-4806-AEEF-CBEE53C6B3C6}" type="pres">
      <dgm:prSet presAssocID="{5840F882-41A0-42AA-B810-3542B353795B}" presName="sp" presStyleCnt="0"/>
      <dgm:spPr/>
    </dgm:pt>
    <dgm:pt modelId="{6448EC53-49DD-458D-B871-B85A2DE8E4C7}" type="pres">
      <dgm:prSet presAssocID="{03E30370-7328-4E4C-86B6-7D6B25DC8CBA}" presName="linNode" presStyleCnt="0"/>
      <dgm:spPr/>
    </dgm:pt>
    <dgm:pt modelId="{1175A5D5-8187-4C78-A3A6-5CF5C1439227}" type="pres">
      <dgm:prSet presAssocID="{03E30370-7328-4E4C-86B6-7D6B25DC8CBA}" presName="parentText" presStyleLbl="node1" presStyleIdx="2" presStyleCnt="5">
        <dgm:presLayoutVars>
          <dgm:chMax val="1"/>
          <dgm:bulletEnabled val="1"/>
        </dgm:presLayoutVars>
      </dgm:prSet>
      <dgm:spPr/>
      <dgm:t>
        <a:bodyPr/>
        <a:lstStyle/>
        <a:p>
          <a:endParaRPr lang="en-US"/>
        </a:p>
      </dgm:t>
    </dgm:pt>
    <dgm:pt modelId="{5BF9686E-B3DC-4424-B28A-FBC24CD84201}" type="pres">
      <dgm:prSet presAssocID="{03E30370-7328-4E4C-86B6-7D6B25DC8CBA}" presName="descendantText" presStyleLbl="alignAccFollowNode1" presStyleIdx="2" presStyleCnt="5">
        <dgm:presLayoutVars>
          <dgm:bulletEnabled val="1"/>
        </dgm:presLayoutVars>
      </dgm:prSet>
      <dgm:spPr/>
      <dgm:t>
        <a:bodyPr/>
        <a:lstStyle/>
        <a:p>
          <a:endParaRPr lang="en-US"/>
        </a:p>
      </dgm:t>
    </dgm:pt>
    <dgm:pt modelId="{4795E9AB-0591-4DCF-98CA-BD48782E75CC}" type="pres">
      <dgm:prSet presAssocID="{621CC1F0-3EAA-42F6-936B-3737308F5C42}" presName="sp" presStyleCnt="0"/>
      <dgm:spPr/>
    </dgm:pt>
    <dgm:pt modelId="{6A814726-07E6-4538-9DCD-52EDFF6F96C9}" type="pres">
      <dgm:prSet presAssocID="{EC9AAB23-F994-4527-AC7C-3401EFB4ADDE}" presName="linNode" presStyleCnt="0"/>
      <dgm:spPr/>
    </dgm:pt>
    <dgm:pt modelId="{6FC13450-C7C1-4811-BBD1-E8748C88E7BC}" type="pres">
      <dgm:prSet presAssocID="{EC9AAB23-F994-4527-AC7C-3401EFB4ADDE}" presName="parentText" presStyleLbl="node1" presStyleIdx="3" presStyleCnt="5">
        <dgm:presLayoutVars>
          <dgm:chMax val="1"/>
          <dgm:bulletEnabled val="1"/>
        </dgm:presLayoutVars>
      </dgm:prSet>
      <dgm:spPr/>
      <dgm:t>
        <a:bodyPr/>
        <a:lstStyle/>
        <a:p>
          <a:endParaRPr lang="en-US"/>
        </a:p>
      </dgm:t>
    </dgm:pt>
    <dgm:pt modelId="{458CA508-BB90-46F7-9447-861CCB49705B}" type="pres">
      <dgm:prSet presAssocID="{EC9AAB23-F994-4527-AC7C-3401EFB4ADDE}" presName="descendantText" presStyleLbl="alignAccFollowNode1" presStyleIdx="3" presStyleCnt="5">
        <dgm:presLayoutVars>
          <dgm:bulletEnabled val="1"/>
        </dgm:presLayoutVars>
      </dgm:prSet>
      <dgm:spPr/>
      <dgm:t>
        <a:bodyPr/>
        <a:lstStyle/>
        <a:p>
          <a:endParaRPr lang="en-US"/>
        </a:p>
      </dgm:t>
    </dgm:pt>
    <dgm:pt modelId="{426FD453-AA60-40FC-8BE4-D64642F982B1}" type="pres">
      <dgm:prSet presAssocID="{1F42FAD8-2BFD-4319-B103-E70DF03409D5}" presName="sp" presStyleCnt="0"/>
      <dgm:spPr/>
    </dgm:pt>
    <dgm:pt modelId="{FFEF14D1-40E7-4E6A-A99C-BAC24C6205F2}" type="pres">
      <dgm:prSet presAssocID="{EE2F3069-89AA-42AC-B452-0879487D00B7}" presName="linNode" presStyleCnt="0"/>
      <dgm:spPr/>
    </dgm:pt>
    <dgm:pt modelId="{13691207-2DAC-4396-BF85-F983DCA91EA6}" type="pres">
      <dgm:prSet presAssocID="{EE2F3069-89AA-42AC-B452-0879487D00B7}" presName="parentText" presStyleLbl="node1" presStyleIdx="4" presStyleCnt="5">
        <dgm:presLayoutVars>
          <dgm:chMax val="1"/>
          <dgm:bulletEnabled val="1"/>
        </dgm:presLayoutVars>
      </dgm:prSet>
      <dgm:spPr/>
      <dgm:t>
        <a:bodyPr/>
        <a:lstStyle/>
        <a:p>
          <a:endParaRPr lang="en-US"/>
        </a:p>
      </dgm:t>
    </dgm:pt>
    <dgm:pt modelId="{45B72022-FC4F-4429-9DCF-6128AAF300ED}" type="pres">
      <dgm:prSet presAssocID="{EE2F3069-89AA-42AC-B452-0879487D00B7}" presName="descendantText" presStyleLbl="alignAccFollowNode1" presStyleIdx="4" presStyleCnt="5">
        <dgm:presLayoutVars>
          <dgm:bulletEnabled val="1"/>
        </dgm:presLayoutVars>
      </dgm:prSet>
      <dgm:spPr/>
      <dgm:t>
        <a:bodyPr/>
        <a:lstStyle/>
        <a:p>
          <a:endParaRPr lang="en-US"/>
        </a:p>
      </dgm:t>
    </dgm:pt>
  </dgm:ptLst>
  <dgm:cxnLst>
    <dgm:cxn modelId="{90080DA7-7E8A-4615-AB32-B7F8ACC5FFC6}" srcId="{EC9AAB23-F994-4527-AC7C-3401EFB4ADDE}" destId="{CD4493DB-F8A3-4833-8682-4B5629AEA35C}" srcOrd="0" destOrd="0" parTransId="{1F00E3AC-A12D-4356-BAE2-F83A95844956}" sibTransId="{0EB31BDB-D48B-4304-9E09-E7119D8EF294}"/>
    <dgm:cxn modelId="{0BDCBCD9-1DF1-4526-9135-8AFF1523BFF3}" type="presOf" srcId="{D039FE91-AA6C-4AFC-B628-7FE318276825}" destId="{EE65C1AF-D266-4F4A-B6EE-4074497C4732}" srcOrd="0" destOrd="0" presId="urn:microsoft.com/office/officeart/2005/8/layout/vList5"/>
    <dgm:cxn modelId="{76F3A7F2-77DA-4410-BBE2-2B7B00529190}" type="presOf" srcId="{E5ED94BD-5B41-4B62-A3AF-9A7DC0C30BCC}" destId="{6AE4A73B-F6D2-4E76-90F6-347080127F49}" srcOrd="0" destOrd="0" presId="urn:microsoft.com/office/officeart/2005/8/layout/vList5"/>
    <dgm:cxn modelId="{E49F18C0-4802-40A5-9D17-2A23DEC4B6F3}" srcId="{EE2F3069-89AA-42AC-B452-0879487D00B7}" destId="{6846DA37-6C9D-481E-ABBD-6ECC3AF9DB32}" srcOrd="0" destOrd="0" parTransId="{49C54536-56F1-4133-8A7A-3C76CDB28DF3}" sibTransId="{85BFD07E-099D-4C56-8A38-42321523103C}"/>
    <dgm:cxn modelId="{1F7457ED-3B81-4659-A476-3C34BD8A6543}" type="presOf" srcId="{38F60113-7E7F-48D0-A87B-7CA2F55635D5}" destId="{42577FF2-ACB3-407D-914D-1ED28D9820CD}" srcOrd="0" destOrd="0" presId="urn:microsoft.com/office/officeart/2005/8/layout/vList5"/>
    <dgm:cxn modelId="{15EE0A46-9B71-4378-BD2E-6A1FD8F1A335}" type="presOf" srcId="{EC9AAB23-F994-4527-AC7C-3401EFB4ADDE}" destId="{6FC13450-C7C1-4811-BBD1-E8748C88E7BC}" srcOrd="0" destOrd="0" presId="urn:microsoft.com/office/officeart/2005/8/layout/vList5"/>
    <dgm:cxn modelId="{B2DE0AF6-B4D3-4626-B212-144BADFD0E6C}" type="presOf" srcId="{19B5CBFB-E723-49AD-8296-385097FCD56F}" destId="{5BF9686E-B3DC-4424-B28A-FBC24CD84201}" srcOrd="0" destOrd="0" presId="urn:microsoft.com/office/officeart/2005/8/layout/vList5"/>
    <dgm:cxn modelId="{46C57AD7-F240-415A-B246-B85E5224A265}" srcId="{38F60113-7E7F-48D0-A87B-7CA2F55635D5}" destId="{5C0106A3-B4FF-47F9-B900-EFA51F19230B}" srcOrd="0" destOrd="0" parTransId="{DED59FB5-4B8F-49C4-A3D6-624BDB46BC11}" sibTransId="{1451F8E7-43E4-428C-8F52-D6671C9AB390}"/>
    <dgm:cxn modelId="{E81F1FCC-77D2-4D8D-9524-64E214D3AFE4}" type="presOf" srcId="{03E30370-7328-4E4C-86B6-7D6B25DC8CBA}" destId="{1175A5D5-8187-4C78-A3A6-5CF5C1439227}" srcOrd="0" destOrd="0" presId="urn:microsoft.com/office/officeart/2005/8/layout/vList5"/>
    <dgm:cxn modelId="{7ADF0DB6-30EA-484C-A8A9-A5DB440BE146}" srcId="{E5ED94BD-5B41-4B62-A3AF-9A7DC0C30BCC}" destId="{42A73235-13AA-407C-8D98-53EC62343D8E}" srcOrd="1" destOrd="0" parTransId="{CF10F04A-19A6-45F8-ACEA-3BF030D496B7}" sibTransId="{5840F882-41A0-42AA-B810-3542B353795B}"/>
    <dgm:cxn modelId="{A09B654E-1ED1-45A2-8A2C-6F8C3DE89EE8}" srcId="{EE2F3069-89AA-42AC-B452-0879487D00B7}" destId="{C959F629-4E71-4185-B60A-F0940B09DAA1}" srcOrd="1" destOrd="0" parTransId="{3EB3B7A9-BB2F-4347-A192-025ED7A1B0A8}" sibTransId="{522EA66A-ABFC-4BE1-B94B-F7351FF399DF}"/>
    <dgm:cxn modelId="{570ADC39-CD38-4D7E-A5C1-A994CAD9D962}" type="presOf" srcId="{6846DA37-6C9D-481E-ABBD-6ECC3AF9DB32}" destId="{45B72022-FC4F-4429-9DCF-6128AAF300ED}" srcOrd="0" destOrd="0" presId="urn:microsoft.com/office/officeart/2005/8/layout/vList5"/>
    <dgm:cxn modelId="{577B798F-2C82-448A-8221-81BC91413683}" srcId="{E5ED94BD-5B41-4B62-A3AF-9A7DC0C30BCC}" destId="{38F60113-7E7F-48D0-A87B-7CA2F55635D5}" srcOrd="0" destOrd="0" parTransId="{4BAAFDE7-252D-44DF-8A87-FCC00F32D777}" sibTransId="{C7F0F991-8871-4CD8-BE56-C4042BA71A86}"/>
    <dgm:cxn modelId="{6F77F25D-AFDF-4A4E-94EC-0966CD1D79CF}" type="presOf" srcId="{5C0106A3-B4FF-47F9-B900-EFA51F19230B}" destId="{ABD95C6F-A573-419C-9C14-0A903384ED1F}" srcOrd="0" destOrd="0" presId="urn:microsoft.com/office/officeart/2005/8/layout/vList5"/>
    <dgm:cxn modelId="{E269EB11-DE4B-4364-927A-45EAC1FFD015}" srcId="{E5ED94BD-5B41-4B62-A3AF-9A7DC0C30BCC}" destId="{03E30370-7328-4E4C-86B6-7D6B25DC8CBA}" srcOrd="2" destOrd="0" parTransId="{71767F3F-7853-432F-8D26-861E21824E80}" sibTransId="{621CC1F0-3EAA-42F6-936B-3737308F5C42}"/>
    <dgm:cxn modelId="{2EBCECA0-4D44-4490-9FB3-BEEDFF857781}" srcId="{42A73235-13AA-407C-8D98-53EC62343D8E}" destId="{D039FE91-AA6C-4AFC-B628-7FE318276825}" srcOrd="0" destOrd="0" parTransId="{9B820652-C95C-4DBB-9434-533491DDC0E2}" sibTransId="{56D5213F-D9AD-454E-8FC2-1038FEBA1BC1}"/>
    <dgm:cxn modelId="{204141AF-8BAF-4456-A31F-3BC72BF0E817}" srcId="{03E30370-7328-4E4C-86B6-7D6B25DC8CBA}" destId="{19B5CBFB-E723-49AD-8296-385097FCD56F}" srcOrd="0" destOrd="0" parTransId="{DF925F91-4A4D-4DC3-AC46-8C49A45C3BE5}" sibTransId="{09EC0854-0D4B-40F4-BED9-A37CEEF2EADE}"/>
    <dgm:cxn modelId="{BD041948-7F0E-4425-84FF-C58BCE43218D}" srcId="{E5ED94BD-5B41-4B62-A3AF-9A7DC0C30BCC}" destId="{EC9AAB23-F994-4527-AC7C-3401EFB4ADDE}" srcOrd="3" destOrd="0" parTransId="{BE9FDAD0-8285-4261-BCCF-09877BEB2DF0}" sibTransId="{1F42FAD8-2BFD-4319-B103-E70DF03409D5}"/>
    <dgm:cxn modelId="{F4469DF0-509A-4E7B-86F0-EDA7E1D8F9F6}" type="presOf" srcId="{CD4493DB-F8A3-4833-8682-4B5629AEA35C}" destId="{458CA508-BB90-46F7-9447-861CCB49705B}" srcOrd="0" destOrd="0" presId="urn:microsoft.com/office/officeart/2005/8/layout/vList5"/>
    <dgm:cxn modelId="{DD0331B0-E33C-4D01-A7F4-32FB579E1ACD}" srcId="{E5ED94BD-5B41-4B62-A3AF-9A7DC0C30BCC}" destId="{EE2F3069-89AA-42AC-B452-0879487D00B7}" srcOrd="4" destOrd="0" parTransId="{4AFF143A-CE47-454F-B1EA-B30F4B4E7427}" sibTransId="{AF3B3C00-FD26-4863-AAD3-21023382C127}"/>
    <dgm:cxn modelId="{7037590A-5AE4-4216-B5B1-85502B809440}" type="presOf" srcId="{C959F629-4E71-4185-B60A-F0940B09DAA1}" destId="{45B72022-FC4F-4429-9DCF-6128AAF300ED}" srcOrd="0" destOrd="1" presId="urn:microsoft.com/office/officeart/2005/8/layout/vList5"/>
    <dgm:cxn modelId="{D792A50C-96C1-4F47-B1FF-4E31E96762A8}" type="presOf" srcId="{42A73235-13AA-407C-8D98-53EC62343D8E}" destId="{55410046-0819-4750-AFDF-033AAD0774C4}" srcOrd="0" destOrd="0" presId="urn:microsoft.com/office/officeart/2005/8/layout/vList5"/>
    <dgm:cxn modelId="{7741E705-DC5A-4A0D-9492-CE9F24932C54}" type="presOf" srcId="{EE2F3069-89AA-42AC-B452-0879487D00B7}" destId="{13691207-2DAC-4396-BF85-F983DCA91EA6}" srcOrd="0" destOrd="0" presId="urn:microsoft.com/office/officeart/2005/8/layout/vList5"/>
    <dgm:cxn modelId="{43AB798F-85D3-463A-9C17-B09CCA1334FB}" type="presParOf" srcId="{6AE4A73B-F6D2-4E76-90F6-347080127F49}" destId="{7BFD0F3F-3199-4AC0-9FFC-05106CE91CD9}" srcOrd="0" destOrd="0" presId="urn:microsoft.com/office/officeart/2005/8/layout/vList5"/>
    <dgm:cxn modelId="{87F525EA-59E8-4406-A563-45D157773459}" type="presParOf" srcId="{7BFD0F3F-3199-4AC0-9FFC-05106CE91CD9}" destId="{42577FF2-ACB3-407D-914D-1ED28D9820CD}" srcOrd="0" destOrd="0" presId="urn:microsoft.com/office/officeart/2005/8/layout/vList5"/>
    <dgm:cxn modelId="{B171D6F9-A078-4DA9-9C34-10D87976605D}" type="presParOf" srcId="{7BFD0F3F-3199-4AC0-9FFC-05106CE91CD9}" destId="{ABD95C6F-A573-419C-9C14-0A903384ED1F}" srcOrd="1" destOrd="0" presId="urn:microsoft.com/office/officeart/2005/8/layout/vList5"/>
    <dgm:cxn modelId="{57530A9F-C7F7-4CA7-AB58-C630D9E02F24}" type="presParOf" srcId="{6AE4A73B-F6D2-4E76-90F6-347080127F49}" destId="{F58DD223-B419-4518-965B-6BB9F7E8502C}" srcOrd="1" destOrd="0" presId="urn:microsoft.com/office/officeart/2005/8/layout/vList5"/>
    <dgm:cxn modelId="{DF05190B-BB0C-4029-B07F-99EAFE677897}" type="presParOf" srcId="{6AE4A73B-F6D2-4E76-90F6-347080127F49}" destId="{B8F850EB-E5AA-431A-BE2E-D99F7EFE087C}" srcOrd="2" destOrd="0" presId="urn:microsoft.com/office/officeart/2005/8/layout/vList5"/>
    <dgm:cxn modelId="{0972A8FA-E2DF-4079-97CF-357482705139}" type="presParOf" srcId="{B8F850EB-E5AA-431A-BE2E-D99F7EFE087C}" destId="{55410046-0819-4750-AFDF-033AAD0774C4}" srcOrd="0" destOrd="0" presId="urn:microsoft.com/office/officeart/2005/8/layout/vList5"/>
    <dgm:cxn modelId="{BBB2D050-4FD2-4E94-A3C2-770A5C4D67E9}" type="presParOf" srcId="{B8F850EB-E5AA-431A-BE2E-D99F7EFE087C}" destId="{EE65C1AF-D266-4F4A-B6EE-4074497C4732}" srcOrd="1" destOrd="0" presId="urn:microsoft.com/office/officeart/2005/8/layout/vList5"/>
    <dgm:cxn modelId="{4492A396-270C-4A52-8031-279BD3042AA0}" type="presParOf" srcId="{6AE4A73B-F6D2-4E76-90F6-347080127F49}" destId="{0E73EE4F-73EA-4806-AEEF-CBEE53C6B3C6}" srcOrd="3" destOrd="0" presId="urn:microsoft.com/office/officeart/2005/8/layout/vList5"/>
    <dgm:cxn modelId="{674C62FA-E899-47C2-99BF-691453E53C61}" type="presParOf" srcId="{6AE4A73B-F6D2-4E76-90F6-347080127F49}" destId="{6448EC53-49DD-458D-B871-B85A2DE8E4C7}" srcOrd="4" destOrd="0" presId="urn:microsoft.com/office/officeart/2005/8/layout/vList5"/>
    <dgm:cxn modelId="{87FDB93E-FE76-4CE4-828C-11DB790CAB56}" type="presParOf" srcId="{6448EC53-49DD-458D-B871-B85A2DE8E4C7}" destId="{1175A5D5-8187-4C78-A3A6-5CF5C1439227}" srcOrd="0" destOrd="0" presId="urn:microsoft.com/office/officeart/2005/8/layout/vList5"/>
    <dgm:cxn modelId="{1B1AD2AE-84A8-4F45-8A7C-3B7B8CAFD41B}" type="presParOf" srcId="{6448EC53-49DD-458D-B871-B85A2DE8E4C7}" destId="{5BF9686E-B3DC-4424-B28A-FBC24CD84201}" srcOrd="1" destOrd="0" presId="urn:microsoft.com/office/officeart/2005/8/layout/vList5"/>
    <dgm:cxn modelId="{A5E71260-33C2-44DE-8431-248DF0211485}" type="presParOf" srcId="{6AE4A73B-F6D2-4E76-90F6-347080127F49}" destId="{4795E9AB-0591-4DCF-98CA-BD48782E75CC}" srcOrd="5" destOrd="0" presId="urn:microsoft.com/office/officeart/2005/8/layout/vList5"/>
    <dgm:cxn modelId="{B3C875B1-5188-479E-B2EE-5B6F679FB34D}" type="presParOf" srcId="{6AE4A73B-F6D2-4E76-90F6-347080127F49}" destId="{6A814726-07E6-4538-9DCD-52EDFF6F96C9}" srcOrd="6" destOrd="0" presId="urn:microsoft.com/office/officeart/2005/8/layout/vList5"/>
    <dgm:cxn modelId="{EB324DC7-A840-4AA0-89C7-379543B8695F}" type="presParOf" srcId="{6A814726-07E6-4538-9DCD-52EDFF6F96C9}" destId="{6FC13450-C7C1-4811-BBD1-E8748C88E7BC}" srcOrd="0" destOrd="0" presId="urn:microsoft.com/office/officeart/2005/8/layout/vList5"/>
    <dgm:cxn modelId="{D62C992E-1618-4691-91C9-41AE2C2E891F}" type="presParOf" srcId="{6A814726-07E6-4538-9DCD-52EDFF6F96C9}" destId="{458CA508-BB90-46F7-9447-861CCB49705B}" srcOrd="1" destOrd="0" presId="urn:microsoft.com/office/officeart/2005/8/layout/vList5"/>
    <dgm:cxn modelId="{50233337-24AE-414B-B325-CAB2ECF2D84A}" type="presParOf" srcId="{6AE4A73B-F6D2-4E76-90F6-347080127F49}" destId="{426FD453-AA60-40FC-8BE4-D64642F982B1}" srcOrd="7" destOrd="0" presId="urn:microsoft.com/office/officeart/2005/8/layout/vList5"/>
    <dgm:cxn modelId="{5DBB6EA9-C8F7-4E32-857B-3BC79EF915B1}" type="presParOf" srcId="{6AE4A73B-F6D2-4E76-90F6-347080127F49}" destId="{FFEF14D1-40E7-4E6A-A99C-BAC24C6205F2}" srcOrd="8" destOrd="0" presId="urn:microsoft.com/office/officeart/2005/8/layout/vList5"/>
    <dgm:cxn modelId="{79337461-BDA6-405B-BB6B-5204F2711D6B}" type="presParOf" srcId="{FFEF14D1-40E7-4E6A-A99C-BAC24C6205F2}" destId="{13691207-2DAC-4396-BF85-F983DCA91EA6}" srcOrd="0" destOrd="0" presId="urn:microsoft.com/office/officeart/2005/8/layout/vList5"/>
    <dgm:cxn modelId="{EF9AFD97-C028-4EA2-BE12-B5781B12D257}" type="presParOf" srcId="{FFEF14D1-40E7-4E6A-A99C-BAC24C6205F2}" destId="{45B72022-FC4F-4429-9DCF-6128AAF300ED}"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607605-DBD2-4CFB-A946-7EF0468FAEC3}"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BE41C5FC-B239-4222-887C-40A099FB556C}">
      <dgm:prSet custT="1"/>
      <dgm:spPr/>
      <dgm:t>
        <a:bodyPr/>
        <a:lstStyle/>
        <a:p>
          <a:pPr algn="ctr" rtl="0"/>
          <a:r>
            <a:rPr lang="en-US" sz="3200" b="1" cap="none" dirty="0" smtClean="0">
              <a:effectLst>
                <a:outerShdw blurRad="38100" dist="38100" dir="2700000">
                  <a:srgbClr val="000000"/>
                </a:outerShdw>
              </a:effectLst>
              <a:latin typeface="+mj-lt"/>
            </a:rPr>
            <a:t>Younger, Less Well Educated in Texas</a:t>
          </a:r>
          <a:endParaRPr lang="en-US" sz="3200" b="1" cap="none" dirty="0">
            <a:effectLst>
              <a:outerShdw blurRad="38100" dist="38100" dir="2700000">
                <a:srgbClr val="000000"/>
              </a:outerShdw>
            </a:effectLst>
            <a:latin typeface="+mj-lt"/>
          </a:endParaRPr>
        </a:p>
      </dgm:t>
    </dgm:pt>
    <dgm:pt modelId="{8546CB66-890D-43ED-A04B-1E85212A2A2D}" type="parTrans" cxnId="{9472FABD-6F63-45B3-957F-934561B21623}">
      <dgm:prSet/>
      <dgm:spPr/>
      <dgm:t>
        <a:bodyPr/>
        <a:lstStyle/>
        <a:p>
          <a:endParaRPr lang="en-US"/>
        </a:p>
      </dgm:t>
    </dgm:pt>
    <dgm:pt modelId="{5BE57996-5ECE-44F1-A0E7-4FB30951ACCE}" type="sibTrans" cxnId="{9472FABD-6F63-45B3-957F-934561B21623}">
      <dgm:prSet/>
      <dgm:spPr/>
      <dgm:t>
        <a:bodyPr/>
        <a:lstStyle/>
        <a:p>
          <a:endParaRPr lang="en-US"/>
        </a:p>
      </dgm:t>
    </dgm:pt>
    <dgm:pt modelId="{7AADEB6D-7D26-4454-B6DE-0CD56978EBC0}">
      <dgm:prSet custT="1"/>
      <dgm:spPr/>
      <dgm:t>
        <a:bodyPr/>
        <a:lstStyle/>
        <a:p>
          <a:pPr algn="ctr" rtl="0"/>
          <a:r>
            <a:rPr lang="en-US" sz="2400" cap="none" dirty="0" smtClean="0">
              <a:solidFill>
                <a:schemeClr val="tx1"/>
              </a:solidFill>
              <a:effectLst/>
            </a:rPr>
            <a:t>Texas population with Associate Degree or higher</a:t>
          </a:r>
          <a:endParaRPr lang="en-US" sz="2400" cap="none" dirty="0">
            <a:solidFill>
              <a:schemeClr val="tx1"/>
            </a:solidFill>
            <a:effectLst/>
          </a:endParaRPr>
        </a:p>
      </dgm:t>
    </dgm:pt>
    <dgm:pt modelId="{7A6E62A3-337A-4272-915D-6214D3DC318A}" type="parTrans" cxnId="{770BE190-2AAD-4893-AF71-8CFEC5A4347E}">
      <dgm:prSet/>
      <dgm:spPr/>
      <dgm:t>
        <a:bodyPr/>
        <a:lstStyle/>
        <a:p>
          <a:endParaRPr lang="en-US"/>
        </a:p>
      </dgm:t>
    </dgm:pt>
    <dgm:pt modelId="{CE210819-20A2-4E0C-9C3E-62A6B54CC64D}" type="sibTrans" cxnId="{770BE190-2AAD-4893-AF71-8CFEC5A4347E}">
      <dgm:prSet/>
      <dgm:spPr/>
      <dgm:t>
        <a:bodyPr/>
        <a:lstStyle/>
        <a:p>
          <a:endParaRPr lang="en-US"/>
        </a:p>
      </dgm:t>
    </dgm:pt>
    <dgm:pt modelId="{DC7D5F4D-9218-4131-A61B-6F125A0F1FB4}" type="pres">
      <dgm:prSet presAssocID="{F2607605-DBD2-4CFB-A946-7EF0468FAEC3}" presName="linear" presStyleCnt="0">
        <dgm:presLayoutVars>
          <dgm:animLvl val="lvl"/>
          <dgm:resizeHandles val="exact"/>
        </dgm:presLayoutVars>
      </dgm:prSet>
      <dgm:spPr/>
      <dgm:t>
        <a:bodyPr/>
        <a:lstStyle/>
        <a:p>
          <a:endParaRPr lang="en-US"/>
        </a:p>
      </dgm:t>
    </dgm:pt>
    <dgm:pt modelId="{7D8BB472-F7DF-4715-83AA-D90476688C21}" type="pres">
      <dgm:prSet presAssocID="{BE41C5FC-B239-4222-887C-40A099FB556C}" presName="parentText" presStyleLbl="node1" presStyleIdx="0" presStyleCnt="1" custLinFactNeighborY="-18659">
        <dgm:presLayoutVars>
          <dgm:chMax val="0"/>
          <dgm:bulletEnabled val="1"/>
        </dgm:presLayoutVars>
      </dgm:prSet>
      <dgm:spPr/>
      <dgm:t>
        <a:bodyPr/>
        <a:lstStyle/>
        <a:p>
          <a:endParaRPr lang="en-US"/>
        </a:p>
      </dgm:t>
    </dgm:pt>
    <dgm:pt modelId="{2581E207-4238-4CC7-A58F-F209B41DE4F6}" type="pres">
      <dgm:prSet presAssocID="{BE41C5FC-B239-4222-887C-40A099FB556C}" presName="childText" presStyleLbl="revTx" presStyleIdx="0" presStyleCnt="1">
        <dgm:presLayoutVars>
          <dgm:bulletEnabled val="1"/>
        </dgm:presLayoutVars>
      </dgm:prSet>
      <dgm:spPr/>
      <dgm:t>
        <a:bodyPr/>
        <a:lstStyle/>
        <a:p>
          <a:endParaRPr lang="en-US"/>
        </a:p>
      </dgm:t>
    </dgm:pt>
  </dgm:ptLst>
  <dgm:cxnLst>
    <dgm:cxn modelId="{3F45A960-93A1-4216-9B38-A5FBA9AC64EF}" type="presOf" srcId="{7AADEB6D-7D26-4454-B6DE-0CD56978EBC0}" destId="{2581E207-4238-4CC7-A58F-F209B41DE4F6}" srcOrd="0" destOrd="0" presId="urn:microsoft.com/office/officeart/2005/8/layout/vList2"/>
    <dgm:cxn modelId="{5A078CB8-CA3A-461E-A780-860CA5CCE794}" type="presOf" srcId="{F2607605-DBD2-4CFB-A946-7EF0468FAEC3}" destId="{DC7D5F4D-9218-4131-A61B-6F125A0F1FB4}" srcOrd="0" destOrd="0" presId="urn:microsoft.com/office/officeart/2005/8/layout/vList2"/>
    <dgm:cxn modelId="{770BE190-2AAD-4893-AF71-8CFEC5A4347E}" srcId="{BE41C5FC-B239-4222-887C-40A099FB556C}" destId="{7AADEB6D-7D26-4454-B6DE-0CD56978EBC0}" srcOrd="0" destOrd="0" parTransId="{7A6E62A3-337A-4272-915D-6214D3DC318A}" sibTransId="{CE210819-20A2-4E0C-9C3E-62A6B54CC64D}"/>
    <dgm:cxn modelId="{9472FABD-6F63-45B3-957F-934561B21623}" srcId="{F2607605-DBD2-4CFB-A946-7EF0468FAEC3}" destId="{BE41C5FC-B239-4222-887C-40A099FB556C}" srcOrd="0" destOrd="0" parTransId="{8546CB66-890D-43ED-A04B-1E85212A2A2D}" sibTransId="{5BE57996-5ECE-44F1-A0E7-4FB30951ACCE}"/>
    <dgm:cxn modelId="{F14E61FA-5548-4B95-BDED-11646A6DD956}" type="presOf" srcId="{BE41C5FC-B239-4222-887C-40A099FB556C}" destId="{7D8BB472-F7DF-4715-83AA-D90476688C21}" srcOrd="0" destOrd="0" presId="urn:microsoft.com/office/officeart/2005/8/layout/vList2"/>
    <dgm:cxn modelId="{47EF290E-EE31-4EFF-8C47-27489641308E}" type="presParOf" srcId="{DC7D5F4D-9218-4131-A61B-6F125A0F1FB4}" destId="{7D8BB472-F7DF-4715-83AA-D90476688C21}" srcOrd="0" destOrd="0" presId="urn:microsoft.com/office/officeart/2005/8/layout/vList2"/>
    <dgm:cxn modelId="{BCFBAE14-337C-4249-B468-184A7E1E9F1A}" type="presParOf" srcId="{DC7D5F4D-9218-4131-A61B-6F125A0F1FB4}" destId="{2581E207-4238-4CC7-A58F-F209B41DE4F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99D67D-E152-4AAE-AE03-69C167D9EA53}" type="doc">
      <dgm:prSet loTypeId="urn:microsoft.com/office/officeart/2005/8/layout/vList5" loCatId="list" qsTypeId="urn:microsoft.com/office/officeart/2005/8/quickstyle/3D1" qsCatId="3D" csTypeId="urn:microsoft.com/office/officeart/2005/8/colors/accent1_2#2" csCatId="accent1" phldr="1"/>
      <dgm:spPr/>
      <dgm:t>
        <a:bodyPr/>
        <a:lstStyle/>
        <a:p>
          <a:endParaRPr lang="en-US"/>
        </a:p>
      </dgm:t>
    </dgm:pt>
    <dgm:pt modelId="{CB08B185-4A7D-439E-8ACE-F9F7B794AF4D}">
      <dgm:prSet custT="1"/>
      <dgm:spPr/>
      <dgm:t>
        <a:bodyPr/>
        <a:lstStyle/>
        <a:p>
          <a:pPr algn="ctr" rtl="0"/>
          <a:r>
            <a:rPr lang="en-US" sz="4000" b="1" dirty="0" smtClean="0"/>
            <a:t>30.7%</a:t>
          </a:r>
          <a:endParaRPr lang="en-US" sz="4000" b="1" dirty="0"/>
        </a:p>
      </dgm:t>
    </dgm:pt>
    <dgm:pt modelId="{98F354C2-C7B6-4BA6-857C-D799A44476F0}" type="parTrans" cxnId="{E8A18457-CCDC-4DCC-B4E7-38F891DED4E4}">
      <dgm:prSet/>
      <dgm:spPr/>
      <dgm:t>
        <a:bodyPr/>
        <a:lstStyle/>
        <a:p>
          <a:endParaRPr lang="en-US"/>
        </a:p>
      </dgm:t>
    </dgm:pt>
    <dgm:pt modelId="{3369BAE7-9AF7-4C3D-8F7D-6CCFEAC5835F}" type="sibTrans" cxnId="{E8A18457-CCDC-4DCC-B4E7-38F891DED4E4}">
      <dgm:prSet/>
      <dgm:spPr/>
      <dgm:t>
        <a:bodyPr/>
        <a:lstStyle/>
        <a:p>
          <a:endParaRPr lang="en-US"/>
        </a:p>
      </dgm:t>
    </dgm:pt>
    <dgm:pt modelId="{C90E38B8-2CD3-42AF-8DD5-6D194B3471ED}">
      <dgm:prSet custT="1"/>
      <dgm:spPr/>
      <dgm:t>
        <a:bodyPr/>
        <a:lstStyle/>
        <a:p>
          <a:pPr algn="ctr" rtl="0"/>
          <a:r>
            <a:rPr lang="en-US" sz="4000" b="1" dirty="0" smtClean="0"/>
            <a:t>33.7%</a:t>
          </a:r>
          <a:endParaRPr lang="en-US" sz="4000" b="1" dirty="0"/>
        </a:p>
      </dgm:t>
    </dgm:pt>
    <dgm:pt modelId="{34990406-F8FD-41A4-8C73-2D74BBAC4728}" type="parTrans" cxnId="{5AB73FA6-6C2B-471D-876A-F365470999B3}">
      <dgm:prSet/>
      <dgm:spPr/>
      <dgm:t>
        <a:bodyPr/>
        <a:lstStyle/>
        <a:p>
          <a:endParaRPr lang="en-US"/>
        </a:p>
      </dgm:t>
    </dgm:pt>
    <dgm:pt modelId="{364EC06A-E2E9-4455-9B5A-ECB435947A1B}" type="sibTrans" cxnId="{5AB73FA6-6C2B-471D-876A-F365470999B3}">
      <dgm:prSet/>
      <dgm:spPr/>
      <dgm:t>
        <a:bodyPr/>
        <a:lstStyle/>
        <a:p>
          <a:endParaRPr lang="en-US"/>
        </a:p>
      </dgm:t>
    </dgm:pt>
    <dgm:pt modelId="{A5A84603-1BF9-4BB5-871E-95ADF16208EB}">
      <dgm:prSet custT="1"/>
      <dgm:spPr/>
      <dgm:t>
        <a:bodyPr/>
        <a:lstStyle/>
        <a:p>
          <a:pPr algn="ctr" rtl="0"/>
          <a:r>
            <a:rPr lang="en-US" sz="4000" b="1" dirty="0" smtClean="0"/>
            <a:t>34.3%</a:t>
          </a:r>
          <a:endParaRPr lang="en-US" sz="4000" b="1" dirty="0"/>
        </a:p>
      </dgm:t>
    </dgm:pt>
    <dgm:pt modelId="{31DD14FD-F846-4F5B-9AA2-2F26606D3087}" type="parTrans" cxnId="{D171253F-7A98-4396-8FEE-E6455A6ACC09}">
      <dgm:prSet/>
      <dgm:spPr/>
      <dgm:t>
        <a:bodyPr/>
        <a:lstStyle/>
        <a:p>
          <a:endParaRPr lang="en-US"/>
        </a:p>
      </dgm:t>
    </dgm:pt>
    <dgm:pt modelId="{96D2ABBC-1594-4C11-9BF1-3D6DB5BCAF84}" type="sibTrans" cxnId="{D171253F-7A98-4396-8FEE-E6455A6ACC09}">
      <dgm:prSet/>
      <dgm:spPr/>
      <dgm:t>
        <a:bodyPr/>
        <a:lstStyle/>
        <a:p>
          <a:endParaRPr lang="en-US"/>
        </a:p>
      </dgm:t>
    </dgm:pt>
    <dgm:pt modelId="{9FF6DF59-1A46-4FD9-9129-2089D95E7BBB}">
      <dgm:prSet custT="1"/>
      <dgm:spPr/>
      <dgm:t>
        <a:bodyPr/>
        <a:lstStyle/>
        <a:p>
          <a:pPr rtl="0"/>
          <a:r>
            <a:rPr lang="en-US" sz="4000" b="1" dirty="0" smtClean="0"/>
            <a:t>33.5%</a:t>
          </a:r>
          <a:r>
            <a:rPr lang="en-US" sz="2900" dirty="0" smtClean="0"/>
            <a:t>	</a:t>
          </a:r>
          <a:endParaRPr lang="en-US" sz="2900" dirty="0"/>
        </a:p>
      </dgm:t>
    </dgm:pt>
    <dgm:pt modelId="{7572FB2A-3694-4EAC-9DAC-FE6E038572D5}" type="parTrans" cxnId="{DABA71FB-E352-46C6-A26A-47F6BA06E6F4}">
      <dgm:prSet/>
      <dgm:spPr/>
      <dgm:t>
        <a:bodyPr/>
        <a:lstStyle/>
        <a:p>
          <a:endParaRPr lang="en-US"/>
        </a:p>
      </dgm:t>
    </dgm:pt>
    <dgm:pt modelId="{056EAB7D-33F2-4832-AE94-2C2AAA275A16}" type="sibTrans" cxnId="{DABA71FB-E352-46C6-A26A-47F6BA06E6F4}">
      <dgm:prSet/>
      <dgm:spPr/>
      <dgm:t>
        <a:bodyPr/>
        <a:lstStyle/>
        <a:p>
          <a:endParaRPr lang="en-US"/>
        </a:p>
      </dgm:t>
    </dgm:pt>
    <dgm:pt modelId="{B44D42A3-4BDE-4233-86CC-2C42454C4B37}">
      <dgm:prSet/>
      <dgm:spPr/>
      <dgm:t>
        <a:bodyPr/>
        <a:lstStyle/>
        <a:p>
          <a:pPr rtl="0"/>
          <a:r>
            <a:rPr lang="en-US" dirty="0" smtClean="0"/>
            <a:t>Ages 55-64</a:t>
          </a:r>
          <a:endParaRPr lang="en-US" b="1" dirty="0"/>
        </a:p>
      </dgm:t>
    </dgm:pt>
    <dgm:pt modelId="{8490F24A-763D-4C09-9B58-C88FB934B106}" type="parTrans" cxnId="{EDDBB371-2628-4694-9EF9-9149EF05D134}">
      <dgm:prSet/>
      <dgm:spPr/>
      <dgm:t>
        <a:bodyPr/>
        <a:lstStyle/>
        <a:p>
          <a:endParaRPr lang="en-US"/>
        </a:p>
      </dgm:t>
    </dgm:pt>
    <dgm:pt modelId="{387483F0-60EB-4266-B43A-5B42C0C5E6F6}" type="sibTrans" cxnId="{EDDBB371-2628-4694-9EF9-9149EF05D134}">
      <dgm:prSet/>
      <dgm:spPr/>
      <dgm:t>
        <a:bodyPr/>
        <a:lstStyle/>
        <a:p>
          <a:endParaRPr lang="en-US"/>
        </a:p>
      </dgm:t>
    </dgm:pt>
    <dgm:pt modelId="{7A48BE6C-4899-4DC5-9ED9-621495380D89}">
      <dgm:prSet/>
      <dgm:spPr/>
      <dgm:t>
        <a:bodyPr/>
        <a:lstStyle/>
        <a:p>
          <a:pPr rtl="0"/>
          <a:r>
            <a:rPr lang="en-US" dirty="0" smtClean="0"/>
            <a:t>Ages 25-34 	</a:t>
          </a:r>
          <a:endParaRPr lang="en-US" dirty="0"/>
        </a:p>
      </dgm:t>
    </dgm:pt>
    <dgm:pt modelId="{1BCC1A2E-C9BF-4B67-BBB9-F4301E8BF6EA}" type="parTrans" cxnId="{8400711B-443E-4A98-B6AE-4F5D4E8EA58A}">
      <dgm:prSet/>
      <dgm:spPr/>
      <dgm:t>
        <a:bodyPr/>
        <a:lstStyle/>
        <a:p>
          <a:endParaRPr lang="en-US"/>
        </a:p>
      </dgm:t>
    </dgm:pt>
    <dgm:pt modelId="{7496A0D2-BC7D-4A6D-99DB-14E1AABBF215}" type="sibTrans" cxnId="{8400711B-443E-4A98-B6AE-4F5D4E8EA58A}">
      <dgm:prSet/>
      <dgm:spPr/>
      <dgm:t>
        <a:bodyPr/>
        <a:lstStyle/>
        <a:p>
          <a:endParaRPr lang="en-US"/>
        </a:p>
      </dgm:t>
    </dgm:pt>
    <dgm:pt modelId="{044C11AE-D1A8-4CE8-A26E-72239F14DFF9}">
      <dgm:prSet/>
      <dgm:spPr/>
      <dgm:t>
        <a:bodyPr/>
        <a:lstStyle/>
        <a:p>
          <a:pPr rtl="0"/>
          <a:r>
            <a:rPr lang="en-US" dirty="0" smtClean="0"/>
            <a:t>Ages 35-44</a:t>
          </a:r>
          <a:endParaRPr lang="en-US" dirty="0"/>
        </a:p>
      </dgm:t>
    </dgm:pt>
    <dgm:pt modelId="{D1681EB9-0BCC-43BA-8185-337C5B044330}" type="parTrans" cxnId="{FD9231B7-AD3C-458F-9C8D-6B86A50EA85B}">
      <dgm:prSet/>
      <dgm:spPr/>
      <dgm:t>
        <a:bodyPr/>
        <a:lstStyle/>
        <a:p>
          <a:endParaRPr lang="en-US"/>
        </a:p>
      </dgm:t>
    </dgm:pt>
    <dgm:pt modelId="{9F7067F0-F2D4-4B2B-B856-867D8F70301E}" type="sibTrans" cxnId="{FD9231B7-AD3C-458F-9C8D-6B86A50EA85B}">
      <dgm:prSet/>
      <dgm:spPr/>
      <dgm:t>
        <a:bodyPr/>
        <a:lstStyle/>
        <a:p>
          <a:endParaRPr lang="en-US"/>
        </a:p>
      </dgm:t>
    </dgm:pt>
    <dgm:pt modelId="{A0245202-351B-459A-B5EA-3D876E9531C6}">
      <dgm:prSet/>
      <dgm:spPr/>
      <dgm:t>
        <a:bodyPr/>
        <a:lstStyle/>
        <a:p>
          <a:pPr rtl="0"/>
          <a:r>
            <a:rPr lang="en-US" dirty="0" smtClean="0"/>
            <a:t>Ages 45-54</a:t>
          </a:r>
          <a:endParaRPr lang="en-US" dirty="0"/>
        </a:p>
      </dgm:t>
    </dgm:pt>
    <dgm:pt modelId="{7A810861-003F-4B59-B521-51B94DE9A741}" type="parTrans" cxnId="{105ACFEB-B47B-4793-8A79-CDFAB3216E08}">
      <dgm:prSet/>
      <dgm:spPr/>
      <dgm:t>
        <a:bodyPr/>
        <a:lstStyle/>
        <a:p>
          <a:endParaRPr lang="en-US"/>
        </a:p>
      </dgm:t>
    </dgm:pt>
    <dgm:pt modelId="{185BF8E1-9979-4E25-9982-62801311315C}" type="sibTrans" cxnId="{105ACFEB-B47B-4793-8A79-CDFAB3216E08}">
      <dgm:prSet/>
      <dgm:spPr/>
      <dgm:t>
        <a:bodyPr/>
        <a:lstStyle/>
        <a:p>
          <a:endParaRPr lang="en-US"/>
        </a:p>
      </dgm:t>
    </dgm:pt>
    <dgm:pt modelId="{3962BB5C-4447-4E24-BC87-0EE86E900177}" type="pres">
      <dgm:prSet presAssocID="{4199D67D-E152-4AAE-AE03-69C167D9EA53}" presName="Name0" presStyleCnt="0">
        <dgm:presLayoutVars>
          <dgm:dir/>
          <dgm:animLvl val="lvl"/>
          <dgm:resizeHandles val="exact"/>
        </dgm:presLayoutVars>
      </dgm:prSet>
      <dgm:spPr/>
      <dgm:t>
        <a:bodyPr/>
        <a:lstStyle/>
        <a:p>
          <a:endParaRPr lang="en-US"/>
        </a:p>
      </dgm:t>
    </dgm:pt>
    <dgm:pt modelId="{FC66026D-FE58-4AD1-9538-8D5B699FC242}" type="pres">
      <dgm:prSet presAssocID="{CB08B185-4A7D-439E-8ACE-F9F7B794AF4D}" presName="linNode" presStyleCnt="0"/>
      <dgm:spPr/>
    </dgm:pt>
    <dgm:pt modelId="{916AFDEE-9926-41C3-B26F-0C1CC91BA8E9}" type="pres">
      <dgm:prSet presAssocID="{CB08B185-4A7D-439E-8ACE-F9F7B794AF4D}" presName="parentText" presStyleLbl="node1" presStyleIdx="0" presStyleCnt="4">
        <dgm:presLayoutVars>
          <dgm:chMax val="1"/>
          <dgm:bulletEnabled val="1"/>
        </dgm:presLayoutVars>
      </dgm:prSet>
      <dgm:spPr/>
      <dgm:t>
        <a:bodyPr/>
        <a:lstStyle/>
        <a:p>
          <a:endParaRPr lang="en-US"/>
        </a:p>
      </dgm:t>
    </dgm:pt>
    <dgm:pt modelId="{0ADE305E-EAD1-438D-9231-57B4D81C5497}" type="pres">
      <dgm:prSet presAssocID="{CB08B185-4A7D-439E-8ACE-F9F7B794AF4D}" presName="descendantText" presStyleLbl="alignAccFollowNode1" presStyleIdx="0" presStyleCnt="4">
        <dgm:presLayoutVars>
          <dgm:bulletEnabled val="1"/>
        </dgm:presLayoutVars>
      </dgm:prSet>
      <dgm:spPr/>
      <dgm:t>
        <a:bodyPr/>
        <a:lstStyle/>
        <a:p>
          <a:endParaRPr lang="en-US"/>
        </a:p>
      </dgm:t>
    </dgm:pt>
    <dgm:pt modelId="{CE7ECEED-C72D-4E53-B5AF-341350E7E648}" type="pres">
      <dgm:prSet presAssocID="{3369BAE7-9AF7-4C3D-8F7D-6CCFEAC5835F}" presName="sp" presStyleCnt="0"/>
      <dgm:spPr/>
    </dgm:pt>
    <dgm:pt modelId="{20C74D89-60C3-4708-9307-0F93FEC3562F}" type="pres">
      <dgm:prSet presAssocID="{C90E38B8-2CD3-42AF-8DD5-6D194B3471ED}" presName="linNode" presStyleCnt="0"/>
      <dgm:spPr/>
    </dgm:pt>
    <dgm:pt modelId="{37C6BB69-F180-41B5-9A5E-23B74FDFF3ED}" type="pres">
      <dgm:prSet presAssocID="{C90E38B8-2CD3-42AF-8DD5-6D194B3471ED}" presName="parentText" presStyleLbl="node1" presStyleIdx="1" presStyleCnt="4">
        <dgm:presLayoutVars>
          <dgm:chMax val="1"/>
          <dgm:bulletEnabled val="1"/>
        </dgm:presLayoutVars>
      </dgm:prSet>
      <dgm:spPr/>
      <dgm:t>
        <a:bodyPr/>
        <a:lstStyle/>
        <a:p>
          <a:endParaRPr lang="en-US"/>
        </a:p>
      </dgm:t>
    </dgm:pt>
    <dgm:pt modelId="{8FABFBB8-9047-4463-85D6-F2F4631BF54C}" type="pres">
      <dgm:prSet presAssocID="{C90E38B8-2CD3-42AF-8DD5-6D194B3471ED}" presName="descendantText" presStyleLbl="alignAccFollowNode1" presStyleIdx="1" presStyleCnt="4">
        <dgm:presLayoutVars>
          <dgm:bulletEnabled val="1"/>
        </dgm:presLayoutVars>
      </dgm:prSet>
      <dgm:spPr/>
      <dgm:t>
        <a:bodyPr/>
        <a:lstStyle/>
        <a:p>
          <a:endParaRPr lang="en-US"/>
        </a:p>
      </dgm:t>
    </dgm:pt>
    <dgm:pt modelId="{D756280B-3A73-44B4-A81B-C51B5CA6C8AD}" type="pres">
      <dgm:prSet presAssocID="{364EC06A-E2E9-4455-9B5A-ECB435947A1B}" presName="sp" presStyleCnt="0"/>
      <dgm:spPr/>
    </dgm:pt>
    <dgm:pt modelId="{68BF445D-2C06-4221-9154-A2D7ADC0BAD0}" type="pres">
      <dgm:prSet presAssocID="{A5A84603-1BF9-4BB5-871E-95ADF16208EB}" presName="linNode" presStyleCnt="0"/>
      <dgm:spPr/>
    </dgm:pt>
    <dgm:pt modelId="{FE0BA89A-8EDC-4D95-AA8C-2BE6503663F3}" type="pres">
      <dgm:prSet presAssocID="{A5A84603-1BF9-4BB5-871E-95ADF16208EB}" presName="parentText" presStyleLbl="node1" presStyleIdx="2" presStyleCnt="4">
        <dgm:presLayoutVars>
          <dgm:chMax val="1"/>
          <dgm:bulletEnabled val="1"/>
        </dgm:presLayoutVars>
      </dgm:prSet>
      <dgm:spPr/>
      <dgm:t>
        <a:bodyPr/>
        <a:lstStyle/>
        <a:p>
          <a:endParaRPr lang="en-US"/>
        </a:p>
      </dgm:t>
    </dgm:pt>
    <dgm:pt modelId="{2B0E57F2-24D8-41FA-B7C0-CA94FA7DAFDC}" type="pres">
      <dgm:prSet presAssocID="{A5A84603-1BF9-4BB5-871E-95ADF16208EB}" presName="descendantText" presStyleLbl="alignAccFollowNode1" presStyleIdx="2" presStyleCnt="4">
        <dgm:presLayoutVars>
          <dgm:bulletEnabled val="1"/>
        </dgm:presLayoutVars>
      </dgm:prSet>
      <dgm:spPr/>
      <dgm:t>
        <a:bodyPr/>
        <a:lstStyle/>
        <a:p>
          <a:endParaRPr lang="en-US"/>
        </a:p>
      </dgm:t>
    </dgm:pt>
    <dgm:pt modelId="{B2B08816-0705-401E-A201-1A723000A8E6}" type="pres">
      <dgm:prSet presAssocID="{96D2ABBC-1594-4C11-9BF1-3D6DB5BCAF84}" presName="sp" presStyleCnt="0"/>
      <dgm:spPr/>
    </dgm:pt>
    <dgm:pt modelId="{CC39655C-41F4-4547-B952-95B1989BF7EC}" type="pres">
      <dgm:prSet presAssocID="{9FF6DF59-1A46-4FD9-9129-2089D95E7BBB}" presName="linNode" presStyleCnt="0"/>
      <dgm:spPr/>
    </dgm:pt>
    <dgm:pt modelId="{5A79F9BA-FFC1-4CD5-912A-0471570D71EE}" type="pres">
      <dgm:prSet presAssocID="{9FF6DF59-1A46-4FD9-9129-2089D95E7BBB}" presName="parentText" presStyleLbl="node1" presStyleIdx="3" presStyleCnt="4">
        <dgm:presLayoutVars>
          <dgm:chMax val="1"/>
          <dgm:bulletEnabled val="1"/>
        </dgm:presLayoutVars>
      </dgm:prSet>
      <dgm:spPr/>
      <dgm:t>
        <a:bodyPr/>
        <a:lstStyle/>
        <a:p>
          <a:endParaRPr lang="en-US"/>
        </a:p>
      </dgm:t>
    </dgm:pt>
    <dgm:pt modelId="{5FF83E32-4DE9-49A9-8E21-DA7EBD0AA36F}" type="pres">
      <dgm:prSet presAssocID="{9FF6DF59-1A46-4FD9-9129-2089D95E7BBB}" presName="descendantText" presStyleLbl="alignAccFollowNode1" presStyleIdx="3" presStyleCnt="4">
        <dgm:presLayoutVars>
          <dgm:bulletEnabled val="1"/>
        </dgm:presLayoutVars>
      </dgm:prSet>
      <dgm:spPr/>
      <dgm:t>
        <a:bodyPr/>
        <a:lstStyle/>
        <a:p>
          <a:endParaRPr lang="en-US"/>
        </a:p>
      </dgm:t>
    </dgm:pt>
  </dgm:ptLst>
  <dgm:cxnLst>
    <dgm:cxn modelId="{5AB73FA6-6C2B-471D-876A-F365470999B3}" srcId="{4199D67D-E152-4AAE-AE03-69C167D9EA53}" destId="{C90E38B8-2CD3-42AF-8DD5-6D194B3471ED}" srcOrd="1" destOrd="0" parTransId="{34990406-F8FD-41A4-8C73-2D74BBAC4728}" sibTransId="{364EC06A-E2E9-4455-9B5A-ECB435947A1B}"/>
    <dgm:cxn modelId="{105ACFEB-B47B-4793-8A79-CDFAB3216E08}" srcId="{A5A84603-1BF9-4BB5-871E-95ADF16208EB}" destId="{A0245202-351B-459A-B5EA-3D876E9531C6}" srcOrd="0" destOrd="0" parTransId="{7A810861-003F-4B59-B521-51B94DE9A741}" sibTransId="{185BF8E1-9979-4E25-9982-62801311315C}"/>
    <dgm:cxn modelId="{AAA3B5B1-6227-4E11-B8B5-41966A64E297}" type="presOf" srcId="{A0245202-351B-459A-B5EA-3D876E9531C6}" destId="{2B0E57F2-24D8-41FA-B7C0-CA94FA7DAFDC}" srcOrd="0" destOrd="0" presId="urn:microsoft.com/office/officeart/2005/8/layout/vList5"/>
    <dgm:cxn modelId="{AEB85496-FECF-4BF6-B131-DEDDED7709F6}" type="presOf" srcId="{9FF6DF59-1A46-4FD9-9129-2089D95E7BBB}" destId="{5A79F9BA-FFC1-4CD5-912A-0471570D71EE}" srcOrd="0" destOrd="0" presId="urn:microsoft.com/office/officeart/2005/8/layout/vList5"/>
    <dgm:cxn modelId="{DABA71FB-E352-46C6-A26A-47F6BA06E6F4}" srcId="{4199D67D-E152-4AAE-AE03-69C167D9EA53}" destId="{9FF6DF59-1A46-4FD9-9129-2089D95E7BBB}" srcOrd="3" destOrd="0" parTransId="{7572FB2A-3694-4EAC-9DAC-FE6E038572D5}" sibTransId="{056EAB7D-33F2-4832-AE94-2C2AAA275A16}"/>
    <dgm:cxn modelId="{D171253F-7A98-4396-8FEE-E6455A6ACC09}" srcId="{4199D67D-E152-4AAE-AE03-69C167D9EA53}" destId="{A5A84603-1BF9-4BB5-871E-95ADF16208EB}" srcOrd="2" destOrd="0" parTransId="{31DD14FD-F846-4F5B-9AA2-2F26606D3087}" sibTransId="{96D2ABBC-1594-4C11-9BF1-3D6DB5BCAF84}"/>
    <dgm:cxn modelId="{4C8C17C6-8E82-4F0F-AF8A-3320EEEAA7DA}" type="presOf" srcId="{A5A84603-1BF9-4BB5-871E-95ADF16208EB}" destId="{FE0BA89A-8EDC-4D95-AA8C-2BE6503663F3}" srcOrd="0" destOrd="0" presId="urn:microsoft.com/office/officeart/2005/8/layout/vList5"/>
    <dgm:cxn modelId="{FD9231B7-AD3C-458F-9C8D-6B86A50EA85B}" srcId="{C90E38B8-2CD3-42AF-8DD5-6D194B3471ED}" destId="{044C11AE-D1A8-4CE8-A26E-72239F14DFF9}" srcOrd="0" destOrd="0" parTransId="{D1681EB9-0BCC-43BA-8185-337C5B044330}" sibTransId="{9F7067F0-F2D4-4B2B-B856-867D8F70301E}"/>
    <dgm:cxn modelId="{A3CF12BE-B4AB-4A56-A0A0-FD11E24D6412}" type="presOf" srcId="{7A48BE6C-4899-4DC5-9ED9-621495380D89}" destId="{0ADE305E-EAD1-438D-9231-57B4D81C5497}" srcOrd="0" destOrd="0" presId="urn:microsoft.com/office/officeart/2005/8/layout/vList5"/>
    <dgm:cxn modelId="{B7BECB3B-D07E-4BD4-A124-8810772B08C2}" type="presOf" srcId="{CB08B185-4A7D-439E-8ACE-F9F7B794AF4D}" destId="{916AFDEE-9926-41C3-B26F-0C1CC91BA8E9}" srcOrd="0" destOrd="0" presId="urn:microsoft.com/office/officeart/2005/8/layout/vList5"/>
    <dgm:cxn modelId="{EDDBB371-2628-4694-9EF9-9149EF05D134}" srcId="{9FF6DF59-1A46-4FD9-9129-2089D95E7BBB}" destId="{B44D42A3-4BDE-4233-86CC-2C42454C4B37}" srcOrd="0" destOrd="0" parTransId="{8490F24A-763D-4C09-9B58-C88FB934B106}" sibTransId="{387483F0-60EB-4266-B43A-5B42C0C5E6F6}"/>
    <dgm:cxn modelId="{E8A18457-CCDC-4DCC-B4E7-38F891DED4E4}" srcId="{4199D67D-E152-4AAE-AE03-69C167D9EA53}" destId="{CB08B185-4A7D-439E-8ACE-F9F7B794AF4D}" srcOrd="0" destOrd="0" parTransId="{98F354C2-C7B6-4BA6-857C-D799A44476F0}" sibTransId="{3369BAE7-9AF7-4C3D-8F7D-6CCFEAC5835F}"/>
    <dgm:cxn modelId="{47464BD4-7B83-40C5-9B00-741838E26101}" type="presOf" srcId="{4199D67D-E152-4AAE-AE03-69C167D9EA53}" destId="{3962BB5C-4447-4E24-BC87-0EE86E900177}" srcOrd="0" destOrd="0" presId="urn:microsoft.com/office/officeart/2005/8/layout/vList5"/>
    <dgm:cxn modelId="{8400711B-443E-4A98-B6AE-4F5D4E8EA58A}" srcId="{CB08B185-4A7D-439E-8ACE-F9F7B794AF4D}" destId="{7A48BE6C-4899-4DC5-9ED9-621495380D89}" srcOrd="0" destOrd="0" parTransId="{1BCC1A2E-C9BF-4B67-BBB9-F4301E8BF6EA}" sibTransId="{7496A0D2-BC7D-4A6D-99DB-14E1AABBF215}"/>
    <dgm:cxn modelId="{B4F057D9-436A-489A-ABF3-6DA171C3F562}" type="presOf" srcId="{B44D42A3-4BDE-4233-86CC-2C42454C4B37}" destId="{5FF83E32-4DE9-49A9-8E21-DA7EBD0AA36F}" srcOrd="0" destOrd="0" presId="urn:microsoft.com/office/officeart/2005/8/layout/vList5"/>
    <dgm:cxn modelId="{F30FA73D-CCAE-41F7-A970-C93756AE228D}" type="presOf" srcId="{044C11AE-D1A8-4CE8-A26E-72239F14DFF9}" destId="{8FABFBB8-9047-4463-85D6-F2F4631BF54C}" srcOrd="0" destOrd="0" presId="urn:microsoft.com/office/officeart/2005/8/layout/vList5"/>
    <dgm:cxn modelId="{BB600B3A-355A-42A7-9034-0E1B374437A8}" type="presOf" srcId="{C90E38B8-2CD3-42AF-8DD5-6D194B3471ED}" destId="{37C6BB69-F180-41B5-9A5E-23B74FDFF3ED}" srcOrd="0" destOrd="0" presId="urn:microsoft.com/office/officeart/2005/8/layout/vList5"/>
    <dgm:cxn modelId="{FCED5612-2DCE-4CAC-BD53-240F290F9648}" type="presParOf" srcId="{3962BB5C-4447-4E24-BC87-0EE86E900177}" destId="{FC66026D-FE58-4AD1-9538-8D5B699FC242}" srcOrd="0" destOrd="0" presId="urn:microsoft.com/office/officeart/2005/8/layout/vList5"/>
    <dgm:cxn modelId="{8AD4A2EA-7DB7-42F3-A20B-927A5F168546}" type="presParOf" srcId="{FC66026D-FE58-4AD1-9538-8D5B699FC242}" destId="{916AFDEE-9926-41C3-B26F-0C1CC91BA8E9}" srcOrd="0" destOrd="0" presId="urn:microsoft.com/office/officeart/2005/8/layout/vList5"/>
    <dgm:cxn modelId="{83FCC273-771F-42FB-AF77-192469342137}" type="presParOf" srcId="{FC66026D-FE58-4AD1-9538-8D5B699FC242}" destId="{0ADE305E-EAD1-438D-9231-57B4D81C5497}" srcOrd="1" destOrd="0" presId="urn:microsoft.com/office/officeart/2005/8/layout/vList5"/>
    <dgm:cxn modelId="{5B227A08-CD92-4703-8CC6-9964739064A0}" type="presParOf" srcId="{3962BB5C-4447-4E24-BC87-0EE86E900177}" destId="{CE7ECEED-C72D-4E53-B5AF-341350E7E648}" srcOrd="1" destOrd="0" presId="urn:microsoft.com/office/officeart/2005/8/layout/vList5"/>
    <dgm:cxn modelId="{28C76E9A-2E78-443B-8FEB-8163773301EC}" type="presParOf" srcId="{3962BB5C-4447-4E24-BC87-0EE86E900177}" destId="{20C74D89-60C3-4708-9307-0F93FEC3562F}" srcOrd="2" destOrd="0" presId="urn:microsoft.com/office/officeart/2005/8/layout/vList5"/>
    <dgm:cxn modelId="{4AD730AD-EDFE-4E2C-907E-3448582D750B}" type="presParOf" srcId="{20C74D89-60C3-4708-9307-0F93FEC3562F}" destId="{37C6BB69-F180-41B5-9A5E-23B74FDFF3ED}" srcOrd="0" destOrd="0" presId="urn:microsoft.com/office/officeart/2005/8/layout/vList5"/>
    <dgm:cxn modelId="{E6E9ED2E-6F4D-49E9-B753-268AA6D0ACB4}" type="presParOf" srcId="{20C74D89-60C3-4708-9307-0F93FEC3562F}" destId="{8FABFBB8-9047-4463-85D6-F2F4631BF54C}" srcOrd="1" destOrd="0" presId="urn:microsoft.com/office/officeart/2005/8/layout/vList5"/>
    <dgm:cxn modelId="{2839BEDA-4808-48FB-9700-CAE13D5B05E4}" type="presParOf" srcId="{3962BB5C-4447-4E24-BC87-0EE86E900177}" destId="{D756280B-3A73-44B4-A81B-C51B5CA6C8AD}" srcOrd="3" destOrd="0" presId="urn:microsoft.com/office/officeart/2005/8/layout/vList5"/>
    <dgm:cxn modelId="{7D5A9F8F-7062-40DC-B2F2-2AEF95FAA983}" type="presParOf" srcId="{3962BB5C-4447-4E24-BC87-0EE86E900177}" destId="{68BF445D-2C06-4221-9154-A2D7ADC0BAD0}" srcOrd="4" destOrd="0" presId="urn:microsoft.com/office/officeart/2005/8/layout/vList5"/>
    <dgm:cxn modelId="{286A17FE-31E1-424F-BD25-3F7EB86E6B8F}" type="presParOf" srcId="{68BF445D-2C06-4221-9154-A2D7ADC0BAD0}" destId="{FE0BA89A-8EDC-4D95-AA8C-2BE6503663F3}" srcOrd="0" destOrd="0" presId="urn:microsoft.com/office/officeart/2005/8/layout/vList5"/>
    <dgm:cxn modelId="{7604FB46-6635-44D4-BE7D-A85B78253F78}" type="presParOf" srcId="{68BF445D-2C06-4221-9154-A2D7ADC0BAD0}" destId="{2B0E57F2-24D8-41FA-B7C0-CA94FA7DAFDC}" srcOrd="1" destOrd="0" presId="urn:microsoft.com/office/officeart/2005/8/layout/vList5"/>
    <dgm:cxn modelId="{3C5D07BD-6793-447F-BB2D-5ADDC0A318BC}" type="presParOf" srcId="{3962BB5C-4447-4E24-BC87-0EE86E900177}" destId="{B2B08816-0705-401E-A201-1A723000A8E6}" srcOrd="5" destOrd="0" presId="urn:microsoft.com/office/officeart/2005/8/layout/vList5"/>
    <dgm:cxn modelId="{3A2933AC-AF67-4D9A-8F87-4B6F7E063235}" type="presParOf" srcId="{3962BB5C-4447-4E24-BC87-0EE86E900177}" destId="{CC39655C-41F4-4547-B952-95B1989BF7EC}" srcOrd="6" destOrd="0" presId="urn:microsoft.com/office/officeart/2005/8/layout/vList5"/>
    <dgm:cxn modelId="{FB944F12-0A60-424A-9673-C58D7D9D9B49}" type="presParOf" srcId="{CC39655C-41F4-4547-B952-95B1989BF7EC}" destId="{5A79F9BA-FFC1-4CD5-912A-0471570D71EE}" srcOrd="0" destOrd="0" presId="urn:microsoft.com/office/officeart/2005/8/layout/vList5"/>
    <dgm:cxn modelId="{6F322D8E-048C-4537-9FB2-54FD2494A58B}" type="presParOf" srcId="{CC39655C-41F4-4547-B952-95B1989BF7EC}" destId="{5FF83E32-4DE9-49A9-8E21-DA7EBD0AA36F}"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759443-A9F6-40F2-B4AD-8D5DE1D2736A}"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A5A31A57-1F3C-4461-B832-C83F4173A9D1}">
      <dgm:prSet phldrT="[Text]" custT="1"/>
      <dgm:spPr/>
      <dgm:t>
        <a:bodyPr/>
        <a:lstStyle/>
        <a:p>
          <a:pPr algn="ctr"/>
          <a:r>
            <a:rPr lang="en-US" sz="4000" b="1" i="0" cap="none" dirty="0" smtClean="0">
              <a:effectLst>
                <a:outerShdw blurRad="38100" dist="38100" dir="2700000">
                  <a:srgbClr val="000000"/>
                </a:outerShdw>
              </a:effectLst>
              <a:latin typeface="+mj-lt"/>
              <a:cs typeface="Chalkboard"/>
            </a:rPr>
            <a:t>Closing the Gaps by 2015</a:t>
          </a:r>
          <a:endParaRPr lang="en-US" sz="4000" b="1" i="0" cap="none" dirty="0">
            <a:effectLst>
              <a:outerShdw blurRad="38100" dist="38100" dir="2700000">
                <a:srgbClr val="000000"/>
              </a:outerShdw>
            </a:effectLst>
            <a:latin typeface="+mj-lt"/>
            <a:cs typeface="Chalkboard"/>
          </a:endParaRPr>
        </a:p>
      </dgm:t>
    </dgm:pt>
    <dgm:pt modelId="{2CFF1713-7058-44DA-820E-3D6435349C98}" type="parTrans" cxnId="{22D7D868-E439-43D1-BA0F-F5439AAC91CC}">
      <dgm:prSet/>
      <dgm:spPr/>
      <dgm:t>
        <a:bodyPr/>
        <a:lstStyle/>
        <a:p>
          <a:endParaRPr lang="en-US" sz="1800"/>
        </a:p>
      </dgm:t>
    </dgm:pt>
    <dgm:pt modelId="{49DF3DD1-FE16-4965-9945-24D6F61902D2}" type="sibTrans" cxnId="{22D7D868-E439-43D1-BA0F-F5439AAC91CC}">
      <dgm:prSet/>
      <dgm:spPr/>
      <dgm:t>
        <a:bodyPr/>
        <a:lstStyle/>
        <a:p>
          <a:endParaRPr lang="en-US" sz="1800"/>
        </a:p>
      </dgm:t>
    </dgm:pt>
    <dgm:pt modelId="{1FC26202-5270-4386-9677-25161C416190}" type="pres">
      <dgm:prSet presAssocID="{F1759443-A9F6-40F2-B4AD-8D5DE1D2736A}" presName="linear" presStyleCnt="0">
        <dgm:presLayoutVars>
          <dgm:animLvl val="lvl"/>
          <dgm:resizeHandles val="exact"/>
        </dgm:presLayoutVars>
      </dgm:prSet>
      <dgm:spPr/>
      <dgm:t>
        <a:bodyPr/>
        <a:lstStyle/>
        <a:p>
          <a:endParaRPr lang="en-US"/>
        </a:p>
      </dgm:t>
    </dgm:pt>
    <dgm:pt modelId="{6375FBBA-F313-47F9-9D0B-593FEA412111}" type="pres">
      <dgm:prSet presAssocID="{A5A31A57-1F3C-4461-B832-C83F4173A9D1}" presName="parentText" presStyleLbl="node1" presStyleIdx="0" presStyleCnt="1" custLinFactNeighborX="-952" custLinFactNeighborY="-99">
        <dgm:presLayoutVars>
          <dgm:chMax val="0"/>
          <dgm:bulletEnabled val="1"/>
        </dgm:presLayoutVars>
      </dgm:prSet>
      <dgm:spPr/>
      <dgm:t>
        <a:bodyPr/>
        <a:lstStyle/>
        <a:p>
          <a:endParaRPr lang="en-US"/>
        </a:p>
      </dgm:t>
    </dgm:pt>
  </dgm:ptLst>
  <dgm:cxnLst>
    <dgm:cxn modelId="{37B285A4-D2DE-4D0B-ADD0-82AC6FA3B02C}" type="presOf" srcId="{F1759443-A9F6-40F2-B4AD-8D5DE1D2736A}" destId="{1FC26202-5270-4386-9677-25161C416190}" srcOrd="0" destOrd="0" presId="urn:microsoft.com/office/officeart/2005/8/layout/vList2"/>
    <dgm:cxn modelId="{22D7D868-E439-43D1-BA0F-F5439AAC91CC}" srcId="{F1759443-A9F6-40F2-B4AD-8D5DE1D2736A}" destId="{A5A31A57-1F3C-4461-B832-C83F4173A9D1}" srcOrd="0" destOrd="0" parTransId="{2CFF1713-7058-44DA-820E-3D6435349C98}" sibTransId="{49DF3DD1-FE16-4965-9945-24D6F61902D2}"/>
    <dgm:cxn modelId="{6A191860-9C83-4909-BCAF-94CD4D93CD04}" type="presOf" srcId="{A5A31A57-1F3C-4461-B832-C83F4173A9D1}" destId="{6375FBBA-F313-47F9-9D0B-593FEA412111}" srcOrd="0" destOrd="0" presId="urn:microsoft.com/office/officeart/2005/8/layout/vList2"/>
    <dgm:cxn modelId="{FF567861-70D6-4D93-A83D-5D991D136CA2}" type="presParOf" srcId="{1FC26202-5270-4386-9677-25161C416190}" destId="{6375FBBA-F313-47F9-9D0B-593FEA41211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4BC6BE-BBAA-4017-BE76-662960FA3CAF}"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F4CBED9A-7DF3-450A-8988-EDA3C70633CF}">
      <dgm:prSet custT="1"/>
      <dgm:spPr/>
      <dgm:t>
        <a:bodyPr/>
        <a:lstStyle/>
        <a:p>
          <a:pPr algn="ctr" rtl="0"/>
          <a:r>
            <a:rPr lang="en-US" sz="3600" b="1" i="0" cap="small" dirty="0" smtClean="0">
              <a:effectLst>
                <a:outerShdw blurRad="38100" dist="38100" dir="2700000">
                  <a:srgbClr val="000000"/>
                </a:outerShdw>
              </a:effectLst>
              <a:latin typeface="+mj-lt"/>
              <a:cs typeface="Chalkboard"/>
            </a:rPr>
            <a:t> </a:t>
          </a:r>
          <a:r>
            <a:rPr lang="en-US" sz="4000" b="1" cap="none" dirty="0" smtClean="0">
              <a:effectLst>
                <a:outerShdw blurRad="38100" dist="38100" dir="2700000">
                  <a:srgbClr val="000000"/>
                </a:outerShdw>
              </a:effectLst>
              <a:latin typeface="+mj-lt"/>
            </a:rPr>
            <a:t>College and Career Readiness</a:t>
          </a:r>
          <a:endParaRPr lang="en-US" sz="4000" b="1" cap="none" dirty="0">
            <a:effectLst>
              <a:outerShdw blurRad="38100" dist="38100" dir="2700000">
                <a:srgbClr val="000000"/>
              </a:outerShdw>
            </a:effectLst>
            <a:latin typeface="+mj-lt"/>
          </a:endParaRPr>
        </a:p>
      </dgm:t>
    </dgm:pt>
    <dgm:pt modelId="{E12CC764-F1D3-4488-AF0C-6D1B4F9AA20D}" type="parTrans" cxnId="{A21B2ED8-D350-47BA-A2B7-4750DA8D7A0E}">
      <dgm:prSet/>
      <dgm:spPr/>
      <dgm:t>
        <a:bodyPr/>
        <a:lstStyle/>
        <a:p>
          <a:endParaRPr lang="en-US"/>
        </a:p>
      </dgm:t>
    </dgm:pt>
    <dgm:pt modelId="{9B54CED7-E4E5-4F55-853B-F1C60916CB3C}" type="sibTrans" cxnId="{A21B2ED8-D350-47BA-A2B7-4750DA8D7A0E}">
      <dgm:prSet/>
      <dgm:spPr/>
      <dgm:t>
        <a:bodyPr/>
        <a:lstStyle/>
        <a:p>
          <a:endParaRPr lang="en-US"/>
        </a:p>
      </dgm:t>
    </dgm:pt>
    <dgm:pt modelId="{C1C4C577-0FFB-4ACB-9136-14F2CB2194E2}" type="pres">
      <dgm:prSet presAssocID="{254BC6BE-BBAA-4017-BE76-662960FA3CAF}" presName="linear" presStyleCnt="0">
        <dgm:presLayoutVars>
          <dgm:animLvl val="lvl"/>
          <dgm:resizeHandles val="exact"/>
        </dgm:presLayoutVars>
      </dgm:prSet>
      <dgm:spPr/>
      <dgm:t>
        <a:bodyPr/>
        <a:lstStyle/>
        <a:p>
          <a:endParaRPr lang="en-US"/>
        </a:p>
      </dgm:t>
    </dgm:pt>
    <dgm:pt modelId="{04D1EB83-E5EF-49B4-B415-5722E7F0B10C}" type="pres">
      <dgm:prSet presAssocID="{F4CBED9A-7DF3-450A-8988-EDA3C70633CF}" presName="parentText" presStyleLbl="node1" presStyleIdx="0" presStyleCnt="1" custLinFactY="49400" custLinFactNeighborX="-11111" custLinFactNeighborY="100000">
        <dgm:presLayoutVars>
          <dgm:chMax val="0"/>
          <dgm:bulletEnabled val="1"/>
        </dgm:presLayoutVars>
      </dgm:prSet>
      <dgm:spPr/>
      <dgm:t>
        <a:bodyPr/>
        <a:lstStyle/>
        <a:p>
          <a:endParaRPr lang="en-US"/>
        </a:p>
      </dgm:t>
    </dgm:pt>
  </dgm:ptLst>
  <dgm:cxnLst>
    <dgm:cxn modelId="{A21B2ED8-D350-47BA-A2B7-4750DA8D7A0E}" srcId="{254BC6BE-BBAA-4017-BE76-662960FA3CAF}" destId="{F4CBED9A-7DF3-450A-8988-EDA3C70633CF}" srcOrd="0" destOrd="0" parTransId="{E12CC764-F1D3-4488-AF0C-6D1B4F9AA20D}" sibTransId="{9B54CED7-E4E5-4F55-853B-F1C60916CB3C}"/>
    <dgm:cxn modelId="{2FF67DB3-62F4-4DFF-A231-C11DC498088C}" type="presOf" srcId="{254BC6BE-BBAA-4017-BE76-662960FA3CAF}" destId="{C1C4C577-0FFB-4ACB-9136-14F2CB2194E2}" srcOrd="0" destOrd="0" presId="urn:microsoft.com/office/officeart/2005/8/layout/vList2"/>
    <dgm:cxn modelId="{E0D61F7A-A282-44EF-849B-F0937475EFDC}" type="presOf" srcId="{F4CBED9A-7DF3-450A-8988-EDA3C70633CF}" destId="{04D1EB83-E5EF-49B4-B415-5722E7F0B10C}" srcOrd="0" destOrd="0" presId="urn:microsoft.com/office/officeart/2005/8/layout/vList2"/>
    <dgm:cxn modelId="{692030B7-C155-43E5-8087-547A3907C646}" type="presParOf" srcId="{C1C4C577-0FFB-4ACB-9136-14F2CB2194E2}" destId="{04D1EB83-E5EF-49B4-B415-5722E7F0B10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FA3169-1344-46A4-9E9B-4C6FC4CF5A6E}" type="doc">
      <dgm:prSet loTypeId="urn:microsoft.com/office/officeart/2005/8/layout/vList2" loCatId="list" qsTypeId="urn:microsoft.com/office/officeart/2005/8/quickstyle/simple4" qsCatId="simple" csTypeId="urn:microsoft.com/office/officeart/2005/8/colors/accent0_2" csCatId="mainScheme" phldr="1"/>
      <dgm:spPr/>
      <dgm:t>
        <a:bodyPr/>
        <a:lstStyle/>
        <a:p>
          <a:endParaRPr lang="en-US"/>
        </a:p>
      </dgm:t>
    </dgm:pt>
    <dgm:pt modelId="{6D897288-4804-48F0-BD13-02C285C2FBAF}">
      <dgm:prSet custT="1"/>
      <dgm:spPr/>
      <dgm:t>
        <a:bodyPr/>
        <a:lstStyle/>
        <a:p>
          <a:pPr rtl="0"/>
          <a:r>
            <a:rPr lang="en-US" sz="2400" b="1" dirty="0" smtClean="0">
              <a:solidFill>
                <a:schemeClr val="tx1"/>
              </a:solidFill>
            </a:rPr>
            <a:t>Challenging courses – especially in mathematics – open the doors to postsecondary opportunities</a:t>
          </a:r>
          <a:endParaRPr lang="en-US" sz="2400" b="1" dirty="0">
            <a:solidFill>
              <a:schemeClr val="tx1"/>
            </a:solidFill>
          </a:endParaRPr>
        </a:p>
      </dgm:t>
    </dgm:pt>
    <dgm:pt modelId="{D155BFB2-DB6C-44EE-8DCA-9F76D306105F}" type="parTrans" cxnId="{064C6106-E7E2-4AFB-980E-66543C09D716}">
      <dgm:prSet/>
      <dgm:spPr/>
      <dgm:t>
        <a:bodyPr/>
        <a:lstStyle/>
        <a:p>
          <a:endParaRPr lang="en-US">
            <a:solidFill>
              <a:schemeClr val="bg2">
                <a:lumMod val="25000"/>
              </a:schemeClr>
            </a:solidFill>
          </a:endParaRPr>
        </a:p>
      </dgm:t>
    </dgm:pt>
    <dgm:pt modelId="{59275F98-BA14-4E01-A796-831A43A4FF1C}" type="sibTrans" cxnId="{064C6106-E7E2-4AFB-980E-66543C09D716}">
      <dgm:prSet/>
      <dgm:spPr/>
      <dgm:t>
        <a:bodyPr/>
        <a:lstStyle/>
        <a:p>
          <a:endParaRPr lang="en-US">
            <a:solidFill>
              <a:schemeClr val="bg2">
                <a:lumMod val="25000"/>
              </a:schemeClr>
            </a:solidFill>
          </a:endParaRPr>
        </a:p>
      </dgm:t>
    </dgm:pt>
    <dgm:pt modelId="{ACD81D81-6A0D-4181-8C93-6729291AB533}">
      <dgm:prSet custT="1"/>
      <dgm:spPr/>
      <dgm:t>
        <a:bodyPr/>
        <a:lstStyle/>
        <a:p>
          <a:pPr rtl="0"/>
          <a:r>
            <a:rPr lang="en-US" sz="2400" b="1" dirty="0" smtClean="0">
              <a:solidFill>
                <a:schemeClr val="tx1"/>
              </a:solidFill>
            </a:rPr>
            <a:t>Most well-paying jobs require a certificate or a college degree </a:t>
          </a:r>
          <a:endParaRPr lang="en-US" sz="2400" dirty="0">
            <a:solidFill>
              <a:schemeClr val="tx1"/>
            </a:solidFill>
          </a:endParaRPr>
        </a:p>
      </dgm:t>
    </dgm:pt>
    <dgm:pt modelId="{85D30E9D-58B1-4809-8DE1-AB5AC6CD76EC}" type="parTrans" cxnId="{CD4CF8CE-EB80-4616-92BA-38A63BFED172}">
      <dgm:prSet/>
      <dgm:spPr/>
      <dgm:t>
        <a:bodyPr/>
        <a:lstStyle/>
        <a:p>
          <a:endParaRPr lang="en-US">
            <a:solidFill>
              <a:schemeClr val="bg2">
                <a:lumMod val="25000"/>
              </a:schemeClr>
            </a:solidFill>
          </a:endParaRPr>
        </a:p>
      </dgm:t>
    </dgm:pt>
    <dgm:pt modelId="{111D928E-55BB-480A-AB80-98E82AD52AC3}" type="sibTrans" cxnId="{CD4CF8CE-EB80-4616-92BA-38A63BFED172}">
      <dgm:prSet/>
      <dgm:spPr/>
      <dgm:t>
        <a:bodyPr/>
        <a:lstStyle/>
        <a:p>
          <a:endParaRPr lang="en-US">
            <a:solidFill>
              <a:schemeClr val="bg2">
                <a:lumMod val="25000"/>
              </a:schemeClr>
            </a:solidFill>
          </a:endParaRPr>
        </a:p>
      </dgm:t>
    </dgm:pt>
    <dgm:pt modelId="{6B4FA33F-2F7A-4588-9766-3757094B7D98}" type="pres">
      <dgm:prSet presAssocID="{D2FA3169-1344-46A4-9E9B-4C6FC4CF5A6E}" presName="linear" presStyleCnt="0">
        <dgm:presLayoutVars>
          <dgm:animLvl val="lvl"/>
          <dgm:resizeHandles val="exact"/>
        </dgm:presLayoutVars>
      </dgm:prSet>
      <dgm:spPr/>
      <dgm:t>
        <a:bodyPr/>
        <a:lstStyle/>
        <a:p>
          <a:endParaRPr lang="en-US"/>
        </a:p>
      </dgm:t>
    </dgm:pt>
    <dgm:pt modelId="{F1435368-EDC4-402F-BD1C-DB51C5674B1D}" type="pres">
      <dgm:prSet presAssocID="{6D897288-4804-48F0-BD13-02C285C2FBAF}" presName="parentText" presStyleLbl="node1" presStyleIdx="0" presStyleCnt="2" custScaleY="89161" custLinFactY="-61055" custLinFactNeighborX="-49495" custLinFactNeighborY="-100000">
        <dgm:presLayoutVars>
          <dgm:chMax val="0"/>
          <dgm:bulletEnabled val="1"/>
        </dgm:presLayoutVars>
      </dgm:prSet>
      <dgm:spPr/>
      <dgm:t>
        <a:bodyPr/>
        <a:lstStyle/>
        <a:p>
          <a:endParaRPr lang="en-US"/>
        </a:p>
      </dgm:t>
    </dgm:pt>
    <dgm:pt modelId="{9FBBFB55-DE94-4187-AC25-B4F10C7F44EE}" type="pres">
      <dgm:prSet presAssocID="{59275F98-BA14-4E01-A796-831A43A4FF1C}" presName="spacer" presStyleCnt="0"/>
      <dgm:spPr/>
      <dgm:t>
        <a:bodyPr/>
        <a:lstStyle/>
        <a:p>
          <a:endParaRPr lang="en-US"/>
        </a:p>
      </dgm:t>
    </dgm:pt>
    <dgm:pt modelId="{72DC860E-E106-4FA9-A278-3EC0BFFB6F3C}" type="pres">
      <dgm:prSet presAssocID="{ACD81D81-6A0D-4181-8C93-6729291AB533}" presName="parentText" presStyleLbl="node1" presStyleIdx="1" presStyleCnt="2" custScaleY="85194" custLinFactY="-3831" custLinFactNeighborY="-100000">
        <dgm:presLayoutVars>
          <dgm:chMax val="0"/>
          <dgm:bulletEnabled val="1"/>
        </dgm:presLayoutVars>
      </dgm:prSet>
      <dgm:spPr/>
      <dgm:t>
        <a:bodyPr/>
        <a:lstStyle/>
        <a:p>
          <a:endParaRPr lang="en-US"/>
        </a:p>
      </dgm:t>
    </dgm:pt>
  </dgm:ptLst>
  <dgm:cxnLst>
    <dgm:cxn modelId="{EFC733C3-0BBD-453D-B2C9-5C6E2F6D7B0C}" type="presOf" srcId="{ACD81D81-6A0D-4181-8C93-6729291AB533}" destId="{72DC860E-E106-4FA9-A278-3EC0BFFB6F3C}" srcOrd="0" destOrd="0" presId="urn:microsoft.com/office/officeart/2005/8/layout/vList2"/>
    <dgm:cxn modelId="{CD4CF8CE-EB80-4616-92BA-38A63BFED172}" srcId="{D2FA3169-1344-46A4-9E9B-4C6FC4CF5A6E}" destId="{ACD81D81-6A0D-4181-8C93-6729291AB533}" srcOrd="1" destOrd="0" parTransId="{85D30E9D-58B1-4809-8DE1-AB5AC6CD76EC}" sibTransId="{111D928E-55BB-480A-AB80-98E82AD52AC3}"/>
    <dgm:cxn modelId="{64FA83BD-A7DB-42ED-AC82-27822D758E1A}" type="presOf" srcId="{D2FA3169-1344-46A4-9E9B-4C6FC4CF5A6E}" destId="{6B4FA33F-2F7A-4588-9766-3757094B7D98}" srcOrd="0" destOrd="0" presId="urn:microsoft.com/office/officeart/2005/8/layout/vList2"/>
    <dgm:cxn modelId="{5D20A665-A1AE-45AC-AED7-ED3FE0B01DE4}" type="presOf" srcId="{6D897288-4804-48F0-BD13-02C285C2FBAF}" destId="{F1435368-EDC4-402F-BD1C-DB51C5674B1D}" srcOrd="0" destOrd="0" presId="urn:microsoft.com/office/officeart/2005/8/layout/vList2"/>
    <dgm:cxn modelId="{064C6106-E7E2-4AFB-980E-66543C09D716}" srcId="{D2FA3169-1344-46A4-9E9B-4C6FC4CF5A6E}" destId="{6D897288-4804-48F0-BD13-02C285C2FBAF}" srcOrd="0" destOrd="0" parTransId="{D155BFB2-DB6C-44EE-8DCA-9F76D306105F}" sibTransId="{59275F98-BA14-4E01-A796-831A43A4FF1C}"/>
    <dgm:cxn modelId="{D0F9C47C-E281-46E2-B2A9-7828E09B87C7}" type="presParOf" srcId="{6B4FA33F-2F7A-4588-9766-3757094B7D98}" destId="{F1435368-EDC4-402F-BD1C-DB51C5674B1D}" srcOrd="0" destOrd="0" presId="urn:microsoft.com/office/officeart/2005/8/layout/vList2"/>
    <dgm:cxn modelId="{73A92B96-C4D5-498A-B81F-4A79D2F7764B}" type="presParOf" srcId="{6B4FA33F-2F7A-4588-9766-3757094B7D98}" destId="{9FBBFB55-DE94-4187-AC25-B4F10C7F44EE}" srcOrd="1" destOrd="0" presId="urn:microsoft.com/office/officeart/2005/8/layout/vList2"/>
    <dgm:cxn modelId="{17E86C35-439E-4F6B-80E4-5BA1A880F776}" type="presParOf" srcId="{6B4FA33F-2F7A-4588-9766-3757094B7D98}" destId="{72DC860E-E106-4FA9-A278-3EC0BFFB6F3C}"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4A5F6-6DF6-4C8E-AEBE-7C46856596F4}">
      <dsp:nvSpPr>
        <dsp:cNvPr id="0" name=""/>
        <dsp:cNvSpPr/>
      </dsp:nvSpPr>
      <dsp:spPr>
        <a:xfrm>
          <a:off x="0" y="0"/>
          <a:ext cx="8229600" cy="990478"/>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cap="none" dirty="0" smtClean="0">
              <a:effectLst>
                <a:outerShdw blurRad="38100" dist="38100" dir="2700000">
                  <a:srgbClr val="000000"/>
                </a:outerShdw>
              </a:effectLst>
              <a:latin typeface="+mj-lt"/>
            </a:rPr>
            <a:t>Workforce Needs</a:t>
          </a:r>
          <a:endParaRPr lang="en-US" sz="4000" b="1" kern="1200" cap="none" dirty="0">
            <a:effectLst>
              <a:outerShdw blurRad="38100" dist="38100" dir="2700000">
                <a:srgbClr val="000000"/>
              </a:outerShdw>
            </a:effectLst>
            <a:latin typeface="+mj-lt"/>
          </a:endParaRPr>
        </a:p>
      </dsp:txBody>
      <dsp:txXfrm>
        <a:off x="48351" y="48351"/>
        <a:ext cx="8132898" cy="8937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38D7D-2D38-45CB-9164-40A98FE10EFF}">
      <dsp:nvSpPr>
        <dsp:cNvPr id="0" name=""/>
        <dsp:cNvSpPr/>
      </dsp:nvSpPr>
      <dsp:spPr>
        <a:xfrm>
          <a:off x="0" y="152"/>
          <a:ext cx="8229599" cy="944409"/>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cap="none" dirty="0" smtClean="0">
              <a:effectLst>
                <a:outerShdw blurRad="38100" dist="38100" dir="2700000">
                  <a:srgbClr val="000000"/>
                </a:outerShdw>
              </a:effectLst>
              <a:latin typeface="+mj-lt"/>
            </a:rPr>
            <a:t>Partners for Success</a:t>
          </a:r>
        </a:p>
      </dsp:txBody>
      <dsp:txXfrm>
        <a:off x="46102" y="46254"/>
        <a:ext cx="8137395" cy="85220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1D5D6-8A81-4037-9C67-7ED6096A7500}">
      <dsp:nvSpPr>
        <dsp:cNvPr id="0" name=""/>
        <dsp:cNvSpPr/>
      </dsp:nvSpPr>
      <dsp:spPr>
        <a:xfrm>
          <a:off x="2538221" y="569937"/>
          <a:ext cx="3889325" cy="3889325"/>
        </a:xfrm>
        <a:prstGeom prst="blockArc">
          <a:avLst>
            <a:gd name="adj1" fmla="val 12600000"/>
            <a:gd name="adj2" fmla="val 162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48BBDD3-08BE-4232-ACFF-9255EEAB0A5C}">
      <dsp:nvSpPr>
        <dsp:cNvPr id="0" name=""/>
        <dsp:cNvSpPr/>
      </dsp:nvSpPr>
      <dsp:spPr>
        <a:xfrm>
          <a:off x="2538221" y="569937"/>
          <a:ext cx="3889325" cy="3889325"/>
        </a:xfrm>
        <a:prstGeom prst="blockArc">
          <a:avLst>
            <a:gd name="adj1" fmla="val 9000000"/>
            <a:gd name="adj2" fmla="val 126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1ACFE9A-1CBE-40F4-B111-AB4DDF9E19A7}">
      <dsp:nvSpPr>
        <dsp:cNvPr id="0" name=""/>
        <dsp:cNvSpPr/>
      </dsp:nvSpPr>
      <dsp:spPr>
        <a:xfrm>
          <a:off x="2538221" y="569937"/>
          <a:ext cx="3889325" cy="3889325"/>
        </a:xfrm>
        <a:prstGeom prst="blockArc">
          <a:avLst>
            <a:gd name="adj1" fmla="val 5400000"/>
            <a:gd name="adj2" fmla="val 90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DBB8A92-7AD7-45C5-90CA-38A4A03E97DA}">
      <dsp:nvSpPr>
        <dsp:cNvPr id="0" name=""/>
        <dsp:cNvSpPr/>
      </dsp:nvSpPr>
      <dsp:spPr>
        <a:xfrm>
          <a:off x="2538221" y="569937"/>
          <a:ext cx="3889325" cy="3889325"/>
        </a:xfrm>
        <a:prstGeom prst="blockArc">
          <a:avLst>
            <a:gd name="adj1" fmla="val 1800000"/>
            <a:gd name="adj2" fmla="val 54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D61EF14-C343-4EE3-B7F3-D60DC591F475}">
      <dsp:nvSpPr>
        <dsp:cNvPr id="0" name=""/>
        <dsp:cNvSpPr/>
      </dsp:nvSpPr>
      <dsp:spPr>
        <a:xfrm>
          <a:off x="2538221" y="569937"/>
          <a:ext cx="3889325" cy="3889325"/>
        </a:xfrm>
        <a:prstGeom prst="blockArc">
          <a:avLst>
            <a:gd name="adj1" fmla="val 19800000"/>
            <a:gd name="adj2" fmla="val 18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CE7EF35-8C2E-4751-80D4-4FADD7D343F6}">
      <dsp:nvSpPr>
        <dsp:cNvPr id="0" name=""/>
        <dsp:cNvSpPr/>
      </dsp:nvSpPr>
      <dsp:spPr>
        <a:xfrm>
          <a:off x="2537599" y="594867"/>
          <a:ext cx="3889325" cy="3889325"/>
        </a:xfrm>
        <a:prstGeom prst="blockArc">
          <a:avLst>
            <a:gd name="adj1" fmla="val 16200000"/>
            <a:gd name="adj2" fmla="val 198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1A2DAF9-6C29-4491-B458-545F1767010D}">
      <dsp:nvSpPr>
        <dsp:cNvPr id="0" name=""/>
        <dsp:cNvSpPr/>
      </dsp:nvSpPr>
      <dsp:spPr>
        <a:xfrm>
          <a:off x="3757455" y="1773205"/>
          <a:ext cx="1477163" cy="1477163"/>
        </a:xfrm>
        <a:prstGeom prst="ellipse">
          <a:avLst/>
        </a:prstGeom>
        <a:solidFill>
          <a:srgbClr val="CF251A"/>
        </a:solidFill>
        <a:ln w="55000" cap="flat" cmpd="thickThin" algn="ctr">
          <a:solidFill>
            <a:schemeClr val="accent2">
              <a:shade val="50000"/>
            </a:schemeClr>
          </a:solidFill>
          <a:prstDash val="solid"/>
        </a:ln>
        <a:effectLst/>
        <a:scene3d>
          <a:camera prst="orthographicFront"/>
          <a:lightRig rig="flat" dir="t"/>
        </a:scene3d>
        <a:sp3d/>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effectLst>
                <a:outerShdw blurRad="38100" dist="38100" dir="2700000">
                  <a:srgbClr val="000000"/>
                </a:outerShdw>
              </a:effectLst>
            </a:rPr>
            <a:t>Students</a:t>
          </a:r>
          <a:r>
            <a:rPr lang="en-US" sz="1800" b="1" kern="1200" dirty="0" smtClean="0"/>
            <a:t> </a:t>
          </a:r>
          <a:endParaRPr lang="en-US" sz="1800" b="1" kern="1200" dirty="0"/>
        </a:p>
      </dsp:txBody>
      <dsp:txXfrm>
        <a:off x="3973781" y="1989531"/>
        <a:ext cx="1044511" cy="1044511"/>
      </dsp:txXfrm>
    </dsp:sp>
    <dsp:sp modelId="{7A80BE26-1C64-444D-8AC5-3633C44FD3C9}">
      <dsp:nvSpPr>
        <dsp:cNvPr id="0" name=""/>
        <dsp:cNvSpPr/>
      </dsp:nvSpPr>
      <dsp:spPr>
        <a:xfrm>
          <a:off x="3420597" y="2516"/>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Counselors</a:t>
          </a:r>
          <a:endParaRPr lang="en-US" sz="1600" b="1" kern="1200" dirty="0"/>
        </a:p>
      </dsp:txBody>
      <dsp:txXfrm>
        <a:off x="3731734" y="181604"/>
        <a:ext cx="1502300" cy="864713"/>
      </dsp:txXfrm>
    </dsp:sp>
    <dsp:sp modelId="{F74AFF0A-50C8-40A8-BC34-E7C6D62AC270}">
      <dsp:nvSpPr>
        <dsp:cNvPr id="0" name=""/>
        <dsp:cNvSpPr/>
      </dsp:nvSpPr>
      <dsp:spPr>
        <a:xfrm>
          <a:off x="5066598" y="952835"/>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Parents</a:t>
          </a:r>
          <a:endParaRPr lang="en-US" sz="1600" b="1" kern="1200" dirty="0"/>
        </a:p>
      </dsp:txBody>
      <dsp:txXfrm>
        <a:off x="5377735" y="1131923"/>
        <a:ext cx="1502300" cy="864713"/>
      </dsp:txXfrm>
    </dsp:sp>
    <dsp:sp modelId="{665808F7-70B5-45A0-B2E5-62512B0DF571}">
      <dsp:nvSpPr>
        <dsp:cNvPr id="0" name=""/>
        <dsp:cNvSpPr/>
      </dsp:nvSpPr>
      <dsp:spPr>
        <a:xfrm>
          <a:off x="4870202" y="2895603"/>
          <a:ext cx="2517367" cy="1138632"/>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Administrators</a:t>
          </a:r>
          <a:endParaRPr lang="en-US" sz="1600" b="1" kern="1200" dirty="0"/>
        </a:p>
      </dsp:txBody>
      <dsp:txXfrm>
        <a:off x="5238862" y="3062352"/>
        <a:ext cx="1780047" cy="805134"/>
      </dsp:txXfrm>
    </dsp:sp>
    <dsp:sp modelId="{9BDDAD24-E34F-4DF5-A744-BE974424EA14}">
      <dsp:nvSpPr>
        <dsp:cNvPr id="0" name=""/>
        <dsp:cNvSpPr/>
      </dsp:nvSpPr>
      <dsp:spPr>
        <a:xfrm>
          <a:off x="3420597" y="3803793"/>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Community</a:t>
          </a:r>
          <a:endParaRPr lang="en-US" sz="1600" b="1" kern="1200" dirty="0"/>
        </a:p>
      </dsp:txBody>
      <dsp:txXfrm>
        <a:off x="3731734" y="3982881"/>
        <a:ext cx="1502300" cy="864713"/>
      </dsp:txXfrm>
    </dsp:sp>
    <dsp:sp modelId="{77FA5B50-F4C3-4F2E-9270-ECD937C7FFF4}">
      <dsp:nvSpPr>
        <dsp:cNvPr id="0" name=""/>
        <dsp:cNvSpPr/>
      </dsp:nvSpPr>
      <dsp:spPr>
        <a:xfrm>
          <a:off x="1774595" y="2853474"/>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Campus Staff</a:t>
          </a:r>
          <a:endParaRPr lang="en-US" sz="1600" b="1" kern="1200" dirty="0"/>
        </a:p>
      </dsp:txBody>
      <dsp:txXfrm>
        <a:off x="2085732" y="3032562"/>
        <a:ext cx="1502300" cy="864713"/>
      </dsp:txXfrm>
    </dsp:sp>
    <dsp:sp modelId="{60D244D7-02AB-499F-9799-AD898F442B04}">
      <dsp:nvSpPr>
        <dsp:cNvPr id="0" name=""/>
        <dsp:cNvSpPr/>
      </dsp:nvSpPr>
      <dsp:spPr>
        <a:xfrm>
          <a:off x="1774595" y="952835"/>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Teachers</a:t>
          </a:r>
          <a:endParaRPr lang="en-US" sz="1600" b="1" kern="1200" dirty="0"/>
        </a:p>
      </dsp:txBody>
      <dsp:txXfrm>
        <a:off x="2085732" y="1131923"/>
        <a:ext cx="1502300" cy="864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6EBF9-2897-448A-AB59-FC14C0563D06}">
      <dsp:nvSpPr>
        <dsp:cNvPr id="0" name=""/>
        <dsp:cNvSpPr/>
      </dsp:nvSpPr>
      <dsp:spPr>
        <a:xfrm>
          <a:off x="0" y="0"/>
          <a:ext cx="5638800" cy="2023734"/>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dirty="0" smtClean="0">
              <a:solidFill>
                <a:schemeClr val="tx1"/>
              </a:solidFill>
              <a:latin typeface="+mn-lt"/>
              <a:cs typeface="Georgia"/>
            </a:rPr>
            <a:t>Global shifts to an information, service, and technology-based economy require a college-educated workforce.</a:t>
          </a:r>
          <a:endParaRPr lang="en-US" sz="2400" b="1" kern="1200" dirty="0">
            <a:solidFill>
              <a:schemeClr val="tx1"/>
            </a:solidFill>
            <a:latin typeface="+mn-lt"/>
          </a:endParaRPr>
        </a:p>
      </dsp:txBody>
      <dsp:txXfrm>
        <a:off x="98791" y="98791"/>
        <a:ext cx="5441218" cy="1826152"/>
      </dsp:txXfrm>
    </dsp:sp>
    <dsp:sp modelId="{2A814436-49DB-474E-8C17-DAE7FAAFEEBC}">
      <dsp:nvSpPr>
        <dsp:cNvPr id="0" name=""/>
        <dsp:cNvSpPr/>
      </dsp:nvSpPr>
      <dsp:spPr>
        <a:xfrm>
          <a:off x="0" y="2038918"/>
          <a:ext cx="5638800" cy="2023734"/>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dirty="0" smtClean="0">
              <a:solidFill>
                <a:schemeClr val="tx1"/>
              </a:solidFill>
              <a:latin typeface="+mn-lt"/>
              <a:cs typeface="Georgia"/>
            </a:rPr>
            <a:t>Seven out of every ten jobs depend on  advanced skills gained through  postsecondary education or training.</a:t>
          </a:r>
          <a:endParaRPr lang="en-US" sz="2400" b="1" i="0" kern="1200" dirty="0">
            <a:solidFill>
              <a:schemeClr val="tx1"/>
            </a:solidFill>
            <a:latin typeface="+mn-lt"/>
            <a:cs typeface="Georgia"/>
          </a:endParaRPr>
        </a:p>
      </dsp:txBody>
      <dsp:txXfrm>
        <a:off x="98791" y="2137709"/>
        <a:ext cx="5441218" cy="1826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798AC-6E9B-487F-A647-6B44B877D7DF}">
      <dsp:nvSpPr>
        <dsp:cNvPr id="0" name=""/>
        <dsp:cNvSpPr/>
      </dsp:nvSpPr>
      <dsp:spPr>
        <a:xfrm>
          <a:off x="0" y="85"/>
          <a:ext cx="8229600" cy="1141709"/>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effectLst>
                <a:outerShdw blurRad="38100" dist="38100" dir="2700000">
                  <a:srgbClr val="000000"/>
                </a:outerShdw>
              </a:effectLst>
              <a:latin typeface="+mj-lt"/>
            </a:rPr>
            <a:t>Educational Attainment and Rank Among States – Texas 2005</a:t>
          </a:r>
          <a:endParaRPr lang="en-US" sz="3200" b="1" kern="1200" dirty="0">
            <a:effectLst>
              <a:outerShdw dist="38100" dir="2700000">
                <a:srgbClr val="000000"/>
              </a:outerShdw>
            </a:effectLst>
            <a:latin typeface="+mj-lt"/>
          </a:endParaRPr>
        </a:p>
      </dsp:txBody>
      <dsp:txXfrm>
        <a:off x="55734" y="55819"/>
        <a:ext cx="8118132" cy="10302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95C6F-A573-419C-9C14-0A903384ED1F}">
      <dsp:nvSpPr>
        <dsp:cNvPr id="0" name=""/>
        <dsp:cNvSpPr/>
      </dsp:nvSpPr>
      <dsp:spPr>
        <a:xfrm rot="5400000">
          <a:off x="5184457" y="-2206941"/>
          <a:ext cx="823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18-24 with HS diploma</a:t>
          </a:r>
          <a:endParaRPr lang="en-US" sz="2000" kern="1200" dirty="0"/>
        </a:p>
      </dsp:txBody>
      <dsp:txXfrm rot="-5400000">
        <a:off x="2962655" y="55053"/>
        <a:ext cx="5226752" cy="742956"/>
      </dsp:txXfrm>
    </dsp:sp>
    <dsp:sp modelId="{42577FF2-ACB3-407D-914D-1ED28D9820CD}">
      <dsp:nvSpPr>
        <dsp:cNvPr id="0" name=""/>
        <dsp:cNvSpPr/>
      </dsp:nvSpPr>
      <dsp:spPr>
        <a:xfrm>
          <a:off x="0" y="1942"/>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46</a:t>
          </a:r>
          <a:r>
            <a:rPr lang="en-US" sz="4000" b="1" kern="1200" baseline="30000" dirty="0" smtClean="0"/>
            <a:t>th</a:t>
          </a:r>
          <a:endParaRPr lang="en-US" sz="4000" kern="1200" dirty="0"/>
        </a:p>
      </dsp:txBody>
      <dsp:txXfrm>
        <a:off x="41453" y="43395"/>
        <a:ext cx="2879750" cy="766270"/>
      </dsp:txXfrm>
    </dsp:sp>
    <dsp:sp modelId="{EE65C1AF-D266-4F4A-B6EE-4074497C4732}">
      <dsp:nvSpPr>
        <dsp:cNvPr id="0" name=""/>
        <dsp:cNvSpPr/>
      </dsp:nvSpPr>
      <dsp:spPr>
        <a:xfrm rot="5400000">
          <a:off x="5184457" y="-1315306"/>
          <a:ext cx="823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HS diploma</a:t>
          </a:r>
          <a:endParaRPr lang="en-US" sz="2000" kern="1200" dirty="0"/>
        </a:p>
      </dsp:txBody>
      <dsp:txXfrm rot="-5400000">
        <a:off x="2962655" y="946688"/>
        <a:ext cx="5226752" cy="742956"/>
      </dsp:txXfrm>
    </dsp:sp>
    <dsp:sp modelId="{55410046-0819-4750-AFDF-033AAD0774C4}">
      <dsp:nvSpPr>
        <dsp:cNvPr id="0" name=""/>
        <dsp:cNvSpPr/>
      </dsp:nvSpPr>
      <dsp:spPr>
        <a:xfrm>
          <a:off x="0" y="893577"/>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50th</a:t>
          </a:r>
          <a:endParaRPr lang="en-US" sz="4000" b="1" kern="1200" dirty="0"/>
        </a:p>
      </dsp:txBody>
      <dsp:txXfrm>
        <a:off x="41453" y="935030"/>
        <a:ext cx="2879750" cy="766270"/>
      </dsp:txXfrm>
    </dsp:sp>
    <dsp:sp modelId="{5BF9686E-B3DC-4424-B28A-FBC24CD84201}">
      <dsp:nvSpPr>
        <dsp:cNvPr id="0" name=""/>
        <dsp:cNvSpPr/>
      </dsp:nvSpPr>
      <dsp:spPr>
        <a:xfrm rot="5400000">
          <a:off x="5256457" y="-423672"/>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Associate</a:t>
          </a:r>
        </a:p>
      </dsp:txBody>
      <dsp:txXfrm rot="-5400000">
        <a:off x="2962656" y="1903292"/>
        <a:ext cx="5233781" cy="613014"/>
      </dsp:txXfrm>
    </dsp:sp>
    <dsp:sp modelId="{1175A5D5-8187-4C78-A3A6-5CF5C1439227}">
      <dsp:nvSpPr>
        <dsp:cNvPr id="0" name=""/>
        <dsp:cNvSpPr/>
      </dsp:nvSpPr>
      <dsp:spPr>
        <a:xfrm>
          <a:off x="0" y="1785211"/>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46th</a:t>
          </a:r>
          <a:endParaRPr lang="en-US" sz="4000" b="1" kern="1200" dirty="0"/>
        </a:p>
      </dsp:txBody>
      <dsp:txXfrm>
        <a:off x="41453" y="1826664"/>
        <a:ext cx="2879750" cy="766270"/>
      </dsp:txXfrm>
    </dsp:sp>
    <dsp:sp modelId="{458CA508-BB90-46F7-9447-861CCB49705B}">
      <dsp:nvSpPr>
        <dsp:cNvPr id="0" name=""/>
        <dsp:cNvSpPr/>
      </dsp:nvSpPr>
      <dsp:spPr>
        <a:xfrm rot="5400000">
          <a:off x="5256457" y="467962"/>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Bachelor’s or Higher</a:t>
          </a:r>
        </a:p>
      </dsp:txBody>
      <dsp:txXfrm rot="-5400000">
        <a:off x="2962656" y="2794927"/>
        <a:ext cx="5233781" cy="613014"/>
      </dsp:txXfrm>
    </dsp:sp>
    <dsp:sp modelId="{6FC13450-C7C1-4811-BBD1-E8748C88E7BC}">
      <dsp:nvSpPr>
        <dsp:cNvPr id="0" name=""/>
        <dsp:cNvSpPr/>
      </dsp:nvSpPr>
      <dsp:spPr>
        <a:xfrm>
          <a:off x="0" y="2676846"/>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kern="1200" dirty="0" smtClean="0"/>
            <a:t>34th</a:t>
          </a:r>
        </a:p>
      </dsp:txBody>
      <dsp:txXfrm>
        <a:off x="41453" y="2718299"/>
        <a:ext cx="2879750" cy="766270"/>
      </dsp:txXfrm>
    </dsp:sp>
    <dsp:sp modelId="{45B72022-FC4F-4429-9DCF-6128AAF300ED}">
      <dsp:nvSpPr>
        <dsp:cNvPr id="0" name=""/>
        <dsp:cNvSpPr/>
      </dsp:nvSpPr>
      <dsp:spPr>
        <a:xfrm rot="5400000">
          <a:off x="5256457" y="1359597"/>
          <a:ext cx="679340"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0" algn="l" defTabSz="400050" rtl="0">
            <a:lnSpc>
              <a:spcPct val="90000"/>
            </a:lnSpc>
            <a:spcBef>
              <a:spcPct val="0"/>
            </a:spcBef>
            <a:spcAft>
              <a:spcPct val="15000"/>
            </a:spcAft>
            <a:buChar char="••"/>
          </a:pPr>
          <a:endParaRPr lang="en-US" sz="2000" kern="1200" dirty="0"/>
        </a:p>
        <a:p>
          <a:pPr marL="0" marR="0" lvl="1" indent="0" algn="l" defTabSz="914400" rtl="0" eaLnBrk="1" fontAlgn="auto" latinLnBrk="0" hangingPunct="1">
            <a:lnSpc>
              <a:spcPct val="100000"/>
            </a:lnSpc>
            <a:spcBef>
              <a:spcPct val="0"/>
            </a:spcBef>
            <a:spcAft>
              <a:spcPts val="0"/>
            </a:spcAft>
            <a:buClrTx/>
            <a:buSzTx/>
            <a:buFontTx/>
            <a:buChar char="••"/>
            <a:tabLst/>
            <a:defRPr/>
          </a:pPr>
          <a:r>
            <a:rPr lang="en-US" sz="2000" kern="1200" dirty="0" smtClean="0"/>
            <a:t>25-64 with Graduate/Professional</a:t>
          </a:r>
        </a:p>
        <a:p>
          <a:pPr marL="57150" lvl="1" indent="0" algn="l" defTabSz="400050" rtl="0">
            <a:lnSpc>
              <a:spcPct val="90000"/>
            </a:lnSpc>
            <a:spcBef>
              <a:spcPct val="0"/>
            </a:spcBef>
            <a:spcAft>
              <a:spcPct val="15000"/>
            </a:spcAft>
            <a:buChar char="••"/>
          </a:pPr>
          <a:endParaRPr lang="en-US" sz="2000" kern="1200" dirty="0"/>
        </a:p>
      </dsp:txBody>
      <dsp:txXfrm rot="-5400000">
        <a:off x="2962656" y="3686562"/>
        <a:ext cx="5233781" cy="613014"/>
      </dsp:txXfrm>
    </dsp:sp>
    <dsp:sp modelId="{13691207-2DAC-4396-BF85-F983DCA91EA6}">
      <dsp:nvSpPr>
        <dsp:cNvPr id="0" name=""/>
        <dsp:cNvSpPr/>
      </dsp:nvSpPr>
      <dsp:spPr>
        <a:xfrm>
          <a:off x="0" y="3568481"/>
          <a:ext cx="2962656" cy="84917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kern="1200" dirty="0" smtClean="0"/>
            <a:t>34th</a:t>
          </a:r>
        </a:p>
      </dsp:txBody>
      <dsp:txXfrm>
        <a:off x="41453" y="3609934"/>
        <a:ext cx="2879750" cy="7662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BB472-F7DF-4715-83AA-D90476688C21}">
      <dsp:nvSpPr>
        <dsp:cNvPr id="0" name=""/>
        <dsp:cNvSpPr/>
      </dsp:nvSpPr>
      <dsp:spPr>
        <a:xfrm>
          <a:off x="0" y="0"/>
          <a:ext cx="8229600" cy="745052"/>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cap="none" dirty="0" smtClean="0">
              <a:effectLst>
                <a:outerShdw blurRad="38100" dist="38100" dir="2700000">
                  <a:srgbClr val="000000"/>
                </a:outerShdw>
              </a:effectLst>
              <a:latin typeface="+mj-lt"/>
            </a:rPr>
            <a:t>Younger, Less Well Educated in Texas</a:t>
          </a:r>
          <a:endParaRPr lang="en-US" sz="3200" b="1" kern="1200" cap="none" dirty="0">
            <a:effectLst>
              <a:outerShdw blurRad="38100" dist="38100" dir="2700000">
                <a:srgbClr val="000000"/>
              </a:outerShdw>
            </a:effectLst>
            <a:latin typeface="+mj-lt"/>
          </a:endParaRPr>
        </a:p>
      </dsp:txBody>
      <dsp:txXfrm>
        <a:off x="36370" y="36370"/>
        <a:ext cx="8156860" cy="672312"/>
      </dsp:txXfrm>
    </dsp:sp>
    <dsp:sp modelId="{2581E207-4238-4CC7-A58F-F209B41DE4F6}">
      <dsp:nvSpPr>
        <dsp:cNvPr id="0" name=""/>
        <dsp:cNvSpPr/>
      </dsp:nvSpPr>
      <dsp:spPr>
        <a:xfrm>
          <a:off x="0" y="745455"/>
          <a:ext cx="8229600" cy="397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228600" lvl="1" indent="-228600" algn="ctr" defTabSz="1066800" rtl="0">
            <a:lnSpc>
              <a:spcPct val="90000"/>
            </a:lnSpc>
            <a:spcBef>
              <a:spcPct val="0"/>
            </a:spcBef>
            <a:spcAft>
              <a:spcPct val="20000"/>
            </a:spcAft>
            <a:buChar char="••"/>
          </a:pPr>
          <a:r>
            <a:rPr lang="en-US" sz="2400" kern="1200" cap="none" dirty="0" smtClean="0">
              <a:solidFill>
                <a:schemeClr val="tx1"/>
              </a:solidFill>
              <a:effectLst/>
            </a:rPr>
            <a:t>Texas population with Associate Degree or higher</a:t>
          </a:r>
          <a:endParaRPr lang="en-US" sz="2400" kern="1200" cap="none" dirty="0">
            <a:solidFill>
              <a:schemeClr val="tx1"/>
            </a:solidFill>
            <a:effectLst/>
          </a:endParaRPr>
        </a:p>
      </dsp:txBody>
      <dsp:txXfrm>
        <a:off x="0" y="745455"/>
        <a:ext cx="8229600" cy="3971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E305E-EAD1-438D-9231-57B4D81C5497}">
      <dsp:nvSpPr>
        <dsp:cNvPr id="0" name=""/>
        <dsp:cNvSpPr/>
      </dsp:nvSpPr>
      <dsp:spPr>
        <a:xfrm rot="5400000">
          <a:off x="5221929" y="-2163778"/>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25-34 	</a:t>
          </a:r>
          <a:endParaRPr lang="en-US" sz="3000" kern="1200" dirty="0"/>
        </a:p>
      </dsp:txBody>
      <dsp:txXfrm rot="-5400000">
        <a:off x="2962656" y="132029"/>
        <a:ext cx="5230410" cy="675329"/>
      </dsp:txXfrm>
    </dsp:sp>
    <dsp:sp modelId="{916AFDEE-9926-41C3-B26F-0C1CC91BA8E9}">
      <dsp:nvSpPr>
        <dsp:cNvPr id="0" name=""/>
        <dsp:cNvSpPr/>
      </dsp:nvSpPr>
      <dsp:spPr>
        <a:xfrm>
          <a:off x="0" y="1944"/>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30.7%</a:t>
          </a:r>
          <a:endParaRPr lang="en-US" sz="4000" b="1" kern="1200" dirty="0"/>
        </a:p>
      </dsp:txBody>
      <dsp:txXfrm>
        <a:off x="45667" y="47611"/>
        <a:ext cx="2871322" cy="844162"/>
      </dsp:txXfrm>
    </dsp:sp>
    <dsp:sp modelId="{8FABFBB8-9047-4463-85D6-F2F4631BF54C}">
      <dsp:nvSpPr>
        <dsp:cNvPr id="0" name=""/>
        <dsp:cNvSpPr/>
      </dsp:nvSpPr>
      <dsp:spPr>
        <a:xfrm rot="5400000">
          <a:off x="5221929" y="-1181507"/>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35-44</a:t>
          </a:r>
          <a:endParaRPr lang="en-US" sz="3000" kern="1200" dirty="0"/>
        </a:p>
      </dsp:txBody>
      <dsp:txXfrm rot="-5400000">
        <a:off x="2962656" y="1114300"/>
        <a:ext cx="5230410" cy="675329"/>
      </dsp:txXfrm>
    </dsp:sp>
    <dsp:sp modelId="{37C6BB69-F180-41B5-9A5E-23B74FDFF3ED}">
      <dsp:nvSpPr>
        <dsp:cNvPr id="0" name=""/>
        <dsp:cNvSpPr/>
      </dsp:nvSpPr>
      <dsp:spPr>
        <a:xfrm>
          <a:off x="0" y="984216"/>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33.7%</a:t>
          </a:r>
          <a:endParaRPr lang="en-US" sz="4000" b="1" kern="1200" dirty="0"/>
        </a:p>
      </dsp:txBody>
      <dsp:txXfrm>
        <a:off x="45667" y="1029883"/>
        <a:ext cx="2871322" cy="844162"/>
      </dsp:txXfrm>
    </dsp:sp>
    <dsp:sp modelId="{2B0E57F2-24D8-41FA-B7C0-CA94FA7DAFDC}">
      <dsp:nvSpPr>
        <dsp:cNvPr id="0" name=""/>
        <dsp:cNvSpPr/>
      </dsp:nvSpPr>
      <dsp:spPr>
        <a:xfrm rot="5400000">
          <a:off x="5221929" y="-199236"/>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45-54</a:t>
          </a:r>
          <a:endParaRPr lang="en-US" sz="3000" kern="1200" dirty="0"/>
        </a:p>
      </dsp:txBody>
      <dsp:txXfrm rot="-5400000">
        <a:off x="2962656" y="2096571"/>
        <a:ext cx="5230410" cy="675329"/>
      </dsp:txXfrm>
    </dsp:sp>
    <dsp:sp modelId="{FE0BA89A-8EDC-4D95-AA8C-2BE6503663F3}">
      <dsp:nvSpPr>
        <dsp:cNvPr id="0" name=""/>
        <dsp:cNvSpPr/>
      </dsp:nvSpPr>
      <dsp:spPr>
        <a:xfrm>
          <a:off x="0" y="1966487"/>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34.3%</a:t>
          </a:r>
          <a:endParaRPr lang="en-US" sz="4000" b="1" kern="1200" dirty="0"/>
        </a:p>
      </dsp:txBody>
      <dsp:txXfrm>
        <a:off x="45667" y="2012154"/>
        <a:ext cx="2871322" cy="844162"/>
      </dsp:txXfrm>
    </dsp:sp>
    <dsp:sp modelId="{5FF83E32-4DE9-49A9-8E21-DA7EBD0AA36F}">
      <dsp:nvSpPr>
        <dsp:cNvPr id="0" name=""/>
        <dsp:cNvSpPr/>
      </dsp:nvSpPr>
      <dsp:spPr>
        <a:xfrm rot="5400000">
          <a:off x="5221929" y="783034"/>
          <a:ext cx="748397"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rtl="0">
            <a:lnSpc>
              <a:spcPct val="90000"/>
            </a:lnSpc>
            <a:spcBef>
              <a:spcPct val="0"/>
            </a:spcBef>
            <a:spcAft>
              <a:spcPct val="15000"/>
            </a:spcAft>
            <a:buChar char="••"/>
          </a:pPr>
          <a:r>
            <a:rPr lang="en-US" sz="3000" kern="1200" dirty="0" smtClean="0"/>
            <a:t>Ages 55-64</a:t>
          </a:r>
          <a:endParaRPr lang="en-US" sz="3000" b="1" kern="1200" dirty="0"/>
        </a:p>
      </dsp:txBody>
      <dsp:txXfrm rot="-5400000">
        <a:off x="2962656" y="3078841"/>
        <a:ext cx="5230410" cy="675329"/>
      </dsp:txXfrm>
    </dsp:sp>
    <dsp:sp modelId="{5A79F9BA-FFC1-4CD5-912A-0471570D71EE}">
      <dsp:nvSpPr>
        <dsp:cNvPr id="0" name=""/>
        <dsp:cNvSpPr/>
      </dsp:nvSpPr>
      <dsp:spPr>
        <a:xfrm>
          <a:off x="0" y="2948758"/>
          <a:ext cx="2962656" cy="935496"/>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en-US" sz="4000" b="1" kern="1200" dirty="0" smtClean="0"/>
            <a:t>33.5%</a:t>
          </a:r>
          <a:r>
            <a:rPr lang="en-US" sz="2900" kern="1200" dirty="0" smtClean="0"/>
            <a:t>	</a:t>
          </a:r>
          <a:endParaRPr lang="en-US" sz="2900" kern="1200" dirty="0"/>
        </a:p>
      </dsp:txBody>
      <dsp:txXfrm>
        <a:off x="45667" y="2994425"/>
        <a:ext cx="2871322" cy="8441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75FBBA-F313-47F9-9D0B-593FEA412111}">
      <dsp:nvSpPr>
        <dsp:cNvPr id="0" name=""/>
        <dsp:cNvSpPr/>
      </dsp:nvSpPr>
      <dsp:spPr>
        <a:xfrm>
          <a:off x="0" y="76195"/>
          <a:ext cx="8001000" cy="121680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i="0" kern="1200" cap="none" dirty="0" smtClean="0">
              <a:effectLst>
                <a:outerShdw blurRad="38100" dist="38100" dir="2700000">
                  <a:srgbClr val="000000"/>
                </a:outerShdw>
              </a:effectLst>
              <a:latin typeface="+mj-lt"/>
              <a:cs typeface="Chalkboard"/>
            </a:rPr>
            <a:t>Closing the Gaps by 2015</a:t>
          </a:r>
          <a:endParaRPr lang="en-US" sz="4000" b="1" i="0" kern="1200" cap="none" dirty="0">
            <a:effectLst>
              <a:outerShdw blurRad="38100" dist="38100" dir="2700000">
                <a:srgbClr val="000000"/>
              </a:outerShdw>
            </a:effectLst>
            <a:latin typeface="+mj-lt"/>
            <a:cs typeface="Chalkboard"/>
          </a:endParaRPr>
        </a:p>
      </dsp:txBody>
      <dsp:txXfrm>
        <a:off x="59399" y="135594"/>
        <a:ext cx="7882202" cy="10980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1EB83-E5EF-49B4-B415-5722E7F0B10C}">
      <dsp:nvSpPr>
        <dsp:cNvPr id="0" name=""/>
        <dsp:cNvSpPr/>
      </dsp:nvSpPr>
      <dsp:spPr>
        <a:xfrm>
          <a:off x="0" y="1079"/>
          <a:ext cx="8229600" cy="11419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b="1" i="0" kern="1200" cap="small" dirty="0" smtClean="0">
              <a:effectLst>
                <a:outerShdw blurRad="38100" dist="38100" dir="2700000">
                  <a:srgbClr val="000000"/>
                </a:outerShdw>
              </a:effectLst>
              <a:latin typeface="+mj-lt"/>
              <a:cs typeface="Chalkboard"/>
            </a:rPr>
            <a:t> </a:t>
          </a:r>
          <a:r>
            <a:rPr lang="en-US" sz="4000" b="1" kern="1200" cap="none" dirty="0" smtClean="0">
              <a:effectLst>
                <a:outerShdw blurRad="38100" dist="38100" dir="2700000">
                  <a:srgbClr val="000000"/>
                </a:outerShdw>
              </a:effectLst>
              <a:latin typeface="+mj-lt"/>
            </a:rPr>
            <a:t>College and Career Readiness</a:t>
          </a:r>
          <a:endParaRPr lang="en-US" sz="4000" b="1" kern="1200" cap="none" dirty="0">
            <a:effectLst>
              <a:outerShdw blurRad="38100" dist="38100" dir="2700000">
                <a:srgbClr val="000000"/>
              </a:outerShdw>
            </a:effectLst>
            <a:latin typeface="+mj-lt"/>
          </a:endParaRPr>
        </a:p>
      </dsp:txBody>
      <dsp:txXfrm>
        <a:off x="55744" y="56823"/>
        <a:ext cx="8118112" cy="10304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35368-EDC4-402F-BD1C-DB51C5674B1D}">
      <dsp:nvSpPr>
        <dsp:cNvPr id="0" name=""/>
        <dsp:cNvSpPr/>
      </dsp:nvSpPr>
      <dsp:spPr>
        <a:xfrm>
          <a:off x="0" y="0"/>
          <a:ext cx="7543800" cy="106822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solidFill>
                <a:schemeClr val="tx1"/>
              </a:solidFill>
            </a:rPr>
            <a:t>Challenging courses – especially in mathematics – open the doors to postsecondary opportunities</a:t>
          </a:r>
          <a:endParaRPr lang="en-US" sz="2400" b="1" kern="1200" dirty="0">
            <a:solidFill>
              <a:schemeClr val="tx1"/>
            </a:solidFill>
          </a:endParaRPr>
        </a:p>
      </dsp:txBody>
      <dsp:txXfrm>
        <a:off x="52146" y="52146"/>
        <a:ext cx="7439508" cy="963928"/>
      </dsp:txXfrm>
    </dsp:sp>
    <dsp:sp modelId="{72DC860E-E106-4FA9-A278-3EC0BFFB6F3C}">
      <dsp:nvSpPr>
        <dsp:cNvPr id="0" name=""/>
        <dsp:cNvSpPr/>
      </dsp:nvSpPr>
      <dsp:spPr>
        <a:xfrm>
          <a:off x="0" y="1295405"/>
          <a:ext cx="7543800" cy="1020692"/>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solidFill>
                <a:schemeClr val="tx1"/>
              </a:solidFill>
            </a:rPr>
            <a:t>Most well-paying jobs require a certificate or a college degree </a:t>
          </a:r>
          <a:endParaRPr lang="en-US" sz="2400" kern="1200" dirty="0">
            <a:solidFill>
              <a:schemeClr val="tx1"/>
            </a:solidFill>
          </a:endParaRPr>
        </a:p>
      </dsp:txBody>
      <dsp:txXfrm>
        <a:off x="49826" y="1345231"/>
        <a:ext cx="7444148" cy="9210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0.725</cdr:x>
      <cdr:y>0.66782</cdr:y>
    </cdr:from>
    <cdr:to>
      <cdr:x>0.99167</cdr:x>
      <cdr:y>1</cdr:y>
    </cdr:to>
    <cdr:sp macro="" textlink="">
      <cdr:nvSpPr>
        <cdr:cNvPr id="3" name="TextBox 2"/>
        <cdr:cNvSpPr txBox="1"/>
      </cdr:nvSpPr>
      <cdr:spPr>
        <a:xfrm xmlns:a="http://schemas.openxmlformats.org/drawingml/2006/main">
          <a:off x="3314700" y="1838325"/>
          <a:ext cx="12192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r>
              <a:rPr lang="en-US" sz="1100" b="1" i="1" dirty="0" smtClean="0"/>
              <a:t>AVATAR Grant Project Overview Meeting</a:t>
            </a:r>
          </a:p>
          <a:p>
            <a:r>
              <a:rPr lang="en-US" sz="1100" b="1" i="1" dirty="0" smtClean="0"/>
              <a:t>September 27, 2011</a:t>
            </a:r>
            <a:endParaRPr lang="en-US" sz="1100" b="1" i="1"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F6F6D9CA-3A28-47CF-BD43-8EE17DAC3F4D}" type="slidenum">
              <a:rPr lang="en-US" smtClean="0"/>
              <a:pPr/>
              <a:t>‹#›</a:t>
            </a:fld>
            <a:endParaRPr lang="en-US"/>
          </a:p>
        </p:txBody>
      </p:sp>
    </p:spTree>
    <p:extLst>
      <p:ext uri="{BB962C8B-B14F-4D97-AF65-F5344CB8AC3E}">
        <p14:creationId xmlns:p14="http://schemas.microsoft.com/office/powerpoint/2010/main" val="401817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29661713-97C5-40A0-AEBE-2B4463080686}" type="datetimeFigureOut">
              <a:rPr lang="en-US" smtClean="0"/>
              <a:pPr/>
              <a:t>9/23/2011</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DD450642-4D2C-446A-898F-0908D490B3D9}" type="slidenum">
              <a:rPr lang="en-US" smtClean="0"/>
              <a:pPr/>
              <a:t>‹#›</a:t>
            </a:fld>
            <a:endParaRPr lang="en-US"/>
          </a:p>
        </p:txBody>
      </p:sp>
    </p:spTree>
    <p:extLst>
      <p:ext uri="{BB962C8B-B14F-4D97-AF65-F5344CB8AC3E}">
        <p14:creationId xmlns:p14="http://schemas.microsoft.com/office/powerpoint/2010/main" val="180573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latin typeface="Georgia" pitchFamily="18" charset="0"/>
                <a:ea typeface="Georgia" pitchFamily="18" charset="0"/>
                <a:cs typeface="Georgia" pitchFamily="18" charset="0"/>
              </a:rPr>
              <a:t>The organization Achieve, Inc. through its American Diploma Project has conducted extensive research on workforce needs as well as college readiness.  Their researchers found that the skills needed for college and work are closely aligned.  Thus, if we promote college readiness, we also promote career readiness. . .AND if we promote career readiness, we will promote college readiness.  Why?  </a:t>
            </a:r>
            <a:r>
              <a:rPr lang="en-US" i="1" dirty="0" smtClean="0">
                <a:latin typeface="Georgia" pitchFamily="18" charset="0"/>
                <a:ea typeface="Georgia" pitchFamily="18" charset="0"/>
                <a:cs typeface="Georgia" pitchFamily="18" charset="0"/>
              </a:rPr>
              <a:t>Review the information on the slide.</a:t>
            </a:r>
            <a:endParaRPr lang="en-US" dirty="0" smtClean="0">
              <a:latin typeface="Georgia" pitchFamily="18" charset="0"/>
              <a:ea typeface="Georgia" pitchFamily="18" charset="0"/>
              <a:cs typeface="Georgia" pitchFamily="18" charset="0"/>
            </a:endParaRPr>
          </a:p>
          <a:p>
            <a:pPr eaLnBrk="1" hangingPunct="1">
              <a:spcBef>
                <a:spcPct val="0"/>
              </a:spcBef>
            </a:pPr>
            <a:endParaRPr lang="en-US" dirty="0" smtClean="0"/>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A932EB52-2EC2-42A5-BDB0-832DE098067B}" type="slidenum">
              <a:rPr lang="en-US" smtClean="0">
                <a:latin typeface="Calibri" pitchFamily="34" charset="0"/>
              </a:rPr>
              <a:pPr/>
              <a:t>2</a:t>
            </a:fld>
            <a:endParaRPr lang="en-US" dirty="0"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18</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20</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21</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25</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26</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27</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dirty="0" smtClean="0"/>
              <a:t>Read:  The reason why state leaders are concerned about the economic future of Texas is that our state ranks in the bottom half of the states in education attainment.</a:t>
            </a:r>
          </a:p>
          <a:p>
            <a:endParaRPr lang="en-US" dirty="0" smtClean="0"/>
          </a:p>
          <a:p>
            <a:r>
              <a:rPr lang="en-US" i="1" dirty="0" smtClean="0"/>
              <a:t>Review the statistics on the slide.</a:t>
            </a:r>
          </a:p>
          <a:p>
            <a:endParaRPr 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34A4E8DA-6028-4816-AB44-B28F24158C38}" type="slidenum">
              <a:rPr lang="en-US" smtClean="0">
                <a:latin typeface="Calibri" pitchFamily="34" charset="0"/>
              </a:rPr>
              <a:pPr/>
              <a:t>3</a:t>
            </a:fld>
            <a:endParaRPr lang="en-US" dirty="0" smtClean="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29</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spcBef>
                <a:spcPct val="0"/>
              </a:spcBef>
            </a:pPr>
            <a:r>
              <a:rPr lang="en-US" sz="1400" b="1" dirty="0" smtClean="0"/>
              <a:t>Read:  Students need a circle of caring to achieve success.  Who are these partners for success?</a:t>
            </a:r>
          </a:p>
          <a:p>
            <a:pPr>
              <a:lnSpc>
                <a:spcPct val="80000"/>
              </a:lnSpc>
              <a:spcBef>
                <a:spcPct val="0"/>
              </a:spcBef>
            </a:pPr>
            <a:endParaRPr lang="en-US" sz="1400" b="1" dirty="0" smtClean="0"/>
          </a:p>
          <a:p>
            <a:pPr>
              <a:lnSpc>
                <a:spcPct val="80000"/>
              </a:lnSpc>
              <a:spcBef>
                <a:spcPct val="0"/>
              </a:spcBef>
            </a:pPr>
            <a:r>
              <a:rPr lang="en-US" sz="1400" b="1" dirty="0" smtClean="0"/>
              <a:t>Counselors</a:t>
            </a:r>
          </a:p>
          <a:p>
            <a:pPr>
              <a:lnSpc>
                <a:spcPct val="80000"/>
              </a:lnSpc>
              <a:spcBef>
                <a:spcPct val="0"/>
              </a:spcBef>
            </a:pPr>
            <a:r>
              <a:rPr lang="en-US" sz="1400" b="1" dirty="0" smtClean="0"/>
              <a:t>Teachers</a:t>
            </a:r>
          </a:p>
          <a:p>
            <a:pPr>
              <a:lnSpc>
                <a:spcPct val="80000"/>
              </a:lnSpc>
              <a:spcBef>
                <a:spcPct val="0"/>
              </a:spcBef>
            </a:pPr>
            <a:r>
              <a:rPr lang="en-US" sz="1400" b="1" dirty="0" smtClean="0"/>
              <a:t>Administrators, especially the principal</a:t>
            </a:r>
          </a:p>
          <a:p>
            <a:pPr>
              <a:lnSpc>
                <a:spcPct val="80000"/>
              </a:lnSpc>
              <a:spcBef>
                <a:spcPct val="0"/>
              </a:spcBef>
            </a:pPr>
            <a:r>
              <a:rPr lang="en-US" sz="1400" b="1" dirty="0" smtClean="0"/>
              <a:t>Other campus staff (specialists, school psychologists, nurses, special education staff)</a:t>
            </a:r>
          </a:p>
          <a:p>
            <a:pPr>
              <a:lnSpc>
                <a:spcPct val="80000"/>
              </a:lnSpc>
              <a:spcBef>
                <a:spcPct val="0"/>
              </a:spcBef>
            </a:pPr>
            <a:r>
              <a:rPr lang="en-US" sz="1400" b="1" dirty="0" smtClean="0"/>
              <a:t>Parents</a:t>
            </a:r>
          </a:p>
          <a:p>
            <a:pPr>
              <a:lnSpc>
                <a:spcPct val="80000"/>
              </a:lnSpc>
              <a:spcBef>
                <a:spcPct val="0"/>
              </a:spcBef>
            </a:pPr>
            <a:r>
              <a:rPr lang="en-US" sz="1400" b="1" dirty="0" smtClean="0"/>
              <a:t>Community and business leaders - recruit individuals who can influence and hold the confidence of the school decision makers</a:t>
            </a:r>
          </a:p>
          <a:p>
            <a:pPr>
              <a:lnSpc>
                <a:spcPct val="80000"/>
              </a:lnSpc>
              <a:spcBef>
                <a:spcPct val="0"/>
              </a:spcBef>
            </a:pPr>
            <a:endParaRPr lang="en-US" sz="1400" b="1" dirty="0" smtClean="0"/>
          </a:p>
          <a:p>
            <a:pPr>
              <a:lnSpc>
                <a:spcPct val="80000"/>
              </a:lnSpc>
              <a:spcBef>
                <a:spcPct val="0"/>
              </a:spcBef>
            </a:pPr>
            <a:r>
              <a:rPr lang="en-US" sz="1400" b="1" dirty="0" smtClean="0"/>
              <a:t>These partners can form a steering committee and sounding board to assist a district/campus in:</a:t>
            </a:r>
          </a:p>
          <a:p>
            <a:pPr>
              <a:lnSpc>
                <a:spcPct val="80000"/>
              </a:lnSpc>
              <a:spcBef>
                <a:spcPct val="0"/>
              </a:spcBef>
            </a:pPr>
            <a:endParaRPr lang="en-US" sz="1400" b="1" dirty="0" smtClean="0"/>
          </a:p>
          <a:p>
            <a:pPr>
              <a:spcBef>
                <a:spcPct val="0"/>
              </a:spcBef>
              <a:buFontTx/>
              <a:buChar char="•"/>
            </a:pPr>
            <a:r>
              <a:rPr lang="en-US" sz="1400" b="1" dirty="0" smtClean="0"/>
              <a:t>  Guiding efforts to create a culture of college and career readiness</a:t>
            </a:r>
          </a:p>
          <a:p>
            <a:pPr>
              <a:spcBef>
                <a:spcPct val="0"/>
              </a:spcBef>
              <a:buFontTx/>
              <a:buChar char="•"/>
            </a:pPr>
            <a:r>
              <a:rPr lang="en-US" sz="1400" b="1" dirty="0" smtClean="0"/>
              <a:t>  Reviewing results of needs assessments</a:t>
            </a:r>
          </a:p>
          <a:p>
            <a:pPr>
              <a:spcBef>
                <a:spcPct val="0"/>
              </a:spcBef>
              <a:buFontTx/>
              <a:buChar char="•"/>
            </a:pPr>
            <a:r>
              <a:rPr lang="en-US" sz="1400" b="1" dirty="0" smtClean="0"/>
              <a:t>  Making recommendations for program development</a:t>
            </a:r>
          </a:p>
          <a:p>
            <a:pPr>
              <a:spcBef>
                <a:spcPct val="0"/>
              </a:spcBef>
              <a:buFontTx/>
              <a:buChar char="•"/>
            </a:pPr>
            <a:r>
              <a:rPr lang="en-US" sz="1400" b="1" dirty="0" smtClean="0"/>
              <a:t>  Reviewing accountability data and outcomes research</a:t>
            </a:r>
          </a:p>
          <a:p>
            <a:pPr>
              <a:spcBef>
                <a:spcPct val="0"/>
              </a:spcBef>
              <a:buFontTx/>
              <a:buChar char="•"/>
            </a:pPr>
            <a:r>
              <a:rPr lang="en-US" sz="1400" b="1" dirty="0" smtClean="0"/>
              <a:t>  Locating internal and external funding sources</a:t>
            </a:r>
          </a:p>
          <a:p>
            <a:pPr>
              <a:spcBef>
                <a:spcPct val="0"/>
              </a:spcBef>
              <a:buFontTx/>
              <a:buChar char="•"/>
            </a:pPr>
            <a:endParaRPr lang="en-US" sz="1400" b="1" dirty="0" smtClean="0"/>
          </a:p>
          <a:p>
            <a:pPr>
              <a:spcBef>
                <a:spcPct val="0"/>
              </a:spcBef>
            </a:pPr>
            <a:r>
              <a:rPr lang="en-US" sz="1400" b="1" dirty="0" smtClean="0"/>
              <a:t>Remember, it takes a village, a community to raise a child.</a:t>
            </a: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0E023D8-2E4E-490D-B4FF-149138CD6223}" type="slidenum">
              <a:rPr lang="en-US" smtClean="0">
                <a:latin typeface="Calibri" pitchFamily="34" charset="0"/>
              </a:rPr>
              <a:pPr/>
              <a:t>30</a:t>
            </a:fld>
            <a:endParaRPr lang="en-US" dirty="0" smtClean="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31</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dirty="0" smtClean="0"/>
              <a:t>Read: Most of us assume that educational attainment increases with each generation.  However, in Texas, our younger population is actually less well educated than our older population.</a:t>
            </a:r>
          </a:p>
          <a:p>
            <a:endParaRPr lang="en-US" dirty="0" smtClean="0"/>
          </a:p>
          <a:p>
            <a:r>
              <a:rPr lang="en-US" i="1" dirty="0" smtClean="0"/>
              <a:t>Review the statistics on the slide.</a:t>
            </a:r>
          </a:p>
          <a:p>
            <a:endParaRPr lang="en-US" i="1" dirty="0" smtClean="0"/>
          </a:p>
          <a:p>
            <a:r>
              <a:rPr lang="en-US" b="1" dirty="0" smtClean="0"/>
              <a:t>This definitely has a tremendous impact on the future of the state. This is why the Coordinating Board adopted the Closing the Gaps plan.</a:t>
            </a: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31CF094F-745F-4821-B3FC-487C53298974}" type="slidenum">
              <a:rPr lang="en-US" smtClean="0">
                <a:latin typeface="Calibri" pitchFamily="34" charset="0"/>
              </a:rPr>
              <a:pPr/>
              <a:t>4</a:t>
            </a:fld>
            <a:endParaRPr lang="en-US" dirty="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634D9B8E-B167-4542-A1F5-0FB358C946CD}" type="slidenum">
              <a:rPr lang="en-US" smtClean="0">
                <a:latin typeface="Calibri" pitchFamily="34" charset="0"/>
              </a:rPr>
              <a:pPr/>
              <a:t>5</a:t>
            </a:fld>
            <a:endParaRPr lang="en-US" dirty="0" smtClean="0">
              <a:latin typeface="Calibri" pitchFamily="34" charset="0"/>
            </a:endParaRPr>
          </a:p>
        </p:txBody>
      </p:sp>
      <p:sp>
        <p:nvSpPr>
          <p:cNvPr id="23554" name="Rectangle 2"/>
          <p:cNvSpPr>
            <a:spLocks noGrp="1" noRot="1" noChangeAspect="1" noChangeArrowheads="1" noTextEdit="1"/>
          </p:cNvSpPr>
          <p:nvPr>
            <p:ph type="sldImg"/>
          </p:nvPr>
        </p:nvSpPr>
        <p:spPr bwMode="auto">
          <a:xfrm>
            <a:off x="1252538" y="703263"/>
            <a:ext cx="4581525" cy="3436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xfrm>
            <a:off x="944880" y="4450360"/>
            <a:ext cx="5196840" cy="4219297"/>
          </a:xfrm>
        </p:spPr>
        <p:txBody>
          <a:bodyPr/>
          <a:lstStyle/>
          <a:p>
            <a:pPr marL="231829" indent="-231829">
              <a:spcBef>
                <a:spcPct val="0"/>
              </a:spcBef>
              <a:spcAft>
                <a:spcPct val="50000"/>
              </a:spcAft>
              <a:buClr>
                <a:schemeClr val="tx2"/>
              </a:buClr>
              <a:defRPr/>
            </a:pPr>
            <a:r>
              <a:rPr lang="en-US" sz="1400" b="1" dirty="0" smtClean="0"/>
              <a:t>Read:  In October 2000, the Texas Higher Education Coordinating Board adopted a plan to increase postsecondary student enrollment and completion rates in order to increase and better prepare the workforce necessary for the economic future of Texas. The plan calls for the state to </a:t>
            </a:r>
            <a:r>
              <a:rPr lang="en-US" sz="1400" b="1" dirty="0" smtClean="0">
                <a:ea typeface="Tahoma" pitchFamily="68" charset="0"/>
                <a:cs typeface="Tahoma" pitchFamily="68" charset="0"/>
              </a:rPr>
              <a:t>close the gaps in enrollment rates across Texas by adding 630,000 more students by 2015. The plan also mandates that state institutions of higher education award 210,000 undergraduate degrees, certificates and other identifiable student successes by 2015</a:t>
            </a:r>
            <a:r>
              <a:rPr lang="en-US" sz="1400" b="1" dirty="0" smtClean="0">
                <a:effectLst>
                  <a:outerShdw blurRad="38100" dist="38100" dir="2700000" algn="tl">
                    <a:srgbClr val="DDDDDD"/>
                  </a:outerShdw>
                </a:effectLst>
                <a:ea typeface="Tahoma" pitchFamily="68" charset="0"/>
                <a:cs typeface="Tahoma" pitchFamily="68" charset="0"/>
              </a:rPr>
              <a:t>.  From this professional development, you will learn strategies that will assist us in achieving these goals and making a difference for all Texans.</a:t>
            </a:r>
            <a:endParaRPr lang="en-US" sz="1400" b="1"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p:txBody>
          <a:bodyPr/>
          <a:lstStyle/>
          <a:p>
            <a:pPr eaLnBrk="1" hangingPunct="1">
              <a:spcBef>
                <a:spcPct val="0"/>
              </a:spcBef>
              <a:defRPr/>
            </a:pPr>
            <a:r>
              <a:rPr lang="en-US" dirty="0" smtClean="0">
                <a:solidFill>
                  <a:schemeClr val="bg1">
                    <a:lumMod val="50000"/>
                    <a:lumOff val="50000"/>
                  </a:schemeClr>
                </a:solidFill>
                <a:effectLst>
                  <a:outerShdw blurRad="38100" dist="38100" dir="2700000">
                    <a:schemeClr val="bg1"/>
                  </a:outerShdw>
                </a:effectLst>
                <a:latin typeface="Georgia"/>
                <a:cs typeface="Georgia"/>
              </a:rPr>
              <a:t>Again, </a:t>
            </a:r>
            <a:r>
              <a:rPr lang="en-US" dirty="0" smtClean="0">
                <a:solidFill>
                  <a:schemeClr val="tx1">
                    <a:lumMod val="50000"/>
                  </a:schemeClr>
                </a:solidFill>
                <a:effectLst>
                  <a:outerShdw blurRad="38100" dist="38100" dir="2700000">
                    <a:schemeClr val="bg1"/>
                  </a:outerShdw>
                </a:effectLst>
                <a:latin typeface="Georgia"/>
                <a:cs typeface="Georgia"/>
              </a:rPr>
              <a:t>The skills needed to get and keep good jobs — both white collar and blue collar — are very similar to what colleges demand of incoming freshmen.</a:t>
            </a:r>
            <a:r>
              <a:rPr lang="en-US" dirty="0" smtClean="0">
                <a:effectLst>
                  <a:outerShdw blurRad="38100" dist="38100" dir="2700000">
                    <a:schemeClr val="bg1"/>
                  </a:outerShdw>
                </a:effectLst>
                <a:latin typeface="Georgia"/>
                <a:cs typeface="Georgia"/>
              </a:rPr>
              <a:t> Taking challenging courses in middle and high school paves the way to achieving a certificate, an associate’s and/or a bachelor’s degree and then getting a well-paying job.</a:t>
            </a:r>
            <a:endParaRPr lang="en-US" i="1" dirty="0"/>
          </a:p>
        </p:txBody>
      </p:sp>
      <p:sp>
        <p:nvSpPr>
          <p:cNvPr id="481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DB55D1A-B280-4DC8-8ABB-157EBF3B8339}" type="slidenum">
              <a:rPr lang="en-US" smtClean="0">
                <a:latin typeface="Calibri" pitchFamily="34" charset="0"/>
              </a:rPr>
              <a:pPr/>
              <a:t>10</a:t>
            </a:fld>
            <a:endParaRPr lang="en-US" dirty="0"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AEIS College Readiness Indicators are grouped together to help provide a picture of a college preparedness at a given high school or for a specific district.  </a:t>
            </a:r>
          </a:p>
          <a:p>
            <a:pPr>
              <a:buFont typeface="Wingdings" pitchFamily="2" charset="2"/>
              <a:buChar char="§"/>
            </a:pPr>
            <a:r>
              <a:rPr lang="en-US" dirty="0" smtClean="0"/>
              <a:t>Advanced Course/Dual Enrollment Completion</a:t>
            </a:r>
          </a:p>
          <a:p>
            <a:pPr>
              <a:buFont typeface="Wingdings" pitchFamily="2" charset="2"/>
              <a:buChar char="§"/>
            </a:pPr>
            <a:r>
              <a:rPr lang="en-US" dirty="0" smtClean="0"/>
              <a:t>Recommended High School Program/Distinguished Achievement Program Graduates;</a:t>
            </a:r>
          </a:p>
          <a:p>
            <a:pPr>
              <a:buFont typeface="Wingdings" pitchFamily="2" charset="2"/>
              <a:buChar char="§"/>
            </a:pPr>
            <a:r>
              <a:rPr lang="en-US" dirty="0" smtClean="0"/>
              <a:t>AP/IB Results</a:t>
            </a:r>
          </a:p>
          <a:p>
            <a:pPr>
              <a:buFont typeface="Wingdings" pitchFamily="2" charset="2"/>
              <a:buChar char="§"/>
            </a:pPr>
            <a:r>
              <a:rPr lang="en-US" dirty="0" smtClean="0"/>
              <a:t>Texas success Initiative (TSI) Higher Education Readiness Component – graduates are exempted from taking the Texas Higher Education Coordinating Board (THECB) if they have a high enough score on their exit-level TAKS tests for mathematics and English language arts….scale score of 2200 and 3 or higher on written composition score</a:t>
            </a:r>
          </a:p>
          <a:p>
            <a:pPr>
              <a:buFont typeface="Wingdings" pitchFamily="2" charset="2"/>
              <a:buChar char="§"/>
            </a:pPr>
            <a:r>
              <a:rPr lang="en-US" dirty="0" smtClean="0"/>
              <a:t>SAT/ACT Results  and </a:t>
            </a:r>
          </a:p>
          <a:p>
            <a:pPr>
              <a:buFont typeface="Wingdings" pitchFamily="2" charset="2"/>
              <a:buChar char="§"/>
            </a:pPr>
            <a:r>
              <a:rPr lang="en-US" dirty="0" smtClean="0"/>
              <a:t>College-Ready Graduates</a:t>
            </a:r>
          </a:p>
          <a:p>
            <a:endParaRPr lang="en-US" dirty="0" smtClean="0"/>
          </a:p>
          <a:p>
            <a:endParaRPr lang="en-US" dirty="0" smtClean="0"/>
          </a:p>
          <a:p>
            <a:pPr>
              <a:buFont typeface="Arial" pitchFamily="34" charset="0"/>
              <a:buChar char="•"/>
            </a:pPr>
            <a:r>
              <a:rPr lang="en-US" dirty="0" smtClean="0"/>
              <a:t>Used by educators as they work to ensure that students are able to perform college-level course work at institutions of higher education.</a:t>
            </a:r>
          </a:p>
          <a:p>
            <a:pPr>
              <a:buFont typeface="Arial" pitchFamily="34" charset="0"/>
              <a:buChar char="•"/>
            </a:pPr>
            <a:endParaRPr lang="en-US" dirty="0" smtClean="0"/>
          </a:p>
          <a:p>
            <a:pPr>
              <a:buFont typeface="Arial" pitchFamily="34" charset="0"/>
              <a:buChar char="•"/>
            </a:pPr>
            <a:r>
              <a:rPr lang="en-US" dirty="0" smtClean="0"/>
              <a:t>The following slides are  state and regional data for </a:t>
            </a:r>
            <a:r>
              <a:rPr lang="en-US" sz="1400" b="1" dirty="0" smtClean="0"/>
              <a:t>College-Ready Graduates  who  have  met or exceeded the college ready criteria on the TAKS exit-level test, or the SAT test or the ACT test.</a:t>
            </a:r>
          </a:p>
          <a:p>
            <a:endParaRPr lang="en-US" dirty="0" smtClean="0"/>
          </a:p>
          <a:p>
            <a:pPr>
              <a:buFont typeface="Arial" pitchFamily="34" charset="0"/>
              <a:buChar char="•"/>
            </a:pPr>
            <a:r>
              <a:rPr lang="en-US" dirty="0" smtClean="0"/>
              <a:t>See AEIS glossary 2010 for cut scores and calculations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ABDAFC-415E-4917-BAE2-A543932B6C2F}"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smtClean="0"/>
              <a:t>9/22/2011</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9BBEF7-7293-46AE-9D35-8611E125A7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r>
              <a:rPr lang="en-US" smtClean="0"/>
              <a:t>9/22/2011</a:t>
            </a:r>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9/22/2011</a:t>
            </a:r>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9/22/2011</a:t>
            </a:r>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9/22/2011</a:t>
            </a:r>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r>
              <a:rPr lang="en-US" smtClean="0"/>
              <a:t>9/22/2011</a:t>
            </a:r>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smtClean="0"/>
              <a:t>9/22/2011</a:t>
            </a:r>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r>
              <a:rPr lang="en-US" smtClean="0"/>
              <a:t>9/22/2011</a:t>
            </a:r>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smtClean="0"/>
              <a:t>9/22/2011</a:t>
            </a: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9BBEF7-7293-46AE-9D35-8611E125A7B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9/22/2011</a:t>
            </a: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9BBEF7-7293-46AE-9D35-8611E125A7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image" Target="../media/image7.jpeg"/><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30.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924800" cy="3067051"/>
          </a:xfrm>
        </p:spPr>
        <p:txBody>
          <a:bodyPr>
            <a:normAutofit/>
          </a:bodyPr>
          <a:lstStyle/>
          <a:p>
            <a:r>
              <a:rPr lang="en-US" b="1" dirty="0" smtClean="0"/>
              <a:t>Academic Vertical Alignment Training and Renewal (AVATAR) Project</a:t>
            </a:r>
            <a:endParaRPr lang="en-US" b="1" dirty="0"/>
          </a:p>
        </p:txBody>
      </p:sp>
      <p:sp>
        <p:nvSpPr>
          <p:cNvPr id="3" name="Subtitle 2"/>
          <p:cNvSpPr>
            <a:spLocks noGrp="1"/>
          </p:cNvSpPr>
          <p:nvPr>
            <p:ph type="subTitle" idx="1"/>
          </p:nvPr>
        </p:nvSpPr>
        <p:spPr>
          <a:xfrm>
            <a:off x="457200" y="3962400"/>
            <a:ext cx="7981950" cy="1447800"/>
          </a:xfrm>
        </p:spPr>
        <p:txBody>
          <a:bodyPr>
            <a:normAutofit/>
          </a:bodyPr>
          <a:lstStyle/>
          <a:p>
            <a:r>
              <a:rPr lang="en-US" sz="3200" b="1" i="1" dirty="0" smtClean="0">
                <a:solidFill>
                  <a:schemeClr val="tx1"/>
                </a:solidFill>
              </a:rPr>
              <a:t>Grant Project Overview Meeting September 27, 2011</a:t>
            </a:r>
            <a:endParaRPr lang="en-US" sz="3200" b="1" i="1" dirty="0">
              <a:solidFill>
                <a:schemeClr val="tx1"/>
              </a:solidFill>
            </a:endParaRPr>
          </a:p>
        </p:txBody>
      </p:sp>
    </p:spTree>
    <p:extLst>
      <p:ext uri="{BB962C8B-B14F-4D97-AF65-F5344CB8AC3E}">
        <p14:creationId xmlns:p14="http://schemas.microsoft.com/office/powerpoint/2010/main" val="2679366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7919570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Content Placeholder 8"/>
          <p:cNvGraphicFramePr>
            <a:graphicFrameLocks noGrp="1"/>
          </p:cNvGraphicFramePr>
          <p:nvPr>
            <p:ph idx="1"/>
            <p:extLst>
              <p:ext uri="{D42A27DB-BD31-4B8C-83A1-F6EECF244321}">
                <p14:modId xmlns:p14="http://schemas.microsoft.com/office/powerpoint/2010/main" val="3335116977"/>
              </p:ext>
            </p:extLst>
          </p:nvPr>
        </p:nvGraphicFramePr>
        <p:xfrm>
          <a:off x="800100" y="1676400"/>
          <a:ext cx="7543800" cy="2819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7107" name="TextBox 3"/>
          <p:cNvSpPr txBox="1">
            <a:spLocks noChangeArrowheads="1"/>
          </p:cNvSpPr>
          <p:nvPr/>
        </p:nvSpPr>
        <p:spPr bwMode="auto">
          <a:xfrm>
            <a:off x="5486400" y="4267200"/>
            <a:ext cx="320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r"/>
            <a:r>
              <a:rPr lang="en-US" sz="1200" dirty="0">
                <a:solidFill>
                  <a:schemeClr val="accent1">
                    <a:lumMod val="50000"/>
                  </a:schemeClr>
                </a:solidFill>
                <a:latin typeface="Calibri" pitchFamily="34" charset="0"/>
              </a:rPr>
              <a:t>From: Achieve, Inc./American Diploma Project</a:t>
            </a:r>
          </a:p>
          <a:p>
            <a:pPr algn="r"/>
            <a:r>
              <a:rPr lang="en-US" sz="1200" dirty="0">
                <a:solidFill>
                  <a:schemeClr val="accent1">
                    <a:lumMod val="50000"/>
                  </a:schemeClr>
                </a:solidFill>
                <a:latin typeface="Calibri" pitchFamily="34" charset="0"/>
              </a:rPr>
              <a:t>http://www.achieve.org/ADPNetwork</a:t>
            </a:r>
          </a:p>
        </p:txBody>
      </p:sp>
      <p:pic>
        <p:nvPicPr>
          <p:cNvPr id="6" name="Picture 5" descr="CollegeDiplomaMoney_300p.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371600" y="4267200"/>
            <a:ext cx="33528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10</a:t>
            </a:fld>
            <a:endParaRPr lang="en-US" dirty="0"/>
          </a:p>
        </p:txBody>
      </p:sp>
    </p:spTree>
    <p:extLst>
      <p:ext uri="{BB962C8B-B14F-4D97-AF65-F5344CB8AC3E}">
        <p14:creationId xmlns:p14="http://schemas.microsoft.com/office/powerpoint/2010/main" val="372459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hart 4"/>
          <p:cNvGraphicFramePr>
            <a:graphicFrameLocks noChangeAspect="1"/>
          </p:cNvGraphicFramePr>
          <p:nvPr>
            <p:extLst>
              <p:ext uri="{D42A27DB-BD31-4B8C-83A1-F6EECF244321}">
                <p14:modId xmlns:p14="http://schemas.microsoft.com/office/powerpoint/2010/main" val="1440090242"/>
              </p:ext>
            </p:extLst>
          </p:nvPr>
        </p:nvGraphicFramePr>
        <p:xfrm>
          <a:off x="225627" y="1524000"/>
          <a:ext cx="8666179" cy="4846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457200" y="76200"/>
            <a:ext cx="8229600" cy="1143000"/>
          </a:xfrm>
        </p:spPr>
        <p:txBody>
          <a:bodyPr>
            <a:noAutofit/>
          </a:bodyPr>
          <a:lstStyle/>
          <a:p>
            <a:pPr algn="ctr"/>
            <a:r>
              <a:rPr lang="en-US" sz="2800" b="1" dirty="0" smtClean="0"/>
              <a:t>College Ready Graduates in</a:t>
            </a:r>
            <a:r>
              <a:rPr lang="en-US" sz="2800" b="1" baseline="0" dirty="0" smtClean="0"/>
              <a:t> English Language Arts and Mathematics</a:t>
            </a:r>
            <a:r>
              <a:rPr lang="en-US" sz="2800" b="1" dirty="0" smtClean="0"/>
              <a:t>: State and Region</a:t>
            </a:r>
            <a:endParaRPr lang="en-US" sz="2800" b="1" dirty="0"/>
          </a:p>
        </p:txBody>
      </p:sp>
      <p:sp>
        <p:nvSpPr>
          <p:cNvPr id="8" name="TextBox 7"/>
          <p:cNvSpPr txBox="1"/>
          <p:nvPr/>
        </p:nvSpPr>
        <p:spPr>
          <a:xfrm>
            <a:off x="997037" y="1143000"/>
            <a:ext cx="7123361" cy="338554"/>
          </a:xfrm>
          <a:prstGeom prst="rect">
            <a:avLst/>
          </a:prstGeom>
          <a:noFill/>
        </p:spPr>
        <p:txBody>
          <a:bodyPr wrap="none" rtlCol="0">
            <a:spAutoFit/>
          </a:bodyPr>
          <a:lstStyle/>
          <a:p>
            <a:pPr algn="ctr"/>
            <a:r>
              <a:rPr lang="en-US" sz="1600" b="1" i="1" dirty="0" smtClean="0"/>
              <a:t>Texas Education Agency (TEA) Academic Excellence Indicator System Report (AEIS)</a:t>
            </a:r>
            <a:endParaRPr lang="en-US" sz="1600" b="1" i="1" dirty="0"/>
          </a:p>
        </p:txBody>
      </p:sp>
      <p:sp>
        <p:nvSpPr>
          <p:cNvPr id="2" name="Slide Number Placeholder 1"/>
          <p:cNvSpPr>
            <a:spLocks noGrp="1"/>
          </p:cNvSpPr>
          <p:nvPr>
            <p:ph type="sldNum" sz="quarter" idx="12"/>
          </p:nvPr>
        </p:nvSpPr>
        <p:spPr/>
        <p:txBody>
          <a:bodyPr/>
          <a:lstStyle/>
          <a:p>
            <a:fld id="{6C9BBEF7-7293-46AE-9D35-8611E125A7BD}" type="slidenum">
              <a:rPr lang="en-US" smtClean="0"/>
              <a:pPr/>
              <a:t>11</a:t>
            </a:fld>
            <a:endParaRPr lang="en-US" dirty="0"/>
          </a:p>
        </p:txBody>
      </p:sp>
    </p:spTree>
    <p:extLst>
      <p:ext uri="{BB962C8B-B14F-4D97-AF65-F5344CB8AC3E}">
        <p14:creationId xmlns:p14="http://schemas.microsoft.com/office/powerpoint/2010/main" val="622602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p:cNvGraphicFramePr>
            <a:graphicFrameLocks noChangeAspect="1"/>
          </p:cNvGraphicFramePr>
          <p:nvPr>
            <p:extLst>
              <p:ext uri="{D42A27DB-BD31-4B8C-83A1-F6EECF244321}">
                <p14:modId xmlns:p14="http://schemas.microsoft.com/office/powerpoint/2010/main" val="2140756755"/>
              </p:ext>
            </p:extLst>
          </p:nvPr>
        </p:nvGraphicFramePr>
        <p:xfrm>
          <a:off x="403860" y="1828800"/>
          <a:ext cx="8412480" cy="4713613"/>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Autofit/>
          </a:bodyPr>
          <a:lstStyle/>
          <a:p>
            <a:pPr algn="ctr"/>
            <a:r>
              <a:rPr lang="en-US" sz="2800" b="1" dirty="0" smtClean="0"/>
              <a:t>College Ready Graduates in English Language Arts and Mathematics: Gender</a:t>
            </a:r>
            <a:endParaRPr lang="en-US" sz="2800" b="1" dirty="0"/>
          </a:p>
        </p:txBody>
      </p:sp>
      <p:sp>
        <p:nvSpPr>
          <p:cNvPr id="4" name="Rectangle 3"/>
          <p:cNvSpPr/>
          <p:nvPr/>
        </p:nvSpPr>
        <p:spPr>
          <a:xfrm>
            <a:off x="762000" y="1337846"/>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12</a:t>
            </a:fld>
            <a:endParaRPr lang="en-US" dirty="0"/>
          </a:p>
        </p:txBody>
      </p:sp>
    </p:spTree>
    <p:extLst>
      <p:ext uri="{BB962C8B-B14F-4D97-AF65-F5344CB8AC3E}">
        <p14:creationId xmlns:p14="http://schemas.microsoft.com/office/powerpoint/2010/main" val="73385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p:cNvGraphicFramePr>
            <a:graphicFrameLocks noChangeAspect="1"/>
          </p:cNvGraphicFramePr>
          <p:nvPr>
            <p:extLst>
              <p:ext uri="{D42A27DB-BD31-4B8C-83A1-F6EECF244321}">
                <p14:modId xmlns:p14="http://schemas.microsoft.com/office/powerpoint/2010/main" val="3634892807"/>
              </p:ext>
            </p:extLst>
          </p:nvPr>
        </p:nvGraphicFramePr>
        <p:xfrm>
          <a:off x="304800" y="1676400"/>
          <a:ext cx="8610599" cy="500995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152400"/>
            <a:ext cx="8229600" cy="1143000"/>
          </a:xfrm>
        </p:spPr>
        <p:txBody>
          <a:bodyPr>
            <a:noAutofit/>
          </a:bodyPr>
          <a:lstStyle/>
          <a:p>
            <a:pPr algn="ctr"/>
            <a:r>
              <a:rPr lang="en-US" sz="2800" b="1" dirty="0" smtClean="0"/>
              <a:t>College Ready Graduates in</a:t>
            </a:r>
            <a:r>
              <a:rPr lang="en-US" sz="2800" b="1" baseline="0" dirty="0" smtClean="0"/>
              <a:t> English Language Arts and Mathematics</a:t>
            </a:r>
            <a:r>
              <a:rPr lang="en-US" sz="2800" b="1" dirty="0" smtClean="0"/>
              <a:t>: Student Groups</a:t>
            </a:r>
            <a:endParaRPr lang="en-US" sz="2800" b="1" dirty="0"/>
          </a:p>
        </p:txBody>
      </p:sp>
      <p:sp>
        <p:nvSpPr>
          <p:cNvPr id="4" name="Rectangle 3"/>
          <p:cNvSpPr/>
          <p:nvPr/>
        </p:nvSpPr>
        <p:spPr>
          <a:xfrm>
            <a:off x="762000" y="1219200"/>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13</a:t>
            </a:fld>
            <a:endParaRPr lang="en-US" dirty="0"/>
          </a:p>
        </p:txBody>
      </p:sp>
    </p:spTree>
    <p:extLst>
      <p:ext uri="{BB962C8B-B14F-4D97-AF65-F5344CB8AC3E}">
        <p14:creationId xmlns:p14="http://schemas.microsoft.com/office/powerpoint/2010/main" val="202003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444675561"/>
              </p:ext>
            </p:extLst>
          </p:nvPr>
        </p:nvGraphicFramePr>
        <p:xfrm>
          <a:off x="403860" y="1676400"/>
          <a:ext cx="8412480" cy="4882896"/>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381000" y="152400"/>
            <a:ext cx="8382000" cy="1143000"/>
          </a:xfrm>
        </p:spPr>
        <p:txBody>
          <a:bodyPr>
            <a:noAutofit/>
          </a:bodyPr>
          <a:lstStyle/>
          <a:p>
            <a:pPr algn="ctr"/>
            <a:r>
              <a:rPr lang="en-US" sz="2400" b="1" dirty="0" smtClean="0"/>
              <a:t>College Ready Graduates in English Language Arts and Mathematics: Additional Student Groups</a:t>
            </a:r>
            <a:endParaRPr lang="en-US" sz="2400" b="1" dirty="0"/>
          </a:p>
        </p:txBody>
      </p:sp>
      <p:sp>
        <p:nvSpPr>
          <p:cNvPr id="4" name="Rectangle 3"/>
          <p:cNvSpPr/>
          <p:nvPr/>
        </p:nvSpPr>
        <p:spPr>
          <a:xfrm>
            <a:off x="762000" y="1219200"/>
            <a:ext cx="7696200" cy="338554"/>
          </a:xfrm>
          <a:prstGeom prst="rect">
            <a:avLst/>
          </a:prstGeom>
        </p:spPr>
        <p:txBody>
          <a:bodyPr wrap="square">
            <a:spAutoFit/>
          </a:bodyPr>
          <a:lstStyle/>
          <a:p>
            <a:pPr algn="ctr"/>
            <a:r>
              <a:rPr lang="en-US" sz="1600" b="1" i="1" dirty="0" smtClean="0"/>
              <a:t>Texas Education Agency (TEA) Academic Excellence Indicator System Report (AEIS)</a:t>
            </a:r>
            <a:endParaRPr lang="en-US" sz="1600" b="1" i="1"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14</a:t>
            </a:fld>
            <a:endParaRPr lang="en-US" dirty="0"/>
          </a:p>
        </p:txBody>
      </p:sp>
    </p:spTree>
    <p:extLst>
      <p:ext uri="{BB962C8B-B14F-4D97-AF65-F5344CB8AC3E}">
        <p14:creationId xmlns:p14="http://schemas.microsoft.com/office/powerpoint/2010/main" val="670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TAT 2009_0203_Page_04.jpg"/>
          <p:cNvPicPr>
            <a:picLocks noGrp="1" noChangeAspect="1"/>
          </p:cNvPicPr>
          <p:nvPr>
            <p:ph idx="1"/>
          </p:nvPr>
        </p:nvPicPr>
        <p:blipFill rotWithShape="1">
          <a:blip r:embed="rId3" cstate="print"/>
          <a:srcRect l="7540" t="6603" r="8434" b="11732"/>
          <a:stretch/>
        </p:blipFill>
        <p:spPr>
          <a:xfrm>
            <a:off x="381000" y="152400"/>
            <a:ext cx="8412480" cy="6317178"/>
          </a:xfrm>
        </p:spPr>
      </p:pic>
      <p:sp>
        <p:nvSpPr>
          <p:cNvPr id="3" name="Slide Number Placeholder 2"/>
          <p:cNvSpPr>
            <a:spLocks noGrp="1"/>
          </p:cNvSpPr>
          <p:nvPr>
            <p:ph type="sldNum" sz="quarter" idx="12"/>
          </p:nvPr>
        </p:nvSpPr>
        <p:spPr/>
        <p:txBody>
          <a:bodyPr/>
          <a:lstStyle/>
          <a:p>
            <a:fld id="{6C9BBEF7-7293-46AE-9D35-8611E125A7BD}" type="slidenum">
              <a:rPr lang="en-US" smtClean="0"/>
              <a:pPr/>
              <a:t>15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000" dirty="0" smtClean="0"/>
              <a:t>How will secondary and postsecondary staff…</a:t>
            </a:r>
          </a:p>
          <a:p>
            <a:pPr marL="0" indent="0">
              <a:buNone/>
            </a:pPr>
            <a:endParaRPr lang="en-US" sz="800" dirty="0" smtClean="0"/>
          </a:p>
          <a:p>
            <a:pPr lvl="1">
              <a:buFont typeface="Wingdings 3" pitchFamily="18" charset="2"/>
              <a:buChar char="}"/>
            </a:pPr>
            <a:r>
              <a:rPr lang="en-US" sz="2800" dirty="0" smtClean="0"/>
              <a:t>support </a:t>
            </a:r>
            <a:r>
              <a:rPr lang="en-US" sz="2800" dirty="0" smtClean="0"/>
              <a:t>the success of students graduating college-ready from  high schools? </a:t>
            </a:r>
          </a:p>
          <a:p>
            <a:pPr lvl="1">
              <a:buFont typeface="Wingdings 3" pitchFamily="18" charset="2"/>
              <a:buChar char="}"/>
            </a:pPr>
            <a:r>
              <a:rPr lang="en-US" sz="2800" dirty="0" smtClean="0"/>
              <a:t>prepare smooth transitions to postsecondary education?</a:t>
            </a:r>
          </a:p>
          <a:p>
            <a:pPr lvl="1">
              <a:buFont typeface="Wingdings 3" pitchFamily="18" charset="2"/>
              <a:buChar char="}"/>
            </a:pPr>
            <a:r>
              <a:rPr lang="en-US" sz="2800" dirty="0" smtClean="0"/>
              <a:t>decrease the need for postsecondary developmental education?</a:t>
            </a:r>
          </a:p>
        </p:txBody>
      </p:sp>
      <p:sp>
        <p:nvSpPr>
          <p:cNvPr id="3" name="Title 2"/>
          <p:cNvSpPr>
            <a:spLocks noGrp="1"/>
          </p:cNvSpPr>
          <p:nvPr>
            <p:ph type="title"/>
          </p:nvPr>
        </p:nvSpPr>
        <p:spPr/>
        <p:txBody>
          <a:bodyPr>
            <a:noAutofit/>
          </a:bodyPr>
          <a:lstStyle/>
          <a:p>
            <a:r>
              <a:rPr lang="en-US" sz="3200" i="1" dirty="0" smtClean="0"/>
              <a:t>Closing the Secondary and Postsecondary Student Success Gap</a:t>
            </a:r>
            <a:endParaRPr lang="en-US" sz="3200" i="1" dirty="0"/>
          </a:p>
        </p:txBody>
      </p:sp>
      <p:pic>
        <p:nvPicPr>
          <p:cNvPr id="1027" name="Picture 3" descr="C:\Users\jharvill\AppData\Local\Microsoft\Windows\Temporary Internet Files\Content.IE5\Y0NC11OM\MP90043941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5486400"/>
            <a:ext cx="1643568" cy="10972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6C9BBEF7-7293-46AE-9D35-8611E125A7BD}" type="slidenum">
              <a:rPr lang="en-US" smtClean="0"/>
              <a:pPr/>
              <a:t>16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S:\Administration\P-16\Grant Applications\Vertical Alignment Training\Graphics and Figures\graphic.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722" t="7143" r="29368" b="57939"/>
          <a:stretch/>
        </p:blipFill>
        <p:spPr bwMode="auto">
          <a:xfrm>
            <a:off x="2895600" y="1752600"/>
            <a:ext cx="4600575" cy="44291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20435" y="762000"/>
            <a:ext cx="8229600" cy="1143000"/>
          </a:xfrm>
        </p:spPr>
        <p:txBody>
          <a:bodyPr>
            <a:normAutofit/>
          </a:bodyPr>
          <a:lstStyle/>
          <a:p>
            <a:r>
              <a:rPr lang="en-US" sz="6000" i="1" dirty="0"/>
              <a:t>What Is AVATAR</a:t>
            </a:r>
            <a:r>
              <a:rPr lang="en-US" sz="6000" i="1" dirty="0" smtClean="0"/>
              <a:t>?</a:t>
            </a:r>
            <a:endParaRPr lang="en-US" sz="6000"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17</a:t>
            </a:fld>
            <a:endParaRPr lang="en-US" dirty="0"/>
          </a:p>
        </p:txBody>
      </p:sp>
    </p:spTree>
    <p:extLst>
      <p:ext uri="{BB962C8B-B14F-4D97-AF65-F5344CB8AC3E}">
        <p14:creationId xmlns:p14="http://schemas.microsoft.com/office/powerpoint/2010/main" val="3964811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SzPct val="100000"/>
              <a:buFont typeface="Wingdings 3" pitchFamily="18" charset="2"/>
              <a:buChar char="}"/>
            </a:pPr>
            <a:r>
              <a:rPr lang="en-US" dirty="0"/>
              <a:t>Conduct a pilot vertical alignment training program with Fort Worth ISD, Tarrant County College, and University of North </a:t>
            </a:r>
            <a:r>
              <a:rPr lang="en-US" dirty="0" smtClean="0"/>
              <a:t>Texas</a:t>
            </a:r>
          </a:p>
          <a:p>
            <a:pPr lvl="0">
              <a:buSzPct val="100000"/>
              <a:buFont typeface="Wingdings 3" pitchFamily="18" charset="2"/>
              <a:buChar char="}"/>
            </a:pPr>
            <a:endParaRPr lang="en-US" sz="1200" dirty="0"/>
          </a:p>
          <a:p>
            <a:pPr lvl="0">
              <a:buSzPct val="100000"/>
              <a:buFont typeface="Wingdings 3" pitchFamily="18" charset="2"/>
              <a:buChar char="}"/>
            </a:pPr>
            <a:r>
              <a:rPr lang="en-US" dirty="0"/>
              <a:t>Design scalable secondary and postsecondary training processes for vertical and horizontal curriculum alignment that support successful transition and completion for students preparing for higher education and </a:t>
            </a:r>
            <a:r>
              <a:rPr lang="en-US" dirty="0" smtClean="0"/>
              <a:t>careers</a:t>
            </a:r>
            <a:endParaRPr lang="en-US" dirty="0"/>
          </a:p>
          <a:p>
            <a:pPr marL="0" indent="0">
              <a:buNone/>
            </a:pPr>
            <a:endParaRPr lang="en-US" dirty="0"/>
          </a:p>
          <a:p>
            <a:endParaRPr lang="en-US" dirty="0"/>
          </a:p>
        </p:txBody>
      </p:sp>
      <p:sp>
        <p:nvSpPr>
          <p:cNvPr id="2" name="Title 1"/>
          <p:cNvSpPr>
            <a:spLocks noGrp="1"/>
          </p:cNvSpPr>
          <p:nvPr>
            <p:ph type="title"/>
          </p:nvPr>
        </p:nvSpPr>
        <p:spPr/>
        <p:txBody>
          <a:bodyPr/>
          <a:lstStyle/>
          <a:p>
            <a:r>
              <a:rPr lang="en-US" i="1" dirty="0" smtClean="0"/>
              <a:t>AVATAR Project Goals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18</a:t>
            </a:fld>
            <a:endParaRPr lang="en-US" dirty="0"/>
          </a:p>
        </p:txBody>
      </p:sp>
    </p:spTree>
    <p:extLst>
      <p:ext uri="{BB962C8B-B14F-4D97-AF65-F5344CB8AC3E}">
        <p14:creationId xmlns:p14="http://schemas.microsoft.com/office/powerpoint/2010/main" val="148284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SzPct val="100000"/>
            </a:pPr>
            <a:r>
              <a:rPr lang="en-US" dirty="0" smtClean="0"/>
              <a:t>Facilitate </a:t>
            </a:r>
            <a:r>
              <a:rPr lang="en-US" dirty="0"/>
              <a:t>secondary and postsecondary work </a:t>
            </a:r>
            <a:r>
              <a:rPr lang="en-US" dirty="0" smtClean="0"/>
              <a:t>groups, composed of </a:t>
            </a:r>
            <a:r>
              <a:rPr lang="en-US" dirty="0"/>
              <a:t>faculty, administrators, and P-16 Council </a:t>
            </a:r>
            <a:r>
              <a:rPr lang="en-US" dirty="0" smtClean="0"/>
              <a:t>leaders, to </a:t>
            </a:r>
            <a:r>
              <a:rPr lang="en-US" dirty="0"/>
              <a:t>conduct horizontal and vertical curriculum alignment </a:t>
            </a:r>
            <a:r>
              <a:rPr lang="en-US" dirty="0" smtClean="0"/>
              <a:t>of </a:t>
            </a:r>
            <a:r>
              <a:rPr lang="en-US" dirty="0"/>
              <a:t>high school courses, higher education lower division course </a:t>
            </a:r>
            <a:r>
              <a:rPr lang="en-US" dirty="0" smtClean="0"/>
              <a:t>sections, and </a:t>
            </a:r>
            <a:r>
              <a:rPr lang="en-US" dirty="0"/>
              <a:t>lower division course sequences in 2 year and 4 year higher education </a:t>
            </a:r>
            <a:r>
              <a:rPr lang="en-US" dirty="0" smtClean="0"/>
              <a:t>settings</a:t>
            </a:r>
            <a:endParaRPr lang="en-US" dirty="0"/>
          </a:p>
          <a:p>
            <a:pPr mar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i="1" dirty="0" smtClean="0"/>
              <a:t>AVATAR Project Goals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19</a:t>
            </a:fld>
            <a:endParaRPr lang="en-US" dirty="0"/>
          </a:p>
        </p:txBody>
      </p:sp>
    </p:spTree>
    <p:extLst>
      <p:ext uri="{BB962C8B-B14F-4D97-AF65-F5344CB8AC3E}">
        <p14:creationId xmlns:p14="http://schemas.microsoft.com/office/powerpoint/2010/main" val="148284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29388571"/>
              </p:ext>
            </p:extLst>
          </p:nvPr>
        </p:nvGraphicFramePr>
        <p:xfrm>
          <a:off x="381000" y="304800"/>
          <a:ext cx="82296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workforce3.jpg"/>
          <p:cNvPicPr>
            <a:picLocks noChangeAspect="1"/>
          </p:cNvPicPr>
          <p:nvPr/>
        </p:nvPicPr>
        <p:blipFill>
          <a:blip r:embed="rId8" cstate="print">
            <a:lum/>
          </a:blip>
          <a:stretch>
            <a:fillRect/>
          </a:stretch>
        </p:blipFill>
        <p:spPr>
          <a:xfrm>
            <a:off x="457200" y="2362200"/>
            <a:ext cx="2133600" cy="3217155"/>
          </a:xfrm>
          <a:prstGeom prst="rect">
            <a:avLst/>
          </a:prstGeom>
          <a:ln w="38100" cap="sq">
            <a:solidFill>
              <a:srgbClr val="000000"/>
            </a:solidFill>
            <a:prstDash val="solid"/>
            <a:miter lim="800000"/>
          </a:ln>
          <a:effectLst>
            <a:glow rad="63500">
              <a:schemeClr val="accent1">
                <a:alpha val="75000"/>
              </a:schemeClr>
            </a:glow>
            <a:outerShdw blurRad="50800" dist="38100" dir="2700000" algn="tl" rotWithShape="0">
              <a:srgbClr val="000000">
                <a:alpha val="43000"/>
              </a:srgbClr>
            </a:outerShdw>
          </a:effectLst>
        </p:spPr>
      </p:pic>
      <p:graphicFrame>
        <p:nvGraphicFramePr>
          <p:cNvPr id="8" name="Diagram 7"/>
          <p:cNvGraphicFramePr/>
          <p:nvPr>
            <p:extLst>
              <p:ext uri="{D42A27DB-BD31-4B8C-83A1-F6EECF244321}">
                <p14:modId xmlns:p14="http://schemas.microsoft.com/office/powerpoint/2010/main" val="3209195354"/>
              </p:ext>
            </p:extLst>
          </p:nvPr>
        </p:nvGraphicFramePr>
        <p:xfrm>
          <a:off x="3124200" y="1828800"/>
          <a:ext cx="5638800" cy="406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 name="Rectangle 9"/>
          <p:cNvSpPr/>
          <p:nvPr/>
        </p:nvSpPr>
        <p:spPr>
          <a:xfrm>
            <a:off x="4191000" y="5948363"/>
            <a:ext cx="4572000" cy="461963"/>
          </a:xfrm>
          <a:prstGeom prst="rect">
            <a:avLst/>
          </a:prstGeom>
        </p:spPr>
        <p:txBody>
          <a:bodyPr>
            <a:spAutoFit/>
          </a:bodyPr>
          <a:lstStyle/>
          <a:p>
            <a:pPr algn="r">
              <a:defRPr/>
            </a:pPr>
            <a:r>
              <a:rPr lang="en-US" sz="1200" dirty="0">
                <a:solidFill>
                  <a:schemeClr val="accent1">
                    <a:lumMod val="50000"/>
                  </a:schemeClr>
                </a:solidFill>
                <a:latin typeface="+mn-lt"/>
              </a:rPr>
              <a:t>From: Achieve, Inc./American Diploma Project</a:t>
            </a:r>
          </a:p>
          <a:p>
            <a:pPr algn="r">
              <a:defRPr/>
            </a:pPr>
            <a:r>
              <a:rPr lang="en-US" sz="1200" dirty="0">
                <a:solidFill>
                  <a:schemeClr val="accent1">
                    <a:lumMod val="50000"/>
                  </a:schemeClr>
                </a:solidFill>
                <a:latin typeface="+mn-lt"/>
              </a:rPr>
              <a:t>http://www.achieve.org/ADPNetwork</a:t>
            </a:r>
          </a:p>
        </p:txBody>
      </p:sp>
      <p:sp>
        <p:nvSpPr>
          <p:cNvPr id="2" name="Slide Number Placeholder 1"/>
          <p:cNvSpPr>
            <a:spLocks noGrp="1"/>
          </p:cNvSpPr>
          <p:nvPr>
            <p:ph type="sldNum" sz="quarter" idx="12"/>
          </p:nvPr>
        </p:nvSpPr>
        <p:spPr/>
        <p:txBody>
          <a:bodyPr/>
          <a:lstStyle/>
          <a:p>
            <a:fld id="{6C9BBEF7-7293-46AE-9D35-8611E125A7BD}" type="slidenum">
              <a:rPr lang="en-US" smtClean="0"/>
              <a:pPr/>
              <a:t>2</a:t>
            </a:fld>
            <a:endParaRPr lang="en-US" dirty="0"/>
          </a:p>
        </p:txBody>
      </p:sp>
    </p:spTree>
    <p:extLst>
      <p:ext uri="{BB962C8B-B14F-4D97-AF65-F5344CB8AC3E}">
        <p14:creationId xmlns:p14="http://schemas.microsoft.com/office/powerpoint/2010/main" val="2706264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534400" cy="4525963"/>
          </a:xfrm>
        </p:spPr>
        <p:txBody>
          <a:bodyPr>
            <a:noAutofit/>
          </a:bodyPr>
          <a:lstStyle/>
          <a:p>
            <a:pPr lvl="0">
              <a:buSzPct val="100000"/>
              <a:buFont typeface="Wingdings 3" pitchFamily="18" charset="2"/>
              <a:buChar char="}"/>
            </a:pPr>
            <a:r>
              <a:rPr lang="en-US" sz="2400" dirty="0"/>
              <a:t>Enhance the success of students graduating college-ready from  high schools and prepared for smooth transitions to postsecondary education with a significant decrease in the need for developmental </a:t>
            </a:r>
            <a:r>
              <a:rPr lang="en-US" sz="2400" dirty="0" smtClean="0"/>
              <a:t>education</a:t>
            </a:r>
          </a:p>
          <a:p>
            <a:pPr lvl="0">
              <a:buSzPct val="100000"/>
              <a:buFont typeface="Wingdings 3" pitchFamily="18" charset="2"/>
              <a:buChar char="}"/>
            </a:pPr>
            <a:endParaRPr lang="en-US" sz="2400" dirty="0"/>
          </a:p>
          <a:p>
            <a:pPr lvl="0">
              <a:buSzPct val="100000"/>
              <a:buFont typeface="Wingdings 3" pitchFamily="18" charset="2"/>
              <a:buChar char="}"/>
            </a:pPr>
            <a:r>
              <a:rPr lang="en-US" sz="2400" dirty="0"/>
              <a:t>Ensure course descriptions, content learning outcomes, instructional strategies, and student and instructor expectations are aligned and communicated so that secondary students are prepared to enroll and succeed in postsecondary education at all </a:t>
            </a:r>
            <a:r>
              <a:rPr lang="en-US" sz="2400" dirty="0" smtClean="0"/>
              <a:t>levels</a:t>
            </a:r>
            <a:endParaRPr lang="en-US" sz="2400" dirty="0"/>
          </a:p>
          <a:p>
            <a:endParaRPr lang="en-US" sz="2400" dirty="0"/>
          </a:p>
        </p:txBody>
      </p:sp>
      <p:sp>
        <p:nvSpPr>
          <p:cNvPr id="2" name="Title 1"/>
          <p:cNvSpPr>
            <a:spLocks noGrp="1"/>
          </p:cNvSpPr>
          <p:nvPr>
            <p:ph type="title"/>
          </p:nvPr>
        </p:nvSpPr>
        <p:spPr/>
        <p:txBody>
          <a:bodyPr/>
          <a:lstStyle/>
          <a:p>
            <a:r>
              <a:rPr lang="en-US" i="1" dirty="0" smtClean="0"/>
              <a:t>AVATAR Project Outcomes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20</a:t>
            </a:fld>
            <a:endParaRPr lang="en-US" dirty="0"/>
          </a:p>
        </p:txBody>
      </p:sp>
    </p:spTree>
    <p:extLst>
      <p:ext uri="{BB962C8B-B14F-4D97-AF65-F5344CB8AC3E}">
        <p14:creationId xmlns:p14="http://schemas.microsoft.com/office/powerpoint/2010/main" val="3750856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382000" cy="4953000"/>
          </a:xfrm>
        </p:spPr>
        <p:txBody>
          <a:bodyPr>
            <a:noAutofit/>
          </a:bodyPr>
          <a:lstStyle/>
          <a:p>
            <a:pPr lvl="0">
              <a:buSzPct val="100000"/>
              <a:buFont typeface="Wingdings 3" pitchFamily="18" charset="2"/>
              <a:buChar char="}"/>
            </a:pPr>
            <a:r>
              <a:rPr lang="en-US" sz="2400" dirty="0" smtClean="0"/>
              <a:t>Create </a:t>
            </a:r>
            <a:r>
              <a:rPr lang="en-US" sz="2400" dirty="0"/>
              <a:t>secondary and postsecondary course templates  aligned to the Texas </a:t>
            </a:r>
            <a:r>
              <a:rPr lang="en-US" sz="2400" dirty="0" smtClean="0"/>
              <a:t>Essential </a:t>
            </a:r>
            <a:r>
              <a:rPr lang="en-US" sz="2400" dirty="0"/>
              <a:t>Knowledge and </a:t>
            </a:r>
            <a:r>
              <a:rPr lang="en-US" sz="2400" dirty="0" smtClean="0"/>
              <a:t>Skills (</a:t>
            </a:r>
            <a:r>
              <a:rPr lang="en-US" sz="2400" dirty="0"/>
              <a:t>TEKS),  State of Texas Assessments of Academic Readiness (</a:t>
            </a:r>
            <a:r>
              <a:rPr lang="en-US" sz="2400" dirty="0" smtClean="0"/>
              <a:t>STAAR</a:t>
            </a:r>
            <a:r>
              <a:rPr lang="en-US" sz="2400" dirty="0"/>
              <a:t>) End-of-Course (EOC) Assessments, and Texas College and Career Readiness Standards (CCRS) in </a:t>
            </a:r>
            <a:r>
              <a:rPr lang="en-US" sz="2400" dirty="0" smtClean="0"/>
              <a:t>Chemistry, </a:t>
            </a:r>
            <a:r>
              <a:rPr lang="en-US" sz="2400" dirty="0"/>
              <a:t>English Language </a:t>
            </a:r>
            <a:r>
              <a:rPr lang="en-US" sz="2400" dirty="0" smtClean="0"/>
              <a:t>Arts, and Mathematics</a:t>
            </a:r>
          </a:p>
          <a:p>
            <a:pPr lvl="0">
              <a:buSzPct val="100000"/>
              <a:buFont typeface="Wingdings 3" pitchFamily="18" charset="2"/>
              <a:buChar char="}"/>
            </a:pPr>
            <a:endParaRPr lang="en-US" sz="800" dirty="0"/>
          </a:p>
          <a:p>
            <a:pPr lvl="0">
              <a:buSzPct val="100000"/>
              <a:buFont typeface="Wingdings 3" pitchFamily="18" charset="2"/>
              <a:buChar char="}"/>
            </a:pPr>
            <a:r>
              <a:rPr lang="en-US" sz="2400" dirty="0"/>
              <a:t>Develop </a:t>
            </a:r>
            <a:r>
              <a:rPr lang="en-US" sz="2400" dirty="0" smtClean="0"/>
              <a:t>project </a:t>
            </a:r>
            <a:r>
              <a:rPr lang="en-US" sz="2400" dirty="0"/>
              <a:t>training workshops</a:t>
            </a:r>
            <a:r>
              <a:rPr lang="en-US" sz="2400" dirty="0" smtClean="0"/>
              <a:t>, </a:t>
            </a:r>
            <a:r>
              <a:rPr lang="en-US" sz="2400" dirty="0"/>
              <a:t>deliver to faculty, administrators, Education Service Center personnel, and P-16 leaders throughout the </a:t>
            </a:r>
            <a:r>
              <a:rPr lang="en-US" sz="2400" dirty="0" smtClean="0"/>
              <a:t>state, </a:t>
            </a:r>
            <a:r>
              <a:rPr lang="en-US" sz="2400" dirty="0"/>
              <a:t>and provide technical assistance </a:t>
            </a:r>
            <a:r>
              <a:rPr lang="en-US" sz="2400" dirty="0" smtClean="0"/>
              <a:t>to help </a:t>
            </a:r>
            <a:r>
              <a:rPr lang="en-US" sz="2400" dirty="0"/>
              <a:t>these </a:t>
            </a:r>
            <a:r>
              <a:rPr lang="en-US" sz="2400" dirty="0" smtClean="0"/>
              <a:t>participants replicate </a:t>
            </a:r>
            <a:r>
              <a:rPr lang="en-US" sz="2400" dirty="0"/>
              <a:t>the vertical alignment processes and activities in their </a:t>
            </a:r>
            <a:r>
              <a:rPr lang="en-US" sz="2400" dirty="0" smtClean="0"/>
              <a:t>regions</a:t>
            </a:r>
            <a:endParaRPr lang="en-US" sz="2400" dirty="0"/>
          </a:p>
          <a:p>
            <a:pPr lvl="0">
              <a:buNone/>
            </a:pPr>
            <a:r>
              <a:rPr lang="en-US" sz="2400" dirty="0" smtClean="0"/>
              <a:t> </a:t>
            </a:r>
            <a:endParaRPr lang="en-US" sz="2400" dirty="0"/>
          </a:p>
          <a:p>
            <a:endParaRPr lang="en-US" sz="2400" dirty="0"/>
          </a:p>
        </p:txBody>
      </p:sp>
      <p:sp>
        <p:nvSpPr>
          <p:cNvPr id="2" name="Title 1"/>
          <p:cNvSpPr>
            <a:spLocks noGrp="1"/>
          </p:cNvSpPr>
          <p:nvPr>
            <p:ph type="title"/>
          </p:nvPr>
        </p:nvSpPr>
        <p:spPr>
          <a:xfrm>
            <a:off x="457200" y="152400"/>
            <a:ext cx="8229600" cy="1143000"/>
          </a:xfrm>
        </p:spPr>
        <p:txBody>
          <a:bodyPr/>
          <a:lstStyle/>
          <a:p>
            <a:r>
              <a:rPr lang="en-US" i="1" dirty="0" smtClean="0"/>
              <a:t>AVATAR Project Outcomes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21</a:t>
            </a:fld>
            <a:endParaRPr lang="en-US" dirty="0"/>
          </a:p>
        </p:txBody>
      </p:sp>
    </p:spTree>
    <p:extLst>
      <p:ext uri="{BB962C8B-B14F-4D97-AF65-F5344CB8AC3E}">
        <p14:creationId xmlns:p14="http://schemas.microsoft.com/office/powerpoint/2010/main" val="3750856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Administration\P-16\Grant Applications\Vertical Alignment Training\Graphics and Figures\Figure 2.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164" t="7734" r="29313" b="48007"/>
          <a:stretch/>
        </p:blipFill>
        <p:spPr bwMode="auto">
          <a:xfrm>
            <a:off x="152400" y="152400"/>
            <a:ext cx="8780296" cy="64008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22</a:t>
            </a:fld>
            <a:endParaRPr lang="en-US" dirty="0"/>
          </a:p>
        </p:txBody>
      </p:sp>
    </p:spTree>
    <p:extLst>
      <p:ext uri="{BB962C8B-B14F-4D97-AF65-F5344CB8AC3E}">
        <p14:creationId xmlns:p14="http://schemas.microsoft.com/office/powerpoint/2010/main" val="3686621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229600" cy="1143000"/>
          </a:xfrm>
        </p:spPr>
        <p:txBody>
          <a:bodyPr>
            <a:normAutofit/>
          </a:bodyPr>
          <a:lstStyle/>
          <a:p>
            <a:r>
              <a:rPr lang="en-US" sz="5400" i="1" dirty="0" smtClean="0"/>
              <a:t>AVATAR Model</a:t>
            </a:r>
            <a:endParaRPr lang="en-US" sz="5400" i="1" dirty="0"/>
          </a:p>
        </p:txBody>
      </p:sp>
      <p:pic>
        <p:nvPicPr>
          <p:cNvPr id="3074" name="Picture 2" descr="S:\Administration\P-16\Grant Applications\Vertical Alignment Training\Graphics and Figures\Figure 1.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434" t="9761" r="14106" b="47086"/>
          <a:stretch/>
        </p:blipFill>
        <p:spPr bwMode="auto">
          <a:xfrm>
            <a:off x="1295399" y="1143000"/>
            <a:ext cx="6937809" cy="5577840"/>
          </a:xfrm>
          <a:prstGeom prst="rect">
            <a:avLst/>
          </a:prstGeom>
          <a:noFill/>
          <a:extLst/>
        </p:spPr>
      </p:pic>
      <p:sp>
        <p:nvSpPr>
          <p:cNvPr id="4" name="Slide Number Placeholder 3"/>
          <p:cNvSpPr>
            <a:spLocks noGrp="1"/>
          </p:cNvSpPr>
          <p:nvPr>
            <p:ph type="sldNum" sz="quarter" idx="12"/>
          </p:nvPr>
        </p:nvSpPr>
        <p:spPr/>
        <p:txBody>
          <a:bodyPr/>
          <a:lstStyle/>
          <a:p>
            <a:fld id="{6C9BBEF7-7293-46AE-9D35-8611E125A7BD}" type="slidenum">
              <a:rPr lang="en-US" smtClean="0"/>
              <a:pPr/>
              <a:t>23</a:t>
            </a:fld>
            <a:endParaRPr lang="en-US" dirty="0"/>
          </a:p>
        </p:txBody>
      </p:sp>
      <p:sp>
        <p:nvSpPr>
          <p:cNvPr id="5" name="Rectangle 4"/>
          <p:cNvSpPr/>
          <p:nvPr/>
        </p:nvSpPr>
        <p:spPr>
          <a:xfrm>
            <a:off x="3733800" y="3894582"/>
            <a:ext cx="1752600" cy="201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4658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normAutofit fontScale="85000" lnSpcReduction="20000"/>
          </a:bodyPr>
          <a:lstStyle/>
          <a:p>
            <a:pPr>
              <a:buSzPct val="100000"/>
            </a:pPr>
            <a:r>
              <a:rPr lang="en-US" dirty="0" smtClean="0"/>
              <a:t>University of North Texas P-16 Council</a:t>
            </a:r>
          </a:p>
          <a:p>
            <a:pPr>
              <a:buSzPct val="100000"/>
            </a:pPr>
            <a:r>
              <a:rPr lang="en-US" dirty="0" smtClean="0"/>
              <a:t>University of North Texas</a:t>
            </a:r>
          </a:p>
          <a:p>
            <a:pPr>
              <a:buSzPct val="100000"/>
            </a:pPr>
            <a:r>
              <a:rPr lang="en-US" dirty="0" smtClean="0"/>
              <a:t>Texas Woman’s University</a:t>
            </a:r>
          </a:p>
          <a:p>
            <a:pPr>
              <a:buSzPct val="100000"/>
            </a:pPr>
            <a:r>
              <a:rPr lang="en-US" dirty="0" smtClean="0"/>
              <a:t>Dallas County Community College District</a:t>
            </a:r>
          </a:p>
          <a:p>
            <a:pPr>
              <a:buSzPct val="100000"/>
            </a:pPr>
            <a:r>
              <a:rPr lang="en-US" dirty="0" smtClean="0"/>
              <a:t>North Texas Community College Consortium</a:t>
            </a:r>
          </a:p>
          <a:p>
            <a:pPr>
              <a:buSzPct val="100000"/>
            </a:pPr>
            <a:r>
              <a:rPr lang="en-US" dirty="0" smtClean="0"/>
              <a:t>Stephen F. Austin University </a:t>
            </a:r>
          </a:p>
          <a:p>
            <a:pPr>
              <a:buSzPct val="100000"/>
            </a:pPr>
            <a:r>
              <a:rPr lang="en-US" dirty="0" smtClean="0"/>
              <a:t>Collin College</a:t>
            </a:r>
          </a:p>
          <a:p>
            <a:pPr>
              <a:buSzPct val="100000"/>
            </a:pPr>
            <a:r>
              <a:rPr lang="en-US" dirty="0" smtClean="0"/>
              <a:t>Fort Worth Chamber of Commerce</a:t>
            </a:r>
          </a:p>
          <a:p>
            <a:pPr>
              <a:buSzPct val="100000"/>
            </a:pPr>
            <a:r>
              <a:rPr lang="en-US" dirty="0" smtClean="0"/>
              <a:t>Early College High School at Brookhaven College</a:t>
            </a:r>
          </a:p>
          <a:p>
            <a:pPr>
              <a:buSzPct val="100000"/>
            </a:pPr>
            <a:r>
              <a:rPr lang="en-US" dirty="0" smtClean="0"/>
              <a:t>Fort Worth Independent School District</a:t>
            </a:r>
          </a:p>
          <a:p>
            <a:pPr>
              <a:buSzPct val="100000"/>
            </a:pPr>
            <a:r>
              <a:rPr lang="en-US" dirty="0" smtClean="0"/>
              <a:t>Dallas </a:t>
            </a:r>
            <a:r>
              <a:rPr lang="en-US" dirty="0"/>
              <a:t>Independent School District </a:t>
            </a:r>
            <a:endParaRPr lang="en-US" dirty="0" smtClean="0"/>
          </a:p>
          <a:p>
            <a:pPr>
              <a:buSzPct val="100000"/>
            </a:pPr>
            <a:r>
              <a:rPr lang="en-US" dirty="0" smtClean="0"/>
              <a:t>Tarrant County College </a:t>
            </a:r>
          </a:p>
          <a:p>
            <a:pPr>
              <a:buSzPct val="100000"/>
            </a:pPr>
            <a:r>
              <a:rPr lang="en-US" dirty="0" smtClean="0"/>
              <a:t>Education Service Center Region 10</a:t>
            </a:r>
          </a:p>
          <a:p>
            <a:pPr>
              <a:buSzPct val="100000"/>
            </a:pPr>
            <a:r>
              <a:rPr lang="en-US" dirty="0" smtClean="0"/>
              <a:t>Education Service Center Region XI</a:t>
            </a:r>
          </a:p>
          <a:p>
            <a:pPr>
              <a:buSzPct val="100000"/>
            </a:pPr>
            <a:endParaRPr lang="en-US" dirty="0" smtClean="0"/>
          </a:p>
          <a:p>
            <a:pPr>
              <a:buSzPct val="100000"/>
            </a:pPr>
            <a:endParaRPr lang="en-US" dirty="0"/>
          </a:p>
        </p:txBody>
      </p:sp>
      <p:sp>
        <p:nvSpPr>
          <p:cNvPr id="2" name="Title 1"/>
          <p:cNvSpPr>
            <a:spLocks noGrp="1"/>
          </p:cNvSpPr>
          <p:nvPr>
            <p:ph type="title"/>
          </p:nvPr>
        </p:nvSpPr>
        <p:spPr>
          <a:xfrm>
            <a:off x="457200" y="152400"/>
            <a:ext cx="8229600" cy="1143000"/>
          </a:xfrm>
        </p:spPr>
        <p:txBody>
          <a:bodyPr/>
          <a:lstStyle/>
          <a:p>
            <a:r>
              <a:rPr lang="en-US" i="1" dirty="0" smtClean="0"/>
              <a:t>AVATAR Partners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24</a:t>
            </a:fld>
            <a:endParaRPr lang="en-US" dirty="0"/>
          </a:p>
        </p:txBody>
      </p:sp>
    </p:spTree>
    <p:extLst>
      <p:ext uri="{BB962C8B-B14F-4D97-AF65-F5344CB8AC3E}">
        <p14:creationId xmlns:p14="http://schemas.microsoft.com/office/powerpoint/2010/main" val="182322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229600" cy="4525963"/>
          </a:xfrm>
        </p:spPr>
        <p:txBody>
          <a:bodyPr>
            <a:normAutofit/>
          </a:bodyPr>
          <a:lstStyle/>
          <a:p>
            <a:pPr lvl="2">
              <a:buClr>
                <a:schemeClr val="accent1"/>
              </a:buClr>
              <a:buFont typeface="Wingdings 3" pitchFamily="18" charset="2"/>
              <a:buChar char="}"/>
            </a:pPr>
            <a:r>
              <a:rPr lang="en-US" sz="2800" dirty="0"/>
              <a:t>Build </a:t>
            </a:r>
            <a:r>
              <a:rPr lang="en-US" sz="2800" dirty="0" smtClean="0"/>
              <a:t>capacity </a:t>
            </a:r>
            <a:r>
              <a:rPr lang="en-US" sz="2800" dirty="0"/>
              <a:t>to </a:t>
            </a:r>
            <a:r>
              <a:rPr lang="en-US" sz="2800" dirty="0" smtClean="0"/>
              <a:t>improve curriculum </a:t>
            </a:r>
            <a:r>
              <a:rPr lang="en-US" sz="2800" dirty="0"/>
              <a:t>alignment </a:t>
            </a:r>
            <a:r>
              <a:rPr lang="en-US" sz="2800" dirty="0" smtClean="0"/>
              <a:t>between secondary and postsecondary courses</a:t>
            </a:r>
            <a:endParaRPr lang="en-US" sz="2800" dirty="0" smtClean="0"/>
          </a:p>
          <a:p>
            <a:pPr marL="914400" lvl="2" indent="0">
              <a:buClr>
                <a:schemeClr val="accent1"/>
              </a:buClr>
              <a:buNone/>
            </a:pPr>
            <a:endParaRPr lang="en-US" sz="2800" dirty="0"/>
          </a:p>
          <a:p>
            <a:pPr lvl="2">
              <a:buClr>
                <a:schemeClr val="accent1"/>
              </a:buClr>
              <a:buFont typeface="Wingdings 3" pitchFamily="18" charset="2"/>
              <a:buChar char="}"/>
            </a:pPr>
            <a:r>
              <a:rPr lang="en-US" sz="2800" dirty="0"/>
              <a:t>Strengthen secondary and postsecondary commitment </a:t>
            </a:r>
            <a:r>
              <a:rPr lang="en-US" sz="2800" dirty="0"/>
              <a:t>to college access for all </a:t>
            </a:r>
            <a:r>
              <a:rPr lang="en-US" sz="2800" dirty="0" smtClean="0"/>
              <a:t>students</a:t>
            </a:r>
            <a:endParaRPr lang="en-US" sz="2800" dirty="0" smtClean="0"/>
          </a:p>
        </p:txBody>
      </p:sp>
      <p:sp>
        <p:nvSpPr>
          <p:cNvPr id="2" name="Title 1"/>
          <p:cNvSpPr>
            <a:spLocks noGrp="1"/>
          </p:cNvSpPr>
          <p:nvPr>
            <p:ph type="title"/>
          </p:nvPr>
        </p:nvSpPr>
        <p:spPr/>
        <p:txBody>
          <a:bodyPr/>
          <a:lstStyle/>
          <a:p>
            <a:r>
              <a:rPr lang="en-US" i="1" dirty="0" smtClean="0"/>
              <a:t> Partnership Benefits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25</a:t>
            </a:fld>
            <a:endParaRPr lang="en-US" dirty="0"/>
          </a:p>
        </p:txBody>
      </p:sp>
    </p:spTree>
    <p:extLst>
      <p:ext uri="{BB962C8B-B14F-4D97-AF65-F5344CB8AC3E}">
        <p14:creationId xmlns:p14="http://schemas.microsoft.com/office/powerpoint/2010/main" val="40807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8637"/>
            <a:ext cx="8229600" cy="4525963"/>
          </a:xfrm>
        </p:spPr>
        <p:txBody>
          <a:bodyPr>
            <a:normAutofit/>
          </a:bodyPr>
          <a:lstStyle/>
          <a:p>
            <a:pPr>
              <a:buSzPct val="100000"/>
              <a:buFont typeface="Wingdings 3" pitchFamily="18" charset="2"/>
              <a:buChar char="}"/>
            </a:pPr>
            <a:r>
              <a:rPr lang="en-US" dirty="0" smtClean="0"/>
              <a:t>Secondary district leadership and teachers who teach English III, English IV, Chemistry and Algebra II</a:t>
            </a:r>
          </a:p>
          <a:p>
            <a:pPr>
              <a:buSzPct val="100000"/>
              <a:buFont typeface="Wingdings 3" pitchFamily="18" charset="2"/>
              <a:buChar char="}"/>
            </a:pPr>
            <a:endParaRPr lang="en-US" dirty="0" smtClean="0"/>
          </a:p>
          <a:p>
            <a:pPr>
              <a:buSzPct val="100000"/>
              <a:buFont typeface="Wingdings 3" pitchFamily="18" charset="2"/>
              <a:buChar char="}"/>
            </a:pPr>
            <a:r>
              <a:rPr lang="en-US" dirty="0" smtClean="0"/>
              <a:t>Postsecondary (2 year and 4 year) staff who teach fundamental courses of English Language </a:t>
            </a:r>
            <a:r>
              <a:rPr lang="en-US" dirty="0" smtClean="0"/>
              <a:t>Arts (1301and 1302), Chemistry (1311 and 1312), </a:t>
            </a:r>
            <a:r>
              <a:rPr lang="en-US" dirty="0" smtClean="0"/>
              <a:t>and </a:t>
            </a:r>
            <a:r>
              <a:rPr lang="en-US" dirty="0" smtClean="0"/>
              <a:t>Mathematics (1314 and 1414)</a:t>
            </a:r>
            <a:endParaRPr lang="en-US" dirty="0" smtClean="0"/>
          </a:p>
        </p:txBody>
      </p:sp>
      <p:sp>
        <p:nvSpPr>
          <p:cNvPr id="2" name="Title 1"/>
          <p:cNvSpPr>
            <a:spLocks noGrp="1"/>
          </p:cNvSpPr>
          <p:nvPr>
            <p:ph type="title"/>
          </p:nvPr>
        </p:nvSpPr>
        <p:spPr/>
        <p:txBody>
          <a:bodyPr>
            <a:normAutofit fontScale="90000"/>
          </a:bodyPr>
          <a:lstStyle/>
          <a:p>
            <a:r>
              <a:rPr lang="en-US" i="1" dirty="0" smtClean="0"/>
              <a:t>Secondary and Postsecondary Partners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26</a:t>
            </a:fld>
            <a:endParaRPr lang="en-US" dirty="0"/>
          </a:p>
        </p:txBody>
      </p:sp>
    </p:spTree>
    <p:extLst>
      <p:ext uri="{BB962C8B-B14F-4D97-AF65-F5344CB8AC3E}">
        <p14:creationId xmlns:p14="http://schemas.microsoft.com/office/powerpoint/2010/main" val="849142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82000" cy="5257800"/>
          </a:xfrm>
        </p:spPr>
        <p:txBody>
          <a:bodyPr>
            <a:normAutofit/>
          </a:bodyPr>
          <a:lstStyle/>
          <a:p>
            <a:pPr marL="109728" indent="0">
              <a:buNone/>
            </a:pPr>
            <a:r>
              <a:rPr lang="en-US" sz="3200" dirty="0" smtClean="0"/>
              <a:t>Partners…</a:t>
            </a:r>
          </a:p>
          <a:p>
            <a:pPr marL="685800" indent="-228600">
              <a:buSzPct val="100000"/>
            </a:pPr>
            <a:r>
              <a:rPr lang="en-US" dirty="0" smtClean="0"/>
              <a:t>Are committed to higher education access for all students</a:t>
            </a:r>
          </a:p>
          <a:p>
            <a:pPr marL="685800" indent="-228600">
              <a:buSzPct val="100000"/>
            </a:pPr>
            <a:r>
              <a:rPr lang="en-US" dirty="0" smtClean="0"/>
              <a:t>Understand content knowledge and skills</a:t>
            </a:r>
          </a:p>
          <a:p>
            <a:pPr marL="685800" indent="-228600">
              <a:buSzPct val="100000"/>
            </a:pPr>
            <a:r>
              <a:rPr lang="en-US" dirty="0" smtClean="0"/>
              <a:t>Utilize research-based instructional strategies</a:t>
            </a:r>
          </a:p>
          <a:p>
            <a:pPr marL="685800" indent="-228600">
              <a:buSzPct val="100000"/>
            </a:pPr>
            <a:r>
              <a:rPr lang="en-US" dirty="0" smtClean="0"/>
              <a:t>Demonstrate strong communication and leadership skills</a:t>
            </a:r>
          </a:p>
          <a:p>
            <a:pPr marL="685800" indent="-228600">
              <a:buSzPct val="100000"/>
            </a:pPr>
            <a:r>
              <a:rPr lang="en-US" dirty="0" smtClean="0"/>
              <a:t>Are effective team players</a:t>
            </a:r>
          </a:p>
          <a:p>
            <a:pPr marL="685800" indent="-228600">
              <a:buSzPct val="100000"/>
            </a:pPr>
            <a:r>
              <a:rPr lang="en-US" dirty="0" smtClean="0"/>
              <a:t>Are flexible – able to deal with ambiguity</a:t>
            </a:r>
          </a:p>
          <a:p>
            <a:endParaRPr lang="en-US" dirty="0" smtClean="0"/>
          </a:p>
          <a:p>
            <a:endParaRPr lang="en-US" dirty="0" smtClean="0"/>
          </a:p>
          <a:p>
            <a:pPr>
              <a:buNone/>
            </a:pPr>
            <a:endParaRPr lang="en-US" dirty="0"/>
          </a:p>
          <a:p>
            <a:pPr>
              <a:buNone/>
            </a:pPr>
            <a:endParaRPr lang="en-US" dirty="0"/>
          </a:p>
        </p:txBody>
      </p:sp>
      <p:sp>
        <p:nvSpPr>
          <p:cNvPr id="2" name="Title 1"/>
          <p:cNvSpPr>
            <a:spLocks noGrp="1"/>
          </p:cNvSpPr>
          <p:nvPr>
            <p:ph type="title"/>
          </p:nvPr>
        </p:nvSpPr>
        <p:spPr/>
        <p:txBody>
          <a:bodyPr>
            <a:normAutofit/>
          </a:bodyPr>
          <a:lstStyle/>
          <a:p>
            <a:r>
              <a:rPr lang="en-US" sz="3600" i="1" dirty="0" smtClean="0"/>
              <a:t>Partners’ Roles and Responsibilities</a:t>
            </a:r>
            <a:endParaRPr lang="en-US" sz="3600"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27</a:t>
            </a:fld>
            <a:endParaRPr lang="en-US" dirty="0"/>
          </a:p>
        </p:txBody>
      </p:sp>
    </p:spTree>
    <p:extLst>
      <p:ext uri="{BB962C8B-B14F-4D97-AF65-F5344CB8AC3E}">
        <p14:creationId xmlns:p14="http://schemas.microsoft.com/office/powerpoint/2010/main" val="2390602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a:bodyPr>
          <a:lstStyle/>
          <a:p>
            <a:r>
              <a:rPr lang="en-US" sz="4400" i="1" dirty="0"/>
              <a:t>AVATAR </a:t>
            </a:r>
            <a:r>
              <a:rPr lang="en-US" sz="4400" i="1" dirty="0" smtClean="0"/>
              <a:t>Partnership Agreement</a:t>
            </a:r>
            <a:endParaRPr lang="en-US" i="1" dirty="0"/>
          </a:p>
        </p:txBody>
      </p:sp>
      <p:pic>
        <p:nvPicPr>
          <p:cNvPr id="3078" name="Picture 6" descr="C:\Users\jharvill\AppData\Local\Microsoft\Windows\Temporary Internet Files\Content.IE5\G4PZC5A9\MC9002380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7958" y="2454998"/>
            <a:ext cx="5404301" cy="374904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6C9BBEF7-7293-46AE-9D35-8611E125A7BD}" type="slidenum">
              <a:rPr lang="en-US" smtClean="0"/>
              <a:pPr/>
              <a:t>28</a:t>
            </a:fld>
            <a:endParaRPr lang="en-US" dirty="0"/>
          </a:p>
        </p:txBody>
      </p:sp>
    </p:spTree>
    <p:extLst>
      <p:ext uri="{BB962C8B-B14F-4D97-AF65-F5344CB8AC3E}">
        <p14:creationId xmlns:p14="http://schemas.microsoft.com/office/powerpoint/2010/main" val="3248557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95400"/>
            <a:ext cx="7772400" cy="5105400"/>
          </a:xfrm>
        </p:spPr>
        <p:txBody>
          <a:bodyPr>
            <a:normAutofit fontScale="92500" lnSpcReduction="10000"/>
          </a:bodyPr>
          <a:lstStyle/>
          <a:p>
            <a:pPr marL="0" lvl="1" indent="0">
              <a:buNone/>
            </a:pPr>
            <a:r>
              <a:rPr lang="en-US" sz="2000" b="1" u="sng" dirty="0" smtClean="0"/>
              <a:t>Module One</a:t>
            </a:r>
          </a:p>
          <a:p>
            <a:pPr marL="685800" lvl="1">
              <a:buFont typeface="Wingdings 3" pitchFamily="18" charset="2"/>
              <a:buChar char="}"/>
            </a:pPr>
            <a:r>
              <a:rPr lang="en-US" sz="2000" dirty="0" smtClean="0"/>
              <a:t>AVATAR Project Introduction and Partners’ </a:t>
            </a:r>
            <a:r>
              <a:rPr lang="en-US" sz="2000" dirty="0"/>
              <a:t>R</a:t>
            </a:r>
            <a:r>
              <a:rPr lang="en-US" sz="2000" dirty="0" smtClean="0"/>
              <a:t>oles and Responsibilities</a:t>
            </a:r>
          </a:p>
          <a:p>
            <a:pPr marL="0" lvl="1" indent="0">
              <a:buNone/>
            </a:pPr>
            <a:r>
              <a:rPr lang="en-US" sz="2000" b="1" u="sng" dirty="0"/>
              <a:t>Module </a:t>
            </a:r>
            <a:r>
              <a:rPr lang="en-US" sz="2000" b="1" u="sng" dirty="0" smtClean="0"/>
              <a:t>Two</a:t>
            </a:r>
          </a:p>
          <a:p>
            <a:pPr marL="685800" lvl="1">
              <a:buFont typeface="Wingdings 3" pitchFamily="18" charset="2"/>
              <a:buChar char="}"/>
            </a:pPr>
            <a:r>
              <a:rPr lang="en-US" sz="2000" dirty="0" smtClean="0"/>
              <a:t>Creating a College Ready Student</a:t>
            </a:r>
          </a:p>
          <a:p>
            <a:pPr marL="980694" lvl="2" indent="-285750">
              <a:buClr>
                <a:schemeClr val="accent1"/>
              </a:buClr>
              <a:buFont typeface="Lucida Sans Unicode" pitchFamily="34" charset="0"/>
              <a:buChar char="‐"/>
            </a:pPr>
            <a:r>
              <a:rPr lang="en-US" sz="1800" dirty="0" smtClean="0"/>
              <a:t>National, state, and regional data</a:t>
            </a:r>
          </a:p>
          <a:p>
            <a:pPr marL="980694" lvl="2" indent="-285750">
              <a:buClr>
                <a:schemeClr val="accent1"/>
              </a:buClr>
              <a:buFont typeface="Lucida Sans Unicode" pitchFamily="34" charset="0"/>
              <a:buChar char="‐"/>
            </a:pPr>
            <a:r>
              <a:rPr lang="en-US" sz="1800" dirty="0" smtClean="0"/>
              <a:t>David Conley’s research and college ready model</a:t>
            </a:r>
            <a:endParaRPr lang="en-US" sz="1800" dirty="0"/>
          </a:p>
          <a:p>
            <a:pPr marL="0" lvl="1" indent="0">
              <a:buNone/>
            </a:pPr>
            <a:r>
              <a:rPr lang="en-US" sz="2000" b="1" u="sng" dirty="0"/>
              <a:t>Module </a:t>
            </a:r>
            <a:r>
              <a:rPr lang="en-US" sz="2000" b="1" u="sng" dirty="0" smtClean="0"/>
              <a:t>Three</a:t>
            </a:r>
          </a:p>
          <a:p>
            <a:pPr marL="685800" lvl="1">
              <a:buFont typeface="Wingdings 3" pitchFamily="18" charset="2"/>
              <a:buChar char="}"/>
            </a:pPr>
            <a:r>
              <a:rPr lang="en-US" sz="2000" dirty="0" smtClean="0"/>
              <a:t>State Standards and Assessment Connections</a:t>
            </a:r>
          </a:p>
          <a:p>
            <a:pPr marL="980694" lvl="2" indent="-285750">
              <a:buClr>
                <a:schemeClr val="accent1"/>
              </a:buClr>
              <a:buFont typeface="Lucida Sans Unicode" pitchFamily="34" charset="0"/>
              <a:buChar char="‐"/>
            </a:pPr>
            <a:r>
              <a:rPr lang="en-US" sz="1800" dirty="0" smtClean="0"/>
              <a:t>Texas Essential Knowledge and Skills (TEKS)</a:t>
            </a:r>
            <a:endParaRPr lang="en-US" sz="1800" dirty="0"/>
          </a:p>
          <a:p>
            <a:pPr marL="980694" lvl="2" indent="-285750">
              <a:buClr>
                <a:schemeClr val="accent1"/>
              </a:buClr>
              <a:buFont typeface="Lucida Sans Unicode" pitchFamily="34" charset="0"/>
              <a:buChar char="‐"/>
            </a:pPr>
            <a:r>
              <a:rPr lang="en-US" sz="1800" dirty="0" smtClean="0"/>
              <a:t>Texas Assessment Program [End-of-Course (EOC)]</a:t>
            </a:r>
            <a:endParaRPr lang="en-US" sz="1800" dirty="0"/>
          </a:p>
          <a:p>
            <a:pPr marL="0" lvl="1" indent="0">
              <a:buNone/>
            </a:pPr>
            <a:r>
              <a:rPr lang="en-US" sz="2000" b="1" u="sng" dirty="0"/>
              <a:t>Module </a:t>
            </a:r>
            <a:r>
              <a:rPr lang="en-US" sz="2000" b="1" u="sng" dirty="0" smtClean="0"/>
              <a:t>Four</a:t>
            </a:r>
          </a:p>
          <a:p>
            <a:pPr marL="685800" lvl="1">
              <a:buFont typeface="Wingdings 3" pitchFamily="18" charset="2"/>
              <a:buChar char="}"/>
            </a:pPr>
            <a:r>
              <a:rPr lang="en-US" sz="2000" dirty="0" smtClean="0"/>
              <a:t>College and Career Readiness Standards</a:t>
            </a:r>
          </a:p>
          <a:p>
            <a:pPr marL="0" lvl="1" indent="0">
              <a:buNone/>
            </a:pPr>
            <a:r>
              <a:rPr lang="en-US" sz="2000" b="1" u="sng" dirty="0" smtClean="0"/>
              <a:t>Module Five</a:t>
            </a:r>
          </a:p>
          <a:p>
            <a:pPr marL="685800" lvl="1">
              <a:buFont typeface="Wingdings 3" pitchFamily="18" charset="2"/>
              <a:buChar char="}"/>
            </a:pPr>
            <a:r>
              <a:rPr lang="en-US" sz="2000" dirty="0" smtClean="0"/>
              <a:t>College Board ACCUPLACER Tests</a:t>
            </a:r>
            <a:endParaRPr lang="en-US" sz="2000" dirty="0"/>
          </a:p>
          <a:p>
            <a:pPr marL="0" lvl="1" indent="0">
              <a:buNone/>
            </a:pPr>
            <a:r>
              <a:rPr lang="en-US" sz="2000" b="1" u="sng" dirty="0"/>
              <a:t>Module </a:t>
            </a:r>
            <a:r>
              <a:rPr lang="en-US" sz="2000" b="1" u="sng" dirty="0" smtClean="0"/>
              <a:t>Six</a:t>
            </a:r>
          </a:p>
          <a:p>
            <a:pPr marL="685800" lvl="1">
              <a:buFont typeface="Wingdings 3" pitchFamily="18" charset="2"/>
              <a:buChar char="}"/>
            </a:pPr>
            <a:r>
              <a:rPr lang="en-US" sz="2000" dirty="0" smtClean="0"/>
              <a:t>Secondary and Postsecondary Course Profiles</a:t>
            </a:r>
            <a:endParaRPr lang="en-US" sz="2000" dirty="0"/>
          </a:p>
          <a:p>
            <a:pPr marL="0" lvl="1" indent="0">
              <a:buNone/>
            </a:pPr>
            <a:endParaRPr lang="en-US" sz="2000" u="sng" dirty="0" smtClean="0"/>
          </a:p>
          <a:p>
            <a:pPr lvl="1"/>
            <a:endParaRPr lang="en-US" sz="2000" dirty="0"/>
          </a:p>
          <a:p>
            <a:pPr marL="0" lvl="1"/>
            <a:endParaRPr lang="en-US" dirty="0" smtClean="0"/>
          </a:p>
          <a:p>
            <a:pPr lvl="1"/>
            <a:endParaRPr lang="en-US" dirty="0" smtClean="0"/>
          </a:p>
        </p:txBody>
      </p:sp>
      <p:sp>
        <p:nvSpPr>
          <p:cNvPr id="2" name="Title 1"/>
          <p:cNvSpPr>
            <a:spLocks noGrp="1"/>
          </p:cNvSpPr>
          <p:nvPr>
            <p:ph type="title"/>
          </p:nvPr>
        </p:nvSpPr>
        <p:spPr>
          <a:xfrm>
            <a:off x="457200" y="152400"/>
            <a:ext cx="8229600" cy="1143000"/>
          </a:xfrm>
        </p:spPr>
        <p:txBody>
          <a:bodyPr>
            <a:noAutofit/>
          </a:bodyPr>
          <a:lstStyle/>
          <a:p>
            <a:r>
              <a:rPr lang="en-US" sz="3600" i="1" dirty="0" smtClean="0"/>
              <a:t>Secondary and Postsecondary Pilot Training Modules </a:t>
            </a:r>
            <a:endParaRPr lang="en-US" sz="3600"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29</a:t>
            </a:fld>
            <a:endParaRPr lang="en-US" dirty="0"/>
          </a:p>
        </p:txBody>
      </p:sp>
    </p:spTree>
    <p:extLst>
      <p:ext uri="{BB962C8B-B14F-4D97-AF65-F5344CB8AC3E}">
        <p14:creationId xmlns:p14="http://schemas.microsoft.com/office/powerpoint/2010/main" val="2734023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72189027"/>
              </p:ext>
            </p:extLst>
          </p:nvPr>
        </p:nvGraphicFramePr>
        <p:xfrm>
          <a:off x="457200" y="1524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2362418161"/>
              </p:ext>
            </p:extLst>
          </p:nvPr>
        </p:nvGraphicFramePr>
        <p:xfrm>
          <a:off x="457200" y="1524000"/>
          <a:ext cx="8229600" cy="441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4419600" y="6048375"/>
            <a:ext cx="3200400" cy="2762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1200" dirty="0"/>
              <a:t>U.S. Census Bureau, 2005 ACS </a:t>
            </a:r>
          </a:p>
        </p:txBody>
      </p:sp>
      <p:sp>
        <p:nvSpPr>
          <p:cNvPr id="2" name="Slide Number Placeholder 1"/>
          <p:cNvSpPr>
            <a:spLocks noGrp="1"/>
          </p:cNvSpPr>
          <p:nvPr>
            <p:ph type="sldNum" sz="quarter" idx="12"/>
          </p:nvPr>
        </p:nvSpPr>
        <p:spPr/>
        <p:txBody>
          <a:bodyPr/>
          <a:lstStyle/>
          <a:p>
            <a:fld id="{6C9BBEF7-7293-46AE-9D35-8611E125A7BD}" type="slidenum">
              <a:rPr lang="en-US" smtClean="0"/>
              <a:pPr/>
              <a:t>3</a:t>
            </a:fld>
            <a:endParaRPr lang="en-US" dirty="0"/>
          </a:p>
        </p:txBody>
      </p:sp>
    </p:spTree>
    <p:extLst>
      <p:ext uri="{BB962C8B-B14F-4D97-AF65-F5344CB8AC3E}">
        <p14:creationId xmlns:p14="http://schemas.microsoft.com/office/powerpoint/2010/main" val="632193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5738195"/>
              </p:ext>
            </p:extLst>
          </p:nvPr>
        </p:nvGraphicFramePr>
        <p:xfrm>
          <a:off x="457200" y="274638"/>
          <a:ext cx="8229600" cy="944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689028870"/>
              </p:ext>
            </p:extLst>
          </p:nvPr>
        </p:nvGraphicFramePr>
        <p:xfrm>
          <a:off x="-18165" y="1371600"/>
          <a:ext cx="9162165"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Up-Down Arrow 7"/>
          <p:cNvSpPr/>
          <p:nvPr/>
        </p:nvSpPr>
        <p:spPr>
          <a:xfrm rot="13934727">
            <a:off x="3794125" y="41100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9" name="Up-Down Arrow 8"/>
          <p:cNvSpPr/>
          <p:nvPr/>
        </p:nvSpPr>
        <p:spPr>
          <a:xfrm rot="13934727">
            <a:off x="5089525" y="28146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0" name="Up-Down Arrow 9"/>
          <p:cNvSpPr/>
          <p:nvPr/>
        </p:nvSpPr>
        <p:spPr>
          <a:xfrm rot="7404287">
            <a:off x="5094288" y="4095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1" name="Up-Down Arrow 10"/>
          <p:cNvSpPr/>
          <p:nvPr/>
        </p:nvSpPr>
        <p:spPr>
          <a:xfrm rot="7404287">
            <a:off x="3722688" y="2952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2" name="Up-Down Arrow 11"/>
          <p:cNvSpPr/>
          <p:nvPr/>
        </p:nvSpPr>
        <p:spPr>
          <a:xfrm rot="10800000">
            <a:off x="4419600" y="25146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3" name="Up-Down Arrow 12"/>
          <p:cNvSpPr/>
          <p:nvPr/>
        </p:nvSpPr>
        <p:spPr>
          <a:xfrm rot="10800000">
            <a:off x="4419600" y="45720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2" name="Slide Number Placeholder 1"/>
          <p:cNvSpPr>
            <a:spLocks noGrp="1"/>
          </p:cNvSpPr>
          <p:nvPr>
            <p:ph type="sldNum" sz="quarter" idx="12"/>
          </p:nvPr>
        </p:nvSpPr>
        <p:spPr/>
        <p:txBody>
          <a:bodyPr/>
          <a:lstStyle/>
          <a:p>
            <a:fld id="{6C9BBEF7-7293-46AE-9D35-8611E125A7BD}" type="slidenum">
              <a:rPr lang="en-US" smtClean="0"/>
              <a:pPr/>
              <a:t>30</a:t>
            </a:fld>
            <a:endParaRPr lang="en-US" dirty="0"/>
          </a:p>
        </p:txBody>
      </p:sp>
    </p:spTree>
    <p:extLst>
      <p:ext uri="{BB962C8B-B14F-4D97-AF65-F5344CB8AC3E}">
        <p14:creationId xmlns:p14="http://schemas.microsoft.com/office/powerpoint/2010/main" val="237691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87512" cy="6096000"/>
          </a:xfrm>
        </p:spPr>
        <p:txBody>
          <a:bodyPr>
            <a:normAutofit/>
          </a:bodyPr>
          <a:lstStyle/>
          <a:p>
            <a:pPr marL="109728" indent="0">
              <a:buNone/>
            </a:pPr>
            <a:r>
              <a:rPr lang="en-US" sz="7200" b="1" i="1" dirty="0" smtClean="0"/>
              <a:t>Questions</a:t>
            </a:r>
            <a:endParaRPr lang="en-US" sz="1400" b="1" i="1" dirty="0"/>
          </a:p>
          <a:p>
            <a:pPr marL="109728" indent="0" algn="ctr">
              <a:buNone/>
            </a:pPr>
            <a:endParaRPr lang="en-US" sz="7200" b="1" dirty="0" smtClean="0"/>
          </a:p>
          <a:p>
            <a:pPr algn="ctr">
              <a:buFont typeface="Wingdings 3" pitchFamily="18" charset="2"/>
              <a:buChar char=""/>
            </a:pPr>
            <a:endParaRPr lang="en-US" sz="7200" b="1" i="1" dirty="0" smtClean="0"/>
          </a:p>
          <a:p>
            <a:pPr marL="109728" indent="0" algn="r">
              <a:buNone/>
            </a:pPr>
            <a:endParaRPr lang="en-US" sz="7200" b="1" i="1" dirty="0" smtClean="0"/>
          </a:p>
          <a:p>
            <a:pPr marL="109728" indent="0" algn="r">
              <a:buNone/>
            </a:pPr>
            <a:r>
              <a:rPr lang="en-US" sz="7200" b="1" i="1" dirty="0" smtClean="0"/>
              <a:t>Concerns</a:t>
            </a:r>
            <a:endParaRPr lang="en-US" sz="7200" b="1" i="1" dirty="0"/>
          </a:p>
        </p:txBody>
      </p:sp>
      <p:pic>
        <p:nvPicPr>
          <p:cNvPr id="1031" name="Picture 7" descr="C:\Users\jharvill\AppData\Local\Microsoft\Windows\Temporary Internet Files\Content.IE5\JRHVZWS5\MP90039008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533689">
            <a:off x="2781947" y="1606313"/>
            <a:ext cx="2609088" cy="36576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31</a:t>
            </a:fld>
            <a:endParaRPr lang="en-US" dirty="0"/>
          </a:p>
        </p:txBody>
      </p:sp>
    </p:spTree>
    <p:extLst>
      <p:ext uri="{BB962C8B-B14F-4D97-AF65-F5344CB8AC3E}">
        <p14:creationId xmlns:p14="http://schemas.microsoft.com/office/powerpoint/2010/main" val="1943678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81328"/>
            <a:ext cx="8229600" cy="4919472"/>
          </a:xfrm>
        </p:spPr>
        <p:txBody>
          <a:bodyPr>
            <a:noAutofit/>
          </a:bodyPr>
          <a:lstStyle/>
          <a:p>
            <a:r>
              <a:rPr lang="en-US" sz="2400" b="1" dirty="0" smtClean="0"/>
              <a:t>University of North Texas</a:t>
            </a:r>
          </a:p>
          <a:p>
            <a:pPr marL="914400" lvl="1" indent="-228600">
              <a:buFont typeface="Wingdings" pitchFamily="2" charset="2"/>
              <a:buChar char="§"/>
            </a:pPr>
            <a:r>
              <a:rPr lang="en-US" sz="2400" b="1" i="1" dirty="0" smtClean="0"/>
              <a:t>Jean Keller</a:t>
            </a:r>
          </a:p>
          <a:p>
            <a:pPr marL="1143000" lvl="2">
              <a:buClr>
                <a:schemeClr val="accent1"/>
              </a:buClr>
              <a:buFont typeface="Calibri" pitchFamily="34" charset="0"/>
              <a:buChar char="›"/>
            </a:pPr>
            <a:r>
              <a:rPr lang="en-US" sz="2000" dirty="0" smtClean="0"/>
              <a:t>AVATAR Project </a:t>
            </a:r>
          </a:p>
          <a:p>
            <a:pPr marL="1143000" lvl="2">
              <a:buClr>
                <a:schemeClr val="accent1"/>
              </a:buClr>
              <a:buFont typeface="Calibri" pitchFamily="34" charset="0"/>
              <a:buChar char="›"/>
            </a:pPr>
            <a:r>
              <a:rPr lang="en-US" sz="2000" dirty="0" smtClean="0"/>
              <a:t>North Texas Regional P-16 Coordinator</a:t>
            </a:r>
          </a:p>
          <a:p>
            <a:pPr marL="393192" lvl="1" indent="0">
              <a:buNone/>
            </a:pPr>
            <a:endParaRPr lang="en-US" sz="1200" dirty="0" smtClean="0"/>
          </a:p>
          <a:p>
            <a:r>
              <a:rPr lang="en-US" sz="2400" b="1" dirty="0" smtClean="0"/>
              <a:t>Education Service Center Region XI</a:t>
            </a:r>
          </a:p>
          <a:p>
            <a:pPr marL="914400" indent="-228600">
              <a:buSzPct val="100000"/>
              <a:buFont typeface="Wingdings" pitchFamily="2" charset="2"/>
              <a:buChar char="§"/>
            </a:pPr>
            <a:r>
              <a:rPr lang="en-US" sz="2400" b="1" i="1" dirty="0" smtClean="0"/>
              <a:t>Francine Holland</a:t>
            </a:r>
          </a:p>
          <a:p>
            <a:pPr marL="1143000" indent="-228600">
              <a:buSzPct val="100000"/>
              <a:buFont typeface="Calibri" pitchFamily="34" charset="0"/>
              <a:buChar char="›"/>
            </a:pPr>
            <a:r>
              <a:rPr lang="en-US" sz="2000" dirty="0" smtClean="0"/>
              <a:t>Deputy Executive Director of Instructional Services</a:t>
            </a:r>
          </a:p>
          <a:p>
            <a:pPr marL="457200" lvl="1" indent="0">
              <a:buNone/>
            </a:pPr>
            <a:endParaRPr lang="en-US" sz="1200" dirty="0"/>
          </a:p>
          <a:p>
            <a:pPr marL="914400" lvl="1" indent="-228600">
              <a:buFont typeface="Wingdings" pitchFamily="2" charset="2"/>
              <a:buChar char="§"/>
            </a:pPr>
            <a:r>
              <a:rPr lang="en-US" sz="2400" b="1" i="1" dirty="0" smtClean="0"/>
              <a:t>Kathy Wright-Chapman</a:t>
            </a:r>
            <a:endParaRPr lang="en-US" sz="2400" b="1" i="1" dirty="0"/>
          </a:p>
          <a:p>
            <a:pPr marL="1143000" lvl="1" indent="-228600">
              <a:buFont typeface="Calibri" pitchFamily="34" charset="0"/>
              <a:buChar char="›"/>
            </a:pPr>
            <a:r>
              <a:rPr lang="en-US" sz="2000" dirty="0" smtClean="0"/>
              <a:t>Director of Curriculum, Instruction, and Assessment</a:t>
            </a:r>
            <a:endParaRPr lang="en-US" sz="2400" dirty="0" smtClean="0"/>
          </a:p>
        </p:txBody>
      </p:sp>
      <p:sp>
        <p:nvSpPr>
          <p:cNvPr id="2" name="Title 1"/>
          <p:cNvSpPr>
            <a:spLocks noGrp="1"/>
          </p:cNvSpPr>
          <p:nvPr>
            <p:ph type="title"/>
          </p:nvPr>
        </p:nvSpPr>
        <p:spPr/>
        <p:txBody>
          <a:bodyPr/>
          <a:lstStyle/>
          <a:p>
            <a:r>
              <a:rPr lang="en-US" i="1" dirty="0" smtClean="0"/>
              <a:t>AVATAR Project Contacts</a:t>
            </a:r>
            <a:endParaRPr lang="en-US" i="1"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32</a:t>
            </a:fld>
            <a:endParaRPr lang="en-US" dirty="0"/>
          </a:p>
        </p:txBody>
      </p:sp>
    </p:spTree>
    <p:extLst>
      <p:ext uri="{BB962C8B-B14F-4D97-AF65-F5344CB8AC3E}">
        <p14:creationId xmlns:p14="http://schemas.microsoft.com/office/powerpoint/2010/main" val="1550258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944621"/>
              </p:ext>
            </p:extLst>
          </p:nvPr>
        </p:nvGraphicFramePr>
        <p:xfrm>
          <a:off x="381000" y="1524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idx="1"/>
          </p:nvPr>
        </p:nvGraphicFramePr>
        <p:xfrm>
          <a:off x="457200" y="1600200"/>
          <a:ext cx="8229600" cy="3886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p:cNvSpPr txBox="1"/>
          <p:nvPr/>
        </p:nvSpPr>
        <p:spPr>
          <a:xfrm>
            <a:off x="4419600" y="5791200"/>
            <a:ext cx="4267200" cy="461963"/>
          </a:xfrm>
          <a:prstGeom prst="rect">
            <a:avLst/>
          </a:prstGeom>
          <a:ln>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sz="1200" dirty="0">
                <a:solidFill>
                  <a:schemeClr val="accent1">
                    <a:lumMod val="50000"/>
                  </a:schemeClr>
                </a:solidFill>
              </a:rPr>
              <a:t>Report of The </a:t>
            </a:r>
            <a:r>
              <a:rPr lang="en-US" sz="1200" dirty="0" smtClean="0">
                <a:solidFill>
                  <a:schemeClr val="accent1">
                    <a:lumMod val="50000"/>
                  </a:schemeClr>
                </a:solidFill>
              </a:rPr>
              <a:t>Select </a:t>
            </a:r>
            <a:r>
              <a:rPr lang="en-US" sz="1200" dirty="0">
                <a:solidFill>
                  <a:schemeClr val="accent1">
                    <a:lumMod val="50000"/>
                  </a:schemeClr>
                </a:solidFill>
              </a:rPr>
              <a:t>Commission on Higher Education and Global Competitiveness, January 2009</a:t>
            </a:r>
          </a:p>
        </p:txBody>
      </p:sp>
      <p:sp>
        <p:nvSpPr>
          <p:cNvPr id="2" name="Slide Number Placeholder 1"/>
          <p:cNvSpPr>
            <a:spLocks noGrp="1"/>
          </p:cNvSpPr>
          <p:nvPr>
            <p:ph type="sldNum" sz="quarter" idx="12"/>
          </p:nvPr>
        </p:nvSpPr>
        <p:spPr/>
        <p:txBody>
          <a:bodyPr/>
          <a:lstStyle/>
          <a:p>
            <a:fld id="{6C9BBEF7-7293-46AE-9D35-8611E125A7BD}" type="slidenum">
              <a:rPr lang="en-US" smtClean="0"/>
              <a:pPr/>
              <a:t>4</a:t>
            </a:fld>
            <a:endParaRPr lang="en-US" dirty="0"/>
          </a:p>
        </p:txBody>
      </p:sp>
    </p:spTree>
    <p:extLst>
      <p:ext uri="{BB962C8B-B14F-4D97-AF65-F5344CB8AC3E}">
        <p14:creationId xmlns:p14="http://schemas.microsoft.com/office/powerpoint/2010/main" val="3506176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8"/>
          <p:cNvSpPr>
            <a:spLocks noGrp="1"/>
          </p:cNvSpPr>
          <p:nvPr>
            <p:ph idx="1"/>
          </p:nvPr>
        </p:nvSpPr>
        <p:spPr>
          <a:xfrm>
            <a:off x="457200" y="1747838"/>
            <a:ext cx="8305800" cy="4503797"/>
          </a:xfrm>
        </p:spPr>
        <p:txBody>
          <a:bodyPr wrap="square">
            <a:spAutoFit/>
          </a:bodyPr>
          <a:lstStyle/>
          <a:p>
            <a:r>
              <a:rPr lang="en-US" sz="4400" dirty="0" smtClean="0"/>
              <a:t>Participation</a:t>
            </a:r>
            <a:endParaRPr lang="en-US" sz="2800" dirty="0"/>
          </a:p>
          <a:p>
            <a:pPr marL="109728" indent="0">
              <a:buNone/>
            </a:pPr>
            <a:r>
              <a:rPr lang="en-US" sz="2800" dirty="0" smtClean="0"/>
              <a:t>	</a:t>
            </a:r>
            <a:r>
              <a:rPr lang="en-US" sz="4000" i="1" dirty="0" smtClean="0"/>
              <a:t>Add 630,000 more students</a:t>
            </a:r>
          </a:p>
          <a:p>
            <a:r>
              <a:rPr lang="en-US" sz="4400" dirty="0" smtClean="0"/>
              <a:t>Success</a:t>
            </a:r>
          </a:p>
          <a:p>
            <a:pPr marL="393192" lvl="1" indent="0">
              <a:buNone/>
            </a:pPr>
            <a:r>
              <a:rPr lang="en-US" sz="4000" dirty="0" smtClean="0"/>
              <a:t>	</a:t>
            </a:r>
            <a:r>
              <a:rPr lang="en-US" sz="4000" i="1" dirty="0" smtClean="0"/>
              <a:t>Award 210,000 more 	undergraduate degrees and 	certificates</a:t>
            </a:r>
          </a:p>
          <a:p>
            <a:endParaRPr lang="en-US" dirty="0" smtClean="0"/>
          </a:p>
        </p:txBody>
      </p:sp>
      <p:graphicFrame>
        <p:nvGraphicFramePr>
          <p:cNvPr id="6" name="Diagram 5"/>
          <p:cNvGraphicFramePr/>
          <p:nvPr>
            <p:extLst>
              <p:ext uri="{D42A27DB-BD31-4B8C-83A1-F6EECF244321}">
                <p14:modId xmlns:p14="http://schemas.microsoft.com/office/powerpoint/2010/main" val="1984101750"/>
              </p:ext>
            </p:extLst>
          </p:nvPr>
        </p:nvGraphicFramePr>
        <p:xfrm>
          <a:off x="571500" y="152400"/>
          <a:ext cx="8001000" cy="137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2286000" y="2895600"/>
            <a:ext cx="4572000" cy="341313"/>
          </a:xfrm>
          <a:prstGeom prst="rect">
            <a:avLst/>
          </a:prstGeom>
        </p:spPr>
        <p:txBody>
          <a:bodyPr>
            <a:spAutoFit/>
          </a:bodyPr>
          <a:lstStyle/>
          <a:p>
            <a:pPr marL="457200" defTabSz="1066800">
              <a:lnSpc>
                <a:spcPct val="90000"/>
              </a:lnSpc>
              <a:spcAft>
                <a:spcPts val="432"/>
              </a:spcAft>
              <a:defRPr/>
            </a:pPr>
            <a:r>
              <a:rPr lang="en-US" dirty="0">
                <a:solidFill>
                  <a:schemeClr val="bg1"/>
                </a:solidFill>
                <a:effectLst>
                  <a:outerShdw blurRad="38100" dist="38100" dir="2700000" algn="tl">
                    <a:srgbClr val="DDDDDD"/>
                  </a:outerShdw>
                </a:effectLst>
                <a:latin typeface="Arial" pitchFamily="68" charset="0"/>
                <a:ea typeface="Tahoma" pitchFamily="68" charset="0"/>
                <a:cs typeface="Tahoma" pitchFamily="68" charset="0"/>
              </a:rPr>
              <a:t>.</a:t>
            </a:r>
            <a:endParaRPr lang="en-US" dirty="0">
              <a:solidFill>
                <a:schemeClr val="bg1"/>
              </a:solidFill>
              <a:latin typeface="Arial" pitchFamily="68" charset="0"/>
            </a:endParaRPr>
          </a:p>
        </p:txBody>
      </p:sp>
      <p:sp>
        <p:nvSpPr>
          <p:cNvPr id="2" name="Slide Number Placeholder 1"/>
          <p:cNvSpPr>
            <a:spLocks noGrp="1"/>
          </p:cNvSpPr>
          <p:nvPr>
            <p:ph type="sldNum" sz="quarter" idx="12"/>
          </p:nvPr>
        </p:nvSpPr>
        <p:spPr/>
        <p:txBody>
          <a:bodyPr/>
          <a:lstStyle/>
          <a:p>
            <a:fld id="{6C9BBEF7-7293-46AE-9D35-8611E125A7BD}" type="slidenum">
              <a:rPr lang="en-US" smtClean="0"/>
              <a:pPr/>
              <a:t>5</a:t>
            </a:fld>
            <a:endParaRPr lang="en-US" dirty="0"/>
          </a:p>
        </p:txBody>
      </p:sp>
    </p:spTree>
    <p:extLst>
      <p:ext uri="{BB962C8B-B14F-4D97-AF65-F5344CB8AC3E}">
        <p14:creationId xmlns:p14="http://schemas.microsoft.com/office/powerpoint/2010/main" val="1174642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4" name="Picture 3"/>
          <p:cNvPicPr/>
          <p:nvPr/>
        </p:nvPicPr>
        <p:blipFill>
          <a:blip r:embed="rId2" cstate="print"/>
          <a:srcRect/>
          <a:stretch>
            <a:fillRect/>
          </a:stretch>
        </p:blipFill>
        <p:spPr bwMode="auto">
          <a:xfrm>
            <a:off x="304800" y="304800"/>
            <a:ext cx="8503920" cy="612648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6C9BBEF7-7293-46AE-9D35-8611E125A7BD}" type="slidenum">
              <a:rPr lang="en-US" smtClean="0"/>
              <a:pPr/>
              <a:t>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79750"/>
            <a:ext cx="8412480" cy="629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7</a:t>
            </a:fld>
            <a:endParaRPr lang="en-US" dirty="0"/>
          </a:p>
        </p:txBody>
      </p:sp>
    </p:spTree>
    <p:extLst>
      <p:ext uri="{BB962C8B-B14F-4D97-AF65-F5344CB8AC3E}">
        <p14:creationId xmlns:p14="http://schemas.microsoft.com/office/powerpoint/2010/main" val="4042425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8415845" cy="6300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8</a:t>
            </a:fld>
            <a:endParaRPr lang="en-US" dirty="0"/>
          </a:p>
        </p:txBody>
      </p:sp>
    </p:spTree>
    <p:extLst>
      <p:ext uri="{BB962C8B-B14F-4D97-AF65-F5344CB8AC3E}">
        <p14:creationId xmlns:p14="http://schemas.microsoft.com/office/powerpoint/2010/main" val="1293729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28600" y="259080"/>
            <a:ext cx="8686800" cy="621792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6C9BBEF7-7293-46AE-9D35-8611E125A7BD}" type="slidenum">
              <a:rPr lang="en-US" smtClean="0"/>
              <a:pPr/>
              <a:t>9</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1833</TotalTime>
  <Words>1645</Words>
  <Application>Microsoft Office PowerPoint</Application>
  <PresentationFormat>On-screen Show (4:3)</PresentationFormat>
  <Paragraphs>247</Paragraphs>
  <Slides>32</Slides>
  <Notes>23</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Academic Vertical Alignment Training and Renewal (AVATAR)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College Ready Graduates in English Language Arts and Mathematics: State and Region</vt:lpstr>
      <vt:lpstr>College Ready Graduates in English Language Arts and Mathematics: Gender</vt:lpstr>
      <vt:lpstr>College Ready Graduates in English Language Arts and Mathematics: Student Groups</vt:lpstr>
      <vt:lpstr>College Ready Graduates in English Language Arts and Mathematics: Additional Student Groups</vt:lpstr>
      <vt:lpstr>PowerPoint Presentation</vt:lpstr>
      <vt:lpstr>Closing the Secondary and Postsecondary Student Success Gap</vt:lpstr>
      <vt:lpstr>What Is AVATAR?</vt:lpstr>
      <vt:lpstr>AVATAR Project Goals</vt:lpstr>
      <vt:lpstr>AVATAR Project Goals</vt:lpstr>
      <vt:lpstr>AVATAR Project Outcomes</vt:lpstr>
      <vt:lpstr>AVATAR Project Outcomes</vt:lpstr>
      <vt:lpstr>PowerPoint Presentation</vt:lpstr>
      <vt:lpstr>AVATAR Model</vt:lpstr>
      <vt:lpstr>AVATAR Partners</vt:lpstr>
      <vt:lpstr> Partnership Benefits</vt:lpstr>
      <vt:lpstr>Secondary and Postsecondary Partners</vt:lpstr>
      <vt:lpstr>Partners’ Roles and Responsibilities</vt:lpstr>
      <vt:lpstr>AVATAR Partnership Agreement</vt:lpstr>
      <vt:lpstr>Secondary and Postsecondary Pilot Training Modules </vt:lpstr>
      <vt:lpstr>PowerPoint Presentation</vt:lpstr>
      <vt:lpstr>PowerPoint Presentation</vt:lpstr>
      <vt:lpstr>AVATAR Project 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Kathy</dc:creator>
  <cp:lastModifiedBy>Jerry Harville</cp:lastModifiedBy>
  <cp:revision>389</cp:revision>
  <cp:lastPrinted>2011-09-23T14:32:11Z</cp:lastPrinted>
  <dcterms:created xsi:type="dcterms:W3CDTF">2011-09-11T13:56:43Z</dcterms:created>
  <dcterms:modified xsi:type="dcterms:W3CDTF">2011-09-23T15:39:15Z</dcterms:modified>
</cp:coreProperties>
</file>