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0" r:id="rId2"/>
    <p:sldId id="398" r:id="rId3"/>
    <p:sldId id="387" r:id="rId4"/>
    <p:sldId id="388" r:id="rId5"/>
    <p:sldId id="399" r:id="rId6"/>
    <p:sldId id="400" r:id="rId7"/>
    <p:sldId id="402" r:id="rId8"/>
    <p:sldId id="40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937"/>
    <a:srgbClr val="BF504D"/>
    <a:srgbClr val="B54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BAF5D-0314-4137-BEDD-B5699FB497CA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B711B-59B8-4754-AF99-AF1E06286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71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B711B-59B8-4754-AF99-AF1E06286D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39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B711B-59B8-4754-AF99-AF1E06286D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6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B711B-59B8-4754-AF99-AF1E06286D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64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B711B-59B8-4754-AF99-AF1E06286D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9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262" y="2133600"/>
            <a:ext cx="4758475" cy="232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0438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002262" y="6091825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000" baseline="0" dirty="0">
                <a:solidFill>
                  <a:srgbClr val="5A5A5A"/>
                </a:solidFill>
              </a:rPr>
              <a:t>http://www.ntp16.notlb.com/avatar</a:t>
            </a:r>
          </a:p>
        </p:txBody>
      </p:sp>
    </p:spTree>
    <p:extLst>
      <p:ext uri="{BB962C8B-B14F-4D97-AF65-F5344CB8AC3E}">
        <p14:creationId xmlns:p14="http://schemas.microsoft.com/office/powerpoint/2010/main" val="100627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6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5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791222" y="6095998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000" baseline="0" dirty="0">
                <a:solidFill>
                  <a:srgbClr val="5A5A5A"/>
                </a:solidFill>
              </a:rPr>
              <a:t>http://www.ntp16.notlb.com/avatar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049" y="590150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27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5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7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2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4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1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8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5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7FAF5-A414-4DDA-9982-9BA43AFC1562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836AA-2E5C-4B78-BCFE-529AC8470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6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66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Progress of </a:t>
            </a:r>
            <a:br>
              <a:rPr lang="en-US" sz="66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</a:br>
            <a:r>
              <a:rPr lang="en-US" sz="66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Statewide Network</a:t>
            </a:r>
            <a:endParaRPr lang="en-US" sz="6600" i="1" dirty="0">
              <a:solidFill>
                <a:schemeClr val="accent2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2209800"/>
            <a:ext cx="9144000" cy="18288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000" dirty="0" smtClean="0"/>
              <a:t>North Texas Regional P-16 Council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 smtClean="0"/>
              <a:t>December 4, 2012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 smtClean="0"/>
              <a:t>Fort Worth, TX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420418"/>
            <a:ext cx="5791200" cy="28303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itchFamily="18" charset="0"/>
              </a:rPr>
              <a:t>http://www.ntp16.notlb.com/avatar</a:t>
            </a:r>
          </a:p>
        </p:txBody>
      </p:sp>
    </p:spTree>
    <p:extLst>
      <p:ext uri="{BB962C8B-B14F-4D97-AF65-F5344CB8AC3E}">
        <p14:creationId xmlns:p14="http://schemas.microsoft.com/office/powerpoint/2010/main" val="411173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Outcomes for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i="1" dirty="0" smtClean="0">
                <a:solidFill>
                  <a:prstClr val="black"/>
                </a:solidFill>
              </a:rPr>
              <a:t>After </a:t>
            </a:r>
            <a:r>
              <a:rPr lang="en-US" sz="2800" i="1" dirty="0">
                <a:solidFill>
                  <a:prstClr val="black"/>
                </a:solidFill>
              </a:rPr>
              <a:t>a “regional pipeline” of key leaders and educators are identified in each </a:t>
            </a:r>
            <a:r>
              <a:rPr lang="en-US" sz="2800" i="1" dirty="0" smtClean="0">
                <a:solidFill>
                  <a:prstClr val="black"/>
                </a:solidFill>
              </a:rPr>
              <a:t>of the 12 participating regions, each partnership will:</a:t>
            </a:r>
            <a:endParaRPr lang="en-US" sz="30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Establish </a:t>
            </a:r>
            <a:r>
              <a:rPr lang="en-US" sz="2800" b="1" dirty="0" smtClean="0">
                <a:solidFill>
                  <a:prstClr val="black"/>
                </a:solidFill>
              </a:rPr>
              <a:t>shared </a:t>
            </a:r>
            <a:r>
              <a:rPr lang="en-US" sz="2800" b="1" dirty="0">
                <a:solidFill>
                  <a:prstClr val="black"/>
                </a:solidFill>
              </a:rPr>
              <a:t>regional college and career readiness </a:t>
            </a:r>
            <a:r>
              <a:rPr lang="en-US" sz="2800" b="1" dirty="0" smtClean="0">
                <a:solidFill>
                  <a:prstClr val="black"/>
                </a:solidFill>
              </a:rPr>
              <a:t>foundation/understandings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1100" b="1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Use</a:t>
            </a:r>
            <a:r>
              <a:rPr lang="en-US" sz="2800" b="1" dirty="0" smtClean="0">
                <a:solidFill>
                  <a:prstClr val="black"/>
                </a:solidFill>
              </a:rPr>
              <a:t> regional </a:t>
            </a:r>
            <a:r>
              <a:rPr lang="en-US" sz="2800" b="1" dirty="0">
                <a:solidFill>
                  <a:prstClr val="black"/>
                </a:solidFill>
              </a:rPr>
              <a:t>data</a:t>
            </a:r>
            <a:r>
              <a:rPr lang="en-US" sz="2800" dirty="0">
                <a:solidFill>
                  <a:prstClr val="black"/>
                </a:solidFill>
              </a:rPr>
              <a:t> to guide </a:t>
            </a:r>
            <a:r>
              <a:rPr lang="en-US" sz="2800" dirty="0" smtClean="0">
                <a:solidFill>
                  <a:prstClr val="black"/>
                </a:solidFill>
              </a:rPr>
              <a:t>decision-making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11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Design and </a:t>
            </a:r>
            <a:r>
              <a:rPr lang="en-US" sz="2800" dirty="0">
                <a:solidFill>
                  <a:prstClr val="black"/>
                </a:solidFill>
              </a:rPr>
              <a:t>implement a </a:t>
            </a:r>
            <a:r>
              <a:rPr lang="en-US" sz="2800" b="1" dirty="0">
                <a:solidFill>
                  <a:prstClr val="black"/>
                </a:solidFill>
              </a:rPr>
              <a:t>vertical alignment action plan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which will include critical conversations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11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Design and </a:t>
            </a:r>
            <a:r>
              <a:rPr lang="en-US" sz="2800" dirty="0">
                <a:solidFill>
                  <a:prstClr val="black"/>
                </a:solidFill>
              </a:rPr>
              <a:t>implement a </a:t>
            </a:r>
            <a:r>
              <a:rPr lang="en-US" sz="2800" b="1" dirty="0">
                <a:solidFill>
                  <a:prstClr val="black"/>
                </a:solidFill>
              </a:rPr>
              <a:t>sustainability </a:t>
            </a:r>
            <a:r>
              <a:rPr lang="en-US" sz="2800" b="1" dirty="0" smtClean="0">
                <a:solidFill>
                  <a:prstClr val="black"/>
                </a:solidFill>
              </a:rPr>
              <a:t>plan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2800" b="1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Prepare</a:t>
            </a:r>
            <a:r>
              <a:rPr lang="en-US" sz="2800" b="1" dirty="0" smtClean="0">
                <a:solidFill>
                  <a:prstClr val="black"/>
                </a:solidFill>
              </a:rPr>
              <a:t> students for college and career success</a:t>
            </a:r>
            <a:endParaRPr lang="en-US" sz="2800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71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>
            <a:off x="2819400" y="1743075"/>
            <a:ext cx="3505200" cy="5114925"/>
          </a:xfrm>
          <a:prstGeom prst="triangle">
            <a:avLst>
              <a:gd name="adj" fmla="val 49728"/>
            </a:avLst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54600" y="4214463"/>
            <a:ext cx="164592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23360" y="3352800"/>
            <a:ext cx="109728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29000" y="5112707"/>
            <a:ext cx="228600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08960" y="6090189"/>
            <a:ext cx="292608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297680" y="2549047"/>
            <a:ext cx="54864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24108" y="1157467"/>
            <a:ext cx="7305492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Narkisim" pitchFamily="34" charset="-79"/>
              </a:rPr>
              <a:t>Critical Conversations</a:t>
            </a:r>
            <a:endParaRPr lang="en-US" sz="36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Narkisim" pitchFamily="34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9258" y="2332901"/>
            <a:ext cx="455295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                                         </a:t>
            </a:r>
            <a:r>
              <a:rPr lang="en-US" sz="1400" b="1" dirty="0">
                <a:solidFill>
                  <a:prstClr val="black"/>
                </a:solidFill>
              </a:rPr>
              <a:t>Student Success Assessments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Dual Credit, Early College High Schools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       Student Support Services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Educational Policies and Practices		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Classroom Instruction, Textbooks,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                    Grading, etc.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Discipline Specific Course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		Curriculum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Texas Essential Knowledge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             and Skills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46320" y="2306088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 Impact of Developmental Education and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Texas Success Initiative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Dual Credit, Early College High Schools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Student Support Services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Educational Policies and Practices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Classroom Instruction, Textbooks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Grading, etc.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Discipline Reference Course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Profiles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College &amp; Career Readiness 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Standards 		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4108" y="1680687"/>
            <a:ext cx="1295400" cy="36933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Secondary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4600" y="1680687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Post-Secondary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71808" y="1998004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>
                <a:solidFill>
                  <a:schemeClr val="accent2">
                    <a:lumMod val="50000"/>
                  </a:schemeClr>
                </a:solidFill>
              </a:rPr>
              <a:t>Graduate College/Career Ready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0" y="1994347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>
                <a:solidFill>
                  <a:schemeClr val="accent2">
                    <a:lumMod val="50000"/>
                  </a:schemeClr>
                </a:solidFill>
              </a:rPr>
              <a:t>Graduate Career Ready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449" y="65823"/>
            <a:ext cx="2592221" cy="126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9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Three: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Statewide Network 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9448" t="19739" r="27577" b="7112"/>
          <a:stretch/>
        </p:blipFill>
        <p:spPr bwMode="auto">
          <a:xfrm>
            <a:off x="4648200" y="1905000"/>
            <a:ext cx="4267200" cy="39294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00749"/>
            <a:ext cx="4191000" cy="4596866"/>
          </a:xfrm>
          <a:ln w="190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At the Training of Trainers Meeting on August 13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86 </a:t>
            </a:r>
            <a:r>
              <a:rPr lang="en-US" b="1" dirty="0" smtClean="0"/>
              <a:t>regional partners</a:t>
            </a:r>
            <a:r>
              <a:rPr lang="en-US" dirty="0" smtClean="0"/>
              <a:t> </a:t>
            </a:r>
            <a:r>
              <a:rPr lang="en-US" b="1" dirty="0" smtClean="0"/>
              <a:t>from 12 regions</a:t>
            </a:r>
            <a:r>
              <a:rPr lang="en-US" dirty="0" smtClean="0"/>
              <a:t> across the state were trained to implement the AVATAR process throughout Texas. </a:t>
            </a:r>
          </a:p>
          <a:p>
            <a:r>
              <a:rPr lang="en-US" dirty="0" smtClean="0"/>
              <a:t>Now </a:t>
            </a:r>
            <a:r>
              <a:rPr lang="en-US" b="1" dirty="0" smtClean="0"/>
              <a:t>13 partnerships </a:t>
            </a:r>
            <a:r>
              <a:rPr lang="en-US" dirty="0" smtClean="0"/>
              <a:t>are  active, studying regional data and developing strategies to further alignment.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91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Three: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Statewide Network 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9448" t="19739" r="27577" b="7112"/>
          <a:stretch/>
        </p:blipFill>
        <p:spPr bwMode="auto">
          <a:xfrm>
            <a:off x="4648200" y="1905000"/>
            <a:ext cx="4267200" cy="39294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00749"/>
            <a:ext cx="4419600" cy="4789449"/>
          </a:xfrm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Mathematics</a:t>
            </a:r>
          </a:p>
          <a:p>
            <a:r>
              <a:rPr lang="en-US" sz="1400" dirty="0" smtClean="0"/>
              <a:t>ESC 2, Citizens for Educational Excellence, TAMU-Corpus Christi, Del Mar College, &amp; </a:t>
            </a:r>
            <a:r>
              <a:rPr lang="en-US" sz="1400" dirty="0" err="1" smtClean="0"/>
              <a:t>Calallen</a:t>
            </a:r>
            <a:r>
              <a:rPr lang="en-US" sz="1400" dirty="0" smtClean="0"/>
              <a:t> ISD working on vertical alignment of curriculum.</a:t>
            </a:r>
          </a:p>
          <a:p>
            <a:r>
              <a:rPr lang="en-US" sz="1400" dirty="0" smtClean="0"/>
              <a:t>ESC 9, Midwestern State University, Vernon College, Burkburnett ISD, </a:t>
            </a:r>
            <a:r>
              <a:rPr lang="en-US" sz="1400" dirty="0" smtClean="0"/>
              <a:t>Wichita </a:t>
            </a:r>
            <a:r>
              <a:rPr lang="en-US" sz="1400" dirty="0" smtClean="0"/>
              <a:t>Falls </a:t>
            </a:r>
            <a:r>
              <a:rPr lang="en-US" sz="1400" dirty="0" smtClean="0"/>
              <a:t>ISD, Iowa Park CISD, and Vernon </a:t>
            </a:r>
            <a:r>
              <a:rPr lang="en-US" sz="1400" dirty="0" smtClean="0"/>
              <a:t>ISD</a:t>
            </a:r>
            <a:r>
              <a:rPr lang="en-US" sz="1400" dirty="0" smtClean="0"/>
              <a:t> </a:t>
            </a:r>
            <a:r>
              <a:rPr lang="en-US" sz="1400" dirty="0" smtClean="0"/>
              <a:t>continue work on alignment in mathematics and ELA.</a:t>
            </a:r>
          </a:p>
          <a:p>
            <a:r>
              <a:rPr lang="en-US" sz="1400" dirty="0" smtClean="0"/>
              <a:t>ESC 10, Dallas CCCD, Brookhaven College, &amp; Dallas ISD continuing focus on mathematics &amp; chemistry.</a:t>
            </a:r>
          </a:p>
          <a:p>
            <a:r>
              <a:rPr lang="en-US" sz="1400" dirty="0"/>
              <a:t>ESC 14, </a:t>
            </a:r>
            <a:r>
              <a:rPr lang="en-US" sz="1400" dirty="0" smtClean="0"/>
              <a:t>Abilene Regional P-16 Council, Cisco </a:t>
            </a:r>
            <a:r>
              <a:rPr lang="en-US" sz="1400" dirty="0"/>
              <a:t>College, Ranger College, Western Texas College, Abilene Christian University, </a:t>
            </a:r>
            <a:r>
              <a:rPr lang="en-US" sz="1400" dirty="0" err="1" smtClean="0"/>
              <a:t>McMurry</a:t>
            </a:r>
            <a:r>
              <a:rPr lang="en-US" sz="1400" dirty="0" smtClean="0"/>
              <a:t> </a:t>
            </a:r>
            <a:r>
              <a:rPr lang="en-US" sz="1400" dirty="0"/>
              <a:t>University, </a:t>
            </a:r>
            <a:r>
              <a:rPr lang="en-US" sz="1400" dirty="0" smtClean="0"/>
              <a:t>Roscoe Collegiate ECHS, Albany </a:t>
            </a:r>
            <a:r>
              <a:rPr lang="en-US" sz="1400" dirty="0"/>
              <a:t>ISD, Anson ISD, </a:t>
            </a:r>
            <a:r>
              <a:rPr lang="en-US" sz="1400" dirty="0" smtClean="0"/>
              <a:t>Clyde-Green Springs </a:t>
            </a:r>
            <a:r>
              <a:rPr lang="en-US" sz="1400" dirty="0" smtClean="0"/>
              <a:t>ISD, </a:t>
            </a:r>
            <a:r>
              <a:rPr lang="en-US" sz="1400" dirty="0" smtClean="0"/>
              <a:t>Cooper ISD, Merkel </a:t>
            </a:r>
            <a:r>
              <a:rPr lang="en-US" sz="1400" dirty="0"/>
              <a:t>ISD, Wylie ISD, </a:t>
            </a:r>
            <a:r>
              <a:rPr lang="en-US" sz="1400" dirty="0" smtClean="0"/>
              <a:t>&amp; </a:t>
            </a:r>
            <a:r>
              <a:rPr lang="en-US" sz="1400" dirty="0"/>
              <a:t>Roscoe ISD are studying transitions from high school to college in learning mathematics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ESC 16, Panhandle P-16 Council, West Texas A&amp;M University, Amarillo College, Clarendon College, Frank Phillips College, Amarillo ISD, Borger ISD, &amp; Canyon ISD seek professional development on alignment that will boost achievement in mathematics.</a:t>
            </a:r>
          </a:p>
          <a:p>
            <a:r>
              <a:rPr lang="en-US" sz="1400" dirty="0" smtClean="0"/>
              <a:t>Region 20, </a:t>
            </a:r>
            <a:r>
              <a:rPr lang="en-US" sz="1400" dirty="0" smtClean="0"/>
              <a:t>P16 Plus </a:t>
            </a:r>
            <a:r>
              <a:rPr lang="en-US" sz="1400" dirty="0" smtClean="0"/>
              <a:t>Council of Greater Bexar County, UT-San Antonio, San Antonio College, Palo Alto College, &amp; </a:t>
            </a:r>
            <a:r>
              <a:rPr lang="en-US" sz="1400" dirty="0" err="1" smtClean="0"/>
              <a:t>Harlandale</a:t>
            </a:r>
            <a:r>
              <a:rPr lang="en-US" sz="1400" dirty="0" smtClean="0"/>
              <a:t> ISD seek interventions to assure student success in College Algebra with participation of ELA as well as mathematics teachers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244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Three: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Statewide Network 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9448" t="19739" r="27577" b="7112"/>
          <a:stretch/>
        </p:blipFill>
        <p:spPr bwMode="auto">
          <a:xfrm>
            <a:off x="4648200" y="1905000"/>
            <a:ext cx="4267200" cy="39294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00748"/>
            <a:ext cx="4419600" cy="4928651"/>
          </a:xfrm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u="sng" dirty="0" smtClean="0"/>
              <a:t>English Language Arts</a:t>
            </a:r>
          </a:p>
          <a:p>
            <a:r>
              <a:rPr lang="en-US" sz="1300" dirty="0" smtClean="0"/>
              <a:t>ESC 6, Sam Houston State University, Lone Star College System, Buffalo ISD, </a:t>
            </a:r>
            <a:r>
              <a:rPr lang="en-US" sz="1300" dirty="0" smtClean="0"/>
              <a:t>Magnolia ISD &amp; </a:t>
            </a:r>
            <a:r>
              <a:rPr lang="en-US" sz="1300" dirty="0" smtClean="0"/>
              <a:t>Huntsville ISD working on alignment of English III and IV with College English.</a:t>
            </a:r>
          </a:p>
          <a:p>
            <a:r>
              <a:rPr lang="en-US" sz="1300" dirty="0"/>
              <a:t>ESC 9, Midwestern State University, Vernon College, Burkburnett ISD, </a:t>
            </a:r>
            <a:r>
              <a:rPr lang="en-US" sz="1300" dirty="0" smtClean="0"/>
              <a:t>Vernon ISD, Iowa Park CISD, &amp; </a:t>
            </a:r>
            <a:r>
              <a:rPr lang="en-US" sz="1300" dirty="0"/>
              <a:t>Wichita Falls ISD </a:t>
            </a:r>
            <a:r>
              <a:rPr lang="en-US" sz="1300" dirty="0" smtClean="0"/>
              <a:t>continue </a:t>
            </a:r>
            <a:r>
              <a:rPr lang="en-US" sz="1300" dirty="0"/>
              <a:t>work on alignment in </a:t>
            </a:r>
            <a:r>
              <a:rPr lang="en-US" sz="1300" dirty="0" smtClean="0"/>
              <a:t>ELA &amp; mathematics.</a:t>
            </a:r>
          </a:p>
          <a:p>
            <a:r>
              <a:rPr lang="en-US" sz="1300" dirty="0" smtClean="0"/>
              <a:t>ESC 11, Hill College, &amp; Burleson ISD work on alignment in ELA with focus on consistency of expectations in writing.</a:t>
            </a:r>
          </a:p>
          <a:p>
            <a:r>
              <a:rPr lang="en-US" sz="1300" dirty="0" smtClean="0"/>
              <a:t>ESC 12, </a:t>
            </a:r>
            <a:r>
              <a:rPr lang="en-US" sz="1300" dirty="0" smtClean="0"/>
              <a:t>McLennan </a:t>
            </a:r>
            <a:r>
              <a:rPr lang="en-US" sz="1300" dirty="0" smtClean="0"/>
              <a:t>Community College, Texas State Technical College, Waco ISD, La Vega ISD, Midway ISD, Robinson ISD, </a:t>
            </a:r>
            <a:r>
              <a:rPr lang="en-US" sz="1300" dirty="0" err="1" smtClean="0"/>
              <a:t>Reicher</a:t>
            </a:r>
            <a:r>
              <a:rPr lang="en-US" sz="1300" dirty="0" smtClean="0"/>
              <a:t> Catholic School, &amp; Baylor University are working on ELA alignment, considering a common rubric for composition.</a:t>
            </a:r>
            <a:endParaRPr lang="en-US" sz="1300" dirty="0"/>
          </a:p>
          <a:p>
            <a:r>
              <a:rPr lang="en-US" sz="1300" dirty="0" smtClean="0"/>
              <a:t>ESC 13, Austin Community College, Austin ISD, &amp; </a:t>
            </a:r>
            <a:r>
              <a:rPr lang="en-US" sz="1300" dirty="0" smtClean="0"/>
              <a:t>St. </a:t>
            </a:r>
            <a:r>
              <a:rPr lang="en-US" sz="1300" dirty="0" smtClean="0"/>
              <a:t>Edwards University are taking a multilevel approach to transitions related to study of ELA.</a:t>
            </a:r>
          </a:p>
          <a:p>
            <a:r>
              <a:rPr lang="en-US" sz="1300" dirty="0" smtClean="0"/>
              <a:t>ESC 15, San Angelo </a:t>
            </a:r>
            <a:r>
              <a:rPr lang="en-US" sz="1300" dirty="0" smtClean="0"/>
              <a:t>P-16+ Partnership, </a:t>
            </a:r>
            <a:r>
              <a:rPr lang="en-US" sz="1300" dirty="0" smtClean="0"/>
              <a:t>Howard College,  Angelo State University, </a:t>
            </a:r>
            <a:r>
              <a:rPr lang="en-US" sz="1300" dirty="0" smtClean="0"/>
              <a:t>Eden CISD, </a:t>
            </a:r>
            <a:r>
              <a:rPr lang="en-US" sz="1300" dirty="0" smtClean="0"/>
              <a:t>&amp; </a:t>
            </a:r>
            <a:r>
              <a:rPr lang="en-US" sz="1300" dirty="0" smtClean="0"/>
              <a:t>San Angelo </a:t>
            </a:r>
            <a:r>
              <a:rPr lang="en-US" sz="1300" dirty="0" smtClean="0"/>
              <a:t>ISD seek a resource document that can guide ELA alignment in the region.</a:t>
            </a:r>
          </a:p>
        </p:txBody>
      </p:sp>
    </p:spTree>
    <p:extLst>
      <p:ext uri="{BB962C8B-B14F-4D97-AF65-F5344CB8AC3E}">
        <p14:creationId xmlns:p14="http://schemas.microsoft.com/office/powerpoint/2010/main" val="21896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Three: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Statewide Network 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9448" t="19739" r="27577" b="7112"/>
          <a:stretch/>
        </p:blipFill>
        <p:spPr bwMode="auto">
          <a:xfrm>
            <a:off x="4648200" y="1905000"/>
            <a:ext cx="4267200" cy="39294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50475"/>
            <a:ext cx="4191000" cy="3557051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u="sng" dirty="0" smtClean="0"/>
              <a:t>Science</a:t>
            </a:r>
          </a:p>
          <a:p>
            <a:r>
              <a:rPr lang="en-US" sz="1600" dirty="0" smtClean="0"/>
              <a:t>ESC 1, Upper Rio Grande Valley P-16, UT-Pan Am, South Texas  College, &amp; </a:t>
            </a:r>
            <a:r>
              <a:rPr lang="en-US" sz="1600" dirty="0" smtClean="0"/>
              <a:t>Pharr San Juan Alamo </a:t>
            </a:r>
            <a:r>
              <a:rPr lang="en-US" sz="1600" dirty="0" smtClean="0"/>
              <a:t>ISD work on transition counseling for success in chemistry.</a:t>
            </a:r>
          </a:p>
          <a:p>
            <a:r>
              <a:rPr lang="en-US" sz="1600" dirty="0"/>
              <a:t>ESC 10, </a:t>
            </a:r>
            <a:r>
              <a:rPr lang="en-US" sz="1600" dirty="0" smtClean="0"/>
              <a:t>UNT, Dallas </a:t>
            </a:r>
            <a:r>
              <a:rPr lang="en-US" sz="1600" dirty="0"/>
              <a:t>CCCD, Brookhaven College, </a:t>
            </a:r>
            <a:r>
              <a:rPr lang="en-US" sz="1600" dirty="0" smtClean="0"/>
              <a:t>&amp; Dallas </a:t>
            </a:r>
            <a:r>
              <a:rPr lang="en-US" sz="1600" dirty="0"/>
              <a:t>ISD </a:t>
            </a:r>
            <a:r>
              <a:rPr lang="en-US" sz="1600" dirty="0" smtClean="0"/>
              <a:t>continue </a:t>
            </a:r>
            <a:r>
              <a:rPr lang="en-US" sz="1600" dirty="0"/>
              <a:t>focus on </a:t>
            </a:r>
            <a:r>
              <a:rPr lang="en-US" sz="1600" dirty="0" smtClean="0"/>
              <a:t>chemistry &amp; mathematics.</a:t>
            </a:r>
          </a:p>
          <a:p>
            <a:r>
              <a:rPr lang="en-US" sz="1600" dirty="0" smtClean="0"/>
              <a:t>ESC 11, UNT, TCC, &amp; Fort Worth ISD continue professional development in chemistry.</a:t>
            </a:r>
            <a:endParaRPr lang="en-US" sz="16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5009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Three: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Statewide Network 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9448" t="19739" r="27577" b="7112"/>
          <a:stretch/>
        </p:blipFill>
        <p:spPr bwMode="auto">
          <a:xfrm>
            <a:off x="4648200" y="1905000"/>
            <a:ext cx="4267200" cy="39294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107675"/>
            <a:ext cx="4191000" cy="2642651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u="sng" dirty="0" smtClean="0"/>
              <a:t>Awareness</a:t>
            </a:r>
          </a:p>
          <a:p>
            <a:r>
              <a:rPr lang="en-US" sz="1600" dirty="0" smtClean="0"/>
              <a:t>ESC 7, Stephen F. Austin University, Kilgore College, &amp; Kilgore ISD are working on awareness video featuring three previous years of alignment work.</a:t>
            </a:r>
          </a:p>
        </p:txBody>
      </p:sp>
    </p:spTree>
    <p:extLst>
      <p:ext uri="{BB962C8B-B14F-4D97-AF65-F5344CB8AC3E}">
        <p14:creationId xmlns:p14="http://schemas.microsoft.com/office/powerpoint/2010/main" val="21896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ATAR Presentation 0719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AVATAR Presentation 07192012</Template>
  <TotalTime>1279</TotalTime>
  <Words>783</Words>
  <Application>Microsoft Office PowerPoint</Application>
  <PresentationFormat>On-screen Show (4:3)</PresentationFormat>
  <Paragraphs>90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AVATAR Presentation 07192012</vt:lpstr>
      <vt:lpstr>Progress of  Statewide Network</vt:lpstr>
      <vt:lpstr>What Are the Outcomes for AVATAR?</vt:lpstr>
      <vt:lpstr>PowerPoint Presentation</vt:lpstr>
      <vt:lpstr>Phase Three: The Statewide Network </vt:lpstr>
      <vt:lpstr>Phase Three: The Statewide Network </vt:lpstr>
      <vt:lpstr>Phase Three: The Statewide Network </vt:lpstr>
      <vt:lpstr>Phase Three: The Statewide Network </vt:lpstr>
      <vt:lpstr>Phase Three: The Statewide Network </vt:lpstr>
    </vt:vector>
  </TitlesOfParts>
  <Company>University of North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Three:</dc:title>
  <dc:creator>Quinn, Kerry</dc:creator>
  <cp:lastModifiedBy>Quinn, Kerry</cp:lastModifiedBy>
  <cp:revision>108</cp:revision>
  <dcterms:created xsi:type="dcterms:W3CDTF">2012-08-29T15:35:32Z</dcterms:created>
  <dcterms:modified xsi:type="dcterms:W3CDTF">2012-12-05T21:29:20Z</dcterms:modified>
</cp:coreProperties>
</file>