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5.xml" ContentType="application/vnd.openxmlformats-officedocument.presentationml.notesSlide+xml"/>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notesSlides/notesSlide9.xml" ContentType="application/vnd.openxmlformats-officedocument.presentationml.notesSlide+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handoutMasterIdLst>
    <p:handoutMasterId r:id="rId28"/>
  </p:handoutMasterIdLst>
  <p:sldIdLst>
    <p:sldId id="415" r:id="rId2"/>
    <p:sldId id="488" r:id="rId3"/>
    <p:sldId id="498" r:id="rId4"/>
    <p:sldId id="487" r:id="rId5"/>
    <p:sldId id="489" r:id="rId6"/>
    <p:sldId id="491" r:id="rId7"/>
    <p:sldId id="490" r:id="rId8"/>
    <p:sldId id="492" r:id="rId9"/>
    <p:sldId id="493" r:id="rId10"/>
    <p:sldId id="494" r:id="rId11"/>
    <p:sldId id="499" r:id="rId12"/>
    <p:sldId id="502" r:id="rId13"/>
    <p:sldId id="495" r:id="rId14"/>
    <p:sldId id="504" r:id="rId15"/>
    <p:sldId id="500" r:id="rId16"/>
    <p:sldId id="479" r:id="rId17"/>
    <p:sldId id="480" r:id="rId18"/>
    <p:sldId id="481" r:id="rId19"/>
    <p:sldId id="482" r:id="rId20"/>
    <p:sldId id="483" r:id="rId21"/>
    <p:sldId id="484" r:id="rId22"/>
    <p:sldId id="485" r:id="rId23"/>
    <p:sldId id="477" r:id="rId24"/>
    <p:sldId id="268" r:id="rId25"/>
    <p:sldId id="463" r:id="rId26"/>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8080EA3-8881-42D2-9BB4-C667E7A6096F}">
          <p14:sldIdLst>
            <p14:sldId id="415"/>
            <p14:sldId id="488"/>
            <p14:sldId id="498"/>
            <p14:sldId id="487"/>
            <p14:sldId id="489"/>
            <p14:sldId id="491"/>
            <p14:sldId id="490"/>
            <p14:sldId id="492"/>
            <p14:sldId id="493"/>
            <p14:sldId id="494"/>
            <p14:sldId id="499"/>
            <p14:sldId id="502"/>
            <p14:sldId id="495"/>
            <p14:sldId id="504"/>
            <p14:sldId id="500"/>
            <p14:sldId id="479"/>
            <p14:sldId id="480"/>
            <p14:sldId id="481"/>
            <p14:sldId id="482"/>
            <p14:sldId id="483"/>
            <p14:sldId id="484"/>
            <p14:sldId id="485"/>
            <p14:sldId id="477"/>
            <p14:sldId id="268"/>
            <p14:sldId id="46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FFFF99"/>
    <a:srgbClr val="9966FF"/>
    <a:srgbClr val="CCCCFF"/>
    <a:srgbClr val="00CCFF"/>
    <a:srgbClr val="46C063"/>
    <a:srgbClr val="0066FF"/>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50" autoAdjust="0"/>
    <p:restoredTop sz="94645" autoAdjust="0"/>
  </p:normalViewPr>
  <p:slideViewPr>
    <p:cSldViewPr>
      <p:cViewPr>
        <p:scale>
          <a:sx n="100" d="100"/>
          <a:sy n="100" d="100"/>
        </p:scale>
        <p:origin x="6" y="510"/>
      </p:cViewPr>
      <p:guideLst>
        <p:guide orient="horz" pos="2160"/>
        <p:guide pos="2880"/>
      </p:guideLst>
    </p:cSldViewPr>
  </p:slideViewPr>
  <p:outlineViewPr>
    <p:cViewPr>
      <p:scale>
        <a:sx n="33" d="100"/>
        <a:sy n="33" d="100"/>
      </p:scale>
      <p:origin x="0" y="77418"/>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67" d="100"/>
          <a:sy n="67" d="100"/>
        </p:scale>
        <p:origin x="-2292" y="-102"/>
      </p:cViewPr>
      <p:guideLst>
        <p:guide orient="horz" pos="2952"/>
        <p:guide pos="22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7.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thecb-auvfs41\userfile\APP\PA\Planning\Research%20and%20Eval%20Team\Pathways\El%20Paso%20Pathways\Kick%20Off%20Materials\Figures%20for%20PP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'Math HS to Dev Ed'!$A$12:$A$13</c:f>
              <c:strCache>
                <c:ptCount val="2"/>
                <c:pt idx="0">
                  <c:v>Developmental Education</c:v>
                </c:pt>
                <c:pt idx="1">
                  <c:v>Credit Courses</c:v>
                </c:pt>
              </c:strCache>
            </c:strRef>
          </c:cat>
          <c:val>
            <c:numRef>
              <c:f>'Math HS to Dev Ed'!$B$12:$B$13</c:f>
              <c:numCache>
                <c:formatCode>0.0%</c:formatCode>
                <c:ptCount val="2"/>
                <c:pt idx="0">
                  <c:v>0.77400000000000002</c:v>
                </c:pt>
                <c:pt idx="1">
                  <c:v>0.105</c:v>
                </c:pt>
              </c:numCache>
            </c:numRef>
          </c:val>
        </c:ser>
        <c:ser>
          <c:idx val="1"/>
          <c:order val="1"/>
          <c:spPr>
            <a:solidFill>
              <a:srgbClr val="00ADDC"/>
            </a:solidFill>
          </c:spPr>
          <c:invertIfNegative val="0"/>
          <c:dPt>
            <c:idx val="0"/>
            <c:invertIfNegative val="0"/>
            <c:bubble3D val="0"/>
            <c:spPr>
              <a:solidFill>
                <a:srgbClr val="FFB265"/>
              </a:solidFill>
            </c:spPr>
          </c:dPt>
          <c:cat>
            <c:strRef>
              <c:f>'Math HS to Dev Ed'!$A$12:$A$13</c:f>
              <c:strCache>
                <c:ptCount val="2"/>
                <c:pt idx="0">
                  <c:v>Developmental Education</c:v>
                </c:pt>
                <c:pt idx="1">
                  <c:v>Credit Courses</c:v>
                </c:pt>
              </c:strCache>
            </c:strRef>
          </c:cat>
          <c:val>
            <c:numRef>
              <c:f>'Math HS to Dev Ed'!$C$12:$C$13</c:f>
              <c:numCache>
                <c:formatCode>0.0%</c:formatCode>
                <c:ptCount val="2"/>
                <c:pt idx="0">
                  <c:v>0.109</c:v>
                </c:pt>
                <c:pt idx="1">
                  <c:v>8.9999999999999993E-3</c:v>
                </c:pt>
              </c:numCache>
            </c:numRef>
          </c:val>
        </c:ser>
        <c:ser>
          <c:idx val="2"/>
          <c:order val="2"/>
          <c:spPr>
            <a:solidFill>
              <a:srgbClr val="FEB80A"/>
            </a:solidFill>
          </c:spPr>
          <c:invertIfNegative val="0"/>
          <c:dPt>
            <c:idx val="1"/>
            <c:invertIfNegative val="0"/>
            <c:bubble3D val="0"/>
            <c:spPr>
              <a:solidFill>
                <a:srgbClr val="FFF309"/>
              </a:solidFill>
            </c:spPr>
          </c:dPt>
          <c:cat>
            <c:strRef>
              <c:f>'Math HS to Dev Ed'!$A$12:$A$13</c:f>
              <c:strCache>
                <c:ptCount val="2"/>
                <c:pt idx="0">
                  <c:v>Developmental Education</c:v>
                </c:pt>
                <c:pt idx="1">
                  <c:v>Credit Courses</c:v>
                </c:pt>
              </c:strCache>
            </c:strRef>
          </c:cat>
          <c:val>
            <c:numRef>
              <c:f>'Math HS to Dev Ed'!$D$12:$D$13</c:f>
              <c:numCache>
                <c:formatCode>0.0%</c:formatCode>
                <c:ptCount val="2"/>
                <c:pt idx="0">
                  <c:v>0</c:v>
                </c:pt>
                <c:pt idx="1">
                  <c:v>0.02</c:v>
                </c:pt>
              </c:numCache>
            </c:numRef>
          </c:val>
        </c:ser>
        <c:ser>
          <c:idx val="3"/>
          <c:order val="3"/>
          <c:invertIfNegative val="0"/>
          <c:dPt>
            <c:idx val="1"/>
            <c:invertIfNegative val="0"/>
            <c:bubble3D val="0"/>
            <c:spPr>
              <a:solidFill>
                <a:srgbClr val="EA157A"/>
              </a:solidFill>
            </c:spPr>
          </c:dPt>
          <c:cat>
            <c:strRef>
              <c:f>'Math HS to Dev Ed'!$A$12:$A$13</c:f>
              <c:strCache>
                <c:ptCount val="2"/>
                <c:pt idx="0">
                  <c:v>Developmental Education</c:v>
                </c:pt>
                <c:pt idx="1">
                  <c:v>Credit Courses</c:v>
                </c:pt>
              </c:strCache>
            </c:strRef>
          </c:cat>
          <c:val>
            <c:numRef>
              <c:f>'Math HS to Dev Ed'!$E$12:$E$13</c:f>
              <c:numCache>
                <c:formatCode>0.0%</c:formatCode>
                <c:ptCount val="2"/>
                <c:pt idx="0">
                  <c:v>0</c:v>
                </c:pt>
                <c:pt idx="1">
                  <c:v>0.02</c:v>
                </c:pt>
              </c:numCache>
            </c:numRef>
          </c:val>
        </c:ser>
        <c:dLbls>
          <c:showLegendKey val="0"/>
          <c:showVal val="0"/>
          <c:showCatName val="0"/>
          <c:showSerName val="0"/>
          <c:showPercent val="0"/>
          <c:showBubbleSize val="0"/>
        </c:dLbls>
        <c:gapWidth val="150"/>
        <c:overlap val="100"/>
        <c:axId val="22977536"/>
        <c:axId val="22991616"/>
      </c:barChart>
      <c:catAx>
        <c:axId val="22977536"/>
        <c:scaling>
          <c:orientation val="minMax"/>
        </c:scaling>
        <c:delete val="0"/>
        <c:axPos val="b"/>
        <c:majorTickMark val="out"/>
        <c:minorTickMark val="none"/>
        <c:tickLblPos val="nextTo"/>
        <c:crossAx val="22991616"/>
        <c:crosses val="autoZero"/>
        <c:auto val="1"/>
        <c:lblAlgn val="ctr"/>
        <c:lblOffset val="100"/>
        <c:noMultiLvlLbl val="0"/>
      </c:catAx>
      <c:valAx>
        <c:axId val="22991616"/>
        <c:scaling>
          <c:orientation val="minMax"/>
        </c:scaling>
        <c:delete val="0"/>
        <c:axPos val="l"/>
        <c:majorGridlines/>
        <c:numFmt formatCode="0%" sourceLinked="0"/>
        <c:majorTickMark val="out"/>
        <c:minorTickMark val="none"/>
        <c:tickLblPos val="nextTo"/>
        <c:crossAx val="22977536"/>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dPt>
          <c:dPt>
            <c:idx val="1"/>
            <c:invertIfNegative val="0"/>
            <c:bubble3D val="0"/>
            <c:spPr>
              <a:solidFill>
                <a:srgbClr val="EA157A"/>
              </a:solidFill>
            </c:spPr>
          </c:dPt>
          <c:dPt>
            <c:idx val="2"/>
            <c:invertIfNegative val="0"/>
            <c:bubble3D val="0"/>
            <c:spPr>
              <a:solidFill>
                <a:srgbClr val="00ADDC"/>
              </a:solidFill>
            </c:spPr>
          </c:dPt>
          <c:cat>
            <c:strRef>
              <c:f>'English HS to College Passing'!$H$9:$H$11</c:f>
              <c:strCache>
                <c:ptCount val="3"/>
                <c:pt idx="0">
                  <c:v>Dev Ed</c:v>
                </c:pt>
                <c:pt idx="1">
                  <c:v>Composition</c:v>
                </c:pt>
                <c:pt idx="2">
                  <c:v>Other</c:v>
                </c:pt>
              </c:strCache>
            </c:strRef>
          </c:cat>
          <c:val>
            <c:numRef>
              <c:f>'English HS to College Passing'!$I$9:$I$11</c:f>
              <c:numCache>
                <c:formatCode>0.0%</c:formatCode>
                <c:ptCount val="3"/>
                <c:pt idx="0">
                  <c:v>0.56100000000000005</c:v>
                </c:pt>
                <c:pt idx="1">
                  <c:v>0.57099999999999995</c:v>
                </c:pt>
                <c:pt idx="2">
                  <c:v>0.70799999999999996</c:v>
                </c:pt>
              </c:numCache>
            </c:numRef>
          </c:val>
        </c:ser>
        <c:dLbls>
          <c:showLegendKey val="0"/>
          <c:showVal val="0"/>
          <c:showCatName val="0"/>
          <c:showSerName val="0"/>
          <c:showPercent val="0"/>
          <c:showBubbleSize val="0"/>
        </c:dLbls>
        <c:gapWidth val="150"/>
        <c:overlap val="100"/>
        <c:axId val="36830208"/>
        <c:axId val="38720256"/>
      </c:barChart>
      <c:catAx>
        <c:axId val="36830208"/>
        <c:scaling>
          <c:orientation val="minMax"/>
        </c:scaling>
        <c:delete val="0"/>
        <c:axPos val="b"/>
        <c:majorTickMark val="out"/>
        <c:minorTickMark val="none"/>
        <c:tickLblPos val="nextTo"/>
        <c:crossAx val="38720256"/>
        <c:crosses val="autoZero"/>
        <c:auto val="1"/>
        <c:lblAlgn val="ctr"/>
        <c:lblOffset val="100"/>
        <c:noMultiLvlLbl val="0"/>
      </c:catAx>
      <c:valAx>
        <c:axId val="38720256"/>
        <c:scaling>
          <c:orientation val="minMax"/>
          <c:max val="1"/>
        </c:scaling>
        <c:delete val="1"/>
        <c:axPos val="l"/>
        <c:majorGridlines/>
        <c:numFmt formatCode="0%" sourceLinked="0"/>
        <c:majorTickMark val="out"/>
        <c:minorTickMark val="none"/>
        <c:tickLblPos val="nextTo"/>
        <c:crossAx val="36830208"/>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3.3324306683886737E-2"/>
          <c:y val="2.6254988447805085E-2"/>
          <c:w val="0.90299823633156961"/>
          <c:h val="0.71117652117681884"/>
        </c:manualLayout>
      </c:layout>
      <c:barChart>
        <c:barDir val="col"/>
        <c:grouping val="stacked"/>
        <c:varyColors val="0"/>
        <c:ser>
          <c:idx val="0"/>
          <c:order val="0"/>
          <c:spPr>
            <a:solidFill>
              <a:srgbClr val="7FD13B"/>
            </a:solidFill>
          </c:spPr>
          <c:invertIfNegative val="0"/>
          <c:dPt>
            <c:idx val="0"/>
            <c:invertIfNegative val="0"/>
            <c:bubble3D val="0"/>
          </c:dPt>
          <c:dPt>
            <c:idx val="1"/>
            <c:invertIfNegative val="0"/>
            <c:bubble3D val="0"/>
            <c:spPr>
              <a:solidFill>
                <a:srgbClr val="EA157A"/>
              </a:solidFill>
            </c:spPr>
          </c:dPt>
          <c:dPt>
            <c:idx val="2"/>
            <c:invertIfNegative val="0"/>
            <c:bubble3D val="0"/>
            <c:spPr>
              <a:solidFill>
                <a:srgbClr val="00ADDC"/>
              </a:solidFill>
            </c:spPr>
          </c:dPt>
          <c:cat>
            <c:strRef>
              <c:f>'English HS to College Passing'!$O$9:$O$11</c:f>
              <c:strCache>
                <c:ptCount val="3"/>
                <c:pt idx="0">
                  <c:v>Dev Ed</c:v>
                </c:pt>
                <c:pt idx="1">
                  <c:v>Composition</c:v>
                </c:pt>
                <c:pt idx="2">
                  <c:v>Other</c:v>
                </c:pt>
              </c:strCache>
            </c:strRef>
          </c:cat>
          <c:val>
            <c:numRef>
              <c:f>'English HS to College Passing'!$P$9:$P$11</c:f>
              <c:numCache>
                <c:formatCode>0.0%</c:formatCode>
                <c:ptCount val="3"/>
                <c:pt idx="0">
                  <c:v>0.60899999999999999</c:v>
                </c:pt>
                <c:pt idx="1">
                  <c:v>0.67600000000000005</c:v>
                </c:pt>
                <c:pt idx="2">
                  <c:v>0.76100000000000001</c:v>
                </c:pt>
              </c:numCache>
            </c:numRef>
          </c:val>
        </c:ser>
        <c:dLbls>
          <c:showLegendKey val="0"/>
          <c:showVal val="0"/>
          <c:showCatName val="0"/>
          <c:showSerName val="0"/>
          <c:showPercent val="0"/>
          <c:showBubbleSize val="0"/>
        </c:dLbls>
        <c:gapWidth val="150"/>
        <c:overlap val="100"/>
        <c:axId val="39072512"/>
        <c:axId val="39074048"/>
      </c:barChart>
      <c:catAx>
        <c:axId val="39072512"/>
        <c:scaling>
          <c:orientation val="minMax"/>
        </c:scaling>
        <c:delete val="0"/>
        <c:axPos val="b"/>
        <c:majorTickMark val="out"/>
        <c:minorTickMark val="none"/>
        <c:tickLblPos val="nextTo"/>
        <c:crossAx val="39074048"/>
        <c:crosses val="autoZero"/>
        <c:auto val="1"/>
        <c:lblAlgn val="ctr"/>
        <c:lblOffset val="100"/>
        <c:noMultiLvlLbl val="0"/>
      </c:catAx>
      <c:valAx>
        <c:axId val="39074048"/>
        <c:scaling>
          <c:orientation val="minMax"/>
          <c:max val="1"/>
        </c:scaling>
        <c:delete val="1"/>
        <c:axPos val="l"/>
        <c:majorGridlines/>
        <c:numFmt formatCode="0%" sourceLinked="0"/>
        <c:majorTickMark val="out"/>
        <c:minorTickMark val="none"/>
        <c:tickLblPos val="nextTo"/>
        <c:crossAx val="39072512"/>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5601125559050664"/>
          <c:y val="5.4654896653543304E-2"/>
          <c:w val="0.73692060757036415"/>
          <c:h val="0.70053498195538055"/>
        </c:manualLayout>
      </c:layout>
      <c:barChart>
        <c:barDir val="col"/>
        <c:grouping val="stacked"/>
        <c:varyColors val="0"/>
        <c:ser>
          <c:idx val="0"/>
          <c:order val="0"/>
          <c:spPr>
            <a:solidFill>
              <a:srgbClr val="7FD13B"/>
            </a:solidFill>
          </c:spPr>
          <c:invertIfNegative val="0"/>
          <c:dPt>
            <c:idx val="0"/>
            <c:invertIfNegative val="0"/>
            <c:bubble3D val="0"/>
          </c:dPt>
          <c:dPt>
            <c:idx val="1"/>
            <c:invertIfNegative val="0"/>
            <c:bubble3D val="0"/>
            <c:spPr>
              <a:solidFill>
                <a:srgbClr val="EA157A"/>
              </a:solidFill>
            </c:spPr>
          </c:dPt>
          <c:dPt>
            <c:idx val="2"/>
            <c:invertIfNegative val="0"/>
            <c:bubble3D val="0"/>
            <c:spPr>
              <a:solidFill>
                <a:srgbClr val="00ADDC"/>
              </a:solidFill>
            </c:spPr>
          </c:dPt>
          <c:cat>
            <c:strRef>
              <c:f>'English HS to College Passing'!$A$9:$A$11</c:f>
              <c:strCache>
                <c:ptCount val="3"/>
                <c:pt idx="0">
                  <c:v>Dev Ed</c:v>
                </c:pt>
                <c:pt idx="1">
                  <c:v>Composition</c:v>
                </c:pt>
                <c:pt idx="2">
                  <c:v>Other</c:v>
                </c:pt>
              </c:strCache>
            </c:strRef>
          </c:cat>
          <c:val>
            <c:numRef>
              <c:f>'English HS to College Passing'!$B$9:$B$11</c:f>
              <c:numCache>
                <c:formatCode>0.0%</c:formatCode>
                <c:ptCount val="3"/>
                <c:pt idx="0">
                  <c:v>0.77600000000000002</c:v>
                </c:pt>
                <c:pt idx="1">
                  <c:v>0.76500000000000001</c:v>
                </c:pt>
                <c:pt idx="2">
                  <c:v>0.76700000000000002</c:v>
                </c:pt>
              </c:numCache>
            </c:numRef>
          </c:val>
        </c:ser>
        <c:dLbls>
          <c:showLegendKey val="0"/>
          <c:showVal val="0"/>
          <c:showCatName val="0"/>
          <c:showSerName val="0"/>
          <c:showPercent val="0"/>
          <c:showBubbleSize val="0"/>
        </c:dLbls>
        <c:gapWidth val="150"/>
        <c:overlap val="100"/>
        <c:axId val="39102720"/>
        <c:axId val="39104512"/>
      </c:barChart>
      <c:catAx>
        <c:axId val="39102720"/>
        <c:scaling>
          <c:orientation val="minMax"/>
        </c:scaling>
        <c:delete val="0"/>
        <c:axPos val="b"/>
        <c:majorTickMark val="out"/>
        <c:minorTickMark val="none"/>
        <c:tickLblPos val="nextTo"/>
        <c:crossAx val="39104512"/>
        <c:crosses val="autoZero"/>
        <c:auto val="1"/>
        <c:lblAlgn val="ctr"/>
        <c:lblOffset val="100"/>
        <c:noMultiLvlLbl val="0"/>
      </c:catAx>
      <c:valAx>
        <c:axId val="39104512"/>
        <c:scaling>
          <c:orientation val="minMax"/>
          <c:max val="1"/>
          <c:min val="0"/>
        </c:scaling>
        <c:delete val="0"/>
        <c:axPos val="l"/>
        <c:majorGridlines/>
        <c:numFmt formatCode="0%" sourceLinked="0"/>
        <c:majorTickMark val="out"/>
        <c:minorTickMark val="none"/>
        <c:tickLblPos val="nextTo"/>
        <c:crossAx val="39102720"/>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'Math HS to Dev Ed'!$H$12:$H$13</c:f>
              <c:strCache>
                <c:ptCount val="2"/>
                <c:pt idx="0">
                  <c:v>Developmental Education</c:v>
                </c:pt>
                <c:pt idx="1">
                  <c:v>Credit Courses</c:v>
                </c:pt>
              </c:strCache>
            </c:strRef>
          </c:cat>
          <c:val>
            <c:numRef>
              <c:f>'Math HS to Dev Ed'!$I$12:$I$13</c:f>
              <c:numCache>
                <c:formatCode>0.0%</c:formatCode>
                <c:ptCount val="2"/>
                <c:pt idx="0">
                  <c:v>0.123</c:v>
                </c:pt>
                <c:pt idx="1">
                  <c:v>0.34300000000000003</c:v>
                </c:pt>
              </c:numCache>
            </c:numRef>
          </c:val>
        </c:ser>
        <c:ser>
          <c:idx val="1"/>
          <c:order val="1"/>
          <c:spPr>
            <a:solidFill>
              <a:srgbClr val="00ADDC"/>
            </a:solidFill>
          </c:spPr>
          <c:invertIfNegative val="0"/>
          <c:dPt>
            <c:idx val="0"/>
            <c:invertIfNegative val="0"/>
            <c:bubble3D val="0"/>
            <c:spPr>
              <a:solidFill>
                <a:srgbClr val="FFB265"/>
              </a:solidFill>
            </c:spPr>
          </c:dPt>
          <c:cat>
            <c:strRef>
              <c:f>'Math HS to Dev Ed'!$H$12:$H$13</c:f>
              <c:strCache>
                <c:ptCount val="2"/>
                <c:pt idx="0">
                  <c:v>Developmental Education</c:v>
                </c:pt>
                <c:pt idx="1">
                  <c:v>Credit Courses</c:v>
                </c:pt>
              </c:strCache>
            </c:strRef>
          </c:cat>
          <c:val>
            <c:numRef>
              <c:f>'Math HS to Dev Ed'!$J$12:$J$13</c:f>
              <c:numCache>
                <c:formatCode>0.0%</c:formatCode>
                <c:ptCount val="2"/>
                <c:pt idx="0">
                  <c:v>0.47099999999999997</c:v>
                </c:pt>
                <c:pt idx="1">
                  <c:v>3.9E-2</c:v>
                </c:pt>
              </c:numCache>
            </c:numRef>
          </c:val>
        </c:ser>
        <c:ser>
          <c:idx val="2"/>
          <c:order val="2"/>
          <c:spPr>
            <a:solidFill>
              <a:srgbClr val="FEB80A"/>
            </a:solidFill>
          </c:spPr>
          <c:invertIfNegative val="0"/>
          <c:dPt>
            <c:idx val="1"/>
            <c:invertIfNegative val="0"/>
            <c:bubble3D val="0"/>
            <c:spPr>
              <a:solidFill>
                <a:srgbClr val="FFF309"/>
              </a:solidFill>
            </c:spPr>
          </c:dPt>
          <c:cat>
            <c:strRef>
              <c:f>'Math HS to Dev Ed'!$H$12:$H$13</c:f>
              <c:strCache>
                <c:ptCount val="2"/>
                <c:pt idx="0">
                  <c:v>Developmental Education</c:v>
                </c:pt>
                <c:pt idx="1">
                  <c:v>Credit Courses</c:v>
                </c:pt>
              </c:strCache>
            </c:strRef>
          </c:cat>
          <c:val>
            <c:numRef>
              <c:f>'Math HS to Dev Ed'!$K$12:$K$13</c:f>
              <c:numCache>
                <c:formatCode>0.0%</c:formatCode>
                <c:ptCount val="2"/>
                <c:pt idx="0">
                  <c:v>0</c:v>
                </c:pt>
                <c:pt idx="1">
                  <c:v>0</c:v>
                </c:pt>
              </c:numCache>
            </c:numRef>
          </c:val>
        </c:ser>
        <c:ser>
          <c:idx val="3"/>
          <c:order val="3"/>
          <c:invertIfNegative val="0"/>
          <c:dPt>
            <c:idx val="1"/>
            <c:invertIfNegative val="0"/>
            <c:bubble3D val="0"/>
            <c:spPr>
              <a:solidFill>
                <a:srgbClr val="EA157A"/>
              </a:solidFill>
            </c:spPr>
          </c:dPt>
          <c:cat>
            <c:strRef>
              <c:f>'Math HS to Dev Ed'!$H$12:$H$13</c:f>
              <c:strCache>
                <c:ptCount val="2"/>
                <c:pt idx="0">
                  <c:v>Developmental Education</c:v>
                </c:pt>
                <c:pt idx="1">
                  <c:v>Credit Courses</c:v>
                </c:pt>
              </c:strCache>
            </c:strRef>
          </c:cat>
          <c:val>
            <c:numRef>
              <c:f>'Math HS to Dev Ed'!$L$12:$L$13</c:f>
              <c:numCache>
                <c:formatCode>0.0%</c:formatCode>
                <c:ptCount val="2"/>
                <c:pt idx="0">
                  <c:v>0</c:v>
                </c:pt>
                <c:pt idx="1">
                  <c:v>1.7999999999999999E-2</c:v>
                </c:pt>
              </c:numCache>
            </c:numRef>
          </c:val>
        </c:ser>
        <c:dLbls>
          <c:showLegendKey val="0"/>
          <c:showVal val="0"/>
          <c:showCatName val="0"/>
          <c:showSerName val="0"/>
          <c:showPercent val="0"/>
          <c:showBubbleSize val="0"/>
        </c:dLbls>
        <c:gapWidth val="150"/>
        <c:overlap val="100"/>
        <c:axId val="24588288"/>
        <c:axId val="24589824"/>
      </c:barChart>
      <c:catAx>
        <c:axId val="24588288"/>
        <c:scaling>
          <c:orientation val="minMax"/>
        </c:scaling>
        <c:delete val="0"/>
        <c:axPos val="b"/>
        <c:majorTickMark val="out"/>
        <c:minorTickMark val="none"/>
        <c:tickLblPos val="nextTo"/>
        <c:crossAx val="24589824"/>
        <c:crosses val="autoZero"/>
        <c:auto val="1"/>
        <c:lblAlgn val="ctr"/>
        <c:lblOffset val="100"/>
        <c:noMultiLvlLbl val="0"/>
      </c:catAx>
      <c:valAx>
        <c:axId val="24589824"/>
        <c:scaling>
          <c:orientation val="minMax"/>
          <c:max val="1"/>
        </c:scaling>
        <c:delete val="1"/>
        <c:axPos val="l"/>
        <c:majorGridlines/>
        <c:numFmt formatCode="0%" sourceLinked="0"/>
        <c:majorTickMark val="out"/>
        <c:minorTickMark val="none"/>
        <c:tickLblPos val="nextTo"/>
        <c:crossAx val="24588288"/>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'Math HS "A" to Dev Ed'!$A$12:$A$13</c:f>
              <c:strCache>
                <c:ptCount val="2"/>
                <c:pt idx="0">
                  <c:v>Developmental Education</c:v>
                </c:pt>
                <c:pt idx="1">
                  <c:v>Credit Courses</c:v>
                </c:pt>
              </c:strCache>
            </c:strRef>
          </c:cat>
          <c:val>
            <c:numRef>
              <c:f>'Math HS "A" to Dev Ed'!$B$12:$B$13</c:f>
              <c:numCache>
                <c:formatCode>0.0%</c:formatCode>
                <c:ptCount val="2"/>
                <c:pt idx="0">
                  <c:v>0.09</c:v>
                </c:pt>
                <c:pt idx="1">
                  <c:v>0.44900000000000001</c:v>
                </c:pt>
              </c:numCache>
            </c:numRef>
          </c:val>
        </c:ser>
        <c:ser>
          <c:idx val="1"/>
          <c:order val="1"/>
          <c:spPr>
            <a:solidFill>
              <a:srgbClr val="00ADDC"/>
            </a:solidFill>
          </c:spPr>
          <c:invertIfNegative val="0"/>
          <c:dPt>
            <c:idx val="0"/>
            <c:invertIfNegative val="0"/>
            <c:bubble3D val="0"/>
            <c:spPr>
              <a:solidFill>
                <a:srgbClr val="FFB265"/>
              </a:solidFill>
            </c:spPr>
          </c:dPt>
          <c:cat>
            <c:strRef>
              <c:f>'Math HS "A" to Dev Ed'!$A$12:$A$13</c:f>
              <c:strCache>
                <c:ptCount val="2"/>
                <c:pt idx="0">
                  <c:v>Developmental Education</c:v>
                </c:pt>
                <c:pt idx="1">
                  <c:v>Credit Courses</c:v>
                </c:pt>
              </c:strCache>
            </c:strRef>
          </c:cat>
          <c:val>
            <c:numRef>
              <c:f>'Math HS "A" to Dev Ed'!$C$12:$C$13</c:f>
              <c:numCache>
                <c:formatCode>0.0%</c:formatCode>
                <c:ptCount val="2"/>
                <c:pt idx="0">
                  <c:v>0.35899999999999999</c:v>
                </c:pt>
                <c:pt idx="1">
                  <c:v>7.6999999999999999E-2</c:v>
                </c:pt>
              </c:numCache>
            </c:numRef>
          </c:val>
        </c:ser>
        <c:ser>
          <c:idx val="2"/>
          <c:order val="2"/>
          <c:spPr>
            <a:solidFill>
              <a:srgbClr val="FEB80A"/>
            </a:solidFill>
          </c:spPr>
          <c:invertIfNegative val="0"/>
          <c:dPt>
            <c:idx val="1"/>
            <c:invertIfNegative val="0"/>
            <c:bubble3D val="0"/>
            <c:spPr>
              <a:solidFill>
                <a:srgbClr val="FFF309"/>
              </a:solidFill>
            </c:spPr>
          </c:dPt>
          <c:cat>
            <c:strRef>
              <c:f>'Math HS "A" to Dev Ed'!$A$12:$A$13</c:f>
              <c:strCache>
                <c:ptCount val="2"/>
                <c:pt idx="0">
                  <c:v>Developmental Education</c:v>
                </c:pt>
                <c:pt idx="1">
                  <c:v>Credit Courses</c:v>
                </c:pt>
              </c:strCache>
            </c:strRef>
          </c:cat>
          <c:val>
            <c:numRef>
              <c:f>'Math HS "A" to Dev Ed'!$D$12:$D$13</c:f>
              <c:numCache>
                <c:formatCode>0.0%</c:formatCode>
                <c:ptCount val="2"/>
                <c:pt idx="0">
                  <c:v>0</c:v>
                </c:pt>
                <c:pt idx="1">
                  <c:v>0</c:v>
                </c:pt>
              </c:numCache>
            </c:numRef>
          </c:val>
        </c:ser>
        <c:ser>
          <c:idx val="3"/>
          <c:order val="3"/>
          <c:invertIfNegative val="0"/>
          <c:dPt>
            <c:idx val="1"/>
            <c:invertIfNegative val="0"/>
            <c:bubble3D val="0"/>
            <c:spPr>
              <a:solidFill>
                <a:srgbClr val="EA157A"/>
              </a:solidFill>
            </c:spPr>
          </c:dPt>
          <c:cat>
            <c:strRef>
              <c:f>'Math HS "A" to Dev Ed'!$A$12:$A$13</c:f>
              <c:strCache>
                <c:ptCount val="2"/>
                <c:pt idx="0">
                  <c:v>Developmental Education</c:v>
                </c:pt>
                <c:pt idx="1">
                  <c:v>Credit Courses</c:v>
                </c:pt>
              </c:strCache>
            </c:strRef>
          </c:cat>
          <c:val>
            <c:numRef>
              <c:f>'Math HS "A" to Dev Ed'!$E$12:$E$13</c:f>
              <c:numCache>
                <c:formatCode>0.0%</c:formatCode>
                <c:ptCount val="2"/>
                <c:pt idx="0">
                  <c:v>0</c:v>
                </c:pt>
                <c:pt idx="1">
                  <c:v>0</c:v>
                </c:pt>
              </c:numCache>
            </c:numRef>
          </c:val>
        </c:ser>
        <c:dLbls>
          <c:showLegendKey val="0"/>
          <c:showVal val="0"/>
          <c:showCatName val="0"/>
          <c:showSerName val="0"/>
          <c:showPercent val="0"/>
          <c:showBubbleSize val="0"/>
        </c:dLbls>
        <c:gapWidth val="150"/>
        <c:overlap val="100"/>
        <c:axId val="24674688"/>
        <c:axId val="24676224"/>
      </c:barChart>
      <c:catAx>
        <c:axId val="24674688"/>
        <c:scaling>
          <c:orientation val="minMax"/>
        </c:scaling>
        <c:delete val="0"/>
        <c:axPos val="b"/>
        <c:majorTickMark val="out"/>
        <c:minorTickMark val="none"/>
        <c:tickLblPos val="nextTo"/>
        <c:crossAx val="24676224"/>
        <c:crosses val="autoZero"/>
        <c:auto val="1"/>
        <c:lblAlgn val="ctr"/>
        <c:lblOffset val="100"/>
        <c:noMultiLvlLbl val="0"/>
      </c:catAx>
      <c:valAx>
        <c:axId val="24676224"/>
        <c:scaling>
          <c:orientation val="minMax"/>
          <c:max val="1"/>
        </c:scaling>
        <c:delete val="0"/>
        <c:axPos val="l"/>
        <c:majorGridlines/>
        <c:numFmt formatCode="0%" sourceLinked="0"/>
        <c:majorTickMark val="out"/>
        <c:minorTickMark val="none"/>
        <c:tickLblPos val="nextTo"/>
        <c:crossAx val="24674688"/>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chemeClr val="tx1"/>
              </a:solidFill>
            </a:ln>
          </c:spPr>
          <c:dPt>
            <c:idx val="0"/>
            <c:bubble3D val="0"/>
            <c:spPr>
              <a:solidFill>
                <a:srgbClr val="00CCFF"/>
              </a:solidFill>
              <a:ln>
                <a:solidFill>
                  <a:schemeClr val="tx1"/>
                </a:solidFill>
              </a:ln>
            </c:spPr>
          </c:dPt>
          <c:dPt>
            <c:idx val="1"/>
            <c:bubble3D val="0"/>
            <c:spPr>
              <a:solidFill>
                <a:srgbClr val="46C063"/>
              </a:solidFill>
              <a:ln>
                <a:solidFill>
                  <a:schemeClr val="tx1"/>
                </a:solidFill>
              </a:ln>
            </c:spPr>
          </c:dPt>
          <c:dPt>
            <c:idx val="2"/>
            <c:bubble3D val="0"/>
            <c:spPr>
              <a:solidFill>
                <a:srgbClr val="CC99FF"/>
              </a:solidFill>
              <a:ln>
                <a:solidFill>
                  <a:schemeClr val="tx1"/>
                </a:solidFill>
              </a:ln>
            </c:spPr>
          </c:dPt>
          <c:dPt>
            <c:idx val="3"/>
            <c:bubble3D val="0"/>
            <c:spPr>
              <a:solidFill>
                <a:srgbClr val="FFFF99"/>
              </a:solidFill>
              <a:ln>
                <a:solidFill>
                  <a:schemeClr val="tx1"/>
                </a:solidFill>
              </a:ln>
            </c:spPr>
          </c:dPt>
          <c:dLbls>
            <c:showLegendKey val="0"/>
            <c:showVal val="0"/>
            <c:showCatName val="0"/>
            <c:showSerName val="0"/>
            <c:showPercent val="1"/>
            <c:showBubbleSize val="0"/>
            <c:showLeaderLines val="0"/>
          </c:dLbls>
          <c:cat>
            <c:strRef>
              <c:f>Sheet1!$A$2:$A$5</c:f>
              <c:strCache>
                <c:ptCount val="4"/>
                <c:pt idx="0">
                  <c:v>AP English *</c:v>
                </c:pt>
                <c:pt idx="1">
                  <c:v>English IV</c:v>
                </c:pt>
                <c:pt idx="2">
                  <c:v>English III</c:v>
                </c:pt>
                <c:pt idx="3">
                  <c:v>Below English III</c:v>
                </c:pt>
              </c:strCache>
            </c:strRef>
          </c:cat>
          <c:val>
            <c:numRef>
              <c:f>Sheet1!$B$2:$B$5</c:f>
              <c:numCache>
                <c:formatCode>General</c:formatCode>
                <c:ptCount val="4"/>
                <c:pt idx="0">
                  <c:v>640</c:v>
                </c:pt>
                <c:pt idx="1">
                  <c:v>2990</c:v>
                </c:pt>
                <c:pt idx="2">
                  <c:v>240</c:v>
                </c:pt>
                <c:pt idx="3">
                  <c:v>45</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chemeClr val="tx1"/>
              </a:solidFill>
            </a:ln>
          </c:spPr>
          <c:dPt>
            <c:idx val="0"/>
            <c:bubble3D val="0"/>
            <c:spPr>
              <a:solidFill>
                <a:srgbClr val="00CCFF"/>
              </a:solidFill>
              <a:ln>
                <a:solidFill>
                  <a:schemeClr val="tx1"/>
                </a:solidFill>
              </a:ln>
            </c:spPr>
          </c:dPt>
          <c:dPt>
            <c:idx val="1"/>
            <c:bubble3D val="0"/>
            <c:spPr>
              <a:solidFill>
                <a:srgbClr val="46C063"/>
              </a:solidFill>
              <a:ln>
                <a:solidFill>
                  <a:schemeClr val="tx1"/>
                </a:solidFill>
              </a:ln>
            </c:spPr>
          </c:dPt>
          <c:dPt>
            <c:idx val="2"/>
            <c:bubble3D val="0"/>
            <c:spPr>
              <a:solidFill>
                <a:srgbClr val="CC99FF"/>
              </a:solidFill>
              <a:ln>
                <a:solidFill>
                  <a:schemeClr val="tx1"/>
                </a:solidFill>
              </a:ln>
            </c:spPr>
          </c:dPt>
          <c:dPt>
            <c:idx val="3"/>
            <c:bubble3D val="0"/>
            <c:spPr>
              <a:solidFill>
                <a:srgbClr val="FFFF99"/>
              </a:solidFill>
              <a:ln>
                <a:solidFill>
                  <a:schemeClr val="tx1"/>
                </a:solidFill>
              </a:ln>
            </c:spPr>
          </c:dPt>
          <c:dLbls>
            <c:showLegendKey val="0"/>
            <c:showVal val="0"/>
            <c:showCatName val="0"/>
            <c:showSerName val="0"/>
            <c:showPercent val="1"/>
            <c:showBubbleSize val="0"/>
            <c:showLeaderLines val="0"/>
          </c:dLbls>
          <c:cat>
            <c:strRef>
              <c:f>Sheet1!$A$2:$A$5</c:f>
              <c:strCache>
                <c:ptCount val="4"/>
                <c:pt idx="0">
                  <c:v>AP English *</c:v>
                </c:pt>
                <c:pt idx="1">
                  <c:v>English IV</c:v>
                </c:pt>
                <c:pt idx="2">
                  <c:v>English III</c:v>
                </c:pt>
                <c:pt idx="3">
                  <c:v>Below English III</c:v>
                </c:pt>
              </c:strCache>
            </c:strRef>
          </c:cat>
          <c:val>
            <c:numRef>
              <c:f>Sheet1!$B$2:$B$5</c:f>
              <c:numCache>
                <c:formatCode>General</c:formatCode>
                <c:ptCount val="4"/>
                <c:pt idx="0">
                  <c:v>713</c:v>
                </c:pt>
                <c:pt idx="1">
                  <c:v>3431</c:v>
                </c:pt>
                <c:pt idx="2">
                  <c:v>420</c:v>
                </c:pt>
                <c:pt idx="3">
                  <c:v>159</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Column1</c:v>
                </c:pt>
              </c:strCache>
            </c:strRef>
          </c:tx>
          <c:spPr>
            <a:ln>
              <a:solidFill>
                <a:schemeClr val="tx1"/>
              </a:solidFill>
            </a:ln>
          </c:spPr>
          <c:dPt>
            <c:idx val="0"/>
            <c:bubble3D val="0"/>
            <c:spPr>
              <a:solidFill>
                <a:srgbClr val="00CCFF"/>
              </a:solidFill>
              <a:ln>
                <a:solidFill>
                  <a:schemeClr val="tx1"/>
                </a:solidFill>
              </a:ln>
            </c:spPr>
          </c:dPt>
          <c:dPt>
            <c:idx val="1"/>
            <c:bubble3D val="0"/>
            <c:spPr>
              <a:solidFill>
                <a:srgbClr val="46C063"/>
              </a:solidFill>
              <a:ln>
                <a:solidFill>
                  <a:schemeClr val="tx1"/>
                </a:solidFill>
              </a:ln>
            </c:spPr>
          </c:dPt>
          <c:dPt>
            <c:idx val="2"/>
            <c:bubble3D val="0"/>
            <c:spPr>
              <a:solidFill>
                <a:srgbClr val="CC99FF"/>
              </a:solidFill>
              <a:ln>
                <a:solidFill>
                  <a:schemeClr val="tx1"/>
                </a:solidFill>
              </a:ln>
            </c:spPr>
          </c:dPt>
          <c:dPt>
            <c:idx val="3"/>
            <c:bubble3D val="0"/>
            <c:spPr>
              <a:solidFill>
                <a:srgbClr val="FFFF99"/>
              </a:solidFill>
              <a:ln>
                <a:solidFill>
                  <a:schemeClr val="tx1"/>
                </a:solidFill>
              </a:ln>
            </c:spPr>
          </c:dPt>
          <c:dLbls>
            <c:showLegendKey val="0"/>
            <c:showVal val="0"/>
            <c:showCatName val="0"/>
            <c:showSerName val="0"/>
            <c:showPercent val="1"/>
            <c:showBubbleSize val="0"/>
            <c:showLeaderLines val="0"/>
          </c:dLbls>
          <c:cat>
            <c:strRef>
              <c:f>Sheet1!$A$2:$A$5</c:f>
              <c:strCache>
                <c:ptCount val="4"/>
                <c:pt idx="0">
                  <c:v>AP English *</c:v>
                </c:pt>
                <c:pt idx="1">
                  <c:v>English IV</c:v>
                </c:pt>
                <c:pt idx="2">
                  <c:v>English III</c:v>
                </c:pt>
                <c:pt idx="3">
                  <c:v>Below English III</c:v>
                </c:pt>
              </c:strCache>
            </c:strRef>
          </c:cat>
          <c:val>
            <c:numRef>
              <c:f>Sheet1!$B$2:$B$5</c:f>
              <c:numCache>
                <c:formatCode>General</c:formatCode>
                <c:ptCount val="4"/>
                <c:pt idx="0">
                  <c:v>5147</c:v>
                </c:pt>
                <c:pt idx="1">
                  <c:v>9710</c:v>
                </c:pt>
                <c:pt idx="2">
                  <c:v>849</c:v>
                </c:pt>
                <c:pt idx="3">
                  <c:v>196</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'English HS to Dev Ed'!$A$9:$A$10</c:f>
              <c:strCache>
                <c:ptCount val="2"/>
                <c:pt idx="0">
                  <c:v>Dev Ed</c:v>
                </c:pt>
                <c:pt idx="1">
                  <c:v>Credit Courses</c:v>
                </c:pt>
              </c:strCache>
            </c:strRef>
          </c:cat>
          <c:val>
            <c:numRef>
              <c:f>'English HS to Dev Ed'!$B$9:$B$10</c:f>
              <c:numCache>
                <c:formatCode>0.0%</c:formatCode>
                <c:ptCount val="2"/>
                <c:pt idx="0">
                  <c:v>0.51900000000000002</c:v>
                </c:pt>
                <c:pt idx="1">
                  <c:v>0.47099999999999997</c:v>
                </c:pt>
              </c:numCache>
            </c:numRef>
          </c:val>
        </c:ser>
        <c:ser>
          <c:idx val="1"/>
          <c:order val="1"/>
          <c:spPr>
            <a:solidFill>
              <a:srgbClr val="00ADDC"/>
            </a:solidFill>
          </c:spPr>
          <c:invertIfNegative val="0"/>
          <c:dPt>
            <c:idx val="0"/>
            <c:invertIfNegative val="0"/>
            <c:bubble3D val="0"/>
            <c:spPr>
              <a:solidFill>
                <a:srgbClr val="FFB265"/>
              </a:solidFill>
            </c:spPr>
          </c:dPt>
          <c:cat>
            <c:strRef>
              <c:f>'English HS to Dev Ed'!$A$9:$A$10</c:f>
              <c:strCache>
                <c:ptCount val="2"/>
                <c:pt idx="0">
                  <c:v>Dev Ed</c:v>
                </c:pt>
                <c:pt idx="1">
                  <c:v>Credit Courses</c:v>
                </c:pt>
              </c:strCache>
            </c:strRef>
          </c:cat>
          <c:val>
            <c:numRef>
              <c:f>'English HS to Dev Ed'!$C$9:$C$10</c:f>
              <c:numCache>
                <c:formatCode>0.0%</c:formatCode>
                <c:ptCount val="2"/>
                <c:pt idx="0">
                  <c:v>0</c:v>
                </c:pt>
                <c:pt idx="1">
                  <c:v>0.01</c:v>
                </c:pt>
              </c:numCache>
            </c:numRef>
          </c:val>
        </c:ser>
        <c:ser>
          <c:idx val="2"/>
          <c:order val="2"/>
          <c:spPr>
            <a:solidFill>
              <a:srgbClr val="FEB80A"/>
            </a:solidFill>
          </c:spPr>
          <c:invertIfNegative val="0"/>
          <c:dPt>
            <c:idx val="1"/>
            <c:invertIfNegative val="0"/>
            <c:bubble3D val="0"/>
            <c:spPr>
              <a:solidFill>
                <a:srgbClr val="FFF309"/>
              </a:solidFill>
            </c:spPr>
          </c:dPt>
          <c:cat>
            <c:strRef>
              <c:f>'English HS to Dev Ed'!$A$9:$A$10</c:f>
              <c:strCache>
                <c:ptCount val="2"/>
                <c:pt idx="0">
                  <c:v>Dev Ed</c:v>
                </c:pt>
                <c:pt idx="1">
                  <c:v>Credit Courses</c:v>
                </c:pt>
              </c:strCache>
            </c:strRef>
          </c:cat>
          <c:val>
            <c:numRef>
              <c:f>'English HS to Dev Ed'!$D$9:$D$10</c:f>
              <c:numCache>
                <c:formatCode>General</c:formatCode>
                <c:ptCount val="2"/>
              </c:numCache>
            </c:numRef>
          </c:val>
        </c:ser>
        <c:dLbls>
          <c:showLegendKey val="0"/>
          <c:showVal val="0"/>
          <c:showCatName val="0"/>
          <c:showSerName val="0"/>
          <c:showPercent val="0"/>
          <c:showBubbleSize val="0"/>
        </c:dLbls>
        <c:gapWidth val="150"/>
        <c:overlap val="100"/>
        <c:axId val="38563840"/>
        <c:axId val="38565376"/>
      </c:barChart>
      <c:catAx>
        <c:axId val="38563840"/>
        <c:scaling>
          <c:orientation val="minMax"/>
        </c:scaling>
        <c:delete val="0"/>
        <c:axPos val="b"/>
        <c:majorTickMark val="out"/>
        <c:minorTickMark val="none"/>
        <c:tickLblPos val="nextTo"/>
        <c:crossAx val="38565376"/>
        <c:crosses val="autoZero"/>
        <c:auto val="1"/>
        <c:lblAlgn val="ctr"/>
        <c:lblOffset val="100"/>
        <c:noMultiLvlLbl val="0"/>
      </c:catAx>
      <c:valAx>
        <c:axId val="38565376"/>
        <c:scaling>
          <c:orientation val="minMax"/>
          <c:max val="1"/>
          <c:min val="0"/>
        </c:scaling>
        <c:delete val="0"/>
        <c:axPos val="l"/>
        <c:majorGridlines/>
        <c:numFmt formatCode="0%" sourceLinked="0"/>
        <c:majorTickMark val="out"/>
        <c:minorTickMark val="none"/>
        <c:tickLblPos val="nextTo"/>
        <c:crossAx val="38563840"/>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'English HS to Dev Ed'!$H$9:$H$10</c:f>
              <c:strCache>
                <c:ptCount val="2"/>
                <c:pt idx="0">
                  <c:v>Dev Ed</c:v>
                </c:pt>
                <c:pt idx="1">
                  <c:v>Credit Courses</c:v>
                </c:pt>
              </c:strCache>
            </c:strRef>
          </c:cat>
          <c:val>
            <c:numRef>
              <c:f>'English HS to Dev Ed'!$I$9:$I$10</c:f>
              <c:numCache>
                <c:formatCode>0.0%</c:formatCode>
                <c:ptCount val="2"/>
                <c:pt idx="0">
                  <c:v>0.13</c:v>
                </c:pt>
                <c:pt idx="1">
                  <c:v>0.86299999999999999</c:v>
                </c:pt>
              </c:numCache>
            </c:numRef>
          </c:val>
        </c:ser>
        <c:ser>
          <c:idx val="1"/>
          <c:order val="1"/>
          <c:spPr>
            <a:solidFill>
              <a:srgbClr val="00ADDC"/>
            </a:solidFill>
          </c:spPr>
          <c:invertIfNegative val="0"/>
          <c:dPt>
            <c:idx val="0"/>
            <c:invertIfNegative val="0"/>
            <c:bubble3D val="0"/>
            <c:spPr>
              <a:solidFill>
                <a:srgbClr val="FFB265"/>
              </a:solidFill>
            </c:spPr>
          </c:dPt>
          <c:cat>
            <c:strRef>
              <c:f>'English HS to Dev Ed'!$H$9:$H$10</c:f>
              <c:strCache>
                <c:ptCount val="2"/>
                <c:pt idx="0">
                  <c:v>Dev Ed</c:v>
                </c:pt>
                <c:pt idx="1">
                  <c:v>Credit Courses</c:v>
                </c:pt>
              </c:strCache>
            </c:strRef>
          </c:cat>
          <c:val>
            <c:numRef>
              <c:f>'English HS to Dev Ed'!$J$9:$J$10</c:f>
              <c:numCache>
                <c:formatCode>0.0%</c:formatCode>
                <c:ptCount val="2"/>
                <c:pt idx="0">
                  <c:v>0</c:v>
                </c:pt>
                <c:pt idx="1">
                  <c:v>7.0000000000000001E-3</c:v>
                </c:pt>
              </c:numCache>
            </c:numRef>
          </c:val>
        </c:ser>
        <c:ser>
          <c:idx val="2"/>
          <c:order val="2"/>
          <c:spPr>
            <a:solidFill>
              <a:srgbClr val="FEB80A"/>
            </a:solidFill>
          </c:spPr>
          <c:invertIfNegative val="0"/>
          <c:dPt>
            <c:idx val="1"/>
            <c:invertIfNegative val="0"/>
            <c:bubble3D val="0"/>
            <c:spPr>
              <a:solidFill>
                <a:srgbClr val="FFF309"/>
              </a:solidFill>
            </c:spPr>
          </c:dPt>
          <c:cat>
            <c:strRef>
              <c:f>'English HS to Dev Ed'!$H$9:$H$10</c:f>
              <c:strCache>
                <c:ptCount val="2"/>
                <c:pt idx="0">
                  <c:v>Dev Ed</c:v>
                </c:pt>
                <c:pt idx="1">
                  <c:v>Credit Courses</c:v>
                </c:pt>
              </c:strCache>
            </c:strRef>
          </c:cat>
          <c:val>
            <c:numRef>
              <c:f>'English HS to Dev Ed'!$K$9:$K$10</c:f>
              <c:numCache>
                <c:formatCode>General</c:formatCode>
                <c:ptCount val="2"/>
              </c:numCache>
            </c:numRef>
          </c:val>
        </c:ser>
        <c:dLbls>
          <c:showLegendKey val="0"/>
          <c:showVal val="0"/>
          <c:showCatName val="0"/>
          <c:showSerName val="0"/>
          <c:showPercent val="0"/>
          <c:showBubbleSize val="0"/>
        </c:dLbls>
        <c:gapWidth val="150"/>
        <c:overlap val="100"/>
        <c:axId val="38579584"/>
        <c:axId val="38593664"/>
      </c:barChart>
      <c:catAx>
        <c:axId val="38579584"/>
        <c:scaling>
          <c:orientation val="minMax"/>
        </c:scaling>
        <c:delete val="0"/>
        <c:axPos val="b"/>
        <c:majorTickMark val="out"/>
        <c:minorTickMark val="none"/>
        <c:tickLblPos val="nextTo"/>
        <c:crossAx val="38593664"/>
        <c:crosses val="autoZero"/>
        <c:auto val="1"/>
        <c:lblAlgn val="ctr"/>
        <c:lblOffset val="100"/>
        <c:noMultiLvlLbl val="0"/>
      </c:catAx>
      <c:valAx>
        <c:axId val="38593664"/>
        <c:scaling>
          <c:orientation val="minMax"/>
          <c:max val="1"/>
        </c:scaling>
        <c:delete val="1"/>
        <c:axPos val="l"/>
        <c:majorGridlines/>
        <c:numFmt formatCode="0%" sourceLinked="0"/>
        <c:majorTickMark val="out"/>
        <c:minorTickMark val="none"/>
        <c:tickLblPos val="nextTo"/>
        <c:crossAx val="38579584"/>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spPr>
            <a:solidFill>
              <a:srgbClr val="7FD13B"/>
            </a:solidFill>
          </c:spPr>
          <c:invertIfNegative val="0"/>
          <c:dPt>
            <c:idx val="0"/>
            <c:invertIfNegative val="0"/>
            <c:bubble3D val="0"/>
            <c:spPr>
              <a:solidFill>
                <a:srgbClr val="862DDF"/>
              </a:solidFill>
            </c:spPr>
          </c:dPt>
          <c:cat>
            <c:strRef>
              <c:f>'English HS to Dev Ed'!$O$9:$O$10</c:f>
              <c:strCache>
                <c:ptCount val="2"/>
                <c:pt idx="0">
                  <c:v>Dev Ed</c:v>
                </c:pt>
                <c:pt idx="1">
                  <c:v>Credit Courses</c:v>
                </c:pt>
              </c:strCache>
            </c:strRef>
          </c:cat>
          <c:val>
            <c:numRef>
              <c:f>'English HS to Dev Ed'!$P$9:$P$10</c:f>
              <c:numCache>
                <c:formatCode>0.0%</c:formatCode>
                <c:ptCount val="2"/>
                <c:pt idx="0">
                  <c:v>0.49</c:v>
                </c:pt>
                <c:pt idx="1">
                  <c:v>0.495</c:v>
                </c:pt>
              </c:numCache>
            </c:numRef>
          </c:val>
        </c:ser>
        <c:ser>
          <c:idx val="1"/>
          <c:order val="1"/>
          <c:spPr>
            <a:solidFill>
              <a:srgbClr val="00ADDC"/>
            </a:solidFill>
          </c:spPr>
          <c:invertIfNegative val="0"/>
          <c:dPt>
            <c:idx val="0"/>
            <c:invertIfNegative val="0"/>
            <c:bubble3D val="0"/>
            <c:spPr>
              <a:solidFill>
                <a:srgbClr val="FFB265"/>
              </a:solidFill>
            </c:spPr>
          </c:dPt>
          <c:cat>
            <c:strRef>
              <c:f>'English HS to Dev Ed'!$O$9:$O$10</c:f>
              <c:strCache>
                <c:ptCount val="2"/>
                <c:pt idx="0">
                  <c:v>Dev Ed</c:v>
                </c:pt>
                <c:pt idx="1">
                  <c:v>Credit Courses</c:v>
                </c:pt>
              </c:strCache>
            </c:strRef>
          </c:cat>
          <c:val>
            <c:numRef>
              <c:f>'English HS to Dev Ed'!$Q$9:$Q$10</c:f>
              <c:numCache>
                <c:formatCode>0.0%</c:formatCode>
                <c:ptCount val="2"/>
                <c:pt idx="0">
                  <c:v>0</c:v>
                </c:pt>
                <c:pt idx="1">
                  <c:v>1.4999999999999999E-2</c:v>
                </c:pt>
              </c:numCache>
            </c:numRef>
          </c:val>
        </c:ser>
        <c:dLbls>
          <c:showLegendKey val="0"/>
          <c:showVal val="0"/>
          <c:showCatName val="0"/>
          <c:showSerName val="0"/>
          <c:showPercent val="0"/>
          <c:showBubbleSize val="0"/>
        </c:dLbls>
        <c:gapWidth val="150"/>
        <c:overlap val="100"/>
        <c:axId val="36734848"/>
        <c:axId val="36736384"/>
      </c:barChart>
      <c:catAx>
        <c:axId val="36734848"/>
        <c:scaling>
          <c:orientation val="minMax"/>
        </c:scaling>
        <c:delete val="0"/>
        <c:axPos val="b"/>
        <c:majorTickMark val="out"/>
        <c:minorTickMark val="none"/>
        <c:tickLblPos val="nextTo"/>
        <c:crossAx val="36736384"/>
        <c:crosses val="autoZero"/>
        <c:auto val="1"/>
        <c:lblAlgn val="ctr"/>
        <c:lblOffset val="100"/>
        <c:noMultiLvlLbl val="0"/>
      </c:catAx>
      <c:valAx>
        <c:axId val="36736384"/>
        <c:scaling>
          <c:orientation val="minMax"/>
          <c:max val="1"/>
        </c:scaling>
        <c:delete val="1"/>
        <c:axPos val="l"/>
        <c:majorGridlines/>
        <c:numFmt formatCode="0%" sourceLinked="0"/>
        <c:majorTickMark val="out"/>
        <c:minorTickMark val="none"/>
        <c:tickLblPos val="nextTo"/>
        <c:crossAx val="36734848"/>
        <c:crosses val="autoZero"/>
        <c:crossBetween val="between"/>
      </c:valAx>
      <c:spPr>
        <a:noFill/>
      </c:spPr>
    </c:plotArea>
    <c:plotVisOnly val="1"/>
    <c:dispBlanksAs val="gap"/>
    <c:showDLblsOverMax val="0"/>
  </c:chart>
  <c:spPr>
    <a:noFill/>
    <a:ln>
      <a:noFill/>
    </a:ln>
  </c:spPr>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51A6C4-8BC2-4BAC-B88D-C8C0F0EA43E1}" type="doc">
      <dgm:prSet loTypeId="urn:microsoft.com/office/officeart/2005/8/layout/vList2" loCatId="list" qsTypeId="urn:microsoft.com/office/officeart/2005/8/quickstyle/3D1" qsCatId="3D" csTypeId="urn:microsoft.com/office/officeart/2005/8/colors/accent4_2" csCatId="accent4" phldr="1"/>
      <dgm:spPr/>
      <dgm:t>
        <a:bodyPr/>
        <a:lstStyle/>
        <a:p>
          <a:endParaRPr lang="en-US"/>
        </a:p>
      </dgm:t>
    </dgm:pt>
    <dgm:pt modelId="{D579BF81-15AA-4294-A09E-5B582509F8FB}">
      <dgm:prSet custT="1"/>
      <dgm:spPr/>
      <dgm:t>
        <a:bodyPr/>
        <a:lstStyle/>
        <a:p>
          <a:pPr algn="ctr" rtl="0"/>
          <a:r>
            <a:rPr lang="en-US" sz="4000" b="1" cap="none" dirty="0" smtClean="0">
              <a:effectLst>
                <a:outerShdw blurRad="38100" dist="38100" dir="2700000">
                  <a:srgbClr val="000000"/>
                </a:outerShdw>
              </a:effectLst>
              <a:latin typeface="+mj-lt"/>
            </a:rPr>
            <a:t>Partners for Success</a:t>
          </a:r>
        </a:p>
      </dgm:t>
    </dgm:pt>
    <dgm:pt modelId="{1378E010-001E-440A-9A49-9CDE3B54E96C}" type="parTrans" cxnId="{A0AB5EAA-39DE-4F75-8880-FA3262249A8F}">
      <dgm:prSet/>
      <dgm:spPr/>
      <dgm:t>
        <a:bodyPr/>
        <a:lstStyle/>
        <a:p>
          <a:endParaRPr lang="en-US"/>
        </a:p>
      </dgm:t>
    </dgm:pt>
    <dgm:pt modelId="{A25A2377-F70C-4C59-91CA-4B621CAEC71A}" type="sibTrans" cxnId="{A0AB5EAA-39DE-4F75-8880-FA3262249A8F}">
      <dgm:prSet/>
      <dgm:spPr/>
      <dgm:t>
        <a:bodyPr/>
        <a:lstStyle/>
        <a:p>
          <a:endParaRPr lang="en-US"/>
        </a:p>
      </dgm:t>
    </dgm:pt>
    <dgm:pt modelId="{5A83960D-00A3-4A5F-8D86-B3B7B8F4C4A6}" type="pres">
      <dgm:prSet presAssocID="{0E51A6C4-8BC2-4BAC-B88D-C8C0F0EA43E1}" presName="linear" presStyleCnt="0">
        <dgm:presLayoutVars>
          <dgm:animLvl val="lvl"/>
          <dgm:resizeHandles val="exact"/>
        </dgm:presLayoutVars>
      </dgm:prSet>
      <dgm:spPr/>
      <dgm:t>
        <a:bodyPr/>
        <a:lstStyle/>
        <a:p>
          <a:endParaRPr lang="en-US"/>
        </a:p>
      </dgm:t>
    </dgm:pt>
    <dgm:pt modelId="{55D38D7D-2D38-45CB-9164-40A98FE10EFF}" type="pres">
      <dgm:prSet presAssocID="{D579BF81-15AA-4294-A09E-5B582509F8FB}" presName="parentText" presStyleLbl="node1" presStyleIdx="0" presStyleCnt="1" custLinFactNeighborY="3186">
        <dgm:presLayoutVars>
          <dgm:chMax val="0"/>
          <dgm:bulletEnabled val="1"/>
        </dgm:presLayoutVars>
      </dgm:prSet>
      <dgm:spPr/>
      <dgm:t>
        <a:bodyPr/>
        <a:lstStyle/>
        <a:p>
          <a:endParaRPr lang="en-US"/>
        </a:p>
      </dgm:t>
    </dgm:pt>
  </dgm:ptLst>
  <dgm:cxnLst>
    <dgm:cxn modelId="{ECFABF93-6246-40F0-AF26-B9C0E176C837}" type="presOf" srcId="{0E51A6C4-8BC2-4BAC-B88D-C8C0F0EA43E1}" destId="{5A83960D-00A3-4A5F-8D86-B3B7B8F4C4A6}" srcOrd="0" destOrd="0" presId="urn:microsoft.com/office/officeart/2005/8/layout/vList2"/>
    <dgm:cxn modelId="{8C5D7AE2-5B83-4149-90AD-0890BF819653}" type="presOf" srcId="{D579BF81-15AA-4294-A09E-5B582509F8FB}" destId="{55D38D7D-2D38-45CB-9164-40A98FE10EFF}" srcOrd="0" destOrd="0" presId="urn:microsoft.com/office/officeart/2005/8/layout/vList2"/>
    <dgm:cxn modelId="{A0AB5EAA-39DE-4F75-8880-FA3262249A8F}" srcId="{0E51A6C4-8BC2-4BAC-B88D-C8C0F0EA43E1}" destId="{D579BF81-15AA-4294-A09E-5B582509F8FB}" srcOrd="0" destOrd="0" parTransId="{1378E010-001E-440A-9A49-9CDE3B54E96C}" sibTransId="{A25A2377-F70C-4C59-91CA-4B621CAEC71A}"/>
    <dgm:cxn modelId="{75162B6F-9860-446D-A7BF-8B2C9A1BDAEB}" type="presParOf" srcId="{5A83960D-00A3-4A5F-8D86-B3B7B8F4C4A6}" destId="{55D38D7D-2D38-45CB-9164-40A98FE10EFF}"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D54084-AE1B-4D33-8373-0A98D7DD6674}" type="doc">
      <dgm:prSet loTypeId="urn:microsoft.com/office/officeart/2005/8/layout/radial6" loCatId="cycle" qsTypeId="urn:microsoft.com/office/officeart/2005/8/quickstyle/3D1" qsCatId="3D" csTypeId="urn:microsoft.com/office/officeart/2005/8/colors/accent0_3" csCatId="mainScheme" phldr="1"/>
      <dgm:spPr/>
      <dgm:t>
        <a:bodyPr/>
        <a:lstStyle/>
        <a:p>
          <a:endParaRPr lang="en-US"/>
        </a:p>
      </dgm:t>
    </dgm:pt>
    <dgm:pt modelId="{64590FEB-5D3C-4766-9BFD-7A91237EBA7B}">
      <dgm:prSet custT="1"/>
      <dgm:spPr/>
      <dgm:t>
        <a:bodyPr/>
        <a:lstStyle/>
        <a:p>
          <a:pPr rtl="0"/>
          <a:r>
            <a:rPr lang="en-US" sz="1600" b="1" dirty="0" smtClean="0"/>
            <a:t>Counselors</a:t>
          </a:r>
          <a:endParaRPr lang="en-US" sz="1600" b="1" dirty="0"/>
        </a:p>
      </dgm:t>
    </dgm:pt>
    <dgm:pt modelId="{D8BE371D-ED99-431B-8667-CB16E1D4FFF8}" type="parTrans" cxnId="{6364C51C-814A-407D-ABAC-9672AE12F2F5}">
      <dgm:prSet/>
      <dgm:spPr/>
      <dgm:t>
        <a:bodyPr/>
        <a:lstStyle/>
        <a:p>
          <a:endParaRPr lang="en-US"/>
        </a:p>
      </dgm:t>
    </dgm:pt>
    <dgm:pt modelId="{76CF181D-08BD-4A55-8141-A24EE6550C8E}" type="sibTrans" cxnId="{6364C51C-814A-407D-ABAC-9672AE12F2F5}">
      <dgm:prSet/>
      <dgm:spPr/>
      <dgm:t>
        <a:bodyPr/>
        <a:lstStyle/>
        <a:p>
          <a:endParaRPr lang="en-US" dirty="0"/>
        </a:p>
      </dgm:t>
    </dgm:pt>
    <dgm:pt modelId="{574D2851-F008-4179-A36C-648B7A7CC2CF}">
      <dgm:prSet custT="1"/>
      <dgm:spPr/>
      <dgm:t>
        <a:bodyPr/>
        <a:lstStyle/>
        <a:p>
          <a:pPr rtl="0"/>
          <a:r>
            <a:rPr lang="en-US" sz="1600" b="1" dirty="0" smtClean="0"/>
            <a:t>Community</a:t>
          </a:r>
          <a:endParaRPr lang="en-US" sz="1600" b="1" dirty="0"/>
        </a:p>
      </dgm:t>
    </dgm:pt>
    <dgm:pt modelId="{2FD0C3E4-3A3E-4B8C-B9B3-7D54FB49B0D3}" type="parTrans" cxnId="{F8B5E7F1-50FB-4E98-B503-49CEF18B0E50}">
      <dgm:prSet/>
      <dgm:spPr/>
      <dgm:t>
        <a:bodyPr/>
        <a:lstStyle/>
        <a:p>
          <a:endParaRPr lang="en-US"/>
        </a:p>
      </dgm:t>
    </dgm:pt>
    <dgm:pt modelId="{338BA83B-D741-4F73-B6A8-E67D183730DB}" type="sibTrans" cxnId="{F8B5E7F1-50FB-4E98-B503-49CEF18B0E50}">
      <dgm:prSet/>
      <dgm:spPr/>
      <dgm:t>
        <a:bodyPr/>
        <a:lstStyle/>
        <a:p>
          <a:endParaRPr lang="en-US" dirty="0"/>
        </a:p>
      </dgm:t>
    </dgm:pt>
    <dgm:pt modelId="{03FED2D3-6514-4FAD-8B41-FE7336661CC8}">
      <dgm:prSet custT="1"/>
      <dgm:spPr/>
      <dgm:t>
        <a:bodyPr/>
        <a:lstStyle/>
        <a:p>
          <a:pPr rtl="0"/>
          <a:r>
            <a:rPr lang="en-US" sz="1600" b="1" dirty="0" smtClean="0"/>
            <a:t>Campus Staff</a:t>
          </a:r>
          <a:endParaRPr lang="en-US" sz="1600" b="1" dirty="0"/>
        </a:p>
      </dgm:t>
    </dgm:pt>
    <dgm:pt modelId="{68E0CB18-61DB-45FE-B6CF-D0EEF495901D}" type="parTrans" cxnId="{B41D0229-C651-4373-AF02-7A83EEEECB0F}">
      <dgm:prSet/>
      <dgm:spPr/>
      <dgm:t>
        <a:bodyPr/>
        <a:lstStyle/>
        <a:p>
          <a:endParaRPr lang="en-US"/>
        </a:p>
      </dgm:t>
    </dgm:pt>
    <dgm:pt modelId="{DB72D270-C4BB-4C8D-99EA-39AAFEA84867}" type="sibTrans" cxnId="{B41D0229-C651-4373-AF02-7A83EEEECB0F}">
      <dgm:prSet/>
      <dgm:spPr/>
      <dgm:t>
        <a:bodyPr/>
        <a:lstStyle/>
        <a:p>
          <a:endParaRPr lang="en-US" dirty="0"/>
        </a:p>
      </dgm:t>
    </dgm:pt>
    <dgm:pt modelId="{4C39DAEE-972A-4D70-86BC-54DA2C847F40}">
      <dgm:prSet>
        <dgm:style>
          <a:lnRef idx="2">
            <a:schemeClr val="accent2">
              <a:shade val="50000"/>
            </a:schemeClr>
          </a:lnRef>
          <a:fillRef idx="1">
            <a:schemeClr val="accent2"/>
          </a:fillRef>
          <a:effectRef idx="0">
            <a:schemeClr val="accent2"/>
          </a:effectRef>
          <a:fontRef idx="minor">
            <a:schemeClr val="lt1"/>
          </a:fontRef>
        </dgm:style>
      </dgm:prSet>
      <dgm:spPr>
        <a:solidFill>
          <a:srgbClr val="CF251A"/>
        </a:solidFill>
      </dgm:spPr>
      <dgm:t>
        <a:bodyPr/>
        <a:lstStyle/>
        <a:p>
          <a:pPr rtl="0"/>
          <a:r>
            <a:rPr lang="en-US" b="1" dirty="0" smtClean="0">
              <a:effectLst>
                <a:outerShdw blurRad="38100" dist="38100" dir="2700000">
                  <a:srgbClr val="000000"/>
                </a:outerShdw>
              </a:effectLst>
            </a:rPr>
            <a:t>Students</a:t>
          </a:r>
          <a:r>
            <a:rPr lang="en-US" b="1" dirty="0" smtClean="0"/>
            <a:t> </a:t>
          </a:r>
          <a:endParaRPr lang="en-US" b="1" dirty="0"/>
        </a:p>
      </dgm:t>
    </dgm:pt>
    <dgm:pt modelId="{01CC1B82-8B75-4AB1-BA66-C686487BCB58}" type="parTrans" cxnId="{3DC0A67C-A2EE-4237-B917-67C4D7AA3A1D}">
      <dgm:prSet/>
      <dgm:spPr/>
      <dgm:t>
        <a:bodyPr/>
        <a:lstStyle/>
        <a:p>
          <a:endParaRPr lang="en-US"/>
        </a:p>
      </dgm:t>
    </dgm:pt>
    <dgm:pt modelId="{432CE4C9-BCB2-4126-8419-5637DFA73BB4}" type="sibTrans" cxnId="{3DC0A67C-A2EE-4237-B917-67C4D7AA3A1D}">
      <dgm:prSet/>
      <dgm:spPr/>
      <dgm:t>
        <a:bodyPr/>
        <a:lstStyle/>
        <a:p>
          <a:endParaRPr lang="en-US"/>
        </a:p>
      </dgm:t>
    </dgm:pt>
    <dgm:pt modelId="{DD31130D-A4ED-44AF-BFAA-372769FE2C25}">
      <dgm:prSet custT="1"/>
      <dgm:spPr/>
      <dgm:t>
        <a:bodyPr/>
        <a:lstStyle/>
        <a:p>
          <a:r>
            <a:rPr lang="en-US" sz="1600" b="1" dirty="0" smtClean="0"/>
            <a:t>Parents</a:t>
          </a:r>
          <a:endParaRPr lang="en-US" sz="1600" b="1" dirty="0"/>
        </a:p>
      </dgm:t>
    </dgm:pt>
    <dgm:pt modelId="{A064DD4F-C8DE-4511-AE60-5EB0AA6F3887}" type="parTrans" cxnId="{8F3862D7-1AD9-44B1-9380-4E6384A270FD}">
      <dgm:prSet/>
      <dgm:spPr/>
      <dgm:t>
        <a:bodyPr/>
        <a:lstStyle/>
        <a:p>
          <a:endParaRPr lang="en-US"/>
        </a:p>
      </dgm:t>
    </dgm:pt>
    <dgm:pt modelId="{A4DAE0A8-CAFE-42A0-B7BD-3D4E44B3CB7A}" type="sibTrans" cxnId="{8F3862D7-1AD9-44B1-9380-4E6384A270FD}">
      <dgm:prSet/>
      <dgm:spPr/>
      <dgm:t>
        <a:bodyPr/>
        <a:lstStyle/>
        <a:p>
          <a:endParaRPr lang="en-US" dirty="0"/>
        </a:p>
      </dgm:t>
    </dgm:pt>
    <dgm:pt modelId="{869BA03A-ABB7-4AE0-8AC2-18B49E33752C}">
      <dgm:prSet custT="1"/>
      <dgm:spPr/>
      <dgm:t>
        <a:bodyPr/>
        <a:lstStyle/>
        <a:p>
          <a:pPr rtl="0"/>
          <a:r>
            <a:rPr lang="en-US" sz="1600" b="1" dirty="0" smtClean="0"/>
            <a:t>Administrators</a:t>
          </a:r>
          <a:endParaRPr lang="en-US" sz="1600" b="1" dirty="0"/>
        </a:p>
      </dgm:t>
    </dgm:pt>
    <dgm:pt modelId="{96D8F069-24BB-47FB-9587-6D443379C323}" type="parTrans" cxnId="{1F91F4D2-0AC9-4763-89F9-762C2CA09572}">
      <dgm:prSet/>
      <dgm:spPr/>
      <dgm:t>
        <a:bodyPr/>
        <a:lstStyle/>
        <a:p>
          <a:endParaRPr lang="en-US"/>
        </a:p>
      </dgm:t>
    </dgm:pt>
    <dgm:pt modelId="{CA705486-7C2F-42F3-A0A4-9B37F48D95D5}" type="sibTrans" cxnId="{1F91F4D2-0AC9-4763-89F9-762C2CA09572}">
      <dgm:prSet/>
      <dgm:spPr/>
      <dgm:t>
        <a:bodyPr/>
        <a:lstStyle/>
        <a:p>
          <a:endParaRPr lang="en-US" dirty="0"/>
        </a:p>
      </dgm:t>
    </dgm:pt>
    <dgm:pt modelId="{A1EE7D7A-1679-42EE-B046-A0FEEE14EF2D}">
      <dgm:prSet custT="1"/>
      <dgm:spPr/>
      <dgm:t>
        <a:bodyPr/>
        <a:lstStyle/>
        <a:p>
          <a:pPr rtl="0"/>
          <a:r>
            <a:rPr lang="en-US" sz="1600" b="1" dirty="0" smtClean="0"/>
            <a:t>Teachers</a:t>
          </a:r>
          <a:endParaRPr lang="en-US" sz="1600" b="1" dirty="0"/>
        </a:p>
      </dgm:t>
    </dgm:pt>
    <dgm:pt modelId="{95F139B7-3772-4B47-B32B-2C785551AECF}" type="parTrans" cxnId="{1E09FF84-4F97-4CBD-A769-91DCF29BFFF7}">
      <dgm:prSet/>
      <dgm:spPr/>
      <dgm:t>
        <a:bodyPr/>
        <a:lstStyle/>
        <a:p>
          <a:endParaRPr lang="en-US"/>
        </a:p>
      </dgm:t>
    </dgm:pt>
    <dgm:pt modelId="{F6C947EB-B0DD-437E-A87F-784618B7ECBA}" type="sibTrans" cxnId="{1E09FF84-4F97-4CBD-A769-91DCF29BFFF7}">
      <dgm:prSet/>
      <dgm:spPr/>
      <dgm:t>
        <a:bodyPr/>
        <a:lstStyle/>
        <a:p>
          <a:endParaRPr lang="en-US" dirty="0"/>
        </a:p>
      </dgm:t>
    </dgm:pt>
    <dgm:pt modelId="{0BF6189E-3ED4-4617-B03A-6521EED0DB14}" type="pres">
      <dgm:prSet presAssocID="{AED54084-AE1B-4D33-8373-0A98D7DD6674}" presName="Name0" presStyleCnt="0">
        <dgm:presLayoutVars>
          <dgm:chMax val="1"/>
          <dgm:dir/>
          <dgm:animLvl val="ctr"/>
          <dgm:resizeHandles val="exact"/>
        </dgm:presLayoutVars>
      </dgm:prSet>
      <dgm:spPr/>
      <dgm:t>
        <a:bodyPr/>
        <a:lstStyle/>
        <a:p>
          <a:endParaRPr lang="en-US"/>
        </a:p>
      </dgm:t>
    </dgm:pt>
    <dgm:pt modelId="{91A2DAF9-6C29-4491-B458-545F1767010D}" type="pres">
      <dgm:prSet presAssocID="{4C39DAEE-972A-4D70-86BC-54DA2C847F40}" presName="centerShape" presStyleLbl="node0" presStyleIdx="0" presStyleCnt="1" custScaleX="84555" custScaleY="84555" custLinFactNeighborX="346" custLinFactNeighborY="-74"/>
      <dgm:spPr/>
      <dgm:t>
        <a:bodyPr/>
        <a:lstStyle/>
        <a:p>
          <a:endParaRPr lang="en-US"/>
        </a:p>
      </dgm:t>
    </dgm:pt>
    <dgm:pt modelId="{7A80BE26-1C64-444D-8AC5-3633C44FD3C9}" type="pres">
      <dgm:prSet presAssocID="{64590FEB-5D3C-4766-9BFD-7A91237EBA7B}" presName="node" presStyleLbl="node1" presStyleIdx="0" presStyleCnt="6" custScaleX="173734">
        <dgm:presLayoutVars>
          <dgm:bulletEnabled val="1"/>
        </dgm:presLayoutVars>
      </dgm:prSet>
      <dgm:spPr/>
      <dgm:t>
        <a:bodyPr/>
        <a:lstStyle/>
        <a:p>
          <a:endParaRPr lang="en-US"/>
        </a:p>
      </dgm:t>
    </dgm:pt>
    <dgm:pt modelId="{1C0EA369-FFFA-4FC7-B27A-CFE9B54E8C0B}" type="pres">
      <dgm:prSet presAssocID="{64590FEB-5D3C-4766-9BFD-7A91237EBA7B}" presName="dummy" presStyleCnt="0"/>
      <dgm:spPr/>
      <dgm:t>
        <a:bodyPr/>
        <a:lstStyle/>
        <a:p>
          <a:endParaRPr lang="en-US"/>
        </a:p>
      </dgm:t>
    </dgm:pt>
    <dgm:pt modelId="{1CE7EF35-8C2E-4751-80D4-4FADD7D343F6}" type="pres">
      <dgm:prSet presAssocID="{76CF181D-08BD-4A55-8141-A24EE6550C8E}" presName="sibTrans" presStyleLbl="sibTrans2D1" presStyleIdx="0" presStyleCnt="6" custLinFactNeighborX="-16" custLinFactNeighborY="641"/>
      <dgm:spPr/>
      <dgm:t>
        <a:bodyPr/>
        <a:lstStyle/>
        <a:p>
          <a:endParaRPr lang="en-US"/>
        </a:p>
      </dgm:t>
    </dgm:pt>
    <dgm:pt modelId="{F74AFF0A-50C8-40A8-BC34-E7C6D62AC270}" type="pres">
      <dgm:prSet presAssocID="{DD31130D-A4ED-44AF-BFAA-372769FE2C25}" presName="node" presStyleLbl="node1" presStyleIdx="1" presStyleCnt="6" custScaleX="173734">
        <dgm:presLayoutVars>
          <dgm:bulletEnabled val="1"/>
        </dgm:presLayoutVars>
      </dgm:prSet>
      <dgm:spPr/>
      <dgm:t>
        <a:bodyPr/>
        <a:lstStyle/>
        <a:p>
          <a:endParaRPr lang="en-US"/>
        </a:p>
      </dgm:t>
    </dgm:pt>
    <dgm:pt modelId="{896CE3CC-C1F3-4F15-BD2F-66D3B9B8ABAE}" type="pres">
      <dgm:prSet presAssocID="{DD31130D-A4ED-44AF-BFAA-372769FE2C25}" presName="dummy" presStyleCnt="0"/>
      <dgm:spPr/>
      <dgm:t>
        <a:bodyPr/>
        <a:lstStyle/>
        <a:p>
          <a:endParaRPr lang="en-US"/>
        </a:p>
      </dgm:t>
    </dgm:pt>
    <dgm:pt modelId="{8D61EF14-C343-4EE3-B7F3-D60DC591F475}" type="pres">
      <dgm:prSet presAssocID="{A4DAE0A8-CAFE-42A0-B7BD-3D4E44B3CB7A}" presName="sibTrans" presStyleLbl="sibTrans2D1" presStyleIdx="1" presStyleCnt="6"/>
      <dgm:spPr/>
      <dgm:t>
        <a:bodyPr/>
        <a:lstStyle/>
        <a:p>
          <a:endParaRPr lang="en-US"/>
        </a:p>
      </dgm:t>
    </dgm:pt>
    <dgm:pt modelId="{665808F7-70B5-45A0-B2E5-62512B0DF571}" type="pres">
      <dgm:prSet presAssocID="{869BA03A-ABB7-4AE0-8AC2-18B49E33752C}" presName="node" presStyleLbl="node1" presStyleIdx="2" presStyleCnt="6" custScaleX="205854" custScaleY="93110">
        <dgm:presLayoutVars>
          <dgm:bulletEnabled val="1"/>
        </dgm:presLayoutVars>
      </dgm:prSet>
      <dgm:spPr/>
      <dgm:t>
        <a:bodyPr/>
        <a:lstStyle/>
        <a:p>
          <a:endParaRPr lang="en-US"/>
        </a:p>
      </dgm:t>
    </dgm:pt>
    <dgm:pt modelId="{8152C24A-B7AE-4D0E-940C-E545563317ED}" type="pres">
      <dgm:prSet presAssocID="{869BA03A-ABB7-4AE0-8AC2-18B49E33752C}" presName="dummy" presStyleCnt="0"/>
      <dgm:spPr/>
    </dgm:pt>
    <dgm:pt modelId="{CDBB8A92-7AD7-45C5-90CA-38A4A03E97DA}" type="pres">
      <dgm:prSet presAssocID="{CA705486-7C2F-42F3-A0A4-9B37F48D95D5}" presName="sibTrans" presStyleLbl="sibTrans2D1" presStyleIdx="2" presStyleCnt="6"/>
      <dgm:spPr/>
      <dgm:t>
        <a:bodyPr/>
        <a:lstStyle/>
        <a:p>
          <a:endParaRPr lang="en-US"/>
        </a:p>
      </dgm:t>
    </dgm:pt>
    <dgm:pt modelId="{9BDDAD24-E34F-4DF5-A744-BE974424EA14}" type="pres">
      <dgm:prSet presAssocID="{574D2851-F008-4179-A36C-648B7A7CC2CF}" presName="node" presStyleLbl="node1" presStyleIdx="3" presStyleCnt="6" custScaleX="173734">
        <dgm:presLayoutVars>
          <dgm:bulletEnabled val="1"/>
        </dgm:presLayoutVars>
      </dgm:prSet>
      <dgm:spPr/>
      <dgm:t>
        <a:bodyPr/>
        <a:lstStyle/>
        <a:p>
          <a:endParaRPr lang="en-US"/>
        </a:p>
      </dgm:t>
    </dgm:pt>
    <dgm:pt modelId="{D442EB98-873C-4A13-9970-33DE97B30B61}" type="pres">
      <dgm:prSet presAssocID="{574D2851-F008-4179-A36C-648B7A7CC2CF}" presName="dummy" presStyleCnt="0"/>
      <dgm:spPr/>
      <dgm:t>
        <a:bodyPr/>
        <a:lstStyle/>
        <a:p>
          <a:endParaRPr lang="en-US"/>
        </a:p>
      </dgm:t>
    </dgm:pt>
    <dgm:pt modelId="{C1ACFE9A-1CBE-40F4-B111-AB4DDF9E19A7}" type="pres">
      <dgm:prSet presAssocID="{338BA83B-D741-4F73-B6A8-E67D183730DB}" presName="sibTrans" presStyleLbl="sibTrans2D1" presStyleIdx="3" presStyleCnt="6"/>
      <dgm:spPr/>
      <dgm:t>
        <a:bodyPr/>
        <a:lstStyle/>
        <a:p>
          <a:endParaRPr lang="en-US"/>
        </a:p>
      </dgm:t>
    </dgm:pt>
    <dgm:pt modelId="{77FA5B50-F4C3-4F2E-9270-ECD937C7FFF4}" type="pres">
      <dgm:prSet presAssocID="{03FED2D3-6514-4FAD-8B41-FE7336661CC8}" presName="node" presStyleLbl="node1" presStyleIdx="4" presStyleCnt="6" custScaleX="173734">
        <dgm:presLayoutVars>
          <dgm:bulletEnabled val="1"/>
        </dgm:presLayoutVars>
      </dgm:prSet>
      <dgm:spPr/>
      <dgm:t>
        <a:bodyPr/>
        <a:lstStyle/>
        <a:p>
          <a:endParaRPr lang="en-US"/>
        </a:p>
      </dgm:t>
    </dgm:pt>
    <dgm:pt modelId="{C2D7E383-E946-4F77-AF80-678D1C81C1A3}" type="pres">
      <dgm:prSet presAssocID="{03FED2D3-6514-4FAD-8B41-FE7336661CC8}" presName="dummy" presStyleCnt="0"/>
      <dgm:spPr/>
      <dgm:t>
        <a:bodyPr/>
        <a:lstStyle/>
        <a:p>
          <a:endParaRPr lang="en-US"/>
        </a:p>
      </dgm:t>
    </dgm:pt>
    <dgm:pt modelId="{448BBDD3-08BE-4232-ACFF-9255EEAB0A5C}" type="pres">
      <dgm:prSet presAssocID="{DB72D270-C4BB-4C8D-99EA-39AAFEA84867}" presName="sibTrans" presStyleLbl="sibTrans2D1" presStyleIdx="4" presStyleCnt="6"/>
      <dgm:spPr/>
      <dgm:t>
        <a:bodyPr/>
        <a:lstStyle/>
        <a:p>
          <a:endParaRPr lang="en-US"/>
        </a:p>
      </dgm:t>
    </dgm:pt>
    <dgm:pt modelId="{60D244D7-02AB-499F-9799-AD898F442B04}" type="pres">
      <dgm:prSet presAssocID="{A1EE7D7A-1679-42EE-B046-A0FEEE14EF2D}" presName="node" presStyleLbl="node1" presStyleIdx="5" presStyleCnt="6" custScaleX="173734">
        <dgm:presLayoutVars>
          <dgm:bulletEnabled val="1"/>
        </dgm:presLayoutVars>
      </dgm:prSet>
      <dgm:spPr/>
      <dgm:t>
        <a:bodyPr/>
        <a:lstStyle/>
        <a:p>
          <a:endParaRPr lang="en-US"/>
        </a:p>
      </dgm:t>
    </dgm:pt>
    <dgm:pt modelId="{A3DC85D7-2B08-4003-8C6C-9558FC011CBC}" type="pres">
      <dgm:prSet presAssocID="{A1EE7D7A-1679-42EE-B046-A0FEEE14EF2D}" presName="dummy" presStyleCnt="0"/>
      <dgm:spPr/>
    </dgm:pt>
    <dgm:pt modelId="{B671D5D6-8A81-4037-9C67-7ED6096A7500}" type="pres">
      <dgm:prSet presAssocID="{F6C947EB-B0DD-437E-A87F-784618B7ECBA}" presName="sibTrans" presStyleLbl="sibTrans2D1" presStyleIdx="5" presStyleCnt="6"/>
      <dgm:spPr/>
      <dgm:t>
        <a:bodyPr/>
        <a:lstStyle/>
        <a:p>
          <a:endParaRPr lang="en-US"/>
        </a:p>
      </dgm:t>
    </dgm:pt>
  </dgm:ptLst>
  <dgm:cxnLst>
    <dgm:cxn modelId="{76DA1093-B5DF-451F-9258-94298CA07A7A}" type="presOf" srcId="{03FED2D3-6514-4FAD-8B41-FE7336661CC8}" destId="{77FA5B50-F4C3-4F2E-9270-ECD937C7FFF4}" srcOrd="0" destOrd="0" presId="urn:microsoft.com/office/officeart/2005/8/layout/radial6"/>
    <dgm:cxn modelId="{A7D74C9B-8B70-405F-BC0D-5B6018B08734}" type="presOf" srcId="{DD31130D-A4ED-44AF-BFAA-372769FE2C25}" destId="{F74AFF0A-50C8-40A8-BC34-E7C6D62AC270}" srcOrd="0" destOrd="0" presId="urn:microsoft.com/office/officeart/2005/8/layout/radial6"/>
    <dgm:cxn modelId="{8F3862D7-1AD9-44B1-9380-4E6384A270FD}" srcId="{4C39DAEE-972A-4D70-86BC-54DA2C847F40}" destId="{DD31130D-A4ED-44AF-BFAA-372769FE2C25}" srcOrd="1" destOrd="0" parTransId="{A064DD4F-C8DE-4511-AE60-5EB0AA6F3887}" sibTransId="{A4DAE0A8-CAFE-42A0-B7BD-3D4E44B3CB7A}"/>
    <dgm:cxn modelId="{B41D0229-C651-4373-AF02-7A83EEEECB0F}" srcId="{4C39DAEE-972A-4D70-86BC-54DA2C847F40}" destId="{03FED2D3-6514-4FAD-8B41-FE7336661CC8}" srcOrd="4" destOrd="0" parTransId="{68E0CB18-61DB-45FE-B6CF-D0EEF495901D}" sibTransId="{DB72D270-C4BB-4C8D-99EA-39AAFEA84867}"/>
    <dgm:cxn modelId="{9D316742-0E7C-414B-A493-D15179A1658B}" type="presOf" srcId="{CA705486-7C2F-42F3-A0A4-9B37F48D95D5}" destId="{CDBB8A92-7AD7-45C5-90CA-38A4A03E97DA}" srcOrd="0" destOrd="0" presId="urn:microsoft.com/office/officeart/2005/8/layout/radial6"/>
    <dgm:cxn modelId="{56C67F9C-2E8F-4C79-8577-CD39D91DB64B}" type="presOf" srcId="{64590FEB-5D3C-4766-9BFD-7A91237EBA7B}" destId="{7A80BE26-1C64-444D-8AC5-3633C44FD3C9}" srcOrd="0" destOrd="0" presId="urn:microsoft.com/office/officeart/2005/8/layout/radial6"/>
    <dgm:cxn modelId="{4B594481-5240-40C5-B38A-1A524CC31044}" type="presOf" srcId="{AED54084-AE1B-4D33-8373-0A98D7DD6674}" destId="{0BF6189E-3ED4-4617-B03A-6521EED0DB14}" srcOrd="0" destOrd="0" presId="urn:microsoft.com/office/officeart/2005/8/layout/radial6"/>
    <dgm:cxn modelId="{1ACB6628-E3E4-44BC-AE7A-8BF7AFC9D784}" type="presOf" srcId="{76CF181D-08BD-4A55-8141-A24EE6550C8E}" destId="{1CE7EF35-8C2E-4751-80D4-4FADD7D343F6}" srcOrd="0" destOrd="0" presId="urn:microsoft.com/office/officeart/2005/8/layout/radial6"/>
    <dgm:cxn modelId="{8E45CC20-6CF6-40D7-8E87-D727ADECA8F1}" type="presOf" srcId="{338BA83B-D741-4F73-B6A8-E67D183730DB}" destId="{C1ACFE9A-1CBE-40F4-B111-AB4DDF9E19A7}" srcOrd="0" destOrd="0" presId="urn:microsoft.com/office/officeart/2005/8/layout/radial6"/>
    <dgm:cxn modelId="{1F91F4D2-0AC9-4763-89F9-762C2CA09572}" srcId="{4C39DAEE-972A-4D70-86BC-54DA2C847F40}" destId="{869BA03A-ABB7-4AE0-8AC2-18B49E33752C}" srcOrd="2" destOrd="0" parTransId="{96D8F069-24BB-47FB-9587-6D443379C323}" sibTransId="{CA705486-7C2F-42F3-A0A4-9B37F48D95D5}"/>
    <dgm:cxn modelId="{F1154EFA-99D9-468E-848B-D00F501C1B53}" type="presOf" srcId="{4C39DAEE-972A-4D70-86BC-54DA2C847F40}" destId="{91A2DAF9-6C29-4491-B458-545F1767010D}" srcOrd="0" destOrd="0" presId="urn:microsoft.com/office/officeart/2005/8/layout/radial6"/>
    <dgm:cxn modelId="{6364C51C-814A-407D-ABAC-9672AE12F2F5}" srcId="{4C39DAEE-972A-4D70-86BC-54DA2C847F40}" destId="{64590FEB-5D3C-4766-9BFD-7A91237EBA7B}" srcOrd="0" destOrd="0" parTransId="{D8BE371D-ED99-431B-8667-CB16E1D4FFF8}" sibTransId="{76CF181D-08BD-4A55-8141-A24EE6550C8E}"/>
    <dgm:cxn modelId="{D16051DC-CBAC-467F-8A42-A2B835485413}" type="presOf" srcId="{F6C947EB-B0DD-437E-A87F-784618B7ECBA}" destId="{B671D5D6-8A81-4037-9C67-7ED6096A7500}" srcOrd="0" destOrd="0" presId="urn:microsoft.com/office/officeart/2005/8/layout/radial6"/>
    <dgm:cxn modelId="{CD42DC1C-9CF1-46DB-A321-1E5E8C1C185B}" type="presOf" srcId="{DB72D270-C4BB-4C8D-99EA-39AAFEA84867}" destId="{448BBDD3-08BE-4232-ACFF-9255EEAB0A5C}" srcOrd="0" destOrd="0" presId="urn:microsoft.com/office/officeart/2005/8/layout/radial6"/>
    <dgm:cxn modelId="{1E09FF84-4F97-4CBD-A769-91DCF29BFFF7}" srcId="{4C39DAEE-972A-4D70-86BC-54DA2C847F40}" destId="{A1EE7D7A-1679-42EE-B046-A0FEEE14EF2D}" srcOrd="5" destOrd="0" parTransId="{95F139B7-3772-4B47-B32B-2C785551AECF}" sibTransId="{F6C947EB-B0DD-437E-A87F-784618B7ECBA}"/>
    <dgm:cxn modelId="{F8B5E7F1-50FB-4E98-B503-49CEF18B0E50}" srcId="{4C39DAEE-972A-4D70-86BC-54DA2C847F40}" destId="{574D2851-F008-4179-A36C-648B7A7CC2CF}" srcOrd="3" destOrd="0" parTransId="{2FD0C3E4-3A3E-4B8C-B9B3-7D54FB49B0D3}" sibTransId="{338BA83B-D741-4F73-B6A8-E67D183730DB}"/>
    <dgm:cxn modelId="{CABB4B0C-9B29-4889-9238-4C28D0F7E500}" type="presOf" srcId="{869BA03A-ABB7-4AE0-8AC2-18B49E33752C}" destId="{665808F7-70B5-45A0-B2E5-62512B0DF571}" srcOrd="0" destOrd="0" presId="urn:microsoft.com/office/officeart/2005/8/layout/radial6"/>
    <dgm:cxn modelId="{3DC0A67C-A2EE-4237-B917-67C4D7AA3A1D}" srcId="{AED54084-AE1B-4D33-8373-0A98D7DD6674}" destId="{4C39DAEE-972A-4D70-86BC-54DA2C847F40}" srcOrd="0" destOrd="0" parTransId="{01CC1B82-8B75-4AB1-BA66-C686487BCB58}" sibTransId="{432CE4C9-BCB2-4126-8419-5637DFA73BB4}"/>
    <dgm:cxn modelId="{6391D976-1F6F-4A5E-937C-1146870A5EEB}" type="presOf" srcId="{A1EE7D7A-1679-42EE-B046-A0FEEE14EF2D}" destId="{60D244D7-02AB-499F-9799-AD898F442B04}" srcOrd="0" destOrd="0" presId="urn:microsoft.com/office/officeart/2005/8/layout/radial6"/>
    <dgm:cxn modelId="{2E57DB42-6B81-4FE5-AB19-E0877C2BF956}" type="presOf" srcId="{A4DAE0A8-CAFE-42A0-B7BD-3D4E44B3CB7A}" destId="{8D61EF14-C343-4EE3-B7F3-D60DC591F475}" srcOrd="0" destOrd="0" presId="urn:microsoft.com/office/officeart/2005/8/layout/radial6"/>
    <dgm:cxn modelId="{B33CF9B6-8298-42F9-A8B2-D81D5D3F2723}" type="presOf" srcId="{574D2851-F008-4179-A36C-648B7A7CC2CF}" destId="{9BDDAD24-E34F-4DF5-A744-BE974424EA14}" srcOrd="0" destOrd="0" presId="urn:microsoft.com/office/officeart/2005/8/layout/radial6"/>
    <dgm:cxn modelId="{23A95F12-9362-41A1-A8B1-3C16EA315403}" type="presParOf" srcId="{0BF6189E-3ED4-4617-B03A-6521EED0DB14}" destId="{91A2DAF9-6C29-4491-B458-545F1767010D}" srcOrd="0" destOrd="0" presId="urn:microsoft.com/office/officeart/2005/8/layout/radial6"/>
    <dgm:cxn modelId="{61438025-D602-431F-ADBB-72BF70B29FF2}" type="presParOf" srcId="{0BF6189E-3ED4-4617-B03A-6521EED0DB14}" destId="{7A80BE26-1C64-444D-8AC5-3633C44FD3C9}" srcOrd="1" destOrd="0" presId="urn:microsoft.com/office/officeart/2005/8/layout/radial6"/>
    <dgm:cxn modelId="{82C19CAD-D939-4F1C-A2B5-F265730E71BB}" type="presParOf" srcId="{0BF6189E-3ED4-4617-B03A-6521EED0DB14}" destId="{1C0EA369-FFFA-4FC7-B27A-CFE9B54E8C0B}" srcOrd="2" destOrd="0" presId="urn:microsoft.com/office/officeart/2005/8/layout/radial6"/>
    <dgm:cxn modelId="{EE72BF64-07E2-4A85-A86D-AC090A03D85B}" type="presParOf" srcId="{0BF6189E-3ED4-4617-B03A-6521EED0DB14}" destId="{1CE7EF35-8C2E-4751-80D4-4FADD7D343F6}" srcOrd="3" destOrd="0" presId="urn:microsoft.com/office/officeart/2005/8/layout/radial6"/>
    <dgm:cxn modelId="{086B029D-DD65-401B-807F-62C63993D605}" type="presParOf" srcId="{0BF6189E-3ED4-4617-B03A-6521EED0DB14}" destId="{F74AFF0A-50C8-40A8-BC34-E7C6D62AC270}" srcOrd="4" destOrd="0" presId="urn:microsoft.com/office/officeart/2005/8/layout/radial6"/>
    <dgm:cxn modelId="{B3FC2526-05C2-4164-A620-ED8BDE7EFBF5}" type="presParOf" srcId="{0BF6189E-3ED4-4617-B03A-6521EED0DB14}" destId="{896CE3CC-C1F3-4F15-BD2F-66D3B9B8ABAE}" srcOrd="5" destOrd="0" presId="urn:microsoft.com/office/officeart/2005/8/layout/radial6"/>
    <dgm:cxn modelId="{7A06712C-4E3C-4968-ABAA-6448B7604699}" type="presParOf" srcId="{0BF6189E-3ED4-4617-B03A-6521EED0DB14}" destId="{8D61EF14-C343-4EE3-B7F3-D60DC591F475}" srcOrd="6" destOrd="0" presId="urn:microsoft.com/office/officeart/2005/8/layout/radial6"/>
    <dgm:cxn modelId="{08A5BAF6-2E06-45D4-B0A1-CDA0C480836C}" type="presParOf" srcId="{0BF6189E-3ED4-4617-B03A-6521EED0DB14}" destId="{665808F7-70B5-45A0-B2E5-62512B0DF571}" srcOrd="7" destOrd="0" presId="urn:microsoft.com/office/officeart/2005/8/layout/radial6"/>
    <dgm:cxn modelId="{CC8027E5-34D0-413D-B416-C7C70BAC8144}" type="presParOf" srcId="{0BF6189E-3ED4-4617-B03A-6521EED0DB14}" destId="{8152C24A-B7AE-4D0E-940C-E545563317ED}" srcOrd="8" destOrd="0" presId="urn:microsoft.com/office/officeart/2005/8/layout/radial6"/>
    <dgm:cxn modelId="{1C25AB03-5FEB-442D-827C-A6508BBD2C05}" type="presParOf" srcId="{0BF6189E-3ED4-4617-B03A-6521EED0DB14}" destId="{CDBB8A92-7AD7-45C5-90CA-38A4A03E97DA}" srcOrd="9" destOrd="0" presId="urn:microsoft.com/office/officeart/2005/8/layout/radial6"/>
    <dgm:cxn modelId="{E6D9E477-0D19-493E-98A1-07E6E1378DC2}" type="presParOf" srcId="{0BF6189E-3ED4-4617-B03A-6521EED0DB14}" destId="{9BDDAD24-E34F-4DF5-A744-BE974424EA14}" srcOrd="10" destOrd="0" presId="urn:microsoft.com/office/officeart/2005/8/layout/radial6"/>
    <dgm:cxn modelId="{72016B1E-D827-4774-A9EB-9488C7E651AE}" type="presParOf" srcId="{0BF6189E-3ED4-4617-B03A-6521EED0DB14}" destId="{D442EB98-873C-4A13-9970-33DE97B30B61}" srcOrd="11" destOrd="0" presId="urn:microsoft.com/office/officeart/2005/8/layout/radial6"/>
    <dgm:cxn modelId="{78B9EA3E-59DE-44F9-8D7A-7FC5FB3E1F42}" type="presParOf" srcId="{0BF6189E-3ED4-4617-B03A-6521EED0DB14}" destId="{C1ACFE9A-1CBE-40F4-B111-AB4DDF9E19A7}" srcOrd="12" destOrd="0" presId="urn:microsoft.com/office/officeart/2005/8/layout/radial6"/>
    <dgm:cxn modelId="{4C22B4CF-054D-4946-B25A-9D6CCD92321E}" type="presParOf" srcId="{0BF6189E-3ED4-4617-B03A-6521EED0DB14}" destId="{77FA5B50-F4C3-4F2E-9270-ECD937C7FFF4}" srcOrd="13" destOrd="0" presId="urn:microsoft.com/office/officeart/2005/8/layout/radial6"/>
    <dgm:cxn modelId="{82D0500A-DC30-4854-8907-FAA0DAC4E00C}" type="presParOf" srcId="{0BF6189E-3ED4-4617-B03A-6521EED0DB14}" destId="{C2D7E383-E946-4F77-AF80-678D1C81C1A3}" srcOrd="14" destOrd="0" presId="urn:microsoft.com/office/officeart/2005/8/layout/radial6"/>
    <dgm:cxn modelId="{A291F3FA-FDAE-4711-8102-58B558879E40}" type="presParOf" srcId="{0BF6189E-3ED4-4617-B03A-6521EED0DB14}" destId="{448BBDD3-08BE-4232-ACFF-9255EEAB0A5C}" srcOrd="15" destOrd="0" presId="urn:microsoft.com/office/officeart/2005/8/layout/radial6"/>
    <dgm:cxn modelId="{B421E2B3-65B8-441A-A2C7-E5994D1D9A70}" type="presParOf" srcId="{0BF6189E-3ED4-4617-B03A-6521EED0DB14}" destId="{60D244D7-02AB-499F-9799-AD898F442B04}" srcOrd="16" destOrd="0" presId="urn:microsoft.com/office/officeart/2005/8/layout/radial6"/>
    <dgm:cxn modelId="{F45E9D55-E647-4117-A2C0-D87AFCB72D06}" type="presParOf" srcId="{0BF6189E-3ED4-4617-B03A-6521EED0DB14}" destId="{A3DC85D7-2B08-4003-8C6C-9558FC011CBC}" srcOrd="17" destOrd="0" presId="urn:microsoft.com/office/officeart/2005/8/layout/radial6"/>
    <dgm:cxn modelId="{F319C076-D7B4-412E-870E-8E884CAE518B}" type="presParOf" srcId="{0BF6189E-3ED4-4617-B03A-6521EED0DB14}" destId="{B671D5D6-8A81-4037-9C67-7ED6096A7500}" srcOrd="18" destOrd="0" presId="urn:microsoft.com/office/officeart/2005/8/layout/radial6"/>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619500" cy="468630"/>
          </a:xfrm>
          <a:prstGeom prst="rect">
            <a:avLst/>
          </a:prstGeom>
        </p:spPr>
        <p:txBody>
          <a:bodyPr vert="horz" lIns="94046" tIns="47023" rIns="94046" bIns="47023" rtlCol="0"/>
          <a:lstStyle>
            <a:lvl1pPr algn="l">
              <a:defRPr sz="1200"/>
            </a:lvl1pPr>
          </a:lstStyle>
          <a:p>
            <a:r>
              <a:rPr lang="en-US" b="1" i="1" dirty="0" smtClean="0"/>
              <a:t>AVATAR Module Two</a:t>
            </a:r>
          </a:p>
          <a:p>
            <a:r>
              <a:rPr lang="en-US" b="1" i="1" dirty="0" smtClean="0"/>
              <a:t>Creating a College Ready Student</a:t>
            </a:r>
            <a:endParaRPr lang="en-US" b="1" i="1" dirty="0"/>
          </a:p>
        </p:txBody>
      </p:sp>
      <p:sp>
        <p:nvSpPr>
          <p:cNvPr id="4" name="Footer Placeholder 3"/>
          <p:cNvSpPr>
            <a:spLocks noGrp="1"/>
          </p:cNvSpPr>
          <p:nvPr>
            <p:ph type="ftr" sz="quarter" idx="2"/>
          </p:nvPr>
        </p:nvSpPr>
        <p:spPr>
          <a:xfrm>
            <a:off x="0" y="8902343"/>
            <a:ext cx="3070860" cy="468630"/>
          </a:xfrm>
          <a:prstGeom prst="rect">
            <a:avLst/>
          </a:prstGeom>
        </p:spPr>
        <p:txBody>
          <a:bodyPr vert="horz" lIns="94046" tIns="47023" rIns="94046" bIns="47023" rtlCol="0" anchor="b"/>
          <a:lstStyle>
            <a:lvl1pPr algn="l">
              <a:defRPr sz="1200"/>
            </a:lvl1pPr>
          </a:lstStyle>
          <a:p>
            <a:r>
              <a:rPr lang="en-US" dirty="0" smtClean="0"/>
              <a:t>Created: 9/23/2011</a:t>
            </a:r>
          </a:p>
          <a:p>
            <a:r>
              <a:rPr lang="en-US" dirty="0" smtClean="0"/>
              <a:t>Revised: 11/4/2011</a:t>
            </a:r>
            <a:endParaRPr lang="en-US" dirty="0"/>
          </a:p>
        </p:txBody>
      </p:sp>
      <p:sp>
        <p:nvSpPr>
          <p:cNvPr id="5" name="Slide Number Placeholder 4"/>
          <p:cNvSpPr>
            <a:spLocks noGrp="1"/>
          </p:cNvSpPr>
          <p:nvPr>
            <p:ph type="sldNum" sz="quarter" idx="3"/>
          </p:nvPr>
        </p:nvSpPr>
        <p:spPr>
          <a:xfrm>
            <a:off x="4014100" y="8902343"/>
            <a:ext cx="3070860" cy="468630"/>
          </a:xfrm>
          <a:prstGeom prst="rect">
            <a:avLst/>
          </a:prstGeom>
        </p:spPr>
        <p:txBody>
          <a:bodyPr vert="horz" lIns="94046" tIns="47023" rIns="94046" bIns="47023" rtlCol="0" anchor="b"/>
          <a:lstStyle>
            <a:lvl1pPr algn="r">
              <a:defRPr sz="1200"/>
            </a:lvl1pPr>
          </a:lstStyle>
          <a:p>
            <a:fld id="{F6F6D9CA-3A28-47CF-BD43-8EE17DAC3F4D}" type="slidenum">
              <a:rPr lang="en-US" smtClean="0"/>
              <a:pPr/>
              <a:t>‹#›</a:t>
            </a:fld>
            <a:endParaRPr lang="en-US"/>
          </a:p>
        </p:txBody>
      </p:sp>
    </p:spTree>
    <p:extLst>
      <p:ext uri="{BB962C8B-B14F-4D97-AF65-F5344CB8AC3E}">
        <p14:creationId xmlns:p14="http://schemas.microsoft.com/office/powerpoint/2010/main" val="40181735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68630"/>
          </a:xfrm>
          <a:prstGeom prst="rect">
            <a:avLst/>
          </a:prstGeom>
        </p:spPr>
        <p:txBody>
          <a:bodyPr vert="horz" lIns="94046" tIns="47023" rIns="94046" bIns="47023" rtlCol="0"/>
          <a:lstStyle>
            <a:lvl1pPr algn="l">
              <a:defRPr sz="1200"/>
            </a:lvl1pPr>
          </a:lstStyle>
          <a:p>
            <a:endParaRPr lang="en-US"/>
          </a:p>
        </p:txBody>
      </p:sp>
      <p:sp>
        <p:nvSpPr>
          <p:cNvPr id="3" name="Date Placeholder 2"/>
          <p:cNvSpPr>
            <a:spLocks noGrp="1"/>
          </p:cNvSpPr>
          <p:nvPr>
            <p:ph type="dt" idx="1"/>
          </p:nvPr>
        </p:nvSpPr>
        <p:spPr>
          <a:xfrm>
            <a:off x="4014100" y="0"/>
            <a:ext cx="3070860" cy="468630"/>
          </a:xfrm>
          <a:prstGeom prst="rect">
            <a:avLst/>
          </a:prstGeom>
        </p:spPr>
        <p:txBody>
          <a:bodyPr vert="horz" lIns="94046" tIns="47023" rIns="94046" bIns="47023" rtlCol="0"/>
          <a:lstStyle>
            <a:lvl1pPr algn="r">
              <a:defRPr sz="1200"/>
            </a:lvl1pPr>
          </a:lstStyle>
          <a:p>
            <a:fld id="{29661713-97C5-40A0-AEBE-2B4463080686}" type="datetimeFigureOut">
              <a:rPr lang="en-US" smtClean="0"/>
              <a:pPr/>
              <a:t>3/8/2012</a:t>
            </a:fld>
            <a:endParaRPr lang="en-US"/>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4046" tIns="47023" rIns="94046" bIns="47023" rtlCol="0" anchor="ctr"/>
          <a:lstStyle/>
          <a:p>
            <a:endParaRPr lang="en-US"/>
          </a:p>
        </p:txBody>
      </p:sp>
      <p:sp>
        <p:nvSpPr>
          <p:cNvPr id="5" name="Notes Placeholder 4"/>
          <p:cNvSpPr>
            <a:spLocks noGrp="1"/>
          </p:cNvSpPr>
          <p:nvPr>
            <p:ph type="body" sz="quarter" idx="3"/>
          </p:nvPr>
        </p:nvSpPr>
        <p:spPr>
          <a:xfrm>
            <a:off x="708660" y="4451985"/>
            <a:ext cx="5669280" cy="4217670"/>
          </a:xfrm>
          <a:prstGeom prst="rect">
            <a:avLst/>
          </a:prstGeom>
        </p:spPr>
        <p:txBody>
          <a:bodyPr vert="horz" lIns="94046" tIns="47023" rIns="94046" bIns="470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343"/>
            <a:ext cx="3070860" cy="468630"/>
          </a:xfrm>
          <a:prstGeom prst="rect">
            <a:avLst/>
          </a:prstGeom>
        </p:spPr>
        <p:txBody>
          <a:bodyPr vert="horz" lIns="94046" tIns="47023" rIns="94046" bIns="47023" rtlCol="0" anchor="b"/>
          <a:lstStyle>
            <a:lvl1pPr algn="l">
              <a:defRPr sz="1200"/>
            </a:lvl1pPr>
          </a:lstStyle>
          <a:p>
            <a:endParaRPr lang="en-US"/>
          </a:p>
        </p:txBody>
      </p:sp>
      <p:sp>
        <p:nvSpPr>
          <p:cNvPr id="7" name="Slide Number Placeholder 6"/>
          <p:cNvSpPr>
            <a:spLocks noGrp="1"/>
          </p:cNvSpPr>
          <p:nvPr>
            <p:ph type="sldNum" sz="quarter" idx="5"/>
          </p:nvPr>
        </p:nvSpPr>
        <p:spPr>
          <a:xfrm>
            <a:off x="4014100" y="8902343"/>
            <a:ext cx="3070860" cy="468630"/>
          </a:xfrm>
          <a:prstGeom prst="rect">
            <a:avLst/>
          </a:prstGeom>
        </p:spPr>
        <p:txBody>
          <a:bodyPr vert="horz" lIns="94046" tIns="47023" rIns="94046" bIns="47023" rtlCol="0" anchor="b"/>
          <a:lstStyle>
            <a:lvl1pPr algn="r">
              <a:defRPr sz="1200"/>
            </a:lvl1pPr>
          </a:lstStyle>
          <a:p>
            <a:fld id="{DD450642-4D2C-446A-898F-0908D490B3D9}" type="slidenum">
              <a:rPr lang="en-US" smtClean="0"/>
              <a:pPr/>
              <a:t>‹#›</a:t>
            </a:fld>
            <a:endParaRPr lang="en-US"/>
          </a:p>
        </p:txBody>
      </p:sp>
    </p:spTree>
    <p:extLst>
      <p:ext uri="{BB962C8B-B14F-4D97-AF65-F5344CB8AC3E}">
        <p14:creationId xmlns:p14="http://schemas.microsoft.com/office/powerpoint/2010/main" val="180573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3304AF-5069-478A-94F5-7D15E98935C5}" type="slidenum">
              <a:rPr lang="en-US" smtClean="0"/>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Record</a:t>
            </a:r>
            <a:r>
              <a:rPr lang="en-US" baseline="0" dirty="0" smtClean="0"/>
              <a:t> a summary of the group’s answers.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23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xfrm>
            <a:off x="1657350" y="468313"/>
            <a:ext cx="4084638" cy="30622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nSpc>
                <a:spcPct val="80000"/>
              </a:lnSpc>
              <a:spcBef>
                <a:spcPct val="0"/>
              </a:spcBef>
            </a:pPr>
            <a:endParaRPr lang="en-US" sz="1400" b="1" dirty="0" smtClean="0"/>
          </a:p>
          <a:p>
            <a:pPr>
              <a:lnSpc>
                <a:spcPct val="80000"/>
              </a:lnSpc>
              <a:spcBef>
                <a:spcPct val="0"/>
              </a:spcBef>
            </a:pPr>
            <a:endParaRPr lang="en-US" sz="1400" b="1" dirty="0" smtClean="0"/>
          </a:p>
          <a:p>
            <a:pPr>
              <a:lnSpc>
                <a:spcPct val="80000"/>
              </a:lnSpc>
              <a:spcBef>
                <a:spcPct val="0"/>
              </a:spcBef>
            </a:pPr>
            <a:r>
              <a:rPr lang="en-US" sz="1400" b="1" dirty="0" smtClean="0"/>
              <a:t>Counselors</a:t>
            </a:r>
          </a:p>
          <a:p>
            <a:pPr>
              <a:lnSpc>
                <a:spcPct val="80000"/>
              </a:lnSpc>
              <a:spcBef>
                <a:spcPct val="0"/>
              </a:spcBef>
            </a:pPr>
            <a:r>
              <a:rPr lang="en-US" sz="1400" b="1" dirty="0" smtClean="0"/>
              <a:t>Teachers</a:t>
            </a:r>
          </a:p>
          <a:p>
            <a:pPr>
              <a:lnSpc>
                <a:spcPct val="80000"/>
              </a:lnSpc>
              <a:spcBef>
                <a:spcPct val="0"/>
              </a:spcBef>
            </a:pPr>
            <a:r>
              <a:rPr lang="en-US" sz="1400" b="1" dirty="0" smtClean="0"/>
              <a:t>Administrators, especially the principal</a:t>
            </a:r>
          </a:p>
          <a:p>
            <a:pPr>
              <a:lnSpc>
                <a:spcPct val="80000"/>
              </a:lnSpc>
              <a:spcBef>
                <a:spcPct val="0"/>
              </a:spcBef>
            </a:pPr>
            <a:r>
              <a:rPr lang="en-US" sz="1400" b="1" dirty="0" smtClean="0"/>
              <a:t>Other campus staff (specialists, school psychologists, nurses, special education staff)</a:t>
            </a:r>
          </a:p>
          <a:p>
            <a:pPr>
              <a:lnSpc>
                <a:spcPct val="80000"/>
              </a:lnSpc>
              <a:spcBef>
                <a:spcPct val="0"/>
              </a:spcBef>
            </a:pPr>
            <a:r>
              <a:rPr lang="en-US" sz="1400" b="1" dirty="0" smtClean="0"/>
              <a:t>Parents</a:t>
            </a:r>
          </a:p>
          <a:p>
            <a:pPr>
              <a:lnSpc>
                <a:spcPct val="80000"/>
              </a:lnSpc>
              <a:spcBef>
                <a:spcPct val="0"/>
              </a:spcBef>
            </a:pPr>
            <a:r>
              <a:rPr lang="en-US" sz="1400" b="1" dirty="0" smtClean="0"/>
              <a:t>Community and business leaders - recruit individuals who can influence and hold the confidence of the school decision makers</a:t>
            </a:r>
          </a:p>
          <a:p>
            <a:pPr>
              <a:lnSpc>
                <a:spcPct val="80000"/>
              </a:lnSpc>
              <a:spcBef>
                <a:spcPct val="0"/>
              </a:spcBef>
            </a:pPr>
            <a:endParaRPr lang="en-US" sz="1400" b="1" dirty="0" smtClean="0"/>
          </a:p>
          <a:p>
            <a:pPr>
              <a:lnSpc>
                <a:spcPct val="80000"/>
              </a:lnSpc>
              <a:spcBef>
                <a:spcPct val="0"/>
              </a:spcBef>
            </a:pPr>
            <a:r>
              <a:rPr lang="en-US" sz="1400" b="1" dirty="0" smtClean="0"/>
              <a:t>These partners can form a steering committee and sounding board to assist a district/campus in:</a:t>
            </a:r>
          </a:p>
          <a:p>
            <a:pPr>
              <a:lnSpc>
                <a:spcPct val="80000"/>
              </a:lnSpc>
              <a:spcBef>
                <a:spcPct val="0"/>
              </a:spcBef>
            </a:pPr>
            <a:endParaRPr lang="en-US" sz="1400" b="1" dirty="0" smtClean="0"/>
          </a:p>
          <a:p>
            <a:pPr>
              <a:spcBef>
                <a:spcPct val="0"/>
              </a:spcBef>
              <a:buFontTx/>
              <a:buChar char="•"/>
            </a:pPr>
            <a:r>
              <a:rPr lang="en-US" sz="1400" b="1" dirty="0" smtClean="0"/>
              <a:t>  Guiding efforts to create a culture of college and career readiness</a:t>
            </a:r>
          </a:p>
          <a:p>
            <a:pPr>
              <a:spcBef>
                <a:spcPct val="0"/>
              </a:spcBef>
              <a:buFontTx/>
              <a:buChar char="•"/>
            </a:pPr>
            <a:r>
              <a:rPr lang="en-US" sz="1400" b="1" dirty="0" smtClean="0"/>
              <a:t>  Reviewing results of needs assessments</a:t>
            </a:r>
          </a:p>
          <a:p>
            <a:pPr>
              <a:spcBef>
                <a:spcPct val="0"/>
              </a:spcBef>
              <a:buFontTx/>
              <a:buChar char="•"/>
            </a:pPr>
            <a:r>
              <a:rPr lang="en-US" sz="1400" b="1" dirty="0" smtClean="0"/>
              <a:t>  Making recommendations for program development</a:t>
            </a:r>
          </a:p>
          <a:p>
            <a:pPr>
              <a:spcBef>
                <a:spcPct val="0"/>
              </a:spcBef>
              <a:buFontTx/>
              <a:buChar char="•"/>
            </a:pPr>
            <a:r>
              <a:rPr lang="en-US" sz="1400" b="1" dirty="0" smtClean="0"/>
              <a:t>  Reviewing accountability data and outcomes research</a:t>
            </a:r>
          </a:p>
          <a:p>
            <a:pPr>
              <a:spcBef>
                <a:spcPct val="0"/>
              </a:spcBef>
              <a:buFontTx/>
              <a:buChar char="•"/>
            </a:pPr>
            <a:r>
              <a:rPr lang="en-US" sz="1400" b="1" dirty="0" smtClean="0"/>
              <a:t>  Locating internal and external funding sources</a:t>
            </a:r>
          </a:p>
          <a:p>
            <a:pPr>
              <a:spcBef>
                <a:spcPct val="0"/>
              </a:spcBef>
              <a:buFontTx/>
              <a:buChar char="•"/>
            </a:pPr>
            <a:endParaRPr lang="en-US" sz="1400" b="1" dirty="0" smtClean="0"/>
          </a:p>
          <a:p>
            <a:pPr>
              <a:spcBef>
                <a:spcPct val="0"/>
              </a:spcBef>
            </a:pPr>
            <a:r>
              <a:rPr lang="en-US" sz="1400" b="1" dirty="0" smtClean="0"/>
              <a:t>Remember, it takes a village, a community to raise a child.</a:t>
            </a: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64053" indent="-293867">
              <a:defRPr>
                <a:solidFill>
                  <a:schemeClr val="tx1"/>
                </a:solidFill>
                <a:latin typeface="Arial" pitchFamily="34" charset="0"/>
              </a:defRPr>
            </a:lvl2pPr>
            <a:lvl3pPr marL="1175468" indent="-235094">
              <a:defRPr>
                <a:solidFill>
                  <a:schemeClr val="tx1"/>
                </a:solidFill>
                <a:latin typeface="Arial" pitchFamily="34" charset="0"/>
              </a:defRPr>
            </a:lvl3pPr>
            <a:lvl4pPr marL="1645655" indent="-235094">
              <a:defRPr>
                <a:solidFill>
                  <a:schemeClr val="tx1"/>
                </a:solidFill>
                <a:latin typeface="Arial" pitchFamily="34" charset="0"/>
              </a:defRPr>
            </a:lvl4pPr>
            <a:lvl5pPr marL="2115840" indent="-235094">
              <a:defRPr>
                <a:solidFill>
                  <a:schemeClr val="tx1"/>
                </a:solidFill>
                <a:latin typeface="Arial" pitchFamily="34" charset="0"/>
              </a:defRPr>
            </a:lvl5pPr>
            <a:lvl6pPr marL="2586027" indent="-235094" fontAlgn="base">
              <a:spcBef>
                <a:spcPct val="0"/>
              </a:spcBef>
              <a:spcAft>
                <a:spcPct val="0"/>
              </a:spcAft>
              <a:defRPr>
                <a:solidFill>
                  <a:schemeClr val="tx1"/>
                </a:solidFill>
                <a:latin typeface="Arial" pitchFamily="34" charset="0"/>
              </a:defRPr>
            </a:lvl6pPr>
            <a:lvl7pPr marL="3056213" indent="-235094" fontAlgn="base">
              <a:spcBef>
                <a:spcPct val="0"/>
              </a:spcBef>
              <a:spcAft>
                <a:spcPct val="0"/>
              </a:spcAft>
              <a:defRPr>
                <a:solidFill>
                  <a:schemeClr val="tx1"/>
                </a:solidFill>
                <a:latin typeface="Arial" pitchFamily="34" charset="0"/>
              </a:defRPr>
            </a:lvl7pPr>
            <a:lvl8pPr marL="3526401" indent="-235094" fontAlgn="base">
              <a:spcBef>
                <a:spcPct val="0"/>
              </a:spcBef>
              <a:spcAft>
                <a:spcPct val="0"/>
              </a:spcAft>
              <a:defRPr>
                <a:solidFill>
                  <a:schemeClr val="tx1"/>
                </a:solidFill>
                <a:latin typeface="Arial" pitchFamily="34" charset="0"/>
              </a:defRPr>
            </a:lvl8pPr>
            <a:lvl9pPr marL="3996588" indent="-235094" fontAlgn="base">
              <a:spcBef>
                <a:spcPct val="0"/>
              </a:spcBef>
              <a:spcAft>
                <a:spcPct val="0"/>
              </a:spcAft>
              <a:defRPr>
                <a:solidFill>
                  <a:schemeClr val="tx1"/>
                </a:solidFill>
                <a:latin typeface="Arial" pitchFamily="34" charset="0"/>
              </a:defRPr>
            </a:lvl9pPr>
          </a:lstStyle>
          <a:p>
            <a:fld id="{D0E023D8-2E4E-490D-B4FF-149138CD6223}" type="slidenum">
              <a:rPr lang="en-US" smtClean="0">
                <a:latin typeface="Calibri" pitchFamily="34" charset="0"/>
              </a:rPr>
              <a:pPr/>
              <a:t>25</a:t>
            </a:fld>
            <a:endParaRPr lang="en-US" dirty="0"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Record</a:t>
            </a:r>
            <a:r>
              <a:rPr lang="en-US" baseline="0" dirty="0" smtClean="0"/>
              <a:t> a summary of the group’s answers.</a:t>
            </a:r>
            <a:endParaRPr lang="en-US" dirty="0"/>
          </a:p>
        </p:txBody>
      </p:sp>
      <p:sp>
        <p:nvSpPr>
          <p:cNvPr id="4" name="Slide Number Placeholder 3"/>
          <p:cNvSpPr>
            <a:spLocks noGrp="1"/>
          </p:cNvSpPr>
          <p:nvPr>
            <p:ph type="sldNum" sz="quarter" idx="10"/>
          </p:nvPr>
        </p:nvSpPr>
        <p:spPr/>
        <p:txBody>
          <a:bodyPr/>
          <a:lstStyle/>
          <a:p>
            <a:fld id="{DD450642-4D2C-446A-898F-0908D490B3D9}"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16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17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18</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19</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does the asterisk mean? </a:t>
            </a:r>
            <a:endParaRPr lang="en-US" dirty="0"/>
          </a:p>
        </p:txBody>
      </p:sp>
      <p:sp>
        <p:nvSpPr>
          <p:cNvPr id="4" name="Slide Number Placeholder 3"/>
          <p:cNvSpPr>
            <a:spLocks noGrp="1"/>
          </p:cNvSpPr>
          <p:nvPr>
            <p:ph type="sldNum" sz="quarter" idx="10"/>
          </p:nvPr>
        </p:nvSpPr>
        <p:spPr/>
        <p:txBody>
          <a:bodyPr/>
          <a:lstStyle/>
          <a:p>
            <a:fld id="{8E303C60-EA84-4531-B797-9A392F76972A}" type="slidenum">
              <a:rPr lang="en-US" smtClean="0"/>
              <a:t>20</a:t>
            </a:fld>
            <a:endParaRPr lang="en-US"/>
          </a:p>
        </p:txBody>
      </p:sp>
    </p:spTree>
    <p:extLst>
      <p:ext uri="{BB962C8B-B14F-4D97-AF65-F5344CB8AC3E}">
        <p14:creationId xmlns:p14="http://schemas.microsoft.com/office/powerpoint/2010/main" val="2682683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21</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C3304AF-5069-478A-94F5-7D15E98935C5}" type="slidenum">
              <a:rPr lang="en-US" smtClean="0"/>
              <a:pPr/>
              <a:t>22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3FD5807-16A9-4355-9C0C-CFE47560A6E0}" type="datetime1">
              <a:rPr lang="en-US" smtClean="0"/>
              <a:pPr/>
              <a:t>3/8/2012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DF7022-DBC3-43A3-A93F-E0DFE0558333}" type="datetime1">
              <a:rPr lang="en-US" smtClean="0"/>
              <a:pPr/>
              <a:t>3/8/2012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8A5BC1-F8AB-4786-8FC5-D2645E0485D7}" type="datetime1">
              <a:rPr lang="en-US" smtClean="0"/>
              <a:pPr/>
              <a:t>3/8/2012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EF607B-A47E-422C-9BEF-122CCDB7C526}" type="datetime1">
              <a:rPr lang="en-US" smtClean="0"/>
              <a:pPr/>
              <a:t>3/8/2012</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5153B7-CF37-4A9D-ACDF-ED8A7E253A56}" type="datetime1">
              <a:rPr lang="en-US" smtClean="0"/>
              <a:pPr/>
              <a:t>3/8/2012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334181-9673-4791-9A36-3D27F5A85A98}" type="datetime1">
              <a:rPr lang="en-US" smtClean="0"/>
              <a:pPr/>
              <a:t>3/8/2012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FDD25A-59D7-4D0E-9DB4-E1DA0961917A}" type="datetime1">
              <a:rPr lang="en-US" smtClean="0"/>
              <a:pPr/>
              <a:t>3/8/2012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86BC40-9E8F-4787-BDBD-0792C9BAED55}" type="datetime1">
              <a:rPr lang="en-US" smtClean="0"/>
              <a:pPr/>
              <a:t>3/8/2012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F45EE0-79AA-453D-AC13-BF00D5D80B0D}" type="datetime1">
              <a:rPr lang="en-US" smtClean="0"/>
              <a:pPr/>
              <a:t>3/8/2012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06FF3D-DF1E-4B8E-95B9-1347A8973586}" type="datetime1">
              <a:rPr lang="en-US" smtClean="0"/>
              <a:pPr/>
              <a:t>3/8/2012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9BBEF7-7293-46AE-9D35-8611E125A7BD}"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05D2DE3-0D75-40F2-8DBD-987D104F76BE}" type="datetime1">
              <a:rPr lang="en-US" smtClean="0"/>
              <a:pPr/>
              <a:t>3/8/2012</a:t>
            </a:fld>
            <a:endParaRPr lang="en-US" dirty="0"/>
          </a:p>
        </p:txBody>
      </p:sp>
      <p:sp>
        <p:nvSpPr>
          <p:cNvPr id="9" name="Slide Number Placeholder 8"/>
          <p:cNvSpPr>
            <a:spLocks noGrp="1"/>
          </p:cNvSpPr>
          <p:nvPr>
            <p:ph type="sldNum" sz="quarter" idx="11"/>
          </p:nvPr>
        </p:nvSpPr>
        <p:spPr/>
        <p:txBody>
          <a:bodyPr/>
          <a:lstStyle/>
          <a:p>
            <a:fld id="{6C9BBEF7-7293-46AE-9D35-8611E125A7BD}"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C9BBEF7-7293-46AE-9D35-8611E125A7BD}"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B45E83A-C402-4B9B-BA63-CFF8826B687D}" type="datetime1">
              <a:rPr lang="en-US" smtClean="0"/>
              <a:pPr/>
              <a:t>3/8/2012</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tp16.notlb.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chart" Target="../charts/chart6.xml"/><Relationship Id="rId4" Type="http://schemas.openxmlformats.org/officeDocument/2006/relationships/chart" Target="../charts/chart5.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5.xml"/><Relationship Id="rId5" Type="http://schemas.openxmlformats.org/officeDocument/2006/relationships/chart" Target="../charts/chart9.xml"/><Relationship Id="rId4" Type="http://schemas.openxmlformats.org/officeDocument/2006/relationships/chart" Target="../charts/chart8.xml"/></Relationships>
</file>

<file path=ppt/slides/_rels/slide2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chart" Target="../charts/chart11.xml"/></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wmf"/></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90600"/>
            <a:ext cx="7696200" cy="2609851"/>
          </a:xfrm>
        </p:spPr>
        <p:txBody>
          <a:bodyPr>
            <a:normAutofit fontScale="90000"/>
          </a:bodyPr>
          <a:lstStyle/>
          <a:p>
            <a:r>
              <a:rPr lang="en-US" dirty="0" smtClean="0"/>
              <a:t/>
            </a:r>
            <a:br>
              <a:rPr lang="en-US" dirty="0" smtClean="0"/>
            </a:br>
            <a:r>
              <a:rPr lang="en-US" sz="4400" dirty="0" smtClean="0"/>
              <a:t>Academic Vertical Alignment Training and Renewal (AVATAR) Project </a:t>
            </a:r>
            <a:endParaRPr lang="en-US" sz="4400" dirty="0"/>
          </a:p>
        </p:txBody>
      </p:sp>
      <p:sp>
        <p:nvSpPr>
          <p:cNvPr id="3" name="Subtitle 2"/>
          <p:cNvSpPr>
            <a:spLocks noGrp="1"/>
          </p:cNvSpPr>
          <p:nvPr>
            <p:ph type="subTitle" idx="1"/>
          </p:nvPr>
        </p:nvSpPr>
        <p:spPr>
          <a:xfrm>
            <a:off x="609600" y="3733800"/>
            <a:ext cx="6461760" cy="1066800"/>
          </a:xfrm>
        </p:spPr>
        <p:txBody>
          <a:bodyPr>
            <a:normAutofit fontScale="77500" lnSpcReduction="20000"/>
          </a:bodyPr>
          <a:lstStyle/>
          <a:p>
            <a:r>
              <a:rPr lang="en-US" dirty="0" smtClean="0"/>
              <a:t>Spring 2012 Pilot Project</a:t>
            </a:r>
          </a:p>
          <a:p>
            <a:endParaRPr lang="en-US" dirty="0" smtClean="0"/>
          </a:p>
          <a:p>
            <a:r>
              <a:rPr lang="en-US" b="1" dirty="0" smtClean="0">
                <a:solidFill>
                  <a:schemeClr val="tx1"/>
                </a:solidFill>
              </a:rPr>
              <a:t>Module Ten</a:t>
            </a:r>
          </a:p>
          <a:p>
            <a:r>
              <a:rPr lang="en-US" b="1" dirty="0" smtClean="0"/>
              <a:t>Selecting Data to Measure Improvement</a:t>
            </a:r>
            <a:r>
              <a:rPr lang="en-US" b="1" dirty="0" smtClean="0">
                <a:solidFill>
                  <a:schemeClr val="tx1"/>
                </a:solidFill>
              </a:rPr>
              <a:t>  </a:t>
            </a:r>
          </a:p>
          <a:p>
            <a:endParaRPr lang="en-US" b="1" dirty="0">
              <a:solidFill>
                <a:schemeClr val="tx1"/>
              </a:solidFill>
            </a:endParaRPr>
          </a:p>
        </p:txBody>
      </p:sp>
      <p:sp>
        <p:nvSpPr>
          <p:cNvPr id="4" name="Slide Number Placeholder 3"/>
          <p:cNvSpPr>
            <a:spLocks noGrp="1"/>
          </p:cNvSpPr>
          <p:nvPr>
            <p:ph type="sldNum" sz="quarter" idx="12"/>
          </p:nvPr>
        </p:nvSpPr>
        <p:spPr/>
        <p:txBody>
          <a:bodyPr/>
          <a:lstStyle/>
          <a:p>
            <a:fld id="{6C9BBEF7-7293-46AE-9D35-8611E125A7BD}"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THECB Indicators of </a:t>
            </a:r>
            <a:br>
              <a:rPr lang="en-US" dirty="0" smtClean="0"/>
            </a:br>
            <a:r>
              <a:rPr lang="en-US" dirty="0" smtClean="0"/>
              <a:t>2-Year College Completion</a:t>
            </a:r>
            <a:endParaRPr lang="en-US" dirty="0"/>
          </a:p>
        </p:txBody>
      </p:sp>
      <p:sp>
        <p:nvSpPr>
          <p:cNvPr id="3" name="Content Placeholder 2"/>
          <p:cNvSpPr>
            <a:spLocks noGrp="1"/>
          </p:cNvSpPr>
          <p:nvPr>
            <p:ph idx="1"/>
          </p:nvPr>
        </p:nvSpPr>
        <p:spPr/>
        <p:txBody>
          <a:bodyPr/>
          <a:lstStyle/>
          <a:p>
            <a:r>
              <a:rPr lang="en-US" dirty="0" smtClean="0"/>
              <a:t>How many students completed baccalaureate degrees within 6 years from universities of interest?  What percentage of high school graduates complete baccalaureate degrees within 6 years in your region?</a:t>
            </a:r>
          </a:p>
          <a:p>
            <a:r>
              <a:rPr lang="en-US" dirty="0" smtClean="0"/>
              <a:t>What do you see as your five most important findings from looking at these data?  What would you like to know?</a:t>
            </a: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10</a:t>
            </a:fld>
            <a:endParaRPr lang="en-US" dirty="0"/>
          </a:p>
        </p:txBody>
      </p:sp>
    </p:spTree>
    <p:extLst>
      <p:ext uri="{BB962C8B-B14F-4D97-AF65-F5344CB8AC3E}">
        <p14:creationId xmlns:p14="http://schemas.microsoft.com/office/powerpoint/2010/main" val="2040724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Module 10</a:t>
            </a:r>
            <a:endParaRPr lang="en-US" dirty="0"/>
          </a:p>
        </p:txBody>
      </p:sp>
      <p:sp>
        <p:nvSpPr>
          <p:cNvPr id="3" name="Content Placeholder 2"/>
          <p:cNvSpPr>
            <a:spLocks noGrp="1"/>
          </p:cNvSpPr>
          <p:nvPr>
            <p:ph idx="1"/>
          </p:nvPr>
        </p:nvSpPr>
        <p:spPr/>
        <p:txBody>
          <a:bodyPr/>
          <a:lstStyle/>
          <a:p>
            <a:r>
              <a:rPr lang="en-US" dirty="0" smtClean="0"/>
              <a:t>Study data that pertain to the college and career readiness and performance of local students.</a:t>
            </a:r>
          </a:p>
          <a:p>
            <a:endParaRPr lang="en-US" dirty="0"/>
          </a:p>
          <a:p>
            <a:r>
              <a:rPr lang="en-US" b="1" u="sng" dirty="0" smtClean="0"/>
              <a:t>Become familiar with at least one source of data that can inform vertical alignment teams about career and college readiness of shared students and identify data that are relevant to your team.</a:t>
            </a:r>
          </a:p>
          <a:p>
            <a:endParaRPr lang="en-US" dirty="0"/>
          </a:p>
          <a:p>
            <a:r>
              <a:rPr lang="en-US" dirty="0" smtClean="0"/>
              <a:t>Select at least one problem of interest for continuing study through use of available data.</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11</a:t>
            </a:fld>
            <a:endParaRPr lang="en-US" dirty="0"/>
          </a:p>
        </p:txBody>
      </p:sp>
    </p:spTree>
    <p:extLst>
      <p:ext uri="{BB962C8B-B14F-4D97-AF65-F5344CB8AC3E}">
        <p14:creationId xmlns:p14="http://schemas.microsoft.com/office/powerpoint/2010/main" val="793666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099" y="108152"/>
            <a:ext cx="7772400" cy="914400"/>
          </a:xfrm>
        </p:spPr>
        <p:txBody>
          <a:bodyPr/>
          <a:lstStyle/>
          <a:p>
            <a:r>
              <a:rPr lang="en-US" dirty="0" smtClean="0"/>
              <a:t>Online Data Sources</a:t>
            </a:r>
            <a:endParaRPr lang="en-US" dirty="0"/>
          </a:p>
        </p:txBody>
      </p:sp>
      <p:sp>
        <p:nvSpPr>
          <p:cNvPr id="3" name="Content Placeholder 2"/>
          <p:cNvSpPr>
            <a:spLocks noGrp="1"/>
          </p:cNvSpPr>
          <p:nvPr>
            <p:ph idx="1"/>
          </p:nvPr>
        </p:nvSpPr>
        <p:spPr>
          <a:xfrm>
            <a:off x="76200" y="1295401"/>
            <a:ext cx="8229600" cy="5257800"/>
          </a:xfrm>
        </p:spPr>
        <p:txBody>
          <a:bodyPr>
            <a:normAutofit/>
          </a:bodyPr>
          <a:lstStyle/>
          <a:p>
            <a:r>
              <a:rPr lang="en-US" sz="2800" dirty="0" smtClean="0"/>
              <a:t>North Texas Regional P-16 Council Gap Analysis Reports</a:t>
            </a:r>
          </a:p>
          <a:p>
            <a:endParaRPr lang="en-US" dirty="0"/>
          </a:p>
          <a:p>
            <a:r>
              <a:rPr lang="en-US" dirty="0">
                <a:hlinkClick r:id="rId2"/>
              </a:rPr>
              <a:t>http://</a:t>
            </a:r>
            <a:r>
              <a:rPr lang="en-US" dirty="0" smtClean="0">
                <a:hlinkClick r:id="rId2"/>
              </a:rPr>
              <a:t>www.ntp16.notlb.com</a:t>
            </a:r>
            <a:endParaRPr lang="en-US" dirty="0" smtClean="0"/>
          </a:p>
          <a:p>
            <a:pPr marL="114300" indent="0">
              <a:buNone/>
            </a:pPr>
            <a:endParaRPr lang="en-US" dirty="0"/>
          </a:p>
          <a:p>
            <a:pPr marL="114300" indent="0">
              <a:buNone/>
            </a:pPr>
            <a:r>
              <a:rPr lang="en-US" dirty="0" smtClean="0"/>
              <a:t>This source presents longitudinal data that pertain to ESC Regions 10 and 11 and/or to Metropolitan Statistics Region 3; Collin, Dallas, Denton, and Tarrant Counties; and/or member school districts and post-secondary institutions during the year(s) of the report.</a:t>
            </a:r>
          </a:p>
        </p:txBody>
      </p:sp>
    </p:spTree>
    <p:extLst>
      <p:ext uri="{BB962C8B-B14F-4D97-AF65-F5344CB8AC3E}">
        <p14:creationId xmlns:p14="http://schemas.microsoft.com/office/powerpoint/2010/main" val="2154199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099" y="108152"/>
            <a:ext cx="7772400" cy="914400"/>
          </a:xfrm>
        </p:spPr>
        <p:txBody>
          <a:bodyPr/>
          <a:lstStyle/>
          <a:p>
            <a:r>
              <a:rPr lang="en-US" dirty="0" smtClean="0"/>
              <a:t>Online Data Sources</a:t>
            </a:r>
            <a:endParaRPr lang="en-US" dirty="0"/>
          </a:p>
        </p:txBody>
      </p:sp>
      <p:sp>
        <p:nvSpPr>
          <p:cNvPr id="3" name="Content Placeholder 2"/>
          <p:cNvSpPr>
            <a:spLocks noGrp="1"/>
          </p:cNvSpPr>
          <p:nvPr>
            <p:ph idx="1"/>
          </p:nvPr>
        </p:nvSpPr>
        <p:spPr>
          <a:xfrm>
            <a:off x="76200" y="1295401"/>
            <a:ext cx="8229600" cy="5257800"/>
          </a:xfrm>
        </p:spPr>
        <p:txBody>
          <a:bodyPr>
            <a:normAutofit fontScale="92500"/>
          </a:bodyPr>
          <a:lstStyle/>
          <a:p>
            <a:r>
              <a:rPr lang="en-US" sz="2800" dirty="0" smtClean="0"/>
              <a:t>Texas Education Agency</a:t>
            </a:r>
          </a:p>
          <a:p>
            <a:pPr lvl="1"/>
            <a:r>
              <a:rPr lang="en-US" sz="2400" dirty="0" smtClean="0"/>
              <a:t>Public Education Information Management Systems (PEIMS)</a:t>
            </a:r>
          </a:p>
          <a:p>
            <a:pPr lvl="1"/>
            <a:r>
              <a:rPr lang="en-US" sz="2400" dirty="0" smtClean="0"/>
              <a:t>Academic Excellence Indicator System (AEIS)</a:t>
            </a:r>
          </a:p>
          <a:p>
            <a:r>
              <a:rPr lang="en-US" sz="2800" dirty="0" smtClean="0"/>
              <a:t>Texas Higher Education Coordinating Board</a:t>
            </a:r>
          </a:p>
          <a:p>
            <a:pPr lvl="1"/>
            <a:r>
              <a:rPr lang="en-US" sz="2400" dirty="0" smtClean="0"/>
              <a:t>High school to college</a:t>
            </a:r>
          </a:p>
          <a:p>
            <a:pPr lvl="1"/>
            <a:r>
              <a:rPr lang="en-US" sz="2400" dirty="0" smtClean="0"/>
              <a:t>Performance (GPA)</a:t>
            </a:r>
          </a:p>
          <a:p>
            <a:pPr lvl="1"/>
            <a:r>
              <a:rPr lang="en-US" sz="2400" dirty="0" smtClean="0"/>
              <a:t>Dual credit</a:t>
            </a:r>
          </a:p>
          <a:p>
            <a:pPr lvl="1"/>
            <a:r>
              <a:rPr lang="en-US" sz="2400" dirty="0" smtClean="0"/>
              <a:t>Texas Success Initiative (TSI)</a:t>
            </a:r>
          </a:p>
          <a:p>
            <a:pPr lvl="1"/>
            <a:r>
              <a:rPr lang="en-US" sz="2400" dirty="0" smtClean="0"/>
              <a:t>Accountability</a:t>
            </a:r>
          </a:p>
          <a:p>
            <a:pPr lvl="1"/>
            <a:r>
              <a:rPr lang="en-US" sz="2400" dirty="0" smtClean="0"/>
              <a:t>Transfers</a:t>
            </a:r>
          </a:p>
          <a:p>
            <a:r>
              <a:rPr lang="en-US" sz="2800" dirty="0" smtClean="0"/>
              <a:t>Texas P-16 Education Information Resources (TPEIR)</a:t>
            </a:r>
          </a:p>
          <a:p>
            <a:pPr marL="454914" lvl="1" indent="0">
              <a:buNone/>
            </a:pPr>
            <a:r>
              <a:rPr lang="en-US" dirty="0" smtClean="0"/>
              <a:t>						</a:t>
            </a:r>
            <a:r>
              <a:rPr lang="en-US" sz="2200" dirty="0" smtClean="0"/>
              <a:t>See Handout for Links</a:t>
            </a:r>
            <a:endParaRPr lang="en-US" dirty="0"/>
          </a:p>
          <a:p>
            <a:endParaRPr lang="en-US" dirty="0" smtClean="0"/>
          </a:p>
        </p:txBody>
      </p:sp>
    </p:spTree>
    <p:extLst>
      <p:ext uri="{BB962C8B-B14F-4D97-AF65-F5344CB8AC3E}">
        <p14:creationId xmlns:p14="http://schemas.microsoft.com/office/powerpoint/2010/main" val="589610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Closer Look at </a:t>
            </a:r>
            <a:r>
              <a:rPr lang="en-US" dirty="0" smtClean="0"/>
              <a:t>Data Sources</a:t>
            </a:r>
            <a:endParaRPr lang="en-US" dirty="0"/>
          </a:p>
        </p:txBody>
      </p:sp>
      <p:sp>
        <p:nvSpPr>
          <p:cNvPr id="3" name="Content Placeholder 2"/>
          <p:cNvSpPr>
            <a:spLocks noGrp="1"/>
          </p:cNvSpPr>
          <p:nvPr>
            <p:ph idx="1"/>
          </p:nvPr>
        </p:nvSpPr>
        <p:spPr/>
        <p:txBody>
          <a:bodyPr/>
          <a:lstStyle/>
          <a:p>
            <a:pPr algn="ctr"/>
            <a:r>
              <a:rPr lang="en-US" dirty="0" smtClean="0"/>
              <a:t>What source did you look at?</a:t>
            </a:r>
          </a:p>
          <a:p>
            <a:pPr marL="114300" indent="0" algn="ctr">
              <a:buNone/>
            </a:pPr>
            <a:r>
              <a:rPr lang="en-US" dirty="0" smtClean="0"/>
              <a:t>Share one finding of potential interest to your team,</a:t>
            </a:r>
            <a:endParaRPr lang="en-US" dirty="0"/>
          </a:p>
        </p:txBody>
      </p:sp>
      <p:pic>
        <p:nvPicPr>
          <p:cNvPr id="6146" name="Picture 2" descr="C:\Users\mjk0007\AppData\Local\Microsoft\Windows\Temporary Internet Files\Content.IE5\L3SHP0T5\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3048000"/>
            <a:ext cx="28194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19317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Module 10</a:t>
            </a:r>
            <a:endParaRPr lang="en-US" dirty="0"/>
          </a:p>
        </p:txBody>
      </p:sp>
      <p:sp>
        <p:nvSpPr>
          <p:cNvPr id="3" name="Content Placeholder 2"/>
          <p:cNvSpPr>
            <a:spLocks noGrp="1"/>
          </p:cNvSpPr>
          <p:nvPr>
            <p:ph idx="1"/>
          </p:nvPr>
        </p:nvSpPr>
        <p:spPr/>
        <p:txBody>
          <a:bodyPr/>
          <a:lstStyle/>
          <a:p>
            <a:r>
              <a:rPr lang="en-US" dirty="0" smtClean="0"/>
              <a:t>Study data that pertain to the college and career readiness and performance of local students.</a:t>
            </a:r>
          </a:p>
          <a:p>
            <a:endParaRPr lang="en-US" dirty="0"/>
          </a:p>
          <a:p>
            <a:r>
              <a:rPr lang="en-US" dirty="0" smtClean="0"/>
              <a:t>Become familiar with at least one source of data that can inform vertical alignment teams about career and college readiness of shared students and identify data that are relevant to your team.</a:t>
            </a:r>
          </a:p>
          <a:p>
            <a:endParaRPr lang="en-US" dirty="0"/>
          </a:p>
          <a:p>
            <a:r>
              <a:rPr lang="en-US" b="1" u="sng" dirty="0" smtClean="0"/>
              <a:t>Select at least one problem of interest for continuing study through use of available data.</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15</a:t>
            </a:fld>
            <a:endParaRPr lang="en-US" dirty="0"/>
          </a:p>
        </p:txBody>
      </p:sp>
    </p:spTree>
    <p:extLst>
      <p:ext uri="{BB962C8B-B14F-4D97-AF65-F5344CB8AC3E}">
        <p14:creationId xmlns:p14="http://schemas.microsoft.com/office/powerpoint/2010/main" val="7936661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381000"/>
            <a:ext cx="7543800" cy="2593975"/>
          </a:xfrm>
        </p:spPr>
        <p:txBody>
          <a:bodyPr/>
          <a:lstStyle/>
          <a:p>
            <a:r>
              <a:rPr lang="en-US" dirty="0" smtClean="0"/>
              <a:t>The Example of Algebra 2</a:t>
            </a:r>
            <a:endParaRPr lang="en-US" dirty="0"/>
          </a:p>
        </p:txBody>
      </p:sp>
      <p:sp>
        <p:nvSpPr>
          <p:cNvPr id="5" name="Subtitle 4"/>
          <p:cNvSpPr>
            <a:spLocks noGrp="1"/>
          </p:cNvSpPr>
          <p:nvPr>
            <p:ph type="subTitle" idx="1"/>
          </p:nvPr>
        </p:nvSpPr>
        <p:spPr>
          <a:xfrm>
            <a:off x="685800" y="5257800"/>
            <a:ext cx="6461760" cy="381000"/>
          </a:xfrm>
        </p:spPr>
        <p:txBody>
          <a:bodyPr>
            <a:normAutofit lnSpcReduction="10000"/>
          </a:bodyPr>
          <a:lstStyle/>
          <a:p>
            <a:r>
              <a:rPr lang="en-US" b="1" cap="all" dirty="0" smtClean="0">
                <a:solidFill>
                  <a:schemeClr val="tx2">
                    <a:satMod val="200000"/>
                  </a:schemeClr>
                </a:solidFill>
                <a:effectLst>
                  <a:reflection blurRad="12700" stA="34000" endA="740" endPos="53000" dir="5400000" sy="-100000" algn="bl" rotWithShape="0"/>
                </a:effectLst>
                <a:ea typeface="+mj-ea"/>
                <a:cs typeface="+mj-cs"/>
              </a:rPr>
              <a:t>With thanks to Ginger Grossman</a:t>
            </a:r>
            <a:endParaRPr lang="en-US" b="1" cap="all" dirty="0">
              <a:solidFill>
                <a:schemeClr val="tx2">
                  <a:satMod val="200000"/>
                </a:schemeClr>
              </a:solidFill>
              <a:effectLst>
                <a:reflection blurRad="12700" stA="34000" endA="740" endPos="53000" dir="5400000" sy="-100000" algn="bl" rotWithShape="0"/>
              </a:effectLst>
              <a:ea typeface="+mj-ea"/>
              <a:cs typeface="+mj-cs"/>
            </a:endParaRPr>
          </a:p>
        </p:txBody>
      </p:sp>
      <p:sp>
        <p:nvSpPr>
          <p:cNvPr id="2" name="TextBox 1"/>
          <p:cNvSpPr txBox="1"/>
          <p:nvPr/>
        </p:nvSpPr>
        <p:spPr>
          <a:xfrm>
            <a:off x="609600" y="3581400"/>
            <a:ext cx="6324600" cy="1200329"/>
          </a:xfrm>
          <a:prstGeom prst="rect">
            <a:avLst/>
          </a:prstGeom>
          <a:noFill/>
        </p:spPr>
        <p:txBody>
          <a:bodyPr wrap="square" rtlCol="0">
            <a:spAutoFit/>
          </a:bodyPr>
          <a:lstStyle/>
          <a:p>
            <a:r>
              <a:rPr lang="en-US" dirty="0" smtClean="0"/>
              <a:t>Is passing Algebra 2 in high school sufficient to perform well in college mathematics?  Is the answer the same if a student goes to a 2-year or a 4-year college?  How about for students who got an “A” in their high school mathematics course?</a:t>
            </a:r>
            <a:endParaRPr lang="en-US" dirty="0"/>
          </a:p>
        </p:txBody>
      </p:sp>
    </p:spTree>
    <p:extLst>
      <p:ext uri="{BB962C8B-B14F-4D97-AF65-F5344CB8AC3E}">
        <p14:creationId xmlns:p14="http://schemas.microsoft.com/office/powerpoint/2010/main" val="1792077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568" y="108945"/>
            <a:ext cx="7772400" cy="914400"/>
          </a:xfrm>
        </p:spPr>
        <p:txBody>
          <a:bodyPr>
            <a:noAutofit/>
          </a:bodyPr>
          <a:lstStyle/>
          <a:p>
            <a:pPr algn="ctr"/>
            <a:r>
              <a:rPr lang="en-US" sz="2000" dirty="0" smtClean="0"/>
              <a:t>First College Math Course at a Higher Ed Institution</a:t>
            </a:r>
            <a:br>
              <a:rPr lang="en-US" sz="2000" dirty="0" smtClean="0"/>
            </a:br>
            <a:r>
              <a:rPr lang="en-US" sz="2000" dirty="0" smtClean="0"/>
              <a:t> Students who Passed Algebra 2 in High School</a:t>
            </a:r>
            <a:br>
              <a:rPr lang="en-US" sz="2000" dirty="0" smtClean="0"/>
            </a:br>
            <a:r>
              <a:rPr lang="en-US" sz="2000" i="1" dirty="0" smtClean="0"/>
              <a:t>H.S. Graduates FY 2005-2007</a:t>
            </a:r>
            <a:endParaRPr lang="en-US" sz="2000" i="1" dirty="0"/>
          </a:p>
        </p:txBody>
      </p:sp>
      <p:sp>
        <p:nvSpPr>
          <p:cNvPr id="6" name="TextBox 5"/>
          <p:cNvSpPr txBox="1"/>
          <p:nvPr/>
        </p:nvSpPr>
        <p:spPr>
          <a:xfrm>
            <a:off x="1936957" y="1651822"/>
            <a:ext cx="816078" cy="369332"/>
          </a:xfrm>
          <a:prstGeom prst="rect">
            <a:avLst/>
          </a:prstGeom>
          <a:noFill/>
        </p:spPr>
        <p:txBody>
          <a:bodyPr wrap="square" rtlCol="0">
            <a:spAutoFit/>
          </a:bodyPr>
          <a:lstStyle/>
          <a:p>
            <a:r>
              <a:rPr lang="en-US" dirty="0" smtClean="0"/>
              <a:t>88.3%</a:t>
            </a:r>
            <a:endParaRPr lang="en-US" dirty="0"/>
          </a:p>
        </p:txBody>
      </p:sp>
      <p:sp>
        <p:nvSpPr>
          <p:cNvPr id="10" name="TextBox 9"/>
          <p:cNvSpPr txBox="1"/>
          <p:nvPr/>
        </p:nvSpPr>
        <p:spPr>
          <a:xfrm>
            <a:off x="3456040" y="4380278"/>
            <a:ext cx="816078" cy="369332"/>
          </a:xfrm>
          <a:prstGeom prst="rect">
            <a:avLst/>
          </a:prstGeom>
          <a:noFill/>
        </p:spPr>
        <p:txBody>
          <a:bodyPr wrap="square" rtlCol="0">
            <a:spAutoFit/>
          </a:bodyPr>
          <a:lstStyle/>
          <a:p>
            <a:r>
              <a:rPr lang="en-US" dirty="0" smtClean="0"/>
              <a:t>15.4%</a:t>
            </a:r>
            <a:endParaRPr lang="en-US" dirty="0"/>
          </a:p>
        </p:txBody>
      </p:sp>
      <p:graphicFrame>
        <p:nvGraphicFramePr>
          <p:cNvPr id="14" name="Chart 13"/>
          <p:cNvGraphicFramePr>
            <a:graphicFrameLocks/>
          </p:cNvGraphicFramePr>
          <p:nvPr>
            <p:extLst>
              <p:ext uri="{D42A27DB-BD31-4B8C-83A1-F6EECF244321}">
                <p14:modId xmlns:p14="http://schemas.microsoft.com/office/powerpoint/2010/main" val="578668570"/>
              </p:ext>
            </p:extLst>
          </p:nvPr>
        </p:nvGraphicFramePr>
        <p:xfrm>
          <a:off x="757547" y="1393729"/>
          <a:ext cx="3814453" cy="432127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Chart 14"/>
          <p:cNvGraphicFramePr>
            <a:graphicFrameLocks/>
          </p:cNvGraphicFramePr>
          <p:nvPr>
            <p:extLst>
              <p:ext uri="{D42A27DB-BD31-4B8C-83A1-F6EECF244321}">
                <p14:modId xmlns:p14="http://schemas.microsoft.com/office/powerpoint/2010/main" val="3429231915"/>
              </p:ext>
            </p:extLst>
          </p:nvPr>
        </p:nvGraphicFramePr>
        <p:xfrm>
          <a:off x="4717800" y="1258532"/>
          <a:ext cx="3288427" cy="4326187"/>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p:cNvSpPr txBox="1"/>
          <p:nvPr/>
        </p:nvSpPr>
        <p:spPr>
          <a:xfrm>
            <a:off x="5442156" y="2767784"/>
            <a:ext cx="816078" cy="369332"/>
          </a:xfrm>
          <a:prstGeom prst="rect">
            <a:avLst/>
          </a:prstGeom>
          <a:noFill/>
        </p:spPr>
        <p:txBody>
          <a:bodyPr wrap="square" rtlCol="0">
            <a:spAutoFit/>
          </a:bodyPr>
          <a:lstStyle/>
          <a:p>
            <a:r>
              <a:rPr lang="en-US" dirty="0" smtClean="0"/>
              <a:t>59.4%</a:t>
            </a:r>
            <a:endParaRPr lang="en-US" dirty="0"/>
          </a:p>
        </p:txBody>
      </p:sp>
      <p:sp>
        <p:nvSpPr>
          <p:cNvPr id="17" name="TextBox 16"/>
          <p:cNvSpPr txBox="1"/>
          <p:nvPr/>
        </p:nvSpPr>
        <p:spPr>
          <a:xfrm>
            <a:off x="7113645" y="3554363"/>
            <a:ext cx="816078" cy="369332"/>
          </a:xfrm>
          <a:prstGeom prst="rect">
            <a:avLst/>
          </a:prstGeom>
          <a:noFill/>
        </p:spPr>
        <p:txBody>
          <a:bodyPr wrap="square" rtlCol="0">
            <a:spAutoFit/>
          </a:bodyPr>
          <a:lstStyle/>
          <a:p>
            <a:r>
              <a:rPr lang="en-US" dirty="0" smtClean="0"/>
              <a:t>40.0%</a:t>
            </a:r>
            <a:endParaRPr lang="en-US" dirty="0"/>
          </a:p>
        </p:txBody>
      </p:sp>
      <p:sp>
        <p:nvSpPr>
          <p:cNvPr id="18" name="Title 1"/>
          <p:cNvSpPr txBox="1">
            <a:spLocks/>
          </p:cNvSpPr>
          <p:nvPr/>
        </p:nvSpPr>
        <p:spPr>
          <a:xfrm>
            <a:off x="2177845" y="1258532"/>
            <a:ext cx="1784555" cy="330169"/>
          </a:xfrm>
          <a:prstGeom prst="rect">
            <a:avLst/>
          </a:prstGeom>
        </p:spPr>
        <p:txBody>
          <a:bodyPr vert="horz" anchor="t">
            <a:noAutofit/>
          </a:bodyPr>
          <a:lst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a:lstStyle>
          <a:p>
            <a:pPr algn="ctr"/>
            <a:r>
              <a:rPr lang="en-US" sz="2000" dirty="0" smtClean="0"/>
              <a:t>2-Year</a:t>
            </a:r>
            <a:endParaRPr lang="en-US" sz="2000" dirty="0"/>
          </a:p>
        </p:txBody>
      </p:sp>
      <p:sp>
        <p:nvSpPr>
          <p:cNvPr id="19" name="Title 1"/>
          <p:cNvSpPr txBox="1">
            <a:spLocks/>
          </p:cNvSpPr>
          <p:nvPr/>
        </p:nvSpPr>
        <p:spPr>
          <a:xfrm>
            <a:off x="5757581" y="1113729"/>
            <a:ext cx="1784555" cy="330169"/>
          </a:xfrm>
          <a:prstGeom prst="rect">
            <a:avLst/>
          </a:prstGeom>
        </p:spPr>
        <p:txBody>
          <a:bodyPr vert="horz" anchor="t">
            <a:noAutofit/>
          </a:bodyPr>
          <a:lst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a:lstStyle>
          <a:p>
            <a:pPr algn="ctr"/>
            <a:r>
              <a:rPr lang="en-US" sz="2000" dirty="0"/>
              <a:t>4</a:t>
            </a:r>
            <a:r>
              <a:rPr lang="en-US" sz="2000" dirty="0" smtClean="0"/>
              <a:t>-Year</a:t>
            </a:r>
            <a:endParaRPr lang="en-US" sz="2000" dirty="0"/>
          </a:p>
        </p:txBody>
      </p:sp>
      <p:sp>
        <p:nvSpPr>
          <p:cNvPr id="9" name="TextBox 8"/>
          <p:cNvSpPr txBox="1"/>
          <p:nvPr/>
        </p:nvSpPr>
        <p:spPr>
          <a:xfrm>
            <a:off x="1415846" y="6078916"/>
            <a:ext cx="6582698" cy="584775"/>
          </a:xfrm>
          <a:prstGeom prst="rect">
            <a:avLst/>
          </a:prstGeom>
          <a:noFill/>
        </p:spPr>
        <p:txBody>
          <a:bodyPr wrap="square" rtlCol="0">
            <a:spAutoFit/>
          </a:bodyPr>
          <a:lstStyle/>
          <a:p>
            <a:r>
              <a:rPr lang="en-US" sz="1600" dirty="0" smtClean="0"/>
              <a:t>Basic Math		College Algebra		Calculus</a:t>
            </a:r>
          </a:p>
          <a:p>
            <a:r>
              <a:rPr lang="en-US" sz="1600" dirty="0" smtClean="0"/>
              <a:t>Intermediate Math		Pre-Calculus		Other</a:t>
            </a:r>
            <a:endParaRPr lang="en-US" sz="1600" dirty="0"/>
          </a:p>
        </p:txBody>
      </p:sp>
      <p:sp>
        <p:nvSpPr>
          <p:cNvPr id="20" name="Rectangle 19"/>
          <p:cNvSpPr/>
          <p:nvPr/>
        </p:nvSpPr>
        <p:spPr>
          <a:xfrm>
            <a:off x="1312304" y="6193407"/>
            <a:ext cx="186813" cy="185758"/>
          </a:xfrm>
          <a:prstGeom prst="rect">
            <a:avLst/>
          </a:prstGeom>
          <a:solidFill>
            <a:srgbClr val="862DD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1311694" y="6449960"/>
            <a:ext cx="186813" cy="185758"/>
          </a:xfrm>
          <a:prstGeom prst="rect">
            <a:avLst/>
          </a:prstGeom>
          <a:solidFill>
            <a:srgbClr val="FFB26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3124200" y="6110053"/>
            <a:ext cx="186813" cy="185758"/>
          </a:xfrm>
          <a:prstGeom prst="rect">
            <a:avLst/>
          </a:prstGeom>
          <a:solidFill>
            <a:srgbClr val="7FD1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061275" y="6431132"/>
            <a:ext cx="186813" cy="185758"/>
          </a:xfrm>
          <a:prstGeom prst="rect">
            <a:avLst/>
          </a:prstGeom>
          <a:solidFill>
            <a:srgbClr val="00AD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850195" y="6196699"/>
            <a:ext cx="186813" cy="185758"/>
          </a:xfrm>
          <a:prstGeom prst="rect">
            <a:avLst/>
          </a:prstGeom>
          <a:solidFill>
            <a:srgbClr val="FFF30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730049" y="6436266"/>
            <a:ext cx="186813" cy="185758"/>
          </a:xfrm>
          <a:prstGeom prst="rect">
            <a:avLst/>
          </a:prstGeom>
          <a:solidFill>
            <a:srgbClr val="EA157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7258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6593"/>
            <a:ext cx="7772400" cy="914400"/>
          </a:xfrm>
        </p:spPr>
        <p:txBody>
          <a:bodyPr>
            <a:noAutofit/>
          </a:bodyPr>
          <a:lstStyle/>
          <a:p>
            <a:pPr algn="ctr"/>
            <a:r>
              <a:rPr lang="en-US" sz="2000" dirty="0" smtClean="0"/>
              <a:t>First College Math Course at a Higher Ed Institution</a:t>
            </a:r>
            <a:br>
              <a:rPr lang="en-US" sz="2000" dirty="0" smtClean="0"/>
            </a:br>
            <a:r>
              <a:rPr lang="en-US" sz="2000" dirty="0" smtClean="0"/>
              <a:t> Students who Passed Algebra 2 with an ‘A’ in High School</a:t>
            </a:r>
            <a:br>
              <a:rPr lang="en-US" sz="2000" dirty="0" smtClean="0"/>
            </a:br>
            <a:r>
              <a:rPr lang="en-US" sz="2000" i="1" dirty="0" smtClean="0"/>
              <a:t>H.S. Graduates FY 2005-2007</a:t>
            </a:r>
            <a:endParaRPr lang="en-US" sz="2000" i="1" dirty="0"/>
          </a:p>
        </p:txBody>
      </p:sp>
      <p:graphicFrame>
        <p:nvGraphicFramePr>
          <p:cNvPr id="8" name="Chart 7"/>
          <p:cNvGraphicFramePr>
            <a:graphicFrameLocks/>
          </p:cNvGraphicFramePr>
          <p:nvPr>
            <p:extLst>
              <p:ext uri="{D42A27DB-BD31-4B8C-83A1-F6EECF244321}">
                <p14:modId xmlns:p14="http://schemas.microsoft.com/office/powerpoint/2010/main" val="562854306"/>
              </p:ext>
            </p:extLst>
          </p:nvPr>
        </p:nvGraphicFramePr>
        <p:xfrm>
          <a:off x="924693" y="1629697"/>
          <a:ext cx="3990975" cy="48768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1"/>
          <p:cNvSpPr txBox="1">
            <a:spLocks/>
          </p:cNvSpPr>
          <p:nvPr/>
        </p:nvSpPr>
        <p:spPr>
          <a:xfrm>
            <a:off x="2330251" y="1498148"/>
            <a:ext cx="1784555" cy="330169"/>
          </a:xfrm>
          <a:prstGeom prst="rect">
            <a:avLst/>
          </a:prstGeom>
        </p:spPr>
        <p:txBody>
          <a:bodyPr vert="horz" anchor="t">
            <a:noAutofit/>
          </a:bodyPr>
          <a:lst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a:lstStyle>
          <a:p>
            <a:pPr algn="ctr"/>
            <a:r>
              <a:rPr lang="en-US" sz="2000" dirty="0"/>
              <a:t>4</a:t>
            </a:r>
            <a:r>
              <a:rPr lang="en-US" sz="2000" dirty="0" smtClean="0"/>
              <a:t>-Year</a:t>
            </a:r>
            <a:endParaRPr lang="en-US" sz="2000" dirty="0"/>
          </a:p>
        </p:txBody>
      </p:sp>
      <p:sp>
        <p:nvSpPr>
          <p:cNvPr id="12" name="Rectangle 11"/>
          <p:cNvSpPr/>
          <p:nvPr/>
        </p:nvSpPr>
        <p:spPr>
          <a:xfrm>
            <a:off x="6295100" y="2310582"/>
            <a:ext cx="186813" cy="185758"/>
          </a:xfrm>
          <a:prstGeom prst="rect">
            <a:avLst/>
          </a:prstGeom>
          <a:solidFill>
            <a:srgbClr val="862DD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295099" y="2704856"/>
            <a:ext cx="186813" cy="185758"/>
          </a:xfrm>
          <a:prstGeom prst="rect">
            <a:avLst/>
          </a:prstGeom>
          <a:solidFill>
            <a:srgbClr val="FFB265"/>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6295098" y="3099130"/>
            <a:ext cx="186813" cy="185758"/>
          </a:xfrm>
          <a:prstGeom prst="rect">
            <a:avLst/>
          </a:prstGeom>
          <a:solidFill>
            <a:srgbClr val="7FD1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295097" y="3493404"/>
            <a:ext cx="186813" cy="185758"/>
          </a:xfrm>
          <a:prstGeom prst="rect">
            <a:avLst/>
          </a:prstGeom>
          <a:solidFill>
            <a:srgbClr val="00AD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295100" y="3887678"/>
            <a:ext cx="186813" cy="185758"/>
          </a:xfrm>
          <a:prstGeom prst="rect">
            <a:avLst/>
          </a:prstGeom>
          <a:solidFill>
            <a:srgbClr val="FFF30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295100" y="4281954"/>
            <a:ext cx="186813" cy="185758"/>
          </a:xfrm>
          <a:prstGeom prst="rect">
            <a:avLst/>
          </a:prstGeom>
          <a:solidFill>
            <a:srgbClr val="EA157A"/>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6452417" y="2249477"/>
            <a:ext cx="2219636" cy="2339102"/>
          </a:xfrm>
          <a:prstGeom prst="rect">
            <a:avLst/>
          </a:prstGeom>
          <a:noFill/>
        </p:spPr>
        <p:txBody>
          <a:bodyPr wrap="square" rtlCol="0">
            <a:spAutoFit/>
          </a:bodyPr>
          <a:lstStyle/>
          <a:p>
            <a:pPr>
              <a:spcBef>
                <a:spcPts val="1200"/>
              </a:spcBef>
            </a:pPr>
            <a:r>
              <a:rPr lang="en-US" sz="1600" dirty="0" smtClean="0"/>
              <a:t>Basic Math</a:t>
            </a:r>
          </a:p>
          <a:p>
            <a:pPr>
              <a:spcBef>
                <a:spcPts val="1200"/>
              </a:spcBef>
            </a:pPr>
            <a:r>
              <a:rPr lang="en-US" sz="1600" dirty="0" smtClean="0"/>
              <a:t>Intermediate Math</a:t>
            </a:r>
          </a:p>
          <a:p>
            <a:pPr>
              <a:spcBef>
                <a:spcPts val="1200"/>
              </a:spcBef>
            </a:pPr>
            <a:r>
              <a:rPr lang="en-US" sz="1600" dirty="0" smtClean="0"/>
              <a:t>College Algebra</a:t>
            </a:r>
          </a:p>
          <a:p>
            <a:pPr>
              <a:spcBef>
                <a:spcPts val="1200"/>
              </a:spcBef>
            </a:pPr>
            <a:r>
              <a:rPr lang="en-US" sz="1600" dirty="0" smtClean="0"/>
              <a:t>Pre-Calculus</a:t>
            </a:r>
          </a:p>
          <a:p>
            <a:pPr>
              <a:spcBef>
                <a:spcPts val="1200"/>
              </a:spcBef>
            </a:pPr>
            <a:r>
              <a:rPr lang="en-US" sz="1600" dirty="0" smtClean="0"/>
              <a:t>Calculus</a:t>
            </a:r>
          </a:p>
          <a:p>
            <a:pPr>
              <a:spcBef>
                <a:spcPts val="1200"/>
              </a:spcBef>
            </a:pPr>
            <a:r>
              <a:rPr lang="en-US" sz="1600" dirty="0" smtClean="0"/>
              <a:t>Other</a:t>
            </a:r>
            <a:endParaRPr lang="en-US" sz="1600" dirty="0"/>
          </a:p>
        </p:txBody>
      </p:sp>
      <p:sp>
        <p:nvSpPr>
          <p:cNvPr id="19" name="TextBox 18"/>
          <p:cNvSpPr txBox="1"/>
          <p:nvPr/>
        </p:nvSpPr>
        <p:spPr>
          <a:xfrm>
            <a:off x="2109020" y="3401617"/>
            <a:ext cx="816078" cy="369332"/>
          </a:xfrm>
          <a:prstGeom prst="rect">
            <a:avLst/>
          </a:prstGeom>
          <a:noFill/>
        </p:spPr>
        <p:txBody>
          <a:bodyPr wrap="square" rtlCol="0">
            <a:spAutoFit/>
          </a:bodyPr>
          <a:lstStyle/>
          <a:p>
            <a:r>
              <a:rPr lang="en-US" dirty="0" smtClean="0"/>
              <a:t>44.9%</a:t>
            </a:r>
            <a:endParaRPr lang="en-US" dirty="0"/>
          </a:p>
        </p:txBody>
      </p:sp>
      <p:sp>
        <p:nvSpPr>
          <p:cNvPr id="20" name="TextBox 19"/>
          <p:cNvSpPr txBox="1"/>
          <p:nvPr/>
        </p:nvSpPr>
        <p:spPr>
          <a:xfrm>
            <a:off x="3642852" y="3007343"/>
            <a:ext cx="816078" cy="369332"/>
          </a:xfrm>
          <a:prstGeom prst="rect">
            <a:avLst/>
          </a:prstGeom>
          <a:noFill/>
        </p:spPr>
        <p:txBody>
          <a:bodyPr wrap="square" rtlCol="0">
            <a:spAutoFit/>
          </a:bodyPr>
          <a:lstStyle/>
          <a:p>
            <a:r>
              <a:rPr lang="en-US" dirty="0" smtClean="0"/>
              <a:t>52.6%</a:t>
            </a:r>
            <a:endParaRPr lang="en-US" dirty="0"/>
          </a:p>
        </p:txBody>
      </p:sp>
    </p:spTree>
    <p:extLst>
      <p:ext uri="{BB962C8B-B14F-4D97-AF65-F5344CB8AC3E}">
        <p14:creationId xmlns:p14="http://schemas.microsoft.com/office/powerpoint/2010/main" val="18950422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09600" y="914400"/>
            <a:ext cx="7543800" cy="2593975"/>
          </a:xfrm>
        </p:spPr>
        <p:txBody>
          <a:bodyPr/>
          <a:lstStyle/>
          <a:p>
            <a:r>
              <a:rPr lang="en-US" dirty="0" smtClean="0"/>
              <a:t>The Example of English IV</a:t>
            </a:r>
            <a:endParaRPr lang="en-US" dirty="0"/>
          </a:p>
        </p:txBody>
      </p:sp>
      <p:sp>
        <p:nvSpPr>
          <p:cNvPr id="5" name="Subtitle 4"/>
          <p:cNvSpPr>
            <a:spLocks noGrp="1"/>
          </p:cNvSpPr>
          <p:nvPr>
            <p:ph type="subTitle" idx="1"/>
          </p:nvPr>
        </p:nvSpPr>
        <p:spPr>
          <a:xfrm>
            <a:off x="685800" y="5029200"/>
            <a:ext cx="6461760" cy="1066800"/>
          </a:xfrm>
        </p:spPr>
        <p:txBody>
          <a:bodyPr>
            <a:normAutofit/>
          </a:bodyPr>
          <a:lstStyle/>
          <a:p>
            <a:r>
              <a:rPr lang="en-US" b="1" cap="all" dirty="0" smtClean="0">
                <a:solidFill>
                  <a:schemeClr val="tx2">
                    <a:satMod val="200000"/>
                  </a:schemeClr>
                </a:solidFill>
                <a:effectLst>
                  <a:reflection blurRad="12700" stA="34000" endA="740" endPos="53000" dir="5400000" sy="-100000" algn="bl" rotWithShape="0"/>
                </a:effectLst>
                <a:latin typeface="+mj-lt"/>
                <a:ea typeface="+mj-ea"/>
                <a:cs typeface="+mj-cs"/>
              </a:rPr>
              <a:t>With thanks to Ginger Grossman</a:t>
            </a:r>
            <a:endParaRPr lang="en-US" b="1" cap="all" dirty="0">
              <a:solidFill>
                <a:schemeClr val="tx2">
                  <a:satMod val="200000"/>
                </a:schemeClr>
              </a:solidFill>
              <a:effectLst>
                <a:reflection blurRad="12700" stA="34000" endA="740" endPos="53000" dir="5400000" sy="-100000" algn="bl" rotWithShape="0"/>
              </a:effectLst>
              <a:latin typeface="+mj-lt"/>
              <a:ea typeface="+mj-ea"/>
              <a:cs typeface="+mj-cs"/>
            </a:endParaRPr>
          </a:p>
        </p:txBody>
      </p:sp>
      <p:sp>
        <p:nvSpPr>
          <p:cNvPr id="3" name="TextBox 2"/>
          <p:cNvSpPr txBox="1"/>
          <p:nvPr/>
        </p:nvSpPr>
        <p:spPr>
          <a:xfrm>
            <a:off x="762000" y="3733800"/>
            <a:ext cx="6019800" cy="646331"/>
          </a:xfrm>
          <a:prstGeom prst="rect">
            <a:avLst/>
          </a:prstGeom>
          <a:noFill/>
        </p:spPr>
        <p:txBody>
          <a:bodyPr wrap="square" rtlCol="0">
            <a:spAutoFit/>
          </a:bodyPr>
          <a:lstStyle/>
          <a:p>
            <a:r>
              <a:rPr lang="en-US" dirty="0" smtClean="0"/>
              <a:t>How well did students who completed English IV in high school perform in English at 2-year colleges?</a:t>
            </a:r>
            <a:endParaRPr lang="en-US" dirty="0"/>
          </a:p>
        </p:txBody>
      </p:sp>
    </p:spTree>
    <p:extLst>
      <p:ext uri="{BB962C8B-B14F-4D97-AF65-F5344CB8AC3E}">
        <p14:creationId xmlns:p14="http://schemas.microsoft.com/office/powerpoint/2010/main" val="6904150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Module 10</a:t>
            </a:r>
            <a:endParaRPr lang="en-US" dirty="0"/>
          </a:p>
        </p:txBody>
      </p:sp>
      <p:sp>
        <p:nvSpPr>
          <p:cNvPr id="3" name="Content Placeholder 2"/>
          <p:cNvSpPr>
            <a:spLocks noGrp="1"/>
          </p:cNvSpPr>
          <p:nvPr>
            <p:ph idx="1"/>
          </p:nvPr>
        </p:nvSpPr>
        <p:spPr/>
        <p:txBody>
          <a:bodyPr/>
          <a:lstStyle/>
          <a:p>
            <a:r>
              <a:rPr lang="en-US" dirty="0" smtClean="0"/>
              <a:t>Study data that pertain to the college and career readiness and performance of local students.</a:t>
            </a:r>
          </a:p>
          <a:p>
            <a:endParaRPr lang="en-US" dirty="0"/>
          </a:p>
          <a:p>
            <a:r>
              <a:rPr lang="en-US" dirty="0" smtClean="0"/>
              <a:t>Become familiar with at least one source of data that can inform vertical alignment teams about career and college readiness of shared students and identify data that are relevant to your team.</a:t>
            </a:r>
          </a:p>
          <a:p>
            <a:endParaRPr lang="en-US" dirty="0"/>
          </a:p>
          <a:p>
            <a:r>
              <a:rPr lang="en-US" dirty="0" smtClean="0"/>
              <a:t>Select at least one problem of interest for continuing study through use of available data.</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2</a:t>
            </a:fld>
            <a:endParaRPr lang="en-US" dirty="0"/>
          </a:p>
        </p:txBody>
      </p:sp>
    </p:spTree>
    <p:extLst>
      <p:ext uri="{BB962C8B-B14F-4D97-AF65-F5344CB8AC3E}">
        <p14:creationId xmlns:p14="http://schemas.microsoft.com/office/powerpoint/2010/main" val="2768231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Highest H.S. English Course Taken by Students Entering Community College</a:t>
            </a:r>
            <a:endParaRPr lang="en-US" sz="2400" dirty="0"/>
          </a:p>
        </p:txBody>
      </p:sp>
      <p:sp>
        <p:nvSpPr>
          <p:cNvPr id="6" name="Text Placeholder 5"/>
          <p:cNvSpPr>
            <a:spLocks noGrp="1"/>
          </p:cNvSpPr>
          <p:nvPr>
            <p:ph type="body" idx="1"/>
          </p:nvPr>
        </p:nvSpPr>
        <p:spPr>
          <a:xfrm>
            <a:off x="933913" y="1504951"/>
            <a:ext cx="1927273" cy="639762"/>
          </a:xfrm>
        </p:spPr>
        <p:txBody>
          <a:bodyPr>
            <a:normAutofit/>
          </a:bodyPr>
          <a:lstStyle/>
          <a:p>
            <a:r>
              <a:rPr lang="en-US" dirty="0" smtClean="0"/>
              <a:t>Location A </a:t>
            </a:r>
            <a:endParaRPr lang="en-US" dirty="0"/>
          </a:p>
        </p:txBody>
      </p:sp>
      <p:graphicFrame>
        <p:nvGraphicFramePr>
          <p:cNvPr id="10" name="Content Placeholder 9"/>
          <p:cNvGraphicFramePr>
            <a:graphicFrameLocks noGrp="1"/>
          </p:cNvGraphicFramePr>
          <p:nvPr>
            <p:ph sz="half" idx="2"/>
            <p:extLst>
              <p:ext uri="{D42A27DB-BD31-4B8C-83A1-F6EECF244321}">
                <p14:modId xmlns:p14="http://schemas.microsoft.com/office/powerpoint/2010/main" val="1094774487"/>
              </p:ext>
            </p:extLst>
          </p:nvPr>
        </p:nvGraphicFramePr>
        <p:xfrm>
          <a:off x="-8320" y="2025446"/>
          <a:ext cx="36576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7"/>
          <p:cNvSpPr>
            <a:spLocks noGrp="1"/>
          </p:cNvSpPr>
          <p:nvPr>
            <p:ph type="body" sz="quarter" idx="3"/>
          </p:nvPr>
        </p:nvSpPr>
        <p:spPr>
          <a:xfrm>
            <a:off x="3682539" y="2842135"/>
            <a:ext cx="2001582" cy="639762"/>
          </a:xfrm>
        </p:spPr>
        <p:txBody>
          <a:bodyPr>
            <a:normAutofit/>
          </a:bodyPr>
          <a:lstStyle/>
          <a:p>
            <a:r>
              <a:rPr lang="en-US" dirty="0" smtClean="0"/>
              <a:t>Location B </a:t>
            </a:r>
            <a:endParaRPr lang="en-US" dirty="0"/>
          </a:p>
        </p:txBody>
      </p:sp>
      <p:graphicFrame>
        <p:nvGraphicFramePr>
          <p:cNvPr id="11" name="Content Placeholder 9"/>
          <p:cNvGraphicFramePr>
            <a:graphicFrameLocks noGrp="1"/>
          </p:cNvGraphicFramePr>
          <p:nvPr>
            <p:ph sz="quarter" idx="4"/>
            <p:extLst>
              <p:ext uri="{D42A27DB-BD31-4B8C-83A1-F6EECF244321}">
                <p14:modId xmlns:p14="http://schemas.microsoft.com/office/powerpoint/2010/main" val="3169194472"/>
              </p:ext>
            </p:extLst>
          </p:nvPr>
        </p:nvGraphicFramePr>
        <p:xfrm>
          <a:off x="2726711" y="3362633"/>
          <a:ext cx="36576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7" name="TextBox 6"/>
          <p:cNvSpPr txBox="1"/>
          <p:nvPr/>
        </p:nvSpPr>
        <p:spPr>
          <a:xfrm>
            <a:off x="888079" y="6270077"/>
            <a:ext cx="7272696" cy="369332"/>
          </a:xfrm>
          <a:prstGeom prst="rect">
            <a:avLst/>
          </a:prstGeom>
          <a:noFill/>
        </p:spPr>
        <p:txBody>
          <a:bodyPr wrap="square" rtlCol="0">
            <a:spAutoFit/>
          </a:bodyPr>
          <a:lstStyle/>
          <a:p>
            <a:r>
              <a:rPr lang="en-US" dirty="0" smtClean="0"/>
              <a:t>AP English*	English IV	              English III		Below English III</a:t>
            </a:r>
          </a:p>
        </p:txBody>
      </p:sp>
      <p:sp>
        <p:nvSpPr>
          <p:cNvPr id="13" name="Rectangle 12"/>
          <p:cNvSpPr/>
          <p:nvPr/>
        </p:nvSpPr>
        <p:spPr>
          <a:xfrm>
            <a:off x="701266" y="6361864"/>
            <a:ext cx="186813" cy="185758"/>
          </a:xfrm>
          <a:prstGeom prst="rect">
            <a:avLst/>
          </a:prstGeom>
          <a:solidFill>
            <a:srgbClr val="00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4191000" y="6353974"/>
            <a:ext cx="186813" cy="185758"/>
          </a:xfrm>
          <a:prstGeom prst="rect">
            <a:avLst/>
          </a:prstGeom>
          <a:solidFill>
            <a:srgbClr val="CC99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186921" y="6361864"/>
            <a:ext cx="186813" cy="185758"/>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568201" y="6365870"/>
            <a:ext cx="186813" cy="185758"/>
          </a:xfrm>
          <a:prstGeom prst="rect">
            <a:avLst/>
          </a:prstGeom>
          <a:solidFill>
            <a:srgbClr val="46C063"/>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3" name="Content Placeholder 9"/>
          <p:cNvGraphicFramePr>
            <a:graphicFrameLocks/>
          </p:cNvGraphicFramePr>
          <p:nvPr>
            <p:extLst>
              <p:ext uri="{D42A27DB-BD31-4B8C-83A1-F6EECF244321}">
                <p14:modId xmlns:p14="http://schemas.microsoft.com/office/powerpoint/2010/main" val="142661186"/>
              </p:ext>
            </p:extLst>
          </p:nvPr>
        </p:nvGraphicFramePr>
        <p:xfrm>
          <a:off x="5486400" y="2041471"/>
          <a:ext cx="36576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24" name="Text Placeholder 7"/>
          <p:cNvSpPr txBox="1">
            <a:spLocks/>
          </p:cNvSpPr>
          <p:nvPr/>
        </p:nvSpPr>
        <p:spPr>
          <a:xfrm>
            <a:off x="6390889" y="1490200"/>
            <a:ext cx="2001582" cy="639762"/>
          </a:xfrm>
          <a:prstGeom prst="rect">
            <a:avLst/>
          </a:prstGeom>
        </p:spPr>
        <p:txBody>
          <a:bodyPr vert="horz" anchor="ctr">
            <a:normAutofit/>
          </a:bodyPr>
          <a:lstStyle>
            <a:lvl1pPr marL="73152" indent="0" algn="l" rtl="0" eaLnBrk="1" latinLnBrk="0" hangingPunct="1">
              <a:spcBef>
                <a:spcPts val="700"/>
              </a:spcBef>
              <a:buClr>
                <a:schemeClr val="tx2"/>
              </a:buClr>
              <a:buSzPct val="95000"/>
              <a:buFont typeface="Wingdings"/>
              <a:buNone/>
              <a:defRPr kumimoji="0" sz="2400" b="1" kern="1200">
                <a:solidFill>
                  <a:schemeClr val="accent2"/>
                </a:solidFill>
                <a:latin typeface="+mn-lt"/>
                <a:ea typeface="+mn-ea"/>
                <a:cs typeface="+mn-cs"/>
              </a:defRPr>
            </a:lvl1pPr>
            <a:lvl2pPr marL="740664" indent="-285750" algn="l" rtl="0" eaLnBrk="1" latinLnBrk="0" hangingPunct="1">
              <a:spcBef>
                <a:spcPct val="20000"/>
              </a:spcBef>
              <a:buClr>
                <a:schemeClr val="accent2"/>
              </a:buClr>
              <a:buSzPct val="90000"/>
              <a:buFont typeface="Wingdings"/>
              <a:buNone/>
              <a:defRPr kumimoji="0" sz="2000" b="1"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None/>
              <a:defRPr kumimoji="0" sz="1800" b="1"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None/>
              <a:defRPr kumimoji="0" sz="1600" b="1"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None/>
              <a:defRPr kumimoji="0" sz="1600" b="1"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r>
              <a:rPr lang="en-US" dirty="0" smtClean="0"/>
              <a:t>Location C </a:t>
            </a:r>
            <a:endParaRPr lang="en-US" dirty="0"/>
          </a:p>
        </p:txBody>
      </p:sp>
    </p:spTree>
    <p:extLst>
      <p:ext uri="{BB962C8B-B14F-4D97-AF65-F5344CB8AC3E}">
        <p14:creationId xmlns:p14="http://schemas.microsoft.com/office/powerpoint/2010/main" val="19247996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4" y="344920"/>
            <a:ext cx="7772400" cy="914400"/>
          </a:xfrm>
        </p:spPr>
        <p:txBody>
          <a:bodyPr>
            <a:normAutofit fontScale="90000"/>
          </a:bodyPr>
          <a:lstStyle/>
          <a:p>
            <a:pPr algn="ctr"/>
            <a:r>
              <a:rPr lang="en-US" sz="2000" dirty="0" smtClean="0"/>
              <a:t>First College English Course at a 2-year institution</a:t>
            </a:r>
            <a:br>
              <a:rPr lang="en-US" sz="2000" dirty="0" smtClean="0"/>
            </a:br>
            <a:r>
              <a:rPr lang="en-US" sz="2000" dirty="0" smtClean="0"/>
              <a:t>Students who Passed English IV in High School</a:t>
            </a:r>
            <a:br>
              <a:rPr lang="en-US" sz="2000" dirty="0" smtClean="0"/>
            </a:br>
            <a:r>
              <a:rPr lang="en-US" sz="2000" i="1" dirty="0" smtClean="0"/>
              <a:t>H.S. Graduates FY 2005-2007</a:t>
            </a:r>
            <a:endParaRPr lang="en-US" sz="2000" i="1" dirty="0"/>
          </a:p>
        </p:txBody>
      </p:sp>
      <p:sp>
        <p:nvSpPr>
          <p:cNvPr id="4" name="Text Placeholder 3"/>
          <p:cNvSpPr>
            <a:spLocks noGrp="1"/>
          </p:cNvSpPr>
          <p:nvPr>
            <p:ph type="body" idx="1"/>
          </p:nvPr>
        </p:nvSpPr>
        <p:spPr>
          <a:xfrm>
            <a:off x="1273272" y="1396802"/>
            <a:ext cx="1912382" cy="639762"/>
          </a:xfrm>
        </p:spPr>
        <p:txBody>
          <a:bodyPr>
            <a:normAutofit/>
          </a:bodyPr>
          <a:lstStyle/>
          <a:p>
            <a:r>
              <a:rPr lang="en-US" dirty="0" smtClean="0"/>
              <a:t>Location A </a:t>
            </a:r>
            <a:endParaRPr lang="en-US" dirty="0"/>
          </a:p>
        </p:txBody>
      </p:sp>
      <p:sp>
        <p:nvSpPr>
          <p:cNvPr id="6" name="Text Placeholder 5"/>
          <p:cNvSpPr>
            <a:spLocks noGrp="1"/>
          </p:cNvSpPr>
          <p:nvPr>
            <p:ph type="body" sz="quarter" idx="3"/>
          </p:nvPr>
        </p:nvSpPr>
        <p:spPr>
          <a:xfrm>
            <a:off x="4025591" y="1367302"/>
            <a:ext cx="1706614" cy="639762"/>
          </a:xfrm>
        </p:spPr>
        <p:txBody>
          <a:bodyPr>
            <a:normAutofit/>
          </a:bodyPr>
          <a:lstStyle/>
          <a:p>
            <a:r>
              <a:rPr lang="en-US" dirty="0" smtClean="0"/>
              <a:t>Location B</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68967732"/>
              </p:ext>
            </p:extLst>
          </p:nvPr>
        </p:nvGraphicFramePr>
        <p:xfrm>
          <a:off x="-76200" y="1692098"/>
          <a:ext cx="3436375" cy="43335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Chart 11"/>
          <p:cNvGraphicFramePr>
            <a:graphicFrameLocks/>
          </p:cNvGraphicFramePr>
          <p:nvPr>
            <p:extLst>
              <p:ext uri="{D42A27DB-BD31-4B8C-83A1-F6EECF244321}">
                <p14:modId xmlns:p14="http://schemas.microsoft.com/office/powerpoint/2010/main" val="2090958353"/>
              </p:ext>
            </p:extLst>
          </p:nvPr>
        </p:nvGraphicFramePr>
        <p:xfrm>
          <a:off x="3312393" y="1711148"/>
          <a:ext cx="2685284" cy="436551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Chart 12"/>
          <p:cNvGraphicFramePr>
            <a:graphicFrameLocks/>
          </p:cNvGraphicFramePr>
          <p:nvPr>
            <p:extLst>
              <p:ext uri="{D42A27DB-BD31-4B8C-83A1-F6EECF244321}">
                <p14:modId xmlns:p14="http://schemas.microsoft.com/office/powerpoint/2010/main" val="1790521684"/>
              </p:ext>
            </p:extLst>
          </p:nvPr>
        </p:nvGraphicFramePr>
        <p:xfrm>
          <a:off x="5966951" y="1886484"/>
          <a:ext cx="2467591" cy="4086304"/>
        </p:xfrm>
        <a:graphic>
          <a:graphicData uri="http://schemas.openxmlformats.org/drawingml/2006/chart">
            <c:chart xmlns:c="http://schemas.openxmlformats.org/drawingml/2006/chart" xmlns:r="http://schemas.openxmlformats.org/officeDocument/2006/relationships" r:id="rId5"/>
          </a:graphicData>
        </a:graphic>
      </p:graphicFrame>
      <p:sp>
        <p:nvSpPr>
          <p:cNvPr id="14" name="Text Placeholder 5"/>
          <p:cNvSpPr txBox="1">
            <a:spLocks/>
          </p:cNvSpPr>
          <p:nvPr/>
        </p:nvSpPr>
        <p:spPr>
          <a:xfrm>
            <a:off x="6842532" y="1372217"/>
            <a:ext cx="1706614" cy="639762"/>
          </a:xfrm>
          <a:prstGeom prst="rect">
            <a:avLst/>
          </a:prstGeom>
        </p:spPr>
        <p:txBody>
          <a:bodyPr vert="horz" anchor="ctr">
            <a:normAutofit/>
          </a:bodyPr>
          <a:lstStyle>
            <a:lvl1pPr marL="73152" indent="0" algn="l" rtl="0" eaLnBrk="1" latinLnBrk="0" hangingPunct="1">
              <a:spcBef>
                <a:spcPts val="700"/>
              </a:spcBef>
              <a:buClr>
                <a:schemeClr val="tx2"/>
              </a:buClr>
              <a:buSzPct val="95000"/>
              <a:buFont typeface="Wingdings"/>
              <a:buNone/>
              <a:defRPr kumimoji="0" sz="2400" b="1" kern="1200">
                <a:solidFill>
                  <a:schemeClr val="accent2"/>
                </a:solidFill>
                <a:latin typeface="+mn-lt"/>
                <a:ea typeface="+mn-ea"/>
                <a:cs typeface="+mn-cs"/>
              </a:defRPr>
            </a:lvl1pPr>
            <a:lvl2pPr marL="740664" indent="-285750" algn="l" rtl="0" eaLnBrk="1" latinLnBrk="0" hangingPunct="1">
              <a:spcBef>
                <a:spcPct val="20000"/>
              </a:spcBef>
              <a:buClr>
                <a:schemeClr val="accent2"/>
              </a:buClr>
              <a:buSzPct val="90000"/>
              <a:buFont typeface="Wingdings"/>
              <a:buNone/>
              <a:defRPr kumimoji="0" sz="2000" b="1"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None/>
              <a:defRPr kumimoji="0" sz="1800" b="1"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None/>
              <a:defRPr kumimoji="0" sz="1600" b="1"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None/>
              <a:defRPr kumimoji="0" sz="1600" b="1"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r>
              <a:rPr lang="en-US" dirty="0" smtClean="0"/>
              <a:t>Location C</a:t>
            </a:r>
            <a:endParaRPr lang="en-US" dirty="0"/>
          </a:p>
        </p:txBody>
      </p:sp>
      <p:sp>
        <p:nvSpPr>
          <p:cNvPr id="15" name="TextBox 14"/>
          <p:cNvSpPr txBox="1"/>
          <p:nvPr/>
        </p:nvSpPr>
        <p:spPr>
          <a:xfrm>
            <a:off x="888079" y="6496213"/>
            <a:ext cx="7272696" cy="369332"/>
          </a:xfrm>
          <a:prstGeom prst="rect">
            <a:avLst/>
          </a:prstGeom>
          <a:noFill/>
        </p:spPr>
        <p:txBody>
          <a:bodyPr wrap="square" rtlCol="0">
            <a:spAutoFit/>
          </a:bodyPr>
          <a:lstStyle/>
          <a:p>
            <a:r>
              <a:rPr lang="en-US" dirty="0" smtClean="0"/>
              <a:t>Developmental Education		Composition		Other</a:t>
            </a:r>
          </a:p>
        </p:txBody>
      </p:sp>
      <p:sp>
        <p:nvSpPr>
          <p:cNvPr id="16" name="Rectangle 15"/>
          <p:cNvSpPr/>
          <p:nvPr/>
        </p:nvSpPr>
        <p:spPr>
          <a:xfrm>
            <a:off x="4389950" y="6588000"/>
            <a:ext cx="186813" cy="185758"/>
          </a:xfrm>
          <a:prstGeom prst="rect">
            <a:avLst/>
          </a:prstGeom>
          <a:solidFill>
            <a:srgbClr val="7FD13B"/>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128308" y="6588000"/>
            <a:ext cx="186813" cy="185758"/>
          </a:xfrm>
          <a:prstGeom prst="rect">
            <a:avLst/>
          </a:prstGeom>
          <a:solidFill>
            <a:srgbClr val="00ADDC"/>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28301" y="6588000"/>
            <a:ext cx="186813" cy="185758"/>
          </a:xfrm>
          <a:prstGeom prst="rect">
            <a:avLst/>
          </a:prstGeom>
          <a:solidFill>
            <a:srgbClr val="862DD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1135625" y="3071270"/>
            <a:ext cx="816078" cy="369332"/>
          </a:xfrm>
          <a:prstGeom prst="rect">
            <a:avLst/>
          </a:prstGeom>
          <a:noFill/>
        </p:spPr>
        <p:txBody>
          <a:bodyPr wrap="square" rtlCol="0">
            <a:spAutoFit/>
          </a:bodyPr>
          <a:lstStyle/>
          <a:p>
            <a:r>
              <a:rPr lang="en-US" dirty="0" smtClean="0"/>
              <a:t>44.9%</a:t>
            </a:r>
            <a:endParaRPr lang="en-US" dirty="0"/>
          </a:p>
        </p:txBody>
      </p:sp>
      <p:sp>
        <p:nvSpPr>
          <p:cNvPr id="23" name="TextBox 22"/>
          <p:cNvSpPr txBox="1"/>
          <p:nvPr/>
        </p:nvSpPr>
        <p:spPr>
          <a:xfrm>
            <a:off x="2389237" y="3440602"/>
            <a:ext cx="816078" cy="369332"/>
          </a:xfrm>
          <a:prstGeom prst="rect">
            <a:avLst/>
          </a:prstGeom>
          <a:noFill/>
        </p:spPr>
        <p:txBody>
          <a:bodyPr wrap="square" rtlCol="0">
            <a:spAutoFit/>
          </a:bodyPr>
          <a:lstStyle/>
          <a:p>
            <a:r>
              <a:rPr lang="en-US" dirty="0" smtClean="0"/>
              <a:t>48.1%</a:t>
            </a:r>
            <a:endParaRPr lang="en-US" dirty="0"/>
          </a:p>
        </p:txBody>
      </p:sp>
      <p:sp>
        <p:nvSpPr>
          <p:cNvPr id="24" name="TextBox 23"/>
          <p:cNvSpPr txBox="1"/>
          <p:nvPr/>
        </p:nvSpPr>
        <p:spPr>
          <a:xfrm>
            <a:off x="3903405" y="4639514"/>
            <a:ext cx="816078" cy="369332"/>
          </a:xfrm>
          <a:prstGeom prst="rect">
            <a:avLst/>
          </a:prstGeom>
          <a:noFill/>
        </p:spPr>
        <p:txBody>
          <a:bodyPr wrap="square" rtlCol="0">
            <a:spAutoFit/>
          </a:bodyPr>
          <a:lstStyle/>
          <a:p>
            <a:r>
              <a:rPr lang="en-US" dirty="0" smtClean="0"/>
              <a:t>13.0%</a:t>
            </a:r>
            <a:endParaRPr lang="en-US" dirty="0"/>
          </a:p>
        </p:txBody>
      </p:sp>
      <p:sp>
        <p:nvSpPr>
          <p:cNvPr id="25" name="TextBox 24"/>
          <p:cNvSpPr txBox="1"/>
          <p:nvPr/>
        </p:nvSpPr>
        <p:spPr>
          <a:xfrm>
            <a:off x="5181599" y="1886484"/>
            <a:ext cx="816078" cy="369332"/>
          </a:xfrm>
          <a:prstGeom prst="rect">
            <a:avLst/>
          </a:prstGeom>
          <a:noFill/>
        </p:spPr>
        <p:txBody>
          <a:bodyPr wrap="square" rtlCol="0">
            <a:spAutoFit/>
          </a:bodyPr>
          <a:lstStyle/>
          <a:p>
            <a:r>
              <a:rPr lang="en-US" dirty="0" smtClean="0"/>
              <a:t>87.0%</a:t>
            </a:r>
            <a:endParaRPr lang="en-US" dirty="0"/>
          </a:p>
        </p:txBody>
      </p:sp>
      <p:sp>
        <p:nvSpPr>
          <p:cNvPr id="26" name="TextBox 25"/>
          <p:cNvSpPr txBox="1"/>
          <p:nvPr/>
        </p:nvSpPr>
        <p:spPr>
          <a:xfrm>
            <a:off x="6248400" y="3201928"/>
            <a:ext cx="1253612" cy="369332"/>
          </a:xfrm>
          <a:prstGeom prst="rect">
            <a:avLst/>
          </a:prstGeom>
          <a:noFill/>
        </p:spPr>
        <p:txBody>
          <a:bodyPr wrap="square" rtlCol="0">
            <a:spAutoFit/>
          </a:bodyPr>
          <a:lstStyle/>
          <a:p>
            <a:r>
              <a:rPr lang="en-US" dirty="0" smtClean="0"/>
              <a:t>49.0%</a:t>
            </a:r>
            <a:endParaRPr lang="en-US" dirty="0"/>
          </a:p>
        </p:txBody>
      </p:sp>
      <p:sp>
        <p:nvSpPr>
          <p:cNvPr id="27" name="TextBox 26"/>
          <p:cNvSpPr txBox="1"/>
          <p:nvPr/>
        </p:nvSpPr>
        <p:spPr>
          <a:xfrm>
            <a:off x="7391400" y="3072798"/>
            <a:ext cx="1157746" cy="369332"/>
          </a:xfrm>
          <a:prstGeom prst="rect">
            <a:avLst/>
          </a:prstGeom>
          <a:noFill/>
        </p:spPr>
        <p:txBody>
          <a:bodyPr wrap="square" rtlCol="0">
            <a:spAutoFit/>
          </a:bodyPr>
          <a:lstStyle/>
          <a:p>
            <a:r>
              <a:rPr lang="en-US" dirty="0" smtClean="0"/>
              <a:t>51.0%</a:t>
            </a:r>
            <a:endParaRPr lang="en-US" dirty="0"/>
          </a:p>
        </p:txBody>
      </p:sp>
    </p:spTree>
    <p:extLst>
      <p:ext uri="{BB962C8B-B14F-4D97-AF65-F5344CB8AC3E}">
        <p14:creationId xmlns:p14="http://schemas.microsoft.com/office/powerpoint/2010/main" val="32255533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4823" y="344920"/>
            <a:ext cx="8383537" cy="914400"/>
          </a:xfrm>
        </p:spPr>
        <p:txBody>
          <a:bodyPr>
            <a:normAutofit fontScale="90000"/>
          </a:bodyPr>
          <a:lstStyle/>
          <a:p>
            <a:pPr algn="ctr"/>
            <a:r>
              <a:rPr lang="en-US" sz="2000" dirty="0"/>
              <a:t>First College English Course at a 2-year institution </a:t>
            </a:r>
            <a:r>
              <a:rPr lang="en-US" sz="2000" u="sng" dirty="0"/>
              <a:t>Pass Rates</a:t>
            </a:r>
            <a:r>
              <a:rPr lang="en-US" sz="2000" dirty="0"/>
              <a:t/>
            </a:r>
            <a:br>
              <a:rPr lang="en-US" sz="2000" dirty="0"/>
            </a:br>
            <a:r>
              <a:rPr lang="en-US" sz="2000" dirty="0"/>
              <a:t>Students who Passed English IV in High School</a:t>
            </a:r>
            <a:br>
              <a:rPr lang="en-US" sz="2000" dirty="0"/>
            </a:br>
            <a:r>
              <a:rPr lang="en-US" sz="2000" i="1" dirty="0"/>
              <a:t>H.S. Graduates FY 2005-2007</a:t>
            </a:r>
          </a:p>
        </p:txBody>
      </p:sp>
      <p:sp>
        <p:nvSpPr>
          <p:cNvPr id="4" name="Text Placeholder 3"/>
          <p:cNvSpPr>
            <a:spLocks noGrp="1"/>
          </p:cNvSpPr>
          <p:nvPr>
            <p:ph type="body" idx="1"/>
          </p:nvPr>
        </p:nvSpPr>
        <p:spPr>
          <a:xfrm>
            <a:off x="1273272" y="1578694"/>
            <a:ext cx="1912382" cy="639762"/>
          </a:xfrm>
        </p:spPr>
        <p:txBody>
          <a:bodyPr>
            <a:normAutofit/>
          </a:bodyPr>
          <a:lstStyle/>
          <a:p>
            <a:r>
              <a:rPr lang="en-US" dirty="0" smtClean="0"/>
              <a:t>Location A </a:t>
            </a:r>
            <a:endParaRPr lang="en-US" dirty="0"/>
          </a:p>
        </p:txBody>
      </p:sp>
      <p:sp>
        <p:nvSpPr>
          <p:cNvPr id="6" name="Text Placeholder 5"/>
          <p:cNvSpPr>
            <a:spLocks noGrp="1"/>
          </p:cNvSpPr>
          <p:nvPr>
            <p:ph type="body" sz="quarter" idx="3"/>
          </p:nvPr>
        </p:nvSpPr>
        <p:spPr>
          <a:xfrm>
            <a:off x="4015759" y="1549198"/>
            <a:ext cx="1706614" cy="639762"/>
          </a:xfrm>
        </p:spPr>
        <p:txBody>
          <a:bodyPr>
            <a:normAutofit/>
          </a:bodyPr>
          <a:lstStyle/>
          <a:p>
            <a:r>
              <a:rPr lang="en-US" dirty="0" smtClean="0"/>
              <a:t>Location B</a:t>
            </a:r>
            <a:endParaRPr lang="en-US" dirty="0"/>
          </a:p>
        </p:txBody>
      </p:sp>
      <p:sp>
        <p:nvSpPr>
          <p:cNvPr id="14" name="Text Placeholder 5"/>
          <p:cNvSpPr txBox="1">
            <a:spLocks/>
          </p:cNvSpPr>
          <p:nvPr/>
        </p:nvSpPr>
        <p:spPr>
          <a:xfrm>
            <a:off x="6842532" y="1549198"/>
            <a:ext cx="1706614" cy="639762"/>
          </a:xfrm>
          <a:prstGeom prst="rect">
            <a:avLst/>
          </a:prstGeom>
        </p:spPr>
        <p:txBody>
          <a:bodyPr vert="horz" anchor="ctr">
            <a:normAutofit/>
          </a:bodyPr>
          <a:lstStyle>
            <a:lvl1pPr marL="73152" indent="0" algn="l" rtl="0" eaLnBrk="1" latinLnBrk="0" hangingPunct="1">
              <a:spcBef>
                <a:spcPts val="700"/>
              </a:spcBef>
              <a:buClr>
                <a:schemeClr val="tx2"/>
              </a:buClr>
              <a:buSzPct val="95000"/>
              <a:buFont typeface="Wingdings"/>
              <a:buNone/>
              <a:defRPr kumimoji="0" sz="2400" b="1" kern="1200">
                <a:solidFill>
                  <a:schemeClr val="accent2"/>
                </a:solidFill>
                <a:latin typeface="+mn-lt"/>
                <a:ea typeface="+mn-ea"/>
                <a:cs typeface="+mn-cs"/>
              </a:defRPr>
            </a:lvl1pPr>
            <a:lvl2pPr marL="740664" indent="-285750" algn="l" rtl="0" eaLnBrk="1" latinLnBrk="0" hangingPunct="1">
              <a:spcBef>
                <a:spcPct val="20000"/>
              </a:spcBef>
              <a:buClr>
                <a:schemeClr val="accent2"/>
              </a:buClr>
              <a:buSzPct val="90000"/>
              <a:buFont typeface="Wingdings"/>
              <a:buNone/>
              <a:defRPr kumimoji="0" sz="2000" b="1"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None/>
              <a:defRPr kumimoji="0" sz="1800" b="1"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None/>
              <a:defRPr kumimoji="0" sz="1600" b="1"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None/>
              <a:defRPr kumimoji="0" sz="1600" b="1"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a:lstStyle>
          <a:p>
            <a:r>
              <a:rPr lang="en-US" dirty="0" smtClean="0"/>
              <a:t>Location C</a:t>
            </a:r>
            <a:endParaRPr lang="en-US" dirty="0"/>
          </a:p>
        </p:txBody>
      </p:sp>
      <p:graphicFrame>
        <p:nvGraphicFramePr>
          <p:cNvPr id="22" name="Chart 21"/>
          <p:cNvGraphicFramePr>
            <a:graphicFrameLocks/>
          </p:cNvGraphicFramePr>
          <p:nvPr>
            <p:extLst>
              <p:ext uri="{D42A27DB-BD31-4B8C-83A1-F6EECF244321}">
                <p14:modId xmlns:p14="http://schemas.microsoft.com/office/powerpoint/2010/main" val="3829066162"/>
              </p:ext>
            </p:extLst>
          </p:nvPr>
        </p:nvGraphicFramePr>
        <p:xfrm>
          <a:off x="3336053" y="1859554"/>
          <a:ext cx="2882850" cy="48350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8" name="Chart 27"/>
          <p:cNvGraphicFramePr>
            <a:graphicFrameLocks/>
          </p:cNvGraphicFramePr>
          <p:nvPr>
            <p:extLst>
              <p:ext uri="{D42A27DB-BD31-4B8C-83A1-F6EECF244321}">
                <p14:modId xmlns:p14="http://schemas.microsoft.com/office/powerpoint/2010/main" val="3711829682"/>
              </p:ext>
            </p:extLst>
          </p:nvPr>
        </p:nvGraphicFramePr>
        <p:xfrm>
          <a:off x="6176346" y="1938854"/>
          <a:ext cx="2880360" cy="4837176"/>
        </p:xfrm>
        <a:graphic>
          <a:graphicData uri="http://schemas.openxmlformats.org/drawingml/2006/chart">
            <c:chart xmlns:c="http://schemas.openxmlformats.org/drawingml/2006/chart" xmlns:r="http://schemas.openxmlformats.org/officeDocument/2006/relationships" r:id="rId4"/>
          </a:graphicData>
        </a:graphic>
      </p:graphicFrame>
      <p:sp>
        <p:nvSpPr>
          <p:cNvPr id="30" name="TextBox 29"/>
          <p:cNvSpPr txBox="1"/>
          <p:nvPr/>
        </p:nvSpPr>
        <p:spPr>
          <a:xfrm>
            <a:off x="3642851" y="3071270"/>
            <a:ext cx="816078" cy="369332"/>
          </a:xfrm>
          <a:prstGeom prst="rect">
            <a:avLst/>
          </a:prstGeom>
          <a:noFill/>
        </p:spPr>
        <p:txBody>
          <a:bodyPr wrap="square" rtlCol="0">
            <a:spAutoFit/>
          </a:bodyPr>
          <a:lstStyle/>
          <a:p>
            <a:r>
              <a:rPr lang="en-US" dirty="0" smtClean="0"/>
              <a:t>56.1%</a:t>
            </a:r>
            <a:endParaRPr lang="en-US" dirty="0"/>
          </a:p>
        </p:txBody>
      </p:sp>
      <p:graphicFrame>
        <p:nvGraphicFramePr>
          <p:cNvPr id="31" name="Chart 30"/>
          <p:cNvGraphicFramePr>
            <a:graphicFrameLocks/>
          </p:cNvGraphicFramePr>
          <p:nvPr>
            <p:extLst>
              <p:ext uri="{D42A27DB-BD31-4B8C-83A1-F6EECF244321}">
                <p14:modId xmlns:p14="http://schemas.microsoft.com/office/powerpoint/2010/main" val="1173887547"/>
              </p:ext>
            </p:extLst>
          </p:nvPr>
        </p:nvGraphicFramePr>
        <p:xfrm>
          <a:off x="-304800" y="1869079"/>
          <a:ext cx="3593592" cy="4876800"/>
        </p:xfrm>
        <a:graphic>
          <a:graphicData uri="http://schemas.openxmlformats.org/drawingml/2006/chart">
            <c:chart xmlns:c="http://schemas.openxmlformats.org/drawingml/2006/chart" xmlns:r="http://schemas.openxmlformats.org/officeDocument/2006/relationships" r:id="rId5"/>
          </a:graphicData>
        </a:graphic>
      </p:graphicFrame>
      <p:sp>
        <p:nvSpPr>
          <p:cNvPr id="32" name="TextBox 31"/>
          <p:cNvSpPr txBox="1"/>
          <p:nvPr/>
        </p:nvSpPr>
        <p:spPr>
          <a:xfrm>
            <a:off x="924231" y="2392156"/>
            <a:ext cx="816078" cy="369332"/>
          </a:xfrm>
          <a:prstGeom prst="rect">
            <a:avLst/>
          </a:prstGeom>
          <a:noFill/>
        </p:spPr>
        <p:txBody>
          <a:bodyPr wrap="square" rtlCol="0">
            <a:spAutoFit/>
          </a:bodyPr>
          <a:lstStyle/>
          <a:p>
            <a:r>
              <a:rPr lang="en-US" dirty="0" smtClean="0"/>
              <a:t>77.6%</a:t>
            </a:r>
            <a:endParaRPr lang="en-US" dirty="0"/>
          </a:p>
        </p:txBody>
      </p:sp>
      <p:sp>
        <p:nvSpPr>
          <p:cNvPr id="33" name="TextBox 32"/>
          <p:cNvSpPr txBox="1"/>
          <p:nvPr/>
        </p:nvSpPr>
        <p:spPr>
          <a:xfrm>
            <a:off x="1799301" y="2402906"/>
            <a:ext cx="816078" cy="369332"/>
          </a:xfrm>
          <a:prstGeom prst="rect">
            <a:avLst/>
          </a:prstGeom>
          <a:noFill/>
        </p:spPr>
        <p:txBody>
          <a:bodyPr wrap="square" rtlCol="0">
            <a:spAutoFit/>
          </a:bodyPr>
          <a:lstStyle/>
          <a:p>
            <a:r>
              <a:rPr lang="en-US" dirty="0" smtClean="0"/>
              <a:t>76.5%</a:t>
            </a:r>
            <a:endParaRPr lang="en-US" dirty="0"/>
          </a:p>
        </p:txBody>
      </p:sp>
      <p:sp>
        <p:nvSpPr>
          <p:cNvPr id="34" name="TextBox 33"/>
          <p:cNvSpPr txBox="1"/>
          <p:nvPr/>
        </p:nvSpPr>
        <p:spPr>
          <a:xfrm>
            <a:off x="2684204" y="2395073"/>
            <a:ext cx="816078" cy="369332"/>
          </a:xfrm>
          <a:prstGeom prst="rect">
            <a:avLst/>
          </a:prstGeom>
          <a:noFill/>
        </p:spPr>
        <p:txBody>
          <a:bodyPr wrap="square" rtlCol="0">
            <a:spAutoFit/>
          </a:bodyPr>
          <a:lstStyle/>
          <a:p>
            <a:r>
              <a:rPr lang="en-US" dirty="0" smtClean="0"/>
              <a:t>76.7%</a:t>
            </a:r>
            <a:endParaRPr lang="en-US" dirty="0"/>
          </a:p>
        </p:txBody>
      </p:sp>
      <p:sp>
        <p:nvSpPr>
          <p:cNvPr id="35" name="TextBox 34"/>
          <p:cNvSpPr txBox="1"/>
          <p:nvPr/>
        </p:nvSpPr>
        <p:spPr>
          <a:xfrm>
            <a:off x="4557251" y="3082561"/>
            <a:ext cx="816078" cy="369332"/>
          </a:xfrm>
          <a:prstGeom prst="rect">
            <a:avLst/>
          </a:prstGeom>
          <a:noFill/>
        </p:spPr>
        <p:txBody>
          <a:bodyPr wrap="square" rtlCol="0">
            <a:spAutoFit/>
          </a:bodyPr>
          <a:lstStyle/>
          <a:p>
            <a:r>
              <a:rPr lang="en-US" dirty="0" smtClean="0"/>
              <a:t>57.1%</a:t>
            </a:r>
            <a:endParaRPr lang="en-US" dirty="0"/>
          </a:p>
        </p:txBody>
      </p:sp>
      <p:sp>
        <p:nvSpPr>
          <p:cNvPr id="36" name="TextBox 35"/>
          <p:cNvSpPr txBox="1"/>
          <p:nvPr/>
        </p:nvSpPr>
        <p:spPr>
          <a:xfrm>
            <a:off x="5402825" y="2685879"/>
            <a:ext cx="816078" cy="369332"/>
          </a:xfrm>
          <a:prstGeom prst="rect">
            <a:avLst/>
          </a:prstGeom>
          <a:noFill/>
        </p:spPr>
        <p:txBody>
          <a:bodyPr wrap="square" rtlCol="0">
            <a:spAutoFit/>
          </a:bodyPr>
          <a:lstStyle/>
          <a:p>
            <a:r>
              <a:rPr lang="en-US" dirty="0" smtClean="0"/>
              <a:t>70.8%</a:t>
            </a:r>
            <a:endParaRPr lang="en-US" dirty="0"/>
          </a:p>
        </p:txBody>
      </p:sp>
      <p:sp>
        <p:nvSpPr>
          <p:cNvPr id="37" name="TextBox 36"/>
          <p:cNvSpPr txBox="1"/>
          <p:nvPr/>
        </p:nvSpPr>
        <p:spPr>
          <a:xfrm>
            <a:off x="6381133" y="3020176"/>
            <a:ext cx="816078" cy="369332"/>
          </a:xfrm>
          <a:prstGeom prst="rect">
            <a:avLst/>
          </a:prstGeom>
          <a:noFill/>
        </p:spPr>
        <p:txBody>
          <a:bodyPr wrap="square" rtlCol="0">
            <a:spAutoFit/>
          </a:bodyPr>
          <a:lstStyle/>
          <a:p>
            <a:r>
              <a:rPr lang="en-US" dirty="0" smtClean="0"/>
              <a:t>60.9%</a:t>
            </a:r>
            <a:endParaRPr lang="en-US" dirty="0"/>
          </a:p>
        </p:txBody>
      </p:sp>
      <p:sp>
        <p:nvSpPr>
          <p:cNvPr id="38" name="TextBox 37"/>
          <p:cNvSpPr txBox="1"/>
          <p:nvPr/>
        </p:nvSpPr>
        <p:spPr>
          <a:xfrm>
            <a:off x="7295533" y="2736507"/>
            <a:ext cx="816078" cy="369332"/>
          </a:xfrm>
          <a:prstGeom prst="rect">
            <a:avLst/>
          </a:prstGeom>
          <a:noFill/>
        </p:spPr>
        <p:txBody>
          <a:bodyPr wrap="square" rtlCol="0">
            <a:spAutoFit/>
          </a:bodyPr>
          <a:lstStyle/>
          <a:p>
            <a:r>
              <a:rPr lang="en-US" dirty="0" smtClean="0"/>
              <a:t>67.6%</a:t>
            </a:r>
            <a:endParaRPr lang="en-US" dirty="0"/>
          </a:p>
        </p:txBody>
      </p:sp>
      <p:sp>
        <p:nvSpPr>
          <p:cNvPr id="39" name="TextBox 38"/>
          <p:cNvSpPr txBox="1"/>
          <p:nvPr/>
        </p:nvSpPr>
        <p:spPr>
          <a:xfrm>
            <a:off x="8141107" y="2398817"/>
            <a:ext cx="816078" cy="369332"/>
          </a:xfrm>
          <a:prstGeom prst="rect">
            <a:avLst/>
          </a:prstGeom>
          <a:noFill/>
        </p:spPr>
        <p:txBody>
          <a:bodyPr wrap="square" rtlCol="0">
            <a:spAutoFit/>
          </a:bodyPr>
          <a:lstStyle/>
          <a:p>
            <a:r>
              <a:rPr lang="en-US" dirty="0" smtClean="0"/>
              <a:t>76.1%</a:t>
            </a:r>
            <a:endParaRPr lang="en-US" dirty="0"/>
          </a:p>
        </p:txBody>
      </p:sp>
    </p:spTree>
    <p:extLst>
      <p:ext uri="{BB962C8B-B14F-4D97-AF65-F5344CB8AC3E}">
        <p14:creationId xmlns:p14="http://schemas.microsoft.com/office/powerpoint/2010/main" val="36785857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Problems of Interest</a:t>
            </a:r>
            <a:endParaRPr lang="en-US" dirty="0"/>
          </a:p>
        </p:txBody>
      </p:sp>
      <p:sp>
        <p:nvSpPr>
          <p:cNvPr id="3" name="Content Placeholder 2"/>
          <p:cNvSpPr>
            <a:spLocks noGrp="1"/>
          </p:cNvSpPr>
          <p:nvPr>
            <p:ph idx="1"/>
          </p:nvPr>
        </p:nvSpPr>
        <p:spPr/>
        <p:txBody>
          <a:bodyPr/>
          <a:lstStyle/>
          <a:p>
            <a:pPr algn="ctr"/>
            <a:r>
              <a:rPr lang="en-US" dirty="0" smtClean="0"/>
              <a:t>Based on the data available,</a:t>
            </a:r>
          </a:p>
          <a:p>
            <a:pPr marL="114300" indent="0" algn="ctr">
              <a:buNone/>
            </a:pPr>
            <a:r>
              <a:rPr lang="en-US" dirty="0" smtClean="0"/>
              <a:t>state at least one question of interest to your team about the performance of students in </a:t>
            </a:r>
            <a:r>
              <a:rPr lang="en-US" smtClean="0"/>
              <a:t>your pyramid.</a:t>
            </a:r>
            <a:endParaRPr lang="en-US" dirty="0"/>
          </a:p>
        </p:txBody>
      </p:sp>
      <p:pic>
        <p:nvPicPr>
          <p:cNvPr id="6146" name="Picture 2" descr="C:\Users\mjk0007\AppData\Local\Microsoft\Windows\Temporary Internet Files\Content.IE5\L3SHP0T5\MC90043440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76600" y="3048000"/>
            <a:ext cx="2819400"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4003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Users\jharvill\AppData\Local\Microsoft\Windows\Temporary Internet Files\Content.IE5\NKU46CL5\MP90044842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080453" y="1600200"/>
            <a:ext cx="2373494" cy="4800600"/>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6C9BBEF7-7293-46AE-9D35-8611E125A7BD}" type="slidenum">
              <a:rPr lang="en-US" smtClean="0"/>
              <a:pPr/>
              <a:t>24</a:t>
            </a:fld>
            <a:endParaRPr lang="en-US" dirty="0"/>
          </a:p>
        </p:txBody>
      </p:sp>
      <p:pic>
        <p:nvPicPr>
          <p:cNvPr id="5" name="Picture 2" descr="http://ts1.mm.bing.net/images/thumbnail.aspx?q=1251084218560&amp;id=6229bc969754c77a682d7069562bf1fa&amp;url=http%3a%2f%2fcepr.uoregon.edu%2fpublic%2fimages%2fsite_images%2fccrcover_sm.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465805">
            <a:off x="591553" y="546808"/>
            <a:ext cx="1920239" cy="25603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C:\Users\jharvill\AppData\Local\Microsoft\Windows\Temporary Internet Files\Content.IE5\Y0NC11OM\MC90043466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38600" y="381000"/>
            <a:ext cx="211328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Users\jharvill\AppData\Local\Microsoft\Windows\Temporary Internet Files\Content.IE5\Y0NC11OM\MC90043466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4200" y="304800"/>
            <a:ext cx="1373632" cy="118872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jharvill\AppData\Local\Microsoft\Windows\Temporary Internet Files\Content.IE5\G4PZC5A9\MP900439522[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19400" y="2895600"/>
            <a:ext cx="3383280" cy="338328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815738195"/>
              </p:ext>
            </p:extLst>
          </p:nvPr>
        </p:nvGraphicFramePr>
        <p:xfrm>
          <a:off x="457200" y="274638"/>
          <a:ext cx="8229600" cy="944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1689028870"/>
              </p:ext>
            </p:extLst>
          </p:nvPr>
        </p:nvGraphicFramePr>
        <p:xfrm>
          <a:off x="-18165" y="1371600"/>
          <a:ext cx="9162165" cy="50292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2" name="Slide Number Placeholder 1"/>
          <p:cNvSpPr>
            <a:spLocks noGrp="1"/>
          </p:cNvSpPr>
          <p:nvPr>
            <p:ph type="sldNum" sz="quarter" idx="12"/>
          </p:nvPr>
        </p:nvSpPr>
        <p:spPr/>
        <p:txBody>
          <a:bodyPr/>
          <a:lstStyle/>
          <a:p>
            <a:fld id="{6C9BBEF7-7293-46AE-9D35-8611E125A7BD}" type="slidenum">
              <a:rPr lang="en-US" smtClean="0"/>
              <a:pPr/>
              <a:t>25</a:t>
            </a:fld>
            <a:endParaRPr lang="en-US" dirty="0"/>
          </a:p>
        </p:txBody>
      </p:sp>
      <p:sp>
        <p:nvSpPr>
          <p:cNvPr id="8" name="Up-Down Arrow 7"/>
          <p:cNvSpPr/>
          <p:nvPr/>
        </p:nvSpPr>
        <p:spPr>
          <a:xfrm rot="13934727">
            <a:off x="3794125" y="41100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9" name="Up-Down Arrow 8"/>
          <p:cNvSpPr/>
          <p:nvPr/>
        </p:nvSpPr>
        <p:spPr>
          <a:xfrm rot="13934727">
            <a:off x="5089525" y="2814638"/>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0" name="Up-Down Arrow 9"/>
          <p:cNvSpPr/>
          <p:nvPr/>
        </p:nvSpPr>
        <p:spPr>
          <a:xfrm rot="7404287">
            <a:off x="5094288" y="4095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1" name="Up-Down Arrow 10"/>
          <p:cNvSpPr/>
          <p:nvPr/>
        </p:nvSpPr>
        <p:spPr>
          <a:xfrm rot="7404287">
            <a:off x="3722688" y="2952750"/>
            <a:ext cx="333375"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2" name="Up-Down Arrow 11"/>
          <p:cNvSpPr/>
          <p:nvPr/>
        </p:nvSpPr>
        <p:spPr>
          <a:xfrm rot="10800000">
            <a:off x="4419600" y="25146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
        <p:nvSpPr>
          <p:cNvPr id="13" name="Up-Down Arrow 12"/>
          <p:cNvSpPr/>
          <p:nvPr/>
        </p:nvSpPr>
        <p:spPr>
          <a:xfrm rot="10800000">
            <a:off x="4419600" y="4572000"/>
            <a:ext cx="331788" cy="701675"/>
          </a:xfrm>
          <a:prstGeom prst="upDownArrow">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endParaRPr lang="en-US" dirty="0"/>
          </a:p>
        </p:txBody>
      </p:sp>
    </p:spTree>
    <p:extLst>
      <p:ext uri="{BB962C8B-B14F-4D97-AF65-F5344CB8AC3E}">
        <p14:creationId xmlns:p14="http://schemas.microsoft.com/office/powerpoint/2010/main" val="23769152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Purposes of Module 10</a:t>
            </a:r>
            <a:endParaRPr lang="en-US" dirty="0"/>
          </a:p>
        </p:txBody>
      </p:sp>
      <p:sp>
        <p:nvSpPr>
          <p:cNvPr id="3" name="Content Placeholder 2"/>
          <p:cNvSpPr>
            <a:spLocks noGrp="1"/>
          </p:cNvSpPr>
          <p:nvPr>
            <p:ph idx="1"/>
          </p:nvPr>
        </p:nvSpPr>
        <p:spPr/>
        <p:txBody>
          <a:bodyPr/>
          <a:lstStyle/>
          <a:p>
            <a:r>
              <a:rPr lang="en-US" b="1" u="sng" dirty="0" smtClean="0"/>
              <a:t>Study data that pertain to the college and career readiness and performance of local students.</a:t>
            </a:r>
          </a:p>
          <a:p>
            <a:endParaRPr lang="en-US" dirty="0"/>
          </a:p>
          <a:p>
            <a:r>
              <a:rPr lang="en-US" dirty="0" smtClean="0"/>
              <a:t>Become familiar with at least one source of data that can inform vertical alignment teams about career and college readiness of shared students and identify data that are relevant to your team.</a:t>
            </a:r>
          </a:p>
          <a:p>
            <a:endParaRPr lang="en-US" dirty="0"/>
          </a:p>
          <a:p>
            <a:r>
              <a:rPr lang="en-US" dirty="0" smtClean="0"/>
              <a:t>Select at least one problem of interest for continuing study through use of available data.</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3</a:t>
            </a:fld>
            <a:endParaRPr lang="en-US" dirty="0"/>
          </a:p>
        </p:txBody>
      </p:sp>
    </p:spTree>
    <p:extLst>
      <p:ext uri="{BB962C8B-B14F-4D97-AF65-F5344CB8AC3E}">
        <p14:creationId xmlns:p14="http://schemas.microsoft.com/office/powerpoint/2010/main" val="79366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lIns="64291" tIns="32146" rIns="64291" bIns="32146"/>
          <a:lstStyle/>
          <a:p>
            <a:r>
              <a:rPr lang="en-US" dirty="0" smtClean="0"/>
              <a:t>The Great Cultural Divide*</a:t>
            </a:r>
            <a:endParaRPr lang="en-US" dirty="0"/>
          </a:p>
        </p:txBody>
      </p:sp>
      <p:graphicFrame>
        <p:nvGraphicFramePr>
          <p:cNvPr id="7" name="Content Placeholder 6"/>
          <p:cNvGraphicFramePr>
            <a:graphicFrameLocks noGrp="1"/>
          </p:cNvGraphicFramePr>
          <p:nvPr>
            <p:ph sz="half" idx="2"/>
            <p:extLst>
              <p:ext uri="{D42A27DB-BD31-4B8C-83A1-F6EECF244321}">
                <p14:modId xmlns:p14="http://schemas.microsoft.com/office/powerpoint/2010/main" val="619013067"/>
              </p:ext>
            </p:extLst>
          </p:nvPr>
        </p:nvGraphicFramePr>
        <p:xfrm>
          <a:off x="228600" y="1295401"/>
          <a:ext cx="7772400" cy="4979412"/>
        </p:xfrm>
        <a:graphic>
          <a:graphicData uri="http://schemas.openxmlformats.org/drawingml/2006/table">
            <a:tbl>
              <a:tblPr firstRow="1" bandRow="1">
                <a:tableStyleId>{2D5ABB26-0587-4C30-8999-92F81FD0307C}</a:tableStyleId>
              </a:tblPr>
              <a:tblGrid>
                <a:gridCol w="3886200"/>
                <a:gridCol w="3886200"/>
              </a:tblGrid>
              <a:tr h="4455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500" b="1" u="sng" dirty="0" smtClean="0"/>
                        <a:t>K-12 System</a:t>
                      </a:r>
                      <a:endParaRPr lang="en-US" sz="2500" b="1" u="sng" dirty="0" smtClean="0">
                        <a:latin typeface="+mn-lt"/>
                        <a:cs typeface="Arial" pitchFamily="34" charset="0"/>
                      </a:endParaRPr>
                    </a:p>
                  </a:txBody>
                  <a:tcPr marL="64294" marR="64294" marT="32147" marB="32147" anchor="ctr"/>
                </a:tc>
                <a:tc>
                  <a:txBody>
                    <a:bodyPr/>
                    <a:lstStyle/>
                    <a:p>
                      <a:r>
                        <a:rPr lang="en-US" sz="2500" b="1" u="sng" dirty="0" smtClean="0"/>
                        <a:t>Postsecondary</a:t>
                      </a:r>
                      <a:r>
                        <a:rPr lang="en-US" sz="2500" b="1" u="sng" baseline="0" dirty="0" smtClean="0"/>
                        <a:t> System</a:t>
                      </a:r>
                      <a:endParaRPr lang="en-US" sz="2500" b="1" u="sng" dirty="0"/>
                    </a:p>
                  </a:txBody>
                  <a:tcPr marL="64294" marR="64294" marT="32147" marB="32147" anchor="ctr"/>
                </a:tc>
              </a:tr>
              <a:tr h="4331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Focus on success for all (graduation)</a:t>
                      </a:r>
                    </a:p>
                  </a:txBody>
                  <a:tcPr marL="64294" marR="64294" marT="32147" marB="32147"/>
                </a:tc>
                <a:tc>
                  <a:txBody>
                    <a:bodyPr/>
                    <a:lstStyle/>
                    <a:p>
                      <a:pPr>
                        <a:spcAft>
                          <a:spcPts val="0"/>
                        </a:spcAft>
                      </a:pPr>
                      <a:r>
                        <a:rPr lang="en-US" sz="2000" dirty="0" smtClean="0"/>
                        <a:t>Success</a:t>
                      </a:r>
                      <a:r>
                        <a:rPr lang="en-US" sz="2000" baseline="0" dirty="0" smtClean="0"/>
                        <a:t> is primarily up to student</a:t>
                      </a:r>
                      <a:endParaRPr lang="en-US" sz="2000" dirty="0"/>
                    </a:p>
                  </a:txBody>
                  <a:tcPr marL="64294" marR="64294" marT="32147" marB="32147"/>
                </a:tc>
              </a:tr>
              <a:tr h="67018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Support services for all who need it (differentiated instruction)</a:t>
                      </a:r>
                      <a:endParaRPr lang="en-US" sz="2000" dirty="0"/>
                    </a:p>
                  </a:txBody>
                  <a:tcPr marL="64294" marR="64294" marT="32147" marB="32147"/>
                </a:tc>
                <a:tc>
                  <a:txBody>
                    <a:bodyPr/>
                    <a:lstStyle/>
                    <a:p>
                      <a:pPr>
                        <a:spcAft>
                          <a:spcPts val="0"/>
                        </a:spcAft>
                      </a:pPr>
                      <a:r>
                        <a:rPr lang="en-US" sz="2000" dirty="0" smtClean="0"/>
                        <a:t>Services</a:t>
                      </a:r>
                      <a:r>
                        <a:rPr lang="en-US" sz="2000" baseline="0" dirty="0" smtClean="0"/>
                        <a:t> vary; </a:t>
                      </a:r>
                      <a:r>
                        <a:rPr lang="en-US" sz="2000" dirty="0" smtClean="0"/>
                        <a:t>Students expected</a:t>
                      </a:r>
                      <a:r>
                        <a:rPr lang="en-US" sz="2000" baseline="0" dirty="0" smtClean="0"/>
                        <a:t> </a:t>
                      </a:r>
                      <a:r>
                        <a:rPr lang="en-US" sz="2000" dirty="0" smtClean="0"/>
                        <a:t>to seek out support services</a:t>
                      </a:r>
                      <a:endParaRPr lang="en-US" sz="2000" dirty="0"/>
                    </a:p>
                  </a:txBody>
                  <a:tcPr marL="64294" marR="64294" marT="32147" marB="32147"/>
                </a:tc>
              </a:tr>
              <a:tr h="4264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Mandated standards</a:t>
                      </a:r>
                      <a:endParaRPr lang="en-US" sz="2000" dirty="0"/>
                    </a:p>
                  </a:txBody>
                  <a:tcPr marL="64294" marR="64294" marT="32147" marB="32147"/>
                </a:tc>
                <a:tc>
                  <a:txBody>
                    <a:bodyPr/>
                    <a:lstStyle/>
                    <a:p>
                      <a:pPr>
                        <a:spcAft>
                          <a:spcPts val="0"/>
                        </a:spcAft>
                      </a:pPr>
                      <a:r>
                        <a:rPr lang="en-US" sz="2000" dirty="0" smtClean="0">
                          <a:solidFill>
                            <a:schemeClr val="tx1"/>
                          </a:solidFill>
                        </a:rPr>
                        <a:t>Few overarching  </a:t>
                      </a:r>
                      <a:r>
                        <a:rPr lang="en-US" sz="2000" baseline="0" dirty="0" smtClean="0"/>
                        <a:t>standards</a:t>
                      </a:r>
                      <a:endParaRPr lang="en-US" sz="2000" dirty="0"/>
                    </a:p>
                  </a:txBody>
                  <a:tcPr marL="64294" marR="64294" marT="32147" marB="32147"/>
                </a:tc>
              </a:tr>
              <a:tr h="6092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Accountable to state and federal standards</a:t>
                      </a:r>
                      <a:endParaRPr lang="en-US" sz="2000" dirty="0"/>
                    </a:p>
                  </a:txBody>
                  <a:tcPr marL="64294" marR="64294" marT="32147" marB="32147"/>
                </a:tc>
                <a:tc>
                  <a:txBody>
                    <a:bodyPr/>
                    <a:lstStyle/>
                    <a:p>
                      <a:pPr>
                        <a:spcAft>
                          <a:spcPts val="0"/>
                        </a:spcAft>
                      </a:pPr>
                      <a:r>
                        <a:rPr lang="en-US" sz="2000" dirty="0" smtClean="0"/>
                        <a:t>Some</a:t>
                      </a:r>
                      <a:r>
                        <a:rPr lang="en-US" sz="2000" baseline="0" dirty="0" smtClean="0"/>
                        <a:t> accountability but with a f</a:t>
                      </a:r>
                      <a:r>
                        <a:rPr lang="en-US" sz="2000" dirty="0" smtClean="0"/>
                        <a:t>ocus</a:t>
                      </a:r>
                      <a:r>
                        <a:rPr lang="en-US" sz="2000" baseline="0" dirty="0" smtClean="0"/>
                        <a:t> on academic freedom</a:t>
                      </a:r>
                      <a:endParaRPr lang="en-US" sz="2000" dirty="0"/>
                    </a:p>
                  </a:txBody>
                  <a:tcPr marL="64294" marR="64294" marT="32147" marB="32147"/>
                </a:tc>
              </a:tr>
              <a:tr h="609258">
                <a:tc>
                  <a:txBody>
                    <a:bodyPr/>
                    <a:lstStyle/>
                    <a:p>
                      <a:pPr marL="0" algn="l" defTabSz="914400" rtl="0" eaLnBrk="1" latinLnBrk="0" hangingPunct="1">
                        <a:spcAft>
                          <a:spcPts val="0"/>
                        </a:spcAft>
                        <a:buFont typeface="Wingdings" pitchFamily="2" charset="2"/>
                        <a:buNone/>
                      </a:pPr>
                      <a:r>
                        <a:rPr lang="en-US" sz="2000" kern="1200" dirty="0" smtClean="0">
                          <a:solidFill>
                            <a:schemeClr val="tx1"/>
                          </a:solidFill>
                          <a:latin typeface="+mn-lt"/>
                          <a:ea typeface="+mn-ea"/>
                          <a:cs typeface="+mn-cs"/>
                        </a:rPr>
                        <a:t>Driven by high stakes accountability  defined by high school graduation</a:t>
                      </a:r>
                    </a:p>
                  </a:txBody>
                  <a:tcPr marL="64294" marR="64294" marT="32147" marB="32147"/>
                </a:tc>
                <a:tc>
                  <a:txBody>
                    <a:bodyPr/>
                    <a:lstStyle/>
                    <a:p>
                      <a:pPr marL="0" algn="l" defTabSz="914400" rtl="0" eaLnBrk="1" latinLnBrk="0" hangingPunct="1">
                        <a:spcAft>
                          <a:spcPts val="0"/>
                        </a:spcAft>
                        <a:buFont typeface="Wingdings" pitchFamily="2" charset="2"/>
                        <a:buNone/>
                      </a:pPr>
                      <a:r>
                        <a:rPr lang="en-US" sz="2000" kern="1200" dirty="0" smtClean="0">
                          <a:solidFill>
                            <a:schemeClr val="tx1"/>
                          </a:solidFill>
                          <a:latin typeface="+mn-lt"/>
                          <a:ea typeface="+mn-ea"/>
                          <a:cs typeface="+mn-cs"/>
                        </a:rPr>
                        <a:t>Less accountability tied to student success</a:t>
                      </a:r>
                    </a:p>
                  </a:txBody>
                  <a:tcPr marL="64294" marR="64294" marT="32147" marB="32147"/>
                </a:tc>
              </a:tr>
              <a:tr h="593060">
                <a:tc>
                  <a:txBody>
                    <a:bodyPr/>
                    <a:lstStyle/>
                    <a:p>
                      <a:pPr marL="0" algn="l" defTabSz="914400" rtl="0" eaLnBrk="1" latinLnBrk="0" hangingPunct="1">
                        <a:spcAft>
                          <a:spcPts val="0"/>
                        </a:spcAft>
                        <a:buFont typeface="Wingdings" pitchFamily="2" charset="2"/>
                        <a:buNone/>
                      </a:pPr>
                      <a:r>
                        <a:rPr lang="en-US" sz="2000" kern="1200" dirty="0" smtClean="0">
                          <a:solidFill>
                            <a:schemeClr val="tx1"/>
                          </a:solidFill>
                          <a:latin typeface="+mn-lt"/>
                          <a:ea typeface="+mn-ea"/>
                          <a:cs typeface="+mn-cs"/>
                        </a:rPr>
                        <a:t>Multiple assessments</a:t>
                      </a:r>
                    </a:p>
                  </a:txBody>
                  <a:tcPr marL="64294" marR="64294" marT="32147" marB="32147"/>
                </a:tc>
                <a:tc>
                  <a:txBody>
                    <a:bodyPr/>
                    <a:lstStyle/>
                    <a:p>
                      <a:pPr marL="0" algn="l" defTabSz="914400" rtl="0" eaLnBrk="1" latinLnBrk="0" hangingPunct="1">
                        <a:spcAft>
                          <a:spcPts val="0"/>
                        </a:spcAft>
                      </a:pPr>
                      <a:r>
                        <a:rPr lang="en-US" sz="2000" kern="1200" dirty="0" smtClean="0">
                          <a:solidFill>
                            <a:schemeClr val="tx1"/>
                          </a:solidFill>
                          <a:latin typeface="+mn-lt"/>
                          <a:ea typeface="+mn-ea"/>
                          <a:cs typeface="+mn-cs"/>
                        </a:rPr>
                        <a:t>Assessment is left to individual teachers</a:t>
                      </a:r>
                      <a:endParaRPr lang="en-US" sz="2000" kern="1200" dirty="0">
                        <a:solidFill>
                          <a:schemeClr val="tx1"/>
                        </a:solidFill>
                        <a:latin typeface="+mn-lt"/>
                        <a:ea typeface="+mn-ea"/>
                        <a:cs typeface="+mn-cs"/>
                      </a:endParaRPr>
                    </a:p>
                  </a:txBody>
                  <a:tcPr marL="64294" marR="64294" marT="32147" marB="32147"/>
                </a:tc>
              </a:tr>
              <a:tr h="861298">
                <a:tc>
                  <a:txBody>
                    <a:bodyPr/>
                    <a:lstStyle/>
                    <a:p>
                      <a:pPr marL="0" algn="l" defTabSz="914400" rtl="0" eaLnBrk="1" latinLnBrk="0" hangingPunct="1">
                        <a:spcAft>
                          <a:spcPts val="0"/>
                        </a:spcAft>
                        <a:buFont typeface="Wingdings" pitchFamily="2" charset="2"/>
                        <a:buNone/>
                      </a:pPr>
                      <a:r>
                        <a:rPr lang="en-US" sz="2000" kern="1200" dirty="0" smtClean="0">
                          <a:solidFill>
                            <a:schemeClr val="tx1"/>
                          </a:solidFill>
                          <a:latin typeface="+mn-lt"/>
                          <a:ea typeface="+mn-ea"/>
                          <a:cs typeface="+mn-cs"/>
                        </a:rPr>
                        <a:t>Strong emphasis on improving instruction and teacher accountability</a:t>
                      </a:r>
                    </a:p>
                  </a:txBody>
                  <a:tcPr marL="64294" marR="64294" marT="32147" marB="32147"/>
                </a:tc>
                <a:tc>
                  <a:txBody>
                    <a:bodyPr/>
                    <a:lstStyle/>
                    <a:p>
                      <a:pPr marL="0" algn="l" defTabSz="914400" rtl="0" eaLnBrk="1" latinLnBrk="0" hangingPunct="1">
                        <a:spcAft>
                          <a:spcPts val="0"/>
                        </a:spcAft>
                        <a:buFont typeface="Wingdings" pitchFamily="2" charset="2"/>
                        <a:buNone/>
                      </a:pPr>
                      <a:r>
                        <a:rPr lang="en-US" sz="2000" kern="1200" dirty="0" smtClean="0">
                          <a:solidFill>
                            <a:schemeClr val="tx1"/>
                          </a:solidFill>
                          <a:latin typeface="+mn-lt"/>
                          <a:ea typeface="+mn-ea"/>
                          <a:cs typeface="+mn-cs"/>
                        </a:rPr>
                        <a:t>Strong emphasis on student accountability</a:t>
                      </a:r>
                    </a:p>
                  </a:txBody>
                  <a:tcPr marL="64294" marR="64294" marT="32147" marB="32147"/>
                </a:tc>
              </a:tr>
            </a:tbl>
          </a:graphicData>
        </a:graphic>
      </p:graphicFrame>
      <p:sp>
        <p:nvSpPr>
          <p:cNvPr id="3" name="TextBox 2"/>
          <p:cNvSpPr txBox="1"/>
          <p:nvPr/>
        </p:nvSpPr>
        <p:spPr>
          <a:xfrm>
            <a:off x="457200" y="6304002"/>
            <a:ext cx="6096000" cy="369332"/>
          </a:xfrm>
          <a:prstGeom prst="rect">
            <a:avLst/>
          </a:prstGeom>
          <a:noFill/>
        </p:spPr>
        <p:txBody>
          <a:bodyPr wrap="square" rtlCol="0">
            <a:spAutoFit/>
          </a:bodyPr>
          <a:lstStyle/>
          <a:p>
            <a:r>
              <a:rPr lang="en-US" dirty="0" smtClean="0"/>
              <a:t> *Acknowledgement: Ginger Grossman, THECB</a:t>
            </a:r>
            <a:endParaRPr lang="en-US" dirty="0"/>
          </a:p>
        </p:txBody>
      </p:sp>
    </p:spTree>
    <p:extLst>
      <p:ext uri="{BB962C8B-B14F-4D97-AF65-F5344CB8AC3E}">
        <p14:creationId xmlns:p14="http://schemas.microsoft.com/office/powerpoint/2010/main" val="9133066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K-12 Indicators from AEIS</a:t>
            </a:r>
            <a:endParaRPr lang="en-US" dirty="0"/>
          </a:p>
        </p:txBody>
      </p:sp>
      <p:sp>
        <p:nvSpPr>
          <p:cNvPr id="3" name="Content Placeholder 2"/>
          <p:cNvSpPr>
            <a:spLocks noGrp="1"/>
          </p:cNvSpPr>
          <p:nvPr>
            <p:ph idx="1"/>
          </p:nvPr>
        </p:nvSpPr>
        <p:spPr/>
        <p:txBody>
          <a:bodyPr>
            <a:normAutofit/>
          </a:bodyPr>
          <a:lstStyle/>
          <a:p>
            <a:r>
              <a:rPr lang="en-US" dirty="0" smtClean="0"/>
              <a:t>For a high school of interest, examine the following:</a:t>
            </a:r>
          </a:p>
          <a:p>
            <a:pPr marL="114300" indent="0">
              <a:buNone/>
            </a:pPr>
            <a:r>
              <a:rPr lang="en-US" dirty="0" smtClean="0"/>
              <a:t>    </a:t>
            </a:r>
            <a:r>
              <a:rPr lang="en-US" sz="1700" dirty="0" smtClean="0"/>
              <a:t>In the College Readiness Indicator section, what percentage of the most recent graduating class completed the Recommended High School Program or the Distinguished Academic program?  Were there gaps for subgroups?</a:t>
            </a:r>
          </a:p>
          <a:p>
            <a:pPr marL="114300" indent="0">
              <a:buNone/>
            </a:pPr>
            <a:r>
              <a:rPr lang="en-US" sz="1700" dirty="0"/>
              <a:t> </a:t>
            </a:r>
            <a:r>
              <a:rPr lang="en-US" sz="1700" dirty="0" smtClean="0"/>
              <a:t>   What percentage of students completed advanced/dual enrollment courses?  How many took and how many passed AP/IB exams?  Were there differences by subgroup?</a:t>
            </a:r>
          </a:p>
          <a:p>
            <a:pPr marL="114300" indent="0">
              <a:buNone/>
            </a:pPr>
            <a:r>
              <a:rPr lang="en-US" sz="1700" dirty="0"/>
              <a:t> </a:t>
            </a:r>
            <a:r>
              <a:rPr lang="en-US" sz="1700" dirty="0" smtClean="0"/>
              <a:t>    To what extent and how well did students perform on the SAT/ACT?  Were results similar by subgroup?</a:t>
            </a:r>
          </a:p>
          <a:p>
            <a:pPr marL="114300" indent="0">
              <a:buNone/>
            </a:pPr>
            <a:r>
              <a:rPr lang="en-US" sz="1700" dirty="0"/>
              <a:t> </a:t>
            </a:r>
            <a:r>
              <a:rPr lang="en-US" sz="1700" dirty="0" smtClean="0"/>
              <a:t>    What percentage of students were considered TSI (Texas Success Initiative) ready?</a:t>
            </a:r>
          </a:p>
          <a:p>
            <a:pPr marL="114300" indent="0">
              <a:buNone/>
            </a:pPr>
            <a:r>
              <a:rPr lang="en-US" sz="1700" dirty="0"/>
              <a:t> </a:t>
            </a:r>
            <a:r>
              <a:rPr lang="en-US" sz="1700" dirty="0" smtClean="0"/>
              <a:t>    What percentages of students were “college ready graduates” in ELA, math, and both subjects?  Were there differences by subgroup?</a:t>
            </a:r>
          </a:p>
          <a:p>
            <a:pPr marL="114300" indent="0">
              <a:buNone/>
            </a:pPr>
            <a:r>
              <a:rPr lang="en-US" sz="1700" dirty="0"/>
              <a:t> </a:t>
            </a:r>
            <a:r>
              <a:rPr lang="en-US" sz="1700" dirty="0" smtClean="0"/>
              <a:t>     What is the average years of teacher experience at the school?</a:t>
            </a:r>
          </a:p>
          <a:p>
            <a:pPr marL="114300" indent="0">
              <a:buNone/>
            </a:pPr>
            <a:r>
              <a:rPr lang="en-US" sz="1700" dirty="0"/>
              <a:t> </a:t>
            </a:r>
            <a:r>
              <a:rPr lang="en-US" sz="1700" dirty="0" smtClean="0"/>
              <a:t>     How are the teachers distributed by school program?</a:t>
            </a:r>
          </a:p>
          <a:p>
            <a:pPr marL="114300" indent="0">
              <a:buNone/>
            </a:pPr>
            <a:endParaRPr lang="en-US" sz="1700"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5</a:t>
            </a:fld>
            <a:endParaRPr lang="en-US" dirty="0"/>
          </a:p>
        </p:txBody>
      </p:sp>
    </p:spTree>
    <p:extLst>
      <p:ext uri="{BB962C8B-B14F-4D97-AF65-F5344CB8AC3E}">
        <p14:creationId xmlns:p14="http://schemas.microsoft.com/office/powerpoint/2010/main" val="1658355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THECB Indicators of </a:t>
            </a:r>
            <a:br>
              <a:rPr lang="en-US" dirty="0" smtClean="0"/>
            </a:br>
            <a:r>
              <a:rPr lang="en-US" dirty="0" smtClean="0"/>
              <a:t>College Enrollment</a:t>
            </a:r>
            <a:endParaRPr lang="en-US" dirty="0"/>
          </a:p>
        </p:txBody>
      </p:sp>
      <p:sp>
        <p:nvSpPr>
          <p:cNvPr id="3" name="Content Placeholder 2"/>
          <p:cNvSpPr>
            <a:spLocks noGrp="1"/>
          </p:cNvSpPr>
          <p:nvPr>
            <p:ph idx="1"/>
          </p:nvPr>
        </p:nvSpPr>
        <p:spPr/>
        <p:txBody>
          <a:bodyPr/>
          <a:lstStyle/>
          <a:p>
            <a:r>
              <a:rPr lang="en-US" dirty="0" smtClean="0"/>
              <a:t>For a high school of interest, examine the following:</a:t>
            </a:r>
          </a:p>
          <a:p>
            <a:r>
              <a:rPr lang="en-US" dirty="0" smtClean="0"/>
              <a:t>Using “Texas High School Graduates from FY2009” information, what percentages of graduates from this high school enrolled within one year in 4-year public universities,  2-year public universities, Texas independent colleges or universities, or were not </a:t>
            </a:r>
            <a:r>
              <a:rPr lang="en-US" dirty="0" err="1" smtClean="0"/>
              <a:t>trackable</a:t>
            </a:r>
            <a:r>
              <a:rPr lang="en-US" dirty="0" smtClean="0"/>
              <a:t> or not found?</a:t>
            </a:r>
          </a:p>
          <a:p>
            <a:r>
              <a:rPr lang="en-US" dirty="0" smtClean="0"/>
              <a:t>Using “FTIC Students Who Attempted Courses for Dual Credit Prior to Enrollment in a Texas College of University,” what relationships do you see between dual credit enrollment and college completion in 4 years or less (or other items of interest) for students of interest to your team?</a:t>
            </a:r>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6</a:t>
            </a:fld>
            <a:endParaRPr lang="en-US" dirty="0"/>
          </a:p>
        </p:txBody>
      </p:sp>
    </p:spTree>
    <p:extLst>
      <p:ext uri="{BB962C8B-B14F-4D97-AF65-F5344CB8AC3E}">
        <p14:creationId xmlns:p14="http://schemas.microsoft.com/office/powerpoint/2010/main" val="1141472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THECB Indicators of </a:t>
            </a:r>
            <a:br>
              <a:rPr lang="en-US" dirty="0" smtClean="0"/>
            </a:br>
            <a:r>
              <a:rPr lang="en-US" dirty="0" smtClean="0"/>
              <a:t>College Readiness (TSI)</a:t>
            </a:r>
            <a:endParaRPr lang="en-US" dirty="0"/>
          </a:p>
        </p:txBody>
      </p:sp>
      <p:sp>
        <p:nvSpPr>
          <p:cNvPr id="3" name="Content Placeholder 2"/>
          <p:cNvSpPr>
            <a:spLocks noGrp="1"/>
          </p:cNvSpPr>
          <p:nvPr>
            <p:ph idx="1"/>
          </p:nvPr>
        </p:nvSpPr>
        <p:spPr/>
        <p:txBody>
          <a:bodyPr>
            <a:normAutofit/>
          </a:bodyPr>
          <a:lstStyle/>
          <a:p>
            <a:r>
              <a:rPr lang="en-US" dirty="0" smtClean="0"/>
              <a:t>For a school district of interest, examine the following:</a:t>
            </a:r>
          </a:p>
          <a:p>
            <a:r>
              <a:rPr lang="en-US" dirty="0" smtClean="0"/>
              <a:t>Using the “Annual TSI Test Report of Student Performance,” what percentage of high school graduates enrolled in higher education within one year, and what percentage of those who enrolled met TSI (Texas Success Initiative) in mathematics, writing, and reading?</a:t>
            </a:r>
          </a:p>
          <a:p>
            <a:r>
              <a:rPr lang="en-US" dirty="0" smtClean="0"/>
              <a:t>For this same district, what percentage of graduates were TSI ready in all areas?</a:t>
            </a:r>
          </a:p>
          <a:p>
            <a:r>
              <a:rPr lang="en-US" dirty="0" smtClean="0"/>
              <a:t>How do these district statistics compare with those of a high school campus of interest to your team?</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7</a:t>
            </a:fld>
            <a:endParaRPr lang="en-US" dirty="0"/>
          </a:p>
        </p:txBody>
      </p:sp>
    </p:spTree>
    <p:extLst>
      <p:ext uri="{BB962C8B-B14F-4D97-AF65-F5344CB8AC3E}">
        <p14:creationId xmlns:p14="http://schemas.microsoft.com/office/powerpoint/2010/main" val="18093923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THECB Indicators of </a:t>
            </a:r>
            <a:br>
              <a:rPr lang="en-US" dirty="0" smtClean="0"/>
            </a:br>
            <a:r>
              <a:rPr lang="en-US" dirty="0" smtClean="0"/>
              <a:t>2-Year College Performance</a:t>
            </a:r>
            <a:endParaRPr lang="en-US" dirty="0"/>
          </a:p>
        </p:txBody>
      </p:sp>
      <p:sp>
        <p:nvSpPr>
          <p:cNvPr id="3" name="Content Placeholder 2"/>
          <p:cNvSpPr>
            <a:spLocks noGrp="1"/>
          </p:cNvSpPr>
          <p:nvPr>
            <p:ph idx="1"/>
          </p:nvPr>
        </p:nvSpPr>
        <p:spPr/>
        <p:txBody>
          <a:bodyPr>
            <a:normAutofit fontScale="92500"/>
          </a:bodyPr>
          <a:lstStyle/>
          <a:p>
            <a:pPr marL="114300" indent="0">
              <a:buNone/>
            </a:pPr>
            <a:r>
              <a:rPr lang="en-US" dirty="0"/>
              <a:t>For a community college of interest, examine the following:</a:t>
            </a:r>
          </a:p>
          <a:p>
            <a:r>
              <a:rPr lang="en-US" dirty="0"/>
              <a:t>To what extent did transfers from that institution complete the core curriculum and/or field of study requirements, and how did they perform at the university?  What differences did you see among the </a:t>
            </a:r>
            <a:r>
              <a:rPr lang="en-US" dirty="0" smtClean="0"/>
              <a:t>universities </a:t>
            </a:r>
            <a:r>
              <a:rPr lang="en-US" dirty="0"/>
              <a:t>to which students commonly transferred?</a:t>
            </a:r>
          </a:p>
          <a:p>
            <a:r>
              <a:rPr lang="en-US" dirty="0"/>
              <a:t>To what extent did transfers from the institution complete an academic or technical associates degree, and how did completers perform at the university?  Were there differences among institutions to which they transferred?</a:t>
            </a:r>
          </a:p>
          <a:p>
            <a:r>
              <a:rPr lang="en-US" dirty="0"/>
              <a:t>To what extent did transfers from the institution complete certificates, and how did completers perform at universities?</a:t>
            </a:r>
          </a:p>
          <a:p>
            <a:r>
              <a:rPr lang="en-US" dirty="0"/>
              <a:t>How did transfers who completed developmental education perform at universities compared to those who did not complete developmental education?</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8</a:t>
            </a:fld>
            <a:endParaRPr lang="en-US" dirty="0"/>
          </a:p>
        </p:txBody>
      </p:sp>
    </p:spTree>
    <p:extLst>
      <p:ext uri="{BB962C8B-B14F-4D97-AF65-F5344CB8AC3E}">
        <p14:creationId xmlns:p14="http://schemas.microsoft.com/office/powerpoint/2010/main" val="4014276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THECB Indicators of </a:t>
            </a:r>
            <a:br>
              <a:rPr lang="en-US" dirty="0" smtClean="0"/>
            </a:br>
            <a:r>
              <a:rPr lang="en-US" dirty="0" smtClean="0"/>
              <a:t>4-Year College Performance</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dirty="0"/>
              <a:t>For a </a:t>
            </a:r>
            <a:r>
              <a:rPr lang="en-US" dirty="0" smtClean="0"/>
              <a:t>university </a:t>
            </a:r>
            <a:r>
              <a:rPr lang="en-US" dirty="0"/>
              <a:t>of interest, examine the following:</a:t>
            </a:r>
          </a:p>
          <a:p>
            <a:r>
              <a:rPr lang="en-US" dirty="0"/>
              <a:t>To what extent did transfers </a:t>
            </a:r>
            <a:r>
              <a:rPr lang="en-US" dirty="0" smtClean="0"/>
              <a:t>to that </a:t>
            </a:r>
            <a:r>
              <a:rPr lang="en-US" dirty="0"/>
              <a:t>institution complete the core curriculum and/or field of study </a:t>
            </a:r>
            <a:r>
              <a:rPr lang="en-US" dirty="0" smtClean="0"/>
              <a:t>requirements at another college, </a:t>
            </a:r>
            <a:r>
              <a:rPr lang="en-US" dirty="0"/>
              <a:t>and how did </a:t>
            </a:r>
            <a:r>
              <a:rPr lang="en-US" dirty="0" smtClean="0"/>
              <a:t>those from a college of interest perform </a:t>
            </a:r>
            <a:r>
              <a:rPr lang="en-US" dirty="0"/>
              <a:t>at the university?  What differences did you see among the institutions </a:t>
            </a:r>
            <a:r>
              <a:rPr lang="en-US" dirty="0" smtClean="0"/>
              <a:t> from </a:t>
            </a:r>
            <a:r>
              <a:rPr lang="en-US" dirty="0"/>
              <a:t>which students commonly transferred?</a:t>
            </a:r>
          </a:p>
          <a:p>
            <a:r>
              <a:rPr lang="en-US" dirty="0"/>
              <a:t>To what extent </a:t>
            </a:r>
            <a:r>
              <a:rPr lang="en-US" dirty="0" smtClean="0"/>
              <a:t>had </a:t>
            </a:r>
            <a:r>
              <a:rPr lang="en-US" dirty="0"/>
              <a:t>transfers </a:t>
            </a:r>
            <a:r>
              <a:rPr lang="en-US" dirty="0" smtClean="0"/>
              <a:t>to the </a:t>
            </a:r>
            <a:r>
              <a:rPr lang="en-US" dirty="0"/>
              <a:t>institution </a:t>
            </a:r>
            <a:r>
              <a:rPr lang="en-US" dirty="0" smtClean="0"/>
              <a:t>completed </a:t>
            </a:r>
            <a:r>
              <a:rPr lang="en-US" dirty="0"/>
              <a:t>an academic or technical associates </a:t>
            </a:r>
            <a:r>
              <a:rPr lang="en-US" dirty="0" smtClean="0"/>
              <a:t>degree prior to transfer, </a:t>
            </a:r>
            <a:r>
              <a:rPr lang="en-US" dirty="0"/>
              <a:t>and how did completers perform at the university?  </a:t>
            </a:r>
          </a:p>
          <a:p>
            <a:r>
              <a:rPr lang="en-US" dirty="0"/>
              <a:t>To what extent </a:t>
            </a:r>
            <a:r>
              <a:rPr lang="en-US" dirty="0" smtClean="0"/>
              <a:t>had transfers to </a:t>
            </a:r>
            <a:r>
              <a:rPr lang="en-US" dirty="0"/>
              <a:t>the institution </a:t>
            </a:r>
            <a:r>
              <a:rPr lang="en-US" dirty="0" smtClean="0"/>
              <a:t>completed certificates prior to transfer, </a:t>
            </a:r>
            <a:r>
              <a:rPr lang="en-US" dirty="0"/>
              <a:t>and how did </a:t>
            </a:r>
            <a:r>
              <a:rPr lang="en-US" dirty="0" smtClean="0"/>
              <a:t>the completers </a:t>
            </a:r>
            <a:r>
              <a:rPr lang="en-US" dirty="0"/>
              <a:t>perform at universities?</a:t>
            </a:r>
          </a:p>
          <a:p>
            <a:r>
              <a:rPr lang="en-US" dirty="0"/>
              <a:t>How did transfers who completed developmental </a:t>
            </a:r>
            <a:r>
              <a:rPr lang="en-US" dirty="0" smtClean="0"/>
              <a:t>education at colleges of interest </a:t>
            </a:r>
            <a:r>
              <a:rPr lang="en-US" dirty="0"/>
              <a:t>perform at universities compared to those who </a:t>
            </a:r>
            <a:r>
              <a:rPr lang="en-US" dirty="0" smtClean="0"/>
              <a:t>had not completed </a:t>
            </a:r>
            <a:r>
              <a:rPr lang="en-US" dirty="0"/>
              <a:t>developmental education?</a:t>
            </a:r>
          </a:p>
          <a:p>
            <a:endParaRPr lang="en-US" dirty="0"/>
          </a:p>
        </p:txBody>
      </p:sp>
      <p:sp>
        <p:nvSpPr>
          <p:cNvPr id="4" name="Slide Number Placeholder 3"/>
          <p:cNvSpPr>
            <a:spLocks noGrp="1"/>
          </p:cNvSpPr>
          <p:nvPr>
            <p:ph type="sldNum" sz="quarter" idx="12"/>
          </p:nvPr>
        </p:nvSpPr>
        <p:spPr/>
        <p:txBody>
          <a:bodyPr/>
          <a:lstStyle/>
          <a:p>
            <a:fld id="{6C9BBEF7-7293-46AE-9D35-8611E125A7BD}" type="slidenum">
              <a:rPr lang="en-US" smtClean="0"/>
              <a:pPr/>
              <a:t>9</a:t>
            </a:fld>
            <a:endParaRPr lang="en-US" dirty="0"/>
          </a:p>
        </p:txBody>
      </p:sp>
    </p:spTree>
    <p:extLst>
      <p:ext uri="{BB962C8B-B14F-4D97-AF65-F5344CB8AC3E}">
        <p14:creationId xmlns:p14="http://schemas.microsoft.com/office/powerpoint/2010/main" val="20407245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2585</TotalTime>
  <Words>1628</Words>
  <Application>Microsoft Office PowerPoint</Application>
  <PresentationFormat>On-screen Show (4:3)</PresentationFormat>
  <Paragraphs>212</Paragraphs>
  <Slides>25</Slides>
  <Notes>11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Adjacency</vt:lpstr>
      <vt:lpstr> Academic Vertical Alignment Training and Renewal (AVATAR) Project </vt:lpstr>
      <vt:lpstr>Purposes of Module 10</vt:lpstr>
      <vt:lpstr>Purposes of Module 10</vt:lpstr>
      <vt:lpstr>The Great Cultural Divide*</vt:lpstr>
      <vt:lpstr>K-12 Indicators from AEIS</vt:lpstr>
      <vt:lpstr>THECB Indicators of  College Enrollment</vt:lpstr>
      <vt:lpstr>THECB Indicators of  College Readiness (TSI)</vt:lpstr>
      <vt:lpstr>THECB Indicators of  2-Year College Performance</vt:lpstr>
      <vt:lpstr>THECB Indicators of  4-Year College Performance</vt:lpstr>
      <vt:lpstr>THECB Indicators of  2-Year College Completion</vt:lpstr>
      <vt:lpstr>Purposes of Module 10</vt:lpstr>
      <vt:lpstr>Online Data Sources</vt:lpstr>
      <vt:lpstr>Online Data Sources</vt:lpstr>
      <vt:lpstr>A Closer Look at Data Sources</vt:lpstr>
      <vt:lpstr>Purposes of Module 10</vt:lpstr>
      <vt:lpstr>The Example of Algebra 2</vt:lpstr>
      <vt:lpstr>First College Math Course at a Higher Ed Institution  Students who Passed Algebra 2 in High School H.S. Graduates FY 2005-2007</vt:lpstr>
      <vt:lpstr>First College Math Course at a Higher Ed Institution  Students who Passed Algebra 2 with an ‘A’ in High School H.S. Graduates FY 2005-2007</vt:lpstr>
      <vt:lpstr>The Example of English IV</vt:lpstr>
      <vt:lpstr>Highest H.S. English Course Taken by Students Entering Community College</vt:lpstr>
      <vt:lpstr>First College English Course at a 2-year institution Students who Passed English IV in High School H.S. Graduates FY 2005-2007</vt:lpstr>
      <vt:lpstr>First College English Course at a 2-year institution Pass Rates Students who Passed English IV in High School H.S. Graduates FY 2005-2007</vt:lpstr>
      <vt:lpstr>Identifying Problems of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Vertical Alignment Training and Renewal (AVATAR) Project</dc:title>
  <dc:creator>Kathy</dc:creator>
  <cp:lastModifiedBy>Quinn, Kerry</cp:lastModifiedBy>
  <cp:revision>400</cp:revision>
  <cp:lastPrinted>2011-11-04T12:21:13Z</cp:lastPrinted>
  <dcterms:created xsi:type="dcterms:W3CDTF">2011-09-11T13:56:43Z</dcterms:created>
  <dcterms:modified xsi:type="dcterms:W3CDTF">2012-03-08T16:42:37Z</dcterms:modified>
</cp:coreProperties>
</file>