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5"/>
  </p:notesMasterIdLst>
  <p:handoutMasterIdLst>
    <p:handoutMasterId r:id="rId76"/>
  </p:handoutMasterIdLst>
  <p:sldIdLst>
    <p:sldId id="418"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4" r:id="rId21"/>
    <p:sldId id="295" r:id="rId22"/>
    <p:sldId id="296" r:id="rId23"/>
    <p:sldId id="297" r:id="rId24"/>
    <p:sldId id="299" r:id="rId25"/>
    <p:sldId id="300" r:id="rId26"/>
    <p:sldId id="301" r:id="rId27"/>
    <p:sldId id="302" r:id="rId28"/>
    <p:sldId id="305" r:id="rId29"/>
    <p:sldId id="306" r:id="rId30"/>
    <p:sldId id="307" r:id="rId31"/>
    <p:sldId id="309" r:id="rId32"/>
    <p:sldId id="310" r:id="rId33"/>
    <p:sldId id="311" r:id="rId34"/>
    <p:sldId id="312" r:id="rId35"/>
    <p:sldId id="313" r:id="rId36"/>
    <p:sldId id="315" r:id="rId37"/>
    <p:sldId id="316" r:id="rId38"/>
    <p:sldId id="317" r:id="rId39"/>
    <p:sldId id="319" r:id="rId40"/>
    <p:sldId id="320" r:id="rId41"/>
    <p:sldId id="321" r:id="rId42"/>
    <p:sldId id="322" r:id="rId43"/>
    <p:sldId id="323" r:id="rId44"/>
    <p:sldId id="324" r:id="rId45"/>
    <p:sldId id="364" r:id="rId46"/>
    <p:sldId id="325" r:id="rId47"/>
    <p:sldId id="327" r:id="rId48"/>
    <p:sldId id="328" r:id="rId49"/>
    <p:sldId id="329" r:id="rId50"/>
    <p:sldId id="41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421" r:id="rId65"/>
    <p:sldId id="345" r:id="rId66"/>
    <p:sldId id="351" r:id="rId67"/>
    <p:sldId id="352" r:id="rId68"/>
    <p:sldId id="353" r:id="rId69"/>
    <p:sldId id="354" r:id="rId70"/>
    <p:sldId id="355" r:id="rId71"/>
    <p:sldId id="359" r:id="rId72"/>
    <p:sldId id="360" r:id="rId73"/>
    <p:sldId id="361" r:id="rId7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080EA3-8881-42D2-9BB4-C667E7A6096F}">
          <p14:sldIdLst>
            <p14:sldId id="418"/>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4"/>
            <p14:sldId id="295"/>
            <p14:sldId id="296"/>
            <p14:sldId id="297"/>
            <p14:sldId id="299"/>
            <p14:sldId id="300"/>
            <p14:sldId id="301"/>
            <p14:sldId id="302"/>
            <p14:sldId id="305"/>
            <p14:sldId id="306"/>
            <p14:sldId id="307"/>
            <p14:sldId id="309"/>
            <p14:sldId id="310"/>
            <p14:sldId id="311"/>
            <p14:sldId id="312"/>
            <p14:sldId id="313"/>
            <p14:sldId id="315"/>
            <p14:sldId id="316"/>
            <p14:sldId id="317"/>
            <p14:sldId id="319"/>
            <p14:sldId id="320"/>
            <p14:sldId id="321"/>
            <p14:sldId id="322"/>
            <p14:sldId id="323"/>
            <p14:sldId id="324"/>
            <p14:sldId id="364"/>
            <p14:sldId id="325"/>
            <p14:sldId id="327"/>
            <p14:sldId id="328"/>
            <p14:sldId id="329"/>
            <p14:sldId id="419"/>
            <p14:sldId id="330"/>
            <p14:sldId id="331"/>
            <p14:sldId id="332"/>
            <p14:sldId id="333"/>
            <p14:sldId id="334"/>
            <p14:sldId id="335"/>
            <p14:sldId id="336"/>
            <p14:sldId id="337"/>
            <p14:sldId id="338"/>
            <p14:sldId id="339"/>
            <p14:sldId id="340"/>
            <p14:sldId id="341"/>
            <p14:sldId id="342"/>
            <p14:sldId id="421"/>
            <p14:sldId id="345"/>
            <p14:sldId id="351"/>
            <p14:sldId id="352"/>
            <p14:sldId id="353"/>
            <p14:sldId id="354"/>
            <p14:sldId id="355"/>
            <p14:sldId id="359"/>
            <p14:sldId id="360"/>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633" autoAdjust="0"/>
  </p:normalViewPr>
  <p:slideViewPr>
    <p:cSldViewPr>
      <p:cViewPr>
        <p:scale>
          <a:sx n="100" d="100"/>
          <a:sy n="100" d="100"/>
        </p:scale>
        <p:origin x="-1140" y="-228"/>
      </p:cViewPr>
      <p:guideLst>
        <p:guide orient="horz" pos="2160"/>
        <p:guide pos="2880"/>
      </p:guideLst>
    </p:cSldViewPr>
  </p:slideViewPr>
  <p:outlineViewPr>
    <p:cViewPr>
      <p:scale>
        <a:sx n="33" d="100"/>
        <a:sy n="33" d="100"/>
      </p:scale>
      <p:origin x="0" y="77418"/>
    </p:cViewPr>
  </p:outlineViewPr>
  <p:notesTextViewPr>
    <p:cViewPr>
      <p:scale>
        <a:sx n="100" d="100"/>
        <a:sy n="100" d="100"/>
      </p:scale>
      <p:origin x="0" y="0"/>
    </p:cViewPr>
  </p:notesTextViewPr>
  <p:sorterViewPr>
    <p:cViewPr>
      <p:scale>
        <a:sx n="120" d="100"/>
        <a:sy n="120" d="100"/>
      </p:scale>
      <p:origin x="0" y="18072"/>
    </p:cViewPr>
  </p:sorterViewPr>
  <p:notesViewPr>
    <p:cSldViewPr>
      <p:cViewPr varScale="1">
        <p:scale>
          <a:sx n="80" d="100"/>
          <a:sy n="80" d="100"/>
        </p:scale>
        <p:origin x="-3168"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a:pPr>
            <a:r>
              <a:rPr lang="en-US" dirty="0" smtClean="0"/>
              <a:t>Assessment</a:t>
            </a:r>
            <a:r>
              <a:rPr lang="en-US" baseline="0" dirty="0" smtClean="0"/>
              <a:t> </a:t>
            </a:r>
            <a:r>
              <a:rPr lang="en-US" dirty="0" smtClean="0"/>
              <a:t>Blueprint</a:t>
            </a:r>
            <a:endParaRPr lang="en-US" dirty="0"/>
          </a:p>
        </c:rich>
      </c:tx>
      <c:layout>
        <c:manualLayout>
          <c:xMode val="edge"/>
          <c:yMode val="edge"/>
          <c:x val="0.28276377952755904"/>
          <c:y val="5.0765817101809642E-2"/>
        </c:manualLayout>
      </c:layout>
      <c:overlay val="0"/>
    </c:title>
    <c:autoTitleDeleted val="0"/>
    <c:plotArea>
      <c:layout>
        <c:manualLayout>
          <c:layoutTarget val="inner"/>
          <c:xMode val="edge"/>
          <c:yMode val="edge"/>
          <c:x val="0.11879746281714786"/>
          <c:y val="0.16732197126674958"/>
          <c:w val="0.8194766404199465"/>
          <c:h val="0.64021612532808403"/>
        </c:manualLayout>
      </c:layout>
      <c:pieChart>
        <c:varyColors val="1"/>
        <c:ser>
          <c:idx val="0"/>
          <c:order val="0"/>
          <c:tx>
            <c:strRef>
              <c:f>Sheet1!$B$1</c:f>
              <c:strCache>
                <c:ptCount val="1"/>
                <c:pt idx="0">
                  <c:v>Percent of Test</c:v>
                </c:pt>
              </c:strCache>
            </c:strRef>
          </c:tx>
          <c:spPr>
            <a:ln>
              <a:solidFill>
                <a:schemeClr val="tx1"/>
              </a:solidFill>
            </a:ln>
          </c:spPr>
          <c:dPt>
            <c:idx val="0"/>
            <c:bubble3D val="0"/>
            <c:spPr>
              <a:solidFill>
                <a:srgbClr val="FFE593"/>
              </a:solidFill>
              <a:ln>
                <a:solidFill>
                  <a:schemeClr val="tx1"/>
                </a:solidFill>
              </a:ln>
            </c:spPr>
          </c:dPt>
          <c:dPt>
            <c:idx val="1"/>
            <c:bubble3D val="0"/>
            <c:spPr>
              <a:solidFill>
                <a:srgbClr val="159BFF"/>
              </a:solidFill>
              <a:ln>
                <a:solidFill>
                  <a:schemeClr val="tx1"/>
                </a:solidFill>
              </a:ln>
            </c:spPr>
          </c:dPt>
          <c:dLbls>
            <c:dLbl>
              <c:idx val="0"/>
              <c:layout>
                <c:manualLayout>
                  <c:x val="-0.276137270341207"/>
                  <c:y val="-0.11936146653543321"/>
                </c:manualLayout>
              </c:layout>
              <c:tx>
                <c:rich>
                  <a:bodyPr/>
                  <a:lstStyle/>
                  <a:p>
                    <a:r>
                      <a:rPr lang="en-US" sz="2578" b="1" dirty="0">
                        <a:solidFill>
                          <a:schemeClr val="bg1"/>
                        </a:solidFill>
                      </a:rPr>
                      <a:t>65%</a:t>
                    </a:r>
                  </a:p>
                </c:rich>
              </c:tx>
              <c:dLblPos val="bestFit"/>
              <c:showLegendKey val="0"/>
              <c:showVal val="0"/>
              <c:showCatName val="0"/>
              <c:showSerName val="0"/>
              <c:showPercent val="0"/>
              <c:showBubbleSize val="0"/>
            </c:dLbl>
            <c:dLbl>
              <c:idx val="1"/>
              <c:tx>
                <c:rich>
                  <a:bodyPr/>
                  <a:lstStyle/>
                  <a:p>
                    <a:r>
                      <a:rPr lang="en-US" sz="2578" b="1" dirty="0">
                        <a:solidFill>
                          <a:schemeClr val="bg1"/>
                        </a:solidFill>
                      </a:rPr>
                      <a:t>35%</a:t>
                    </a:r>
                  </a:p>
                </c:rich>
              </c:tx>
              <c:dLblPos val="ctr"/>
              <c:showLegendKey val="0"/>
              <c:showVal val="0"/>
              <c:showCatName val="0"/>
              <c:showSerName val="0"/>
              <c:showPercent val="0"/>
              <c:showBubbleSize val="0"/>
            </c:dLbl>
            <c:txPr>
              <a:bodyPr/>
              <a:lstStyle/>
              <a:p>
                <a:pPr>
                  <a:defRPr sz="2578" b="1">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Readiness Standards</c:v>
                </c:pt>
                <c:pt idx="1">
                  <c:v>Supporting Standards</c:v>
                </c:pt>
              </c:strCache>
            </c:strRef>
          </c:cat>
          <c:val>
            <c:numRef>
              <c:f>Sheet1!$B$2:$B$3</c:f>
              <c:numCache>
                <c:formatCode>0%</c:formatCode>
                <c:ptCount val="2"/>
                <c:pt idx="0">
                  <c:v>0.6500000000000079</c:v>
                </c:pt>
                <c:pt idx="1">
                  <c:v>0.35000000000000031</c:v>
                </c:pt>
              </c:numCache>
            </c:numRef>
          </c:val>
        </c:ser>
        <c:dLbls>
          <c:showLegendKey val="0"/>
          <c:showVal val="0"/>
          <c:showCatName val="0"/>
          <c:showSerName val="0"/>
          <c:showPercent val="0"/>
          <c:showBubbleSize val="0"/>
          <c:showLeaderLines val="1"/>
        </c:dLbls>
        <c:firstSliceAng val="0"/>
      </c:pieChart>
      <c:spPr>
        <a:noFill/>
        <a:ln w="25379">
          <a:noFill/>
        </a:ln>
      </c:spPr>
    </c:plotArea>
    <c:legend>
      <c:legendPos val="b"/>
      <c:legendEntry>
        <c:idx val="0"/>
        <c:txPr>
          <a:bodyPr/>
          <a:lstStyle/>
          <a:p>
            <a:pPr>
              <a:defRPr sz="2000">
                <a:solidFill>
                  <a:schemeClr val="tx1"/>
                </a:solidFill>
              </a:defRPr>
            </a:pPr>
            <a:endParaRPr lang="en-US"/>
          </a:p>
        </c:txPr>
      </c:legendEntry>
      <c:legendEntry>
        <c:idx val="1"/>
        <c:txPr>
          <a:bodyPr/>
          <a:lstStyle/>
          <a:p>
            <a:pPr>
              <a:defRPr sz="2000">
                <a:solidFill>
                  <a:schemeClr val="tx1"/>
                </a:solidFill>
              </a:defRPr>
            </a:pPr>
            <a:endParaRPr lang="en-US"/>
          </a:p>
        </c:txPr>
      </c:legendEntry>
      <c:layout>
        <c:manualLayout>
          <c:xMode val="edge"/>
          <c:yMode val="edge"/>
          <c:x val="0.17734062065771189"/>
          <c:y val="0.84181515285272879"/>
          <c:w val="0.73865159796201962"/>
          <c:h val="0.14255983824806695"/>
        </c:manualLayout>
      </c:layout>
      <c:overlay val="0"/>
      <c:spPr>
        <a:solidFill>
          <a:srgbClr val="000000"/>
        </a:solidFill>
      </c:spPr>
      <c:txPr>
        <a:bodyPr/>
        <a:lstStyle/>
        <a:p>
          <a:pPr>
            <a:defRPr sz="1978">
              <a:solidFill>
                <a:schemeClr val="tx1"/>
              </a:solidFill>
            </a:defRPr>
          </a:pPr>
          <a:endParaRPr lang="en-US"/>
        </a:p>
      </c:txPr>
    </c:legend>
    <c:plotVisOnly val="1"/>
    <c:dispBlanksAs val="zero"/>
    <c:showDLblsOverMax val="0"/>
  </c:chart>
  <c:spPr>
    <a:solidFill>
      <a:srgbClr val="000000"/>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a:pPr>
            <a:r>
              <a:rPr lang="en-US" b="1" dirty="0"/>
              <a:t>Eligible Content Standards </a:t>
            </a:r>
          </a:p>
          <a:p>
            <a:pPr>
              <a:defRPr/>
            </a:pPr>
            <a:r>
              <a:rPr lang="en-US" b="1" dirty="0" smtClean="0"/>
              <a:t>From TEKS</a:t>
            </a:r>
            <a:endParaRPr lang="en-US" b="1" dirty="0"/>
          </a:p>
        </c:rich>
      </c:tx>
      <c:layout>
        <c:manualLayout>
          <c:xMode val="edge"/>
          <c:yMode val="edge"/>
          <c:x val="0.21891776027996501"/>
          <c:y val="3.7935833678684909E-2"/>
        </c:manualLayout>
      </c:layout>
      <c:overlay val="0"/>
    </c:title>
    <c:autoTitleDeleted val="0"/>
    <c:plotArea>
      <c:layout>
        <c:manualLayout>
          <c:layoutTarget val="inner"/>
          <c:xMode val="edge"/>
          <c:yMode val="edge"/>
          <c:x val="0.12250011511718929"/>
          <c:y val="0.17520369736391647"/>
          <c:w val="0.77286825988858421"/>
          <c:h val="0.6384563886036001"/>
        </c:manualLayout>
      </c:layout>
      <c:pieChart>
        <c:varyColors val="1"/>
        <c:ser>
          <c:idx val="0"/>
          <c:order val="0"/>
          <c:tx>
            <c:strRef>
              <c:f>Sheet1!$B$1</c:f>
              <c:strCache>
                <c:ptCount val="1"/>
                <c:pt idx="0">
                  <c:v>Percent of Curriculum</c:v>
                </c:pt>
              </c:strCache>
            </c:strRef>
          </c:tx>
          <c:spPr>
            <a:solidFill>
              <a:srgbClr val="FF0000"/>
            </a:solidFill>
          </c:spPr>
          <c:dPt>
            <c:idx val="0"/>
            <c:bubble3D val="0"/>
            <c:spPr>
              <a:solidFill>
                <a:srgbClr val="FFE593"/>
              </a:solidFill>
              <a:ln>
                <a:solidFill>
                  <a:schemeClr val="tx1"/>
                </a:solidFill>
              </a:ln>
            </c:spPr>
          </c:dPt>
          <c:dPt>
            <c:idx val="1"/>
            <c:bubble3D val="0"/>
            <c:spPr>
              <a:solidFill>
                <a:srgbClr val="159BFF"/>
              </a:solidFill>
              <a:ln>
                <a:solidFill>
                  <a:schemeClr val="tx1"/>
                </a:solidFill>
              </a:ln>
            </c:spPr>
          </c:dPt>
          <c:dLbls>
            <c:dLbl>
              <c:idx val="1"/>
              <c:layout>
                <c:manualLayout>
                  <c:x val="0.24081219014290653"/>
                  <c:y val="-0.16484949146982286"/>
                </c:manualLayout>
              </c:layout>
              <c:tx>
                <c:rich>
                  <a:bodyPr/>
                  <a:lstStyle/>
                  <a:p>
                    <a:r>
                      <a:rPr lang="en-US" sz="2611" b="1" dirty="0" smtClean="0">
                        <a:solidFill>
                          <a:schemeClr val="bg1"/>
                        </a:solidFill>
                      </a:rPr>
                      <a:t>70%</a:t>
                    </a:r>
                    <a:endParaRPr lang="en-US" sz="2600" b="1" dirty="0">
                      <a:solidFill>
                        <a:schemeClr val="bg1"/>
                      </a:solidFill>
                    </a:endParaRPr>
                  </a:p>
                </c:rich>
              </c:tx>
              <c:dLblPos val="bestFit"/>
              <c:showLegendKey val="0"/>
              <c:showVal val="0"/>
              <c:showCatName val="0"/>
              <c:showSerName val="0"/>
              <c:showPercent val="0"/>
              <c:showBubbleSize val="0"/>
            </c:dLbl>
            <c:txPr>
              <a:bodyPr/>
              <a:lstStyle/>
              <a:p>
                <a:pPr>
                  <a:defRPr sz="2611" b="1">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Readiness Standards</c:v>
                </c:pt>
                <c:pt idx="1">
                  <c:v>Supporting Standards</c:v>
                </c:pt>
              </c:strCache>
            </c:strRef>
          </c:cat>
          <c:val>
            <c:numRef>
              <c:f>Sheet1!$B$2:$B$3</c:f>
              <c:numCache>
                <c:formatCode>0%</c:formatCode>
                <c:ptCount val="2"/>
                <c:pt idx="0">
                  <c:v>0.30000000000000032</c:v>
                </c:pt>
                <c:pt idx="1">
                  <c:v>0.70000000000000062</c:v>
                </c:pt>
              </c:numCache>
            </c:numRef>
          </c:val>
        </c:ser>
        <c:dLbls>
          <c:showLegendKey val="0"/>
          <c:showVal val="0"/>
          <c:showCatName val="0"/>
          <c:showSerName val="0"/>
          <c:showPercent val="0"/>
          <c:showBubbleSize val="0"/>
          <c:showLeaderLines val="1"/>
        </c:dLbls>
        <c:firstSliceAng val="0"/>
      </c:pieChart>
      <c:spPr>
        <a:noFill/>
        <a:ln w="25413">
          <a:noFill/>
        </a:ln>
      </c:spPr>
    </c:plotArea>
    <c:legend>
      <c:legendPos val="b"/>
      <c:legendEntry>
        <c:idx val="0"/>
        <c:txPr>
          <a:bodyPr/>
          <a:lstStyle/>
          <a:p>
            <a:pPr>
              <a:defRPr sz="2000"/>
            </a:pPr>
            <a:endParaRPr lang="en-US"/>
          </a:p>
        </c:txPr>
      </c:legendEntry>
      <c:legendEntry>
        <c:idx val="1"/>
        <c:txPr>
          <a:bodyPr/>
          <a:lstStyle/>
          <a:p>
            <a:pPr>
              <a:defRPr sz="2000"/>
            </a:pPr>
            <a:endParaRPr lang="en-US"/>
          </a:p>
        </c:txPr>
      </c:legendEntry>
      <c:layout>
        <c:manualLayout>
          <c:xMode val="edge"/>
          <c:yMode val="edge"/>
          <c:x val="0.2107236266519317"/>
          <c:y val="0.84273232150329069"/>
          <c:w val="0.61364023576000648"/>
          <c:h val="0.14277492487352125"/>
        </c:manualLayout>
      </c:layout>
      <c:overlay val="0"/>
      <c:spPr>
        <a:solidFill>
          <a:srgbClr val="000000"/>
        </a:solidFill>
      </c:spPr>
      <c:txPr>
        <a:bodyPr/>
        <a:lstStyle/>
        <a:p>
          <a:pPr>
            <a:defRPr sz="2011"/>
          </a:pPr>
          <a:endParaRPr lang="en-US"/>
        </a:p>
      </c:txPr>
    </c:legend>
    <c:plotVisOnly val="1"/>
    <c:dispBlanksAs val="zero"/>
    <c:showDLblsOverMax val="0"/>
  </c:chart>
  <c:spPr>
    <a:solidFill>
      <a:srgbClr val="000000"/>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r>
              <a:rPr lang="en-US" b="1" dirty="0" smtClean="0"/>
              <a:t>AVATAR </a:t>
            </a:r>
            <a:r>
              <a:rPr lang="en-US" b="1" dirty="0"/>
              <a:t>Module Three</a:t>
            </a:r>
          </a:p>
          <a:p>
            <a:r>
              <a:rPr lang="en-US" b="1" dirty="0"/>
              <a:t>State Standards and Assessment Connections</a:t>
            </a:r>
          </a:p>
          <a:p>
            <a:endParaRPr lang="en-US" dirty="0"/>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r>
              <a:rPr lang="en-US" dirty="0" smtClean="0"/>
              <a:t>Created: 9/27/2011</a:t>
            </a:r>
          </a:p>
          <a:p>
            <a:r>
              <a:rPr lang="en-US" dirty="0" smtClean="0"/>
              <a:t>Revised: 11/4/2011</a:t>
            </a:r>
            <a:endParaRPr lang="en-US" dirty="0"/>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F6F6D9CA-3A28-47CF-BD43-8EE17DAC3F4D}" type="slidenum">
              <a:rPr lang="en-US" smtClean="0"/>
              <a:pPr/>
              <a:t>‹#›</a:t>
            </a:fld>
            <a:endParaRPr lang="en-US"/>
          </a:p>
        </p:txBody>
      </p:sp>
    </p:spTree>
    <p:extLst>
      <p:ext uri="{BB962C8B-B14F-4D97-AF65-F5344CB8AC3E}">
        <p14:creationId xmlns:p14="http://schemas.microsoft.com/office/powerpoint/2010/main" val="4018173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29661713-97C5-40A0-AEBE-2B4463080686}" type="datetimeFigureOut">
              <a:rPr lang="en-US" smtClean="0"/>
              <a:pPr/>
              <a:t>11/7/2011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D450642-4D2C-446A-898F-0908D490B3D9}" type="slidenum">
              <a:rPr lang="en-US" smtClean="0"/>
              <a:pPr/>
              <a:t>‹#›</a:t>
            </a:fld>
            <a:endParaRPr lang="en-US"/>
          </a:p>
        </p:txBody>
      </p:sp>
    </p:spTree>
    <p:extLst>
      <p:ext uri="{BB962C8B-B14F-4D97-AF65-F5344CB8AC3E}">
        <p14:creationId xmlns:p14="http://schemas.microsoft.com/office/powerpoint/2010/main" val="18057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77827" name="Rectangle 7"/>
          <p:cNvSpPr>
            <a:spLocks noGrp="1" noChangeArrowheads="1"/>
          </p:cNvSpPr>
          <p:nvPr>
            <p:ph type="sldNum" sz="quarter" idx="5"/>
          </p:nvPr>
        </p:nvSpPr>
        <p:spPr>
          <a:noFill/>
        </p:spPr>
        <p:txBody>
          <a:bodyPr/>
          <a:lstStyle/>
          <a:p>
            <a:fld id="{1A6E4255-84F4-4F65-9D85-7AD9D96E4059}" type="slidenum">
              <a:rPr lang="en-US"/>
              <a:pPr/>
              <a:t>2</a:t>
            </a:fld>
            <a:endParaRPr lang="en-US" dirty="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US" dirty="0" smtClean="0"/>
              <a:t>Required curriculum framework – is not a total curriculum which would include an instructional scope and sequence (when to teach) nor does it contain lesson plans that would describe a strategy for how to teach the TEKS – local school districts can more fully develop the TEKS framework by creating an instructional scope and sequence, add more specify to the framework and design lesson plans – the local school district, campus or teacher cannot take away from the mandated TEKS but can add to</a:t>
            </a:r>
          </a:p>
          <a:p>
            <a:pPr eaLnBrk="1" hangingPunct="1"/>
            <a:endParaRPr lang="en-US" dirty="0" smtClean="0"/>
          </a:p>
          <a:p>
            <a:pPr eaLnBrk="1" hangingPunct="1"/>
            <a:r>
              <a:rPr lang="en-US" dirty="0" smtClean="0"/>
              <a:t>TEKS describe what students are to know and be able to do but does not describe how to teach the know nor how to assess student knowing – those decisions are left up to the local district, campus and classroom teacher.</a:t>
            </a:r>
          </a:p>
          <a:p>
            <a:pPr eaLnBrk="1" hangingPunct="1"/>
            <a:endParaRPr lang="en-US" dirty="0" smtClean="0"/>
          </a:p>
          <a:p>
            <a:pPr eaLnBrk="1" hangingPunct="1"/>
            <a:r>
              <a:rPr lang="en-US" dirty="0" smtClean="0"/>
              <a:t>The TEKS drive what will be tested in the Texas Assessment Program – only components of the state mandated curriculum framework can be eligible for state wide assessment.</a:t>
            </a:r>
          </a:p>
          <a:p>
            <a:pPr eaLnBrk="1" hangingPunct="1"/>
            <a:endParaRPr lang="en-US" dirty="0" smtClean="0"/>
          </a:p>
          <a:p>
            <a:pPr eaLnBrk="1" hangingPunct="1"/>
            <a:r>
              <a:rPr lang="en-US" dirty="0" smtClean="0"/>
              <a:t>Materials Needed:</a:t>
            </a:r>
          </a:p>
          <a:p>
            <a:pPr marL="171450" indent="-171450" eaLnBrk="1" hangingPunct="1">
              <a:buFont typeface="Wingdings" pitchFamily="2" charset="2"/>
              <a:buChar char="§"/>
            </a:pPr>
            <a:r>
              <a:rPr lang="en-US" dirty="0" smtClean="0"/>
              <a:t>English</a:t>
            </a:r>
            <a:r>
              <a:rPr lang="en-US" baseline="0" dirty="0" smtClean="0"/>
              <a:t> III TEKS</a:t>
            </a:r>
          </a:p>
          <a:p>
            <a:pPr marL="171450" indent="-171450" eaLnBrk="1" hangingPunct="1">
              <a:buFont typeface="Wingdings" pitchFamily="2" charset="2"/>
              <a:buChar char="§"/>
            </a:pPr>
            <a:r>
              <a:rPr lang="en-US" baseline="0" dirty="0" smtClean="0"/>
              <a:t>English IV TEKS</a:t>
            </a:r>
          </a:p>
          <a:p>
            <a:pPr marL="171450" indent="-171450" eaLnBrk="1" hangingPunct="1">
              <a:buFont typeface="Wingdings" pitchFamily="2" charset="2"/>
              <a:buChar char="§"/>
            </a:pPr>
            <a:r>
              <a:rPr lang="en-US" baseline="0" dirty="0" smtClean="0"/>
              <a:t>Chemistry TEKS</a:t>
            </a:r>
          </a:p>
          <a:p>
            <a:pPr marL="171450" indent="-171450" eaLnBrk="1" hangingPunct="1">
              <a:buFont typeface="Wingdings" pitchFamily="2" charset="2"/>
              <a:buChar char="§"/>
            </a:pPr>
            <a:r>
              <a:rPr lang="en-US" baseline="0" dirty="0" smtClean="0"/>
              <a:t>Yellow Highlighters</a:t>
            </a:r>
          </a:p>
          <a:p>
            <a:pPr marL="171450" indent="-171450" eaLnBrk="1" hangingPunct="1">
              <a:buFont typeface="Wingdings" pitchFamily="2" charset="2"/>
              <a:buChar char="§"/>
            </a:pPr>
            <a:r>
              <a:rPr lang="en-US" baseline="0" dirty="0" smtClean="0"/>
              <a:t>Green Highlighters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6019" name="Rectangle 7"/>
          <p:cNvSpPr>
            <a:spLocks noGrp="1" noChangeArrowheads="1"/>
          </p:cNvSpPr>
          <p:nvPr>
            <p:ph type="sldNum" sz="quarter" idx="5"/>
          </p:nvPr>
        </p:nvSpPr>
        <p:spPr>
          <a:noFill/>
        </p:spPr>
        <p:txBody>
          <a:bodyPr/>
          <a:lstStyle/>
          <a:p>
            <a:fld id="{E4BCCF15-A721-4523-AB70-D57B20D905CE}" type="slidenum">
              <a:rPr lang="en-US"/>
              <a:pPr/>
              <a:t>12</a:t>
            </a:fld>
            <a:endParaRPr 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pPr eaLnBrk="1" hangingPunct="1"/>
            <a:r>
              <a:rPr lang="en-US" dirty="0" smtClean="0"/>
              <a:t>Groups will explore the language of the TEKS </a:t>
            </a:r>
          </a:p>
          <a:p>
            <a:pPr eaLnBrk="1" hangingPunct="1"/>
            <a:endParaRPr lang="en-US" dirty="0" smtClean="0"/>
          </a:p>
          <a:p>
            <a:pPr eaLnBrk="1" hangingPunct="1"/>
            <a:r>
              <a:rPr lang="en-US" dirty="0" smtClean="0"/>
              <a:t>Facilitator will model these aspects of the TEKS by using the 8</a:t>
            </a:r>
            <a:r>
              <a:rPr lang="en-US" baseline="30000" dirty="0" smtClean="0"/>
              <a:t>th</a:t>
            </a:r>
            <a:r>
              <a:rPr lang="en-US" dirty="0" smtClean="0"/>
              <a:t> grade TEKS core discipline packet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7043" name="Rectangle 7"/>
          <p:cNvSpPr>
            <a:spLocks noGrp="1" noChangeArrowheads="1"/>
          </p:cNvSpPr>
          <p:nvPr>
            <p:ph type="sldNum" sz="quarter" idx="5"/>
          </p:nvPr>
        </p:nvSpPr>
        <p:spPr>
          <a:noFill/>
        </p:spPr>
        <p:txBody>
          <a:bodyPr/>
          <a:lstStyle/>
          <a:p>
            <a:fld id="{1FC8BE77-AB4E-454D-8E30-B047BD3F1D0E}" type="slidenum">
              <a:rPr lang="en-US"/>
              <a:pPr/>
              <a:t>13</a:t>
            </a:fld>
            <a:endParaRPr lang="en-US" dirty="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pPr eaLnBrk="1" hangingPunct="1"/>
            <a:r>
              <a:rPr lang="en-US" dirty="0" smtClean="0"/>
              <a:t>Required instruction by law will serve as basis for textbook evaluation and state assessments</a:t>
            </a:r>
          </a:p>
          <a:p>
            <a:pPr eaLnBrk="1" hangingPunct="1"/>
            <a:endParaRPr lang="en-US" dirty="0" smtClean="0"/>
          </a:p>
          <a:p>
            <a:pPr eaLnBrk="1" hangingPunct="1"/>
            <a:r>
              <a:rPr lang="en-US" dirty="0" smtClean="0"/>
              <a:t>For our purposes today we will use an 8</a:t>
            </a:r>
            <a:r>
              <a:rPr lang="en-US" baseline="30000" dirty="0" smtClean="0"/>
              <a:t>th</a:t>
            </a:r>
            <a:r>
              <a:rPr lang="en-US" dirty="0" smtClean="0"/>
              <a:t> grade foundation packet to explore the language of the TEKS</a:t>
            </a:r>
          </a:p>
          <a:p>
            <a:pPr eaLnBrk="1" hangingPunct="1"/>
            <a:endParaRPr lang="en-US" dirty="0" smtClean="0"/>
          </a:p>
          <a:p>
            <a:pPr eaLnBrk="1" hangingPunct="1"/>
            <a:r>
              <a:rPr lang="en-US" dirty="0" smtClean="0"/>
              <a:t>Talk about status of </a:t>
            </a:r>
            <a:r>
              <a:rPr lang="en-US" dirty="0" err="1" smtClean="0"/>
              <a:t>PreK</a:t>
            </a:r>
            <a:r>
              <a:rPr lang="en-US" smtClean="0"/>
              <a:t> Guideline revisions</a:t>
            </a:r>
          </a:p>
          <a:p>
            <a:pPr eaLnBrk="1" hangingPunct="1"/>
            <a:endParaRPr lang="en-US" smtClean="0"/>
          </a:p>
          <a:p>
            <a:pPr eaLnBrk="1" hangingPunct="1"/>
            <a:r>
              <a:rPr lang="en-US" smtClean="0"/>
              <a:t>Distribute info about ELA revisions – What we have so far is not in the same format as the TEKS for other content areas.  We’re waiting to hear more from TEA.</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88067" name="Rectangle 7"/>
          <p:cNvSpPr>
            <a:spLocks noGrp="1" noChangeArrowheads="1"/>
          </p:cNvSpPr>
          <p:nvPr>
            <p:ph type="sldNum" sz="quarter" idx="5"/>
          </p:nvPr>
        </p:nvSpPr>
        <p:spPr>
          <a:noFill/>
        </p:spPr>
        <p:txBody>
          <a:bodyPr/>
          <a:lstStyle/>
          <a:p>
            <a:fld id="{52799C4A-D4E8-4282-95CF-A165FBACE3B1}" type="slidenum">
              <a:rPr lang="en-US"/>
              <a:pPr/>
              <a:t>14</a:t>
            </a:fld>
            <a:endParaRPr lang="en-US"/>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r>
              <a:rPr lang="en-US" smtClean="0"/>
              <a:t>Enrichment curriculum will serve as instructional guidelines to schools will not be part of the state assessment program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89091" name="Rectangle 7"/>
          <p:cNvSpPr>
            <a:spLocks noGrp="1" noChangeArrowheads="1"/>
          </p:cNvSpPr>
          <p:nvPr>
            <p:ph type="sldNum" sz="quarter" idx="5"/>
          </p:nvPr>
        </p:nvSpPr>
        <p:spPr>
          <a:noFill/>
        </p:spPr>
        <p:txBody>
          <a:bodyPr/>
          <a:lstStyle/>
          <a:p>
            <a:fld id="{E2BB5B1F-2268-4462-B83F-3D612CBE7DCF}" type="slidenum">
              <a:rPr lang="en-US"/>
              <a:pPr/>
              <a:t>15</a:t>
            </a:fld>
            <a:endParaRPr lang="en-US"/>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90115" name="Rectangle 7"/>
          <p:cNvSpPr>
            <a:spLocks noGrp="1" noChangeArrowheads="1"/>
          </p:cNvSpPr>
          <p:nvPr>
            <p:ph type="sldNum" sz="quarter" idx="5"/>
          </p:nvPr>
        </p:nvSpPr>
        <p:spPr>
          <a:noFill/>
        </p:spPr>
        <p:txBody>
          <a:bodyPr/>
          <a:lstStyle/>
          <a:p>
            <a:fld id="{09E7F9D9-A78E-4C52-9389-E4B160F6B2F2}" type="slidenum">
              <a:rPr lang="en-US"/>
              <a:pPr/>
              <a:t>16</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smtClean="0"/>
              <a:t>Facilitator will model the reading of the English Language Arts TEKS introduction – highlighting key elements</a:t>
            </a:r>
          </a:p>
          <a:p>
            <a:pPr eaLnBrk="1" hangingPunct="1"/>
            <a:endParaRPr lang="en-US" dirty="0" smtClean="0"/>
          </a:p>
          <a:p>
            <a:pPr eaLnBrk="1" hangingPunct="1"/>
            <a:r>
              <a:rPr lang="en-US" dirty="0" smtClean="0"/>
              <a:t>Note the length of introductions vary – English Language Arts is longer – give rational related to the language acquisition related to native English speakers and the needs of students acquiring English as a second language (ESL)</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93187" name="Rectangle 7"/>
          <p:cNvSpPr>
            <a:spLocks noGrp="1" noChangeArrowheads="1"/>
          </p:cNvSpPr>
          <p:nvPr>
            <p:ph type="sldNum" sz="quarter" idx="5"/>
          </p:nvPr>
        </p:nvSpPr>
        <p:spPr>
          <a:noFill/>
        </p:spPr>
        <p:txBody>
          <a:bodyPr/>
          <a:lstStyle/>
          <a:p>
            <a:fld id="{2C700517-BC23-41F4-9867-2F6E125BE569}" type="slidenum">
              <a:rPr lang="en-US"/>
              <a:pPr/>
              <a:t>17</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94211" name="Rectangle 7"/>
          <p:cNvSpPr>
            <a:spLocks noGrp="1" noChangeArrowheads="1"/>
          </p:cNvSpPr>
          <p:nvPr>
            <p:ph type="sldNum" sz="quarter" idx="5"/>
          </p:nvPr>
        </p:nvSpPr>
        <p:spPr>
          <a:noFill/>
        </p:spPr>
        <p:txBody>
          <a:bodyPr/>
          <a:lstStyle/>
          <a:p>
            <a:fld id="{42E75C9A-655F-4182-9CBD-04B7C8E4E630}" type="slidenum">
              <a:rPr lang="en-US"/>
              <a:pPr/>
              <a:t>18</a:t>
            </a:fld>
            <a:endParaRPr lang="en-US"/>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r>
              <a:rPr lang="en-US" smtClean="0"/>
              <a:t>Facilitator will model one area to help participants locate the strand</a:t>
            </a:r>
          </a:p>
          <a:p>
            <a:pPr eaLnBrk="1" hangingPunct="1"/>
            <a:endParaRPr lang="en-US" smtClean="0"/>
          </a:p>
          <a:p>
            <a:pPr eaLnBrk="1" hangingPunct="1"/>
            <a:r>
              <a:rPr lang="en-US" smtClean="0"/>
              <a:t>Strands are related to national standards in each of the foundation areas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91139" name="Rectangle 7"/>
          <p:cNvSpPr>
            <a:spLocks noGrp="1" noChangeArrowheads="1"/>
          </p:cNvSpPr>
          <p:nvPr>
            <p:ph type="sldNum" sz="quarter" idx="5"/>
          </p:nvPr>
        </p:nvSpPr>
        <p:spPr>
          <a:noFill/>
        </p:spPr>
        <p:txBody>
          <a:bodyPr/>
          <a:lstStyle/>
          <a:p>
            <a:fld id="{BFF2F801-864C-4FD5-B66A-55364F02ABBB}" type="slidenum">
              <a:rPr lang="en-US"/>
              <a:pPr/>
              <a:t>19</a:t>
            </a:fld>
            <a:endParaRPr lang="en-US"/>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r>
              <a:rPr lang="en-US" dirty="0" smtClean="0"/>
              <a:t>Small group activity</a:t>
            </a:r>
          </a:p>
          <a:p>
            <a:pPr eaLnBrk="1" hangingPunct="1"/>
            <a:endParaRPr lang="en-US" dirty="0" smtClean="0"/>
          </a:p>
          <a:p>
            <a:pPr eaLnBrk="1" hangingPunct="1"/>
            <a:r>
              <a:rPr lang="en-US" dirty="0" smtClean="0"/>
              <a:t>Participants will use the graphic organizer to record their findings</a:t>
            </a:r>
          </a:p>
          <a:p>
            <a:pPr eaLnBrk="1" hangingPunct="1"/>
            <a:endParaRPr lang="en-US" dirty="0" smtClean="0"/>
          </a:p>
          <a:p>
            <a:pPr eaLnBrk="1" hangingPunct="1"/>
            <a:r>
              <a:rPr lang="en-US" dirty="0" smtClean="0"/>
              <a:t>15 minutes</a:t>
            </a:r>
          </a:p>
          <a:p>
            <a:pPr eaLnBrk="1" hangingPunct="1"/>
            <a:endParaRPr lang="en-US" dirty="0" smtClean="0"/>
          </a:p>
          <a:p>
            <a:pPr eaLnBrk="1" hangingPunct="1"/>
            <a:r>
              <a:rPr lang="en-US" dirty="0" smtClean="0"/>
              <a:t>Whole group debrief</a:t>
            </a:r>
          </a:p>
          <a:p>
            <a:pPr eaLnBrk="1" hangingPunct="1"/>
            <a:endParaRPr lang="en-US" dirty="0" smtClean="0"/>
          </a:p>
          <a:p>
            <a:pPr eaLnBrk="1" hangingPunct="1"/>
            <a:r>
              <a:rPr lang="en-US" dirty="0" smtClean="0"/>
              <a:t>Need Yellow Highlighters</a:t>
            </a:r>
          </a:p>
          <a:p>
            <a:pPr eaLnBrk="1" hangingPunct="1"/>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97283" name="Rectangle 7"/>
          <p:cNvSpPr>
            <a:spLocks noGrp="1" noChangeArrowheads="1"/>
          </p:cNvSpPr>
          <p:nvPr>
            <p:ph type="sldNum" sz="quarter" idx="5"/>
          </p:nvPr>
        </p:nvSpPr>
        <p:spPr>
          <a:noFill/>
        </p:spPr>
        <p:txBody>
          <a:bodyPr/>
          <a:lstStyle/>
          <a:p>
            <a:fld id="{0676E7AA-9C22-4B4F-B325-7B9A2A8F8EDB}" type="slidenum">
              <a:rPr lang="en-US"/>
              <a:pPr/>
              <a:t>20</a:t>
            </a:fld>
            <a:endParaRPr lang="en-US"/>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pPr eaLnBrk="1" hangingPunct="1"/>
            <a:r>
              <a:rPr lang="en-US" smtClean="0"/>
              <a:t>Answers to the graphic on following slides.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98307" name="Rectangle 7"/>
          <p:cNvSpPr>
            <a:spLocks noGrp="1" noChangeArrowheads="1"/>
          </p:cNvSpPr>
          <p:nvPr>
            <p:ph type="sldNum" sz="quarter" idx="5"/>
          </p:nvPr>
        </p:nvSpPr>
        <p:spPr>
          <a:noFill/>
        </p:spPr>
        <p:txBody>
          <a:bodyPr/>
          <a:lstStyle/>
          <a:p>
            <a:fld id="{32FE6F38-149C-4CDB-8E96-C88EB42FB4CD}" type="slidenum">
              <a:rPr lang="en-US"/>
              <a:pPr/>
              <a:t>21</a:t>
            </a:fld>
            <a:endParaRPr lang="en-US"/>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78851" name="Rectangle 7"/>
          <p:cNvSpPr>
            <a:spLocks noGrp="1" noChangeArrowheads="1"/>
          </p:cNvSpPr>
          <p:nvPr>
            <p:ph type="sldNum" sz="quarter" idx="5"/>
          </p:nvPr>
        </p:nvSpPr>
        <p:spPr>
          <a:noFill/>
        </p:spPr>
        <p:txBody>
          <a:bodyPr/>
          <a:lstStyle/>
          <a:p>
            <a:fld id="{F6F57FD0-6BD6-457B-9806-D3F21A1AF0D6}" type="slidenum">
              <a:rPr lang="en-US"/>
              <a:pPr/>
              <a:t>3</a:t>
            </a:fld>
            <a:endParaRPr lang="en-US" dirty="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dirty="0" smtClean="0"/>
              <a:t>As required by state board of education rule, the state mandated curriculum must be reviewed and altered as necessary every five years.  </a:t>
            </a:r>
          </a:p>
          <a:p>
            <a:pPr eaLnBrk="1" hangingPunct="1"/>
            <a:endParaRPr lang="en-US" dirty="0" smtClean="0"/>
          </a:p>
          <a:p>
            <a:pPr eaLnBrk="1" hangingPunct="1"/>
            <a:r>
              <a:rPr lang="en-US" dirty="0" smtClean="0"/>
              <a:t>We’ve had more than 10 years of full implementation of the TEKS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Grade 6 focus</a:t>
            </a:r>
            <a:r>
              <a:rPr lang="en-US" baseline="0" dirty="0" smtClean="0"/>
              <a:t> on physical science; grade 7 focus on life science; grade 8 focus on Earth and space</a:t>
            </a:r>
            <a:endParaRPr lang="en-US" dirty="0"/>
          </a:p>
        </p:txBody>
      </p:sp>
      <p:sp>
        <p:nvSpPr>
          <p:cNvPr id="4" name="Footer Placeholder 3"/>
          <p:cNvSpPr>
            <a:spLocks noGrp="1"/>
          </p:cNvSpPr>
          <p:nvPr>
            <p:ph type="ftr" sz="quarter" idx="10"/>
          </p:nvPr>
        </p:nvSpPr>
        <p:spPr/>
        <p:txBody>
          <a:bodyPr/>
          <a:lstStyle/>
          <a:p>
            <a:pPr>
              <a:defRPr/>
            </a:pPr>
            <a:r>
              <a:rPr lang="en-US" smtClean="0"/>
              <a:t>Provided by: Education Service Center Region XI • 3001 North Freeway • Fort Worth • Texas • 76106 • www.esc11.net</a:t>
            </a:r>
            <a:endParaRPr lang="en-US"/>
          </a:p>
        </p:txBody>
      </p:sp>
      <p:sp>
        <p:nvSpPr>
          <p:cNvPr id="5" name="Slide Number Placeholder 4"/>
          <p:cNvSpPr>
            <a:spLocks noGrp="1"/>
          </p:cNvSpPr>
          <p:nvPr>
            <p:ph type="sldNum" sz="quarter" idx="11"/>
          </p:nvPr>
        </p:nvSpPr>
        <p:spPr/>
        <p:txBody>
          <a:bodyPr/>
          <a:lstStyle/>
          <a:p>
            <a:pPr>
              <a:defRPr/>
            </a:pPr>
            <a:fld id="{81101633-9BE4-48D8-8A1E-EB16307D81F2}"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0355" name="Rectangle 7"/>
          <p:cNvSpPr>
            <a:spLocks noGrp="1" noChangeArrowheads="1"/>
          </p:cNvSpPr>
          <p:nvPr>
            <p:ph type="sldNum" sz="quarter" idx="5"/>
          </p:nvPr>
        </p:nvSpPr>
        <p:spPr>
          <a:noFill/>
        </p:spPr>
        <p:txBody>
          <a:bodyPr/>
          <a:lstStyle/>
          <a:p>
            <a:fld id="{17B0F9DD-45C3-4A47-81BE-B80BA5146685}" type="slidenum">
              <a:rPr lang="en-US"/>
              <a:pPr/>
              <a:t>23</a:t>
            </a:fld>
            <a:endParaRPr lang="en-US"/>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2403" name="Rectangle 7"/>
          <p:cNvSpPr>
            <a:spLocks noGrp="1" noChangeArrowheads="1"/>
          </p:cNvSpPr>
          <p:nvPr>
            <p:ph type="sldNum" sz="quarter" idx="5"/>
          </p:nvPr>
        </p:nvSpPr>
        <p:spPr>
          <a:noFill/>
        </p:spPr>
        <p:txBody>
          <a:bodyPr/>
          <a:lstStyle/>
          <a:p>
            <a:fld id="{DF6F41E5-F6D7-4848-9364-E901F5764AA1}" type="slidenum">
              <a:rPr lang="en-US"/>
              <a:pPr/>
              <a:t>24</a:t>
            </a:fld>
            <a:endParaRPr lang="en-US"/>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r>
              <a:rPr lang="en-US" smtClean="0"/>
              <a:t>Facilitator will model how to read the EKS statements and note the coding system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3427" name="Rectangle 7"/>
          <p:cNvSpPr>
            <a:spLocks noGrp="1" noChangeArrowheads="1"/>
          </p:cNvSpPr>
          <p:nvPr>
            <p:ph type="sldNum" sz="quarter" idx="5"/>
          </p:nvPr>
        </p:nvSpPr>
        <p:spPr>
          <a:noFill/>
        </p:spPr>
        <p:txBody>
          <a:bodyPr/>
          <a:lstStyle/>
          <a:p>
            <a:fld id="{CCD36733-F84D-4F87-8DE0-1E7FE873C91A}" type="slidenum">
              <a:rPr lang="en-US"/>
              <a:pPr/>
              <a:t>25</a:t>
            </a:fld>
            <a:endParaRPr lang="en-US"/>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r>
              <a:rPr lang="en-US" smtClean="0"/>
              <a:t>Use Math TEKS as a model to demonstrate how to read the student expectations</a:t>
            </a:r>
          </a:p>
          <a:p>
            <a:pPr eaLnBrk="1" hangingPunct="1"/>
            <a:endParaRPr lang="en-US" smtClean="0"/>
          </a:p>
          <a:p>
            <a:pPr eaLnBrk="1" hangingPunct="1"/>
            <a:r>
              <a:rPr lang="en-US" smtClean="0"/>
              <a:t>Note the relationship between the EKS and SE -  note that there are many  SE’s that will demonstrate the concept and skills learned</a:t>
            </a:r>
          </a:p>
          <a:p>
            <a:pPr eaLnBrk="1" hangingPunct="1"/>
            <a:endParaRPr lang="en-US" smtClean="0"/>
          </a:p>
          <a:p>
            <a:pPr eaLnBrk="1" hangingPunct="1"/>
            <a:r>
              <a:rPr lang="en-US" smtClean="0"/>
              <a:t>Note at the end of SE of English Language Arts (7-8) – explain that this skill is stated in grades 7-8 it is the local district, campus and teacher responsibility to teach the SE but the level of difficulty will vary with age and materials</a:t>
            </a:r>
          </a:p>
          <a:p>
            <a:pPr eaLnBrk="1" hangingPunct="1"/>
            <a:endParaRPr lang="en-US" smtClean="0"/>
          </a:p>
          <a:p>
            <a:pPr eaLnBrk="1" hangingPunct="1"/>
            <a:r>
              <a:rPr lang="en-US" smtClean="0"/>
              <a:t>Call attention to the language of the SE:</a:t>
            </a:r>
          </a:p>
          <a:p>
            <a:pPr eaLnBrk="1" hangingPunct="1"/>
            <a:r>
              <a:rPr lang="en-US" smtClean="0"/>
              <a:t>“including” – is used to indicate the student is expected to met all of the student expectations listed all must be taught and may be tested</a:t>
            </a:r>
          </a:p>
          <a:p>
            <a:pPr eaLnBrk="1" hangingPunct="1"/>
            <a:endParaRPr lang="en-US" smtClean="0"/>
          </a:p>
          <a:p>
            <a:pPr eaLnBrk="1" hangingPunct="1"/>
            <a:r>
              <a:rPr lang="en-US" smtClean="0"/>
              <a:t>“such as” is used when the information listed is intended as a representative examples only.  The teacher may choose form those that are listed or may select others.  </a:t>
            </a:r>
          </a:p>
          <a:p>
            <a:pPr eaLnBrk="1" hangingPunct="1"/>
            <a:endParaRPr lang="en-US" smtClean="0"/>
          </a:p>
          <a:p>
            <a:pPr eaLnBrk="1" hangingPunct="1"/>
            <a:r>
              <a:rPr lang="en-US" smtClean="0"/>
              <a:t>Note the coding of SE in a lesson plan for example: 8.10F and</a:t>
            </a:r>
          </a:p>
          <a:p>
            <a:pPr eaLnBrk="1" hangingPunct="1"/>
            <a:r>
              <a:rPr lang="en-US" smtClean="0"/>
              <a:t>8.10G</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4451" name="Rectangle 7"/>
          <p:cNvSpPr>
            <a:spLocks noGrp="1" noChangeArrowheads="1"/>
          </p:cNvSpPr>
          <p:nvPr>
            <p:ph type="sldNum" sz="quarter" idx="5"/>
          </p:nvPr>
        </p:nvSpPr>
        <p:spPr>
          <a:noFill/>
        </p:spPr>
        <p:txBody>
          <a:bodyPr/>
          <a:lstStyle/>
          <a:p>
            <a:fld id="{F6BD8BAA-6C07-4D9B-94EF-6447A4C590E4}" type="slidenum">
              <a:rPr lang="en-US"/>
              <a:pPr/>
              <a:t>26</a:t>
            </a:fld>
            <a:endParaRPr lang="en-US"/>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Conduct whole group debrief – </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5475" name="Rectangle 7"/>
          <p:cNvSpPr>
            <a:spLocks noGrp="1" noChangeArrowheads="1"/>
          </p:cNvSpPr>
          <p:nvPr>
            <p:ph type="sldNum" sz="quarter" idx="5"/>
          </p:nvPr>
        </p:nvSpPr>
        <p:spPr>
          <a:noFill/>
        </p:spPr>
        <p:txBody>
          <a:bodyPr/>
          <a:lstStyle/>
          <a:p>
            <a:fld id="{9C5F0E3D-B3DF-4F1E-BF14-1FC943BF6C7A}" type="slidenum">
              <a:rPr lang="en-US"/>
              <a:pPr/>
              <a:t>27</a:t>
            </a:fld>
            <a:endParaRPr lang="en-US"/>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r>
              <a:rPr lang="en-US" dirty="0" smtClean="0"/>
              <a:t>Implementation scheduled for 2009 – 2010?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8547" name="Rectangle 7"/>
          <p:cNvSpPr>
            <a:spLocks noGrp="1" noChangeArrowheads="1"/>
          </p:cNvSpPr>
          <p:nvPr>
            <p:ph type="sldNum" sz="quarter" idx="5"/>
          </p:nvPr>
        </p:nvSpPr>
        <p:spPr>
          <a:noFill/>
        </p:spPr>
        <p:txBody>
          <a:bodyPr/>
          <a:lstStyle/>
          <a:p>
            <a:fld id="{061F6CDC-444F-42B4-8871-DB1EB9E9C1B5}" type="slidenum">
              <a:rPr lang="en-US"/>
              <a:pPr/>
              <a:t>28</a:t>
            </a:fld>
            <a:endParaRPr lang="en-US"/>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r>
              <a:rPr lang="en-US" smtClean="0"/>
              <a:t>Where does the instructional sequence and course or subject outline  or lesson plans come from?  The local district, or campus may provide these</a:t>
            </a:r>
          </a:p>
          <a:p>
            <a:pPr eaLnBrk="1" hangingPunct="1"/>
            <a:endParaRPr lang="en-US" smtClean="0"/>
          </a:p>
          <a:p>
            <a:pPr eaLnBrk="1" hangingPunct="1"/>
            <a:r>
              <a:rPr lang="en-US" smtClean="0"/>
              <a:t>You must ask if the district has additional supporting curriculum documents</a:t>
            </a:r>
          </a:p>
          <a:p>
            <a:pPr eaLnBrk="1" hangingPunct="1"/>
            <a:endParaRPr lang="en-US" smtClean="0"/>
          </a:p>
          <a:p>
            <a:pPr eaLnBrk="1" hangingPunct="1"/>
            <a:r>
              <a:rPr lang="en-US" smtClean="0"/>
              <a:t>If the district does not have a district products you will creating your own based on the TEKS and state resources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9571" name="Rectangle 7"/>
          <p:cNvSpPr>
            <a:spLocks noGrp="1" noChangeArrowheads="1"/>
          </p:cNvSpPr>
          <p:nvPr>
            <p:ph type="sldNum" sz="quarter" idx="5"/>
          </p:nvPr>
        </p:nvSpPr>
        <p:spPr>
          <a:noFill/>
        </p:spPr>
        <p:txBody>
          <a:bodyPr/>
          <a:lstStyle/>
          <a:p>
            <a:fld id="{3B93A064-A5BB-4C58-AD80-61E65AE942FC}" type="slidenum">
              <a:rPr lang="en-US"/>
              <a:pPr/>
              <a:t>29</a:t>
            </a:fld>
            <a:endParaRPr lang="en-US"/>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0595" name="Rectangle 7"/>
          <p:cNvSpPr>
            <a:spLocks noGrp="1" noChangeArrowheads="1"/>
          </p:cNvSpPr>
          <p:nvPr>
            <p:ph type="sldNum" sz="quarter" idx="5"/>
          </p:nvPr>
        </p:nvSpPr>
        <p:spPr>
          <a:noFill/>
        </p:spPr>
        <p:txBody>
          <a:bodyPr/>
          <a:lstStyle/>
          <a:p>
            <a:fld id="{B13A27DF-F69F-4804-B348-6BB9A36588BC}" type="slidenum">
              <a:rPr lang="en-US"/>
              <a:pPr/>
              <a:t>30</a:t>
            </a:fld>
            <a:endParaRPr lang="en-US"/>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1619" name="Rectangle 7"/>
          <p:cNvSpPr>
            <a:spLocks noGrp="1" noChangeArrowheads="1"/>
          </p:cNvSpPr>
          <p:nvPr>
            <p:ph type="sldNum" sz="quarter" idx="5"/>
          </p:nvPr>
        </p:nvSpPr>
        <p:spPr>
          <a:noFill/>
        </p:spPr>
        <p:txBody>
          <a:bodyPr/>
          <a:lstStyle/>
          <a:p>
            <a:fld id="{75CDDB1A-969F-4565-94EE-ABF19BD2CC64}" type="slidenum">
              <a:rPr lang="en-US"/>
              <a:pPr/>
              <a:t>31</a:t>
            </a:fld>
            <a:endParaRPr lang="en-US"/>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79875" name="Rectangle 7"/>
          <p:cNvSpPr>
            <a:spLocks noGrp="1" noChangeArrowheads="1"/>
          </p:cNvSpPr>
          <p:nvPr>
            <p:ph type="sldNum" sz="quarter" idx="5"/>
          </p:nvPr>
        </p:nvSpPr>
        <p:spPr>
          <a:noFill/>
        </p:spPr>
        <p:txBody>
          <a:bodyPr/>
          <a:lstStyle/>
          <a:p>
            <a:fld id="{15FE4BE8-40FB-42BE-89BA-EF7529BAEB20}" type="slidenum">
              <a:rPr lang="en-US"/>
              <a:pPr/>
              <a:t>4</a:t>
            </a:fld>
            <a:endParaRPr lang="en-US" dirty="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dirty="0" smtClean="0"/>
              <a:t>Status of TEKS revisions:</a:t>
            </a:r>
          </a:p>
          <a:p>
            <a:pPr eaLnBrk="1" hangingPunct="1"/>
            <a:endParaRPr lang="en-US" dirty="0" smtClean="0"/>
          </a:p>
          <a:p>
            <a:pPr eaLnBrk="1" hangingPunct="1"/>
            <a:r>
              <a:rPr lang="en-US" dirty="0" smtClean="0"/>
              <a:t>Math</a:t>
            </a:r>
          </a:p>
          <a:p>
            <a:pPr eaLnBrk="1" hangingPunct="1"/>
            <a:r>
              <a:rPr lang="en-US" dirty="0" smtClean="0"/>
              <a:t>ELA</a:t>
            </a:r>
          </a:p>
          <a:p>
            <a:pPr eaLnBrk="1" hangingPunct="1"/>
            <a:r>
              <a:rPr lang="en-US" dirty="0" smtClean="0"/>
              <a:t>Science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7523" name="Rectangle 7"/>
          <p:cNvSpPr>
            <a:spLocks noGrp="1" noChangeArrowheads="1"/>
          </p:cNvSpPr>
          <p:nvPr>
            <p:ph type="sldNum" sz="quarter" idx="5"/>
          </p:nvPr>
        </p:nvSpPr>
        <p:spPr>
          <a:noFill/>
        </p:spPr>
        <p:txBody>
          <a:bodyPr/>
          <a:lstStyle/>
          <a:p>
            <a:fld id="{76DB4DA6-3594-46D5-8385-222FCBCA9F46}" type="slidenum">
              <a:rPr lang="en-US"/>
              <a:pPr/>
              <a:t>32</a:t>
            </a:fld>
            <a:endParaRPr lang="en-US"/>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2643" name="Rectangle 7"/>
          <p:cNvSpPr>
            <a:spLocks noGrp="1" noChangeArrowheads="1"/>
          </p:cNvSpPr>
          <p:nvPr>
            <p:ph type="sldNum" sz="quarter" idx="5"/>
          </p:nvPr>
        </p:nvSpPr>
        <p:spPr>
          <a:noFill/>
        </p:spPr>
        <p:txBody>
          <a:bodyPr/>
          <a:lstStyle/>
          <a:p>
            <a:fld id="{1BEC46E1-32C5-472A-BC6F-7C4DAC2621EA}" type="slidenum">
              <a:rPr lang="en-US"/>
              <a:pPr/>
              <a:t>33</a:t>
            </a:fld>
            <a:endParaRPr lang="en-US"/>
          </a:p>
        </p:txBody>
      </p:sp>
      <p:sp>
        <p:nvSpPr>
          <p:cNvPr id="112644" name="Rectangle 3"/>
          <p:cNvSpPr>
            <a:spLocks noGrp="1" noChangeArrowheads="1"/>
          </p:cNvSpPr>
          <p:nvPr>
            <p:ph type="body" idx="1"/>
          </p:nvPr>
        </p:nvSpPr>
        <p:spPr>
          <a:noFill/>
          <a:ln/>
        </p:spPr>
        <p:txBody>
          <a:bodyPr/>
          <a:lstStyle/>
          <a:p>
            <a:pPr eaLnBrk="1" hangingPunct="1"/>
            <a:r>
              <a:rPr lang="en-US" smtClean="0"/>
              <a:t>Every test counts somewhere!  Most of our tests can be traced to federal requirements.  </a:t>
            </a:r>
          </a:p>
        </p:txBody>
      </p:sp>
      <p:pic>
        <p:nvPicPr>
          <p:cNvPr id="112645" name="Picture 2" descr="arrows2"/>
          <p:cNvPicPr>
            <a:picLocks noChangeAspect="1" noChangeArrowheads="1"/>
          </p:cNvPicPr>
          <p:nvPr/>
        </p:nvPicPr>
        <p:blipFill>
          <a:blip r:embed="rId3"/>
          <a:srcRect/>
          <a:stretch>
            <a:fillRect/>
          </a:stretch>
        </p:blipFill>
        <p:spPr bwMode="auto">
          <a:xfrm>
            <a:off x="495871" y="444943"/>
            <a:ext cx="8957745" cy="6057940"/>
          </a:xfrm>
          <a:prstGeom prst="rect">
            <a:avLst/>
          </a:prstGeom>
          <a:noFill/>
          <a:ln w="9525">
            <a:noFill/>
            <a:miter lim="800000"/>
            <a:headEnd/>
            <a:tailEnd/>
          </a:ln>
        </p:spPr>
      </p:pic>
      <p:sp>
        <p:nvSpPr>
          <p:cNvPr id="112646" name="Text Box 3"/>
          <p:cNvSpPr txBox="1">
            <a:spLocks noChangeArrowheads="1"/>
          </p:cNvSpPr>
          <p:nvPr/>
        </p:nvSpPr>
        <p:spPr bwMode="auto">
          <a:xfrm>
            <a:off x="5409632" y="2594431"/>
            <a:ext cx="3201487" cy="2426177"/>
          </a:xfrm>
          <a:prstGeom prst="rect">
            <a:avLst/>
          </a:prstGeom>
          <a:noFill/>
          <a:ln w="9525" algn="ctr">
            <a:noFill/>
            <a:miter lim="800000"/>
            <a:headEnd/>
            <a:tailEnd/>
          </a:ln>
        </p:spPr>
        <p:txBody>
          <a:bodyPr lIns="91116" tIns="45557" rIns="91116" bIns="45557">
            <a:spAutoFit/>
          </a:bodyPr>
          <a:lstStyle/>
          <a:p>
            <a:pPr algn="ctr" defTabSz="911659"/>
            <a:r>
              <a:rPr lang="en-US" sz="1400" b="1" u="sng" dirty="0"/>
              <a:t>Federal Assessment System</a:t>
            </a:r>
          </a:p>
          <a:p>
            <a:pPr defTabSz="911659">
              <a:buFontTx/>
              <a:buChar char="•"/>
            </a:pPr>
            <a:r>
              <a:rPr lang="en-US" sz="1400" dirty="0"/>
              <a:t> TAKS</a:t>
            </a:r>
          </a:p>
          <a:p>
            <a:pPr defTabSz="911659">
              <a:buFontTx/>
              <a:buChar char="•"/>
            </a:pPr>
            <a:r>
              <a:rPr lang="en-US" sz="1400" dirty="0"/>
              <a:t> TAKS-(Accommodated)</a:t>
            </a:r>
          </a:p>
          <a:p>
            <a:pPr defTabSz="911659">
              <a:buFontTx/>
              <a:buChar char="•"/>
            </a:pPr>
            <a:r>
              <a:rPr lang="en-US" sz="1400" dirty="0"/>
              <a:t> TAKS-M (Modified)</a:t>
            </a:r>
          </a:p>
          <a:p>
            <a:pPr defTabSz="911659">
              <a:buFontTx/>
              <a:buChar char="•"/>
            </a:pPr>
            <a:r>
              <a:rPr lang="en-US" sz="1400" dirty="0"/>
              <a:t> TAKS-Alt (Alternate)</a:t>
            </a:r>
          </a:p>
          <a:p>
            <a:pPr defTabSz="911659">
              <a:buFontTx/>
              <a:buChar char="•"/>
            </a:pPr>
            <a:r>
              <a:rPr lang="en-US" sz="1400" dirty="0"/>
              <a:t> LAT (</a:t>
            </a:r>
            <a:r>
              <a:rPr lang="en-US" sz="1300" dirty="0"/>
              <a:t>Math,</a:t>
            </a:r>
            <a:r>
              <a:rPr lang="en-US" dirty="0"/>
              <a:t> </a:t>
            </a:r>
            <a:r>
              <a:rPr lang="en-US" sz="1400" dirty="0"/>
              <a:t>Reading, Science)</a:t>
            </a:r>
          </a:p>
          <a:p>
            <a:pPr defTabSz="911659">
              <a:buFontTx/>
              <a:buChar char="•"/>
            </a:pPr>
            <a:r>
              <a:rPr lang="en-US" sz="1400" dirty="0"/>
              <a:t> TELPAS (2-12 Reading Test;</a:t>
            </a:r>
          </a:p>
          <a:p>
            <a:pPr defTabSz="911659"/>
            <a:r>
              <a:rPr lang="en-US" sz="1400" dirty="0"/>
              <a:t>K-1 Listening, Speaking, Reading, and Writing; 2-12 Listening,  Speaking, and Writing)</a:t>
            </a:r>
            <a:r>
              <a:rPr lang="en-US" dirty="0"/>
              <a:t> </a:t>
            </a:r>
          </a:p>
        </p:txBody>
      </p:sp>
      <p:sp>
        <p:nvSpPr>
          <p:cNvPr id="112647" name="Text Box 4"/>
          <p:cNvSpPr txBox="1">
            <a:spLocks noChangeArrowheads="1"/>
          </p:cNvSpPr>
          <p:nvPr/>
        </p:nvSpPr>
        <p:spPr bwMode="auto">
          <a:xfrm>
            <a:off x="837683" y="2610436"/>
            <a:ext cx="2667104" cy="1858329"/>
          </a:xfrm>
          <a:prstGeom prst="rect">
            <a:avLst/>
          </a:prstGeom>
          <a:noFill/>
          <a:ln w="9525" algn="ctr">
            <a:noFill/>
            <a:miter lim="800000"/>
            <a:headEnd/>
            <a:tailEnd/>
          </a:ln>
        </p:spPr>
        <p:txBody>
          <a:bodyPr lIns="91116" tIns="45557" rIns="91116" bIns="45557">
            <a:spAutoFit/>
          </a:bodyPr>
          <a:lstStyle/>
          <a:p>
            <a:pPr algn="ctr" defTabSz="911659"/>
            <a:r>
              <a:rPr lang="en-US" sz="1400" b="1" u="sng" dirty="0"/>
              <a:t>State Assessment System</a:t>
            </a:r>
            <a:endParaRPr lang="en-US" sz="800" b="1" u="sng" dirty="0"/>
          </a:p>
          <a:p>
            <a:pPr defTabSz="911659">
              <a:buFont typeface="Arial" charset="0"/>
              <a:buChar char="•"/>
            </a:pPr>
            <a:r>
              <a:rPr lang="en-US" sz="1400" dirty="0"/>
              <a:t> TAKS</a:t>
            </a:r>
          </a:p>
          <a:p>
            <a:pPr defTabSz="911659">
              <a:buFont typeface="Arial" charset="0"/>
              <a:buChar char="•"/>
            </a:pPr>
            <a:r>
              <a:rPr lang="en-US" sz="1400" dirty="0"/>
              <a:t> TAKS (Accommodated)</a:t>
            </a:r>
          </a:p>
          <a:p>
            <a:pPr defTabSz="911659">
              <a:buFont typeface="Arial" charset="0"/>
              <a:buChar char="•"/>
            </a:pPr>
            <a:r>
              <a:rPr lang="en-US" sz="1400" dirty="0"/>
              <a:t> TAKS-M (Modified)</a:t>
            </a:r>
          </a:p>
          <a:p>
            <a:pPr defTabSz="911659">
              <a:buFont typeface="Arial" charset="0"/>
              <a:buChar char="•"/>
            </a:pPr>
            <a:r>
              <a:rPr lang="en-US" sz="1400" dirty="0"/>
              <a:t> TAKS-Alt (Alternate)</a:t>
            </a:r>
          </a:p>
          <a:p>
            <a:pPr defTabSz="911659">
              <a:buFont typeface="Arial" charset="0"/>
              <a:buChar char="•"/>
            </a:pPr>
            <a:r>
              <a:rPr lang="en-US" sz="1400" dirty="0"/>
              <a:t> Early Reading Assessments (TPRI / </a:t>
            </a:r>
            <a:r>
              <a:rPr lang="en-US" sz="1400" dirty="0" err="1"/>
              <a:t>Tejas</a:t>
            </a:r>
            <a:r>
              <a:rPr lang="en-US" sz="1400" dirty="0"/>
              <a:t> LEE / Other)</a:t>
            </a:r>
          </a:p>
          <a:p>
            <a:pPr defTabSz="911659">
              <a:buFont typeface="Wingdings" pitchFamily="2" charset="2"/>
              <a:buChar char="§"/>
            </a:pPr>
            <a:endParaRPr lang="en-US" sz="1400" dirty="0"/>
          </a:p>
        </p:txBody>
      </p:sp>
      <p:sp>
        <p:nvSpPr>
          <p:cNvPr id="112648" name="WordArt 5"/>
          <p:cNvSpPr>
            <a:spLocks noChangeArrowheads="1" noChangeShapeType="1" noTextEdit="1"/>
          </p:cNvSpPr>
          <p:nvPr/>
        </p:nvSpPr>
        <p:spPr bwMode="auto">
          <a:xfrm>
            <a:off x="2362200" y="1590910"/>
            <a:ext cx="1067163" cy="302497"/>
          </a:xfrm>
          <a:prstGeom prst="rect">
            <a:avLst/>
          </a:prstGeom>
        </p:spPr>
        <p:txBody>
          <a:bodyPr wrap="none" lIns="92287" tIns="46144" rIns="92287" bIns="46144" fromWordArt="1">
            <a:prstTxWarp prst="textPlain">
              <a:avLst>
                <a:gd name="adj" fmla="val 50000"/>
              </a:avLst>
            </a:prstTxWarp>
          </a:bodyPr>
          <a:lstStyle/>
          <a:p>
            <a:pPr algn="ctr"/>
            <a:r>
              <a:rPr lang="en-US" sz="3600" kern="10" spc="727"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State</a:t>
            </a:r>
          </a:p>
        </p:txBody>
      </p:sp>
      <p:sp>
        <p:nvSpPr>
          <p:cNvPr id="112649" name="WordArt 6"/>
          <p:cNvSpPr>
            <a:spLocks noChangeArrowheads="1" noChangeShapeType="1" noTextEdit="1"/>
          </p:cNvSpPr>
          <p:nvPr/>
        </p:nvSpPr>
        <p:spPr bwMode="auto">
          <a:xfrm>
            <a:off x="5486660" y="1590910"/>
            <a:ext cx="1447489" cy="299296"/>
          </a:xfrm>
          <a:prstGeom prst="rect">
            <a:avLst/>
          </a:prstGeom>
        </p:spPr>
        <p:txBody>
          <a:bodyPr wrap="none" lIns="92287" tIns="46144" rIns="92287" bIns="46144" fromWordArt="1">
            <a:prstTxWarp prst="textPlain">
              <a:avLst>
                <a:gd name="adj" fmla="val 50000"/>
              </a:avLst>
            </a:prstTxWarp>
          </a:bodyPr>
          <a:lstStyle/>
          <a:p>
            <a:pPr algn="ctr"/>
            <a:r>
              <a:rPr lang="en-US" sz="3600" kern="10" spc="727"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Federal</a:t>
            </a:r>
          </a:p>
        </p:txBody>
      </p:sp>
      <p:sp>
        <p:nvSpPr>
          <p:cNvPr id="11271" name="Text Box 7"/>
          <p:cNvSpPr txBox="1">
            <a:spLocks noChangeArrowheads="1"/>
          </p:cNvSpPr>
          <p:nvPr/>
        </p:nvSpPr>
        <p:spPr bwMode="auto">
          <a:xfrm>
            <a:off x="1" y="0"/>
            <a:ext cx="9143896" cy="476724"/>
          </a:xfrm>
          <a:prstGeom prst="rect">
            <a:avLst/>
          </a:prstGeom>
          <a:noFill/>
          <a:ln w="9525">
            <a:noFill/>
            <a:miter lim="800000"/>
            <a:headEnd/>
            <a:tailEnd/>
          </a:ln>
        </p:spPr>
        <p:txBody>
          <a:bodyPr lIns="91116" tIns="45557" rIns="91116" bIns="45557">
            <a:spAutoFit/>
          </a:bodyPr>
          <a:lstStyle/>
          <a:p>
            <a:pPr algn="ctr" defTabSz="911659">
              <a:spcBef>
                <a:spcPct val="50000"/>
              </a:spcBef>
              <a:defRPr/>
            </a:pPr>
            <a:r>
              <a:rPr lang="en-US" sz="2500" b="1" dirty="0">
                <a:effectLst>
                  <a:outerShdw blurRad="38100" dist="38100" dir="2700000" algn="tl">
                    <a:srgbClr val="C0C0C0"/>
                  </a:outerShdw>
                </a:effectLst>
              </a:rPr>
              <a:t>INTEGRATED ASSESSMENT &amp; ACCOUNTABILITY SYSTEMS</a:t>
            </a:r>
          </a:p>
        </p:txBody>
      </p:sp>
      <p:sp>
        <p:nvSpPr>
          <p:cNvPr id="112651" name="Text Box 8"/>
          <p:cNvSpPr txBox="1">
            <a:spLocks noChangeArrowheads="1"/>
          </p:cNvSpPr>
          <p:nvPr/>
        </p:nvSpPr>
        <p:spPr bwMode="auto">
          <a:xfrm>
            <a:off x="1" y="6302817"/>
            <a:ext cx="5409631" cy="533351"/>
          </a:xfrm>
          <a:prstGeom prst="rect">
            <a:avLst/>
          </a:prstGeom>
          <a:noFill/>
          <a:ln w="9525">
            <a:noFill/>
            <a:miter lim="800000"/>
            <a:headEnd/>
            <a:tailEnd/>
          </a:ln>
        </p:spPr>
        <p:txBody>
          <a:bodyPr lIns="91116" tIns="45557" rIns="91116" bIns="45557">
            <a:spAutoFit/>
          </a:bodyPr>
          <a:lstStyle/>
          <a:p>
            <a:pPr defTabSz="911659"/>
            <a:r>
              <a:rPr lang="en-US" sz="1400" b="1" dirty="0"/>
              <a:t>June 2008</a:t>
            </a:r>
            <a:r>
              <a:rPr lang="en-US" sz="1400" dirty="0"/>
              <a:t>                                                                                                                         </a:t>
            </a:r>
          </a:p>
          <a:p>
            <a:pPr defTabSz="911659"/>
            <a:r>
              <a:rPr lang="en-US" sz="1400" dirty="0"/>
              <a:t>Developed &amp; Provided by: Education Service Center Region XI</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3667" name="Rectangle 7"/>
          <p:cNvSpPr>
            <a:spLocks noGrp="1" noChangeArrowheads="1"/>
          </p:cNvSpPr>
          <p:nvPr>
            <p:ph type="sldNum" sz="quarter" idx="5"/>
          </p:nvPr>
        </p:nvSpPr>
        <p:spPr>
          <a:noFill/>
        </p:spPr>
        <p:txBody>
          <a:bodyPr/>
          <a:lstStyle/>
          <a:p>
            <a:fld id="{DBFA55E9-CEC9-4319-A3E0-104FA93364C3}" type="slidenum">
              <a:rPr lang="en-US"/>
              <a:pPr/>
              <a:t>34</a:t>
            </a:fld>
            <a:endParaRPr lang="en-US"/>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4691" name="Rectangle 7"/>
          <p:cNvSpPr>
            <a:spLocks noGrp="1" noChangeArrowheads="1"/>
          </p:cNvSpPr>
          <p:nvPr>
            <p:ph type="sldNum" sz="quarter" idx="5"/>
          </p:nvPr>
        </p:nvSpPr>
        <p:spPr>
          <a:noFill/>
        </p:spPr>
        <p:txBody>
          <a:bodyPr/>
          <a:lstStyle/>
          <a:p>
            <a:fld id="{79BD6671-4F7C-4833-B53F-566A74FBE18A}" type="slidenum">
              <a:rPr lang="en-US"/>
              <a:pPr/>
              <a:t>35</a:t>
            </a:fld>
            <a:endParaRPr lang="en-US"/>
          </a:p>
        </p:txBody>
      </p:sp>
      <p:sp>
        <p:nvSpPr>
          <p:cNvPr id="114692" name="Rectangle 2"/>
          <p:cNvSpPr>
            <a:spLocks noGrp="1" noRot="1" noChangeAspect="1" noChangeArrowheads="1" noTextEdit="1"/>
          </p:cNvSpPr>
          <p:nvPr>
            <p:ph type="sldImg"/>
          </p:nvPr>
        </p:nvSpPr>
        <p:spPr>
          <a:xfrm>
            <a:off x="1169988" y="728663"/>
            <a:ext cx="4722812" cy="3541712"/>
          </a:xfrm>
          <a:ln/>
        </p:spPr>
      </p:sp>
      <p:sp>
        <p:nvSpPr>
          <p:cNvPr id="114693" name="Rectangle 3"/>
          <p:cNvSpPr>
            <a:spLocks noGrp="1" noChangeArrowheads="1"/>
          </p:cNvSpPr>
          <p:nvPr>
            <p:ph type="body" idx="1"/>
          </p:nvPr>
        </p:nvSpPr>
        <p:spPr>
          <a:xfrm>
            <a:off x="941994" y="4478235"/>
            <a:ext cx="5175335" cy="4166134"/>
          </a:xfrm>
          <a:noFill/>
          <a:ln/>
        </p:spPr>
        <p:txBody>
          <a:bodyPr/>
          <a:lstStyle/>
          <a:p>
            <a:pPr eaLnBrk="1" hangingPunct="1">
              <a:buFontTx/>
              <a:buChar char="•"/>
            </a:pPr>
            <a:r>
              <a:rPr lang="en-US" smtClean="0"/>
              <a:t>Why do we choose the Texas Essential Knowledge and Skills as our focus for instruction?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dirty="0">
                <a:latin typeface="Times New Roman" pitchFamily="18" charset="0"/>
              </a:rPr>
              <a:t>In 2007 the 80th Texas Legislature enacted Senate Bill 1031, which required the development of “end-of-course assessment instruments for secondary-level courses in Algebra I, Algebra II, geometry, biology, chemistry, physics, English I, English II, English III, world geography, world history, and United States history.”</a:t>
            </a:r>
          </a:p>
          <a:p>
            <a:endParaRPr kumimoji="1" lang="en-US" dirty="0">
              <a:latin typeface="Times New Roman" pitchFamily="18" charset="0"/>
            </a:endParaRPr>
          </a:p>
          <a:p>
            <a:r>
              <a:rPr lang="en-US" dirty="0" smtClean="0"/>
              <a:t>In 2009 Ho</a:t>
            </a:r>
            <a:r>
              <a:rPr kumimoji="1" lang="en-US" dirty="0">
                <a:latin typeface="Times New Roman" pitchFamily="18" charset="0"/>
              </a:rPr>
              <a:t>use Bill 3 from the 81</a:t>
            </a:r>
            <a:r>
              <a:rPr kumimoji="1" lang="en-US" baseline="30000" dirty="0">
                <a:latin typeface="Times New Roman" pitchFamily="18" charset="0"/>
              </a:rPr>
              <a:t>st</a:t>
            </a:r>
            <a:r>
              <a:rPr kumimoji="1" lang="en-US" dirty="0">
                <a:latin typeface="Times New Roman" pitchFamily="18" charset="0"/>
              </a:rPr>
              <a:t> legislature added new assessments in grades 3-8 as well as other assessment requirements.</a:t>
            </a:r>
          </a:p>
          <a:p>
            <a:endParaRPr lang="en-US" baseline="0" dirty="0" smtClean="0"/>
          </a:p>
          <a:p>
            <a:r>
              <a:rPr kumimoji="1" lang="en-US" dirty="0">
                <a:latin typeface="Times New Roman" pitchFamily="18" charset="0"/>
              </a:rPr>
              <a:t>Here we are in the legislative session of 2011….</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2009 House Bill 3 from the 81</a:t>
            </a:r>
            <a:r>
              <a:rPr lang="en-US" baseline="30000" dirty="0" smtClean="0"/>
              <a:t>st</a:t>
            </a:r>
            <a:r>
              <a:rPr lang="en-US" dirty="0" smtClean="0"/>
              <a:t> legislature added new assessments in grades 3-8 as well as other assessment requirements.</a:t>
            </a:r>
          </a:p>
          <a:p>
            <a:r>
              <a:rPr lang="en-US" dirty="0" smtClean="0"/>
              <a:t>STAAR focuses on </a:t>
            </a:r>
            <a:r>
              <a:rPr lang="en-US" u="sng" dirty="0" smtClean="0"/>
              <a:t>fewer </a:t>
            </a:r>
            <a:r>
              <a:rPr lang="en-US" dirty="0" smtClean="0"/>
              <a:t>skills, addressing these skills in a </a:t>
            </a:r>
            <a:r>
              <a:rPr lang="en-US" u="sng" dirty="0" smtClean="0"/>
              <a:t>deeper </a:t>
            </a:r>
            <a:r>
              <a:rPr lang="en-US" dirty="0" smtClean="0"/>
              <a:t>manner and provides a more </a:t>
            </a:r>
            <a:r>
              <a:rPr lang="en-US" u="sng" dirty="0" smtClean="0"/>
              <a:t>clearly </a:t>
            </a:r>
            <a:r>
              <a:rPr lang="en-US" dirty="0" smtClean="0"/>
              <a:t>articulated assessment program</a:t>
            </a:r>
          </a:p>
          <a:p>
            <a:endParaRPr lang="en-US" dirty="0" smtClean="0"/>
          </a:p>
          <a:p>
            <a:r>
              <a:rPr lang="en-US" dirty="0" smtClean="0"/>
              <a:t>Here we are in the legislative session of 2011….</a:t>
            </a:r>
          </a:p>
          <a:p>
            <a:endParaRPr lang="en-US" dirty="0" smtClean="0"/>
          </a:p>
          <a:p>
            <a:endParaRPr kumimoji="1" lang="en-US" dirty="0">
              <a:latin typeface="Times New Roman" pitchFamily="18" charset="0"/>
            </a:endParaRPr>
          </a:p>
          <a:p>
            <a:endParaRPr kumimoji="1" lang="en-US" dirty="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Adjusting to the STAAR test will move student learning to higher levels.</a:t>
            </a:r>
          </a:p>
          <a:p>
            <a:r>
              <a:rPr lang="en-US" dirty="0" smtClean="0"/>
              <a:t>Look at more specifics on 3-8 and high school assessments on the next slide.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208088" y="708025"/>
            <a:ext cx="4678362" cy="3508375"/>
          </a:xfrm>
          <a:noFill/>
          <a:ln>
            <a:solidFill>
              <a:srgbClr val="000000"/>
            </a:solidFill>
            <a:miter lim="800000"/>
            <a:headEnd/>
            <a:tailEnd/>
          </a:ln>
        </p:spPr>
      </p:sp>
      <p:sp>
        <p:nvSpPr>
          <p:cNvPr id="25603" name="Notes Placeholder 2"/>
          <p:cNvSpPr>
            <a:spLocks noGrp="1"/>
          </p:cNvSpPr>
          <p:nvPr>
            <p:ph type="body" idx="1"/>
          </p:nvPr>
        </p:nvSpPr>
        <p:spPr bwMode="auto">
          <a:xfrm>
            <a:off x="708540" y="4452734"/>
            <a:ext cx="5670734" cy="4217031"/>
          </a:xfrm>
          <a:noFill/>
        </p:spPr>
        <p:txBody>
          <a:bodyPr wrap="square" lIns="93638" tIns="46819" rIns="93638" bIns="46819" numCol="1" anchor="t" anchorCtr="0" compatLnSpc="1">
            <a:prstTxWarp prst="textNoShape">
              <a:avLst/>
            </a:prstTxWarp>
          </a:bodyPr>
          <a:lstStyle/>
          <a:p>
            <a:pPr eaLnBrk="1" hangingPunct="1"/>
            <a:r>
              <a:rPr lang="en-US" dirty="0" smtClean="0"/>
              <a:t>No changes in subjects tested at grades 3-8 and Spanish</a:t>
            </a:r>
            <a:r>
              <a:rPr lang="en-US" baseline="0" dirty="0" smtClean="0"/>
              <a:t> STAAR  in grades 3-5 will remain available.</a:t>
            </a:r>
            <a:endParaRPr lang="en-US" dirty="0" smtClean="0"/>
          </a:p>
        </p:txBody>
      </p:sp>
      <p:sp>
        <p:nvSpPr>
          <p:cNvPr id="25604" name="Slide Number Placeholder 3"/>
          <p:cNvSpPr txBox="1">
            <a:spLocks noGrp="1"/>
          </p:cNvSpPr>
          <p:nvPr/>
        </p:nvSpPr>
        <p:spPr bwMode="auto">
          <a:xfrm>
            <a:off x="4013844" y="8901213"/>
            <a:ext cx="3071545" cy="469269"/>
          </a:xfrm>
          <a:prstGeom prst="rect">
            <a:avLst/>
          </a:prstGeom>
          <a:noFill/>
          <a:ln w="9525">
            <a:noFill/>
            <a:miter lim="800000"/>
            <a:headEnd/>
            <a:tailEnd/>
          </a:ln>
        </p:spPr>
        <p:txBody>
          <a:bodyPr lIns="93638" tIns="46819" rIns="93638" bIns="46819" anchor="b"/>
          <a:lstStyle/>
          <a:p>
            <a:pPr algn="r" defTabSz="934881"/>
            <a:fld id="{CFD1829C-13AF-4A8D-84BA-9608B0465AFA}" type="slidenum">
              <a:rPr lang="en-US" sz="1200">
                <a:ea typeface="MS PGothic" pitchFamily="34" charset="-128"/>
              </a:rPr>
              <a:pPr algn="r" defTabSz="934881"/>
              <a:t>39</a:t>
            </a:fld>
            <a:endParaRPr lang="en-US" sz="1200" dirty="0">
              <a:ea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8088" y="708025"/>
            <a:ext cx="4678362" cy="3508375"/>
          </a:xfrm>
          <a:noFill/>
          <a:ln>
            <a:solidFill>
              <a:srgbClr val="000000"/>
            </a:solidFill>
            <a:miter lim="800000"/>
            <a:headEnd/>
            <a:tailEnd/>
          </a:ln>
        </p:spPr>
      </p:sp>
      <p:sp>
        <p:nvSpPr>
          <p:cNvPr id="26627" name="Notes Placeholder 2"/>
          <p:cNvSpPr>
            <a:spLocks noGrp="1"/>
          </p:cNvSpPr>
          <p:nvPr>
            <p:ph type="body" idx="1"/>
          </p:nvPr>
        </p:nvSpPr>
        <p:spPr bwMode="auto">
          <a:xfrm>
            <a:off x="708540" y="4452734"/>
            <a:ext cx="5670734" cy="4217031"/>
          </a:xfrm>
          <a:noFill/>
        </p:spPr>
        <p:txBody>
          <a:bodyPr wrap="square" lIns="93638" tIns="46819" rIns="93638" bIns="46819" numCol="1" anchor="t" anchorCtr="0" compatLnSpc="1">
            <a:prstTxWarp prst="textNoShape">
              <a:avLst/>
            </a:prstTxWarp>
          </a:bodyPr>
          <a:lstStyle/>
          <a:p>
            <a:pPr eaLnBrk="1" hangingPunct="1"/>
            <a:r>
              <a:rPr lang="en-US" dirty="0" smtClean="0"/>
              <a:t>4 core areas,</a:t>
            </a:r>
            <a:r>
              <a:rPr lang="en-US" baseline="0" dirty="0" smtClean="0"/>
              <a:t> three assessments per content area</a:t>
            </a:r>
          </a:p>
          <a:p>
            <a:pPr eaLnBrk="1" hangingPunct="1"/>
            <a:endParaRPr lang="en-US" baseline="0" dirty="0" smtClean="0"/>
          </a:p>
        </p:txBody>
      </p:sp>
      <p:sp>
        <p:nvSpPr>
          <p:cNvPr id="26628" name="Slide Number Placeholder 3"/>
          <p:cNvSpPr txBox="1">
            <a:spLocks noGrp="1"/>
          </p:cNvSpPr>
          <p:nvPr/>
        </p:nvSpPr>
        <p:spPr bwMode="auto">
          <a:xfrm>
            <a:off x="4013844" y="8901213"/>
            <a:ext cx="3071545" cy="469269"/>
          </a:xfrm>
          <a:prstGeom prst="rect">
            <a:avLst/>
          </a:prstGeom>
          <a:noFill/>
          <a:ln w="9525">
            <a:noFill/>
            <a:miter lim="800000"/>
            <a:headEnd/>
            <a:tailEnd/>
          </a:ln>
        </p:spPr>
        <p:txBody>
          <a:bodyPr lIns="93638" tIns="46819" rIns="93638" bIns="46819" anchor="b"/>
          <a:lstStyle/>
          <a:p>
            <a:pPr algn="r" defTabSz="934881"/>
            <a:fld id="{69B59F7D-7406-4D8A-9D4F-C69C78673829}" type="slidenum">
              <a:rPr lang="en-US" sz="1200">
                <a:ea typeface="MS PGothic" pitchFamily="34" charset="-128"/>
              </a:rPr>
              <a:pPr algn="r" defTabSz="934881"/>
              <a:t>40</a:t>
            </a:fld>
            <a:endParaRPr lang="en-US" sz="1200" dirty="0">
              <a:ea typeface="MS PGothic"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key to success with STAAR assessments is ensuring all students master what will be assessed and what will be assessed is the Texas Essential Knowledge and Skills at the cognitive levels at which they are written.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0899" name="Rectangle 7"/>
          <p:cNvSpPr>
            <a:spLocks noGrp="1" noChangeArrowheads="1"/>
          </p:cNvSpPr>
          <p:nvPr>
            <p:ph type="sldNum" sz="quarter" idx="5"/>
          </p:nvPr>
        </p:nvSpPr>
        <p:spPr>
          <a:noFill/>
        </p:spPr>
        <p:txBody>
          <a:bodyPr/>
          <a:lstStyle/>
          <a:p>
            <a:fld id="{00B884A3-B6CD-4C79-9BC6-6DD025C61E07}" type="slidenum">
              <a:rPr lang="en-US"/>
              <a:pPr/>
              <a:t>5</a:t>
            </a:fld>
            <a:endParaRPr lang="en-US" dirty="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dirty="0" smtClean="0"/>
              <a:t>Texas experts and reviewed by national experts </a:t>
            </a:r>
          </a:p>
          <a:p>
            <a:pPr eaLnBrk="1" hangingPunct="1"/>
            <a:endParaRPr lang="en-US" dirty="0" smtClean="0"/>
          </a:p>
          <a:p>
            <a:pPr eaLnBrk="1" hangingPunct="1"/>
            <a:r>
              <a:rPr lang="en-US" dirty="0" smtClean="0"/>
              <a:t>TEKS development was over a two year  period with multiple public reviews of material</a:t>
            </a:r>
          </a:p>
          <a:p>
            <a:pPr eaLnBrk="1" hangingPunct="1"/>
            <a:endParaRPr lang="en-US" dirty="0" smtClean="0"/>
          </a:p>
          <a:p>
            <a:pPr eaLnBrk="1" hangingPunct="1"/>
            <a:r>
              <a:rPr lang="en-US" dirty="0" smtClean="0"/>
              <a:t>TEKS revisions uses similar process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t>
            </a:r>
            <a:r>
              <a:rPr lang="en-US" baseline="0" dirty="0" smtClean="0"/>
              <a:t>is</a:t>
            </a:r>
            <a:r>
              <a:rPr lang="en-US" dirty="0" smtClean="0"/>
              <a:t> new </a:t>
            </a:r>
            <a:r>
              <a:rPr lang="en-US" baseline="0" dirty="0" smtClean="0"/>
              <a:t>vocabulary and terminology associated with STAAR.</a:t>
            </a:r>
          </a:p>
          <a:p>
            <a:r>
              <a:rPr lang="en-US" dirty="0" smtClean="0"/>
              <a:t>Teacher</a:t>
            </a:r>
            <a:r>
              <a:rPr lang="en-US" baseline="0" dirty="0" smtClean="0"/>
              <a:t> and expert groups worked with TEA to review the TEKS, determine which knowledge</a:t>
            </a:r>
            <a:r>
              <a:rPr lang="en-US" dirty="0" smtClean="0"/>
              <a:t> and skills are not assessable in state-testing format, and </a:t>
            </a:r>
            <a:r>
              <a:rPr lang="en-US" baseline="0" dirty="0" smtClean="0"/>
              <a:t>categorize the assessable TEKS as Readiness or Supporting standards</a:t>
            </a:r>
            <a:endParaRPr lang="en-US" dirty="0" smtClean="0"/>
          </a:p>
          <a:p>
            <a:endParaRPr lang="en-US"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identified as Readiness or Supporting Standards, individual TEKS had to meet certain criteria.</a:t>
            </a:r>
          </a:p>
          <a:p>
            <a:endParaRPr lang="en-US" baseline="0" dirty="0" smtClean="0"/>
          </a:p>
          <a:p>
            <a:r>
              <a:rPr lang="en-US" baseline="0" dirty="0" smtClean="0"/>
              <a:t>CLICK for each line to appear.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Readiness Standards</a:t>
            </a:r>
            <a:r>
              <a:rPr lang="en-US" dirty="0" smtClean="0"/>
              <a:t> are not more important than Supporting Standards.</a:t>
            </a:r>
          </a:p>
          <a:p>
            <a:endParaRPr lang="en-US" baseline="0" dirty="0" smtClean="0"/>
          </a:p>
          <a:p>
            <a:r>
              <a:rPr lang="en-US" baseline="0" dirty="0" smtClean="0"/>
              <a:t>CLICK for each line to appear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This is an example of the Assessed Curriculum document for Geometry. </a:t>
            </a:r>
          </a:p>
          <a:p>
            <a:endParaRPr lang="en-US" dirty="0" smtClean="0"/>
          </a:p>
          <a:p>
            <a:r>
              <a:rPr lang="en-US" baseline="0" dirty="0" smtClean="0"/>
              <a:t>“Reporting Category” has replaced the term “objective” used with TAKS. </a:t>
            </a:r>
            <a:endParaRPr lang="en-US" dirty="0" smtClean="0"/>
          </a:p>
          <a:p>
            <a:endParaRPr lang="en-US" dirty="0" smtClean="0"/>
          </a:p>
          <a:p>
            <a:r>
              <a:rPr lang="en-US" u="sng" dirty="0" smtClean="0"/>
              <a:t>Click</a:t>
            </a:r>
            <a:r>
              <a:rPr lang="en-US" dirty="0" smtClean="0"/>
              <a:t>- red oval appears over Reporting Category, which used to be called the Objective</a:t>
            </a:r>
          </a:p>
          <a:p>
            <a:endParaRPr lang="en-US" dirty="0" smtClean="0"/>
          </a:p>
          <a:p>
            <a:r>
              <a:rPr lang="en-US" dirty="0" smtClean="0"/>
              <a:t>At the end</a:t>
            </a:r>
            <a:r>
              <a:rPr lang="en-US" baseline="0" dirty="0" smtClean="0"/>
              <a:t> of each student expectation, the type of standard is clearly identified. We have placed colored boxes around each standard for emphasis.</a:t>
            </a:r>
            <a:endParaRPr lang="en-US" dirty="0" smtClean="0"/>
          </a:p>
          <a:p>
            <a:endParaRPr lang="en-US" baseline="0" dirty="0" smtClean="0"/>
          </a:p>
          <a:p>
            <a:r>
              <a:rPr lang="en-US" u="sng" baseline="0" dirty="0" smtClean="0"/>
              <a:t>Click</a:t>
            </a:r>
            <a:r>
              <a:rPr lang="en-US" baseline="0" dirty="0" smtClean="0"/>
              <a:t>-orange rectangles appear to showcase supporting standards</a:t>
            </a:r>
          </a:p>
          <a:p>
            <a:endParaRPr lang="en-US" baseline="0" dirty="0" smtClean="0"/>
          </a:p>
          <a:p>
            <a:r>
              <a:rPr lang="en-US" u="sng" baseline="0" dirty="0" smtClean="0"/>
              <a:t>Click</a:t>
            </a:r>
            <a:r>
              <a:rPr lang="en-US" baseline="0" dirty="0" smtClean="0"/>
              <a:t>-green rectangles appear to showcase reporting standards</a:t>
            </a:r>
          </a:p>
          <a:p>
            <a:endParaRPr lang="en-US" baseline="0" dirty="0" smtClean="0"/>
          </a:p>
          <a:p>
            <a:r>
              <a:rPr lang="en-US" baseline="0" dirty="0" smtClean="0"/>
              <a:t>Refer participants to example of assessed curriculum document </a:t>
            </a:r>
            <a:r>
              <a:rPr lang="en-US" dirty="0" smtClean="0"/>
              <a:t> in handout</a:t>
            </a:r>
            <a:endParaRPr lang="en-US" baseline="0" dirty="0" smtClean="0"/>
          </a:p>
          <a:p>
            <a:endParaRPr lang="en-US" baseline="0" dirty="0" smtClean="0"/>
          </a:p>
          <a:p>
            <a:endParaRPr lang="en-US" dirty="0" smtClean="0"/>
          </a:p>
          <a:p>
            <a:endParaRPr lang="en-US" dirty="0" smtClean="0"/>
          </a:p>
          <a:p>
            <a:r>
              <a:rPr lang="en-US" dirty="0" smtClean="0"/>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Assessed curriculum documents are posted for each subject and grade level.</a:t>
            </a:r>
          </a:p>
          <a:p>
            <a:pPr eaLnBrk="1" hangingPunct="1">
              <a:spcBef>
                <a:spcPct val="0"/>
              </a:spcBef>
            </a:pPr>
            <a:endParaRPr lang="en-US" b="1" u="sng" dirty="0" smtClean="0"/>
          </a:p>
          <a:p>
            <a:pPr eaLnBrk="1" hangingPunct="1">
              <a:spcBef>
                <a:spcPct val="0"/>
              </a:spcBef>
            </a:pPr>
            <a:r>
              <a:rPr lang="en-US" b="1" u="sng" dirty="0" smtClean="0"/>
              <a:t>ACTIVITY</a:t>
            </a:r>
          </a:p>
          <a:p>
            <a:pPr eaLnBrk="1" hangingPunct="1">
              <a:spcBef>
                <a:spcPct val="0"/>
              </a:spcBef>
            </a:pPr>
            <a:r>
              <a:rPr lang="en-US" dirty="0" smtClean="0"/>
              <a:t>As a table group, ask participants to create </a:t>
            </a:r>
            <a:r>
              <a:rPr lang="en-US" baseline="0" dirty="0" smtClean="0"/>
              <a:t>definitions of readiness and supporting standards using terms a lay</a:t>
            </a:r>
            <a:r>
              <a:rPr lang="en-US" dirty="0" smtClean="0"/>
              <a:t> person could understand</a:t>
            </a:r>
            <a:r>
              <a:rPr lang="en-US" baseline="0" dirty="0" smtClean="0"/>
              <a:t>. Hear a few examples from the group. Chart if time allows. Re-emphasize the importance. 15 minutes</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068" fontAlgn="base">
              <a:spcBef>
                <a:spcPct val="0"/>
              </a:spcBef>
              <a:spcAft>
                <a:spcPct val="0"/>
              </a:spcAft>
              <a:defRPr/>
            </a:pPr>
            <a:r>
              <a:rPr lang="en-US" dirty="0" smtClean="0"/>
              <a:t>This data is illustrated on the next slide.</a:t>
            </a:r>
          </a:p>
          <a:p>
            <a:pPr eaLnBrk="1" hangingPunct="1">
              <a:spcBef>
                <a:spcPct val="0"/>
              </a:spcBef>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Percents are approximate.</a:t>
            </a:r>
          </a:p>
          <a:p>
            <a:pPr eaLnBrk="1" hangingPunct="1">
              <a:spcBef>
                <a:spcPct val="0"/>
              </a:spcBef>
            </a:pPr>
            <a:r>
              <a:rPr lang="en-US" dirty="0" smtClean="0"/>
              <a:t>At each grade level and</a:t>
            </a:r>
            <a:r>
              <a:rPr lang="en-US" baseline="0" dirty="0" smtClean="0"/>
              <a:t> subject, </a:t>
            </a:r>
            <a:r>
              <a:rPr lang="en-US" dirty="0" smtClean="0"/>
              <a:t>Readiness standards comprise a smaller portion of the TEKS, but the majority of the assessment.</a:t>
            </a:r>
          </a:p>
          <a:p>
            <a:pPr eaLnBrk="1" hangingPunct="1">
              <a:spcBef>
                <a:spcPct val="0"/>
              </a:spcBef>
            </a:pPr>
            <a:r>
              <a:rPr lang="en-US" dirty="0" smtClean="0"/>
              <a:t>Supporting standards comprise the largest portion of the TEKS, but the smallest portion  of the assessment.</a:t>
            </a:r>
          </a:p>
          <a:p>
            <a:endParaRPr lang="en-US" dirty="0" smtClean="0"/>
          </a:p>
          <a:p>
            <a:r>
              <a:rPr lang="en-US" dirty="0" smtClean="0"/>
              <a:t>Guide participants to the document handout</a:t>
            </a:r>
            <a:r>
              <a:rPr lang="en-US" baseline="0" dirty="0" smtClean="0"/>
              <a:t> with </a:t>
            </a:r>
            <a:r>
              <a:rPr lang="en-US" dirty="0" smtClean="0"/>
              <a:t>Attachment A of the October 15, 2010 letter To The Administrator Addressed “STAAR-A New Assessment Model” as the primary document.</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636" y="4425008"/>
            <a:ext cx="5204839" cy="4641964"/>
          </a:xfrm>
        </p:spPr>
        <p:txBody>
          <a:bodyPr>
            <a:normAutofit/>
          </a:bodyPr>
          <a:lstStyle/>
          <a:p>
            <a:pPr defTabSz="918068" eaLnBrk="0" fontAlgn="base" hangingPunct="0">
              <a:spcBef>
                <a:spcPct val="30000"/>
              </a:spcBef>
              <a:spcAft>
                <a:spcPct val="0"/>
              </a:spcAft>
              <a:defRPr/>
            </a:pPr>
            <a:r>
              <a:rPr lang="en-US" dirty="0">
                <a:latin typeface="Times New Roman" pitchFamily="18" charset="0"/>
              </a:rPr>
              <a:t>At high school, TAKS will be phased out and STAAR EOC will be phased in as the graduation requirement beginning with students entering 9</a:t>
            </a:r>
            <a:r>
              <a:rPr lang="en-US" baseline="30000" dirty="0">
                <a:latin typeface="Times New Roman" pitchFamily="18" charset="0"/>
              </a:rPr>
              <a:t>th</a:t>
            </a:r>
            <a:r>
              <a:rPr lang="en-US" dirty="0">
                <a:latin typeface="Times New Roman" pitchFamily="18" charset="0"/>
              </a:rPr>
              <a:t> grade in 2011-2012.  </a:t>
            </a:r>
          </a:p>
          <a:p>
            <a:pPr defTabSz="918068" eaLnBrk="0" fontAlgn="base" hangingPunct="0">
              <a:spcBef>
                <a:spcPct val="30000"/>
              </a:spcBef>
              <a:spcAft>
                <a:spcPct val="0"/>
              </a:spcAft>
              <a:defRPr/>
            </a:pPr>
            <a:endParaRPr lang="en-US" dirty="0">
              <a:latin typeface="Times New Roman" pitchFamily="18" charset="0"/>
            </a:endParaRPr>
          </a:p>
          <a:p>
            <a:pPr defTabSz="918068" eaLnBrk="0" fontAlgn="base" hangingPunct="0">
              <a:spcBef>
                <a:spcPct val="30000"/>
              </a:spcBef>
              <a:spcAft>
                <a:spcPct val="0"/>
              </a:spcAft>
              <a:defRPr/>
            </a:pPr>
            <a:r>
              <a:rPr lang="en-US" dirty="0">
                <a:latin typeface="Times New Roman" pitchFamily="18" charset="0"/>
              </a:rPr>
              <a:t>Notice that in 2011-12, both STAAR and TAKS will be viable assessments in high school, depending upon which grade level is being assessed.</a:t>
            </a:r>
          </a:p>
          <a:p>
            <a:pPr eaLnBrk="1" hangingPunct="1"/>
            <a:r>
              <a:rPr lang="en-US" dirty="0" smtClean="0"/>
              <a:t>One undecided issue is what test students repeating 9</a:t>
            </a:r>
            <a:r>
              <a:rPr lang="en-US" baseline="30000" dirty="0" smtClean="0"/>
              <a:t>th</a:t>
            </a:r>
            <a:r>
              <a:rPr lang="en-US" dirty="0" smtClean="0"/>
              <a:t> grade in 2011-2012 will take.  TEA will issue guidance, but those students will continue to have TAKS as their graduation requirement.</a:t>
            </a:r>
          </a:p>
          <a:p>
            <a:pPr eaLnBrk="1" hangingPunct="1"/>
            <a:endParaRPr lang="en-US" dirty="0" smtClean="0"/>
          </a:p>
          <a:p>
            <a:pPr eaLnBrk="1" hangingPunct="1"/>
            <a:r>
              <a:rPr lang="en-US" dirty="0" smtClean="0"/>
              <a:t>April “To the Administrator Addressed” letter indicates that starting in the 2011-2012 school year a student enrolled in grade 8 or below taking a course for which there is a STAAR EOC assessment will be required to take </a:t>
            </a:r>
            <a:r>
              <a:rPr lang="en-US" u="sng" dirty="0" smtClean="0"/>
              <a:t>both</a:t>
            </a:r>
            <a:r>
              <a:rPr lang="en-US" dirty="0" smtClean="0"/>
              <a:t> the applicable grade-level STAAR assessments and the applicable STAAR EOC assessment.</a:t>
            </a:r>
          </a:p>
          <a:p>
            <a:pPr eaLnBrk="1" hangingPunct="1"/>
            <a:endParaRPr lang="en-US" b="1" u="sng" dirty="0" smtClean="0"/>
          </a:p>
          <a:p>
            <a:pPr eaLnBrk="1" hangingPunct="1"/>
            <a:r>
              <a:rPr lang="en-US" b="1" u="sng" dirty="0" smtClean="0"/>
              <a:t>Optional Activity</a:t>
            </a:r>
          </a:p>
          <a:p>
            <a:pPr eaLnBrk="1" hangingPunct="1"/>
            <a:r>
              <a:rPr lang="en-US" dirty="0" smtClean="0"/>
              <a:t>Allow participants to reflect at their table.</a:t>
            </a:r>
          </a:p>
          <a:p>
            <a:pPr eaLnBrk="1" hangingPunct="1"/>
            <a:r>
              <a:rPr lang="en-US" dirty="0" smtClean="0"/>
              <a:t>Share observations and implications for classrooms/districts.</a:t>
            </a:r>
          </a:p>
          <a:p>
            <a:pPr eaLnBrk="1" hangingPunct="1"/>
            <a:endParaRPr lang="en-US" b="1" u="sng" dirty="0" smtClean="0"/>
          </a:p>
          <a:p>
            <a:pPr defTabSz="918068" eaLnBrk="0" fontAlgn="base" hangingPunct="0">
              <a:spcBef>
                <a:spcPct val="30000"/>
              </a:spcBef>
              <a:spcAft>
                <a:spcPct val="0"/>
              </a:spcAft>
              <a:defRPr/>
            </a:pPr>
            <a:endParaRPr lang="en-US" dirty="0">
              <a:latin typeface="Times New Roman" pitchFamily="18" charset="0"/>
            </a:endParaRPr>
          </a:p>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on the Recommended High School Program or Distinguished</a:t>
            </a:r>
            <a:r>
              <a:rPr lang="en-US" baseline="0" dirty="0" smtClean="0"/>
              <a:t> Achievement Program will take all 12 assessments</a:t>
            </a:r>
          </a:p>
          <a:p>
            <a:r>
              <a:rPr lang="en-US" baseline="0" dirty="0" smtClean="0"/>
              <a:t>Students on the Minimum High School Program will not take Algebra II, Chemistry or Physics.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1923" name="Rectangle 7"/>
          <p:cNvSpPr>
            <a:spLocks noGrp="1" noChangeArrowheads="1"/>
          </p:cNvSpPr>
          <p:nvPr>
            <p:ph type="sldNum" sz="quarter" idx="5"/>
          </p:nvPr>
        </p:nvSpPr>
        <p:spPr>
          <a:noFill/>
        </p:spPr>
        <p:txBody>
          <a:bodyPr/>
          <a:lstStyle/>
          <a:p>
            <a:fld id="{9EECC5D7-8135-4489-B2EF-054F12B541FF}" type="slidenum">
              <a:rPr lang="en-US"/>
              <a:pPr/>
              <a:t>6</a:t>
            </a:fld>
            <a:endParaRPr lang="en-US" dirty="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Districts are planning how to manage this requirement and current legislative</a:t>
            </a:r>
            <a:r>
              <a:rPr lang="en-US" baseline="0" dirty="0" smtClean="0"/>
              <a:t> session could change this requirement.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for further guidance.</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students on the Recommended High School Program, the requirement is to meet</a:t>
            </a:r>
            <a:r>
              <a:rPr lang="en-US" baseline="0" dirty="0" smtClean="0"/>
              <a:t> the Satisfactory Achievement Performance level set for the </a:t>
            </a:r>
            <a:r>
              <a:rPr lang="en-US" dirty="0" smtClean="0"/>
              <a:t>EOC assessments in Algebra II and English III, not just get a minimum score.</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Meeting the college-readiness measure for Algebra II and English III means students will have met the Advanced Academic Performance Level (similar to what was called Commended Performance on TAKS).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high school students would not have to pass all the EOC assessments, but must reach the minimum score on an assessment to use it in the cumulative score.</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standard for each level and the minimum score cut are all scheduled to be set in February 2012.</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Highest cut score won’t indicate advanced course readiness for social studies or science because those courses are not all dependent on each other for student success.</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phasing in of passing standards was a recommendation seen in the HB 3 Transition Plan.</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law allows students to retest as many times as they want, but that could change with the current legislative session.  </a:t>
            </a:r>
          </a:p>
          <a:p>
            <a:endParaRPr lang="en-US" dirty="0" smtClean="0"/>
          </a:p>
          <a:p>
            <a:r>
              <a:rPr lang="en-US" dirty="0" smtClean="0"/>
              <a:t>Accelerated instruction is required for any student at any grade level that does not perform satisfactorily on assessment even if they pass the course/grade.</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requirement currently in law for students entering 9</a:t>
            </a:r>
            <a:r>
              <a:rPr lang="en-US" baseline="30000" dirty="0" smtClean="0"/>
              <a:t>th</a:t>
            </a:r>
            <a:r>
              <a:rPr lang="en-US" baseline="0" dirty="0" smtClean="0"/>
              <a:t> grade in 2011-2012.  How to implement this requirement is a local decision that will require districts to have written policies and procedures in place.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2947" name="Rectangle 7"/>
          <p:cNvSpPr>
            <a:spLocks noGrp="1" noChangeArrowheads="1"/>
          </p:cNvSpPr>
          <p:nvPr>
            <p:ph type="sldNum" sz="quarter" idx="5"/>
          </p:nvPr>
        </p:nvSpPr>
        <p:spPr>
          <a:noFill/>
        </p:spPr>
        <p:txBody>
          <a:bodyPr/>
          <a:lstStyle/>
          <a:p>
            <a:fld id="{C65F94E9-B48B-48C1-B85F-AF66C0B71AC2}" type="slidenum">
              <a:rPr lang="en-US"/>
              <a:pPr/>
              <a:t>8</a:t>
            </a:fld>
            <a:endParaRPr lang="en-US" dirty="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r>
              <a:rPr lang="en-US" dirty="0" smtClean="0"/>
              <a:t>Guide curriculum development (vertically and horizontally)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TEA doing</a:t>
            </a:r>
            <a:r>
              <a:rPr lang="en-US" baseline="0" dirty="0" smtClean="0"/>
              <a:t> a survey this spring to gather input from each district on timing of STAAR assessments and other issues.</a:t>
            </a: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1859" name="Rectangle 7"/>
          <p:cNvSpPr>
            <a:spLocks noGrp="1" noChangeArrowheads="1"/>
          </p:cNvSpPr>
          <p:nvPr>
            <p:ph type="sldNum" sz="quarter" idx="5"/>
          </p:nvPr>
        </p:nvSpPr>
        <p:spPr>
          <a:noFill/>
        </p:spPr>
        <p:txBody>
          <a:bodyPr/>
          <a:lstStyle/>
          <a:p>
            <a:fld id="{6212CAC6-A922-45F3-8000-3420F357F791}" type="slidenum">
              <a:rPr lang="en-US"/>
              <a:pPr/>
              <a:t>65</a:t>
            </a:fld>
            <a:endParaRPr lang="en-US"/>
          </a:p>
        </p:txBody>
      </p:sp>
      <p:sp>
        <p:nvSpPr>
          <p:cNvPr id="121860" name="Rectangle 2"/>
          <p:cNvSpPr>
            <a:spLocks noGrp="1" noRot="1" noChangeAspect="1" noChangeArrowheads="1" noTextEdit="1"/>
          </p:cNvSpPr>
          <p:nvPr>
            <p:ph type="sldImg"/>
          </p:nvPr>
        </p:nvSpPr>
        <p:spPr>
          <a:xfrm>
            <a:off x="1169988" y="728663"/>
            <a:ext cx="4722812" cy="3541712"/>
          </a:xfrm>
          <a:ln/>
        </p:spPr>
      </p:sp>
      <p:sp>
        <p:nvSpPr>
          <p:cNvPr id="121861" name="Rectangle 3"/>
          <p:cNvSpPr>
            <a:spLocks noGrp="1" noChangeArrowheads="1"/>
          </p:cNvSpPr>
          <p:nvPr>
            <p:ph type="body" idx="1"/>
          </p:nvPr>
        </p:nvSpPr>
        <p:spPr>
          <a:xfrm>
            <a:off x="941994" y="4478235"/>
            <a:ext cx="5175335" cy="4166134"/>
          </a:xfrm>
          <a:noFill/>
          <a:ln/>
        </p:spPr>
        <p:txBody>
          <a:bodyPr/>
          <a:lstStyle/>
          <a:p>
            <a:pPr eaLnBrk="1" hangingPunct="1">
              <a:buFontTx/>
              <a:buChar char="•"/>
            </a:pPr>
            <a:r>
              <a:rPr lang="en-US" smtClean="0"/>
              <a:t>Read each and ask participants to turn to their neighbor discuss in their own words.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spect="1" noChangeArrowheads="1"/>
          </p:cNvSpPr>
          <p:nvPr>
            <p:ph type="sldImg"/>
          </p:nvPr>
        </p:nvSpPr>
        <p:spPr bwMode="auto">
          <a:xfrm>
            <a:off x="1201738" y="703263"/>
            <a:ext cx="4686300" cy="3514725"/>
          </a:xfrm>
          <a:prstGeom prst="rect">
            <a:avLst/>
          </a:prstGeom>
          <a:solidFill>
            <a:srgbClr val="FFFFFF"/>
          </a:solidFill>
          <a:ln>
            <a:solidFill>
              <a:srgbClr val="000000"/>
            </a:solidFill>
            <a:miter lim="800000"/>
            <a:headEnd/>
            <a:tailEnd/>
          </a:ln>
        </p:spPr>
      </p:sp>
      <p:sp>
        <p:nvSpPr>
          <p:cNvPr id="672771" name="Rectangle 3"/>
          <p:cNvSpPr>
            <a:spLocks noGrp="1" noChangeArrowheads="1"/>
          </p:cNvSpPr>
          <p:nvPr>
            <p:ph type="body" idx="1"/>
          </p:nvPr>
        </p:nvSpPr>
        <p:spPr bwMode="auto">
          <a:xfrm>
            <a:off x="944880" y="4451985"/>
            <a:ext cx="5196840" cy="421767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4931" name="Rectangle 7"/>
          <p:cNvSpPr>
            <a:spLocks noGrp="1" noChangeArrowheads="1"/>
          </p:cNvSpPr>
          <p:nvPr>
            <p:ph type="sldNum" sz="quarter" idx="5"/>
          </p:nvPr>
        </p:nvSpPr>
        <p:spPr>
          <a:noFill/>
        </p:spPr>
        <p:txBody>
          <a:bodyPr/>
          <a:lstStyle/>
          <a:p>
            <a:fld id="{8B64260F-4FDB-4A70-8EC1-C539B54577CC}" type="slidenum">
              <a:rPr lang="en-US"/>
              <a:pPr/>
              <a:t>67</a:t>
            </a:fld>
            <a:endParaRPr lang="en-US"/>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6979" name="Rectangle 7"/>
          <p:cNvSpPr>
            <a:spLocks noGrp="1" noChangeArrowheads="1"/>
          </p:cNvSpPr>
          <p:nvPr>
            <p:ph type="sldNum" sz="quarter" idx="5"/>
          </p:nvPr>
        </p:nvSpPr>
        <p:spPr>
          <a:noFill/>
        </p:spPr>
        <p:txBody>
          <a:bodyPr/>
          <a:lstStyle/>
          <a:p>
            <a:fld id="{4A3A65D6-A434-4B51-AB3C-973D615447E2}" type="slidenum">
              <a:rPr lang="en-US"/>
              <a:pPr/>
              <a:t>68</a:t>
            </a:fld>
            <a:endParaRPr lang="en-US"/>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8003" name="Rectangle 7"/>
          <p:cNvSpPr>
            <a:spLocks noGrp="1" noChangeArrowheads="1"/>
          </p:cNvSpPr>
          <p:nvPr>
            <p:ph type="sldNum" sz="quarter" idx="5"/>
          </p:nvPr>
        </p:nvSpPr>
        <p:spPr>
          <a:noFill/>
        </p:spPr>
        <p:txBody>
          <a:bodyPr/>
          <a:lstStyle/>
          <a:p>
            <a:fld id="{202A92C2-AB69-4498-8590-AF4AB138C7FB}" type="slidenum">
              <a:rPr lang="en-US"/>
              <a:pPr/>
              <a:t>69</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pPr eaLnBrk="1" hangingPunct="1"/>
            <a:r>
              <a:rPr lang="en-US" smtClean="0"/>
              <a:t>Refer to ILD components of Alignment, Varying Needs and Characteristics of Students, Thinking at High Cognitive Levels, and CIA</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9027" name="Rectangle 7"/>
          <p:cNvSpPr>
            <a:spLocks noGrp="1" noChangeArrowheads="1"/>
          </p:cNvSpPr>
          <p:nvPr>
            <p:ph type="sldNum" sz="quarter" idx="5"/>
          </p:nvPr>
        </p:nvSpPr>
        <p:spPr>
          <a:noFill/>
        </p:spPr>
        <p:txBody>
          <a:bodyPr/>
          <a:lstStyle/>
          <a:p>
            <a:fld id="{B9DD8C16-6BBD-42E1-AC25-62629637E427}" type="slidenum">
              <a:rPr lang="en-US"/>
              <a:pPr/>
              <a:t>70</a:t>
            </a:fld>
            <a:endParaRPr lang="en-US"/>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33123" name="Rectangle 7"/>
          <p:cNvSpPr>
            <a:spLocks noGrp="1" noChangeArrowheads="1"/>
          </p:cNvSpPr>
          <p:nvPr>
            <p:ph type="sldNum" sz="quarter" idx="5"/>
          </p:nvPr>
        </p:nvSpPr>
        <p:spPr>
          <a:noFill/>
        </p:spPr>
        <p:txBody>
          <a:bodyPr/>
          <a:lstStyle/>
          <a:p>
            <a:fld id="{9013C621-F061-464E-BC32-D629FE631591}" type="slidenum">
              <a:rPr lang="en-US"/>
              <a:pPr/>
              <a:t>71</a:t>
            </a:fld>
            <a:endParaRPr lang="en-US"/>
          </a:p>
        </p:txBody>
      </p:sp>
      <p:sp>
        <p:nvSpPr>
          <p:cNvPr id="133124" name="Rectangle 2"/>
          <p:cNvSpPr>
            <a:spLocks noGrp="1" noRot="1" noChangeAspect="1" noChangeArrowheads="1" noTextEdit="1"/>
          </p:cNvSpPr>
          <p:nvPr>
            <p:ph type="sldImg"/>
          </p:nvPr>
        </p:nvSpPr>
        <p:spPr>
          <a:xfrm>
            <a:off x="1169988" y="728663"/>
            <a:ext cx="4721225" cy="3541712"/>
          </a:xfrm>
          <a:ln/>
        </p:spPr>
      </p:sp>
      <p:sp>
        <p:nvSpPr>
          <p:cNvPr id="133125" name="Rectangle 3"/>
          <p:cNvSpPr>
            <a:spLocks noGrp="1" noChangeArrowheads="1"/>
          </p:cNvSpPr>
          <p:nvPr>
            <p:ph type="body" idx="1"/>
          </p:nvPr>
        </p:nvSpPr>
        <p:spPr>
          <a:xfrm>
            <a:off x="941994" y="4478235"/>
            <a:ext cx="5175335" cy="4166134"/>
          </a:xfrm>
          <a:noFill/>
          <a:ln/>
        </p:spPr>
        <p:txBody>
          <a:bodyPr/>
          <a:lstStyle/>
          <a:p>
            <a:pPr eaLnBrk="1" hangingPunct="1">
              <a:buFontTx/>
              <a:buChar char="•"/>
            </a:pPr>
            <a:r>
              <a:rPr lang="en-US" smtClean="0"/>
              <a:t>Where can I go for more information?</a:t>
            </a:r>
          </a:p>
          <a:p>
            <a:pPr eaLnBrk="1" hangingPunct="1">
              <a:buFontTx/>
              <a:buChar char="•"/>
            </a:pPr>
            <a:r>
              <a:rPr lang="en-US" smtClean="0"/>
              <a:t>Join list servs and student assessment newsletter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34147" name="Rectangle 7"/>
          <p:cNvSpPr>
            <a:spLocks noGrp="1" noChangeArrowheads="1"/>
          </p:cNvSpPr>
          <p:nvPr>
            <p:ph type="sldNum" sz="quarter" idx="5"/>
          </p:nvPr>
        </p:nvSpPr>
        <p:spPr>
          <a:noFill/>
        </p:spPr>
        <p:txBody>
          <a:bodyPr/>
          <a:lstStyle/>
          <a:p>
            <a:fld id="{3468E9E3-2A61-4D78-9F68-D9D96BC43E93}" type="slidenum">
              <a:rPr lang="en-US"/>
              <a:pPr/>
              <a:t>72</a:t>
            </a:fld>
            <a:endParaRPr lang="en-US"/>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35171" name="Rectangle 7"/>
          <p:cNvSpPr>
            <a:spLocks noGrp="1" noChangeArrowheads="1"/>
          </p:cNvSpPr>
          <p:nvPr>
            <p:ph type="sldNum" sz="quarter" idx="5"/>
          </p:nvPr>
        </p:nvSpPr>
        <p:spPr>
          <a:noFill/>
        </p:spPr>
        <p:txBody>
          <a:bodyPr/>
          <a:lstStyle/>
          <a:p>
            <a:fld id="{DF725E96-4CB1-422D-B983-2AF8F5F543F4}" type="slidenum">
              <a:rPr lang="en-US"/>
              <a:pPr/>
              <a:t>73</a:t>
            </a:fld>
            <a:endParaRPr lang="en-US"/>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3971" name="Rectangle 7"/>
          <p:cNvSpPr>
            <a:spLocks noGrp="1" noChangeArrowheads="1"/>
          </p:cNvSpPr>
          <p:nvPr>
            <p:ph type="sldNum" sz="quarter" idx="5"/>
          </p:nvPr>
        </p:nvSpPr>
        <p:spPr>
          <a:noFill/>
        </p:spPr>
        <p:txBody>
          <a:bodyPr/>
          <a:lstStyle/>
          <a:p>
            <a:fld id="{FD41434D-AB6D-4777-8C3E-806CCE1189EA}" type="slidenum">
              <a:rPr lang="en-US"/>
              <a:pPr/>
              <a:t>9</a:t>
            </a:fld>
            <a:endParaRPr lang="en-US" dirty="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r>
              <a:rPr lang="en-US" dirty="0" smtClean="0"/>
              <a:t>TEKS are not to be confused with textbooks </a:t>
            </a:r>
          </a:p>
          <a:p>
            <a:pPr eaLnBrk="1" hangingPunct="1"/>
            <a:r>
              <a:rPr lang="en-US" dirty="0" smtClean="0"/>
              <a:t>– textbooks are resources to help teachers teach  the mandated TEKS curriculum framework </a:t>
            </a:r>
          </a:p>
          <a:p>
            <a:pPr eaLnBrk="1" hangingPunct="1"/>
            <a:endParaRPr lang="en-US" dirty="0" smtClean="0"/>
          </a:p>
          <a:p>
            <a:pPr eaLnBrk="1" hangingPunct="1"/>
            <a:r>
              <a:rPr lang="en-US" dirty="0" smtClean="0"/>
              <a:t>– Textbooks should not be the number one resource for determining what to teach on a daily basis</a:t>
            </a:r>
          </a:p>
          <a:p>
            <a:pPr eaLnBrk="1" hangingPunct="1"/>
            <a:endParaRPr lang="en-US" dirty="0" smtClean="0"/>
          </a:p>
          <a:p>
            <a:pPr eaLnBrk="1" hangingPunct="1"/>
            <a:r>
              <a:rPr lang="en-US" dirty="0" smtClean="0"/>
              <a:t> – the TEKS should drive curriculum decisions, lesson planning and local resources selection (i.e., textbook) that support the teaching the TEKS</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125955" name="Rectangle 7"/>
          <p:cNvSpPr>
            <a:spLocks noGrp="1" noChangeArrowheads="1"/>
          </p:cNvSpPr>
          <p:nvPr>
            <p:ph type="sldNum" sz="quarter" idx="5"/>
          </p:nvPr>
        </p:nvSpPr>
        <p:spPr>
          <a:noFill/>
        </p:spPr>
        <p:txBody>
          <a:bodyPr/>
          <a:lstStyle/>
          <a:p>
            <a:fld id="{8400458C-6E30-45CE-B986-588390970594}" type="slidenum">
              <a:rPr lang="en-US"/>
              <a:pPr/>
              <a:t>10</a:t>
            </a:fld>
            <a:endParaRPr lang="en-US" dirty="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dirty="0"/>
              <a:t>Provided by: Education Service Center Region XI • 3001 North Freeway • Fort Worth • Texas • 76106 • www.esc11.net</a:t>
            </a:r>
          </a:p>
        </p:txBody>
      </p:sp>
      <p:sp>
        <p:nvSpPr>
          <p:cNvPr id="84995" name="Rectangle 7"/>
          <p:cNvSpPr>
            <a:spLocks noGrp="1" noChangeArrowheads="1"/>
          </p:cNvSpPr>
          <p:nvPr>
            <p:ph type="sldNum" sz="quarter" idx="5"/>
          </p:nvPr>
        </p:nvSpPr>
        <p:spPr>
          <a:noFill/>
        </p:spPr>
        <p:txBody>
          <a:bodyPr/>
          <a:lstStyle/>
          <a:p>
            <a:fld id="{8A77FEFE-CB2E-4C62-9860-80C7C219863A}" type="slidenum">
              <a:rPr lang="en-US"/>
              <a:pPr/>
              <a:t>11</a:t>
            </a:fld>
            <a:endParaRPr lang="en-US" dirty="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r>
              <a:rPr lang="en-US" dirty="0" smtClean="0"/>
              <a:t>Turn to your partner – From what you have heard so far what do you want to remember?</a:t>
            </a:r>
          </a:p>
          <a:p>
            <a:pPr eaLnBrk="1" hangingPunct="1"/>
            <a:endParaRPr lang="en-US" dirty="0" smtClean="0"/>
          </a:p>
          <a:p>
            <a:pPr eaLnBrk="1" hangingPunct="1"/>
            <a:r>
              <a:rPr lang="en-US" dirty="0" smtClean="0"/>
              <a:t>Whole group debrief</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9BBEF7-7293-46AE-9D35-8611E125A7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defRPr sz="4000" b="1" i="1" baseline="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marL="457200" indent="-228600">
              <a:spcBef>
                <a:spcPts val="0"/>
              </a:spcBef>
              <a:defRPr/>
            </a:lvl1pPr>
            <a:lvl2pPr marL="685800" indent="-228600">
              <a:buFont typeface="Lucida Sans Unicode"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9BBEF7-7293-46AE-9D35-8611E125A7B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9BBEF7-7293-46AE-9D35-8611E125A7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ftr="0" dt="0"/>
  <p:txStyles>
    <p:titleStyle>
      <a:lvl1pPr algn="l" rtl="0" eaLnBrk="1" latinLnBrk="0" hangingPunct="1">
        <a:spcBef>
          <a:spcPct val="0"/>
        </a:spcBef>
        <a:buNone/>
        <a:defRPr kumimoji="0" sz="4100" b="1" i="1" kern="1200" baseline="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ea.state.tx.us/student.assessment/staa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hyperlink" Target="http://www.tea.state.tx.us/index2.aspx?id=6148"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package" Target="../embeddings/Microsoft_Word_Document3.docx"/></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696200" cy="2152650"/>
          </a:xfrm>
        </p:spPr>
        <p:txBody>
          <a:bodyPr>
            <a:normAutofit fontScale="90000"/>
          </a:bodyPr>
          <a:lstStyle/>
          <a:p>
            <a:r>
              <a:rPr lang="en-US" dirty="0" smtClean="0"/>
              <a:t>Academic Vertical Alignment Training and Renewal (AVATAR) Project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Fall 2011 Pilot Project</a:t>
            </a:r>
          </a:p>
          <a:p>
            <a:endParaRPr lang="en-US" dirty="0" smtClean="0"/>
          </a:p>
          <a:p>
            <a:r>
              <a:rPr lang="en-US" b="1" dirty="0" smtClean="0">
                <a:solidFill>
                  <a:schemeClr val="tx1"/>
                </a:solidFill>
              </a:rPr>
              <a:t>Module Three</a:t>
            </a:r>
          </a:p>
          <a:p>
            <a:r>
              <a:rPr lang="en-US" b="1" dirty="0" smtClean="0">
                <a:solidFill>
                  <a:schemeClr val="tx1"/>
                </a:solidFill>
              </a:rPr>
              <a:t>State Standards and Assessment Connections</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eaLnBrk="1" hangingPunct="1"/>
            <a:r>
              <a:rPr lang="en-US" sz="3200" b="1" dirty="0" smtClean="0"/>
              <a:t>Textbooks cannot be the only source for classroom curriculum.</a:t>
            </a:r>
          </a:p>
        </p:txBody>
      </p:sp>
      <p:sp>
        <p:nvSpPr>
          <p:cNvPr id="59396" name="Rectangle 4"/>
          <p:cNvSpPr>
            <a:spLocks noGrp="1" noChangeArrowheads="1"/>
          </p:cNvSpPr>
          <p:nvPr>
            <p:ph type="body" sz="half" idx="1"/>
          </p:nvPr>
        </p:nvSpPr>
        <p:spPr>
          <a:xfrm>
            <a:off x="76200" y="1600200"/>
            <a:ext cx="4480560" cy="4572000"/>
          </a:xfrm>
          <a:noFill/>
        </p:spPr>
        <p:txBody>
          <a:bodyPr>
            <a:normAutofit/>
          </a:bodyPr>
          <a:lstStyle/>
          <a:p>
            <a:pPr eaLnBrk="1" hangingPunct="1">
              <a:lnSpc>
                <a:spcPct val="90000"/>
              </a:lnSpc>
            </a:pPr>
            <a:r>
              <a:rPr lang="en-US" sz="2600" dirty="0" smtClean="0"/>
              <a:t>Content and skills needed to master TEKS may </a:t>
            </a:r>
            <a:r>
              <a:rPr lang="en-US" sz="2600" u="sng" dirty="0" smtClean="0"/>
              <a:t>not</a:t>
            </a:r>
            <a:r>
              <a:rPr lang="en-US" sz="2600" dirty="0" smtClean="0"/>
              <a:t> be covered in textbooks.</a:t>
            </a:r>
          </a:p>
          <a:p>
            <a:pPr lvl="1" eaLnBrk="1" hangingPunct="1">
              <a:lnSpc>
                <a:spcPct val="90000"/>
              </a:lnSpc>
            </a:pPr>
            <a:r>
              <a:rPr lang="en-US" sz="2600" dirty="0" smtClean="0"/>
              <a:t>Publishers are not accountable for students’ test performance.</a:t>
            </a:r>
          </a:p>
          <a:p>
            <a:pPr lvl="1" eaLnBrk="1" hangingPunct="1">
              <a:lnSpc>
                <a:spcPct val="90000"/>
              </a:lnSpc>
            </a:pPr>
            <a:r>
              <a:rPr lang="en-US" sz="2600" dirty="0" smtClean="0"/>
              <a:t>Publishers are in business to earn profits.</a:t>
            </a:r>
          </a:p>
        </p:txBody>
      </p:sp>
      <p:sp>
        <p:nvSpPr>
          <p:cNvPr id="59395" name="Rectangle 3"/>
          <p:cNvSpPr>
            <a:spLocks noGrp="1" noChangeArrowheads="1"/>
          </p:cNvSpPr>
          <p:nvPr>
            <p:ph sz="half" idx="2"/>
          </p:nvPr>
        </p:nvSpPr>
        <p:spPr>
          <a:xfrm>
            <a:off x="4572000" y="1600199"/>
            <a:ext cx="4480560" cy="4572000"/>
          </a:xfrm>
          <a:noFill/>
        </p:spPr>
        <p:txBody>
          <a:bodyPr>
            <a:normAutofit/>
          </a:bodyPr>
          <a:lstStyle/>
          <a:p>
            <a:pPr eaLnBrk="1" hangingPunct="1"/>
            <a:r>
              <a:rPr lang="en-US" sz="2600" dirty="0" smtClean="0"/>
              <a:t>Contextual alignment probably doesn’t exist.</a:t>
            </a:r>
          </a:p>
          <a:p>
            <a:pPr lvl="1" eaLnBrk="1" hangingPunct="1"/>
            <a:r>
              <a:rPr lang="en-US" sz="2600" dirty="0" smtClean="0"/>
              <a:t>Textbooks/workbooks may not teach or allow students to practice in the TAKS/STAAR format</a:t>
            </a:r>
          </a:p>
          <a:p>
            <a:pPr lvl="1" eaLnBrk="1" hangingPunct="1"/>
            <a:r>
              <a:rPr lang="en-US" sz="2600" dirty="0" smtClean="0"/>
              <a:t>Contextual alignment requires supplemental materials.</a:t>
            </a:r>
          </a:p>
        </p:txBody>
      </p:sp>
      <p:sp>
        <p:nvSpPr>
          <p:cNvPr id="2" name="Slide Number Placeholder 1"/>
          <p:cNvSpPr>
            <a:spLocks noGrp="1"/>
          </p:cNvSpPr>
          <p:nvPr>
            <p:ph type="sldNum" sz="quarter" idx="4294967295"/>
          </p:nvPr>
        </p:nvSpPr>
        <p:spPr>
          <a:xfrm>
            <a:off x="8777288" y="6408738"/>
            <a:ext cx="366712" cy="365125"/>
          </a:xfrm>
        </p:spPr>
        <p:txBody>
          <a:bodyPr/>
          <a:lstStyle/>
          <a:p>
            <a:fld id="{6C9BBEF7-7293-46AE-9D35-8611E125A7B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381000" y="1905000"/>
          <a:ext cx="1752600" cy="3933825"/>
        </p:xfrm>
        <a:graphic>
          <a:graphicData uri="http://schemas.openxmlformats.org/presentationml/2006/ole">
            <mc:AlternateContent xmlns:mc="http://schemas.openxmlformats.org/markup-compatibility/2006">
              <mc:Choice xmlns:v="urn:schemas-microsoft-com:vml" Requires="v">
                <p:oleObj spid="_x0000_s26770" name="Clip" r:id="rId4" imgW="1296063" imgH="3934305" progId="">
                  <p:embed/>
                </p:oleObj>
              </mc:Choice>
              <mc:Fallback>
                <p:oleObj name="Clip" r:id="rId4" imgW="1296063" imgH="3934305"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1752600" cy="3933825"/>
                      </a:xfrm>
                      <a:prstGeom prst="rect">
                        <a:avLst/>
                      </a:prstGeom>
                      <a:solidFill>
                        <a:schemeClr val="accent2"/>
                      </a:solidFill>
                      <a:ln w="9525">
                        <a:solidFill>
                          <a:schemeClr val="accent2"/>
                        </a:solidFill>
                        <a:miter lim="800000"/>
                        <a:headEnd/>
                        <a:tailEnd/>
                      </a:ln>
                    </p:spPr>
                  </p:pic>
                </p:oleObj>
              </mc:Fallback>
            </mc:AlternateContent>
          </a:graphicData>
        </a:graphic>
      </p:graphicFrame>
      <p:sp>
        <p:nvSpPr>
          <p:cNvPr id="25608" name="Text Box 8"/>
          <p:cNvSpPr txBox="1">
            <a:spLocks noChangeArrowheads="1"/>
          </p:cNvSpPr>
          <p:nvPr/>
        </p:nvSpPr>
        <p:spPr bwMode="auto">
          <a:xfrm>
            <a:off x="2514600" y="1828800"/>
            <a:ext cx="6324600" cy="3277820"/>
          </a:xfrm>
          <a:prstGeom prst="rect">
            <a:avLst/>
          </a:prstGeom>
          <a:noFill/>
          <a:ln w="76200" cap="rnd">
            <a:solidFill>
              <a:schemeClr val="accent2"/>
            </a:solidFill>
            <a:prstDash val="sysDot"/>
            <a:miter lim="800000"/>
            <a:headEnd/>
            <a:tailEnd/>
          </a:ln>
          <a:effectLst/>
        </p:spPr>
        <p:txBody>
          <a:bodyPr>
            <a:spAutoFit/>
          </a:bodyPr>
          <a:lstStyle/>
          <a:p>
            <a:pPr algn="ctr" eaLnBrk="0" hangingPunct="0">
              <a:spcBef>
                <a:spcPct val="50000"/>
              </a:spcBef>
              <a:defRPr/>
            </a:pPr>
            <a:r>
              <a:rPr lang="en-US" sz="3600" b="1" dirty="0">
                <a:solidFill>
                  <a:schemeClr val="accent1"/>
                </a:solidFill>
              </a:rPr>
              <a:t>So far…… What points do I want to remember?</a:t>
            </a:r>
          </a:p>
          <a:p>
            <a:pPr eaLnBrk="0" hangingPunct="0">
              <a:spcBef>
                <a:spcPct val="50000"/>
              </a:spcBef>
              <a:defRPr/>
            </a:pPr>
            <a:endParaRPr lang="en-US" b="1" dirty="0">
              <a:solidFill>
                <a:schemeClr val="tx2"/>
              </a:solidFill>
            </a:endParaRPr>
          </a:p>
          <a:p>
            <a:pPr eaLnBrk="0" hangingPunct="0">
              <a:spcBef>
                <a:spcPct val="50000"/>
              </a:spcBef>
              <a:defRPr/>
            </a:pPr>
            <a:endParaRPr lang="en-US" dirty="0">
              <a:solidFill>
                <a:schemeClr val="tx2"/>
              </a:solidFill>
              <a:effectLst>
                <a:outerShdw blurRad="38100" dist="38100" dir="2700000" algn="tl">
                  <a:srgbClr val="C0C0C0"/>
                </a:outerShdw>
              </a:effectLst>
            </a:endParaRPr>
          </a:p>
          <a:p>
            <a:pPr eaLnBrk="0" hangingPunct="0">
              <a:spcBef>
                <a:spcPct val="50000"/>
              </a:spcBef>
              <a:defRPr/>
            </a:pPr>
            <a:endParaRPr lang="en-US" dirty="0">
              <a:solidFill>
                <a:schemeClr val="tx2"/>
              </a:solidFill>
              <a:effectLst>
                <a:outerShdw blurRad="38100" dist="38100" dir="2700000" algn="tl">
                  <a:srgbClr val="C0C0C0"/>
                </a:outerShdw>
              </a:effectLst>
            </a:endParaRPr>
          </a:p>
          <a:p>
            <a:pPr eaLnBrk="0" hangingPunct="0">
              <a:spcBef>
                <a:spcPct val="50000"/>
              </a:spcBef>
              <a:defRPr/>
            </a:pPr>
            <a:endParaRPr lang="en-US" dirty="0">
              <a:solidFill>
                <a:schemeClr val="tx2"/>
              </a:solidFill>
              <a:effectLst>
                <a:outerShdw blurRad="38100" dist="38100" dir="2700000" algn="tl">
                  <a:srgbClr val="C0C0C0"/>
                </a:outerShdw>
              </a:effectLst>
            </a:endParaRPr>
          </a:p>
          <a:p>
            <a:pPr eaLnBrk="0" hangingPunct="0">
              <a:spcBef>
                <a:spcPct val="50000"/>
              </a:spcBef>
              <a:defRPr/>
            </a:pPr>
            <a:endParaRPr lang="en-US" dirty="0">
              <a:solidFill>
                <a:schemeClr val="tx2"/>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11</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sz="4400" dirty="0"/>
              <a:t>Texas Essential Knowledge and </a:t>
            </a:r>
            <a:r>
              <a:rPr lang="en-US" sz="4400" dirty="0" smtClean="0"/>
              <a:t>Skills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rmAutofit/>
          </a:bodyPr>
          <a:lstStyle/>
          <a:p>
            <a:pPr eaLnBrk="1" hangingPunct="1"/>
            <a:r>
              <a:rPr lang="en-US" sz="3600" dirty="0" smtClean="0"/>
              <a:t>Foundation Areas</a:t>
            </a:r>
          </a:p>
          <a:p>
            <a:pPr eaLnBrk="1" hangingPunct="1"/>
            <a:r>
              <a:rPr lang="en-US" sz="3600" dirty="0" smtClean="0"/>
              <a:t>Enrichment Areas</a:t>
            </a:r>
          </a:p>
          <a:p>
            <a:pPr eaLnBrk="1" hangingPunct="1"/>
            <a:r>
              <a:rPr lang="en-US" sz="3600" dirty="0" smtClean="0"/>
              <a:t>Introduction</a:t>
            </a:r>
          </a:p>
          <a:p>
            <a:pPr eaLnBrk="1" hangingPunct="1"/>
            <a:r>
              <a:rPr lang="en-US" sz="3600" dirty="0" smtClean="0"/>
              <a:t>Strands</a:t>
            </a:r>
          </a:p>
          <a:p>
            <a:pPr eaLnBrk="1" hangingPunct="1"/>
            <a:r>
              <a:rPr lang="en-US" sz="3600" dirty="0" smtClean="0"/>
              <a:t>Essential Knowledge and Skills Statements</a:t>
            </a:r>
          </a:p>
          <a:p>
            <a:pPr eaLnBrk="1" hangingPunct="1"/>
            <a:r>
              <a:rPr lang="en-US" sz="3600" dirty="0" smtClean="0"/>
              <a:t>Student Expectations</a:t>
            </a:r>
          </a:p>
        </p:txBody>
      </p:sp>
      <p:sp>
        <p:nvSpPr>
          <p:cNvPr id="21506" name="Rectangle 2"/>
          <p:cNvSpPr>
            <a:spLocks noGrp="1" noChangeArrowheads="1"/>
          </p:cNvSpPr>
          <p:nvPr>
            <p:ph type="title"/>
          </p:nvPr>
        </p:nvSpPr>
        <p:spPr/>
        <p:txBody>
          <a:bodyPr/>
          <a:lstStyle/>
          <a:p>
            <a:pPr eaLnBrk="1" hangingPunct="1"/>
            <a:r>
              <a:rPr lang="en-US" dirty="0" smtClean="0"/>
              <a:t>The Language of the TEKS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52400" y="1481328"/>
            <a:ext cx="4616806" cy="4690872"/>
          </a:xfrm>
        </p:spPr>
        <p:txBody>
          <a:bodyPr>
            <a:normAutofit/>
          </a:bodyPr>
          <a:lstStyle/>
          <a:p>
            <a:pPr eaLnBrk="1" hangingPunct="1">
              <a:lnSpc>
                <a:spcPct val="90000"/>
              </a:lnSpc>
              <a:buSzPct val="100000"/>
            </a:pPr>
            <a:r>
              <a:rPr lang="en-US" sz="2400" dirty="0" smtClean="0"/>
              <a:t>English Language Arts   and Reading (ELAR), Spanish Language Arts  and Reading (SLAR),  English for Speakers of Other Languages (ESOL) </a:t>
            </a:r>
          </a:p>
          <a:p>
            <a:pPr eaLnBrk="1" hangingPunct="1">
              <a:lnSpc>
                <a:spcPct val="90000"/>
              </a:lnSpc>
              <a:buSzPct val="100000"/>
            </a:pPr>
            <a:r>
              <a:rPr lang="en-US" sz="2400" dirty="0" smtClean="0"/>
              <a:t>Mathematics</a:t>
            </a:r>
          </a:p>
          <a:p>
            <a:pPr eaLnBrk="1" hangingPunct="1">
              <a:lnSpc>
                <a:spcPct val="90000"/>
              </a:lnSpc>
              <a:buSzPct val="100000"/>
            </a:pPr>
            <a:r>
              <a:rPr lang="en-US" sz="2400" dirty="0" smtClean="0"/>
              <a:t>Science</a:t>
            </a:r>
          </a:p>
          <a:p>
            <a:pPr eaLnBrk="1" hangingPunct="1">
              <a:lnSpc>
                <a:spcPct val="90000"/>
              </a:lnSpc>
              <a:buSzPct val="100000"/>
            </a:pPr>
            <a:r>
              <a:rPr lang="en-US" sz="2400" dirty="0" smtClean="0"/>
              <a:t>Social Studies</a:t>
            </a:r>
          </a:p>
          <a:p>
            <a:pPr eaLnBrk="1" hangingPunct="1">
              <a:lnSpc>
                <a:spcPct val="90000"/>
              </a:lnSpc>
              <a:buFontTx/>
              <a:buNone/>
            </a:pPr>
            <a:endParaRPr lang="en-US" sz="2400" dirty="0" smtClean="0"/>
          </a:p>
          <a:p>
            <a:pPr eaLnBrk="1" hangingPunct="1">
              <a:lnSpc>
                <a:spcPct val="90000"/>
              </a:lnSpc>
              <a:buFontTx/>
              <a:buNone/>
            </a:pPr>
            <a:r>
              <a:rPr lang="en-US" sz="2400" dirty="0" smtClean="0"/>
              <a:t>*Pre Kindergarten Guidelines</a:t>
            </a:r>
          </a:p>
        </p:txBody>
      </p:sp>
      <p:sp>
        <p:nvSpPr>
          <p:cNvPr id="22530" name="Rectangle 2"/>
          <p:cNvSpPr>
            <a:spLocks noGrp="1" noChangeArrowheads="1"/>
          </p:cNvSpPr>
          <p:nvPr>
            <p:ph type="title"/>
          </p:nvPr>
        </p:nvSpPr>
        <p:spPr/>
        <p:txBody>
          <a:bodyPr/>
          <a:lstStyle/>
          <a:p>
            <a:pPr eaLnBrk="1" hangingPunct="1"/>
            <a:r>
              <a:rPr lang="en-US" dirty="0" smtClean="0"/>
              <a:t>Foundation Areas</a:t>
            </a:r>
          </a:p>
        </p:txBody>
      </p:sp>
      <p:pic>
        <p:nvPicPr>
          <p:cNvPr id="72732" name="Picture 28" descr="C:\Documents and Settings\ragent\Local Settings\Temporary Internet Files\Content.IE5\FBNIHK1E\MCj00892020000[1].wmf"/>
          <p:cNvPicPr>
            <a:picLocks noChangeAspect="1" noChangeArrowheads="1"/>
          </p:cNvPicPr>
          <p:nvPr/>
        </p:nvPicPr>
        <p:blipFill>
          <a:blip r:embed="rId3" cstate="print"/>
          <a:srcRect/>
          <a:stretch>
            <a:fillRect/>
          </a:stretch>
        </p:blipFill>
        <p:spPr bwMode="auto">
          <a:xfrm>
            <a:off x="5912206" y="1295400"/>
            <a:ext cx="1785823" cy="1784909"/>
          </a:xfrm>
          <a:prstGeom prst="rect">
            <a:avLst/>
          </a:prstGeom>
          <a:noFill/>
        </p:spPr>
      </p:pic>
      <p:pic>
        <p:nvPicPr>
          <p:cNvPr id="72733" name="Picture 29" descr="C:\Documents and Settings\ragent\Local Settings\Temporary Internet Files\Content.IE5\Z4MD5T32\MCj00891900000[1].wmf"/>
          <p:cNvPicPr>
            <a:picLocks noChangeAspect="1" noChangeArrowheads="1"/>
          </p:cNvPicPr>
          <p:nvPr/>
        </p:nvPicPr>
        <p:blipFill>
          <a:blip r:embed="rId4" cstate="print"/>
          <a:srcRect/>
          <a:stretch>
            <a:fillRect/>
          </a:stretch>
        </p:blipFill>
        <p:spPr bwMode="auto">
          <a:xfrm>
            <a:off x="4769206" y="2819400"/>
            <a:ext cx="1783994" cy="1783994"/>
          </a:xfrm>
          <a:prstGeom prst="rect">
            <a:avLst/>
          </a:prstGeom>
          <a:noFill/>
        </p:spPr>
      </p:pic>
      <p:pic>
        <p:nvPicPr>
          <p:cNvPr id="72734" name="Picture 30" descr="C:\Documents and Settings\ragent\Local Settings\Temporary Internet Files\Content.IE5\HN7WFZ18\MCj00891820000[1].wmf"/>
          <p:cNvPicPr>
            <a:picLocks noChangeAspect="1" noChangeArrowheads="1"/>
          </p:cNvPicPr>
          <p:nvPr/>
        </p:nvPicPr>
        <p:blipFill>
          <a:blip r:embed="rId5" cstate="print"/>
          <a:srcRect/>
          <a:stretch>
            <a:fillRect/>
          </a:stretch>
        </p:blipFill>
        <p:spPr bwMode="auto">
          <a:xfrm>
            <a:off x="7131406" y="2743200"/>
            <a:ext cx="1783994" cy="1783994"/>
          </a:xfrm>
          <a:prstGeom prst="rect">
            <a:avLst/>
          </a:prstGeom>
          <a:noFill/>
        </p:spPr>
      </p:pic>
      <p:pic>
        <p:nvPicPr>
          <p:cNvPr id="72735" name="Picture 31" descr="C:\Documents and Settings\ragent\Local Settings\Temporary Internet Files\Content.IE5\P0NF8834\MCj00891980000[1].wmf"/>
          <p:cNvPicPr>
            <a:picLocks noChangeAspect="1" noChangeArrowheads="1"/>
          </p:cNvPicPr>
          <p:nvPr/>
        </p:nvPicPr>
        <p:blipFill>
          <a:blip r:embed="rId6" cstate="print"/>
          <a:srcRect/>
          <a:stretch>
            <a:fillRect/>
          </a:stretch>
        </p:blipFill>
        <p:spPr bwMode="auto">
          <a:xfrm>
            <a:off x="5988406" y="4267200"/>
            <a:ext cx="1783994" cy="1783994"/>
          </a:xfrm>
          <a:prstGeom prst="rect">
            <a:avLst/>
          </a:prstGeom>
          <a:noFill/>
        </p:spPr>
      </p:pic>
      <p:sp>
        <p:nvSpPr>
          <p:cNvPr id="2" name="Slide Number Placeholder 1"/>
          <p:cNvSpPr>
            <a:spLocks noGrp="1"/>
          </p:cNvSpPr>
          <p:nvPr>
            <p:ph type="sldNum" sz="quarter" idx="12"/>
          </p:nvPr>
        </p:nvSpPr>
        <p:spPr/>
        <p:txBody>
          <a:bodyPr/>
          <a:lstStyle/>
          <a:p>
            <a:fld id="{6C9BBEF7-7293-46AE-9D35-8611E125A7B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14" descr="j0148995"/>
          <p:cNvPicPr>
            <a:picLocks noGrp="1" noChangeAspect="1" noChangeArrowheads="1"/>
          </p:cNvPicPr>
          <p:nvPr>
            <p:ph idx="1"/>
          </p:nvPr>
        </p:nvPicPr>
        <p:blipFill>
          <a:blip r:embed="rId3" cstate="print"/>
          <a:stretch>
            <a:fillRect/>
          </a:stretch>
        </p:blipFill>
        <p:spPr>
          <a:xfrm>
            <a:off x="7315200" y="1277719"/>
            <a:ext cx="1579418" cy="2211185"/>
          </a:xfrm>
          <a:noFill/>
        </p:spPr>
      </p:pic>
      <p:sp>
        <p:nvSpPr>
          <p:cNvPr id="23554" name="Rectangle 2"/>
          <p:cNvSpPr>
            <a:spLocks noGrp="1" noChangeArrowheads="1"/>
          </p:cNvSpPr>
          <p:nvPr>
            <p:ph type="title"/>
          </p:nvPr>
        </p:nvSpPr>
        <p:spPr>
          <a:xfrm>
            <a:off x="457200" y="0"/>
            <a:ext cx="8229600" cy="1143000"/>
          </a:xfrm>
        </p:spPr>
        <p:txBody>
          <a:bodyPr/>
          <a:lstStyle/>
          <a:p>
            <a:pPr eaLnBrk="1" hangingPunct="1"/>
            <a:r>
              <a:rPr lang="en-US" dirty="0" smtClean="0"/>
              <a:t>Enrichment Areas</a:t>
            </a:r>
          </a:p>
        </p:txBody>
      </p:sp>
      <p:sp>
        <p:nvSpPr>
          <p:cNvPr id="23555" name="Rectangle 3"/>
          <p:cNvSpPr>
            <a:spLocks noGrp="1" noChangeArrowheads="1"/>
          </p:cNvSpPr>
          <p:nvPr>
            <p:ph type="body" sz="half" idx="4294967295"/>
          </p:nvPr>
        </p:nvSpPr>
        <p:spPr>
          <a:xfrm>
            <a:off x="2854325" y="1295400"/>
            <a:ext cx="3927475" cy="4191000"/>
          </a:xfrm>
        </p:spPr>
        <p:txBody>
          <a:bodyPr/>
          <a:lstStyle/>
          <a:p>
            <a:pPr eaLnBrk="1" hangingPunct="1">
              <a:buSzPct val="100000"/>
            </a:pPr>
            <a:r>
              <a:rPr lang="en-US" sz="2400" dirty="0" smtClean="0"/>
              <a:t>Languages Other Than English (LOTE)</a:t>
            </a:r>
          </a:p>
          <a:p>
            <a:pPr eaLnBrk="1" hangingPunct="1">
              <a:buSzPct val="100000"/>
            </a:pPr>
            <a:r>
              <a:rPr lang="en-US" sz="2400" dirty="0" smtClean="0"/>
              <a:t>Health</a:t>
            </a:r>
          </a:p>
          <a:p>
            <a:pPr eaLnBrk="1" hangingPunct="1">
              <a:buSzPct val="100000"/>
            </a:pPr>
            <a:r>
              <a:rPr lang="en-US" sz="2400" dirty="0" smtClean="0"/>
              <a:t>Physical Education</a:t>
            </a:r>
          </a:p>
          <a:p>
            <a:pPr eaLnBrk="1" hangingPunct="1">
              <a:buSzPct val="100000"/>
            </a:pPr>
            <a:r>
              <a:rPr lang="en-US" sz="2400" dirty="0" smtClean="0"/>
              <a:t>Technology Applications</a:t>
            </a:r>
          </a:p>
          <a:p>
            <a:pPr eaLnBrk="1" hangingPunct="1">
              <a:buSzPct val="100000"/>
            </a:pPr>
            <a:r>
              <a:rPr lang="en-US" sz="2400" dirty="0" smtClean="0"/>
              <a:t>Career and Technology Education</a:t>
            </a:r>
          </a:p>
          <a:p>
            <a:pPr eaLnBrk="1" hangingPunct="1">
              <a:buSzPct val="100000"/>
            </a:pPr>
            <a:r>
              <a:rPr lang="en-US" sz="2400" dirty="0" smtClean="0"/>
              <a:t>Fine Arts</a:t>
            </a:r>
          </a:p>
        </p:txBody>
      </p:sp>
      <p:pic>
        <p:nvPicPr>
          <p:cNvPr id="23559" name="Picture 17" descr="j0285068"/>
          <p:cNvPicPr>
            <a:picLocks noGrp="1" noChangeAspect="1" noChangeArrowheads="1"/>
          </p:cNvPicPr>
          <p:nvPr>
            <p:ph sz="quarter" idx="4294967295"/>
          </p:nvPr>
        </p:nvPicPr>
        <p:blipFill>
          <a:blip r:embed="rId4" cstate="print"/>
          <a:srcRect/>
          <a:stretch>
            <a:fillRect/>
          </a:stretch>
        </p:blipFill>
        <p:spPr>
          <a:xfrm>
            <a:off x="76200" y="4038600"/>
            <a:ext cx="2667000" cy="2667000"/>
          </a:xfrm>
          <a:noFill/>
        </p:spPr>
      </p:pic>
      <p:pic>
        <p:nvPicPr>
          <p:cNvPr id="23556" name="Picture 12" descr="baile34"/>
          <p:cNvPicPr>
            <a:picLocks noChangeAspect="1" noChangeArrowheads="1"/>
          </p:cNvPicPr>
          <p:nvPr/>
        </p:nvPicPr>
        <p:blipFill>
          <a:blip r:embed="rId5" cstate="print"/>
          <a:srcRect/>
          <a:stretch>
            <a:fillRect/>
          </a:stretch>
        </p:blipFill>
        <p:spPr bwMode="auto">
          <a:xfrm>
            <a:off x="5334000" y="4572000"/>
            <a:ext cx="3733800" cy="2057400"/>
          </a:xfrm>
          <a:prstGeom prst="rect">
            <a:avLst/>
          </a:prstGeom>
          <a:noFill/>
          <a:ln w="9525">
            <a:noFill/>
            <a:miter lim="800000"/>
            <a:headEnd/>
            <a:tailEnd/>
          </a:ln>
        </p:spPr>
      </p:pic>
      <p:pic>
        <p:nvPicPr>
          <p:cNvPr id="23558" name="Picture 15" descr="j0386157"/>
          <p:cNvPicPr>
            <a:picLocks noChangeAspect="1" noChangeArrowheads="1"/>
          </p:cNvPicPr>
          <p:nvPr/>
        </p:nvPicPr>
        <p:blipFill>
          <a:blip r:embed="rId6" cstate="print"/>
          <a:srcRect/>
          <a:stretch>
            <a:fillRect/>
          </a:stretch>
        </p:blipFill>
        <p:spPr bwMode="auto">
          <a:xfrm>
            <a:off x="139700" y="1066800"/>
            <a:ext cx="2222500" cy="2633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C9BBEF7-7293-46AE-9D35-8611E125A7B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Line 3"/>
          <p:cNvSpPr>
            <a:spLocks noChangeShapeType="1"/>
          </p:cNvSpPr>
          <p:nvPr/>
        </p:nvSpPr>
        <p:spPr bwMode="auto">
          <a:xfrm>
            <a:off x="3352800" y="4114800"/>
            <a:ext cx="0" cy="457200"/>
          </a:xfrm>
          <a:prstGeom prst="line">
            <a:avLst/>
          </a:prstGeom>
          <a:noFill/>
          <a:ln w="9525">
            <a:solidFill>
              <a:schemeClr val="tx1"/>
            </a:solidFill>
            <a:miter lim="800000"/>
            <a:headEnd/>
            <a:tailEnd/>
          </a:ln>
        </p:spPr>
        <p:txBody>
          <a:bodyPr wrap="none"/>
          <a:lstStyle/>
          <a:p>
            <a:endParaRPr lang="en-US"/>
          </a:p>
        </p:txBody>
      </p:sp>
      <p:sp>
        <p:nvSpPr>
          <p:cNvPr id="24580" name="Line 4"/>
          <p:cNvSpPr>
            <a:spLocks noChangeShapeType="1"/>
          </p:cNvSpPr>
          <p:nvPr/>
        </p:nvSpPr>
        <p:spPr bwMode="auto">
          <a:xfrm>
            <a:off x="1752600" y="3429000"/>
            <a:ext cx="2057400" cy="0"/>
          </a:xfrm>
          <a:prstGeom prst="line">
            <a:avLst/>
          </a:prstGeom>
          <a:noFill/>
          <a:ln w="9525">
            <a:solidFill>
              <a:schemeClr val="tx1"/>
            </a:solidFill>
            <a:miter lim="800000"/>
            <a:headEnd/>
            <a:tailEnd/>
          </a:ln>
        </p:spPr>
        <p:txBody>
          <a:bodyPr wrap="none"/>
          <a:lstStyle/>
          <a:p>
            <a:endParaRPr lang="en-US"/>
          </a:p>
        </p:txBody>
      </p:sp>
      <p:sp>
        <p:nvSpPr>
          <p:cNvPr id="24582" name="Line 6"/>
          <p:cNvSpPr>
            <a:spLocks noChangeShapeType="1"/>
          </p:cNvSpPr>
          <p:nvPr/>
        </p:nvSpPr>
        <p:spPr bwMode="auto">
          <a:xfrm>
            <a:off x="5257800" y="4953000"/>
            <a:ext cx="0" cy="457200"/>
          </a:xfrm>
          <a:prstGeom prst="line">
            <a:avLst/>
          </a:prstGeom>
          <a:noFill/>
          <a:ln w="9525">
            <a:solidFill>
              <a:schemeClr val="tx1"/>
            </a:solidFill>
            <a:miter lim="800000"/>
            <a:headEnd/>
            <a:tailEnd/>
          </a:ln>
        </p:spPr>
        <p:txBody>
          <a:bodyPr wrap="none"/>
          <a:lstStyle/>
          <a:p>
            <a:endParaRPr lang="en-US"/>
          </a:p>
        </p:txBody>
      </p:sp>
      <p:sp>
        <p:nvSpPr>
          <p:cNvPr id="24583" name="Line 7"/>
          <p:cNvSpPr>
            <a:spLocks noChangeShapeType="1"/>
          </p:cNvSpPr>
          <p:nvPr/>
        </p:nvSpPr>
        <p:spPr bwMode="auto">
          <a:xfrm>
            <a:off x="6400800" y="4953000"/>
            <a:ext cx="0" cy="381000"/>
          </a:xfrm>
          <a:prstGeom prst="line">
            <a:avLst/>
          </a:prstGeom>
          <a:noFill/>
          <a:ln w="9525">
            <a:solidFill>
              <a:schemeClr val="tx1"/>
            </a:solidFill>
            <a:miter lim="800000"/>
            <a:headEnd/>
            <a:tailEnd/>
          </a:ln>
        </p:spPr>
        <p:txBody>
          <a:bodyPr wrap="none"/>
          <a:lstStyle/>
          <a:p>
            <a:endParaRPr lang="en-US"/>
          </a:p>
        </p:txBody>
      </p:sp>
      <p:sp>
        <p:nvSpPr>
          <p:cNvPr id="24584" name="Line 8"/>
          <p:cNvSpPr>
            <a:spLocks noChangeShapeType="1"/>
          </p:cNvSpPr>
          <p:nvPr/>
        </p:nvSpPr>
        <p:spPr bwMode="auto">
          <a:xfrm>
            <a:off x="7086600" y="4953000"/>
            <a:ext cx="0" cy="457200"/>
          </a:xfrm>
          <a:prstGeom prst="line">
            <a:avLst/>
          </a:prstGeom>
          <a:noFill/>
          <a:ln w="9525">
            <a:solidFill>
              <a:schemeClr val="tx1"/>
            </a:solidFill>
            <a:miter lim="800000"/>
            <a:headEnd/>
            <a:tailEnd/>
          </a:ln>
        </p:spPr>
        <p:txBody>
          <a:bodyPr wrap="none"/>
          <a:lstStyle/>
          <a:p>
            <a:endParaRPr lang="en-US"/>
          </a:p>
        </p:txBody>
      </p:sp>
      <p:sp>
        <p:nvSpPr>
          <p:cNvPr id="24586" name="Line 10"/>
          <p:cNvSpPr>
            <a:spLocks noChangeShapeType="1"/>
          </p:cNvSpPr>
          <p:nvPr/>
        </p:nvSpPr>
        <p:spPr bwMode="auto">
          <a:xfrm>
            <a:off x="3048000" y="4953000"/>
            <a:ext cx="0" cy="457200"/>
          </a:xfrm>
          <a:prstGeom prst="line">
            <a:avLst/>
          </a:prstGeom>
          <a:noFill/>
          <a:ln w="9525">
            <a:solidFill>
              <a:schemeClr val="tx1"/>
            </a:solidFill>
            <a:miter lim="800000"/>
            <a:headEnd/>
            <a:tailEnd/>
          </a:ln>
        </p:spPr>
        <p:txBody>
          <a:bodyPr wrap="none"/>
          <a:lstStyle/>
          <a:p>
            <a:endParaRPr lang="en-US"/>
          </a:p>
        </p:txBody>
      </p:sp>
      <p:sp>
        <p:nvSpPr>
          <p:cNvPr id="24590" name="Line 14"/>
          <p:cNvSpPr>
            <a:spLocks noChangeShapeType="1"/>
          </p:cNvSpPr>
          <p:nvPr/>
        </p:nvSpPr>
        <p:spPr bwMode="auto">
          <a:xfrm>
            <a:off x="5943600" y="4572000"/>
            <a:ext cx="0" cy="381000"/>
          </a:xfrm>
          <a:prstGeom prst="line">
            <a:avLst/>
          </a:prstGeom>
          <a:noFill/>
          <a:ln w="9525">
            <a:solidFill>
              <a:schemeClr val="tx1"/>
            </a:solidFill>
            <a:miter lim="800000"/>
            <a:headEnd/>
            <a:tailEnd/>
          </a:ln>
        </p:spPr>
        <p:txBody>
          <a:bodyPr wrap="none"/>
          <a:lstStyle/>
          <a:p>
            <a:endParaRPr lang="en-US"/>
          </a:p>
        </p:txBody>
      </p:sp>
      <p:sp>
        <p:nvSpPr>
          <p:cNvPr id="24593" name="Line 17"/>
          <p:cNvSpPr>
            <a:spLocks noChangeShapeType="1"/>
          </p:cNvSpPr>
          <p:nvPr/>
        </p:nvSpPr>
        <p:spPr bwMode="auto">
          <a:xfrm>
            <a:off x="3810000" y="3429000"/>
            <a:ext cx="0" cy="457200"/>
          </a:xfrm>
          <a:prstGeom prst="line">
            <a:avLst/>
          </a:prstGeom>
          <a:noFill/>
          <a:ln w="9525">
            <a:solidFill>
              <a:schemeClr val="tx1"/>
            </a:solidFill>
            <a:miter lim="800000"/>
            <a:headEnd/>
            <a:tailEnd/>
          </a:ln>
        </p:spPr>
        <p:txBody>
          <a:bodyPr wrap="none"/>
          <a:lstStyle/>
          <a:p>
            <a:endParaRPr lang="en-US"/>
          </a:p>
        </p:txBody>
      </p:sp>
      <p:sp>
        <p:nvSpPr>
          <p:cNvPr id="109593" name="Rectangle 25"/>
          <p:cNvSpPr>
            <a:spLocks noChangeArrowheads="1"/>
          </p:cNvSpPr>
          <p:nvPr/>
        </p:nvSpPr>
        <p:spPr bwMode="auto">
          <a:xfrm>
            <a:off x="38100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109594" name="Rectangle 26"/>
          <p:cNvSpPr>
            <a:spLocks noChangeArrowheads="1"/>
          </p:cNvSpPr>
          <p:nvPr/>
        </p:nvSpPr>
        <p:spPr bwMode="auto">
          <a:xfrm>
            <a:off x="51054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a:solidFill>
                  <a:srgbClr val="0D0C0B"/>
                </a:solidFill>
                <a:latin typeface="Times New Roman" pitchFamily="18" charset="0"/>
              </a:rPr>
              <a:t>SE</a:t>
            </a:r>
          </a:p>
        </p:txBody>
      </p:sp>
      <p:sp>
        <p:nvSpPr>
          <p:cNvPr id="109595" name="Rectangle 27"/>
          <p:cNvSpPr>
            <a:spLocks noChangeArrowheads="1"/>
          </p:cNvSpPr>
          <p:nvPr/>
        </p:nvSpPr>
        <p:spPr bwMode="auto">
          <a:xfrm>
            <a:off x="59436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109596" name="Rectangle 28"/>
          <p:cNvSpPr>
            <a:spLocks noChangeArrowheads="1"/>
          </p:cNvSpPr>
          <p:nvPr/>
        </p:nvSpPr>
        <p:spPr bwMode="auto">
          <a:xfrm>
            <a:off x="69342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109599" name="Rectangle 31"/>
          <p:cNvSpPr>
            <a:spLocks noChangeArrowheads="1"/>
          </p:cNvSpPr>
          <p:nvPr/>
        </p:nvSpPr>
        <p:spPr bwMode="auto">
          <a:xfrm>
            <a:off x="28194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24609" name="Line 33"/>
          <p:cNvSpPr>
            <a:spLocks noChangeShapeType="1"/>
          </p:cNvSpPr>
          <p:nvPr/>
        </p:nvSpPr>
        <p:spPr bwMode="auto">
          <a:xfrm>
            <a:off x="1371600" y="4953000"/>
            <a:ext cx="914400" cy="0"/>
          </a:xfrm>
          <a:prstGeom prst="line">
            <a:avLst/>
          </a:prstGeom>
          <a:noFill/>
          <a:ln w="9525">
            <a:solidFill>
              <a:schemeClr val="tx1"/>
            </a:solidFill>
            <a:miter lim="800000"/>
            <a:headEnd/>
            <a:tailEnd/>
          </a:ln>
        </p:spPr>
        <p:txBody>
          <a:bodyPr wrap="none"/>
          <a:lstStyle/>
          <a:p>
            <a:endParaRPr lang="en-US"/>
          </a:p>
        </p:txBody>
      </p:sp>
      <p:sp>
        <p:nvSpPr>
          <p:cNvPr id="24610" name="Line 34"/>
          <p:cNvSpPr>
            <a:spLocks noChangeShapeType="1"/>
          </p:cNvSpPr>
          <p:nvPr/>
        </p:nvSpPr>
        <p:spPr bwMode="auto">
          <a:xfrm>
            <a:off x="3048000" y="4953000"/>
            <a:ext cx="1143000" cy="0"/>
          </a:xfrm>
          <a:prstGeom prst="line">
            <a:avLst/>
          </a:prstGeom>
          <a:noFill/>
          <a:ln w="9525">
            <a:solidFill>
              <a:schemeClr val="tx1"/>
            </a:solidFill>
            <a:miter lim="800000"/>
            <a:headEnd/>
            <a:tailEnd/>
          </a:ln>
        </p:spPr>
        <p:txBody>
          <a:bodyPr wrap="none"/>
          <a:lstStyle/>
          <a:p>
            <a:endParaRPr lang="en-US"/>
          </a:p>
        </p:txBody>
      </p:sp>
      <p:sp>
        <p:nvSpPr>
          <p:cNvPr id="24611" name="Line 35"/>
          <p:cNvSpPr>
            <a:spLocks noChangeShapeType="1"/>
          </p:cNvSpPr>
          <p:nvPr/>
        </p:nvSpPr>
        <p:spPr bwMode="auto">
          <a:xfrm>
            <a:off x="5257800" y="4953000"/>
            <a:ext cx="1143000" cy="0"/>
          </a:xfrm>
          <a:prstGeom prst="line">
            <a:avLst/>
          </a:prstGeom>
          <a:noFill/>
          <a:ln w="9525">
            <a:solidFill>
              <a:schemeClr val="tx1"/>
            </a:solidFill>
            <a:miter lim="800000"/>
            <a:headEnd/>
            <a:tailEnd/>
          </a:ln>
        </p:spPr>
        <p:txBody>
          <a:bodyPr wrap="none"/>
          <a:lstStyle/>
          <a:p>
            <a:endParaRPr lang="en-US"/>
          </a:p>
        </p:txBody>
      </p:sp>
      <p:sp>
        <p:nvSpPr>
          <p:cNvPr id="24612" name="Line 36"/>
          <p:cNvSpPr>
            <a:spLocks noChangeShapeType="1"/>
          </p:cNvSpPr>
          <p:nvPr/>
        </p:nvSpPr>
        <p:spPr bwMode="auto">
          <a:xfrm>
            <a:off x="7086600" y="4953000"/>
            <a:ext cx="762000" cy="0"/>
          </a:xfrm>
          <a:prstGeom prst="line">
            <a:avLst/>
          </a:prstGeom>
          <a:noFill/>
          <a:ln w="9525">
            <a:solidFill>
              <a:schemeClr val="tx1"/>
            </a:solidFill>
            <a:miter lim="800000"/>
            <a:headEnd/>
            <a:tailEnd/>
          </a:ln>
        </p:spPr>
        <p:txBody>
          <a:bodyPr wrap="none"/>
          <a:lstStyle/>
          <a:p>
            <a:endParaRPr lang="en-US"/>
          </a:p>
        </p:txBody>
      </p:sp>
      <p:sp>
        <p:nvSpPr>
          <p:cNvPr id="113" name="Line 2"/>
          <p:cNvSpPr>
            <a:spLocks noChangeShapeType="1"/>
          </p:cNvSpPr>
          <p:nvPr/>
        </p:nvSpPr>
        <p:spPr bwMode="auto">
          <a:xfrm>
            <a:off x="3657600" y="4495800"/>
            <a:ext cx="0" cy="457200"/>
          </a:xfrm>
          <a:prstGeom prst="line">
            <a:avLst/>
          </a:prstGeom>
          <a:noFill/>
          <a:ln w="9525">
            <a:solidFill>
              <a:schemeClr val="tx1"/>
            </a:solidFill>
            <a:miter lim="800000"/>
            <a:headEnd/>
            <a:tailEnd/>
          </a:ln>
        </p:spPr>
        <p:txBody>
          <a:bodyPr wrap="none"/>
          <a:lstStyle/>
          <a:p>
            <a:endParaRPr lang="en-US"/>
          </a:p>
        </p:txBody>
      </p:sp>
      <p:sp>
        <p:nvSpPr>
          <p:cNvPr id="114" name="Line 5"/>
          <p:cNvSpPr>
            <a:spLocks noChangeShapeType="1"/>
          </p:cNvSpPr>
          <p:nvPr/>
        </p:nvSpPr>
        <p:spPr bwMode="auto">
          <a:xfrm>
            <a:off x="1371600" y="4953000"/>
            <a:ext cx="0" cy="457200"/>
          </a:xfrm>
          <a:prstGeom prst="line">
            <a:avLst/>
          </a:prstGeom>
          <a:noFill/>
          <a:ln w="9525">
            <a:solidFill>
              <a:schemeClr val="tx1"/>
            </a:solidFill>
            <a:miter lim="800000"/>
            <a:headEnd/>
            <a:tailEnd/>
          </a:ln>
        </p:spPr>
        <p:txBody>
          <a:bodyPr wrap="none"/>
          <a:lstStyle/>
          <a:p>
            <a:endParaRPr lang="en-US"/>
          </a:p>
        </p:txBody>
      </p:sp>
      <p:sp>
        <p:nvSpPr>
          <p:cNvPr id="118" name="Line 9"/>
          <p:cNvSpPr>
            <a:spLocks noChangeShapeType="1"/>
          </p:cNvSpPr>
          <p:nvPr/>
        </p:nvSpPr>
        <p:spPr bwMode="auto">
          <a:xfrm>
            <a:off x="8229600" y="4953000"/>
            <a:ext cx="0" cy="457200"/>
          </a:xfrm>
          <a:prstGeom prst="line">
            <a:avLst/>
          </a:prstGeom>
          <a:noFill/>
          <a:ln w="9525">
            <a:solidFill>
              <a:schemeClr val="tx1"/>
            </a:solidFill>
            <a:miter lim="800000"/>
            <a:headEnd/>
            <a:tailEnd/>
          </a:ln>
        </p:spPr>
        <p:txBody>
          <a:bodyPr wrap="none"/>
          <a:lstStyle/>
          <a:p>
            <a:endParaRPr lang="en-US"/>
          </a:p>
        </p:txBody>
      </p:sp>
      <p:sp>
        <p:nvSpPr>
          <p:cNvPr id="120" name="Line 11"/>
          <p:cNvSpPr>
            <a:spLocks noChangeShapeType="1"/>
          </p:cNvSpPr>
          <p:nvPr/>
        </p:nvSpPr>
        <p:spPr bwMode="auto">
          <a:xfrm>
            <a:off x="4191000" y="4953000"/>
            <a:ext cx="0" cy="381000"/>
          </a:xfrm>
          <a:prstGeom prst="line">
            <a:avLst/>
          </a:prstGeom>
          <a:noFill/>
          <a:ln w="9525">
            <a:solidFill>
              <a:schemeClr val="tx1"/>
            </a:solidFill>
            <a:miter lim="800000"/>
            <a:headEnd/>
            <a:tailEnd/>
          </a:ln>
        </p:spPr>
        <p:txBody>
          <a:bodyPr wrap="none"/>
          <a:lstStyle/>
          <a:p>
            <a:endParaRPr lang="en-US"/>
          </a:p>
        </p:txBody>
      </p:sp>
      <p:sp>
        <p:nvSpPr>
          <p:cNvPr id="121" name="Line 12"/>
          <p:cNvSpPr>
            <a:spLocks noChangeShapeType="1"/>
          </p:cNvSpPr>
          <p:nvPr/>
        </p:nvSpPr>
        <p:spPr bwMode="auto">
          <a:xfrm>
            <a:off x="2286000" y="4953000"/>
            <a:ext cx="0" cy="457200"/>
          </a:xfrm>
          <a:prstGeom prst="line">
            <a:avLst/>
          </a:prstGeom>
          <a:noFill/>
          <a:ln w="9525">
            <a:solidFill>
              <a:schemeClr val="tx1"/>
            </a:solidFill>
            <a:miter lim="800000"/>
            <a:headEnd/>
            <a:tailEnd/>
          </a:ln>
        </p:spPr>
        <p:txBody>
          <a:bodyPr wrap="none"/>
          <a:lstStyle/>
          <a:p>
            <a:endParaRPr lang="en-US"/>
          </a:p>
        </p:txBody>
      </p:sp>
      <p:sp>
        <p:nvSpPr>
          <p:cNvPr id="122" name="Line 13"/>
          <p:cNvSpPr>
            <a:spLocks noChangeShapeType="1"/>
          </p:cNvSpPr>
          <p:nvPr/>
        </p:nvSpPr>
        <p:spPr bwMode="auto">
          <a:xfrm>
            <a:off x="1828800" y="4495800"/>
            <a:ext cx="0" cy="457200"/>
          </a:xfrm>
          <a:prstGeom prst="line">
            <a:avLst/>
          </a:prstGeom>
          <a:noFill/>
          <a:ln w="9525">
            <a:solidFill>
              <a:schemeClr val="tx1"/>
            </a:solidFill>
            <a:miter lim="800000"/>
            <a:headEnd/>
            <a:tailEnd/>
          </a:ln>
        </p:spPr>
        <p:txBody>
          <a:bodyPr wrap="none"/>
          <a:lstStyle/>
          <a:p>
            <a:endParaRPr lang="en-US"/>
          </a:p>
        </p:txBody>
      </p:sp>
      <p:sp>
        <p:nvSpPr>
          <p:cNvPr id="123" name="Line 15"/>
          <p:cNvSpPr>
            <a:spLocks noChangeShapeType="1"/>
          </p:cNvSpPr>
          <p:nvPr/>
        </p:nvSpPr>
        <p:spPr bwMode="auto">
          <a:xfrm>
            <a:off x="7696200" y="4495800"/>
            <a:ext cx="0" cy="457200"/>
          </a:xfrm>
          <a:prstGeom prst="line">
            <a:avLst/>
          </a:prstGeom>
          <a:noFill/>
          <a:ln w="9525">
            <a:solidFill>
              <a:schemeClr val="tx1"/>
            </a:solidFill>
            <a:miter lim="800000"/>
            <a:headEnd/>
            <a:tailEnd/>
          </a:ln>
        </p:spPr>
        <p:txBody>
          <a:bodyPr wrap="none"/>
          <a:lstStyle/>
          <a:p>
            <a:endParaRPr lang="en-US"/>
          </a:p>
        </p:txBody>
      </p:sp>
      <p:sp>
        <p:nvSpPr>
          <p:cNvPr id="124" name="Line 16"/>
          <p:cNvSpPr>
            <a:spLocks noChangeShapeType="1"/>
          </p:cNvSpPr>
          <p:nvPr/>
        </p:nvSpPr>
        <p:spPr bwMode="auto">
          <a:xfrm>
            <a:off x="1752600" y="3429000"/>
            <a:ext cx="0" cy="457200"/>
          </a:xfrm>
          <a:prstGeom prst="line">
            <a:avLst/>
          </a:prstGeom>
          <a:noFill/>
          <a:ln w="9525">
            <a:solidFill>
              <a:schemeClr val="tx1"/>
            </a:solidFill>
            <a:miter lim="800000"/>
            <a:headEnd/>
            <a:tailEnd/>
          </a:ln>
        </p:spPr>
        <p:txBody>
          <a:bodyPr wrap="none"/>
          <a:lstStyle/>
          <a:p>
            <a:endParaRPr lang="en-US"/>
          </a:p>
        </p:txBody>
      </p:sp>
      <p:sp>
        <p:nvSpPr>
          <p:cNvPr id="126" name="Line 18"/>
          <p:cNvSpPr>
            <a:spLocks noChangeShapeType="1"/>
          </p:cNvSpPr>
          <p:nvPr/>
        </p:nvSpPr>
        <p:spPr bwMode="auto">
          <a:xfrm>
            <a:off x="6019800" y="3429000"/>
            <a:ext cx="0" cy="457200"/>
          </a:xfrm>
          <a:prstGeom prst="line">
            <a:avLst/>
          </a:prstGeom>
          <a:noFill/>
          <a:ln w="9525">
            <a:solidFill>
              <a:schemeClr val="tx1"/>
            </a:solidFill>
            <a:miter lim="800000"/>
            <a:headEnd/>
            <a:tailEnd/>
          </a:ln>
        </p:spPr>
        <p:txBody>
          <a:bodyPr wrap="none"/>
          <a:lstStyle/>
          <a:p>
            <a:endParaRPr lang="en-US"/>
          </a:p>
        </p:txBody>
      </p:sp>
      <p:sp>
        <p:nvSpPr>
          <p:cNvPr id="127" name="Line 19"/>
          <p:cNvSpPr>
            <a:spLocks noChangeShapeType="1"/>
          </p:cNvSpPr>
          <p:nvPr/>
        </p:nvSpPr>
        <p:spPr bwMode="auto">
          <a:xfrm>
            <a:off x="7620000" y="3429000"/>
            <a:ext cx="0" cy="457200"/>
          </a:xfrm>
          <a:prstGeom prst="line">
            <a:avLst/>
          </a:prstGeom>
          <a:noFill/>
          <a:ln w="9525">
            <a:solidFill>
              <a:schemeClr val="tx1"/>
            </a:solidFill>
            <a:miter lim="800000"/>
            <a:headEnd/>
            <a:tailEnd/>
          </a:ln>
        </p:spPr>
        <p:txBody>
          <a:bodyPr wrap="none"/>
          <a:lstStyle/>
          <a:p>
            <a:endParaRPr lang="en-US"/>
          </a:p>
        </p:txBody>
      </p:sp>
      <p:sp>
        <p:nvSpPr>
          <p:cNvPr id="128" name="Rectangle 20"/>
          <p:cNvSpPr>
            <a:spLocks noChangeArrowheads="1"/>
          </p:cNvSpPr>
          <p:nvPr/>
        </p:nvSpPr>
        <p:spPr bwMode="auto">
          <a:xfrm>
            <a:off x="1219200" y="3810000"/>
            <a:ext cx="1295400" cy="762000"/>
          </a:xfrm>
          <a:prstGeom prst="rect">
            <a:avLst/>
          </a:prstGeom>
          <a:solidFill>
            <a:srgbClr val="61AFB9"/>
          </a:solidFill>
          <a:ln w="9525">
            <a:solidFill>
              <a:schemeClr val="tx1"/>
            </a:solidFill>
            <a:miter lim="800000"/>
            <a:headEnd/>
            <a:tailEnd/>
          </a:ln>
        </p:spPr>
        <p:txBody>
          <a:bodyPr wrap="none" anchor="ctr"/>
          <a:lstStyle/>
          <a:p>
            <a:pPr algn="ctr"/>
            <a:r>
              <a:rPr lang="en-US" sz="2400" dirty="0">
                <a:solidFill>
                  <a:srgbClr val="0D0C0B"/>
                </a:solidFill>
                <a:latin typeface="Arial" pitchFamily="34" charset="0"/>
                <a:cs typeface="Arial" pitchFamily="34" charset="0"/>
              </a:rPr>
              <a:t>EKS</a:t>
            </a:r>
          </a:p>
        </p:txBody>
      </p:sp>
      <p:sp>
        <p:nvSpPr>
          <p:cNvPr id="129" name="Rectangle 21"/>
          <p:cNvSpPr>
            <a:spLocks noChangeArrowheads="1"/>
          </p:cNvSpPr>
          <p:nvPr/>
        </p:nvSpPr>
        <p:spPr bwMode="auto">
          <a:xfrm>
            <a:off x="3048000" y="3810000"/>
            <a:ext cx="1295400" cy="762000"/>
          </a:xfrm>
          <a:prstGeom prst="rect">
            <a:avLst/>
          </a:prstGeom>
          <a:solidFill>
            <a:srgbClr val="61AFB9"/>
          </a:solidFill>
          <a:ln w="9525">
            <a:solidFill>
              <a:schemeClr val="tx1"/>
            </a:solidFill>
            <a:miter lim="800000"/>
            <a:headEnd/>
            <a:tailEnd/>
          </a:ln>
        </p:spPr>
        <p:txBody>
          <a:bodyPr wrap="none" anchor="ctr"/>
          <a:lstStyle/>
          <a:p>
            <a:pPr algn="ctr"/>
            <a:r>
              <a:rPr lang="en-US" sz="2400" dirty="0">
                <a:solidFill>
                  <a:srgbClr val="0D0C0B"/>
                </a:solidFill>
                <a:latin typeface="Arial" pitchFamily="34" charset="0"/>
                <a:cs typeface="Arial" pitchFamily="34" charset="0"/>
              </a:rPr>
              <a:t>EKS</a:t>
            </a:r>
          </a:p>
        </p:txBody>
      </p:sp>
      <p:sp>
        <p:nvSpPr>
          <p:cNvPr id="130" name="Rectangle 22"/>
          <p:cNvSpPr>
            <a:spLocks noChangeArrowheads="1"/>
          </p:cNvSpPr>
          <p:nvPr/>
        </p:nvSpPr>
        <p:spPr bwMode="auto">
          <a:xfrm>
            <a:off x="5257800" y="3810000"/>
            <a:ext cx="1295400" cy="762000"/>
          </a:xfrm>
          <a:prstGeom prst="rect">
            <a:avLst/>
          </a:prstGeom>
          <a:solidFill>
            <a:srgbClr val="61AFB9"/>
          </a:solidFill>
          <a:ln w="9525">
            <a:solidFill>
              <a:schemeClr val="tx1"/>
            </a:solidFill>
            <a:miter lim="800000"/>
            <a:headEnd/>
            <a:tailEnd/>
          </a:ln>
        </p:spPr>
        <p:txBody>
          <a:bodyPr wrap="none" anchor="ctr"/>
          <a:lstStyle/>
          <a:p>
            <a:pPr algn="ctr"/>
            <a:r>
              <a:rPr lang="en-US" sz="2400" dirty="0">
                <a:solidFill>
                  <a:srgbClr val="0D0C0B"/>
                </a:solidFill>
                <a:latin typeface="Arial" pitchFamily="34" charset="0"/>
                <a:cs typeface="Arial" pitchFamily="34" charset="0"/>
              </a:rPr>
              <a:t>EKS</a:t>
            </a:r>
          </a:p>
        </p:txBody>
      </p:sp>
      <p:sp>
        <p:nvSpPr>
          <p:cNvPr id="131" name="Rectangle 23"/>
          <p:cNvSpPr>
            <a:spLocks noChangeArrowheads="1"/>
          </p:cNvSpPr>
          <p:nvPr/>
        </p:nvSpPr>
        <p:spPr bwMode="auto">
          <a:xfrm>
            <a:off x="7086600" y="3810000"/>
            <a:ext cx="1295400" cy="762000"/>
          </a:xfrm>
          <a:prstGeom prst="rect">
            <a:avLst/>
          </a:prstGeom>
          <a:solidFill>
            <a:srgbClr val="61AFB9"/>
          </a:solidFill>
          <a:ln w="9525">
            <a:solidFill>
              <a:schemeClr val="tx1"/>
            </a:solidFill>
            <a:miter lim="800000"/>
            <a:headEnd/>
            <a:tailEnd/>
          </a:ln>
        </p:spPr>
        <p:txBody>
          <a:bodyPr wrap="none" anchor="ctr"/>
          <a:lstStyle/>
          <a:p>
            <a:pPr algn="ctr"/>
            <a:r>
              <a:rPr lang="en-US" sz="2400" dirty="0">
                <a:solidFill>
                  <a:srgbClr val="0D0C0B"/>
                </a:solidFill>
                <a:latin typeface="Arial" pitchFamily="34" charset="0"/>
                <a:cs typeface="Arial" pitchFamily="34" charset="0"/>
              </a:rPr>
              <a:t>EKS</a:t>
            </a:r>
          </a:p>
        </p:txBody>
      </p:sp>
      <p:sp>
        <p:nvSpPr>
          <p:cNvPr id="132" name="Rectangle 24"/>
          <p:cNvSpPr>
            <a:spLocks noChangeArrowheads="1"/>
          </p:cNvSpPr>
          <p:nvPr/>
        </p:nvSpPr>
        <p:spPr bwMode="auto">
          <a:xfrm>
            <a:off x="10668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137" name="Rectangle 29"/>
          <p:cNvSpPr>
            <a:spLocks noChangeArrowheads="1"/>
          </p:cNvSpPr>
          <p:nvPr/>
        </p:nvSpPr>
        <p:spPr bwMode="auto">
          <a:xfrm>
            <a:off x="79248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138" name="Rectangle 30"/>
          <p:cNvSpPr>
            <a:spLocks noChangeArrowheads="1"/>
          </p:cNvSpPr>
          <p:nvPr/>
        </p:nvSpPr>
        <p:spPr bwMode="auto">
          <a:xfrm>
            <a:off x="1905000" y="5334000"/>
            <a:ext cx="609600" cy="457200"/>
          </a:xfrm>
          <a:prstGeom prst="rect">
            <a:avLst/>
          </a:prstGeom>
          <a:solidFill>
            <a:srgbClr val="FCFBBE"/>
          </a:solidFill>
          <a:ln w="9525">
            <a:solidFill>
              <a:schemeClr val="tx1"/>
            </a:solidFill>
            <a:miter lim="800000"/>
            <a:headEnd/>
            <a:tailEnd/>
          </a:ln>
        </p:spPr>
        <p:txBody>
          <a:bodyPr wrap="none" anchor="ctr"/>
          <a:lstStyle/>
          <a:p>
            <a:pPr algn="ctr"/>
            <a:r>
              <a:rPr lang="en-US" sz="2400" dirty="0">
                <a:solidFill>
                  <a:srgbClr val="0D0C0B"/>
                </a:solidFill>
                <a:latin typeface="Times New Roman" pitchFamily="18" charset="0"/>
              </a:rPr>
              <a:t>SE</a:t>
            </a:r>
          </a:p>
        </p:txBody>
      </p:sp>
      <p:sp>
        <p:nvSpPr>
          <p:cNvPr id="140" name="Line 32"/>
          <p:cNvSpPr>
            <a:spLocks noChangeShapeType="1"/>
          </p:cNvSpPr>
          <p:nvPr/>
        </p:nvSpPr>
        <p:spPr bwMode="auto">
          <a:xfrm>
            <a:off x="6019800" y="3429000"/>
            <a:ext cx="1600200" cy="0"/>
          </a:xfrm>
          <a:prstGeom prst="line">
            <a:avLst/>
          </a:prstGeom>
          <a:noFill/>
          <a:ln w="9525">
            <a:solidFill>
              <a:schemeClr val="tx1"/>
            </a:solidFill>
            <a:miter lim="800000"/>
            <a:headEnd/>
            <a:tailEnd/>
          </a:ln>
        </p:spPr>
        <p:txBody>
          <a:bodyPr wrap="none"/>
          <a:lstStyle/>
          <a:p>
            <a:endParaRPr lang="en-US"/>
          </a:p>
        </p:txBody>
      </p:sp>
      <p:sp>
        <p:nvSpPr>
          <p:cNvPr id="141" name="Line 36"/>
          <p:cNvSpPr>
            <a:spLocks noChangeShapeType="1"/>
          </p:cNvSpPr>
          <p:nvPr/>
        </p:nvSpPr>
        <p:spPr bwMode="auto">
          <a:xfrm>
            <a:off x="7467600" y="4953000"/>
            <a:ext cx="762000" cy="0"/>
          </a:xfrm>
          <a:prstGeom prst="line">
            <a:avLst/>
          </a:prstGeom>
          <a:noFill/>
          <a:ln w="9525">
            <a:solidFill>
              <a:schemeClr val="tx1"/>
            </a:solidFill>
            <a:miter lim="800000"/>
            <a:headEnd/>
            <a:tailEnd/>
          </a:ln>
        </p:spPr>
        <p:txBody>
          <a:bodyPr wrap="none"/>
          <a:lstStyle/>
          <a:p>
            <a:endParaRPr lang="en-US"/>
          </a:p>
        </p:txBody>
      </p:sp>
      <p:sp>
        <p:nvSpPr>
          <p:cNvPr id="142" name="Line 37"/>
          <p:cNvSpPr>
            <a:spLocks noChangeShapeType="1"/>
          </p:cNvSpPr>
          <p:nvPr/>
        </p:nvSpPr>
        <p:spPr bwMode="auto">
          <a:xfrm flipH="1">
            <a:off x="6858000" y="2057400"/>
            <a:ext cx="0" cy="1371600"/>
          </a:xfrm>
          <a:prstGeom prst="line">
            <a:avLst/>
          </a:prstGeom>
          <a:noFill/>
          <a:ln w="9525">
            <a:solidFill>
              <a:schemeClr val="tx1"/>
            </a:solidFill>
            <a:miter lim="800000"/>
            <a:headEnd/>
            <a:tailEnd/>
          </a:ln>
        </p:spPr>
        <p:txBody>
          <a:bodyPr wrap="none"/>
          <a:lstStyle/>
          <a:p>
            <a:endParaRPr lang="en-US"/>
          </a:p>
        </p:txBody>
      </p:sp>
      <p:sp>
        <p:nvSpPr>
          <p:cNvPr id="143" name="Line 38"/>
          <p:cNvSpPr>
            <a:spLocks noChangeShapeType="1"/>
          </p:cNvSpPr>
          <p:nvPr/>
        </p:nvSpPr>
        <p:spPr bwMode="auto">
          <a:xfrm flipH="1">
            <a:off x="2514600" y="2057400"/>
            <a:ext cx="0" cy="1371600"/>
          </a:xfrm>
          <a:prstGeom prst="line">
            <a:avLst/>
          </a:prstGeom>
          <a:noFill/>
          <a:ln w="9525">
            <a:solidFill>
              <a:schemeClr val="tx1"/>
            </a:solidFill>
            <a:miter lim="800000"/>
            <a:headEnd/>
            <a:tailEnd/>
          </a:ln>
        </p:spPr>
        <p:txBody>
          <a:bodyPr wrap="none"/>
          <a:lstStyle/>
          <a:p>
            <a:endParaRPr lang="en-US"/>
          </a:p>
        </p:txBody>
      </p:sp>
      <p:sp>
        <p:nvSpPr>
          <p:cNvPr id="144" name="Rectangle 39"/>
          <p:cNvSpPr>
            <a:spLocks noChangeArrowheads="1"/>
          </p:cNvSpPr>
          <p:nvPr/>
        </p:nvSpPr>
        <p:spPr bwMode="auto">
          <a:xfrm>
            <a:off x="3886200" y="13716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sz="2400" dirty="0">
                <a:solidFill>
                  <a:srgbClr val="0D0C0B"/>
                </a:solidFill>
                <a:latin typeface="Arial" pitchFamily="34" charset="0"/>
                <a:cs typeface="Arial" pitchFamily="34" charset="0"/>
              </a:rPr>
              <a:t>Introduction</a:t>
            </a:r>
          </a:p>
        </p:txBody>
      </p:sp>
      <p:sp>
        <p:nvSpPr>
          <p:cNvPr id="145" name="Rectangle 40"/>
          <p:cNvSpPr>
            <a:spLocks noChangeArrowheads="1"/>
          </p:cNvSpPr>
          <p:nvPr/>
        </p:nvSpPr>
        <p:spPr bwMode="auto">
          <a:xfrm>
            <a:off x="1828800" y="2514600"/>
            <a:ext cx="1371600" cy="457200"/>
          </a:xfrm>
          <a:prstGeom prst="rect">
            <a:avLst/>
          </a:prstGeom>
          <a:solidFill>
            <a:schemeClr val="folHlink"/>
          </a:solidFill>
          <a:ln w="9525">
            <a:solidFill>
              <a:schemeClr val="tx1"/>
            </a:solidFill>
            <a:miter lim="800000"/>
            <a:headEnd/>
            <a:tailEnd/>
          </a:ln>
        </p:spPr>
        <p:txBody>
          <a:bodyPr wrap="none" anchor="ctr"/>
          <a:lstStyle/>
          <a:p>
            <a:pPr algn="ctr"/>
            <a:r>
              <a:rPr lang="en-US" sz="2400" dirty="0">
                <a:solidFill>
                  <a:srgbClr val="0D0C0B"/>
                </a:solidFill>
                <a:latin typeface="+mj-lt"/>
              </a:rPr>
              <a:t>Strand</a:t>
            </a:r>
          </a:p>
        </p:txBody>
      </p:sp>
      <p:sp>
        <p:nvSpPr>
          <p:cNvPr id="146" name="Rectangle 41"/>
          <p:cNvSpPr>
            <a:spLocks noChangeArrowheads="1"/>
          </p:cNvSpPr>
          <p:nvPr/>
        </p:nvSpPr>
        <p:spPr bwMode="auto">
          <a:xfrm>
            <a:off x="6172200" y="2590800"/>
            <a:ext cx="1371600" cy="457200"/>
          </a:xfrm>
          <a:prstGeom prst="rect">
            <a:avLst/>
          </a:prstGeom>
          <a:solidFill>
            <a:schemeClr val="folHlink"/>
          </a:solidFill>
          <a:ln w="9525">
            <a:solidFill>
              <a:schemeClr val="tx1"/>
            </a:solidFill>
            <a:miter lim="800000"/>
            <a:headEnd/>
            <a:tailEnd/>
          </a:ln>
        </p:spPr>
        <p:txBody>
          <a:bodyPr wrap="none" anchor="ctr"/>
          <a:lstStyle/>
          <a:p>
            <a:pPr algn="ctr"/>
            <a:r>
              <a:rPr lang="en-US" sz="2400" dirty="0">
                <a:solidFill>
                  <a:srgbClr val="0D0C0B"/>
                </a:solidFill>
                <a:latin typeface="+mj-lt"/>
              </a:rPr>
              <a:t>Strand</a:t>
            </a:r>
          </a:p>
        </p:txBody>
      </p:sp>
      <p:sp>
        <p:nvSpPr>
          <p:cNvPr id="147" name="Line 42"/>
          <p:cNvSpPr>
            <a:spLocks noChangeShapeType="1"/>
          </p:cNvSpPr>
          <p:nvPr/>
        </p:nvSpPr>
        <p:spPr bwMode="auto">
          <a:xfrm>
            <a:off x="2514600" y="2057400"/>
            <a:ext cx="4343400" cy="0"/>
          </a:xfrm>
          <a:prstGeom prst="line">
            <a:avLst/>
          </a:prstGeom>
          <a:noFill/>
          <a:ln w="9525">
            <a:solidFill>
              <a:schemeClr val="tx1"/>
            </a:solidFill>
            <a:miter lim="800000"/>
            <a:headEnd/>
            <a:tailEnd/>
          </a:ln>
        </p:spPr>
        <p:txBody>
          <a:bodyPr wrap="none"/>
          <a:lstStyle/>
          <a:p>
            <a:endParaRPr lang="en-US"/>
          </a:p>
        </p:txBody>
      </p:sp>
      <p:sp>
        <p:nvSpPr>
          <p:cNvPr id="2" name="Slide Number Placeholder 1"/>
          <p:cNvSpPr>
            <a:spLocks noGrp="1"/>
          </p:cNvSpPr>
          <p:nvPr>
            <p:ph type="sldNum" sz="quarter" idx="12"/>
          </p:nvPr>
        </p:nvSpPr>
        <p:spPr/>
        <p:txBody>
          <a:bodyPr/>
          <a:lstStyle/>
          <a:p>
            <a:fld id="{6C9BBEF7-7293-46AE-9D35-8611E125A7BD}" type="slidenum">
              <a:rPr lang="en-US" smtClean="0"/>
              <a:pPr/>
              <a:t>15</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sz="4400" dirty="0">
                <a:latin typeface="Arial" pitchFamily="34" charset="0"/>
                <a:cs typeface="Arial" pitchFamily="34" charset="0"/>
              </a:rPr>
              <a:t>How are the TEKS organized</a:t>
            </a:r>
            <a:r>
              <a:rPr lang="en-US" sz="4400" dirty="0" smtClean="0">
                <a:latin typeface="Arial" pitchFamily="34" charset="0"/>
                <a:cs typeface="Arial" pitchFamily="34" charset="0"/>
              </a:rPr>
              <a: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2000" fill="hold"/>
                                        <p:tgtEl>
                                          <p:spTgt spid="144"/>
                                        </p:tgtEl>
                                        <p:attrNameLst>
                                          <p:attrName>ppt_x</p:attrName>
                                        </p:attrNameLst>
                                      </p:cBhvr>
                                      <p:tavLst>
                                        <p:tav tm="0">
                                          <p:val>
                                            <p:strVal val="#ppt_x"/>
                                          </p:val>
                                        </p:tav>
                                        <p:tav tm="100000">
                                          <p:val>
                                            <p:strVal val="#ppt_x"/>
                                          </p:val>
                                        </p:tav>
                                      </p:tavLst>
                                    </p:anim>
                                    <p:anim calcmode="lin" valueType="num">
                                      <p:cBhvr additive="base">
                                        <p:cTn id="8" dur="20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
                                        </p:tgtEl>
                                        <p:attrNameLst>
                                          <p:attrName>style.visibility</p:attrName>
                                        </p:attrNameLst>
                                      </p:cBhvr>
                                      <p:to>
                                        <p:strVal val="visible"/>
                                      </p:to>
                                    </p:set>
                                    <p:anim calcmode="lin" valueType="num">
                                      <p:cBhvr additive="base">
                                        <p:cTn id="13" dur="1000" fill="hold"/>
                                        <p:tgtEl>
                                          <p:spTgt spid="145"/>
                                        </p:tgtEl>
                                        <p:attrNameLst>
                                          <p:attrName>ppt_x</p:attrName>
                                        </p:attrNameLst>
                                      </p:cBhvr>
                                      <p:tavLst>
                                        <p:tav tm="0">
                                          <p:val>
                                            <p:strVal val="#ppt_x"/>
                                          </p:val>
                                        </p:tav>
                                        <p:tav tm="100000">
                                          <p:val>
                                            <p:strVal val="#ppt_x"/>
                                          </p:val>
                                        </p:tav>
                                      </p:tavLst>
                                    </p:anim>
                                    <p:anim calcmode="lin" valueType="num">
                                      <p:cBhvr additive="base">
                                        <p:cTn id="14" dur="1000" fill="hold"/>
                                        <p:tgtEl>
                                          <p:spTgt spid="1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base">
                                        <p:cTn id="17" dur="1000" fill="hold"/>
                                        <p:tgtEl>
                                          <p:spTgt spid="146"/>
                                        </p:tgtEl>
                                        <p:attrNameLst>
                                          <p:attrName>ppt_x</p:attrName>
                                        </p:attrNameLst>
                                      </p:cBhvr>
                                      <p:tavLst>
                                        <p:tav tm="0">
                                          <p:val>
                                            <p:strVal val="#ppt_x"/>
                                          </p:val>
                                        </p:tav>
                                        <p:tav tm="100000">
                                          <p:val>
                                            <p:strVal val="#ppt_x"/>
                                          </p:val>
                                        </p:tav>
                                      </p:tavLst>
                                    </p:anim>
                                    <p:anim calcmode="lin" valueType="num">
                                      <p:cBhvr additive="base">
                                        <p:cTn id="18" dur="10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cBhvr additive="base">
                                        <p:cTn id="23" dur="1000" fill="hold"/>
                                        <p:tgtEl>
                                          <p:spTgt spid="128"/>
                                        </p:tgtEl>
                                        <p:attrNameLst>
                                          <p:attrName>ppt_x</p:attrName>
                                        </p:attrNameLst>
                                      </p:cBhvr>
                                      <p:tavLst>
                                        <p:tav tm="0">
                                          <p:val>
                                            <p:strVal val="#ppt_x"/>
                                          </p:val>
                                        </p:tav>
                                        <p:tav tm="100000">
                                          <p:val>
                                            <p:strVal val="#ppt_x"/>
                                          </p:val>
                                        </p:tav>
                                      </p:tavLst>
                                    </p:anim>
                                    <p:anim calcmode="lin" valueType="num">
                                      <p:cBhvr additive="base">
                                        <p:cTn id="24" dur="1000" fill="hold"/>
                                        <p:tgtEl>
                                          <p:spTgt spid="1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1000" fill="hold"/>
                                        <p:tgtEl>
                                          <p:spTgt spid="129"/>
                                        </p:tgtEl>
                                        <p:attrNameLst>
                                          <p:attrName>ppt_x</p:attrName>
                                        </p:attrNameLst>
                                      </p:cBhvr>
                                      <p:tavLst>
                                        <p:tav tm="0">
                                          <p:val>
                                            <p:strVal val="#ppt_x"/>
                                          </p:val>
                                        </p:tav>
                                        <p:tav tm="100000">
                                          <p:val>
                                            <p:strVal val="#ppt_x"/>
                                          </p:val>
                                        </p:tav>
                                      </p:tavLst>
                                    </p:anim>
                                    <p:anim calcmode="lin" valueType="num">
                                      <p:cBhvr additive="base">
                                        <p:cTn id="28" dur="1000" fill="hold"/>
                                        <p:tgtEl>
                                          <p:spTgt spid="1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cBhvr additive="base">
                                        <p:cTn id="31" dur="1000" fill="hold"/>
                                        <p:tgtEl>
                                          <p:spTgt spid="130"/>
                                        </p:tgtEl>
                                        <p:attrNameLst>
                                          <p:attrName>ppt_x</p:attrName>
                                        </p:attrNameLst>
                                      </p:cBhvr>
                                      <p:tavLst>
                                        <p:tav tm="0">
                                          <p:val>
                                            <p:strVal val="#ppt_x"/>
                                          </p:val>
                                        </p:tav>
                                        <p:tav tm="100000">
                                          <p:val>
                                            <p:strVal val="#ppt_x"/>
                                          </p:val>
                                        </p:tav>
                                      </p:tavLst>
                                    </p:anim>
                                    <p:anim calcmode="lin" valueType="num">
                                      <p:cBhvr additive="base">
                                        <p:cTn id="32" dur="1000" fill="hold"/>
                                        <p:tgtEl>
                                          <p:spTgt spid="1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anim calcmode="lin" valueType="num">
                                      <p:cBhvr additive="base">
                                        <p:cTn id="35" dur="1000" fill="hold"/>
                                        <p:tgtEl>
                                          <p:spTgt spid="131"/>
                                        </p:tgtEl>
                                        <p:attrNameLst>
                                          <p:attrName>ppt_x</p:attrName>
                                        </p:attrNameLst>
                                      </p:cBhvr>
                                      <p:tavLst>
                                        <p:tav tm="0">
                                          <p:val>
                                            <p:strVal val="#ppt_x"/>
                                          </p:val>
                                        </p:tav>
                                        <p:tav tm="100000">
                                          <p:val>
                                            <p:strVal val="#ppt_x"/>
                                          </p:val>
                                        </p:tav>
                                      </p:tavLst>
                                    </p:anim>
                                    <p:anim calcmode="lin" valueType="num">
                                      <p:cBhvr additive="base">
                                        <p:cTn id="36"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1000" fill="hold"/>
                                        <p:tgtEl>
                                          <p:spTgt spid="132"/>
                                        </p:tgtEl>
                                        <p:attrNameLst>
                                          <p:attrName>ppt_x</p:attrName>
                                        </p:attrNameLst>
                                      </p:cBhvr>
                                      <p:tavLst>
                                        <p:tav tm="0">
                                          <p:val>
                                            <p:strVal val="#ppt_x"/>
                                          </p:val>
                                        </p:tav>
                                        <p:tav tm="100000">
                                          <p:val>
                                            <p:strVal val="#ppt_x"/>
                                          </p:val>
                                        </p:tav>
                                      </p:tavLst>
                                    </p:anim>
                                    <p:anim calcmode="lin" valueType="num">
                                      <p:cBhvr additive="base">
                                        <p:cTn id="42" dur="1000" fill="hold"/>
                                        <p:tgtEl>
                                          <p:spTgt spid="13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 calcmode="lin" valueType="num">
                                      <p:cBhvr additive="base">
                                        <p:cTn id="45" dur="1000" fill="hold"/>
                                        <p:tgtEl>
                                          <p:spTgt spid="138"/>
                                        </p:tgtEl>
                                        <p:attrNameLst>
                                          <p:attrName>ppt_x</p:attrName>
                                        </p:attrNameLst>
                                      </p:cBhvr>
                                      <p:tavLst>
                                        <p:tav tm="0">
                                          <p:val>
                                            <p:strVal val="#ppt_x"/>
                                          </p:val>
                                        </p:tav>
                                        <p:tav tm="100000">
                                          <p:val>
                                            <p:strVal val="#ppt_x"/>
                                          </p:val>
                                        </p:tav>
                                      </p:tavLst>
                                    </p:anim>
                                    <p:anim calcmode="lin" valueType="num">
                                      <p:cBhvr additive="base">
                                        <p:cTn id="46" dur="1000" fill="hold"/>
                                        <p:tgtEl>
                                          <p:spTgt spid="1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9599"/>
                                        </p:tgtEl>
                                        <p:attrNameLst>
                                          <p:attrName>style.visibility</p:attrName>
                                        </p:attrNameLst>
                                      </p:cBhvr>
                                      <p:to>
                                        <p:strVal val="visible"/>
                                      </p:to>
                                    </p:set>
                                    <p:anim calcmode="lin" valueType="num">
                                      <p:cBhvr additive="base">
                                        <p:cTn id="49" dur="1000" fill="hold"/>
                                        <p:tgtEl>
                                          <p:spTgt spid="109599"/>
                                        </p:tgtEl>
                                        <p:attrNameLst>
                                          <p:attrName>ppt_x</p:attrName>
                                        </p:attrNameLst>
                                      </p:cBhvr>
                                      <p:tavLst>
                                        <p:tav tm="0">
                                          <p:val>
                                            <p:strVal val="#ppt_x"/>
                                          </p:val>
                                        </p:tav>
                                        <p:tav tm="100000">
                                          <p:val>
                                            <p:strVal val="#ppt_x"/>
                                          </p:val>
                                        </p:tav>
                                      </p:tavLst>
                                    </p:anim>
                                    <p:anim calcmode="lin" valueType="num">
                                      <p:cBhvr additive="base">
                                        <p:cTn id="50" dur="1000" fill="hold"/>
                                        <p:tgtEl>
                                          <p:spTgt spid="10959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9593"/>
                                        </p:tgtEl>
                                        <p:attrNameLst>
                                          <p:attrName>style.visibility</p:attrName>
                                        </p:attrNameLst>
                                      </p:cBhvr>
                                      <p:to>
                                        <p:strVal val="visible"/>
                                      </p:to>
                                    </p:set>
                                    <p:anim calcmode="lin" valueType="num">
                                      <p:cBhvr additive="base">
                                        <p:cTn id="53" dur="1000" fill="hold"/>
                                        <p:tgtEl>
                                          <p:spTgt spid="109593"/>
                                        </p:tgtEl>
                                        <p:attrNameLst>
                                          <p:attrName>ppt_x</p:attrName>
                                        </p:attrNameLst>
                                      </p:cBhvr>
                                      <p:tavLst>
                                        <p:tav tm="0">
                                          <p:val>
                                            <p:strVal val="#ppt_x"/>
                                          </p:val>
                                        </p:tav>
                                        <p:tav tm="100000">
                                          <p:val>
                                            <p:strVal val="#ppt_x"/>
                                          </p:val>
                                        </p:tav>
                                      </p:tavLst>
                                    </p:anim>
                                    <p:anim calcmode="lin" valueType="num">
                                      <p:cBhvr additive="base">
                                        <p:cTn id="54" dur="1000" fill="hold"/>
                                        <p:tgtEl>
                                          <p:spTgt spid="10959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9594"/>
                                        </p:tgtEl>
                                        <p:attrNameLst>
                                          <p:attrName>style.visibility</p:attrName>
                                        </p:attrNameLst>
                                      </p:cBhvr>
                                      <p:to>
                                        <p:strVal val="visible"/>
                                      </p:to>
                                    </p:set>
                                    <p:anim calcmode="lin" valueType="num">
                                      <p:cBhvr additive="base">
                                        <p:cTn id="57" dur="1000" fill="hold"/>
                                        <p:tgtEl>
                                          <p:spTgt spid="109594"/>
                                        </p:tgtEl>
                                        <p:attrNameLst>
                                          <p:attrName>ppt_x</p:attrName>
                                        </p:attrNameLst>
                                      </p:cBhvr>
                                      <p:tavLst>
                                        <p:tav tm="0">
                                          <p:val>
                                            <p:strVal val="#ppt_x"/>
                                          </p:val>
                                        </p:tav>
                                        <p:tav tm="100000">
                                          <p:val>
                                            <p:strVal val="#ppt_x"/>
                                          </p:val>
                                        </p:tav>
                                      </p:tavLst>
                                    </p:anim>
                                    <p:anim calcmode="lin" valueType="num">
                                      <p:cBhvr additive="base">
                                        <p:cTn id="58" dur="1000" fill="hold"/>
                                        <p:tgtEl>
                                          <p:spTgt spid="10959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9595"/>
                                        </p:tgtEl>
                                        <p:attrNameLst>
                                          <p:attrName>style.visibility</p:attrName>
                                        </p:attrNameLst>
                                      </p:cBhvr>
                                      <p:to>
                                        <p:strVal val="visible"/>
                                      </p:to>
                                    </p:set>
                                    <p:anim calcmode="lin" valueType="num">
                                      <p:cBhvr additive="base">
                                        <p:cTn id="61" dur="1000" fill="hold"/>
                                        <p:tgtEl>
                                          <p:spTgt spid="109595"/>
                                        </p:tgtEl>
                                        <p:attrNameLst>
                                          <p:attrName>ppt_x</p:attrName>
                                        </p:attrNameLst>
                                      </p:cBhvr>
                                      <p:tavLst>
                                        <p:tav tm="0">
                                          <p:val>
                                            <p:strVal val="#ppt_x"/>
                                          </p:val>
                                        </p:tav>
                                        <p:tav tm="100000">
                                          <p:val>
                                            <p:strVal val="#ppt_x"/>
                                          </p:val>
                                        </p:tav>
                                      </p:tavLst>
                                    </p:anim>
                                    <p:anim calcmode="lin" valueType="num">
                                      <p:cBhvr additive="base">
                                        <p:cTn id="62" dur="1000" fill="hold"/>
                                        <p:tgtEl>
                                          <p:spTgt spid="10959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9596"/>
                                        </p:tgtEl>
                                        <p:attrNameLst>
                                          <p:attrName>style.visibility</p:attrName>
                                        </p:attrNameLst>
                                      </p:cBhvr>
                                      <p:to>
                                        <p:strVal val="visible"/>
                                      </p:to>
                                    </p:set>
                                    <p:anim calcmode="lin" valueType="num">
                                      <p:cBhvr additive="base">
                                        <p:cTn id="65" dur="1000" fill="hold"/>
                                        <p:tgtEl>
                                          <p:spTgt spid="109596"/>
                                        </p:tgtEl>
                                        <p:attrNameLst>
                                          <p:attrName>ppt_x</p:attrName>
                                        </p:attrNameLst>
                                      </p:cBhvr>
                                      <p:tavLst>
                                        <p:tav tm="0">
                                          <p:val>
                                            <p:strVal val="#ppt_x"/>
                                          </p:val>
                                        </p:tav>
                                        <p:tav tm="100000">
                                          <p:val>
                                            <p:strVal val="#ppt_x"/>
                                          </p:val>
                                        </p:tav>
                                      </p:tavLst>
                                    </p:anim>
                                    <p:anim calcmode="lin" valueType="num">
                                      <p:cBhvr additive="base">
                                        <p:cTn id="66" dur="1000" fill="hold"/>
                                        <p:tgtEl>
                                          <p:spTgt spid="10959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7"/>
                                        </p:tgtEl>
                                        <p:attrNameLst>
                                          <p:attrName>style.visibility</p:attrName>
                                        </p:attrNameLst>
                                      </p:cBhvr>
                                      <p:to>
                                        <p:strVal val="visible"/>
                                      </p:to>
                                    </p:set>
                                    <p:anim calcmode="lin" valueType="num">
                                      <p:cBhvr additive="base">
                                        <p:cTn id="69" dur="1000" fill="hold"/>
                                        <p:tgtEl>
                                          <p:spTgt spid="137"/>
                                        </p:tgtEl>
                                        <p:attrNameLst>
                                          <p:attrName>ppt_x</p:attrName>
                                        </p:attrNameLst>
                                      </p:cBhvr>
                                      <p:tavLst>
                                        <p:tav tm="0">
                                          <p:val>
                                            <p:strVal val="#ppt_x"/>
                                          </p:val>
                                        </p:tav>
                                        <p:tav tm="100000">
                                          <p:val>
                                            <p:strVal val="#ppt_x"/>
                                          </p:val>
                                        </p:tav>
                                      </p:tavLst>
                                    </p:anim>
                                    <p:anim calcmode="lin" valueType="num">
                                      <p:cBhvr additive="base">
                                        <p:cTn id="70" dur="10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3" grpId="0" animBg="1"/>
      <p:bldP spid="109594" grpId="0" animBg="1"/>
      <p:bldP spid="109595" grpId="0" animBg="1"/>
      <p:bldP spid="109596" grpId="0" animBg="1"/>
      <p:bldP spid="109599" grpId="0" animBg="1"/>
      <p:bldP spid="128" grpId="0" animBg="1"/>
      <p:bldP spid="129" grpId="0" animBg="1"/>
      <p:bldP spid="130" grpId="0" animBg="1"/>
      <p:bldP spid="131" grpId="0" animBg="1"/>
      <p:bldP spid="132" grpId="0" animBg="1"/>
      <p:bldP spid="137" grpId="0" animBg="1"/>
      <p:bldP spid="138" grpId="0" animBg="1"/>
      <p:bldP spid="144" grpId="0" animBg="1"/>
      <p:bldP spid="145" grpId="0" animBg="1"/>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Documents and Settings\ragent\Local Settings\Temporary Internet Files\Content.IE5\OSD3II02\MPj04387920000[1].jpg"/>
          <p:cNvPicPr>
            <a:picLocks noChangeAspect="1" noChangeArrowheads="1"/>
          </p:cNvPicPr>
          <p:nvPr/>
        </p:nvPicPr>
        <p:blipFill>
          <a:blip r:embed="rId3" cstate="print"/>
          <a:srcRect/>
          <a:stretch>
            <a:fillRect/>
          </a:stretch>
        </p:blipFill>
        <p:spPr bwMode="auto">
          <a:xfrm>
            <a:off x="4649585" y="1981200"/>
            <a:ext cx="4418215" cy="3046615"/>
          </a:xfrm>
          <a:prstGeom prst="rect">
            <a:avLst/>
          </a:prstGeom>
          <a:noFill/>
          <a:scene3d>
            <a:camera prst="isometricOffAxis1Left"/>
            <a:lightRig rig="threePt" dir="t"/>
          </a:scene3d>
        </p:spPr>
      </p:pic>
      <p:sp>
        <p:nvSpPr>
          <p:cNvPr id="25603" name="Rectangle 3"/>
          <p:cNvSpPr>
            <a:spLocks noGrp="1" noChangeArrowheads="1"/>
          </p:cNvSpPr>
          <p:nvPr>
            <p:ph idx="1"/>
          </p:nvPr>
        </p:nvSpPr>
        <p:spPr>
          <a:xfrm>
            <a:off x="304800" y="1481329"/>
            <a:ext cx="6019800" cy="3928872"/>
          </a:xfrm>
        </p:spPr>
        <p:txBody>
          <a:bodyPr>
            <a:normAutofit/>
          </a:bodyPr>
          <a:lstStyle/>
          <a:p>
            <a:pPr eaLnBrk="1" hangingPunct="1">
              <a:buSzPct val="100000"/>
              <a:buFont typeface="Wingdings 3" pitchFamily="18" charset="2"/>
              <a:buChar char="}"/>
            </a:pPr>
            <a:r>
              <a:rPr lang="en-US" sz="3200" dirty="0" smtClean="0"/>
              <a:t>Key contextual information </a:t>
            </a:r>
          </a:p>
          <a:p>
            <a:pPr eaLnBrk="1" hangingPunct="1">
              <a:buSzPct val="100000"/>
              <a:buFont typeface="Wingdings 3" pitchFamily="18" charset="2"/>
              <a:buChar char="}"/>
            </a:pPr>
            <a:endParaRPr lang="en-US" sz="3200" dirty="0" smtClean="0"/>
          </a:p>
          <a:p>
            <a:pPr eaLnBrk="1" hangingPunct="1">
              <a:buSzPct val="100000"/>
              <a:buFont typeface="Wingdings 3" pitchFamily="18" charset="2"/>
              <a:buChar char="}"/>
            </a:pPr>
            <a:endParaRPr lang="en-US" sz="3200" dirty="0" smtClean="0"/>
          </a:p>
          <a:p>
            <a:pPr eaLnBrk="1" hangingPunct="1">
              <a:buSzPct val="100000"/>
              <a:buFont typeface="Wingdings 3" pitchFamily="18" charset="2"/>
              <a:buChar char="}"/>
            </a:pPr>
            <a:r>
              <a:rPr lang="en-US" sz="3200" dirty="0" smtClean="0"/>
              <a:t>Brief overview of the essential knowledge and skills for a grade or course</a:t>
            </a:r>
          </a:p>
        </p:txBody>
      </p:sp>
      <p:sp>
        <p:nvSpPr>
          <p:cNvPr id="25602" name="Rectangle 2"/>
          <p:cNvSpPr>
            <a:spLocks noGrp="1" noChangeArrowheads="1"/>
          </p:cNvSpPr>
          <p:nvPr>
            <p:ph type="title"/>
          </p:nvPr>
        </p:nvSpPr>
        <p:spPr/>
        <p:txBody>
          <a:bodyPr/>
          <a:lstStyle/>
          <a:p>
            <a:pPr eaLnBrk="1" hangingPunct="1"/>
            <a:r>
              <a:rPr lang="en-US" dirty="0" smtClean="0"/>
              <a:t>TEKS introductions provide:</a:t>
            </a:r>
          </a:p>
        </p:txBody>
      </p:sp>
      <p:sp>
        <p:nvSpPr>
          <p:cNvPr id="2" name="Slide Number Placeholder 1"/>
          <p:cNvSpPr>
            <a:spLocks noGrp="1"/>
          </p:cNvSpPr>
          <p:nvPr>
            <p:ph type="sldNum" sz="quarter" idx="12"/>
          </p:nvPr>
        </p:nvSpPr>
        <p:spPr/>
        <p:txBody>
          <a:bodyPr/>
          <a:lstStyle/>
          <a:p>
            <a:fld id="{6C9BBEF7-7293-46AE-9D35-8611E125A7B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type="body" sz="half" idx="2"/>
          </p:nvPr>
        </p:nvSpPr>
        <p:spPr>
          <a:xfrm>
            <a:off x="304800" y="1676400"/>
            <a:ext cx="4724400" cy="3200400"/>
          </a:xfrm>
        </p:spPr>
        <p:txBody>
          <a:bodyPr>
            <a:normAutofit/>
          </a:bodyPr>
          <a:lstStyle/>
          <a:p>
            <a:pPr indent="0" algn="l">
              <a:buNone/>
            </a:pPr>
            <a:r>
              <a:rPr lang="en-US" sz="3600" dirty="0" smtClean="0"/>
              <a:t>TEKS Strands provide organizers for the essential knowledge and skills statements.</a:t>
            </a:r>
            <a:endParaRPr lang="en-US" sz="3600"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17</a:t>
            </a:fld>
            <a:endParaRPr lang="en-US" dirty="0"/>
          </a:p>
        </p:txBody>
      </p:sp>
      <p:pic>
        <p:nvPicPr>
          <p:cNvPr id="28696" name="Picture 24" descr="C:\Documents and Settings\ragent\Local Settings\Temporary Internet Files\Content.IE5\W6QWAX3Q\MPj04116630000[1].jpg"/>
          <p:cNvPicPr>
            <a:picLocks noChangeAspect="1" noChangeArrowheads="1"/>
          </p:cNvPicPr>
          <p:nvPr/>
        </p:nvPicPr>
        <p:blipFill>
          <a:blip r:embed="rId3" cstate="print"/>
          <a:srcRect/>
          <a:stretch>
            <a:fillRect/>
          </a:stretch>
        </p:blipFill>
        <p:spPr bwMode="auto">
          <a:xfrm>
            <a:off x="5181600" y="1219200"/>
            <a:ext cx="3810000" cy="5105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j0082393"/>
          <p:cNvPicPr>
            <a:picLocks noGrp="1" noChangeAspect="1" noChangeArrowheads="1"/>
          </p:cNvPicPr>
          <p:nvPr>
            <p:ph idx="1"/>
          </p:nvPr>
        </p:nvPicPr>
        <p:blipFill>
          <a:blip r:embed="rId3" cstate="print"/>
          <a:stretch>
            <a:fillRect/>
          </a:stretch>
        </p:blipFill>
        <p:spPr>
          <a:xfrm>
            <a:off x="5105400" y="2895600"/>
            <a:ext cx="3200400" cy="3200400"/>
          </a:xfrm>
          <a:noFill/>
        </p:spPr>
      </p:pic>
      <p:sp>
        <p:nvSpPr>
          <p:cNvPr id="29698" name="Rectangle 2"/>
          <p:cNvSpPr>
            <a:spLocks noGrp="1" noChangeArrowheads="1"/>
          </p:cNvSpPr>
          <p:nvPr>
            <p:ph type="title"/>
          </p:nvPr>
        </p:nvSpPr>
        <p:spPr/>
        <p:txBody>
          <a:bodyPr>
            <a:normAutofit/>
          </a:bodyPr>
          <a:lstStyle/>
          <a:p>
            <a:pPr eaLnBrk="1" hangingPunct="1"/>
            <a:r>
              <a:rPr lang="en-US" dirty="0" smtClean="0"/>
              <a:t>TEKS Foundation Strands</a:t>
            </a:r>
          </a:p>
        </p:txBody>
      </p:sp>
      <p:sp>
        <p:nvSpPr>
          <p:cNvPr id="29699" name="Rectangle 3"/>
          <p:cNvSpPr>
            <a:spLocks noGrp="1" noChangeArrowheads="1"/>
          </p:cNvSpPr>
          <p:nvPr>
            <p:ph type="body" sz="half" idx="4294967295"/>
          </p:nvPr>
        </p:nvSpPr>
        <p:spPr>
          <a:xfrm>
            <a:off x="609600" y="2133600"/>
            <a:ext cx="4494213" cy="2971800"/>
          </a:xfrm>
        </p:spPr>
        <p:txBody>
          <a:bodyPr/>
          <a:lstStyle/>
          <a:p>
            <a:pPr eaLnBrk="1" hangingPunct="1">
              <a:buNone/>
            </a:pPr>
            <a:r>
              <a:rPr lang="en-US" sz="2800" dirty="0" smtClean="0"/>
              <a:t>5 - English Language    </a:t>
            </a:r>
          </a:p>
          <a:p>
            <a:pPr eaLnBrk="1" hangingPunct="1">
              <a:buNone/>
            </a:pPr>
            <a:r>
              <a:rPr lang="en-US" sz="2800" dirty="0"/>
              <a:t> </a:t>
            </a:r>
            <a:r>
              <a:rPr lang="en-US" sz="2800" dirty="0" smtClean="0"/>
              <a:t>     Arts and Reading</a:t>
            </a:r>
          </a:p>
          <a:p>
            <a:pPr eaLnBrk="1" hangingPunct="1">
              <a:buNone/>
            </a:pPr>
            <a:r>
              <a:rPr lang="en-US" sz="2800" dirty="0" smtClean="0"/>
              <a:t>6 – Mathematics</a:t>
            </a:r>
          </a:p>
          <a:p>
            <a:pPr eaLnBrk="1" hangingPunct="1">
              <a:buNone/>
            </a:pPr>
            <a:r>
              <a:rPr lang="en-US" sz="2800" dirty="0" smtClean="0"/>
              <a:t>5 – Science</a:t>
            </a:r>
          </a:p>
          <a:p>
            <a:pPr eaLnBrk="1" hangingPunct="1">
              <a:buNone/>
            </a:pPr>
            <a:r>
              <a:rPr lang="en-US" sz="2800" dirty="0" smtClean="0"/>
              <a:t>8 – Social Studies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5800" y="1481328"/>
            <a:ext cx="7391400" cy="4995672"/>
          </a:xfrm>
        </p:spPr>
        <p:txBody>
          <a:bodyPr>
            <a:normAutofit/>
          </a:bodyPr>
          <a:lstStyle/>
          <a:p>
            <a:pPr eaLnBrk="1" hangingPunct="1">
              <a:lnSpc>
                <a:spcPct val="90000"/>
              </a:lnSpc>
            </a:pPr>
            <a:r>
              <a:rPr lang="en-US" sz="2400" i="1" dirty="0" smtClean="0"/>
              <a:t>Form a content group</a:t>
            </a:r>
          </a:p>
          <a:p>
            <a:pPr eaLnBrk="1" hangingPunct="1">
              <a:lnSpc>
                <a:spcPct val="90000"/>
              </a:lnSpc>
            </a:pPr>
            <a:r>
              <a:rPr lang="en-US" sz="2400" i="1" dirty="0" smtClean="0"/>
              <a:t>Assign each group to one of the following foundation areas:  </a:t>
            </a:r>
          </a:p>
          <a:p>
            <a:pPr lvl="1" eaLnBrk="1" hangingPunct="1">
              <a:lnSpc>
                <a:spcPct val="90000"/>
              </a:lnSpc>
            </a:pPr>
            <a:r>
              <a:rPr lang="en-US" sz="2400" i="1" dirty="0" smtClean="0"/>
              <a:t>English Language Arts and Reading</a:t>
            </a:r>
          </a:p>
          <a:p>
            <a:pPr lvl="1" eaLnBrk="1" hangingPunct="1">
              <a:lnSpc>
                <a:spcPct val="90000"/>
              </a:lnSpc>
            </a:pPr>
            <a:r>
              <a:rPr lang="en-US" sz="2400" i="1" dirty="0" smtClean="0"/>
              <a:t>Mathematics</a:t>
            </a:r>
          </a:p>
          <a:p>
            <a:pPr lvl="1" eaLnBrk="1" hangingPunct="1">
              <a:lnSpc>
                <a:spcPct val="90000"/>
              </a:lnSpc>
            </a:pPr>
            <a:r>
              <a:rPr lang="en-US" sz="2400" i="1" dirty="0" smtClean="0"/>
              <a:t>Science </a:t>
            </a:r>
          </a:p>
          <a:p>
            <a:pPr lvl="1" eaLnBrk="1" hangingPunct="1">
              <a:lnSpc>
                <a:spcPct val="90000"/>
              </a:lnSpc>
            </a:pPr>
            <a:r>
              <a:rPr lang="en-US" sz="2400" i="1" dirty="0" smtClean="0"/>
              <a:t>Social Studies</a:t>
            </a:r>
          </a:p>
          <a:p>
            <a:pPr eaLnBrk="1" hangingPunct="1">
              <a:lnSpc>
                <a:spcPct val="90000"/>
              </a:lnSpc>
            </a:pPr>
            <a:r>
              <a:rPr lang="en-US" sz="2400" i="1" dirty="0" smtClean="0"/>
              <a:t>Highlight the following:</a:t>
            </a:r>
          </a:p>
          <a:p>
            <a:pPr lvl="1">
              <a:lnSpc>
                <a:spcPct val="90000"/>
              </a:lnSpc>
            </a:pPr>
            <a:r>
              <a:rPr lang="en-US" sz="2400" i="1" dirty="0" smtClean="0"/>
              <a:t>Critical attributes of the introduction</a:t>
            </a:r>
          </a:p>
          <a:p>
            <a:pPr lvl="1">
              <a:lnSpc>
                <a:spcPct val="90000"/>
              </a:lnSpc>
            </a:pPr>
            <a:r>
              <a:rPr lang="en-US" sz="2400" i="1" dirty="0" smtClean="0"/>
              <a:t>Content area strands</a:t>
            </a:r>
          </a:p>
          <a:p>
            <a:pPr eaLnBrk="1" hangingPunct="1">
              <a:lnSpc>
                <a:spcPct val="90000"/>
              </a:lnSpc>
            </a:pPr>
            <a:r>
              <a:rPr lang="en-US" sz="2400" i="1" dirty="0" smtClean="0"/>
              <a:t>Discuss findings with the whole group</a:t>
            </a:r>
          </a:p>
        </p:txBody>
      </p:sp>
      <p:sp>
        <p:nvSpPr>
          <p:cNvPr id="26626" name="Rectangle 2"/>
          <p:cNvSpPr>
            <a:spLocks noGrp="1" noChangeArrowheads="1"/>
          </p:cNvSpPr>
          <p:nvPr>
            <p:ph type="title"/>
          </p:nvPr>
        </p:nvSpPr>
        <p:spPr/>
        <p:txBody>
          <a:bodyPr/>
          <a:lstStyle/>
          <a:p>
            <a:pPr eaLnBrk="1" hangingPunct="1"/>
            <a:r>
              <a:rPr lang="en-US" sz="4400" dirty="0" smtClean="0"/>
              <a:t>TEKS Activity</a:t>
            </a:r>
          </a:p>
        </p:txBody>
      </p:sp>
      <p:sp>
        <p:nvSpPr>
          <p:cNvPr id="2" name="Slide Number Placeholder 1"/>
          <p:cNvSpPr>
            <a:spLocks noGrp="1"/>
          </p:cNvSpPr>
          <p:nvPr>
            <p:ph type="sldNum" sz="quarter" idx="12"/>
          </p:nvPr>
        </p:nvSpPr>
        <p:spPr/>
        <p:txBody>
          <a:bodyPr/>
          <a:lstStyle/>
          <a:p>
            <a:fld id="{6C9BBEF7-7293-46AE-9D35-8611E125A7BD}" type="slidenum">
              <a:rPr lang="en-US" smtClean="0"/>
              <a:pPr/>
              <a:t>19</a:t>
            </a:fld>
            <a:endParaRPr lang="en-US" dirty="0"/>
          </a:p>
        </p:txBody>
      </p:sp>
      <p:pic>
        <p:nvPicPr>
          <p:cNvPr id="28674" name="Picture 2" descr="C:\Users\jharvill\AppData\Local\Microsoft\Windows\Temporary Internet Files\Content.IE5\IPK9HJ7N\MC9003897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40711">
            <a:off x="7219645" y="3571180"/>
            <a:ext cx="1048817" cy="1839773"/>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C:\Users\jharvill\AppData\Local\Microsoft\Windows\Temporary Internet Files\Content.IE5\GG20LXDD\MC9004460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04800"/>
            <a:ext cx="1772107" cy="154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533400" y="228600"/>
            <a:ext cx="8229600" cy="1143000"/>
          </a:xfrm>
        </p:spPr>
        <p:txBody>
          <a:bodyPr/>
          <a:lstStyle/>
          <a:p>
            <a:r>
              <a:rPr lang="en-US" dirty="0" smtClean="0"/>
              <a:t>What are the TEKS?</a:t>
            </a:r>
          </a:p>
        </p:txBody>
      </p:sp>
      <p:sp>
        <p:nvSpPr>
          <p:cNvPr id="15364" name="Rectangle 3"/>
          <p:cNvSpPr>
            <a:spLocks noGrp="1" noChangeArrowheads="1"/>
          </p:cNvSpPr>
          <p:nvPr>
            <p:ph type="body" sz="half" idx="4294967295"/>
          </p:nvPr>
        </p:nvSpPr>
        <p:spPr>
          <a:xfrm>
            <a:off x="457200" y="1295400"/>
            <a:ext cx="8382000" cy="4525963"/>
          </a:xfrm>
        </p:spPr>
        <p:txBody>
          <a:bodyPr>
            <a:normAutofit/>
          </a:bodyPr>
          <a:lstStyle/>
          <a:p>
            <a:r>
              <a:rPr lang="en-US" dirty="0" smtClean="0"/>
              <a:t>State-mandated curriculum framework </a:t>
            </a:r>
          </a:p>
          <a:p>
            <a:pPr lvl="1"/>
            <a:r>
              <a:rPr lang="en-US" dirty="0" smtClean="0"/>
              <a:t> 74th Texas Legislature passed Senate Bill 1</a:t>
            </a:r>
          </a:p>
          <a:p>
            <a:pPr lvl="1"/>
            <a:r>
              <a:rPr lang="en-US" dirty="0" smtClean="0"/>
              <a:t>Texas Education Code - Chapter 28</a:t>
            </a:r>
          </a:p>
          <a:p>
            <a:r>
              <a:rPr lang="en-US" dirty="0" smtClean="0"/>
              <a:t>Establishes what every student, from kindergarten through high school, should know and be able to do</a:t>
            </a:r>
          </a:p>
          <a:p>
            <a:r>
              <a:rPr lang="en-US" dirty="0" smtClean="0"/>
              <a:t>Assessed through the Texas </a:t>
            </a:r>
          </a:p>
          <a:p>
            <a:pPr marL="109728" indent="0">
              <a:buNone/>
            </a:pPr>
            <a:r>
              <a:rPr lang="en-US" dirty="0"/>
              <a:t> </a:t>
            </a:r>
            <a:r>
              <a:rPr lang="en-US" dirty="0" smtClean="0"/>
              <a:t> Assessment Program</a:t>
            </a:r>
          </a:p>
          <a:p>
            <a:r>
              <a:rPr lang="en-US" dirty="0" smtClean="0"/>
              <a:t>Drives Graduation Requirements</a:t>
            </a:r>
          </a:p>
          <a:p>
            <a:endParaRPr lang="en-US" dirty="0" smtClean="0"/>
          </a:p>
        </p:txBody>
      </p:sp>
      <p:sp>
        <p:nvSpPr>
          <p:cNvPr id="5" name="Slide Number Placeholder 4"/>
          <p:cNvSpPr>
            <a:spLocks noGrp="1"/>
          </p:cNvSpPr>
          <p:nvPr>
            <p:ph type="sldNum" sz="quarter" idx="12"/>
          </p:nvPr>
        </p:nvSpPr>
        <p:spPr/>
        <p:txBody>
          <a:bodyPr/>
          <a:lstStyle/>
          <a:p>
            <a:fld id="{6C9BBEF7-7293-46AE-9D35-8611E125A7BD}" type="slidenum">
              <a:rPr lang="en-US" smtClean="0"/>
              <a:pPr/>
              <a:t>2</a:t>
            </a:fld>
            <a:endParaRPr lang="en-US" dirty="0"/>
          </a:p>
        </p:txBody>
      </p:sp>
      <p:pic>
        <p:nvPicPr>
          <p:cNvPr id="27650" name="Picture 2" descr="http://ts4.mm.bing.net/images/thumbnail.aspx?q=1291508259751&amp;id=96e9243b8d6883c97ade7704b29a5c6d&amp;url=http%3a%2f%2fwww.texasexplorer.com%2faustinc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81400"/>
            <a:ext cx="235267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09600" y="2438400"/>
            <a:ext cx="7162800" cy="3810000"/>
          </a:xfrm>
        </p:spPr>
        <p:txBody>
          <a:bodyPr>
            <a:normAutofit/>
          </a:bodyPr>
          <a:lstStyle/>
          <a:p>
            <a:pPr eaLnBrk="1" hangingPunct="1"/>
            <a:r>
              <a:rPr lang="en-US" sz="3200" dirty="0" smtClean="0"/>
              <a:t>Listening and Speaking</a:t>
            </a:r>
          </a:p>
          <a:p>
            <a:pPr eaLnBrk="1" hangingPunct="1"/>
            <a:r>
              <a:rPr lang="en-US" sz="3200" dirty="0" smtClean="0"/>
              <a:t>Reading </a:t>
            </a:r>
          </a:p>
          <a:p>
            <a:pPr eaLnBrk="1" hangingPunct="1"/>
            <a:r>
              <a:rPr lang="en-US" sz="3200" dirty="0" smtClean="0"/>
              <a:t>Writing</a:t>
            </a:r>
          </a:p>
          <a:p>
            <a:pPr eaLnBrk="1" hangingPunct="1"/>
            <a:r>
              <a:rPr lang="en-US" sz="3200" dirty="0" smtClean="0"/>
              <a:t>Research</a:t>
            </a:r>
          </a:p>
          <a:p>
            <a:pPr eaLnBrk="1" hangingPunct="1"/>
            <a:r>
              <a:rPr lang="en-US" sz="3200" dirty="0" smtClean="0"/>
              <a:t>Oral and Written Conventions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20</a:t>
            </a:fld>
            <a:endParaRPr lang="en-US" dirty="0"/>
          </a:p>
        </p:txBody>
      </p:sp>
      <p:sp>
        <p:nvSpPr>
          <p:cNvPr id="32770" name="Rectangle 2"/>
          <p:cNvSpPr>
            <a:spLocks noGrp="1" noChangeArrowheads="1"/>
          </p:cNvSpPr>
          <p:nvPr>
            <p:ph type="title"/>
          </p:nvPr>
        </p:nvSpPr>
        <p:spPr/>
        <p:txBody>
          <a:bodyPr>
            <a:normAutofit fontScale="90000"/>
          </a:bodyPr>
          <a:lstStyle/>
          <a:p>
            <a:pPr eaLnBrk="1" hangingPunct="1"/>
            <a:r>
              <a:rPr lang="en-US" dirty="0" smtClean="0"/>
              <a:t>English Language Arts and Reading TEKS Strands</a:t>
            </a:r>
          </a:p>
        </p:txBody>
      </p:sp>
      <p:pic>
        <p:nvPicPr>
          <p:cNvPr id="27651" name="Picture 3" descr="C:\Users\jharvill\AppData\Local\Microsoft\Windows\Temporary Internet Files\Content.IE5\NKU46CL5\MP9004432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066800"/>
            <a:ext cx="2136112"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990600" y="1447800"/>
            <a:ext cx="7427912" cy="5086350"/>
          </a:xfrm>
        </p:spPr>
        <p:txBody>
          <a:bodyPr>
            <a:normAutofit/>
          </a:bodyPr>
          <a:lstStyle/>
          <a:p>
            <a:pPr eaLnBrk="1" hangingPunct="1"/>
            <a:r>
              <a:rPr lang="en-US" sz="3200" dirty="0" smtClean="0"/>
              <a:t>Number, operation, quantitative reasoning</a:t>
            </a:r>
          </a:p>
          <a:p>
            <a:pPr eaLnBrk="1" hangingPunct="1"/>
            <a:r>
              <a:rPr lang="en-US" sz="3200" dirty="0" smtClean="0"/>
              <a:t>Patterns, relationships, algebraic thinking</a:t>
            </a:r>
          </a:p>
          <a:p>
            <a:pPr eaLnBrk="1" hangingPunct="1"/>
            <a:r>
              <a:rPr lang="en-US" sz="3200" dirty="0" smtClean="0"/>
              <a:t>Geometry, spatial reasoning</a:t>
            </a:r>
          </a:p>
          <a:p>
            <a:pPr eaLnBrk="1" hangingPunct="1"/>
            <a:r>
              <a:rPr lang="en-US" sz="3200" dirty="0" smtClean="0"/>
              <a:t>Measurement</a:t>
            </a:r>
          </a:p>
          <a:p>
            <a:pPr eaLnBrk="1" hangingPunct="1"/>
            <a:r>
              <a:rPr lang="en-US" sz="3200" dirty="0" smtClean="0"/>
              <a:t>Probability, statistics</a:t>
            </a:r>
          </a:p>
          <a:p>
            <a:pPr eaLnBrk="1" hangingPunct="1"/>
            <a:r>
              <a:rPr lang="en-US" sz="3200" dirty="0" smtClean="0"/>
              <a:t>Underlying processes, mathematical tools</a:t>
            </a:r>
          </a:p>
        </p:txBody>
      </p:sp>
      <p:sp>
        <p:nvSpPr>
          <p:cNvPr id="33794" name="Rectangle 2"/>
          <p:cNvSpPr>
            <a:spLocks noGrp="1" noChangeArrowheads="1"/>
          </p:cNvSpPr>
          <p:nvPr>
            <p:ph type="title"/>
          </p:nvPr>
        </p:nvSpPr>
        <p:spPr/>
        <p:txBody>
          <a:bodyPr/>
          <a:lstStyle/>
          <a:p>
            <a:pPr eaLnBrk="1" hangingPunct="1"/>
            <a:r>
              <a:rPr lang="en-US" dirty="0" smtClean="0"/>
              <a:t>Mathematics TEKS Strands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21</a:t>
            </a:fld>
            <a:endParaRPr lang="en-US" dirty="0"/>
          </a:p>
        </p:txBody>
      </p:sp>
      <p:pic>
        <p:nvPicPr>
          <p:cNvPr id="28675" name="Picture 3" descr="C:\Users\jharvill\AppData\Local\Microsoft\Windows\Temporary Internet Files\Content.IE5\Y0NC11OM\MP9003877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56373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488" y="1524000"/>
            <a:ext cx="6742112" cy="3886200"/>
          </a:xfrm>
        </p:spPr>
        <p:txBody>
          <a:bodyPr>
            <a:normAutofit/>
          </a:bodyPr>
          <a:lstStyle/>
          <a:p>
            <a:r>
              <a:rPr lang="en-US" sz="3200" dirty="0" smtClean="0"/>
              <a:t>Scientific investigations and reasoning</a:t>
            </a:r>
          </a:p>
          <a:p>
            <a:r>
              <a:rPr lang="en-US" sz="3200" dirty="0" smtClean="0"/>
              <a:t>Matter and energy</a:t>
            </a:r>
          </a:p>
          <a:p>
            <a:r>
              <a:rPr lang="en-US" sz="3200" dirty="0" smtClean="0"/>
              <a:t>Force, motion, and energy</a:t>
            </a:r>
          </a:p>
          <a:p>
            <a:r>
              <a:rPr lang="en-US" sz="3200" dirty="0" smtClean="0"/>
              <a:t>Earth and space</a:t>
            </a:r>
          </a:p>
          <a:p>
            <a:r>
              <a:rPr lang="en-US" sz="3200" dirty="0" smtClean="0"/>
              <a:t>Organisms and environments</a:t>
            </a:r>
            <a:endParaRPr lang="en-US" sz="3200" dirty="0"/>
          </a:p>
        </p:txBody>
      </p:sp>
      <p:sp>
        <p:nvSpPr>
          <p:cNvPr id="2" name="Title 1"/>
          <p:cNvSpPr>
            <a:spLocks noGrp="1"/>
          </p:cNvSpPr>
          <p:nvPr>
            <p:ph type="title"/>
          </p:nvPr>
        </p:nvSpPr>
        <p:spPr/>
        <p:txBody>
          <a:bodyPr/>
          <a:lstStyle/>
          <a:p>
            <a:r>
              <a:rPr lang="en-US" dirty="0" smtClean="0"/>
              <a:t> Science Strands K-8</a:t>
            </a:r>
            <a:endParaRPr lang="en-US" dirty="0"/>
          </a:p>
        </p:txBody>
      </p:sp>
      <p:sp>
        <p:nvSpPr>
          <p:cNvPr id="5" name="Slide Number Placeholder 4"/>
          <p:cNvSpPr>
            <a:spLocks noGrp="1"/>
          </p:cNvSpPr>
          <p:nvPr>
            <p:ph type="sldNum" sz="quarter" idx="12"/>
          </p:nvPr>
        </p:nvSpPr>
        <p:spPr/>
        <p:txBody>
          <a:bodyPr/>
          <a:lstStyle/>
          <a:p>
            <a:fld id="{6C9BBEF7-7293-46AE-9D35-8611E125A7BD}" type="slidenum">
              <a:rPr lang="en-US" smtClean="0"/>
              <a:pPr/>
              <a:t>22</a:t>
            </a:fld>
            <a:endParaRPr lang="en-US" dirty="0"/>
          </a:p>
        </p:txBody>
      </p:sp>
      <p:pic>
        <p:nvPicPr>
          <p:cNvPr id="29698" name="Picture 2" descr="C:\Program Files (x86)\Microsoft Office\MEDIA\CAGCAT10\j030107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8006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normAutofit/>
          </a:bodyPr>
          <a:lstStyle/>
          <a:p>
            <a:pPr eaLnBrk="1" hangingPunct="1"/>
            <a:r>
              <a:rPr lang="en-US" sz="3200" dirty="0" smtClean="0"/>
              <a:t>History</a:t>
            </a:r>
          </a:p>
          <a:p>
            <a:pPr eaLnBrk="1" hangingPunct="1"/>
            <a:r>
              <a:rPr lang="en-US" sz="3200" dirty="0" smtClean="0"/>
              <a:t>Geography</a:t>
            </a:r>
          </a:p>
          <a:p>
            <a:pPr eaLnBrk="1" hangingPunct="1"/>
            <a:r>
              <a:rPr lang="en-US" sz="3200" dirty="0" smtClean="0"/>
              <a:t>Economics</a:t>
            </a:r>
          </a:p>
          <a:p>
            <a:pPr eaLnBrk="1" hangingPunct="1"/>
            <a:r>
              <a:rPr lang="en-US" sz="3200" dirty="0" smtClean="0"/>
              <a:t>Government</a:t>
            </a:r>
          </a:p>
          <a:p>
            <a:pPr eaLnBrk="1" hangingPunct="1"/>
            <a:r>
              <a:rPr lang="en-US" sz="3200" dirty="0" smtClean="0"/>
              <a:t>Citizenship</a:t>
            </a:r>
          </a:p>
          <a:p>
            <a:pPr eaLnBrk="1" hangingPunct="1"/>
            <a:r>
              <a:rPr lang="en-US" sz="3200" dirty="0" smtClean="0"/>
              <a:t>Culture</a:t>
            </a:r>
          </a:p>
          <a:p>
            <a:pPr eaLnBrk="1" hangingPunct="1"/>
            <a:r>
              <a:rPr lang="en-US" sz="3200" dirty="0" smtClean="0"/>
              <a:t>Science, technology, society</a:t>
            </a:r>
          </a:p>
          <a:p>
            <a:pPr eaLnBrk="1" hangingPunct="1"/>
            <a:r>
              <a:rPr lang="en-US" sz="3200" dirty="0" smtClean="0"/>
              <a:t>Social studies skills</a:t>
            </a:r>
          </a:p>
        </p:txBody>
      </p:sp>
      <p:sp>
        <p:nvSpPr>
          <p:cNvPr id="35842" name="Rectangle 2"/>
          <p:cNvSpPr>
            <a:spLocks noGrp="1" noChangeArrowheads="1"/>
          </p:cNvSpPr>
          <p:nvPr>
            <p:ph type="title"/>
          </p:nvPr>
        </p:nvSpPr>
        <p:spPr/>
        <p:txBody>
          <a:bodyPr/>
          <a:lstStyle/>
          <a:p>
            <a:pPr eaLnBrk="1" hangingPunct="1"/>
            <a:r>
              <a:rPr lang="en-US" dirty="0" smtClean="0"/>
              <a:t>Social Studies TEKS Strands</a:t>
            </a:r>
          </a:p>
        </p:txBody>
      </p:sp>
      <p:pic>
        <p:nvPicPr>
          <p:cNvPr id="62468" name="Picture 4" descr="bd06662_"/>
          <p:cNvPicPr>
            <a:picLocks noChangeAspect="1" noChangeArrowheads="1"/>
          </p:cNvPicPr>
          <p:nvPr/>
        </p:nvPicPr>
        <p:blipFill>
          <a:blip r:embed="rId3" cstate="print"/>
          <a:srcRect/>
          <a:stretch>
            <a:fillRect/>
          </a:stretch>
        </p:blipFill>
        <p:spPr bwMode="auto">
          <a:xfrm>
            <a:off x="4876800" y="1447800"/>
            <a:ext cx="3200400" cy="2831801"/>
          </a:xfrm>
          <a:prstGeom prst="rect">
            <a:avLst/>
          </a:prstGeom>
          <a:solidFill>
            <a:schemeClr val="accent1"/>
          </a:solidFill>
          <a:ln w="9525">
            <a:noFill/>
            <a:miter lim="800000"/>
            <a:headEnd/>
            <a:tailEnd/>
          </a:ln>
        </p:spPr>
      </p:pic>
      <p:sp>
        <p:nvSpPr>
          <p:cNvPr id="2" name="Slide Number Placeholder 1"/>
          <p:cNvSpPr>
            <a:spLocks noGrp="1"/>
          </p:cNvSpPr>
          <p:nvPr>
            <p:ph type="sldNum" sz="quarter" idx="12"/>
          </p:nvPr>
        </p:nvSpPr>
        <p:spPr/>
        <p:txBody>
          <a:bodyPr/>
          <a:lstStyle/>
          <a:p>
            <a:fld id="{6C9BBEF7-7293-46AE-9D35-8611E125A7BD}"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ppt_w</p:attrName>
                                        </p:attrNameLst>
                                      </p:cBhvr>
                                      <p:tavLst>
                                        <p:tav tm="0">
                                          <p:val>
                                            <p:fltVal val="0"/>
                                          </p:val>
                                        </p:tav>
                                        <p:tav tm="100000">
                                          <p:val>
                                            <p:strVal val="#ppt_w"/>
                                          </p:val>
                                        </p:tav>
                                      </p:tavLst>
                                    </p:anim>
                                    <p:anim calcmode="lin" valueType="num">
                                      <p:cBhvr>
                                        <p:cTn id="8" dur="500" fill="hold"/>
                                        <p:tgtEl>
                                          <p:spTgt spid="624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838200" y="1447800"/>
            <a:ext cx="8153400" cy="4525963"/>
          </a:xfrm>
        </p:spPr>
        <p:txBody>
          <a:bodyPr>
            <a:noAutofit/>
          </a:bodyPr>
          <a:lstStyle/>
          <a:p>
            <a:pPr eaLnBrk="1" hangingPunct="1"/>
            <a:r>
              <a:rPr lang="en-US" sz="2800" dirty="0" smtClean="0"/>
              <a:t>Knowledge is the content or substance that comprises the body of information in a discipline</a:t>
            </a:r>
          </a:p>
          <a:p>
            <a:pPr eaLnBrk="1" hangingPunct="1"/>
            <a:r>
              <a:rPr lang="en-US" sz="2800" dirty="0" smtClean="0"/>
              <a:t>Skills include the techniques, processes, and procedures that are applications of the knowledge of a discipline</a:t>
            </a:r>
          </a:p>
          <a:p>
            <a:pPr eaLnBrk="1" hangingPunct="1"/>
            <a:r>
              <a:rPr lang="en-US" sz="2800" dirty="0" smtClean="0"/>
              <a:t>For example:  Mathematics 8.2 - Number, operations, and quantitative reasoning.  The students selects and uses appropriate operations to solve problems and justify solutions.</a:t>
            </a:r>
          </a:p>
        </p:txBody>
      </p:sp>
      <p:sp>
        <p:nvSpPr>
          <p:cNvPr id="36866" name="Rectangle 2"/>
          <p:cNvSpPr>
            <a:spLocks noGrp="1" noChangeArrowheads="1"/>
          </p:cNvSpPr>
          <p:nvPr>
            <p:ph type="title"/>
          </p:nvPr>
        </p:nvSpPr>
        <p:spPr/>
        <p:txBody>
          <a:bodyPr/>
          <a:lstStyle/>
          <a:p>
            <a:pPr eaLnBrk="1" hangingPunct="1"/>
            <a:r>
              <a:rPr lang="en-US" sz="3200" dirty="0" smtClean="0"/>
              <a:t>TEKS Foundation Essential Knowledge and Skills (EKS) Statements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0"/>
            <a:ext cx="8915400" cy="990600"/>
          </a:xfrm>
        </p:spPr>
        <p:txBody>
          <a:bodyPr>
            <a:normAutofit fontScale="90000"/>
          </a:bodyPr>
          <a:lstStyle/>
          <a:p>
            <a:pPr eaLnBrk="1" hangingPunct="1"/>
            <a:r>
              <a:rPr lang="en-US" sz="3600" dirty="0" smtClean="0"/>
              <a:t>TEKS Foundation Student Expectations (SE)</a:t>
            </a:r>
          </a:p>
        </p:txBody>
      </p:sp>
      <p:sp>
        <p:nvSpPr>
          <p:cNvPr id="37891" name="Rectangle 3"/>
          <p:cNvSpPr>
            <a:spLocks noGrp="1" noChangeArrowheads="1"/>
          </p:cNvSpPr>
          <p:nvPr>
            <p:ph type="body" sz="half" idx="1"/>
          </p:nvPr>
        </p:nvSpPr>
        <p:spPr>
          <a:xfrm>
            <a:off x="533400" y="1219200"/>
            <a:ext cx="7848600" cy="4953000"/>
          </a:xfrm>
        </p:spPr>
        <p:txBody>
          <a:bodyPr>
            <a:normAutofit/>
          </a:bodyPr>
          <a:lstStyle/>
          <a:p>
            <a:pPr eaLnBrk="1" hangingPunct="1">
              <a:lnSpc>
                <a:spcPct val="90000"/>
              </a:lnSpc>
            </a:pPr>
            <a:r>
              <a:rPr lang="en-US" sz="2400" dirty="0" smtClean="0"/>
              <a:t>Demonstrate the concepts and skills learned </a:t>
            </a:r>
          </a:p>
          <a:p>
            <a:pPr eaLnBrk="1" hangingPunct="1">
              <a:lnSpc>
                <a:spcPct val="90000"/>
              </a:lnSpc>
            </a:pPr>
            <a:r>
              <a:rPr lang="en-US" sz="2400" dirty="0" smtClean="0"/>
              <a:t>For example:  Mathematics 8.2 - Number, operations, and quantitative reasoning.  The students selects and uses appropriate operations to solve problems and justify solutions. The student is expected to:</a:t>
            </a:r>
          </a:p>
          <a:p>
            <a:pPr marL="914400" indent="-457200" eaLnBrk="1" hangingPunct="1">
              <a:lnSpc>
                <a:spcPct val="90000"/>
              </a:lnSpc>
              <a:buSzPct val="100000"/>
              <a:buFont typeface="+mj-lt"/>
              <a:buAutoNum type="alphaUcPeriod"/>
            </a:pPr>
            <a:r>
              <a:rPr lang="en-US" sz="2000" dirty="0" smtClean="0"/>
              <a:t>select appropriate operations to solve problems involving rational numbers and justify the selections; </a:t>
            </a:r>
          </a:p>
          <a:p>
            <a:pPr marL="914400" indent="-457200" eaLnBrk="1" hangingPunct="1">
              <a:lnSpc>
                <a:spcPct val="90000"/>
              </a:lnSpc>
              <a:buSzPct val="100000"/>
              <a:buFont typeface="+mj-lt"/>
              <a:buAutoNum type="alphaUcPeriod"/>
            </a:pPr>
            <a:r>
              <a:rPr lang="en-US" sz="2000" dirty="0" smtClean="0"/>
              <a:t>use appropriate operations to solve problems involving rational numbers in problem situations;</a:t>
            </a:r>
          </a:p>
          <a:p>
            <a:pPr marL="914400" indent="-457200" eaLnBrk="1" hangingPunct="1">
              <a:lnSpc>
                <a:spcPct val="90000"/>
              </a:lnSpc>
              <a:buSzPct val="100000"/>
              <a:buFont typeface="+mj-lt"/>
              <a:buAutoNum type="alphaUcPeriod"/>
            </a:pPr>
            <a:r>
              <a:rPr lang="en-US" sz="2000" dirty="0" smtClean="0"/>
              <a:t>evaluate a solution for reasonableness; and</a:t>
            </a:r>
          </a:p>
          <a:p>
            <a:pPr marL="914400" indent="-457200" eaLnBrk="1" hangingPunct="1">
              <a:lnSpc>
                <a:spcPct val="90000"/>
              </a:lnSpc>
              <a:buSzPct val="100000"/>
              <a:buFont typeface="+mj-lt"/>
              <a:buAutoNum type="alphaUcPeriod"/>
            </a:pPr>
            <a:r>
              <a:rPr lang="en-US" sz="2000" dirty="0" smtClean="0"/>
              <a:t>use multiplication by a given constant factor (including unit rate) to represent and solve problems involving proportional relationships including conversions between measurement systems.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normAutofit/>
          </a:bodyPr>
          <a:lstStyle/>
          <a:p>
            <a:pPr indent="0">
              <a:buNone/>
            </a:pPr>
            <a:r>
              <a:rPr lang="en-US" sz="4000" dirty="0" smtClean="0"/>
              <a:t>Briefly review the English III, English IV and/or Chemistry </a:t>
            </a:r>
            <a:r>
              <a:rPr lang="en-US" sz="4000" dirty="0"/>
              <a:t>TEKS student </a:t>
            </a:r>
            <a:r>
              <a:rPr lang="en-US" sz="4000" dirty="0" smtClean="0"/>
              <a:t>expectations at your table.</a:t>
            </a:r>
          </a:p>
          <a:p>
            <a:pPr eaLnBrk="1" hangingPunct="1">
              <a:buFontTx/>
              <a:buNone/>
            </a:pPr>
            <a:r>
              <a:rPr lang="en-US" sz="4000" dirty="0" smtClean="0"/>
              <a:t>  </a:t>
            </a:r>
          </a:p>
          <a:p>
            <a:pPr eaLnBrk="1" hangingPunct="1">
              <a:buFontTx/>
              <a:buNone/>
            </a:pPr>
            <a:r>
              <a:rPr lang="en-US" sz="4000" dirty="0" smtClean="0"/>
              <a:t>		Observations?</a:t>
            </a:r>
          </a:p>
          <a:p>
            <a:pPr eaLnBrk="1" hangingPunct="1">
              <a:buFontTx/>
              <a:buNone/>
            </a:pPr>
            <a:r>
              <a:rPr lang="en-US" sz="4000" dirty="0" smtClean="0"/>
              <a:t>			Questions?</a:t>
            </a:r>
          </a:p>
        </p:txBody>
      </p:sp>
      <p:sp>
        <p:nvSpPr>
          <p:cNvPr id="38914" name="Rectangle 2"/>
          <p:cNvSpPr>
            <a:spLocks noGrp="1" noChangeArrowheads="1"/>
          </p:cNvSpPr>
          <p:nvPr>
            <p:ph type="title"/>
          </p:nvPr>
        </p:nvSpPr>
        <p:spPr/>
        <p:txBody>
          <a:bodyPr/>
          <a:lstStyle/>
          <a:p>
            <a:pPr eaLnBrk="1" hangingPunct="1"/>
            <a:r>
              <a:rPr lang="en-US" dirty="0" smtClean="0"/>
              <a:t>5 Minute Pause</a:t>
            </a:r>
          </a:p>
        </p:txBody>
      </p:sp>
      <p:pic>
        <p:nvPicPr>
          <p:cNvPr id="38916" name="Picture 2" descr="C:\Program Files\Microsoft Office\MEDIA\CAGCAT10\j0234131.wmf"/>
          <p:cNvPicPr>
            <a:picLocks noChangeAspect="1" noChangeArrowheads="1"/>
          </p:cNvPicPr>
          <p:nvPr/>
        </p:nvPicPr>
        <p:blipFill>
          <a:blip r:embed="rId3" cstate="print"/>
          <a:srcRect/>
          <a:stretch>
            <a:fillRect/>
          </a:stretch>
        </p:blipFill>
        <p:spPr bwMode="auto">
          <a:xfrm>
            <a:off x="6781800" y="4419600"/>
            <a:ext cx="1952625" cy="2076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C9BBEF7-7293-46AE-9D35-8611E125A7BD}"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52400" y="1981200"/>
            <a:ext cx="8839200" cy="4525963"/>
          </a:xfrm>
          <a:noFill/>
        </p:spPr>
        <p:txBody>
          <a:bodyPr>
            <a:normAutofit/>
          </a:bodyPr>
          <a:lstStyle/>
          <a:p>
            <a:pPr indent="0" eaLnBrk="1" hangingPunct="1">
              <a:buFontTx/>
              <a:buNone/>
            </a:pPr>
            <a:r>
              <a:rPr lang="en-US" sz="3200" dirty="0" smtClean="0"/>
              <a:t>Adopted in December 2007, the English Language Proficiency Standards (ELPS) require teachers in content areas to assist English Language Learners in acquiring learning strategies and increasing their English proficiency in the areas of speaking, reading, writing, and listening as they learn grade-level content.  </a:t>
            </a:r>
          </a:p>
        </p:txBody>
      </p:sp>
      <p:sp>
        <p:nvSpPr>
          <p:cNvPr id="39938" name="Rectangle 2"/>
          <p:cNvSpPr>
            <a:spLocks noGrp="1" noChangeArrowheads="1"/>
          </p:cNvSpPr>
          <p:nvPr>
            <p:ph type="title"/>
          </p:nvPr>
        </p:nvSpPr>
        <p:spPr/>
        <p:txBody>
          <a:bodyPr>
            <a:normAutofit fontScale="90000"/>
          </a:bodyPr>
          <a:lstStyle/>
          <a:p>
            <a:pPr eaLnBrk="1" hangingPunct="1"/>
            <a:r>
              <a:rPr lang="en-US" sz="4000" dirty="0" smtClean="0"/>
              <a:t>English Language </a:t>
            </a:r>
            <a:br>
              <a:rPr lang="en-US" sz="4000" dirty="0" smtClean="0"/>
            </a:br>
            <a:r>
              <a:rPr lang="en-US" sz="4000" dirty="0" smtClean="0"/>
              <a:t>  Proficiency Standards (ELPS)	</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Autofit/>
          </a:bodyPr>
          <a:lstStyle/>
          <a:p>
            <a:pPr eaLnBrk="1" hangingPunct="1">
              <a:lnSpc>
                <a:spcPct val="90000"/>
              </a:lnSpc>
              <a:buSzPct val="100000"/>
              <a:buFont typeface="Wingdings 3" pitchFamily="18" charset="2"/>
              <a:buChar char="}"/>
            </a:pPr>
            <a:r>
              <a:rPr lang="en-US" sz="2800" dirty="0" smtClean="0"/>
              <a:t>Identifies content to be taught</a:t>
            </a:r>
          </a:p>
          <a:p>
            <a:pPr eaLnBrk="1" hangingPunct="1">
              <a:lnSpc>
                <a:spcPct val="90000"/>
              </a:lnSpc>
              <a:buSzPct val="100000"/>
              <a:buFont typeface="Wingdings 3" pitchFamily="18" charset="2"/>
              <a:buChar char="}"/>
            </a:pPr>
            <a:endParaRPr lang="en-US" sz="2800" dirty="0" smtClean="0"/>
          </a:p>
          <a:p>
            <a:pPr eaLnBrk="1" hangingPunct="1">
              <a:lnSpc>
                <a:spcPct val="90000"/>
              </a:lnSpc>
              <a:buSzPct val="100000"/>
              <a:buFont typeface="Wingdings 3" pitchFamily="18" charset="2"/>
              <a:buChar char="}"/>
            </a:pPr>
            <a:r>
              <a:rPr lang="en-US" sz="2800" dirty="0" smtClean="0"/>
              <a:t>Focuses and connects the work of classroom teachers K-12 through vertical alignment</a:t>
            </a:r>
          </a:p>
          <a:p>
            <a:pPr eaLnBrk="1" hangingPunct="1">
              <a:lnSpc>
                <a:spcPct val="90000"/>
              </a:lnSpc>
              <a:buSzPct val="100000"/>
              <a:buFont typeface="Wingdings 3" pitchFamily="18" charset="2"/>
              <a:buChar char="}"/>
            </a:pPr>
            <a:endParaRPr lang="en-US" sz="2800" dirty="0" smtClean="0"/>
          </a:p>
          <a:p>
            <a:pPr eaLnBrk="1" hangingPunct="1">
              <a:lnSpc>
                <a:spcPct val="90000"/>
              </a:lnSpc>
              <a:buSzPct val="100000"/>
              <a:buFont typeface="Wingdings 3" pitchFamily="18" charset="2"/>
              <a:buChar char="}"/>
            </a:pPr>
            <a:r>
              <a:rPr lang="en-US" sz="2800" dirty="0" smtClean="0"/>
              <a:t>Identifies the role of technology</a:t>
            </a:r>
          </a:p>
          <a:p>
            <a:pPr eaLnBrk="1" hangingPunct="1">
              <a:lnSpc>
                <a:spcPct val="90000"/>
              </a:lnSpc>
              <a:buSzPct val="100000"/>
              <a:buFont typeface="Wingdings 3" pitchFamily="18" charset="2"/>
              <a:buChar char="}"/>
            </a:pPr>
            <a:endParaRPr lang="en-US" sz="2800" dirty="0" smtClean="0"/>
          </a:p>
          <a:p>
            <a:pPr eaLnBrk="1" hangingPunct="1">
              <a:lnSpc>
                <a:spcPct val="90000"/>
              </a:lnSpc>
              <a:buSzPct val="100000"/>
              <a:buFont typeface="Wingdings 3" pitchFamily="18" charset="2"/>
              <a:buChar char="}"/>
            </a:pPr>
            <a:r>
              <a:rPr lang="en-US" sz="2800" dirty="0" smtClean="0"/>
              <a:t>Integrates responsibility for English acquisition of LEP students across content areas</a:t>
            </a:r>
          </a:p>
        </p:txBody>
      </p:sp>
      <p:sp>
        <p:nvSpPr>
          <p:cNvPr id="43010" name="Rectangle 2"/>
          <p:cNvSpPr>
            <a:spLocks noGrp="1" noChangeArrowheads="1"/>
          </p:cNvSpPr>
          <p:nvPr>
            <p:ph type="title"/>
          </p:nvPr>
        </p:nvSpPr>
        <p:spPr/>
        <p:txBody>
          <a:bodyPr/>
          <a:lstStyle/>
          <a:p>
            <a:pPr eaLnBrk="1" hangingPunct="1"/>
            <a:r>
              <a:rPr lang="en-US" dirty="0" smtClean="0"/>
              <a:t>TEKS Summary</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pPr eaLnBrk="1" hangingPunct="1"/>
            <a:r>
              <a:rPr lang="en-US" dirty="0" smtClean="0"/>
              <a:t>TEKS Summary…</a:t>
            </a:r>
          </a:p>
        </p:txBody>
      </p:sp>
      <p:sp>
        <p:nvSpPr>
          <p:cNvPr id="44035" name="Rectangle 3"/>
          <p:cNvSpPr>
            <a:spLocks noGrp="1" noChangeArrowheads="1"/>
          </p:cNvSpPr>
          <p:nvPr>
            <p:ph type="body" sz="half" idx="1"/>
          </p:nvPr>
        </p:nvSpPr>
        <p:spPr>
          <a:xfrm>
            <a:off x="762000" y="1371600"/>
            <a:ext cx="7924800" cy="4800600"/>
          </a:xfrm>
        </p:spPr>
        <p:txBody>
          <a:bodyPr>
            <a:noAutofit/>
          </a:bodyPr>
          <a:lstStyle/>
          <a:p>
            <a:pPr eaLnBrk="1" hangingPunct="1">
              <a:buSzPct val="100000"/>
              <a:buFont typeface="Wingdings 3" pitchFamily="18" charset="2"/>
              <a:buChar char="}"/>
            </a:pPr>
            <a:r>
              <a:rPr lang="en-US" sz="2600" dirty="0" smtClean="0"/>
              <a:t>Allows for local schools and teachers to make decisions about how to teach specified content</a:t>
            </a:r>
          </a:p>
          <a:p>
            <a:pPr eaLnBrk="1" hangingPunct="1">
              <a:buSzPct val="100000"/>
              <a:buFont typeface="Wingdings 3" pitchFamily="18" charset="2"/>
              <a:buChar char="}"/>
            </a:pPr>
            <a:endParaRPr lang="en-US" sz="2600" dirty="0" smtClean="0"/>
          </a:p>
          <a:p>
            <a:pPr eaLnBrk="1" hangingPunct="1">
              <a:buSzPct val="100000"/>
              <a:buFont typeface="Wingdings 3" pitchFamily="18" charset="2"/>
              <a:buChar char="}"/>
            </a:pPr>
            <a:r>
              <a:rPr lang="en-US" sz="2600" dirty="0" smtClean="0"/>
              <a:t>Provides students with the skills to solve complex problems related to the world outside of school</a:t>
            </a:r>
          </a:p>
          <a:p>
            <a:pPr eaLnBrk="1" hangingPunct="1">
              <a:buSzPct val="100000"/>
              <a:buFont typeface="Wingdings 3" pitchFamily="18" charset="2"/>
              <a:buChar char="}"/>
            </a:pPr>
            <a:endParaRPr lang="en-US" sz="2600" dirty="0" smtClean="0"/>
          </a:p>
          <a:p>
            <a:pPr eaLnBrk="1" hangingPunct="1">
              <a:buSzPct val="100000"/>
              <a:buFont typeface="Wingdings 3" pitchFamily="18" charset="2"/>
              <a:buChar char="}"/>
            </a:pPr>
            <a:r>
              <a:rPr lang="en-US" sz="2600" dirty="0" smtClean="0"/>
              <a:t>Does not provide an instructional sequence</a:t>
            </a:r>
          </a:p>
          <a:p>
            <a:pPr eaLnBrk="1" hangingPunct="1">
              <a:buSzPct val="100000"/>
              <a:buFont typeface="Wingdings 3" pitchFamily="18" charset="2"/>
              <a:buChar char="}"/>
            </a:pPr>
            <a:endParaRPr lang="en-US" sz="2600" dirty="0" smtClean="0"/>
          </a:p>
          <a:p>
            <a:pPr eaLnBrk="1" hangingPunct="1">
              <a:buSzPct val="100000"/>
              <a:buFont typeface="Wingdings 3" pitchFamily="18" charset="2"/>
              <a:buChar char="}"/>
            </a:pPr>
            <a:r>
              <a:rPr lang="en-US" sz="2600" dirty="0" smtClean="0"/>
              <a:t>Does not provide a course or subject outline</a:t>
            </a:r>
          </a:p>
          <a:p>
            <a:pPr eaLnBrk="1" hangingPunct="1"/>
            <a:endParaRPr lang="en-US" sz="2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normAutofit/>
          </a:bodyPr>
          <a:lstStyle/>
          <a:p>
            <a:pPr eaLnBrk="1" hangingPunct="1"/>
            <a:endParaRPr lang="en-US" sz="3600" dirty="0" smtClean="0"/>
          </a:p>
          <a:p>
            <a:pPr eaLnBrk="1" hangingPunct="1"/>
            <a:r>
              <a:rPr lang="en-US" sz="3600" dirty="0" smtClean="0"/>
              <a:t>State Board of Education (SBOE) adopted on July 11, 1997</a:t>
            </a:r>
          </a:p>
          <a:p>
            <a:pPr eaLnBrk="1" hangingPunct="1">
              <a:buFontTx/>
              <a:buNone/>
            </a:pPr>
            <a:endParaRPr lang="en-US" sz="3600" dirty="0" smtClean="0"/>
          </a:p>
          <a:p>
            <a:pPr eaLnBrk="1" hangingPunct="1"/>
            <a:r>
              <a:rPr lang="en-US" sz="3600" dirty="0" smtClean="0"/>
              <a:t>Statewide implementation began in 1998-1999 school year</a:t>
            </a:r>
          </a:p>
        </p:txBody>
      </p:sp>
      <p:sp>
        <p:nvSpPr>
          <p:cNvPr id="16386" name="Rectangle 2"/>
          <p:cNvSpPr>
            <a:spLocks noGrp="1" noChangeArrowheads="1"/>
          </p:cNvSpPr>
          <p:nvPr>
            <p:ph type="title"/>
          </p:nvPr>
        </p:nvSpPr>
        <p:spPr/>
        <p:txBody>
          <a:bodyPr/>
          <a:lstStyle/>
          <a:p>
            <a:pPr eaLnBrk="1" hangingPunct="1"/>
            <a:r>
              <a:rPr lang="en-US" dirty="0" smtClean="0"/>
              <a:t>When were the TEKS mandated?</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Documents and Settings\ragent\Local Settings\Temporary Internet Files\Content.IE5\Z4MD5T32\MPj04422230000[1].jpg"/>
          <p:cNvPicPr preferRelativeResize="0">
            <a:picLocks noChangeAspect="1" noChangeArrowheads="1"/>
          </p:cNvPicPr>
          <p:nvPr/>
        </p:nvPicPr>
        <p:blipFill>
          <a:blip r:embed="rId3" cstate="print"/>
          <a:srcRect/>
          <a:stretch>
            <a:fillRect/>
          </a:stretch>
        </p:blipFill>
        <p:spPr bwMode="auto">
          <a:xfrm>
            <a:off x="0" y="990600"/>
            <a:ext cx="9164955" cy="5867400"/>
          </a:xfrm>
          <a:prstGeom prst="rect">
            <a:avLst/>
          </a:prstGeom>
          <a:noFill/>
        </p:spPr>
      </p:pic>
      <p:sp>
        <p:nvSpPr>
          <p:cNvPr id="2" name="Slide Number Placeholder 1"/>
          <p:cNvSpPr>
            <a:spLocks noGrp="1"/>
          </p:cNvSpPr>
          <p:nvPr>
            <p:ph type="sldNum" sz="quarter" idx="12"/>
          </p:nvPr>
        </p:nvSpPr>
        <p:spPr/>
        <p:txBody>
          <a:bodyPr/>
          <a:lstStyle/>
          <a:p>
            <a:fld id="{6C9BBEF7-7293-46AE-9D35-8611E125A7BD}" type="slidenum">
              <a:rPr lang="en-US" smtClean="0"/>
              <a:pPr/>
              <a:t>30</a:t>
            </a:fld>
            <a:endParaRPr lang="en-US" dirty="0"/>
          </a:p>
        </p:txBody>
      </p:sp>
      <p:sp>
        <p:nvSpPr>
          <p:cNvPr id="6147" name="Rectangle 2"/>
          <p:cNvSpPr>
            <a:spLocks noGrp="1" noChangeArrowheads="1"/>
          </p:cNvSpPr>
          <p:nvPr>
            <p:ph type="title"/>
          </p:nvPr>
        </p:nvSpPr>
        <p:spPr>
          <a:xfrm rot="20717053">
            <a:off x="284244" y="709690"/>
            <a:ext cx="6123700" cy="1828800"/>
          </a:xfrm>
        </p:spPr>
        <p:txBody>
          <a:bodyPr/>
          <a:lstStyle/>
          <a:p>
            <a:pPr eaLnBrk="1" hangingPunct="1"/>
            <a:r>
              <a:rPr lang="en-US" sz="4400" dirty="0" smtClean="0">
                <a:solidFill>
                  <a:schemeClr val="tx1"/>
                </a:solidFill>
              </a:rPr>
              <a:t>The TEKS are non-negotiable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0" y="609600"/>
            <a:ext cx="8540750" cy="4191000"/>
          </a:xfrm>
        </p:spPr>
        <p:txBody>
          <a:bodyPr>
            <a:normAutofit/>
          </a:bodyPr>
          <a:lstStyle/>
          <a:p>
            <a:pPr algn="r" eaLnBrk="1" hangingPunct="1">
              <a:lnSpc>
                <a:spcPct val="90000"/>
              </a:lnSpc>
              <a:buFontTx/>
              <a:buNone/>
            </a:pPr>
            <a:r>
              <a:rPr lang="en-US" sz="7200" b="1" i="1" dirty="0" smtClean="0"/>
              <a:t>TEKS Instruction 	Leads to Texas 	Assessment 	Success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31</a:t>
            </a:fld>
            <a:endParaRPr lang="en-US" dirty="0"/>
          </a:p>
        </p:txBody>
      </p:sp>
      <p:pic>
        <p:nvPicPr>
          <p:cNvPr id="30722" name="Picture 2" descr="C:\Users\jharvill\AppData\Local\Microsoft\Windows\Temporary Internet Files\Content.IE5\Y0NC11OM\MP9003988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92" t="5209" r="32504" b="12947"/>
          <a:stretch/>
        </p:blipFill>
        <p:spPr bwMode="auto">
          <a:xfrm>
            <a:off x="1676400" y="3581400"/>
            <a:ext cx="2443944"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09600" y="1570037"/>
            <a:ext cx="8229600" cy="4525963"/>
          </a:xfrm>
        </p:spPr>
        <p:txBody>
          <a:bodyPr/>
          <a:lstStyle/>
          <a:p>
            <a:pPr eaLnBrk="1" hangingPunct="1">
              <a:buSzPct val="100000"/>
              <a:buFont typeface="Wingdings 3" pitchFamily="18" charset="2"/>
              <a:buChar char="}"/>
            </a:pPr>
            <a:r>
              <a:rPr lang="en-US" sz="2800" dirty="0" smtClean="0"/>
              <a:t>Assessments should match the level of rigor and relevance in the curriculum and the instruction</a:t>
            </a:r>
          </a:p>
          <a:p>
            <a:pPr eaLnBrk="1" hangingPunct="1">
              <a:buSzPct val="100000"/>
              <a:buFont typeface="Wingdings 3" pitchFamily="18" charset="2"/>
              <a:buChar char="}"/>
            </a:pPr>
            <a:r>
              <a:rPr lang="en-US" sz="2800" dirty="0" smtClean="0"/>
              <a:t>Performance-based assessments are most effective</a:t>
            </a:r>
          </a:p>
          <a:p>
            <a:pPr eaLnBrk="1" hangingPunct="1">
              <a:buSzPct val="100000"/>
              <a:buFont typeface="Wingdings 3" pitchFamily="18" charset="2"/>
              <a:buChar char="}"/>
            </a:pPr>
            <a:r>
              <a:rPr lang="en-US" sz="2800" dirty="0" smtClean="0"/>
              <a:t>Challenges with state assessments:</a:t>
            </a:r>
          </a:p>
          <a:p>
            <a:pPr lvl="1" eaLnBrk="1" hangingPunct="1"/>
            <a:r>
              <a:rPr lang="en-US" sz="2400" dirty="0" smtClean="0"/>
              <a:t>Need to be easy to score</a:t>
            </a:r>
          </a:p>
          <a:p>
            <a:pPr lvl="1" eaLnBrk="1" hangingPunct="1"/>
            <a:r>
              <a:rPr lang="en-US" sz="2400" dirty="0" smtClean="0"/>
              <a:t>Content may be tested in isolation</a:t>
            </a:r>
          </a:p>
          <a:p>
            <a:pPr lvl="1" eaLnBrk="1" hangingPunct="1"/>
            <a:r>
              <a:rPr lang="en-US" sz="2400" dirty="0" smtClean="0"/>
              <a:t>Do not always allow application/performance</a:t>
            </a:r>
          </a:p>
        </p:txBody>
      </p:sp>
      <p:sp>
        <p:nvSpPr>
          <p:cNvPr id="41986" name="Rectangle 2"/>
          <p:cNvSpPr>
            <a:spLocks noGrp="1" noChangeArrowheads="1"/>
          </p:cNvSpPr>
          <p:nvPr>
            <p:ph type="title"/>
          </p:nvPr>
        </p:nvSpPr>
        <p:spPr/>
        <p:txBody>
          <a:bodyPr/>
          <a:lstStyle/>
          <a:p>
            <a:pPr eaLnBrk="1" hangingPunct="1"/>
            <a:r>
              <a:rPr lang="en-US" dirty="0" smtClean="0"/>
              <a:t>Assessment</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rrows2"/>
          <p:cNvPicPr>
            <a:picLocks noChangeAspect="1" noChangeArrowheads="1"/>
          </p:cNvPicPr>
          <p:nvPr/>
        </p:nvPicPr>
        <p:blipFill>
          <a:blip r:embed="rId3" cstate="print"/>
          <a:srcRect/>
          <a:stretch>
            <a:fillRect/>
          </a:stretch>
        </p:blipFill>
        <p:spPr bwMode="auto">
          <a:xfrm>
            <a:off x="0" y="533400"/>
            <a:ext cx="9144000" cy="6400800"/>
          </a:xfrm>
          <a:prstGeom prst="rect">
            <a:avLst/>
          </a:prstGeom>
          <a:noFill/>
          <a:ln w="9525">
            <a:noFill/>
            <a:miter lim="800000"/>
            <a:headEnd/>
            <a:tailEnd/>
          </a:ln>
        </p:spPr>
      </p:pic>
      <p:sp>
        <p:nvSpPr>
          <p:cNvPr id="46083" name="Text Box 3"/>
          <p:cNvSpPr txBox="1">
            <a:spLocks noChangeArrowheads="1"/>
          </p:cNvSpPr>
          <p:nvPr/>
        </p:nvSpPr>
        <p:spPr bwMode="auto">
          <a:xfrm>
            <a:off x="5410200" y="2609850"/>
            <a:ext cx="3200400" cy="2343150"/>
          </a:xfrm>
          <a:prstGeom prst="rect">
            <a:avLst/>
          </a:prstGeom>
          <a:noFill/>
          <a:ln w="9525" algn="ctr">
            <a:noFill/>
            <a:miter lim="800000"/>
            <a:headEnd/>
            <a:tailEnd/>
          </a:ln>
        </p:spPr>
        <p:txBody>
          <a:bodyPr>
            <a:spAutoFit/>
          </a:bodyPr>
          <a:lstStyle/>
          <a:p>
            <a:pPr algn="ctr"/>
            <a:r>
              <a:rPr lang="en-US" sz="1400" b="1" u="sng"/>
              <a:t>Federal Assessment System</a:t>
            </a:r>
          </a:p>
          <a:p>
            <a:pPr>
              <a:buFontTx/>
              <a:buChar char="•"/>
            </a:pPr>
            <a:r>
              <a:rPr lang="en-US" sz="1400"/>
              <a:t> TAKS</a:t>
            </a:r>
          </a:p>
          <a:p>
            <a:pPr>
              <a:buFontTx/>
              <a:buChar char="•"/>
            </a:pPr>
            <a:r>
              <a:rPr lang="en-US" sz="1400"/>
              <a:t> TAKS-(Accommodated)</a:t>
            </a:r>
          </a:p>
          <a:p>
            <a:pPr>
              <a:buFontTx/>
              <a:buChar char="•"/>
            </a:pPr>
            <a:r>
              <a:rPr lang="en-US" sz="1400"/>
              <a:t> TAKS-M (Modified)</a:t>
            </a:r>
          </a:p>
          <a:p>
            <a:pPr>
              <a:buFontTx/>
              <a:buChar char="•"/>
            </a:pPr>
            <a:r>
              <a:rPr lang="en-US" sz="1400"/>
              <a:t> TAKS-Alt (Alternate)</a:t>
            </a:r>
          </a:p>
          <a:p>
            <a:pPr>
              <a:buFontTx/>
              <a:buChar char="•"/>
            </a:pPr>
            <a:r>
              <a:rPr lang="en-US" sz="1400"/>
              <a:t> LAT (</a:t>
            </a:r>
            <a:r>
              <a:rPr lang="en-US" sz="1300"/>
              <a:t>Math,</a:t>
            </a:r>
            <a:r>
              <a:rPr lang="en-US"/>
              <a:t> </a:t>
            </a:r>
            <a:r>
              <a:rPr lang="en-US" sz="1400"/>
              <a:t>Reading, Science)</a:t>
            </a:r>
          </a:p>
          <a:p>
            <a:pPr>
              <a:buFontTx/>
              <a:buChar char="•"/>
            </a:pPr>
            <a:r>
              <a:rPr lang="en-US" sz="1400"/>
              <a:t> TELPAS (2-12 Reading Test;</a:t>
            </a:r>
          </a:p>
          <a:p>
            <a:r>
              <a:rPr lang="en-US" sz="1400"/>
              <a:t>K-1 Listening, Speaking, Reading, and Writing; 2-12 Listening,  Speaking, and Writing)</a:t>
            </a:r>
            <a:r>
              <a:rPr lang="en-US"/>
              <a:t> </a:t>
            </a:r>
          </a:p>
        </p:txBody>
      </p:sp>
      <p:sp>
        <p:nvSpPr>
          <p:cNvPr id="46084" name="Text Box 4"/>
          <p:cNvSpPr txBox="1">
            <a:spLocks noChangeArrowheads="1"/>
          </p:cNvSpPr>
          <p:nvPr/>
        </p:nvSpPr>
        <p:spPr bwMode="auto">
          <a:xfrm>
            <a:off x="838200" y="2625725"/>
            <a:ext cx="2667000" cy="2032000"/>
          </a:xfrm>
          <a:prstGeom prst="rect">
            <a:avLst/>
          </a:prstGeom>
          <a:noFill/>
          <a:ln w="9525" algn="ctr">
            <a:noFill/>
            <a:miter lim="800000"/>
            <a:headEnd/>
            <a:tailEnd/>
          </a:ln>
        </p:spPr>
        <p:txBody>
          <a:bodyPr>
            <a:spAutoFit/>
          </a:bodyPr>
          <a:lstStyle/>
          <a:p>
            <a:pPr algn="ctr"/>
            <a:r>
              <a:rPr lang="en-US" sz="1400" b="1" u="sng"/>
              <a:t>State Assessment System</a:t>
            </a:r>
            <a:endParaRPr lang="en-US" sz="800" b="1" u="sng"/>
          </a:p>
          <a:p>
            <a:pPr>
              <a:buFont typeface="Arial" charset="0"/>
              <a:buChar char="•"/>
            </a:pPr>
            <a:r>
              <a:rPr lang="en-US" sz="1400"/>
              <a:t> TAKS</a:t>
            </a:r>
          </a:p>
          <a:p>
            <a:pPr>
              <a:buFont typeface="Arial" charset="0"/>
              <a:buChar char="•"/>
            </a:pPr>
            <a:r>
              <a:rPr lang="en-US" sz="1400"/>
              <a:t> TAKS (Accommodated)</a:t>
            </a:r>
          </a:p>
          <a:p>
            <a:pPr>
              <a:buFont typeface="Arial" charset="0"/>
              <a:buChar char="•"/>
            </a:pPr>
            <a:r>
              <a:rPr lang="en-US" sz="1400"/>
              <a:t> TAKS-M (Modified)</a:t>
            </a:r>
          </a:p>
          <a:p>
            <a:pPr>
              <a:buFont typeface="Arial" charset="0"/>
              <a:buChar char="•"/>
            </a:pPr>
            <a:r>
              <a:rPr lang="en-US" sz="1400"/>
              <a:t> TAKS-Alt (Alternate)</a:t>
            </a:r>
          </a:p>
          <a:p>
            <a:pPr>
              <a:buFont typeface="Arial" charset="0"/>
              <a:buChar char="•"/>
            </a:pPr>
            <a:r>
              <a:rPr lang="en-US" sz="1400"/>
              <a:t> Early Reading Assessments (TPRI / Tejas LEE / Other)</a:t>
            </a:r>
          </a:p>
          <a:p>
            <a:pPr>
              <a:buFont typeface="Arial" charset="0"/>
              <a:buChar char="•"/>
            </a:pPr>
            <a:r>
              <a:rPr lang="en-US" sz="1400"/>
              <a:t>End of Course</a:t>
            </a:r>
          </a:p>
          <a:p>
            <a:pPr>
              <a:buFont typeface="Wingdings" pitchFamily="2" charset="2"/>
              <a:buChar char="§"/>
            </a:pPr>
            <a:endParaRPr lang="en-US" sz="1400"/>
          </a:p>
        </p:txBody>
      </p:sp>
      <p:sp>
        <p:nvSpPr>
          <p:cNvPr id="46085" name="WordArt 5"/>
          <p:cNvSpPr>
            <a:spLocks noChangeArrowheads="1" noChangeShapeType="1" noTextEdit="1"/>
          </p:cNvSpPr>
          <p:nvPr/>
        </p:nvSpPr>
        <p:spPr bwMode="auto">
          <a:xfrm>
            <a:off x="2362200" y="1600200"/>
            <a:ext cx="1066800" cy="3048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State</a:t>
            </a:r>
          </a:p>
        </p:txBody>
      </p:sp>
      <p:sp>
        <p:nvSpPr>
          <p:cNvPr id="46086" name="WordArt 6"/>
          <p:cNvSpPr>
            <a:spLocks noChangeArrowheads="1" noChangeShapeType="1" noTextEdit="1"/>
          </p:cNvSpPr>
          <p:nvPr/>
        </p:nvSpPr>
        <p:spPr bwMode="auto">
          <a:xfrm>
            <a:off x="5486400" y="1600200"/>
            <a:ext cx="1447800" cy="301625"/>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Federal</a:t>
            </a:r>
          </a:p>
        </p:txBody>
      </p:sp>
      <p:sp>
        <p:nvSpPr>
          <p:cNvPr id="11271" name="Text Box 7"/>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rPr>
              <a:t>INTEGRATED ASSESSMENT &amp; ACCOUNTABILITY SYSTEMS</a:t>
            </a:r>
          </a:p>
        </p:txBody>
      </p:sp>
      <p:sp>
        <p:nvSpPr>
          <p:cNvPr id="46088" name="Text Box 8"/>
          <p:cNvSpPr txBox="1">
            <a:spLocks noChangeArrowheads="1"/>
          </p:cNvSpPr>
          <p:nvPr/>
        </p:nvSpPr>
        <p:spPr bwMode="auto">
          <a:xfrm>
            <a:off x="21336" y="6334780"/>
            <a:ext cx="2819400" cy="461665"/>
          </a:xfrm>
          <a:prstGeom prst="rect">
            <a:avLst/>
          </a:prstGeom>
          <a:noFill/>
          <a:ln w="9525">
            <a:noFill/>
            <a:miter lim="800000"/>
            <a:headEnd/>
            <a:tailEnd/>
          </a:ln>
        </p:spPr>
        <p:txBody>
          <a:bodyPr wrap="square">
            <a:spAutoFit/>
          </a:bodyPr>
          <a:lstStyle/>
          <a:p>
            <a:r>
              <a:rPr lang="en-US" sz="1200" dirty="0" smtClean="0"/>
              <a:t>Developed </a:t>
            </a:r>
            <a:r>
              <a:rPr lang="en-US" sz="1200" dirty="0"/>
              <a:t>&amp; Provided by: </a:t>
            </a:r>
            <a:endParaRPr lang="en-US" sz="1200" dirty="0" smtClean="0"/>
          </a:p>
          <a:p>
            <a:r>
              <a:rPr lang="en-US" sz="1200" dirty="0" smtClean="0"/>
              <a:t>Education </a:t>
            </a:r>
            <a:r>
              <a:rPr lang="en-US" sz="1200" dirty="0"/>
              <a:t>Service Center Region XI</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lnSpc>
                <a:spcPct val="90000"/>
              </a:lnSpc>
              <a:buFontTx/>
              <a:buNone/>
            </a:pPr>
            <a:endParaRPr lang="en-US" sz="2800" dirty="0" smtClean="0"/>
          </a:p>
          <a:p>
            <a:pPr eaLnBrk="1" hangingPunct="1">
              <a:lnSpc>
                <a:spcPct val="90000"/>
              </a:lnSpc>
              <a:buSzPct val="100000"/>
            </a:pPr>
            <a:r>
              <a:rPr lang="en-US" sz="2800" dirty="0" smtClean="0"/>
              <a:t>All state assessments are aligned to TEKS.</a:t>
            </a:r>
          </a:p>
          <a:p>
            <a:pPr eaLnBrk="1" hangingPunct="1">
              <a:lnSpc>
                <a:spcPct val="90000"/>
              </a:lnSpc>
              <a:buSzPct val="100000"/>
            </a:pPr>
            <a:r>
              <a:rPr lang="en-US" sz="2800" dirty="0" smtClean="0"/>
              <a:t>Assessments serve as a measure of student achievement in the areas of reading, writing, mathematics, social studies, and science.</a:t>
            </a:r>
          </a:p>
          <a:p>
            <a:pPr eaLnBrk="1" hangingPunct="1">
              <a:lnSpc>
                <a:spcPct val="90000"/>
              </a:lnSpc>
              <a:buSzPct val="100000"/>
            </a:pPr>
            <a:r>
              <a:rPr lang="en-US" sz="2800" dirty="0" smtClean="0"/>
              <a:t>Most are used as a component of state accountability.</a:t>
            </a:r>
          </a:p>
          <a:p>
            <a:pPr eaLnBrk="1" hangingPunct="1">
              <a:lnSpc>
                <a:spcPct val="90000"/>
              </a:lnSpc>
              <a:buSzPct val="100000"/>
            </a:pPr>
            <a:r>
              <a:rPr lang="en-US" sz="2800" dirty="0" smtClean="0"/>
              <a:t>Some are used for performance measures in NCLB adequate yearly progress (AYP).</a:t>
            </a:r>
          </a:p>
          <a:p>
            <a:pPr eaLnBrk="1" hangingPunct="1">
              <a:lnSpc>
                <a:spcPct val="90000"/>
              </a:lnSpc>
            </a:pPr>
            <a:endParaRPr lang="en-US" sz="2800" dirty="0" smtClean="0"/>
          </a:p>
        </p:txBody>
      </p:sp>
      <p:sp>
        <p:nvSpPr>
          <p:cNvPr id="47106" name="Rectangle 2"/>
          <p:cNvSpPr>
            <a:spLocks noGrp="1" noChangeArrowheads="1"/>
          </p:cNvSpPr>
          <p:nvPr>
            <p:ph type="title"/>
          </p:nvPr>
        </p:nvSpPr>
        <p:spPr/>
        <p:txBody>
          <a:bodyPr/>
          <a:lstStyle/>
          <a:p>
            <a:pPr eaLnBrk="1" hangingPunct="1"/>
            <a:r>
              <a:rPr lang="en-US" b="1" dirty="0" smtClean="0"/>
              <a:t> Texas Assessment Program </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09600"/>
          </a:xfrm>
        </p:spPr>
        <p:txBody>
          <a:bodyPr>
            <a:noAutofit/>
          </a:bodyPr>
          <a:lstStyle/>
          <a:p>
            <a:pPr eaLnBrk="1" hangingPunct="1"/>
            <a:r>
              <a:rPr lang="en-US" sz="4400" b="1" dirty="0" smtClean="0"/>
              <a:t>Why Choose a TEKS Focus?</a:t>
            </a:r>
          </a:p>
        </p:txBody>
      </p:sp>
      <p:sp>
        <p:nvSpPr>
          <p:cNvPr id="48131" name="WordArt 3"/>
          <p:cNvSpPr>
            <a:spLocks noChangeArrowheads="1" noChangeShapeType="1" noTextEdit="1"/>
          </p:cNvSpPr>
          <p:nvPr/>
        </p:nvSpPr>
        <p:spPr bwMode="auto">
          <a:xfrm>
            <a:off x="2286000" y="1981200"/>
            <a:ext cx="4338638" cy="3810000"/>
          </a:xfrm>
          <a:prstGeom prst="rect">
            <a:avLst/>
          </a:prstGeom>
        </p:spPr>
        <p:txBody>
          <a:bodyPr wrap="none" fromWordArt="1">
            <a:prstTxWarp prst="textPlain">
              <a:avLst>
                <a:gd name="adj" fmla="val 48884"/>
              </a:avLst>
            </a:prstTxWarp>
          </a:bodyPr>
          <a:lstStyle/>
          <a:p>
            <a:pPr algn="ctr"/>
            <a:r>
              <a:rPr lang="en-US" sz="9600" kern="10">
                <a:ln w="9525">
                  <a:solidFill>
                    <a:srgbClr val="000000"/>
                  </a:solidFill>
                  <a:round/>
                  <a:headEnd/>
                  <a:tailEnd/>
                </a:ln>
                <a:solidFill>
                  <a:srgbClr val="000000"/>
                </a:solidFill>
                <a:latin typeface="Arial Black"/>
              </a:rPr>
              <a:t>TEKS</a:t>
            </a:r>
          </a:p>
        </p:txBody>
      </p:sp>
      <p:sp>
        <p:nvSpPr>
          <p:cNvPr id="48132" name="Rectangle 4"/>
          <p:cNvSpPr>
            <a:spLocks noChangeArrowheads="1"/>
          </p:cNvSpPr>
          <p:nvPr/>
        </p:nvSpPr>
        <p:spPr bwMode="auto">
          <a:xfrm>
            <a:off x="1828800" y="1752600"/>
            <a:ext cx="5334000" cy="4267200"/>
          </a:xfrm>
          <a:prstGeom prst="rect">
            <a:avLst/>
          </a:prstGeom>
          <a:noFill/>
          <a:ln w="19050">
            <a:solidFill>
              <a:schemeClr val="tx1"/>
            </a:solidFill>
            <a:miter lim="800000"/>
            <a:headEnd/>
            <a:tailEnd/>
          </a:ln>
        </p:spPr>
        <p:txBody>
          <a:bodyPr wrap="none" anchor="ctr"/>
          <a:lstStyle/>
          <a:p>
            <a:endParaRPr lang="en-US"/>
          </a:p>
        </p:txBody>
      </p:sp>
      <p:sp>
        <p:nvSpPr>
          <p:cNvPr id="48133" name="WordArt 5"/>
          <p:cNvSpPr>
            <a:spLocks noChangeArrowheads="1" noChangeShapeType="1" noTextEdit="1"/>
          </p:cNvSpPr>
          <p:nvPr/>
        </p:nvSpPr>
        <p:spPr bwMode="auto">
          <a:xfrm>
            <a:off x="2286000" y="1981200"/>
            <a:ext cx="4338638" cy="3810000"/>
          </a:xfrm>
          <a:prstGeom prst="rect">
            <a:avLst/>
          </a:prstGeom>
        </p:spPr>
        <p:txBody>
          <a:bodyPr wrap="none" fromWordArt="1">
            <a:prstTxWarp prst="textPlain">
              <a:avLst>
                <a:gd name="adj" fmla="val 48884"/>
              </a:avLst>
            </a:prstTxWarp>
          </a:bodyPr>
          <a:lstStyle/>
          <a:p>
            <a:pPr algn="ctr"/>
            <a:r>
              <a:rPr lang="en-US" sz="9600" kern="10">
                <a:ln w="9525">
                  <a:solidFill>
                    <a:srgbClr val="000000"/>
                  </a:solidFill>
                  <a:round/>
                  <a:headEnd/>
                  <a:tailEnd/>
                </a:ln>
                <a:solidFill>
                  <a:srgbClr val="000000"/>
                </a:solidFill>
                <a:latin typeface="Arial Black"/>
              </a:rPr>
              <a:t>TEKS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10600" cy="3886200"/>
          </a:xfrm>
        </p:spPr>
        <p:txBody>
          <a:bodyPr>
            <a:normAutofit/>
          </a:bodyPr>
          <a:lstStyle/>
          <a:p>
            <a:pPr>
              <a:buSzPct val="100000"/>
            </a:pPr>
            <a:r>
              <a:rPr lang="en-US" dirty="0" smtClean="0">
                <a:latin typeface="+mn-lt"/>
              </a:rPr>
              <a:t>Senate Bill 1031 (80</a:t>
            </a:r>
            <a:r>
              <a:rPr lang="en-US" baseline="30000" dirty="0" smtClean="0">
                <a:latin typeface="+mn-lt"/>
              </a:rPr>
              <a:t>th</a:t>
            </a:r>
            <a:r>
              <a:rPr lang="en-US" dirty="0" smtClean="0">
                <a:latin typeface="+mn-lt"/>
              </a:rPr>
              <a:t> Texas Legislature, 2007)</a:t>
            </a:r>
          </a:p>
          <a:p>
            <a:pPr lvl="1"/>
            <a:r>
              <a:rPr lang="en-US" sz="2800" dirty="0" smtClean="0">
                <a:latin typeface="+mn-lt"/>
              </a:rPr>
              <a:t>Required the development of end-of-course assessments for secondary courses</a:t>
            </a:r>
          </a:p>
          <a:p>
            <a:pPr lvl="1"/>
            <a:r>
              <a:rPr lang="en-US" sz="2800" dirty="0" smtClean="0">
                <a:latin typeface="+mn-lt"/>
              </a:rPr>
              <a:t>Limited the frequency of stand alone field testing</a:t>
            </a:r>
          </a:p>
          <a:p>
            <a:pPr lvl="1"/>
            <a:r>
              <a:rPr lang="en-US" sz="2800" dirty="0" smtClean="0">
                <a:latin typeface="+mn-lt"/>
              </a:rPr>
              <a:t>Required changes to the  assessment administration window</a:t>
            </a:r>
          </a:p>
        </p:txBody>
      </p:sp>
      <p:sp>
        <p:nvSpPr>
          <p:cNvPr id="8"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36</a:t>
            </a:fld>
            <a:endParaRPr lang="en-US" dirty="0"/>
          </a:p>
        </p:txBody>
      </p:sp>
      <p:sp>
        <p:nvSpPr>
          <p:cNvPr id="5" name="Title 4"/>
          <p:cNvSpPr>
            <a:spLocks noGrp="1"/>
          </p:cNvSpPr>
          <p:nvPr>
            <p:ph type="title"/>
          </p:nvPr>
        </p:nvSpPr>
        <p:spPr>
          <a:xfrm>
            <a:off x="457200" y="0"/>
            <a:ext cx="8229600" cy="1524000"/>
          </a:xfrm>
        </p:spPr>
        <p:txBody>
          <a:bodyPr/>
          <a:lstStyle/>
          <a:p>
            <a:r>
              <a:rPr lang="en-US" dirty="0" smtClean="0"/>
              <a:t>State of Texas Assessments of Academic Readiness (STAAR)</a:t>
            </a:r>
            <a:endParaRPr lang="en-US" dirty="0"/>
          </a:p>
        </p:txBody>
      </p:sp>
      <p:pic>
        <p:nvPicPr>
          <p:cNvPr id="29700" name="Picture 4" descr="http://ts1.mm.bing.net/images/thumbnail.aspx?q=1220741965492&amp;id=688bfc47d67169c158a819bc84f253e1&amp;url=http%3a%2f%2fwww.tea.state.tx.us%2fuploadedImages%2fStudent_Assessment%2fSTAAR-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00600"/>
            <a:ext cx="301751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5105400"/>
          </a:xfrm>
        </p:spPr>
        <p:txBody>
          <a:bodyPr>
            <a:normAutofit/>
          </a:bodyPr>
          <a:lstStyle/>
          <a:p>
            <a:pPr>
              <a:buSzPct val="100000"/>
            </a:pPr>
            <a:r>
              <a:rPr lang="en-US" dirty="0" smtClean="0">
                <a:latin typeface="+mn-lt"/>
              </a:rPr>
              <a:t>House Bill 3 (HB 3, 81</a:t>
            </a:r>
            <a:r>
              <a:rPr lang="en-US" baseline="30000" dirty="0" smtClean="0">
                <a:latin typeface="+mn-lt"/>
              </a:rPr>
              <a:t>st</a:t>
            </a:r>
            <a:r>
              <a:rPr lang="en-US" dirty="0" smtClean="0">
                <a:latin typeface="+mn-lt"/>
              </a:rPr>
              <a:t> Legislature, 2009)</a:t>
            </a:r>
          </a:p>
          <a:p>
            <a:pPr lvl="1"/>
            <a:r>
              <a:rPr lang="en-US" sz="2800" dirty="0" smtClean="0">
                <a:latin typeface="+mn-lt"/>
              </a:rPr>
              <a:t>Required new grade 3-8 assessments</a:t>
            </a:r>
          </a:p>
          <a:p>
            <a:pPr lvl="1"/>
            <a:r>
              <a:rPr lang="en-US" sz="2800" dirty="0" smtClean="0">
                <a:latin typeface="+mn-lt"/>
              </a:rPr>
              <a:t>Required performance measures across grade levels</a:t>
            </a:r>
          </a:p>
          <a:p>
            <a:pPr lvl="1"/>
            <a:r>
              <a:rPr lang="en-US" sz="2800" dirty="0" smtClean="0">
                <a:latin typeface="+mn-lt"/>
              </a:rPr>
              <a:t>Required end-of-course results be used in final course grades</a:t>
            </a:r>
          </a:p>
          <a:p>
            <a:pPr lvl="1"/>
            <a:r>
              <a:rPr lang="en-US" sz="2800" dirty="0" smtClean="0"/>
              <a:t>Increased rigor of testing with the mandate to develop assessments with a “fewer, deeper, clearer” focus</a:t>
            </a:r>
            <a:endParaRPr lang="en-US" sz="2800" dirty="0">
              <a:latin typeface="+mn-lt"/>
            </a:endParaRPr>
          </a:p>
        </p:txBody>
      </p:sp>
      <p:sp>
        <p:nvSpPr>
          <p:cNvPr id="8"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37</a:t>
            </a:fld>
            <a:endParaRPr lang="en-US" dirty="0"/>
          </a:p>
        </p:txBody>
      </p:sp>
      <p:sp>
        <p:nvSpPr>
          <p:cNvPr id="5" name="Title 4"/>
          <p:cNvSpPr>
            <a:spLocks noGrp="1"/>
          </p:cNvSpPr>
          <p:nvPr>
            <p:ph type="title"/>
          </p:nvPr>
        </p:nvSpPr>
        <p:spPr>
          <a:xfrm>
            <a:off x="457200" y="76200"/>
            <a:ext cx="8229600" cy="1066800"/>
          </a:xfrm>
        </p:spPr>
        <p:txBody>
          <a:bodyPr>
            <a:normAutofit/>
          </a:bodyPr>
          <a:lstStyle/>
          <a:p>
            <a:r>
              <a:rPr lang="en-US" sz="4400" dirty="0" smtClean="0"/>
              <a:t>STAAR is the result of…</a:t>
            </a:r>
            <a:endParaRPr lang="en-US"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81000" y="1524000"/>
            <a:ext cx="8534400" cy="4648200"/>
          </a:xfrm>
        </p:spPr>
        <p:txBody>
          <a:bodyPr>
            <a:normAutofit/>
          </a:bodyPr>
          <a:lstStyle/>
          <a:p>
            <a:pPr>
              <a:spcBef>
                <a:spcPct val="0"/>
              </a:spcBef>
              <a:spcAft>
                <a:spcPts val="1200"/>
              </a:spcAft>
              <a:buSzPct val="100000"/>
            </a:pPr>
            <a:r>
              <a:rPr lang="en-US" dirty="0" smtClean="0">
                <a:solidFill>
                  <a:schemeClr val="tx1"/>
                </a:solidFill>
                <a:latin typeface="+mn-lt"/>
                <a:cs typeface="Arial" pitchFamily="34" charset="0"/>
              </a:rPr>
              <a:t>More rigorous than TAKS with greater emphasis on</a:t>
            </a:r>
            <a:r>
              <a:rPr lang="en-US" baseline="0" dirty="0" smtClean="0">
                <a:solidFill>
                  <a:schemeClr val="tx1"/>
                </a:solidFill>
                <a:latin typeface="+mn-lt"/>
                <a:cs typeface="Arial" pitchFamily="34" charset="0"/>
              </a:rPr>
              <a:t> </a:t>
            </a:r>
            <a:r>
              <a:rPr lang="en-US" dirty="0" smtClean="0">
                <a:solidFill>
                  <a:schemeClr val="tx1"/>
                </a:solidFill>
                <a:latin typeface="+mn-lt"/>
                <a:cs typeface="Arial" pitchFamily="34" charset="0"/>
              </a:rPr>
              <a:t>alignment to college and career readiness</a:t>
            </a:r>
          </a:p>
          <a:p>
            <a:pPr>
              <a:spcBef>
                <a:spcPct val="0"/>
              </a:spcBef>
              <a:buSzPct val="100000"/>
            </a:pPr>
            <a:r>
              <a:rPr lang="en-US" dirty="0" smtClean="0">
                <a:solidFill>
                  <a:schemeClr val="tx1"/>
                </a:solidFill>
                <a:latin typeface="+mn-lt"/>
                <a:cs typeface="Arial" pitchFamily="34" charset="0"/>
              </a:rPr>
              <a:t>Grades 3 – 8 </a:t>
            </a:r>
          </a:p>
          <a:p>
            <a:pPr lvl="1">
              <a:spcBef>
                <a:spcPct val="0"/>
              </a:spcBef>
            </a:pPr>
            <a:r>
              <a:rPr lang="en-US" sz="2800" dirty="0" smtClean="0">
                <a:solidFill>
                  <a:schemeClr val="tx1"/>
                </a:solidFill>
                <a:latin typeface="+mn-lt"/>
                <a:cs typeface="Arial" pitchFamily="34" charset="0"/>
              </a:rPr>
              <a:t>Tests are in same grades and subjects as TAKS </a:t>
            </a:r>
          </a:p>
          <a:p>
            <a:pPr lvl="1">
              <a:spcBef>
                <a:spcPct val="0"/>
              </a:spcBef>
            </a:pPr>
            <a:r>
              <a:rPr lang="en-US" sz="2800" dirty="0" smtClean="0">
                <a:solidFill>
                  <a:schemeClr val="tx1"/>
                </a:solidFill>
                <a:latin typeface="+mn-lt"/>
                <a:cs typeface="Arial" pitchFamily="34" charset="0"/>
              </a:rPr>
              <a:t>Spanish versions available in grades 3-5</a:t>
            </a:r>
          </a:p>
          <a:p>
            <a:pPr>
              <a:spcBef>
                <a:spcPct val="0"/>
              </a:spcBef>
              <a:buSzPct val="100000"/>
            </a:pPr>
            <a:r>
              <a:rPr lang="en-US" dirty="0" smtClean="0">
                <a:solidFill>
                  <a:schemeClr val="tx1"/>
                </a:solidFill>
                <a:latin typeface="+mn-lt"/>
                <a:cs typeface="Arial" pitchFamily="34" charset="0"/>
              </a:rPr>
              <a:t>High school</a:t>
            </a:r>
          </a:p>
          <a:p>
            <a:pPr lvl="1">
              <a:spcBef>
                <a:spcPct val="0"/>
              </a:spcBef>
            </a:pPr>
            <a:r>
              <a:rPr lang="en-US" sz="2800" dirty="0" smtClean="0">
                <a:solidFill>
                  <a:schemeClr val="tx1"/>
                </a:solidFill>
                <a:latin typeface="+mn-lt"/>
                <a:cs typeface="Arial" pitchFamily="34" charset="0"/>
              </a:rPr>
              <a:t>Twelve end-of-course assessments </a:t>
            </a:r>
            <a:r>
              <a:rPr lang="en-US" sz="2800" dirty="0" smtClean="0">
                <a:latin typeface="+mn-lt"/>
                <a:cs typeface="Arial" pitchFamily="34" charset="0"/>
              </a:rPr>
              <a:t>covering four subject areas replace grade-level </a:t>
            </a:r>
            <a:r>
              <a:rPr lang="en-US" sz="2800" dirty="0" smtClean="0">
                <a:solidFill>
                  <a:schemeClr val="tx1"/>
                </a:solidFill>
                <a:latin typeface="+mn-lt"/>
                <a:cs typeface="Arial" pitchFamily="34" charset="0"/>
              </a:rPr>
              <a:t>tests</a:t>
            </a:r>
            <a:endParaRPr lang="en-US" sz="2800" dirty="0" smtClean="0">
              <a:latin typeface="+mn-lt"/>
            </a:endParaRPr>
          </a:p>
        </p:txBody>
      </p:sp>
      <p:sp>
        <p:nvSpPr>
          <p:cNvPr id="7"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38</a:t>
            </a:fld>
            <a:endParaRPr lang="en-US" dirty="0"/>
          </a:p>
        </p:txBody>
      </p:sp>
      <p:sp>
        <p:nvSpPr>
          <p:cNvPr id="5" name="Title 4"/>
          <p:cNvSpPr>
            <a:spLocks noGrp="1"/>
          </p:cNvSpPr>
          <p:nvPr>
            <p:ph type="title"/>
          </p:nvPr>
        </p:nvSpPr>
        <p:spPr>
          <a:xfrm>
            <a:off x="381000" y="76200"/>
            <a:ext cx="8686800" cy="1066800"/>
          </a:xfrm>
        </p:spPr>
        <p:txBody>
          <a:bodyPr>
            <a:normAutofit fontScale="90000"/>
          </a:bodyPr>
          <a:lstStyle/>
          <a:p>
            <a:r>
              <a:rPr lang="en-US" dirty="0" smtClean="0"/>
              <a:t>State of Texas Assessments of Academic Readiness (STAAR)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914400" y="1481328"/>
            <a:ext cx="6096000" cy="4525963"/>
          </a:xfrm>
        </p:spPr>
        <p:txBody>
          <a:bodyPr>
            <a:normAutofit/>
          </a:bodyPr>
          <a:lstStyle/>
          <a:p>
            <a:pPr marL="466725" indent="-350838" eaLnBrk="1" hangingPunct="1">
              <a:lnSpc>
                <a:spcPct val="150000"/>
              </a:lnSpc>
              <a:spcBef>
                <a:spcPct val="0"/>
              </a:spcBef>
              <a:spcAft>
                <a:spcPts val="1200"/>
              </a:spcAft>
              <a:buSzPct val="100000"/>
            </a:pPr>
            <a:r>
              <a:rPr lang="en-US" dirty="0" smtClean="0">
                <a:solidFill>
                  <a:schemeClr val="tx1"/>
                </a:solidFill>
                <a:latin typeface="+mn-lt"/>
              </a:rPr>
              <a:t>3-8 mathematics</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3-8 reading</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4 and 7 writing</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5 and 8 science</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8 social studies</a:t>
            </a:r>
            <a:endParaRPr lang="en-US" dirty="0" smtClean="0">
              <a:latin typeface="+mn-lt"/>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39</a:t>
            </a:fld>
            <a:endParaRPr lang="en-US" dirty="0"/>
          </a:p>
        </p:txBody>
      </p:sp>
      <p:sp>
        <p:nvSpPr>
          <p:cNvPr id="6" name="Slide Number Placeholder 5"/>
          <p:cNvSpPr txBox="1">
            <a:spLocks noGrp="1"/>
          </p:cNvSpPr>
          <p:nvPr/>
        </p:nvSpPr>
        <p:spPr>
          <a:xfrm>
            <a:off x="8613775" y="6305550"/>
            <a:ext cx="457200" cy="476250"/>
          </a:xfrm>
          <a:prstGeom prst="rect">
            <a:avLst/>
          </a:prstGeom>
          <a:noFill/>
        </p:spPr>
        <p:txBody>
          <a:bodyPr anchor="b"/>
          <a:lstStyle/>
          <a:p>
            <a:pPr algn="ctr">
              <a:defRPr/>
            </a:pPr>
            <a:endParaRPr lang="en-US" sz="1200" dirty="0">
              <a:latin typeface="Cambria" pitchFamily="18" charset="0"/>
              <a:ea typeface="ＭＳ Ｐゴシック" pitchFamily="-109" charset="-128"/>
            </a:endParaRPr>
          </a:p>
        </p:txBody>
      </p:sp>
      <p:sp>
        <p:nvSpPr>
          <p:cNvPr id="10247" name="TextBox 7"/>
          <p:cNvSpPr txBox="1">
            <a:spLocks noChangeArrowheads="1"/>
          </p:cNvSpPr>
          <p:nvPr/>
        </p:nvSpPr>
        <p:spPr bwMode="auto">
          <a:xfrm>
            <a:off x="1676400" y="5715000"/>
            <a:ext cx="6629400" cy="369332"/>
          </a:xfrm>
          <a:prstGeom prst="rect">
            <a:avLst/>
          </a:prstGeom>
          <a:solidFill>
            <a:schemeClr val="bg1"/>
          </a:solidFill>
          <a:ln w="9525">
            <a:solidFill>
              <a:schemeClr val="bg1"/>
            </a:solidFill>
            <a:miter lim="800000"/>
            <a:headEnd/>
            <a:tailEnd/>
          </a:ln>
        </p:spPr>
        <p:txBody>
          <a:bodyPr wrap="square">
            <a:spAutoFit/>
          </a:bodyPr>
          <a:lstStyle/>
          <a:p>
            <a:pPr algn="ctr"/>
            <a:r>
              <a:rPr lang="en-US" b="1" dirty="0">
                <a:latin typeface="MS Reference Sans Serif" pitchFamily="34" charset="0"/>
              </a:rPr>
              <a:t>Implemented in 2011-2012 School Year</a:t>
            </a:r>
          </a:p>
        </p:txBody>
      </p:sp>
      <p:sp>
        <p:nvSpPr>
          <p:cNvPr id="8" name="Title 4"/>
          <p:cNvSpPr txBox="1">
            <a:spLocks/>
          </p:cNvSpPr>
          <p:nvPr/>
        </p:nvSpPr>
        <p:spPr>
          <a:xfrm>
            <a:off x="228600" y="152400"/>
            <a:ext cx="8534400" cy="11430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i="1" u="none" strike="noStrike" kern="1200" cap="none" spc="0" normalizeH="0" noProof="0" dirty="0" smtClean="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rPr>
              <a:t>STAAR Assessments for Grades 3-8</a:t>
            </a:r>
            <a:endParaRPr kumimoji="0" lang="en-US" sz="3600" i="1" u="none" strike="noStrike" kern="1200" cap="none" spc="0" normalizeH="0" noProof="0"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95400" y="1676401"/>
            <a:ext cx="7427912" cy="4038600"/>
          </a:xfrm>
        </p:spPr>
        <p:txBody>
          <a:bodyPr>
            <a:normAutofit/>
          </a:bodyPr>
          <a:lstStyle/>
          <a:p>
            <a:pPr eaLnBrk="1" hangingPunct="1">
              <a:buFontTx/>
              <a:buNone/>
            </a:pPr>
            <a:endParaRPr lang="en-US" sz="3600" dirty="0" smtClean="0"/>
          </a:p>
          <a:p>
            <a:pPr indent="0">
              <a:buFontTx/>
              <a:buNone/>
            </a:pPr>
            <a:r>
              <a:rPr lang="en-US" sz="3600" dirty="0" smtClean="0"/>
              <a:t>According to SBOE rule, the state-mandated curriculum is reviewed and revised on an adopted schedule.</a:t>
            </a:r>
          </a:p>
        </p:txBody>
      </p:sp>
      <p:sp>
        <p:nvSpPr>
          <p:cNvPr id="17410" name="Rectangle 2"/>
          <p:cNvSpPr>
            <a:spLocks noGrp="1" noChangeArrowheads="1"/>
          </p:cNvSpPr>
          <p:nvPr>
            <p:ph type="title"/>
          </p:nvPr>
        </p:nvSpPr>
        <p:spPr/>
        <p:txBody>
          <a:bodyPr/>
          <a:lstStyle/>
          <a:p>
            <a:pPr eaLnBrk="1" hangingPunct="1"/>
            <a:r>
              <a:rPr lang="en-US" dirty="0" smtClean="0"/>
              <a:t>When are the TEKS revised?</a:t>
            </a:r>
          </a:p>
        </p:txBody>
      </p:sp>
      <p:sp>
        <p:nvSpPr>
          <p:cNvPr id="17412" name="Text Box 4"/>
          <p:cNvSpPr txBox="1">
            <a:spLocks noChangeArrowheads="1"/>
          </p:cNvSpPr>
          <p:nvPr/>
        </p:nvSpPr>
        <p:spPr bwMode="auto">
          <a:xfrm>
            <a:off x="6080125" y="5192713"/>
            <a:ext cx="184150" cy="396875"/>
          </a:xfrm>
          <a:prstGeom prst="rect">
            <a:avLst/>
          </a:prstGeom>
          <a:noFill/>
          <a:ln w="9525">
            <a:noFill/>
            <a:miter lim="800000"/>
            <a:headEnd/>
            <a:tailEnd/>
          </a:ln>
        </p:spPr>
        <p:txBody>
          <a:bodyPr wrap="none">
            <a:spAutoFit/>
          </a:bodyPr>
          <a:lstStyle/>
          <a:p>
            <a:pPr eaLnBrk="0" hangingPunct="0"/>
            <a:endParaRPr lang="en-US" sz="2000"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Content Placeholder 2"/>
          <p:cNvSpPr>
            <a:spLocks noGrp="1"/>
          </p:cNvSpPr>
          <p:nvPr>
            <p:ph idx="1"/>
          </p:nvPr>
        </p:nvSpPr>
        <p:spPr/>
        <p:txBody>
          <a:bodyPr>
            <a:normAutofit/>
          </a:bodyPr>
          <a:lstStyle/>
          <a:p>
            <a:pPr>
              <a:lnSpc>
                <a:spcPct val="150000"/>
              </a:lnSpc>
              <a:buSzPct val="100000"/>
              <a:defRPr/>
            </a:pPr>
            <a:r>
              <a:rPr lang="en-US" dirty="0" smtClean="0">
                <a:solidFill>
                  <a:schemeClr val="tx1"/>
                </a:solidFill>
                <a:latin typeface="+mn-lt"/>
              </a:rPr>
              <a:t>English I, English II, English III</a:t>
            </a:r>
          </a:p>
          <a:p>
            <a:pPr>
              <a:lnSpc>
                <a:spcPct val="150000"/>
              </a:lnSpc>
              <a:buSzPct val="100000"/>
              <a:defRPr/>
            </a:pPr>
            <a:r>
              <a:rPr lang="en-US" dirty="0" smtClean="0">
                <a:solidFill>
                  <a:schemeClr val="tx1"/>
                </a:solidFill>
                <a:latin typeface="+mn-lt"/>
              </a:rPr>
              <a:t>Algebra I, Geometry, Algebra II</a:t>
            </a:r>
          </a:p>
          <a:p>
            <a:pPr>
              <a:lnSpc>
                <a:spcPct val="150000"/>
              </a:lnSpc>
              <a:buSzPct val="100000"/>
              <a:defRPr/>
            </a:pPr>
            <a:r>
              <a:rPr lang="en-US" dirty="0" smtClean="0">
                <a:solidFill>
                  <a:schemeClr val="tx1"/>
                </a:solidFill>
                <a:latin typeface="+mn-lt"/>
              </a:rPr>
              <a:t>Biology, Chemistry, Physics</a:t>
            </a:r>
          </a:p>
          <a:p>
            <a:pPr>
              <a:lnSpc>
                <a:spcPct val="150000"/>
              </a:lnSpc>
              <a:buSzPct val="100000"/>
              <a:defRPr/>
            </a:pPr>
            <a:r>
              <a:rPr lang="en-US" dirty="0" smtClean="0">
                <a:solidFill>
                  <a:schemeClr val="tx1"/>
                </a:solidFill>
                <a:latin typeface="+mn-lt"/>
              </a:rPr>
              <a:t>World Geography, World History, U.S. History</a:t>
            </a:r>
          </a:p>
          <a:p>
            <a:pPr marL="466725" indent="-350838" eaLnBrk="1" hangingPunct="1">
              <a:spcBef>
                <a:spcPct val="0"/>
              </a:spcBef>
              <a:spcAft>
                <a:spcPts val="1200"/>
              </a:spcAft>
              <a:defRPr/>
            </a:pPr>
            <a:endParaRPr lang="en-US" sz="2900" dirty="0" smtClean="0">
              <a:latin typeface="+mn-lt"/>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40</a:t>
            </a:fld>
            <a:endParaRPr lang="en-US" dirty="0"/>
          </a:p>
        </p:txBody>
      </p:sp>
      <p:sp>
        <p:nvSpPr>
          <p:cNvPr id="8196" name="Slide Number Placeholder 3"/>
          <p:cNvSpPr txBox="1">
            <a:spLocks noGrp="1"/>
          </p:cNvSpPr>
          <p:nvPr/>
        </p:nvSpPr>
        <p:spPr>
          <a:xfrm>
            <a:off x="8613775" y="6305550"/>
            <a:ext cx="457200" cy="476250"/>
          </a:xfrm>
          <a:prstGeom prst="rect">
            <a:avLst/>
          </a:prstGeom>
          <a:noFill/>
        </p:spPr>
        <p:txBody>
          <a:bodyPr anchor="b"/>
          <a:lstStyle/>
          <a:p>
            <a:pPr algn="ctr">
              <a:defRPr/>
            </a:pPr>
            <a:endParaRPr lang="en-US" sz="1200" dirty="0">
              <a:solidFill>
                <a:schemeClr val="bg2">
                  <a:shade val="50000"/>
                  <a:satMod val="200000"/>
                </a:schemeClr>
              </a:solidFill>
              <a:ea typeface="ＭＳ Ｐゴシック" pitchFamily="-109" charset="-128"/>
            </a:endParaRPr>
          </a:p>
        </p:txBody>
      </p:sp>
      <p:sp>
        <p:nvSpPr>
          <p:cNvPr id="11271" name="TextBox 7"/>
          <p:cNvSpPr txBox="1">
            <a:spLocks noChangeArrowheads="1"/>
          </p:cNvSpPr>
          <p:nvPr/>
        </p:nvSpPr>
        <p:spPr bwMode="auto">
          <a:xfrm>
            <a:off x="1524000" y="4953000"/>
            <a:ext cx="6858000" cy="830997"/>
          </a:xfrm>
          <a:prstGeom prst="rect">
            <a:avLst/>
          </a:prstGeom>
          <a:solidFill>
            <a:schemeClr val="bg1"/>
          </a:solidFill>
          <a:ln w="9525">
            <a:solidFill>
              <a:srgbClr val="003366"/>
            </a:solidFill>
            <a:miter lim="800000"/>
            <a:headEnd/>
            <a:tailEnd/>
          </a:ln>
        </p:spPr>
        <p:txBody>
          <a:bodyPr wrap="square">
            <a:spAutoFit/>
          </a:bodyPr>
          <a:lstStyle/>
          <a:p>
            <a:pPr algn="ctr"/>
            <a:r>
              <a:rPr lang="en-US" b="1" dirty="0">
                <a:latin typeface="MS Reference Sans Serif" pitchFamily="34" charset="0"/>
              </a:rPr>
              <a:t>Starts in 2011-2012 </a:t>
            </a:r>
            <a:r>
              <a:rPr lang="en-US" b="1" dirty="0" smtClean="0">
                <a:latin typeface="MS Reference Sans Serif" pitchFamily="34" charset="0"/>
              </a:rPr>
              <a:t>school </a:t>
            </a:r>
            <a:r>
              <a:rPr lang="en-US" dirty="0">
                <a:latin typeface="MS Reference Sans Serif" pitchFamily="34" charset="0"/>
              </a:rPr>
              <a:t>y</a:t>
            </a:r>
            <a:r>
              <a:rPr lang="en-US" b="1" dirty="0" smtClean="0">
                <a:latin typeface="MS Reference Sans Serif" pitchFamily="34" charset="0"/>
              </a:rPr>
              <a:t>ear </a:t>
            </a:r>
            <a:r>
              <a:rPr lang="en-US" dirty="0">
                <a:latin typeface="MS Reference Sans Serif" pitchFamily="34" charset="0"/>
              </a:rPr>
              <a:t>w</a:t>
            </a:r>
            <a:r>
              <a:rPr lang="en-US" b="1" dirty="0" smtClean="0">
                <a:latin typeface="MS Reference Sans Serif" pitchFamily="34" charset="0"/>
              </a:rPr>
              <a:t>ith </a:t>
            </a:r>
            <a:r>
              <a:rPr lang="en-US" dirty="0" smtClean="0">
                <a:latin typeface="MS Reference Sans Serif" pitchFamily="34" charset="0"/>
              </a:rPr>
              <a:t>s</a:t>
            </a:r>
            <a:r>
              <a:rPr lang="en-US" b="1" dirty="0" smtClean="0">
                <a:latin typeface="MS Reference Sans Serif" pitchFamily="34" charset="0"/>
              </a:rPr>
              <a:t>tudents </a:t>
            </a:r>
            <a:r>
              <a:rPr lang="en-US" dirty="0" smtClean="0">
                <a:latin typeface="MS Reference Sans Serif" pitchFamily="34" charset="0"/>
              </a:rPr>
              <a:t>e</a:t>
            </a:r>
            <a:r>
              <a:rPr lang="en-US" b="1" dirty="0" smtClean="0">
                <a:latin typeface="MS Reference Sans Serif" pitchFamily="34" charset="0"/>
              </a:rPr>
              <a:t>ntering </a:t>
            </a:r>
            <a:r>
              <a:rPr lang="en-US" b="1" dirty="0">
                <a:latin typeface="MS Reference Sans Serif" pitchFamily="34" charset="0"/>
              </a:rPr>
              <a:t>9</a:t>
            </a:r>
            <a:r>
              <a:rPr lang="en-US" b="1" baseline="30000" dirty="0">
                <a:latin typeface="MS Reference Sans Serif" pitchFamily="34" charset="0"/>
              </a:rPr>
              <a:t>th</a:t>
            </a:r>
            <a:r>
              <a:rPr lang="en-US" b="1" dirty="0">
                <a:latin typeface="MS Reference Sans Serif" pitchFamily="34" charset="0"/>
              </a:rPr>
              <a:t> </a:t>
            </a:r>
            <a:r>
              <a:rPr lang="en-US" b="1" dirty="0" smtClean="0">
                <a:latin typeface="MS Reference Sans Serif" pitchFamily="34" charset="0"/>
              </a:rPr>
              <a:t>grade</a:t>
            </a:r>
            <a:endParaRPr lang="en-US" b="1" dirty="0">
              <a:latin typeface="MS Reference Sans Serif" pitchFamily="34" charset="0"/>
            </a:endParaRPr>
          </a:p>
        </p:txBody>
      </p:sp>
      <p:sp>
        <p:nvSpPr>
          <p:cNvPr id="8" name="Title 4"/>
          <p:cNvSpPr txBox="1">
            <a:spLocks/>
          </p:cNvSpPr>
          <p:nvPr/>
        </p:nvSpPr>
        <p:spPr>
          <a:xfrm>
            <a:off x="228600" y="152400"/>
            <a:ext cx="8458200" cy="10668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i="1" u="none" strike="noStrike" kern="1200" cap="none" spc="0" normalizeH="0" baseline="0" noProof="0" dirty="0" smtClean="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rPr>
              <a:t>STAAR End-of-Course</a:t>
            </a:r>
            <a:r>
              <a:rPr kumimoji="0" lang="en-US" sz="4800" i="1" u="none" strike="noStrike" kern="1200" cap="none" spc="0" normalizeH="0" noProof="0" dirty="0" smtClean="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rPr>
              <a:t> (EOC) High School Assessments</a:t>
            </a:r>
            <a:endParaRPr kumimoji="0" lang="en-US" sz="4800" i="1" u="none" strike="noStrike" kern="1200" cap="none" spc="0" normalizeH="0" baseline="0" noProof="0"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5181600" cy="2123473"/>
          </a:xfrm>
        </p:spPr>
        <p:txBody>
          <a:bodyPr>
            <a:normAutofit/>
          </a:bodyPr>
          <a:lstStyle/>
          <a:p>
            <a:pPr algn="ctr"/>
            <a:r>
              <a:rPr lang="en-US" sz="4800" dirty="0" smtClean="0"/>
              <a:t>STAAR ASSESSED CURRICULUM</a:t>
            </a:r>
            <a:endParaRPr lang="en-US" sz="4800" dirty="0"/>
          </a:p>
        </p:txBody>
      </p:sp>
      <p:sp>
        <p:nvSpPr>
          <p:cNvPr id="6" name="Slide Number Placeholder 3"/>
          <p:cNvSpPr>
            <a:spLocks noGrp="1"/>
          </p:cNvSpPr>
          <p:nvPr>
            <p:ph type="sldNum" sz="quarter" idx="12"/>
          </p:nvPr>
        </p:nvSpPr>
        <p:spPr>
          <a:xfrm>
            <a:off x="8305800" y="6356350"/>
            <a:ext cx="533400" cy="365125"/>
          </a:xfrm>
          <a:prstGeom prst="rect">
            <a:avLst/>
          </a:prstGeom>
        </p:spPr>
        <p:txBody>
          <a:bodyPr/>
          <a:lstStyle/>
          <a:p>
            <a:fld id="{70C84471-D102-44CF-BE6C-E1D61FC3F432}"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382000" cy="3581400"/>
          </a:xfrm>
        </p:spPr>
        <p:txBody>
          <a:bodyPr>
            <a:normAutofit/>
          </a:bodyPr>
          <a:lstStyle/>
          <a:p>
            <a:pPr>
              <a:buSzPct val="100000"/>
            </a:pPr>
            <a:r>
              <a:rPr lang="en-US" sz="3600" dirty="0" smtClean="0"/>
              <a:t>All </a:t>
            </a:r>
            <a:r>
              <a:rPr lang="en-US" sz="3600" b="1" dirty="0" smtClean="0"/>
              <a:t>assessable</a:t>
            </a:r>
            <a:r>
              <a:rPr lang="en-US" sz="3600" dirty="0" smtClean="0"/>
              <a:t> Texas Essential Knowledge and Skills for a subject/course have been identified as either Readiness Standards or Supporting Standards</a:t>
            </a:r>
            <a:endParaRPr lang="en-US" sz="3600" dirty="0"/>
          </a:p>
        </p:txBody>
      </p:sp>
      <p:sp>
        <p:nvSpPr>
          <p:cNvPr id="8" name="Slide Number Placeholder 3"/>
          <p:cNvSpPr>
            <a:spLocks noGrp="1"/>
          </p:cNvSpPr>
          <p:nvPr>
            <p:ph type="sldNum" sz="quarter" idx="12"/>
          </p:nvPr>
        </p:nvSpPr>
        <p:spPr/>
        <p:txBody>
          <a:bodyPr/>
          <a:lstStyle/>
          <a:p>
            <a:fld id="{70C84471-D102-44CF-BE6C-E1D61FC3F432}" type="slidenum">
              <a:rPr lang="en-US" smtClean="0"/>
              <a:pPr/>
              <a:t>42</a:t>
            </a:fld>
            <a:endParaRPr lang="en-US" dirty="0"/>
          </a:p>
        </p:txBody>
      </p:sp>
      <p:sp>
        <p:nvSpPr>
          <p:cNvPr id="2" name="Title 1"/>
          <p:cNvSpPr>
            <a:spLocks noGrp="1"/>
          </p:cNvSpPr>
          <p:nvPr>
            <p:ph type="title"/>
          </p:nvPr>
        </p:nvSpPr>
        <p:spPr/>
        <p:txBody>
          <a:bodyPr>
            <a:normAutofit/>
          </a:bodyPr>
          <a:lstStyle/>
          <a:p>
            <a:r>
              <a:rPr lang="en-US" dirty="0" smtClean="0"/>
              <a:t>Curriculum Assessed on STAAR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n-US" sz="2800" dirty="0" smtClean="0"/>
              <a:t>In general, Readiness Standards</a:t>
            </a:r>
          </a:p>
          <a:p>
            <a:pPr lvl="1"/>
            <a:r>
              <a:rPr lang="en-US" sz="2800" dirty="0" smtClean="0"/>
              <a:t>Are essential</a:t>
            </a:r>
            <a:r>
              <a:rPr lang="en-US" sz="2800" baseline="0" dirty="0" smtClean="0"/>
              <a:t> for success in the current grade or course</a:t>
            </a:r>
          </a:p>
          <a:p>
            <a:pPr lvl="1"/>
            <a:r>
              <a:rPr lang="en-US" sz="2800" baseline="0" dirty="0" smtClean="0"/>
              <a:t>Are important for preparedness for the next grade or course</a:t>
            </a:r>
          </a:p>
          <a:p>
            <a:pPr lvl="1"/>
            <a:r>
              <a:rPr lang="en-US" sz="2800" baseline="0" dirty="0" smtClean="0"/>
              <a:t>Support college and career readiness</a:t>
            </a:r>
          </a:p>
          <a:p>
            <a:pPr lvl="1"/>
            <a:r>
              <a:rPr lang="en-US" sz="2800" baseline="0" dirty="0" smtClean="0"/>
              <a:t>Necessitate in-depth instruction</a:t>
            </a:r>
          </a:p>
          <a:p>
            <a:pPr lvl="1"/>
            <a:r>
              <a:rPr lang="en-US" sz="2800" baseline="0" dirty="0" smtClean="0"/>
              <a:t>Address broad and deep ideas</a:t>
            </a:r>
            <a:endParaRPr lang="en-US" sz="2800"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43</a:t>
            </a:fld>
            <a:endParaRPr lang="en-US" dirty="0"/>
          </a:p>
        </p:txBody>
      </p:sp>
      <p:sp>
        <p:nvSpPr>
          <p:cNvPr id="2" name="Title 1"/>
          <p:cNvSpPr>
            <a:spLocks noGrp="1"/>
          </p:cNvSpPr>
          <p:nvPr>
            <p:ph type="title"/>
          </p:nvPr>
        </p:nvSpPr>
        <p:spPr/>
        <p:txBody>
          <a:bodyPr>
            <a:normAutofit/>
          </a:bodyPr>
          <a:lstStyle/>
          <a:p>
            <a:r>
              <a:rPr lang="en-US" dirty="0" smtClean="0"/>
              <a:t>Curriculum Assessed on STAAR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Autofit/>
          </a:bodyPr>
          <a:lstStyle/>
          <a:p>
            <a:pPr>
              <a:buSzPct val="100000"/>
            </a:pPr>
            <a:r>
              <a:rPr lang="en-US" sz="2800" dirty="0" smtClean="0"/>
              <a:t>In general, Supporting Standards</a:t>
            </a:r>
          </a:p>
          <a:p>
            <a:pPr lvl="1"/>
            <a:r>
              <a:rPr lang="en-US" sz="2800" dirty="0" smtClean="0"/>
              <a:t>May be emphasized in a subsequent year, although introduced in the current grade or course</a:t>
            </a:r>
            <a:endParaRPr lang="en-US" sz="2800" baseline="0" dirty="0" smtClean="0"/>
          </a:p>
          <a:p>
            <a:pPr lvl="1"/>
            <a:r>
              <a:rPr lang="en-US" sz="2800" baseline="0" dirty="0" smtClean="0"/>
              <a:t>May be emphasized in a previous year, although reinforced in the current grade or course</a:t>
            </a:r>
          </a:p>
          <a:p>
            <a:pPr lvl="1"/>
            <a:r>
              <a:rPr lang="en-US" sz="2800" baseline="0" dirty="0" smtClean="0"/>
              <a:t>Play a role in preparing students for the next grade or course, but not a central role</a:t>
            </a:r>
          </a:p>
          <a:p>
            <a:pPr lvl="1"/>
            <a:r>
              <a:rPr lang="en-US" sz="2800" baseline="0" dirty="0" smtClean="0"/>
              <a:t>Address more narrowly defined ideas</a:t>
            </a:r>
          </a:p>
        </p:txBody>
      </p:sp>
      <p:sp>
        <p:nvSpPr>
          <p:cNvPr id="2" name="Title 1"/>
          <p:cNvSpPr>
            <a:spLocks noGrp="1"/>
          </p:cNvSpPr>
          <p:nvPr>
            <p:ph type="title"/>
          </p:nvPr>
        </p:nvSpPr>
        <p:spPr/>
        <p:txBody>
          <a:bodyPr>
            <a:normAutofit fontScale="90000"/>
          </a:bodyPr>
          <a:lstStyle/>
          <a:p>
            <a:pPr algn="ctr"/>
            <a:r>
              <a:rPr lang="en-US" dirty="0" smtClean="0"/>
              <a:t>Curriculum Assessed on STAAR</a:t>
            </a:r>
            <a:br>
              <a:rPr lang="en-US" dirty="0" smtClean="0"/>
            </a:b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Content Placeholder 2"/>
          <p:cNvSpPr>
            <a:spLocks noGrp="1"/>
          </p:cNvSpPr>
          <p:nvPr>
            <p:ph idx="1"/>
          </p:nvPr>
        </p:nvSpPr>
        <p:spPr>
          <a:xfrm>
            <a:off x="533400" y="1295400"/>
            <a:ext cx="8229600" cy="5105400"/>
          </a:xfrm>
          <a:noFill/>
        </p:spPr>
        <p:txBody>
          <a:bodyPr>
            <a:noAutofit/>
          </a:bodyPr>
          <a:lstStyle/>
          <a:p>
            <a:pPr eaLnBrk="1" hangingPunct="1">
              <a:buFont typeface="Arial" charset="0"/>
              <a:buNone/>
            </a:pPr>
            <a:r>
              <a:rPr lang="en-US" sz="2000" dirty="0" smtClean="0">
                <a:latin typeface="+mn-lt"/>
              </a:rPr>
              <a:t>Geometry Assessment—Eligible TEKS— </a:t>
            </a:r>
            <a:r>
              <a:rPr lang="en-US" sz="2000" dirty="0" smtClean="0">
                <a:solidFill>
                  <a:schemeClr val="tx2"/>
                </a:solidFill>
                <a:latin typeface="+mn-lt"/>
              </a:rPr>
              <a:t>Reporting Category 5</a:t>
            </a:r>
          </a:p>
          <a:p>
            <a:pPr>
              <a:buFont typeface="Arial" charset="0"/>
              <a:buNone/>
            </a:pPr>
            <a:endParaRPr lang="en-US" sz="1800" dirty="0" smtClean="0">
              <a:latin typeface="+mn-lt"/>
            </a:endParaRPr>
          </a:p>
          <a:p>
            <a:pPr>
              <a:buFont typeface="Arial" charset="0"/>
              <a:buNone/>
            </a:pPr>
            <a:r>
              <a:rPr lang="en-US" sz="1800" b="0" dirty="0" smtClean="0">
                <a:latin typeface="+mn-lt"/>
              </a:rPr>
              <a:t>(G.11) </a:t>
            </a:r>
            <a:r>
              <a:rPr lang="en-US" sz="1800" dirty="0" smtClean="0">
                <a:latin typeface="+mn-lt"/>
              </a:rPr>
              <a:t>Similarity and the geometry of shape. </a:t>
            </a:r>
            <a:r>
              <a:rPr lang="en-US" sz="1800" b="0" dirty="0" smtClean="0">
                <a:latin typeface="+mn-lt"/>
              </a:rPr>
              <a:t>The student applies the concepts of similarity to justify properties of figures and solve problems. The student is expected to </a:t>
            </a:r>
          </a:p>
          <a:p>
            <a:pPr marL="914400" indent="-457200">
              <a:buSzPct val="100000"/>
              <a:buFont typeface="+mj-lt"/>
              <a:buAutoNum type="alphaUcPeriod"/>
            </a:pPr>
            <a:r>
              <a:rPr lang="en-US" sz="1800" b="0" dirty="0" smtClean="0">
                <a:latin typeface="+mn-lt"/>
              </a:rPr>
              <a:t>use and extend similarity properties and transformations to explore and justify conjectures about geometric figures   </a:t>
            </a:r>
            <a:r>
              <a:rPr lang="en-US" sz="1800" i="1" dirty="0" smtClean="0">
                <a:solidFill>
                  <a:srgbClr val="00B050"/>
                </a:solidFill>
                <a:latin typeface="+mn-lt"/>
              </a:rPr>
              <a:t>Supporting Standard </a:t>
            </a:r>
          </a:p>
          <a:p>
            <a:pPr marL="914400" indent="-457200">
              <a:buSzPct val="100000"/>
              <a:buFont typeface="+mj-lt"/>
              <a:buAutoNum type="alphaUcPeriod"/>
            </a:pPr>
            <a:r>
              <a:rPr lang="en-US" sz="1800" b="0" dirty="0" smtClean="0">
                <a:latin typeface="+mn-lt"/>
              </a:rPr>
              <a:t>use ratios to solve problems involving similar figures </a:t>
            </a:r>
            <a:r>
              <a:rPr lang="en-US" sz="1800" i="1" dirty="0" smtClean="0">
                <a:solidFill>
                  <a:srgbClr val="00B050"/>
                </a:solidFill>
                <a:latin typeface="+mn-lt"/>
              </a:rPr>
              <a:t>Supporting Standard </a:t>
            </a:r>
          </a:p>
          <a:p>
            <a:pPr marL="914400" indent="-457200">
              <a:buSzPct val="100000"/>
              <a:buFont typeface="+mj-lt"/>
              <a:buAutoNum type="alphaUcPeriod"/>
            </a:pPr>
            <a:r>
              <a:rPr lang="en-US" sz="1800" b="0" dirty="0" smtClean="0">
                <a:latin typeface="+mn-lt"/>
              </a:rPr>
              <a:t>develop, apply, and justify triangle similarity relationships, such as right triangle ratios, trigonometric ratios, and Pythagorean triples using a variety of methods </a:t>
            </a:r>
            <a:r>
              <a:rPr lang="en-US" sz="1800" i="1" dirty="0" smtClean="0">
                <a:solidFill>
                  <a:srgbClr val="FF0000"/>
                </a:solidFill>
                <a:latin typeface="+mn-lt"/>
              </a:rPr>
              <a:t>Readiness Standard </a:t>
            </a:r>
          </a:p>
          <a:p>
            <a:pPr marL="914400" indent="-457200">
              <a:buSzPct val="100000"/>
              <a:buFont typeface="+mj-lt"/>
              <a:buAutoNum type="alphaUcPeriod"/>
            </a:pPr>
            <a:r>
              <a:rPr lang="en-US" sz="1800" b="0" dirty="0" smtClean="0">
                <a:latin typeface="+mn-lt"/>
              </a:rPr>
              <a:t>describe the effect on perimeter, area, and volume when one or more dimensions of a figure are changed and apply this idea in solving problems </a:t>
            </a:r>
            <a:r>
              <a:rPr lang="en-US" sz="1800" i="1" dirty="0" smtClean="0">
                <a:solidFill>
                  <a:srgbClr val="FF0000"/>
                </a:solidFill>
                <a:latin typeface="+mn-lt"/>
              </a:rPr>
              <a:t>Readiness Standard </a:t>
            </a:r>
          </a:p>
        </p:txBody>
      </p:sp>
      <p:sp>
        <p:nvSpPr>
          <p:cNvPr id="19" name="Slide Number Placeholder 3"/>
          <p:cNvSpPr>
            <a:spLocks noGrp="1"/>
          </p:cNvSpPr>
          <p:nvPr>
            <p:ph type="sldNum" sz="quarter" idx="12"/>
          </p:nvPr>
        </p:nvSpPr>
        <p:spPr/>
        <p:txBody>
          <a:bodyPr/>
          <a:lstStyle/>
          <a:p>
            <a:fld id="{70C84471-D102-44CF-BE6C-E1D61FC3F432}" type="slidenum">
              <a:rPr lang="en-US" smtClean="0"/>
              <a:pPr/>
              <a:t>45</a:t>
            </a:fld>
            <a:endParaRPr lang="en-US" dirty="0"/>
          </a:p>
        </p:txBody>
      </p:sp>
      <p:sp>
        <p:nvSpPr>
          <p:cNvPr id="16" name="Title 1"/>
          <p:cNvSpPr>
            <a:spLocks noGrp="1"/>
          </p:cNvSpPr>
          <p:nvPr>
            <p:ph type="title"/>
          </p:nvPr>
        </p:nvSpPr>
        <p:spPr>
          <a:xfrm>
            <a:off x="457200" y="152400"/>
            <a:ext cx="8229600" cy="1143000"/>
          </a:xfrm>
        </p:spPr>
        <p:txBody>
          <a:bodyPr>
            <a:normAutofit/>
          </a:bodyPr>
          <a:lstStyle/>
          <a:p>
            <a:r>
              <a:rPr lang="en-US" sz="4000" dirty="0" smtClean="0"/>
              <a:t>Curriculum Assessed on STAAR</a:t>
            </a:r>
            <a:endParaRPr lang="en-US" sz="40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SzPct val="100000"/>
            </a:pPr>
            <a:r>
              <a:rPr lang="en-US" dirty="0" smtClean="0"/>
              <a:t>Readiness and Supporting Standards</a:t>
            </a:r>
          </a:p>
          <a:p>
            <a:endParaRPr lang="en-US" sz="1600" dirty="0" smtClean="0"/>
          </a:p>
          <a:p>
            <a:pPr lvl="1"/>
            <a:r>
              <a:rPr lang="en-US" sz="2800" dirty="0" smtClean="0"/>
              <a:t>Readiness and Supporting Standards are identified in the assessed curriculum documents.</a:t>
            </a:r>
          </a:p>
          <a:p>
            <a:pPr lvl="1">
              <a:buNone/>
            </a:pPr>
            <a:endParaRPr lang="en-US" sz="2800" dirty="0" smtClean="0"/>
          </a:p>
          <a:p>
            <a:pPr lvl="1"/>
            <a:r>
              <a:rPr lang="en-US" sz="2800" dirty="0" smtClean="0"/>
              <a:t>These documents are posted on the TEA student assessment website at </a:t>
            </a:r>
            <a:r>
              <a:rPr lang="en-US" sz="2000" dirty="0" smtClean="0">
                <a:hlinkClick r:id="rId3"/>
              </a:rPr>
              <a:t>http://www.tea.state.tx.us/student.assessment/staar/</a:t>
            </a:r>
            <a:r>
              <a:rPr lang="en-US" dirty="0" smtClean="0"/>
              <a:t>.</a:t>
            </a:r>
            <a:endParaRPr lang="en-US" dirty="0"/>
          </a:p>
        </p:txBody>
      </p:sp>
      <p:sp>
        <p:nvSpPr>
          <p:cNvPr id="11" name="Slide Number Placeholder 3"/>
          <p:cNvSpPr>
            <a:spLocks noGrp="1"/>
          </p:cNvSpPr>
          <p:nvPr>
            <p:ph type="sldNum" sz="quarter" idx="12"/>
          </p:nvPr>
        </p:nvSpPr>
        <p:spPr/>
        <p:txBody>
          <a:bodyPr/>
          <a:lstStyle/>
          <a:p>
            <a:fld id="{70C84471-D102-44CF-BE6C-E1D61FC3F432}" type="slidenum">
              <a:rPr lang="en-US" smtClean="0"/>
              <a:pPr/>
              <a:t>46</a:t>
            </a:fld>
            <a:endParaRPr lang="en-US" dirty="0"/>
          </a:p>
        </p:txBody>
      </p:sp>
      <p:sp>
        <p:nvSpPr>
          <p:cNvPr id="9" name="Title 1"/>
          <p:cNvSpPr>
            <a:spLocks noGrp="1"/>
          </p:cNvSpPr>
          <p:nvPr>
            <p:ph type="title"/>
          </p:nvPr>
        </p:nvSpPr>
        <p:spPr/>
        <p:txBody>
          <a:bodyPr>
            <a:normAutofit fontScale="90000"/>
          </a:bodyPr>
          <a:lstStyle/>
          <a:p>
            <a:pPr algn="ctr"/>
            <a:r>
              <a:rPr lang="en-US" dirty="0" smtClean="0"/>
              <a:t>Curriculum Assessed on STAAR</a:t>
            </a:r>
            <a:br>
              <a:rPr lang="en-US" dirty="0" smtClean="0"/>
            </a:b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Content Placeholder 2"/>
          <p:cNvSpPr>
            <a:spLocks noGrp="1"/>
          </p:cNvSpPr>
          <p:nvPr>
            <p:ph idx="1"/>
          </p:nvPr>
        </p:nvSpPr>
        <p:spPr>
          <a:xfrm>
            <a:off x="533400" y="1524000"/>
            <a:ext cx="8229600" cy="4081272"/>
          </a:xfrm>
        </p:spPr>
        <p:txBody>
          <a:bodyPr>
            <a:normAutofit/>
          </a:bodyPr>
          <a:lstStyle/>
          <a:p>
            <a:pPr eaLnBrk="1" hangingPunct="1">
              <a:buSzPct val="100000"/>
            </a:pPr>
            <a:r>
              <a:rPr lang="en-US" sz="2800" dirty="0" smtClean="0">
                <a:latin typeface="+mn-lt"/>
              </a:rPr>
              <a:t>Readiness Standards</a:t>
            </a:r>
          </a:p>
          <a:p>
            <a:pPr lvl="1" eaLnBrk="1" hangingPunct="1"/>
            <a:r>
              <a:rPr lang="en-US" sz="2800" dirty="0" smtClean="0">
                <a:latin typeface="+mn-lt"/>
              </a:rPr>
              <a:t>Encompass 30–40% of the eligible TEKS</a:t>
            </a:r>
          </a:p>
          <a:p>
            <a:pPr lvl="1" eaLnBrk="1" hangingPunct="1"/>
            <a:r>
              <a:rPr lang="en-US" sz="2800" dirty="0" smtClean="0">
                <a:latin typeface="+mn-lt"/>
              </a:rPr>
              <a:t>Will make up 60–65% of the assessment</a:t>
            </a:r>
          </a:p>
          <a:p>
            <a:pPr eaLnBrk="1" hangingPunct="1">
              <a:buFont typeface="Arial" charset="0"/>
              <a:buNone/>
            </a:pPr>
            <a:endParaRPr lang="en-US" sz="2800" dirty="0" smtClean="0">
              <a:latin typeface="+mn-lt"/>
            </a:endParaRPr>
          </a:p>
          <a:p>
            <a:pPr eaLnBrk="1" hangingPunct="1">
              <a:buSzPct val="100000"/>
            </a:pPr>
            <a:r>
              <a:rPr lang="en-US" sz="2800" dirty="0" smtClean="0">
                <a:latin typeface="+mn-lt"/>
              </a:rPr>
              <a:t>Supporting Standards</a:t>
            </a:r>
          </a:p>
          <a:p>
            <a:pPr lvl="1" eaLnBrk="1" hangingPunct="1"/>
            <a:r>
              <a:rPr lang="en-US" sz="2800" dirty="0" smtClean="0">
                <a:latin typeface="+mn-lt"/>
              </a:rPr>
              <a:t>Encompass 60–70% of the eligible TEKS</a:t>
            </a:r>
          </a:p>
          <a:p>
            <a:pPr lvl="1" eaLnBrk="1" hangingPunct="1"/>
            <a:r>
              <a:rPr lang="en-US" sz="2800" dirty="0" smtClean="0">
                <a:latin typeface="+mn-lt"/>
              </a:rPr>
              <a:t>Will make up 35–40% of the assessment</a:t>
            </a:r>
          </a:p>
        </p:txBody>
      </p:sp>
      <p:sp>
        <p:nvSpPr>
          <p:cNvPr id="8" name="Slide Number Placeholder 3"/>
          <p:cNvSpPr>
            <a:spLocks noGrp="1"/>
          </p:cNvSpPr>
          <p:nvPr>
            <p:ph type="sldNum" sz="quarter" idx="12"/>
          </p:nvPr>
        </p:nvSpPr>
        <p:spPr/>
        <p:txBody>
          <a:bodyPr/>
          <a:lstStyle/>
          <a:p>
            <a:fld id="{70C84471-D102-44CF-BE6C-E1D61FC3F432}" type="slidenum">
              <a:rPr lang="en-US" smtClean="0"/>
              <a:pPr/>
              <a:t>47</a:t>
            </a:fld>
            <a:endParaRPr lang="en-US" dirty="0"/>
          </a:p>
        </p:txBody>
      </p:sp>
      <p:sp>
        <p:nvSpPr>
          <p:cNvPr id="10" name="Title 1"/>
          <p:cNvSpPr>
            <a:spLocks noGrp="1"/>
          </p:cNvSpPr>
          <p:nvPr>
            <p:ph type="title"/>
          </p:nvPr>
        </p:nvSpPr>
        <p:spPr>
          <a:xfrm>
            <a:off x="304800" y="152400"/>
            <a:ext cx="8229600" cy="1143000"/>
          </a:xfrm>
        </p:spPr>
        <p:txBody>
          <a:bodyPr>
            <a:normAutofit/>
          </a:bodyPr>
          <a:lstStyle/>
          <a:p>
            <a:pPr algn="ctr"/>
            <a:r>
              <a:rPr lang="en-US" dirty="0" smtClean="0"/>
              <a:t>Curriculum Assessed on STAAR</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9678788"/>
              </p:ext>
            </p:extLst>
          </p:nvPr>
        </p:nvGraphicFramePr>
        <p:xfrm>
          <a:off x="4572000" y="1143000"/>
          <a:ext cx="4572000" cy="57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955247828"/>
              </p:ext>
            </p:extLst>
          </p:nvPr>
        </p:nvGraphicFramePr>
        <p:xfrm>
          <a:off x="0" y="1143000"/>
          <a:ext cx="4572000" cy="5791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9"/>
          <p:cNvSpPr>
            <a:spLocks noGrp="1"/>
          </p:cNvSpPr>
          <p:nvPr>
            <p:ph type="title"/>
          </p:nvPr>
        </p:nvSpPr>
        <p:spPr>
          <a:xfrm>
            <a:off x="304800" y="0"/>
            <a:ext cx="8229600" cy="1219200"/>
          </a:xfrm>
        </p:spPr>
        <p:txBody>
          <a:bodyPr/>
          <a:lstStyle/>
          <a:p>
            <a:r>
              <a:rPr lang="en-US" dirty="0" smtClean="0"/>
              <a:t>Curriculum Assessed on STAAR</a:t>
            </a:r>
            <a:endParaRPr lang="en-US" dirty="0"/>
          </a:p>
        </p:txBody>
      </p:sp>
      <p:sp>
        <p:nvSpPr>
          <p:cNvPr id="11"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48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49</a:t>
            </a:fld>
            <a:endParaRPr lang="en-US" dirty="0"/>
          </a:p>
        </p:txBody>
      </p:sp>
      <p:sp>
        <p:nvSpPr>
          <p:cNvPr id="5" name="Title 4"/>
          <p:cNvSpPr>
            <a:spLocks noGrp="1"/>
          </p:cNvSpPr>
          <p:nvPr>
            <p:ph type="title"/>
          </p:nvPr>
        </p:nvSpPr>
        <p:spPr/>
        <p:txBody>
          <a:bodyPr>
            <a:normAutofit fontScale="90000"/>
          </a:bodyPr>
          <a:lstStyle/>
          <a:p>
            <a:pPr algn="ctr"/>
            <a:r>
              <a:rPr lang="en-US" dirty="0" smtClean="0"/>
              <a:t>TAKS to STAAR</a:t>
            </a:r>
            <a:br>
              <a:rPr lang="en-US" dirty="0" smtClean="0"/>
            </a:br>
            <a:endParaRPr lang="en-US" dirty="0"/>
          </a:p>
        </p:txBody>
      </p:sp>
      <p:sp>
        <p:nvSpPr>
          <p:cNvPr id="11" name="Footer Placeholder 5"/>
          <p:cNvSpPr txBox="1">
            <a:spLocks/>
          </p:cNvSpPr>
          <p:nvPr/>
        </p:nvSpPr>
        <p:spPr>
          <a:xfrm>
            <a:off x="0" y="6338455"/>
            <a:ext cx="9144000" cy="365125"/>
          </a:xfrm>
          <a:prstGeom prst="rect">
            <a:avLst/>
          </a:prstGeom>
        </p:spPr>
        <p:txBody>
          <a:bodyPr vert="horz" l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100" b="1" i="0" u="none" strike="noStrike" kern="1200" cap="none" spc="0" normalizeH="0" baseline="0" noProof="0" dirty="0" smtClean="0">
                <a:ln>
                  <a:noFill/>
                </a:ln>
                <a:solidFill>
                  <a:schemeClr val="tx2">
                    <a:shade val="50000"/>
                  </a:schemeClr>
                </a:solidFill>
                <a:effectLst/>
                <a:uLnTx/>
                <a:uFillTx/>
                <a:latin typeface="Times New Roman" pitchFamily="18" charset="0"/>
                <a:ea typeface="+mn-ea"/>
                <a:cs typeface="+mn-cs"/>
              </a:rPr>
              <a:t>  Provided by: Education Service Center Region XI </a:t>
            </a:r>
            <a:endParaRPr kumimoji="1" lang="en-US" sz="1100" b="1" i="0" u="none" strike="noStrike" kern="1200" cap="none" spc="0" normalizeH="0" baseline="0" noProof="0" dirty="0">
              <a:ln>
                <a:noFill/>
              </a:ln>
              <a:solidFill>
                <a:schemeClr val="tx2">
                  <a:shade val="50000"/>
                </a:schemeClr>
              </a:solidFill>
              <a:effectLst/>
              <a:uLnTx/>
              <a:uFillTx/>
              <a:latin typeface="Times New Roman" pitchFamily="18" charset="0"/>
              <a:ea typeface="+mn-ea"/>
              <a:cs typeface="+mn-cs"/>
            </a:endParaRPr>
          </a:p>
        </p:txBody>
      </p:sp>
      <p:graphicFrame>
        <p:nvGraphicFramePr>
          <p:cNvPr id="8" name="Group 71"/>
          <p:cNvGraphicFramePr>
            <a:graphicFrameLocks/>
          </p:cNvGraphicFramePr>
          <p:nvPr/>
        </p:nvGraphicFramePr>
        <p:xfrm>
          <a:off x="2" y="1066798"/>
          <a:ext cx="9144001" cy="5791201"/>
        </p:xfrm>
        <a:graphic>
          <a:graphicData uri="http://schemas.openxmlformats.org/drawingml/2006/table">
            <a:tbl>
              <a:tblPr/>
              <a:tblGrid>
                <a:gridCol w="1235677"/>
                <a:gridCol w="1318054"/>
                <a:gridCol w="1318054"/>
                <a:gridCol w="1318054"/>
                <a:gridCol w="1318054"/>
                <a:gridCol w="1318054"/>
                <a:gridCol w="1318054"/>
              </a:tblGrid>
              <a:tr h="117837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1" i="0" u="none" strike="noStrike" cap="none" normalizeH="0" baseline="0" dirty="0" smtClean="0">
                        <a:ln>
                          <a:noFill/>
                        </a:ln>
                        <a:solidFill>
                          <a:srgbClr val="FFFFFF"/>
                        </a:solidFill>
                        <a:effectLst/>
                        <a:latin typeface="Arial Narrow" pitchFamily="34" charset="0"/>
                      </a:endParaRPr>
                    </a:p>
                  </a:txBody>
                  <a:tcPr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2010–2011</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2011–2012</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2012–2013</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2013–2014</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2014–2015</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2015–2016</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9013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GR 3–8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9013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GR 9</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8974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GR 10</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9013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GR 11</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10113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GR 12 &amp;</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Out-of-School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Students</a:t>
                      </a:r>
                      <a:endParaRPr kumimoji="0" lang="en-US" sz="1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99FF"/>
                          </a:solidFill>
                          <a:effectLst/>
                          <a:latin typeface="Arial Narrow" pitchFamily="34" charset="0"/>
                          <a:cs typeface="Times New Roman" pitchFamily="18" charset="0"/>
                        </a:rPr>
                        <a:t>STAAR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or</a:t>
                      </a:r>
                      <a:r>
                        <a:rPr kumimoji="0" lang="en-US" sz="2200" b="1" i="0" u="none" strike="noStrike" cap="none" normalizeH="0" baseline="0" dirty="0" smtClean="0">
                          <a:ln>
                            <a:noFill/>
                          </a:ln>
                          <a:solidFill>
                            <a:srgbClr val="C00000"/>
                          </a:solidFill>
                          <a:effectLst/>
                          <a:latin typeface="Arial Narrow" pitchFamily="34" charset="0"/>
                          <a:cs typeface="Times New Roman" pitchFamily="18" charset="0"/>
                        </a:rPr>
                        <a:t> </a:t>
                      </a: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2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99FF"/>
                          </a:solidFill>
                          <a:effectLst/>
                          <a:latin typeface="Arial Narrow" pitchFamily="34" charset="0"/>
                          <a:cs typeface="Times New Roman" pitchFamily="18" charset="0"/>
                        </a:rPr>
                        <a:t>STAAR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or</a:t>
                      </a:r>
                      <a:r>
                        <a:rPr kumimoji="0" lang="en-US" sz="2200" b="1" i="0" u="none" strike="noStrike" cap="none" normalizeH="0" baseline="0" dirty="0" smtClean="0">
                          <a:ln>
                            <a:noFill/>
                          </a:ln>
                          <a:solidFill>
                            <a:srgbClr val="C00000"/>
                          </a:solidFill>
                          <a:effectLst/>
                          <a:latin typeface="Arial Narrow" pitchFamily="34" charset="0"/>
                          <a:cs typeface="Times New Roman" pitchFamily="18" charset="0"/>
                        </a:rPr>
                        <a:t> </a:t>
                      </a: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2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idx="1"/>
          </p:nvPr>
        </p:nvSpPr>
        <p:spPr>
          <a:xfrm>
            <a:off x="914400" y="1882775"/>
            <a:ext cx="6477000" cy="3146425"/>
          </a:xfrm>
        </p:spPr>
        <p:txBody>
          <a:bodyPr>
            <a:normAutofit/>
          </a:bodyPr>
          <a:lstStyle/>
          <a:p>
            <a:pPr eaLnBrk="1" hangingPunct="1"/>
            <a:r>
              <a:rPr lang="en-US" sz="3600" dirty="0" smtClean="0"/>
              <a:t>Classroom teachers </a:t>
            </a:r>
          </a:p>
          <a:p>
            <a:pPr eaLnBrk="1" hangingPunct="1"/>
            <a:r>
              <a:rPr lang="en-US" sz="3600" dirty="0" smtClean="0"/>
              <a:t>School administrators</a:t>
            </a:r>
          </a:p>
          <a:p>
            <a:pPr eaLnBrk="1" hangingPunct="1"/>
            <a:r>
              <a:rPr lang="en-US" sz="3600" dirty="0" smtClean="0"/>
              <a:t>Parents</a:t>
            </a:r>
          </a:p>
          <a:p>
            <a:pPr eaLnBrk="1" hangingPunct="1"/>
            <a:r>
              <a:rPr lang="en-US" sz="3600" dirty="0" smtClean="0"/>
              <a:t>Business people </a:t>
            </a:r>
          </a:p>
          <a:p>
            <a:pPr eaLnBrk="1" hangingPunct="1"/>
            <a:r>
              <a:rPr lang="en-US" sz="3600" dirty="0" smtClean="0"/>
              <a:t>National experts </a:t>
            </a:r>
          </a:p>
        </p:txBody>
      </p:sp>
      <p:sp>
        <p:nvSpPr>
          <p:cNvPr id="1027" name="Rectangle 2"/>
          <p:cNvSpPr>
            <a:spLocks noGrp="1" noChangeArrowheads="1"/>
          </p:cNvSpPr>
          <p:nvPr>
            <p:ph type="title"/>
          </p:nvPr>
        </p:nvSpPr>
        <p:spPr/>
        <p:txBody>
          <a:bodyPr/>
          <a:lstStyle/>
          <a:p>
            <a:pPr eaLnBrk="1" hangingPunct="1"/>
            <a:r>
              <a:rPr lang="en-US" sz="4400" dirty="0" smtClean="0"/>
              <a:t>Who develops the TEKS?</a:t>
            </a:r>
          </a:p>
        </p:txBody>
      </p:sp>
      <p:pic>
        <p:nvPicPr>
          <p:cNvPr id="1029" name="Picture 5" descr="C:\Documents and Settings\ragent\Local Settings\Temporary Internet Files\Content.IE5\SM2KZ5KB\MPj04392740000[1].jpg"/>
          <p:cNvPicPr>
            <a:picLocks noChangeAspect="1" noChangeArrowheads="1"/>
          </p:cNvPicPr>
          <p:nvPr/>
        </p:nvPicPr>
        <p:blipFill>
          <a:blip r:embed="rId3" cstate="print"/>
          <a:srcRect/>
          <a:stretch>
            <a:fillRect/>
          </a:stretch>
        </p:blipFill>
        <p:spPr bwMode="auto">
          <a:xfrm>
            <a:off x="5105400" y="3447731"/>
            <a:ext cx="3505200" cy="2822004"/>
          </a:xfrm>
          <a:prstGeom prst="rect">
            <a:avLst/>
          </a:prstGeom>
          <a:noFill/>
        </p:spPr>
      </p:pic>
      <p:sp>
        <p:nvSpPr>
          <p:cNvPr id="2" name="Slide Number Placeholder 1"/>
          <p:cNvSpPr>
            <a:spLocks noGrp="1"/>
          </p:cNvSpPr>
          <p:nvPr>
            <p:ph type="sldNum" sz="quarter" idx="12"/>
          </p:nvPr>
        </p:nvSpPr>
        <p:spPr/>
        <p:txBody>
          <a:bodyPr/>
          <a:lstStyle/>
          <a:p>
            <a:fld id="{6C9BBEF7-7293-46AE-9D35-8611E125A7BD}"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8229600" cy="3657600"/>
          </a:xfrm>
        </p:spPr>
        <p:txBody>
          <a:bodyPr/>
          <a:lstStyle/>
          <a:p>
            <a:r>
              <a:rPr lang="en-US" dirty="0" smtClean="0"/>
              <a:t>Participants will</a:t>
            </a:r>
          </a:p>
          <a:p>
            <a:pPr lvl="1"/>
            <a:r>
              <a:rPr lang="en-US" dirty="0" smtClean="0"/>
              <a:t>Highlight the EOC standards </a:t>
            </a:r>
            <a:r>
              <a:rPr lang="en-US" dirty="0"/>
              <a:t>i</a:t>
            </a:r>
            <a:r>
              <a:rPr lang="en-US" dirty="0" smtClean="0"/>
              <a:t>n the TEKS documents.</a:t>
            </a:r>
          </a:p>
          <a:p>
            <a:pPr lvl="1"/>
            <a:r>
              <a:rPr lang="en-US" dirty="0" smtClean="0"/>
              <a:t>Discuss which TEKS are assessed and not assessed.</a:t>
            </a:r>
          </a:p>
          <a:p>
            <a:pPr lvl="1"/>
            <a:r>
              <a:rPr lang="en-US" dirty="0" smtClean="0"/>
              <a:t>Debrief with the whole group.</a:t>
            </a:r>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50</a:t>
            </a:fld>
            <a:endParaRPr lang="en-US" dirty="0"/>
          </a:p>
        </p:txBody>
      </p:sp>
      <p:sp>
        <p:nvSpPr>
          <p:cNvPr id="4" name="Title 3"/>
          <p:cNvSpPr>
            <a:spLocks noGrp="1"/>
          </p:cNvSpPr>
          <p:nvPr>
            <p:ph type="title"/>
          </p:nvPr>
        </p:nvSpPr>
        <p:spPr/>
        <p:txBody>
          <a:bodyPr>
            <a:normAutofit fontScale="90000"/>
          </a:bodyPr>
          <a:lstStyle/>
          <a:p>
            <a:r>
              <a:rPr lang="en-US" dirty="0" smtClean="0"/>
              <a:t>CROSSWALK Between </a:t>
            </a:r>
            <a:br>
              <a:rPr lang="en-US" dirty="0" smtClean="0"/>
            </a:br>
            <a:r>
              <a:rPr lang="en-US" dirty="0" smtClean="0"/>
              <a:t>TEKS and EOC	</a:t>
            </a:r>
            <a:endParaRPr lang="en-US" dirty="0"/>
          </a:p>
        </p:txBody>
      </p:sp>
      <p:pic>
        <p:nvPicPr>
          <p:cNvPr id="27652" name="Picture 4" descr="C:\Users\jharvill\AppData\Local\Microsoft\Windows\Temporary Internet Files\Content.IE5\11UD794B\MP900442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191000"/>
            <a:ext cx="34350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C:\Users\jharvill\AppData\Local\Microsoft\Windows\Temporary Internet Files\Content.IE5\IPK9HJ7N\MC9003897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48224">
            <a:off x="7084463" y="1249582"/>
            <a:ext cx="1048817" cy="183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49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990600"/>
            <a:ext cx="6172200" cy="3190273"/>
          </a:xfrm>
        </p:spPr>
        <p:txBody>
          <a:bodyPr>
            <a:normAutofit/>
          </a:bodyPr>
          <a:lstStyle/>
          <a:p>
            <a:r>
              <a:rPr lang="en-US" sz="4800" dirty="0" smtClean="0"/>
              <a:t>STAAR </a:t>
            </a:r>
            <a:br>
              <a:rPr lang="en-US" sz="4800" dirty="0" smtClean="0"/>
            </a:br>
            <a:r>
              <a:rPr lang="en-US" sz="4800" dirty="0" smtClean="0"/>
              <a:t>END-OF-COURSE ASSESSMENTS</a:t>
            </a:r>
            <a:endParaRPr lang="en-US" sz="4800" dirty="0"/>
          </a:p>
        </p:txBody>
      </p:sp>
      <p:sp>
        <p:nvSpPr>
          <p:cNvPr id="7" name="Slide Number Placeholder 3"/>
          <p:cNvSpPr>
            <a:spLocks noGrp="1"/>
          </p:cNvSpPr>
          <p:nvPr>
            <p:ph type="sldNum" sz="quarter" idx="12"/>
          </p:nvPr>
        </p:nvSpPr>
        <p:spPr>
          <a:xfrm>
            <a:off x="8305800" y="6356350"/>
            <a:ext cx="533400" cy="365125"/>
          </a:xfrm>
          <a:prstGeom prst="rect">
            <a:avLst/>
          </a:prstGeom>
        </p:spPr>
        <p:txBody>
          <a:bodyPr/>
          <a:lstStyle/>
          <a:p>
            <a:fld id="{70C84471-D102-44CF-BE6C-E1D61FC3F43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nvPr>
        </p:nvGraphicFramePr>
        <p:xfrm>
          <a:off x="0" y="1066800"/>
          <a:ext cx="9144000" cy="5791201"/>
        </p:xfrm>
        <a:graphic>
          <a:graphicData uri="http://schemas.openxmlformats.org/drawingml/2006/table">
            <a:tbl>
              <a:tblPr firstRow="1">
                <a:tableStyleId>{5C22544A-7EE6-4342-B048-85BDC9FD1C3A}</a:tableStyleId>
              </a:tblPr>
              <a:tblGrid>
                <a:gridCol w="2544417"/>
                <a:gridCol w="2027583"/>
                <a:gridCol w="2286000"/>
                <a:gridCol w="2286000"/>
              </a:tblGrid>
              <a:tr h="1074156">
                <a:tc>
                  <a:txBody>
                    <a:bodyPr/>
                    <a:lstStyle/>
                    <a:p>
                      <a:pPr algn="ctr"/>
                      <a:r>
                        <a:rPr lang="en-US" sz="2400" dirty="0" smtClean="0">
                          <a:solidFill>
                            <a:srgbClr val="FFFFFF"/>
                          </a:solidFill>
                          <a:latin typeface="Verdana" pitchFamily="34" charset="0"/>
                        </a:rPr>
                        <a:t>English</a:t>
                      </a:r>
                      <a:endParaRPr lang="en-US" sz="2400" dirty="0">
                        <a:solidFill>
                          <a:srgbClr val="FFFFFF"/>
                        </a:solidFill>
                        <a:latin typeface="Verdana" pitchFamily="34" charset="0"/>
                      </a:endParaRPr>
                    </a:p>
                  </a:txBody>
                  <a:tcPr/>
                </a:tc>
                <a:tc>
                  <a:txBody>
                    <a:bodyPr/>
                    <a:lstStyle/>
                    <a:p>
                      <a:pPr algn="ctr"/>
                      <a:r>
                        <a:rPr lang="en-US" sz="2400" dirty="0" smtClean="0">
                          <a:solidFill>
                            <a:srgbClr val="FFFFFF"/>
                          </a:solidFill>
                          <a:latin typeface="Verdana" pitchFamily="34" charset="0"/>
                        </a:rPr>
                        <a:t>Math</a:t>
                      </a:r>
                      <a:endParaRPr lang="en-US" sz="2400" dirty="0">
                        <a:solidFill>
                          <a:srgbClr val="FFFFFF"/>
                        </a:solidFill>
                        <a:latin typeface="Verdana" pitchFamily="34" charset="0"/>
                      </a:endParaRPr>
                    </a:p>
                  </a:txBody>
                  <a:tcPr/>
                </a:tc>
                <a:tc>
                  <a:txBody>
                    <a:bodyPr/>
                    <a:lstStyle/>
                    <a:p>
                      <a:pPr algn="ctr"/>
                      <a:r>
                        <a:rPr lang="en-US" sz="2400" dirty="0" smtClean="0">
                          <a:solidFill>
                            <a:srgbClr val="FFFFFF"/>
                          </a:solidFill>
                          <a:latin typeface="Verdana" pitchFamily="34" charset="0"/>
                        </a:rPr>
                        <a:t>Science</a:t>
                      </a:r>
                      <a:endParaRPr lang="en-US" sz="2400" dirty="0">
                        <a:solidFill>
                          <a:srgbClr val="FFFFFF"/>
                        </a:solidFill>
                        <a:latin typeface="Verdana" pitchFamily="34" charset="0"/>
                      </a:endParaRPr>
                    </a:p>
                  </a:txBody>
                  <a:tcPr/>
                </a:tc>
                <a:tc>
                  <a:txBody>
                    <a:bodyPr/>
                    <a:lstStyle/>
                    <a:p>
                      <a:pPr algn="ctr"/>
                      <a:r>
                        <a:rPr lang="en-US" sz="2400" dirty="0" smtClean="0">
                          <a:solidFill>
                            <a:srgbClr val="FFFFFF"/>
                          </a:solidFill>
                          <a:latin typeface="Verdana" pitchFamily="34" charset="0"/>
                        </a:rPr>
                        <a:t>Social Studies</a:t>
                      </a:r>
                      <a:endParaRPr lang="en-US" sz="2400" dirty="0">
                        <a:solidFill>
                          <a:srgbClr val="FFFFFF"/>
                        </a:solidFill>
                        <a:latin typeface="Verdana" pitchFamily="34" charset="0"/>
                      </a:endParaRPr>
                    </a:p>
                  </a:txBody>
                  <a:tcPr/>
                </a:tc>
              </a:tr>
              <a:tr h="1344624">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English I</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Algebra I</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Biology</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World Geography</a:t>
                      </a:r>
                      <a:endParaRPr lang="en-US" sz="2400" dirty="0">
                        <a:solidFill>
                          <a:srgbClr val="FFFFFF"/>
                        </a:solidFill>
                        <a:latin typeface="Verdana" pitchFamily="34" charset="0"/>
                      </a:endParaRPr>
                    </a:p>
                  </a:txBody>
                  <a:tcPr>
                    <a:solidFill>
                      <a:srgbClr val="000000"/>
                    </a:solidFill>
                  </a:tcPr>
                </a:tc>
              </a:tr>
              <a:tr h="16280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English II</a:t>
                      </a:r>
                    </a:p>
                  </a:txBody>
                  <a:tcPr>
                    <a:solidFill>
                      <a:srgbClr val="000000"/>
                    </a:solidFill>
                  </a:tcPr>
                </a:tc>
                <a:tc>
                  <a:txBody>
                    <a:bodyPr/>
                    <a:lstStyle/>
                    <a:p>
                      <a:pPr algn="ctr"/>
                      <a:r>
                        <a:rPr lang="en-US" sz="2400" dirty="0" smtClean="0">
                          <a:solidFill>
                            <a:srgbClr val="FFFFFF"/>
                          </a:solidFill>
                          <a:latin typeface="Verdana" pitchFamily="34" charset="0"/>
                        </a:rPr>
                        <a:t>Geometry</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Chemistry</a:t>
                      </a:r>
                      <a:endParaRPr lang="en-US" sz="2400" dirty="0">
                        <a:solidFill>
                          <a:srgbClr val="FFFFFF"/>
                        </a:solidFill>
                        <a:latin typeface="Verdana" pitchFamily="34" charset="0"/>
                      </a:endParaRPr>
                    </a:p>
                  </a:txBody>
                  <a:tcPr>
                    <a:solidFill>
                      <a:srgbClr val="0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World History</a:t>
                      </a:r>
                      <a:endParaRPr kumimoji="0" lang="en-US" sz="2400" b="0" i="0" u="none" strike="noStrike" cap="none" normalizeH="0" baseline="0" dirty="0" smtClean="0">
                        <a:ln>
                          <a:noFill/>
                        </a:ln>
                        <a:solidFill>
                          <a:srgbClr val="FFFFFF"/>
                        </a:solidFill>
                        <a:effectLst/>
                        <a:latin typeface="Verdana" pitchFamily="34" charset="0"/>
                      </a:endParaRPr>
                    </a:p>
                  </a:txBody>
                  <a:tcPr>
                    <a:solidFill>
                      <a:srgbClr val="000000"/>
                    </a:solidFill>
                  </a:tcPr>
                </a:tc>
              </a:tr>
              <a:tr h="1744356">
                <a:tc>
                  <a:txBody>
                    <a:bodyPr/>
                    <a:lstStyle/>
                    <a:p>
                      <a:pPr algn="ctr"/>
                      <a:r>
                        <a:rPr lang="en-US" sz="2400" dirty="0" smtClean="0">
                          <a:solidFill>
                            <a:srgbClr val="FFFFFF"/>
                          </a:solidFill>
                          <a:latin typeface="Verdana" pitchFamily="34" charset="0"/>
                          <a:ea typeface="Times New Roman" pitchFamily="18" charset="0"/>
                        </a:rPr>
                        <a:t>English III </a:t>
                      </a:r>
                      <a:endParaRPr lang="en-US" sz="2400" dirty="0">
                        <a:solidFill>
                          <a:srgbClr val="FFFFFF"/>
                        </a:solidFill>
                        <a:latin typeface="Verdana" pitchFamily="34" charset="0"/>
                      </a:endParaRPr>
                    </a:p>
                  </a:txBody>
                  <a:tcPr>
                    <a:solidFill>
                      <a:srgbClr val="000000"/>
                    </a:solidFill>
                  </a:tcPr>
                </a:tc>
                <a:tc>
                  <a:txBody>
                    <a:bodyPr/>
                    <a:lstStyle/>
                    <a:p>
                      <a:pPr algn="ctr"/>
                      <a:r>
                        <a:rPr lang="en-US" sz="2400" dirty="0" smtClean="0">
                          <a:solidFill>
                            <a:srgbClr val="FFFFFF"/>
                          </a:solidFill>
                          <a:latin typeface="Verdana" pitchFamily="34" charset="0"/>
                        </a:rPr>
                        <a:t>Algebra II</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Physics</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U.S. History</a:t>
                      </a:r>
                      <a:endParaRPr lang="en-US" sz="2400" dirty="0">
                        <a:solidFill>
                          <a:srgbClr val="FFFFFF"/>
                        </a:solidFill>
                        <a:latin typeface="Verdana" pitchFamily="34" charset="0"/>
                      </a:endParaRPr>
                    </a:p>
                  </a:txBody>
                  <a:tcPr>
                    <a:solidFill>
                      <a:srgbClr val="000000"/>
                    </a:solidFill>
                  </a:tcPr>
                </a:tc>
              </a:tr>
            </a:tbl>
          </a:graphicData>
        </a:graphic>
      </p:graphicFrame>
      <p:sp>
        <p:nvSpPr>
          <p:cNvPr id="13"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solidFill>
                  <a:srgbClr val="FFFFFF"/>
                </a:solidFill>
              </a:rPr>
              <a:pPr/>
              <a:t>52</a:t>
            </a:fld>
            <a:endParaRPr lang="en-US" dirty="0">
              <a:solidFill>
                <a:srgbClr val="FFFFFF"/>
              </a:solidFill>
            </a:endParaRPr>
          </a:p>
        </p:txBody>
      </p:sp>
      <p:sp>
        <p:nvSpPr>
          <p:cNvPr id="10" name="Title 9"/>
          <p:cNvSpPr>
            <a:spLocks noGrp="1"/>
          </p:cNvSpPr>
          <p:nvPr>
            <p:ph type="title"/>
          </p:nvPr>
        </p:nvSpPr>
        <p:spPr>
          <a:xfrm>
            <a:off x="0" y="0"/>
            <a:ext cx="9129713" cy="1066799"/>
          </a:xfrm>
        </p:spPr>
        <p:txBody>
          <a:bodyPr anchor="t">
            <a:normAutofit/>
          </a:bodyPr>
          <a:lstStyle/>
          <a:p>
            <a:r>
              <a:rPr lang="en-US" sz="3100" dirty="0" smtClean="0"/>
              <a:t>End-of-Course Tested Subjects (</a:t>
            </a:r>
            <a:r>
              <a:rPr lang="en-US" sz="3100" dirty="0" smtClean="0">
                <a:solidFill>
                  <a:schemeClr val="accent1"/>
                </a:solidFill>
              </a:rPr>
              <a:t>X</a:t>
            </a:r>
            <a:r>
              <a:rPr lang="en-US" sz="3100" dirty="0" smtClean="0"/>
              <a:t>=no modified or alternate version available</a:t>
            </a:r>
            <a:r>
              <a:rPr lang="en-US" sz="2800" dirty="0" smtClean="0"/>
              <a:t>)</a:t>
            </a:r>
            <a:endParaRPr lang="en-US" sz="3100" dirty="0"/>
          </a:p>
        </p:txBody>
      </p:sp>
      <p:sp>
        <p:nvSpPr>
          <p:cNvPr id="6" name="Multiply 5" descr="Chemistry - X"/>
          <p:cNvSpPr/>
          <p:nvPr/>
        </p:nvSpPr>
        <p:spPr>
          <a:xfrm>
            <a:off x="5181600" y="41148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Multiply 6" descr="Physics - X"/>
          <p:cNvSpPr/>
          <p:nvPr/>
        </p:nvSpPr>
        <p:spPr>
          <a:xfrm>
            <a:off x="5181600" y="55626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Multiply 7" descr="Algebra II - X"/>
          <p:cNvSpPr/>
          <p:nvPr/>
        </p:nvSpPr>
        <p:spPr>
          <a:xfrm>
            <a:off x="2971800" y="56388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524000"/>
            <a:ext cx="8686800" cy="4953000"/>
          </a:xfrm>
        </p:spPr>
        <p:txBody>
          <a:bodyPr>
            <a:noAutofit/>
          </a:bodyPr>
          <a:lstStyle/>
          <a:p>
            <a:pPr>
              <a:buSzPct val="100000"/>
            </a:pPr>
            <a:r>
              <a:rPr lang="en-US" sz="2800" dirty="0" smtClean="0"/>
              <a:t>According to graduation requirements currently in place, students entering 9</a:t>
            </a:r>
            <a:r>
              <a:rPr lang="en-US" sz="2800" baseline="30000" dirty="0" smtClean="0"/>
              <a:t>th</a:t>
            </a:r>
            <a:r>
              <a:rPr lang="en-US" sz="2800" dirty="0" smtClean="0"/>
              <a:t> grade in 2011-2012 must achieve a cumulative score at least equal to the product of number of assessments taken in that content area and scale score that indicates satisfactory performance.</a:t>
            </a:r>
          </a:p>
          <a:p>
            <a:pPr>
              <a:buSzPct val="100000"/>
            </a:pPr>
            <a:r>
              <a:rPr lang="en-US" sz="2800" dirty="0" smtClean="0"/>
              <a:t>For each of four core content areas, cumulative score ≥ </a:t>
            </a:r>
            <a:r>
              <a:rPr lang="en-US" sz="2800" i="1" dirty="0" smtClean="0"/>
              <a:t>n</a:t>
            </a:r>
            <a:r>
              <a:rPr lang="en-US" sz="2800" dirty="0" smtClean="0"/>
              <a:t> x passing scale score, where </a:t>
            </a:r>
            <a:r>
              <a:rPr lang="en-US" sz="2800" i="1" dirty="0" smtClean="0"/>
              <a:t>n</a:t>
            </a:r>
            <a:r>
              <a:rPr lang="en-US" sz="2800" dirty="0" smtClean="0"/>
              <a:t> = number of assessments taken.</a:t>
            </a:r>
            <a:endParaRPr lang="en-US" sz="2800" dirty="0"/>
          </a:p>
        </p:txBody>
      </p:sp>
      <p:sp>
        <p:nvSpPr>
          <p:cNvPr id="8"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53</a:t>
            </a:fld>
            <a:endParaRPr lang="en-US" dirty="0"/>
          </a:p>
        </p:txBody>
      </p:sp>
      <p:sp>
        <p:nvSpPr>
          <p:cNvPr id="5" name="Title 9"/>
          <p:cNvSpPr>
            <a:spLocks noGrp="1"/>
          </p:cNvSpPr>
          <p:nvPr>
            <p:ph type="title"/>
          </p:nvPr>
        </p:nvSpPr>
        <p:spPr>
          <a:xfrm>
            <a:off x="457200" y="228600"/>
            <a:ext cx="8229600" cy="1066800"/>
          </a:xfrm>
        </p:spPr>
        <p:txBody>
          <a:bodyPr>
            <a:noAutofit/>
          </a:bodyPr>
          <a:lstStyle/>
          <a:p>
            <a:r>
              <a:rPr lang="en-US" sz="4000" b="1" dirty="0" smtClean="0"/>
              <a:t>STAAR End-of-Course High School Assessments</a:t>
            </a:r>
            <a:endParaRPr lang="en-US" sz="4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447800"/>
            <a:ext cx="8305800" cy="4572000"/>
          </a:xfrm>
        </p:spPr>
        <p:txBody>
          <a:bodyPr>
            <a:normAutofit/>
          </a:bodyPr>
          <a:lstStyle/>
          <a:p>
            <a:pPr>
              <a:buSzPct val="100000"/>
            </a:pPr>
            <a:r>
              <a:rPr lang="en-US" sz="3200" dirty="0" smtClean="0"/>
              <a:t>For students on Minimum High School Program </a:t>
            </a:r>
          </a:p>
          <a:p>
            <a:pPr lvl="1"/>
            <a:endParaRPr lang="en-US" sz="2400" dirty="0" smtClean="0"/>
          </a:p>
          <a:p>
            <a:pPr lvl="1"/>
            <a:r>
              <a:rPr lang="en-US" sz="3200" dirty="0" smtClean="0"/>
              <a:t>Cumulative score is based on number of courses taken for which an end-of-course assessment exists.</a:t>
            </a:r>
          </a:p>
          <a:p>
            <a:pPr lvl="1"/>
            <a:endParaRPr lang="en-US" sz="2400" dirty="0" smtClean="0"/>
          </a:p>
          <a:p>
            <a:pPr lvl="1"/>
            <a:r>
              <a:rPr lang="en-US" sz="3200" dirty="0" smtClean="0"/>
              <a:t>Cumulative score requirement may vary by subject area.</a:t>
            </a:r>
            <a:endParaRPr lang="en-US" sz="3200" dirty="0"/>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54</a:t>
            </a:fld>
            <a:endParaRPr lang="en-US" dirty="0"/>
          </a:p>
        </p:txBody>
      </p:sp>
      <p:sp>
        <p:nvSpPr>
          <p:cNvPr id="5" name="Title 4"/>
          <p:cNvSpPr>
            <a:spLocks noGrp="1"/>
          </p:cNvSpPr>
          <p:nvPr>
            <p:ph type="title"/>
          </p:nvPr>
        </p:nvSpPr>
        <p:spPr>
          <a:xfrm>
            <a:off x="533400" y="152400"/>
            <a:ext cx="8305800" cy="1295400"/>
          </a:xfrm>
        </p:spPr>
        <p:txBody>
          <a:bodyPr>
            <a:noAutofit/>
          </a:bodyPr>
          <a:lstStyle/>
          <a:p>
            <a:r>
              <a:rPr lang="en-US" sz="4000" b="1" dirty="0" smtClean="0"/>
              <a:t>STAAR End-of-Course High School Assessments</a:t>
            </a:r>
            <a:endParaRPr lang="en-US" sz="40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76400"/>
            <a:ext cx="8382000" cy="4114800"/>
          </a:xfrm>
        </p:spPr>
        <p:txBody>
          <a:bodyPr>
            <a:normAutofit/>
          </a:bodyPr>
          <a:lstStyle/>
          <a:p>
            <a:pPr>
              <a:buSzPct val="100000"/>
            </a:pPr>
            <a:r>
              <a:rPr lang="en-US" sz="3200" dirty="0" smtClean="0"/>
              <a:t>In addition to meeting cumulative score requirement in each of four core content areas, students on the Recommended High School Program have to perform </a:t>
            </a:r>
            <a:r>
              <a:rPr lang="en-US" sz="3200" b="1" dirty="0" smtClean="0"/>
              <a:t>satisfactorily</a:t>
            </a:r>
            <a:r>
              <a:rPr lang="en-US" sz="3200" dirty="0" smtClean="0"/>
              <a:t> on – </a:t>
            </a:r>
          </a:p>
          <a:p>
            <a:pPr lvl="1"/>
            <a:r>
              <a:rPr lang="en-US" sz="3200" dirty="0" smtClean="0"/>
              <a:t>Algebra II assessment</a:t>
            </a:r>
          </a:p>
          <a:p>
            <a:pPr lvl="1"/>
            <a:r>
              <a:rPr lang="en-US" sz="3200" dirty="0" smtClean="0"/>
              <a:t>English III assessment</a:t>
            </a:r>
            <a:endParaRPr lang="en-US" sz="3200" dirty="0"/>
          </a:p>
        </p:txBody>
      </p:sp>
      <p:sp>
        <p:nvSpPr>
          <p:cNvPr id="7"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55</a:t>
            </a:fld>
            <a:endParaRPr lang="en-US" dirty="0"/>
          </a:p>
        </p:txBody>
      </p:sp>
      <p:sp>
        <p:nvSpPr>
          <p:cNvPr id="8" name="Title 4"/>
          <p:cNvSpPr>
            <a:spLocks noGrp="1"/>
          </p:cNvSpPr>
          <p:nvPr>
            <p:ph type="title"/>
          </p:nvPr>
        </p:nvSpPr>
        <p:spPr>
          <a:xfrm>
            <a:off x="304800" y="152400"/>
            <a:ext cx="8305800" cy="1066800"/>
          </a:xfrm>
        </p:spPr>
        <p:txBody>
          <a:bodyPr>
            <a:noAutofit/>
          </a:bodyPr>
          <a:lstStyle/>
          <a:p>
            <a:r>
              <a:rPr lang="en-US" sz="4000" b="1" dirty="0" smtClean="0"/>
              <a:t>STAAR End-of-Course High School Assessments</a:t>
            </a:r>
            <a:endParaRPr lang="en-US" sz="4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52400" y="152400"/>
            <a:ext cx="8610600" cy="1066800"/>
          </a:xfrm>
          <a:prstGeom prst="rect">
            <a:avLst/>
          </a:prstGeom>
        </p:spPr>
        <p:txBody>
          <a:bodyPr vert="horz" lIns="0" tIns="9144" rIns="0" bIns="9144" anchor="b">
            <a:normAutofit fontScale="85000" lnSpcReduction="20000"/>
          </a:bodyPr>
          <a:lstStyle/>
          <a:p>
            <a:pPr lvl="0">
              <a:spcBef>
                <a:spcPct val="0"/>
              </a:spcBef>
              <a:defRPr/>
            </a:pPr>
            <a:r>
              <a:rPr lang="en-US" sz="4800" b="1" i="1" dirty="0" smtClean="0"/>
              <a:t>STAAR End-of-Course High School Assessments</a:t>
            </a:r>
            <a:endParaRPr kumimoji="0" lang="en-US" sz="4800" b="1" i="1" u="none" strike="noStrike" kern="1200" cap="none" spc="0" normalizeH="0" baseline="0" noProof="0" dirty="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7" name="Content Placeholder 6"/>
          <p:cNvSpPr>
            <a:spLocks noGrp="1"/>
          </p:cNvSpPr>
          <p:nvPr>
            <p:ph idx="1"/>
          </p:nvPr>
        </p:nvSpPr>
        <p:spPr>
          <a:xfrm>
            <a:off x="457200" y="1447800"/>
            <a:ext cx="8382000" cy="5410200"/>
          </a:xfrm>
        </p:spPr>
        <p:txBody>
          <a:bodyPr>
            <a:normAutofit/>
          </a:bodyPr>
          <a:lstStyle/>
          <a:p>
            <a:pPr>
              <a:buSzPct val="100000"/>
            </a:pPr>
            <a:r>
              <a:rPr lang="en-US" sz="3200" dirty="0" smtClean="0"/>
              <a:t>In addition to meeting cumulative score requirement in each of four core content areas, students on </a:t>
            </a:r>
            <a:r>
              <a:rPr lang="en-US" sz="3200" b="1" u="sng" dirty="0" smtClean="0"/>
              <a:t>Distinguished</a:t>
            </a:r>
            <a:r>
              <a:rPr lang="en-US" sz="3200" u="sng" dirty="0" smtClean="0"/>
              <a:t> </a:t>
            </a:r>
            <a:r>
              <a:rPr lang="en-US" sz="3200" b="1" u="sng" dirty="0" smtClean="0"/>
              <a:t>Achievement Program</a:t>
            </a:r>
            <a:r>
              <a:rPr lang="en-US" sz="3200" dirty="0" smtClean="0"/>
              <a:t> have to perform satisfactorily on </a:t>
            </a:r>
            <a:r>
              <a:rPr lang="en-US" sz="3200" u="sng" dirty="0" smtClean="0"/>
              <a:t>college-readiness component</a:t>
            </a:r>
            <a:r>
              <a:rPr lang="en-US" sz="3200" dirty="0" smtClean="0"/>
              <a:t> of – </a:t>
            </a:r>
          </a:p>
          <a:p>
            <a:pPr lvl="1"/>
            <a:r>
              <a:rPr lang="en-US" sz="3200" dirty="0" smtClean="0"/>
              <a:t>Algebra II assessment</a:t>
            </a:r>
          </a:p>
          <a:p>
            <a:pPr lvl="1"/>
            <a:r>
              <a:rPr lang="en-US" sz="3200" dirty="0" smtClean="0"/>
              <a:t>English III assessment</a:t>
            </a:r>
            <a:endParaRPr lang="en-US" sz="3200" dirty="0"/>
          </a:p>
        </p:txBody>
      </p:sp>
      <p:sp>
        <p:nvSpPr>
          <p:cNvPr id="10"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686800" cy="5410200"/>
          </a:xfrm>
        </p:spPr>
        <p:txBody>
          <a:bodyPr>
            <a:normAutofit/>
          </a:bodyPr>
          <a:lstStyle/>
          <a:p>
            <a:pPr>
              <a:buSzPct val="100000"/>
            </a:pPr>
            <a:r>
              <a:rPr lang="en-US" sz="3200" dirty="0" smtClean="0"/>
              <a:t>Each EOC STAAR assessment will have a satisfactory</a:t>
            </a:r>
            <a:r>
              <a:rPr lang="en-US" sz="3200" baseline="0" dirty="0" smtClean="0"/>
              <a:t> cut score and an advanced cut score. There will also be EOC minimum scores set below, but within a reasonable range of the satisfactory scores, that will be used to determine whether a student’s score</a:t>
            </a:r>
            <a:r>
              <a:rPr lang="en-US" sz="3200" dirty="0" smtClean="0"/>
              <a:t> on an EOC assessment may count toward his/her cumulative score in that content area.</a:t>
            </a:r>
            <a:endParaRPr lang="en-US" sz="3200" dirty="0"/>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57</a:t>
            </a:fld>
            <a:endParaRPr lang="en-US" dirty="0"/>
          </a:p>
        </p:txBody>
      </p:sp>
      <p:sp>
        <p:nvSpPr>
          <p:cNvPr id="5" name="Title 4"/>
          <p:cNvSpPr>
            <a:spLocks noGrp="1"/>
          </p:cNvSpPr>
          <p:nvPr>
            <p:ph type="title"/>
          </p:nvPr>
        </p:nvSpPr>
        <p:spPr>
          <a:xfrm>
            <a:off x="381000" y="152400"/>
            <a:ext cx="8153400" cy="1066800"/>
          </a:xfrm>
        </p:spPr>
        <p:txBody>
          <a:bodyPr>
            <a:noAutofit/>
          </a:bodyPr>
          <a:lstStyle/>
          <a:p>
            <a:r>
              <a:rPr lang="en-US" sz="4000" b="1" dirty="0" smtClean="0"/>
              <a:t>Performance Standards for </a:t>
            </a:r>
            <a:br>
              <a:rPr lang="en-US" sz="4000" b="1" dirty="0" smtClean="0"/>
            </a:br>
            <a:r>
              <a:rPr lang="en-US" sz="4000" b="1" dirty="0" smtClean="0"/>
              <a:t>EOC Assessments</a:t>
            </a:r>
            <a:endParaRPr lang="en-US" sz="4000" b="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2743200"/>
            <a:ext cx="2514600" cy="1569660"/>
          </a:xfrm>
          <a:prstGeom prst="rect">
            <a:avLst/>
          </a:prstGeom>
          <a:solidFill>
            <a:schemeClr val="bg2">
              <a:lumMod val="60000"/>
              <a:lumOff val="40000"/>
            </a:schemeClr>
          </a:solidFill>
          <a:ln>
            <a:solidFill>
              <a:schemeClr val="bg1"/>
            </a:solidFill>
          </a:ln>
        </p:spPr>
        <p:txBody>
          <a:bodyPr wrap="square">
            <a:spAutoFit/>
          </a:bodyPr>
          <a:lstStyle/>
          <a:p>
            <a:pPr algn="ctr">
              <a:defRPr/>
            </a:pPr>
            <a:endParaRPr lang="en-US" sz="3200" b="1" dirty="0">
              <a:latin typeface="+mn-lt"/>
            </a:endParaRPr>
          </a:p>
          <a:p>
            <a:pPr>
              <a:defRPr/>
            </a:pPr>
            <a:r>
              <a:rPr lang="en-US" sz="3200" b="1" dirty="0" smtClean="0">
                <a:latin typeface="+mn-lt"/>
              </a:rPr>
              <a:t>  Level I</a:t>
            </a:r>
            <a:endParaRPr lang="en-US" sz="3200" b="1" dirty="0">
              <a:latin typeface="+mn-lt"/>
            </a:endParaRPr>
          </a:p>
          <a:p>
            <a:pPr algn="ctr">
              <a:defRPr/>
            </a:pPr>
            <a:endParaRPr lang="en-US" sz="3200" b="1" dirty="0">
              <a:latin typeface="+mn-lt"/>
            </a:endParaRPr>
          </a:p>
        </p:txBody>
      </p:sp>
      <p:sp>
        <p:nvSpPr>
          <p:cNvPr id="9" name="TextBox 8"/>
          <p:cNvSpPr txBox="1"/>
          <p:nvPr/>
        </p:nvSpPr>
        <p:spPr>
          <a:xfrm>
            <a:off x="3276600" y="2743200"/>
            <a:ext cx="2514600" cy="2103120"/>
          </a:xfrm>
          <a:prstGeom prst="rect">
            <a:avLst/>
          </a:prstGeom>
          <a:solidFill>
            <a:srgbClr val="FFC000"/>
          </a:solidFill>
          <a:ln>
            <a:solidFill>
              <a:schemeClr val="bg1"/>
            </a:solidFill>
          </a:ln>
        </p:spPr>
        <p:txBody>
          <a:bodyPr wrap="square" tIns="0" anchor="t" anchorCtr="1">
            <a:spAutoFit/>
          </a:bodyPr>
          <a:lstStyle/>
          <a:p>
            <a:pPr algn="ctr">
              <a:defRPr/>
            </a:pPr>
            <a:endParaRPr lang="en-US" sz="3200" b="1" dirty="0">
              <a:latin typeface="+mn-lt"/>
            </a:endParaRPr>
          </a:p>
          <a:p>
            <a:pPr algn="ctr">
              <a:defRPr/>
            </a:pPr>
            <a:r>
              <a:rPr lang="en-US" sz="3200" b="1" dirty="0" smtClean="0">
                <a:latin typeface="+mn-lt"/>
              </a:rPr>
              <a:t>Level II</a:t>
            </a:r>
            <a:endParaRPr lang="en-US" sz="3200" b="1" dirty="0">
              <a:latin typeface="+mn-lt"/>
            </a:endParaRPr>
          </a:p>
          <a:p>
            <a:pPr algn="ctr">
              <a:defRPr/>
            </a:pPr>
            <a:endParaRPr lang="en-US" sz="3200" b="1" dirty="0">
              <a:latin typeface="+mn-lt"/>
            </a:endParaRPr>
          </a:p>
          <a:p>
            <a:pPr algn="ctr">
              <a:defRPr/>
            </a:pPr>
            <a:endParaRPr lang="en-US" sz="3200" b="1" dirty="0">
              <a:latin typeface="+mn-lt"/>
            </a:endParaRPr>
          </a:p>
        </p:txBody>
      </p:sp>
      <p:sp>
        <p:nvSpPr>
          <p:cNvPr id="10" name="TextBox 9"/>
          <p:cNvSpPr txBox="1"/>
          <p:nvPr/>
        </p:nvSpPr>
        <p:spPr>
          <a:xfrm>
            <a:off x="5791200" y="2743200"/>
            <a:ext cx="2514600" cy="2103120"/>
          </a:xfrm>
          <a:prstGeom prst="rect">
            <a:avLst/>
          </a:prstGeom>
          <a:solidFill>
            <a:schemeClr val="accent1">
              <a:lumMod val="75000"/>
            </a:schemeClr>
          </a:solidFill>
          <a:ln>
            <a:solidFill>
              <a:schemeClr val="bg1"/>
            </a:solidFill>
          </a:ln>
        </p:spPr>
        <p:txBody>
          <a:bodyPr>
            <a:spAutoFit/>
          </a:bodyPr>
          <a:lstStyle/>
          <a:p>
            <a:pPr algn="ctr">
              <a:defRPr/>
            </a:pPr>
            <a:endParaRPr lang="en-US" sz="3200" b="1" dirty="0">
              <a:latin typeface="+mn-lt"/>
            </a:endParaRPr>
          </a:p>
          <a:p>
            <a:pPr algn="ctr">
              <a:defRPr/>
            </a:pPr>
            <a:r>
              <a:rPr lang="en-US" sz="3200" b="1" dirty="0" smtClean="0">
                <a:latin typeface="+mn-lt"/>
              </a:rPr>
              <a:t>Level III</a:t>
            </a:r>
            <a:endParaRPr lang="en-US" sz="3200" b="1" dirty="0">
              <a:latin typeface="+mn-lt"/>
            </a:endParaRPr>
          </a:p>
          <a:p>
            <a:pPr algn="ctr">
              <a:defRPr/>
            </a:pPr>
            <a:endParaRPr lang="en-US" sz="3200" b="1" dirty="0">
              <a:latin typeface="+mn-lt"/>
            </a:endParaRPr>
          </a:p>
          <a:p>
            <a:pPr algn="ctr">
              <a:defRPr/>
            </a:pPr>
            <a:endParaRPr lang="en-US" sz="3200" b="1" dirty="0">
              <a:latin typeface="+mn-lt"/>
            </a:endParaRPr>
          </a:p>
        </p:txBody>
      </p:sp>
      <p:sp>
        <p:nvSpPr>
          <p:cNvPr id="11" name="Right Arrow 10"/>
          <p:cNvSpPr/>
          <p:nvPr/>
        </p:nvSpPr>
        <p:spPr>
          <a:xfrm>
            <a:off x="1143000" y="1447800"/>
            <a:ext cx="6934200" cy="10668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sz="3200" b="1" dirty="0">
                <a:solidFill>
                  <a:srgbClr val="FFFFFF"/>
                </a:solidFill>
              </a:rPr>
              <a:t>PERFORMANCE</a:t>
            </a:r>
          </a:p>
        </p:txBody>
      </p:sp>
      <p:cxnSp>
        <p:nvCxnSpPr>
          <p:cNvPr id="13" name="Straight Connector 12"/>
          <p:cNvCxnSpPr/>
          <p:nvPr/>
        </p:nvCxnSpPr>
        <p:spPr>
          <a:xfrm rot="5400000">
            <a:off x="1714499" y="3924300"/>
            <a:ext cx="2819400" cy="0"/>
          </a:xfrm>
          <a:prstGeom prst="line">
            <a:avLst/>
          </a:prstGeom>
          <a:ln w="25400">
            <a:solidFill>
              <a:schemeClr val="tx1"/>
            </a:solidFill>
            <a:prstDash val="lg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943600" y="3886200"/>
            <a:ext cx="2286000" cy="83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Advanced Academic Performance</a:t>
            </a:r>
            <a:endParaRPr lang="en-US" dirty="0">
              <a:solidFill>
                <a:srgbClr val="FFFFFF"/>
              </a:solidFill>
            </a:endParaRPr>
          </a:p>
        </p:txBody>
      </p:sp>
      <p:sp>
        <p:nvSpPr>
          <p:cNvPr id="14" name="Rounded Rectangle 13"/>
          <p:cNvSpPr/>
          <p:nvPr/>
        </p:nvSpPr>
        <p:spPr>
          <a:xfrm>
            <a:off x="3429000" y="3886200"/>
            <a:ext cx="2286000" cy="838200"/>
          </a:xfrm>
          <a:prstGeom prst="roundRect">
            <a:avLst/>
          </a:prstGeom>
          <a:solidFill>
            <a:srgbClr val="33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Satisfactory Academic Performance</a:t>
            </a:r>
            <a:endParaRPr lang="en-US" dirty="0">
              <a:solidFill>
                <a:srgbClr val="FFFFFF"/>
              </a:solidFill>
            </a:endParaRPr>
          </a:p>
        </p:txBody>
      </p:sp>
      <p:sp>
        <p:nvSpPr>
          <p:cNvPr id="15" name="Rounded Rectangle 14"/>
          <p:cNvSpPr/>
          <p:nvPr/>
        </p:nvSpPr>
        <p:spPr>
          <a:xfrm>
            <a:off x="762000" y="3886200"/>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Unsatisfactory Academic Performance</a:t>
            </a:r>
            <a:endParaRPr lang="en-US" dirty="0">
              <a:solidFill>
                <a:srgbClr val="FFFFFF"/>
              </a:solidFill>
            </a:endParaRPr>
          </a:p>
        </p:txBody>
      </p:sp>
      <p:sp>
        <p:nvSpPr>
          <p:cNvPr id="18" name="Slide Number Placeholder 3"/>
          <p:cNvSpPr>
            <a:spLocks noGrp="1"/>
          </p:cNvSpPr>
          <p:nvPr>
            <p:ph type="sldNum" sz="quarter" idx="12"/>
          </p:nvPr>
        </p:nvSpPr>
        <p:spPr/>
        <p:txBody>
          <a:bodyPr/>
          <a:lstStyle/>
          <a:p>
            <a:fld id="{70C84471-D102-44CF-BE6C-E1D61FC3F432}" type="slidenum">
              <a:rPr lang="en-US" smtClean="0"/>
              <a:pPr/>
              <a:t>58</a:t>
            </a:fld>
            <a:endParaRPr lang="en-US" dirty="0"/>
          </a:p>
        </p:txBody>
      </p:sp>
      <p:sp>
        <p:nvSpPr>
          <p:cNvPr id="17" name="Title 16"/>
          <p:cNvSpPr>
            <a:spLocks noGrp="1"/>
          </p:cNvSpPr>
          <p:nvPr>
            <p:ph type="title"/>
          </p:nvPr>
        </p:nvSpPr>
        <p:spPr/>
        <p:txBody>
          <a:bodyPr>
            <a:normAutofit fontScale="90000"/>
          </a:bodyPr>
          <a:lstStyle/>
          <a:p>
            <a:r>
              <a:rPr lang="en-US" b="1" dirty="0" smtClean="0"/>
              <a:t>Performance Standards for EOC Assessments</a:t>
            </a:r>
            <a:endParaRPr lang="en-US" b="1" dirty="0"/>
          </a:p>
        </p:txBody>
      </p:sp>
      <p:sp>
        <p:nvSpPr>
          <p:cNvPr id="3" name="TextBox 2"/>
          <p:cNvSpPr txBox="1"/>
          <p:nvPr/>
        </p:nvSpPr>
        <p:spPr>
          <a:xfrm rot="5400000">
            <a:off x="1828799" y="3810000"/>
            <a:ext cx="2209800" cy="381000"/>
          </a:xfrm>
          <a:prstGeom prst="rect">
            <a:avLst/>
          </a:prstGeom>
          <a:noFill/>
        </p:spPr>
        <p:txBody>
          <a:bodyPr wrap="square" rtlCol="0">
            <a:spAutoFit/>
          </a:bodyPr>
          <a:lstStyle/>
          <a:p>
            <a:r>
              <a:rPr lang="en-US" b="1" dirty="0" smtClean="0"/>
              <a:t>Minimum Score</a:t>
            </a:r>
            <a:endParaRPr lang="en-US" b="1"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46237"/>
            <a:ext cx="8229600" cy="4525963"/>
          </a:xfrm>
        </p:spPr>
        <p:txBody>
          <a:bodyPr/>
          <a:lstStyle/>
          <a:p>
            <a:pPr>
              <a:buSzPct val="100000"/>
            </a:pPr>
            <a:r>
              <a:rPr lang="en-US" dirty="0" smtClean="0"/>
              <a:t>Performance at the highest cut score will be interpreted differently depending on the assessment.</a:t>
            </a:r>
          </a:p>
          <a:p>
            <a:pPr lvl="1"/>
            <a:r>
              <a:rPr lang="en-US" dirty="0" smtClean="0"/>
              <a:t>The highest cut will indicate college readiness for Algebra II and English III.</a:t>
            </a:r>
          </a:p>
          <a:p>
            <a:pPr lvl="1"/>
            <a:r>
              <a:rPr lang="en-US" dirty="0" smtClean="0"/>
              <a:t>It will indicate advanced course readiness for Algebra I, English I, and English II.</a:t>
            </a:r>
          </a:p>
          <a:p>
            <a:pPr lvl="1"/>
            <a:r>
              <a:rPr lang="en-US" dirty="0" smtClean="0"/>
              <a:t>It will indicate advanced performance for the remaining courses.</a:t>
            </a:r>
            <a:endParaRPr lang="en-US" dirty="0"/>
          </a:p>
        </p:txBody>
      </p:sp>
      <p:sp>
        <p:nvSpPr>
          <p:cNvPr id="9" name="Slide Number Placeholder 3"/>
          <p:cNvSpPr>
            <a:spLocks noGrp="1"/>
          </p:cNvSpPr>
          <p:nvPr>
            <p:ph type="sldNum" sz="quarter" idx="12"/>
          </p:nvPr>
        </p:nvSpPr>
        <p:spPr/>
        <p:txBody>
          <a:bodyPr/>
          <a:lstStyle/>
          <a:p>
            <a:fld id="{70C84471-D102-44CF-BE6C-E1D61FC3F432}" type="slidenum">
              <a:rPr lang="en-US" smtClean="0"/>
              <a:pPr/>
              <a:t>59</a:t>
            </a:fld>
            <a:endParaRPr lang="en-US" dirty="0"/>
          </a:p>
        </p:txBody>
      </p:sp>
      <p:sp>
        <p:nvSpPr>
          <p:cNvPr id="5" name="Title 4"/>
          <p:cNvSpPr>
            <a:spLocks noGrp="1"/>
          </p:cNvSpPr>
          <p:nvPr>
            <p:ph type="title"/>
          </p:nvPr>
        </p:nvSpPr>
        <p:spPr/>
        <p:txBody>
          <a:bodyPr>
            <a:normAutofit fontScale="90000"/>
          </a:bodyPr>
          <a:lstStyle/>
          <a:p>
            <a:r>
              <a:rPr lang="en-US" dirty="0" smtClean="0"/>
              <a:t>Performance Standards for EOC Assessments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idx="1"/>
          </p:nvPr>
        </p:nvSpPr>
        <p:spPr>
          <a:xfrm>
            <a:off x="457200" y="1600200"/>
            <a:ext cx="8686800" cy="4038600"/>
          </a:xfrm>
          <a:noFill/>
        </p:spPr>
        <p:txBody>
          <a:bodyPr>
            <a:normAutofit/>
          </a:bodyPr>
          <a:lstStyle/>
          <a:p>
            <a:pPr eaLnBrk="1" hangingPunct="1"/>
            <a:r>
              <a:rPr lang="en-US" sz="3200" dirty="0" smtClean="0"/>
              <a:t>Texas Education Agency TEKS Page</a:t>
            </a:r>
          </a:p>
          <a:p>
            <a:pPr marL="109728" indent="0" eaLnBrk="1" hangingPunct="1">
              <a:buNone/>
            </a:pPr>
            <a:endParaRPr lang="en-US" sz="1200" dirty="0" smtClean="0"/>
          </a:p>
          <a:p>
            <a:pPr lvl="1">
              <a:buNone/>
            </a:pPr>
            <a:r>
              <a:rPr lang="en-US" sz="2400" dirty="0" smtClean="0">
                <a:hlinkClick r:id="rId4"/>
              </a:rPr>
              <a:t>http://www.tea.state.tx.us/index2.aspx?id=6148</a:t>
            </a:r>
            <a:endParaRPr lang="en-US" sz="2400" dirty="0" smtClean="0"/>
          </a:p>
          <a:p>
            <a:pPr lvl="1">
              <a:buNone/>
            </a:pPr>
            <a:endParaRPr lang="en-US" sz="3200" dirty="0" smtClean="0"/>
          </a:p>
        </p:txBody>
      </p:sp>
      <p:sp>
        <p:nvSpPr>
          <p:cNvPr id="2051" name="Rectangle 2"/>
          <p:cNvSpPr>
            <a:spLocks noGrp="1" noChangeArrowheads="1"/>
          </p:cNvSpPr>
          <p:nvPr>
            <p:ph type="title"/>
          </p:nvPr>
        </p:nvSpPr>
        <p:spPr/>
        <p:txBody>
          <a:bodyPr/>
          <a:lstStyle/>
          <a:p>
            <a:pPr eaLnBrk="1" hangingPunct="1"/>
            <a:r>
              <a:rPr lang="en-US" dirty="0" smtClean="0"/>
              <a:t>Where can I find the TEKS?</a:t>
            </a:r>
          </a:p>
        </p:txBody>
      </p:sp>
      <p:graphicFrame>
        <p:nvGraphicFramePr>
          <p:cNvPr id="2050" name="Object 4"/>
          <p:cNvGraphicFramePr>
            <a:graphicFrameLocks noChangeAspect="1"/>
          </p:cNvGraphicFramePr>
          <p:nvPr>
            <p:extLst>
              <p:ext uri="{D42A27DB-BD31-4B8C-83A1-F6EECF244321}">
                <p14:modId xmlns:p14="http://schemas.microsoft.com/office/powerpoint/2010/main" val="478059898"/>
              </p:ext>
            </p:extLst>
          </p:nvPr>
        </p:nvGraphicFramePr>
        <p:xfrm>
          <a:off x="5410200" y="3048000"/>
          <a:ext cx="2565400" cy="3652838"/>
        </p:xfrm>
        <a:graphic>
          <a:graphicData uri="http://schemas.openxmlformats.org/presentationml/2006/ole">
            <mc:AlternateContent xmlns:mc="http://schemas.openxmlformats.org/markup-compatibility/2006">
              <mc:Choice xmlns:v="urn:schemas-microsoft-com:vml" Requires="v">
                <p:oleObj spid="_x0000_s25746" name="Clip" r:id="rId5" imgW="3848100" imgH="5478463" progId="">
                  <p:embed/>
                </p:oleObj>
              </mc:Choice>
              <mc:Fallback>
                <p:oleObj name="Clip" r:id="rId5" imgW="3848100" imgH="5478463"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048000"/>
                        <a:ext cx="2565400" cy="365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C9BBEF7-7293-46AE-9D35-8611E125A7BD}"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a:buSzPct val="100000"/>
            </a:pPr>
            <a:r>
              <a:rPr lang="en-US" sz="2800" dirty="0" smtClean="0"/>
              <a:t>It is anticipated that the satisfactory performance standards for STAAR will be phased in over several years, but the advanced standards (including the college readiness standards for Algebra II and English III) would not be phased in, but applied as approved when STAAR becomes operational.</a:t>
            </a:r>
          </a:p>
          <a:p>
            <a:pPr>
              <a:buSzPct val="100000"/>
            </a:pPr>
            <a:r>
              <a:rPr lang="en-US" sz="2800" dirty="0" smtClean="0"/>
              <a:t>Performance standards will be reviewed at least every three years, as required by state statute.</a:t>
            </a:r>
            <a:endParaRPr lang="en-US" sz="2800" dirty="0"/>
          </a:p>
        </p:txBody>
      </p:sp>
      <p:sp>
        <p:nvSpPr>
          <p:cNvPr id="9" name="Slide Number Placeholder 3"/>
          <p:cNvSpPr>
            <a:spLocks noGrp="1"/>
          </p:cNvSpPr>
          <p:nvPr>
            <p:ph type="sldNum" sz="quarter" idx="12"/>
          </p:nvPr>
        </p:nvSpPr>
        <p:spPr/>
        <p:txBody>
          <a:bodyPr/>
          <a:lstStyle/>
          <a:p>
            <a:fld id="{70C84471-D102-44CF-BE6C-E1D61FC3F432}" type="slidenum">
              <a:rPr lang="en-US" smtClean="0"/>
              <a:pPr/>
              <a:t>60</a:t>
            </a:fld>
            <a:endParaRPr lang="en-US" dirty="0"/>
          </a:p>
        </p:txBody>
      </p:sp>
      <p:sp>
        <p:nvSpPr>
          <p:cNvPr id="5" name="Title 4"/>
          <p:cNvSpPr>
            <a:spLocks noGrp="1"/>
          </p:cNvSpPr>
          <p:nvPr>
            <p:ph type="title"/>
          </p:nvPr>
        </p:nvSpPr>
        <p:spPr/>
        <p:txBody>
          <a:bodyPr>
            <a:normAutofit fontScale="90000"/>
          </a:bodyPr>
          <a:lstStyle/>
          <a:p>
            <a:r>
              <a:rPr lang="en-US" dirty="0" smtClean="0"/>
              <a:t>Performance Standards for EOC Assessments</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981200"/>
            <a:ext cx="8763000" cy="3657600"/>
          </a:xfrm>
        </p:spPr>
        <p:txBody>
          <a:bodyPr>
            <a:normAutofit/>
          </a:bodyPr>
          <a:lstStyle/>
          <a:p>
            <a:pPr>
              <a:spcAft>
                <a:spcPts val="2400"/>
              </a:spcAft>
              <a:buSzPct val="100000"/>
            </a:pPr>
            <a:r>
              <a:rPr lang="en-US" dirty="0" smtClean="0">
                <a:latin typeface="+mn-lt"/>
              </a:rPr>
              <a:t>Student is </a:t>
            </a:r>
            <a:r>
              <a:rPr lang="en-US" u="sng" dirty="0" smtClean="0">
                <a:latin typeface="+mn-lt"/>
              </a:rPr>
              <a:t>not</a:t>
            </a:r>
            <a:r>
              <a:rPr lang="en-US" dirty="0" smtClean="0">
                <a:latin typeface="+mn-lt"/>
              </a:rPr>
              <a:t> required to retake course as a condition of retaking assessment.</a:t>
            </a:r>
          </a:p>
          <a:p>
            <a:pPr>
              <a:spcAft>
                <a:spcPts val="2400"/>
              </a:spcAft>
              <a:buSzPct val="100000"/>
            </a:pPr>
            <a:r>
              <a:rPr lang="en-US" dirty="0" smtClean="0">
                <a:latin typeface="+mn-lt"/>
              </a:rPr>
              <a:t>School district shall provide accelerated instruction to each student who fails to perform satisfactorily on assessment.</a:t>
            </a:r>
          </a:p>
          <a:p>
            <a:pPr eaLnBrk="1" hangingPunct="1">
              <a:buSzPct val="100000"/>
            </a:pPr>
            <a:endParaRPr lang="en-US" b="1" dirty="0" smtClean="0">
              <a:latin typeface="+mn-lt"/>
            </a:endParaRPr>
          </a:p>
          <a:p>
            <a:pPr eaLnBrk="1" hangingPunct="1">
              <a:buSzPct val="100000"/>
              <a:buFont typeface="Wingdings 2" pitchFamily="18" charset="2"/>
              <a:buNone/>
            </a:pPr>
            <a:endParaRPr lang="en-US" b="1" dirty="0" smtClean="0">
              <a:latin typeface="+mn-lt"/>
            </a:endParaRPr>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61</a:t>
            </a:fld>
            <a:endParaRPr lang="en-US" dirty="0"/>
          </a:p>
        </p:txBody>
      </p:sp>
      <p:sp>
        <p:nvSpPr>
          <p:cNvPr id="6" name="Title 4"/>
          <p:cNvSpPr txBox="1">
            <a:spLocks/>
          </p:cNvSpPr>
          <p:nvPr/>
        </p:nvSpPr>
        <p:spPr>
          <a:xfrm>
            <a:off x="381000" y="304800"/>
            <a:ext cx="8305800" cy="1143000"/>
          </a:xfrm>
          <a:prstGeom prst="rect">
            <a:avLst/>
          </a:prstGeom>
        </p:spPr>
        <p:txBody>
          <a:bodyPr vert="horz" lIns="0" tIns="9144" rIns="0" bIns="9144" anchor="b">
            <a:noAutofit/>
          </a:bodyPr>
          <a:lstStyle/>
          <a:p>
            <a:pPr>
              <a:spcBef>
                <a:spcPct val="0"/>
              </a:spcBef>
              <a:defRPr/>
            </a:pPr>
            <a:r>
              <a:rPr lang="en-US" sz="4000" b="1" i="1" dirty="0" smtClean="0"/>
              <a:t>STAAR End-of-Course High School Assessments</a:t>
            </a:r>
            <a:endParaRPr lang="en-US" sz="4000" b="1" i="1" dirty="0" smtClean="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endParaRPr>
          </a:p>
        </p:txBody>
      </p:sp>
      <p:pic>
        <p:nvPicPr>
          <p:cNvPr id="27656" name="Picture 8" descr="C:\Users\jharvill\AppData\Local\Microsoft\Windows\Temporary Internet Files\Content.IE5\G4PZC5A9\MP9004090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419600"/>
            <a:ext cx="286028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304800" y="304800"/>
            <a:ext cx="8153400" cy="990600"/>
          </a:xfrm>
          <a:prstGeom prst="rect">
            <a:avLst/>
          </a:prstGeom>
        </p:spPr>
        <p:txBody>
          <a:bodyPr vert="horz" lIns="0" tIns="9144" rIns="0" bIns="9144" anchor="b">
            <a:noAutofit/>
          </a:bodyPr>
          <a:lstStyle/>
          <a:p>
            <a:pPr>
              <a:spcBef>
                <a:spcPct val="0"/>
              </a:spcBef>
              <a:defRPr/>
            </a:pPr>
            <a:r>
              <a:rPr lang="en-US" sz="4000" b="1" i="1" dirty="0" smtClean="0"/>
              <a:t>STAAR End-of-Course High School Assessments</a:t>
            </a:r>
            <a:endParaRPr lang="en-US" sz="4000" b="1" i="1" dirty="0" smtClean="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endParaRPr>
          </a:p>
        </p:txBody>
      </p:sp>
      <p:sp>
        <p:nvSpPr>
          <p:cNvPr id="5" name="Content Placeholder 4"/>
          <p:cNvSpPr>
            <a:spLocks noGrp="1"/>
          </p:cNvSpPr>
          <p:nvPr>
            <p:ph idx="1"/>
          </p:nvPr>
        </p:nvSpPr>
        <p:spPr>
          <a:xfrm>
            <a:off x="609600" y="1600200"/>
            <a:ext cx="8077200" cy="5029200"/>
          </a:xfrm>
        </p:spPr>
        <p:txBody>
          <a:bodyPr/>
          <a:lstStyle/>
          <a:p>
            <a:pPr>
              <a:buSzPct val="100000"/>
              <a:buFont typeface="Wingdings 3" pitchFamily="18" charset="2"/>
              <a:buChar char="}"/>
            </a:pPr>
            <a:r>
              <a:rPr lang="en-US" dirty="0" smtClean="0"/>
              <a:t>Student’s score on assessment must be worth 15% of student’s final grade for that course.</a:t>
            </a:r>
          </a:p>
          <a:p>
            <a:pPr>
              <a:buSzPct val="100000"/>
              <a:buFont typeface="Wingdings 3" pitchFamily="18" charset="2"/>
              <a:buChar char="}"/>
            </a:pPr>
            <a:endParaRPr lang="en-US" dirty="0" smtClean="0"/>
          </a:p>
          <a:p>
            <a:pPr>
              <a:buSzPct val="100000"/>
              <a:buFont typeface="Wingdings 3" pitchFamily="18" charset="2"/>
              <a:buChar char="}"/>
            </a:pPr>
            <a:r>
              <a:rPr lang="en-US" dirty="0" smtClean="0"/>
              <a:t>School district is </a:t>
            </a:r>
            <a:r>
              <a:rPr lang="en-US" u="sng" dirty="0" smtClean="0"/>
              <a:t>not</a:t>
            </a:r>
            <a:r>
              <a:rPr lang="en-US" dirty="0" smtClean="0"/>
              <a:t> required to use student’s score on subsequent administrations to determine student’s final grade for that course.</a:t>
            </a:r>
            <a:endParaRPr lang="en-US" dirty="0"/>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62</a:t>
            </a:fld>
            <a:endParaRPr lang="en-US" dirty="0"/>
          </a:p>
        </p:txBody>
      </p:sp>
      <p:pic>
        <p:nvPicPr>
          <p:cNvPr id="28674" name="Picture 2" descr="C:\Users\jharvill\AppData\Local\Microsoft\Windows\Temporary Internet Files\Content.IE5\JRHVZWS5\MP9004011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07032">
            <a:off x="5842989" y="4689464"/>
            <a:ext cx="146268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a:spcBef>
                <a:spcPts val="0"/>
              </a:spcBef>
              <a:buSzPct val="100000"/>
              <a:defRPr/>
            </a:pPr>
            <a:r>
              <a:rPr lang="en-US" dirty="0" smtClean="0">
                <a:solidFill>
                  <a:schemeClr val="tx1"/>
                </a:solidFill>
                <a:latin typeface="+mn-lt"/>
              </a:rPr>
              <a:t>In the future, TEA is planning multiple administrations of EOC assessments for</a:t>
            </a:r>
          </a:p>
          <a:p>
            <a:pPr marL="914400" lvl="1">
              <a:spcBef>
                <a:spcPts val="0"/>
              </a:spcBef>
              <a:defRPr/>
            </a:pPr>
            <a:r>
              <a:rPr lang="en-US" sz="2400" dirty="0" smtClean="0">
                <a:latin typeface="+mn-lt"/>
              </a:rPr>
              <a:t>s</a:t>
            </a:r>
            <a:r>
              <a:rPr lang="en-US" sz="2400" dirty="0" smtClean="0">
                <a:solidFill>
                  <a:schemeClr val="tx1"/>
                </a:solidFill>
                <a:latin typeface="+mn-lt"/>
              </a:rPr>
              <a:t>tudents who complete the course at different times of the year</a:t>
            </a:r>
          </a:p>
          <a:p>
            <a:pPr marL="914400" lvl="1">
              <a:spcBef>
                <a:spcPts val="0"/>
              </a:spcBef>
              <a:defRPr/>
            </a:pPr>
            <a:r>
              <a:rPr lang="en-US" sz="2400" dirty="0" smtClean="0">
                <a:latin typeface="+mn-lt"/>
              </a:rPr>
              <a:t>r</a:t>
            </a:r>
            <a:r>
              <a:rPr lang="en-US" sz="2400" dirty="0" smtClean="0">
                <a:solidFill>
                  <a:schemeClr val="tx1"/>
                </a:solidFill>
                <a:latin typeface="+mn-lt"/>
              </a:rPr>
              <a:t>etest opportunities</a:t>
            </a:r>
          </a:p>
          <a:p>
            <a:pPr marL="365760" lvl="1" indent="-256032">
              <a:spcBef>
                <a:spcPts val="0"/>
              </a:spcBef>
              <a:buFont typeface="Wingdings 3" pitchFamily="18" charset="2"/>
              <a:buChar char="}"/>
              <a:defRPr/>
            </a:pPr>
            <a:r>
              <a:rPr lang="en-US" sz="2800" dirty="0"/>
              <a:t>TEA is planning EOC administrations at the end </a:t>
            </a:r>
            <a:r>
              <a:rPr lang="en-US" sz="2800" dirty="0" smtClean="0"/>
              <a:t>of</a:t>
            </a:r>
          </a:p>
          <a:p>
            <a:pPr marL="914400" lvl="3">
              <a:buFont typeface="Lucida Sans Unicode" pitchFamily="34" charset="0"/>
              <a:buChar char="‐"/>
              <a:defRPr/>
            </a:pPr>
            <a:r>
              <a:rPr lang="en-US" sz="2400" dirty="0" smtClean="0"/>
              <a:t>Spring</a:t>
            </a:r>
          </a:p>
          <a:p>
            <a:pPr marL="914400" lvl="3">
              <a:buFont typeface="Lucida Sans Unicode" pitchFamily="34" charset="0"/>
              <a:buChar char="‐"/>
              <a:defRPr/>
            </a:pPr>
            <a:r>
              <a:rPr lang="en-US" sz="2400" dirty="0" smtClean="0"/>
              <a:t>Summer</a:t>
            </a:r>
          </a:p>
          <a:p>
            <a:pPr marL="914400" lvl="3">
              <a:buFont typeface="Lucida Sans Unicode" pitchFamily="34" charset="0"/>
              <a:buChar char="‐"/>
              <a:defRPr/>
            </a:pPr>
            <a:r>
              <a:rPr lang="en-US" sz="2400" dirty="0" smtClean="0"/>
              <a:t>Fall</a:t>
            </a:r>
          </a:p>
          <a:p>
            <a:pPr lvl="1" indent="0">
              <a:defRPr/>
            </a:pPr>
            <a:endParaRPr lang="en-US" sz="2800" dirty="0"/>
          </a:p>
          <a:p>
            <a:pPr lvl="1" indent="0">
              <a:defRPr/>
            </a:pPr>
            <a:endParaRPr lang="en-US" sz="2800" dirty="0" smtClean="0">
              <a:solidFill>
                <a:schemeClr val="tx1"/>
              </a:solidFill>
              <a:latin typeface="+mn-lt"/>
            </a:endParaRPr>
          </a:p>
          <a:p>
            <a:pPr marL="1078992" lvl="1" indent="-457200">
              <a:buFont typeface="Wingdings 3" pitchFamily="18" charset="2"/>
              <a:buChar char="}"/>
              <a:defRPr/>
            </a:pPr>
            <a:endParaRPr lang="en-US" sz="2800" dirty="0" smtClean="0">
              <a:solidFill>
                <a:schemeClr val="tx1"/>
              </a:solidFill>
              <a:latin typeface="+mn-lt"/>
            </a:endParaRPr>
          </a:p>
        </p:txBody>
      </p:sp>
      <p:sp>
        <p:nvSpPr>
          <p:cNvPr id="8" name="Slide Number Placeholder 3"/>
          <p:cNvSpPr>
            <a:spLocks noGrp="1"/>
          </p:cNvSpPr>
          <p:nvPr>
            <p:ph type="sldNum" sz="quarter" idx="12"/>
          </p:nvPr>
        </p:nvSpPr>
        <p:spPr/>
        <p:txBody>
          <a:bodyPr/>
          <a:lstStyle/>
          <a:p>
            <a:fld id="{70C84471-D102-44CF-BE6C-E1D61FC3F432}" type="slidenum">
              <a:rPr lang="en-US" smtClean="0"/>
              <a:pPr/>
              <a:t>63</a:t>
            </a:fld>
            <a:endParaRPr lang="en-US" dirty="0"/>
          </a:p>
        </p:txBody>
      </p:sp>
      <p:sp>
        <p:nvSpPr>
          <p:cNvPr id="5" name="Title 4"/>
          <p:cNvSpPr>
            <a:spLocks noGrp="1"/>
          </p:cNvSpPr>
          <p:nvPr>
            <p:ph type="title"/>
          </p:nvPr>
        </p:nvSpPr>
        <p:spPr/>
        <p:txBody>
          <a:bodyPr>
            <a:normAutofit fontScale="90000"/>
          </a:bodyPr>
          <a:lstStyle/>
          <a:p>
            <a:r>
              <a:rPr lang="en-US" b="1" dirty="0" smtClean="0"/>
              <a:t>STAAR End-of-Course High School Assessments</a:t>
            </a:r>
            <a:endParaRPr lang="en-US" b="1"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64</a:t>
            </a:fld>
            <a:endParaRPr lang="en-US" dirty="0"/>
          </a:p>
        </p:txBody>
      </p:sp>
      <p:sp>
        <p:nvSpPr>
          <p:cNvPr id="4" name="Title 3"/>
          <p:cNvSpPr>
            <a:spLocks noGrp="1"/>
          </p:cNvSpPr>
          <p:nvPr>
            <p:ph type="title"/>
          </p:nvPr>
        </p:nvSpPr>
        <p:spPr>
          <a:xfrm>
            <a:off x="228600" y="381000"/>
            <a:ext cx="2590800" cy="1752600"/>
          </a:xfrm>
        </p:spPr>
        <p:txBody>
          <a:bodyPr>
            <a:normAutofit/>
          </a:bodyPr>
          <a:lstStyle/>
          <a:p>
            <a:r>
              <a:rPr lang="en-US" sz="3600" dirty="0" smtClean="0"/>
              <a:t>Test </a:t>
            </a:r>
            <a:br>
              <a:rPr lang="en-US" sz="3600" dirty="0" smtClean="0"/>
            </a:br>
            <a:r>
              <a:rPr lang="en-US" sz="3600" dirty="0" smtClean="0"/>
              <a:t>Item </a:t>
            </a:r>
            <a:br>
              <a:rPr lang="en-US" sz="3600" dirty="0" smtClean="0"/>
            </a:br>
            <a:r>
              <a:rPr lang="en-US" sz="3600" dirty="0" smtClean="0"/>
              <a:t>Reflection</a:t>
            </a:r>
            <a:endParaRPr lang="en-US" sz="3600"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72560884"/>
              </p:ext>
            </p:extLst>
          </p:nvPr>
        </p:nvGraphicFramePr>
        <p:xfrm>
          <a:off x="3505200" y="381000"/>
          <a:ext cx="5181600" cy="6126480"/>
        </p:xfrm>
        <a:graphic>
          <a:graphicData uri="http://schemas.openxmlformats.org/presentationml/2006/ole">
            <mc:AlternateContent xmlns:mc="http://schemas.openxmlformats.org/markup-compatibility/2006">
              <mc:Choice xmlns:v="urn:schemas-microsoft-com:vml" Requires="v">
                <p:oleObj spid="_x0000_s28676" name="Document" r:id="rId4" imgW="7006065" imgH="9160826" progId="Word.Document.12">
                  <p:embed/>
                </p:oleObj>
              </mc:Choice>
              <mc:Fallback>
                <p:oleObj name="Document" r:id="rId4" imgW="7006065" imgH="9160826" progId="Word.Document.12">
                  <p:embed/>
                  <p:pic>
                    <p:nvPicPr>
                      <p:cNvPr id="0" name=""/>
                      <p:cNvPicPr/>
                      <p:nvPr/>
                    </p:nvPicPr>
                    <p:blipFill>
                      <a:blip r:embed="rId5"/>
                      <a:stretch>
                        <a:fillRect/>
                      </a:stretch>
                    </p:blipFill>
                    <p:spPr>
                      <a:xfrm>
                        <a:off x="3505200" y="381000"/>
                        <a:ext cx="5181600" cy="612648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397873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143000"/>
          </a:xfrm>
          <a:solidFill>
            <a:schemeClr val="tx1"/>
          </a:solidFill>
        </p:spPr>
        <p:txBody>
          <a:bodyPr/>
          <a:lstStyle/>
          <a:p>
            <a:pPr eaLnBrk="1" hangingPunct="1"/>
            <a:r>
              <a:rPr lang="en-US" sz="3200" b="1" dirty="0" smtClean="0"/>
              <a:t>TEKS Focus: </a:t>
            </a:r>
            <a:r>
              <a:rPr lang="en-US" sz="3200" i="1" dirty="0" smtClean="0"/>
              <a:t>A Formula for Student Success</a:t>
            </a:r>
          </a:p>
        </p:txBody>
      </p:sp>
      <p:sp>
        <p:nvSpPr>
          <p:cNvPr id="55299" name="Text Box 3"/>
          <p:cNvSpPr txBox="1">
            <a:spLocks noChangeArrowheads="1"/>
          </p:cNvSpPr>
          <p:nvPr/>
        </p:nvSpPr>
        <p:spPr bwMode="auto">
          <a:xfrm>
            <a:off x="0" y="1066800"/>
            <a:ext cx="1371600" cy="1069975"/>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Classroom TEKS-based formative assessment</a:t>
            </a:r>
          </a:p>
        </p:txBody>
      </p:sp>
      <p:sp>
        <p:nvSpPr>
          <p:cNvPr id="55300" name="WordArt 4"/>
          <p:cNvSpPr>
            <a:spLocks noChangeArrowheads="1" noChangeShapeType="1" noTextEdit="1"/>
          </p:cNvSpPr>
          <p:nvPr/>
        </p:nvSpPr>
        <p:spPr bwMode="auto">
          <a:xfrm rot="-2910815">
            <a:off x="1179513" y="1657350"/>
            <a:ext cx="914400" cy="647700"/>
          </a:xfrm>
          <a:prstGeom prst="rect">
            <a:avLst/>
          </a:prstGeom>
        </p:spPr>
        <p:txBody>
          <a:bodyPr wrap="none" fromWordArt="1">
            <a:prstTxWarp prst="textPlain">
              <a:avLst>
                <a:gd name="adj" fmla="val 50000"/>
              </a:avLst>
            </a:prstTxWarp>
          </a:bodyPr>
          <a:lstStyle/>
          <a:p>
            <a:pPr algn="ctr"/>
            <a:r>
              <a:rPr lang="en-US" sz="3600" b="1" kern="10">
                <a:ln w="19050">
                  <a:solidFill>
                    <a:srgbClr val="000000"/>
                  </a:solidFill>
                  <a:round/>
                  <a:headEnd/>
                  <a:tailEnd/>
                </a:ln>
                <a:solidFill>
                  <a:srgbClr val="008000"/>
                </a:solidFill>
                <a:latin typeface="Arial Black"/>
              </a:rPr>
              <a:t>and</a:t>
            </a:r>
          </a:p>
        </p:txBody>
      </p:sp>
      <p:sp>
        <p:nvSpPr>
          <p:cNvPr id="55301" name="Text Box 5"/>
          <p:cNvSpPr txBox="1">
            <a:spLocks noChangeArrowheads="1"/>
          </p:cNvSpPr>
          <p:nvPr/>
        </p:nvSpPr>
        <p:spPr bwMode="auto">
          <a:xfrm>
            <a:off x="1752600" y="2057400"/>
            <a:ext cx="1341438" cy="8255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Quality classroom instruction</a:t>
            </a:r>
            <a:r>
              <a:rPr lang="en-US" sz="1600" b="1">
                <a:latin typeface="Arial Unicode MS" pitchFamily="34" charset="-128"/>
              </a:rPr>
              <a:t> </a:t>
            </a:r>
          </a:p>
        </p:txBody>
      </p:sp>
      <p:sp>
        <p:nvSpPr>
          <p:cNvPr id="55302" name="WordArt 6"/>
          <p:cNvSpPr>
            <a:spLocks noChangeArrowheads="1" noChangeShapeType="1" noTextEdit="1"/>
          </p:cNvSpPr>
          <p:nvPr/>
        </p:nvSpPr>
        <p:spPr bwMode="auto">
          <a:xfrm rot="-2910815">
            <a:off x="2131219" y="2710657"/>
            <a:ext cx="2160587" cy="647700"/>
          </a:xfrm>
          <a:prstGeom prst="rect">
            <a:avLst/>
          </a:prstGeom>
        </p:spPr>
        <p:txBody>
          <a:bodyPr wrap="none" fromWordArt="1">
            <a:prstTxWarp prst="textPlain">
              <a:avLst>
                <a:gd name="adj" fmla="val 50000"/>
              </a:avLst>
            </a:prstTxWarp>
          </a:bodyPr>
          <a:lstStyle/>
          <a:p>
            <a:pPr algn="ctr"/>
            <a:r>
              <a:rPr lang="en-US" sz="3600" b="1" kern="10">
                <a:ln w="19050">
                  <a:solidFill>
                    <a:srgbClr val="000000"/>
                  </a:solidFill>
                  <a:round/>
                  <a:headEnd/>
                  <a:tailEnd/>
                </a:ln>
                <a:solidFill>
                  <a:srgbClr val="FF0000"/>
                </a:solidFill>
                <a:latin typeface="Arial Black"/>
              </a:rPr>
              <a:t>result in</a:t>
            </a:r>
          </a:p>
        </p:txBody>
      </p:sp>
      <p:sp>
        <p:nvSpPr>
          <p:cNvPr id="55303" name="Text Box 7"/>
          <p:cNvSpPr txBox="1">
            <a:spLocks noChangeArrowheads="1"/>
          </p:cNvSpPr>
          <p:nvPr/>
        </p:nvSpPr>
        <p:spPr bwMode="auto">
          <a:xfrm>
            <a:off x="3384550" y="3048000"/>
            <a:ext cx="1568450" cy="5810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Classroom success for all</a:t>
            </a:r>
          </a:p>
        </p:txBody>
      </p:sp>
      <p:sp>
        <p:nvSpPr>
          <p:cNvPr id="55304" name="Text Box 8"/>
          <p:cNvSpPr txBox="1">
            <a:spLocks noChangeArrowheads="1"/>
          </p:cNvSpPr>
          <p:nvPr/>
        </p:nvSpPr>
        <p:spPr bwMode="auto">
          <a:xfrm>
            <a:off x="7467600" y="5181600"/>
            <a:ext cx="1371600" cy="10699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Wider opportunities for future success in life</a:t>
            </a:r>
          </a:p>
        </p:txBody>
      </p:sp>
      <p:sp>
        <p:nvSpPr>
          <p:cNvPr id="55305" name="Text Box 9"/>
          <p:cNvSpPr txBox="1">
            <a:spLocks noChangeArrowheads="1"/>
          </p:cNvSpPr>
          <p:nvPr/>
        </p:nvSpPr>
        <p:spPr bwMode="auto">
          <a:xfrm>
            <a:off x="5856288" y="4076700"/>
            <a:ext cx="1516062" cy="10699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Success on TEKS-based assessments  for all</a:t>
            </a:r>
            <a:r>
              <a:rPr lang="en-US" sz="1600" b="1">
                <a:latin typeface="Arial Unicode MS" pitchFamily="34" charset="-128"/>
              </a:rPr>
              <a:t> </a:t>
            </a:r>
            <a:r>
              <a:rPr lang="en-US" sz="1600" b="1">
                <a:latin typeface="Times New Roman" pitchFamily="18" charset="0"/>
              </a:rPr>
              <a:t>students</a:t>
            </a:r>
          </a:p>
        </p:txBody>
      </p:sp>
      <p:sp>
        <p:nvSpPr>
          <p:cNvPr id="55306" name="WordArt 10"/>
          <p:cNvSpPr>
            <a:spLocks noChangeArrowheads="1" noChangeShapeType="1" noTextEdit="1"/>
          </p:cNvSpPr>
          <p:nvPr/>
        </p:nvSpPr>
        <p:spPr bwMode="auto">
          <a:xfrm rot="-2910815">
            <a:off x="6953250" y="4933950"/>
            <a:ext cx="914400" cy="647700"/>
          </a:xfrm>
          <a:prstGeom prst="rect">
            <a:avLst/>
          </a:prstGeom>
        </p:spPr>
        <p:txBody>
          <a:bodyPr wrap="none" fromWordArt="1">
            <a:prstTxWarp prst="textPlain">
              <a:avLst>
                <a:gd name="adj" fmla="val 50000"/>
              </a:avLst>
            </a:prstTxWarp>
          </a:bodyPr>
          <a:lstStyle/>
          <a:p>
            <a:pPr algn="ctr"/>
            <a:r>
              <a:rPr lang="en-US" sz="3600" b="1" kern="10">
                <a:ln w="19050">
                  <a:solidFill>
                    <a:srgbClr val="000000"/>
                  </a:solidFill>
                  <a:round/>
                  <a:headEnd/>
                  <a:tailEnd/>
                </a:ln>
                <a:solidFill>
                  <a:srgbClr val="008000"/>
                </a:solidFill>
                <a:latin typeface="Arial Black"/>
              </a:rPr>
              <a:t>and</a:t>
            </a:r>
          </a:p>
        </p:txBody>
      </p:sp>
      <p:sp>
        <p:nvSpPr>
          <p:cNvPr id="55307" name="AutoShape 11"/>
          <p:cNvSpPr>
            <a:spLocks noChangeArrowheads="1"/>
          </p:cNvSpPr>
          <p:nvPr/>
        </p:nvSpPr>
        <p:spPr bwMode="auto">
          <a:xfrm>
            <a:off x="4343400" y="3962400"/>
            <a:ext cx="1752600" cy="762000"/>
          </a:xfrm>
          <a:custGeom>
            <a:avLst/>
            <a:gdLst>
              <a:gd name="T0" fmla="*/ 876300 w 21600"/>
              <a:gd name="T1" fmla="*/ 0 h 21600"/>
              <a:gd name="T2" fmla="*/ 102316 w 21600"/>
              <a:gd name="T3" fmla="*/ 360892 h 21600"/>
              <a:gd name="T4" fmla="*/ 876300 w 21600"/>
              <a:gd name="T5" fmla="*/ 87842 h 21600"/>
              <a:gd name="T6" fmla="*/ 1650284 w 21600"/>
              <a:gd name="T7" fmla="*/ 360892 h 21600"/>
              <a:gd name="T8" fmla="*/ 0 60000 65536"/>
              <a:gd name="T9" fmla="*/ 0 60000 65536"/>
              <a:gd name="T10" fmla="*/ 0 60000 65536"/>
              <a:gd name="T11" fmla="*/ 0 60000 65536"/>
              <a:gd name="T12" fmla="*/ 272 w 21600"/>
              <a:gd name="T13" fmla="*/ 0 h 21600"/>
              <a:gd name="T14" fmla="*/ 21328 w 21600"/>
              <a:gd name="T15" fmla="*/ 12652 h 21600"/>
            </a:gdLst>
            <a:ahLst/>
            <a:cxnLst>
              <a:cxn ang="T8">
                <a:pos x="T0" y="T1"/>
              </a:cxn>
              <a:cxn ang="T9">
                <a:pos x="T2" y="T3"/>
              </a:cxn>
              <a:cxn ang="T10">
                <a:pos x="T4" y="T5"/>
              </a:cxn>
              <a:cxn ang="T11">
                <a:pos x="T6" y="T7"/>
              </a:cxn>
            </a:cxnLst>
            <a:rect l="T12" t="T13" r="T14" b="T15"/>
            <a:pathLst>
              <a:path w="21600" h="21600">
                <a:moveTo>
                  <a:pt x="2504" y="10305"/>
                </a:moveTo>
                <a:cubicBezTo>
                  <a:pt x="2766" y="5915"/>
                  <a:pt x="6402" y="2489"/>
                  <a:pt x="10800" y="2490"/>
                </a:cubicBezTo>
                <a:cubicBezTo>
                  <a:pt x="15197" y="2490"/>
                  <a:pt x="18833" y="5915"/>
                  <a:pt x="19095" y="10305"/>
                </a:cubicBezTo>
                <a:lnTo>
                  <a:pt x="21580" y="10156"/>
                </a:lnTo>
                <a:cubicBezTo>
                  <a:pt x="21240" y="4452"/>
                  <a:pt x="16514" y="-1"/>
                  <a:pt x="10799" y="0"/>
                </a:cubicBezTo>
                <a:cubicBezTo>
                  <a:pt x="5085" y="0"/>
                  <a:pt x="359" y="4452"/>
                  <a:pt x="19" y="10156"/>
                </a:cubicBezTo>
                <a:close/>
              </a:path>
            </a:pathLst>
          </a:custGeom>
          <a:solidFill>
            <a:schemeClr val="accent2"/>
          </a:solidFill>
          <a:ln w="9525">
            <a:solidFill>
              <a:schemeClr val="tx1"/>
            </a:solidFill>
            <a:miter lim="800000"/>
            <a:headEnd/>
            <a:tailEnd/>
          </a:ln>
        </p:spPr>
        <p:txBody>
          <a:bodyPr wrap="none" anchor="ctr"/>
          <a:lstStyle/>
          <a:p>
            <a:endParaRPr lang="en-US"/>
          </a:p>
        </p:txBody>
      </p:sp>
      <p:sp>
        <p:nvSpPr>
          <p:cNvPr id="55308" name="AutoShape 12"/>
          <p:cNvSpPr>
            <a:spLocks noChangeArrowheads="1"/>
          </p:cNvSpPr>
          <p:nvPr/>
        </p:nvSpPr>
        <p:spPr bwMode="auto">
          <a:xfrm>
            <a:off x="4114800" y="3581400"/>
            <a:ext cx="2209800" cy="914400"/>
          </a:xfrm>
          <a:custGeom>
            <a:avLst/>
            <a:gdLst>
              <a:gd name="T0" fmla="*/ 1104900 w 21600"/>
              <a:gd name="T1" fmla="*/ 0 h 21600"/>
              <a:gd name="T2" fmla="*/ 78468 w 21600"/>
              <a:gd name="T3" fmla="*/ 381212 h 21600"/>
              <a:gd name="T4" fmla="*/ 1104900 w 21600"/>
              <a:gd name="T5" fmla="*/ 51520 h 21600"/>
              <a:gd name="T6" fmla="*/ 2131332 w 21600"/>
              <a:gd name="T7" fmla="*/ 381212 h 21600"/>
              <a:gd name="T8" fmla="*/ 0 60000 65536"/>
              <a:gd name="T9" fmla="*/ 0 60000 65536"/>
              <a:gd name="T10" fmla="*/ 0 60000 65536"/>
              <a:gd name="T11" fmla="*/ 0 60000 65536"/>
              <a:gd name="T12" fmla="*/ 50 w 21600"/>
              <a:gd name="T13" fmla="*/ 0 h 21600"/>
              <a:gd name="T14" fmla="*/ 21550 w 21600"/>
              <a:gd name="T15" fmla="*/ 11724 h 21600"/>
            </a:gdLst>
            <a:ahLst/>
            <a:cxnLst>
              <a:cxn ang="T8">
                <a:pos x="T0" y="T1"/>
              </a:cxn>
              <a:cxn ang="T9">
                <a:pos x="T2" y="T3"/>
              </a:cxn>
              <a:cxn ang="T10">
                <a:pos x="T4" y="T5"/>
              </a:cxn>
              <a:cxn ang="T11">
                <a:pos x="T6" y="T7"/>
              </a:cxn>
            </a:cxnLst>
            <a:rect l="T12" t="T13" r="T14" b="T15"/>
            <a:pathLst>
              <a:path w="21600" h="21600">
                <a:moveTo>
                  <a:pt x="1366" y="9113"/>
                </a:moveTo>
                <a:cubicBezTo>
                  <a:pt x="2183" y="4543"/>
                  <a:pt x="6158" y="1216"/>
                  <a:pt x="10800" y="1217"/>
                </a:cubicBezTo>
                <a:cubicBezTo>
                  <a:pt x="15441" y="1217"/>
                  <a:pt x="19416" y="4543"/>
                  <a:pt x="20233" y="9113"/>
                </a:cubicBezTo>
                <a:lnTo>
                  <a:pt x="21431" y="8898"/>
                </a:lnTo>
                <a:cubicBezTo>
                  <a:pt x="20510" y="3749"/>
                  <a:pt x="16031" y="-1"/>
                  <a:pt x="10799" y="0"/>
                </a:cubicBezTo>
                <a:cubicBezTo>
                  <a:pt x="5568" y="0"/>
                  <a:pt x="1089" y="3749"/>
                  <a:pt x="168" y="8898"/>
                </a:cubicBezTo>
                <a:close/>
              </a:path>
            </a:pathLst>
          </a:custGeom>
          <a:solidFill>
            <a:schemeClr val="accent2"/>
          </a:solidFill>
          <a:ln w="9525">
            <a:solidFill>
              <a:schemeClr val="tx1"/>
            </a:solidFill>
            <a:miter lim="800000"/>
            <a:headEnd/>
            <a:tailEnd/>
          </a:ln>
        </p:spPr>
        <p:txBody>
          <a:bodyPr wrap="none" anchor="ctr"/>
          <a:lstStyle/>
          <a:p>
            <a:endParaRPr lang="en-US"/>
          </a:p>
        </p:txBody>
      </p:sp>
      <p:sp>
        <p:nvSpPr>
          <p:cNvPr id="55309" name="Arc 13"/>
          <p:cNvSpPr>
            <a:spLocks/>
          </p:cNvSpPr>
          <p:nvPr/>
        </p:nvSpPr>
        <p:spPr bwMode="auto">
          <a:xfrm>
            <a:off x="4191000" y="3962400"/>
            <a:ext cx="150813" cy="457200"/>
          </a:xfrm>
          <a:custGeom>
            <a:avLst/>
            <a:gdLst>
              <a:gd name="T0" fmla="*/ 0 w 21052"/>
              <a:gd name="T1" fmla="*/ 0 h 21600"/>
              <a:gd name="T2" fmla="*/ 150813 w 21052"/>
              <a:gd name="T3" fmla="*/ 354902 h 21600"/>
              <a:gd name="T4" fmla="*/ 0 w 21052"/>
              <a:gd name="T5" fmla="*/ 457200 h 21600"/>
              <a:gd name="T6" fmla="*/ 0 60000 65536"/>
              <a:gd name="T7" fmla="*/ 0 60000 65536"/>
              <a:gd name="T8" fmla="*/ 0 60000 65536"/>
              <a:gd name="T9" fmla="*/ 0 w 21052"/>
              <a:gd name="T10" fmla="*/ 0 h 21600"/>
              <a:gd name="T11" fmla="*/ 21052 w 21052"/>
              <a:gd name="T12" fmla="*/ 21600 h 21600"/>
            </a:gdLst>
            <a:ahLst/>
            <a:cxnLst>
              <a:cxn ang="T6">
                <a:pos x="T0" y="T1"/>
              </a:cxn>
              <a:cxn ang="T7">
                <a:pos x="T2" y="T3"/>
              </a:cxn>
              <a:cxn ang="T8">
                <a:pos x="T4" y="T5"/>
              </a:cxn>
            </a:cxnLst>
            <a:rect l="T9" t="T10" r="T11" b="T12"/>
            <a:pathLst>
              <a:path w="21052" h="21600" fill="none" extrusionOk="0">
                <a:moveTo>
                  <a:pt x="-1" y="0"/>
                </a:moveTo>
                <a:cubicBezTo>
                  <a:pt x="10067" y="0"/>
                  <a:pt x="18799" y="6954"/>
                  <a:pt x="21052" y="16766"/>
                </a:cubicBezTo>
              </a:path>
              <a:path w="21052" h="21600" stroke="0" extrusionOk="0">
                <a:moveTo>
                  <a:pt x="-1" y="0"/>
                </a:moveTo>
                <a:cubicBezTo>
                  <a:pt x="10067" y="0"/>
                  <a:pt x="18799" y="6954"/>
                  <a:pt x="21052" y="16766"/>
                </a:cubicBezTo>
                <a:lnTo>
                  <a:pt x="0" y="21600"/>
                </a:lnTo>
                <a:close/>
              </a:path>
            </a:pathLst>
          </a:custGeom>
          <a:noFill/>
          <a:ln w="9525">
            <a:solidFill>
              <a:schemeClr val="tx1"/>
            </a:solidFill>
            <a:round/>
            <a:headEnd/>
            <a:tailEnd/>
          </a:ln>
        </p:spPr>
        <p:txBody>
          <a:bodyPr wrap="none" anchor="ctr"/>
          <a:lstStyle/>
          <a:p>
            <a:endParaRPr lang="en-US"/>
          </a:p>
        </p:txBody>
      </p:sp>
      <p:sp>
        <p:nvSpPr>
          <p:cNvPr id="55310" name="Arc 14"/>
          <p:cNvSpPr>
            <a:spLocks/>
          </p:cNvSpPr>
          <p:nvPr/>
        </p:nvSpPr>
        <p:spPr bwMode="auto">
          <a:xfrm rot="9301686" flipV="1">
            <a:off x="6013450" y="4014788"/>
            <a:ext cx="387350" cy="309562"/>
          </a:xfrm>
          <a:custGeom>
            <a:avLst/>
            <a:gdLst>
              <a:gd name="T0" fmla="*/ 76570 w 21100"/>
              <a:gd name="T1" fmla="*/ 0 h 21194"/>
              <a:gd name="T2" fmla="*/ 387350 w 21100"/>
              <a:gd name="T3" fmla="*/ 242082 h 21194"/>
              <a:gd name="T4" fmla="*/ 0 w 21100"/>
              <a:gd name="T5" fmla="*/ 309562 h 21194"/>
              <a:gd name="T6" fmla="*/ 0 60000 65536"/>
              <a:gd name="T7" fmla="*/ 0 60000 65536"/>
              <a:gd name="T8" fmla="*/ 0 60000 65536"/>
              <a:gd name="T9" fmla="*/ 0 w 21100"/>
              <a:gd name="T10" fmla="*/ 0 h 21194"/>
              <a:gd name="T11" fmla="*/ 21100 w 21100"/>
              <a:gd name="T12" fmla="*/ 21194 h 21194"/>
            </a:gdLst>
            <a:ahLst/>
            <a:cxnLst>
              <a:cxn ang="T6">
                <a:pos x="T0" y="T1"/>
              </a:cxn>
              <a:cxn ang="T7">
                <a:pos x="T2" y="T3"/>
              </a:cxn>
              <a:cxn ang="T8">
                <a:pos x="T4" y="T5"/>
              </a:cxn>
            </a:cxnLst>
            <a:rect l="T9" t="T10" r="T11" b="T12"/>
            <a:pathLst>
              <a:path w="21100" h="21194" fill="none" extrusionOk="0">
                <a:moveTo>
                  <a:pt x="4170" y="0"/>
                </a:moveTo>
                <a:cubicBezTo>
                  <a:pt x="12610" y="1661"/>
                  <a:pt x="19260" y="8171"/>
                  <a:pt x="21100" y="16573"/>
                </a:cubicBezTo>
              </a:path>
              <a:path w="21100" h="21194" stroke="0" extrusionOk="0">
                <a:moveTo>
                  <a:pt x="4170" y="0"/>
                </a:moveTo>
                <a:cubicBezTo>
                  <a:pt x="12610" y="1661"/>
                  <a:pt x="19260" y="8171"/>
                  <a:pt x="21100" y="16573"/>
                </a:cubicBezTo>
                <a:lnTo>
                  <a:pt x="0" y="21194"/>
                </a:lnTo>
                <a:close/>
              </a:path>
            </a:pathLst>
          </a:custGeom>
          <a:noFill/>
          <a:ln w="9525">
            <a:solidFill>
              <a:schemeClr val="tx1"/>
            </a:solidFill>
            <a:round/>
            <a:headEnd/>
            <a:tailEnd/>
          </a:ln>
        </p:spPr>
        <p:txBody>
          <a:bodyPr wrap="none" anchor="ctr"/>
          <a:lstStyle/>
          <a:p>
            <a:endParaRPr lang="en-US"/>
          </a:p>
        </p:txBody>
      </p:sp>
      <p:sp>
        <p:nvSpPr>
          <p:cNvPr id="55311" name="Text Box 15"/>
          <p:cNvSpPr txBox="1">
            <a:spLocks noChangeArrowheads="1"/>
          </p:cNvSpPr>
          <p:nvPr/>
        </p:nvSpPr>
        <p:spPr bwMode="auto">
          <a:xfrm>
            <a:off x="4572000" y="3654425"/>
            <a:ext cx="1295400" cy="304800"/>
          </a:xfrm>
          <a:prstGeom prst="rect">
            <a:avLst/>
          </a:prstGeom>
          <a:noFill/>
          <a:ln w="9525">
            <a:noFill/>
            <a:miter lim="800000"/>
            <a:headEnd/>
            <a:tailEnd/>
          </a:ln>
        </p:spPr>
        <p:txBody>
          <a:bodyPr>
            <a:spAutoFit/>
          </a:bodyPr>
          <a:lstStyle/>
          <a:p>
            <a:pPr algn="ctr">
              <a:spcBef>
                <a:spcPct val="50000"/>
              </a:spcBef>
            </a:pPr>
            <a:r>
              <a:rPr lang="en-US" sz="1400" b="1">
                <a:latin typeface="Arial Unicode MS" pitchFamily="34" charset="-128"/>
              </a:rPr>
              <a:t>And lead to</a:t>
            </a:r>
          </a:p>
        </p:txBody>
      </p:sp>
      <p:sp>
        <p:nvSpPr>
          <p:cNvPr id="2" name="Slide Number Placeholder 1"/>
          <p:cNvSpPr>
            <a:spLocks noGrp="1"/>
          </p:cNvSpPr>
          <p:nvPr>
            <p:ph type="sldNum" sz="quarter" idx="12"/>
          </p:nvPr>
        </p:nvSpPr>
        <p:spPr/>
        <p:txBody>
          <a:bodyPr/>
          <a:lstStyle/>
          <a:p>
            <a:fld id="{6C9BBEF7-7293-46AE-9D35-8611E125A7BD}" type="slidenum">
              <a:rPr lang="en-US" smtClean="0"/>
              <a:pPr/>
              <a:t>65</a:t>
            </a:fld>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600200" y="1250950"/>
            <a:ext cx="5486400" cy="5029200"/>
            <a:chOff x="2016" y="1872"/>
            <a:chExt cx="1728" cy="1584"/>
          </a:xfrm>
        </p:grpSpPr>
        <p:sp>
          <p:nvSpPr>
            <p:cNvPr id="671747" name="Oval 3"/>
            <p:cNvSpPr>
              <a:spLocks noChangeArrowheads="1"/>
            </p:cNvSpPr>
            <p:nvPr/>
          </p:nvSpPr>
          <p:spPr bwMode="auto">
            <a:xfrm>
              <a:off x="2016" y="1872"/>
              <a:ext cx="1728" cy="1584"/>
            </a:xfrm>
            <a:prstGeom prst="ellipse">
              <a:avLst/>
            </a:prstGeom>
            <a:solidFill>
              <a:srgbClr val="FF0000">
                <a:alpha val="30000"/>
              </a:srgbClr>
            </a:solidFill>
            <a:ln w="9525">
              <a:solidFill>
                <a:schemeClr val="tx1"/>
              </a:solidFill>
              <a:round/>
              <a:headEnd/>
              <a:tailEnd/>
            </a:ln>
            <a:effectLst/>
          </p:spPr>
          <p:txBody>
            <a:bodyPr wrap="none" anchor="ctr"/>
            <a:lstStyle/>
            <a:p>
              <a:pPr algn="ctr"/>
              <a:endParaRPr lang="en-US"/>
            </a:p>
          </p:txBody>
        </p:sp>
        <p:sp>
          <p:nvSpPr>
            <p:cNvPr id="671748" name="Text Box 4"/>
            <p:cNvSpPr txBox="1">
              <a:spLocks noChangeArrowheads="1"/>
            </p:cNvSpPr>
            <p:nvPr/>
          </p:nvSpPr>
          <p:spPr bwMode="auto">
            <a:xfrm>
              <a:off x="2636" y="1920"/>
              <a:ext cx="485" cy="145"/>
            </a:xfrm>
            <a:prstGeom prst="rect">
              <a:avLst/>
            </a:prstGeom>
            <a:noFill/>
            <a:ln w="9525">
              <a:noFill/>
              <a:miter lim="800000"/>
              <a:headEnd/>
              <a:tailEnd/>
            </a:ln>
            <a:effectLst/>
          </p:spPr>
          <p:txBody>
            <a:bodyPr wrap="none">
              <a:spAutoFit/>
            </a:bodyPr>
            <a:lstStyle/>
            <a:p>
              <a:pPr algn="ctr"/>
              <a:r>
                <a:rPr lang="en-US" sz="2400" dirty="0"/>
                <a:t>Instruction</a:t>
              </a:r>
            </a:p>
          </p:txBody>
        </p:sp>
      </p:grpSp>
      <p:grpSp>
        <p:nvGrpSpPr>
          <p:cNvPr id="3" name="Group 5"/>
          <p:cNvGrpSpPr>
            <a:grpSpLocks noChangeAspect="1"/>
          </p:cNvGrpSpPr>
          <p:nvPr/>
        </p:nvGrpSpPr>
        <p:grpSpPr bwMode="auto">
          <a:xfrm>
            <a:off x="2133600" y="2018538"/>
            <a:ext cx="4419600" cy="4267200"/>
            <a:chOff x="2208" y="2112"/>
            <a:chExt cx="1392" cy="1344"/>
          </a:xfrm>
        </p:grpSpPr>
        <p:sp>
          <p:nvSpPr>
            <p:cNvPr id="671750" name="Oval 6"/>
            <p:cNvSpPr>
              <a:spLocks noChangeArrowheads="1"/>
            </p:cNvSpPr>
            <p:nvPr/>
          </p:nvSpPr>
          <p:spPr bwMode="auto">
            <a:xfrm>
              <a:off x="2208" y="2112"/>
              <a:ext cx="1392" cy="1344"/>
            </a:xfrm>
            <a:prstGeom prst="ellipse">
              <a:avLst/>
            </a:prstGeom>
            <a:solidFill>
              <a:srgbClr val="FF6600">
                <a:alpha val="30000"/>
              </a:srgbClr>
            </a:solidFill>
            <a:ln w="9525">
              <a:solidFill>
                <a:schemeClr val="tx1"/>
              </a:solidFill>
              <a:round/>
              <a:headEnd/>
              <a:tailEnd/>
            </a:ln>
            <a:effectLst/>
          </p:spPr>
          <p:txBody>
            <a:bodyPr wrap="none" anchor="ctr"/>
            <a:lstStyle/>
            <a:p>
              <a:pPr algn="ctr"/>
              <a:endParaRPr lang="en-US"/>
            </a:p>
          </p:txBody>
        </p:sp>
        <p:sp>
          <p:nvSpPr>
            <p:cNvPr id="671751" name="Text Box 7"/>
            <p:cNvSpPr txBox="1">
              <a:spLocks noChangeArrowheads="1"/>
            </p:cNvSpPr>
            <p:nvPr/>
          </p:nvSpPr>
          <p:spPr bwMode="auto">
            <a:xfrm>
              <a:off x="2656" y="2160"/>
              <a:ext cx="493" cy="145"/>
            </a:xfrm>
            <a:prstGeom prst="rect">
              <a:avLst/>
            </a:prstGeom>
            <a:noFill/>
            <a:ln w="9525">
              <a:noFill/>
              <a:miter lim="800000"/>
              <a:headEnd/>
              <a:tailEnd/>
            </a:ln>
            <a:effectLst/>
          </p:spPr>
          <p:txBody>
            <a:bodyPr wrap="none">
              <a:spAutoFit/>
            </a:bodyPr>
            <a:lstStyle/>
            <a:p>
              <a:pPr algn="ctr"/>
              <a:r>
                <a:rPr lang="en-US" sz="2400" dirty="0"/>
                <a:t>Curriculum</a:t>
              </a:r>
            </a:p>
          </p:txBody>
        </p:sp>
      </p:grpSp>
      <p:grpSp>
        <p:nvGrpSpPr>
          <p:cNvPr id="4" name="Group 8"/>
          <p:cNvGrpSpPr>
            <a:grpSpLocks noChangeAspect="1"/>
          </p:cNvGrpSpPr>
          <p:nvPr/>
        </p:nvGrpSpPr>
        <p:grpSpPr bwMode="auto">
          <a:xfrm>
            <a:off x="2514600" y="2927350"/>
            <a:ext cx="3657600" cy="3352800"/>
            <a:chOff x="2352" y="2400"/>
            <a:chExt cx="1152" cy="1056"/>
          </a:xfrm>
        </p:grpSpPr>
        <p:sp>
          <p:nvSpPr>
            <p:cNvPr id="671753" name="Oval 9"/>
            <p:cNvSpPr>
              <a:spLocks noChangeArrowheads="1"/>
            </p:cNvSpPr>
            <p:nvPr/>
          </p:nvSpPr>
          <p:spPr bwMode="auto">
            <a:xfrm>
              <a:off x="2352" y="2400"/>
              <a:ext cx="1152" cy="1056"/>
            </a:xfrm>
            <a:prstGeom prst="ellipse">
              <a:avLst/>
            </a:prstGeom>
            <a:solidFill>
              <a:srgbClr val="008000">
                <a:alpha val="25000"/>
              </a:srgbClr>
            </a:solidFill>
            <a:ln w="9525">
              <a:solidFill>
                <a:schemeClr val="tx1"/>
              </a:solidFill>
              <a:round/>
              <a:headEnd/>
              <a:tailEnd/>
            </a:ln>
            <a:effectLst/>
          </p:spPr>
          <p:txBody>
            <a:bodyPr wrap="none" anchor="ctr"/>
            <a:lstStyle/>
            <a:p>
              <a:pPr algn="ctr"/>
              <a:endParaRPr lang="en-US"/>
            </a:p>
          </p:txBody>
        </p:sp>
        <p:sp>
          <p:nvSpPr>
            <p:cNvPr id="671754" name="Text Box 10"/>
            <p:cNvSpPr txBox="1">
              <a:spLocks noChangeArrowheads="1"/>
            </p:cNvSpPr>
            <p:nvPr/>
          </p:nvSpPr>
          <p:spPr bwMode="auto">
            <a:xfrm>
              <a:off x="2695" y="2496"/>
              <a:ext cx="450" cy="145"/>
            </a:xfrm>
            <a:prstGeom prst="rect">
              <a:avLst/>
            </a:prstGeom>
            <a:noFill/>
            <a:ln w="9525">
              <a:noFill/>
              <a:miter lim="800000"/>
              <a:headEnd/>
              <a:tailEnd/>
            </a:ln>
            <a:effectLst/>
          </p:spPr>
          <p:txBody>
            <a:bodyPr wrap="none">
              <a:spAutoFit/>
            </a:bodyPr>
            <a:lstStyle/>
            <a:p>
              <a:pPr algn="ctr"/>
              <a:r>
                <a:rPr lang="en-US" sz="2400" dirty="0"/>
                <a:t>Standards</a:t>
              </a:r>
            </a:p>
          </p:txBody>
        </p:sp>
      </p:grpSp>
      <p:grpSp>
        <p:nvGrpSpPr>
          <p:cNvPr id="5" name="Group 11"/>
          <p:cNvGrpSpPr>
            <a:grpSpLocks noChangeAspect="1"/>
          </p:cNvGrpSpPr>
          <p:nvPr/>
        </p:nvGrpSpPr>
        <p:grpSpPr bwMode="auto">
          <a:xfrm>
            <a:off x="3048000" y="3999738"/>
            <a:ext cx="2590800" cy="2286000"/>
            <a:chOff x="2496" y="2736"/>
            <a:chExt cx="816" cy="720"/>
          </a:xfrm>
        </p:grpSpPr>
        <p:sp>
          <p:nvSpPr>
            <p:cNvPr id="671756" name="Oval 12"/>
            <p:cNvSpPr>
              <a:spLocks noChangeArrowheads="1"/>
            </p:cNvSpPr>
            <p:nvPr/>
          </p:nvSpPr>
          <p:spPr bwMode="auto">
            <a:xfrm>
              <a:off x="2496" y="2736"/>
              <a:ext cx="816" cy="720"/>
            </a:xfrm>
            <a:prstGeom prst="ellipse">
              <a:avLst/>
            </a:prstGeom>
            <a:solidFill>
              <a:srgbClr val="0000FF">
                <a:alpha val="25000"/>
              </a:srgbClr>
            </a:solidFill>
            <a:ln w="9525">
              <a:solidFill>
                <a:schemeClr val="tx1">
                  <a:alpha val="42999"/>
                </a:schemeClr>
              </a:solidFill>
              <a:round/>
              <a:headEnd/>
              <a:tailEnd/>
            </a:ln>
            <a:effectLst/>
          </p:spPr>
          <p:txBody>
            <a:bodyPr wrap="none" anchor="ctr"/>
            <a:lstStyle/>
            <a:p>
              <a:pPr algn="ctr"/>
              <a:endParaRPr lang="en-US"/>
            </a:p>
          </p:txBody>
        </p:sp>
        <p:sp>
          <p:nvSpPr>
            <p:cNvPr id="671757" name="Text Box 13"/>
            <p:cNvSpPr txBox="1">
              <a:spLocks noChangeArrowheads="1"/>
            </p:cNvSpPr>
            <p:nvPr/>
          </p:nvSpPr>
          <p:spPr bwMode="auto">
            <a:xfrm>
              <a:off x="2499" y="2868"/>
              <a:ext cx="813" cy="145"/>
            </a:xfrm>
            <a:prstGeom prst="rect">
              <a:avLst/>
            </a:prstGeom>
            <a:noFill/>
            <a:ln w="9525">
              <a:noFill/>
              <a:miter lim="800000"/>
              <a:headEnd/>
              <a:tailEnd/>
            </a:ln>
            <a:effectLst/>
          </p:spPr>
          <p:txBody>
            <a:bodyPr>
              <a:spAutoFit/>
            </a:bodyPr>
            <a:lstStyle/>
            <a:p>
              <a:pPr algn="ctr"/>
              <a:r>
                <a:rPr lang="en-US" sz="2400" dirty="0"/>
                <a:t>Assessment</a:t>
              </a:r>
            </a:p>
          </p:txBody>
        </p:sp>
      </p:grpSp>
      <p:sp>
        <p:nvSpPr>
          <p:cNvPr id="671758" name="Rectangle 14"/>
          <p:cNvSpPr>
            <a:spLocks noChangeArrowheads="1"/>
          </p:cNvSpPr>
          <p:nvPr/>
        </p:nvSpPr>
        <p:spPr bwMode="auto">
          <a:xfrm>
            <a:off x="228600" y="381000"/>
            <a:ext cx="8229600" cy="579438"/>
          </a:xfrm>
          <a:prstGeom prst="rect">
            <a:avLst/>
          </a:prstGeom>
          <a:noFill/>
          <a:ln w="9525">
            <a:noFill/>
            <a:miter lim="800000"/>
            <a:headEnd/>
            <a:tailEnd/>
          </a:ln>
          <a:effectLst/>
        </p:spPr>
        <p:txBody>
          <a:bodyPr>
            <a:spAutoFit/>
          </a:bodyPr>
          <a:lstStyle/>
          <a:p>
            <a:pPr algn="ctr"/>
            <a:r>
              <a:rPr lang="en-US" sz="3200" b="1" dirty="0">
                <a:latin typeface="+mj-lt"/>
              </a:rPr>
              <a:t>Alignment of CIAS</a:t>
            </a:r>
            <a:endParaRPr lang="en-US" sz="2800" b="1" dirty="0">
              <a:latin typeface="+mj-lt"/>
            </a:endParaRPr>
          </a:p>
        </p:txBody>
      </p:sp>
      <p:sp>
        <p:nvSpPr>
          <p:cNvPr id="7" name="Slide Number Placeholder 6"/>
          <p:cNvSpPr>
            <a:spLocks noGrp="1"/>
          </p:cNvSpPr>
          <p:nvPr>
            <p:ph type="sldNum" sz="quarter" idx="12"/>
          </p:nvPr>
        </p:nvSpPr>
        <p:spPr/>
        <p:txBody>
          <a:bodyPr/>
          <a:lstStyle/>
          <a:p>
            <a:fld id="{6C9BBEF7-7293-46AE-9D35-8611E125A7BD}" type="slidenum">
              <a:rPr lang="en-US" smtClean="0"/>
              <a:pPr/>
              <a:t>66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384175"/>
            <a:ext cx="7029450" cy="608013"/>
          </a:xfrm>
        </p:spPr>
        <p:txBody>
          <a:bodyPr>
            <a:normAutofit fontScale="90000"/>
          </a:bodyPr>
          <a:lstStyle/>
          <a:p>
            <a:pPr eaLnBrk="1" hangingPunct="1"/>
            <a:r>
              <a:rPr lang="en-US" b="1" dirty="0" smtClean="0"/>
              <a:t>Curriculum Alignment</a:t>
            </a:r>
          </a:p>
        </p:txBody>
      </p:sp>
      <p:sp>
        <p:nvSpPr>
          <p:cNvPr id="58371" name="Rectangle 3"/>
          <p:cNvSpPr>
            <a:spLocks noGrp="1" noChangeArrowheads="1"/>
          </p:cNvSpPr>
          <p:nvPr>
            <p:ph type="subTitle" idx="4294967295"/>
          </p:nvPr>
        </p:nvSpPr>
        <p:spPr>
          <a:xfrm>
            <a:off x="304800" y="1219200"/>
            <a:ext cx="8763000" cy="5029200"/>
          </a:xfrm>
        </p:spPr>
        <p:txBody>
          <a:bodyPr/>
          <a:lstStyle/>
          <a:p>
            <a:pPr marL="0" indent="0" eaLnBrk="1" hangingPunct="1">
              <a:lnSpc>
                <a:spcPct val="120000"/>
              </a:lnSpc>
              <a:buFontTx/>
              <a:buNone/>
            </a:pPr>
            <a:r>
              <a:rPr lang="en-US" sz="2800" b="1" dirty="0" smtClean="0">
                <a:solidFill>
                  <a:schemeClr val="accent1"/>
                </a:solidFill>
              </a:rPr>
              <a:t>Two Types of Alignment:</a:t>
            </a:r>
          </a:p>
          <a:p>
            <a:pPr marL="0" indent="0" eaLnBrk="1" hangingPunct="1">
              <a:lnSpc>
                <a:spcPct val="120000"/>
              </a:lnSpc>
              <a:buFontTx/>
              <a:buNone/>
            </a:pPr>
            <a:r>
              <a:rPr lang="en-US" sz="2800" b="1" dirty="0" smtClean="0">
                <a:solidFill>
                  <a:srgbClr val="CC0000"/>
                </a:solidFill>
              </a:rPr>
              <a:t>Content</a:t>
            </a:r>
          </a:p>
          <a:p>
            <a:pPr marL="0" indent="0" eaLnBrk="1" hangingPunct="1">
              <a:lnSpc>
                <a:spcPct val="120000"/>
              </a:lnSpc>
              <a:buFontTx/>
              <a:buNone/>
            </a:pPr>
            <a:r>
              <a:rPr lang="en-US" sz="2800" dirty="0" smtClean="0"/>
              <a:t>Does the test item and its skills and knowledge base appear in the curriculum, textbook, or Texas assessment instruments?</a:t>
            </a:r>
          </a:p>
          <a:p>
            <a:pPr marL="0" indent="0" eaLnBrk="1" hangingPunct="1">
              <a:lnSpc>
                <a:spcPct val="120000"/>
              </a:lnSpc>
              <a:buFontTx/>
              <a:buNone/>
            </a:pPr>
            <a:r>
              <a:rPr lang="en-US" sz="2800" b="1" dirty="0" smtClean="0">
                <a:solidFill>
                  <a:srgbClr val="009900"/>
                </a:solidFill>
              </a:rPr>
              <a:t>Context</a:t>
            </a:r>
          </a:p>
          <a:p>
            <a:pPr marL="0" indent="0" eaLnBrk="1" hangingPunct="1">
              <a:lnSpc>
                <a:spcPct val="120000"/>
              </a:lnSpc>
              <a:buFontTx/>
              <a:buNone/>
            </a:pPr>
            <a:r>
              <a:rPr lang="en-US" sz="2800" dirty="0" smtClean="0"/>
              <a:t>Does the test item format appear in the curriculum, textbook, or Texas assessment instruments?</a:t>
            </a:r>
          </a:p>
        </p:txBody>
      </p:sp>
      <p:sp>
        <p:nvSpPr>
          <p:cNvPr id="58372" name="Oval 4"/>
          <p:cNvSpPr>
            <a:spLocks noChangeArrowheads="1"/>
          </p:cNvSpPr>
          <p:nvPr/>
        </p:nvSpPr>
        <p:spPr bwMode="auto">
          <a:xfrm flipH="1">
            <a:off x="304800" y="1752600"/>
            <a:ext cx="1676400" cy="685800"/>
          </a:xfrm>
          <a:prstGeom prst="ellipse">
            <a:avLst/>
          </a:prstGeom>
          <a:noFill/>
          <a:ln w="57150">
            <a:solidFill>
              <a:srgbClr val="CC0000"/>
            </a:solidFill>
            <a:miter lim="800000"/>
            <a:headEnd/>
            <a:tailEnd/>
          </a:ln>
        </p:spPr>
        <p:txBody>
          <a:bodyPr wrap="none" anchor="ctr"/>
          <a:lstStyle/>
          <a:p>
            <a:pPr algn="ctr"/>
            <a:endParaRPr lang="en-US" sz="2400">
              <a:latin typeface="Times New Roman" pitchFamily="18" charset="0"/>
            </a:endParaRPr>
          </a:p>
        </p:txBody>
      </p:sp>
      <p:sp>
        <p:nvSpPr>
          <p:cNvPr id="58373" name="Oval 5"/>
          <p:cNvSpPr>
            <a:spLocks noChangeArrowheads="1"/>
          </p:cNvSpPr>
          <p:nvPr/>
        </p:nvSpPr>
        <p:spPr bwMode="auto">
          <a:xfrm>
            <a:off x="228600" y="3886200"/>
            <a:ext cx="1905000" cy="685800"/>
          </a:xfrm>
          <a:prstGeom prst="ellipse">
            <a:avLst/>
          </a:prstGeom>
          <a:noFill/>
          <a:ln w="57150">
            <a:solidFill>
              <a:srgbClr val="009900"/>
            </a:solidFill>
            <a:miter lim="800000"/>
            <a:headEnd/>
            <a:tailEnd/>
          </a:ln>
        </p:spPr>
        <p:txBody>
          <a:bodyPr wrap="none" anchor="ctr"/>
          <a:lstStyle/>
          <a:p>
            <a:pPr algn="ctr"/>
            <a:endParaRPr lang="en-US" sz="2400">
              <a:latin typeface="Times New Roman" pitchFamily="18" charset="0"/>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04800" y="1676400"/>
            <a:ext cx="8839200" cy="4248150"/>
          </a:xfrm>
        </p:spPr>
        <p:txBody>
          <a:bodyPr/>
          <a:lstStyle/>
          <a:p>
            <a:pPr indent="-457200" eaLnBrk="1" hangingPunct="1">
              <a:buSzPct val="100000"/>
            </a:pPr>
            <a:r>
              <a:rPr lang="en-US" sz="3200" dirty="0" smtClean="0"/>
              <a:t>a chart</a:t>
            </a:r>
          </a:p>
          <a:p>
            <a:pPr indent="-457200" eaLnBrk="1" hangingPunct="1">
              <a:buSzPct val="100000"/>
            </a:pPr>
            <a:r>
              <a:rPr lang="en-US" sz="3200" dirty="0" smtClean="0"/>
              <a:t>textbook correlation</a:t>
            </a:r>
          </a:p>
          <a:p>
            <a:pPr indent="-457200" eaLnBrk="1" hangingPunct="1">
              <a:buSzPct val="100000"/>
            </a:pPr>
            <a:r>
              <a:rPr lang="en-US" sz="3200" dirty="0" smtClean="0"/>
              <a:t>a scope and sequence</a:t>
            </a:r>
          </a:p>
          <a:p>
            <a:pPr indent="-457200" eaLnBrk="1" hangingPunct="1">
              <a:buSzPct val="100000"/>
            </a:pPr>
            <a:r>
              <a:rPr lang="en-US" sz="3200" dirty="0" smtClean="0"/>
              <a:t>a curriculum guide</a:t>
            </a:r>
          </a:p>
          <a:p>
            <a:pPr indent="-457200" eaLnBrk="1" hangingPunct="1">
              <a:buSzPct val="100000"/>
            </a:pPr>
            <a:r>
              <a:rPr lang="en-US" sz="3200" dirty="0" smtClean="0"/>
              <a:t>a TAKS/STAAR plan</a:t>
            </a:r>
          </a:p>
          <a:p>
            <a:pPr eaLnBrk="1" hangingPunct="1">
              <a:buFontTx/>
              <a:buNone/>
            </a:pPr>
            <a:endParaRPr lang="en-US" dirty="0" smtClean="0"/>
          </a:p>
          <a:p>
            <a:pPr eaLnBrk="1" hangingPunct="1">
              <a:buClr>
                <a:schemeClr val="tx1"/>
              </a:buClr>
              <a:buFontTx/>
              <a:buNone/>
            </a:pPr>
            <a:r>
              <a:rPr lang="en-US" dirty="0" smtClean="0"/>
              <a:t>	</a:t>
            </a:r>
            <a:r>
              <a:rPr lang="en-US" sz="3200" dirty="0" smtClean="0"/>
              <a:t>These are </a:t>
            </a:r>
            <a:r>
              <a:rPr lang="en-US" sz="3200" b="1" i="1" dirty="0" smtClean="0">
                <a:solidFill>
                  <a:schemeClr val="accent1"/>
                </a:solidFill>
              </a:rPr>
              <a:t>strategies</a:t>
            </a:r>
            <a:r>
              <a:rPr lang="en-US" sz="3200" dirty="0" smtClean="0"/>
              <a:t> that help us </a:t>
            </a:r>
            <a:r>
              <a:rPr lang="en-US" sz="3200" b="1" i="1" dirty="0" smtClean="0">
                <a:solidFill>
                  <a:schemeClr val="accent1"/>
                </a:solidFill>
              </a:rPr>
              <a:t>attain</a:t>
            </a:r>
            <a:r>
              <a:rPr lang="en-US" sz="3200" i="1" dirty="0" smtClean="0">
                <a:solidFill>
                  <a:schemeClr val="accent1"/>
                </a:solidFill>
              </a:rPr>
              <a:t> </a:t>
            </a:r>
            <a:r>
              <a:rPr lang="en-US" sz="3200" dirty="0" smtClean="0"/>
              <a:t>alignment.</a:t>
            </a:r>
          </a:p>
        </p:txBody>
      </p:sp>
      <p:sp>
        <p:nvSpPr>
          <p:cNvPr id="60418" name="Rectangle 2"/>
          <p:cNvSpPr>
            <a:spLocks noGrp="1" noChangeArrowheads="1"/>
          </p:cNvSpPr>
          <p:nvPr>
            <p:ph type="title"/>
          </p:nvPr>
        </p:nvSpPr>
        <p:spPr/>
        <p:txBody>
          <a:bodyPr/>
          <a:lstStyle/>
          <a:p>
            <a:pPr eaLnBrk="1" hangingPunct="1"/>
            <a:r>
              <a:rPr lang="en-US" b="1" dirty="0" smtClean="0"/>
              <a:t>Alignment is More Than</a:t>
            </a:r>
          </a:p>
        </p:txBody>
      </p:sp>
      <p:sp>
        <p:nvSpPr>
          <p:cNvPr id="2" name="Slide Number Placeholder 1"/>
          <p:cNvSpPr>
            <a:spLocks noGrp="1"/>
          </p:cNvSpPr>
          <p:nvPr>
            <p:ph type="sldNum" sz="quarter" idx="12"/>
          </p:nvPr>
        </p:nvSpPr>
        <p:spPr/>
        <p:txBody>
          <a:bodyPr/>
          <a:lstStyle/>
          <a:p>
            <a:fld id="{6C9BBEF7-7293-46AE-9D35-8611E125A7BD}"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1600200"/>
            <a:ext cx="8458200" cy="4495800"/>
          </a:xfrm>
        </p:spPr>
        <p:txBody>
          <a:bodyPr/>
          <a:lstStyle/>
          <a:p>
            <a:pPr marL="457200" indent="-457200" eaLnBrk="1" hangingPunct="1">
              <a:spcBef>
                <a:spcPts val="0"/>
              </a:spcBef>
              <a:buSzPct val="100000"/>
            </a:pPr>
            <a:r>
              <a:rPr lang="en-US" sz="2400" dirty="0" smtClean="0"/>
              <a:t>Focus on TEKS</a:t>
            </a:r>
          </a:p>
          <a:p>
            <a:pPr marL="457200" indent="-457200" eaLnBrk="1" hangingPunct="1">
              <a:spcBef>
                <a:spcPts val="0"/>
              </a:spcBef>
              <a:buSzPct val="100000"/>
            </a:pPr>
            <a:r>
              <a:rPr lang="en-US" sz="2400" dirty="0" smtClean="0"/>
              <a:t>Understanding the relationship of the TEKS to the Texas assessment objectives</a:t>
            </a:r>
          </a:p>
          <a:p>
            <a:pPr marL="457200" indent="-457200" eaLnBrk="1" hangingPunct="1">
              <a:spcBef>
                <a:spcPts val="0"/>
              </a:spcBef>
              <a:buSzPct val="100000"/>
            </a:pPr>
            <a:r>
              <a:rPr lang="en-US" sz="2400" dirty="0" smtClean="0"/>
              <a:t>Examination of instructional process</a:t>
            </a:r>
          </a:p>
          <a:p>
            <a:pPr marL="457200" indent="-457200" eaLnBrk="1" hangingPunct="1">
              <a:spcBef>
                <a:spcPts val="0"/>
              </a:spcBef>
              <a:buSzPct val="100000"/>
            </a:pPr>
            <a:r>
              <a:rPr lang="en-US" sz="2400" dirty="0" smtClean="0"/>
              <a:t>K-12 perspective</a:t>
            </a:r>
          </a:p>
          <a:p>
            <a:pPr marL="457200" indent="-457200" eaLnBrk="1" hangingPunct="1">
              <a:spcBef>
                <a:spcPts val="0"/>
              </a:spcBef>
              <a:buSzPct val="100000"/>
            </a:pPr>
            <a:r>
              <a:rPr lang="en-US" sz="2400" dirty="0" smtClean="0"/>
              <a:t>A commitment and shared responsibility to enhance student learning</a:t>
            </a:r>
          </a:p>
          <a:p>
            <a:pPr marL="457200" indent="-457200" eaLnBrk="1" hangingPunct="1">
              <a:spcBef>
                <a:spcPts val="0"/>
              </a:spcBef>
              <a:buSzPct val="100000"/>
            </a:pPr>
            <a:r>
              <a:rPr lang="en-US" sz="2400" dirty="0" smtClean="0"/>
              <a:t>Working towards high achievement for all students</a:t>
            </a:r>
          </a:p>
          <a:p>
            <a:pPr marL="457200" indent="-457200" eaLnBrk="1" hangingPunct="1">
              <a:spcBef>
                <a:spcPts val="0"/>
              </a:spcBef>
              <a:buSzPct val="100000"/>
            </a:pPr>
            <a:r>
              <a:rPr lang="en-US" sz="2400" dirty="0" smtClean="0"/>
              <a:t>Ensuring essential student expectations</a:t>
            </a:r>
          </a:p>
          <a:p>
            <a:pPr marL="457200" indent="-457200" eaLnBrk="1" hangingPunct="1">
              <a:spcBef>
                <a:spcPts val="0"/>
              </a:spcBef>
              <a:buSzPct val="100000"/>
            </a:pPr>
            <a:r>
              <a:rPr lang="en-US" sz="2400" dirty="0" smtClean="0"/>
              <a:t>Securing the appropriate and necessary professional development to ensure alignment</a:t>
            </a:r>
          </a:p>
          <a:p>
            <a:pPr eaLnBrk="1" hangingPunct="1">
              <a:lnSpc>
                <a:spcPct val="90000"/>
              </a:lnSpc>
            </a:pPr>
            <a:endParaRPr lang="en-US" sz="2800" dirty="0" smtClean="0"/>
          </a:p>
        </p:txBody>
      </p:sp>
      <p:sp>
        <p:nvSpPr>
          <p:cNvPr id="61442" name="Rectangle 2"/>
          <p:cNvSpPr>
            <a:spLocks noGrp="1" noChangeArrowheads="1"/>
          </p:cNvSpPr>
          <p:nvPr>
            <p:ph type="title"/>
          </p:nvPr>
        </p:nvSpPr>
        <p:spPr>
          <a:xfrm>
            <a:off x="457200" y="0"/>
            <a:ext cx="8385175" cy="1431925"/>
          </a:xfrm>
        </p:spPr>
        <p:txBody>
          <a:bodyPr/>
          <a:lstStyle/>
          <a:p>
            <a:pPr eaLnBrk="1" hangingPunct="1"/>
            <a:r>
              <a:rPr lang="en-US" b="1" dirty="0" smtClean="0"/>
              <a:t>Alignment Implies…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dirty="0" smtClean="0"/>
          </a:p>
        </p:txBody>
      </p:sp>
      <p:pic>
        <p:nvPicPr>
          <p:cNvPr id="42048" name="Picture 64"/>
          <p:cNvPicPr>
            <a:picLocks noChangeAspect="1" noChangeArrowheads="1"/>
          </p:cNvPicPr>
          <p:nvPr/>
        </p:nvPicPr>
        <p:blipFill>
          <a:blip r:embed="rId2" cstate="print"/>
          <a:srcRect/>
          <a:stretch>
            <a:fillRect/>
          </a:stretch>
        </p:blipFill>
        <p:spPr bwMode="auto">
          <a:xfrm>
            <a:off x="-176249" y="0"/>
            <a:ext cx="9320249" cy="6857999"/>
          </a:xfrm>
          <a:prstGeom prst="rect">
            <a:avLst/>
          </a:prstGeom>
          <a:noFill/>
          <a:ln w="9525">
            <a:noFill/>
            <a:miter lim="800000"/>
            <a:headEnd/>
            <a:tailEnd/>
          </a:ln>
        </p:spPr>
      </p:pic>
      <p:sp>
        <p:nvSpPr>
          <p:cNvPr id="18436" name="Right Arrow 4"/>
          <p:cNvSpPr>
            <a:spLocks noChangeArrowheads="1"/>
          </p:cNvSpPr>
          <p:nvPr/>
        </p:nvSpPr>
        <p:spPr bwMode="auto">
          <a:xfrm>
            <a:off x="1066800" y="457200"/>
            <a:ext cx="977900" cy="484188"/>
          </a:xfrm>
          <a:prstGeom prst="rightArrow">
            <a:avLst>
              <a:gd name="adj1" fmla="val 50000"/>
              <a:gd name="adj2" fmla="val 50024"/>
            </a:avLst>
          </a:prstGeom>
          <a:solidFill>
            <a:srgbClr val="FF0000"/>
          </a:solidFill>
          <a:ln w="9525" algn="ctr">
            <a:solidFill>
              <a:schemeClr val="tx1"/>
            </a:solidFill>
            <a:miter lim="800000"/>
            <a:headEnd/>
            <a:tailEnd/>
          </a:ln>
        </p:spPr>
        <p:txBody>
          <a:bodyPr wrap="none"/>
          <a:lstStyle/>
          <a:p>
            <a:endParaRPr lang="en-US"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04800" y="1600200"/>
            <a:ext cx="8839200" cy="4378325"/>
          </a:xfrm>
        </p:spPr>
        <p:txBody>
          <a:bodyPr>
            <a:normAutofit/>
          </a:bodyPr>
          <a:lstStyle/>
          <a:p>
            <a:pPr eaLnBrk="1" hangingPunct="1"/>
            <a:r>
              <a:rPr lang="en-US" sz="3200" dirty="0" smtClean="0"/>
              <a:t>understands what is expected of students;</a:t>
            </a:r>
          </a:p>
          <a:p>
            <a:pPr eaLnBrk="1" hangingPunct="1"/>
            <a:r>
              <a:rPr lang="en-US" sz="3200" dirty="0" smtClean="0"/>
              <a:t>understands these expectations within the context of the K-12 program, and</a:t>
            </a:r>
          </a:p>
          <a:p>
            <a:pPr eaLnBrk="1" hangingPunct="1"/>
            <a:r>
              <a:rPr lang="en-US" sz="3200" dirty="0" smtClean="0"/>
              <a:t>accepts responsibility for these expectations.</a:t>
            </a:r>
          </a:p>
        </p:txBody>
      </p:sp>
      <p:sp>
        <p:nvSpPr>
          <p:cNvPr id="62466" name="Rectangle 2"/>
          <p:cNvSpPr>
            <a:spLocks noGrp="1" noChangeArrowheads="1"/>
          </p:cNvSpPr>
          <p:nvPr>
            <p:ph type="title"/>
          </p:nvPr>
        </p:nvSpPr>
        <p:spPr/>
        <p:txBody>
          <a:bodyPr>
            <a:normAutofit fontScale="90000"/>
          </a:bodyPr>
          <a:lstStyle/>
          <a:p>
            <a:pPr eaLnBrk="1" hangingPunct="1"/>
            <a:r>
              <a:rPr lang="en-US" dirty="0" smtClean="0"/>
              <a:t>Alignment Means </a:t>
            </a:r>
            <a:r>
              <a:rPr lang="en-US" b="1" i="1" dirty="0" smtClean="0"/>
              <a:t>Every</a:t>
            </a:r>
            <a:r>
              <a:rPr lang="en-US" dirty="0" smtClean="0"/>
              <a:t> Teacher</a:t>
            </a:r>
          </a:p>
        </p:txBody>
      </p:sp>
      <p:sp>
        <p:nvSpPr>
          <p:cNvPr id="2" name="Slide Number Placeholder 1"/>
          <p:cNvSpPr>
            <a:spLocks noGrp="1"/>
          </p:cNvSpPr>
          <p:nvPr>
            <p:ph type="sldNum" sz="quarter" idx="12"/>
          </p:nvPr>
        </p:nvSpPr>
        <p:spPr/>
        <p:txBody>
          <a:bodyPr/>
          <a:lstStyle/>
          <a:p>
            <a:fld id="{6C9BBEF7-7293-46AE-9D35-8611E125A7BD}" type="slidenum">
              <a:rPr lang="en-US" smtClean="0"/>
              <a:pPr/>
              <a:t>70</a:t>
            </a:fld>
            <a:endParaRPr lang="en-US" dirty="0"/>
          </a:p>
        </p:txBody>
      </p:sp>
      <p:pic>
        <p:nvPicPr>
          <p:cNvPr id="29700" name="Picture 4" descr="C:\Users\jharvill\AppData\Local\Microsoft\Windows\Temporary Internet Files\Content.IE5\JRHVZWS5\MP9004094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191000"/>
            <a:ext cx="3846486"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idx="1"/>
          </p:nvPr>
        </p:nvSpPr>
        <p:spPr/>
        <p:txBody>
          <a:bodyPr/>
          <a:lstStyle/>
          <a:p>
            <a:pPr eaLnBrk="1" hangingPunct="1">
              <a:buFont typeface="Wingdings 3" pitchFamily="18" charset="2"/>
              <a:buChar char="}"/>
            </a:pPr>
            <a:r>
              <a:rPr lang="en-US" sz="2800" dirty="0" smtClean="0">
                <a:latin typeface="Times New Roman" pitchFamily="18" charset="0"/>
              </a:rPr>
              <a:t>http://www.esc11.net</a:t>
            </a:r>
          </a:p>
          <a:p>
            <a:pPr eaLnBrk="1" hangingPunct="1">
              <a:buFont typeface="Wingdings 3" pitchFamily="18" charset="2"/>
              <a:buChar char="}"/>
            </a:pPr>
            <a:r>
              <a:rPr lang="en-US" sz="2800" dirty="0" smtClean="0">
                <a:latin typeface="Times New Roman" pitchFamily="18" charset="0"/>
              </a:rPr>
              <a:t>http://www.tea.state.tx.us</a:t>
            </a:r>
          </a:p>
          <a:p>
            <a:pPr eaLnBrk="1" hangingPunct="1">
              <a:buFont typeface="Wingdings 3" pitchFamily="18" charset="2"/>
              <a:buChar char="}"/>
            </a:pPr>
            <a:r>
              <a:rPr lang="en-US" sz="2800" dirty="0" smtClean="0">
                <a:latin typeface="Times New Roman" pitchFamily="18" charset="0"/>
              </a:rPr>
              <a:t>http://www.tea.state.tx.us/</a:t>
            </a:r>
          </a:p>
          <a:p>
            <a:pPr marL="393192" lvl="1" indent="0" eaLnBrk="1" hangingPunct="1">
              <a:buNone/>
            </a:pPr>
            <a:r>
              <a:rPr lang="en-US" dirty="0" err="1" smtClean="0">
                <a:latin typeface="Times New Roman" pitchFamily="18" charset="0"/>
              </a:rPr>
              <a:t>student.assessment</a:t>
            </a:r>
            <a:endParaRPr lang="en-US"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buFontTx/>
              <a:buNone/>
            </a:pPr>
            <a:endParaRPr lang="en-US" sz="2400" dirty="0" smtClean="0">
              <a:latin typeface="Times New Roman" pitchFamily="18" charset="0"/>
            </a:endParaRPr>
          </a:p>
          <a:p>
            <a:pPr eaLnBrk="1" hangingPunct="1"/>
            <a:endParaRPr lang="en-US" sz="2400" dirty="0" smtClean="0">
              <a:latin typeface="Times New Roman" pitchFamily="18" charset="0"/>
            </a:endParaRPr>
          </a:p>
        </p:txBody>
      </p:sp>
      <p:sp>
        <p:nvSpPr>
          <p:cNvPr id="65538" name="Rectangle 2"/>
          <p:cNvSpPr>
            <a:spLocks noGrp="1" noChangeArrowheads="1"/>
          </p:cNvSpPr>
          <p:nvPr>
            <p:ph type="title"/>
          </p:nvPr>
        </p:nvSpPr>
        <p:spPr/>
        <p:txBody>
          <a:bodyPr>
            <a:normAutofit/>
          </a:bodyPr>
          <a:lstStyle/>
          <a:p>
            <a:pPr eaLnBrk="1" hangingPunct="1"/>
            <a:r>
              <a:rPr lang="en-US" sz="4000" b="1" dirty="0" smtClean="0"/>
              <a:t>Resources for Educators</a:t>
            </a:r>
          </a:p>
        </p:txBody>
      </p:sp>
      <p:pic>
        <p:nvPicPr>
          <p:cNvPr id="82947" name="Picture 3" descr="C:\Documents and Settings\ragent\Local Settings\Temporary Internet Files\Content.IE5\FBNIHK1E\MPj04441550000[1].jpg"/>
          <p:cNvPicPr preferRelativeResize="0">
            <a:picLocks noChangeAspect="1" noChangeArrowheads="1"/>
          </p:cNvPicPr>
          <p:nvPr/>
        </p:nvPicPr>
        <p:blipFill>
          <a:blip r:embed="rId3" cstate="print"/>
          <a:stretch>
            <a:fillRect/>
          </a:stretch>
        </p:blipFill>
        <p:spPr bwMode="auto">
          <a:xfrm>
            <a:off x="3505200" y="3124200"/>
            <a:ext cx="5190640" cy="3474720"/>
          </a:xfrm>
          <a:prstGeom prst="rect">
            <a:avLst/>
          </a:prstGeom>
          <a:noFill/>
        </p:spPr>
      </p:pic>
      <p:sp>
        <p:nvSpPr>
          <p:cNvPr id="2" name="Slide Number Placeholder 1"/>
          <p:cNvSpPr>
            <a:spLocks noGrp="1"/>
          </p:cNvSpPr>
          <p:nvPr>
            <p:ph type="sldNum" sz="quarter" idx="12"/>
          </p:nvPr>
        </p:nvSpPr>
        <p:spPr/>
        <p:txBody>
          <a:bodyPr/>
          <a:lstStyle/>
          <a:p>
            <a:fld id="{6C9BBEF7-7293-46AE-9D35-8611E125A7BD}" type="slidenum">
              <a:rPr lang="en-US" smtClean="0"/>
              <a:pPr/>
              <a:t>71</a:t>
            </a:fld>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57200" y="1722437"/>
            <a:ext cx="8305800" cy="4525963"/>
          </a:xfrm>
        </p:spPr>
        <p:txBody>
          <a:bodyPr/>
          <a:lstStyle/>
          <a:p>
            <a:pPr marL="457200" indent="-457200" eaLnBrk="1" hangingPunct="1">
              <a:buSzPct val="100000"/>
            </a:pPr>
            <a:r>
              <a:rPr lang="en-US" sz="3400" dirty="0" smtClean="0"/>
              <a:t>Assessment Information Booklets</a:t>
            </a:r>
          </a:p>
          <a:p>
            <a:pPr marL="457200" indent="-457200" eaLnBrk="1" hangingPunct="1">
              <a:buSzPct val="100000"/>
            </a:pPr>
            <a:r>
              <a:rPr lang="en-US" sz="3400" dirty="0" smtClean="0"/>
              <a:t>Released Tests</a:t>
            </a:r>
          </a:p>
          <a:p>
            <a:pPr marL="457200" indent="-457200" eaLnBrk="1" hangingPunct="1">
              <a:buSzPct val="100000"/>
            </a:pPr>
            <a:r>
              <a:rPr lang="en-US" sz="3400" dirty="0" smtClean="0"/>
              <a:t>Test Blueprints</a:t>
            </a:r>
          </a:p>
          <a:p>
            <a:pPr marL="457200" indent="-457200" eaLnBrk="1" hangingPunct="1">
              <a:buSzPct val="100000"/>
            </a:pPr>
            <a:r>
              <a:rPr lang="en-US" sz="3400" dirty="0" smtClean="0"/>
              <a:t>Writing Rubrics and Writing Samples</a:t>
            </a:r>
          </a:p>
          <a:p>
            <a:pPr marL="457200" indent="-457200" eaLnBrk="1" hangingPunct="1">
              <a:buSzPct val="100000"/>
            </a:pPr>
            <a:r>
              <a:rPr lang="en-US" sz="3400" dirty="0" smtClean="0"/>
              <a:t>Best Practices Clearinghouse</a:t>
            </a:r>
          </a:p>
          <a:p>
            <a:pPr marL="457200" indent="-457200" eaLnBrk="1" hangingPunct="1">
              <a:buSzPct val="100000"/>
            </a:pPr>
            <a:r>
              <a:rPr lang="en-US" sz="3400" dirty="0" smtClean="0"/>
              <a:t>Teacher </a:t>
            </a:r>
            <a:r>
              <a:rPr lang="en-US" sz="3400" dirty="0" err="1" smtClean="0"/>
              <a:t>Toolbag</a:t>
            </a:r>
            <a:endParaRPr lang="en-US" sz="3400" dirty="0" smtClean="0"/>
          </a:p>
        </p:txBody>
      </p:sp>
      <p:sp>
        <p:nvSpPr>
          <p:cNvPr id="2" name="Slide Number Placeholder 1"/>
          <p:cNvSpPr>
            <a:spLocks noGrp="1"/>
          </p:cNvSpPr>
          <p:nvPr>
            <p:ph type="sldNum" sz="quarter" idx="12"/>
          </p:nvPr>
        </p:nvSpPr>
        <p:spPr/>
        <p:txBody>
          <a:bodyPr/>
          <a:lstStyle/>
          <a:p>
            <a:fld id="{6C9BBEF7-7293-46AE-9D35-8611E125A7BD}" type="slidenum">
              <a:rPr lang="en-US" smtClean="0"/>
              <a:pPr/>
              <a:t>72</a:t>
            </a:fld>
            <a:endParaRPr lang="en-US" dirty="0"/>
          </a:p>
        </p:txBody>
      </p:sp>
      <p:sp>
        <p:nvSpPr>
          <p:cNvPr id="66562" name="Rectangle 2"/>
          <p:cNvSpPr>
            <a:spLocks noGrp="1" noChangeArrowheads="1"/>
          </p:cNvSpPr>
          <p:nvPr>
            <p:ph type="title"/>
          </p:nvPr>
        </p:nvSpPr>
        <p:spPr/>
        <p:txBody>
          <a:bodyPr/>
          <a:lstStyle/>
          <a:p>
            <a:pPr eaLnBrk="1" hangingPunct="1"/>
            <a:r>
              <a:rPr lang="en-US" sz="4000" b="1" dirty="0" smtClean="0"/>
              <a:t>TEA Instructional Resources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27"/>
          <p:cNvSpPr>
            <a:spLocks noGrp="1" noChangeArrowheads="1"/>
          </p:cNvSpPr>
          <p:nvPr>
            <p:ph idx="1"/>
          </p:nvPr>
        </p:nvSpPr>
        <p:spPr>
          <a:xfrm>
            <a:off x="533400" y="1447800"/>
            <a:ext cx="8610600" cy="5410200"/>
          </a:xfrm>
        </p:spPr>
        <p:txBody>
          <a:bodyPr/>
          <a:lstStyle/>
          <a:p>
            <a:pPr eaLnBrk="1" hangingPunct="1">
              <a:lnSpc>
                <a:spcPct val="90000"/>
              </a:lnSpc>
              <a:buSzPct val="100000"/>
            </a:pPr>
            <a:r>
              <a:rPr lang="en-US" sz="2400" dirty="0" smtClean="0"/>
              <a:t>Student Success Initiative</a:t>
            </a:r>
          </a:p>
          <a:p>
            <a:pPr eaLnBrk="1" hangingPunct="1">
              <a:lnSpc>
                <a:spcPct val="90000"/>
              </a:lnSpc>
              <a:buSzPct val="100000"/>
            </a:pPr>
            <a:r>
              <a:rPr lang="en-US" sz="2400" dirty="0" smtClean="0"/>
              <a:t>Personal Graduation Plan</a:t>
            </a:r>
          </a:p>
          <a:p>
            <a:pPr eaLnBrk="1" hangingPunct="1">
              <a:lnSpc>
                <a:spcPct val="90000"/>
              </a:lnSpc>
              <a:buSzPct val="100000"/>
            </a:pPr>
            <a:r>
              <a:rPr lang="en-US" sz="2400" dirty="0" smtClean="0"/>
              <a:t>Drop Out Prevention</a:t>
            </a:r>
          </a:p>
          <a:p>
            <a:pPr eaLnBrk="1" hangingPunct="1">
              <a:lnSpc>
                <a:spcPct val="90000"/>
              </a:lnSpc>
              <a:buSzPct val="100000"/>
            </a:pPr>
            <a:r>
              <a:rPr lang="en-US" sz="2400" dirty="0" smtClean="0"/>
              <a:t>4 by 4 Graduation Requirements</a:t>
            </a:r>
          </a:p>
          <a:p>
            <a:pPr eaLnBrk="1" hangingPunct="1">
              <a:lnSpc>
                <a:spcPct val="90000"/>
              </a:lnSpc>
              <a:buSzPct val="100000"/>
            </a:pPr>
            <a:r>
              <a:rPr lang="en-US" sz="2400" dirty="0" smtClean="0"/>
              <a:t>College Readiness Initiatives</a:t>
            </a:r>
          </a:p>
          <a:p>
            <a:pPr eaLnBrk="1" hangingPunct="1">
              <a:lnSpc>
                <a:spcPct val="90000"/>
              </a:lnSpc>
              <a:buSzPct val="100000"/>
            </a:pPr>
            <a:r>
              <a:rPr lang="en-US" sz="2400" dirty="0" smtClean="0"/>
              <a:t>Texas Reading Initiatives</a:t>
            </a:r>
          </a:p>
          <a:p>
            <a:pPr eaLnBrk="1" hangingPunct="1">
              <a:lnSpc>
                <a:spcPct val="90000"/>
              </a:lnSpc>
              <a:buSzPct val="100000"/>
            </a:pPr>
            <a:r>
              <a:rPr lang="en-US" sz="2400" dirty="0" smtClean="0"/>
              <a:t>Texas Adolescent Literacy Academies</a:t>
            </a:r>
          </a:p>
          <a:p>
            <a:pPr eaLnBrk="1" hangingPunct="1">
              <a:lnSpc>
                <a:spcPct val="90000"/>
              </a:lnSpc>
              <a:buSzPct val="100000"/>
            </a:pPr>
            <a:r>
              <a:rPr lang="en-US" sz="2400" dirty="0" smtClean="0"/>
              <a:t>Response to Intervention</a:t>
            </a:r>
          </a:p>
          <a:p>
            <a:pPr eaLnBrk="1" hangingPunct="1">
              <a:lnSpc>
                <a:spcPct val="90000"/>
              </a:lnSpc>
              <a:buSzPct val="100000"/>
            </a:pPr>
            <a:r>
              <a:rPr lang="en-US" sz="2400" dirty="0" smtClean="0"/>
              <a:t>Science and Mathematics </a:t>
            </a:r>
            <a:r>
              <a:rPr lang="en-US" sz="2400" dirty="0" err="1" smtClean="0"/>
              <a:t>Collaboratives</a:t>
            </a:r>
            <a:endParaRPr lang="en-US" sz="2400" dirty="0" smtClean="0"/>
          </a:p>
          <a:p>
            <a:pPr eaLnBrk="1" hangingPunct="1">
              <a:lnSpc>
                <a:spcPct val="90000"/>
              </a:lnSpc>
              <a:buSzPct val="100000"/>
            </a:pPr>
            <a:r>
              <a:rPr lang="en-US" sz="2400" dirty="0" smtClean="0"/>
              <a:t>Texas Mathematics and Science Diagnostic System  </a:t>
            </a:r>
          </a:p>
          <a:p>
            <a:pPr eaLnBrk="1" hangingPunct="1">
              <a:lnSpc>
                <a:spcPct val="90000"/>
              </a:lnSpc>
              <a:buSzPct val="100000"/>
            </a:pPr>
            <a:r>
              <a:rPr lang="en-US" sz="2400" dirty="0" smtClean="0"/>
              <a:t>PK-16 Initiative</a:t>
            </a:r>
          </a:p>
          <a:p>
            <a:pPr eaLnBrk="1" hangingPunct="1">
              <a:lnSpc>
                <a:spcPct val="90000"/>
              </a:lnSpc>
              <a:buSzPct val="100000"/>
            </a:pPr>
            <a:r>
              <a:rPr lang="en-US" sz="2400" dirty="0" smtClean="0"/>
              <a:t>School Readiness Integration</a:t>
            </a:r>
          </a:p>
        </p:txBody>
      </p:sp>
      <p:sp>
        <p:nvSpPr>
          <p:cNvPr id="67586" name="Rectangle 1026"/>
          <p:cNvSpPr>
            <a:spLocks noGrp="1" noChangeArrowheads="1"/>
          </p:cNvSpPr>
          <p:nvPr>
            <p:ph type="title"/>
          </p:nvPr>
        </p:nvSpPr>
        <p:spPr>
          <a:xfrm>
            <a:off x="149225" y="152400"/>
            <a:ext cx="8385175" cy="1143000"/>
          </a:xfrm>
        </p:spPr>
        <p:txBody>
          <a:bodyPr>
            <a:normAutofit fontScale="90000"/>
          </a:bodyPr>
          <a:lstStyle/>
          <a:p>
            <a:pPr eaLnBrk="1" hangingPunct="1"/>
            <a:r>
              <a:rPr lang="en-US" b="1" dirty="0" smtClean="0"/>
              <a:t>TEA Initiatives that Support Student Success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73</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533400" y="1646237"/>
            <a:ext cx="8229600" cy="4525963"/>
          </a:xfrm>
        </p:spPr>
        <p:txBody>
          <a:bodyPr/>
          <a:lstStyle/>
          <a:p>
            <a:pPr eaLnBrk="1" hangingPunct="1">
              <a:lnSpc>
                <a:spcPct val="90000"/>
              </a:lnSpc>
            </a:pPr>
            <a:r>
              <a:rPr lang="en-US" sz="2800" dirty="0" smtClean="0"/>
              <a:t>Align curriculum development</a:t>
            </a:r>
          </a:p>
          <a:p>
            <a:pPr eaLnBrk="1" hangingPunct="1">
              <a:lnSpc>
                <a:spcPct val="90000"/>
              </a:lnSpc>
              <a:buFontTx/>
              <a:buNone/>
            </a:pPr>
            <a:endParaRPr lang="en-US" sz="2800" dirty="0" smtClean="0"/>
          </a:p>
          <a:p>
            <a:pPr eaLnBrk="1" hangingPunct="1">
              <a:lnSpc>
                <a:spcPct val="90000"/>
              </a:lnSpc>
            </a:pPr>
            <a:r>
              <a:rPr lang="en-US" sz="2800" dirty="0" smtClean="0"/>
              <a:t>Direct instructional material and resource selection</a:t>
            </a:r>
          </a:p>
          <a:p>
            <a:pPr eaLnBrk="1" hangingPunct="1">
              <a:lnSpc>
                <a:spcPct val="90000"/>
              </a:lnSpc>
            </a:pPr>
            <a:endParaRPr lang="en-US" sz="2800" dirty="0" smtClean="0"/>
          </a:p>
          <a:p>
            <a:pPr eaLnBrk="1" hangingPunct="1">
              <a:lnSpc>
                <a:spcPct val="90000"/>
              </a:lnSpc>
            </a:pPr>
            <a:r>
              <a:rPr lang="en-US" sz="2800" dirty="0" smtClean="0"/>
              <a:t>Steer lesson planning</a:t>
            </a:r>
          </a:p>
          <a:p>
            <a:pPr eaLnBrk="1" hangingPunct="1">
              <a:lnSpc>
                <a:spcPct val="90000"/>
              </a:lnSpc>
            </a:pPr>
            <a:endParaRPr lang="en-US" sz="2800" dirty="0" smtClean="0"/>
          </a:p>
          <a:p>
            <a:pPr eaLnBrk="1" hangingPunct="1">
              <a:lnSpc>
                <a:spcPct val="90000"/>
              </a:lnSpc>
            </a:pPr>
            <a:r>
              <a:rPr lang="en-US" sz="2800" dirty="0" smtClean="0"/>
              <a:t>Inform families and members of the community about what is being taught in schools</a:t>
            </a:r>
          </a:p>
        </p:txBody>
      </p:sp>
      <p:sp>
        <p:nvSpPr>
          <p:cNvPr id="19458" name="Rectangle 2"/>
          <p:cNvSpPr>
            <a:spLocks noGrp="1" noChangeArrowheads="1"/>
          </p:cNvSpPr>
          <p:nvPr>
            <p:ph type="title"/>
          </p:nvPr>
        </p:nvSpPr>
        <p:spPr/>
        <p:txBody>
          <a:bodyPr>
            <a:noAutofit/>
          </a:bodyPr>
          <a:lstStyle/>
          <a:p>
            <a:pPr eaLnBrk="1" hangingPunct="1"/>
            <a:r>
              <a:rPr lang="en-US" sz="3600" dirty="0" smtClean="0"/>
              <a:t>How are the TEKS used in the Texas districts and classrooms?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800" dirty="0" smtClean="0"/>
              <a:t>Textbooks are not the TEKS !</a:t>
            </a:r>
          </a:p>
        </p:txBody>
      </p:sp>
      <p:pic>
        <p:nvPicPr>
          <p:cNvPr id="20537" name="Picture 57" descr="C:\Documents and Settings\ragent\Local Settings\Temporary Internet Files\Content.IE5\W6QWAX3Q\MPj04384940000[1].jpg"/>
          <p:cNvPicPr>
            <a:picLocks noChangeAspect="1" noChangeArrowheads="1"/>
          </p:cNvPicPr>
          <p:nvPr/>
        </p:nvPicPr>
        <p:blipFill>
          <a:blip r:embed="rId3" cstate="print"/>
          <a:stretch>
            <a:fillRect/>
          </a:stretch>
        </p:blipFill>
        <p:spPr bwMode="auto">
          <a:xfrm>
            <a:off x="2895600" y="1371600"/>
            <a:ext cx="3842916" cy="5120640"/>
          </a:xfrm>
          <a:prstGeom prst="rect">
            <a:avLst/>
          </a:prstGeom>
          <a:noFill/>
        </p:spPr>
      </p:pic>
      <p:sp>
        <p:nvSpPr>
          <p:cNvPr id="3" name="Slide Number Placeholder 2"/>
          <p:cNvSpPr>
            <a:spLocks noGrp="1"/>
          </p:cNvSpPr>
          <p:nvPr>
            <p:ph type="sldNum" sz="quarter" idx="12"/>
          </p:nvPr>
        </p:nvSpPr>
        <p:spPr/>
        <p:txBody>
          <a:bodyPr/>
          <a:lstStyle/>
          <a:p>
            <a:fld id="{6C9BBEF7-7293-46AE-9D35-8611E125A7BD}"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1891</TotalTime>
  <Words>5671</Words>
  <Application>Microsoft Office PowerPoint</Application>
  <PresentationFormat>On-screen Show (4:3)</PresentationFormat>
  <Paragraphs>827</Paragraphs>
  <Slides>73</Slides>
  <Notes>69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Concourse</vt:lpstr>
      <vt:lpstr>Clip</vt:lpstr>
      <vt:lpstr>Document</vt:lpstr>
      <vt:lpstr>Academic Vertical Alignment Training and Renewal (AVATAR) Project </vt:lpstr>
      <vt:lpstr>What are the TEKS?</vt:lpstr>
      <vt:lpstr>When were the TEKS mandated?</vt:lpstr>
      <vt:lpstr>When are the TEKS revised?</vt:lpstr>
      <vt:lpstr>Who develops the TEKS?</vt:lpstr>
      <vt:lpstr>Where can I find the TEKS?</vt:lpstr>
      <vt:lpstr>PowerPoint Presentation</vt:lpstr>
      <vt:lpstr>How are the TEKS used in the Texas districts and classrooms?</vt:lpstr>
      <vt:lpstr>Textbooks are not the TEKS !</vt:lpstr>
      <vt:lpstr>Textbooks cannot be the only source for classroom curriculum.</vt:lpstr>
      <vt:lpstr>Texas Essential Knowledge and Skills</vt:lpstr>
      <vt:lpstr>The Language of the TEKS</vt:lpstr>
      <vt:lpstr>Foundation Areas</vt:lpstr>
      <vt:lpstr>Enrichment Areas</vt:lpstr>
      <vt:lpstr>How are the TEKS organized?</vt:lpstr>
      <vt:lpstr>TEKS introductions provide:</vt:lpstr>
      <vt:lpstr>PowerPoint Presentation</vt:lpstr>
      <vt:lpstr>TEKS Foundation Strands</vt:lpstr>
      <vt:lpstr>TEKS Activity</vt:lpstr>
      <vt:lpstr>English Language Arts and Reading TEKS Strands</vt:lpstr>
      <vt:lpstr>Mathematics TEKS Strands</vt:lpstr>
      <vt:lpstr> Science Strands K-8</vt:lpstr>
      <vt:lpstr>Social Studies TEKS Strands</vt:lpstr>
      <vt:lpstr>TEKS Foundation Essential Knowledge and Skills (EKS) Statements</vt:lpstr>
      <vt:lpstr>TEKS Foundation Student Expectations (SE)</vt:lpstr>
      <vt:lpstr>5 Minute Pause</vt:lpstr>
      <vt:lpstr>English Language    Proficiency Standards (ELPS) </vt:lpstr>
      <vt:lpstr>TEKS Summary</vt:lpstr>
      <vt:lpstr>TEKS Summary…</vt:lpstr>
      <vt:lpstr>The TEKS are non-negotiable !</vt:lpstr>
      <vt:lpstr>PowerPoint Presentation</vt:lpstr>
      <vt:lpstr>Assessment</vt:lpstr>
      <vt:lpstr>PowerPoint Presentation</vt:lpstr>
      <vt:lpstr> Texas Assessment Program </vt:lpstr>
      <vt:lpstr>Why Choose a TEKS Focus?</vt:lpstr>
      <vt:lpstr>State of Texas Assessments of Academic Readiness (STAAR)</vt:lpstr>
      <vt:lpstr>STAAR is the result of…</vt:lpstr>
      <vt:lpstr>State of Texas Assessments of Academic Readiness (STAAR)</vt:lpstr>
      <vt:lpstr>PowerPoint Presentation</vt:lpstr>
      <vt:lpstr>PowerPoint Presentation</vt:lpstr>
      <vt:lpstr>STAAR ASSESSED CURRICULUM</vt:lpstr>
      <vt:lpstr>Curriculum Assessed on STAAR</vt:lpstr>
      <vt:lpstr>Curriculum Assessed on STAAR</vt:lpstr>
      <vt:lpstr>Curriculum Assessed on STAAR </vt:lpstr>
      <vt:lpstr>Curriculum Assessed on STAAR</vt:lpstr>
      <vt:lpstr>Curriculum Assessed on STAAR </vt:lpstr>
      <vt:lpstr>Curriculum Assessed on STAAR</vt:lpstr>
      <vt:lpstr>Curriculum Assessed on STAAR</vt:lpstr>
      <vt:lpstr>TAKS to STAAR </vt:lpstr>
      <vt:lpstr>CROSSWALK Between  TEKS and EOC </vt:lpstr>
      <vt:lpstr>STAAR  END-OF-COURSE ASSESSMENTS</vt:lpstr>
      <vt:lpstr>End-of-Course Tested Subjects (X=no modified or alternate version available)</vt:lpstr>
      <vt:lpstr>STAAR End-of-Course High School Assessments</vt:lpstr>
      <vt:lpstr>STAAR End-of-Course High School Assessments</vt:lpstr>
      <vt:lpstr>STAAR End-of-Course High School Assessments</vt:lpstr>
      <vt:lpstr>PowerPoint Presentation</vt:lpstr>
      <vt:lpstr>Performance Standards for  EOC Assessments</vt:lpstr>
      <vt:lpstr>Performance Standards for EOC Assessments</vt:lpstr>
      <vt:lpstr>Performance Standards for EOC Assessments</vt:lpstr>
      <vt:lpstr>Performance Standards for EOC Assessments</vt:lpstr>
      <vt:lpstr>PowerPoint Presentation</vt:lpstr>
      <vt:lpstr>PowerPoint Presentation</vt:lpstr>
      <vt:lpstr>STAAR End-of-Course High School Assessments</vt:lpstr>
      <vt:lpstr>Test  Item  Reflection</vt:lpstr>
      <vt:lpstr>TEKS Focus: A Formula for Student Success</vt:lpstr>
      <vt:lpstr>PowerPoint Presentation</vt:lpstr>
      <vt:lpstr>Curriculum Alignment</vt:lpstr>
      <vt:lpstr>Alignment is More Than</vt:lpstr>
      <vt:lpstr>Alignment Implies…</vt:lpstr>
      <vt:lpstr>Alignment Means Every Teacher</vt:lpstr>
      <vt:lpstr>Resources for Educators</vt:lpstr>
      <vt:lpstr>TEA Instructional Resources</vt:lpstr>
      <vt:lpstr>TEA Initiatives that Support Student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Vertical Alignment Training and Renewal (AVATAR) Project</dc:title>
  <dc:creator>Kathy</dc:creator>
  <cp:lastModifiedBy>Jerry Harville</cp:lastModifiedBy>
  <cp:revision>395</cp:revision>
  <cp:lastPrinted>2011-11-04T12:27:33Z</cp:lastPrinted>
  <dcterms:created xsi:type="dcterms:W3CDTF">2011-09-11T13:56:43Z</dcterms:created>
  <dcterms:modified xsi:type="dcterms:W3CDTF">2011-11-07T23:14:29Z</dcterms:modified>
</cp:coreProperties>
</file>