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9"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F3EA0-55B2-4513-909B-0A21D8470593}" type="datetimeFigureOut">
              <a:rPr lang="en-US" smtClean="0"/>
              <a:pPr/>
              <a:t>12/1/2011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BE9DF4-F015-4CC0-9A57-815DE05CB373}" type="slidenum">
              <a:rPr lang="en-US" smtClean="0"/>
              <a:pPr/>
              <a:t>‹#›</a:t>
            </a:fld>
            <a:endParaRPr lang="en-US"/>
          </a:p>
        </p:txBody>
      </p:sp>
    </p:spTree>
    <p:extLst>
      <p:ext uri="{BB962C8B-B14F-4D97-AF65-F5344CB8AC3E}">
        <p14:creationId xmlns:p14="http://schemas.microsoft.com/office/powerpoint/2010/main" val="273353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Pages 30-31</a:t>
            </a: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F2C220-7085-44DA-95C8-6D762D3FD9AE}"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FA0A00-AA0A-4B11-8FC8-18589373DDBC}"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Page v</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1E6268-CD44-4918-B814-04A7B3C8C69F}"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Pages 2-5</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A92B1D-CEDA-47BA-B9C9-03F20FB2F476}"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32BA942-557D-4544-B84D-B90A7B01FAF7}" type="datetimeFigureOut">
              <a:rPr lang="en-US" smtClean="0"/>
              <a:pPr/>
              <a:t>12/1/2011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3C2198-E734-41E8-A36D-89875A828B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C2198-E734-41E8-A36D-89875A828B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C2198-E734-41E8-A36D-89875A828B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C2198-E734-41E8-A36D-89875A828B9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C2198-E734-41E8-A36D-89875A828B9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C2198-E734-41E8-A36D-89875A828B9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3C2198-E734-41E8-A36D-89875A828B9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3C2198-E734-41E8-A36D-89875A828B9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2BA942-557D-4544-B84D-B90A7B01FAF7}" type="datetimeFigureOut">
              <a:rPr lang="en-US" smtClean="0"/>
              <a:pPr/>
              <a:t>12/1/2011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3C2198-E734-41E8-A36D-89875A828B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32BA942-557D-4544-B84D-B90A7B01FAF7}" type="datetimeFigureOut">
              <a:rPr lang="en-US" smtClean="0"/>
              <a:pPr/>
              <a:t>12/1/2011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C2198-E734-41E8-A36D-89875A828B9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32BA942-557D-4544-B84D-B90A7B01FAF7}" type="datetimeFigureOut">
              <a:rPr lang="en-US" smtClean="0"/>
              <a:pPr/>
              <a:t>12/1/2011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3C2198-E734-41E8-A36D-89875A828B9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32BA942-557D-4544-B84D-B90A7B01FAF7}" type="datetimeFigureOut">
              <a:rPr lang="en-US" smtClean="0"/>
              <a:pPr/>
              <a:t>12/1/2011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3C2198-E734-41E8-A36D-89875A828B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696200" cy="2152650"/>
          </a:xfrm>
        </p:spPr>
        <p:txBody>
          <a:bodyPr>
            <a:normAutofit fontScale="90000"/>
          </a:bodyPr>
          <a:lstStyle/>
          <a:p>
            <a:pPr fontAlgn="auto">
              <a:spcAft>
                <a:spcPts val="0"/>
              </a:spcAft>
              <a:defRPr/>
            </a:pPr>
            <a:r>
              <a:rPr lang="en-US" dirty="0" smtClean="0"/>
              <a:t>Academic Vertical Alignment Training and Renewal (AVATAR) Project </a:t>
            </a:r>
            <a:endParaRPr lang="en-US" dirty="0"/>
          </a:p>
        </p:txBody>
      </p:sp>
      <p:sp>
        <p:nvSpPr>
          <p:cNvPr id="15362" name="Subtitle 2"/>
          <p:cNvSpPr>
            <a:spLocks noGrp="1"/>
          </p:cNvSpPr>
          <p:nvPr>
            <p:ph type="subTitle" idx="1"/>
          </p:nvPr>
        </p:nvSpPr>
        <p:spPr>
          <a:xfrm>
            <a:off x="1828800" y="3657600"/>
            <a:ext cx="6553200" cy="2590800"/>
          </a:xfrm>
        </p:spPr>
        <p:txBody>
          <a:bodyPr/>
          <a:lstStyle/>
          <a:p>
            <a:pPr marR="0"/>
            <a:r>
              <a:rPr lang="en-US" sz="1900" dirty="0" smtClean="0"/>
              <a:t>Fall 2011 Pilot Project</a:t>
            </a:r>
          </a:p>
          <a:p>
            <a:pPr marR="0"/>
            <a:endParaRPr lang="en-US" sz="1000" dirty="0" smtClean="0"/>
          </a:p>
          <a:p>
            <a:pPr marR="0"/>
            <a:r>
              <a:rPr lang="en-US" sz="1900" b="1" dirty="0" smtClean="0"/>
              <a:t>Region 10 Module Four B</a:t>
            </a:r>
          </a:p>
          <a:p>
            <a:pPr marR="0"/>
            <a:r>
              <a:rPr lang="en-US" sz="1900" b="1" dirty="0" smtClean="0"/>
              <a:t>College and Career Readiness Standards</a:t>
            </a:r>
          </a:p>
          <a:p>
            <a:pPr marR="0"/>
            <a:endParaRPr lang="en-US" sz="1900" b="1" dirty="0" smtClean="0"/>
          </a:p>
        </p:txBody>
      </p:sp>
      <p:sp>
        <p:nvSpPr>
          <p:cNvPr id="15363"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FC3AFED-8F6D-4729-897A-E26C3D2777C3}" type="slidenum">
              <a:rPr lang="en-US"/>
              <a:pPr fontAlgn="base">
                <a:spcBef>
                  <a:spcPct val="0"/>
                </a:spcBef>
                <a:spcAft>
                  <a:spcPct val="0"/>
                </a:spcAft>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descr="http://ts2.mm.bing.net/images/thumbnail.aspx?q=1176811480097&amp;id=6025ff8cf906de9ed5518089748a2850&amp;url=http%3a%2f%2fwww.englishspanishteks.net%2fimages%2fteks_logo.gif"/>
          <p:cNvPicPr>
            <a:picLocks noChangeAspect="1" noChangeArrowheads="1"/>
          </p:cNvPicPr>
          <p:nvPr/>
        </p:nvPicPr>
        <p:blipFill>
          <a:blip r:embed="rId3" cstate="print"/>
          <a:srcRect l="10417" t="11111" r="10764" b="11459"/>
          <a:stretch>
            <a:fillRect/>
          </a:stretch>
        </p:blipFill>
        <p:spPr bwMode="auto">
          <a:xfrm rot="960062">
            <a:off x="1266825" y="4171950"/>
            <a:ext cx="2162175" cy="2124075"/>
          </a:xfrm>
          <a:prstGeom prst="rect">
            <a:avLst/>
          </a:prstGeom>
          <a:noFill/>
          <a:ln w="9525">
            <a:noFill/>
            <a:miter lim="800000"/>
            <a:headEnd/>
            <a:tailEnd/>
          </a:ln>
        </p:spPr>
      </p:pic>
      <p:sp>
        <p:nvSpPr>
          <p:cNvPr id="3" name="Content Placeholder 2"/>
          <p:cNvSpPr>
            <a:spLocks noGrp="1"/>
          </p:cNvSpPr>
          <p:nvPr>
            <p:ph idx="1"/>
          </p:nvPr>
        </p:nvSpPr>
        <p:spPr>
          <a:xfrm>
            <a:off x="457200" y="1481138"/>
            <a:ext cx="8229600" cy="3014662"/>
          </a:xfrm>
        </p:spPr>
        <p:txBody>
          <a:bodyPr>
            <a:normAutofit lnSpcReduction="10000"/>
          </a:bodyPr>
          <a:lstStyle/>
          <a:p>
            <a:pPr marL="365760" indent="-256032" fontAlgn="auto">
              <a:spcAft>
                <a:spcPts val="0"/>
              </a:spcAft>
              <a:buSzPct val="100000"/>
              <a:buFont typeface="Wingdings 3" pitchFamily="18" charset="2"/>
              <a:buChar char="}"/>
              <a:defRPr/>
            </a:pPr>
            <a:r>
              <a:rPr lang="en-US" sz="3600" i="1" dirty="0" smtClean="0"/>
              <a:t>Participants will </a:t>
            </a:r>
          </a:p>
          <a:p>
            <a:pPr marL="621792" lvl="1" fontAlgn="auto">
              <a:spcBef>
                <a:spcPts val="324"/>
              </a:spcBef>
              <a:spcAft>
                <a:spcPts val="0"/>
              </a:spcAft>
              <a:buSzPct val="100000"/>
              <a:defRPr/>
            </a:pPr>
            <a:r>
              <a:rPr lang="en-US" sz="3200" i="1" dirty="0"/>
              <a:t>H</a:t>
            </a:r>
            <a:r>
              <a:rPr lang="en-US" sz="3200" i="1" dirty="0" smtClean="0"/>
              <a:t>ighlight the CCRS standards in the TEKS.</a:t>
            </a:r>
          </a:p>
          <a:p>
            <a:pPr marL="621792" lvl="1" fontAlgn="auto">
              <a:spcBef>
                <a:spcPts val="324"/>
              </a:spcBef>
              <a:spcAft>
                <a:spcPts val="0"/>
              </a:spcAft>
              <a:buSzPct val="100000"/>
              <a:defRPr/>
            </a:pPr>
            <a:r>
              <a:rPr lang="en-US" sz="3200" i="1" dirty="0" smtClean="0"/>
              <a:t>Discuss the standards or structures that are similar and different from the TEKS.</a:t>
            </a:r>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t>CROSSWALK Between TEKS, EOC, and CCRS</a:t>
            </a:r>
            <a:endParaRPr lang="en-US" dirty="0"/>
          </a:p>
        </p:txBody>
      </p:sp>
      <p:sp>
        <p:nvSpPr>
          <p:cNvPr id="26628"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953B16F-ABF4-4108-B05D-D30D6CB160A6}" type="slidenum">
              <a:rPr lang="en-US"/>
              <a:pPr fontAlgn="base">
                <a:spcBef>
                  <a:spcPct val="0"/>
                </a:spcBef>
                <a:spcAft>
                  <a:spcPct val="0"/>
                </a:spcAft>
              </a:pPr>
              <a:t>10</a:t>
            </a:fld>
            <a:endParaRPr lang="en-US"/>
          </a:p>
        </p:txBody>
      </p:sp>
      <p:pic>
        <p:nvPicPr>
          <p:cNvPr id="26629" name="Picture 2" descr="http://ts4.mm.bing.net/images/thumbnail.aspx?q=1235238723959&amp;id=dd3cb32df44f8305d66fbfeee293d458&amp;url=http%3a%2f%2fwww.meadowscenter.org%2fvgc%2fimages%2flogos%2felarteks.gif"/>
          <p:cNvPicPr>
            <a:picLocks noChangeAspect="1" noChangeArrowheads="1"/>
          </p:cNvPicPr>
          <p:nvPr/>
        </p:nvPicPr>
        <p:blipFill>
          <a:blip r:embed="rId4" cstate="print"/>
          <a:srcRect/>
          <a:stretch>
            <a:fillRect/>
          </a:stretch>
        </p:blipFill>
        <p:spPr bwMode="auto">
          <a:xfrm rot="-528634">
            <a:off x="3495675" y="4048125"/>
            <a:ext cx="5275263"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304800" y="1981200"/>
            <a:ext cx="8413750" cy="4419600"/>
          </a:xfrm>
        </p:spPr>
        <p:txBody>
          <a:bodyPr/>
          <a:lstStyle/>
          <a:p>
            <a:pPr>
              <a:buSzPct val="100000"/>
            </a:pPr>
            <a:r>
              <a:rPr lang="en-US" sz="2800" smtClean="0"/>
              <a:t>Skills that are important across one or more disciplines</a:t>
            </a:r>
          </a:p>
          <a:p>
            <a:pPr>
              <a:buSzPct val="100000"/>
            </a:pPr>
            <a:r>
              <a:rPr lang="en-US" sz="2800" smtClean="0"/>
              <a:t>Critical to postsecondary success</a:t>
            </a:r>
          </a:p>
          <a:p>
            <a:pPr>
              <a:buSzPct val="100000"/>
            </a:pPr>
            <a:r>
              <a:rPr lang="en-US" sz="2800" smtClean="0"/>
              <a:t>Should not be taught in isolation</a:t>
            </a:r>
          </a:p>
          <a:p>
            <a:pPr>
              <a:buSzPct val="100000"/>
            </a:pPr>
            <a:r>
              <a:rPr lang="en-US" sz="2800" smtClean="0"/>
              <a:t>Divided into two key content areas</a:t>
            </a:r>
          </a:p>
          <a:p>
            <a:pPr lvl="1"/>
            <a:r>
              <a:rPr lang="en-US" sz="2800" b="1" smtClean="0"/>
              <a:t>Key Cognitive Skills</a:t>
            </a:r>
          </a:p>
          <a:p>
            <a:pPr lvl="1"/>
            <a:r>
              <a:rPr lang="en-US" sz="2800" b="1" smtClean="0"/>
              <a:t>Foundational Skills</a:t>
            </a:r>
          </a:p>
        </p:txBody>
      </p:sp>
      <p:sp>
        <p:nvSpPr>
          <p:cNvPr id="2" name="Title 1"/>
          <p:cNvSpPr>
            <a:spLocks noGrp="1"/>
          </p:cNvSpPr>
          <p:nvPr>
            <p:ph type="title"/>
          </p:nvPr>
        </p:nvSpPr>
        <p:spPr/>
        <p:txBody>
          <a:bodyPr/>
          <a:lstStyle/>
          <a:p>
            <a:pPr fontAlgn="auto">
              <a:spcAft>
                <a:spcPts val="0"/>
              </a:spcAft>
              <a:defRPr/>
            </a:pPr>
            <a:r>
              <a:rPr lang="en-US" dirty="0" smtClean="0"/>
              <a:t>Cross-Disciplinary Standards</a:t>
            </a:r>
            <a:endParaRPr lang="en-US" dirty="0"/>
          </a:p>
        </p:txBody>
      </p:sp>
      <p:sp>
        <p:nvSpPr>
          <p:cNvPr id="27651" name="Slide Number Placeholder 4"/>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9C7E92C-D1C4-4956-BFF4-11830E83650D}" type="slidenum">
              <a:rPr lang="en-US"/>
              <a:pPr fontAlgn="base">
                <a:spcBef>
                  <a:spcPct val="0"/>
                </a:spcBef>
                <a:spcAft>
                  <a:spcPct val="0"/>
                </a:spcAft>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a:xfrm>
            <a:off x="457200" y="1785938"/>
            <a:ext cx="8229600" cy="3624262"/>
          </a:xfrm>
        </p:spPr>
        <p:txBody>
          <a:bodyPr/>
          <a:lstStyle/>
          <a:p>
            <a:pPr>
              <a:buSzPct val="100000"/>
              <a:buFont typeface="Wingdings 3" pitchFamily="18" charset="2"/>
              <a:buChar char="}"/>
            </a:pPr>
            <a:r>
              <a:rPr lang="en-US" sz="3200" i="1" dirty="0" smtClean="0"/>
              <a:t>Examine the CCRS Cross-Disciplinary Standards.  </a:t>
            </a:r>
          </a:p>
          <a:p>
            <a:pPr>
              <a:buSzPct val="100000"/>
              <a:buFont typeface="Wingdings 3" pitchFamily="18" charset="2"/>
              <a:buChar char="}"/>
            </a:pPr>
            <a:endParaRPr lang="en-US" sz="3200" i="1" dirty="0" smtClean="0"/>
          </a:p>
          <a:p>
            <a:pPr>
              <a:buSzPct val="100000"/>
              <a:buFont typeface="Wingdings 3" pitchFamily="18" charset="2"/>
              <a:buChar char="}"/>
            </a:pPr>
            <a:r>
              <a:rPr lang="en-US" sz="3200" i="1" dirty="0" smtClean="0"/>
              <a:t>Consider ways the CCRS Cross-Disciplinary standards can be taught and assessed.</a:t>
            </a:r>
          </a:p>
        </p:txBody>
      </p:sp>
      <p:sp>
        <p:nvSpPr>
          <p:cNvPr id="2" name="Title 1"/>
          <p:cNvSpPr>
            <a:spLocks noGrp="1"/>
          </p:cNvSpPr>
          <p:nvPr>
            <p:ph type="title"/>
          </p:nvPr>
        </p:nvSpPr>
        <p:spPr/>
        <p:txBody>
          <a:bodyPr/>
          <a:lstStyle/>
          <a:p>
            <a:pPr fontAlgn="auto">
              <a:spcAft>
                <a:spcPts val="0"/>
              </a:spcAft>
              <a:defRPr/>
            </a:pPr>
            <a:r>
              <a:rPr lang="en-US" dirty="0" smtClean="0"/>
              <a:t>Cross-Disciplinary Standards</a:t>
            </a:r>
            <a:endParaRPr lang="en-US" dirty="0"/>
          </a:p>
        </p:txBody>
      </p:sp>
      <p:sp>
        <p:nvSpPr>
          <p:cNvPr id="29699"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5CBF570-3227-402C-8F87-96AD5C701176}" type="slidenum">
              <a:rPr lang="en-US"/>
              <a:pPr fontAlgn="base">
                <a:spcBef>
                  <a:spcPct val="0"/>
                </a:spcBef>
                <a:spcAft>
                  <a:spcPct val="0"/>
                </a:spcAft>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81150"/>
            <a:ext cx="8718550" cy="4514850"/>
          </a:xfrm>
        </p:spPr>
        <p:txBody>
          <a:bodyPr>
            <a:normAutofit lnSpcReduction="10000"/>
          </a:bodyPr>
          <a:lstStyle/>
          <a:p>
            <a:pPr marL="365760" indent="-256032" fontAlgn="auto">
              <a:spcAft>
                <a:spcPts val="0"/>
              </a:spcAft>
              <a:buSzPct val="100000"/>
              <a:buFont typeface="Wingdings 3"/>
              <a:buChar char=""/>
              <a:defRPr/>
            </a:pPr>
            <a:r>
              <a:rPr lang="en-US" dirty="0" smtClean="0"/>
              <a:t>Help high schools set the challenge level and content necessary for college and career readiness</a:t>
            </a:r>
          </a:p>
          <a:p>
            <a:pPr marL="365760" indent="-256032" fontAlgn="auto">
              <a:spcAft>
                <a:spcPts val="0"/>
              </a:spcAft>
              <a:buSzPct val="100000"/>
              <a:buFont typeface="Wingdings 3"/>
              <a:buChar char=""/>
              <a:defRPr/>
            </a:pPr>
            <a:r>
              <a:rPr lang="en-US" dirty="0" smtClean="0"/>
              <a:t>Use as a reference point to design aligned high school and college courses</a:t>
            </a:r>
          </a:p>
          <a:p>
            <a:pPr marL="365760" indent="-256032" fontAlgn="auto">
              <a:spcAft>
                <a:spcPts val="0"/>
              </a:spcAft>
              <a:buSzPct val="100000"/>
              <a:buFont typeface="Wingdings 3"/>
              <a:buChar char=""/>
              <a:defRPr/>
            </a:pPr>
            <a:r>
              <a:rPr lang="en-US" dirty="0" smtClean="0"/>
              <a:t>Create a more rigorous senior year</a:t>
            </a:r>
          </a:p>
          <a:p>
            <a:pPr marL="365760" indent="-256032" fontAlgn="auto">
              <a:spcAft>
                <a:spcPts val="0"/>
              </a:spcAft>
              <a:buSzPct val="100000"/>
              <a:buFont typeface="Wingdings 3"/>
              <a:buChar char=""/>
              <a:defRPr/>
            </a:pPr>
            <a:r>
              <a:rPr lang="en-US" dirty="0" smtClean="0"/>
              <a:t>Prepare students for workforce skills and expectations</a:t>
            </a:r>
          </a:p>
          <a:p>
            <a:pPr marL="365760" indent="-256032" fontAlgn="auto">
              <a:spcAft>
                <a:spcPts val="0"/>
              </a:spcAft>
              <a:buSzPct val="100000"/>
              <a:buFont typeface="Wingdings 3"/>
              <a:buChar char=""/>
              <a:defRPr/>
            </a:pPr>
            <a:r>
              <a:rPr lang="en-US" dirty="0" smtClean="0"/>
              <a:t>Help higher education increase course consistency</a:t>
            </a:r>
          </a:p>
          <a:p>
            <a:pPr marL="365760" indent="-256032" fontAlgn="auto">
              <a:spcAft>
                <a:spcPts val="0"/>
              </a:spcAft>
              <a:buSzPct val="100000"/>
              <a:buFont typeface="Wingdings 3"/>
              <a:buChar char=""/>
              <a:defRPr/>
            </a:pPr>
            <a:r>
              <a:rPr lang="en-US" dirty="0"/>
              <a:t>D</a:t>
            </a:r>
            <a:r>
              <a:rPr lang="en-US" dirty="0" smtClean="0"/>
              <a:t>evelop better college placement criteria</a:t>
            </a:r>
            <a:endParaRPr lang="en-US" dirty="0"/>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t>Texas College and Career Readiness Standards Uses</a:t>
            </a:r>
            <a:endParaRPr lang="en-US" dirty="0"/>
          </a:p>
        </p:txBody>
      </p:sp>
      <p:sp>
        <p:nvSpPr>
          <p:cNvPr id="30723" name="Slide Number Placeholder 4"/>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06374F3-7F75-480F-B6C8-66EA311B1E29}" type="slidenum">
              <a:rPr lang="en-US"/>
              <a:pPr fontAlgn="base">
                <a:spcBef>
                  <a:spcPct val="0"/>
                </a:spcBef>
                <a:spcAft>
                  <a:spcPct val="0"/>
                </a:spcAft>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65760" indent="-256032" fontAlgn="auto">
              <a:spcAft>
                <a:spcPts val="0"/>
              </a:spcAft>
              <a:buSzPct val="100000"/>
              <a:buFont typeface="Wingdings 3"/>
              <a:buChar char=""/>
              <a:defRPr/>
            </a:pPr>
            <a:r>
              <a:rPr lang="en-US" dirty="0" smtClean="0"/>
              <a:t>Closing the Gaps</a:t>
            </a:r>
          </a:p>
          <a:p>
            <a:pPr marL="621792" lvl="1" fontAlgn="auto">
              <a:spcBef>
                <a:spcPts val="324"/>
              </a:spcBef>
              <a:spcAft>
                <a:spcPts val="0"/>
              </a:spcAft>
              <a:defRPr/>
            </a:pPr>
            <a:r>
              <a:rPr lang="en-US" dirty="0" smtClean="0"/>
              <a:t>Adopted in October 2000 by the THECB with strong support of the state’s educational, business, and political communities</a:t>
            </a:r>
          </a:p>
          <a:p>
            <a:pPr marL="621792" lvl="1" fontAlgn="auto">
              <a:spcBef>
                <a:spcPts val="324"/>
              </a:spcBef>
              <a:spcAft>
                <a:spcPts val="0"/>
              </a:spcAft>
              <a:defRPr/>
            </a:pPr>
            <a:r>
              <a:rPr lang="en-US" dirty="0" smtClean="0"/>
              <a:t>Directed at closing educational gaps within Texas, as well as between Texas and other states</a:t>
            </a:r>
          </a:p>
          <a:p>
            <a:pPr marL="621792" lvl="1" fontAlgn="auto">
              <a:spcBef>
                <a:spcPts val="324"/>
              </a:spcBef>
              <a:spcAft>
                <a:spcPts val="0"/>
              </a:spcAft>
              <a:defRPr/>
            </a:pPr>
            <a:r>
              <a:rPr lang="en-US" dirty="0" smtClean="0"/>
              <a:t>Closing the gaps in</a:t>
            </a:r>
          </a:p>
          <a:p>
            <a:pPr marL="859536" lvl="2" fontAlgn="auto">
              <a:spcAft>
                <a:spcPts val="0"/>
              </a:spcAft>
              <a:buFont typeface="Wingdings 2"/>
              <a:buChar char=""/>
              <a:defRPr/>
            </a:pPr>
            <a:r>
              <a:rPr lang="en-US" dirty="0" smtClean="0"/>
              <a:t>student participation</a:t>
            </a:r>
          </a:p>
          <a:p>
            <a:pPr marL="859536" lvl="2" fontAlgn="auto">
              <a:spcAft>
                <a:spcPts val="0"/>
              </a:spcAft>
              <a:buFont typeface="Wingdings 2"/>
              <a:buChar char=""/>
              <a:defRPr/>
            </a:pPr>
            <a:r>
              <a:rPr lang="en-US" dirty="0" smtClean="0"/>
              <a:t>student success</a:t>
            </a:r>
          </a:p>
          <a:p>
            <a:pPr marL="859536" lvl="2" fontAlgn="auto">
              <a:spcAft>
                <a:spcPts val="0"/>
              </a:spcAft>
              <a:buFont typeface="Wingdings 2"/>
              <a:buChar char=""/>
              <a:defRPr/>
            </a:pPr>
            <a:r>
              <a:rPr lang="en-US" dirty="0" smtClean="0"/>
              <a:t>excellence</a:t>
            </a:r>
          </a:p>
          <a:p>
            <a:pPr marL="859536" lvl="2" fontAlgn="auto">
              <a:spcAft>
                <a:spcPts val="0"/>
              </a:spcAft>
              <a:buFont typeface="Wingdings 2"/>
              <a:buChar char=""/>
              <a:defRPr/>
            </a:pPr>
            <a:r>
              <a:rPr lang="en-US" dirty="0" smtClean="0"/>
              <a:t>research</a:t>
            </a:r>
          </a:p>
          <a:p>
            <a:pPr marL="621792" lvl="1" fontAlgn="auto">
              <a:spcBef>
                <a:spcPts val="324"/>
              </a:spcBef>
              <a:spcAft>
                <a:spcPts val="0"/>
              </a:spcAft>
              <a:defRPr/>
            </a:pPr>
            <a:r>
              <a:rPr lang="en-US" dirty="0" smtClean="0"/>
              <a:t>Reduces need for student remediation</a:t>
            </a:r>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latin typeface="Lucida Sans" pitchFamily="34" charset="0"/>
              </a:rPr>
              <a:t>Texas Initiatives CCRS Support</a:t>
            </a:r>
            <a:endParaRPr lang="en-US" dirty="0">
              <a:latin typeface="Lucida Sans" pitchFamily="34" charset="0"/>
            </a:endParaRPr>
          </a:p>
        </p:txBody>
      </p:sp>
      <p:sp>
        <p:nvSpPr>
          <p:cNvPr id="32771"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852314A-A58C-472E-B512-BB92EDF36807}" type="slidenum">
              <a:rPr lang="en-US"/>
              <a:pPr fontAlgn="base">
                <a:spcBef>
                  <a:spcPct val="0"/>
                </a:spcBef>
                <a:spcAft>
                  <a:spcPct val="0"/>
                </a:spcAft>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381000" y="1722438"/>
            <a:ext cx="8305800" cy="4525962"/>
          </a:xfrm>
        </p:spPr>
        <p:txBody>
          <a:bodyPr/>
          <a:lstStyle/>
          <a:p>
            <a:pPr indent="-365125">
              <a:buSzPct val="100000"/>
            </a:pPr>
            <a:r>
              <a:rPr lang="en-US" sz="3200" smtClean="0"/>
              <a:t>End of Course Exams (Senate Bill 1031)</a:t>
            </a:r>
          </a:p>
          <a:p>
            <a:pPr lvl="1"/>
            <a:r>
              <a:rPr lang="en-US" sz="3200" smtClean="0"/>
              <a:t>STAAR will be implemented in 2011-2012 in core subject areas</a:t>
            </a:r>
          </a:p>
          <a:p>
            <a:pPr lvl="1"/>
            <a:r>
              <a:rPr lang="en-US" sz="3200" smtClean="0"/>
              <a:t>Students will be required to pass EOCs in order to graduate</a:t>
            </a:r>
          </a:p>
          <a:p>
            <a:pPr lvl="1"/>
            <a:r>
              <a:rPr lang="en-US" sz="3200" smtClean="0"/>
              <a:t>EOCs reflect increased rigor and a wider range of content </a:t>
            </a:r>
          </a:p>
        </p:txBody>
      </p:sp>
      <p:sp>
        <p:nvSpPr>
          <p:cNvPr id="2" name="Title 1"/>
          <p:cNvSpPr>
            <a:spLocks noGrp="1"/>
          </p:cNvSpPr>
          <p:nvPr>
            <p:ph type="title"/>
          </p:nvPr>
        </p:nvSpPr>
        <p:spPr>
          <a:xfrm>
            <a:off x="457200" y="304800"/>
            <a:ext cx="8229600" cy="1143000"/>
          </a:xfrm>
        </p:spPr>
        <p:txBody>
          <a:bodyPr>
            <a:normAutofit fontScale="90000"/>
          </a:bodyPr>
          <a:lstStyle/>
          <a:p>
            <a:pPr fontAlgn="auto">
              <a:spcAft>
                <a:spcPts val="0"/>
              </a:spcAft>
              <a:defRPr/>
            </a:pPr>
            <a:r>
              <a:rPr lang="en-US" dirty="0" smtClean="0">
                <a:latin typeface="Lucida Sans" pitchFamily="34" charset="0"/>
              </a:rPr>
              <a:t>Texas Initiatives CCRS Support</a:t>
            </a:r>
            <a:endParaRPr lang="en-US" dirty="0">
              <a:solidFill>
                <a:schemeClr val="accent2">
                  <a:lumMod val="75000"/>
                </a:schemeClr>
              </a:solidFill>
              <a:latin typeface="Lucida Sans" pitchFamily="34" charset="0"/>
            </a:endParaRPr>
          </a:p>
        </p:txBody>
      </p:sp>
      <p:sp>
        <p:nvSpPr>
          <p:cNvPr id="33795"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3E0F117-DFED-4BA1-BFFB-DF9534DC53D3}" type="slidenum">
              <a:rPr lang="en-US"/>
              <a:pPr fontAlgn="base">
                <a:spcBef>
                  <a:spcPct val="0"/>
                </a:spcBef>
                <a:spcAft>
                  <a:spcPct val="0"/>
                </a:spcAft>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idx="1"/>
          </p:nvPr>
        </p:nvSpPr>
        <p:spPr/>
        <p:txBody>
          <a:bodyPr>
            <a:normAutofit/>
          </a:bodyPr>
          <a:lstStyle/>
          <a:p>
            <a:pPr>
              <a:buSzPct val="100000"/>
            </a:pPr>
            <a:r>
              <a:rPr lang="en-US" sz="2800" dirty="0" smtClean="0"/>
              <a:t>HB 1 mandates that the CCRS online student materials be made available:</a:t>
            </a:r>
          </a:p>
          <a:p>
            <a:pPr lvl="1"/>
            <a:r>
              <a:rPr lang="en-US" sz="2800" dirty="0" smtClean="0"/>
              <a:t>Materials will focus on students needing extra support</a:t>
            </a:r>
          </a:p>
          <a:p>
            <a:pPr lvl="1"/>
            <a:r>
              <a:rPr lang="en-US" sz="2800" dirty="0" smtClean="0"/>
              <a:t>Materials will be linked to the THECB senior assignments</a:t>
            </a:r>
          </a:p>
          <a:p>
            <a:pPr lvl="1"/>
            <a:r>
              <a:rPr lang="en-US" sz="2800" dirty="0" smtClean="0"/>
              <a:t>Materials will be ready:</a:t>
            </a:r>
          </a:p>
          <a:p>
            <a:pPr lvl="2"/>
            <a:r>
              <a:rPr lang="en-US" sz="2800" dirty="0" smtClean="0"/>
              <a:t>Fall 2010 for Mathematics</a:t>
            </a:r>
          </a:p>
          <a:p>
            <a:pPr lvl="2"/>
            <a:r>
              <a:rPr lang="en-US" sz="2800" dirty="0" smtClean="0"/>
              <a:t>Fall 2011 for Science</a:t>
            </a:r>
          </a:p>
        </p:txBody>
      </p:sp>
      <p:sp>
        <p:nvSpPr>
          <p:cNvPr id="2" name="Title 1"/>
          <p:cNvSpPr>
            <a:spLocks noGrp="1"/>
          </p:cNvSpPr>
          <p:nvPr>
            <p:ph type="title"/>
          </p:nvPr>
        </p:nvSpPr>
        <p:spPr/>
        <p:txBody>
          <a:bodyPr/>
          <a:lstStyle/>
          <a:p>
            <a:pPr fontAlgn="auto">
              <a:spcAft>
                <a:spcPts val="0"/>
              </a:spcAft>
              <a:defRPr/>
            </a:pPr>
            <a:r>
              <a:rPr lang="en-US" dirty="0" smtClean="0">
                <a:solidFill>
                  <a:schemeClr val="accent2">
                    <a:lumMod val="75000"/>
                  </a:schemeClr>
                </a:solidFill>
                <a:latin typeface="Lucida Sans" pitchFamily="34" charset="0"/>
              </a:rPr>
              <a:t> </a:t>
            </a:r>
            <a:r>
              <a:rPr lang="en-US" dirty="0" smtClean="0">
                <a:latin typeface="Lucida Sans" pitchFamily="34" charset="0"/>
              </a:rPr>
              <a:t>TEA Response to HB1</a:t>
            </a:r>
            <a:endParaRPr lang="en-US" dirty="0">
              <a:latin typeface="Lucida Sans" pitchFamily="34" charset="0"/>
            </a:endParaRPr>
          </a:p>
        </p:txBody>
      </p:sp>
      <p:sp>
        <p:nvSpPr>
          <p:cNvPr id="34819"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C1FCC9A-A0EB-4AED-8CFC-5EAC0F9E2510}" type="slidenum">
              <a:rPr lang="en-US"/>
              <a:pPr fontAlgn="base">
                <a:spcBef>
                  <a:spcPct val="0"/>
                </a:spcBef>
                <a:spcAft>
                  <a:spcPct val="0"/>
                </a:spcAft>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685800" y="3276600"/>
            <a:ext cx="7772400" cy="2062163"/>
          </a:xfrm>
          <a:prstGeom prst="rect">
            <a:avLst/>
          </a:prstGeom>
          <a:noFill/>
          <a:ln w="9525">
            <a:noFill/>
            <a:miter lim="800000"/>
            <a:headEnd/>
            <a:tailEnd/>
          </a:ln>
        </p:spPr>
        <p:txBody>
          <a:bodyPr>
            <a:spAutoFit/>
          </a:bodyPr>
          <a:lstStyle/>
          <a:p>
            <a:r>
              <a:rPr lang="en-US" b="1">
                <a:latin typeface="Lucida Sans Unicode" pitchFamily="34" charset="0"/>
              </a:rPr>
              <a:t>“</a:t>
            </a:r>
            <a:r>
              <a:rPr lang="en-US" sz="3200" b="1">
                <a:latin typeface="Lucida Sans Unicode" pitchFamily="34" charset="0"/>
              </a:rPr>
              <a:t>Generally, the more standards a student can demonstrate successfully, the more likely it is that he or she will be college and career ready.”</a:t>
            </a:r>
          </a:p>
        </p:txBody>
      </p:sp>
      <p:sp>
        <p:nvSpPr>
          <p:cNvPr id="3584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24FC0F2-E292-407D-A6B4-C3B42479BBC3}" type="slidenum">
              <a:rPr lang="en-US"/>
              <a:pPr fontAlgn="base">
                <a:spcBef>
                  <a:spcPct val="0"/>
                </a:spcBef>
                <a:spcAft>
                  <a:spcPct val="0"/>
                </a:spcAft>
              </a:pPr>
              <a:t>17</a:t>
            </a:fld>
            <a:endParaRPr lang="en-US"/>
          </a:p>
        </p:txBody>
      </p:sp>
      <p:pic>
        <p:nvPicPr>
          <p:cNvPr id="35843" name="Picture 4" descr="http://ts4.mm.bing.net/images/thumbnail.aspx?q=1188480887051&amp;id=33580963dcb42078c90afa43a8a85453&amp;url=http%3a%2f%2fwww.uh.edu%2fcollege-readiness%2f_images%2fbanners%2fgrad-celebration-706.png"/>
          <p:cNvPicPr>
            <a:picLocks noChangeAspect="1" noChangeArrowheads="1"/>
          </p:cNvPicPr>
          <p:nvPr/>
        </p:nvPicPr>
        <p:blipFill>
          <a:blip r:embed="rId3" cstate="print"/>
          <a:srcRect/>
          <a:stretch>
            <a:fillRect/>
          </a:stretch>
        </p:blipFill>
        <p:spPr bwMode="auto">
          <a:xfrm>
            <a:off x="657225" y="304800"/>
            <a:ext cx="7800975" cy="283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609600" y="1798638"/>
            <a:ext cx="8001000" cy="3306762"/>
          </a:xfrm>
        </p:spPr>
        <p:txBody>
          <a:bodyPr>
            <a:normAutofit/>
          </a:bodyPr>
          <a:lstStyle/>
          <a:p>
            <a:pPr marL="822960" indent="-457200" fontAlgn="auto">
              <a:spcAft>
                <a:spcPts val="0"/>
              </a:spcAft>
              <a:buSzPct val="100000"/>
              <a:buFont typeface="Wingdings 3"/>
              <a:buChar char=""/>
              <a:defRPr/>
            </a:pPr>
            <a:r>
              <a:rPr lang="en-US" dirty="0" smtClean="0"/>
              <a:t>Developed collaboratively with the Texas Higher Education Coordinating Board (THECB)</a:t>
            </a:r>
          </a:p>
          <a:p>
            <a:pPr marL="365760" indent="0" fontAlgn="auto">
              <a:spcAft>
                <a:spcPts val="0"/>
              </a:spcAft>
              <a:buSzPct val="100000"/>
              <a:buFont typeface="Wingdings 3"/>
              <a:buNone/>
              <a:defRPr/>
            </a:pPr>
            <a:endParaRPr lang="en-US" sz="1200" dirty="0" smtClean="0"/>
          </a:p>
          <a:p>
            <a:pPr marL="822960" indent="-457200" fontAlgn="auto">
              <a:spcAft>
                <a:spcPts val="0"/>
              </a:spcAft>
              <a:buSzPct val="100000"/>
              <a:buFont typeface="Wingdings 3"/>
              <a:buChar char=""/>
              <a:defRPr/>
            </a:pPr>
            <a:r>
              <a:rPr lang="en-US" dirty="0" smtClean="0"/>
              <a:t>Established what students must know and be able to do to succeed in entry-level college courses</a:t>
            </a:r>
          </a:p>
        </p:txBody>
      </p:sp>
      <p:sp>
        <p:nvSpPr>
          <p:cNvPr id="16387" name="Slide Number Placeholder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71DD449-0400-421E-BC33-37C95773C258}" type="slidenum">
              <a:rPr lang="en-US"/>
              <a:pPr fontAlgn="base">
                <a:spcBef>
                  <a:spcPct val="0"/>
                </a:spcBef>
                <a:spcAft>
                  <a:spcPct val="0"/>
                </a:spcAft>
              </a:pPr>
              <a:t>2</a:t>
            </a:fld>
            <a:endParaRPr lang="en-US"/>
          </a:p>
        </p:txBody>
      </p:sp>
      <p:sp>
        <p:nvSpPr>
          <p:cNvPr id="40962" name="Title 1"/>
          <p:cNvSpPr>
            <a:spLocks noGrp="1"/>
          </p:cNvSpPr>
          <p:nvPr>
            <p:ph type="title"/>
          </p:nvPr>
        </p:nvSpPr>
        <p:spPr/>
        <p:txBody>
          <a:bodyPr>
            <a:normAutofit fontScale="90000"/>
          </a:bodyPr>
          <a:lstStyle/>
          <a:p>
            <a:pPr fontAlgn="auto">
              <a:spcAft>
                <a:spcPts val="0"/>
              </a:spcAft>
              <a:defRPr/>
            </a:pPr>
            <a:r>
              <a:rPr lang="en-US" dirty="0" smtClean="0"/>
              <a:t>College and Career </a:t>
            </a:r>
            <a:br>
              <a:rPr lang="en-US" dirty="0" smtClean="0"/>
            </a:br>
            <a:r>
              <a:rPr lang="en-US" dirty="0" smtClean="0"/>
              <a:t>Readiness Standards (CCRS)</a:t>
            </a:r>
          </a:p>
        </p:txBody>
      </p:sp>
      <p:pic>
        <p:nvPicPr>
          <p:cNvPr id="16388" name="Picture 2" descr="C:\Users\jharvill\AppData\Local\Microsoft\Windows\Temporary Internet Files\Content.IE5\JRHVZWS5\MP900439430[1].jpg"/>
          <p:cNvPicPr>
            <a:picLocks noChangeAspect="1" noChangeArrowheads="1"/>
          </p:cNvPicPr>
          <p:nvPr/>
        </p:nvPicPr>
        <p:blipFill>
          <a:blip r:embed="rId3" cstate="print"/>
          <a:srcRect/>
          <a:stretch>
            <a:fillRect/>
          </a:stretch>
        </p:blipFill>
        <p:spPr bwMode="auto">
          <a:xfrm>
            <a:off x="4572000" y="4800600"/>
            <a:ext cx="3200400" cy="1646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427913" cy="5051425"/>
          </a:xfrm>
        </p:spPr>
        <p:txBody>
          <a:bodyPr>
            <a:normAutofit/>
          </a:bodyPr>
          <a:lstStyle/>
          <a:p>
            <a:pPr marL="365760" indent="-256032" fontAlgn="auto">
              <a:spcAft>
                <a:spcPts val="0"/>
              </a:spcAft>
              <a:buFont typeface="Wingdings 3"/>
              <a:buChar char=""/>
              <a:defRPr/>
            </a:pPr>
            <a:r>
              <a:rPr lang="en-US" sz="2800" dirty="0" smtClean="0"/>
              <a:t>House Bill 3 defines college readiness as the level of preparation a student must attain in English language arts and mathematics courses to enroll and succeed, without remediation, in an entry-level general education course for credit in that same content area for a baccalaureate degree or associate degree program. </a:t>
            </a:r>
          </a:p>
          <a:p>
            <a:pPr marL="109728" indent="0" fontAlgn="auto">
              <a:spcAft>
                <a:spcPts val="0"/>
              </a:spcAft>
              <a:buFont typeface="Wingdings 3"/>
              <a:buNone/>
              <a:defRPr/>
            </a:pPr>
            <a:r>
              <a:rPr lang="en-US" sz="2800" i="1" dirty="0" smtClean="0"/>
              <a:t>  (Section 39.024</a:t>
            </a:r>
            <a:r>
              <a:rPr lang="en-US" sz="2800" b="1" i="1" dirty="0" smtClean="0"/>
              <a:t>a)</a:t>
            </a:r>
          </a:p>
          <a:p>
            <a:pPr marL="365760" indent="-256032" fontAlgn="auto">
              <a:spcAft>
                <a:spcPts val="0"/>
              </a:spcAft>
              <a:buFont typeface="Wingdings 3"/>
              <a:buNone/>
              <a:defRPr/>
            </a:pPr>
            <a:endParaRPr lang="en-US" dirty="0"/>
          </a:p>
        </p:txBody>
      </p:sp>
      <p:sp>
        <p:nvSpPr>
          <p:cNvPr id="7" name="Title 6"/>
          <p:cNvSpPr>
            <a:spLocks noGrp="1"/>
          </p:cNvSpPr>
          <p:nvPr>
            <p:ph type="title"/>
          </p:nvPr>
        </p:nvSpPr>
        <p:spPr>
          <a:xfrm>
            <a:off x="457200" y="76200"/>
            <a:ext cx="8229600" cy="1066800"/>
          </a:xfrm>
        </p:spPr>
        <p:txBody>
          <a:bodyPr/>
          <a:lstStyle/>
          <a:p>
            <a:pPr fontAlgn="auto">
              <a:spcAft>
                <a:spcPts val="0"/>
              </a:spcAft>
              <a:defRPr/>
            </a:pPr>
            <a:r>
              <a:rPr lang="en-US" cap="all" dirty="0" smtClean="0"/>
              <a:t>COLLEGE READINESS</a:t>
            </a:r>
            <a:endParaRPr lang="en-US" dirty="0"/>
          </a:p>
        </p:txBody>
      </p:sp>
      <p:sp>
        <p:nvSpPr>
          <p:cNvPr id="17410"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BED5697-2354-4A91-A40C-7988FDA4A5AF}" type="slidenum">
              <a:rPr lang="en-US"/>
              <a:pPr fontAlgn="base">
                <a:spcBef>
                  <a:spcPct val="0"/>
                </a:spcBef>
                <a:spcAft>
                  <a:spcPct val="0"/>
                </a:spcAft>
              </a:pPr>
              <a:t>3</a:t>
            </a:fld>
            <a:endParaRPr lang="en-US"/>
          </a:p>
        </p:txBody>
      </p:sp>
      <p:pic>
        <p:nvPicPr>
          <p:cNvPr id="17412" name="Picture 2" descr="http://ts1.mm.bing.net/images/thumbnail.aspx?q=1131038836000&amp;id=d9387d5eb0ec55a9d8d29cb13d136677&amp;url=http%3a%2f%2fwww.weblo.com%2fasset_images%2flarge%2fTexas_State_Capitol_Build_457767600e739.jpg"/>
          <p:cNvPicPr>
            <a:picLocks noChangeAspect="1" noChangeArrowheads="1"/>
          </p:cNvPicPr>
          <p:nvPr/>
        </p:nvPicPr>
        <p:blipFill>
          <a:blip r:embed="rId3" cstate="print"/>
          <a:srcRect/>
          <a:stretch>
            <a:fillRect/>
          </a:stretch>
        </p:blipFill>
        <p:spPr bwMode="auto">
          <a:xfrm>
            <a:off x="5029200" y="4572000"/>
            <a:ext cx="2857500"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2133600"/>
            <a:ext cx="8229600" cy="4297363"/>
          </a:xfrm>
        </p:spPr>
        <p:txBody>
          <a:bodyPr/>
          <a:lstStyle/>
          <a:p>
            <a:pPr>
              <a:buSzPct val="100000"/>
            </a:pPr>
            <a:r>
              <a:rPr lang="en-US" sz="2800" smtClean="0"/>
              <a:t>TEKS course standards focus on high school graduation</a:t>
            </a:r>
          </a:p>
          <a:p>
            <a:pPr lvl="1"/>
            <a:r>
              <a:rPr lang="en-US" sz="2800" smtClean="0"/>
              <a:t>Course content knowledge is aligned to the Texas Assessment Program (TAKS/STAAR End-of-Course)</a:t>
            </a:r>
          </a:p>
          <a:p>
            <a:pPr lvl="1">
              <a:buFont typeface="Lucida Sans Unicode" pitchFamily="34" charset="0"/>
              <a:buNone/>
            </a:pPr>
            <a:endParaRPr lang="en-US" sz="2800" smtClean="0"/>
          </a:p>
          <a:p>
            <a:pPr>
              <a:buSzPct val="100000"/>
            </a:pPr>
            <a:r>
              <a:rPr lang="en-US" sz="2800" smtClean="0"/>
              <a:t>CCRS focus on credit bearing, entry-level general education coursework</a:t>
            </a:r>
          </a:p>
          <a:p>
            <a:pPr lvl="1">
              <a:buFont typeface="Lucida Sans Unicode" pitchFamily="34" charset="0"/>
              <a:buNone/>
            </a:pPr>
            <a:endParaRPr lang="en-US" sz="2800" smtClean="0"/>
          </a:p>
          <a:p>
            <a:pPr lvl="1"/>
            <a:endParaRPr lang="en-US" sz="2800" smtClean="0"/>
          </a:p>
        </p:txBody>
      </p:sp>
      <p:sp>
        <p:nvSpPr>
          <p:cNvPr id="2" name="Title 1"/>
          <p:cNvSpPr>
            <a:spLocks noGrp="1"/>
          </p:cNvSpPr>
          <p:nvPr>
            <p:ph type="title"/>
          </p:nvPr>
        </p:nvSpPr>
        <p:spPr>
          <a:xfrm>
            <a:off x="457200" y="274638"/>
            <a:ext cx="8534400" cy="1554162"/>
          </a:xfrm>
        </p:spPr>
        <p:txBody>
          <a:bodyPr>
            <a:noAutofit/>
          </a:bodyPr>
          <a:lstStyle/>
          <a:p>
            <a:pPr fontAlgn="auto">
              <a:spcAft>
                <a:spcPts val="0"/>
              </a:spcAft>
              <a:defRPr/>
            </a:pPr>
            <a:r>
              <a:rPr lang="en-US" sz="3600" dirty="0" smtClean="0"/>
              <a:t>High School Graduation and College and Career Readiness Standards (CCRS)</a:t>
            </a:r>
            <a:endParaRPr lang="en-US" sz="3600" dirty="0"/>
          </a:p>
        </p:txBody>
      </p:sp>
      <p:sp>
        <p:nvSpPr>
          <p:cNvPr id="18435"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0E014C2-98CA-4C4D-8C6B-77D401D49096}" type="slidenum">
              <a:rPr lang="en-US"/>
              <a:pPr fontAlgn="base">
                <a:spcBef>
                  <a:spcPct val="0"/>
                </a:spcBef>
                <a:spcAft>
                  <a:spcPct val="0"/>
                </a:spcAft>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181600"/>
          </a:xfrm>
        </p:spPr>
        <p:txBody>
          <a:bodyPr>
            <a:normAutofit/>
          </a:bodyPr>
          <a:lstStyle/>
          <a:p>
            <a:pPr marL="365760" indent="-256032" fontAlgn="auto">
              <a:spcAft>
                <a:spcPts val="0"/>
              </a:spcAft>
              <a:buSzPct val="100000"/>
              <a:buFont typeface="Wingdings 3"/>
              <a:buChar char=""/>
              <a:defRPr/>
            </a:pPr>
            <a:r>
              <a:rPr lang="en-US" b="1" dirty="0" smtClean="0"/>
              <a:t>Hierarchal Structure</a:t>
            </a:r>
          </a:p>
          <a:p>
            <a:pPr marL="621792" lvl="1" fontAlgn="auto">
              <a:spcBef>
                <a:spcPts val="324"/>
              </a:spcBef>
              <a:spcAft>
                <a:spcPts val="0"/>
              </a:spcAft>
              <a:defRPr/>
            </a:pPr>
            <a:r>
              <a:rPr lang="en-US" dirty="0" smtClean="0"/>
              <a:t>Represents the structure of the discipline and subject areas within the discipline</a:t>
            </a:r>
          </a:p>
          <a:p>
            <a:pPr marL="621792" lvl="1" fontAlgn="auto">
              <a:spcBef>
                <a:spcPts val="324"/>
              </a:spcBef>
              <a:spcAft>
                <a:spcPts val="0"/>
              </a:spcAft>
              <a:defRPr/>
            </a:pPr>
            <a:r>
              <a:rPr lang="en-US" dirty="0" smtClean="0"/>
              <a:t>Emphasizing that college readiness is about understanding the organizing concepts of the subject area along with specific skills</a:t>
            </a:r>
          </a:p>
          <a:p>
            <a:pPr marL="365760" indent="-256032" fontAlgn="auto">
              <a:spcAft>
                <a:spcPts val="0"/>
              </a:spcAft>
              <a:buSzPct val="100000"/>
              <a:buFont typeface="Wingdings 3"/>
              <a:buChar char=""/>
              <a:defRPr/>
            </a:pPr>
            <a:r>
              <a:rPr lang="en-US" b="1" dirty="0" smtClean="0"/>
              <a:t>Three Levels Plus Examples</a:t>
            </a:r>
          </a:p>
          <a:p>
            <a:pPr marL="621792" lvl="1" fontAlgn="auto">
              <a:spcBef>
                <a:spcPts val="324"/>
              </a:spcBef>
              <a:spcAft>
                <a:spcPts val="0"/>
              </a:spcAft>
              <a:defRPr/>
            </a:pPr>
            <a:r>
              <a:rPr lang="en-US" dirty="0" smtClean="0"/>
              <a:t>Key Content organizing structure of the subject area</a:t>
            </a:r>
          </a:p>
          <a:p>
            <a:pPr marL="859536" lvl="2" fontAlgn="auto">
              <a:spcAft>
                <a:spcPts val="0"/>
              </a:spcAft>
              <a:buFont typeface="Arial" pitchFamily="34" charset="0"/>
              <a:buChar char="•"/>
              <a:defRPr/>
            </a:pPr>
            <a:r>
              <a:rPr lang="en-US" b="1" dirty="0" smtClean="0"/>
              <a:t>Organizing Components conceptual topics</a:t>
            </a:r>
          </a:p>
          <a:p>
            <a:pPr lvl="3" fontAlgn="auto">
              <a:spcAft>
                <a:spcPts val="0"/>
              </a:spcAft>
              <a:buFont typeface="Wingdings" pitchFamily="2" charset="2"/>
              <a:buChar char="§"/>
              <a:defRPr/>
            </a:pPr>
            <a:r>
              <a:rPr lang="en-US" dirty="0" smtClean="0"/>
              <a:t>Performance Expectations general goals</a:t>
            </a:r>
          </a:p>
          <a:p>
            <a:pPr lvl="4" fontAlgn="auto">
              <a:spcAft>
                <a:spcPts val="0"/>
              </a:spcAft>
              <a:buFont typeface="Lucida Sans" pitchFamily="34" charset="0"/>
              <a:buChar char="»"/>
              <a:defRPr/>
            </a:pPr>
            <a:r>
              <a:rPr lang="en-US" b="1" dirty="0" smtClean="0"/>
              <a:t>Performance indicators example student performances</a:t>
            </a:r>
          </a:p>
          <a:p>
            <a:pPr lvl="5">
              <a:buClr>
                <a:schemeClr val="accent1"/>
              </a:buClr>
              <a:buFont typeface="Lucida Sans Unicode" pitchFamily="34" charset="0"/>
              <a:buChar char="›"/>
              <a:defRPr/>
            </a:pPr>
            <a:r>
              <a:rPr lang="en-US" dirty="0" smtClean="0"/>
              <a:t>Not part of CCRS but included as possible examples of students performance; not a definitive list of all possible performances</a:t>
            </a:r>
          </a:p>
          <a:p>
            <a:pPr lvl="3" fontAlgn="auto">
              <a:spcAft>
                <a:spcPts val="0"/>
              </a:spcAft>
              <a:buFont typeface="Wingdings 2"/>
              <a:buChar char=""/>
              <a:defRPr/>
            </a:pPr>
            <a:endParaRPr lang="en-US" dirty="0" smtClean="0"/>
          </a:p>
          <a:p>
            <a:pPr lvl="3" fontAlgn="auto">
              <a:spcAft>
                <a:spcPts val="0"/>
              </a:spcAft>
              <a:buFont typeface="Wingdings 2"/>
              <a:buChar char=""/>
              <a:defRPr/>
            </a:pPr>
            <a:endParaRPr lang="en-US" dirty="0" smtClean="0"/>
          </a:p>
          <a:p>
            <a:pPr marL="859536" lvl="2" fontAlgn="auto">
              <a:spcAft>
                <a:spcPts val="0"/>
              </a:spcAft>
              <a:buFont typeface="Wingdings 2"/>
              <a:buChar char=""/>
              <a:defRPr/>
            </a:pPr>
            <a:endParaRPr lang="en-US" dirty="0"/>
          </a:p>
        </p:txBody>
      </p:sp>
      <p:sp>
        <p:nvSpPr>
          <p:cNvPr id="2" name="Title 1"/>
          <p:cNvSpPr>
            <a:spLocks noGrp="1"/>
          </p:cNvSpPr>
          <p:nvPr>
            <p:ph type="title"/>
          </p:nvPr>
        </p:nvSpPr>
        <p:spPr/>
        <p:txBody>
          <a:bodyPr/>
          <a:lstStyle/>
          <a:p>
            <a:pPr fontAlgn="auto">
              <a:spcAft>
                <a:spcPts val="0"/>
              </a:spcAft>
              <a:defRPr/>
            </a:pPr>
            <a:r>
              <a:rPr lang="en-US" dirty="0" smtClean="0"/>
              <a:t>Structure of the CCRS</a:t>
            </a:r>
            <a:endParaRPr lang="en-US" dirty="0"/>
          </a:p>
        </p:txBody>
      </p:sp>
      <p:sp>
        <p:nvSpPr>
          <p:cNvPr id="19459"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4FCB9C8-2BF8-4C6D-96B6-7DF03DBCF4FC}" type="slidenum">
              <a:rPr lang="en-US"/>
              <a:pPr fontAlgn="base">
                <a:spcBef>
                  <a:spcPct val="0"/>
                </a:spcBef>
                <a:spcAft>
                  <a:spcPct val="0"/>
                </a:spcAft>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p:cNvPicPr>
            <a:picLocks noGrp="1" noChangeAspect="1" noChangeArrowheads="1"/>
          </p:cNvPicPr>
          <p:nvPr>
            <p:ph idx="1"/>
          </p:nvPr>
        </p:nvPicPr>
        <p:blipFill>
          <a:blip r:embed="rId3" cstate="print"/>
          <a:srcRect/>
          <a:stretch>
            <a:fillRect/>
          </a:stretch>
        </p:blipFill>
        <p:spPr>
          <a:xfrm>
            <a:off x="533400" y="1828800"/>
            <a:ext cx="8008938" cy="3475038"/>
          </a:xfrm>
        </p:spPr>
      </p:pic>
      <p:sp>
        <p:nvSpPr>
          <p:cNvPr id="3" name="Title 2"/>
          <p:cNvSpPr>
            <a:spLocks noGrp="1"/>
          </p:cNvSpPr>
          <p:nvPr>
            <p:ph type="title"/>
          </p:nvPr>
        </p:nvSpPr>
        <p:spPr/>
        <p:txBody>
          <a:bodyPr/>
          <a:lstStyle/>
          <a:p>
            <a:pPr fontAlgn="auto">
              <a:spcAft>
                <a:spcPts val="0"/>
              </a:spcAft>
              <a:defRPr/>
            </a:pPr>
            <a:r>
              <a:rPr lang="en-US" dirty="0" smtClean="0"/>
              <a:t>CCRS Organization</a:t>
            </a:r>
            <a:endParaRPr lang="en-US" dirty="0"/>
          </a:p>
        </p:txBody>
      </p:sp>
      <p:sp>
        <p:nvSpPr>
          <p:cNvPr id="20483" name="Slide Number Placeholder 3"/>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C189C72-FA02-44E4-BA5A-6B40A44778E1}" type="slidenum">
              <a:rPr lang="en-US"/>
              <a:pPr fontAlgn="base">
                <a:spcBef>
                  <a:spcPct val="0"/>
                </a:spcBef>
                <a:spcAft>
                  <a:spcPct val="0"/>
                </a:spcAft>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pPr marL="571500" indent="-571500" fontAlgn="auto">
              <a:spcAft>
                <a:spcPts val="0"/>
              </a:spcAft>
              <a:buSzPct val="100000"/>
              <a:buFont typeface="+mj-lt"/>
              <a:buAutoNum type="romanUcPeriod"/>
              <a:defRPr/>
            </a:pPr>
            <a:r>
              <a:rPr lang="en-US" b="1" dirty="0" smtClean="0"/>
              <a:t>Key Content</a:t>
            </a:r>
            <a:r>
              <a:rPr lang="en-US" dirty="0" smtClean="0"/>
              <a:t>:  Keystone ideas of a discipline that reverberate as themes throughout the curriculum.  (Designated by Roman numerals.)</a:t>
            </a:r>
          </a:p>
          <a:p>
            <a:pPr marL="914400" lvl="1" indent="-514350" fontAlgn="auto">
              <a:spcBef>
                <a:spcPts val="324"/>
              </a:spcBef>
              <a:spcAft>
                <a:spcPts val="0"/>
              </a:spcAft>
              <a:buFont typeface="+mj-lt"/>
              <a:buAutoNum type="alphaUcPeriod"/>
              <a:defRPr/>
            </a:pPr>
            <a:r>
              <a:rPr lang="en-US" b="1" dirty="0" smtClean="0"/>
              <a:t>Organizing Components</a:t>
            </a:r>
            <a:r>
              <a:rPr lang="en-US" dirty="0" smtClean="0"/>
              <a:t>:  Knowledge and subject areas that organize a discipline around what students should retain, be able to transfer, and apply to new knowledge and skills.  (Designated by capital letters.)</a:t>
            </a:r>
          </a:p>
          <a:p>
            <a:pPr marL="1314450" lvl="2" indent="-514350" fontAlgn="auto">
              <a:spcAft>
                <a:spcPts val="0"/>
              </a:spcAft>
              <a:buFont typeface="+mj-lt"/>
              <a:buAutoNum type="arabicPeriod"/>
              <a:defRPr/>
            </a:pPr>
            <a:r>
              <a:rPr lang="en-US" b="1" dirty="0" smtClean="0"/>
              <a:t>Performance Expectations</a:t>
            </a:r>
            <a:r>
              <a:rPr lang="en-US" dirty="0" smtClean="0"/>
              <a:t>:  Knowledge and skills that represent important ideas of the current understanding of each organizing concept as well as the multiple contexts to which each organizing concept can be manifest.  (Designated by numbers)</a:t>
            </a:r>
          </a:p>
        </p:txBody>
      </p:sp>
      <p:sp>
        <p:nvSpPr>
          <p:cNvPr id="2" name="Title 1"/>
          <p:cNvSpPr>
            <a:spLocks noGrp="1"/>
          </p:cNvSpPr>
          <p:nvPr>
            <p:ph type="title"/>
          </p:nvPr>
        </p:nvSpPr>
        <p:spPr/>
        <p:txBody>
          <a:bodyPr/>
          <a:lstStyle/>
          <a:p>
            <a:pPr fontAlgn="auto">
              <a:spcAft>
                <a:spcPts val="0"/>
              </a:spcAft>
              <a:defRPr/>
            </a:pPr>
            <a:r>
              <a:rPr lang="en-US" dirty="0" smtClean="0"/>
              <a:t>CCRS Organization</a:t>
            </a:r>
            <a:endParaRPr lang="en-US" dirty="0"/>
          </a:p>
        </p:txBody>
      </p:sp>
      <p:sp>
        <p:nvSpPr>
          <p:cNvPr id="22531" name="Slide Number Placeholder 2"/>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C78530E-8B57-4A63-A62B-B280A5E878D1}" type="slidenum">
              <a:rPr lang="en-US"/>
              <a:pPr fontAlgn="base">
                <a:spcBef>
                  <a:spcPct val="0"/>
                </a:spcBef>
                <a:spcAft>
                  <a:spcPct val="0"/>
                </a:spcAft>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pPr marL="624078" indent="-514350" fontAlgn="auto">
              <a:spcAft>
                <a:spcPts val="0"/>
              </a:spcAft>
              <a:buFont typeface="+mj-lt"/>
              <a:buAutoNum type="alphaLcPeriod"/>
              <a:defRPr/>
            </a:pPr>
            <a:r>
              <a:rPr lang="en-US" b="1" dirty="0" smtClean="0"/>
              <a:t>Examples of Performance Indicators</a:t>
            </a:r>
            <a:r>
              <a:rPr lang="en-US" dirty="0" smtClean="0"/>
              <a:t>:  Examples of how to assess and measure performance expectations.  This list of indictors is not meant to be either exhaustive or prescriptive.  The operating premise is that the more of these or other similar indicators a student is successfully able to demonstrate, the greater the probability that the student will be prepared to succeed in college.  (Designated by lowercase letters and shading in the appendix of this document.)</a:t>
            </a:r>
            <a:endParaRPr lang="en-US" dirty="0"/>
          </a:p>
        </p:txBody>
      </p:sp>
      <p:sp>
        <p:nvSpPr>
          <p:cNvPr id="2" name="Title 1"/>
          <p:cNvSpPr>
            <a:spLocks noGrp="1"/>
          </p:cNvSpPr>
          <p:nvPr>
            <p:ph type="title"/>
          </p:nvPr>
        </p:nvSpPr>
        <p:spPr/>
        <p:txBody>
          <a:bodyPr/>
          <a:lstStyle/>
          <a:p>
            <a:pPr fontAlgn="auto">
              <a:spcAft>
                <a:spcPts val="0"/>
              </a:spcAft>
              <a:defRPr/>
            </a:pPr>
            <a:r>
              <a:rPr lang="en-US" dirty="0" smtClean="0"/>
              <a:t>CCRS Organization</a:t>
            </a:r>
            <a:endParaRPr lang="en-US" dirty="0"/>
          </a:p>
        </p:txBody>
      </p:sp>
      <p:sp>
        <p:nvSpPr>
          <p:cNvPr id="23555" name="Slide Number Placeholder 2"/>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1AA79F6-355E-46A6-9783-044E5163D59F}" type="slidenum">
              <a:rPr lang="en-US"/>
              <a:pPr fontAlgn="base">
                <a:spcBef>
                  <a:spcPct val="0"/>
                </a:spcBef>
                <a:spcAft>
                  <a:spcPct val="0"/>
                </a:spcAft>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718550" cy="4819650"/>
          </a:xfrm>
        </p:spPr>
        <p:txBody>
          <a:bodyPr>
            <a:normAutofit fontScale="92500" lnSpcReduction="10000"/>
          </a:bodyPr>
          <a:lstStyle/>
          <a:p>
            <a:pPr marL="365760" indent="-256032" fontAlgn="auto">
              <a:spcAft>
                <a:spcPts val="0"/>
              </a:spcAft>
              <a:buSzPct val="100000"/>
              <a:buFont typeface="Wingdings 3"/>
              <a:buChar char=""/>
              <a:defRPr/>
            </a:pPr>
            <a:r>
              <a:rPr lang="en-US" i="1" dirty="0" smtClean="0"/>
              <a:t>Turn to page 8 (or page 14) of the Texas College and Career Readiness Standards, review the following for the Mathematics (Science) Standards:</a:t>
            </a:r>
          </a:p>
          <a:p>
            <a:pPr marL="621792" lvl="1" fontAlgn="auto">
              <a:spcBef>
                <a:spcPts val="324"/>
              </a:spcBef>
              <a:spcAft>
                <a:spcPts val="0"/>
              </a:spcAft>
              <a:defRPr/>
            </a:pPr>
            <a:r>
              <a:rPr lang="en-US" i="1" dirty="0" smtClean="0"/>
              <a:t>The introductory section</a:t>
            </a:r>
          </a:p>
          <a:p>
            <a:pPr marL="621792" lvl="1" fontAlgn="auto">
              <a:spcBef>
                <a:spcPts val="324"/>
              </a:spcBef>
              <a:spcAft>
                <a:spcPts val="0"/>
              </a:spcAft>
              <a:defRPr/>
            </a:pPr>
            <a:r>
              <a:rPr lang="en-US" i="1" dirty="0" smtClean="0"/>
              <a:t>The explanatory section</a:t>
            </a:r>
          </a:p>
          <a:p>
            <a:pPr marL="621792" lvl="1" fontAlgn="auto">
              <a:spcBef>
                <a:spcPts val="324"/>
              </a:spcBef>
              <a:spcAft>
                <a:spcPts val="0"/>
              </a:spcAft>
              <a:defRPr/>
            </a:pPr>
            <a:r>
              <a:rPr lang="en-US" i="1" dirty="0" smtClean="0"/>
              <a:t>The overall structure </a:t>
            </a:r>
          </a:p>
          <a:p>
            <a:pPr marL="621792" lvl="1" fontAlgn="auto">
              <a:spcBef>
                <a:spcPts val="324"/>
              </a:spcBef>
              <a:spcAft>
                <a:spcPts val="0"/>
              </a:spcAft>
              <a:defRPr/>
            </a:pPr>
            <a:endParaRPr lang="en-US" i="1" dirty="0" smtClean="0"/>
          </a:p>
          <a:p>
            <a:pPr marL="365760" indent="-256032" fontAlgn="auto">
              <a:spcAft>
                <a:spcPts val="0"/>
              </a:spcAft>
              <a:buSzPct val="100000"/>
              <a:buFont typeface="Wingdings 3"/>
              <a:buChar char=""/>
              <a:defRPr/>
            </a:pPr>
            <a:r>
              <a:rPr lang="en-US" i="1" dirty="0" smtClean="0"/>
              <a:t>Select one Organizing Component (concept) that you think is important to college readiness</a:t>
            </a:r>
          </a:p>
          <a:p>
            <a:pPr marL="621792" lvl="1" fontAlgn="auto">
              <a:spcBef>
                <a:spcPts val="324"/>
              </a:spcBef>
              <a:spcAft>
                <a:spcPts val="0"/>
              </a:spcAft>
              <a:defRPr/>
            </a:pPr>
            <a:r>
              <a:rPr lang="en-US" i="1" dirty="0" smtClean="0"/>
              <a:t>Why do you think it is important.</a:t>
            </a:r>
          </a:p>
          <a:p>
            <a:pPr marL="621792" lvl="1" fontAlgn="auto">
              <a:spcBef>
                <a:spcPts val="324"/>
              </a:spcBef>
              <a:spcAft>
                <a:spcPts val="0"/>
              </a:spcAft>
              <a:defRPr/>
            </a:pPr>
            <a:r>
              <a:rPr lang="en-US" i="1" dirty="0" smtClean="0"/>
              <a:t>What are the effects of students not being ready in this area?</a:t>
            </a:r>
          </a:p>
          <a:p>
            <a:pPr marL="621792" lvl="1" fontAlgn="auto">
              <a:spcBef>
                <a:spcPts val="324"/>
              </a:spcBef>
              <a:spcAft>
                <a:spcPts val="0"/>
              </a:spcAft>
              <a:defRPr/>
            </a:pPr>
            <a:r>
              <a:rPr lang="en-US" i="1" dirty="0" smtClean="0"/>
              <a:t>Brainstorm what could be done to improve readiness in this area.</a:t>
            </a:r>
          </a:p>
          <a:p>
            <a:pPr marL="621792" lvl="1" fontAlgn="auto">
              <a:spcBef>
                <a:spcPts val="324"/>
              </a:spcBef>
              <a:spcAft>
                <a:spcPts val="0"/>
              </a:spcAft>
              <a:defRPr/>
            </a:pPr>
            <a:endParaRPr lang="en-US" i="1" dirty="0" smtClean="0"/>
          </a:p>
          <a:p>
            <a:pPr marL="621792" lvl="1" fontAlgn="auto">
              <a:spcBef>
                <a:spcPts val="324"/>
              </a:spcBef>
              <a:spcAft>
                <a:spcPts val="0"/>
              </a:spcAft>
              <a:defRPr/>
            </a:pPr>
            <a:endParaRPr lang="en-US" i="1" dirty="0" smtClean="0"/>
          </a:p>
          <a:p>
            <a:pPr marL="621792" lvl="1" fontAlgn="auto">
              <a:spcBef>
                <a:spcPts val="324"/>
              </a:spcBef>
              <a:spcAft>
                <a:spcPts val="0"/>
              </a:spcAft>
              <a:buFont typeface="Lucida Sans Unicode" pitchFamily="34" charset="0"/>
              <a:buNone/>
              <a:defRPr/>
            </a:pPr>
            <a:endParaRPr lang="en-US" i="1" dirty="0"/>
          </a:p>
        </p:txBody>
      </p:sp>
      <p:sp>
        <p:nvSpPr>
          <p:cNvPr id="2" name="Title 1"/>
          <p:cNvSpPr>
            <a:spLocks noGrp="1"/>
          </p:cNvSpPr>
          <p:nvPr>
            <p:ph type="title"/>
          </p:nvPr>
        </p:nvSpPr>
        <p:spPr/>
        <p:txBody>
          <a:bodyPr/>
          <a:lstStyle/>
          <a:p>
            <a:pPr fontAlgn="auto">
              <a:spcAft>
                <a:spcPts val="0"/>
              </a:spcAft>
              <a:defRPr/>
            </a:pPr>
            <a:r>
              <a:rPr lang="en-US" dirty="0" smtClean="0"/>
              <a:t>Reviewing the Texas CCRS</a:t>
            </a:r>
            <a:endParaRPr lang="en-US" dirty="0"/>
          </a:p>
        </p:txBody>
      </p:sp>
      <p:sp>
        <p:nvSpPr>
          <p:cNvPr id="24579" name="Slide Number Placeholder 4"/>
          <p:cNvSpPr>
            <a:spLocks noGrp="1"/>
          </p:cNvSpPr>
          <p:nvPr>
            <p:ph type="sldNum" sz="quarter" idx="10"/>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B383180-BEDC-4BDC-98EB-EBCC11728720}" type="slidenum">
              <a:rPr lang="en-US"/>
              <a:pPr fontAlgn="base">
                <a:spcBef>
                  <a:spcPct val="0"/>
                </a:spcBef>
                <a:spcAft>
                  <a:spcPct val="0"/>
                </a:spcAft>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TotalTime>
  <Words>859</Words>
  <Application>Microsoft Office PowerPoint</Application>
  <PresentationFormat>On-screen Show (4:3)</PresentationFormat>
  <Paragraphs>115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Academic Vertical Alignment Training and Renewal (AVATAR) Project </vt:lpstr>
      <vt:lpstr>College and Career  Readiness Standards (CCRS)</vt:lpstr>
      <vt:lpstr>COLLEGE READINESS</vt:lpstr>
      <vt:lpstr>High School Graduation and College and Career Readiness Standards (CCRS)</vt:lpstr>
      <vt:lpstr>Structure of the CCRS</vt:lpstr>
      <vt:lpstr>CCRS Organization</vt:lpstr>
      <vt:lpstr>CCRS Organization</vt:lpstr>
      <vt:lpstr>CCRS Organization</vt:lpstr>
      <vt:lpstr>Reviewing the Texas CCRS</vt:lpstr>
      <vt:lpstr>CROSSWALK Between TEKS, EOC, and CCRS</vt:lpstr>
      <vt:lpstr>Cross-Disciplinary Standards</vt:lpstr>
      <vt:lpstr>Cross-Disciplinary Standards</vt:lpstr>
      <vt:lpstr>Texas College and Career Readiness Standards Uses</vt:lpstr>
      <vt:lpstr>Texas Initiatives CCRS Support</vt:lpstr>
      <vt:lpstr>Texas Initiatives CCRS Support</vt:lpstr>
      <vt:lpstr> TEA Response to HB1</vt:lpstr>
      <vt:lpstr>PowerPoint Presentation</vt:lpstr>
    </vt:vector>
  </TitlesOfParts>
  <Company>ESC Region 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Chris Kanouse</dc:creator>
  <cp:lastModifiedBy>Luster, Shana</cp:lastModifiedBy>
  <cp:revision>5</cp:revision>
  <dcterms:created xsi:type="dcterms:W3CDTF">2011-11-21T18:01:42Z</dcterms:created>
  <dcterms:modified xsi:type="dcterms:W3CDTF">2011-12-01T20:12:45Z</dcterms:modified>
</cp:coreProperties>
</file>