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442" r:id="rId2"/>
    <p:sldId id="370" r:id="rId3"/>
    <p:sldId id="446" r:id="rId4"/>
    <p:sldId id="443" r:id="rId5"/>
    <p:sldId id="444" r:id="rId6"/>
    <p:sldId id="445" r:id="rId7"/>
    <p:sldId id="447" r:id="rId8"/>
    <p:sldId id="448" r:id="rId9"/>
    <p:sldId id="449" r:id="rId10"/>
    <p:sldId id="450" r:id="rId11"/>
    <p:sldId id="451" r:id="rId12"/>
    <p:sldId id="453" r:id="rId13"/>
    <p:sldId id="464" r:id="rId14"/>
    <p:sldId id="454" r:id="rId15"/>
    <p:sldId id="456" r:id="rId16"/>
    <p:sldId id="455" r:id="rId17"/>
    <p:sldId id="457" r:id="rId18"/>
    <p:sldId id="459" r:id="rId19"/>
    <p:sldId id="460" r:id="rId20"/>
    <p:sldId id="458" r:id="rId21"/>
    <p:sldId id="461" r:id="rId22"/>
    <p:sldId id="462" r:id="rId23"/>
    <p:sldId id="465" r:id="rId24"/>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80EA3-8881-42D2-9BB4-C667E7A6096F}">
          <p14:sldIdLst>
            <p14:sldId id="442"/>
            <p14:sldId id="370"/>
            <p14:sldId id="446"/>
            <p14:sldId id="443"/>
            <p14:sldId id="444"/>
            <p14:sldId id="445"/>
            <p14:sldId id="447"/>
            <p14:sldId id="448"/>
            <p14:sldId id="449"/>
            <p14:sldId id="450"/>
            <p14:sldId id="451"/>
            <p14:sldId id="453"/>
            <p14:sldId id="464"/>
            <p14:sldId id="454"/>
            <p14:sldId id="456"/>
            <p14:sldId id="455"/>
            <p14:sldId id="457"/>
            <p14:sldId id="459"/>
            <p14:sldId id="460"/>
            <p14:sldId id="458"/>
            <p14:sldId id="461"/>
            <p14:sldId id="462"/>
            <p14:sldId id="4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45" autoAdjust="0"/>
  </p:normalViewPr>
  <p:slideViewPr>
    <p:cSldViewPr>
      <p:cViewPr>
        <p:scale>
          <a:sx n="100" d="100"/>
          <a:sy n="100" d="100"/>
        </p:scale>
        <p:origin x="-1224" y="-240"/>
      </p:cViewPr>
      <p:guideLst>
        <p:guide orient="horz" pos="2160"/>
        <p:guide pos="2880"/>
      </p:guideLst>
    </p:cSldViewPr>
  </p:slideViewPr>
  <p:outlineViewPr>
    <p:cViewPr>
      <p:scale>
        <a:sx n="33" d="100"/>
        <a:sy n="33" d="100"/>
      </p:scale>
      <p:origin x="0" y="77418"/>
    </p:cViewPr>
  </p:outlineViewPr>
  <p:notesTextViewPr>
    <p:cViewPr>
      <p:scale>
        <a:sx n="100" d="100"/>
        <a:sy n="100" d="100"/>
      </p:scale>
      <p:origin x="0" y="0"/>
    </p:cViewPr>
  </p:notesTextViewPr>
  <p:sorterViewPr>
    <p:cViewPr>
      <p:scale>
        <a:sx n="160" d="100"/>
        <a:sy n="160" d="100"/>
      </p:scale>
      <p:origin x="0" y="3072"/>
    </p:cViewPr>
  </p:sorterViewPr>
  <p:notesViewPr>
    <p:cSldViewPr>
      <p:cViewPr varScale="1">
        <p:scale>
          <a:sx n="83" d="100"/>
          <a:sy n="83" d="100"/>
        </p:scale>
        <p:origin x="-3180" y="-90"/>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r>
              <a:rPr lang="en-US" b="1" dirty="0" smtClean="0"/>
              <a:t>AVATAR Module Five</a:t>
            </a:r>
          </a:p>
          <a:p>
            <a:r>
              <a:rPr lang="en-US" b="1" dirty="0" smtClean="0"/>
              <a:t>College Ready Assessments: ACCUPLACER</a:t>
            </a:r>
            <a:endParaRPr lang="en-US" b="1"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r>
              <a:rPr lang="en-US" dirty="0" smtClean="0"/>
              <a:t>Created: 9/27/2011</a:t>
            </a:r>
          </a:p>
          <a:p>
            <a:r>
              <a:rPr lang="en-US" dirty="0" smtClean="0"/>
              <a:t>Revised: 10/27/2011</a:t>
            </a:r>
            <a:endParaRPr lang="en-US" dirty="0"/>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F6F6D9CA-3A28-47CF-BD43-8EE17DAC3F4D}" type="slidenum">
              <a:rPr lang="en-US" smtClean="0"/>
              <a:pPr/>
              <a:t>‹#›</a:t>
            </a:fld>
            <a:endParaRPr lang="en-US" dirty="0"/>
          </a:p>
        </p:txBody>
      </p:sp>
    </p:spTree>
    <p:extLst>
      <p:ext uri="{BB962C8B-B14F-4D97-AF65-F5344CB8AC3E}">
        <p14:creationId xmlns:p14="http://schemas.microsoft.com/office/powerpoint/2010/main" val="401817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29661713-97C5-40A0-AEBE-2B4463080686}" type="datetimeFigureOut">
              <a:rPr lang="en-US" smtClean="0"/>
              <a:pPr/>
              <a:t>11/8/2011</a:t>
            </a:fld>
            <a:endParaRPr lang="en-US" dirty="0"/>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DD450642-4D2C-446A-898F-0908D490B3D9}" type="slidenum">
              <a:rPr lang="en-US" smtClean="0"/>
              <a:pPr/>
              <a:t>‹#›</a:t>
            </a:fld>
            <a:endParaRPr lang="en-US" dirty="0"/>
          </a:p>
        </p:txBody>
      </p:sp>
    </p:spTree>
    <p:extLst>
      <p:ext uri="{BB962C8B-B14F-4D97-AF65-F5344CB8AC3E}">
        <p14:creationId xmlns:p14="http://schemas.microsoft.com/office/powerpoint/2010/main" val="180573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i="0">
                <a:solidFill>
                  <a:schemeClr val="tx1"/>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9BBEF7-7293-46AE-9D35-8611E125A7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9BBEF7-7293-46AE-9D35-8611E125A7B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9BBEF7-7293-46AE-9D35-8611E125A7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i="1" kern="1200">
          <a:solidFill>
            <a:schemeClr val="tx1"/>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100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Lucida Sans Unicode" pitchFamily="34" charset="0"/>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1"/>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1"/>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1"/>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rofessionals.collegeboard.com/profdownload/accuplacer-sample-questions-for-student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rookhavencollege.edu/index.aspx" TargetMode="External"/><Relationship Id="rId2" Type="http://schemas.openxmlformats.org/officeDocument/2006/relationships/hyperlink" Target="http://www.brookhavencollege.edu/studentsvcs/testingcenter/accuplacer_prep.aspx"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696200" cy="2152650"/>
          </a:xfrm>
        </p:spPr>
        <p:txBody>
          <a:bodyPr>
            <a:normAutofit fontScale="90000"/>
          </a:bodyPr>
          <a:lstStyle/>
          <a:p>
            <a:r>
              <a:rPr lang="en-US" b="1" dirty="0" smtClean="0"/>
              <a:t>Academic Vertical Alignment Training and Renewal (AVATAR) Project </a:t>
            </a:r>
            <a:endParaRPr lang="en-US" b="1" dirty="0"/>
          </a:p>
        </p:txBody>
      </p:sp>
      <p:sp>
        <p:nvSpPr>
          <p:cNvPr id="3" name="Subtitle 2"/>
          <p:cNvSpPr>
            <a:spLocks noGrp="1"/>
          </p:cNvSpPr>
          <p:nvPr>
            <p:ph type="subTitle" idx="1"/>
          </p:nvPr>
        </p:nvSpPr>
        <p:spPr>
          <a:xfrm>
            <a:off x="685800" y="3753296"/>
            <a:ext cx="7772400" cy="1199704"/>
          </a:xfrm>
        </p:spPr>
        <p:txBody>
          <a:bodyPr>
            <a:normAutofit fontScale="92500" lnSpcReduction="20000"/>
          </a:bodyPr>
          <a:lstStyle/>
          <a:p>
            <a:r>
              <a:rPr lang="en-US" sz="1900" dirty="0" smtClean="0"/>
              <a:t>Fall 2011 Pilot Project</a:t>
            </a:r>
          </a:p>
          <a:p>
            <a:endParaRPr lang="en-US" sz="1900" b="1" dirty="0" smtClean="0">
              <a:solidFill>
                <a:schemeClr val="tx1"/>
              </a:solidFill>
            </a:endParaRPr>
          </a:p>
          <a:p>
            <a:r>
              <a:rPr lang="en-US" sz="1900" b="1" dirty="0" smtClean="0">
                <a:solidFill>
                  <a:schemeClr val="tx1"/>
                </a:solidFill>
              </a:rPr>
              <a:t>Module Five</a:t>
            </a:r>
          </a:p>
          <a:p>
            <a:r>
              <a:rPr lang="en-US" sz="1900" b="1" dirty="0" smtClean="0">
                <a:solidFill>
                  <a:schemeClr val="tx1"/>
                </a:solidFill>
              </a:rPr>
              <a:t>College Ready Assessments: </a:t>
            </a:r>
            <a:r>
              <a:rPr lang="en-US" sz="1900" b="1" dirty="0" smtClean="0">
                <a:solidFill>
                  <a:schemeClr val="tx1"/>
                </a:solidFill>
              </a:rPr>
              <a:t>ACCUPLACER and THEA</a:t>
            </a:r>
            <a:endParaRPr lang="en-US" sz="1900" b="1" dirty="0" smtClean="0">
              <a:solidFill>
                <a:schemeClr val="tx1"/>
              </a:solidFill>
            </a:endParaRPr>
          </a:p>
        </p:txBody>
      </p:sp>
      <p:sp>
        <p:nvSpPr>
          <p:cNvPr id="4" name="Slide Number Placeholder 3"/>
          <p:cNvSpPr>
            <a:spLocks noGrp="1"/>
          </p:cNvSpPr>
          <p:nvPr>
            <p:ph type="sldNum" sz="quarter" idx="12"/>
          </p:nvPr>
        </p:nvSpPr>
        <p:spPr/>
        <p:txBody>
          <a:bodyPr/>
          <a:lstStyle/>
          <a:p>
            <a:fld id="{6C9BBEF7-7293-46AE-9D35-8611E125A7B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Assesses English skills if student learned English as an additional language to their native or first language </a:t>
            </a:r>
          </a:p>
          <a:p>
            <a:r>
              <a:rPr lang="en-US" dirty="0" smtClean="0"/>
              <a:t>Divided into five sections</a:t>
            </a:r>
          </a:p>
          <a:p>
            <a:pPr lvl="1"/>
            <a:r>
              <a:rPr lang="en-US" b="1" dirty="0" smtClean="0"/>
              <a:t>Reading Skills</a:t>
            </a:r>
          </a:p>
          <a:p>
            <a:pPr lvl="1"/>
            <a:r>
              <a:rPr lang="en-US" b="1" dirty="0" smtClean="0"/>
              <a:t>Language Use</a:t>
            </a:r>
          </a:p>
          <a:p>
            <a:pPr lvl="1"/>
            <a:r>
              <a:rPr lang="en-US" b="1" dirty="0" smtClean="0"/>
              <a:t>Sentence Meaning</a:t>
            </a:r>
          </a:p>
          <a:p>
            <a:pPr lvl="1"/>
            <a:r>
              <a:rPr lang="en-US" b="1" dirty="0" smtClean="0"/>
              <a:t>WritePlacer</a:t>
            </a:r>
            <a:r>
              <a:rPr lang="en-US" b="1" dirty="0" smtClean="0"/>
              <a:t> ESL</a:t>
            </a:r>
          </a:p>
          <a:p>
            <a:pPr lvl="1"/>
            <a:r>
              <a:rPr lang="en-US" b="1" dirty="0" smtClean="0"/>
              <a:t>Listening</a:t>
            </a:r>
            <a:endParaRPr lang="en-US" b="1" dirty="0"/>
          </a:p>
        </p:txBody>
      </p:sp>
      <p:sp>
        <p:nvSpPr>
          <p:cNvPr id="2" name="Title 1"/>
          <p:cNvSpPr>
            <a:spLocks noGrp="1"/>
          </p:cNvSpPr>
          <p:nvPr>
            <p:ph type="title"/>
          </p:nvPr>
        </p:nvSpPr>
        <p:spPr/>
        <p:txBody>
          <a:bodyPr/>
          <a:lstStyle/>
          <a:p>
            <a:r>
              <a:rPr lang="en-US" b="1" dirty="0" smtClean="0"/>
              <a:t>ACCUPLACER ESL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To ensure that test scores accurately represent student skill levels, students are encouraged to</a:t>
            </a:r>
          </a:p>
          <a:p>
            <a:pPr lvl="1"/>
            <a:r>
              <a:rPr lang="en-US" dirty="0" smtClean="0"/>
              <a:t>Review basic concepts in reading, grammar, arithmetic, trigonometry, and algebra before taking ACCUPLACER, especially if the student has been away from school for more than a year</a:t>
            </a:r>
          </a:p>
          <a:p>
            <a:pPr lvl="1"/>
            <a:r>
              <a:rPr lang="en-US" dirty="0" smtClean="0"/>
              <a:t>SAT Preparation or SAT review books are helpful in refreshing basic skills</a:t>
            </a:r>
          </a:p>
          <a:p>
            <a:r>
              <a:rPr lang="en-US" sz="2600" dirty="0" smtClean="0">
                <a:hlinkClick r:id="rId2"/>
              </a:rPr>
              <a:t>ACCUPLACER Sample Questions for Students (Revised December 2007)</a:t>
            </a:r>
            <a:r>
              <a:rPr lang="en-US" sz="2600" dirty="0" smtClean="0"/>
              <a:t> (.</a:t>
            </a:r>
            <a:r>
              <a:rPr lang="en-US" sz="2600" dirty="0" smtClean="0"/>
              <a:t>pdf</a:t>
            </a:r>
            <a:r>
              <a:rPr lang="en-US" sz="2600" dirty="0" smtClean="0"/>
              <a:t>/241k)</a:t>
            </a:r>
            <a:br>
              <a:rPr lang="en-US" sz="2600" dirty="0" smtClean="0"/>
            </a:br>
            <a:endParaRPr lang="en-US"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2328"/>
            <a:ext cx="8382000" cy="3319272"/>
          </a:xfrm>
        </p:spPr>
        <p:txBody>
          <a:bodyPr/>
          <a:lstStyle/>
          <a:p>
            <a:pPr marL="0" indent="0">
              <a:buNone/>
            </a:pPr>
            <a:r>
              <a:rPr lang="en-US" dirty="0" smtClean="0"/>
              <a:t>Participants will access a free practice ACCUPLACER test through:</a:t>
            </a:r>
          </a:p>
          <a:p>
            <a:pPr marL="0" indent="0">
              <a:buNone/>
            </a:pPr>
            <a:r>
              <a:rPr lang="en-US" dirty="0" smtClean="0"/>
              <a:t> </a:t>
            </a:r>
            <a:r>
              <a:rPr lang="en-US" u="sng" dirty="0">
                <a:hlinkClick r:id="rId2"/>
              </a:rPr>
              <a:t>http://www.brookhavencollege.edu/studentsvcs/testingcenter/accuplacer_prep.aspx</a:t>
            </a:r>
            <a:endParaRPr lang="en-US" dirty="0"/>
          </a:p>
          <a:p>
            <a:pPr marL="109728" indent="0">
              <a:buNone/>
            </a:pPr>
            <a:endParaRPr lang="en-US" dirty="0" smtClean="0"/>
          </a:p>
        </p:txBody>
      </p:sp>
      <p:sp>
        <p:nvSpPr>
          <p:cNvPr id="2" name="Title 1"/>
          <p:cNvSpPr>
            <a:spLocks noGrp="1"/>
          </p:cNvSpPr>
          <p:nvPr>
            <p:ph type="title"/>
          </p:nvPr>
        </p:nvSpPr>
        <p:spPr/>
        <p:txBody>
          <a:bodyPr>
            <a:normAutofit fontScale="90000"/>
          </a:bodyPr>
          <a:lstStyle/>
          <a:p>
            <a:r>
              <a:rPr lang="en-US" b="1" dirty="0"/>
              <a:t>ACCUPLACER Hands-On Experience</a:t>
            </a: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12</a:t>
            </a:fld>
            <a:endParaRPr lang="en-US" dirty="0"/>
          </a:p>
        </p:txBody>
      </p:sp>
      <p:pic>
        <p:nvPicPr>
          <p:cNvPr id="3074" name="Picture 2" descr="Brookhaven Colle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4572000"/>
            <a:ext cx="4780539"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0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7" name="Picture 11" descr="C:\Users\jharvill\AppData\Local\Microsoft\Windows\Temporary Internet Files\Content.IE5\G4PZC5A9\MP900426646[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70000"/>
                    </a14:imgEffect>
                  </a14:imgLayer>
                </a14:imgProps>
              </a:ext>
              <a:ext uri="{28A0092B-C50C-407E-A947-70E740481C1C}">
                <a14:useLocalDpi xmlns:a14="http://schemas.microsoft.com/office/drawing/2010/main" val="0"/>
              </a:ext>
            </a:extLst>
          </a:blip>
          <a:srcRect/>
          <a:stretch>
            <a:fillRect/>
          </a:stretch>
        </p:blipFill>
        <p:spPr bwMode="auto">
          <a:xfrm>
            <a:off x="4757" y="0"/>
            <a:ext cx="913448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646237"/>
            <a:ext cx="8229600" cy="4525963"/>
          </a:xfrm>
        </p:spPr>
        <p:txBody>
          <a:bodyPr>
            <a:normAutofit/>
          </a:bodyPr>
          <a:lstStyle/>
          <a:p>
            <a:pPr>
              <a:buNone/>
            </a:pPr>
            <a:r>
              <a:rPr lang="en-US" sz="3200" b="1" i="1" dirty="0" smtClean="0"/>
              <a:t>Whole Group Debrief</a:t>
            </a:r>
          </a:p>
          <a:p>
            <a:pPr>
              <a:buNone/>
            </a:pPr>
            <a:endParaRPr lang="en-US" sz="3200" b="1" dirty="0" smtClean="0"/>
          </a:p>
          <a:p>
            <a:pPr lvl="1">
              <a:buFont typeface="Wingdings 3" pitchFamily="18" charset="2"/>
              <a:buChar char="}"/>
            </a:pPr>
            <a:r>
              <a:rPr lang="en-US" sz="3200" b="1" i="1" dirty="0" smtClean="0"/>
              <a:t>New </a:t>
            </a:r>
            <a:r>
              <a:rPr lang="en-US" sz="3200" b="1" i="1" dirty="0" smtClean="0"/>
              <a:t>learning(s</a:t>
            </a:r>
            <a:r>
              <a:rPr lang="en-US" sz="3200" b="1" i="1" dirty="0" smtClean="0"/>
              <a:t>)</a:t>
            </a:r>
            <a:endParaRPr lang="en-US" sz="3200" b="1" i="1" dirty="0" smtClean="0"/>
          </a:p>
          <a:p>
            <a:pPr lvl="1">
              <a:buFont typeface="Wingdings 3" pitchFamily="18" charset="2"/>
              <a:buChar char="}"/>
            </a:pPr>
            <a:endParaRPr lang="en-US" sz="3200" b="1" dirty="0" smtClean="0"/>
          </a:p>
          <a:p>
            <a:pPr lvl="1">
              <a:buFont typeface="Wingdings 3" pitchFamily="18" charset="2"/>
              <a:buChar char="}"/>
            </a:pPr>
            <a:r>
              <a:rPr lang="en-US" sz="3200" b="1" i="1" dirty="0" smtClean="0"/>
              <a:t>Instructional</a:t>
            </a:r>
            <a:r>
              <a:rPr lang="en-US" sz="3200" b="1" i="1" dirty="0" smtClean="0"/>
              <a:t> implications</a:t>
            </a:r>
            <a:endParaRPr lang="en-US" sz="3200" b="1" i="1" dirty="0" smtClean="0"/>
          </a:p>
          <a:p>
            <a:pPr lvl="1">
              <a:buNone/>
            </a:pPr>
            <a:endParaRPr lang="en-US" sz="3200" b="1" dirty="0" smtClean="0"/>
          </a:p>
          <a:p>
            <a:pPr marL="109728" indent="0">
              <a:buNone/>
            </a:pPr>
            <a:endParaRPr lang="en-US" sz="3200" b="1" dirty="0"/>
          </a:p>
        </p:txBody>
      </p:sp>
      <p:sp>
        <p:nvSpPr>
          <p:cNvPr id="2" name="Title 1"/>
          <p:cNvSpPr>
            <a:spLocks noGrp="1"/>
          </p:cNvSpPr>
          <p:nvPr>
            <p:ph type="title"/>
          </p:nvPr>
        </p:nvSpPr>
        <p:spPr/>
        <p:txBody>
          <a:bodyPr>
            <a:normAutofit/>
          </a:bodyPr>
          <a:lstStyle/>
          <a:p>
            <a:pPr algn="ctr"/>
            <a:r>
              <a:rPr lang="en-US" b="1" dirty="0" smtClean="0"/>
              <a:t>ACCUPLACER</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13</a:t>
            </a:fld>
            <a:endParaRPr lang="en-US" dirty="0"/>
          </a:p>
        </p:txBody>
      </p:sp>
    </p:spTree>
    <p:extLst>
      <p:ext uri="{BB962C8B-B14F-4D97-AF65-F5344CB8AC3E}">
        <p14:creationId xmlns:p14="http://schemas.microsoft.com/office/powerpoint/2010/main" val="2812143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Since 1989 Texas Higher Education Assessment (THEA) has provided Texas students and institutions of higher education with a flexible, fair and accurate testing and score-reporting system </a:t>
            </a:r>
          </a:p>
          <a:p>
            <a:r>
              <a:rPr lang="en-US" sz="2400" dirty="0" smtClean="0"/>
              <a:t>Assess the skills of entering freshman-level needed to perform in undergraduate certificate or degree programs in Texas public colleges or universities </a:t>
            </a:r>
            <a:endParaRPr lang="en-US" dirty="0" smtClean="0"/>
          </a:p>
          <a:p>
            <a:pPr lvl="2"/>
            <a:r>
              <a:rPr lang="en-US" dirty="0" smtClean="0"/>
              <a:t>Reading</a:t>
            </a:r>
          </a:p>
          <a:p>
            <a:pPr lvl="2"/>
            <a:r>
              <a:rPr lang="en-US" dirty="0" smtClean="0"/>
              <a:t>Mathematics </a:t>
            </a:r>
          </a:p>
          <a:p>
            <a:pPr lvl="2"/>
            <a:r>
              <a:rPr lang="en-US" dirty="0" smtClean="0"/>
              <a:t>Writing Skills</a:t>
            </a:r>
          </a:p>
          <a:p>
            <a:pPr lvl="2"/>
            <a:endParaRPr lang="en-US" dirty="0" smtClean="0"/>
          </a:p>
        </p:txBody>
      </p:sp>
      <p:sp>
        <p:nvSpPr>
          <p:cNvPr id="3" name="Slide Number Placeholder 2"/>
          <p:cNvSpPr>
            <a:spLocks noGrp="1"/>
          </p:cNvSpPr>
          <p:nvPr>
            <p:ph type="sldNum" sz="quarter" idx="12"/>
          </p:nvPr>
        </p:nvSpPr>
        <p:spPr/>
        <p:txBody>
          <a:bodyPr/>
          <a:lstStyle/>
          <a:p>
            <a:fld id="{6C9BBEF7-7293-46AE-9D35-8611E125A7BD}" type="slidenum">
              <a:rPr lang="en-US" smtClean="0"/>
              <a:pPr/>
              <a:t>14</a:t>
            </a:fld>
            <a:endParaRPr lang="en-US" dirty="0"/>
          </a:p>
        </p:txBody>
      </p:sp>
      <p:sp>
        <p:nvSpPr>
          <p:cNvPr id="4" name="Title 3"/>
          <p:cNvSpPr>
            <a:spLocks noGrp="1"/>
          </p:cNvSpPr>
          <p:nvPr>
            <p:ph type="title"/>
          </p:nvPr>
        </p:nvSpPr>
        <p:spPr/>
        <p:txBody>
          <a:bodyPr>
            <a:normAutofit fontScale="90000"/>
          </a:bodyPr>
          <a:lstStyle/>
          <a:p>
            <a:pPr algn="ctr"/>
            <a:r>
              <a:rPr lang="en-US" dirty="0" smtClean="0"/>
              <a:t>Texas Higher Education Assessment (THEA)</a:t>
            </a:r>
            <a:endParaRPr lang="en-US" dirty="0"/>
          </a:p>
        </p:txBody>
      </p:sp>
    </p:spTree>
    <p:extLst>
      <p:ext uri="{BB962C8B-B14F-4D97-AF65-F5344CB8AC3E}">
        <p14:creationId xmlns:p14="http://schemas.microsoft.com/office/powerpoint/2010/main" val="254601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THEA Test is the only assessment developed to evaluate the readiness of students for college-level coursework in Texas</a:t>
            </a:r>
          </a:p>
          <a:p>
            <a:r>
              <a:rPr lang="en-US" sz="2400" dirty="0"/>
              <a:t>THEA Test offered in two testing formats</a:t>
            </a:r>
          </a:p>
          <a:p>
            <a:pPr lvl="1"/>
            <a:r>
              <a:rPr lang="en-US" dirty="0"/>
              <a:t>THEA Quick Test – paper test</a:t>
            </a:r>
          </a:p>
          <a:p>
            <a:pPr lvl="1"/>
            <a:r>
              <a:rPr lang="en-US" dirty="0"/>
              <a:t>THEA Internet-Based Test (IBT) – computer </a:t>
            </a:r>
            <a:r>
              <a:rPr lang="en-US" dirty="0" smtClean="0"/>
              <a:t>test</a:t>
            </a:r>
            <a:endParaRPr lang="en-US" sz="2400" dirty="0" smtClean="0"/>
          </a:p>
          <a:p>
            <a:r>
              <a:rPr lang="en-US" sz="2400" dirty="0" smtClean="0"/>
              <a:t>Student’s score on each section is based on performance in relation to the skills being tested</a:t>
            </a:r>
          </a:p>
          <a:p>
            <a:r>
              <a:rPr lang="en-US" sz="2400" dirty="0" smtClean="0"/>
              <a:t>Scores are not related to how well other students have performed on the same section</a:t>
            </a:r>
          </a:p>
          <a:p>
            <a:pPr marL="109728" indent="0">
              <a:buNone/>
            </a:pPr>
            <a:endParaRPr lang="en-US" sz="2400" dirty="0" smtClean="0"/>
          </a:p>
          <a:p>
            <a:pPr lvl="1"/>
            <a:endParaRPr lang="en-US" dirty="0"/>
          </a:p>
          <a:p>
            <a:pPr lvl="1"/>
            <a:endParaRPr lang="en-US" dirty="0" smtClean="0"/>
          </a:p>
          <a:p>
            <a:pPr lvl="1"/>
            <a:endParaRPr lang="en-US" dirty="0"/>
          </a:p>
          <a:p>
            <a:pPr lvl="1"/>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15</a:t>
            </a:fld>
            <a:endParaRPr lang="en-US" dirty="0"/>
          </a:p>
        </p:txBody>
      </p:sp>
      <p:sp>
        <p:nvSpPr>
          <p:cNvPr id="4" name="Title 3"/>
          <p:cNvSpPr>
            <a:spLocks noGrp="1"/>
          </p:cNvSpPr>
          <p:nvPr>
            <p:ph type="title"/>
          </p:nvPr>
        </p:nvSpPr>
        <p:spPr/>
        <p:txBody>
          <a:bodyPr>
            <a:normAutofit fontScale="90000"/>
          </a:bodyPr>
          <a:lstStyle/>
          <a:p>
            <a:pPr algn="ctr"/>
            <a:r>
              <a:rPr lang="en-US" dirty="0" smtClean="0"/>
              <a:t>Texas Higher Education Assessment (THEA)</a:t>
            </a:r>
            <a:endParaRPr lang="en-US" dirty="0"/>
          </a:p>
        </p:txBody>
      </p:sp>
    </p:spTree>
    <p:extLst>
      <p:ext uri="{BB962C8B-B14F-4D97-AF65-F5344CB8AC3E}">
        <p14:creationId xmlns:p14="http://schemas.microsoft.com/office/powerpoint/2010/main" val="3678852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Reading  </a:t>
            </a:r>
          </a:p>
          <a:p>
            <a:pPr lvl="1"/>
            <a:r>
              <a:rPr lang="en-US" dirty="0" smtClean="0"/>
              <a:t>40 multiple-choice questions matched to seven reading selections of 300 to 750 words</a:t>
            </a:r>
          </a:p>
          <a:p>
            <a:r>
              <a:rPr lang="en-US" dirty="0" smtClean="0"/>
              <a:t>Skill Descriptions</a:t>
            </a:r>
          </a:p>
          <a:p>
            <a:pPr lvl="1"/>
            <a:r>
              <a:rPr lang="en-US" dirty="0" smtClean="0"/>
              <a:t>Determine the meaning of words and phrases</a:t>
            </a:r>
          </a:p>
          <a:p>
            <a:pPr lvl="1"/>
            <a:r>
              <a:rPr lang="en-US" dirty="0" smtClean="0"/>
              <a:t>Understand the main idea and supporting details</a:t>
            </a:r>
          </a:p>
          <a:p>
            <a:pPr lvl="1"/>
            <a:r>
              <a:rPr lang="en-US" dirty="0" smtClean="0"/>
              <a:t>Identify writer’s purpose, point of view, and  intended meaning</a:t>
            </a:r>
          </a:p>
          <a:p>
            <a:pPr lvl="1"/>
            <a:r>
              <a:rPr lang="en-US" dirty="0" smtClean="0"/>
              <a:t>Analyze the relationship among ideas</a:t>
            </a:r>
          </a:p>
          <a:p>
            <a:pPr lvl="1"/>
            <a:r>
              <a:rPr lang="en-US" dirty="0" smtClean="0"/>
              <a:t>Use critical reasoning skills to evaluate</a:t>
            </a:r>
          </a:p>
          <a:p>
            <a:pPr lvl="1"/>
            <a:r>
              <a:rPr lang="en-US" dirty="0" smtClean="0"/>
              <a:t>Apply study skills </a:t>
            </a:r>
          </a:p>
          <a:p>
            <a:pPr marL="393192" lvl="1" indent="0">
              <a:buNone/>
            </a:pPr>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16</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337925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Mathematics </a:t>
            </a:r>
          </a:p>
          <a:p>
            <a:pPr lvl="1"/>
            <a:r>
              <a:rPr lang="en-US" dirty="0"/>
              <a:t>50 multiple-choice questions covering 4 general areas:  fundamental mathematics, algebra, geometry and problem solving</a:t>
            </a:r>
          </a:p>
          <a:p>
            <a:r>
              <a:rPr lang="en-US" dirty="0" smtClean="0"/>
              <a:t>Skill Descriptions</a:t>
            </a:r>
          </a:p>
          <a:p>
            <a:pPr lvl="1"/>
            <a:r>
              <a:rPr lang="en-US" dirty="0" smtClean="0"/>
              <a:t>Fundamental Mathematics</a:t>
            </a:r>
          </a:p>
          <a:p>
            <a:pPr lvl="2"/>
            <a:r>
              <a:rPr lang="en-US" dirty="0" smtClean="0"/>
              <a:t>Solve word problems involving integers, fractions, decimals and units of measurement</a:t>
            </a:r>
          </a:p>
          <a:p>
            <a:pPr lvl="2"/>
            <a:r>
              <a:rPr lang="en-US" dirty="0" smtClean="0"/>
              <a:t>Solve problems involving data interpretation and analysis</a:t>
            </a:r>
          </a:p>
          <a:p>
            <a:pPr lvl="1"/>
            <a:r>
              <a:rPr lang="en-US" dirty="0" smtClean="0"/>
              <a:t>Algebra</a:t>
            </a:r>
          </a:p>
          <a:p>
            <a:pPr lvl="2"/>
            <a:r>
              <a:rPr lang="en-US" dirty="0" smtClean="0"/>
              <a:t>Graph numbers or number relationships</a:t>
            </a:r>
          </a:p>
          <a:p>
            <a:pPr lvl="2"/>
            <a:r>
              <a:rPr lang="en-US" dirty="0" smtClean="0"/>
              <a:t>Solve one- and two-variable equations</a:t>
            </a:r>
          </a:p>
          <a:p>
            <a:pPr lvl="2"/>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17</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1636840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Mathematics </a:t>
            </a:r>
            <a:r>
              <a:rPr lang="en-US" dirty="0" smtClean="0"/>
              <a:t>Skill </a:t>
            </a:r>
            <a:r>
              <a:rPr lang="en-US" dirty="0"/>
              <a:t>Descriptions</a:t>
            </a:r>
          </a:p>
          <a:p>
            <a:pPr lvl="1"/>
            <a:r>
              <a:rPr lang="en-US" dirty="0" smtClean="0"/>
              <a:t>Algebra</a:t>
            </a:r>
            <a:endParaRPr lang="en-US" dirty="0"/>
          </a:p>
          <a:p>
            <a:pPr lvl="2"/>
            <a:r>
              <a:rPr lang="en-US" dirty="0"/>
              <a:t>Graph numbers or number relationships</a:t>
            </a:r>
          </a:p>
          <a:p>
            <a:pPr lvl="2"/>
            <a:r>
              <a:rPr lang="en-US" dirty="0"/>
              <a:t>Solve one- and two-variable </a:t>
            </a:r>
            <a:r>
              <a:rPr lang="en-US" dirty="0" smtClean="0"/>
              <a:t>equations</a:t>
            </a:r>
          </a:p>
          <a:p>
            <a:pPr lvl="2"/>
            <a:r>
              <a:rPr lang="en-US" dirty="0" smtClean="0"/>
              <a:t>Solve word problems involving one and two variables </a:t>
            </a:r>
          </a:p>
          <a:p>
            <a:pPr lvl="2"/>
            <a:r>
              <a:rPr lang="en-US" dirty="0" smtClean="0"/>
              <a:t>Understand operations with algebraic expressions and functional notation</a:t>
            </a:r>
          </a:p>
          <a:p>
            <a:pPr lvl="2"/>
            <a:r>
              <a:rPr lang="en-US" dirty="0" smtClean="0"/>
              <a:t>Solve problems involving quadratic equations</a:t>
            </a:r>
            <a:endParaRPr lang="en-US" dirty="0"/>
          </a:p>
          <a:p>
            <a:pPr lvl="2"/>
            <a:endParaRPr lang="en-US" dirty="0"/>
          </a:p>
          <a:p>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18</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2768448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Mathematics Skill </a:t>
            </a:r>
            <a:r>
              <a:rPr lang="en-US" dirty="0" smtClean="0"/>
              <a:t>Descriptions</a:t>
            </a:r>
          </a:p>
          <a:p>
            <a:pPr lvl="1"/>
            <a:r>
              <a:rPr lang="en-US" dirty="0"/>
              <a:t>Geometry</a:t>
            </a:r>
          </a:p>
          <a:p>
            <a:pPr lvl="2"/>
            <a:r>
              <a:rPr lang="en-US" dirty="0"/>
              <a:t>Solve problem involving geometric </a:t>
            </a:r>
            <a:r>
              <a:rPr lang="en-US" dirty="0" smtClean="0"/>
              <a:t>figures</a:t>
            </a:r>
            <a:endParaRPr lang="en-US" dirty="0"/>
          </a:p>
          <a:p>
            <a:pPr lvl="2"/>
            <a:r>
              <a:rPr lang="en-US" dirty="0"/>
              <a:t>Solve problems involving geometric </a:t>
            </a:r>
            <a:r>
              <a:rPr lang="en-US" dirty="0" smtClean="0"/>
              <a:t>concepts</a:t>
            </a:r>
          </a:p>
          <a:p>
            <a:pPr marL="630936" lvl="2" indent="0">
              <a:buNone/>
            </a:pPr>
            <a:endParaRPr lang="en-US" dirty="0"/>
          </a:p>
          <a:p>
            <a:pPr lvl="1"/>
            <a:r>
              <a:rPr lang="en-US" dirty="0" smtClean="0"/>
              <a:t>Problem Solving</a:t>
            </a:r>
          </a:p>
          <a:p>
            <a:pPr lvl="2"/>
            <a:r>
              <a:rPr lang="en-US" dirty="0" smtClean="0"/>
              <a:t>Apply reasoning skills</a:t>
            </a:r>
          </a:p>
          <a:p>
            <a:pPr lvl="2"/>
            <a:r>
              <a:rPr lang="en-US" dirty="0" smtClean="0"/>
              <a:t>Solve applied problems involving a combination of mathematical skills</a:t>
            </a:r>
            <a:endParaRPr lang="en-US" dirty="0"/>
          </a:p>
          <a:p>
            <a:pPr lvl="2"/>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19</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1163952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229600" cy="4525963"/>
          </a:xfrm>
        </p:spPr>
        <p:txBody>
          <a:bodyPr>
            <a:normAutofit fontScale="92500"/>
          </a:bodyPr>
          <a:lstStyle/>
          <a:p>
            <a:r>
              <a:rPr lang="en-US" dirty="0" smtClean="0"/>
              <a:t>ACCUPLACER tests provide information about student academic skills in math, English, and reading</a:t>
            </a:r>
          </a:p>
          <a:p>
            <a:r>
              <a:rPr lang="en-US" dirty="0" smtClean="0"/>
              <a:t>Assessment results, in conjunction with student academic background, goals, and interests, are used by academic advisors and counselors to determine postsecondary course selection</a:t>
            </a:r>
          </a:p>
          <a:p>
            <a:r>
              <a:rPr lang="en-US" dirty="0" smtClean="0"/>
              <a:t>Student does not "pass" or "fail" the placement tests </a:t>
            </a:r>
          </a:p>
          <a:p>
            <a:r>
              <a:rPr lang="en-US" dirty="0" smtClean="0"/>
              <a:t>Tests can provide an accurate measure of  academic skills</a:t>
            </a:r>
            <a:endParaRPr lang="en-US"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a:t>
            </a:fld>
            <a:endParaRPr lang="en-US" dirty="0"/>
          </a:p>
        </p:txBody>
      </p:sp>
      <p:pic>
        <p:nvPicPr>
          <p:cNvPr id="1026" name="Picture 2" descr="http://ts2.mm.bing.net/images/thumbnail.aspx?q=1266107945849&amp;id=63ab8b2acaf91ef1c66a426dbc279831&amp;url=http%3a%2f%2fwww.ncta-testing.org%2fconferences%2f2010%2fimages%2fsponsors%2faccuplac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5715000"/>
            <a:ext cx="2491406"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Writing – two subsections </a:t>
            </a:r>
          </a:p>
          <a:p>
            <a:pPr lvl="1"/>
            <a:r>
              <a:rPr lang="en-US" dirty="0"/>
              <a:t>Writing sample requiring students to demonstrate ability to communicate effectively in writing on a given </a:t>
            </a:r>
            <a:r>
              <a:rPr lang="en-US" dirty="0" smtClean="0"/>
              <a:t>topic</a:t>
            </a:r>
          </a:p>
          <a:p>
            <a:pPr marL="630936" lvl="2" indent="0">
              <a:buNone/>
            </a:pPr>
            <a:endParaRPr lang="en-US" dirty="0"/>
          </a:p>
          <a:p>
            <a:pPr lvl="1"/>
            <a:r>
              <a:rPr lang="en-US" dirty="0"/>
              <a:t>Multiple-choice – 40 questions assessing students’ ability to recognize various elements of effective writing</a:t>
            </a:r>
          </a:p>
          <a:p>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20</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3690113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Writing  </a:t>
            </a:r>
            <a:endParaRPr lang="en-US" dirty="0"/>
          </a:p>
          <a:p>
            <a:pPr lvl="1"/>
            <a:r>
              <a:rPr lang="en-US" dirty="0"/>
              <a:t>Writing sample requiring students to demonstrate ability to communicate effectively in writing on a given </a:t>
            </a:r>
            <a:r>
              <a:rPr lang="en-US" dirty="0" smtClean="0"/>
              <a:t>topic</a:t>
            </a:r>
          </a:p>
          <a:p>
            <a:pPr lvl="2"/>
            <a:r>
              <a:rPr lang="en-US" dirty="0" smtClean="0"/>
              <a:t>Create 300-600 word multiple-paragraph </a:t>
            </a:r>
          </a:p>
          <a:p>
            <a:pPr lvl="3"/>
            <a:r>
              <a:rPr lang="en-US" dirty="0" smtClean="0"/>
              <a:t>Scoring focus</a:t>
            </a:r>
          </a:p>
          <a:p>
            <a:pPr lvl="4"/>
            <a:r>
              <a:rPr lang="en-US" dirty="0" smtClean="0"/>
              <a:t>Appropriateness</a:t>
            </a:r>
          </a:p>
          <a:p>
            <a:pPr lvl="4"/>
            <a:r>
              <a:rPr lang="en-US" dirty="0" smtClean="0"/>
              <a:t>Unity and Focus </a:t>
            </a:r>
          </a:p>
          <a:p>
            <a:pPr lvl="4"/>
            <a:r>
              <a:rPr lang="en-US" dirty="0" smtClean="0"/>
              <a:t>Development </a:t>
            </a:r>
          </a:p>
          <a:p>
            <a:pPr lvl="4"/>
            <a:r>
              <a:rPr lang="en-US" dirty="0" smtClean="0"/>
              <a:t>Organization</a:t>
            </a:r>
          </a:p>
          <a:p>
            <a:pPr lvl="4"/>
            <a:r>
              <a:rPr lang="en-US" dirty="0" smtClean="0"/>
              <a:t>Sentence Structure</a:t>
            </a:r>
          </a:p>
          <a:p>
            <a:pPr marL="393192" lvl="1" indent="0">
              <a:buNone/>
            </a:pPr>
            <a:endParaRPr lang="en-US" dirty="0"/>
          </a:p>
          <a:p>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21</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101081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Writing – </a:t>
            </a:r>
          </a:p>
          <a:p>
            <a:pPr lvl="1"/>
            <a:r>
              <a:rPr lang="en-US" dirty="0"/>
              <a:t>Multiple-choice – 40 questions assessing students’ ability to recognize various elements of effective </a:t>
            </a:r>
            <a:r>
              <a:rPr lang="en-US" dirty="0" smtClean="0"/>
              <a:t>writing</a:t>
            </a:r>
          </a:p>
          <a:p>
            <a:pPr lvl="2"/>
            <a:r>
              <a:rPr lang="en-US" dirty="0" smtClean="0"/>
              <a:t>Elements of Composition</a:t>
            </a:r>
          </a:p>
          <a:p>
            <a:pPr lvl="3"/>
            <a:r>
              <a:rPr lang="en-US" dirty="0" smtClean="0"/>
              <a:t>Recognize purpose and audience</a:t>
            </a:r>
          </a:p>
          <a:p>
            <a:pPr lvl="3"/>
            <a:r>
              <a:rPr lang="en-US" dirty="0" smtClean="0"/>
              <a:t>Recognize unity, focus, and development in writing</a:t>
            </a:r>
          </a:p>
          <a:p>
            <a:pPr lvl="3"/>
            <a:r>
              <a:rPr lang="en-US" dirty="0" smtClean="0"/>
              <a:t>Recognize effective organization in writing</a:t>
            </a:r>
            <a:endParaRPr lang="en-US" dirty="0"/>
          </a:p>
          <a:p>
            <a:pPr lvl="2"/>
            <a:r>
              <a:rPr lang="en-US" dirty="0"/>
              <a:t>Sentence Structure, Usage, and Mechanics</a:t>
            </a:r>
          </a:p>
          <a:p>
            <a:pPr lvl="3"/>
            <a:r>
              <a:rPr lang="en-US" dirty="0"/>
              <a:t>Recognize effective sentences</a:t>
            </a:r>
          </a:p>
          <a:p>
            <a:pPr lvl="3"/>
            <a:r>
              <a:rPr lang="en-US" dirty="0"/>
              <a:t>Recognize edited American English usage</a:t>
            </a:r>
          </a:p>
          <a:p>
            <a:pPr lvl="1"/>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22</a:t>
            </a:fld>
            <a:endParaRPr lang="en-US" dirty="0"/>
          </a:p>
        </p:txBody>
      </p:sp>
      <p:sp>
        <p:nvSpPr>
          <p:cNvPr id="4" name="Title 3"/>
          <p:cNvSpPr>
            <a:spLocks noGrp="1"/>
          </p:cNvSpPr>
          <p:nvPr>
            <p:ph type="title"/>
          </p:nvPr>
        </p:nvSpPr>
        <p:spPr/>
        <p:txBody>
          <a:bodyPr>
            <a:normAutofit fontScale="90000"/>
          </a:bodyPr>
          <a:lstStyle/>
          <a:p>
            <a:pPr algn="ctr"/>
            <a:r>
              <a:rPr lang="en-US" dirty="0"/>
              <a:t>Texas Higher Education Assessment (THEA)</a:t>
            </a:r>
          </a:p>
        </p:txBody>
      </p:sp>
    </p:spTree>
    <p:extLst>
      <p:ext uri="{BB962C8B-B14F-4D97-AF65-F5344CB8AC3E}">
        <p14:creationId xmlns:p14="http://schemas.microsoft.com/office/powerpoint/2010/main" val="4252154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7" name="Picture 11" descr="C:\Users\jharvill\AppData\Local\Microsoft\Windows\Temporary Internet Files\Content.IE5\G4PZC5A9\MP900426646[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70000"/>
                    </a14:imgEffect>
                  </a14:imgLayer>
                </a14:imgProps>
              </a:ext>
              <a:ext uri="{28A0092B-C50C-407E-A947-70E740481C1C}">
                <a14:useLocalDpi xmlns:a14="http://schemas.microsoft.com/office/drawing/2010/main" val="0"/>
              </a:ext>
            </a:extLst>
          </a:blip>
          <a:srcRect/>
          <a:stretch>
            <a:fillRect/>
          </a:stretch>
        </p:blipFill>
        <p:spPr bwMode="auto">
          <a:xfrm>
            <a:off x="4757" y="0"/>
            <a:ext cx="913448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646237"/>
            <a:ext cx="8229600" cy="4525963"/>
          </a:xfrm>
        </p:spPr>
        <p:txBody>
          <a:bodyPr>
            <a:normAutofit/>
          </a:bodyPr>
          <a:lstStyle/>
          <a:p>
            <a:pPr>
              <a:buNone/>
            </a:pPr>
            <a:endParaRPr lang="en-US" sz="3200" b="1" i="1" dirty="0" smtClean="0"/>
          </a:p>
          <a:p>
            <a:pPr>
              <a:buNone/>
            </a:pPr>
            <a:r>
              <a:rPr lang="en-US" sz="3200" b="1" i="1" dirty="0" smtClean="0"/>
              <a:t>Whole </a:t>
            </a:r>
            <a:r>
              <a:rPr lang="en-US" sz="3200" b="1" i="1" dirty="0" smtClean="0"/>
              <a:t>Group Debrief</a:t>
            </a:r>
          </a:p>
          <a:p>
            <a:pPr>
              <a:buNone/>
            </a:pPr>
            <a:endParaRPr lang="en-US" sz="3200" b="1" dirty="0" smtClean="0"/>
          </a:p>
          <a:p>
            <a:pPr lvl="1">
              <a:buFont typeface="Wingdings 3" pitchFamily="18" charset="2"/>
              <a:buChar char="}"/>
            </a:pPr>
            <a:r>
              <a:rPr lang="en-US" sz="3200" b="1" i="1" dirty="0"/>
              <a:t>N</a:t>
            </a:r>
            <a:r>
              <a:rPr lang="en-US" sz="3200" b="1" i="1" dirty="0" smtClean="0"/>
              <a:t>ew </a:t>
            </a:r>
            <a:r>
              <a:rPr lang="en-US" sz="3200" b="1" i="1" dirty="0" smtClean="0"/>
              <a:t>learning(s</a:t>
            </a:r>
            <a:r>
              <a:rPr lang="en-US" sz="3200" b="1" i="1" dirty="0" smtClean="0"/>
              <a:t>)</a:t>
            </a:r>
            <a:endParaRPr lang="en-US" sz="3200" b="1" i="1" dirty="0" smtClean="0"/>
          </a:p>
          <a:p>
            <a:pPr lvl="1">
              <a:buFont typeface="Wingdings 3" pitchFamily="18" charset="2"/>
              <a:buChar char="}"/>
            </a:pPr>
            <a:endParaRPr lang="en-US" sz="3200" b="1" dirty="0" smtClean="0"/>
          </a:p>
          <a:p>
            <a:pPr lvl="1">
              <a:buFont typeface="Wingdings 3" pitchFamily="18" charset="2"/>
              <a:buChar char="}"/>
            </a:pPr>
            <a:r>
              <a:rPr lang="en-US" sz="3200" b="1" i="1" dirty="0" smtClean="0"/>
              <a:t>Instructional </a:t>
            </a:r>
            <a:r>
              <a:rPr lang="en-US" sz="3200" b="1" i="1" dirty="0" smtClean="0"/>
              <a:t>implications</a:t>
            </a:r>
            <a:endParaRPr lang="en-US" sz="3200" b="1" i="1" dirty="0" smtClean="0"/>
          </a:p>
          <a:p>
            <a:pPr lvl="1">
              <a:buNone/>
            </a:pPr>
            <a:endParaRPr lang="en-US" sz="3200" b="1" dirty="0" smtClean="0"/>
          </a:p>
          <a:p>
            <a:pPr marL="109728" indent="0">
              <a:buNone/>
            </a:pPr>
            <a:endParaRPr lang="en-US" sz="3200" b="1" dirty="0"/>
          </a:p>
        </p:txBody>
      </p:sp>
      <p:sp>
        <p:nvSpPr>
          <p:cNvPr id="2" name="Title 1"/>
          <p:cNvSpPr>
            <a:spLocks noGrp="1"/>
          </p:cNvSpPr>
          <p:nvPr>
            <p:ph type="title"/>
          </p:nvPr>
        </p:nvSpPr>
        <p:spPr/>
        <p:txBody>
          <a:bodyPr>
            <a:normAutofit fontScale="90000"/>
          </a:bodyPr>
          <a:lstStyle/>
          <a:p>
            <a:pPr algn="ctr"/>
            <a:r>
              <a:rPr lang="en-US" b="1" dirty="0" smtClean="0"/>
              <a:t>Texas Higher Education Assessment (THEA)</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23</a:t>
            </a:fld>
            <a:endParaRPr lang="en-US" dirty="0"/>
          </a:p>
        </p:txBody>
      </p:sp>
    </p:spTree>
    <p:extLst>
      <p:ext uri="{BB962C8B-B14F-4D97-AF65-F5344CB8AC3E}">
        <p14:creationId xmlns:p14="http://schemas.microsoft.com/office/powerpoint/2010/main" val="128877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ACCUPLACER is an online adaptive test</a:t>
            </a:r>
          </a:p>
          <a:p>
            <a:pPr lvl="1"/>
            <a:r>
              <a:rPr lang="en-US" dirty="0" smtClean="0"/>
              <a:t>Questions are chosen on the basis of answers to previous questions. This technique selects just the right questions for student ability level.</a:t>
            </a:r>
          </a:p>
          <a:p>
            <a:pPr lvl="1"/>
            <a:r>
              <a:rPr lang="en-US" dirty="0" smtClean="0"/>
              <a:t>Student must answer every question when it is first given.  </a:t>
            </a:r>
            <a:endParaRPr lang="en-US" b="1" dirty="0" smtClean="0"/>
          </a:p>
          <a:p>
            <a:r>
              <a:rPr lang="en-US" dirty="0" smtClean="0"/>
              <a:t>Multiple choice tests are untimed</a:t>
            </a:r>
          </a:p>
          <a:p>
            <a:r>
              <a:rPr lang="en-US" dirty="0" smtClean="0"/>
              <a:t>Essay tests may be timed or untimed </a:t>
            </a:r>
          </a:p>
          <a:p>
            <a:pPr marL="109728" indent="0">
              <a:buNone/>
            </a:pPr>
            <a:endParaRPr lang="en-US"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a:t>
            </a:fld>
            <a:endParaRPr lang="en-US" dirty="0"/>
          </a:p>
        </p:txBody>
      </p:sp>
      <p:pic>
        <p:nvPicPr>
          <p:cNvPr id="2050" name="Picture 2" descr="http://ts3.mm.bing.net/images/thumbnail.aspx?q=1270349050138&amp;id=bacced57a5dfff29b0e89b3d4c084c4a&amp;url=http%3a%2f%2fwww.elearners.com%2fprojectworkingmom%2fimages%2fcontent%2fbasic_computer_skills100x1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81525"/>
            <a:ext cx="2286000" cy="228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2000" b="1" dirty="0" smtClean="0"/>
              <a:t>Sentence Skills - 20 Sentence Skills questions of two types</a:t>
            </a:r>
          </a:p>
          <a:p>
            <a:r>
              <a:rPr lang="en-US" sz="2000" b="1" dirty="0" smtClean="0"/>
              <a:t>Sentence correction</a:t>
            </a:r>
            <a:r>
              <a:rPr lang="en-US" sz="2000" dirty="0" smtClean="0"/>
              <a:t> questions that require an understanding of sentence structure</a:t>
            </a:r>
          </a:p>
          <a:p>
            <a:pPr lvl="1"/>
            <a:r>
              <a:rPr lang="en-US" sz="2000" dirty="0" smtClean="0"/>
              <a:t>Choose the most appropriate word or phrase to substitute for the underlined portion of the sentence. </a:t>
            </a:r>
          </a:p>
          <a:p>
            <a:r>
              <a:rPr lang="en-US" sz="2000" dirty="0" smtClean="0"/>
              <a:t>C</a:t>
            </a:r>
            <a:r>
              <a:rPr lang="en-US" sz="2000" b="1" dirty="0" smtClean="0"/>
              <a:t>onstruction shift</a:t>
            </a:r>
            <a:r>
              <a:rPr lang="en-US" sz="2000" dirty="0" smtClean="0"/>
              <a:t> questions</a:t>
            </a:r>
          </a:p>
          <a:p>
            <a:pPr lvl="1"/>
            <a:r>
              <a:rPr lang="en-US" sz="2000" dirty="0" smtClean="0"/>
              <a:t>Sentence is to be rewritten according to the criteria shown while maintaining essentially the same meaning as the original sentence.</a:t>
            </a:r>
          </a:p>
          <a:p>
            <a:r>
              <a:rPr lang="en-US" sz="2000" dirty="0" smtClean="0"/>
              <a:t>Within these two primary categories, the questions are also classified according to the skills being tested. Some questions deal with the logic of the sentence, others with whether or not the answer is a complete sentence, and still others with the relationship between coordination and subordination. </a:t>
            </a:r>
          </a:p>
          <a:p>
            <a:endParaRPr lang="en-US" sz="2000"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0037"/>
            <a:ext cx="8229600" cy="4525963"/>
          </a:xfrm>
        </p:spPr>
        <p:txBody>
          <a:bodyPr>
            <a:normAutofit/>
          </a:bodyPr>
          <a:lstStyle/>
          <a:p>
            <a:pPr>
              <a:buNone/>
            </a:pPr>
            <a:r>
              <a:rPr lang="en-US" sz="2000" b="1" dirty="0" smtClean="0"/>
              <a:t>Reading Comprehension - 20 questions of two primary types  </a:t>
            </a:r>
          </a:p>
          <a:p>
            <a:r>
              <a:rPr lang="en-US" sz="2000" dirty="0" smtClean="0"/>
              <a:t>Reading passage followed by a question based on the text</a:t>
            </a:r>
          </a:p>
          <a:p>
            <a:pPr lvl="1"/>
            <a:r>
              <a:rPr lang="en-US" sz="2000" dirty="0" smtClean="0"/>
              <a:t>Short and long passages are provided. The reading passages can also be classified according to the kind of information processing required including explicit statements related to the main idea, explicit statements related to a secondary idea, application, and inference.</a:t>
            </a:r>
          </a:p>
          <a:p>
            <a:r>
              <a:rPr lang="en-US" sz="2000" dirty="0" smtClean="0"/>
              <a:t>Sentence relationships presents two sentences followed by a question about the relationship between these two sentences. </a:t>
            </a:r>
          </a:p>
          <a:p>
            <a:pPr lvl="1"/>
            <a:r>
              <a:rPr lang="en-US" sz="2000" dirty="0" smtClean="0"/>
              <a:t>May ask, for example, if the statement in the second sentence supports that in the first, if it contradicts it, or if it repeats the same information</a:t>
            </a:r>
          </a:p>
          <a:p>
            <a:pPr>
              <a:buNone/>
            </a:pPr>
            <a:endParaRPr lang="en-US" sz="2000"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Autofit/>
          </a:bodyPr>
          <a:lstStyle/>
          <a:p>
            <a:pPr>
              <a:buNone/>
            </a:pPr>
            <a:r>
              <a:rPr lang="en-US" sz="1800" b="1" dirty="0" smtClean="0"/>
              <a:t>Written Essay - measures your ability to write effectively </a:t>
            </a:r>
          </a:p>
          <a:p>
            <a:r>
              <a:rPr lang="en-US" sz="1800" dirty="0" smtClean="0"/>
              <a:t>Writing sample will be scored on the basis of how effectively it communicates a whole message to the readers for the stated purpose.</a:t>
            </a:r>
          </a:p>
          <a:p>
            <a:r>
              <a:rPr lang="en-US" sz="1800" dirty="0" smtClean="0"/>
              <a:t>Score will based on student ability to express, organize, and support opinions and ideas, not the position you take on the essay topic. The following five characteristics of writing will be considered:</a:t>
            </a:r>
          </a:p>
          <a:p>
            <a:pPr lvl="1"/>
            <a:r>
              <a:rPr lang="en-US" sz="1800" b="1" dirty="0" smtClean="0"/>
              <a:t>Focus—</a:t>
            </a:r>
            <a:r>
              <a:rPr lang="en-US" sz="1800" dirty="0"/>
              <a:t>t</a:t>
            </a:r>
            <a:r>
              <a:rPr lang="en-US" sz="1800" dirty="0" smtClean="0"/>
              <a:t>he clarity with which you maintain your main idea or point of view</a:t>
            </a:r>
          </a:p>
          <a:p>
            <a:pPr lvl="1"/>
            <a:r>
              <a:rPr lang="en-US" sz="1800" b="1" dirty="0" smtClean="0"/>
              <a:t>Organization—</a:t>
            </a:r>
            <a:r>
              <a:rPr lang="en-US" sz="1800" dirty="0"/>
              <a:t>t</a:t>
            </a:r>
            <a:r>
              <a:rPr lang="en-US" sz="1800" dirty="0" smtClean="0"/>
              <a:t>he clarity with which you structure your response and present a logical sequence of ideas</a:t>
            </a:r>
          </a:p>
          <a:p>
            <a:pPr lvl="1"/>
            <a:r>
              <a:rPr lang="en-US" sz="1800" b="1" dirty="0" smtClean="0"/>
              <a:t>Development and Support—</a:t>
            </a:r>
            <a:r>
              <a:rPr lang="en-US" sz="1800" dirty="0"/>
              <a:t>t</a:t>
            </a:r>
            <a:r>
              <a:rPr lang="en-US" sz="1800" dirty="0" smtClean="0"/>
              <a:t>he extent to which you elaborate on your ideas and the extent to which you present supporting details</a:t>
            </a:r>
          </a:p>
          <a:p>
            <a:pPr lvl="1"/>
            <a:r>
              <a:rPr lang="en-US" sz="1800" b="1" dirty="0" smtClean="0"/>
              <a:t>Sentence Structure—</a:t>
            </a:r>
            <a:r>
              <a:rPr lang="en-US" sz="1800" dirty="0"/>
              <a:t>t</a:t>
            </a:r>
            <a:r>
              <a:rPr lang="en-US" sz="1800" dirty="0" smtClean="0"/>
              <a:t>he effectiveness of your sentence structure</a:t>
            </a:r>
          </a:p>
          <a:p>
            <a:pPr lvl="1"/>
            <a:r>
              <a:rPr lang="en-US" sz="1800" b="1" dirty="0" smtClean="0"/>
              <a:t>Mechanical Conventions—</a:t>
            </a:r>
            <a:r>
              <a:rPr lang="en-US" sz="1800" dirty="0"/>
              <a:t>t</a:t>
            </a:r>
            <a:r>
              <a:rPr lang="en-US" sz="1800" dirty="0" smtClean="0"/>
              <a:t>he extent to which your writing is free of errors in usage and mechanics</a:t>
            </a:r>
          </a:p>
          <a:p>
            <a:pPr>
              <a:buNone/>
            </a:pPr>
            <a:endParaRPr lang="en-US" sz="1800" dirty="0" smtClean="0"/>
          </a:p>
          <a:p>
            <a:pPr>
              <a:buNone/>
            </a:pPr>
            <a:endParaRPr lang="en-US" sz="1800"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229600" cy="5105400"/>
          </a:xfrm>
        </p:spPr>
        <p:txBody>
          <a:bodyPr>
            <a:noAutofit/>
          </a:bodyPr>
          <a:lstStyle/>
          <a:p>
            <a:pPr>
              <a:buNone/>
            </a:pPr>
            <a:r>
              <a:rPr lang="en-US" sz="2000" b="1" dirty="0" smtClean="0"/>
              <a:t>Arithmetic Test – 17 questions divided into 3 types</a:t>
            </a:r>
          </a:p>
          <a:p>
            <a:r>
              <a:rPr lang="en-US" sz="2000" dirty="0" smtClean="0"/>
              <a:t>Measures ability to perform basic arithmetic operations and to solve problems that involve fundamental arithmetic concepts</a:t>
            </a:r>
          </a:p>
          <a:p>
            <a:r>
              <a:rPr lang="en-US" sz="2000" dirty="0" smtClean="0"/>
              <a:t>Operations with whole numbers and fractions: topics include addition, subtraction, multiplication, division, recognizing equivalent fractions and mixed numbers, and estimating</a:t>
            </a:r>
          </a:p>
          <a:p>
            <a:r>
              <a:rPr lang="en-US" sz="2000" dirty="0" smtClean="0"/>
              <a:t>Operations with decimals and percents: topics include addition, subtraction, multiplication, division with decimals, percent problems, recognition of decimals, fraction and percent equivalencies, and problems involving estimation</a:t>
            </a:r>
          </a:p>
          <a:p>
            <a:r>
              <a:rPr lang="en-US" sz="2000" dirty="0" smtClean="0"/>
              <a:t>Applications and problem solving: topics include rate, percent, and measurement problems, simple geometry problems, and distribution of a quantity into its fractional parts</a:t>
            </a:r>
          </a:p>
          <a:p>
            <a:pPr>
              <a:buNone/>
            </a:pPr>
            <a:endParaRPr lang="en-US" sz="2000"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Elementary Algebra - 12 questions </a:t>
            </a:r>
          </a:p>
          <a:p>
            <a:r>
              <a:rPr lang="en-US" dirty="0" smtClean="0"/>
              <a:t>Operations with integers and rational numbers, computation with integers and negative </a:t>
            </a:r>
            <a:r>
              <a:rPr lang="en-US" dirty="0" smtClean="0"/>
              <a:t>rationals</a:t>
            </a:r>
            <a:r>
              <a:rPr lang="en-US" dirty="0" smtClean="0"/>
              <a:t>, the use of absolute values, and ordering </a:t>
            </a:r>
          </a:p>
          <a:p>
            <a:r>
              <a:rPr lang="en-US" dirty="0" smtClean="0"/>
              <a:t>Operations with algebraic expressions using evaluation of simple formulas and expressions, adding and subtracting monomials and polynomials, multiplying and dividing monomials and polynomials, the evaluation of positive rational roots and exponents, simplifying algebraic fractions, and factoring </a:t>
            </a:r>
          </a:p>
          <a:p>
            <a:r>
              <a:rPr lang="en-US" dirty="0" smtClean="0"/>
              <a:t>Solution of equations, inequalities, word problems, solving linear equations and inequalities, the solution of quadratic equations by factoring, solving verbal problems presented in an algebraic context, including geometric reasoning and graphing, and the translation of written phrases into algebraic expressions </a:t>
            </a:r>
          </a:p>
          <a:p>
            <a:pPr>
              <a:buNone/>
            </a:pPr>
            <a:endParaRPr lang="en-US"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229600" cy="5181600"/>
          </a:xfrm>
        </p:spPr>
        <p:txBody>
          <a:bodyPr>
            <a:noAutofit/>
          </a:bodyPr>
          <a:lstStyle/>
          <a:p>
            <a:pPr>
              <a:buNone/>
            </a:pPr>
            <a:r>
              <a:rPr lang="en-US" sz="1800" b="1" dirty="0" smtClean="0"/>
              <a:t>College Level Math Test - 20 questions </a:t>
            </a:r>
          </a:p>
          <a:p>
            <a:r>
              <a:rPr lang="en-US" sz="1800" dirty="0" smtClean="0"/>
              <a:t>Assesses from intermediate algebra through </a:t>
            </a:r>
            <a:r>
              <a:rPr lang="en-US" sz="1800" dirty="0" smtClean="0"/>
              <a:t>precalculus</a:t>
            </a:r>
            <a:endParaRPr lang="en-US" sz="1800" dirty="0" smtClean="0"/>
          </a:p>
          <a:p>
            <a:r>
              <a:rPr lang="en-US" sz="1800" dirty="0" smtClean="0"/>
              <a:t>Algebraic operations includes simplifying rational algebraic expressions, factoring, expanding polynomials, and manipulating roots and exponents</a:t>
            </a:r>
            <a:r>
              <a:rPr lang="en-US" sz="1800" dirty="0"/>
              <a:t>.</a:t>
            </a:r>
            <a:endParaRPr lang="en-US" sz="1800" dirty="0" smtClean="0"/>
          </a:p>
          <a:p>
            <a:r>
              <a:rPr lang="en-US" sz="1800" dirty="0" smtClean="0"/>
              <a:t>Solutions of equations and inequalities includes the solution of linear and quadratic equations and inequalities, equation systems and other algebraic equations. </a:t>
            </a:r>
          </a:p>
          <a:p>
            <a:r>
              <a:rPr lang="en-US" sz="1800" dirty="0" smtClean="0"/>
              <a:t>Coordinate geometry includes plane geometry, the coordinate plane, straight lines, conics, sets of points in the plane, and graphs of algebraic functions. </a:t>
            </a:r>
          </a:p>
          <a:p>
            <a:r>
              <a:rPr lang="en-US" sz="1800" dirty="0" smtClean="0"/>
              <a:t>Applications and other algebra topics ask about complex numbers, series and sequences, determinants, permutations and combinations, fractions, and word problems. </a:t>
            </a:r>
          </a:p>
          <a:p>
            <a:r>
              <a:rPr lang="en-US" sz="1800" dirty="0" smtClean="0"/>
              <a:t>The last category, functions and trigonometry, presents questions about polynomials, algebraic, exponential, logarithmic and trigonometric functions.</a:t>
            </a:r>
          </a:p>
          <a:p>
            <a:pPr>
              <a:buNone/>
            </a:pPr>
            <a:endParaRPr lang="en-US" sz="1800" dirty="0"/>
          </a:p>
        </p:txBody>
      </p:sp>
      <p:sp>
        <p:nvSpPr>
          <p:cNvPr id="2" name="Title 1"/>
          <p:cNvSpPr>
            <a:spLocks noGrp="1"/>
          </p:cNvSpPr>
          <p:nvPr>
            <p:ph type="title"/>
          </p:nvPr>
        </p:nvSpPr>
        <p:spPr/>
        <p:txBody>
          <a:bodyPr/>
          <a:lstStyle/>
          <a:p>
            <a:r>
              <a:rPr lang="en-US" b="1" dirty="0" smtClean="0"/>
              <a:t>ACCUPLACER Tests</a:t>
            </a:r>
            <a:endParaRPr lang="en-US" b="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1656</TotalTime>
  <Words>1527</Words>
  <Application>Microsoft Office PowerPoint</Application>
  <PresentationFormat>On-screen Show (4:3)</PresentationFormat>
  <Paragraphs>188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Academic Vertical Alignment Training and Renewal (AVATAR) Project </vt:lpstr>
      <vt:lpstr>ACCUPLACER Tests</vt:lpstr>
      <vt:lpstr>ACCUPLACER Tests</vt:lpstr>
      <vt:lpstr>ACCUPLACER Tests</vt:lpstr>
      <vt:lpstr>ACCUPLACER Tests</vt:lpstr>
      <vt:lpstr>ACCUPLACER Tests</vt:lpstr>
      <vt:lpstr>ACCUPLACER Tests</vt:lpstr>
      <vt:lpstr>ACCUPLACER Tests</vt:lpstr>
      <vt:lpstr>ACCUPLACER Tests</vt:lpstr>
      <vt:lpstr>ACCUPLACER ESL Tests</vt:lpstr>
      <vt:lpstr>ACCUPLACER Tests</vt:lpstr>
      <vt:lpstr>ACCUPLACER Hands-On Experience</vt:lpstr>
      <vt:lpstr>ACCUPLACER</vt:lpstr>
      <vt:lpstr>Texas Higher Education Assessment (THEA)</vt:lpstr>
      <vt:lpstr>Texas Higher Education Assessment (THEA)</vt:lpstr>
      <vt:lpstr>Texas Higher Education Assessment (THEA)</vt:lpstr>
      <vt:lpstr>Texas Higher Education Assessment (THEA)</vt:lpstr>
      <vt:lpstr>Texas Higher Education Assessment (THEA)</vt:lpstr>
      <vt:lpstr>Texas Higher Education Assessment (THEA)</vt:lpstr>
      <vt:lpstr>Texas Higher Education Assessment (THEA)</vt:lpstr>
      <vt:lpstr>Texas Higher Education Assessment (THEA)</vt:lpstr>
      <vt:lpstr>Texas Higher Education Assessment (THEA)</vt:lpstr>
      <vt:lpstr>Texas Higher Education Assessment (THEA)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Kathy</dc:creator>
  <cp:lastModifiedBy>Kathy Wright-Chapman</cp:lastModifiedBy>
  <cp:revision>334</cp:revision>
  <cp:lastPrinted>2011-11-08T14:07:38Z</cp:lastPrinted>
  <dcterms:created xsi:type="dcterms:W3CDTF">2011-09-11T13:56:43Z</dcterms:created>
  <dcterms:modified xsi:type="dcterms:W3CDTF">2011-11-08T14:09:32Z</dcterms:modified>
</cp:coreProperties>
</file>