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421" r:id="rId2"/>
    <p:sldId id="304" r:id="rId3"/>
    <p:sldId id="369" r:id="rId4"/>
    <p:sldId id="371" r:id="rId5"/>
    <p:sldId id="464" r:id="rId6"/>
    <p:sldId id="472" r:id="rId7"/>
    <p:sldId id="465" r:id="rId8"/>
    <p:sldId id="473" r:id="rId9"/>
    <p:sldId id="423" r:id="rId10"/>
    <p:sldId id="453" r:id="rId11"/>
    <p:sldId id="454" r:id="rId12"/>
    <p:sldId id="455" r:id="rId13"/>
    <p:sldId id="467" r:id="rId14"/>
    <p:sldId id="460" r:id="rId15"/>
    <p:sldId id="463" r:id="rId16"/>
    <p:sldId id="457" r:id="rId17"/>
    <p:sldId id="466" r:id="rId18"/>
    <p:sldId id="456" r:id="rId19"/>
    <p:sldId id="470" r:id="rId20"/>
    <p:sldId id="471" r:id="rId21"/>
    <p:sldId id="461" r:id="rId22"/>
    <p:sldId id="469" r:id="rId23"/>
    <p:sldId id="424" r:id="rId24"/>
    <p:sldId id="425" r:id="rId25"/>
    <p:sldId id="363" r:id="rId2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080EA3-8881-42D2-9BB4-C667E7A6096F}">
          <p14:sldIdLst>
            <p14:sldId id="421"/>
            <p14:sldId id="304"/>
            <p14:sldId id="369"/>
            <p14:sldId id="371"/>
            <p14:sldId id="464"/>
            <p14:sldId id="472"/>
            <p14:sldId id="465"/>
            <p14:sldId id="473"/>
            <p14:sldId id="423"/>
            <p14:sldId id="453"/>
            <p14:sldId id="454"/>
            <p14:sldId id="455"/>
            <p14:sldId id="467"/>
            <p14:sldId id="460"/>
            <p14:sldId id="463"/>
            <p14:sldId id="457"/>
            <p14:sldId id="466"/>
            <p14:sldId id="456"/>
            <p14:sldId id="470"/>
            <p14:sldId id="471"/>
            <p14:sldId id="461"/>
            <p14:sldId id="469"/>
            <p14:sldId id="424"/>
            <p14:sldId id="425"/>
            <p14:sldId id="3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45" autoAdjust="0"/>
  </p:normalViewPr>
  <p:slideViewPr>
    <p:cSldViewPr>
      <p:cViewPr>
        <p:scale>
          <a:sx n="100" d="100"/>
          <a:sy n="100" d="100"/>
        </p:scale>
        <p:origin x="-1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4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120" y="-10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731492-D093-42F1-9255-B09B57D6808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5B50F8-0164-4A9E-AD34-47E10387E23A}">
      <dgm:prSet phldrT="[Text]"/>
      <dgm:spPr>
        <a:solidFill>
          <a:srgbClr val="FFCC00"/>
        </a:solidFill>
      </dgm:spPr>
      <dgm:t>
        <a:bodyPr/>
        <a:lstStyle/>
        <a:p>
          <a:r>
            <a:rPr lang="en-US" dirty="0" smtClean="0"/>
            <a:t>Student Achievement</a:t>
          </a:r>
          <a:endParaRPr lang="en-US" dirty="0"/>
        </a:p>
      </dgm:t>
    </dgm:pt>
    <dgm:pt modelId="{F65166D0-A861-4039-81C9-FC39AECFCE8D}" type="parTrans" cxnId="{621C5F39-C1C8-453C-9037-5EACC5AC17BA}">
      <dgm:prSet/>
      <dgm:spPr/>
      <dgm:t>
        <a:bodyPr/>
        <a:lstStyle/>
        <a:p>
          <a:endParaRPr lang="en-US"/>
        </a:p>
      </dgm:t>
    </dgm:pt>
    <dgm:pt modelId="{6073DB0A-06BF-4C40-A02B-8F095046B2E2}" type="sibTrans" cxnId="{621C5F39-C1C8-453C-9037-5EACC5AC17BA}">
      <dgm:prSet/>
      <dgm:spPr/>
      <dgm:t>
        <a:bodyPr/>
        <a:lstStyle/>
        <a:p>
          <a:endParaRPr lang="en-US"/>
        </a:p>
      </dgm:t>
    </dgm:pt>
    <dgm:pt modelId="{0B1D30DD-9EEA-458D-A472-80E4F25E18FC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Rigorous </a:t>
          </a:r>
          <a:r>
            <a:rPr lang="en-US" smtClean="0">
              <a:solidFill>
                <a:srgbClr val="FFFF00"/>
              </a:solidFill>
            </a:rPr>
            <a:t>and Relevant</a:t>
          </a:r>
          <a:r>
            <a:rPr lang="en-US" smtClean="0"/>
            <a:t> </a:t>
          </a:r>
          <a:endParaRPr lang="en-US" dirty="0" smtClean="0"/>
        </a:p>
        <a:p>
          <a:r>
            <a:rPr lang="en-US" dirty="0" smtClean="0">
              <a:solidFill>
                <a:schemeClr val="tx1"/>
              </a:solidFill>
            </a:rPr>
            <a:t>Standards</a:t>
          </a:r>
          <a:endParaRPr lang="en-US" dirty="0">
            <a:solidFill>
              <a:schemeClr val="tx1"/>
            </a:solidFill>
          </a:endParaRPr>
        </a:p>
      </dgm:t>
    </dgm:pt>
    <dgm:pt modelId="{C8F7A661-B1A2-4109-B43D-CCF2005D6303}" type="parTrans" cxnId="{D37EAB79-13CF-4011-BDE8-4C8A8248C0AB}">
      <dgm:prSet/>
      <dgm:spPr/>
      <dgm:t>
        <a:bodyPr/>
        <a:lstStyle/>
        <a:p>
          <a:endParaRPr lang="en-US"/>
        </a:p>
      </dgm:t>
    </dgm:pt>
    <dgm:pt modelId="{0821D20A-2E27-4AC6-86C3-5C67BE5A37A6}" type="sibTrans" cxnId="{D37EAB79-13CF-4011-BDE8-4C8A8248C0AB}">
      <dgm:prSet/>
      <dgm:spPr/>
      <dgm:t>
        <a:bodyPr/>
        <a:lstStyle/>
        <a:p>
          <a:endParaRPr lang="en-US"/>
        </a:p>
      </dgm:t>
    </dgm:pt>
    <dgm:pt modelId="{8EBA9063-0B5C-429B-B96D-1082812BA22B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Rigorous and Relevant </a:t>
          </a:r>
          <a:r>
            <a:rPr lang="en-US" dirty="0" smtClean="0">
              <a:solidFill>
                <a:schemeClr val="tx1"/>
              </a:solidFill>
            </a:rPr>
            <a:t>Curriculum</a:t>
          </a:r>
          <a:endParaRPr lang="en-US" dirty="0">
            <a:solidFill>
              <a:schemeClr val="tx1"/>
            </a:solidFill>
          </a:endParaRPr>
        </a:p>
      </dgm:t>
    </dgm:pt>
    <dgm:pt modelId="{C17C2603-FC0E-4579-A22E-245C9C520C71}" type="parTrans" cxnId="{C66918E3-BF25-4A61-8738-6B2F86DEA918}">
      <dgm:prSet/>
      <dgm:spPr/>
      <dgm:t>
        <a:bodyPr/>
        <a:lstStyle/>
        <a:p>
          <a:endParaRPr lang="en-US"/>
        </a:p>
      </dgm:t>
    </dgm:pt>
    <dgm:pt modelId="{8DC108B8-2754-43B6-8F73-E888ED8961E4}" type="sibTrans" cxnId="{C66918E3-BF25-4A61-8738-6B2F86DEA918}">
      <dgm:prSet/>
      <dgm:spPr/>
      <dgm:t>
        <a:bodyPr/>
        <a:lstStyle/>
        <a:p>
          <a:endParaRPr lang="en-US"/>
        </a:p>
      </dgm:t>
    </dgm:pt>
    <dgm:pt modelId="{8D68C12B-ABC7-4A6F-9FFE-3AB48DD465A4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Rigorous and Relevant</a:t>
          </a:r>
        </a:p>
        <a:p>
          <a:r>
            <a:rPr lang="en-US" dirty="0" smtClean="0">
              <a:solidFill>
                <a:schemeClr val="tx1"/>
              </a:solidFill>
            </a:rPr>
            <a:t>Assessment</a:t>
          </a:r>
          <a:endParaRPr lang="en-US" dirty="0">
            <a:solidFill>
              <a:schemeClr val="tx1"/>
            </a:solidFill>
          </a:endParaRPr>
        </a:p>
      </dgm:t>
    </dgm:pt>
    <dgm:pt modelId="{0BD03B9F-0459-4A1B-B9B1-F583D868672C}" type="parTrans" cxnId="{76E18E0E-6944-442D-9C61-D55D2C517B7D}">
      <dgm:prSet/>
      <dgm:spPr/>
      <dgm:t>
        <a:bodyPr/>
        <a:lstStyle/>
        <a:p>
          <a:endParaRPr lang="en-US"/>
        </a:p>
      </dgm:t>
    </dgm:pt>
    <dgm:pt modelId="{2F5F73A1-12C2-42E3-AAB9-432C138F6212}" type="sibTrans" cxnId="{76E18E0E-6944-442D-9C61-D55D2C517B7D}">
      <dgm:prSet/>
      <dgm:spPr/>
      <dgm:t>
        <a:bodyPr/>
        <a:lstStyle/>
        <a:p>
          <a:endParaRPr lang="en-US"/>
        </a:p>
      </dgm:t>
    </dgm:pt>
    <dgm:pt modelId="{B8DAB382-340A-4C59-A48F-54B4E18EFC7C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Rigorous and Relevant </a:t>
          </a:r>
          <a:r>
            <a:rPr lang="en-US" dirty="0" smtClean="0">
              <a:solidFill>
                <a:schemeClr val="tx1"/>
              </a:solidFill>
            </a:rPr>
            <a:t>Instruction</a:t>
          </a:r>
          <a:endParaRPr lang="en-US" dirty="0">
            <a:solidFill>
              <a:schemeClr val="tx1"/>
            </a:solidFill>
          </a:endParaRPr>
        </a:p>
      </dgm:t>
    </dgm:pt>
    <dgm:pt modelId="{F4FD2612-C2AE-4BB4-8377-C09B644D1770}" type="parTrans" cxnId="{51871EA7-4CDF-4665-A0CD-49022D45601A}">
      <dgm:prSet/>
      <dgm:spPr/>
      <dgm:t>
        <a:bodyPr/>
        <a:lstStyle/>
        <a:p>
          <a:endParaRPr lang="en-US"/>
        </a:p>
      </dgm:t>
    </dgm:pt>
    <dgm:pt modelId="{4C68D75A-37B1-4262-B754-6F172F9B0D07}" type="sibTrans" cxnId="{51871EA7-4CDF-4665-A0CD-49022D45601A}">
      <dgm:prSet/>
      <dgm:spPr/>
      <dgm:t>
        <a:bodyPr/>
        <a:lstStyle/>
        <a:p>
          <a:endParaRPr lang="en-US"/>
        </a:p>
      </dgm:t>
    </dgm:pt>
    <dgm:pt modelId="{54BEA8CD-3F46-4C97-AF1C-70CE0760E2A9}" type="pres">
      <dgm:prSet presAssocID="{82731492-D093-42F1-9255-B09B57D6808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0521D1-BBD1-4634-8BAE-C08E6E21EA7A}" type="pres">
      <dgm:prSet presAssocID="{82731492-D093-42F1-9255-B09B57D6808B}" presName="matrix" presStyleCnt="0"/>
      <dgm:spPr/>
    </dgm:pt>
    <dgm:pt modelId="{BD83B50E-C7B0-41CD-988A-3D66EFEE7B45}" type="pres">
      <dgm:prSet presAssocID="{82731492-D093-42F1-9255-B09B57D6808B}" presName="tile1" presStyleLbl="node1" presStyleIdx="0" presStyleCnt="4"/>
      <dgm:spPr/>
      <dgm:t>
        <a:bodyPr/>
        <a:lstStyle/>
        <a:p>
          <a:endParaRPr lang="en-US"/>
        </a:p>
      </dgm:t>
    </dgm:pt>
    <dgm:pt modelId="{BD5D0C6D-7189-4629-B9D0-EA7AB9582E6F}" type="pres">
      <dgm:prSet presAssocID="{82731492-D093-42F1-9255-B09B57D6808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B1792-6D83-456A-95E6-B196A7D7435A}" type="pres">
      <dgm:prSet presAssocID="{82731492-D093-42F1-9255-B09B57D6808B}" presName="tile2" presStyleLbl="node1" presStyleIdx="1" presStyleCnt="4"/>
      <dgm:spPr/>
      <dgm:t>
        <a:bodyPr/>
        <a:lstStyle/>
        <a:p>
          <a:endParaRPr lang="en-US"/>
        </a:p>
      </dgm:t>
    </dgm:pt>
    <dgm:pt modelId="{75B1A73F-D2D2-4EE4-96FE-9AFD63874380}" type="pres">
      <dgm:prSet presAssocID="{82731492-D093-42F1-9255-B09B57D6808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DB728-CB13-4067-985F-ED8E840E11C7}" type="pres">
      <dgm:prSet presAssocID="{82731492-D093-42F1-9255-B09B57D6808B}" presName="tile3" presStyleLbl="node1" presStyleIdx="2" presStyleCnt="4"/>
      <dgm:spPr/>
      <dgm:t>
        <a:bodyPr/>
        <a:lstStyle/>
        <a:p>
          <a:endParaRPr lang="en-US"/>
        </a:p>
      </dgm:t>
    </dgm:pt>
    <dgm:pt modelId="{7C8B2D72-AD6C-436A-B312-C255AB624036}" type="pres">
      <dgm:prSet presAssocID="{82731492-D093-42F1-9255-B09B57D6808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E45FA-CA25-4895-A21E-8C08319570CC}" type="pres">
      <dgm:prSet presAssocID="{82731492-D093-42F1-9255-B09B57D6808B}" presName="tile4" presStyleLbl="node1" presStyleIdx="3" presStyleCnt="4"/>
      <dgm:spPr/>
      <dgm:t>
        <a:bodyPr/>
        <a:lstStyle/>
        <a:p>
          <a:endParaRPr lang="en-US"/>
        </a:p>
      </dgm:t>
    </dgm:pt>
    <dgm:pt modelId="{D0372FB3-DA91-4C82-8A3F-B7301842A989}" type="pres">
      <dgm:prSet presAssocID="{82731492-D093-42F1-9255-B09B57D6808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C833E-879A-4BD4-A9B7-1EA5C7EE60C9}" type="pres">
      <dgm:prSet presAssocID="{82731492-D093-42F1-9255-B09B57D6808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C66918E3-BF25-4A61-8738-6B2F86DEA918}" srcId="{015B50F8-0164-4A9E-AD34-47E10387E23A}" destId="{8EBA9063-0B5C-429B-B96D-1082812BA22B}" srcOrd="1" destOrd="0" parTransId="{C17C2603-FC0E-4579-A22E-245C9C520C71}" sibTransId="{8DC108B8-2754-43B6-8F73-E888ED8961E4}"/>
    <dgm:cxn modelId="{55061EFB-D0BE-449B-924C-2C28E71CAAC1}" type="presOf" srcId="{8EBA9063-0B5C-429B-B96D-1082812BA22B}" destId="{ACDB1792-6D83-456A-95E6-B196A7D7435A}" srcOrd="0" destOrd="0" presId="urn:microsoft.com/office/officeart/2005/8/layout/matrix1"/>
    <dgm:cxn modelId="{C4CA88E0-0B60-40CD-A4E5-C5FA8F65185C}" type="presOf" srcId="{0B1D30DD-9EEA-458D-A472-80E4F25E18FC}" destId="{BD83B50E-C7B0-41CD-988A-3D66EFEE7B45}" srcOrd="0" destOrd="0" presId="urn:microsoft.com/office/officeart/2005/8/layout/matrix1"/>
    <dgm:cxn modelId="{621C5F39-C1C8-453C-9037-5EACC5AC17BA}" srcId="{82731492-D093-42F1-9255-B09B57D6808B}" destId="{015B50F8-0164-4A9E-AD34-47E10387E23A}" srcOrd="0" destOrd="0" parTransId="{F65166D0-A861-4039-81C9-FC39AECFCE8D}" sibTransId="{6073DB0A-06BF-4C40-A02B-8F095046B2E2}"/>
    <dgm:cxn modelId="{E139DCDB-93C0-4F75-97C4-67A96A34ACCA}" type="presOf" srcId="{B8DAB382-340A-4C59-A48F-54B4E18EFC7C}" destId="{D0372FB3-DA91-4C82-8A3F-B7301842A989}" srcOrd="1" destOrd="0" presId="urn:microsoft.com/office/officeart/2005/8/layout/matrix1"/>
    <dgm:cxn modelId="{D37EAB79-13CF-4011-BDE8-4C8A8248C0AB}" srcId="{015B50F8-0164-4A9E-AD34-47E10387E23A}" destId="{0B1D30DD-9EEA-458D-A472-80E4F25E18FC}" srcOrd="0" destOrd="0" parTransId="{C8F7A661-B1A2-4109-B43D-CCF2005D6303}" sibTransId="{0821D20A-2E27-4AC6-86C3-5C67BE5A37A6}"/>
    <dgm:cxn modelId="{2583988B-CAA4-46B9-8D18-B9A47090BC9B}" type="presOf" srcId="{8EBA9063-0B5C-429B-B96D-1082812BA22B}" destId="{75B1A73F-D2D2-4EE4-96FE-9AFD63874380}" srcOrd="1" destOrd="0" presId="urn:microsoft.com/office/officeart/2005/8/layout/matrix1"/>
    <dgm:cxn modelId="{76E18E0E-6944-442D-9C61-D55D2C517B7D}" srcId="{015B50F8-0164-4A9E-AD34-47E10387E23A}" destId="{8D68C12B-ABC7-4A6F-9FFE-3AB48DD465A4}" srcOrd="2" destOrd="0" parTransId="{0BD03B9F-0459-4A1B-B9B1-F583D868672C}" sibTransId="{2F5F73A1-12C2-42E3-AAB9-432C138F6212}"/>
    <dgm:cxn modelId="{5E4616CA-B8E7-439B-8C5A-1A75A436E19A}" type="presOf" srcId="{8D68C12B-ABC7-4A6F-9FFE-3AB48DD465A4}" destId="{6A6DB728-CB13-4067-985F-ED8E840E11C7}" srcOrd="0" destOrd="0" presId="urn:microsoft.com/office/officeart/2005/8/layout/matrix1"/>
    <dgm:cxn modelId="{8AB2C683-CA2D-464C-A064-32A4D5CA0912}" type="presOf" srcId="{8D68C12B-ABC7-4A6F-9FFE-3AB48DD465A4}" destId="{7C8B2D72-AD6C-436A-B312-C255AB624036}" srcOrd="1" destOrd="0" presId="urn:microsoft.com/office/officeart/2005/8/layout/matrix1"/>
    <dgm:cxn modelId="{53B9B0DD-401D-4714-A598-F1363D14DEA4}" type="presOf" srcId="{B8DAB382-340A-4C59-A48F-54B4E18EFC7C}" destId="{8B1E45FA-CA25-4895-A21E-8C08319570CC}" srcOrd="0" destOrd="0" presId="urn:microsoft.com/office/officeart/2005/8/layout/matrix1"/>
    <dgm:cxn modelId="{0A166AC3-33ED-4248-AAE8-D51A0699D818}" type="presOf" srcId="{82731492-D093-42F1-9255-B09B57D6808B}" destId="{54BEA8CD-3F46-4C97-AF1C-70CE0760E2A9}" srcOrd="0" destOrd="0" presId="urn:microsoft.com/office/officeart/2005/8/layout/matrix1"/>
    <dgm:cxn modelId="{9EEBDAED-050A-40AE-A60F-B30FF0B9AD4F}" type="presOf" srcId="{0B1D30DD-9EEA-458D-A472-80E4F25E18FC}" destId="{BD5D0C6D-7189-4629-B9D0-EA7AB9582E6F}" srcOrd="1" destOrd="0" presId="urn:microsoft.com/office/officeart/2005/8/layout/matrix1"/>
    <dgm:cxn modelId="{76739BE7-F2CF-4B11-A627-7F9FE6C89512}" type="presOf" srcId="{015B50F8-0164-4A9E-AD34-47E10387E23A}" destId="{2D7C833E-879A-4BD4-A9B7-1EA5C7EE60C9}" srcOrd="0" destOrd="0" presId="urn:microsoft.com/office/officeart/2005/8/layout/matrix1"/>
    <dgm:cxn modelId="{51871EA7-4CDF-4665-A0CD-49022D45601A}" srcId="{015B50F8-0164-4A9E-AD34-47E10387E23A}" destId="{B8DAB382-340A-4C59-A48F-54B4E18EFC7C}" srcOrd="3" destOrd="0" parTransId="{F4FD2612-C2AE-4BB4-8377-C09B644D1770}" sibTransId="{4C68D75A-37B1-4262-B754-6F172F9B0D07}"/>
    <dgm:cxn modelId="{6953AA82-F316-426A-9105-BAFFBBA942A1}" type="presParOf" srcId="{54BEA8CD-3F46-4C97-AF1C-70CE0760E2A9}" destId="{000521D1-BBD1-4634-8BAE-C08E6E21EA7A}" srcOrd="0" destOrd="0" presId="urn:microsoft.com/office/officeart/2005/8/layout/matrix1"/>
    <dgm:cxn modelId="{59D5DA0B-2E48-420B-B923-BAD76AB2AA1F}" type="presParOf" srcId="{000521D1-BBD1-4634-8BAE-C08E6E21EA7A}" destId="{BD83B50E-C7B0-41CD-988A-3D66EFEE7B45}" srcOrd="0" destOrd="0" presId="urn:microsoft.com/office/officeart/2005/8/layout/matrix1"/>
    <dgm:cxn modelId="{2364DD4A-61C6-46C8-B7F6-BDD5F8DAD3D0}" type="presParOf" srcId="{000521D1-BBD1-4634-8BAE-C08E6E21EA7A}" destId="{BD5D0C6D-7189-4629-B9D0-EA7AB9582E6F}" srcOrd="1" destOrd="0" presId="urn:microsoft.com/office/officeart/2005/8/layout/matrix1"/>
    <dgm:cxn modelId="{77E1FCF9-4578-4833-B165-27F34AD62A3A}" type="presParOf" srcId="{000521D1-BBD1-4634-8BAE-C08E6E21EA7A}" destId="{ACDB1792-6D83-456A-95E6-B196A7D7435A}" srcOrd="2" destOrd="0" presId="urn:microsoft.com/office/officeart/2005/8/layout/matrix1"/>
    <dgm:cxn modelId="{83665212-61CA-49CE-B995-393322CEA8ED}" type="presParOf" srcId="{000521D1-BBD1-4634-8BAE-C08E6E21EA7A}" destId="{75B1A73F-D2D2-4EE4-96FE-9AFD63874380}" srcOrd="3" destOrd="0" presId="urn:microsoft.com/office/officeart/2005/8/layout/matrix1"/>
    <dgm:cxn modelId="{E9BDE3AB-5E8C-473C-89DE-F70E650D77EF}" type="presParOf" srcId="{000521D1-BBD1-4634-8BAE-C08E6E21EA7A}" destId="{6A6DB728-CB13-4067-985F-ED8E840E11C7}" srcOrd="4" destOrd="0" presId="urn:microsoft.com/office/officeart/2005/8/layout/matrix1"/>
    <dgm:cxn modelId="{0AD38F5C-7AA0-4A50-996F-62DD6DEC26A7}" type="presParOf" srcId="{000521D1-BBD1-4634-8BAE-C08E6E21EA7A}" destId="{7C8B2D72-AD6C-436A-B312-C255AB624036}" srcOrd="5" destOrd="0" presId="urn:microsoft.com/office/officeart/2005/8/layout/matrix1"/>
    <dgm:cxn modelId="{4E696893-2FBB-4A2B-80C4-00CAACC55751}" type="presParOf" srcId="{000521D1-BBD1-4634-8BAE-C08E6E21EA7A}" destId="{8B1E45FA-CA25-4895-A21E-8C08319570CC}" srcOrd="6" destOrd="0" presId="urn:microsoft.com/office/officeart/2005/8/layout/matrix1"/>
    <dgm:cxn modelId="{07F3FEF1-52EF-4DFB-A3B6-B50336A82FBB}" type="presParOf" srcId="{000521D1-BBD1-4634-8BAE-C08E6E21EA7A}" destId="{D0372FB3-DA91-4C82-8A3F-B7301842A989}" srcOrd="7" destOrd="0" presId="urn:microsoft.com/office/officeart/2005/8/layout/matrix1"/>
    <dgm:cxn modelId="{C54C198F-1C9B-427F-B86E-0563FD9602AB}" type="presParOf" srcId="{54BEA8CD-3F46-4C97-AF1C-70CE0760E2A9}" destId="{2D7C833E-879A-4BD4-A9B7-1EA5C7EE60C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3B50E-C7B0-41CD-988A-3D66EFEE7B45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00"/>
              </a:solidFill>
            </a:rPr>
            <a:t>Rigorous </a:t>
          </a:r>
          <a:r>
            <a:rPr lang="en-US" sz="1900" kern="1200" smtClean="0">
              <a:solidFill>
                <a:srgbClr val="FFFF00"/>
              </a:solidFill>
            </a:rPr>
            <a:t>and Relevant</a:t>
          </a:r>
          <a:r>
            <a:rPr lang="en-US" sz="1900" kern="1200" smtClean="0"/>
            <a:t> </a:t>
          </a:r>
          <a:endParaRPr lang="en-US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Standards</a:t>
          </a:r>
          <a:endParaRPr lang="en-US" sz="1900" kern="1200" dirty="0">
            <a:solidFill>
              <a:schemeClr val="tx1"/>
            </a:solidFill>
          </a:endParaRPr>
        </a:p>
      </dsp:txBody>
      <dsp:txXfrm rot="5400000">
        <a:off x="0" y="0"/>
        <a:ext cx="3048000" cy="1524000"/>
      </dsp:txXfrm>
    </dsp:sp>
    <dsp:sp modelId="{ACDB1792-6D83-456A-95E6-B196A7D7435A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00"/>
              </a:solidFill>
            </a:rPr>
            <a:t>Rigorous and Relevant </a:t>
          </a:r>
          <a:r>
            <a:rPr lang="en-US" sz="1900" kern="1200" dirty="0" smtClean="0">
              <a:solidFill>
                <a:schemeClr val="tx1"/>
              </a:solidFill>
            </a:rPr>
            <a:t>Curriculum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048000" y="0"/>
        <a:ext cx="3048000" cy="1524000"/>
      </dsp:txXfrm>
    </dsp:sp>
    <dsp:sp modelId="{6A6DB728-CB13-4067-985F-ED8E840E11C7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00"/>
              </a:solidFill>
            </a:rPr>
            <a:t>Rigorous and Relevant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Assessment</a:t>
          </a:r>
          <a:endParaRPr lang="en-US" sz="1900" kern="1200" dirty="0">
            <a:solidFill>
              <a:schemeClr val="tx1"/>
            </a:solidFill>
          </a:endParaRPr>
        </a:p>
      </dsp:txBody>
      <dsp:txXfrm rot="10800000">
        <a:off x="0" y="2539999"/>
        <a:ext cx="3048000" cy="1524000"/>
      </dsp:txXfrm>
    </dsp:sp>
    <dsp:sp modelId="{8B1E45FA-CA25-4895-A21E-8C08319570CC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00"/>
              </a:solidFill>
            </a:rPr>
            <a:t>Rigorous and Relevant </a:t>
          </a:r>
          <a:r>
            <a:rPr lang="en-US" sz="1900" kern="1200" dirty="0" smtClean="0">
              <a:solidFill>
                <a:schemeClr val="tx1"/>
              </a:solidFill>
            </a:rPr>
            <a:t>Instruction</a:t>
          </a:r>
          <a:endParaRPr lang="en-US" sz="1900" kern="1200" dirty="0">
            <a:solidFill>
              <a:schemeClr val="tx1"/>
            </a:solidFill>
          </a:endParaRPr>
        </a:p>
      </dsp:txBody>
      <dsp:txXfrm rot="-5400000">
        <a:off x="3048000" y="2539999"/>
        <a:ext cx="3048000" cy="1524000"/>
      </dsp:txXfrm>
    </dsp:sp>
    <dsp:sp modelId="{2D7C833E-879A-4BD4-A9B7-1EA5C7EE60C9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rgbClr val="FFCC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Student Achievement</a:t>
          </a:r>
          <a:endParaRPr lang="en-US" sz="1900" kern="1200" dirty="0"/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/>
          <a:lstStyle>
            <a:lvl1pPr algn="l">
              <a:defRPr sz="1200"/>
            </a:lvl1pPr>
          </a:lstStyle>
          <a:p>
            <a:r>
              <a:rPr lang="en-US" b="1" dirty="0" smtClean="0"/>
              <a:t>AVATAR Module Six</a:t>
            </a:r>
          </a:p>
          <a:p>
            <a:r>
              <a:rPr lang="en-US" b="1" dirty="0" smtClean="0"/>
              <a:t>Secondary and Postsecondary Course Profiles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Created: 9/27/2011</a:t>
            </a:r>
          </a:p>
          <a:p>
            <a:r>
              <a:rPr lang="en-US" dirty="0" smtClean="0"/>
              <a:t>Revised: 11/14/2011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1" y="8829966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 anchor="b"/>
          <a:lstStyle>
            <a:lvl1pPr algn="r">
              <a:defRPr sz="1200"/>
            </a:lvl1pPr>
          </a:lstStyle>
          <a:p>
            <a:fld id="{F6F6D9CA-3A28-47CF-BD43-8EE17DAC3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73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/>
          <a:lstStyle>
            <a:lvl1pPr algn="r">
              <a:defRPr sz="1200"/>
            </a:lvl1pPr>
          </a:lstStyle>
          <a:p>
            <a:fld id="{29661713-97C5-40A0-AEBE-2B4463080686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8" tIns="46219" rIns="92438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8" tIns="46219" rIns="92438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1" y="8829966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 anchor="b"/>
          <a:lstStyle>
            <a:lvl1pPr algn="r">
              <a:defRPr sz="1200"/>
            </a:lvl1pPr>
          </a:lstStyle>
          <a:p>
            <a:fld id="{DD450642-4D2C-446A-898F-0908D490B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3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3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73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46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3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92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880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18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60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94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799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42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Provided by: Education Service Center Region XI • 3001 North Freeway • Fort Worth • Texas • 76106 • www.esc11.net</a:t>
            </a:r>
          </a:p>
        </p:txBody>
      </p:sp>
      <p:sp>
        <p:nvSpPr>
          <p:cNvPr id="1064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A13553-7F5D-4538-AAF9-82AE0691D68E}" type="slidenum">
              <a:rPr lang="en-US"/>
              <a:pPr/>
              <a:t>2</a:t>
            </a:fld>
            <a:endParaRPr lang="en-US"/>
          </a:p>
        </p:txBody>
      </p:sp>
      <p:sp>
        <p:nvSpPr>
          <p:cNvPr id="1065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666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055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294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Provided by: Education Service Center Region XI • 3001 North Freeway • Fort Worth • Texas • 76106 • www.esc11.net</a:t>
            </a:r>
          </a:p>
        </p:txBody>
      </p:sp>
      <p:sp>
        <p:nvSpPr>
          <p:cNvPr id="1402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902D4-77CD-48CA-81DB-B4484FE3FB4A}" type="slidenum">
              <a:rPr lang="en-US"/>
              <a:pPr/>
              <a:t>25</a:t>
            </a:fld>
            <a:endParaRPr lang="en-US"/>
          </a:p>
        </p:txBody>
      </p:sp>
      <p:sp>
        <p:nvSpPr>
          <p:cNvPr id="140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27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63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88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88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57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57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50642-4D2C-446A-898F-0908D490B3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9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3917" y="1752600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19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9BBEF7-7293-46AE-9D35-8611E125A7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i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Lucida Sans Unicode" pitchFamily="34" charset="0"/>
        <a:buChar char="‐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1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1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1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4.docx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696200" cy="2152650"/>
          </a:xfrm>
        </p:spPr>
        <p:txBody>
          <a:bodyPr>
            <a:normAutofit/>
          </a:bodyPr>
          <a:lstStyle/>
          <a:p>
            <a:r>
              <a:rPr lang="en-US" sz="4300" b="1" i="0" dirty="0" smtClean="0"/>
              <a:t>Academic Vertical Alignment Training and Renewal (AVATAR) Project </a:t>
            </a:r>
            <a:endParaRPr lang="en-US" sz="4300" b="1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53296"/>
            <a:ext cx="7772400" cy="11997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Fall 2011 Pilot Project</a:t>
            </a:r>
          </a:p>
          <a:p>
            <a:endParaRPr lang="en-US" sz="1500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Module Six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Secondary and Postsecondary Course Profiles</a:t>
            </a: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410200"/>
          </a:xfrm>
        </p:spPr>
        <p:txBody>
          <a:bodyPr>
            <a:noAutofit/>
          </a:bodyPr>
          <a:lstStyle/>
          <a:p>
            <a:r>
              <a:rPr lang="en-US" sz="1400" dirty="0" smtClean="0"/>
              <a:t>Statements summarizing important ideas and core processes that are central to a discipline and have lasting value beyond the classroom</a:t>
            </a:r>
          </a:p>
          <a:p>
            <a:r>
              <a:rPr lang="en-US" sz="1400" dirty="0" smtClean="0"/>
              <a:t>Synthesize what students should understand—not just know or do—as a result of studying a particular content area</a:t>
            </a:r>
          </a:p>
          <a:p>
            <a:r>
              <a:rPr lang="en-US" sz="1400" dirty="0" smtClean="0"/>
              <a:t>Articulate what students should “revisit” over the course of their lifetimes in relationship to the content area</a:t>
            </a:r>
          </a:p>
          <a:p>
            <a:r>
              <a:rPr lang="en-US" sz="1400" dirty="0" smtClean="0"/>
              <a:t>Enduring understandings: </a:t>
            </a:r>
          </a:p>
          <a:p>
            <a:pPr lvl="1"/>
            <a:r>
              <a:rPr lang="en-US" sz="1400" dirty="0" smtClean="0"/>
              <a:t>frame the big ideas that give meaning and lasting importance to such discrete curriculum elements as facts and skills </a:t>
            </a:r>
          </a:p>
          <a:p>
            <a:pPr lvl="1"/>
            <a:r>
              <a:rPr lang="en-US" sz="1400" dirty="0" smtClean="0"/>
              <a:t>can transfer to other fields as well as adult life </a:t>
            </a:r>
          </a:p>
          <a:p>
            <a:pPr lvl="1"/>
            <a:r>
              <a:rPr lang="en-US" sz="1400" dirty="0" smtClean="0"/>
              <a:t>“unpack” areas of the curriculum where students may struggle to gain understanding or demonstrate misunderstandings and misconceptions </a:t>
            </a:r>
          </a:p>
          <a:p>
            <a:pPr lvl="1"/>
            <a:r>
              <a:rPr lang="en-US" sz="1400" dirty="0" smtClean="0"/>
              <a:t>provide a conceptual foundation for studying the content area and </a:t>
            </a:r>
          </a:p>
          <a:p>
            <a:pPr lvl="1"/>
            <a:r>
              <a:rPr lang="en-US" sz="1400" dirty="0" smtClean="0"/>
              <a:t>are deliberately framed as declarative sentences that present major curriculum generalizations and recurrent ideas. </a:t>
            </a:r>
          </a:p>
          <a:p>
            <a:r>
              <a:rPr lang="en-US" sz="1400" dirty="0" smtClean="0"/>
              <a:t>Enduring Understanding Example</a:t>
            </a:r>
          </a:p>
          <a:p>
            <a:pPr lvl="1"/>
            <a:r>
              <a:rPr lang="en-US" sz="1400" dirty="0" smtClean="0"/>
              <a:t>Reading is a process by which we construct meaning about the information being communicated by an author within a print or non-print medium. </a:t>
            </a:r>
          </a:p>
          <a:p>
            <a:r>
              <a:rPr lang="en-US" sz="1400" dirty="0" smtClean="0"/>
              <a:t>This is an Essential Question</a:t>
            </a:r>
          </a:p>
          <a:p>
            <a:pPr lvl="1"/>
            <a:r>
              <a:rPr lang="en-US" sz="1400" dirty="0" smtClean="0"/>
              <a:t>How is reading a process of constructing meaning from text?</a:t>
            </a:r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/>
              <a:t>Enduring Understandings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Essential questions</a:t>
            </a:r>
          </a:p>
          <a:p>
            <a:pPr lvl="1"/>
            <a:r>
              <a:rPr lang="en-US" dirty="0" smtClean="0"/>
              <a:t>are </a:t>
            </a:r>
            <a:r>
              <a:rPr lang="en-US" i="1" dirty="0" smtClean="0"/>
              <a:t>important to argue about</a:t>
            </a:r>
          </a:p>
          <a:p>
            <a:pPr lvl="1"/>
            <a:r>
              <a:rPr lang="en-US" dirty="0" smtClean="0"/>
              <a:t>are at the heart of the subject</a:t>
            </a:r>
          </a:p>
          <a:p>
            <a:pPr lvl="1"/>
            <a:r>
              <a:rPr lang="en-US" dirty="0" smtClean="0"/>
              <a:t>recur - and </a:t>
            </a:r>
            <a:r>
              <a:rPr lang="en-US" i="1" dirty="0" smtClean="0"/>
              <a:t>should recur</a:t>
            </a:r>
          </a:p>
          <a:p>
            <a:pPr lvl="1"/>
            <a:r>
              <a:rPr lang="en-US" dirty="0" smtClean="0"/>
              <a:t>raise more questions – provoking and sustaining engaged inquiry</a:t>
            </a:r>
          </a:p>
          <a:p>
            <a:pPr lvl="1"/>
            <a:r>
              <a:rPr lang="en-US" dirty="0" smtClean="0"/>
              <a:t>must become habits of mind when we face real problems</a:t>
            </a:r>
          </a:p>
          <a:p>
            <a:pPr lvl="1"/>
            <a:r>
              <a:rPr lang="en-US" dirty="0" smtClean="0"/>
              <a:t>often raise important conceptual or strategic issues in the subject</a:t>
            </a:r>
          </a:p>
          <a:p>
            <a:pPr lvl="1"/>
            <a:r>
              <a:rPr lang="en-US" dirty="0" smtClean="0"/>
              <a:t>can provide organizing purpose for meaningful and connected learning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Essential Question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5257800"/>
          </a:xfrm>
        </p:spPr>
        <p:txBody>
          <a:bodyPr numCol="1">
            <a:noAutofit/>
          </a:bodyPr>
          <a:lstStyle/>
          <a:p>
            <a:pPr marL="274320" indent="-274320">
              <a:lnSpc>
                <a:spcPct val="90000"/>
              </a:lnSpc>
              <a:defRPr/>
            </a:pPr>
            <a:r>
              <a:rPr lang="en-US" sz="2000" dirty="0" smtClean="0"/>
              <a:t>Concepts focus on principles or processes rather than discrete facts or skills.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Universal and timeless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Applies to more than one time or place or culture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Has many layers and nuances, not obvious to the naïve or inexperienced person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Yield great depth and breadth of insight into the subject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Used throughout K-12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Dig deep to really understand its subtle meanings and implications even if anyone prone to misunderstanding as well as disagreement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L</a:t>
            </a:r>
            <a:r>
              <a:rPr lang="en-US" sz="2000" dirty="0" smtClean="0"/>
              <a:t>ikely to change your mind about its meaning and importance over a lifetime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R</a:t>
            </a:r>
            <a:r>
              <a:rPr lang="en-US" sz="2000" dirty="0" smtClean="0"/>
              <a:t>eflect the core ideas in a field or in life, as judged by experts</a:t>
            </a:r>
          </a:p>
          <a:p>
            <a:pPr marL="0" indent="0">
              <a:lnSpc>
                <a:spcPct val="90000"/>
              </a:lnSpc>
              <a:buClr>
                <a:schemeClr val="accent3"/>
              </a:buClr>
              <a:buNone/>
              <a:defRPr/>
            </a:pPr>
            <a:endParaRPr lang="en-US" sz="2000" dirty="0" smtClean="0"/>
          </a:p>
          <a:p>
            <a:pPr marL="274320" indent="-274320">
              <a:lnSpc>
                <a:spcPct val="90000"/>
              </a:lnSpc>
              <a:buClr>
                <a:schemeClr val="accent3"/>
              </a:buClr>
              <a:defRPr/>
            </a:pPr>
            <a:endParaRPr lang="en-US" sz="2000" dirty="0" smtClean="0"/>
          </a:p>
          <a:p>
            <a:pPr marL="674370" lvl="1" indent="-274320">
              <a:lnSpc>
                <a:spcPct val="90000"/>
              </a:lnSpc>
              <a:buClr>
                <a:schemeClr val="accent3"/>
              </a:buClr>
              <a:buNone/>
              <a:defRPr/>
            </a:pPr>
            <a:endParaRPr lang="en-US" sz="2000" i="1" dirty="0" smtClean="0"/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Key Concept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8194" name="Picture 2" descr="C:\Users\jharvill\AppData\Local\Microsoft\Windows\Temporary Internet Files\Content.IE5\G4PZC5A9\MP9004424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80054">
            <a:off x="7603952" y="136510"/>
            <a:ext cx="969624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numCol="1">
            <a:noAutofit/>
          </a:bodyPr>
          <a:lstStyle/>
          <a:p>
            <a:pPr marL="274320" indent="-274320">
              <a:lnSpc>
                <a:spcPct val="90000"/>
              </a:lnSpc>
              <a:defRPr/>
            </a:pPr>
            <a:r>
              <a:rPr lang="en-US" sz="2400" dirty="0" smtClean="0"/>
              <a:t>Applicable to new situations within or beyond the content</a:t>
            </a:r>
          </a:p>
          <a:p>
            <a:pPr marL="274320" indent="-274320">
              <a:lnSpc>
                <a:spcPct val="90000"/>
              </a:lnSpc>
              <a:defRPr/>
            </a:pPr>
            <a:r>
              <a:rPr lang="en-US" sz="2400" dirty="0" smtClean="0"/>
              <a:t>Concept Examples:</a:t>
            </a:r>
            <a:endParaRPr lang="en-US" sz="2400" i="1" dirty="0" smtClean="0"/>
          </a:p>
          <a:p>
            <a:pPr marL="685800" lvl="1" indent="-285750">
              <a:lnSpc>
                <a:spcPct val="90000"/>
              </a:lnSpc>
              <a:defRPr/>
            </a:pPr>
            <a:r>
              <a:rPr lang="en-US" sz="2400" i="1" dirty="0" smtClean="0"/>
              <a:t>conflict </a:t>
            </a:r>
          </a:p>
          <a:p>
            <a:pPr marL="685800" lvl="1" indent="-285750">
              <a:lnSpc>
                <a:spcPct val="90000"/>
              </a:lnSpc>
              <a:defRPr/>
            </a:pPr>
            <a:r>
              <a:rPr lang="en-US" sz="2400" i="1" dirty="0" smtClean="0"/>
              <a:t>change</a:t>
            </a:r>
          </a:p>
          <a:p>
            <a:pPr marL="685800" lvl="1" indent="-285750">
              <a:lnSpc>
                <a:spcPct val="90000"/>
              </a:lnSpc>
              <a:defRPr/>
            </a:pPr>
            <a:r>
              <a:rPr lang="en-US" sz="2400" i="1" dirty="0" smtClean="0"/>
              <a:t>migration</a:t>
            </a:r>
          </a:p>
          <a:p>
            <a:pPr marL="685800" lvl="1" indent="-285750">
              <a:lnSpc>
                <a:spcPct val="90000"/>
              </a:lnSpc>
              <a:defRPr/>
            </a:pPr>
            <a:r>
              <a:rPr lang="en-US" sz="2400" i="1" dirty="0" smtClean="0"/>
              <a:t>adaptation</a:t>
            </a:r>
          </a:p>
          <a:p>
            <a:pPr marL="685800" lvl="1" indent="-285750">
              <a:lnSpc>
                <a:spcPct val="90000"/>
              </a:lnSpc>
              <a:defRPr/>
            </a:pPr>
            <a:r>
              <a:rPr lang="en-US" sz="2400" i="1" dirty="0" smtClean="0"/>
              <a:t>place value</a:t>
            </a:r>
          </a:p>
          <a:p>
            <a:pPr marL="685800" lvl="1" indent="-285750">
              <a:lnSpc>
                <a:spcPct val="90000"/>
              </a:lnSpc>
              <a:defRPr/>
            </a:pPr>
            <a:r>
              <a:rPr lang="en-US" sz="2400" i="1" dirty="0" smtClean="0"/>
              <a:t>function</a:t>
            </a:r>
          </a:p>
          <a:p>
            <a:pPr marL="685800" lvl="1" indent="-285750">
              <a:lnSpc>
                <a:spcPct val="90000"/>
              </a:lnSpc>
              <a:defRPr/>
            </a:pPr>
            <a:r>
              <a:rPr lang="en-US" sz="2400" i="1" dirty="0" smtClean="0"/>
              <a:t>Equity</a:t>
            </a:r>
          </a:p>
          <a:p>
            <a:pPr marL="274320" indent="-274320">
              <a:lnSpc>
                <a:spcPct val="90000"/>
              </a:lnSpc>
              <a:buClr>
                <a:schemeClr val="accent3"/>
              </a:buClr>
              <a:defRPr/>
            </a:pPr>
            <a:endParaRPr lang="en-US" sz="2400" dirty="0" smtClean="0"/>
          </a:p>
          <a:p>
            <a:pPr marL="274320" indent="-274320">
              <a:lnSpc>
                <a:spcPct val="90000"/>
              </a:lnSpc>
              <a:buClr>
                <a:schemeClr val="accent3"/>
              </a:buClr>
              <a:defRPr/>
            </a:pPr>
            <a:endParaRPr lang="en-US" sz="2400" dirty="0" smtClean="0"/>
          </a:p>
          <a:p>
            <a:pPr marL="674370" lvl="1" indent="-274320">
              <a:lnSpc>
                <a:spcPct val="90000"/>
              </a:lnSpc>
              <a:buClr>
                <a:schemeClr val="accent3"/>
              </a:buClr>
              <a:buNone/>
              <a:defRPr/>
            </a:pPr>
            <a:endParaRPr lang="en-US" sz="2400" i="1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Concept</a:t>
            </a:r>
            <a:endParaRPr lang="en-US" b="1" dirty="0"/>
          </a:p>
        </p:txBody>
      </p:sp>
      <p:pic>
        <p:nvPicPr>
          <p:cNvPr id="7172" name="Picture 4" descr="C:\Users\jharvill\AppData\Local\Microsoft\Windows\Temporary Internet Files\Content.IE5\G4PZC5A9\MP900442417[1]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12" t="10205" b="7100"/>
          <a:stretch/>
        </p:blipFill>
        <p:spPr bwMode="auto">
          <a:xfrm>
            <a:off x="5029200" y="2057400"/>
            <a:ext cx="2807633" cy="44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756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4191000"/>
          </a:xfrm>
        </p:spPr>
        <p:txBody>
          <a:bodyPr numCol="2">
            <a:noAutofit/>
          </a:bodyPr>
          <a:lstStyle/>
          <a:p>
            <a:pPr marL="228600" lvl="1"/>
            <a:r>
              <a:rPr lang="en-US" sz="2000" b="1" i="1" dirty="0" smtClean="0"/>
              <a:t>“</a:t>
            </a:r>
            <a:r>
              <a:rPr lang="en-US" sz="2000" i="1" dirty="0" smtClean="0"/>
              <a:t>Good triumphs over evil”</a:t>
            </a:r>
          </a:p>
          <a:p>
            <a:pPr marL="228600" lvl="1"/>
            <a:r>
              <a:rPr lang="en-US" sz="2000" i="1" dirty="0" smtClean="0"/>
              <a:t>“the outsider”</a:t>
            </a:r>
          </a:p>
          <a:p>
            <a:pPr marL="228600" lvl="1"/>
            <a:r>
              <a:rPr lang="en-US" sz="2000" i="1" dirty="0" smtClean="0"/>
              <a:t>“the more </a:t>
            </a:r>
            <a:r>
              <a:rPr lang="en-US" sz="2000" dirty="0" smtClean="0"/>
              <a:t>we learn the less we  </a:t>
            </a:r>
          </a:p>
          <a:p>
            <a:pPr marL="0" lvl="1" indent="0">
              <a:buNone/>
            </a:pPr>
            <a:r>
              <a:rPr lang="en-US" sz="2000" dirty="0" smtClean="0"/>
              <a:t>   know”</a:t>
            </a:r>
          </a:p>
          <a:p>
            <a:pPr marL="228600" lvl="1"/>
            <a:r>
              <a:rPr lang="en-US" sz="2000" i="1" dirty="0" smtClean="0"/>
              <a:t>“Nature vs. nurture” </a:t>
            </a:r>
          </a:p>
          <a:p>
            <a:pPr marL="228600" lvl="1"/>
            <a:r>
              <a:rPr lang="en-US" sz="2000" i="1" dirty="0" smtClean="0"/>
              <a:t>“offense vs. defense”</a:t>
            </a:r>
          </a:p>
          <a:p>
            <a:pPr marL="228600" lvl="1"/>
            <a:r>
              <a:rPr lang="en-US" sz="2000" i="1" dirty="0" smtClean="0"/>
              <a:t>America as seen by ourselves, our allies, and our </a:t>
            </a:r>
            <a:r>
              <a:rPr lang="en-US" sz="2000" dirty="0" smtClean="0"/>
              <a:t>foes; </a:t>
            </a:r>
          </a:p>
          <a:p>
            <a:pPr marL="228600" lvl="1"/>
            <a:r>
              <a:rPr lang="en-US" sz="2000" dirty="0" smtClean="0"/>
              <a:t>Euclidean vs. </a:t>
            </a:r>
            <a:r>
              <a:rPr lang="en-US" sz="2000" dirty="0" err="1" smtClean="0"/>
              <a:t>non-euclidean</a:t>
            </a:r>
            <a:r>
              <a:rPr lang="en-US" sz="2000" dirty="0" smtClean="0"/>
              <a:t> geometry</a:t>
            </a:r>
            <a:endParaRPr lang="en-US" sz="2000" i="1" dirty="0" smtClean="0"/>
          </a:p>
          <a:p>
            <a:pPr marL="228600" lvl="1"/>
            <a:r>
              <a:rPr lang="en-US" sz="2000" i="1" dirty="0" smtClean="0"/>
              <a:t>freedom involves responsibility</a:t>
            </a:r>
          </a:p>
          <a:p>
            <a:pPr marL="228600" lvl="1"/>
            <a:endParaRPr lang="en-US" sz="2000" i="1" dirty="0" smtClean="0"/>
          </a:p>
          <a:p>
            <a:pPr marL="365760" lvl="1" indent="-365760"/>
            <a:r>
              <a:rPr lang="en-US" sz="2000" i="1" dirty="0" smtClean="0"/>
              <a:t>no force is acting on </a:t>
            </a:r>
            <a:r>
              <a:rPr lang="en-US" sz="2000" dirty="0" smtClean="0"/>
              <a:t>a body moving at a fast constant speed</a:t>
            </a:r>
          </a:p>
          <a:p>
            <a:pPr marL="365760" lvl="1" indent="-365760"/>
            <a:r>
              <a:rPr lang="en-US" sz="2000" i="1" dirty="0" smtClean="0"/>
              <a:t>form follows function</a:t>
            </a:r>
          </a:p>
          <a:p>
            <a:pPr marL="365760" lvl="1" indent="-365760"/>
            <a:r>
              <a:rPr lang="en-US" sz="2000" i="1" dirty="0" smtClean="0"/>
              <a:t>you are what you eat </a:t>
            </a:r>
          </a:p>
          <a:p>
            <a:pPr marL="365760" lvl="1" indent="-365760"/>
            <a:r>
              <a:rPr lang="en-US" sz="2000" i="1" dirty="0" smtClean="0"/>
              <a:t>less is </a:t>
            </a:r>
            <a:r>
              <a:rPr lang="en-US" sz="2000" dirty="0" smtClean="0"/>
              <a:t>more </a:t>
            </a:r>
          </a:p>
          <a:p>
            <a:pPr marL="365760" lvl="1" indent="-365760"/>
            <a:r>
              <a:rPr lang="en-US" sz="2000" dirty="0" smtClean="0"/>
              <a:t>history as a march of human progress</a:t>
            </a:r>
          </a:p>
          <a:p>
            <a:pPr marL="365760" lvl="1" indent="-365760"/>
            <a:r>
              <a:rPr lang="en-US" sz="2000" dirty="0" smtClean="0"/>
              <a:t>anything can be measured if we can identify what it is we want to measure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Concept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5247" y="1371600"/>
            <a:ext cx="4076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 3" pitchFamily="18" charset="2"/>
              <a:buChar char="}"/>
            </a:pPr>
            <a:r>
              <a:rPr lang="en-US" sz="2400" dirty="0"/>
              <a:t>More Concept Examples</a:t>
            </a:r>
          </a:p>
        </p:txBody>
      </p:sp>
      <p:pic>
        <p:nvPicPr>
          <p:cNvPr id="6" name="Picture 2" descr="C:\Users\jharvill\AppData\Local\Microsoft\Windows\Temporary Internet Files\Content.IE5\G4PZC5A9\MP9004424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80054">
            <a:off x="7603952" y="136510"/>
            <a:ext cx="969624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What are the concepts in the Texas Essential Knowledge and Skills (TEKS)?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are the concepts in the postsecondary courses?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Concept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2" descr="C:\Users\jharvill\AppData\Local\Microsoft\Windows\Temporary Internet Files\Content.IE5\G4PZC5A9\MP9004424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80054">
            <a:off x="7603952" y="136510"/>
            <a:ext cx="969624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5181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/>
              <a:t>Statements that specify what students will know, be able to do, or be able to demonstrate when they have completed or participated in a program/activity/course/project. 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/>
              <a:t>Outcomes are usually expressed as knowledge, skills, attitudes, or values.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What are the characteristics of good SLOs?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/>
              <a:t>Specify an action by the student that must be observable, measurable, and able to be demonstrated.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Student Learning Outcome (SLOs)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9221" name="Picture 5" descr="C:\Users\jharvill\AppData\Local\Microsoft\Windows\Temporary Internet Files\Content.IE5\NKU46CL5\MC90029794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394" y="5334000"/>
            <a:ext cx="1732788" cy="1240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562600"/>
          </a:xfrm>
        </p:spPr>
        <p:txBody>
          <a:bodyPr>
            <a:noAutofit/>
          </a:bodyPr>
          <a:lstStyle/>
          <a:p>
            <a:pPr marL="228600" lvl="1" indent="-457200">
              <a:lnSpc>
                <a:spcPct val="120000"/>
              </a:lnSpc>
              <a:buFont typeface="Wingdings 3" pitchFamily="18" charset="2"/>
              <a:buChar char="}"/>
            </a:pPr>
            <a:r>
              <a:rPr lang="en-US" sz="1800" b="1" dirty="0"/>
              <a:t>How can SLOs help students and organizations?</a:t>
            </a:r>
          </a:p>
          <a:p>
            <a:pPr lvl="1">
              <a:lnSpc>
                <a:spcPct val="120000"/>
              </a:lnSpc>
            </a:pPr>
            <a:r>
              <a:rPr lang="en-US" sz="1800" dirty="0" smtClean="0"/>
              <a:t>Help departments understand how to better facilitate student learning</a:t>
            </a:r>
          </a:p>
          <a:p>
            <a:pPr lvl="1">
              <a:lnSpc>
                <a:spcPct val="120000"/>
              </a:lnSpc>
            </a:pPr>
            <a:r>
              <a:rPr lang="en-US" sz="1800" dirty="0" smtClean="0"/>
              <a:t>Provide departments with feedback (e.g. Are your services providing what they are supposed to beyond customer satisfaction?)</a:t>
            </a:r>
          </a:p>
          <a:p>
            <a:pPr lvl="1">
              <a:lnSpc>
                <a:spcPct val="120000"/>
              </a:lnSpc>
            </a:pPr>
            <a:r>
              <a:rPr lang="en-US" sz="1800" dirty="0" smtClean="0"/>
              <a:t>What skills are students learning? Are these the skills we want them to learn? Are these the skills we are teaching them?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Enable students to articulate what they are learning and have learned from attending URI, inside and outside of the classroom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Help students be able to explain what they can do and what they </a:t>
            </a:r>
            <a:r>
              <a:rPr lang="en-US" sz="1800" dirty="0" smtClean="0"/>
              <a:t>know</a:t>
            </a:r>
            <a:endParaRPr lang="en-US" sz="1800" dirty="0"/>
          </a:p>
          <a:p>
            <a:pPr lvl="1">
              <a:lnSpc>
                <a:spcPct val="120000"/>
              </a:lnSpc>
            </a:pPr>
            <a:r>
              <a:rPr lang="en-US" sz="1800" dirty="0"/>
              <a:t>Enable students to better understand where they can go to learn particular knowledge, skills, attitudes or </a:t>
            </a:r>
            <a:r>
              <a:rPr lang="en-US" sz="1800" dirty="0" smtClean="0"/>
              <a:t>values </a:t>
            </a:r>
            <a:endParaRPr lang="en-US" sz="1800" dirty="0"/>
          </a:p>
          <a:p>
            <a:pPr lvl="1">
              <a:lnSpc>
                <a:spcPct val="120000"/>
              </a:lnSpc>
            </a:pPr>
            <a:r>
              <a:rPr lang="en-US" sz="1800" dirty="0"/>
              <a:t>Ultimately, provide students with a map of where various learning opportunities are available throughout the </a:t>
            </a:r>
            <a:r>
              <a:rPr lang="en-US" sz="1800" dirty="0" smtClean="0"/>
              <a:t>university</a:t>
            </a:r>
            <a:endParaRPr lang="en-US" sz="1800" dirty="0"/>
          </a:p>
          <a:p>
            <a:pPr lvl="1">
              <a:lnSpc>
                <a:spcPct val="120000"/>
              </a:lnSpc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Student Learning Outcome (SLOs)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0175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Instructional strategies involve techniques, methods, materials, and other means that are used to assist a student to achieve an educational goal. </a:t>
            </a:r>
          </a:p>
          <a:p>
            <a:r>
              <a:rPr lang="en-US" b="1" dirty="0" smtClean="0"/>
              <a:t>Examples:  </a:t>
            </a:r>
          </a:p>
          <a:p>
            <a:pPr lvl="1"/>
            <a:r>
              <a:rPr lang="en-US" dirty="0" smtClean="0"/>
              <a:t>activating prior knowledge</a:t>
            </a:r>
          </a:p>
          <a:p>
            <a:pPr lvl="1"/>
            <a:r>
              <a:rPr lang="en-US" dirty="0" smtClean="0"/>
              <a:t>using appropriate reinforcement and practice</a:t>
            </a:r>
          </a:p>
          <a:p>
            <a:pPr lvl="1"/>
            <a:r>
              <a:rPr lang="en-US" dirty="0" smtClean="0"/>
              <a:t>implementing cooperative learning</a:t>
            </a:r>
          </a:p>
          <a:p>
            <a:pPr lvl="1"/>
            <a:r>
              <a:rPr lang="en-US" dirty="0" smtClean="0"/>
              <a:t>creating graphic organizers</a:t>
            </a:r>
          </a:p>
          <a:p>
            <a:pPr lvl="1"/>
            <a:r>
              <a:rPr lang="en-US" dirty="0" smtClean="0"/>
              <a:t>applying efficient note-taking skills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Instructional Strategy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Formative assessment is assessment of how students are progressing in their learning, while summative assessment is a final assessment of learning.</a:t>
            </a:r>
          </a:p>
          <a:p>
            <a:pPr marL="109728" indent="0">
              <a:buNone/>
            </a:pPr>
            <a:endParaRPr lang="en-US" dirty="0" smtClean="0"/>
          </a:p>
          <a:p>
            <a:pPr marL="640080"/>
            <a:r>
              <a:rPr lang="en-US" dirty="0" smtClean="0"/>
              <a:t>Provides checkpoints of student’s progress in meeting learning goals</a:t>
            </a:r>
          </a:p>
          <a:p>
            <a:pPr marL="640080"/>
            <a:r>
              <a:rPr lang="en-US" dirty="0" smtClean="0"/>
              <a:t>Conducted in individual, small group, or large group settings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Formative Assessment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152400"/>
            <a:ext cx="8543925" cy="12049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Student achievement is a product of </a:t>
            </a:r>
            <a:br>
              <a:rPr lang="en-US" sz="4000" b="1" dirty="0" smtClean="0"/>
            </a:br>
            <a:r>
              <a:rPr lang="en-US" sz="4000" b="1" dirty="0" smtClean="0"/>
              <a:t>rigor and relevance.</a:t>
            </a:r>
            <a:r>
              <a:rPr lang="en-US" b="1" dirty="0" smtClean="0"/>
              <a:t>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85307745"/>
              </p:ext>
            </p:extLst>
          </p:nvPr>
        </p:nvGraphicFramePr>
        <p:xfrm>
          <a:off x="16002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Response cards</a:t>
            </a:r>
          </a:p>
          <a:p>
            <a:r>
              <a:rPr lang="en-US" dirty="0" smtClean="0"/>
              <a:t>Hand signals</a:t>
            </a:r>
          </a:p>
          <a:p>
            <a:r>
              <a:rPr lang="en-US" dirty="0" smtClean="0"/>
              <a:t>Response boards</a:t>
            </a:r>
          </a:p>
          <a:p>
            <a:r>
              <a:rPr lang="en-US" dirty="0" smtClean="0"/>
              <a:t>Oral responses</a:t>
            </a:r>
          </a:p>
          <a:p>
            <a:r>
              <a:rPr lang="en-US" dirty="0" smtClean="0"/>
              <a:t>Audience response systems</a:t>
            </a:r>
          </a:p>
          <a:p>
            <a:r>
              <a:rPr lang="en-US" dirty="0" smtClean="0"/>
              <a:t>Written summary statements (Exit Ticket)</a:t>
            </a:r>
          </a:p>
          <a:p>
            <a:r>
              <a:rPr lang="en-US" dirty="0" smtClean="0"/>
              <a:t>Self assessments</a:t>
            </a:r>
          </a:p>
          <a:p>
            <a:r>
              <a:rPr lang="en-US" dirty="0" smtClean="0"/>
              <a:t>Performance tasks</a:t>
            </a:r>
          </a:p>
          <a:p>
            <a:r>
              <a:rPr lang="en-US" dirty="0" smtClean="0"/>
              <a:t>Blogs</a:t>
            </a:r>
          </a:p>
          <a:p>
            <a:r>
              <a:rPr lang="en-US" dirty="0" smtClean="0"/>
              <a:t>Journals</a:t>
            </a:r>
          </a:p>
          <a:p>
            <a:r>
              <a:rPr lang="en-US" dirty="0" smtClean="0"/>
              <a:t>Visual representation</a:t>
            </a:r>
          </a:p>
          <a:p>
            <a:r>
              <a:rPr lang="en-US" dirty="0" smtClean="0"/>
              <a:t>Collaborative activities</a:t>
            </a:r>
          </a:p>
          <a:p>
            <a:r>
              <a:rPr lang="en-US" dirty="0" smtClean="0"/>
              <a:t>Graphic organizers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Formative Assessment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39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143000"/>
            <a:ext cx="5334000" cy="4864291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90000"/>
              </a:lnSpc>
              <a:buNone/>
            </a:pPr>
            <a:r>
              <a:rPr lang="en-US" sz="2800" dirty="0" smtClean="0">
                <a:latin typeface="Berlin Sans FB" pitchFamily="34" charset="0"/>
              </a:rPr>
              <a:t>The future belongs to a very different kind of person with a very different kind of mind – creators and empathizers, pattern recognizers, and meaning makers.  These people – artists, inventors, designers, storytellers, caregivers, consolers, big picture thinkers – will now reap society’s richest rewards and share its greatest joys.</a:t>
            </a:r>
          </a:p>
          <a:p>
            <a:pPr algn="r">
              <a:lnSpc>
                <a:spcPct val="90000"/>
              </a:lnSpc>
              <a:buNone/>
            </a:pPr>
            <a:endParaRPr lang="en-US" sz="2800" dirty="0" smtClean="0">
              <a:latin typeface="Berlin Sans FB" pitchFamily="34" charset="0"/>
            </a:endParaRPr>
          </a:p>
          <a:p>
            <a:pPr algn="r">
              <a:lnSpc>
                <a:spcPct val="90000"/>
              </a:lnSpc>
              <a:buNone/>
            </a:pPr>
            <a:r>
              <a:rPr lang="en-US" sz="2800" dirty="0" smtClean="0"/>
              <a:t>-Dan Pink</a:t>
            </a:r>
          </a:p>
          <a:p>
            <a:pPr algn="r">
              <a:lnSpc>
                <a:spcPct val="90000"/>
              </a:lnSpc>
              <a:buNone/>
            </a:pPr>
            <a:r>
              <a:rPr lang="en-US" sz="2800" dirty="0" smtClean="0"/>
              <a:t>A Whole New Mind</a:t>
            </a:r>
          </a:p>
          <a:p>
            <a:pPr algn="r"/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146" name="Picture 2" descr="C:\Users\jharvill\AppData\Local\Microsoft\Windows\Temporary Internet Files\Content.IE5\JRHVZWS5\MP90044856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3356752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1816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800" dirty="0" smtClean="0"/>
              <a:t>Identify </a:t>
            </a:r>
            <a:r>
              <a:rPr lang="en-US" sz="2800" dirty="0"/>
              <a:t>a common concept</a:t>
            </a:r>
            <a:endParaRPr lang="en-US" sz="1800" dirty="0"/>
          </a:p>
          <a:p>
            <a:pPr lvl="1"/>
            <a:r>
              <a:rPr lang="en-US" sz="2400" dirty="0"/>
              <a:t>Concept shared by secondary and postsecondary core </a:t>
            </a:r>
            <a:r>
              <a:rPr lang="en-US" sz="2400" dirty="0" smtClean="0"/>
              <a:t>learning</a:t>
            </a:r>
            <a:r>
              <a:rPr lang="en-US" sz="2800" dirty="0"/>
              <a:t> </a:t>
            </a:r>
            <a:endParaRPr lang="en-US" sz="1800" dirty="0"/>
          </a:p>
          <a:p>
            <a:pPr lvl="0"/>
            <a:r>
              <a:rPr lang="en-US" sz="2800" dirty="0"/>
              <a:t>Define the concept depth and complexity</a:t>
            </a:r>
            <a:endParaRPr lang="en-US" sz="1800" dirty="0"/>
          </a:p>
          <a:p>
            <a:pPr lvl="1"/>
            <a:r>
              <a:rPr lang="en-US" sz="2400" dirty="0"/>
              <a:t>Secondary setting</a:t>
            </a:r>
            <a:endParaRPr lang="en-US" sz="1600" dirty="0"/>
          </a:p>
          <a:p>
            <a:pPr lvl="1"/>
            <a:r>
              <a:rPr lang="en-US" sz="2400" dirty="0"/>
              <a:t>Postsecondary </a:t>
            </a:r>
            <a:r>
              <a:rPr lang="en-US" sz="2400" dirty="0" smtClean="0"/>
              <a:t>setting</a:t>
            </a:r>
            <a:endParaRPr lang="en-US" sz="1800" dirty="0"/>
          </a:p>
          <a:p>
            <a:pPr lvl="0"/>
            <a:r>
              <a:rPr lang="en-US" sz="2800" dirty="0"/>
              <a:t>Identify the following critical attributes of the teaching of the concept</a:t>
            </a:r>
            <a:endParaRPr lang="en-US" sz="1800" dirty="0"/>
          </a:p>
          <a:p>
            <a:pPr lvl="1"/>
            <a:r>
              <a:rPr lang="en-US" sz="2400" dirty="0"/>
              <a:t>Prior Knowledge</a:t>
            </a:r>
            <a:endParaRPr lang="en-US" sz="1600" dirty="0"/>
          </a:p>
          <a:p>
            <a:pPr lvl="1"/>
            <a:r>
              <a:rPr lang="en-US" sz="2400" dirty="0"/>
              <a:t>Instructional </a:t>
            </a:r>
            <a:r>
              <a:rPr lang="en-US" sz="2400" dirty="0" smtClean="0"/>
              <a:t>Strategies</a:t>
            </a:r>
            <a:endParaRPr lang="en-US" sz="1600" dirty="0"/>
          </a:p>
          <a:p>
            <a:pPr lvl="1"/>
            <a:r>
              <a:rPr lang="en-US" sz="2400" dirty="0"/>
              <a:t>Activities/Assignments</a:t>
            </a:r>
            <a:endParaRPr lang="en-US" sz="1600" dirty="0"/>
          </a:p>
          <a:p>
            <a:pPr lvl="1"/>
            <a:r>
              <a:rPr lang="en-US" sz="2400" dirty="0" smtClean="0"/>
              <a:t>Resources</a:t>
            </a:r>
            <a:endParaRPr lang="en-US" sz="1800" dirty="0"/>
          </a:p>
          <a:p>
            <a:pPr lvl="0"/>
            <a:r>
              <a:rPr lang="en-US" sz="2800" dirty="0"/>
              <a:t>Align concept to the </a:t>
            </a:r>
            <a:endParaRPr lang="en-US" sz="1800" dirty="0"/>
          </a:p>
          <a:p>
            <a:pPr lvl="1"/>
            <a:r>
              <a:rPr lang="en-US" sz="2400" dirty="0"/>
              <a:t>Texas Essential Knowledge and Skills</a:t>
            </a:r>
            <a:endParaRPr lang="en-US" sz="1600" dirty="0"/>
          </a:p>
          <a:p>
            <a:pPr lvl="1"/>
            <a:r>
              <a:rPr lang="en-US" sz="2400" dirty="0"/>
              <a:t>End-of-Course</a:t>
            </a:r>
            <a:endParaRPr lang="en-US" sz="1600" dirty="0"/>
          </a:p>
          <a:p>
            <a:pPr lvl="1"/>
            <a:r>
              <a:rPr lang="en-US" sz="2400" dirty="0"/>
              <a:t>College and Career Readiness Standards</a:t>
            </a:r>
            <a:endParaRPr lang="en-US" sz="1600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020762"/>
          </a:xfrm>
        </p:spPr>
        <p:txBody>
          <a:bodyPr>
            <a:noAutofit/>
          </a:bodyPr>
          <a:lstStyle/>
          <a:p>
            <a:r>
              <a:rPr lang="en-US" sz="3200" dirty="0"/>
              <a:t>Vertical Alignment Process</a:t>
            </a:r>
            <a:br>
              <a:rPr lang="en-US" sz="3200" dirty="0"/>
            </a:br>
            <a:r>
              <a:rPr lang="en-US" sz="2000" dirty="0"/>
              <a:t>(Writing a Course Profile - Not a Complete Curriculum Document)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5732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pitchFamily="18" charset="2"/>
              <a:buChar char="}"/>
            </a:pPr>
            <a:r>
              <a:rPr lang="en-US" sz="3200" dirty="0" smtClean="0"/>
              <a:t>Secondary and Postsecondary partners work groups </a:t>
            </a:r>
          </a:p>
          <a:p>
            <a:pPr lvl="1"/>
            <a:r>
              <a:rPr lang="en-US" sz="3200" dirty="0" smtClean="0"/>
              <a:t>English III</a:t>
            </a:r>
          </a:p>
          <a:p>
            <a:pPr lvl="1"/>
            <a:r>
              <a:rPr lang="en-US" sz="3200" dirty="0" smtClean="0"/>
              <a:t>English IV</a:t>
            </a:r>
          </a:p>
          <a:p>
            <a:pPr lvl="1"/>
            <a:r>
              <a:rPr lang="en-US" sz="3200" dirty="0" smtClean="0"/>
              <a:t>Chemistry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 Groups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11277" name="Picture 13" descr="C:\Users\jharvill\AppData\Local\Microsoft\Windows\Temporary Internet Files\Content.IE5\G4PZC5A9\MP90017881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048000"/>
            <a:ext cx="4824722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51037"/>
            <a:ext cx="8229600" cy="4525963"/>
          </a:xfrm>
        </p:spPr>
        <p:txBody>
          <a:bodyPr/>
          <a:lstStyle/>
          <a:p>
            <a:pPr algn="ctr"/>
            <a:r>
              <a:rPr lang="en-US" dirty="0" smtClean="0"/>
              <a:t>Three things I learned today.</a:t>
            </a:r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Two ideas I want to know more about.</a:t>
            </a:r>
          </a:p>
          <a:p>
            <a:pPr marL="109728" indent="0" algn="ctr">
              <a:buNone/>
            </a:pPr>
            <a:r>
              <a:rPr lang="en-US" dirty="0" smtClean="0"/>
              <a:t>     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One idea I will use in my teaching next week.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 Group Debrief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12295" name="Picture 7" descr="C:\Users\jharvill\AppData\Local\Microsoft\Windows\Temporary Internet Files\Content.IE5\NKU46CL5\MP90039958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8600"/>
            <a:ext cx="182835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46482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sz="6000" b="1" dirty="0" smtClean="0"/>
              <a:t>If you always do what you’ve always done, you’ll always get what you’ve always got.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pitchFamily="18" charset="2"/>
              <a:buChar char="}"/>
            </a:pPr>
            <a:r>
              <a:rPr lang="en-US" dirty="0" smtClean="0"/>
              <a:t>Creation of secondary course profiles aligned to the </a:t>
            </a:r>
          </a:p>
          <a:p>
            <a:pPr lvl="1"/>
            <a:r>
              <a:rPr lang="en-US" dirty="0" smtClean="0"/>
              <a:t>Enduring Understandings</a:t>
            </a:r>
          </a:p>
          <a:p>
            <a:pPr lvl="1"/>
            <a:r>
              <a:rPr lang="en-US" dirty="0" smtClean="0"/>
              <a:t>Key Concepts</a:t>
            </a:r>
          </a:p>
          <a:p>
            <a:pPr lvl="1"/>
            <a:r>
              <a:rPr lang="en-US" dirty="0" smtClean="0"/>
              <a:t>Texas Essential Knowledge and Skills (TEKS)</a:t>
            </a:r>
          </a:p>
          <a:p>
            <a:pPr lvl="1"/>
            <a:r>
              <a:rPr lang="en-US" dirty="0" smtClean="0"/>
              <a:t>Texas College and Career Readiness Standards</a:t>
            </a:r>
          </a:p>
          <a:p>
            <a:pPr lvl="1"/>
            <a:r>
              <a:rPr lang="en-US" dirty="0" smtClean="0"/>
              <a:t>STAAR End-of-Course</a:t>
            </a:r>
          </a:p>
          <a:p>
            <a:pPr lvl="1"/>
            <a:r>
              <a:rPr lang="en-US" dirty="0" smtClean="0"/>
              <a:t>ACCUPLACER</a:t>
            </a:r>
          </a:p>
          <a:p>
            <a:pPr lvl="1"/>
            <a:r>
              <a:rPr lang="en-US" dirty="0" smtClean="0"/>
              <a:t>Instructional Strategies</a:t>
            </a:r>
          </a:p>
          <a:p>
            <a:pPr lvl="1"/>
            <a:r>
              <a:rPr lang="en-US" dirty="0" smtClean="0"/>
              <a:t>Assignments/Activities</a:t>
            </a:r>
          </a:p>
          <a:p>
            <a:pPr lvl="1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Secondary Course Profiles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098" name="Picture 2" descr="C:\Users\jharvill\AppData\Local\Microsoft\Windows\Temporary Internet Files\Content.IE5\Y0NC11OM\MC9000567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99" y="4191000"/>
            <a:ext cx="3057821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132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 3" pitchFamily="18" charset="2"/>
              <a:buChar char="}"/>
            </a:pPr>
            <a:r>
              <a:rPr lang="en-US" dirty="0" smtClean="0"/>
              <a:t>Creation of postsecondary course profiles aligned to the </a:t>
            </a:r>
          </a:p>
          <a:p>
            <a:pPr lvl="1"/>
            <a:r>
              <a:rPr lang="en-US" dirty="0" smtClean="0"/>
              <a:t>Enduring Understandings</a:t>
            </a:r>
          </a:p>
          <a:p>
            <a:pPr lvl="1"/>
            <a:r>
              <a:rPr lang="en-US" dirty="0" smtClean="0"/>
              <a:t>Student Learning Outcomes </a:t>
            </a:r>
          </a:p>
          <a:p>
            <a:pPr lvl="1"/>
            <a:r>
              <a:rPr lang="en-US" dirty="0" smtClean="0"/>
              <a:t>Texas College and Career Readiness Standards</a:t>
            </a:r>
          </a:p>
          <a:p>
            <a:pPr lvl="1"/>
            <a:r>
              <a:rPr lang="en-US" dirty="0" smtClean="0"/>
              <a:t>ACCUPLACER</a:t>
            </a:r>
          </a:p>
          <a:p>
            <a:pPr lvl="1"/>
            <a:r>
              <a:rPr lang="en-US" dirty="0" smtClean="0"/>
              <a:t>Instructional Strategies</a:t>
            </a:r>
          </a:p>
          <a:p>
            <a:pPr lvl="1"/>
            <a:r>
              <a:rPr lang="en-US" dirty="0" smtClean="0"/>
              <a:t>Assignments/Activities</a:t>
            </a:r>
          </a:p>
          <a:p>
            <a:pPr lvl="1"/>
            <a:r>
              <a:rPr lang="en-US" dirty="0" smtClean="0"/>
              <a:t>Resources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Postsecondary Course Profiles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122" name="Picture 2" descr="C:\Users\jharvill\AppData\Local\Microsoft\Windows\Temporary Internet Files\Content.IE5\G4PZC5A9\MC9000567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114800"/>
            <a:ext cx="466972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Secondary  </a:t>
            </a:r>
            <a:r>
              <a:rPr lang="en-US" sz="3200" u="sng" dirty="0" smtClean="0">
                <a:effectLst/>
              </a:rPr>
              <a:t>ELA</a:t>
            </a:r>
            <a:r>
              <a:rPr lang="en-US" sz="3200" dirty="0" smtClean="0">
                <a:effectLst/>
              </a:rPr>
              <a:t> Course </a:t>
            </a:r>
            <a:r>
              <a:rPr lang="en-US" sz="3200" dirty="0">
                <a:effectLst/>
              </a:rPr>
              <a:t>Profile </a:t>
            </a:r>
            <a:r>
              <a:rPr lang="en-US" sz="3200" dirty="0" smtClean="0">
                <a:effectLst/>
              </a:rPr>
              <a:t>Template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167359"/>
              </p:ext>
            </p:extLst>
          </p:nvPr>
        </p:nvGraphicFramePr>
        <p:xfrm>
          <a:off x="228600" y="1371600"/>
          <a:ext cx="8712889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5" imgW="12048068" imgH="5057766" progId="Word.Document.12">
                  <p:embed/>
                </p:oleObj>
              </mc:Choice>
              <mc:Fallback>
                <p:oleObj name="Document" r:id="rId5" imgW="12048068" imgH="50577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600" y="1371600"/>
                        <a:ext cx="8712889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Secondary  </a:t>
            </a:r>
            <a:r>
              <a:rPr lang="en-US" sz="3200" u="sng" dirty="0" smtClean="0">
                <a:effectLst/>
              </a:rPr>
              <a:t>Science</a:t>
            </a:r>
            <a:r>
              <a:rPr lang="en-US" sz="3200" dirty="0" smtClean="0">
                <a:effectLst/>
              </a:rPr>
              <a:t> Course </a:t>
            </a:r>
            <a:r>
              <a:rPr lang="en-US" sz="3200" dirty="0">
                <a:effectLst/>
              </a:rPr>
              <a:t>Profile </a:t>
            </a:r>
            <a:r>
              <a:rPr lang="en-US" sz="3200" dirty="0" smtClean="0">
                <a:effectLst/>
              </a:rPr>
              <a:t>Template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178832"/>
              </p:ext>
            </p:extLst>
          </p:nvPr>
        </p:nvGraphicFramePr>
        <p:xfrm>
          <a:off x="202511" y="1524000"/>
          <a:ext cx="8712889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5" imgW="12048068" imgH="5057766" progId="Word.Document.12">
                  <p:embed/>
                </p:oleObj>
              </mc:Choice>
              <mc:Fallback>
                <p:oleObj name="Document" r:id="rId5" imgW="12048068" imgH="50577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511" y="1524000"/>
                        <a:ext cx="8712889" cy="449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03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Postsecondary </a:t>
            </a:r>
            <a:r>
              <a:rPr lang="en-US" sz="3200" u="sng" dirty="0" smtClean="0"/>
              <a:t>ELA</a:t>
            </a:r>
            <a:r>
              <a:rPr lang="en-US" sz="3200" dirty="0" smtClean="0"/>
              <a:t> Course Profile Template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749985"/>
              </p:ext>
            </p:extLst>
          </p:nvPr>
        </p:nvGraphicFramePr>
        <p:xfrm>
          <a:off x="137089" y="1371600"/>
          <a:ext cx="8930711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Document" r:id="rId5" imgW="12048068" imgH="5057766" progId="Word.Document.12">
                  <p:embed/>
                </p:oleObj>
              </mc:Choice>
              <mc:Fallback>
                <p:oleObj name="Document" r:id="rId5" imgW="12048068" imgH="50577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089" y="1371600"/>
                        <a:ext cx="8930711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Postsecondary </a:t>
            </a:r>
            <a:r>
              <a:rPr lang="en-US" sz="3200" u="sng" dirty="0" smtClean="0"/>
              <a:t>Science</a:t>
            </a:r>
            <a:r>
              <a:rPr lang="en-US" sz="3200" dirty="0" smtClean="0"/>
              <a:t> Course Profile Template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034092"/>
              </p:ext>
            </p:extLst>
          </p:nvPr>
        </p:nvGraphicFramePr>
        <p:xfrm>
          <a:off x="228600" y="1600200"/>
          <a:ext cx="8712889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Document" r:id="rId5" imgW="12048068" imgH="5057766" progId="Word.Document.12">
                  <p:embed/>
                </p:oleObj>
              </mc:Choice>
              <mc:Fallback>
                <p:oleObj name="Document" r:id="rId5" imgW="12048068" imgH="50577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600" y="1600200"/>
                        <a:ext cx="8712889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452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Enduring Understanding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Essential Question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Concept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Student Learning Outcome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Instructional Strategy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AVATAR  Course  Profile Template  Definitions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BEF7-7293-46AE-9D35-8611E125A7B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074" name="Picture 2" descr="C:\Users\jharvill\AppData\Local\Microsoft\Windows\Temporary Internet Files\Content.IE5\Y0NC11OM\MP90030961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1822">
            <a:off x="5477143" y="4052153"/>
            <a:ext cx="3204673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1579</TotalTime>
  <Words>1205</Words>
  <Application>Microsoft Office PowerPoint</Application>
  <PresentationFormat>On-screen Show (4:3)</PresentationFormat>
  <Paragraphs>237</Paragraphs>
  <Slides>25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Concourse</vt:lpstr>
      <vt:lpstr>Document</vt:lpstr>
      <vt:lpstr>Academic Vertical Alignment Training and Renewal (AVATAR) Project </vt:lpstr>
      <vt:lpstr>Student achievement is a product of  rigor and relevance. </vt:lpstr>
      <vt:lpstr>Secondary Course Profiles</vt:lpstr>
      <vt:lpstr>Postsecondary Course Profiles</vt:lpstr>
      <vt:lpstr>Secondary  ELA Course Profile Template</vt:lpstr>
      <vt:lpstr>Secondary  Science Course Profile Template</vt:lpstr>
      <vt:lpstr>Postsecondary ELA Course Profile Template</vt:lpstr>
      <vt:lpstr>Postsecondary Science Course Profile Template</vt:lpstr>
      <vt:lpstr>AVATAR  Course  Profile Template  Definitions</vt:lpstr>
      <vt:lpstr>Enduring Understandings</vt:lpstr>
      <vt:lpstr>Essential Question</vt:lpstr>
      <vt:lpstr>Key Concept</vt:lpstr>
      <vt:lpstr>Key Concept</vt:lpstr>
      <vt:lpstr>Key Concept</vt:lpstr>
      <vt:lpstr>Key Concept</vt:lpstr>
      <vt:lpstr>Student Learning Outcome (SLOs)</vt:lpstr>
      <vt:lpstr>Student Learning Outcome (SLOs)</vt:lpstr>
      <vt:lpstr>Instructional Strategy</vt:lpstr>
      <vt:lpstr>Formative Assessment </vt:lpstr>
      <vt:lpstr>Formative Assessment Examples</vt:lpstr>
      <vt:lpstr>PowerPoint Presentation</vt:lpstr>
      <vt:lpstr>Vertical Alignment Process (Writing a Course Profile - Not a Complete Curriculum Document) </vt:lpstr>
      <vt:lpstr>Work Groups</vt:lpstr>
      <vt:lpstr>Work Group Debrief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Vertical Alignment Training and Renewal (AVATAR) Project</dc:title>
  <dc:creator>Kathy</dc:creator>
  <cp:lastModifiedBy>Quinn, Kerry</cp:lastModifiedBy>
  <cp:revision>338</cp:revision>
  <cp:lastPrinted>2011-11-14T22:34:57Z</cp:lastPrinted>
  <dcterms:created xsi:type="dcterms:W3CDTF">2011-09-11T13:56:43Z</dcterms:created>
  <dcterms:modified xsi:type="dcterms:W3CDTF">2012-04-10T16:29:04Z</dcterms:modified>
</cp:coreProperties>
</file>