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421" r:id="rId2"/>
    <p:sldId id="369" r:id="rId3"/>
    <p:sldId id="463" r:id="rId4"/>
    <p:sldId id="464" r:id="rId5"/>
    <p:sldId id="465" r:id="rId6"/>
    <p:sldId id="468" r:id="rId7"/>
    <p:sldId id="469" r:id="rId8"/>
    <p:sldId id="470" r:id="rId9"/>
    <p:sldId id="471" r:id="rId10"/>
    <p:sldId id="472" r:id="rId11"/>
    <p:sldId id="473" r:id="rId12"/>
    <p:sldId id="462" r:id="rId13"/>
    <p:sldId id="423" r:id="rId14"/>
    <p:sldId id="455" r:id="rId15"/>
    <p:sldId id="466" r:id="rId16"/>
    <p:sldId id="461" r:id="rId17"/>
    <p:sldId id="467" r:id="rId18"/>
    <p:sldId id="363" r:id="rId19"/>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9" autoAdjust="0"/>
    <p:restoredTop sz="94627" autoAdjust="0"/>
  </p:normalViewPr>
  <p:slideViewPr>
    <p:cSldViewPr>
      <p:cViewPr>
        <p:scale>
          <a:sx n="66" d="100"/>
          <a:sy n="66" d="100"/>
        </p:scale>
        <p:origin x="-1344" y="-384"/>
      </p:cViewPr>
      <p:guideLst>
        <p:guide orient="horz" pos="2160"/>
        <p:guide pos="2880"/>
      </p:guideLst>
    </p:cSldViewPr>
  </p:slideViewPr>
  <p:outlineViewPr>
    <p:cViewPr>
      <p:scale>
        <a:sx n="33" d="100"/>
        <a:sy n="33" d="100"/>
      </p:scale>
      <p:origin x="0" y="774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734"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38" tIns="46219" rIns="92438" bIns="46219" rtlCol="0"/>
          <a:lstStyle>
            <a:lvl1pPr algn="l" fontAlgn="auto">
              <a:spcBef>
                <a:spcPts val="0"/>
              </a:spcBef>
              <a:spcAft>
                <a:spcPts val="0"/>
              </a:spcAft>
              <a:defRPr sz="1200" b="1">
                <a:latin typeface="+mn-lt"/>
              </a:defRPr>
            </a:lvl1pPr>
          </a:lstStyle>
          <a:p>
            <a:pPr>
              <a:defRPr/>
            </a:pPr>
            <a:r>
              <a:rPr lang="en-US"/>
              <a:t>AVATAR Module Six</a:t>
            </a:r>
          </a:p>
          <a:p>
            <a:pPr>
              <a:defRPr/>
            </a:pPr>
            <a:r>
              <a:rPr lang="en-US"/>
              <a:t>Secondary and Postsecondary Course Profiles</a:t>
            </a:r>
          </a:p>
        </p:txBody>
      </p:sp>
      <p:sp>
        <p:nvSpPr>
          <p:cNvPr id="4" name="Footer Placeholder 3"/>
          <p:cNvSpPr>
            <a:spLocks noGrp="1"/>
          </p:cNvSpPr>
          <p:nvPr>
            <p:ph type="ftr" sz="quarter" idx="2"/>
          </p:nvPr>
        </p:nvSpPr>
        <p:spPr>
          <a:xfrm>
            <a:off x="0" y="8829675"/>
            <a:ext cx="2982913" cy="465138"/>
          </a:xfrm>
          <a:prstGeom prst="rect">
            <a:avLst/>
          </a:prstGeom>
        </p:spPr>
        <p:txBody>
          <a:bodyPr vert="horz" lIns="92438" tIns="46219" rIns="92438" bIns="46219" rtlCol="0" anchor="b"/>
          <a:lstStyle>
            <a:lvl1pPr algn="l" fontAlgn="auto">
              <a:spcBef>
                <a:spcPts val="0"/>
              </a:spcBef>
              <a:spcAft>
                <a:spcPts val="0"/>
              </a:spcAft>
              <a:defRPr sz="1200">
                <a:latin typeface="+mn-lt"/>
              </a:defRPr>
            </a:lvl1pPr>
          </a:lstStyle>
          <a:p>
            <a:pPr>
              <a:defRPr/>
            </a:pPr>
            <a:r>
              <a:rPr lang="en-US"/>
              <a:t>Created: 9/27/2011</a:t>
            </a:r>
          </a:p>
          <a:p>
            <a:pPr>
              <a:defRPr/>
            </a:pPr>
            <a:r>
              <a:rPr lang="en-US"/>
              <a:t>Revised: 11/14/2011</a:t>
            </a:r>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38" tIns="46219" rIns="92438" bIns="46219" rtlCol="0" anchor="b"/>
          <a:lstStyle>
            <a:lvl1pPr algn="r" fontAlgn="auto">
              <a:spcBef>
                <a:spcPts val="0"/>
              </a:spcBef>
              <a:spcAft>
                <a:spcPts val="0"/>
              </a:spcAft>
              <a:defRPr sz="1200">
                <a:latin typeface="+mn-lt"/>
              </a:defRPr>
            </a:lvl1pPr>
          </a:lstStyle>
          <a:p>
            <a:pPr>
              <a:defRPr/>
            </a:pPr>
            <a:fld id="{C47B6BEE-CBC8-47FD-BB74-C17B6CD7F666}" type="slidenum">
              <a:rPr lang="en-US"/>
              <a:pPr>
                <a:defRPr/>
              </a:pPr>
              <a:t>‹#›</a:t>
            </a:fld>
            <a:endParaRPr lang="en-US"/>
          </a:p>
        </p:txBody>
      </p:sp>
    </p:spTree>
    <p:extLst>
      <p:ext uri="{BB962C8B-B14F-4D97-AF65-F5344CB8AC3E}">
        <p14:creationId xmlns:p14="http://schemas.microsoft.com/office/powerpoint/2010/main" val="214251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38" tIns="46219" rIns="92438" bIns="4621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2438" tIns="46219" rIns="92438" bIns="46219" rtlCol="0"/>
          <a:lstStyle>
            <a:lvl1pPr algn="r" fontAlgn="auto">
              <a:spcBef>
                <a:spcPts val="0"/>
              </a:spcBef>
              <a:spcAft>
                <a:spcPts val="0"/>
              </a:spcAft>
              <a:defRPr sz="1200">
                <a:latin typeface="+mn-lt"/>
              </a:defRPr>
            </a:lvl1pPr>
          </a:lstStyle>
          <a:p>
            <a:pPr>
              <a:defRPr/>
            </a:pPr>
            <a:fld id="{1AA908BD-4234-44C8-9919-4D02BAC8C807}" type="datetimeFigureOut">
              <a:rPr lang="en-US"/>
              <a:pPr>
                <a:defRPr/>
              </a:pPr>
              <a:t>4/10/2012</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8" tIns="46219" rIns="92438" bIns="46219"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38" tIns="46219" rIns="92438" bIns="462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438" tIns="46219" rIns="92438" bIns="4621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2438" tIns="46219" rIns="92438" bIns="46219" rtlCol="0" anchor="b"/>
          <a:lstStyle>
            <a:lvl1pPr algn="r" fontAlgn="auto">
              <a:spcBef>
                <a:spcPts val="0"/>
              </a:spcBef>
              <a:spcAft>
                <a:spcPts val="0"/>
              </a:spcAft>
              <a:defRPr sz="1200">
                <a:latin typeface="+mn-lt"/>
              </a:defRPr>
            </a:lvl1pPr>
          </a:lstStyle>
          <a:p>
            <a:pPr>
              <a:defRPr/>
            </a:pPr>
            <a:fld id="{EBD27072-FECA-4D73-8AE8-43FC9A1C827A}" type="slidenum">
              <a:rPr lang="en-US"/>
              <a:pPr>
                <a:defRPr/>
              </a:pPr>
              <a:t>‹#›</a:t>
            </a:fld>
            <a:endParaRPr lang="en-US"/>
          </a:p>
        </p:txBody>
      </p:sp>
    </p:spTree>
    <p:extLst>
      <p:ext uri="{BB962C8B-B14F-4D97-AF65-F5344CB8AC3E}">
        <p14:creationId xmlns:p14="http://schemas.microsoft.com/office/powerpoint/2010/main" val="3116377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pre.org/role-learning-progressions-standards-based-education-refor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Welcome and any announcements needed</a:t>
            </a:r>
          </a:p>
          <a:p>
            <a:pPr eaLnBrk="1" hangingPunct="1">
              <a:spcBef>
                <a:spcPct val="0"/>
              </a:spcBef>
            </a:pPr>
            <a:r>
              <a:rPr lang="en-US" sz="1400" dirty="0" smtClean="0"/>
              <a:t>Review any pertinent information: location of restrooms, break times, sign-in process, lunch plans, etc.</a:t>
            </a:r>
          </a:p>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0C11C0-1C27-414E-BF63-96476AADB437}"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Continue  the discussions about the areas listed in regards to expectations at the high school, college, and career levels.  Do you agree/disagree and would you expand the lists?  </a:t>
            </a:r>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Perhaps completing these ourselves</a:t>
            </a:r>
            <a:r>
              <a:rPr lang="en-US" baseline="0" dirty="0" smtClean="0"/>
              <a:t> would give us additional insights.  Encouraging students to complete them may also be beneficial.</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5"/>
          <p:cNvSpPr txBox="1">
            <a:spLocks noGrp="1"/>
          </p:cNvSpPr>
          <p:nvPr/>
        </p:nvSpPr>
        <p:spPr bwMode="auto">
          <a:xfrm>
            <a:off x="0" y="8829675"/>
            <a:ext cx="2982913" cy="465138"/>
          </a:xfrm>
          <a:prstGeom prst="rect">
            <a:avLst/>
          </a:prstGeom>
          <a:noFill/>
          <a:ln w="9525">
            <a:noFill/>
            <a:miter lim="800000"/>
            <a:headEnd/>
            <a:tailEnd/>
          </a:ln>
        </p:spPr>
        <p:txBody>
          <a:bodyPr lIns="92438" tIns="46219" rIns="92438" bIns="46219" anchor="b"/>
          <a:lstStyle/>
          <a:p>
            <a:r>
              <a:rPr lang="en-US" sz="1200">
                <a:latin typeface="Calibri" pitchFamily="34" charset="0"/>
              </a:rPr>
              <a:t>Provided by Region 10 Education Service Center, Richardson, TX 75081  www.region10.org</a:t>
            </a:r>
          </a:p>
        </p:txBody>
      </p:sp>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Have the group brainstorm groups who might need to see and hear what you have been learning during this project.</a:t>
            </a:r>
          </a:p>
          <a:p>
            <a:pPr eaLnBrk="1" hangingPunct="1">
              <a:spcBef>
                <a:spcPct val="0"/>
              </a:spcBef>
            </a:pPr>
            <a:r>
              <a:rPr lang="en-US" sz="1400" dirty="0" smtClean="0"/>
              <a:t>Then ask math/science pairs at all three levels (HS, 2 yr. &amp; 4 yr.) to work together to create a PowerPoint to share with a group of their choice in order to communicate the AVATAR Project goals and key findings.</a:t>
            </a:r>
          </a:p>
          <a:p>
            <a:pPr eaLnBrk="1" hangingPunct="1">
              <a:spcBef>
                <a:spcPct val="0"/>
              </a:spcBef>
            </a:pPr>
            <a:endParaRPr lang="en-US" dirty="0" smtClean="0"/>
          </a:p>
          <a:p>
            <a:pPr eaLnBrk="1" hangingPunct="1">
              <a:spcBef>
                <a:spcPct val="0"/>
              </a:spcBef>
            </a:pPr>
            <a:endParaRPr lang="en-US" dirty="0" smtClean="0"/>
          </a:p>
        </p:txBody>
      </p:sp>
      <p:sp>
        <p:nvSpPr>
          <p:cNvPr id="41987" name="Slide Number Placeholder 3"/>
          <p:cNvSpPr txBox="1">
            <a:spLocks noGrp="1"/>
          </p:cNvSpPr>
          <p:nvPr/>
        </p:nvSpPr>
        <p:spPr bwMode="auto">
          <a:xfrm>
            <a:off x="3897313" y="8829675"/>
            <a:ext cx="2982912" cy="465138"/>
          </a:xfrm>
          <a:prstGeom prst="rect">
            <a:avLst/>
          </a:prstGeom>
          <a:noFill/>
          <a:ln>
            <a:miter lim="800000"/>
            <a:headEnd/>
            <a:tailEnd/>
          </a:ln>
        </p:spPr>
        <p:txBody>
          <a:bodyPr lIns="92438" tIns="46219" rIns="92438" bIns="46219" anchor="b"/>
          <a:lstStyle/>
          <a:p>
            <a:pPr algn="r">
              <a:defRPr/>
            </a:pPr>
            <a:fld id="{993FE2A8-75E4-44E1-99B7-F4CB420BD977}" type="slidenum">
              <a:rPr lang="en-US" sz="1200">
                <a:latin typeface="+mn-lt"/>
              </a:rPr>
              <a:pPr algn="r">
                <a:defRPr/>
              </a:pPr>
              <a:t>12</a:t>
            </a:fld>
            <a:endParaRPr lang="en-US"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Give the partners 3-5 minutes to generate</a:t>
            </a:r>
            <a:r>
              <a:rPr lang="en-US" baseline="0" dirty="0" smtClean="0"/>
              <a:t> their lists and then review the next slide together.</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F110A1-A50F-43DE-9773-85E15F939FD0}"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How would you prioritize them?</a:t>
            </a:r>
            <a:r>
              <a:rPr lang="en-US" baseline="0" dirty="0" smtClean="0"/>
              <a:t>  In what ways do the student assignments you give build these skills?</a:t>
            </a:r>
            <a:endParaRPr lang="en-US" dirty="0"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FA094A-2294-4CD1-8283-9F19B2A423EF}"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5"/>
          <p:cNvSpPr txBox="1">
            <a:spLocks noGrp="1"/>
          </p:cNvSpPr>
          <p:nvPr/>
        </p:nvSpPr>
        <p:spPr bwMode="auto">
          <a:xfrm>
            <a:off x="0" y="8829675"/>
            <a:ext cx="2982913" cy="465138"/>
          </a:xfrm>
          <a:prstGeom prst="rect">
            <a:avLst/>
          </a:prstGeom>
          <a:noFill/>
          <a:ln w="9525">
            <a:noFill/>
            <a:miter lim="800000"/>
            <a:headEnd/>
            <a:tailEnd/>
          </a:ln>
        </p:spPr>
        <p:txBody>
          <a:bodyPr lIns="92438" tIns="46219" rIns="92438" bIns="46219" anchor="b"/>
          <a:lstStyle/>
          <a:p>
            <a:r>
              <a:rPr lang="en-US" sz="1200">
                <a:latin typeface="Calibri" pitchFamily="34" charset="0"/>
              </a:rPr>
              <a:t>Provided by Region 10 Education Service Center, Richardson, TX 75081  www.region10.org</a:t>
            </a:r>
          </a:p>
        </p:txBody>
      </p:sp>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Distribute copies or direct them to the electronic version:  </a:t>
            </a:r>
            <a:r>
              <a:rPr lang="en-US" smtClean="0">
                <a:hlinkClick r:id="rId3"/>
              </a:rPr>
              <a:t>http://www.cpre.org/role-learning-progressions-standards-based-education-reform</a:t>
            </a:r>
            <a:endParaRPr lang="en-US" smtClean="0"/>
          </a:p>
          <a:p>
            <a:pPr eaLnBrk="1" hangingPunct="1">
              <a:spcBef>
                <a:spcPct val="0"/>
              </a:spcBef>
            </a:pPr>
            <a:endParaRPr lang="en-US" smtClean="0"/>
          </a:p>
        </p:txBody>
      </p:sp>
      <p:sp>
        <p:nvSpPr>
          <p:cNvPr id="58371" name="Slide Number Placeholder 3"/>
          <p:cNvSpPr txBox="1">
            <a:spLocks noGrp="1"/>
          </p:cNvSpPr>
          <p:nvPr/>
        </p:nvSpPr>
        <p:spPr bwMode="auto">
          <a:xfrm>
            <a:off x="3897313" y="8829675"/>
            <a:ext cx="2982912" cy="465138"/>
          </a:xfrm>
          <a:prstGeom prst="rect">
            <a:avLst/>
          </a:prstGeom>
          <a:noFill/>
          <a:ln>
            <a:miter lim="800000"/>
            <a:headEnd/>
            <a:tailEnd/>
          </a:ln>
        </p:spPr>
        <p:txBody>
          <a:bodyPr lIns="92438" tIns="46219" rIns="92438" bIns="46219" anchor="b"/>
          <a:lstStyle/>
          <a:p>
            <a:pPr algn="r">
              <a:defRPr/>
            </a:pPr>
            <a:fld id="{84E77E13-3999-4EEC-9C82-1F03F4F09668}" type="slidenum">
              <a:rPr lang="en-US" sz="1200">
                <a:latin typeface="+mn-lt"/>
              </a:rPr>
              <a:pPr algn="r">
                <a:defRPr/>
              </a:pPr>
              <a:t>15</a:t>
            </a:fld>
            <a:endParaRPr lang="en-US" sz="120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18C7A-2749-493A-9764-ECEBE9721216}"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5"/>
          <p:cNvSpPr txBox="1">
            <a:spLocks noGrp="1"/>
          </p:cNvSpPr>
          <p:nvPr/>
        </p:nvSpPr>
        <p:spPr bwMode="auto">
          <a:xfrm>
            <a:off x="0" y="8829675"/>
            <a:ext cx="2982913" cy="465138"/>
          </a:xfrm>
          <a:prstGeom prst="rect">
            <a:avLst/>
          </a:prstGeom>
          <a:noFill/>
          <a:ln w="9525">
            <a:noFill/>
            <a:miter lim="800000"/>
            <a:headEnd/>
            <a:tailEnd/>
          </a:ln>
        </p:spPr>
        <p:txBody>
          <a:bodyPr lIns="92438" tIns="46219" rIns="92438" bIns="46219" anchor="b"/>
          <a:lstStyle/>
          <a:p>
            <a:r>
              <a:rPr lang="en-US" sz="1200">
                <a:latin typeface="Calibri" pitchFamily="34" charset="0"/>
              </a:rPr>
              <a:t>Provided by Region 10 Education Service Center, Richardson, TX 75081  www.region10.org</a:t>
            </a:r>
          </a:p>
        </p:txBody>
      </p:sp>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Closure reflection.</a:t>
            </a:r>
          </a:p>
        </p:txBody>
      </p:sp>
      <p:sp>
        <p:nvSpPr>
          <p:cNvPr id="60419" name="Slide Number Placeholder 3"/>
          <p:cNvSpPr txBox="1">
            <a:spLocks noGrp="1"/>
          </p:cNvSpPr>
          <p:nvPr/>
        </p:nvSpPr>
        <p:spPr bwMode="auto">
          <a:xfrm>
            <a:off x="3897313" y="8829675"/>
            <a:ext cx="2982912" cy="465138"/>
          </a:xfrm>
          <a:prstGeom prst="rect">
            <a:avLst/>
          </a:prstGeom>
          <a:noFill/>
          <a:ln>
            <a:miter lim="800000"/>
            <a:headEnd/>
            <a:tailEnd/>
          </a:ln>
        </p:spPr>
        <p:txBody>
          <a:bodyPr lIns="92438" tIns="46219" rIns="92438" bIns="46219" anchor="b"/>
          <a:lstStyle/>
          <a:p>
            <a:pPr algn="r">
              <a:defRPr/>
            </a:pPr>
            <a:fld id="{BA29F28D-D75E-4794-9C88-06FBED9901D0}" type="slidenum">
              <a:rPr lang="en-US" sz="1200">
                <a:latin typeface="+mn-lt"/>
              </a:rPr>
              <a:pPr algn="r">
                <a:defRPr/>
              </a:pPr>
              <a:t>17</a:t>
            </a:fld>
            <a:endParaRPr lang="en-US" sz="120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Provided by: Education Service Center Region XI • 3001 North Freeway • Fort Worth • Texas • 76106 • www.esc11.net</a:t>
            </a:r>
          </a:p>
        </p:txBody>
      </p:sp>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BD952-A8E8-44DD-9CFF-30CB6F91EDF0}" type="slidenum">
              <a:rPr lang="en-US"/>
              <a:pPr fontAlgn="base">
                <a:spcBef>
                  <a:spcPct val="0"/>
                </a:spcBef>
                <a:spcAft>
                  <a:spcPct val="0"/>
                </a:spcAft>
                <a:defRPr/>
              </a:pPr>
              <a:t>18</a:t>
            </a:fld>
            <a:endParaRPr 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Ask participants to pick one question to answer for the group as a relationship builder activity.</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CE2B5-4B5E-41E0-8F70-43DEFA849129}"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5"/>
          <p:cNvSpPr txBox="1">
            <a:spLocks noGrp="1"/>
          </p:cNvSpPr>
          <p:nvPr/>
        </p:nvSpPr>
        <p:spPr bwMode="auto">
          <a:xfrm>
            <a:off x="0" y="8829675"/>
            <a:ext cx="2982913" cy="465138"/>
          </a:xfrm>
          <a:prstGeom prst="rect">
            <a:avLst/>
          </a:prstGeom>
          <a:noFill/>
          <a:ln w="9525">
            <a:noFill/>
            <a:miter lim="800000"/>
            <a:headEnd/>
            <a:tailEnd/>
          </a:ln>
        </p:spPr>
        <p:txBody>
          <a:bodyPr lIns="92438" tIns="46219" rIns="92438" bIns="46219" anchor="b"/>
          <a:lstStyle/>
          <a:p>
            <a:r>
              <a:rPr lang="en-US" sz="1200">
                <a:latin typeface="Calibri" pitchFamily="34" charset="0"/>
              </a:rPr>
              <a:t>Provided by Region 10 Education Service Center, Richardson, TX 75081  www.region10.org</a:t>
            </a:r>
          </a:p>
        </p:txBody>
      </p:sp>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Complete writing personal action plans.   Both Marilyn Lynch (administrator from 2 yr.) and I also created plans.</a:t>
            </a:r>
          </a:p>
          <a:p>
            <a:pPr eaLnBrk="1" hangingPunct="1">
              <a:spcBef>
                <a:spcPct val="0"/>
              </a:spcBef>
            </a:pPr>
            <a:r>
              <a:rPr lang="en-US" dirty="0" smtClean="0"/>
              <a:t>The template for this assignment in on the next slide.</a:t>
            </a:r>
          </a:p>
        </p:txBody>
      </p:sp>
      <p:sp>
        <p:nvSpPr>
          <p:cNvPr id="52227" name="Slide Number Placeholder 3"/>
          <p:cNvSpPr txBox="1">
            <a:spLocks noGrp="1"/>
          </p:cNvSpPr>
          <p:nvPr/>
        </p:nvSpPr>
        <p:spPr bwMode="auto">
          <a:xfrm>
            <a:off x="3897313" y="8829675"/>
            <a:ext cx="2982912" cy="465138"/>
          </a:xfrm>
          <a:prstGeom prst="rect">
            <a:avLst/>
          </a:prstGeom>
          <a:noFill/>
          <a:ln>
            <a:miter lim="800000"/>
            <a:headEnd/>
            <a:tailEnd/>
          </a:ln>
        </p:spPr>
        <p:txBody>
          <a:bodyPr lIns="92438" tIns="46219" rIns="92438" bIns="46219" anchor="b"/>
          <a:lstStyle/>
          <a:p>
            <a:pPr algn="r">
              <a:defRPr/>
            </a:pPr>
            <a:fld id="{3D0C3921-8B8F-4CE5-8A40-4BF6300FDB7A}" type="slidenum">
              <a:rPr lang="en-US" sz="1200">
                <a:latin typeface="+mn-lt"/>
              </a:rPr>
              <a:pPr algn="r">
                <a:defRPr/>
              </a:pPr>
              <a:t>3</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5"/>
          <p:cNvSpPr txBox="1">
            <a:spLocks noGrp="1"/>
          </p:cNvSpPr>
          <p:nvPr/>
        </p:nvSpPr>
        <p:spPr bwMode="auto">
          <a:xfrm>
            <a:off x="0" y="8829675"/>
            <a:ext cx="2982913" cy="465138"/>
          </a:xfrm>
          <a:prstGeom prst="rect">
            <a:avLst/>
          </a:prstGeom>
          <a:noFill/>
          <a:ln w="9525">
            <a:noFill/>
            <a:miter lim="800000"/>
            <a:headEnd/>
            <a:tailEnd/>
          </a:ln>
        </p:spPr>
        <p:txBody>
          <a:bodyPr lIns="92438" tIns="46219" rIns="92438" bIns="46219" anchor="b"/>
          <a:lstStyle/>
          <a:p>
            <a:r>
              <a:rPr lang="en-US" sz="1200">
                <a:latin typeface="Calibri" pitchFamily="34" charset="0"/>
              </a:rPr>
              <a:t>Provided by Region 10 Education Service Center, Richardson, TX 75081  www.region10.org</a:t>
            </a:r>
          </a:p>
        </p:txBody>
      </p:sp>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shared my first action item and then offered possible examples for them to consider.  For example, some high school teachers had talked about “new conversations” they are now having with their students, so I suggested they add those to their plans.</a:t>
            </a:r>
          </a:p>
          <a:p>
            <a:pPr eaLnBrk="1" hangingPunct="1">
              <a:spcBef>
                <a:spcPct val="0"/>
              </a:spcBef>
            </a:pPr>
            <a:endParaRPr lang="en-US" smtClean="0"/>
          </a:p>
          <a:p>
            <a:pPr eaLnBrk="1" hangingPunct="1">
              <a:spcBef>
                <a:spcPct val="0"/>
              </a:spcBef>
            </a:pPr>
            <a:r>
              <a:rPr lang="en-US" smtClean="0"/>
              <a:t>In the end, the majority of the group members created 3 items.</a:t>
            </a:r>
          </a:p>
        </p:txBody>
      </p:sp>
      <p:sp>
        <p:nvSpPr>
          <p:cNvPr id="54275" name="Slide Number Placeholder 3"/>
          <p:cNvSpPr txBox="1">
            <a:spLocks noGrp="1"/>
          </p:cNvSpPr>
          <p:nvPr/>
        </p:nvSpPr>
        <p:spPr bwMode="auto">
          <a:xfrm>
            <a:off x="3897313" y="8829675"/>
            <a:ext cx="2982912" cy="465138"/>
          </a:xfrm>
          <a:prstGeom prst="rect">
            <a:avLst/>
          </a:prstGeom>
          <a:noFill/>
          <a:ln>
            <a:miter lim="800000"/>
            <a:headEnd/>
            <a:tailEnd/>
          </a:ln>
        </p:spPr>
        <p:txBody>
          <a:bodyPr lIns="92438" tIns="46219" rIns="92438" bIns="46219" anchor="b"/>
          <a:lstStyle/>
          <a:p>
            <a:pPr algn="r">
              <a:defRPr/>
            </a:pPr>
            <a:fld id="{8675A6A9-CFA5-4049-9CB2-EB48775A2A09}" type="slidenum">
              <a:rPr lang="en-US" sz="1200">
                <a:latin typeface="+mn-lt"/>
              </a:rPr>
              <a:pPr algn="r">
                <a:defRPr/>
              </a:pPr>
              <a:t>4</a:t>
            </a:fld>
            <a:endParaRPr lang="en-US"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5"/>
          <p:cNvSpPr txBox="1">
            <a:spLocks noGrp="1"/>
          </p:cNvSpPr>
          <p:nvPr/>
        </p:nvSpPr>
        <p:spPr bwMode="auto">
          <a:xfrm>
            <a:off x="0" y="8829675"/>
            <a:ext cx="2982913" cy="465138"/>
          </a:xfrm>
          <a:prstGeom prst="rect">
            <a:avLst/>
          </a:prstGeom>
          <a:noFill/>
          <a:ln w="9525">
            <a:noFill/>
            <a:miter lim="800000"/>
            <a:headEnd/>
            <a:tailEnd/>
          </a:ln>
        </p:spPr>
        <p:txBody>
          <a:bodyPr lIns="92438" tIns="46219" rIns="92438" bIns="46219" anchor="b"/>
          <a:lstStyle/>
          <a:p>
            <a:r>
              <a:rPr lang="en-US" sz="1200">
                <a:latin typeface="Calibri" pitchFamily="34" charset="0"/>
              </a:rPr>
              <a:t>Provided by Region 10 Education Service Center, Richardson, TX 75081  www.region10.org</a:t>
            </a:r>
          </a:p>
        </p:txBody>
      </p:sp>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time permits, provide an opportunity for this activity.  </a:t>
            </a:r>
          </a:p>
        </p:txBody>
      </p:sp>
      <p:sp>
        <p:nvSpPr>
          <p:cNvPr id="56323" name="Slide Number Placeholder 3"/>
          <p:cNvSpPr txBox="1">
            <a:spLocks noGrp="1"/>
          </p:cNvSpPr>
          <p:nvPr/>
        </p:nvSpPr>
        <p:spPr bwMode="auto">
          <a:xfrm>
            <a:off x="3897313" y="8829675"/>
            <a:ext cx="2982912" cy="465138"/>
          </a:xfrm>
          <a:prstGeom prst="rect">
            <a:avLst/>
          </a:prstGeom>
          <a:noFill/>
          <a:ln>
            <a:miter lim="800000"/>
            <a:headEnd/>
            <a:tailEnd/>
          </a:ln>
        </p:spPr>
        <p:txBody>
          <a:bodyPr lIns="92438" tIns="46219" rIns="92438" bIns="46219" anchor="b"/>
          <a:lstStyle/>
          <a:p>
            <a:pPr algn="r">
              <a:defRPr/>
            </a:pPr>
            <a:fld id="{624C61DF-ED88-43D0-9D18-F8B6BD2F19F7}" type="slidenum">
              <a:rPr lang="en-US" sz="1200">
                <a:latin typeface="+mn-lt"/>
              </a:rPr>
              <a:pPr algn="r">
                <a:defRPr/>
              </a:pPr>
              <a:t>5</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sz="1400" dirty="0" smtClean="0"/>
              <a:t>College Readiness research identifies: participation, preparedness, work completion, and study skills as areas</a:t>
            </a:r>
            <a:r>
              <a:rPr lang="en-US" sz="1400" baseline="0" dirty="0" smtClean="0"/>
              <a:t> to be addressed to support college readiness.  Let’s share our thoughts about the areas listed in regards to expectations at the high school, college,</a:t>
            </a:r>
            <a:r>
              <a:rPr lang="en-US" sz="1400" dirty="0" smtClean="0"/>
              <a:t> and career levels.  Do you agree/disagree and would you expand the lists?  </a:t>
            </a:r>
          </a:p>
        </p:txBody>
      </p:sp>
      <p:sp>
        <p:nvSpPr>
          <p:cNvPr id="2048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438" tIns="46219" rIns="92438" bIns="46219" anchor="b"/>
          <a:lstStyle/>
          <a:p>
            <a:pPr algn="r"/>
            <a:fld id="{8B201360-C9FD-4ADC-B4E0-CD613827E6B3}"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Continue sharing  thoughts about the areas listed in regards to expectations at the high school, college, and career levels.  Do you agree/disagree and would you expand the lists?  </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 same research also  identifies areas of focus for Writing, Reading , and Speaking.</a:t>
            </a:r>
          </a:p>
          <a:p>
            <a:r>
              <a:rPr lang="en-US" dirty="0" smtClean="0"/>
              <a:t>Continue  the discussions about the areas listed in regards to expectations at the high school, college, and career levels.  Do you agree/disagree and would you expand the lists?  </a:t>
            </a:r>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Continue  the discussions about the areas listed in regards to expectations at the high school, college, and career levels.  Do you agree/disagree and would you expand the lists?  </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3917" y="1752600"/>
            <a:ext cx="7772400" cy="1829761"/>
          </a:xfrm>
        </p:spPr>
        <p:txBody>
          <a:bodyPr anchor="b"/>
          <a:lstStyle>
            <a:lvl1pPr algn="r">
              <a:defRPr sz="1900" b="1">
                <a:solidFill>
                  <a:schemeClr val="tx1"/>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Slide Number Placeholder 26"/>
          <p:cNvSpPr>
            <a:spLocks noGrp="1"/>
          </p:cNvSpPr>
          <p:nvPr>
            <p:ph type="sldNum" sz="quarter" idx="10"/>
          </p:nvPr>
        </p:nvSpPr>
        <p:spPr/>
        <p:txBody>
          <a:bodyPr/>
          <a:lstStyle>
            <a:lvl1pPr>
              <a:defRPr>
                <a:solidFill>
                  <a:srgbClr val="FFFFFF"/>
                </a:solidFill>
              </a:defRPr>
            </a:lvl1pPr>
            <a:extLst/>
          </a:lstStyle>
          <a:p>
            <a:pPr>
              <a:defRPr/>
            </a:pPr>
            <a:fld id="{D487F942-5C34-4F57-B095-60A669571C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38C622B4-228E-4CE1-817D-73F1F29ED3C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6683B3FE-ECAD-45F3-870B-0C81D9FF3F9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9152E670-CFA6-40BD-9689-9DCB95DE90F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D85FC35-408B-4066-96FD-7348AF19A24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CB238EF-8FF7-4D4B-9B49-EC8398F769C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EABE07E-A8C1-4A6A-A9EF-F9960BB8241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0678D99-AF8C-4E1F-B7A9-C4AB4C72484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33B89B0B-1D71-47C4-B1C3-DEDCCDEB48C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452ED66-4C96-4D57-856F-BF0696FD062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fontAlgn="auto">
              <a:spcBef>
                <a:spcPts val="0"/>
              </a:spcBef>
              <a:spcAft>
                <a:spcPts val="0"/>
              </a:spcAft>
              <a:defRPr>
                <a:solidFill>
                  <a:schemeClr val="tx1"/>
                </a:solidFill>
                <a:latin typeface="+mn-lt"/>
              </a:defRPr>
            </a:lvl1pPr>
            <a:extLst/>
          </a:lstStyle>
          <a:p>
            <a:pPr>
              <a:defRPr/>
            </a:pPr>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fontAlgn="auto">
              <a:spcBef>
                <a:spcPts val="0"/>
              </a:spcBef>
              <a:spcAft>
                <a:spcPts val="0"/>
              </a:spcAft>
              <a:defRPr>
                <a:solidFill>
                  <a:schemeClr val="tx1"/>
                </a:solidFill>
                <a:latin typeface="+mn-lt"/>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9A2C741-FF88-4697-BF85-A4EFD9951EC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639B3001-085F-4484-90F9-6D677419BE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0" fontAlgn="base" hangingPunct="0">
        <a:spcBef>
          <a:spcPct val="0"/>
        </a:spcBef>
        <a:spcAft>
          <a:spcPct val="0"/>
        </a:spcAft>
        <a:defRPr sz="4100" b="1" i="1" kern="1200">
          <a:solidFill>
            <a:schemeClr val="tx1"/>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i="1">
          <a:solidFill>
            <a:schemeClr val="tx1"/>
          </a:solidFill>
          <a:latin typeface="Lucida Sans Unicode" pitchFamily="34" charset="0"/>
        </a:defRPr>
      </a:lvl2pPr>
      <a:lvl3pPr algn="l" rtl="0" eaLnBrk="0" fontAlgn="base" hangingPunct="0">
        <a:spcBef>
          <a:spcPct val="0"/>
        </a:spcBef>
        <a:spcAft>
          <a:spcPct val="0"/>
        </a:spcAft>
        <a:defRPr sz="4100" b="1" i="1">
          <a:solidFill>
            <a:schemeClr val="tx1"/>
          </a:solidFill>
          <a:latin typeface="Lucida Sans Unicode" pitchFamily="34" charset="0"/>
        </a:defRPr>
      </a:lvl3pPr>
      <a:lvl4pPr algn="l" rtl="0" eaLnBrk="0" fontAlgn="base" hangingPunct="0">
        <a:spcBef>
          <a:spcPct val="0"/>
        </a:spcBef>
        <a:spcAft>
          <a:spcPct val="0"/>
        </a:spcAft>
        <a:defRPr sz="4100" b="1" i="1">
          <a:solidFill>
            <a:schemeClr val="tx1"/>
          </a:solidFill>
          <a:latin typeface="Lucida Sans Unicode" pitchFamily="34" charset="0"/>
        </a:defRPr>
      </a:lvl4pPr>
      <a:lvl5pPr algn="l" rtl="0" eaLnBrk="0" fontAlgn="base" hangingPunct="0">
        <a:spcBef>
          <a:spcPct val="0"/>
        </a:spcBef>
        <a:spcAft>
          <a:spcPct val="0"/>
        </a:spcAft>
        <a:defRPr sz="4100" b="1" i="1">
          <a:solidFill>
            <a:schemeClr val="tx1"/>
          </a:solidFill>
          <a:latin typeface="Lucida Sans Unicode" pitchFamily="34" charset="0"/>
        </a:defRPr>
      </a:lvl5pPr>
      <a:lvl6pPr marL="457200" algn="l" rtl="0" fontAlgn="base">
        <a:spcBef>
          <a:spcPct val="0"/>
        </a:spcBef>
        <a:spcAft>
          <a:spcPct val="0"/>
        </a:spcAft>
        <a:defRPr sz="4100" b="1" i="1">
          <a:solidFill>
            <a:schemeClr val="tx1"/>
          </a:solidFill>
          <a:latin typeface="Lucida Sans Unicode" pitchFamily="34" charset="0"/>
        </a:defRPr>
      </a:lvl6pPr>
      <a:lvl7pPr marL="914400" algn="l" rtl="0" fontAlgn="base">
        <a:spcBef>
          <a:spcPct val="0"/>
        </a:spcBef>
        <a:spcAft>
          <a:spcPct val="0"/>
        </a:spcAft>
        <a:defRPr sz="4100" b="1" i="1">
          <a:solidFill>
            <a:schemeClr val="tx1"/>
          </a:solidFill>
          <a:latin typeface="Lucida Sans Unicode" pitchFamily="34" charset="0"/>
        </a:defRPr>
      </a:lvl7pPr>
      <a:lvl8pPr marL="1371600" algn="l" rtl="0" fontAlgn="base">
        <a:spcBef>
          <a:spcPct val="0"/>
        </a:spcBef>
        <a:spcAft>
          <a:spcPct val="0"/>
        </a:spcAft>
        <a:defRPr sz="4100" b="1" i="1">
          <a:solidFill>
            <a:schemeClr val="tx1"/>
          </a:solidFill>
          <a:latin typeface="Lucida Sans Unicode" pitchFamily="34" charset="0"/>
        </a:defRPr>
      </a:lvl8pPr>
      <a:lvl9pPr marL="1828800" algn="l" rtl="0" fontAlgn="base">
        <a:spcBef>
          <a:spcPct val="0"/>
        </a:spcBef>
        <a:spcAft>
          <a:spcPct val="0"/>
        </a:spcAft>
        <a:defRPr sz="4100" b="1" i="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100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Lucida Sans Unicode"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1"/>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1"/>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1"/>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act.org/workkeys/assess/tech/sample3.html" TargetMode="External"/><Relationship Id="rId3" Type="http://schemas.openxmlformats.org/officeDocument/2006/relationships/hyperlink" Target="http://www.act.org/workkeys/index.html" TargetMode="External"/><Relationship Id="rId7" Type="http://schemas.openxmlformats.org/officeDocument/2006/relationships/hyperlink" Target="http://www.act.org/workkeys/assess/locate/sample3.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act.org/workkeys/assess/reading/sample3.html" TargetMode="External"/><Relationship Id="rId11" Type="http://schemas.openxmlformats.org/officeDocument/2006/relationships/hyperlink" Target="http://www.act.org/workkeys/assess/teamwork/sample3.html" TargetMode="External"/><Relationship Id="rId5" Type="http://schemas.openxmlformats.org/officeDocument/2006/relationships/hyperlink" Target="http://www.act.org/workkeys/assess/math/sample3.html" TargetMode="External"/><Relationship Id="rId10" Type="http://schemas.openxmlformats.org/officeDocument/2006/relationships/hyperlink" Target="http://www.act.org/workkeys/assess/understand/demo/wk_listening_demo.html" TargetMode="External"/><Relationship Id="rId4" Type="http://schemas.openxmlformats.org/officeDocument/2006/relationships/hyperlink" Target="http://www.act.org/certificate/" TargetMode="External"/><Relationship Id="rId9" Type="http://schemas.openxmlformats.org/officeDocument/2006/relationships/hyperlink" Target="http://www.act.org/workkeys/assess/bus_writ/sample1.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696200" cy="2152650"/>
          </a:xfrm>
        </p:spPr>
        <p:txBody>
          <a:bodyPr/>
          <a:lstStyle/>
          <a:p>
            <a:pPr eaLnBrk="1" fontAlgn="auto" hangingPunct="1">
              <a:spcAft>
                <a:spcPts val="0"/>
              </a:spcAft>
              <a:defRPr/>
            </a:pPr>
            <a:r>
              <a:rPr lang="en-US" sz="4300" i="0" dirty="0" smtClean="0"/>
              <a:t>Academic Vertical Alignment Training and Renewal (AVATAR) Project </a:t>
            </a:r>
            <a:endParaRPr lang="en-US" sz="4300" i="0" dirty="0"/>
          </a:p>
        </p:txBody>
      </p:sp>
      <p:sp>
        <p:nvSpPr>
          <p:cNvPr id="15362" name="Subtitle 2"/>
          <p:cNvSpPr>
            <a:spLocks noGrp="1"/>
          </p:cNvSpPr>
          <p:nvPr>
            <p:ph type="subTitle" idx="1"/>
          </p:nvPr>
        </p:nvSpPr>
        <p:spPr>
          <a:xfrm>
            <a:off x="685800" y="3752850"/>
            <a:ext cx="7772400" cy="1200150"/>
          </a:xfrm>
        </p:spPr>
        <p:txBody>
          <a:bodyPr/>
          <a:lstStyle/>
          <a:p>
            <a:pPr marR="0" eaLnBrk="1" hangingPunct="1">
              <a:lnSpc>
                <a:spcPct val="90000"/>
              </a:lnSpc>
            </a:pPr>
            <a:r>
              <a:rPr lang="en-US" sz="1800" dirty="0" smtClean="0"/>
              <a:t>Spring 2012 Pilot Project</a:t>
            </a:r>
          </a:p>
          <a:p>
            <a:pPr marR="0" eaLnBrk="1" hangingPunct="1">
              <a:lnSpc>
                <a:spcPct val="90000"/>
              </a:lnSpc>
            </a:pPr>
            <a:endParaRPr lang="en-US" sz="1400" dirty="0" smtClean="0"/>
          </a:p>
          <a:p>
            <a:pPr marR="0" eaLnBrk="1" hangingPunct="1">
              <a:lnSpc>
                <a:spcPct val="90000"/>
              </a:lnSpc>
            </a:pPr>
            <a:r>
              <a:rPr lang="en-US" sz="1800" b="1" dirty="0" smtClean="0"/>
              <a:t>Module Eight</a:t>
            </a:r>
          </a:p>
          <a:p>
            <a:pPr marR="0" eaLnBrk="1" hangingPunct="1">
              <a:lnSpc>
                <a:spcPct val="90000"/>
              </a:lnSpc>
            </a:pPr>
            <a:r>
              <a:rPr lang="en-US" sz="1800" b="1" dirty="0" smtClean="0"/>
              <a:t>Action Plans, </a:t>
            </a:r>
            <a:r>
              <a:rPr lang="en-US" sz="1800" b="1" dirty="0" err="1" smtClean="0"/>
              <a:t>PowerPoints</a:t>
            </a:r>
            <a:r>
              <a:rPr lang="en-US" sz="1800" b="1" dirty="0" smtClean="0"/>
              <a:t>, and Research</a:t>
            </a:r>
          </a:p>
          <a:p>
            <a:pPr marR="0" eaLnBrk="1" hangingPunct="1">
              <a:lnSpc>
                <a:spcPct val="90000"/>
              </a:lnSpc>
            </a:pPr>
            <a:endParaRPr lang="en-US" sz="1800" b="1" dirty="0" smtClean="0"/>
          </a:p>
        </p:txBody>
      </p:sp>
      <p:sp>
        <p:nvSpPr>
          <p:cNvPr id="15363" name="Slide Number Placeholder 3"/>
          <p:cNvSpPr>
            <a:spLocks noGrp="1"/>
          </p:cNvSpPr>
          <p:nvPr>
            <p:ph type="sldNum" sz="quarter"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F15BBC3-C10F-480D-8D0A-0AADEE01CB5C}" type="slidenum">
              <a:rPr lang="en-US"/>
              <a:pPr fontAlgn="base">
                <a:spcBef>
                  <a:spcPct val="0"/>
                </a:spcBef>
                <a:spcAft>
                  <a:spcPct val="0"/>
                </a:spcAft>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mtClean="0">
                <a:effectLst/>
              </a:rPr>
              <a:t>Speaking Abilities</a:t>
            </a:r>
          </a:p>
        </p:txBody>
      </p:sp>
      <p:sp>
        <p:nvSpPr>
          <p:cNvPr id="67587" name="Rectangle 3"/>
          <p:cNvSpPr>
            <a:spLocks noGrp="1"/>
          </p:cNvSpPr>
          <p:nvPr>
            <p:ph type="body" idx="4294967295"/>
          </p:nvPr>
        </p:nvSpPr>
        <p:spPr>
          <a:xfrm>
            <a:off x="457200" y="1676400"/>
            <a:ext cx="8229600" cy="4525963"/>
          </a:xfrm>
        </p:spPr>
        <p:txBody>
          <a:bodyPr/>
          <a:lstStyle/>
          <a:p>
            <a:r>
              <a:rPr lang="en-US" smtClean="0"/>
              <a:t>Communicate supported</a:t>
            </a:r>
          </a:p>
          <a:p>
            <a:pPr>
              <a:buFont typeface="Wingdings 3" pitchFamily="18" charset="2"/>
              <a:buNone/>
            </a:pPr>
            <a:r>
              <a:rPr lang="en-US" smtClean="0"/>
              <a:t>	ideas through various </a:t>
            </a:r>
          </a:p>
          <a:p>
            <a:pPr>
              <a:buFont typeface="Wingdings 3" pitchFamily="18" charset="2"/>
              <a:buNone/>
            </a:pPr>
            <a:r>
              <a:rPr lang="en-US" smtClean="0"/>
              <a:t>	mediums</a:t>
            </a:r>
          </a:p>
          <a:p>
            <a:r>
              <a:rPr lang="en-US" smtClean="0"/>
              <a:t>Listen critically and </a:t>
            </a:r>
          </a:p>
          <a:p>
            <a:pPr>
              <a:buFont typeface="Wingdings 3" pitchFamily="18" charset="2"/>
              <a:buNone/>
            </a:pPr>
            <a:r>
              <a:rPr lang="en-US" smtClean="0"/>
              <a:t>	respond appropriately to </a:t>
            </a:r>
          </a:p>
          <a:p>
            <a:pPr>
              <a:buFont typeface="Wingdings 3" pitchFamily="18" charset="2"/>
              <a:buNone/>
            </a:pPr>
            <a:r>
              <a:rPr lang="en-US" smtClean="0"/>
              <a:t>	various information both </a:t>
            </a:r>
          </a:p>
          <a:p>
            <a:pPr>
              <a:buFont typeface="Wingdings 3" pitchFamily="18" charset="2"/>
              <a:buNone/>
            </a:pPr>
            <a:r>
              <a:rPr lang="en-US" smtClean="0"/>
              <a:t>	in and out of an academic </a:t>
            </a:r>
          </a:p>
          <a:p>
            <a:pPr>
              <a:buFont typeface="Wingdings 3" pitchFamily="18" charset="2"/>
              <a:buNone/>
            </a:pPr>
            <a:r>
              <a:rPr lang="en-US" smtClean="0"/>
              <a:t>	context</a:t>
            </a:r>
          </a:p>
        </p:txBody>
      </p:sp>
      <p:pic>
        <p:nvPicPr>
          <p:cNvPr id="67589" name="Picture 5" descr="MP900289528[1]"/>
          <p:cNvPicPr>
            <a:picLocks noChangeAspect="1" noChangeArrowheads="1"/>
          </p:cNvPicPr>
          <p:nvPr/>
        </p:nvPicPr>
        <p:blipFill>
          <a:blip r:embed="rId3" cstate="print"/>
          <a:srcRect/>
          <a:stretch>
            <a:fillRect/>
          </a:stretch>
        </p:blipFill>
        <p:spPr bwMode="auto">
          <a:xfrm>
            <a:off x="5638800" y="762000"/>
            <a:ext cx="2971800" cy="4343400"/>
          </a:xfrm>
          <a:prstGeom prst="rect">
            <a:avLst/>
          </a:prstGeom>
          <a:noFill/>
        </p:spPr>
      </p:pic>
      <p:sp>
        <p:nvSpPr>
          <p:cNvPr id="5" name="Rectangle 4"/>
          <p:cNvSpPr/>
          <p:nvPr/>
        </p:nvSpPr>
        <p:spPr>
          <a:xfrm>
            <a:off x="2743200" y="5410200"/>
            <a:ext cx="6172200" cy="1200329"/>
          </a:xfrm>
          <a:prstGeom prst="rect">
            <a:avLst/>
          </a:prstGeom>
        </p:spPr>
        <p:txBody>
          <a:bodyPr wrap="square">
            <a:spAutoFit/>
          </a:bodyPr>
          <a:lstStyle/>
          <a:p>
            <a:r>
              <a:rPr lang="en-US" i="1" dirty="0" smtClean="0"/>
              <a:t>Clackamas Middle College</a:t>
            </a:r>
            <a:r>
              <a:rPr lang="en-US" dirty="0" smtClean="0"/>
              <a:t> is a four-year high school college transition program enrolling 300 students in grades 9-12. It is accredited by the Northwest </a:t>
            </a:r>
            <a:r>
              <a:rPr lang="en-US" b="1" dirty="0" smtClean="0"/>
              <a: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mtClean="0">
                <a:effectLst/>
              </a:rPr>
              <a:t> Career Readiness Skills</a:t>
            </a:r>
          </a:p>
        </p:txBody>
      </p:sp>
      <p:sp>
        <p:nvSpPr>
          <p:cNvPr id="69637" name="Rectangle 5"/>
          <p:cNvSpPr>
            <a:spLocks noChangeArrowheads="1"/>
          </p:cNvSpPr>
          <p:nvPr/>
        </p:nvSpPr>
        <p:spPr bwMode="auto">
          <a:xfrm>
            <a:off x="4953000" y="5486400"/>
            <a:ext cx="3867150" cy="366712"/>
          </a:xfrm>
          <a:prstGeom prst="rect">
            <a:avLst/>
          </a:prstGeom>
          <a:noFill/>
          <a:ln w="9525">
            <a:noFill/>
            <a:miter lim="800000"/>
            <a:headEnd/>
            <a:tailEnd/>
          </a:ln>
          <a:effectLst/>
        </p:spPr>
        <p:txBody>
          <a:bodyPr wrap="none">
            <a:spAutoFit/>
          </a:bodyPr>
          <a:lstStyle/>
          <a:p>
            <a:r>
              <a:rPr lang="en-US" dirty="0"/>
              <a:t>http://www.act.org/workkeys/assess/</a:t>
            </a:r>
          </a:p>
        </p:txBody>
      </p:sp>
      <p:sp>
        <p:nvSpPr>
          <p:cNvPr id="4" name="Rectangle 3"/>
          <p:cNvSpPr/>
          <p:nvPr/>
        </p:nvSpPr>
        <p:spPr>
          <a:xfrm>
            <a:off x="838200" y="1371600"/>
            <a:ext cx="8077200" cy="4524315"/>
          </a:xfrm>
          <a:prstGeom prst="rect">
            <a:avLst/>
          </a:prstGeom>
        </p:spPr>
        <p:txBody>
          <a:bodyPr wrap="square">
            <a:spAutoFit/>
          </a:bodyPr>
          <a:lstStyle/>
          <a:p>
            <a:r>
              <a:rPr lang="en-US" b="1" dirty="0" err="1" smtClean="0">
                <a:hlinkClick r:id="rId3" action="ppaction://hlinkfile"/>
              </a:rPr>
              <a:t>WorkKeys</a:t>
            </a:r>
            <a:r>
              <a:rPr lang="en-US" b="1" baseline="30000" dirty="0" smtClean="0">
                <a:hlinkClick r:id="rId3" action="ppaction://hlinkfile"/>
              </a:rPr>
              <a:t>®</a:t>
            </a:r>
            <a:endParaRPr lang="en-US" dirty="0" smtClean="0"/>
          </a:p>
          <a:p>
            <a:endParaRPr lang="en-US" dirty="0" smtClean="0"/>
          </a:p>
          <a:p>
            <a:r>
              <a:rPr lang="en-US" dirty="0" smtClean="0"/>
              <a:t>  </a:t>
            </a:r>
            <a:r>
              <a:rPr lang="en-US" b="1" dirty="0" smtClean="0"/>
              <a:t>Sample Questions</a:t>
            </a:r>
          </a:p>
          <a:p>
            <a:r>
              <a:rPr lang="en-US" b="1" dirty="0" smtClean="0"/>
              <a:t>The National Career Readiness Certificate Assessments</a:t>
            </a:r>
          </a:p>
          <a:p>
            <a:r>
              <a:rPr lang="en-US" dirty="0" smtClean="0"/>
              <a:t>The </a:t>
            </a:r>
            <a:r>
              <a:rPr lang="en-US" dirty="0" smtClean="0">
                <a:hlinkClick r:id="rId4" action="ppaction://hlinkfile"/>
              </a:rPr>
              <a:t>National Career Readiness Certificate</a:t>
            </a:r>
            <a:r>
              <a:rPr lang="en-US" dirty="0" smtClean="0"/>
              <a:t> program is composed of these three </a:t>
            </a:r>
            <a:r>
              <a:rPr lang="en-US" dirty="0" err="1" smtClean="0"/>
              <a:t>WorkKeys</a:t>
            </a:r>
            <a:r>
              <a:rPr lang="en-US" dirty="0" smtClean="0"/>
              <a:t> assessments </a:t>
            </a:r>
          </a:p>
          <a:p>
            <a:r>
              <a:rPr lang="en-US" dirty="0" smtClean="0">
                <a:hlinkClick r:id="rId5" action="ppaction://hlinkfile"/>
              </a:rPr>
              <a:t>Applied Mathematics</a:t>
            </a:r>
            <a:r>
              <a:rPr lang="en-US" dirty="0" smtClean="0"/>
              <a:t> </a:t>
            </a:r>
          </a:p>
          <a:p>
            <a:r>
              <a:rPr lang="en-US" dirty="0" smtClean="0">
                <a:hlinkClick r:id="rId6" action="ppaction://hlinkfile"/>
              </a:rPr>
              <a:t>Reading for Information</a:t>
            </a:r>
            <a:r>
              <a:rPr lang="en-US" dirty="0" smtClean="0"/>
              <a:t> </a:t>
            </a:r>
          </a:p>
          <a:p>
            <a:r>
              <a:rPr lang="en-US" dirty="0" smtClean="0">
                <a:hlinkClick r:id="rId7" action="ppaction://hlinkfile"/>
              </a:rPr>
              <a:t>Locating Information</a:t>
            </a:r>
            <a:r>
              <a:rPr lang="en-US" dirty="0" smtClean="0"/>
              <a:t> </a:t>
            </a:r>
          </a:p>
          <a:p>
            <a:r>
              <a:rPr lang="en-US" b="1" dirty="0" smtClean="0"/>
              <a:t>Other Foundational Skills Assessments</a:t>
            </a:r>
          </a:p>
          <a:p>
            <a:r>
              <a:rPr lang="en-US" dirty="0" smtClean="0">
                <a:hlinkClick r:id="rId8" action="ppaction://hlinkfile"/>
              </a:rPr>
              <a:t>Applied Technology</a:t>
            </a:r>
            <a:r>
              <a:rPr lang="en-US" dirty="0" smtClean="0"/>
              <a:t> </a:t>
            </a:r>
          </a:p>
          <a:p>
            <a:r>
              <a:rPr lang="en-US" dirty="0" smtClean="0">
                <a:hlinkClick r:id="rId9" action="ppaction://hlinkfile"/>
              </a:rPr>
              <a:t>Business Writing</a:t>
            </a:r>
            <a:r>
              <a:rPr lang="en-US" dirty="0" smtClean="0"/>
              <a:t> </a:t>
            </a:r>
          </a:p>
          <a:p>
            <a:r>
              <a:rPr lang="en-US" dirty="0" smtClean="0">
                <a:hlinkClick r:id="rId10" action="ppaction://hlinkfile"/>
              </a:rPr>
              <a:t>Listening for Understanding</a:t>
            </a:r>
            <a:r>
              <a:rPr lang="en-US" dirty="0" smtClean="0"/>
              <a:t> </a:t>
            </a:r>
          </a:p>
          <a:p>
            <a:r>
              <a:rPr lang="en-US" dirty="0" smtClean="0">
                <a:hlinkClick r:id="rId11" action="ppaction://hlinkfile"/>
              </a:rPr>
              <a:t>Teamwork</a:t>
            </a: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4294967295"/>
          </p:nvPr>
        </p:nvSpPr>
        <p:spPr>
          <a:xfrm>
            <a:off x="228600" y="2133600"/>
            <a:ext cx="8229600" cy="4525963"/>
          </a:xfrm>
        </p:spPr>
        <p:txBody>
          <a:bodyPr/>
          <a:lstStyle/>
          <a:p>
            <a:pPr eaLnBrk="1" hangingPunct="1"/>
            <a:r>
              <a:rPr lang="en-US" sz="2800" dirty="0" smtClean="0"/>
              <a:t>Create the first draft of a </a:t>
            </a:r>
          </a:p>
          <a:p>
            <a:pPr eaLnBrk="1" hangingPunct="1">
              <a:buFont typeface="Wingdings 3" pitchFamily="18" charset="2"/>
              <a:buNone/>
            </a:pPr>
            <a:r>
              <a:rPr lang="en-US" sz="2800" dirty="0" smtClean="0"/>
              <a:t>   PowerPoint presentation</a:t>
            </a:r>
          </a:p>
          <a:p>
            <a:pPr lvl="1" eaLnBrk="1" hangingPunct="1"/>
            <a:r>
              <a:rPr lang="en-US" sz="2400" dirty="0" smtClean="0"/>
              <a:t>Identify audience</a:t>
            </a:r>
          </a:p>
          <a:p>
            <a:pPr lvl="1" eaLnBrk="1" hangingPunct="1"/>
            <a:r>
              <a:rPr lang="en-US" sz="2400" dirty="0" smtClean="0"/>
              <a:t>Provide project background/overview</a:t>
            </a:r>
          </a:p>
          <a:p>
            <a:pPr lvl="1" eaLnBrk="1" hangingPunct="1"/>
            <a:r>
              <a:rPr lang="en-US" sz="2400" dirty="0" smtClean="0"/>
              <a:t>Identify gaps</a:t>
            </a:r>
          </a:p>
          <a:p>
            <a:pPr lvl="1" eaLnBrk="1" hangingPunct="1"/>
            <a:r>
              <a:rPr lang="en-US" sz="2400" dirty="0" smtClean="0"/>
              <a:t>Identify system/culture changes needed</a:t>
            </a:r>
          </a:p>
          <a:p>
            <a:pPr lvl="2" eaLnBrk="1" hangingPunct="1"/>
            <a:r>
              <a:rPr lang="en-US" sz="2400" dirty="0" smtClean="0"/>
              <a:t>High School Level</a:t>
            </a:r>
          </a:p>
          <a:p>
            <a:pPr lvl="2" eaLnBrk="1" hangingPunct="1"/>
            <a:r>
              <a:rPr lang="en-US" sz="2400" dirty="0" smtClean="0"/>
              <a:t>Community College Level</a:t>
            </a:r>
          </a:p>
          <a:p>
            <a:pPr lvl="2" eaLnBrk="1" hangingPunct="1"/>
            <a:r>
              <a:rPr lang="en-US" sz="2400" dirty="0" smtClean="0"/>
              <a:t>Four Year University/College Level</a:t>
            </a:r>
          </a:p>
        </p:txBody>
      </p:sp>
      <p:sp>
        <p:nvSpPr>
          <p:cNvPr id="40962" name="Slide Number Placeholder 2"/>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78FB4B73-E950-4081-A5D9-B4081D7F4D01}" type="slidenum">
              <a:rPr lang="en-US" sz="1000">
                <a:latin typeface="+mn-lt"/>
              </a:rPr>
              <a:pPr algn="r">
                <a:defRPr/>
              </a:pPr>
              <a:t>12</a:t>
            </a:fld>
            <a:endParaRPr lang="en-US" sz="1000">
              <a:latin typeface="+mn-lt"/>
            </a:endParaRPr>
          </a:p>
        </p:txBody>
      </p:sp>
      <p:sp>
        <p:nvSpPr>
          <p:cNvPr id="4" name="Title 3"/>
          <p:cNvSpPr>
            <a:spLocks noGrp="1"/>
          </p:cNvSpPr>
          <p:nvPr>
            <p:ph type="title" idx="4294967295"/>
          </p:nvPr>
        </p:nvSpPr>
        <p:spPr>
          <a:xfrm>
            <a:off x="533400" y="685800"/>
            <a:ext cx="8229600" cy="1143000"/>
          </a:xfrm>
        </p:spPr>
        <p:txBody>
          <a:bodyPr rtlCol="0"/>
          <a:lstStyle/>
          <a:p>
            <a:pPr eaLnBrk="1" fontAlgn="auto" hangingPunct="1">
              <a:spcAft>
                <a:spcPts val="0"/>
              </a:spcAft>
              <a:defRPr/>
            </a:pPr>
            <a:r>
              <a:rPr lang="en-US" dirty="0" smtClean="0"/>
              <a:t>Share </a:t>
            </a:r>
            <a:r>
              <a:rPr lang="en-US" dirty="0" err="1" smtClean="0"/>
              <a:t>Learnings</a:t>
            </a:r>
            <a:endParaRPr lang="en-US" dirty="0"/>
          </a:p>
        </p:txBody>
      </p:sp>
      <p:pic>
        <p:nvPicPr>
          <p:cNvPr id="27652" name="Picture 4"/>
          <p:cNvPicPr>
            <a:picLocks noChangeAspect="1" noChangeArrowheads="1"/>
          </p:cNvPicPr>
          <p:nvPr/>
        </p:nvPicPr>
        <p:blipFill>
          <a:blip r:embed="rId3" cstate="print"/>
          <a:srcRect/>
          <a:stretch>
            <a:fillRect/>
          </a:stretch>
        </p:blipFill>
        <p:spPr bwMode="auto">
          <a:xfrm>
            <a:off x="5562600" y="304800"/>
            <a:ext cx="2994025"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609600" y="2133600"/>
            <a:ext cx="8229600" cy="4525963"/>
          </a:xfrm>
        </p:spPr>
        <p:txBody>
          <a:bodyPr/>
          <a:lstStyle/>
          <a:p>
            <a:pPr eaLnBrk="1" hangingPunct="1">
              <a:lnSpc>
                <a:spcPct val="150000"/>
              </a:lnSpc>
            </a:pPr>
            <a:r>
              <a:rPr lang="en-US" dirty="0" smtClean="0"/>
              <a:t>Create a list of the top five, necessary career skills that you believe employers cite.</a:t>
            </a:r>
          </a:p>
        </p:txBody>
      </p:sp>
      <p:sp>
        <p:nvSpPr>
          <p:cNvPr id="35843"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035701C-EA2C-4806-95EA-CD1B798B7DE7}" type="slidenum">
              <a:rPr lang="en-US"/>
              <a:pPr fontAlgn="base">
                <a:spcBef>
                  <a:spcPct val="0"/>
                </a:spcBef>
                <a:spcAft>
                  <a:spcPct val="0"/>
                </a:spcAft>
                <a:defRPr/>
              </a:pPr>
              <a:t>13</a:t>
            </a:fld>
            <a:endParaRPr lang="en-US"/>
          </a:p>
        </p:txBody>
      </p:sp>
      <p:pic>
        <p:nvPicPr>
          <p:cNvPr id="31747" name="Picture 2" descr="C:\Users\jharvill\AppData\Local\Microsoft\Windows\Temporary Internet Files\Content.IE5\Y0NC11OM\MP900309617[1].jpg"/>
          <p:cNvPicPr>
            <a:picLocks noChangeAspect="1" noChangeArrowheads="1"/>
          </p:cNvPicPr>
          <p:nvPr/>
        </p:nvPicPr>
        <p:blipFill>
          <a:blip r:embed="rId3" cstate="print"/>
          <a:stretch>
            <a:fillRect/>
          </a:stretch>
        </p:blipFill>
        <p:spPr bwMode="auto">
          <a:xfrm>
            <a:off x="3886200" y="3657600"/>
            <a:ext cx="3657600" cy="2609088"/>
          </a:xfrm>
          <a:prstGeom prst="rect">
            <a:avLst/>
          </a:prstGeom>
          <a:noFill/>
          <a:ln>
            <a:noFill/>
          </a:ln>
        </p:spPr>
      </p:pic>
      <p:sp>
        <p:nvSpPr>
          <p:cNvPr id="5" name="TextBox 4"/>
          <p:cNvSpPr txBox="1"/>
          <p:nvPr/>
        </p:nvSpPr>
        <p:spPr>
          <a:xfrm>
            <a:off x="533400" y="838200"/>
            <a:ext cx="7696200" cy="584775"/>
          </a:xfrm>
          <a:prstGeom prst="rect">
            <a:avLst/>
          </a:prstGeom>
          <a:noFill/>
        </p:spPr>
        <p:txBody>
          <a:bodyPr wrap="square" rtlCol="0">
            <a:spAutoFit/>
          </a:bodyPr>
          <a:lstStyle/>
          <a:p>
            <a:r>
              <a:rPr lang="en-US" sz="3200" b="1" dirty="0" smtClean="0"/>
              <a:t>Elbow Partner Conversations </a:t>
            </a:r>
            <a:endParaRPr lang="en-US" sz="3200" b="1" dirty="0"/>
          </a:p>
        </p:txBody>
      </p:sp>
      <p:pic>
        <p:nvPicPr>
          <p:cNvPr id="4098" name="Picture 2"/>
          <p:cNvPicPr>
            <a:picLocks noChangeAspect="1" noChangeArrowheads="1"/>
          </p:cNvPicPr>
          <p:nvPr/>
        </p:nvPicPr>
        <p:blipFill>
          <a:blip r:embed="rId4" cstate="print"/>
          <a:srcRect/>
          <a:stretch>
            <a:fillRect/>
          </a:stretch>
        </p:blipFill>
        <p:spPr bwMode="auto">
          <a:xfrm>
            <a:off x="6461672" y="228600"/>
            <a:ext cx="2682328"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152400" y="1676400"/>
            <a:ext cx="8991600" cy="4525962"/>
          </a:xfrm>
        </p:spPr>
        <p:txBody>
          <a:bodyPr/>
          <a:lstStyle/>
          <a:p>
            <a:pPr marL="273050" indent="-273050" eaLnBrk="1" hangingPunct="1">
              <a:lnSpc>
                <a:spcPct val="90000"/>
              </a:lnSpc>
              <a:buClr>
                <a:srgbClr val="EB641B"/>
              </a:buClr>
            </a:pPr>
            <a:r>
              <a:rPr lang="en-US" sz="2000" dirty="0" smtClean="0"/>
              <a:t>Communication = </a:t>
            </a:r>
            <a:r>
              <a:rPr lang="en-US" sz="1800" dirty="0" smtClean="0"/>
              <a:t>exceptional ability to listen, write, and speak effectively</a:t>
            </a:r>
          </a:p>
          <a:p>
            <a:pPr marL="273050" indent="-273050" eaLnBrk="1" hangingPunct="1">
              <a:lnSpc>
                <a:spcPct val="90000"/>
              </a:lnSpc>
              <a:buClr>
                <a:srgbClr val="EB641B"/>
              </a:buClr>
            </a:pPr>
            <a:r>
              <a:rPr lang="en-US" sz="2000" dirty="0" smtClean="0"/>
              <a:t>Analytical/Research = </a:t>
            </a:r>
            <a:r>
              <a:rPr lang="en-US" sz="1800" dirty="0" smtClean="0"/>
              <a:t>assesses situations seeking multiple perspectives, </a:t>
            </a:r>
          </a:p>
          <a:p>
            <a:pPr marL="273050" indent="-273050" eaLnBrk="1" hangingPunct="1">
              <a:lnSpc>
                <a:spcPct val="90000"/>
              </a:lnSpc>
              <a:buClr>
                <a:srgbClr val="EB641B"/>
              </a:buClr>
            </a:pPr>
            <a:r>
              <a:rPr lang="en-US" sz="2000" dirty="0" smtClean="0"/>
              <a:t>Computer/Technology Literacy = </a:t>
            </a:r>
            <a:r>
              <a:rPr lang="en-US" sz="1800" dirty="0" smtClean="0"/>
              <a:t>extensive software abilities</a:t>
            </a:r>
          </a:p>
          <a:p>
            <a:pPr marL="273050" indent="-273050" eaLnBrk="1" hangingPunct="1">
              <a:lnSpc>
                <a:spcPct val="90000"/>
              </a:lnSpc>
              <a:buClr>
                <a:srgbClr val="EB641B"/>
              </a:buClr>
            </a:pPr>
            <a:r>
              <a:rPr lang="en-US" sz="2000" dirty="0" smtClean="0"/>
              <a:t>Flexibility/Adaptability/Managing Multiple Priorities = </a:t>
            </a:r>
            <a:r>
              <a:rPr lang="en-US" sz="1800" dirty="0" smtClean="0"/>
              <a:t>thrives on juggling multiple tasks and projects</a:t>
            </a:r>
          </a:p>
          <a:p>
            <a:pPr marL="273050" indent="-273050" eaLnBrk="1" hangingPunct="1">
              <a:lnSpc>
                <a:spcPct val="90000"/>
              </a:lnSpc>
              <a:buClr>
                <a:srgbClr val="EB641B"/>
              </a:buClr>
            </a:pPr>
            <a:r>
              <a:rPr lang="en-US" sz="2000" dirty="0" smtClean="0"/>
              <a:t>Interpersonal Abilities = </a:t>
            </a:r>
            <a:r>
              <a:rPr lang="en-US" sz="1800" dirty="0" smtClean="0"/>
              <a:t>proven relationship builder</a:t>
            </a:r>
          </a:p>
          <a:p>
            <a:pPr marL="273050" indent="-273050" eaLnBrk="1" hangingPunct="1">
              <a:lnSpc>
                <a:spcPct val="90000"/>
              </a:lnSpc>
              <a:buClr>
                <a:srgbClr val="EB641B"/>
              </a:buClr>
            </a:pPr>
            <a:r>
              <a:rPr lang="en-US" sz="2000" dirty="0" smtClean="0"/>
              <a:t>Leadership/Management Skills = </a:t>
            </a:r>
            <a:r>
              <a:rPr lang="en-US" sz="1800" dirty="0" smtClean="0"/>
              <a:t>goal driven, motivational leader</a:t>
            </a:r>
          </a:p>
          <a:p>
            <a:pPr marL="273050" indent="-273050" eaLnBrk="1" hangingPunct="1">
              <a:lnSpc>
                <a:spcPct val="90000"/>
              </a:lnSpc>
              <a:buClr>
                <a:srgbClr val="EB641B"/>
              </a:buClr>
            </a:pPr>
            <a:r>
              <a:rPr lang="en-US" sz="2000" dirty="0" smtClean="0"/>
              <a:t>Multicultural Sensitivity/Awareness = </a:t>
            </a:r>
            <a:r>
              <a:rPr lang="en-US" sz="1800" dirty="0" smtClean="0"/>
              <a:t>personable rapport builder</a:t>
            </a:r>
          </a:p>
          <a:p>
            <a:pPr marL="273050" indent="-273050" eaLnBrk="1" hangingPunct="1">
              <a:lnSpc>
                <a:spcPct val="90000"/>
              </a:lnSpc>
              <a:buClr>
                <a:srgbClr val="EB641B"/>
              </a:buClr>
            </a:pPr>
            <a:r>
              <a:rPr lang="en-US" sz="2000" dirty="0" smtClean="0"/>
              <a:t>Planning/Organizing = </a:t>
            </a:r>
            <a:r>
              <a:rPr lang="en-US" sz="1800" dirty="0" smtClean="0"/>
              <a:t>results driven, detail oriented achiever</a:t>
            </a:r>
          </a:p>
          <a:p>
            <a:pPr marL="273050" indent="-273050" eaLnBrk="1" hangingPunct="1">
              <a:lnSpc>
                <a:spcPct val="90000"/>
              </a:lnSpc>
              <a:buClr>
                <a:srgbClr val="EB641B"/>
              </a:buClr>
            </a:pPr>
            <a:r>
              <a:rPr lang="en-US" sz="2000" dirty="0" smtClean="0"/>
              <a:t>Problem-Solving/Reasoning/Creativity</a:t>
            </a:r>
            <a:r>
              <a:rPr lang="en-US" sz="2400" dirty="0" smtClean="0"/>
              <a:t>= </a:t>
            </a:r>
            <a:r>
              <a:rPr lang="en-US" sz="1800" dirty="0" smtClean="0"/>
              <a:t>innovative problem solver</a:t>
            </a:r>
          </a:p>
          <a:p>
            <a:pPr marL="273050" indent="-273050" eaLnBrk="1" hangingPunct="1">
              <a:lnSpc>
                <a:spcPct val="90000"/>
              </a:lnSpc>
              <a:buClr>
                <a:srgbClr val="EB641B"/>
              </a:buClr>
            </a:pPr>
            <a:r>
              <a:rPr lang="en-US" sz="2000" dirty="0" smtClean="0"/>
              <a:t>Teamwork = </a:t>
            </a:r>
            <a:r>
              <a:rPr lang="en-US" sz="1800" dirty="0" smtClean="0"/>
              <a:t>resourceful team player</a:t>
            </a:r>
          </a:p>
          <a:p>
            <a:pPr lvl="1" eaLnBrk="1" hangingPunct="1">
              <a:lnSpc>
                <a:spcPct val="90000"/>
              </a:lnSpc>
              <a:buClr>
                <a:srgbClr val="EB641B"/>
              </a:buClr>
              <a:buNone/>
            </a:pPr>
            <a:endParaRPr lang="en-US" sz="2000" i="1" dirty="0" smtClean="0"/>
          </a:p>
          <a:p>
            <a:pPr marL="273050" indent="-273050" eaLnBrk="1" hangingPunct="1"/>
            <a:endParaRPr lang="en-US" sz="2000" dirty="0" smtClean="0"/>
          </a:p>
        </p:txBody>
      </p:sp>
      <p:sp>
        <p:nvSpPr>
          <p:cNvPr id="6" name="Title 5"/>
          <p:cNvSpPr>
            <a:spLocks noGrp="1"/>
          </p:cNvSpPr>
          <p:nvPr>
            <p:ph type="title"/>
          </p:nvPr>
        </p:nvSpPr>
        <p:spPr>
          <a:xfrm>
            <a:off x="457200" y="381000"/>
            <a:ext cx="8229600" cy="1143000"/>
          </a:xfrm>
        </p:spPr>
        <p:txBody>
          <a:bodyPr/>
          <a:lstStyle/>
          <a:p>
            <a:r>
              <a:rPr lang="en-US" dirty="0" smtClean="0"/>
              <a:t>Top 10 Career Skills</a:t>
            </a:r>
            <a:endParaRPr lang="en-US" dirty="0"/>
          </a:p>
        </p:txBody>
      </p:sp>
      <p:sp>
        <p:nvSpPr>
          <p:cNvPr id="41987"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39D01C4-F141-4680-9803-D04DA64E86DB}" type="slidenum">
              <a:rPr lang="en-US"/>
              <a:pPr fontAlgn="base">
                <a:spcBef>
                  <a:spcPct val="0"/>
                </a:spcBef>
                <a:spcAft>
                  <a:spcPct val="0"/>
                </a:spcAft>
                <a:defRPr/>
              </a:pPr>
              <a:t>14</a:t>
            </a:fld>
            <a:endParaRPr lang="en-US"/>
          </a:p>
        </p:txBody>
      </p:sp>
      <p:pic>
        <p:nvPicPr>
          <p:cNvPr id="33795" name="Picture 2" descr="C:\Users\jharvill\AppData\Local\Microsoft\Windows\Temporary Internet Files\Content.IE5\G4PZC5A9\MP900442417[1].jpg"/>
          <p:cNvPicPr>
            <a:picLocks noChangeAspect="1" noChangeArrowheads="1"/>
          </p:cNvPicPr>
          <p:nvPr/>
        </p:nvPicPr>
        <p:blipFill>
          <a:blip r:embed="rId3" cstate="print"/>
          <a:srcRect/>
          <a:stretch>
            <a:fillRect/>
          </a:stretch>
        </p:blipFill>
        <p:spPr bwMode="auto">
          <a:xfrm rot="-2519946">
            <a:off x="7604125" y="136525"/>
            <a:ext cx="969963" cy="1463675"/>
          </a:xfrm>
          <a:prstGeom prst="rect">
            <a:avLst/>
          </a:prstGeom>
          <a:noFill/>
          <a:ln w="9525">
            <a:noFill/>
            <a:miter lim="800000"/>
            <a:headEnd/>
            <a:tailEnd/>
          </a:ln>
        </p:spPr>
      </p:pic>
      <p:pic>
        <p:nvPicPr>
          <p:cNvPr id="33796" name="Picture 4" descr="C:\Users\jharvill\AppData\Local\Microsoft\Windows\Temporary Internet Files\Content.IE5\G4PZC5A9\MP900442417[1].jpg"/>
          <p:cNvPicPr>
            <a:picLocks noChangeAspect="1" noChangeArrowheads="1"/>
          </p:cNvPicPr>
          <p:nvPr/>
        </p:nvPicPr>
        <p:blipFill>
          <a:blip r:embed="rId4" cstate="print"/>
          <a:srcRect l="21812" t="10205" b="7100"/>
          <a:stretch>
            <a:fillRect/>
          </a:stretch>
        </p:blipFill>
        <p:spPr bwMode="auto">
          <a:xfrm>
            <a:off x="7924800" y="5486401"/>
            <a:ext cx="1066800" cy="1371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4294967295"/>
          </p:nvPr>
        </p:nvSpPr>
        <p:spPr>
          <a:xfrm>
            <a:off x="533400" y="2438400"/>
            <a:ext cx="8229600" cy="4221163"/>
          </a:xfrm>
        </p:spPr>
        <p:txBody>
          <a:bodyPr/>
          <a:lstStyle/>
          <a:p>
            <a:pPr eaLnBrk="1" hangingPunct="1"/>
            <a:r>
              <a:rPr lang="en-US" smtClean="0"/>
              <a:t>Read “The Role of Learning Progressions in Standards-Based Education Reform”</a:t>
            </a:r>
          </a:p>
          <a:p>
            <a:pPr eaLnBrk="1" hangingPunct="1"/>
            <a:r>
              <a:rPr lang="en-US" smtClean="0"/>
              <a:t>Highlight key ideas and items of particular interest to you</a:t>
            </a:r>
          </a:p>
          <a:p>
            <a:pPr eaLnBrk="1" hangingPunct="1"/>
            <a:r>
              <a:rPr lang="en-US" smtClean="0"/>
              <a:t>Answer this question:  What did you gain from this article that will inform/influence our ongoing work together</a:t>
            </a:r>
          </a:p>
        </p:txBody>
      </p:sp>
      <p:sp>
        <p:nvSpPr>
          <p:cNvPr id="57346" name="Slide Number Placeholder 2"/>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0F618570-DAB7-4664-99AE-DBD64DC3AB98}" type="slidenum">
              <a:rPr lang="en-US" sz="1000">
                <a:latin typeface="+mn-lt"/>
              </a:rPr>
              <a:pPr algn="r">
                <a:defRPr/>
              </a:pPr>
              <a:t>15</a:t>
            </a:fld>
            <a:endParaRPr lang="en-US" sz="1000">
              <a:latin typeface="+mn-lt"/>
            </a:endParaRPr>
          </a:p>
        </p:txBody>
      </p:sp>
      <p:sp>
        <p:nvSpPr>
          <p:cNvPr id="4" name="Title 3"/>
          <p:cNvSpPr>
            <a:spLocks noGrp="1"/>
          </p:cNvSpPr>
          <p:nvPr>
            <p:ph type="title" idx="4294967295"/>
          </p:nvPr>
        </p:nvSpPr>
        <p:spPr>
          <a:xfrm>
            <a:off x="228600" y="838200"/>
            <a:ext cx="8229600" cy="1143000"/>
          </a:xfrm>
        </p:spPr>
        <p:txBody>
          <a:bodyPr rtlCol="0"/>
          <a:lstStyle/>
          <a:p>
            <a:pPr eaLnBrk="1" fontAlgn="auto" hangingPunct="1">
              <a:spcAft>
                <a:spcPts val="0"/>
              </a:spcAft>
              <a:defRPr/>
            </a:pPr>
            <a:r>
              <a:rPr lang="en-US" dirty="0" smtClean="0"/>
              <a:t>“Homework Assignment”</a:t>
            </a:r>
            <a:endParaRPr lang="en-US" dirty="0"/>
          </a:p>
        </p:txBody>
      </p:sp>
      <p:pic>
        <p:nvPicPr>
          <p:cNvPr id="29700" name="Picture 3"/>
          <p:cNvPicPr>
            <a:picLocks noChangeAspect="1" noChangeArrowheads="1"/>
          </p:cNvPicPr>
          <p:nvPr/>
        </p:nvPicPr>
        <p:blipFill>
          <a:blip r:embed="rId3" cstate="print"/>
          <a:srcRect/>
          <a:stretch>
            <a:fillRect/>
          </a:stretch>
        </p:blipFill>
        <p:spPr bwMode="auto">
          <a:xfrm>
            <a:off x="7010400" y="152400"/>
            <a:ext cx="1951038" cy="195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838200"/>
            <a:ext cx="5334000" cy="4864100"/>
          </a:xfrm>
        </p:spPr>
        <p:txBody>
          <a:bodyPr>
            <a:normAutofit/>
          </a:bodyPr>
          <a:lstStyle/>
          <a:p>
            <a:pPr marL="365760" indent="-256032" eaLnBrk="1" fontAlgn="auto" hangingPunct="1">
              <a:spcAft>
                <a:spcPts val="0"/>
              </a:spcAft>
              <a:buNone/>
              <a:defRPr/>
            </a:pPr>
            <a:r>
              <a:rPr lang="en-US" sz="2800" dirty="0" smtClean="0"/>
              <a:t>What is the recipe for successful achievement? </a:t>
            </a:r>
          </a:p>
          <a:p>
            <a:pPr marL="365760" indent="-256032" eaLnBrk="1" fontAlgn="auto" hangingPunct="1">
              <a:spcAft>
                <a:spcPts val="0"/>
              </a:spcAft>
              <a:buNone/>
              <a:defRPr/>
            </a:pPr>
            <a:r>
              <a:rPr lang="en-US" sz="2800" dirty="0" smtClean="0"/>
              <a:t>To my mind there are just four essential ingredients: Choose a career you love, give it the best there is in you, seize your opportunities, and be a member of the team.</a:t>
            </a:r>
            <a:r>
              <a:rPr lang="en-US" sz="2800" b="1" dirty="0" smtClean="0"/>
              <a:t> 	Benjamin F. Fairless</a:t>
            </a:r>
            <a:r>
              <a:rPr lang="en-US" sz="2800" dirty="0" smtClean="0"/>
              <a:t> </a:t>
            </a:r>
            <a:endParaRPr lang="en-US" sz="2800" dirty="0"/>
          </a:p>
        </p:txBody>
      </p:sp>
      <p:sp>
        <p:nvSpPr>
          <p:cNvPr id="58370"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1F3C19E-9834-4575-AB91-FFA0731E5E42}" type="slidenum">
              <a:rPr lang="en-US"/>
              <a:pPr fontAlgn="base">
                <a:spcBef>
                  <a:spcPct val="0"/>
                </a:spcBef>
                <a:spcAft>
                  <a:spcPct val="0"/>
                </a:spcAft>
                <a:defRPr/>
              </a:pPr>
              <a:t>16</a:t>
            </a:fld>
            <a:endParaRPr lang="en-US"/>
          </a:p>
        </p:txBody>
      </p:sp>
      <p:pic>
        <p:nvPicPr>
          <p:cNvPr id="35843" name="Picture 2" descr="C:\Users\jharvill\AppData\Local\Microsoft\Windows\Temporary Internet Files\Content.IE5\JRHVZWS5\MP900448566[1].jpg"/>
          <p:cNvPicPr>
            <a:picLocks noChangeAspect="1" noChangeArrowheads="1"/>
          </p:cNvPicPr>
          <p:nvPr/>
        </p:nvPicPr>
        <p:blipFill>
          <a:blip r:embed="rId3" cstate="print"/>
          <a:srcRect/>
          <a:stretch>
            <a:fillRect/>
          </a:stretch>
        </p:blipFill>
        <p:spPr bwMode="auto">
          <a:xfrm>
            <a:off x="304800" y="533400"/>
            <a:ext cx="335597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7025" y="1400299"/>
            <a:ext cx="8686800" cy="4525962"/>
          </a:xfrm>
        </p:spPr>
        <p:txBody>
          <a:bodyPr>
            <a:normAutofit/>
          </a:bodyPr>
          <a:lstStyle/>
          <a:p>
            <a:pPr marL="365760" indent="-256032" algn="ctr" eaLnBrk="1" fontAlgn="auto" hangingPunct="1">
              <a:spcAft>
                <a:spcPts val="0"/>
              </a:spcAft>
              <a:buFont typeface="Wingdings 3"/>
              <a:buChar char=""/>
              <a:defRPr/>
            </a:pPr>
            <a:r>
              <a:rPr lang="en-US" dirty="0" smtClean="0"/>
              <a:t>Three things I learned today.</a:t>
            </a:r>
          </a:p>
          <a:p>
            <a:pPr marL="109728" indent="0" algn="ctr" eaLnBrk="1" fontAlgn="auto" hangingPunct="1">
              <a:spcAft>
                <a:spcPts val="0"/>
              </a:spcAft>
              <a:buFont typeface="Wingdings 3"/>
              <a:buNone/>
              <a:defRPr/>
            </a:pPr>
            <a:endParaRPr lang="en-US" dirty="0" smtClean="0"/>
          </a:p>
          <a:p>
            <a:pPr marL="109728" indent="0" algn="ctr" eaLnBrk="1" fontAlgn="auto" hangingPunct="1">
              <a:spcAft>
                <a:spcPts val="0"/>
              </a:spcAft>
              <a:buFont typeface="Wingdings 3"/>
              <a:buNone/>
              <a:defRPr/>
            </a:pPr>
            <a:endParaRPr lang="en-US" dirty="0" smtClean="0"/>
          </a:p>
          <a:p>
            <a:pPr marL="365760" indent="-256032" algn="ctr" eaLnBrk="1" fontAlgn="auto" hangingPunct="1">
              <a:spcAft>
                <a:spcPts val="0"/>
              </a:spcAft>
              <a:buFont typeface="Wingdings 3"/>
              <a:buChar char=""/>
              <a:defRPr/>
            </a:pPr>
            <a:r>
              <a:rPr lang="en-US" dirty="0" smtClean="0"/>
              <a:t>Two ideas I want to know more about.</a:t>
            </a:r>
          </a:p>
          <a:p>
            <a:pPr marL="109728" indent="0" algn="ctr" eaLnBrk="1" fontAlgn="auto" hangingPunct="1">
              <a:spcAft>
                <a:spcPts val="0"/>
              </a:spcAft>
              <a:buFont typeface="Wingdings 3"/>
              <a:buNone/>
              <a:defRPr/>
            </a:pPr>
            <a:r>
              <a:rPr lang="en-US" dirty="0" smtClean="0"/>
              <a:t>      </a:t>
            </a:r>
          </a:p>
          <a:p>
            <a:pPr marL="365760" indent="-256032" algn="ctr" eaLnBrk="1" fontAlgn="auto" hangingPunct="1">
              <a:spcAft>
                <a:spcPts val="0"/>
              </a:spcAft>
              <a:buFont typeface="Wingdings 3"/>
              <a:buChar char=""/>
              <a:defRPr/>
            </a:pPr>
            <a:endParaRPr lang="en-US" dirty="0" smtClean="0"/>
          </a:p>
          <a:p>
            <a:pPr marL="365760" indent="-256032" algn="ctr" eaLnBrk="1" fontAlgn="auto" hangingPunct="1">
              <a:spcAft>
                <a:spcPts val="0"/>
              </a:spcAft>
              <a:buFont typeface="Wingdings 3"/>
              <a:buChar char=""/>
              <a:defRPr/>
            </a:pPr>
            <a:r>
              <a:rPr lang="en-US" dirty="0" smtClean="0"/>
              <a:t>One action from my plan I will begin next week.</a:t>
            </a:r>
            <a:endParaRPr lang="en-US" dirty="0"/>
          </a:p>
        </p:txBody>
      </p:sp>
      <p:sp>
        <p:nvSpPr>
          <p:cNvPr id="2" name="Title 1"/>
          <p:cNvSpPr>
            <a:spLocks noGrp="1"/>
          </p:cNvSpPr>
          <p:nvPr>
            <p:ph type="title" idx="4294967295"/>
          </p:nvPr>
        </p:nvSpPr>
        <p:spPr/>
        <p:txBody>
          <a:bodyPr rtlCol="0"/>
          <a:lstStyle/>
          <a:p>
            <a:pPr eaLnBrk="1" fontAlgn="auto" hangingPunct="1">
              <a:spcAft>
                <a:spcPts val="0"/>
              </a:spcAft>
              <a:defRPr/>
            </a:pPr>
            <a:r>
              <a:rPr lang="en-US" dirty="0" smtClean="0"/>
              <a:t>Group Debrief</a:t>
            </a:r>
            <a:endParaRPr lang="en-US" dirty="0"/>
          </a:p>
        </p:txBody>
      </p:sp>
      <p:sp>
        <p:nvSpPr>
          <p:cNvPr id="59395" name="Slide Number Placeholder 3"/>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4C4FC203-F065-4550-A233-2925D9F8978B}" type="slidenum">
              <a:rPr lang="en-US" sz="1000">
                <a:latin typeface="+mn-lt"/>
              </a:rPr>
              <a:pPr algn="r">
                <a:defRPr/>
              </a:pPr>
              <a:t>17</a:t>
            </a:fld>
            <a:endParaRPr lang="en-US" sz="1000">
              <a:latin typeface="+mn-lt"/>
            </a:endParaRPr>
          </a:p>
        </p:txBody>
      </p:sp>
      <p:pic>
        <p:nvPicPr>
          <p:cNvPr id="41988" name="Picture 2"/>
          <p:cNvPicPr>
            <a:picLocks noChangeAspect="1" noChangeArrowheads="1"/>
          </p:cNvPicPr>
          <p:nvPr/>
        </p:nvPicPr>
        <p:blipFill>
          <a:blip r:embed="rId3" cstate="print"/>
          <a:srcRect/>
          <a:stretch>
            <a:fillRect/>
          </a:stretch>
        </p:blipFill>
        <p:spPr bwMode="auto">
          <a:xfrm>
            <a:off x="6553200" y="381000"/>
            <a:ext cx="2005013" cy="1571625"/>
          </a:xfrm>
          <a:prstGeom prst="rect">
            <a:avLst/>
          </a:prstGeom>
          <a:noFill/>
          <a:ln w="9525">
            <a:noFill/>
            <a:miter lim="800000"/>
            <a:headEnd/>
            <a:tailEnd/>
          </a:ln>
        </p:spPr>
      </p:pic>
      <p:pic>
        <p:nvPicPr>
          <p:cNvPr id="6" name="Picture 13" descr="C:\Users\jharvill\AppData\Local\Microsoft\Windows\Temporary Internet Files\Content.IE5\G4PZC5A9\MP900178816[1].jpg"/>
          <p:cNvPicPr>
            <a:picLocks noChangeAspect="1" noChangeArrowheads="1"/>
          </p:cNvPicPr>
          <p:nvPr/>
        </p:nvPicPr>
        <p:blipFill>
          <a:blip r:embed="rId4" cstate="print"/>
          <a:srcRect/>
          <a:stretch>
            <a:fillRect/>
          </a:stretch>
        </p:blipFill>
        <p:spPr bwMode="auto">
          <a:xfrm>
            <a:off x="3352800" y="4786644"/>
            <a:ext cx="2995613" cy="1987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533400" y="1371600"/>
            <a:ext cx="8077200" cy="4648200"/>
          </a:xfrm>
        </p:spPr>
        <p:txBody>
          <a:bodyPr>
            <a:normAutofit lnSpcReduction="10000"/>
          </a:bodyPr>
          <a:lstStyle/>
          <a:p>
            <a:pPr marL="365760" indent="-256032" algn="ctr" eaLnBrk="1" fontAlgn="auto" hangingPunct="1">
              <a:spcAft>
                <a:spcPts val="0"/>
              </a:spcAft>
              <a:buFontTx/>
              <a:buNone/>
              <a:defRPr/>
            </a:pPr>
            <a:r>
              <a:rPr lang="en-US" sz="6000" b="1" dirty="0" smtClean="0"/>
              <a:t>If you always do what you’ve always done, you’ll always get what you’ve always got.</a:t>
            </a:r>
          </a:p>
        </p:txBody>
      </p:sp>
      <p:sp>
        <p:nvSpPr>
          <p:cNvPr id="66562" name="Slide Number Placeholder 1"/>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3090C58-B4D5-47B4-914C-838BA043BF30}" type="slidenum">
              <a:rPr lang="en-US"/>
              <a:pPr fontAlgn="base">
                <a:spcBef>
                  <a:spcPct val="0"/>
                </a:spcBef>
                <a:spcAft>
                  <a:spcPct val="0"/>
                </a:spcAft>
                <a:defRPr/>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eaLnBrk="1" hangingPunct="1">
              <a:buFont typeface="Wingdings 3" pitchFamily="18" charset="2"/>
              <a:buChar char="}"/>
            </a:pPr>
            <a:endParaRPr lang="en-US" smtClean="0"/>
          </a:p>
          <a:p>
            <a:pPr lvl="1" eaLnBrk="1" hangingPunct="1"/>
            <a:endParaRPr lang="en-US" smtClean="0"/>
          </a:p>
        </p:txBody>
      </p:sp>
      <p:sp>
        <p:nvSpPr>
          <p:cNvPr id="19459"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7FBF489-907C-47F5-A69A-AFA0B58B65BA}" type="slidenum">
              <a:rPr lang="en-US"/>
              <a:pPr fontAlgn="base">
                <a:spcBef>
                  <a:spcPct val="0"/>
                </a:spcBef>
                <a:spcAft>
                  <a:spcPct val="0"/>
                </a:spcAft>
                <a:defRPr/>
              </a:pPr>
              <a:t>2</a:t>
            </a:fld>
            <a:endParaRPr lang="en-US"/>
          </a:p>
        </p:txBody>
      </p:sp>
      <p:pic>
        <p:nvPicPr>
          <p:cNvPr id="17411" name="Picture 2" descr="C:\Users\jharvill\AppData\Local\Microsoft\Windows\Temporary Internet Files\Content.IE5\Y0NC11OM\MC900056793[1].wmf"/>
          <p:cNvPicPr>
            <a:picLocks noChangeAspect="1" noChangeArrowheads="1"/>
          </p:cNvPicPr>
          <p:nvPr/>
        </p:nvPicPr>
        <p:blipFill>
          <a:blip r:embed="rId3" cstate="print"/>
          <a:srcRect/>
          <a:stretch>
            <a:fillRect/>
          </a:stretch>
        </p:blipFill>
        <p:spPr bwMode="auto">
          <a:xfrm>
            <a:off x="0" y="1981200"/>
            <a:ext cx="3419475" cy="2557463"/>
          </a:xfrm>
          <a:prstGeom prst="rect">
            <a:avLst/>
          </a:prstGeom>
          <a:noFill/>
          <a:ln w="9525">
            <a:noFill/>
            <a:miter lim="800000"/>
            <a:headEnd/>
            <a:tailEnd/>
          </a:ln>
        </p:spPr>
      </p:pic>
      <p:pic>
        <p:nvPicPr>
          <p:cNvPr id="17412" name="Picture 2" descr="C:\Users\jharvill\AppData\Local\Microsoft\Windows\Temporary Internet Files\Content.IE5\G4PZC5A9\MC900056794[1].wmf"/>
          <p:cNvPicPr>
            <a:picLocks noChangeAspect="1" noChangeArrowheads="1"/>
          </p:cNvPicPr>
          <p:nvPr/>
        </p:nvPicPr>
        <p:blipFill>
          <a:blip r:embed="rId4" cstate="print"/>
          <a:srcRect/>
          <a:stretch>
            <a:fillRect/>
          </a:stretch>
        </p:blipFill>
        <p:spPr bwMode="auto">
          <a:xfrm>
            <a:off x="3962400" y="4038600"/>
            <a:ext cx="4670425" cy="2286000"/>
          </a:xfrm>
          <a:prstGeom prst="rect">
            <a:avLst/>
          </a:prstGeom>
          <a:noFill/>
          <a:ln w="9525">
            <a:noFill/>
            <a:miter lim="800000"/>
            <a:headEnd/>
            <a:tailEnd/>
          </a:ln>
        </p:spPr>
      </p:pic>
      <p:pic>
        <p:nvPicPr>
          <p:cNvPr id="17413" name="Picture 2"/>
          <p:cNvPicPr>
            <a:picLocks noChangeAspect="1" noChangeArrowheads="1"/>
          </p:cNvPicPr>
          <p:nvPr/>
        </p:nvPicPr>
        <p:blipFill>
          <a:blip r:embed="rId5" cstate="print"/>
          <a:srcRect/>
          <a:stretch>
            <a:fillRect/>
          </a:stretch>
        </p:blipFill>
        <p:spPr bwMode="auto">
          <a:xfrm>
            <a:off x="3886200" y="228600"/>
            <a:ext cx="4506913" cy="2784475"/>
          </a:xfrm>
          <a:prstGeom prst="rect">
            <a:avLst/>
          </a:prstGeom>
          <a:noFill/>
          <a:ln w="9525">
            <a:noFill/>
            <a:miter lim="800000"/>
            <a:headEnd/>
            <a:tailEnd/>
          </a:ln>
        </p:spPr>
      </p:pic>
      <p:sp>
        <p:nvSpPr>
          <p:cNvPr id="7" name="TextBox 6"/>
          <p:cNvSpPr txBox="1"/>
          <p:nvPr/>
        </p:nvSpPr>
        <p:spPr>
          <a:xfrm>
            <a:off x="4114800" y="6248400"/>
            <a:ext cx="4724400" cy="400110"/>
          </a:xfrm>
          <a:prstGeom prst="rect">
            <a:avLst/>
          </a:prstGeom>
          <a:noFill/>
        </p:spPr>
        <p:txBody>
          <a:bodyPr wrap="square" rtlCol="0">
            <a:spAutoFit/>
          </a:bodyPr>
          <a:lstStyle/>
          <a:p>
            <a:r>
              <a:rPr lang="en-US" sz="2000" b="1" dirty="0" smtClean="0"/>
              <a:t>Why did you want to go to college?</a:t>
            </a:r>
            <a:endParaRPr lang="en-US" sz="2000" b="1" dirty="0"/>
          </a:p>
        </p:txBody>
      </p:sp>
      <p:sp>
        <p:nvSpPr>
          <p:cNvPr id="8" name="TextBox 7"/>
          <p:cNvSpPr txBox="1"/>
          <p:nvPr/>
        </p:nvSpPr>
        <p:spPr>
          <a:xfrm>
            <a:off x="3505200" y="2971800"/>
            <a:ext cx="5867400" cy="707886"/>
          </a:xfrm>
          <a:prstGeom prst="rect">
            <a:avLst/>
          </a:prstGeom>
          <a:noFill/>
        </p:spPr>
        <p:txBody>
          <a:bodyPr wrap="square" rtlCol="0">
            <a:spAutoFit/>
          </a:bodyPr>
          <a:lstStyle/>
          <a:p>
            <a:r>
              <a:rPr lang="en-US" sz="2000" b="1" dirty="0" smtClean="0"/>
              <a:t>How knowledgeable were you about career expectations when you finished high school?</a:t>
            </a:r>
            <a:endParaRPr lang="en-US" sz="2000" b="1" dirty="0"/>
          </a:p>
        </p:txBody>
      </p:sp>
      <p:sp>
        <p:nvSpPr>
          <p:cNvPr id="9" name="TextBox 8"/>
          <p:cNvSpPr txBox="1"/>
          <p:nvPr/>
        </p:nvSpPr>
        <p:spPr>
          <a:xfrm>
            <a:off x="0" y="4495800"/>
            <a:ext cx="4191000" cy="707886"/>
          </a:xfrm>
          <a:prstGeom prst="rect">
            <a:avLst/>
          </a:prstGeom>
          <a:noFill/>
        </p:spPr>
        <p:txBody>
          <a:bodyPr wrap="square" rtlCol="0">
            <a:spAutoFit/>
          </a:bodyPr>
          <a:lstStyle/>
          <a:p>
            <a:r>
              <a:rPr lang="en-US" sz="2000" b="1" dirty="0" smtClean="0"/>
              <a:t>How focused on preparing  for college were you in high school?</a:t>
            </a:r>
            <a:endParaRPr lang="en-US" sz="2000" b="1" dirty="0"/>
          </a:p>
        </p:txBody>
      </p:sp>
      <p:sp>
        <p:nvSpPr>
          <p:cNvPr id="11" name="Rectangle 10"/>
          <p:cNvSpPr/>
          <p:nvPr/>
        </p:nvSpPr>
        <p:spPr>
          <a:xfrm>
            <a:off x="304800" y="228600"/>
            <a:ext cx="3108960" cy="1569660"/>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Share </a:t>
            </a:r>
          </a:p>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Your </a:t>
            </a:r>
          </a:p>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Thoughts</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371600"/>
            <a:ext cx="8229600" cy="4906963"/>
          </a:xfrm>
        </p:spPr>
        <p:txBody>
          <a:bodyPr>
            <a:normAutofit fontScale="92500" lnSpcReduction="10000"/>
          </a:bodyPr>
          <a:lstStyle/>
          <a:p>
            <a:pPr marL="365760" indent="-256032" eaLnBrk="1" fontAlgn="auto" hangingPunct="1">
              <a:lnSpc>
                <a:spcPct val="150000"/>
              </a:lnSpc>
              <a:spcAft>
                <a:spcPts val="0"/>
              </a:spcAft>
              <a:buFont typeface="Wingdings 3"/>
              <a:buNone/>
              <a:defRPr/>
            </a:pPr>
            <a:r>
              <a:rPr lang="en-US" sz="3500" b="1" dirty="0" smtClean="0">
                <a:sym typeface="Webdings"/>
              </a:rPr>
              <a:t></a:t>
            </a:r>
            <a:r>
              <a:rPr lang="en-US" sz="3500" b="1" dirty="0" smtClean="0"/>
              <a:t>Identify 2-3 action items:</a:t>
            </a:r>
          </a:p>
          <a:p>
            <a:pPr marL="365760" indent="-256032" eaLnBrk="1" fontAlgn="auto" hangingPunct="1">
              <a:lnSpc>
                <a:spcPct val="150000"/>
              </a:lnSpc>
              <a:spcAft>
                <a:spcPts val="0"/>
              </a:spcAft>
              <a:buFont typeface="Wingdings 3"/>
              <a:buNone/>
              <a:defRPr/>
            </a:pPr>
            <a:r>
              <a:rPr lang="en-US" b="1" i="1" dirty="0" smtClean="0"/>
              <a:t>What will I do this spring to create more vertical and horizontal curriculum alignment in both content and life skills?</a:t>
            </a:r>
          </a:p>
          <a:p>
            <a:pPr marL="365760" indent="-256032" eaLnBrk="1" fontAlgn="auto" hangingPunct="1">
              <a:lnSpc>
                <a:spcPct val="150000"/>
              </a:lnSpc>
              <a:spcAft>
                <a:spcPts val="0"/>
              </a:spcAft>
              <a:buFont typeface="Wingdings 3"/>
              <a:buNone/>
              <a:defRPr/>
            </a:pPr>
            <a:r>
              <a:rPr lang="en-US" dirty="0" smtClean="0">
                <a:sym typeface="Webdings"/>
              </a:rPr>
              <a:t> </a:t>
            </a:r>
            <a:r>
              <a:rPr lang="en-US" dirty="0" smtClean="0"/>
              <a:t>When</a:t>
            </a:r>
          </a:p>
          <a:p>
            <a:pPr marL="365760" indent="-256032" eaLnBrk="1" fontAlgn="auto" hangingPunct="1">
              <a:lnSpc>
                <a:spcPct val="150000"/>
              </a:lnSpc>
              <a:spcAft>
                <a:spcPts val="0"/>
              </a:spcAft>
              <a:buFont typeface="Wingdings 3"/>
              <a:buNone/>
              <a:defRPr/>
            </a:pPr>
            <a:r>
              <a:rPr lang="en-US" dirty="0" smtClean="0">
                <a:sym typeface="Webdings"/>
              </a:rPr>
              <a:t> </a:t>
            </a:r>
            <a:r>
              <a:rPr lang="en-US" dirty="0" smtClean="0"/>
              <a:t>Where</a:t>
            </a:r>
          </a:p>
          <a:p>
            <a:pPr marL="365760" indent="-256032" eaLnBrk="1" fontAlgn="auto" hangingPunct="1">
              <a:lnSpc>
                <a:spcPct val="150000"/>
              </a:lnSpc>
              <a:spcAft>
                <a:spcPts val="0"/>
              </a:spcAft>
              <a:buFont typeface="Wingdings 3"/>
              <a:buNone/>
              <a:defRPr/>
            </a:pPr>
            <a:r>
              <a:rPr lang="en-US" dirty="0" smtClean="0">
                <a:sym typeface="Webdings"/>
              </a:rPr>
              <a:t></a:t>
            </a:r>
            <a:r>
              <a:rPr lang="en-US" dirty="0" smtClean="0"/>
              <a:t>How</a:t>
            </a:r>
          </a:p>
          <a:p>
            <a:pPr marL="365760" indent="-256032" eaLnBrk="1" fontAlgn="auto" hangingPunct="1">
              <a:lnSpc>
                <a:spcPct val="150000"/>
              </a:lnSpc>
              <a:spcAft>
                <a:spcPts val="0"/>
              </a:spcAft>
              <a:buFont typeface="Wingdings 3"/>
              <a:buNone/>
              <a:defRPr/>
            </a:pPr>
            <a:r>
              <a:rPr lang="en-US" b="1" dirty="0" smtClean="0">
                <a:sym typeface="Webdings"/>
              </a:rPr>
              <a:t></a:t>
            </a:r>
            <a:r>
              <a:rPr lang="en-US" dirty="0" smtClean="0"/>
              <a:t>Anticipated Outcome</a:t>
            </a:r>
          </a:p>
          <a:p>
            <a:pPr marL="365760" indent="-256032" eaLnBrk="1" fontAlgn="auto" hangingPunct="1">
              <a:lnSpc>
                <a:spcPct val="150000"/>
              </a:lnSpc>
              <a:spcAft>
                <a:spcPts val="0"/>
              </a:spcAft>
              <a:buFont typeface="Wingdings 3"/>
              <a:buChar char=""/>
              <a:defRPr/>
            </a:pPr>
            <a:endParaRPr lang="en-US" dirty="0"/>
          </a:p>
        </p:txBody>
      </p:sp>
      <p:sp>
        <p:nvSpPr>
          <p:cNvPr id="2" name="Title 1"/>
          <p:cNvSpPr>
            <a:spLocks noGrp="1"/>
          </p:cNvSpPr>
          <p:nvPr>
            <p:ph type="title" idx="4294967295"/>
          </p:nvPr>
        </p:nvSpPr>
        <p:spPr/>
        <p:txBody>
          <a:bodyPr rtlCol="0"/>
          <a:lstStyle/>
          <a:p>
            <a:pPr eaLnBrk="1" fontAlgn="auto" hangingPunct="1">
              <a:spcAft>
                <a:spcPts val="0"/>
              </a:spcAft>
              <a:defRPr/>
            </a:pPr>
            <a:r>
              <a:rPr lang="en-US" dirty="0" smtClean="0">
                <a:solidFill>
                  <a:schemeClr val="accent1"/>
                </a:solidFill>
              </a:rPr>
              <a:t>Personal AVATAR Action Plans  </a:t>
            </a:r>
            <a:endParaRPr lang="en-US" dirty="0">
              <a:solidFill>
                <a:schemeClr val="accent1"/>
              </a:solidFill>
            </a:endParaRPr>
          </a:p>
        </p:txBody>
      </p:sp>
      <p:sp>
        <p:nvSpPr>
          <p:cNvPr id="51203" name="Slide Number Placeholder 3"/>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9E4E1F13-7A89-413B-86C5-A89BCCC625CD}" type="slidenum">
              <a:rPr lang="en-US" sz="1000">
                <a:latin typeface="+mn-lt"/>
              </a:rPr>
              <a:pPr algn="r">
                <a:defRPr/>
              </a:pPr>
              <a:t>3</a:t>
            </a:fld>
            <a:endParaRPr lang="en-US" sz="1000">
              <a:latin typeface="+mn-lt"/>
            </a:endParaRPr>
          </a:p>
        </p:txBody>
      </p:sp>
      <p:sp>
        <p:nvSpPr>
          <p:cNvPr id="9" name="TextBox 8"/>
          <p:cNvSpPr txBox="1"/>
          <p:nvPr/>
        </p:nvSpPr>
        <p:spPr>
          <a:xfrm>
            <a:off x="5334000" y="4267200"/>
            <a:ext cx="2819400" cy="1916113"/>
          </a:xfrm>
          <a:prstGeom prst="rect">
            <a:avLst/>
          </a:prstGeom>
          <a:noFill/>
        </p:spPr>
        <p:txBody>
          <a:bodyPr>
            <a:spAutoFit/>
          </a:bodyPr>
          <a:lstStyle/>
          <a:p>
            <a:pPr fontAlgn="auto">
              <a:spcBef>
                <a:spcPts val="0"/>
              </a:spcBef>
              <a:spcAft>
                <a:spcPts val="0"/>
              </a:spcAft>
              <a:defRPr/>
            </a:pPr>
            <a:r>
              <a:rPr lang="en-US" dirty="0">
                <a:effectLst>
                  <a:outerShdw blurRad="38100" dist="38100" dir="2700000" algn="tl">
                    <a:srgbClr val="000000">
                      <a:alpha val="43137"/>
                    </a:srgbClr>
                  </a:outerShdw>
                </a:effectLst>
                <a:latin typeface="+mn-lt"/>
              </a:rPr>
              <a:t>First I will…</a:t>
            </a:r>
          </a:p>
        </p:txBody>
      </p:sp>
      <p:pic>
        <p:nvPicPr>
          <p:cNvPr id="21509" name="Picture 5"/>
          <p:cNvPicPr>
            <a:picLocks noChangeAspect="1" noChangeArrowheads="1"/>
          </p:cNvPicPr>
          <p:nvPr/>
        </p:nvPicPr>
        <p:blipFill>
          <a:blip r:embed="rId3" cstate="print"/>
          <a:srcRect/>
          <a:stretch>
            <a:fillRect/>
          </a:stretch>
        </p:blipFill>
        <p:spPr bwMode="auto">
          <a:xfrm>
            <a:off x="4724400" y="3352800"/>
            <a:ext cx="4125913"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457200" y="1481138"/>
          <a:ext cx="8229601" cy="2672080"/>
        </p:xfrm>
        <a:graphic>
          <a:graphicData uri="http://schemas.openxmlformats.org/drawingml/2006/table">
            <a:tbl>
              <a:tblPr firstRow="1" bandRow="1">
                <a:tableStyleId>{5C22544A-7EE6-4342-B048-85BDC9FD1C3A}</a:tableStyleId>
              </a:tblPr>
              <a:tblGrid>
                <a:gridCol w="914400"/>
                <a:gridCol w="1447800"/>
                <a:gridCol w="1447800"/>
                <a:gridCol w="1459833"/>
                <a:gridCol w="1588167"/>
                <a:gridCol w="1371601"/>
              </a:tblGrid>
              <a:tr h="370840">
                <a:tc>
                  <a:txBody>
                    <a:bodyPr/>
                    <a:lstStyle/>
                    <a:p>
                      <a:pPr algn="ctr"/>
                      <a:r>
                        <a:rPr lang="en-US" dirty="0" smtClean="0"/>
                        <a:t>Action</a:t>
                      </a:r>
                      <a:endParaRPr lang="en-US" dirty="0"/>
                    </a:p>
                  </a:txBody>
                  <a:tcPr/>
                </a:tc>
                <a:tc>
                  <a:txBody>
                    <a:bodyPr/>
                    <a:lstStyle/>
                    <a:p>
                      <a:pPr algn="ctr"/>
                      <a:r>
                        <a:rPr lang="en-US" dirty="0" smtClean="0"/>
                        <a:t>Who/What</a:t>
                      </a:r>
                      <a:endParaRPr lang="en-US" dirty="0"/>
                    </a:p>
                  </a:txBody>
                  <a:tcPr/>
                </a:tc>
                <a:tc>
                  <a:txBody>
                    <a:bodyPr/>
                    <a:lstStyle/>
                    <a:p>
                      <a:pPr algn="ctr"/>
                      <a:r>
                        <a:rPr lang="en-US" dirty="0" smtClean="0"/>
                        <a:t>When</a:t>
                      </a:r>
                      <a:endParaRPr lang="en-US" dirty="0"/>
                    </a:p>
                  </a:txBody>
                  <a:tcPr/>
                </a:tc>
                <a:tc>
                  <a:txBody>
                    <a:bodyPr/>
                    <a:lstStyle/>
                    <a:p>
                      <a:pPr algn="ctr"/>
                      <a:r>
                        <a:rPr lang="en-US" dirty="0" smtClean="0"/>
                        <a:t>Where</a:t>
                      </a:r>
                      <a:endParaRPr lang="en-US" dirty="0"/>
                    </a:p>
                  </a:txBody>
                  <a:tcPr/>
                </a:tc>
                <a:tc>
                  <a:txBody>
                    <a:bodyPr/>
                    <a:lstStyle/>
                    <a:p>
                      <a:pPr algn="ctr"/>
                      <a:r>
                        <a:rPr lang="en-US" dirty="0" smtClean="0"/>
                        <a:t>How </a:t>
                      </a:r>
                      <a:endParaRPr lang="en-US" dirty="0"/>
                    </a:p>
                  </a:txBody>
                  <a:tcPr/>
                </a:tc>
                <a:tc>
                  <a:txBody>
                    <a:bodyPr/>
                    <a:lstStyle/>
                    <a:p>
                      <a:pPr algn="ctr"/>
                      <a:r>
                        <a:rPr lang="en-US" dirty="0" smtClean="0"/>
                        <a:t>Outcome</a:t>
                      </a:r>
                      <a:endParaRPr lang="en-US" dirty="0"/>
                    </a:p>
                  </a:txBody>
                  <a:tcPr/>
                </a:tc>
              </a:tr>
              <a:tr h="370840">
                <a:tc>
                  <a:txBody>
                    <a:bodyPr/>
                    <a:lstStyle/>
                    <a:p>
                      <a:r>
                        <a:rPr lang="en-US" dirty="0" smtClean="0"/>
                        <a:t>1.</a:t>
                      </a:r>
                      <a:endParaRPr lang="en-US" dirty="0"/>
                    </a:p>
                  </a:txBody>
                  <a:tcPr/>
                </a:tc>
                <a:tc>
                  <a:txBody>
                    <a:bodyPr/>
                    <a:lstStyle/>
                    <a:p>
                      <a:r>
                        <a:rPr lang="en-US" dirty="0" smtClean="0"/>
                        <a:t>Share at Region</a:t>
                      </a:r>
                      <a:r>
                        <a:rPr lang="en-US" baseline="0" dirty="0" smtClean="0"/>
                        <a:t> 10 CCR </a:t>
                      </a:r>
                      <a:r>
                        <a:rPr lang="en-US" baseline="0" dirty="0" err="1" smtClean="0"/>
                        <a:t>mtg</a:t>
                      </a:r>
                      <a:endParaRPr lang="en-US" dirty="0"/>
                    </a:p>
                  </a:txBody>
                  <a:tcPr/>
                </a:tc>
                <a:tc>
                  <a:txBody>
                    <a:bodyPr/>
                    <a:lstStyle/>
                    <a:p>
                      <a:r>
                        <a:rPr lang="en-US" dirty="0" smtClean="0"/>
                        <a:t>January 20, 2012</a:t>
                      </a:r>
                      <a:endParaRPr lang="en-US" dirty="0"/>
                    </a:p>
                  </a:txBody>
                  <a:tcPr/>
                </a:tc>
                <a:tc>
                  <a:txBody>
                    <a:bodyPr/>
                    <a:lstStyle/>
                    <a:p>
                      <a:r>
                        <a:rPr lang="en-US" dirty="0" err="1" smtClean="0"/>
                        <a:t>SpEd</a:t>
                      </a:r>
                      <a:r>
                        <a:rPr lang="en-US" dirty="0" smtClean="0"/>
                        <a:t> </a:t>
                      </a:r>
                    </a:p>
                    <a:p>
                      <a:r>
                        <a:rPr lang="en-US" dirty="0" smtClean="0"/>
                        <a:t>conference room</a:t>
                      </a:r>
                      <a:endParaRPr lang="en-US" dirty="0"/>
                    </a:p>
                  </a:txBody>
                  <a:tcPr/>
                </a:tc>
                <a:tc>
                  <a:txBody>
                    <a:bodyPr/>
                    <a:lstStyle/>
                    <a:p>
                      <a:r>
                        <a:rPr lang="en-US" dirty="0" smtClean="0"/>
                        <a:t>Oral presentation</a:t>
                      </a:r>
                      <a:endParaRPr lang="en-US" dirty="0"/>
                    </a:p>
                  </a:txBody>
                  <a:tcPr/>
                </a:tc>
                <a:tc>
                  <a:txBody>
                    <a:bodyPr/>
                    <a:lstStyle/>
                    <a:p>
                      <a:r>
                        <a:rPr lang="en-US" dirty="0" smtClean="0"/>
                        <a:t>Gain feedback for future activities</a:t>
                      </a:r>
                      <a:endParaRPr lang="en-US" dirty="0"/>
                    </a:p>
                  </a:txBody>
                  <a:tcPr/>
                </a:tc>
              </a:tr>
              <a:tr h="370840">
                <a:tc>
                  <a:txBody>
                    <a:bodyPr/>
                    <a:lstStyle/>
                    <a:p>
                      <a:r>
                        <a:rPr lang="en-US" dirty="0" smtClean="0"/>
                        <a:t>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3293" name="Slide Number Placeholder 2"/>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9660A456-EAB8-458A-8C94-B084B37859F2}" type="slidenum">
              <a:rPr lang="en-US" sz="1000">
                <a:latin typeface="+mn-lt"/>
              </a:rPr>
              <a:pPr algn="r">
                <a:defRPr/>
              </a:pPr>
              <a:t>4</a:t>
            </a:fld>
            <a:endParaRPr lang="en-US" sz="1000">
              <a:latin typeface="+mn-lt"/>
            </a:endParaRPr>
          </a:p>
        </p:txBody>
      </p:sp>
      <p:sp>
        <p:nvSpPr>
          <p:cNvPr id="4" name="Title 3"/>
          <p:cNvSpPr>
            <a:spLocks noGrp="1"/>
          </p:cNvSpPr>
          <p:nvPr>
            <p:ph type="title" idx="4294967295"/>
          </p:nvPr>
        </p:nvSpPr>
        <p:spPr/>
        <p:txBody>
          <a:bodyPr rtlCol="0"/>
          <a:lstStyle/>
          <a:p>
            <a:pPr eaLnBrk="1" fontAlgn="auto" hangingPunct="1">
              <a:spcAft>
                <a:spcPts val="0"/>
              </a:spcAft>
              <a:defRPr/>
            </a:pPr>
            <a:r>
              <a:rPr lang="en-US" dirty="0" smtClean="0"/>
              <a:t>Personal AVATAR Action Plan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24000"/>
            <a:ext cx="8229600" cy="4525963"/>
          </a:xfrm>
        </p:spPr>
        <p:txBody>
          <a:bodyPr>
            <a:noAutofit/>
          </a:bodyPr>
          <a:lstStyle/>
          <a:p>
            <a:pPr marL="457200" indent="-457200" eaLnBrk="1" fontAlgn="auto" hangingPunct="1">
              <a:lnSpc>
                <a:spcPct val="90000"/>
              </a:lnSpc>
              <a:spcAft>
                <a:spcPts val="0"/>
              </a:spcAft>
              <a:buFont typeface="Wingdings 3"/>
              <a:buNone/>
              <a:defRPr/>
            </a:pPr>
            <a:endParaRPr lang="en-US" sz="2800" i="1" dirty="0" smtClean="0"/>
          </a:p>
          <a:p>
            <a:pPr marL="457200" indent="-457200" eaLnBrk="1" fontAlgn="auto" hangingPunct="1">
              <a:lnSpc>
                <a:spcPct val="90000"/>
              </a:lnSpc>
              <a:spcAft>
                <a:spcPts val="0"/>
              </a:spcAft>
              <a:buFont typeface="Wingdings 3"/>
              <a:buNone/>
              <a:defRPr/>
            </a:pPr>
            <a:r>
              <a:rPr lang="en-US" sz="2800" i="1" dirty="0" smtClean="0"/>
              <a:t>1. Share plans with your teams</a:t>
            </a:r>
          </a:p>
          <a:p>
            <a:pPr marL="457200" indent="-457200" eaLnBrk="1" fontAlgn="auto" hangingPunct="1">
              <a:lnSpc>
                <a:spcPct val="90000"/>
              </a:lnSpc>
              <a:spcAft>
                <a:spcPts val="0"/>
              </a:spcAft>
              <a:buFont typeface="Wingdings 3"/>
              <a:buNone/>
              <a:defRPr/>
            </a:pPr>
            <a:endParaRPr lang="en-US" sz="2800" i="1" dirty="0" smtClean="0"/>
          </a:p>
          <a:p>
            <a:pPr marL="457200" indent="-457200" eaLnBrk="1" fontAlgn="auto" hangingPunct="1">
              <a:lnSpc>
                <a:spcPct val="90000"/>
              </a:lnSpc>
              <a:spcAft>
                <a:spcPts val="0"/>
              </a:spcAft>
              <a:buFont typeface="Wingdings 3"/>
              <a:buNone/>
              <a:defRPr/>
            </a:pPr>
            <a:r>
              <a:rPr lang="en-US" sz="2800" i="1" dirty="0" smtClean="0"/>
              <a:t>2. Provide feedback for each plan</a:t>
            </a:r>
          </a:p>
          <a:p>
            <a:pPr marL="457200" indent="-457200" eaLnBrk="1" fontAlgn="auto" hangingPunct="1">
              <a:lnSpc>
                <a:spcPct val="90000"/>
              </a:lnSpc>
              <a:spcAft>
                <a:spcPts val="0"/>
              </a:spcAft>
              <a:buFont typeface="Wingdings 3"/>
              <a:buAutoNum type="arabicPeriod"/>
              <a:defRPr/>
            </a:pPr>
            <a:endParaRPr lang="en-US" sz="2800" i="1" dirty="0" smtClean="0"/>
          </a:p>
          <a:p>
            <a:pPr marL="457200" indent="-457200" eaLnBrk="1" fontAlgn="auto" hangingPunct="1">
              <a:lnSpc>
                <a:spcPct val="90000"/>
              </a:lnSpc>
              <a:spcAft>
                <a:spcPts val="0"/>
              </a:spcAft>
              <a:buFont typeface="Wingdings 3"/>
              <a:buNone/>
              <a:defRPr/>
            </a:pPr>
            <a:r>
              <a:rPr lang="en-US" sz="2800" i="1" dirty="0" smtClean="0"/>
              <a:t>3. Establish your timelines </a:t>
            </a:r>
          </a:p>
          <a:p>
            <a:pPr marL="274320" indent="-274320" eaLnBrk="1" fontAlgn="auto" hangingPunct="1">
              <a:lnSpc>
                <a:spcPct val="90000"/>
              </a:lnSpc>
              <a:spcAft>
                <a:spcPts val="0"/>
              </a:spcAft>
              <a:buFont typeface="Wingdings 3"/>
              <a:buNone/>
              <a:defRPr/>
            </a:pPr>
            <a:endParaRPr lang="en-US" sz="2800" i="1" dirty="0" smtClean="0"/>
          </a:p>
          <a:p>
            <a:pPr marL="274320" indent="-274320" eaLnBrk="1" fontAlgn="auto" hangingPunct="1">
              <a:lnSpc>
                <a:spcPct val="90000"/>
              </a:lnSpc>
              <a:spcAft>
                <a:spcPts val="0"/>
              </a:spcAft>
              <a:buClr>
                <a:schemeClr val="accent3"/>
              </a:buClr>
              <a:buFont typeface="Wingdings 3"/>
              <a:buChar char=""/>
              <a:defRPr/>
            </a:pPr>
            <a:endParaRPr lang="en-US" sz="2400" dirty="0" smtClean="0"/>
          </a:p>
          <a:p>
            <a:pPr marL="274320" indent="-274320" eaLnBrk="1" fontAlgn="auto" hangingPunct="1">
              <a:lnSpc>
                <a:spcPct val="90000"/>
              </a:lnSpc>
              <a:spcAft>
                <a:spcPts val="0"/>
              </a:spcAft>
              <a:buClr>
                <a:schemeClr val="accent3"/>
              </a:buClr>
              <a:buFont typeface="Wingdings 3"/>
              <a:buChar char=""/>
              <a:defRPr/>
            </a:pPr>
            <a:endParaRPr lang="en-US" sz="2400" dirty="0" smtClean="0"/>
          </a:p>
          <a:p>
            <a:pPr marL="674370" lvl="1" indent="-274320" eaLnBrk="1" fontAlgn="auto" hangingPunct="1">
              <a:lnSpc>
                <a:spcPct val="90000"/>
              </a:lnSpc>
              <a:spcBef>
                <a:spcPts val="324"/>
              </a:spcBef>
              <a:spcAft>
                <a:spcPts val="0"/>
              </a:spcAft>
              <a:buClr>
                <a:schemeClr val="accent3"/>
              </a:buClr>
              <a:buFont typeface="Lucida Sans Unicode" pitchFamily="34" charset="0"/>
              <a:buNone/>
              <a:defRPr/>
            </a:pPr>
            <a:endParaRPr lang="en-US" sz="2400" i="1" dirty="0" smtClean="0"/>
          </a:p>
          <a:p>
            <a:pPr marL="365760" indent="-256032" eaLnBrk="1" fontAlgn="auto" hangingPunct="1">
              <a:spcAft>
                <a:spcPts val="0"/>
              </a:spcAft>
              <a:buFont typeface="Wingdings 3"/>
              <a:buChar char=""/>
              <a:defRPr/>
            </a:pPr>
            <a:endParaRPr lang="en-US" sz="2400" dirty="0"/>
          </a:p>
        </p:txBody>
      </p:sp>
      <p:sp>
        <p:nvSpPr>
          <p:cNvPr id="55298" name="Slide Number Placeholder 3"/>
          <p:cNvSpPr txBox="1">
            <a:spLocks noGrp="1"/>
          </p:cNvSpPr>
          <p:nvPr/>
        </p:nvSpPr>
        <p:spPr bwMode="auto">
          <a:xfrm>
            <a:off x="8647113" y="6408738"/>
            <a:ext cx="366712" cy="365125"/>
          </a:xfrm>
          <a:prstGeom prst="rect">
            <a:avLst/>
          </a:prstGeom>
          <a:noFill/>
          <a:ln>
            <a:miter lim="800000"/>
            <a:headEnd/>
            <a:tailEnd/>
          </a:ln>
        </p:spPr>
        <p:txBody>
          <a:bodyPr anchor="b"/>
          <a:lstStyle/>
          <a:p>
            <a:pPr algn="r">
              <a:defRPr/>
            </a:pPr>
            <a:fld id="{58CF8031-1389-4ADA-A9FD-49ABB14D9CDD}" type="slidenum">
              <a:rPr lang="en-US" sz="1000">
                <a:latin typeface="+mn-lt"/>
              </a:rPr>
              <a:pPr algn="r">
                <a:defRPr/>
              </a:pPr>
              <a:t>5</a:t>
            </a:fld>
            <a:endParaRPr lang="en-US" sz="1000">
              <a:latin typeface="+mn-lt"/>
            </a:endParaRPr>
          </a:p>
        </p:txBody>
      </p:sp>
      <p:sp>
        <p:nvSpPr>
          <p:cNvPr id="2" name="Title 1"/>
          <p:cNvSpPr>
            <a:spLocks noGrp="1"/>
          </p:cNvSpPr>
          <p:nvPr>
            <p:ph type="title" idx="4294967295"/>
          </p:nvPr>
        </p:nvSpPr>
        <p:spPr/>
        <p:txBody>
          <a:bodyPr rtlCol="0"/>
          <a:lstStyle/>
          <a:p>
            <a:pPr eaLnBrk="1" fontAlgn="auto" hangingPunct="1">
              <a:spcAft>
                <a:spcPts val="0"/>
              </a:spcAft>
              <a:defRPr/>
            </a:pPr>
            <a:r>
              <a:rPr lang="en-US" dirty="0" smtClean="0"/>
              <a:t>You hold the Key to Success </a:t>
            </a:r>
            <a:endParaRPr lang="en-US" dirty="0"/>
          </a:p>
        </p:txBody>
      </p:sp>
      <p:pic>
        <p:nvPicPr>
          <p:cNvPr id="25604" name="Picture 4" descr="C:\Users\jharvill\AppData\Local\Microsoft\Windows\Temporary Internet Files\Content.IE5\G4PZC5A9\MP900442417[1].jpg"/>
          <p:cNvPicPr>
            <a:picLocks noChangeAspect="1" noChangeArrowheads="1"/>
          </p:cNvPicPr>
          <p:nvPr/>
        </p:nvPicPr>
        <p:blipFill>
          <a:blip r:embed="rId3" cstate="print"/>
          <a:srcRect l="21812" t="10205" b="7100"/>
          <a:stretch>
            <a:fillRect/>
          </a:stretch>
        </p:blipFill>
        <p:spPr bwMode="auto">
          <a:xfrm>
            <a:off x="6335713" y="1981200"/>
            <a:ext cx="2808287" cy="447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12414816-645A-48C5-BA9C-7320C3703300}" type="slidenum">
              <a:rPr lang="en-US" sz="1000">
                <a:latin typeface="Lucida Sans Unicode" pitchFamily="34" charset="0"/>
              </a:rPr>
              <a:pPr algn="r"/>
              <a:t>6</a:t>
            </a:fld>
            <a:endParaRPr lang="en-US" sz="1000">
              <a:latin typeface="Lucida Sans Unicode" pitchFamily="34" charset="0"/>
            </a:endParaRPr>
          </a:p>
        </p:txBody>
      </p:sp>
      <p:sp>
        <p:nvSpPr>
          <p:cNvPr id="19459" name="Rectangle 3"/>
          <p:cNvSpPr>
            <a:spLocks noGrp="1"/>
          </p:cNvSpPr>
          <p:nvPr>
            <p:ph type="title" idx="4294967295"/>
          </p:nvPr>
        </p:nvSpPr>
        <p:spPr bwMode="auto">
          <a:xfrm>
            <a:off x="1066800" y="304800"/>
            <a:ext cx="8229600" cy="1143000"/>
          </a:xfrm>
          <a:noFill/>
        </p:spPr>
        <p:txBody>
          <a:bodyPr wrap="square" lIns="91440" tIns="45720" rIns="91440" bIns="45720" numCol="1" anchorCtr="0" compatLnSpc="1">
            <a:prstTxWarp prst="textNoShape">
              <a:avLst/>
            </a:prstTxWarp>
            <a:normAutofit/>
          </a:bodyPr>
          <a:lstStyle/>
          <a:p>
            <a:r>
              <a:rPr lang="en-US" sz="3600" dirty="0" smtClean="0">
                <a:effectLst/>
              </a:rPr>
              <a:t>Participation &amp; Preparedness</a:t>
            </a:r>
          </a:p>
        </p:txBody>
      </p:sp>
      <p:sp>
        <p:nvSpPr>
          <p:cNvPr id="19460" name="Rectangle 4"/>
          <p:cNvSpPr>
            <a:spLocks noGrp="1"/>
          </p:cNvSpPr>
          <p:nvPr>
            <p:ph type="body" sz="half" idx="4294967295"/>
          </p:nvPr>
        </p:nvSpPr>
        <p:spPr>
          <a:xfrm>
            <a:off x="457200" y="1481138"/>
            <a:ext cx="4038600" cy="4525962"/>
          </a:xfrm>
        </p:spPr>
        <p:txBody>
          <a:bodyPr/>
          <a:lstStyle/>
          <a:p>
            <a:r>
              <a:rPr lang="en-US" sz="2300" smtClean="0"/>
              <a:t>Regular academic attendance</a:t>
            </a:r>
          </a:p>
          <a:p>
            <a:r>
              <a:rPr lang="en-US" sz="2300" smtClean="0"/>
              <a:t>Engagement in learning environment</a:t>
            </a:r>
          </a:p>
          <a:p>
            <a:pPr lvl="1"/>
            <a:r>
              <a:rPr lang="en-US" sz="2100" smtClean="0"/>
              <a:t>Volunteer information</a:t>
            </a:r>
          </a:p>
          <a:p>
            <a:pPr lvl="1"/>
            <a:r>
              <a:rPr lang="en-US" sz="2100" smtClean="0"/>
              <a:t>Take initiative participating in class discussion</a:t>
            </a:r>
          </a:p>
          <a:p>
            <a:pPr lvl="1"/>
            <a:r>
              <a:rPr lang="en-US" sz="2100" smtClean="0"/>
              <a:t>Self advocacy</a:t>
            </a:r>
          </a:p>
        </p:txBody>
      </p:sp>
      <p:sp>
        <p:nvSpPr>
          <p:cNvPr id="19461" name="Rectangle 5"/>
          <p:cNvSpPr>
            <a:spLocks noGrp="1"/>
          </p:cNvSpPr>
          <p:nvPr>
            <p:ph type="body" sz="half" idx="4294967295"/>
          </p:nvPr>
        </p:nvSpPr>
        <p:spPr>
          <a:xfrm>
            <a:off x="4648200" y="1481138"/>
            <a:ext cx="4038600" cy="4525962"/>
          </a:xfrm>
        </p:spPr>
        <p:txBody>
          <a:bodyPr/>
          <a:lstStyle/>
          <a:p>
            <a:r>
              <a:rPr lang="en-US" sz="2300" dirty="0" smtClean="0"/>
              <a:t>Come to class with materials</a:t>
            </a:r>
          </a:p>
          <a:p>
            <a:r>
              <a:rPr lang="en-US" sz="2300" dirty="0" smtClean="0"/>
              <a:t>Assigned reading completed</a:t>
            </a:r>
          </a:p>
          <a:p>
            <a:r>
              <a:rPr lang="en-US" sz="2300" dirty="0" smtClean="0"/>
              <a:t>Homework completed and turned in on time</a:t>
            </a:r>
          </a:p>
          <a:p>
            <a:r>
              <a:rPr lang="en-US" sz="2300" dirty="0" smtClean="0"/>
              <a:t>Test and quiz ready</a:t>
            </a:r>
          </a:p>
          <a:p>
            <a:r>
              <a:rPr lang="en-US" sz="2300" dirty="0" smtClean="0"/>
              <a:t>Research complete for in-class project participation</a:t>
            </a:r>
          </a:p>
        </p:txBody>
      </p:sp>
      <p:sp>
        <p:nvSpPr>
          <p:cNvPr id="19464" name="WordArt 8"/>
          <p:cNvSpPr>
            <a:spLocks noChangeArrowheads="1" noChangeShapeType="1" noTextEdit="1"/>
          </p:cNvSpPr>
          <p:nvPr/>
        </p:nvSpPr>
        <p:spPr bwMode="auto">
          <a:xfrm>
            <a:off x="838200" y="5334000"/>
            <a:ext cx="7848600" cy="9525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HS vs College vs Career</a:t>
            </a:r>
          </a:p>
        </p:txBody>
      </p:sp>
      <p:pic>
        <p:nvPicPr>
          <p:cNvPr id="1026" name="Picture 2"/>
          <p:cNvPicPr>
            <a:picLocks noChangeAspect="1" noChangeArrowheads="1"/>
          </p:cNvPicPr>
          <p:nvPr/>
        </p:nvPicPr>
        <p:blipFill>
          <a:blip r:embed="rId3" cstate="print"/>
          <a:srcRect/>
          <a:stretch>
            <a:fillRect/>
          </a:stretch>
        </p:blipFill>
        <p:spPr bwMode="auto">
          <a:xfrm>
            <a:off x="228600" y="304800"/>
            <a:ext cx="914400" cy="8595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7772400" y="228600"/>
            <a:ext cx="1066800" cy="1111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p:cNvSpPr>
          <p:nvPr>
            <p:ph type="title" idx="4294967295"/>
          </p:nvPr>
        </p:nvSpPr>
        <p:spPr bwMode="auto">
          <a:xfrm>
            <a:off x="381000" y="228600"/>
            <a:ext cx="8229600" cy="1143000"/>
          </a:xfrm>
          <a:noFill/>
        </p:spPr>
        <p:txBody>
          <a:bodyPr wrap="square" lIns="91440" tIns="45720" rIns="91440" bIns="45720" numCol="1" anchorCtr="0" compatLnSpc="1">
            <a:prstTxWarp prst="textNoShape">
              <a:avLst/>
            </a:prstTxWarp>
            <a:normAutofit/>
          </a:bodyPr>
          <a:lstStyle/>
          <a:p>
            <a:r>
              <a:rPr lang="en-US" sz="3600" dirty="0" smtClean="0">
                <a:effectLst/>
              </a:rPr>
              <a:t>Work Completion &amp; Study Skills</a:t>
            </a:r>
          </a:p>
        </p:txBody>
      </p:sp>
      <p:sp>
        <p:nvSpPr>
          <p:cNvPr id="58373" name="Rectangle 5"/>
          <p:cNvSpPr>
            <a:spLocks noGrp="1"/>
          </p:cNvSpPr>
          <p:nvPr>
            <p:ph type="body" sz="half" idx="4294967295"/>
          </p:nvPr>
        </p:nvSpPr>
        <p:spPr>
          <a:xfrm>
            <a:off x="457200" y="1752600"/>
            <a:ext cx="3810000" cy="4525962"/>
          </a:xfrm>
        </p:spPr>
        <p:txBody>
          <a:bodyPr/>
          <a:lstStyle/>
          <a:p>
            <a:r>
              <a:rPr lang="en-US" sz="2300" dirty="0" smtClean="0"/>
              <a:t>Homework completed on time</a:t>
            </a:r>
          </a:p>
          <a:p>
            <a:r>
              <a:rPr lang="en-US" sz="2300" dirty="0" smtClean="0"/>
              <a:t>Original work done and turned in</a:t>
            </a:r>
          </a:p>
          <a:p>
            <a:r>
              <a:rPr lang="en-US" sz="2300" dirty="0" smtClean="0"/>
              <a:t>Follow through with all project requirements</a:t>
            </a:r>
          </a:p>
        </p:txBody>
      </p:sp>
      <p:sp>
        <p:nvSpPr>
          <p:cNvPr id="58374" name="Rectangle 6"/>
          <p:cNvSpPr>
            <a:spLocks noGrp="1"/>
          </p:cNvSpPr>
          <p:nvPr>
            <p:ph type="body" sz="half" idx="4294967295"/>
          </p:nvPr>
        </p:nvSpPr>
        <p:spPr>
          <a:xfrm>
            <a:off x="4343400" y="1752600"/>
            <a:ext cx="4038600" cy="4525962"/>
          </a:xfrm>
        </p:spPr>
        <p:txBody>
          <a:bodyPr/>
          <a:lstStyle/>
          <a:p>
            <a:r>
              <a:rPr lang="en-US" sz="2300" dirty="0" smtClean="0"/>
              <a:t>Organization  </a:t>
            </a:r>
          </a:p>
          <a:p>
            <a:r>
              <a:rPr lang="en-US" sz="2300" dirty="0" smtClean="0"/>
              <a:t>Time management</a:t>
            </a:r>
          </a:p>
          <a:p>
            <a:r>
              <a:rPr lang="en-US" sz="2300" dirty="0" err="1" smtClean="0"/>
              <a:t>Notetaking</a:t>
            </a:r>
            <a:endParaRPr lang="en-US" sz="2300" dirty="0" smtClean="0"/>
          </a:p>
          <a:p>
            <a:r>
              <a:rPr lang="en-US" sz="2300" dirty="0" smtClean="0"/>
              <a:t>Memory building</a:t>
            </a:r>
          </a:p>
          <a:p>
            <a:r>
              <a:rPr lang="en-US" sz="2300" dirty="0" smtClean="0"/>
              <a:t>Test taking skills</a:t>
            </a:r>
          </a:p>
          <a:p>
            <a:r>
              <a:rPr lang="en-US" sz="2300" dirty="0" smtClean="0"/>
              <a:t>Stress management</a:t>
            </a:r>
          </a:p>
          <a:p>
            <a:r>
              <a:rPr lang="en-US" sz="2300" dirty="0" smtClean="0"/>
              <a:t>Goal Setting</a:t>
            </a:r>
          </a:p>
        </p:txBody>
      </p:sp>
      <p:sp>
        <p:nvSpPr>
          <p:cNvPr id="58375" name="WordArt 7"/>
          <p:cNvSpPr>
            <a:spLocks noChangeArrowheads="1" noChangeShapeType="1" noTextEdit="1"/>
          </p:cNvSpPr>
          <p:nvPr/>
        </p:nvSpPr>
        <p:spPr bwMode="auto">
          <a:xfrm>
            <a:off x="914400" y="5181600"/>
            <a:ext cx="7848600" cy="9525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HS </a:t>
            </a:r>
            <a:r>
              <a:rPr lang="en-US" sz="3600" kern="10" dirty="0" err="1">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vs</a:t>
            </a:r>
            <a:r>
              <a:rPr lang="en-US" sz="3600" kern="1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 College </a:t>
            </a:r>
            <a:r>
              <a:rPr lang="en-US" sz="3600" kern="10" dirty="0" err="1">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vs</a:t>
            </a:r>
            <a:r>
              <a:rPr lang="en-US" sz="3600" kern="1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 Career</a:t>
            </a:r>
          </a:p>
        </p:txBody>
      </p:sp>
      <p:pic>
        <p:nvPicPr>
          <p:cNvPr id="3075" name="Picture 3"/>
          <p:cNvPicPr>
            <a:picLocks noChangeAspect="1" noChangeArrowheads="1"/>
          </p:cNvPicPr>
          <p:nvPr/>
        </p:nvPicPr>
        <p:blipFill>
          <a:blip r:embed="rId3" cstate="print"/>
          <a:srcRect/>
          <a:stretch>
            <a:fillRect/>
          </a:stretch>
        </p:blipFill>
        <p:spPr bwMode="auto">
          <a:xfrm>
            <a:off x="7162800" y="990600"/>
            <a:ext cx="1828800" cy="122101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7543800" y="4191000"/>
            <a:ext cx="1066800" cy="1110411"/>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1600200" y="4038600"/>
            <a:ext cx="1493837" cy="9954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Rectangle 7"/>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mtClean="0">
                <a:effectLst/>
              </a:rPr>
              <a:t>Writing Abilities</a:t>
            </a:r>
          </a:p>
        </p:txBody>
      </p:sp>
      <p:sp>
        <p:nvSpPr>
          <p:cNvPr id="61448" name="Rectangle 8"/>
          <p:cNvSpPr>
            <a:spLocks noGrp="1"/>
          </p:cNvSpPr>
          <p:nvPr>
            <p:ph type="body" idx="4294967295"/>
          </p:nvPr>
        </p:nvSpPr>
        <p:spPr/>
        <p:txBody>
          <a:bodyPr/>
          <a:lstStyle/>
          <a:p>
            <a:pPr>
              <a:lnSpc>
                <a:spcPct val="90000"/>
              </a:lnSpc>
            </a:pPr>
            <a:r>
              <a:rPr lang="en-US" smtClean="0"/>
              <a:t>Planning</a:t>
            </a:r>
          </a:p>
          <a:p>
            <a:pPr lvl="1">
              <a:lnSpc>
                <a:spcPct val="90000"/>
              </a:lnSpc>
            </a:pPr>
            <a:r>
              <a:rPr lang="en-US" smtClean="0"/>
              <a:t>Brainstorming</a:t>
            </a:r>
          </a:p>
          <a:p>
            <a:pPr lvl="1">
              <a:lnSpc>
                <a:spcPct val="90000"/>
              </a:lnSpc>
            </a:pPr>
            <a:r>
              <a:rPr lang="en-US" smtClean="0"/>
              <a:t>Mapping</a:t>
            </a:r>
          </a:p>
          <a:p>
            <a:pPr lvl="1">
              <a:lnSpc>
                <a:spcPct val="90000"/>
              </a:lnSpc>
            </a:pPr>
            <a:r>
              <a:rPr lang="en-US" smtClean="0"/>
              <a:t>Outlining</a:t>
            </a:r>
          </a:p>
          <a:p>
            <a:pPr lvl="1">
              <a:lnSpc>
                <a:spcPct val="90000"/>
              </a:lnSpc>
            </a:pPr>
            <a:r>
              <a:rPr lang="en-US" smtClean="0"/>
              <a:t>Graphic organizers</a:t>
            </a:r>
          </a:p>
          <a:p>
            <a:pPr lvl="1">
              <a:lnSpc>
                <a:spcPct val="90000"/>
              </a:lnSpc>
            </a:pPr>
            <a:r>
              <a:rPr lang="en-US" smtClean="0"/>
              <a:t>Note taking</a:t>
            </a:r>
          </a:p>
          <a:p>
            <a:pPr>
              <a:lnSpc>
                <a:spcPct val="90000"/>
              </a:lnSpc>
            </a:pPr>
            <a:r>
              <a:rPr lang="en-US" smtClean="0"/>
              <a:t>Drafting the paper</a:t>
            </a:r>
          </a:p>
          <a:p>
            <a:pPr lvl="1">
              <a:lnSpc>
                <a:spcPct val="90000"/>
              </a:lnSpc>
            </a:pPr>
            <a:r>
              <a:rPr lang="en-US" smtClean="0"/>
              <a:t>Following assignment requirements</a:t>
            </a:r>
          </a:p>
          <a:p>
            <a:pPr>
              <a:lnSpc>
                <a:spcPct val="90000"/>
              </a:lnSpc>
            </a:pPr>
            <a:r>
              <a:rPr lang="en-US" smtClean="0"/>
              <a:t>Evaluation</a:t>
            </a:r>
          </a:p>
          <a:p>
            <a:pPr lvl="1">
              <a:lnSpc>
                <a:spcPct val="90000"/>
              </a:lnSpc>
            </a:pPr>
            <a:r>
              <a:rPr lang="en-US" smtClean="0"/>
              <a:t>Making necessary adjustments/corrections</a:t>
            </a:r>
          </a:p>
          <a:p>
            <a:pPr>
              <a:lnSpc>
                <a:spcPct val="90000"/>
              </a:lnSpc>
            </a:pPr>
            <a:r>
              <a:rPr lang="en-US" smtClean="0"/>
              <a:t>Revision</a:t>
            </a:r>
          </a:p>
        </p:txBody>
      </p:sp>
      <p:pic>
        <p:nvPicPr>
          <p:cNvPr id="61454" name="Picture 14" descr="MP900407402[1]"/>
          <p:cNvPicPr>
            <a:picLocks noChangeAspect="1" noChangeArrowheads="1"/>
          </p:cNvPicPr>
          <p:nvPr/>
        </p:nvPicPr>
        <p:blipFill>
          <a:blip r:embed="rId3" cstate="print"/>
          <a:srcRect/>
          <a:stretch>
            <a:fillRect/>
          </a:stretch>
        </p:blipFill>
        <p:spPr bwMode="auto">
          <a:xfrm>
            <a:off x="4953000" y="914400"/>
            <a:ext cx="3738563" cy="29924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bwMode="auto">
          <a:xfrm>
            <a:off x="457200" y="609600"/>
            <a:ext cx="8229600" cy="1143000"/>
          </a:xfrm>
          <a:noFill/>
        </p:spPr>
        <p:txBody>
          <a:bodyPr wrap="square" lIns="91440" tIns="45720" rIns="91440" bIns="45720" numCol="1" anchorCtr="0" compatLnSpc="1">
            <a:prstTxWarp prst="textNoShape">
              <a:avLst/>
            </a:prstTxWarp>
          </a:bodyPr>
          <a:lstStyle/>
          <a:p>
            <a:r>
              <a:rPr lang="en-US" smtClean="0">
                <a:effectLst/>
              </a:rPr>
              <a:t>Reading Abilities</a:t>
            </a:r>
          </a:p>
        </p:txBody>
      </p:sp>
      <p:sp>
        <p:nvSpPr>
          <p:cNvPr id="65539" name="Rectangle 3"/>
          <p:cNvSpPr>
            <a:spLocks noGrp="1"/>
          </p:cNvSpPr>
          <p:nvPr>
            <p:ph type="body" idx="4294967295"/>
          </p:nvPr>
        </p:nvSpPr>
        <p:spPr>
          <a:xfrm>
            <a:off x="304800" y="2332038"/>
            <a:ext cx="8229600" cy="4525962"/>
          </a:xfrm>
        </p:spPr>
        <p:txBody>
          <a:bodyPr/>
          <a:lstStyle/>
          <a:p>
            <a:r>
              <a:rPr lang="en-US" smtClean="0"/>
              <a:t>Listen to and read a variety </a:t>
            </a:r>
          </a:p>
          <a:p>
            <a:pPr>
              <a:buFont typeface="Wingdings 3" pitchFamily="18" charset="2"/>
              <a:buNone/>
            </a:pPr>
            <a:r>
              <a:rPr lang="en-US" smtClean="0"/>
              <a:t>	of texts while applying:</a:t>
            </a:r>
          </a:p>
          <a:p>
            <a:pPr lvl="1"/>
            <a:r>
              <a:rPr lang="en-US" smtClean="0"/>
              <a:t>Comprehension strategies</a:t>
            </a:r>
          </a:p>
          <a:p>
            <a:pPr lvl="1"/>
            <a:r>
              <a:rPr lang="en-US" smtClean="0"/>
              <a:t>An extension of understanding on a personal level</a:t>
            </a:r>
          </a:p>
          <a:p>
            <a:pPr lvl="1"/>
            <a:r>
              <a:rPr lang="en-US" smtClean="0"/>
              <a:t>An analysis of the text</a:t>
            </a:r>
          </a:p>
          <a:p>
            <a:pPr lvl="1"/>
            <a:r>
              <a:rPr lang="en-US" smtClean="0"/>
              <a:t>Contextual analysis</a:t>
            </a:r>
          </a:p>
          <a:p>
            <a:r>
              <a:rPr lang="en-US" smtClean="0"/>
              <a:t>Increase word knowledge through vocabulary development and application</a:t>
            </a:r>
          </a:p>
        </p:txBody>
      </p:sp>
      <p:pic>
        <p:nvPicPr>
          <p:cNvPr id="2050" name="Picture 2"/>
          <p:cNvPicPr>
            <a:picLocks noChangeAspect="1" noChangeArrowheads="1"/>
          </p:cNvPicPr>
          <p:nvPr/>
        </p:nvPicPr>
        <p:blipFill>
          <a:blip r:embed="rId3" cstate="print"/>
          <a:srcRect/>
          <a:stretch>
            <a:fillRect/>
          </a:stretch>
        </p:blipFill>
        <p:spPr bwMode="auto">
          <a:xfrm>
            <a:off x="6019800" y="304800"/>
            <a:ext cx="24384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1927</TotalTime>
  <Words>1198</Words>
  <Application>Microsoft Office PowerPoint</Application>
  <PresentationFormat>On-screen Show (4:3)</PresentationFormat>
  <Paragraphs>206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Academic Vertical Alignment Training and Renewal (AVATAR) Project </vt:lpstr>
      <vt:lpstr>PowerPoint Presentation</vt:lpstr>
      <vt:lpstr>Personal AVATAR Action Plans  </vt:lpstr>
      <vt:lpstr>Personal AVATAR Action Plan</vt:lpstr>
      <vt:lpstr>You hold the Key to Success </vt:lpstr>
      <vt:lpstr>Participation &amp; Preparedness</vt:lpstr>
      <vt:lpstr>Work Completion &amp; Study Skills</vt:lpstr>
      <vt:lpstr>Writing Abilities</vt:lpstr>
      <vt:lpstr>Reading Abilities</vt:lpstr>
      <vt:lpstr>Speaking Abilities</vt:lpstr>
      <vt:lpstr> Career Readiness Skills</vt:lpstr>
      <vt:lpstr>Share Learnings</vt:lpstr>
      <vt:lpstr>PowerPoint Presentation</vt:lpstr>
      <vt:lpstr>Top 10 Career Skills</vt:lpstr>
      <vt:lpstr>“Homework Assignment”</vt:lpstr>
      <vt:lpstr>PowerPoint Presentation</vt:lpstr>
      <vt:lpstr>Group Debrief</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Vertical Alignment Training and Renewal (AVATAR) Project</dc:title>
  <dc:creator>Kathy</dc:creator>
  <cp:lastModifiedBy>Quinn, Kerry</cp:lastModifiedBy>
  <cp:revision>367</cp:revision>
  <cp:lastPrinted>2011-11-14T22:34:57Z</cp:lastPrinted>
  <dcterms:created xsi:type="dcterms:W3CDTF">2011-09-11T13:56:43Z</dcterms:created>
  <dcterms:modified xsi:type="dcterms:W3CDTF">2012-04-10T16:34:20Z</dcterms:modified>
</cp:coreProperties>
</file>