
<file path=[Content_Types].xml><?xml version="1.0" encoding="utf-8"?>
<Types xmlns="http://schemas.openxmlformats.org/package/2006/content-types">
  <Default Extension="png" ContentType="image/png"/>
  <Default Extension="bin" ContentType="application/vnd.ms-office.activeX"/>
  <Default Extension="pdf" ContentType="application/pdf"/>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activeX/activeX1.xml" ContentType="application/vnd.ms-office.activeX+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259" r:id="rId2"/>
    <p:sldId id="258" r:id="rId3"/>
    <p:sldId id="260" r:id="rId4"/>
    <p:sldId id="261" r:id="rId5"/>
    <p:sldId id="262" r:id="rId6"/>
    <p:sldId id="267" r:id="rId7"/>
    <p:sldId id="263" r:id="rId8"/>
    <p:sldId id="265" r:id="rId9"/>
    <p:sldId id="266" r:id="rId10"/>
    <p:sldId id="264" r:id="rId11"/>
    <p:sldId id="274" r:id="rId12"/>
    <p:sldId id="268" r:id="rId13"/>
    <p:sldId id="269" r:id="rId14"/>
    <p:sldId id="270" r:id="rId15"/>
    <p:sldId id="271" r:id="rId16"/>
    <p:sldId id="272" r:id="rId17"/>
    <p:sldId id="273"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Lern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52" y="-5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0" dt="2012-08-10T16:57:53.541" idx="1">
    <p:pos x="10" y="10"/>
    <p:text/>
  </p:cm>
</p: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4F51E-6097-4286-8194-7DD4D3E976BF}" type="doc">
      <dgm:prSet loTypeId="urn:microsoft.com/office/officeart/2005/8/layout/hChevron3" loCatId="process" qsTypeId="urn:microsoft.com/office/officeart/2005/8/quickstyle/3d4" qsCatId="3D" csTypeId="urn:microsoft.com/office/officeart/2005/8/colors/accent5_2" csCatId="accent5" phldr="1"/>
      <dgm:spPr/>
    </dgm:pt>
    <dgm:pt modelId="{2B275439-C775-4712-8668-B8A54A092CDB}">
      <dgm:prSet phldrT="[Text]"/>
      <dgm:spPr/>
      <dgm:t>
        <a:bodyPr/>
        <a:lstStyle/>
        <a:p>
          <a:r>
            <a:rPr lang="en-US" dirty="0" smtClean="0"/>
            <a:t>Validity Studies</a:t>
          </a:r>
          <a:endParaRPr lang="en-US" dirty="0"/>
        </a:p>
      </dgm:t>
    </dgm:pt>
    <dgm:pt modelId="{AF6762C0-B387-49A9-9EC3-105FCD6CDAE7}" type="parTrans" cxnId="{9EC6C979-F283-4F7B-8703-6426E1BEA4B0}">
      <dgm:prSet/>
      <dgm:spPr/>
      <dgm:t>
        <a:bodyPr/>
        <a:lstStyle/>
        <a:p>
          <a:endParaRPr lang="en-US"/>
        </a:p>
      </dgm:t>
    </dgm:pt>
    <dgm:pt modelId="{CDED75D3-06AB-4CFD-8277-4A38E6F5B896}" type="sibTrans" cxnId="{9EC6C979-F283-4F7B-8703-6426E1BEA4B0}">
      <dgm:prSet/>
      <dgm:spPr/>
      <dgm:t>
        <a:bodyPr/>
        <a:lstStyle/>
        <a:p>
          <a:endParaRPr lang="en-US"/>
        </a:p>
      </dgm:t>
    </dgm:pt>
    <dgm:pt modelId="{0708CB5D-2340-4FCC-A13C-ED0317E073CF}">
      <dgm:prSet phldrT="[Text]"/>
      <dgm:spPr/>
      <dgm:t>
        <a:bodyPr/>
        <a:lstStyle/>
        <a:p>
          <a:r>
            <a:rPr lang="en-US" dirty="0" smtClean="0"/>
            <a:t>Linking Studies</a:t>
          </a:r>
          <a:endParaRPr lang="en-US" dirty="0"/>
        </a:p>
      </dgm:t>
    </dgm:pt>
    <dgm:pt modelId="{1D742F73-C331-4508-A70F-71F3F12F5915}" type="parTrans" cxnId="{7873AE85-C4C4-43EB-8E84-384ED8FF53F8}">
      <dgm:prSet/>
      <dgm:spPr/>
      <dgm:t>
        <a:bodyPr/>
        <a:lstStyle/>
        <a:p>
          <a:endParaRPr lang="en-US"/>
        </a:p>
      </dgm:t>
    </dgm:pt>
    <dgm:pt modelId="{D2D80C1B-144D-42C5-A8D2-D091894B9A39}" type="sibTrans" cxnId="{7873AE85-C4C4-43EB-8E84-384ED8FF53F8}">
      <dgm:prSet/>
      <dgm:spPr/>
      <dgm:t>
        <a:bodyPr/>
        <a:lstStyle/>
        <a:p>
          <a:endParaRPr lang="en-US"/>
        </a:p>
      </dgm:t>
    </dgm:pt>
    <dgm:pt modelId="{1F80C7FC-AE25-45D4-8EC0-E685D1F180E4}" type="pres">
      <dgm:prSet presAssocID="{7F84F51E-6097-4286-8194-7DD4D3E976BF}" presName="Name0" presStyleCnt="0">
        <dgm:presLayoutVars>
          <dgm:dir/>
          <dgm:resizeHandles val="exact"/>
        </dgm:presLayoutVars>
      </dgm:prSet>
      <dgm:spPr/>
    </dgm:pt>
    <dgm:pt modelId="{C59F05AB-2EF1-4531-8D1E-9BA80AB98796}" type="pres">
      <dgm:prSet presAssocID="{2B275439-C775-4712-8668-B8A54A092CDB}" presName="parTxOnly" presStyleLbl="node1" presStyleIdx="0" presStyleCnt="2">
        <dgm:presLayoutVars>
          <dgm:bulletEnabled val="1"/>
        </dgm:presLayoutVars>
      </dgm:prSet>
      <dgm:spPr/>
      <dgm:t>
        <a:bodyPr/>
        <a:lstStyle/>
        <a:p>
          <a:endParaRPr lang="en-US"/>
        </a:p>
      </dgm:t>
    </dgm:pt>
    <dgm:pt modelId="{4B31A3B0-DDB6-4034-BE5A-64A0112BBBCF}" type="pres">
      <dgm:prSet presAssocID="{CDED75D3-06AB-4CFD-8277-4A38E6F5B896}" presName="parSpace" presStyleCnt="0"/>
      <dgm:spPr/>
    </dgm:pt>
    <dgm:pt modelId="{56F38806-DC24-4960-A4F5-A42EA8F26415}" type="pres">
      <dgm:prSet presAssocID="{0708CB5D-2340-4FCC-A13C-ED0317E073CF}" presName="parTxOnly" presStyleLbl="node1" presStyleIdx="1" presStyleCnt="2">
        <dgm:presLayoutVars>
          <dgm:bulletEnabled val="1"/>
        </dgm:presLayoutVars>
      </dgm:prSet>
      <dgm:spPr/>
      <dgm:t>
        <a:bodyPr/>
        <a:lstStyle/>
        <a:p>
          <a:endParaRPr lang="en-US"/>
        </a:p>
      </dgm:t>
    </dgm:pt>
  </dgm:ptLst>
  <dgm:cxnLst>
    <dgm:cxn modelId="{2F6A5ED4-AE72-4526-84D2-6F807F16055D}" type="presOf" srcId="{7F84F51E-6097-4286-8194-7DD4D3E976BF}" destId="{1F80C7FC-AE25-45D4-8EC0-E685D1F180E4}" srcOrd="0" destOrd="0" presId="urn:microsoft.com/office/officeart/2005/8/layout/hChevron3"/>
    <dgm:cxn modelId="{01B35D44-9762-4518-AD5E-0C2CA8F2DBDE}" type="presOf" srcId="{2B275439-C775-4712-8668-B8A54A092CDB}" destId="{C59F05AB-2EF1-4531-8D1E-9BA80AB98796}" srcOrd="0" destOrd="0" presId="urn:microsoft.com/office/officeart/2005/8/layout/hChevron3"/>
    <dgm:cxn modelId="{9EC6C979-F283-4F7B-8703-6426E1BEA4B0}" srcId="{7F84F51E-6097-4286-8194-7DD4D3E976BF}" destId="{2B275439-C775-4712-8668-B8A54A092CDB}" srcOrd="0" destOrd="0" parTransId="{AF6762C0-B387-49A9-9EC3-105FCD6CDAE7}" sibTransId="{CDED75D3-06AB-4CFD-8277-4A38E6F5B896}"/>
    <dgm:cxn modelId="{7873AE85-C4C4-43EB-8E84-384ED8FF53F8}" srcId="{7F84F51E-6097-4286-8194-7DD4D3E976BF}" destId="{0708CB5D-2340-4FCC-A13C-ED0317E073CF}" srcOrd="1" destOrd="0" parTransId="{1D742F73-C331-4508-A70F-71F3F12F5915}" sibTransId="{D2D80C1B-144D-42C5-A8D2-D091894B9A39}"/>
    <dgm:cxn modelId="{A5092415-7CE2-42B2-AD1A-E4B7D566F682}" type="presOf" srcId="{0708CB5D-2340-4FCC-A13C-ED0317E073CF}" destId="{56F38806-DC24-4960-A4F5-A42EA8F26415}" srcOrd="0" destOrd="0" presId="urn:microsoft.com/office/officeart/2005/8/layout/hChevron3"/>
    <dgm:cxn modelId="{607B472D-4CD5-4319-9916-45CAD50B4769}" type="presParOf" srcId="{1F80C7FC-AE25-45D4-8EC0-E685D1F180E4}" destId="{C59F05AB-2EF1-4531-8D1E-9BA80AB98796}" srcOrd="0" destOrd="0" presId="urn:microsoft.com/office/officeart/2005/8/layout/hChevron3"/>
    <dgm:cxn modelId="{A8515D55-EBB2-4AE6-B51F-5AE18468B94E}" type="presParOf" srcId="{1F80C7FC-AE25-45D4-8EC0-E685D1F180E4}" destId="{4B31A3B0-DDB6-4034-BE5A-64A0112BBBCF}" srcOrd="1" destOrd="0" presId="urn:microsoft.com/office/officeart/2005/8/layout/hChevron3"/>
    <dgm:cxn modelId="{5F5AF7CA-E2A1-44AF-BE3C-753BB8F5AB49}" type="presParOf" srcId="{1F80C7FC-AE25-45D4-8EC0-E685D1F180E4}" destId="{56F38806-DC24-4960-A4F5-A42EA8F26415}"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E7DF24A-2D47-4A59-B597-D13AF31A7B07}" type="datetimeFigureOut">
              <a:rPr lang="en-US" smtClean="0"/>
              <a:t>9/17/2012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583C964-DFBC-412E-B926-0A9EAB8B2203}" type="slidenum">
              <a:rPr lang="en-US" smtClean="0"/>
              <a:t>‹#›</a:t>
            </a:fld>
            <a:endParaRPr lang="en-US"/>
          </a:p>
        </p:txBody>
      </p:sp>
    </p:spTree>
    <p:extLst>
      <p:ext uri="{BB962C8B-B14F-4D97-AF65-F5344CB8AC3E}">
        <p14:creationId xmlns:p14="http://schemas.microsoft.com/office/powerpoint/2010/main" val="359228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F657A-B093-4E2B-9A08-818B00CF4075}" type="slidenum">
              <a:rPr lang="en-US" smtClean="0"/>
              <a:pPr/>
              <a:t>22</a:t>
            </a:fld>
            <a:endParaRPr lang="en-US"/>
          </a:p>
        </p:txBody>
      </p:sp>
    </p:spTree>
    <p:extLst>
      <p:ext uri="{BB962C8B-B14F-4D97-AF65-F5344CB8AC3E}">
        <p14:creationId xmlns:p14="http://schemas.microsoft.com/office/powerpoint/2010/main" val="217041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With so much at stake you may be wondering who is involved in setting the performance standards and the performance labels. </a:t>
            </a:r>
          </a:p>
          <a:p>
            <a:pPr defTabSz="931774">
              <a:defRPr/>
            </a:pPr>
            <a:endParaRPr lang="en-US" dirty="0"/>
          </a:p>
          <a:p>
            <a:pPr defTabSz="931774">
              <a:defRPr/>
            </a:pPr>
            <a:r>
              <a:rPr lang="en-US" dirty="0"/>
              <a:t>It is a group effort involving Texas educators, education policy makers, higher education officials. The people involved in these committees take this work very seriously and understand the implications for Texas students.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387FA80-28A0-4CB4-A4BB-7F2DAE7CF15E}" type="slidenum">
              <a:rPr lang="en-US" smtClean="0"/>
              <a:t>89</a:t>
            </a:fld>
            <a:endParaRPr lang="en-US"/>
          </a:p>
        </p:txBody>
      </p:sp>
    </p:spTree>
    <p:extLst>
      <p:ext uri="{BB962C8B-B14F-4D97-AF65-F5344CB8AC3E}">
        <p14:creationId xmlns:p14="http://schemas.microsoft.com/office/powerpoint/2010/main" val="83190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hope this information has assisted you in understanding the performance standards for the new STAAR assessment system as well as the process for establishing standards and performance labels. </a:t>
            </a:r>
          </a:p>
          <a:p>
            <a:endParaRPr lang="en-US" dirty="0"/>
          </a:p>
        </p:txBody>
      </p:sp>
      <p:sp>
        <p:nvSpPr>
          <p:cNvPr id="4" name="Slide Number Placeholder 3"/>
          <p:cNvSpPr>
            <a:spLocks noGrp="1"/>
          </p:cNvSpPr>
          <p:nvPr>
            <p:ph type="sldNum" sz="quarter" idx="10"/>
          </p:nvPr>
        </p:nvSpPr>
        <p:spPr/>
        <p:txBody>
          <a:bodyPr/>
          <a:lstStyle/>
          <a:p>
            <a:fld id="{3387FA80-28A0-4CB4-A4BB-7F2DAE7CF15E}" type="slidenum">
              <a:rPr lang="en-US" smtClean="0"/>
              <a:t>95</a:t>
            </a:fld>
            <a:endParaRPr lang="en-US"/>
          </a:p>
        </p:txBody>
      </p:sp>
    </p:spTree>
    <p:extLst>
      <p:ext uri="{BB962C8B-B14F-4D97-AF65-F5344CB8AC3E}">
        <p14:creationId xmlns:p14="http://schemas.microsoft.com/office/powerpoint/2010/main" val="418063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 test may have 10 questions with some questions that are much easier than others. A student who misses the two most difficult questions makes the same grade (80%) as a student who misses the two easiest questions. A score that is a percentage does not take in to account the difficulty of the test question, it simply tells you how many questions the student got correct.  </a:t>
            </a:r>
          </a:p>
        </p:txBody>
      </p:sp>
      <p:sp>
        <p:nvSpPr>
          <p:cNvPr id="4" name="Slide Number Placeholder 3"/>
          <p:cNvSpPr>
            <a:spLocks noGrp="1"/>
          </p:cNvSpPr>
          <p:nvPr>
            <p:ph type="sldNum" sz="quarter" idx="10"/>
          </p:nvPr>
        </p:nvSpPr>
        <p:spPr/>
        <p:txBody>
          <a:bodyPr/>
          <a:lstStyle/>
          <a:p>
            <a:fld id="{3387FA80-28A0-4CB4-A4BB-7F2DAE7CF15E}" type="slidenum">
              <a:rPr lang="en-US" smtClean="0"/>
              <a:t>96</a:t>
            </a:fld>
            <a:endParaRPr lang="en-US"/>
          </a:p>
        </p:txBody>
      </p:sp>
    </p:spTree>
    <p:extLst>
      <p:ext uri="{BB962C8B-B14F-4D97-AF65-F5344CB8AC3E}">
        <p14:creationId xmlns:p14="http://schemas.microsoft.com/office/powerpoint/2010/main" val="83190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state law, the development and implementation of a new state assessment system requires the Texas Education Agency to conduct validity and linking studies. The good news is that these studies allow the new assessment to be compared to assessments that have been in use such as the ACT, SAT, and NAEP and ensure that appropriate performance standards are set. Unfortunately, these studies take time to conduct. </a:t>
            </a:r>
          </a:p>
        </p:txBody>
      </p:sp>
      <p:sp>
        <p:nvSpPr>
          <p:cNvPr id="4" name="Slide Number Placeholder 3"/>
          <p:cNvSpPr>
            <a:spLocks noGrp="1"/>
          </p:cNvSpPr>
          <p:nvPr>
            <p:ph type="sldNum" sz="quarter" idx="10"/>
          </p:nvPr>
        </p:nvSpPr>
        <p:spPr/>
        <p:txBody>
          <a:bodyPr/>
          <a:lstStyle/>
          <a:p>
            <a:fld id="{3387FA80-28A0-4CB4-A4BB-7F2DAE7CF15E}" type="slidenum">
              <a:rPr lang="en-US" smtClean="0"/>
              <a:t>98</a:t>
            </a:fld>
            <a:endParaRPr lang="en-US"/>
          </a:p>
        </p:txBody>
      </p:sp>
    </p:spTree>
    <p:extLst>
      <p:ext uri="{BB962C8B-B14F-4D97-AF65-F5344CB8AC3E}">
        <p14:creationId xmlns:p14="http://schemas.microsoft.com/office/powerpoint/2010/main" val="405454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high school assessment program has changed Significantly from TAKS. The assessment a student will take depends on the course in which he or she is enrolled. </a:t>
            </a:r>
          </a:p>
          <a:p>
            <a:pPr defTabSz="931774">
              <a:defRPr/>
            </a:pPr>
            <a:endParaRPr lang="en-US" dirty="0"/>
          </a:p>
          <a:p>
            <a:r>
              <a:rPr lang="en-US" dirty="0"/>
              <a:t>There are STAAR End-Of-Course Exams for the following courses:</a:t>
            </a:r>
          </a:p>
          <a:p>
            <a:endParaRPr lang="en-US" baseline="0" dirty="0" smtClean="0"/>
          </a:p>
          <a:p>
            <a:pPr lvl="1"/>
            <a:r>
              <a:rPr lang="en-US" sz="3300" dirty="0"/>
              <a:t>Algebra I</a:t>
            </a:r>
          </a:p>
          <a:p>
            <a:pPr lvl="1"/>
            <a:r>
              <a:rPr lang="en-US" sz="3300" dirty="0"/>
              <a:t>Algebra II</a:t>
            </a:r>
          </a:p>
          <a:p>
            <a:pPr lvl="1"/>
            <a:r>
              <a:rPr lang="en-US" sz="3300" dirty="0"/>
              <a:t>Geometry</a:t>
            </a:r>
          </a:p>
          <a:p>
            <a:pPr lvl="1"/>
            <a:r>
              <a:rPr lang="en-US" sz="3300" dirty="0"/>
              <a:t>Biology</a:t>
            </a:r>
          </a:p>
          <a:p>
            <a:pPr lvl="1"/>
            <a:r>
              <a:rPr lang="en-US" sz="3300" dirty="0"/>
              <a:t>Chemistry</a:t>
            </a:r>
          </a:p>
          <a:p>
            <a:pPr lvl="1"/>
            <a:r>
              <a:rPr lang="en-US" sz="3300" dirty="0"/>
              <a:t>Physics</a:t>
            </a:r>
          </a:p>
          <a:p>
            <a:pPr lvl="1"/>
            <a:r>
              <a:rPr lang="en-US" sz="3300" dirty="0"/>
              <a:t>English I</a:t>
            </a:r>
          </a:p>
          <a:p>
            <a:pPr lvl="1"/>
            <a:r>
              <a:rPr lang="en-US" sz="3300" dirty="0"/>
              <a:t>English II</a:t>
            </a:r>
          </a:p>
          <a:p>
            <a:pPr lvl="1"/>
            <a:r>
              <a:rPr lang="en-US" sz="3300" dirty="0"/>
              <a:t>English III</a:t>
            </a:r>
          </a:p>
          <a:p>
            <a:pPr lvl="1"/>
            <a:r>
              <a:rPr lang="en-US" sz="3300" dirty="0"/>
              <a:t>World Geography</a:t>
            </a:r>
          </a:p>
          <a:p>
            <a:pPr lvl="1"/>
            <a:r>
              <a:rPr lang="en-US" sz="3300" dirty="0"/>
              <a:t>World History</a:t>
            </a:r>
          </a:p>
          <a:p>
            <a:pPr lvl="1"/>
            <a:r>
              <a:rPr lang="en-US" sz="3300" dirty="0"/>
              <a:t>United States History</a:t>
            </a:r>
          </a:p>
          <a:p>
            <a:pPr lvl="1"/>
            <a:endParaRPr lang="en-US" sz="3300" dirty="0"/>
          </a:p>
          <a:p>
            <a:pPr defTabSz="931774">
              <a:defRPr/>
            </a:pPr>
            <a:r>
              <a:rPr lang="en-US" dirty="0"/>
              <a:t>This change begins with freshman in the 2011-2012 school year. </a:t>
            </a:r>
          </a:p>
          <a:p>
            <a:endParaRPr lang="en-US" dirty="0"/>
          </a:p>
        </p:txBody>
      </p:sp>
      <p:sp>
        <p:nvSpPr>
          <p:cNvPr id="4" name="Slide Number Placeholder 3"/>
          <p:cNvSpPr>
            <a:spLocks noGrp="1"/>
          </p:cNvSpPr>
          <p:nvPr>
            <p:ph type="sldNum" sz="quarter" idx="10"/>
          </p:nvPr>
        </p:nvSpPr>
        <p:spPr/>
        <p:txBody>
          <a:bodyPr/>
          <a:lstStyle/>
          <a:p>
            <a:fld id="{3387FA80-28A0-4CB4-A4BB-7F2DAE7CF15E}" type="slidenum">
              <a:rPr lang="en-US" smtClean="0"/>
              <a:t>99</a:t>
            </a:fld>
            <a:endParaRPr lang="en-US"/>
          </a:p>
        </p:txBody>
      </p:sp>
    </p:spTree>
    <p:extLst>
      <p:ext uri="{BB962C8B-B14F-4D97-AF65-F5344CB8AC3E}">
        <p14:creationId xmlns:p14="http://schemas.microsoft.com/office/powerpoint/2010/main" val="151714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With so much at stake you may be wondering who is involved in setting the performance standards and the performance labels. </a:t>
            </a:r>
          </a:p>
          <a:p>
            <a:pPr defTabSz="931774">
              <a:defRPr/>
            </a:pPr>
            <a:endParaRPr lang="en-US" dirty="0"/>
          </a:p>
          <a:p>
            <a:pPr defTabSz="931774">
              <a:defRPr/>
            </a:pPr>
            <a:r>
              <a:rPr lang="en-US" dirty="0"/>
              <a:t>It is a group effort involving Texas educators, education policy makers, higher education officials. The people involved in these committees take this work very seriously and understand the implications for Texas students.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387FA80-28A0-4CB4-A4BB-7F2DAE7CF15E}" type="slidenum">
              <a:rPr lang="en-US" smtClean="0"/>
              <a:t>108</a:t>
            </a:fld>
            <a:endParaRPr lang="en-US"/>
          </a:p>
        </p:txBody>
      </p:sp>
    </p:spTree>
    <p:extLst>
      <p:ext uri="{BB962C8B-B14F-4D97-AF65-F5344CB8AC3E}">
        <p14:creationId xmlns:p14="http://schemas.microsoft.com/office/powerpoint/2010/main" val="83190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C6DD-F8E9-4E77-8252-474C70035682}" type="slidenum">
              <a:rPr lang="en-US" smtClean="0"/>
              <a:pPr/>
              <a:t>112</a:t>
            </a:fld>
            <a:endParaRPr lang="en-US"/>
          </a:p>
        </p:txBody>
      </p:sp>
    </p:spTree>
    <p:extLst>
      <p:ext uri="{BB962C8B-B14F-4D97-AF65-F5344CB8AC3E}">
        <p14:creationId xmlns:p14="http://schemas.microsoft.com/office/powerpoint/2010/main" val="301979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http://www.polleverywhere.com/multiple_choice_polls/OTc0MDc2NzYy</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61F9A-42B2-4C9E-A460-C16C4C5BADBF}" type="slidenum">
              <a:rPr lang="en-US"/>
              <a:pPr/>
              <a:t>23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normAutofit/>
          </a:bodyPr>
          <a:lstStyle/>
          <a:p>
            <a:r>
              <a:rPr lang="en-US" sz="1400" dirty="0"/>
              <a:t>So before take a closer look at the AVATAR project, let’s spend a little time getting to know each other better and thinking about your  experiences with vertical alignment through the process of “</a:t>
            </a:r>
            <a:r>
              <a:rPr lang="en-US" sz="1400" dirty="0" err="1"/>
              <a:t>synectics</a:t>
            </a:r>
            <a:r>
              <a:rPr lang="en-US" sz="1400" dirty="0"/>
              <a:t>”.  Since your work as AVATAR team members will often cause you to think deeply about what you do and why, this activity may provide you some useful insights.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CAE23-EA59-4CD9-95E3-B05A90D9A9DD}" type="slidenum">
              <a:rPr lang="en-US"/>
              <a:pPr/>
              <a:t>24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normAutofit/>
          </a:bodyPr>
          <a:lstStyle/>
          <a:p>
            <a:r>
              <a:rPr lang="en-US" sz="1400" dirty="0"/>
              <a:t>Give group paper to create four boxes/use handouts</a:t>
            </a:r>
          </a:p>
          <a:p>
            <a:endParaRPr lang="en-US" sz="1400" dirty="0"/>
          </a:p>
          <a:p>
            <a:r>
              <a:rPr lang="en-US" sz="1400" dirty="0"/>
              <a:t>Then review /explain the steps on the slide and check for group understanding of the directions.</a:t>
            </a:r>
          </a:p>
          <a:p>
            <a:endParaRPr lang="en-US" sz="1400" dirty="0"/>
          </a:p>
          <a:p>
            <a:r>
              <a:rPr lang="en-US" sz="1400" dirty="0"/>
              <a:t>Upcoming slide introduces stem for sentence completions</a:t>
            </a:r>
          </a:p>
          <a:p>
            <a:endParaRPr lang="en-US" sz="1400" dirty="0"/>
          </a:p>
          <a:p>
            <a:endParaRPr lang="en-US"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E61C5-048C-4CE4-A861-479BABFBBEAB}" type="slidenum">
              <a:rPr lang="en-US"/>
              <a:pPr/>
              <a:t>25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normAutofit/>
          </a:bodyPr>
          <a:lstStyle/>
          <a:p>
            <a:r>
              <a:rPr lang="en-US" sz="1400" dirty="0"/>
              <a:t>Visual example for participants’ papers or use “handout”</a:t>
            </a:r>
          </a:p>
          <a:p>
            <a:endParaRPr lang="en-US" sz="1400" dirty="0"/>
          </a:p>
          <a:p>
            <a:r>
              <a:rPr lang="en-US" sz="1400" dirty="0"/>
              <a:t>Optional review:  Participants write  one “item”  at top of each box leaving space for sentence writing within each box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D5F62-302F-41C0-B4A6-E706049DD072}" type="slidenum">
              <a:rPr lang="en-US"/>
              <a:pPr/>
              <a:t>26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normAutofit/>
          </a:bodyPr>
          <a:lstStyle/>
          <a:p>
            <a:r>
              <a:rPr lang="en-US" sz="1400" dirty="0"/>
              <a:t>Review the sentence completion process and create the first one together.</a:t>
            </a:r>
          </a:p>
          <a:p>
            <a:r>
              <a:rPr lang="en-US" sz="1400" dirty="0"/>
              <a:t>For example, </a:t>
            </a:r>
            <a:r>
              <a:rPr lang="en-US" sz="1400" b="1" dirty="0"/>
              <a:t>Vertical alignment is like stamp collecting because you have to gather a lot of information before organizing your plan.</a:t>
            </a:r>
          </a:p>
          <a:p>
            <a:endParaRPr lang="en-US" sz="1400" b="1" dirty="0"/>
          </a:p>
          <a:p>
            <a:r>
              <a:rPr lang="en-US" sz="1400" b="1" dirty="0"/>
              <a:t>Assignment:</a:t>
            </a:r>
            <a:r>
              <a:rPr lang="en-US" sz="1400" dirty="0"/>
              <a:t>  You must create at least one sentence completion for each item.  </a:t>
            </a:r>
            <a:r>
              <a:rPr lang="en-US" sz="1400" b="1" dirty="0"/>
              <a:t>Opportunity : </a:t>
            </a:r>
            <a:r>
              <a:rPr lang="en-US" sz="1400" dirty="0"/>
              <a:t> Create a dozen, three for each item.</a:t>
            </a:r>
          </a:p>
          <a:p>
            <a:endParaRPr lang="en-US" sz="1400" dirty="0"/>
          </a:p>
          <a:p>
            <a:r>
              <a:rPr lang="en-US" sz="1400" dirty="0"/>
              <a:t>Have groups share one. If their favorites.  </a:t>
            </a:r>
          </a:p>
          <a:p>
            <a:endParaRPr lang="en-US" sz="1400" dirty="0"/>
          </a:p>
          <a:p>
            <a:r>
              <a:rPr lang="en-US" sz="1400" dirty="0"/>
              <a:t>Optional Debrief:  In what ways has this activity been helpful?</a:t>
            </a:r>
          </a:p>
          <a:p>
            <a:endParaRPr lang="en-US" sz="1400" dirty="0"/>
          </a:p>
          <a:p>
            <a:r>
              <a:rPr lang="en-US" sz="1400" dirty="0"/>
              <a:t>Four Box </a:t>
            </a:r>
            <a:r>
              <a:rPr lang="en-US" sz="1400" dirty="0" err="1"/>
              <a:t>Synectics</a:t>
            </a:r>
            <a:r>
              <a:rPr lang="en-US" sz="1400" dirty="0"/>
              <a:t> description </a:t>
            </a:r>
            <a:r>
              <a:rPr lang="en-US" sz="1400"/>
              <a:t>handouts are another </a:t>
            </a:r>
            <a:r>
              <a:rPr lang="en-US" sz="1400" dirty="0"/>
              <a:t>option.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test whether everyone</a:t>
            </a:r>
          </a:p>
          <a:p>
            <a:r>
              <a:rPr lang="en-US" dirty="0"/>
              <a:t>agrees on the norms that guide your meetings</a:t>
            </a:r>
          </a:p>
          <a:p>
            <a:r>
              <a:rPr lang="en-US" dirty="0"/>
              <a:t>is to ask the members of your group.</a:t>
            </a:r>
          </a:p>
          <a:p>
            <a:r>
              <a:rPr lang="en-US" dirty="0"/>
              <a:t>Distribute index cards and, on each card,</a:t>
            </a:r>
          </a:p>
          <a:p>
            <a:r>
              <a:rPr lang="en-US" dirty="0"/>
              <a:t>ask each member to write one norm that</a:t>
            </a:r>
          </a:p>
          <a:p>
            <a:r>
              <a:rPr lang="en-US" dirty="0"/>
              <a:t>they believe governs the group’s behavior.</a:t>
            </a:r>
          </a:p>
          <a:p>
            <a:r>
              <a:rPr lang="en-US" dirty="0"/>
              <a:t>Post those responses so that all members</a:t>
            </a:r>
          </a:p>
          <a:p>
            <a:r>
              <a:rPr lang="en-US" dirty="0"/>
              <a:t>can see the responses.</a:t>
            </a:r>
          </a:p>
          <a:p>
            <a:r>
              <a:rPr lang="en-US" dirty="0"/>
              <a:t>If you find that the group identifies</a:t>
            </a:r>
          </a:p>
          <a:p>
            <a:r>
              <a:rPr lang="en-US" dirty="0"/>
              <a:t>the same norms and wants to continue</a:t>
            </a:r>
          </a:p>
          <a:p>
            <a:r>
              <a:rPr lang="en-US" dirty="0"/>
              <a:t>those norms, then you merely need to assemble</a:t>
            </a:r>
          </a:p>
          <a:p>
            <a:r>
              <a:rPr lang="en-US" dirty="0"/>
              <a:t>them into a list that can be easily</a:t>
            </a:r>
          </a:p>
          <a:p>
            <a:r>
              <a:rPr lang="en-US" dirty="0"/>
              <a:t>shared with your group.</a:t>
            </a:r>
          </a:p>
          <a:p>
            <a:r>
              <a:rPr lang="en-US" dirty="0"/>
              <a:t>On the other hand, if your group is</a:t>
            </a:r>
          </a:p>
          <a:p>
            <a:r>
              <a:rPr lang="en-US" dirty="0"/>
              <a:t>not in agreement on the norms, you still</a:t>
            </a:r>
          </a:p>
          <a:p>
            <a:r>
              <a:rPr lang="en-US" dirty="0"/>
              <a:t>have work to do.</a:t>
            </a:r>
          </a:p>
          <a:p>
            <a:r>
              <a:rPr lang="en-US" dirty="0"/>
              <a:t>Ultimately, all members of the group</a:t>
            </a:r>
          </a:p>
          <a:p>
            <a:r>
              <a:rPr lang="en-US" dirty="0"/>
              <a:t>should have a voice in deciding whether</a:t>
            </a:r>
          </a:p>
          <a:p>
            <a:r>
              <a:rPr lang="en-US" dirty="0"/>
              <a:t>the group needs to spell out norms and then</a:t>
            </a:r>
          </a:p>
          <a:p>
            <a:r>
              <a:rPr lang="en-US" dirty="0"/>
              <a:t>in working to identify what they should</a:t>
            </a:r>
          </a:p>
        </p:txBody>
      </p:sp>
      <p:sp>
        <p:nvSpPr>
          <p:cNvPr id="4" name="Slide Number Placeholder 3"/>
          <p:cNvSpPr>
            <a:spLocks noGrp="1"/>
          </p:cNvSpPr>
          <p:nvPr>
            <p:ph type="sldNum" sz="quarter" idx="10"/>
          </p:nvPr>
        </p:nvSpPr>
        <p:spPr/>
        <p:txBody>
          <a:bodyPr/>
          <a:lstStyle/>
          <a:p>
            <a:fld id="{03AF657A-B093-4E2B-9A08-818B00CF4075}" type="slidenum">
              <a:rPr lang="en-US" smtClean="0"/>
              <a:pPr/>
              <a:t>28</a:t>
            </a:fld>
            <a:endParaRPr lang="en-US"/>
          </a:p>
        </p:txBody>
      </p:sp>
    </p:spTree>
    <p:extLst>
      <p:ext uri="{BB962C8B-B14F-4D97-AF65-F5344CB8AC3E}">
        <p14:creationId xmlns:p14="http://schemas.microsoft.com/office/powerpoint/2010/main" val="218136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attached National</a:t>
            </a:r>
            <a:r>
              <a:rPr lang="en-US" baseline="0" dirty="0" smtClean="0"/>
              <a:t> Staff Development Council, August/September 1999 article:  </a:t>
            </a:r>
            <a:r>
              <a:rPr lang="en-US" i="1" baseline="0" dirty="0" smtClean="0"/>
              <a:t>Tools for Schools, </a:t>
            </a:r>
            <a:r>
              <a:rPr lang="en-US" i="0" baseline="0" dirty="0" smtClean="0"/>
              <a:t>for activity to guide developing norms.  For additional tools see the following website:  </a:t>
            </a:r>
            <a:endParaRPr lang="en-US" i="1" dirty="0"/>
          </a:p>
        </p:txBody>
      </p:sp>
      <p:sp>
        <p:nvSpPr>
          <p:cNvPr id="4" name="Slide Number Placeholder 3"/>
          <p:cNvSpPr>
            <a:spLocks noGrp="1"/>
          </p:cNvSpPr>
          <p:nvPr>
            <p:ph type="sldNum" sz="quarter" idx="10"/>
          </p:nvPr>
        </p:nvSpPr>
        <p:spPr/>
        <p:txBody>
          <a:bodyPr/>
          <a:lstStyle/>
          <a:p>
            <a:fld id="{03AF657A-B093-4E2B-9A08-818B00CF4075}" type="slidenum">
              <a:rPr lang="en-US" smtClean="0"/>
              <a:pPr/>
              <a:t>34</a:t>
            </a:fld>
            <a:endParaRPr lang="en-US"/>
          </a:p>
        </p:txBody>
      </p:sp>
    </p:spTree>
    <p:extLst>
      <p:ext uri="{BB962C8B-B14F-4D97-AF65-F5344CB8AC3E}">
        <p14:creationId xmlns:p14="http://schemas.microsoft.com/office/powerpoint/2010/main" val="242839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i="1" dirty="0" smtClean="0"/>
              <a:t>Checklist</a:t>
            </a:r>
            <a:r>
              <a:rPr lang="en-US" i="1" baseline="0" dirty="0" smtClean="0"/>
              <a:t> for Meeting Convener/Facilitator</a:t>
            </a:r>
            <a:r>
              <a:rPr lang="en-US" baseline="0" dirty="0" smtClean="0"/>
              <a:t>, created by University of California:  Davis and Common Ground:  Center for Cooperative Solutions</a:t>
            </a:r>
            <a:endParaRPr lang="en-US" dirty="0"/>
          </a:p>
        </p:txBody>
      </p:sp>
      <p:sp>
        <p:nvSpPr>
          <p:cNvPr id="4" name="Slide Number Placeholder 3"/>
          <p:cNvSpPr>
            <a:spLocks noGrp="1"/>
          </p:cNvSpPr>
          <p:nvPr>
            <p:ph type="sldNum" sz="quarter" idx="10"/>
          </p:nvPr>
        </p:nvSpPr>
        <p:spPr/>
        <p:txBody>
          <a:bodyPr/>
          <a:lstStyle/>
          <a:p>
            <a:fld id="{03AF657A-B093-4E2B-9A08-818B00CF4075}" type="slidenum">
              <a:rPr lang="en-US" smtClean="0"/>
              <a:pPr/>
              <a:t>38</a:t>
            </a:fld>
            <a:endParaRPr lang="en-US"/>
          </a:p>
        </p:txBody>
      </p:sp>
    </p:spTree>
    <p:extLst>
      <p:ext uri="{BB962C8B-B14F-4D97-AF65-F5344CB8AC3E}">
        <p14:creationId xmlns:p14="http://schemas.microsoft.com/office/powerpoint/2010/main" val="101871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are added.</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t>41</a:t>
            </a:fld>
            <a:endParaRPr lang="en-US" dirty="0"/>
          </a:p>
        </p:txBody>
      </p:sp>
    </p:spTree>
    <p:extLst>
      <p:ext uri="{BB962C8B-B14F-4D97-AF65-F5344CB8AC3E}">
        <p14:creationId xmlns:p14="http://schemas.microsoft.com/office/powerpoint/2010/main" val="1381649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104383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
        <p:nvSpPr>
          <p:cNvPr id="8" name="TextBox 7"/>
          <p:cNvSpPr txBox="1"/>
          <p:nvPr userDrawn="1"/>
        </p:nvSpPr>
        <p:spPr>
          <a:xfrm>
            <a:off x="2002262" y="6091825"/>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spTree>
    <p:extLst>
      <p:ext uri="{BB962C8B-B14F-4D97-AF65-F5344CB8AC3E}">
        <p14:creationId xmlns:p14="http://schemas.microsoft.com/office/powerpoint/2010/main" val="10062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39113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389615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CF5A7A3-E493-4E7A-9B28-2FD4C3EB791B}" type="slidenum">
              <a:rPr lang="en-US"/>
              <a:pPr/>
              <a:t>‹#›</a:t>
            </a:fld>
            <a:endParaRPr lang="en-US"/>
          </a:p>
        </p:txBody>
      </p:sp>
      <p:sp>
        <p:nvSpPr>
          <p:cNvPr id="8" name="TextBox 7"/>
          <p:cNvSpPr txBox="1"/>
          <p:nvPr userDrawn="1"/>
        </p:nvSpPr>
        <p:spPr>
          <a:xfrm>
            <a:off x="2002262" y="6305490"/>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049" y="5901503"/>
            <a:ext cx="1676400" cy="819879"/>
          </a:xfrm>
          <a:prstGeom prst="rect">
            <a:avLst/>
          </a:prstGeom>
        </p:spPr>
      </p:pic>
    </p:spTree>
    <p:extLst>
      <p:ext uri="{BB962C8B-B14F-4D97-AF65-F5344CB8AC3E}">
        <p14:creationId xmlns:p14="http://schemas.microsoft.com/office/powerpoint/2010/main" val="330528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0013" y="39608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D43C960-9E08-46CE-A1FD-562F0C278F4F}" type="slidenum">
              <a:rPr lang="en-US"/>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961921"/>
            <a:ext cx="1676400" cy="819879"/>
          </a:xfrm>
          <a:prstGeom prst="rect">
            <a:avLst/>
          </a:prstGeom>
        </p:spPr>
      </p:pic>
      <p:sp>
        <p:nvSpPr>
          <p:cNvPr id="10" name="TextBox 9"/>
          <p:cNvSpPr txBox="1"/>
          <p:nvPr userDrawn="1"/>
        </p:nvSpPr>
        <p:spPr>
          <a:xfrm>
            <a:off x="2002262" y="6305490"/>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spTree>
    <p:extLst>
      <p:ext uri="{BB962C8B-B14F-4D97-AF65-F5344CB8AC3E}">
        <p14:creationId xmlns:p14="http://schemas.microsoft.com/office/powerpoint/2010/main" val="159060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
        <p:nvSpPr>
          <p:cNvPr id="8" name="TextBox 7"/>
          <p:cNvSpPr txBox="1"/>
          <p:nvPr userDrawn="1"/>
        </p:nvSpPr>
        <p:spPr>
          <a:xfrm>
            <a:off x="1791222" y="6095998"/>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049" y="5901503"/>
            <a:ext cx="1676400" cy="819879"/>
          </a:xfrm>
          <a:prstGeom prst="rect">
            <a:avLst/>
          </a:prstGeom>
        </p:spPr>
      </p:pic>
    </p:spTree>
    <p:extLst>
      <p:ext uri="{BB962C8B-B14F-4D97-AF65-F5344CB8AC3E}">
        <p14:creationId xmlns:p14="http://schemas.microsoft.com/office/powerpoint/2010/main" val="38432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5609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16578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237992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66224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20742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10370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7FAF5-A414-4DDA-9982-9BA43AFC156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dirty="0"/>
          </a:p>
        </p:txBody>
      </p:sp>
    </p:spTree>
    <p:extLst>
      <p:ext uri="{BB962C8B-B14F-4D97-AF65-F5344CB8AC3E}">
        <p14:creationId xmlns:p14="http://schemas.microsoft.com/office/powerpoint/2010/main" val="407085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7FAF5-A414-4DDA-9982-9BA43AFC1562}" type="datetimeFigureOut">
              <a:rPr lang="en-US" smtClean="0"/>
              <a:t>9/17/2012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836AA-2E5C-4B78-BCFE-529AC8470618}" type="slidenum">
              <a:rPr lang="en-US" smtClean="0"/>
              <a:t>‹#›</a:t>
            </a:fld>
            <a:endParaRPr lang="en-US" dirty="0"/>
          </a:p>
        </p:txBody>
      </p:sp>
    </p:spTree>
    <p:extLst>
      <p:ext uri="{BB962C8B-B14F-4D97-AF65-F5344CB8AC3E}">
        <p14:creationId xmlns:p14="http://schemas.microsoft.com/office/powerpoint/2010/main" val="206296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hyperlink" Target="mailto:ed.vara@esc13.txed.net" TargetMode="External"/><Relationship Id="rId4" Type="http://schemas.openxmlformats.org/officeDocument/2006/relationships/image" Target="../media/image31.wmf"/></Relationships>
</file>

<file path=ppt/slides/_rels/slide1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d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d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3.png"/><Relationship Id="rId4" Type="http://schemas.openxmlformats.org/officeDocument/2006/relationships/notesSlide" Target="../notesSlides/notesSlide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txfacultycollaboratives.org/"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www.thecb.state.tx.us/index.cfm?objectid=EF10502B-0887-897E-C10685432675A18C"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8" Type="http://schemas.openxmlformats.org/officeDocument/2006/relationships/hyperlink" Target="http://www.thecb.state.tx.us/index.cfm?objectid=F6192F5F-E60E-6222-9866CF650412C31A" TargetMode="External"/><Relationship Id="rId3" Type="http://schemas.openxmlformats.org/officeDocument/2006/relationships/hyperlink" Target="http://www.thecb.state.tx.us/files/dmfile/TXValidationStudy1.pdf" TargetMode="Externa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4.wmf"/><Relationship Id="rId4" Type="http://schemas.openxmlformats.org/officeDocument/2006/relationships/oleObject" Target="../embeddings/oleObject1.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5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learningforward.or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mary.harris@unt.edu" TargetMode="External"/><Relationship Id="rId2" Type="http://schemas.openxmlformats.org/officeDocument/2006/relationships/hyperlink" Target="https://www.centerforcollegereadiness.org/" TargetMode="Externa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dictionary.reference.com/browse/object" TargetMode="External"/><Relationship Id="rId2" Type="http://schemas.openxmlformats.org/officeDocument/2006/relationships/hyperlink" Target="http://dictionary.reference.com/browse/model" TargetMode="Externa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tea.state.tx.us/" TargetMode="External"/><Relationship Id="rId7" Type="http://schemas.openxmlformats.org/officeDocument/2006/relationships/hyperlink" Target="http://www.statutes.legis.state.tx.us/Docs/ED/htm/ED.28.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apitol.state.tx.us/tlodocs/793/billtext/html/HB00001F.htm" TargetMode="External"/><Relationship Id="rId5" Type="http://schemas.openxmlformats.org/officeDocument/2006/relationships/hyperlink" Target="http://www.capitol.state.tx.us/" TargetMode="External"/><Relationship Id="rId4" Type="http://schemas.openxmlformats.org/officeDocument/2006/relationships/hyperlink" Target="http://www.thecb.state.tx.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1" y="609600"/>
            <a:ext cx="9144000" cy="1470025"/>
          </a:xfrm>
        </p:spPr>
        <p:txBody>
          <a:bodyPr>
            <a:normAutofit/>
          </a:bodyPr>
          <a:lstStyle/>
          <a:p>
            <a:r>
              <a:rPr lang="en-US" dirty="0" smtClean="0"/>
              <a:t> </a:t>
            </a:r>
            <a:r>
              <a:rPr lang="en-US" b="1" u="sng" dirty="0" smtClean="0">
                <a:solidFill>
                  <a:schemeClr val="tx1">
                    <a:lumMod val="75000"/>
                    <a:lumOff val="25000"/>
                  </a:schemeClr>
                </a:solidFill>
              </a:rPr>
              <a:t>Training of Trainers Meeting</a:t>
            </a: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August 13, 2012</a:t>
            </a:r>
            <a:endParaRPr lang="en-US" dirty="0">
              <a:solidFill>
                <a:schemeClr val="tx1">
                  <a:lumMod val="75000"/>
                  <a:lumOff val="25000"/>
                </a:schemeClr>
              </a:solidFill>
            </a:endParaRPr>
          </a:p>
        </p:txBody>
      </p:sp>
      <p:sp>
        <p:nvSpPr>
          <p:cNvPr id="3" name="Subtitle 2"/>
          <p:cNvSpPr>
            <a:spLocks noGrp="1"/>
          </p:cNvSpPr>
          <p:nvPr>
            <p:ph type="subTitle" idx="1"/>
          </p:nvPr>
        </p:nvSpPr>
        <p:spPr>
          <a:xfrm>
            <a:off x="1562100" y="3962400"/>
            <a:ext cx="6400800" cy="762000"/>
          </a:xfrm>
        </p:spPr>
        <p:txBody>
          <a:bodyPr>
            <a:normAutofit/>
          </a:bodyPr>
          <a:lstStyle/>
          <a:p>
            <a:r>
              <a:rPr lang="en-US" sz="4000" i="1" dirty="0" smtClean="0">
                <a:solidFill>
                  <a:schemeClr val="accent2">
                    <a:lumMod val="50000"/>
                  </a:schemeClr>
                </a:solidFill>
              </a:rPr>
              <a:t>Thank YOU!</a:t>
            </a:r>
          </a:p>
          <a:p>
            <a:endParaRPr lang="en-US" sz="2000" i="1" dirty="0" smtClean="0">
              <a:solidFill>
                <a:schemeClr val="tx1">
                  <a:lumMod val="75000"/>
                  <a:lumOff val="25000"/>
                </a:schemeClr>
              </a:solidFill>
            </a:endParaRPr>
          </a:p>
        </p:txBody>
      </p:sp>
      <p:sp>
        <p:nvSpPr>
          <p:cNvPr id="4" name="TextBox 3"/>
          <p:cNvSpPr txBox="1"/>
          <p:nvPr/>
        </p:nvSpPr>
        <p:spPr>
          <a:xfrm>
            <a:off x="1676400" y="5181600"/>
            <a:ext cx="6172200" cy="824841"/>
          </a:xfrm>
          <a:prstGeom prst="rect">
            <a:avLst/>
          </a:prstGeom>
          <a:noFill/>
        </p:spPr>
        <p:txBody>
          <a:bodyPr wrap="square" rtlCol="0">
            <a:spAutoFit/>
          </a:bodyPr>
          <a:lstStyle/>
          <a:p>
            <a:pPr lvl="0" algn="ctr">
              <a:spcBef>
                <a:spcPct val="20000"/>
              </a:spcBef>
            </a:pPr>
            <a:r>
              <a:rPr lang="en-US" sz="1400" b="1" i="1" dirty="0" smtClean="0">
                <a:solidFill>
                  <a:schemeClr val="tx1">
                    <a:lumMod val="75000"/>
                    <a:lumOff val="25000"/>
                  </a:schemeClr>
                </a:solidFill>
              </a:rPr>
              <a:t>M</a:t>
            </a:r>
            <a:r>
              <a:rPr lang="en-US" sz="1400" b="1" i="1" dirty="0">
                <a:solidFill>
                  <a:schemeClr val="tx1">
                    <a:lumMod val="75000"/>
                    <a:lumOff val="25000"/>
                  </a:schemeClr>
                </a:solidFill>
              </a:rPr>
              <a:t>. Jean Keller</a:t>
            </a:r>
          </a:p>
          <a:p>
            <a:pPr lvl="0" algn="ctr">
              <a:spcBef>
                <a:spcPct val="20000"/>
              </a:spcBef>
            </a:pPr>
            <a:r>
              <a:rPr lang="en-US" sz="1400" b="1" i="1" dirty="0" smtClean="0">
                <a:solidFill>
                  <a:schemeClr val="tx1">
                    <a:lumMod val="75000"/>
                    <a:lumOff val="25000"/>
                  </a:schemeClr>
                </a:solidFill>
              </a:rPr>
              <a:t>jean.keller@unt.edu</a:t>
            </a:r>
            <a:endParaRPr lang="en-US" sz="1400" b="1" i="1" dirty="0">
              <a:solidFill>
                <a:schemeClr val="tx1">
                  <a:lumMod val="75000"/>
                  <a:lumOff val="25000"/>
                </a:schemeClr>
              </a:solidFill>
            </a:endParaRPr>
          </a:p>
          <a:p>
            <a:pPr lvl="0" algn="ctr">
              <a:spcBef>
                <a:spcPct val="20000"/>
              </a:spcBef>
            </a:pPr>
            <a:r>
              <a:rPr lang="en-US" sz="1400" b="1" i="1" dirty="0">
                <a:solidFill>
                  <a:schemeClr val="tx1">
                    <a:lumMod val="75000"/>
                    <a:lumOff val="25000"/>
                  </a:schemeClr>
                </a:solidFill>
              </a:rPr>
              <a:t>(940) </a:t>
            </a:r>
            <a:r>
              <a:rPr lang="en-US" sz="1400" b="1" i="1" dirty="0" smtClean="0">
                <a:solidFill>
                  <a:schemeClr val="tx1">
                    <a:lumMod val="75000"/>
                    <a:lumOff val="25000"/>
                  </a:schemeClr>
                </a:solidFill>
              </a:rPr>
              <a:t>565-3427</a:t>
            </a:r>
          </a:p>
        </p:txBody>
      </p:sp>
    </p:spTree>
    <p:extLst>
      <p:ext uri="{BB962C8B-B14F-4D97-AF65-F5344CB8AC3E}">
        <p14:creationId xmlns:p14="http://schemas.microsoft.com/office/powerpoint/2010/main" val="3498773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AVATAR</a:t>
            </a:r>
            <a:r>
              <a:rPr lang="en-US" dirty="0" smtClean="0"/>
              <a:t> Process</a:t>
            </a:r>
            <a:endParaRPr lang="en-US" dirty="0"/>
          </a:p>
        </p:txBody>
      </p:sp>
      <p:sp>
        <p:nvSpPr>
          <p:cNvPr id="3" name="Content Placeholder 2"/>
          <p:cNvSpPr>
            <a:spLocks noGrp="1"/>
          </p:cNvSpPr>
          <p:nvPr>
            <p:ph idx="1"/>
          </p:nvPr>
        </p:nvSpPr>
        <p:spPr>
          <a:xfrm>
            <a:off x="457200" y="1447800"/>
            <a:ext cx="8229600" cy="5105400"/>
          </a:xfrm>
        </p:spPr>
        <p:txBody>
          <a:bodyPr>
            <a:normAutofit fontScale="92500"/>
          </a:bodyPr>
          <a:lstStyle/>
          <a:p>
            <a:r>
              <a:rPr lang="en-US" dirty="0" smtClean="0"/>
              <a:t>Creating and building relationships with ongoing critical conversations</a:t>
            </a:r>
          </a:p>
          <a:p>
            <a:r>
              <a:rPr lang="en-US" dirty="0" smtClean="0"/>
              <a:t>Using regional data to make alignment decisions</a:t>
            </a:r>
          </a:p>
          <a:p>
            <a:r>
              <a:rPr lang="en-US" dirty="0" smtClean="0"/>
              <a:t>Developing shared understanding of college and career readiness and success for students</a:t>
            </a:r>
          </a:p>
          <a:p>
            <a:r>
              <a:rPr lang="en-US" dirty="0" smtClean="0"/>
              <a:t>Reviewing reference course profile information</a:t>
            </a:r>
          </a:p>
          <a:p>
            <a:r>
              <a:rPr lang="en-US" dirty="0" smtClean="0"/>
              <a:t>Identifying and implementing intentional actions</a:t>
            </a:r>
          </a:p>
          <a:p>
            <a:r>
              <a:rPr lang="en-US" dirty="0" smtClean="0"/>
              <a:t>Evaluating, sustaining, and sharing vertical alignment work </a:t>
            </a:r>
            <a:endParaRPr lang="en-US" dirty="0"/>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1915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normAutofit/>
          </a:bodyPr>
          <a:lstStyle/>
          <a:p>
            <a:r>
              <a:rPr lang="en-US" dirty="0" smtClean="0"/>
              <a:t>High School</a:t>
            </a:r>
          </a:p>
          <a:p>
            <a:pPr marL="0" indent="0">
              <a:buNone/>
            </a:pPr>
            <a:endParaRPr lang="en-US" dirty="0"/>
          </a:p>
          <a:p>
            <a:pPr lvl="8"/>
            <a:endParaRPr lang="en-US" dirty="0" smtClean="0"/>
          </a:p>
          <a:p>
            <a:pPr lvl="8"/>
            <a:r>
              <a:rPr lang="en-US" sz="3200" dirty="0" smtClean="0"/>
              <a:t>Institution of Higher </a:t>
            </a:r>
          </a:p>
          <a:p>
            <a:pPr lvl="8"/>
            <a:endParaRPr lang="en-US" sz="3200" dirty="0"/>
          </a:p>
          <a:p>
            <a:pPr lvl="8"/>
            <a:endParaRPr lang="en-US" sz="3200" dirty="0" smtClean="0"/>
          </a:p>
          <a:p>
            <a:pPr lvl="8"/>
            <a:r>
              <a:rPr lang="en-US" sz="3200" dirty="0" smtClean="0"/>
              <a:t>Education (IHE)Post Secondary</a:t>
            </a:r>
            <a:endParaRPr lang="en-US" sz="3200" dirty="0"/>
          </a:p>
        </p:txBody>
      </p:sp>
      <p:pic>
        <p:nvPicPr>
          <p:cNvPr id="4098" name="Picture 2" descr="C:\Documents and Settings\evara\Local Settings\Temporary Internet Files\Content.IE5\QPDMPKKB\MP900177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116" y="2286000"/>
            <a:ext cx="2362200" cy="21461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evara\Local Settings\Temporary Internet Files\Content.IE5\YFUE1N8T\MP9004025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62" y="3505200"/>
            <a:ext cx="3657600" cy="25748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evara\Local Settings\Temporary Internet Files\Content.IE5\4G2HS54S\MP90042375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436318"/>
            <a:ext cx="3160216"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79836AA-2E5C-4B78-BCFE-529AC8470618}" type="slidenum">
              <a:rPr lang="en-US" smtClean="0"/>
              <a:t>100</a:t>
            </a:fld>
            <a:endParaRPr lang="en-US"/>
          </a:p>
        </p:txBody>
      </p:sp>
    </p:spTree>
    <p:extLst>
      <p:ext uri="{BB962C8B-B14F-4D97-AF65-F5344CB8AC3E}">
        <p14:creationId xmlns:p14="http://schemas.microsoft.com/office/powerpoint/2010/main" val="19430020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Where </a:t>
            </a:r>
            <a:r>
              <a:rPr lang="en-US" b="1" dirty="0"/>
              <a:t>are the administrative rules regarding dual credit? </a:t>
            </a:r>
            <a:endParaRPr lang="en-US" dirty="0"/>
          </a:p>
          <a:p>
            <a:pPr lvl="1"/>
            <a:r>
              <a:rPr lang="en-US" dirty="0"/>
              <a:t>State Board of Education - Texas Administrative Code §74.25 </a:t>
            </a:r>
          </a:p>
          <a:p>
            <a:pPr lvl="1"/>
            <a:r>
              <a:rPr lang="en-US" dirty="0"/>
              <a:t>Texas Higher Education Coordinating Board - Texas Administrative Code §§4.81 – 4.85 </a:t>
            </a:r>
            <a:endParaRPr lang="en-US" dirty="0" smtClean="0"/>
          </a:p>
          <a:p>
            <a:pPr marL="457200" lvl="1" indent="0">
              <a:buNone/>
            </a:pPr>
            <a:endParaRPr lang="en-US" dirty="0"/>
          </a:p>
          <a:p>
            <a:pPr marL="0" indent="0">
              <a:buNone/>
            </a:pPr>
            <a:r>
              <a:rPr lang="en-US" sz="2400" dirty="0" smtClean="0"/>
              <a:t>Note: It </a:t>
            </a:r>
            <a:r>
              <a:rPr lang="en-US" sz="2400" dirty="0"/>
              <a:t>is important to access both sets of rules in order to understand dual credit requirements. </a:t>
            </a:r>
          </a:p>
        </p:txBody>
      </p:sp>
      <p:sp>
        <p:nvSpPr>
          <p:cNvPr id="4" name="Slide Number Placeholder 3"/>
          <p:cNvSpPr>
            <a:spLocks noGrp="1"/>
          </p:cNvSpPr>
          <p:nvPr>
            <p:ph type="sldNum" sz="quarter" idx="12"/>
          </p:nvPr>
        </p:nvSpPr>
        <p:spPr/>
        <p:txBody>
          <a:bodyPr/>
          <a:lstStyle/>
          <a:p>
            <a:fld id="{A79836AA-2E5C-4B78-BCFE-529AC8470618}" type="slidenum">
              <a:rPr lang="en-US" smtClean="0"/>
              <a:t>101</a:t>
            </a:fld>
            <a:endParaRPr lang="en-US"/>
          </a:p>
        </p:txBody>
      </p:sp>
    </p:spTree>
    <p:extLst>
      <p:ext uri="{BB962C8B-B14F-4D97-AF65-F5344CB8AC3E}">
        <p14:creationId xmlns:p14="http://schemas.microsoft.com/office/powerpoint/2010/main" val="36397233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an </a:t>
            </a:r>
            <a:r>
              <a:rPr lang="en-US" b="1" u="sng" dirty="0"/>
              <a:t>Early College High School </a:t>
            </a:r>
            <a:r>
              <a:rPr lang="en-US" b="1" dirty="0"/>
              <a:t>(</a:t>
            </a:r>
            <a:r>
              <a:rPr lang="en-US" b="1" dirty="0" smtClean="0"/>
              <a:t>ECHS)? </a:t>
            </a:r>
            <a:r>
              <a:rPr lang="en-US" dirty="0"/>
              <a:t/>
            </a:r>
            <a:br>
              <a:rPr lang="en-US" dirty="0"/>
            </a:br>
            <a:endParaRPr lang="en-US" dirty="0"/>
          </a:p>
        </p:txBody>
      </p:sp>
      <p:sp>
        <p:nvSpPr>
          <p:cNvPr id="3" name="Content Placeholder 2"/>
          <p:cNvSpPr>
            <a:spLocks noGrp="1"/>
          </p:cNvSpPr>
          <p:nvPr>
            <p:ph idx="1"/>
          </p:nvPr>
        </p:nvSpPr>
        <p:spPr>
          <a:xfrm>
            <a:off x="304800" y="1600200"/>
            <a:ext cx="8382000" cy="4525963"/>
          </a:xfrm>
        </p:spPr>
        <p:txBody>
          <a:bodyPr>
            <a:normAutofit fontScale="92500" lnSpcReduction="20000"/>
          </a:bodyPr>
          <a:lstStyle/>
          <a:p>
            <a:pPr marL="457200" lvl="1" indent="0">
              <a:buNone/>
            </a:pPr>
            <a:r>
              <a:rPr lang="en-US" dirty="0" smtClean="0"/>
              <a:t>An </a:t>
            </a:r>
            <a:r>
              <a:rPr lang="en-US" dirty="0"/>
              <a:t>ECHS is a school designated by the Texas Education Agency (TEA) that provides the outreach, curricula, and student learning and support programs that enable the participating student to combine high school courses and college-level courses during grades 9 through 12. </a:t>
            </a:r>
            <a:endParaRPr lang="en-US" dirty="0" smtClean="0"/>
          </a:p>
          <a:p>
            <a:pPr marL="457200" lvl="1" indent="0">
              <a:buNone/>
            </a:pPr>
            <a:r>
              <a:rPr lang="en-US" dirty="0" smtClean="0"/>
              <a:t>Students </a:t>
            </a:r>
            <a:r>
              <a:rPr lang="en-US" dirty="0"/>
              <a:t>in an ECHS are able to complete the Recommended High School Program or the Distinguished Achievement Program while earning up to 60 semester credit hours toward an associate or baccalaureate degree by the fifth anniversary of their first day of high school. </a:t>
            </a:r>
            <a:endParaRPr lang="en-US" dirty="0" smtClean="0"/>
          </a:p>
          <a:p>
            <a:pPr marL="457200" lvl="1" indent="0">
              <a:buNone/>
            </a:pPr>
            <a:r>
              <a:rPr lang="en-US" dirty="0" smtClean="0"/>
              <a:t>All </a:t>
            </a:r>
            <a:r>
              <a:rPr lang="en-US" dirty="0"/>
              <a:t>ECHSs must be approved and so designated by TEA (Texas Administrative Code §102.1091 and §4.153). </a:t>
            </a:r>
          </a:p>
        </p:txBody>
      </p:sp>
      <p:sp>
        <p:nvSpPr>
          <p:cNvPr id="4" name="Slide Number Placeholder 3"/>
          <p:cNvSpPr>
            <a:spLocks noGrp="1"/>
          </p:cNvSpPr>
          <p:nvPr>
            <p:ph type="sldNum" sz="quarter" idx="12"/>
          </p:nvPr>
        </p:nvSpPr>
        <p:spPr/>
        <p:txBody>
          <a:bodyPr/>
          <a:lstStyle/>
          <a:p>
            <a:fld id="{A79836AA-2E5C-4B78-BCFE-529AC8470618}" type="slidenum">
              <a:rPr lang="en-US" smtClean="0"/>
              <a:t>102</a:t>
            </a:fld>
            <a:endParaRPr lang="en-US"/>
          </a:p>
        </p:txBody>
      </p:sp>
    </p:spTree>
    <p:extLst>
      <p:ext uri="{BB962C8B-B14F-4D97-AF65-F5344CB8AC3E}">
        <p14:creationId xmlns:p14="http://schemas.microsoft.com/office/powerpoint/2010/main" val="41233473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dual credit?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Dual </a:t>
            </a:r>
            <a:r>
              <a:rPr lang="en-US" dirty="0"/>
              <a:t>credit is a process through which a student may earn high school credit for successfully completing a college course that provides advanced academic instruction beyond, or in greater depth than, the Texas Essential Knowledge and Skills (TEKS) for a corresponding high school course. The “dual credit” earned is college credit and high school credit for one course. </a:t>
            </a:r>
          </a:p>
        </p:txBody>
      </p:sp>
      <p:sp>
        <p:nvSpPr>
          <p:cNvPr id="4" name="Slide Number Placeholder 3"/>
          <p:cNvSpPr>
            <a:spLocks noGrp="1"/>
          </p:cNvSpPr>
          <p:nvPr>
            <p:ph type="sldNum" sz="quarter" idx="12"/>
          </p:nvPr>
        </p:nvSpPr>
        <p:spPr/>
        <p:txBody>
          <a:bodyPr/>
          <a:lstStyle/>
          <a:p>
            <a:fld id="{A79836AA-2E5C-4B78-BCFE-529AC8470618}" type="slidenum">
              <a:rPr lang="en-US" smtClean="0"/>
              <a:t>103</a:t>
            </a:fld>
            <a:endParaRPr lang="en-US"/>
          </a:p>
        </p:txBody>
      </p:sp>
    </p:spTree>
    <p:extLst>
      <p:ext uri="{BB962C8B-B14F-4D97-AF65-F5344CB8AC3E}">
        <p14:creationId xmlns:p14="http://schemas.microsoft.com/office/powerpoint/2010/main" val="18166301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Advance Placement (AP)?</a:t>
            </a:r>
            <a:endParaRPr lang="en-US" dirty="0"/>
          </a:p>
        </p:txBody>
      </p:sp>
      <p:sp>
        <p:nvSpPr>
          <p:cNvPr id="3" name="Content Placeholder 2"/>
          <p:cNvSpPr>
            <a:spLocks noGrp="1"/>
          </p:cNvSpPr>
          <p:nvPr>
            <p:ph idx="1"/>
          </p:nvPr>
        </p:nvSpPr>
        <p:spPr/>
        <p:txBody>
          <a:bodyPr/>
          <a:lstStyle/>
          <a:p>
            <a:endParaRPr lang="en-US" dirty="0"/>
          </a:p>
          <a:p>
            <a:r>
              <a:rPr lang="en-US" dirty="0"/>
              <a:t>With qualifying AP Exam scores, you can earn credit, advanced placement or both at the majority of colleges and universities in the United States and Canada.</a:t>
            </a:r>
          </a:p>
        </p:txBody>
      </p:sp>
      <p:sp>
        <p:nvSpPr>
          <p:cNvPr id="4" name="Slide Number Placeholder 3"/>
          <p:cNvSpPr>
            <a:spLocks noGrp="1"/>
          </p:cNvSpPr>
          <p:nvPr>
            <p:ph type="sldNum" sz="quarter" idx="12"/>
          </p:nvPr>
        </p:nvSpPr>
        <p:spPr/>
        <p:txBody>
          <a:bodyPr/>
          <a:lstStyle/>
          <a:p>
            <a:fld id="{A79836AA-2E5C-4B78-BCFE-529AC8470618}" type="slidenum">
              <a:rPr lang="en-US" smtClean="0"/>
              <a:t>104</a:t>
            </a:fld>
            <a:endParaRPr lang="en-US"/>
          </a:p>
        </p:txBody>
      </p:sp>
    </p:spTree>
    <p:extLst>
      <p:ext uri="{BB962C8B-B14F-4D97-AF65-F5344CB8AC3E}">
        <p14:creationId xmlns:p14="http://schemas.microsoft.com/office/powerpoint/2010/main" val="8147321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Academic Excellence Indicator System (AEIS)*</a:t>
            </a:r>
          </a:p>
          <a:p>
            <a:pPr lvl="1"/>
            <a:r>
              <a:rPr lang="en-US" dirty="0"/>
              <a:t>College Readiness Indicators; Completion of Advanced / Dual Enrollment Courses; </a:t>
            </a:r>
          </a:p>
          <a:p>
            <a:pPr lvl="1"/>
            <a:r>
              <a:rPr lang="en-US" dirty="0" smtClean="0"/>
              <a:t>Completion </a:t>
            </a:r>
            <a:r>
              <a:rPr lang="en-US" dirty="0"/>
              <a:t>of the Recommended High School Program or Distinguished Achievement Program; </a:t>
            </a:r>
          </a:p>
          <a:p>
            <a:pPr lvl="1"/>
            <a:r>
              <a:rPr lang="en-US" dirty="0"/>
              <a:t>Participation and Performance on Advanced Placement (AP) and International Baccalaureate (IB) Examinations; </a:t>
            </a:r>
          </a:p>
          <a:p>
            <a:pPr lvl="1"/>
            <a:r>
              <a:rPr lang="en-US" dirty="0"/>
              <a:t>Texas Success Initiative (TSI) – Higher Education Readiness Component; </a:t>
            </a:r>
          </a:p>
          <a:p>
            <a:pPr lvl="1"/>
            <a:r>
              <a:rPr lang="en-US" dirty="0"/>
              <a:t>Participation and Performance on the College Admissions Tests (SAT and ACT), and</a:t>
            </a:r>
          </a:p>
          <a:p>
            <a:pPr lvl="1"/>
            <a:r>
              <a:rPr lang="en-US" dirty="0"/>
              <a:t>College-Ready Graduates; </a:t>
            </a:r>
            <a:endParaRPr lang="en-US" dirty="0" smtClean="0"/>
          </a:p>
          <a:p>
            <a:pPr marL="457200" lvl="1" indent="0">
              <a:buNone/>
            </a:pPr>
            <a:r>
              <a:rPr lang="en-US" dirty="0" smtClean="0"/>
              <a:t>*</a:t>
            </a:r>
            <a:r>
              <a:rPr lang="en-US" sz="1700" dirty="0"/>
              <a:t>The origins of the AEIS go back to 1984, when the Texas Legislature for the first time sought to emphasize student achievement as the basis for accountability. That year, House Bill 72 called for a system of accountability based primarily on student performance.</a:t>
            </a:r>
          </a:p>
        </p:txBody>
      </p:sp>
      <p:sp>
        <p:nvSpPr>
          <p:cNvPr id="4" name="Slide Number Placeholder 3"/>
          <p:cNvSpPr>
            <a:spLocks noGrp="1"/>
          </p:cNvSpPr>
          <p:nvPr>
            <p:ph type="sldNum" sz="quarter" idx="12"/>
          </p:nvPr>
        </p:nvSpPr>
        <p:spPr/>
        <p:txBody>
          <a:bodyPr/>
          <a:lstStyle/>
          <a:p>
            <a:fld id="{A79836AA-2E5C-4B78-BCFE-529AC8470618}" type="slidenum">
              <a:rPr lang="en-US" smtClean="0"/>
              <a:t>105</a:t>
            </a:fld>
            <a:endParaRPr lang="en-US"/>
          </a:p>
        </p:txBody>
      </p:sp>
    </p:spTree>
    <p:extLst>
      <p:ext uri="{BB962C8B-B14F-4D97-AF65-F5344CB8AC3E}">
        <p14:creationId xmlns:p14="http://schemas.microsoft.com/office/powerpoint/2010/main" val="1410236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Accountability System 2013</a:t>
            </a:r>
            <a:endParaRPr lang="en-US" dirty="0"/>
          </a:p>
        </p:txBody>
      </p:sp>
      <p:sp>
        <p:nvSpPr>
          <p:cNvPr id="3" name="Content Placeholder 2"/>
          <p:cNvSpPr>
            <a:spLocks noGrp="1"/>
          </p:cNvSpPr>
          <p:nvPr>
            <p:ph idx="1"/>
          </p:nvPr>
        </p:nvSpPr>
        <p:spPr/>
        <p:txBody>
          <a:bodyPr/>
          <a:lstStyle/>
          <a:p>
            <a:r>
              <a:rPr lang="en-US" dirty="0" smtClean="0"/>
              <a:t>Proposal --- Index System</a:t>
            </a:r>
          </a:p>
          <a:p>
            <a:pPr lvl="1"/>
            <a:r>
              <a:rPr lang="en-US" b="1" dirty="0"/>
              <a:t>A fourth index focuses on measures of Postsecondary Readiness and includes a measure of the role of elementary and middle schools in developing the rigor necessary for high school students to successfully meet graduation standards. </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106</a:t>
            </a:fld>
            <a:endParaRPr lang="en-US"/>
          </a:p>
        </p:txBody>
      </p:sp>
    </p:spTree>
    <p:extLst>
      <p:ext uri="{BB962C8B-B14F-4D97-AF65-F5344CB8AC3E}">
        <p14:creationId xmlns:p14="http://schemas.microsoft.com/office/powerpoint/2010/main" val="6650914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4663553"/>
              </p:ext>
            </p:extLst>
          </p:nvPr>
        </p:nvGraphicFramePr>
        <p:xfrm>
          <a:off x="685797" y="393794"/>
          <a:ext cx="7924802" cy="5092605"/>
        </p:xfrm>
        <a:graphic>
          <a:graphicData uri="http://schemas.openxmlformats.org/drawingml/2006/table">
            <a:tbl>
              <a:tblPr>
                <a:tableStyleId>{5C22544A-7EE6-4342-B048-85BDC9FD1C3A}</a:tableStyleId>
              </a:tblPr>
              <a:tblGrid>
                <a:gridCol w="3962401"/>
                <a:gridCol w="3962401"/>
              </a:tblGrid>
              <a:tr h="2326252">
                <a:tc>
                  <a:txBody>
                    <a:bodyPr/>
                    <a:lstStyle/>
                    <a:p>
                      <a:pPr marL="0" marR="0">
                        <a:lnSpc>
                          <a:spcPct val="115000"/>
                        </a:lnSpc>
                        <a:spcBef>
                          <a:spcPts val="0"/>
                        </a:spcBef>
                        <a:spcAft>
                          <a:spcPts val="0"/>
                        </a:spcAft>
                      </a:pPr>
                      <a:r>
                        <a:rPr lang="en-US" sz="1400" dirty="0">
                          <a:effectLst/>
                        </a:rPr>
                        <a:t>Performance Index 4: </a:t>
                      </a:r>
                      <a:endParaRPr lang="en-US" sz="1200" dirty="0">
                        <a:effectLst/>
                      </a:endParaRPr>
                    </a:p>
                    <a:p>
                      <a:pPr marL="0" marR="0">
                        <a:lnSpc>
                          <a:spcPct val="115000"/>
                        </a:lnSpc>
                        <a:spcBef>
                          <a:spcPts val="0"/>
                        </a:spcBef>
                        <a:spcAft>
                          <a:spcPts val="0"/>
                        </a:spcAft>
                      </a:pPr>
                      <a:r>
                        <a:rPr lang="en-US" sz="1400" dirty="0">
                          <a:effectLst/>
                        </a:rPr>
                        <a:t>Postsecondary Readiness </a:t>
                      </a:r>
                      <a:endParaRPr lang="en-US" sz="1200" dirty="0">
                        <a:effectLst/>
                      </a:endParaRPr>
                    </a:p>
                    <a:p>
                      <a:pPr marL="0" marR="0">
                        <a:lnSpc>
                          <a:spcPct val="115000"/>
                        </a:lnSpc>
                        <a:spcBef>
                          <a:spcPts val="0"/>
                        </a:spcBef>
                        <a:spcAft>
                          <a:spcPts val="0"/>
                        </a:spcAft>
                      </a:pPr>
                      <a:r>
                        <a:rPr lang="en-US" sz="1400" dirty="0">
                          <a:effectLst/>
                        </a:rPr>
                        <a:t>Indicators: </a:t>
                      </a:r>
                      <a:endParaRPr lang="en-US" sz="1200" dirty="0">
                        <a:effectLst/>
                      </a:endParaRPr>
                    </a:p>
                    <a:p>
                      <a:pPr marL="0" marR="0">
                        <a:lnSpc>
                          <a:spcPct val="115000"/>
                        </a:lnSpc>
                        <a:spcBef>
                          <a:spcPts val="0"/>
                        </a:spcBef>
                        <a:spcAft>
                          <a:spcPts val="0"/>
                        </a:spcAft>
                      </a:pPr>
                      <a:r>
                        <a:rPr lang="en-US" sz="1150" dirty="0">
                          <a:effectLst/>
                        </a:rPr>
                        <a:t>4-and 5-year graduation rates by All Students and race/ethnicity </a:t>
                      </a:r>
                      <a:endParaRPr lang="en-US" sz="1200" dirty="0">
                        <a:effectLst/>
                      </a:endParaRPr>
                    </a:p>
                    <a:p>
                      <a:pPr marL="0" marR="0">
                        <a:lnSpc>
                          <a:spcPct val="115000"/>
                        </a:lnSpc>
                        <a:spcBef>
                          <a:spcPts val="0"/>
                        </a:spcBef>
                        <a:spcAft>
                          <a:spcPts val="0"/>
                        </a:spcAft>
                      </a:pPr>
                      <a:r>
                        <a:rPr lang="en-US" sz="1150" dirty="0">
                          <a:effectLst/>
                        </a:rPr>
                        <a:t>Dropout rates by All Students and race/ethnicity </a:t>
                      </a:r>
                      <a:endParaRPr lang="en-US" sz="1200" dirty="0">
                        <a:effectLst/>
                      </a:endParaRPr>
                    </a:p>
                    <a:p>
                      <a:pPr marL="0" marR="0">
                        <a:lnSpc>
                          <a:spcPct val="115000"/>
                        </a:lnSpc>
                        <a:spcBef>
                          <a:spcPts val="0"/>
                        </a:spcBef>
                        <a:spcAft>
                          <a:spcPts val="0"/>
                        </a:spcAft>
                      </a:pPr>
                      <a:r>
                        <a:rPr lang="en-US" sz="1150" dirty="0">
                          <a:effectLst/>
                        </a:rPr>
                        <a:t>% students graduating under RHSP and Advanced High School Program by All Students and race/ethnicity </a:t>
                      </a:r>
                      <a:endParaRPr lang="en-US" sz="1200" dirty="0">
                        <a:effectLst/>
                      </a:endParaRPr>
                    </a:p>
                    <a:p>
                      <a:pPr marL="0" marR="0">
                        <a:lnSpc>
                          <a:spcPct val="115000"/>
                        </a:lnSpc>
                        <a:spcBef>
                          <a:spcPts val="0"/>
                        </a:spcBef>
                        <a:spcAft>
                          <a:spcPts val="0"/>
                        </a:spcAft>
                      </a:pPr>
                      <a:r>
                        <a:rPr lang="en-US" sz="1150" dirty="0">
                          <a:effectLst/>
                        </a:rPr>
                        <a:t>% students who met Level III performance on one or more tests by All Students and race/ethnicity </a:t>
                      </a:r>
                      <a:endParaRPr lang="en-US" sz="12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Indicators included in Performance Index 4 </a:t>
                      </a:r>
                      <a:endParaRPr lang="en-US" sz="1200" dirty="0">
                        <a:effectLst/>
                      </a:endParaRPr>
                    </a:p>
                    <a:p>
                      <a:pPr marL="0" marR="0">
                        <a:lnSpc>
                          <a:spcPct val="115000"/>
                        </a:lnSpc>
                        <a:spcBef>
                          <a:spcPts val="0"/>
                        </a:spcBef>
                        <a:spcAft>
                          <a:spcPts val="0"/>
                        </a:spcAft>
                      </a:pPr>
                      <a:r>
                        <a:rPr lang="en-US" sz="1100" dirty="0">
                          <a:effectLst/>
                        </a:rPr>
                        <a:t>Graduation Rate – 4 year and 5 year </a:t>
                      </a:r>
                      <a:endParaRPr lang="en-US" sz="1200" dirty="0">
                        <a:effectLst/>
                      </a:endParaRPr>
                    </a:p>
                    <a:p>
                      <a:pPr marL="0" marR="0">
                        <a:lnSpc>
                          <a:spcPct val="115000"/>
                        </a:lnSpc>
                        <a:spcBef>
                          <a:spcPts val="0"/>
                        </a:spcBef>
                        <a:spcAft>
                          <a:spcPts val="0"/>
                        </a:spcAft>
                      </a:pPr>
                      <a:r>
                        <a:rPr lang="en-US" sz="1100" dirty="0">
                          <a:effectLst/>
                        </a:rPr>
                        <a:t>Dropout rate for grades 9-12 defined as it was for completion rate </a:t>
                      </a:r>
                      <a:endParaRPr lang="en-US" sz="1200" dirty="0">
                        <a:effectLst/>
                      </a:endParaRPr>
                    </a:p>
                    <a:p>
                      <a:pPr marL="0" marR="0">
                        <a:lnSpc>
                          <a:spcPct val="115000"/>
                        </a:lnSpc>
                        <a:spcBef>
                          <a:spcPts val="0"/>
                        </a:spcBef>
                        <a:spcAft>
                          <a:spcPts val="0"/>
                        </a:spcAft>
                      </a:pPr>
                      <a:r>
                        <a:rPr lang="en-US" sz="1100" u="sng" dirty="0">
                          <a:solidFill>
                            <a:srgbClr val="FF0000"/>
                          </a:solidFill>
                          <a:effectLst/>
                        </a:rPr>
                        <a:t>Level III performance for reading, writing, and math – grades 3-11 </a:t>
                      </a:r>
                      <a:endParaRPr lang="en-US" sz="1200" u="sng" dirty="0">
                        <a:solidFill>
                          <a:srgbClr val="FF0000"/>
                        </a:solidFill>
                        <a:effectLst/>
                        <a:latin typeface="Calibri"/>
                        <a:ea typeface="Calibri"/>
                        <a:cs typeface="Times New Roman"/>
                      </a:endParaRPr>
                    </a:p>
                  </a:txBody>
                  <a:tcPr marL="68580" marR="68580" marT="0" marB="0"/>
                </a:tc>
              </a:tr>
              <a:tr h="2766353">
                <a:tc>
                  <a:txBody>
                    <a:bodyPr/>
                    <a:lstStyle/>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Rationale: </a:t>
                      </a:r>
                      <a:endParaRPr lang="en-US" sz="1200" dirty="0">
                        <a:effectLst/>
                      </a:endParaRPr>
                    </a:p>
                    <a:p>
                      <a:pPr marL="0" marR="0">
                        <a:lnSpc>
                          <a:spcPct val="115000"/>
                        </a:lnSpc>
                        <a:spcBef>
                          <a:spcPts val="0"/>
                        </a:spcBef>
                        <a:spcAft>
                          <a:spcPts val="0"/>
                        </a:spcAft>
                      </a:pPr>
                      <a:r>
                        <a:rPr lang="en-US" sz="1100" dirty="0">
                          <a:effectLst/>
                        </a:rPr>
                        <a:t>Use of All Students and race/ethnicity ensures that small schools who do not meet minimum size criteria for any race/ethnicity will be evaluated for graduation rate, dropout rate, and graduation plans. </a:t>
                      </a:r>
                      <a:endParaRPr lang="en-US" sz="1200" dirty="0">
                        <a:effectLst/>
                      </a:endParaRPr>
                    </a:p>
                    <a:p>
                      <a:pPr marL="0" marR="0">
                        <a:lnSpc>
                          <a:spcPct val="115000"/>
                        </a:lnSpc>
                        <a:spcBef>
                          <a:spcPts val="0"/>
                        </a:spcBef>
                        <a:spcAft>
                          <a:spcPts val="0"/>
                        </a:spcAft>
                      </a:pPr>
                      <a:r>
                        <a:rPr lang="en-US" sz="1100" dirty="0">
                          <a:effectLst/>
                        </a:rPr>
                        <a:t>Exclude dropout measure for grades 7-8 since it is really a measure of data quality. Suggest that data validation monitoring will ensure that this continues to be tracked. </a:t>
                      </a:r>
                      <a:endParaRPr lang="en-US" sz="1200" dirty="0">
                        <a:effectLst/>
                      </a:endParaRPr>
                    </a:p>
                    <a:p>
                      <a:pPr marL="0" marR="0">
                        <a:lnSpc>
                          <a:spcPct val="115000"/>
                        </a:lnSpc>
                        <a:spcBef>
                          <a:spcPts val="0"/>
                        </a:spcBef>
                        <a:spcAft>
                          <a:spcPts val="0"/>
                        </a:spcAft>
                      </a:pPr>
                      <a:r>
                        <a:rPr lang="en-US" sz="1100" dirty="0">
                          <a:effectLst/>
                        </a:rPr>
                        <a:t>Use of met Level III on one or more tests recognizes that students have strengths/talents in certain areas, but not always in all areas </a:t>
                      </a:r>
                      <a:endParaRPr lang="en-US" sz="12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 </a:t>
                      </a:r>
                      <a:endParaRPr lang="en-US" sz="1200" dirty="0">
                        <a:effectLst/>
                      </a:endParaRPr>
                    </a:p>
                    <a:p>
                      <a:pPr marL="0" marR="0">
                        <a:lnSpc>
                          <a:spcPct val="115000"/>
                        </a:lnSpc>
                        <a:spcBef>
                          <a:spcPts val="0"/>
                        </a:spcBef>
                        <a:spcAft>
                          <a:spcPts val="0"/>
                        </a:spcAft>
                      </a:pPr>
                      <a:r>
                        <a:rPr lang="en-US" sz="1100" dirty="0">
                          <a:effectLst/>
                        </a:rPr>
                        <a:t>Rationale: </a:t>
                      </a:r>
                      <a:endParaRPr lang="en-US" sz="1200" dirty="0">
                        <a:effectLst/>
                      </a:endParaRPr>
                    </a:p>
                    <a:p>
                      <a:pPr marL="0" marR="0">
                        <a:lnSpc>
                          <a:spcPct val="115000"/>
                        </a:lnSpc>
                        <a:spcBef>
                          <a:spcPts val="0"/>
                        </a:spcBef>
                        <a:spcAft>
                          <a:spcPts val="0"/>
                        </a:spcAft>
                      </a:pPr>
                      <a:r>
                        <a:rPr lang="en-US" sz="1100" dirty="0">
                          <a:effectLst/>
                        </a:rPr>
                        <a:t>Include Level III performance for 3-8 so elementary and middle school understand the importance of their role in preparing students to achieve this level of performance in high school. </a:t>
                      </a:r>
                      <a:endParaRPr lang="en-US" sz="1200" dirty="0">
                        <a:effectLst/>
                      </a:endParaRPr>
                    </a:p>
                    <a:p>
                      <a:pPr marL="0" marR="0">
                        <a:lnSpc>
                          <a:spcPct val="115000"/>
                        </a:lnSpc>
                        <a:spcBef>
                          <a:spcPts val="0"/>
                        </a:spcBef>
                        <a:spcAft>
                          <a:spcPts val="0"/>
                        </a:spcAft>
                      </a:pPr>
                      <a:r>
                        <a:rPr lang="en-US" sz="1100" dirty="0">
                          <a:effectLst/>
                        </a:rPr>
                        <a:t>Omit science and social studies until such time that the college readiness standard is established. </a:t>
                      </a:r>
                      <a:endParaRPr lang="en-US" sz="1200" dirty="0">
                        <a:effectLst/>
                      </a:endParaRPr>
                    </a:p>
                    <a:p>
                      <a:pPr marL="0" marR="0">
                        <a:lnSpc>
                          <a:spcPct val="115000"/>
                        </a:lnSpc>
                        <a:spcBef>
                          <a:spcPts val="0"/>
                        </a:spcBef>
                        <a:spcAft>
                          <a:spcPts val="0"/>
                        </a:spcAft>
                      </a:pPr>
                      <a:r>
                        <a:rPr lang="en-US" sz="1100" dirty="0">
                          <a:effectLst/>
                        </a:rPr>
                        <a:t>Meets requirements for dropout, graduation rate, and graduation plan indicators. </a:t>
                      </a:r>
                      <a:endParaRPr lang="en-US" sz="1200" dirty="0">
                        <a:solidFill>
                          <a:srgbClr val="000000"/>
                        </a:solidFill>
                        <a:effectLst/>
                        <a:latin typeface="Calibri"/>
                        <a:ea typeface="Calibri"/>
                        <a:cs typeface="Times New Roman"/>
                      </a:endParaRPr>
                    </a:p>
                  </a:txBody>
                  <a:tcPr marL="68580" marR="68580" marT="0" marB="0"/>
                </a:tc>
              </a:tr>
            </a:tbl>
          </a:graphicData>
        </a:graphic>
      </p:graphicFrame>
      <p:sp>
        <p:nvSpPr>
          <p:cNvPr id="5" name="Rectangle 4"/>
          <p:cNvSpPr/>
          <p:nvPr/>
        </p:nvSpPr>
        <p:spPr>
          <a:xfrm>
            <a:off x="451981" y="5597998"/>
            <a:ext cx="8534400" cy="369332"/>
          </a:xfrm>
          <a:prstGeom prst="rect">
            <a:avLst/>
          </a:prstGeom>
        </p:spPr>
        <p:txBody>
          <a:bodyPr wrap="square">
            <a:spAutoFit/>
          </a:bodyPr>
          <a:lstStyle/>
          <a:p>
            <a:r>
              <a:rPr lang="en-US" dirty="0"/>
              <a:t>http://ritter.tea.state.tx.us/perfreport/account/2013/20120530mtg/pi_proposal.pdf</a:t>
            </a:r>
          </a:p>
        </p:txBody>
      </p:sp>
      <p:pic>
        <p:nvPicPr>
          <p:cNvPr id="5121" name="Picture 1" descr="C:\Documents and Settings\evara\Local Settings\Temporary Internet Files\Content.IE5\JWW0CDZW\MP9001756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4419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9836AA-2E5C-4B78-BCFE-529AC8470618}" type="slidenum">
              <a:rPr lang="en-US" smtClean="0"/>
              <a:t>107</a:t>
            </a:fld>
            <a:endParaRPr lang="en-US"/>
          </a:p>
        </p:txBody>
      </p:sp>
    </p:spTree>
    <p:extLst>
      <p:ext uri="{BB962C8B-B14F-4D97-AF65-F5344CB8AC3E}">
        <p14:creationId xmlns:p14="http://schemas.microsoft.com/office/powerpoint/2010/main" val="4392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1"/>
                                        </p:tgtEl>
                                        <p:attrNameLst>
                                          <p:attrName>style.visibility</p:attrName>
                                        </p:attrNameLst>
                                      </p:cBhvr>
                                      <p:to>
                                        <p:strVal val="visible"/>
                                      </p:to>
                                    </p:set>
                                    <p:anim calcmode="lin" valueType="num">
                                      <p:cBhvr>
                                        <p:cTn id="15" dur="500" fill="hold"/>
                                        <p:tgtEl>
                                          <p:spTgt spid="5121"/>
                                        </p:tgtEl>
                                        <p:attrNameLst>
                                          <p:attrName>ppt_w</p:attrName>
                                        </p:attrNameLst>
                                      </p:cBhvr>
                                      <p:tavLst>
                                        <p:tav tm="0">
                                          <p:val>
                                            <p:fltVal val="0"/>
                                          </p:val>
                                        </p:tav>
                                        <p:tav tm="100000">
                                          <p:val>
                                            <p:strVal val="#ppt_w"/>
                                          </p:val>
                                        </p:tav>
                                      </p:tavLst>
                                    </p:anim>
                                    <p:anim calcmode="lin" valueType="num">
                                      <p:cBhvr>
                                        <p:cTn id="16" dur="500" fill="hold"/>
                                        <p:tgtEl>
                                          <p:spTgt spid="5121"/>
                                        </p:tgtEl>
                                        <p:attrNameLst>
                                          <p:attrName>ppt_h</p:attrName>
                                        </p:attrNameLst>
                                      </p:cBhvr>
                                      <p:tavLst>
                                        <p:tav tm="0">
                                          <p:val>
                                            <p:fltVal val="0"/>
                                          </p:val>
                                        </p:tav>
                                        <p:tav tm="100000">
                                          <p:val>
                                            <p:strVal val="#ppt_h"/>
                                          </p:val>
                                        </p:tav>
                                      </p:tavLst>
                                    </p:anim>
                                    <p:animEffect transition="in" filter="fade">
                                      <p:cBhvr>
                                        <p:cTn id="17" dur="500"/>
                                        <p:tgtEl>
                                          <p:spTgt spid="5121"/>
                                        </p:tgtEl>
                                      </p:cBhvr>
                                    </p:animEffect>
                                  </p:childTnLst>
                                </p:cTn>
                              </p:par>
                            </p:childTnLst>
                          </p:cTn>
                        </p:par>
                      </p:childTnLst>
                    </p:cTn>
                  </p:par>
                </p:childTnLst>
              </p:cTn>
              <p:nextCondLst>
                <p:cond evt="onClick" delay="0">
                  <p:tgtEl>
                    <p:spTgt spid="4"/>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involved?</a:t>
            </a:r>
            <a:endParaRPr lang="en-US" dirty="0"/>
          </a:p>
        </p:txBody>
      </p:sp>
      <p:pic>
        <p:nvPicPr>
          <p:cNvPr id="3074" name="Picture 2" descr="C:\Users\jdrumm\AppData\Local\Microsoft\Windows\Temporary Internet Files\Content.IE5\3CVO9U3Y\MP9004118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45846"/>
            <a:ext cx="7620000" cy="462155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79836AA-2E5C-4B78-BCFE-529AC8470618}" type="slidenum">
              <a:rPr lang="en-US" smtClean="0"/>
              <a:t>108</a:t>
            </a:fld>
            <a:endParaRPr lang="en-US"/>
          </a:p>
        </p:txBody>
      </p:sp>
    </p:spTree>
    <p:extLst>
      <p:ext uri="{BB962C8B-B14F-4D97-AF65-F5344CB8AC3E}">
        <p14:creationId xmlns:p14="http://schemas.microsoft.com/office/powerpoint/2010/main" val="34086891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How does one change teachers’ beliefs about the teaching-learning-assessment process? </a:t>
            </a:r>
          </a:p>
          <a:p>
            <a:r>
              <a:rPr lang="en-US" dirty="0"/>
              <a:t>How can we help teachers deal with change regarding their pedagogical values and beliefs and the development of new methodological skills? </a:t>
            </a:r>
          </a:p>
          <a:p>
            <a:r>
              <a:rPr lang="en-US" dirty="0"/>
              <a:t>What are the ways that we can help teachers understand the </a:t>
            </a:r>
            <a:r>
              <a:rPr lang="en-US" dirty="0" smtClean="0"/>
              <a:t>standards </a:t>
            </a:r>
            <a:r>
              <a:rPr lang="en-US" dirty="0"/>
              <a:t>and the implications for their teaching? </a:t>
            </a:r>
            <a:endParaRPr lang="en-US" dirty="0" smtClean="0"/>
          </a:p>
          <a:p>
            <a:pPr lvl="1"/>
            <a:r>
              <a:rPr lang="en-US" dirty="0" smtClean="0"/>
              <a:t>Curling up with the standards</a:t>
            </a:r>
            <a:endParaRPr lang="en-US" dirty="0"/>
          </a:p>
          <a:p>
            <a:endParaRPr lang="en-US" dirty="0"/>
          </a:p>
        </p:txBody>
      </p:sp>
      <p:pic>
        <p:nvPicPr>
          <p:cNvPr id="2050" name="Picture 2" descr="C:\Documents and Settings\evara\Local Settings\Temporary Internet Files\Content.IE5\JWW0CDZW\MP9001814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29200"/>
            <a:ext cx="2362200" cy="12009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79836AA-2E5C-4B78-BCFE-529AC8470618}" type="slidenum">
              <a:rPr lang="en-US" smtClean="0"/>
              <a:t>109</a:t>
            </a:fld>
            <a:endParaRPr lang="en-US"/>
          </a:p>
        </p:txBody>
      </p:sp>
    </p:spTree>
    <p:extLst>
      <p:ext uri="{BB962C8B-B14F-4D97-AF65-F5344CB8AC3E}">
        <p14:creationId xmlns:p14="http://schemas.microsoft.com/office/powerpoint/2010/main" val="2178637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solidFill>
                  <a:schemeClr val="accent2">
                    <a:lumMod val="50000"/>
                  </a:schemeClr>
                </a:solidFill>
              </a:rPr>
              <a:t>AVATAR </a:t>
            </a:r>
            <a:r>
              <a:rPr lang="en-US" dirty="0" smtClean="0"/>
              <a:t>Vertical Alignment Accomplishments</a:t>
            </a:r>
            <a:endParaRPr lang="en-US" dirty="0"/>
          </a:p>
        </p:txBody>
      </p:sp>
      <p:sp>
        <p:nvSpPr>
          <p:cNvPr id="3" name="Content Placeholder 2"/>
          <p:cNvSpPr>
            <a:spLocks noGrp="1"/>
          </p:cNvSpPr>
          <p:nvPr>
            <p:ph idx="1"/>
          </p:nvPr>
        </p:nvSpPr>
        <p:spPr>
          <a:xfrm>
            <a:off x="457200" y="1279464"/>
            <a:ext cx="8229600" cy="5029200"/>
          </a:xfrm>
        </p:spPr>
        <p:txBody>
          <a:bodyPr>
            <a:normAutofit fontScale="92500" lnSpcReduction="20000"/>
          </a:bodyPr>
          <a:lstStyle/>
          <a:p>
            <a:r>
              <a:rPr lang="en-US" sz="3000" dirty="0" smtClean="0"/>
              <a:t>Identify key leaders and educators who make up a </a:t>
            </a:r>
            <a:r>
              <a:rPr lang="en-US" sz="3000" b="1" dirty="0" smtClean="0"/>
              <a:t>regional “pipe line” </a:t>
            </a:r>
            <a:r>
              <a:rPr lang="en-US" sz="3000" dirty="0" smtClean="0"/>
              <a:t>needed for students to be college and career ready and successful </a:t>
            </a:r>
          </a:p>
          <a:p>
            <a:r>
              <a:rPr lang="en-US" sz="3000" dirty="0" smtClean="0"/>
              <a:t>Craft a </a:t>
            </a:r>
            <a:r>
              <a:rPr lang="en-US" sz="3000" b="1" dirty="0" smtClean="0"/>
              <a:t>shared regional college and career readiness foundation/understandings</a:t>
            </a:r>
          </a:p>
          <a:p>
            <a:r>
              <a:rPr lang="en-US" sz="3000" dirty="0" smtClean="0"/>
              <a:t>Use regional </a:t>
            </a:r>
            <a:r>
              <a:rPr lang="en-US" sz="3000" b="1" dirty="0" smtClean="0"/>
              <a:t>student data </a:t>
            </a:r>
            <a:r>
              <a:rPr lang="en-US" sz="3000" dirty="0" smtClean="0"/>
              <a:t>to guide vertical alignment decision-making </a:t>
            </a:r>
          </a:p>
          <a:p>
            <a:r>
              <a:rPr lang="en-US" sz="3000" dirty="0" smtClean="0"/>
              <a:t>Design and implement a regional vertical alignment </a:t>
            </a:r>
            <a:r>
              <a:rPr lang="en-US" sz="3000" b="1" dirty="0" smtClean="0"/>
              <a:t>action plan </a:t>
            </a:r>
            <a:r>
              <a:rPr lang="en-US" sz="3000" dirty="0" smtClean="0"/>
              <a:t>with on-going critical conversations and reference course profile information reviews</a:t>
            </a:r>
          </a:p>
          <a:p>
            <a:r>
              <a:rPr lang="en-US" sz="3000" dirty="0" smtClean="0"/>
              <a:t>Design and implement a regional </a:t>
            </a:r>
            <a:r>
              <a:rPr lang="en-US" sz="3000" b="1" dirty="0" smtClean="0"/>
              <a:t>vertical alignment sustainability plan</a:t>
            </a:r>
          </a:p>
          <a:p>
            <a:endParaRPr lang="en-US" dirty="0" smtClean="0"/>
          </a:p>
          <a:p>
            <a:endParaRPr lang="en-US" dirty="0" smtClean="0"/>
          </a:p>
          <a:p>
            <a:endParaRPr lang="en-US" dirty="0"/>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57606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248" t="12515" r="11263" b="17003"/>
          <a:stretch/>
        </p:blipFill>
        <p:spPr bwMode="auto">
          <a:xfrm>
            <a:off x="1399953" y="0"/>
            <a:ext cx="62200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0031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194" name="Picture 2" descr="C:\Documents and Settings\evara\Local Settings\Temporary Internet Files\Content.IE5\YFUE1N8T\MM900336396[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941" y="1295400"/>
            <a:ext cx="2971800" cy="165338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Documents and Settings\evara\Local Settings\Temporary Internet Files\Content.IE5\4G2HS54S\MC9004413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Documents and Settings\evara\Local Settings\Temporary Internet Files\Content.IE5\4G2HS54S\MC9001965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793" y="3724042"/>
            <a:ext cx="3223607" cy="2143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649244"/>
            <a:ext cx="4343400" cy="1938992"/>
          </a:xfrm>
          <a:prstGeom prst="rect">
            <a:avLst/>
          </a:prstGeom>
          <a:noFill/>
        </p:spPr>
        <p:txBody>
          <a:bodyPr wrap="square" rtlCol="0">
            <a:spAutoFit/>
          </a:bodyPr>
          <a:lstStyle/>
          <a:p>
            <a:r>
              <a:rPr lang="en-US" sz="2000" b="1" dirty="0" smtClean="0"/>
              <a:t>Contact Info:</a:t>
            </a:r>
          </a:p>
          <a:p>
            <a:endParaRPr lang="en-US" sz="2400" dirty="0"/>
          </a:p>
          <a:p>
            <a:r>
              <a:rPr lang="en-US" sz="2400" b="1" dirty="0" smtClean="0"/>
              <a:t>Ed </a:t>
            </a:r>
            <a:r>
              <a:rPr lang="en-US" sz="2400" b="1" dirty="0" err="1" smtClean="0"/>
              <a:t>Vara</a:t>
            </a:r>
            <a:r>
              <a:rPr lang="en-US" sz="2400" b="1" dirty="0" smtClean="0"/>
              <a:t>, ESC XIII</a:t>
            </a:r>
          </a:p>
          <a:p>
            <a:r>
              <a:rPr lang="en-US" sz="2400" dirty="0" smtClean="0">
                <a:hlinkClick r:id="rId5"/>
              </a:rPr>
              <a:t>ed.vara@esc13.txed.net</a:t>
            </a:r>
            <a:endParaRPr lang="en-US" sz="2400" dirty="0" smtClean="0"/>
          </a:p>
          <a:p>
            <a:endParaRPr lang="en-US" sz="2400" dirty="0"/>
          </a:p>
        </p:txBody>
      </p:sp>
      <p:sp>
        <p:nvSpPr>
          <p:cNvPr id="5" name="TextBox 4"/>
          <p:cNvSpPr txBox="1"/>
          <p:nvPr/>
        </p:nvSpPr>
        <p:spPr>
          <a:xfrm>
            <a:off x="1066800" y="1981200"/>
            <a:ext cx="2057400" cy="646331"/>
          </a:xfrm>
          <a:prstGeom prst="rect">
            <a:avLst/>
          </a:prstGeom>
          <a:noFill/>
        </p:spPr>
        <p:txBody>
          <a:bodyPr wrap="square" rtlCol="0">
            <a:spAutoFit/>
          </a:bodyPr>
          <a:lstStyle/>
          <a:p>
            <a:r>
              <a:rPr lang="en-US" dirty="0" smtClean="0"/>
              <a:t>Squares with my thinking!</a:t>
            </a:r>
            <a:endParaRPr lang="en-US" dirty="0"/>
          </a:p>
        </p:txBody>
      </p:sp>
      <p:sp>
        <p:nvSpPr>
          <p:cNvPr id="6" name="TextBox 5"/>
          <p:cNvSpPr txBox="1"/>
          <p:nvPr/>
        </p:nvSpPr>
        <p:spPr>
          <a:xfrm>
            <a:off x="5410200" y="3810000"/>
            <a:ext cx="2286000" cy="646331"/>
          </a:xfrm>
          <a:prstGeom prst="rect">
            <a:avLst/>
          </a:prstGeom>
          <a:noFill/>
        </p:spPr>
        <p:txBody>
          <a:bodyPr wrap="square" rtlCol="0">
            <a:spAutoFit/>
          </a:bodyPr>
          <a:lstStyle/>
          <a:p>
            <a:r>
              <a:rPr lang="en-US" dirty="0" smtClean="0"/>
              <a:t>Something I am wondering about….</a:t>
            </a:r>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111</a:t>
            </a:fld>
            <a:endParaRPr lang="en-US"/>
          </a:p>
        </p:txBody>
      </p:sp>
    </p:spTree>
    <p:extLst>
      <p:ext uri="{BB962C8B-B14F-4D97-AF65-F5344CB8AC3E}">
        <p14:creationId xmlns:p14="http://schemas.microsoft.com/office/powerpoint/2010/main" val="27285991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343400"/>
            <a:ext cx="7467600" cy="1600200"/>
          </a:xfrm>
        </p:spPr>
        <p:txBody>
          <a:bodyPr>
            <a:normAutofit/>
          </a:bodyPr>
          <a:lstStyle/>
          <a:p>
            <a:r>
              <a:rPr lang="en-US" dirty="0" smtClean="0">
                <a:solidFill>
                  <a:schemeClr val="tx1"/>
                </a:solidFill>
              </a:rPr>
              <a:t>TSI and Legislative Update</a:t>
            </a:r>
          </a:p>
          <a:p>
            <a:r>
              <a:rPr lang="en-US" sz="2595" dirty="0" smtClean="0">
                <a:solidFill>
                  <a:schemeClr val="accent3">
                    <a:lumMod val="75000"/>
                  </a:schemeClr>
                </a:solidFill>
              </a:rPr>
              <a:t>Barbara </a:t>
            </a:r>
            <a:r>
              <a:rPr lang="en-US" sz="2595" dirty="0" err="1" smtClean="0">
                <a:solidFill>
                  <a:schemeClr val="accent3">
                    <a:lumMod val="75000"/>
                  </a:schemeClr>
                </a:solidFill>
              </a:rPr>
              <a:t>D’Auria</a:t>
            </a:r>
            <a:r>
              <a:rPr lang="en-US" sz="2595" dirty="0" smtClean="0">
                <a:solidFill>
                  <a:schemeClr val="accent3">
                    <a:lumMod val="75000"/>
                  </a:schemeClr>
                </a:solidFill>
              </a:rPr>
              <a:t> Lerner, Ph.D.</a:t>
            </a:r>
          </a:p>
          <a:p>
            <a:r>
              <a:rPr lang="en-US" sz="2595" dirty="0" smtClean="0">
                <a:solidFill>
                  <a:schemeClr val="accent3">
                    <a:lumMod val="75000"/>
                  </a:schemeClr>
                </a:solidFill>
              </a:rPr>
              <a:t>Texas Woman’s University</a:t>
            </a:r>
            <a:endParaRPr lang="en-US" sz="2595" dirty="0">
              <a:solidFill>
                <a:schemeClr val="accent3">
                  <a:lumMod val="75000"/>
                </a:schemeClr>
              </a:solidFill>
            </a:endParaRPr>
          </a:p>
        </p:txBody>
      </p:sp>
      <p:sp>
        <p:nvSpPr>
          <p:cNvPr id="6" name="TextBox 5"/>
          <p:cNvSpPr txBox="1"/>
          <p:nvPr/>
        </p:nvSpPr>
        <p:spPr>
          <a:xfrm>
            <a:off x="3158577" y="34025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623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Statewide initiatives:</a:t>
            </a:r>
            <a:br>
              <a:rPr lang="en-US" b="1" dirty="0" smtClean="0"/>
            </a:br>
            <a:r>
              <a:rPr lang="en-US" b="1" dirty="0" smtClean="0"/>
              <a:t>Working together to close the gaps</a:t>
            </a:r>
            <a:endParaRPr lang="en-US" b="1" dirty="0"/>
          </a:p>
        </p:txBody>
      </p:sp>
      <p:sp>
        <p:nvSpPr>
          <p:cNvPr id="3" name="Content Placeholder 2"/>
          <p:cNvSpPr>
            <a:spLocks noGrp="1"/>
          </p:cNvSpPr>
          <p:nvPr>
            <p:ph idx="1"/>
          </p:nvPr>
        </p:nvSpPr>
        <p:spPr>
          <a:xfrm>
            <a:off x="914400" y="2057401"/>
            <a:ext cx="5791200" cy="3886200"/>
          </a:xfrm>
        </p:spPr>
        <p:txBody>
          <a:bodyPr>
            <a:normAutofit fontScale="92500" lnSpcReduction="10000"/>
          </a:bodyPr>
          <a:lstStyle/>
          <a:p>
            <a:pPr marL="571500" indent="-571500">
              <a:buFont typeface="+mj-lt"/>
              <a:buAutoNum type="romanUcPeriod"/>
            </a:pPr>
            <a:r>
              <a:rPr lang="en-US" dirty="0" smtClean="0"/>
              <a:t>Assessment: Why and how we test for college readiness</a:t>
            </a:r>
          </a:p>
          <a:p>
            <a:pPr marL="571500" indent="-571500">
              <a:buFont typeface="+mj-lt"/>
              <a:buAutoNum type="romanUcPeriod"/>
            </a:pPr>
            <a:r>
              <a:rPr lang="en-US" dirty="0" smtClean="0"/>
              <a:t>Developmental education: Recent changes and foreshadowing of changes to come</a:t>
            </a:r>
          </a:p>
          <a:p>
            <a:pPr marL="571500" indent="-571500">
              <a:buFont typeface="+mj-lt"/>
              <a:buAutoNum type="romanUcPeriod"/>
            </a:pPr>
            <a:r>
              <a:rPr lang="en-US" dirty="0" smtClean="0"/>
              <a:t>Working together to assemble the pieces of college readiness</a:t>
            </a:r>
          </a:p>
        </p:txBody>
      </p:sp>
    </p:spTree>
    <p:extLst>
      <p:ext uri="{BB962C8B-B14F-4D97-AF65-F5344CB8AC3E}">
        <p14:creationId xmlns:p14="http://schemas.microsoft.com/office/powerpoint/2010/main" val="383967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Matters</a:t>
            </a:r>
            <a:endParaRPr lang="en-US" dirty="0"/>
          </a:p>
        </p:txBody>
      </p:sp>
      <p:pic>
        <p:nvPicPr>
          <p:cNvPr id="4" name="Content Placeholder 3" descr="over the gap.jpg"/>
          <p:cNvPicPr>
            <a:picLocks noGrp="1" noChangeAspect="1"/>
          </p:cNvPicPr>
          <p:nvPr>
            <p:ph idx="1"/>
          </p:nvPr>
        </p:nvPicPr>
        <p:blipFill>
          <a:blip r:embed="rId2"/>
          <a:srcRect l="-86373" r="-86373"/>
          <a:stretch>
            <a:fillRect/>
          </a:stretch>
        </p:blipFill>
        <p:spPr/>
      </p:pic>
    </p:spTree>
    <p:extLst>
      <p:ext uri="{BB962C8B-B14F-4D97-AF65-F5344CB8AC3E}">
        <p14:creationId xmlns:p14="http://schemas.microsoft.com/office/powerpoint/2010/main" val="14968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51725" cy="731838"/>
          </a:xfrm>
        </p:spPr>
        <p:txBody>
          <a:bodyPr>
            <a:normAutofit fontScale="90000"/>
          </a:bodyPr>
          <a:lstStyle/>
          <a:p>
            <a:r>
              <a:rPr lang="en-US" b="1" dirty="0" smtClean="0"/>
              <a:t>Why placement testing matters</a:t>
            </a:r>
            <a:endParaRPr lang="en-US" b="1" dirty="0"/>
          </a:p>
        </p:txBody>
      </p:sp>
      <p:sp>
        <p:nvSpPr>
          <p:cNvPr id="3" name="Content Placeholder 2"/>
          <p:cNvSpPr>
            <a:spLocks noGrp="1"/>
          </p:cNvSpPr>
          <p:nvPr>
            <p:ph idx="1"/>
          </p:nvPr>
        </p:nvSpPr>
        <p:spPr>
          <a:xfrm>
            <a:off x="914400" y="1828800"/>
            <a:ext cx="6248400" cy="4525963"/>
          </a:xfrm>
        </p:spPr>
        <p:txBody>
          <a:bodyPr/>
          <a:lstStyle/>
          <a:p>
            <a:pPr marL="457200">
              <a:spcAft>
                <a:spcPts val="1800"/>
              </a:spcAft>
            </a:pPr>
            <a:r>
              <a:rPr lang="en-US" sz="2400" dirty="0" smtClean="0"/>
              <a:t>Failure rates in first-year college courses can be very high.</a:t>
            </a:r>
          </a:p>
          <a:p>
            <a:pPr>
              <a:spcAft>
                <a:spcPts val="1800"/>
              </a:spcAft>
            </a:pPr>
            <a:r>
              <a:rPr lang="en-US" sz="2400" dirty="0" smtClean="0"/>
              <a:t>Placement tests provide an indication of whether the student is </a:t>
            </a:r>
            <a:r>
              <a:rPr lang="en-US" sz="2400" u="sng" dirty="0" smtClean="0"/>
              <a:t>prepared to succeed</a:t>
            </a:r>
            <a:r>
              <a:rPr lang="en-US" sz="2400" dirty="0" smtClean="0"/>
              <a:t> in college courses.</a:t>
            </a:r>
          </a:p>
          <a:p>
            <a:pPr>
              <a:spcAft>
                <a:spcPts val="1800"/>
              </a:spcAft>
            </a:pPr>
            <a:r>
              <a:rPr lang="en-US" sz="2400" dirty="0" smtClean="0"/>
              <a:t>Retaking courses can be expensive.</a:t>
            </a:r>
          </a:p>
          <a:p>
            <a:pPr>
              <a:spcAft>
                <a:spcPts val="1800"/>
              </a:spcAft>
            </a:pPr>
            <a:r>
              <a:rPr lang="en-US" sz="2400" dirty="0" smtClean="0"/>
              <a:t>% of students who are placed in developmental education do NOT move on to credit bearing courses</a:t>
            </a:r>
            <a:endParaRPr lang="en-US" sz="2400" dirty="0"/>
          </a:p>
        </p:txBody>
      </p:sp>
    </p:spTree>
    <p:extLst>
      <p:ext uri="{BB962C8B-B14F-4D97-AF65-F5344CB8AC3E}">
        <p14:creationId xmlns:p14="http://schemas.microsoft.com/office/powerpoint/2010/main" val="237383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731838"/>
          </a:xfrm>
        </p:spPr>
        <p:txBody>
          <a:bodyPr>
            <a:noAutofit/>
          </a:bodyPr>
          <a:lstStyle/>
          <a:p>
            <a:r>
              <a:rPr lang="en-US" sz="3600" b="1" dirty="0" smtClean="0"/>
              <a:t>What can happen to unready students</a:t>
            </a:r>
            <a:r>
              <a:rPr lang="en-US" sz="3600" b="1" dirty="0"/>
              <a:t>?</a:t>
            </a:r>
          </a:p>
        </p:txBody>
      </p:sp>
      <p:sp>
        <p:nvSpPr>
          <p:cNvPr id="3" name="Content Placeholder 2"/>
          <p:cNvSpPr>
            <a:spLocks noGrp="1"/>
          </p:cNvSpPr>
          <p:nvPr>
            <p:ph idx="1"/>
          </p:nvPr>
        </p:nvSpPr>
        <p:spPr>
          <a:xfrm>
            <a:off x="609600" y="1600200"/>
            <a:ext cx="7696200" cy="4525963"/>
          </a:xfrm>
        </p:spPr>
        <p:txBody>
          <a:bodyPr>
            <a:normAutofit fontScale="92500" lnSpcReduction="10000"/>
          </a:bodyPr>
          <a:lstStyle/>
          <a:p>
            <a:pPr>
              <a:spcAft>
                <a:spcPts val="600"/>
              </a:spcAft>
            </a:pPr>
            <a:r>
              <a:rPr lang="en-US" dirty="0" smtClean="0"/>
              <a:t>Endanger the GPA needed to stay at college.</a:t>
            </a:r>
          </a:p>
          <a:p>
            <a:pPr>
              <a:spcAft>
                <a:spcPts val="600"/>
              </a:spcAft>
            </a:pPr>
            <a:r>
              <a:rPr lang="en-US" dirty="0" smtClean="0"/>
              <a:t>Double tuition costs by retaking the same course.</a:t>
            </a:r>
          </a:p>
          <a:p>
            <a:pPr>
              <a:spcAft>
                <a:spcPts val="600"/>
              </a:spcAft>
            </a:pPr>
            <a:r>
              <a:rPr lang="en-US" dirty="0" smtClean="0"/>
              <a:t>Risk penalties incurred by “Three-peat,” “Six-Drops,” and “Excess hours” legislation</a:t>
            </a:r>
          </a:p>
          <a:p>
            <a:pPr>
              <a:spcAft>
                <a:spcPts val="600"/>
              </a:spcAft>
            </a:pPr>
            <a:r>
              <a:rPr lang="en-US" dirty="0" smtClean="0"/>
              <a:t>Delay progress toward graduation. </a:t>
            </a:r>
          </a:p>
          <a:p>
            <a:pPr>
              <a:spcAft>
                <a:spcPts val="600"/>
              </a:spcAft>
            </a:pPr>
            <a:r>
              <a:rPr lang="en-US" dirty="0" smtClean="0"/>
              <a:t>Contribute to drop-out probability.</a:t>
            </a:r>
          </a:p>
          <a:p>
            <a:pPr>
              <a:spcAft>
                <a:spcPts val="600"/>
              </a:spcAft>
            </a:pPr>
            <a:r>
              <a:rPr lang="en-US" i="1" dirty="0" smtClean="0"/>
              <a:t>Move back home!</a:t>
            </a:r>
            <a:endParaRPr lang="en-US" i="1" dirty="0"/>
          </a:p>
        </p:txBody>
      </p:sp>
    </p:spTree>
    <p:extLst>
      <p:ext uri="{BB962C8B-B14F-4D97-AF65-F5344CB8AC3E}">
        <p14:creationId xmlns:p14="http://schemas.microsoft.com/office/powerpoint/2010/main" val="49871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What is TSI?</a:t>
            </a:r>
            <a:br>
              <a:rPr lang="en-US" b="1" dirty="0" smtClean="0"/>
            </a:br>
            <a:endParaRPr lang="en-US" b="1" dirty="0"/>
          </a:p>
        </p:txBody>
      </p:sp>
      <p:sp>
        <p:nvSpPr>
          <p:cNvPr id="3" name="Content Placeholder 2"/>
          <p:cNvSpPr>
            <a:spLocks noGrp="1"/>
          </p:cNvSpPr>
          <p:nvPr>
            <p:ph idx="1"/>
          </p:nvPr>
        </p:nvSpPr>
        <p:spPr/>
        <p:txBody>
          <a:bodyPr>
            <a:normAutofit/>
          </a:bodyPr>
          <a:lstStyle/>
          <a:p>
            <a:r>
              <a:rPr lang="en-US" dirty="0" smtClean="0"/>
              <a:t>Texas Success Initiative (TSI) requires all students enrolling in public colleges and universities to take an approved test to demonstrate readiness for college-level work – </a:t>
            </a:r>
            <a:r>
              <a:rPr lang="en-US" i="1" dirty="0" smtClean="0"/>
              <a:t>unless otherwise exempt.</a:t>
            </a:r>
          </a:p>
          <a:p>
            <a:r>
              <a:rPr lang="en-US" b="1" dirty="0" smtClean="0"/>
              <a:t>Currently </a:t>
            </a:r>
            <a:r>
              <a:rPr lang="en-US" dirty="0" smtClean="0"/>
              <a:t>approved tests include ACCUPLACER,ASSET,COMPASS, AND THEA</a:t>
            </a:r>
            <a:endParaRPr lang="en-US" b="1" dirty="0"/>
          </a:p>
        </p:txBody>
      </p:sp>
    </p:spTree>
    <p:extLst>
      <p:ext uri="{BB962C8B-B14F-4D97-AF65-F5344CB8AC3E}">
        <p14:creationId xmlns:p14="http://schemas.microsoft.com/office/powerpoint/2010/main" val="59561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Current Standards</a:t>
            </a:r>
            <a:endParaRPr lang="en-US" b="1" dirty="0"/>
          </a:p>
        </p:txBody>
      </p:sp>
      <p:sp>
        <p:nvSpPr>
          <p:cNvPr id="3" name="Content Placeholder 2"/>
          <p:cNvSpPr>
            <a:spLocks noGrp="1"/>
          </p:cNvSpPr>
          <p:nvPr>
            <p:ph idx="1"/>
          </p:nvPr>
        </p:nvSpPr>
        <p:spPr/>
        <p:txBody>
          <a:bodyPr>
            <a:normAutofit/>
          </a:bodyPr>
          <a:lstStyle/>
          <a:p>
            <a:r>
              <a:rPr lang="en-US" sz="4000" dirty="0" smtClean="0"/>
              <a:t>State standards are set for these </a:t>
            </a:r>
            <a:r>
              <a:rPr lang="en-US" sz="4000" b="1" dirty="0" smtClean="0"/>
              <a:t>(TSI) tests</a:t>
            </a:r>
            <a:r>
              <a:rPr lang="en-US" sz="4000" dirty="0" smtClean="0"/>
              <a:t>, but</a:t>
            </a:r>
            <a:r>
              <a:rPr lang="en-US" sz="4000" u="sng" dirty="0" smtClean="0"/>
              <a:t> individual colleges and universities may set higher standards.</a:t>
            </a:r>
          </a:p>
          <a:p>
            <a:r>
              <a:rPr lang="en-US" sz="4000" dirty="0" smtClean="0"/>
              <a:t>Colleges and Universities may also require additional departmental placement tests</a:t>
            </a:r>
            <a:endParaRPr lang="en-US" sz="4000" dirty="0"/>
          </a:p>
        </p:txBody>
      </p:sp>
    </p:spTree>
    <p:extLst>
      <p:ext uri="{BB962C8B-B14F-4D97-AF65-F5344CB8AC3E}">
        <p14:creationId xmlns:p14="http://schemas.microsoft.com/office/powerpoint/2010/main" val="228508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normAutofit/>
          </a:bodyPr>
          <a:lstStyle/>
          <a:p>
            <a:pPr algn="ctr"/>
            <a:r>
              <a:rPr lang="en-US" b="1" dirty="0" smtClean="0"/>
              <a:t>TSI Assessment</a:t>
            </a:r>
            <a:endParaRPr lang="en-US" b="1" dirty="0"/>
          </a:p>
        </p:txBody>
      </p:sp>
      <p:sp>
        <p:nvSpPr>
          <p:cNvPr id="5" name="Content Placeholder 4"/>
          <p:cNvSpPr>
            <a:spLocks noGrp="1"/>
          </p:cNvSpPr>
          <p:nvPr>
            <p:ph idx="1"/>
          </p:nvPr>
        </p:nvSpPr>
        <p:spPr>
          <a:xfrm>
            <a:off x="457200" y="1600200"/>
            <a:ext cx="8229600" cy="4419600"/>
          </a:xfrm>
        </p:spPr>
        <p:txBody>
          <a:bodyPr>
            <a:normAutofit fontScale="70000" lnSpcReduction="20000"/>
          </a:bodyPr>
          <a:lstStyle/>
          <a:p>
            <a:pPr marL="0" indent="0" algn="ctr">
              <a:buNone/>
            </a:pPr>
            <a:r>
              <a:rPr lang="en-US" sz="2800" b="1" dirty="0" smtClean="0"/>
              <a:t>Background</a:t>
            </a:r>
          </a:p>
          <a:p>
            <a:pPr marL="0" indent="0">
              <a:buNone/>
            </a:pPr>
            <a:r>
              <a:rPr lang="en-US" dirty="0" smtClean="0"/>
              <a:t>Currently in Place:</a:t>
            </a:r>
          </a:p>
          <a:p>
            <a:pPr>
              <a:buClr>
                <a:schemeClr val="tx1"/>
              </a:buClr>
              <a:buFont typeface="Constantia" pitchFamily="18" charset="0"/>
              <a:buChar char="•"/>
            </a:pPr>
            <a:r>
              <a:rPr lang="en-US" dirty="0"/>
              <a:t>Authority for development of the TSI Assessment is provided by TEC Section </a:t>
            </a:r>
            <a:r>
              <a:rPr lang="en-US" dirty="0" smtClean="0"/>
              <a:t>51.3062. IHEs </a:t>
            </a:r>
            <a:r>
              <a:rPr lang="en-US" dirty="0"/>
              <a:t>are required to assess the academic skills of entering undergraduate students to determine the student’s readiness to enroll in freshman-level academic coursework in reading, writing, and </a:t>
            </a:r>
            <a:r>
              <a:rPr lang="en-US" dirty="0" smtClean="0"/>
              <a:t>mathematics.</a:t>
            </a:r>
          </a:p>
          <a:p>
            <a:pPr>
              <a:buClr>
                <a:schemeClr val="tx1"/>
              </a:buClr>
              <a:buFont typeface="Constantia" pitchFamily="18" charset="0"/>
              <a:buChar char="•"/>
            </a:pPr>
            <a:endParaRPr lang="en-US" sz="1100" dirty="0" smtClean="0"/>
          </a:p>
          <a:p>
            <a:pPr marL="0" indent="0">
              <a:buClr>
                <a:schemeClr val="tx1"/>
              </a:buClr>
              <a:buNone/>
            </a:pPr>
            <a:r>
              <a:rPr lang="en-US" dirty="0" smtClean="0"/>
              <a:t>Next Steps:</a:t>
            </a:r>
            <a:endParaRPr lang="en-US" dirty="0"/>
          </a:p>
          <a:p>
            <a:pPr>
              <a:buClr>
                <a:schemeClr val="tx1"/>
              </a:buClr>
              <a:buFont typeface="Constantia" pitchFamily="18" charset="0"/>
              <a:buChar char="•"/>
            </a:pPr>
            <a:r>
              <a:rPr lang="en-US" dirty="0"/>
              <a:t>The Commissioner will recommend </a:t>
            </a:r>
            <a:r>
              <a:rPr lang="en-US" dirty="0" smtClean="0"/>
              <a:t>a uniform </a:t>
            </a:r>
            <a:r>
              <a:rPr lang="en-US" dirty="0"/>
              <a:t>performance </a:t>
            </a:r>
            <a:r>
              <a:rPr lang="en-US" dirty="0" smtClean="0"/>
              <a:t>standard </a:t>
            </a:r>
            <a:r>
              <a:rPr lang="en-US" dirty="0"/>
              <a:t>for college </a:t>
            </a:r>
            <a:r>
              <a:rPr lang="en-US" dirty="0" smtClean="0"/>
              <a:t>readiness, placement in Developmental Education or Adult Basic Education</a:t>
            </a:r>
          </a:p>
          <a:p>
            <a:pPr>
              <a:buClr>
                <a:schemeClr val="tx1"/>
              </a:buClr>
              <a:buFont typeface="Constantia" pitchFamily="18" charset="0"/>
              <a:buChar char="•"/>
            </a:pPr>
            <a:endParaRPr lang="en-US" sz="1100" dirty="0"/>
          </a:p>
          <a:p>
            <a:pPr>
              <a:buClr>
                <a:schemeClr val="tx1"/>
              </a:buClr>
              <a:buFont typeface="Constantia" pitchFamily="18" charset="0"/>
              <a:buChar char="•"/>
            </a:pPr>
            <a:r>
              <a:rPr lang="en-US" dirty="0">
                <a:solidFill>
                  <a:schemeClr val="accent2"/>
                </a:solidFill>
              </a:rPr>
              <a:t>One cut </a:t>
            </a:r>
            <a:r>
              <a:rPr lang="en-US" dirty="0" smtClean="0">
                <a:solidFill>
                  <a:schemeClr val="accent2"/>
                </a:solidFill>
              </a:rPr>
              <a:t>score/one test determining </a:t>
            </a:r>
            <a:r>
              <a:rPr lang="en-US" dirty="0">
                <a:solidFill>
                  <a:schemeClr val="accent2"/>
                </a:solidFill>
              </a:rPr>
              <a:t>college readiness </a:t>
            </a:r>
            <a:r>
              <a:rPr lang="en-US" dirty="0" smtClean="0">
                <a:solidFill>
                  <a:schemeClr val="accent2"/>
                </a:solidFill>
              </a:rPr>
              <a:t>to </a:t>
            </a:r>
            <a:r>
              <a:rPr lang="en-US" dirty="0">
                <a:solidFill>
                  <a:schemeClr val="accent2"/>
                </a:solidFill>
              </a:rPr>
              <a:t>be in place by Fall 2013. IHEs may not set a higher </a:t>
            </a:r>
            <a:r>
              <a:rPr lang="en-US" dirty="0" smtClean="0">
                <a:solidFill>
                  <a:schemeClr val="accent2"/>
                </a:solidFill>
              </a:rPr>
              <a:t>standard.</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200994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AVATAR </a:t>
            </a:r>
            <a:r>
              <a:rPr lang="en-US" dirty="0" smtClean="0"/>
              <a:t>Definitions</a:t>
            </a:r>
            <a:br>
              <a:rPr lang="en-US" dirty="0" smtClean="0"/>
            </a:br>
            <a:r>
              <a:rPr lang="en-US" sz="3300" i="1" dirty="0" smtClean="0"/>
              <a:t>Please take out your AVATAR Partnership Agreements </a:t>
            </a:r>
            <a:endParaRPr lang="en-US" sz="3300" b="1"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b="1" dirty="0" smtClean="0"/>
              <a:t>Partnerships: </a:t>
            </a:r>
            <a:r>
              <a:rPr lang="en-US" sz="2000" dirty="0"/>
              <a:t>Leaders and educators representing regional independent school districts, two- and four-year institutions of higher education, P-16 councils, and education service centers </a:t>
            </a:r>
            <a:r>
              <a:rPr lang="en-US" sz="2000" u="sng" dirty="0"/>
              <a:t>committed to vertical alignment</a:t>
            </a:r>
            <a:r>
              <a:rPr lang="en-US" sz="2000" dirty="0"/>
              <a:t> to support students’ college and career readiness and success. </a:t>
            </a:r>
            <a:endParaRPr lang="en-US" sz="2000" dirty="0" smtClean="0"/>
          </a:p>
          <a:p>
            <a:endParaRPr lang="en-US" sz="2000" dirty="0" smtClean="0"/>
          </a:p>
          <a:p>
            <a:r>
              <a:rPr lang="en-US" b="1" dirty="0" smtClean="0"/>
              <a:t>Teams:  </a:t>
            </a:r>
            <a:r>
              <a:rPr lang="en-US" sz="2000" dirty="0"/>
              <a:t>Educators and leaders representing regional independent school districts, two- and four-year institutions of higher education, P-16 councils, and education service centers </a:t>
            </a:r>
            <a:r>
              <a:rPr lang="en-US" sz="2000" u="sng" dirty="0"/>
              <a:t>committed to addressing </a:t>
            </a:r>
            <a:r>
              <a:rPr lang="en-US" sz="2000" u="sng" dirty="0" smtClean="0"/>
              <a:t>discipline specific course and </a:t>
            </a:r>
            <a:r>
              <a:rPr lang="en-US" sz="2000" u="sng" dirty="0"/>
              <a:t>instructional alignment needs </a:t>
            </a:r>
            <a:r>
              <a:rPr lang="en-US" sz="2000" dirty="0"/>
              <a:t>to create environments where students can successful transitions between and among regional educational systems. </a:t>
            </a:r>
          </a:p>
          <a:p>
            <a:endParaRPr lang="en-US" b="1" dirty="0"/>
          </a:p>
        </p:txBody>
      </p:sp>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40449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normAutofit/>
          </a:bodyPr>
          <a:lstStyle/>
          <a:p>
            <a:pPr algn="ctr"/>
            <a:r>
              <a:rPr lang="en-US" b="1" dirty="0" smtClean="0"/>
              <a:t>TSI Assessment</a:t>
            </a:r>
            <a:endParaRPr lang="en-US" b="1" dirty="0"/>
          </a:p>
        </p:txBody>
      </p:sp>
      <p:sp>
        <p:nvSpPr>
          <p:cNvPr id="5" name="Content Placeholder 4"/>
          <p:cNvSpPr>
            <a:spLocks noGrp="1"/>
          </p:cNvSpPr>
          <p:nvPr>
            <p:ph idx="1"/>
          </p:nvPr>
        </p:nvSpPr>
        <p:spPr>
          <a:xfrm>
            <a:off x="457200" y="1371600"/>
            <a:ext cx="8229600" cy="4876800"/>
          </a:xfrm>
        </p:spPr>
        <p:txBody>
          <a:bodyPr>
            <a:normAutofit fontScale="85000" lnSpcReduction="20000"/>
          </a:bodyPr>
          <a:lstStyle/>
          <a:p>
            <a:pPr marL="0" indent="0" algn="ctr">
              <a:buNone/>
            </a:pPr>
            <a:r>
              <a:rPr lang="en-US" sz="2800" b="1" dirty="0" smtClean="0"/>
              <a:t>Specific Characteristics of the Assessment RFP</a:t>
            </a:r>
          </a:p>
          <a:p>
            <a:pPr marL="0" indent="0" algn="ctr">
              <a:buNone/>
            </a:pPr>
            <a:endParaRPr lang="en-US" sz="1700" dirty="0" smtClean="0"/>
          </a:p>
          <a:p>
            <a:pPr marL="0" indent="0">
              <a:buClr>
                <a:schemeClr val="tx1"/>
              </a:buClr>
              <a:buNone/>
            </a:pPr>
            <a:r>
              <a:rPr lang="en-US" dirty="0"/>
              <a:t>The </a:t>
            </a:r>
            <a:r>
              <a:rPr lang="en-US" dirty="0" smtClean="0"/>
              <a:t>Board approved the solicitation of written </a:t>
            </a:r>
            <a:r>
              <a:rPr lang="en-US" dirty="0"/>
              <a:t>proposals </a:t>
            </a:r>
            <a:r>
              <a:rPr lang="en-US" dirty="0" smtClean="0"/>
              <a:t>from </a:t>
            </a:r>
            <a:r>
              <a:rPr lang="en-US" dirty="0"/>
              <a:t>qualified respondents for the development of a Texas Success Initiative online-based computer adaptive test assessment that </a:t>
            </a:r>
            <a:r>
              <a:rPr lang="en-US" dirty="0" smtClean="0"/>
              <a:t>addressed:</a:t>
            </a:r>
            <a:endParaRPr lang="en-US" dirty="0"/>
          </a:p>
          <a:p>
            <a:pPr marL="365760" lvl="1" indent="0">
              <a:buClr>
                <a:schemeClr val="tx1"/>
              </a:buClr>
              <a:buNone/>
            </a:pPr>
            <a:r>
              <a:rPr lang="en-US" sz="2400" dirty="0" smtClean="0"/>
              <a:t> 1.	</a:t>
            </a:r>
            <a:r>
              <a:rPr lang="en-US" dirty="0" smtClean="0"/>
              <a:t>a </a:t>
            </a:r>
            <a:r>
              <a:rPr lang="en-US" dirty="0"/>
              <a:t>college readiness </a:t>
            </a:r>
            <a:r>
              <a:rPr lang="en-US" dirty="0" smtClean="0"/>
              <a:t>classification and/or classification</a:t>
            </a:r>
          </a:p>
          <a:p>
            <a:pPr marL="457200" lvl="1" indent="0">
              <a:buClr>
                <a:schemeClr val="tx1"/>
              </a:buClr>
              <a:buNone/>
            </a:pPr>
            <a:r>
              <a:rPr lang="en-US" dirty="0" smtClean="0"/>
              <a:t>	in Developmental Education and/or Adult Basic 	Education levels;</a:t>
            </a:r>
            <a:endParaRPr lang="en-US" dirty="0"/>
          </a:p>
          <a:p>
            <a:pPr marL="971550" lvl="1" indent="-514350">
              <a:buClr>
                <a:schemeClr val="tx1"/>
              </a:buClr>
              <a:buAutoNum type="arabicPeriod" startAt="2"/>
            </a:pPr>
            <a:r>
              <a:rPr lang="en-US" dirty="0" smtClean="0"/>
              <a:t>diagnostic components for each classification;</a:t>
            </a:r>
          </a:p>
          <a:p>
            <a:pPr marL="971550" lvl="1" indent="-514350">
              <a:buClr>
                <a:schemeClr val="tx1"/>
              </a:buClr>
              <a:buAutoNum type="arabicPeriod" startAt="2"/>
            </a:pPr>
            <a:r>
              <a:rPr lang="en-US" dirty="0" smtClean="0"/>
              <a:t>assessment instrument aligned to CCRS and ABE Skills;</a:t>
            </a:r>
          </a:p>
          <a:p>
            <a:pPr marL="971550" lvl="1" indent="-514350">
              <a:buClr>
                <a:schemeClr val="tx1"/>
              </a:buClr>
              <a:buAutoNum type="arabicPeriod" startAt="2"/>
            </a:pPr>
            <a:r>
              <a:rPr lang="en-US" dirty="0" smtClean="0"/>
              <a:t>total price of $11.00 ($3 for Math; $3 for Reading; and $5 for Writing) for college readiness, DE/ABE placement diagnostics.</a:t>
            </a:r>
            <a:endParaRPr lang="en-US" dirty="0"/>
          </a:p>
          <a:p>
            <a:pPr marL="0" indent="0">
              <a:buNone/>
            </a:pPr>
            <a:endParaRPr lang="en-US" dirty="0"/>
          </a:p>
        </p:txBody>
      </p:sp>
    </p:spTree>
    <p:extLst>
      <p:ext uri="{BB962C8B-B14F-4D97-AF65-F5344CB8AC3E}">
        <p14:creationId xmlns:p14="http://schemas.microsoft.com/office/powerpoint/2010/main" val="161238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normAutofit/>
          </a:bodyPr>
          <a:lstStyle/>
          <a:p>
            <a:pPr algn="ctr"/>
            <a:r>
              <a:rPr lang="en-US" b="1" dirty="0" smtClean="0"/>
              <a:t>TSI Assessment</a:t>
            </a:r>
            <a:endParaRPr lang="en-US" b="1" dirty="0"/>
          </a:p>
        </p:txBody>
      </p:sp>
      <p:sp>
        <p:nvSpPr>
          <p:cNvPr id="5" name="Content Placeholder 4"/>
          <p:cNvSpPr>
            <a:spLocks noGrp="1"/>
          </p:cNvSpPr>
          <p:nvPr>
            <p:ph idx="1"/>
          </p:nvPr>
        </p:nvSpPr>
        <p:spPr>
          <a:xfrm>
            <a:off x="457200" y="1524000"/>
            <a:ext cx="8229600" cy="5029200"/>
          </a:xfrm>
        </p:spPr>
        <p:txBody>
          <a:bodyPr>
            <a:normAutofit/>
          </a:bodyPr>
          <a:lstStyle/>
          <a:p>
            <a:pPr marL="0" indent="0" algn="ctr">
              <a:buNone/>
            </a:pPr>
            <a:r>
              <a:rPr lang="en-US" b="1" dirty="0" smtClean="0"/>
              <a:t>Specifics of the RFP</a:t>
            </a:r>
          </a:p>
          <a:p>
            <a:pPr>
              <a:buClr>
                <a:schemeClr val="tx1"/>
              </a:buClr>
              <a:buFont typeface="Arial" pitchFamily="34" charset="0"/>
              <a:buChar char="•"/>
            </a:pPr>
            <a:endParaRPr lang="en-US" sz="1000" dirty="0"/>
          </a:p>
          <a:p>
            <a:pPr>
              <a:buClr>
                <a:schemeClr val="tx1"/>
              </a:buClr>
              <a:buFont typeface="Arial" pitchFamily="34" charset="0"/>
              <a:buChar char="•"/>
            </a:pPr>
            <a:r>
              <a:rPr lang="en-US" sz="2400" dirty="0"/>
              <a:t>Two proposals were received by the Feb. 28, 2012 </a:t>
            </a:r>
            <a:r>
              <a:rPr lang="en-US" sz="2400" dirty="0" smtClean="0"/>
              <a:t>deadline</a:t>
            </a:r>
          </a:p>
          <a:p>
            <a:pPr>
              <a:buClr>
                <a:schemeClr val="tx1"/>
              </a:buClr>
              <a:buFont typeface="Arial" pitchFamily="34" charset="0"/>
              <a:buChar char="•"/>
            </a:pPr>
            <a:endParaRPr lang="en-US" sz="1000" dirty="0"/>
          </a:p>
          <a:p>
            <a:pPr>
              <a:buClr>
                <a:schemeClr val="tx1"/>
              </a:buClr>
              <a:buFont typeface="Arial" pitchFamily="34" charset="0"/>
              <a:buChar char="•"/>
            </a:pPr>
            <a:r>
              <a:rPr lang="en-US" sz="2400" dirty="0"/>
              <a:t>Proposal review and vendor selection process guided by:</a:t>
            </a:r>
          </a:p>
          <a:p>
            <a:pPr marL="0" indent="0">
              <a:buNone/>
            </a:pPr>
            <a:r>
              <a:rPr lang="en-US" sz="2400" dirty="0"/>
              <a:t>	1. </a:t>
            </a:r>
            <a:r>
              <a:rPr lang="en-US" sz="2400" dirty="0" err="1" smtClean="0"/>
              <a:t>Psychometricians</a:t>
            </a:r>
            <a:endParaRPr lang="en-US" sz="2400" dirty="0"/>
          </a:p>
          <a:p>
            <a:pPr marL="0" indent="0">
              <a:buNone/>
            </a:pPr>
            <a:r>
              <a:rPr lang="en-US" sz="2400" dirty="0"/>
              <a:t>	2. </a:t>
            </a:r>
            <a:r>
              <a:rPr lang="en-US" sz="2400" dirty="0" smtClean="0"/>
              <a:t>Assessment experts</a:t>
            </a:r>
            <a:endParaRPr lang="en-US" sz="2400" dirty="0"/>
          </a:p>
          <a:p>
            <a:pPr marL="0" indent="0">
              <a:buNone/>
            </a:pPr>
            <a:r>
              <a:rPr lang="en-US" sz="2400" dirty="0"/>
              <a:t>	3. </a:t>
            </a:r>
            <a:r>
              <a:rPr lang="en-US" sz="2400" dirty="0" smtClean="0"/>
              <a:t>Subject-matter </a:t>
            </a:r>
            <a:r>
              <a:rPr lang="en-US" sz="2400" dirty="0"/>
              <a:t>experts from both secondary and </a:t>
            </a:r>
          </a:p>
          <a:p>
            <a:pPr marL="0" indent="0">
              <a:buNone/>
            </a:pPr>
            <a:r>
              <a:rPr lang="en-US" sz="2400" dirty="0"/>
              <a:t>	    postsecondary </a:t>
            </a:r>
            <a:r>
              <a:rPr lang="en-US" sz="2400" dirty="0" smtClean="0"/>
              <a:t> institutions</a:t>
            </a:r>
          </a:p>
          <a:p>
            <a:pPr marL="0" indent="0">
              <a:buNone/>
            </a:pPr>
            <a:r>
              <a:rPr lang="en-US" sz="2400" dirty="0"/>
              <a:t>	</a:t>
            </a:r>
            <a:r>
              <a:rPr lang="en-US" sz="2400" dirty="0" smtClean="0"/>
              <a:t>4. Developmental Education Advisory Committee</a:t>
            </a:r>
          </a:p>
          <a:p>
            <a:pPr marL="0" indent="0">
              <a:buNone/>
            </a:pPr>
            <a:r>
              <a:rPr lang="en-US" sz="2400" dirty="0"/>
              <a:t> </a:t>
            </a:r>
            <a:r>
              <a:rPr lang="en-US" sz="2400" dirty="0" smtClean="0"/>
              <a:t>               members</a:t>
            </a:r>
            <a:endParaRPr lang="en-US" sz="2400" dirty="0"/>
          </a:p>
          <a:p>
            <a:pPr marL="0" indent="0">
              <a:buNone/>
            </a:pPr>
            <a:endParaRPr lang="en-US" dirty="0"/>
          </a:p>
        </p:txBody>
      </p:sp>
    </p:spTree>
    <p:extLst>
      <p:ext uri="{BB962C8B-B14F-4D97-AF65-F5344CB8AC3E}">
        <p14:creationId xmlns:p14="http://schemas.microsoft.com/office/powerpoint/2010/main" val="417709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winner is….”</a:t>
            </a:r>
            <a:endParaRPr lang="en-US" dirty="0"/>
          </a:p>
        </p:txBody>
      </p:sp>
      <p:pic>
        <p:nvPicPr>
          <p:cNvPr id="4" name="Content Placeholder 3"/>
          <p:cNvPicPr>
            <a:picLocks noGrp="1" noChangeAspect="1"/>
          </p:cNvPicPr>
          <p:nvPr>
            <p:ph idx="1"/>
          </p:nvPr>
        </p:nvPicPr>
        <p:blipFill>
          <a:blip r:embed="rId2"/>
          <a:srcRect l="-136195" r="-136195"/>
          <a:stretch>
            <a:fillRect/>
          </a:stretch>
        </p:blipFill>
        <p:spPr>
          <a:xfrm>
            <a:off x="228600" y="2590800"/>
            <a:ext cx="3733800" cy="2362199"/>
          </a:xfrm>
        </p:spPr>
      </p:pic>
      <p:sp>
        <p:nvSpPr>
          <p:cNvPr id="5" name="TextBox 4"/>
          <p:cNvSpPr txBox="1"/>
          <p:nvPr/>
        </p:nvSpPr>
        <p:spPr>
          <a:xfrm>
            <a:off x="3429000" y="3431485"/>
            <a:ext cx="4648200" cy="1015663"/>
          </a:xfrm>
          <a:prstGeom prst="rect">
            <a:avLst/>
          </a:prstGeom>
          <a:noFill/>
        </p:spPr>
        <p:txBody>
          <a:bodyPr wrap="square" rtlCol="0" anchor="ctr" anchorCtr="1">
            <a:spAutoFit/>
          </a:bodyPr>
          <a:lstStyle/>
          <a:p>
            <a:r>
              <a:rPr lang="en-US" sz="6000" i="1" dirty="0" smtClean="0"/>
              <a:t>College Board</a:t>
            </a:r>
            <a:endParaRPr lang="en-US" sz="6000" i="1" dirty="0"/>
          </a:p>
        </p:txBody>
      </p:sp>
    </p:spTree>
    <p:extLst>
      <p:ext uri="{BB962C8B-B14F-4D97-AF65-F5344CB8AC3E}">
        <p14:creationId xmlns:p14="http://schemas.microsoft.com/office/powerpoint/2010/main" val="282817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19912"/>
          </a:xfrm>
        </p:spPr>
        <p:txBody>
          <a:bodyPr/>
          <a:lstStyle/>
          <a:p>
            <a:pPr algn="ctr"/>
            <a:r>
              <a:rPr lang="en-US" b="1" dirty="0"/>
              <a:t>TSI Assessment</a:t>
            </a:r>
          </a:p>
        </p:txBody>
      </p:sp>
      <p:graphicFrame>
        <p:nvGraphicFramePr>
          <p:cNvPr id="4" name="Table 3"/>
          <p:cNvGraphicFramePr>
            <a:graphicFrameLocks noGrp="1"/>
          </p:cNvGraphicFramePr>
          <p:nvPr>
            <p:extLst>
              <p:ext uri="{D42A27DB-BD31-4B8C-83A1-F6EECF244321}">
                <p14:modId xmlns:p14="http://schemas.microsoft.com/office/powerpoint/2010/main" val="1619343556"/>
              </p:ext>
            </p:extLst>
          </p:nvPr>
        </p:nvGraphicFramePr>
        <p:xfrm>
          <a:off x="381000" y="1371600"/>
          <a:ext cx="8458200" cy="4541520"/>
        </p:xfrm>
        <a:graphic>
          <a:graphicData uri="http://schemas.openxmlformats.org/drawingml/2006/table">
            <a:tbl>
              <a:tblPr firstRow="1" bandRow="1">
                <a:tableStyleId>{5C22544A-7EE6-4342-B048-85BDC9FD1C3A}</a:tableStyleId>
              </a:tblPr>
              <a:tblGrid>
                <a:gridCol w="4191000"/>
                <a:gridCol w="4267200"/>
              </a:tblGrid>
              <a:tr h="4495800">
                <a:tc>
                  <a:txBody>
                    <a:bodyPr/>
                    <a:lstStyle/>
                    <a:p>
                      <a:pPr algn="ctr"/>
                      <a:endParaRPr lang="en-US" dirty="0" smtClean="0">
                        <a:solidFill>
                          <a:schemeClr val="tx1"/>
                        </a:solidFill>
                      </a:endParaRPr>
                    </a:p>
                    <a:p>
                      <a:pPr algn="ctr"/>
                      <a:r>
                        <a:rPr lang="en-US" sz="2000" dirty="0" smtClean="0">
                          <a:solidFill>
                            <a:schemeClr val="tx1"/>
                          </a:solidFill>
                        </a:rPr>
                        <a:t>Who will be required to take the “new” TSI Assessment?</a:t>
                      </a:r>
                    </a:p>
                    <a:p>
                      <a:pPr marL="285750" indent="-285750" algn="l">
                        <a:buFont typeface="Arial" pitchFamily="34" charset="0"/>
                        <a:buChar char="•"/>
                      </a:pPr>
                      <a:endParaRPr lang="en-US" dirty="0" smtClean="0">
                        <a:solidFill>
                          <a:schemeClr val="tx1"/>
                        </a:solidFill>
                      </a:endParaRPr>
                    </a:p>
                    <a:p>
                      <a:pPr marL="285750" indent="-285750" algn="l">
                        <a:buFont typeface="Arial" pitchFamily="34" charset="0"/>
                        <a:buChar char="•"/>
                      </a:pPr>
                      <a:r>
                        <a:rPr lang="en-US" b="0" i="0" dirty="0" smtClean="0">
                          <a:solidFill>
                            <a:schemeClr val="tx1"/>
                          </a:solidFill>
                        </a:rPr>
                        <a:t>First</a:t>
                      </a:r>
                      <a:r>
                        <a:rPr lang="en-US" b="0" i="0" baseline="0" dirty="0" smtClean="0">
                          <a:solidFill>
                            <a:schemeClr val="tx1"/>
                          </a:solidFill>
                        </a:rPr>
                        <a:t> time in college students graduating from private or o</a:t>
                      </a:r>
                      <a:r>
                        <a:rPr lang="en-US" b="0" i="0" dirty="0" smtClean="0">
                          <a:solidFill>
                            <a:schemeClr val="tx1"/>
                          </a:solidFill>
                        </a:rPr>
                        <a:t>ut</a:t>
                      </a:r>
                      <a:r>
                        <a:rPr lang="en-US" b="0" i="0" baseline="0" dirty="0" smtClean="0">
                          <a:solidFill>
                            <a:schemeClr val="tx1"/>
                          </a:solidFill>
                        </a:rPr>
                        <a:t>-of-state high schools</a:t>
                      </a:r>
                    </a:p>
                    <a:p>
                      <a:pPr marL="285750" indent="-285750" algn="l">
                        <a:buFont typeface="Arial" pitchFamily="34" charset="0"/>
                        <a:buChar char="•"/>
                      </a:pPr>
                      <a:r>
                        <a:rPr lang="en-US" b="0" i="0" baseline="0" dirty="0" smtClean="0">
                          <a:solidFill>
                            <a:schemeClr val="tx1"/>
                          </a:solidFill>
                        </a:rPr>
                        <a:t>Students beyond the 5 year exemption period for ACT and SAT</a:t>
                      </a:r>
                    </a:p>
                    <a:p>
                      <a:pPr marL="285750" indent="-285750" algn="l">
                        <a:buFont typeface="Arial" pitchFamily="34" charset="0"/>
                        <a:buChar char="•"/>
                      </a:pPr>
                      <a:r>
                        <a:rPr lang="en-US" b="0" i="0" baseline="0" dirty="0" smtClean="0">
                          <a:solidFill>
                            <a:schemeClr val="tx1"/>
                          </a:solidFill>
                        </a:rPr>
                        <a:t>Students beyond the 3 year exemption period for TAAS and TAKS </a:t>
                      </a:r>
                    </a:p>
                    <a:p>
                      <a:pPr marL="285750" indent="-285750" algn="l">
                        <a:buFont typeface="Arial" pitchFamily="34" charset="0"/>
                        <a:buChar char="•"/>
                      </a:pPr>
                      <a:r>
                        <a:rPr lang="en-US" b="0" i="0" baseline="0" dirty="0" smtClean="0">
                          <a:solidFill>
                            <a:schemeClr val="tx1"/>
                          </a:solidFill>
                        </a:rPr>
                        <a:t>Students who do not achieve the postsecondary readiness performance standard on STAAR End of Course  for Algebra II and English III </a:t>
                      </a:r>
                      <a:endParaRPr lang="en-US" dirty="0" smtClean="0">
                        <a:solidFill>
                          <a:schemeClr val="tx1"/>
                        </a:solidFill>
                      </a:endParaRPr>
                    </a:p>
                    <a:p>
                      <a:pPr algn="ctr"/>
                      <a:endParaRPr lang="en-US" dirty="0" smtClean="0">
                        <a:solidFill>
                          <a:schemeClr val="tx1"/>
                        </a:solidFill>
                      </a:endParaRPr>
                    </a:p>
                  </a:txBody>
                  <a:tcPr>
                    <a:solidFill>
                      <a:schemeClr val="bg2"/>
                    </a:solidFill>
                  </a:tcPr>
                </a:tc>
                <a:tc>
                  <a:txBody>
                    <a:bodyPr/>
                    <a:lstStyle/>
                    <a:p>
                      <a:endParaRPr lang="en-US" dirty="0" smtClean="0">
                        <a:solidFill>
                          <a:schemeClr val="tx1"/>
                        </a:solidFill>
                      </a:endParaRPr>
                    </a:p>
                    <a:p>
                      <a:pPr algn="ctr"/>
                      <a:r>
                        <a:rPr lang="en-US" sz="2000" dirty="0" smtClean="0">
                          <a:solidFill>
                            <a:schemeClr val="tx1"/>
                          </a:solidFill>
                        </a:rPr>
                        <a:t>Who will be exempt?</a:t>
                      </a:r>
                    </a:p>
                    <a:p>
                      <a:pPr algn="ctr"/>
                      <a:endParaRPr lang="en-US" dirty="0" smtClean="0">
                        <a:solidFill>
                          <a:schemeClr val="tx1"/>
                        </a:solidFill>
                      </a:endParaRPr>
                    </a:p>
                    <a:p>
                      <a:pPr marL="285750" indent="-285750" algn="l">
                        <a:buFont typeface="Arial" pitchFamily="34" charset="0"/>
                        <a:buChar char="•"/>
                      </a:pPr>
                      <a:r>
                        <a:rPr lang="en-US" b="0" dirty="0" smtClean="0">
                          <a:solidFill>
                            <a:schemeClr val="tx1"/>
                          </a:solidFill>
                        </a:rPr>
                        <a:t>Military personnel (per statute)</a:t>
                      </a:r>
                    </a:p>
                    <a:p>
                      <a:pPr marL="285750" indent="-285750" algn="l">
                        <a:buFont typeface="Arial" pitchFamily="34" charset="0"/>
                        <a:buChar char="•"/>
                      </a:pPr>
                      <a:r>
                        <a:rPr lang="en-US" b="0" dirty="0" smtClean="0">
                          <a:solidFill>
                            <a:schemeClr val="tx1"/>
                          </a:solidFill>
                        </a:rPr>
                        <a:t>Students who meet the exemption</a:t>
                      </a:r>
                      <a:r>
                        <a:rPr lang="en-US" b="0" baseline="0" dirty="0" smtClean="0">
                          <a:solidFill>
                            <a:schemeClr val="tx1"/>
                          </a:solidFill>
                        </a:rPr>
                        <a:t> standard on the ACT or SAT</a:t>
                      </a:r>
                    </a:p>
                    <a:p>
                      <a:pPr marL="285750" indent="-285750" algn="l">
                        <a:buFont typeface="Arial" pitchFamily="34" charset="0"/>
                        <a:buChar char="•"/>
                      </a:pPr>
                      <a:r>
                        <a:rPr lang="en-US" b="0" dirty="0" smtClean="0">
                          <a:solidFill>
                            <a:schemeClr val="tx1"/>
                          </a:solidFill>
                        </a:rPr>
                        <a:t>Students</a:t>
                      </a:r>
                      <a:r>
                        <a:rPr lang="en-US" b="0" baseline="0" dirty="0" smtClean="0">
                          <a:solidFill>
                            <a:schemeClr val="tx1"/>
                          </a:solidFill>
                        </a:rPr>
                        <a:t> who achieve the postsecondary readiness performance standard on STAAR EOC for Algebra II and English III</a:t>
                      </a:r>
                    </a:p>
                    <a:p>
                      <a:pPr marL="285750" indent="-285750" algn="l">
                        <a:buFont typeface="Arial" pitchFamily="34" charset="0"/>
                        <a:buChar char="•"/>
                      </a:pPr>
                      <a:r>
                        <a:rPr lang="en-US" b="0" baseline="0" dirty="0" smtClean="0">
                          <a:solidFill>
                            <a:schemeClr val="tx1"/>
                          </a:solidFill>
                        </a:rPr>
                        <a:t>Student who has previous college credit</a:t>
                      </a:r>
                    </a:p>
                    <a:p>
                      <a:pPr marL="285750" indent="-285750" algn="l">
                        <a:buFont typeface="Arial" pitchFamily="34" charset="0"/>
                        <a:buChar char="•"/>
                      </a:pPr>
                      <a:r>
                        <a:rPr lang="en-US" b="0" baseline="0" dirty="0" smtClean="0">
                          <a:solidFill>
                            <a:schemeClr val="tx1"/>
                          </a:solidFill>
                        </a:rPr>
                        <a:t>Student enrolled in a certificate program of one-year or less</a:t>
                      </a:r>
                    </a:p>
                    <a:p>
                      <a:pPr marL="285750" indent="-285750" algn="l">
                        <a:buFont typeface="Arial" pitchFamily="34" charset="0"/>
                        <a:buChar char="•"/>
                      </a:pPr>
                      <a:r>
                        <a:rPr lang="en-US" b="0" baseline="0" dirty="0" smtClean="0">
                          <a:solidFill>
                            <a:schemeClr val="tx1"/>
                          </a:solidFill>
                        </a:rPr>
                        <a:t>Non-degree /non-certificate seeking students – institutional decision</a:t>
                      </a:r>
                      <a:endParaRPr lang="en-US" b="0" dirty="0">
                        <a:solidFill>
                          <a:schemeClr val="tx1"/>
                        </a:solidFill>
                      </a:endParaRPr>
                    </a:p>
                  </a:txBody>
                  <a:tcPr>
                    <a:solidFill>
                      <a:schemeClr val="bg2"/>
                    </a:solidFill>
                  </a:tcPr>
                </a:tc>
              </a:tr>
            </a:tbl>
          </a:graphicData>
        </a:graphic>
      </p:graphicFrame>
    </p:spTree>
    <p:extLst>
      <p:ext uri="{BB962C8B-B14F-4D97-AF65-F5344CB8AC3E}">
        <p14:creationId xmlns:p14="http://schemas.microsoft.com/office/powerpoint/2010/main" val="361489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TSI Timeline</a:t>
            </a:r>
            <a:endParaRPr lang="en-US" dirty="0"/>
          </a:p>
        </p:txBody>
      </p:sp>
      <p:sp>
        <p:nvSpPr>
          <p:cNvPr id="3" name="Content Placeholder 2"/>
          <p:cNvSpPr>
            <a:spLocks noGrp="1"/>
          </p:cNvSpPr>
          <p:nvPr>
            <p:ph idx="1"/>
          </p:nvPr>
        </p:nvSpPr>
        <p:spPr>
          <a:xfrm>
            <a:off x="457200" y="1447800"/>
            <a:ext cx="8229600" cy="4678363"/>
          </a:xfrm>
        </p:spPr>
        <p:txBody>
          <a:bodyPr>
            <a:noAutofit/>
          </a:bodyPr>
          <a:lstStyle/>
          <a:p>
            <a:r>
              <a:rPr lang="en-US" dirty="0" smtClean="0">
                <a:solidFill>
                  <a:schemeClr val="accent2"/>
                </a:solidFill>
              </a:rPr>
              <a:t>Fall 2012 </a:t>
            </a:r>
            <a:r>
              <a:rPr lang="en-US" dirty="0" smtClean="0"/>
              <a:t>- Field Testing with current ACCUPLACER Users</a:t>
            </a:r>
          </a:p>
          <a:p>
            <a:r>
              <a:rPr lang="en-US" dirty="0" smtClean="0">
                <a:solidFill>
                  <a:schemeClr val="accent2"/>
                </a:solidFill>
              </a:rPr>
              <a:t>January/February 2013 </a:t>
            </a:r>
            <a:r>
              <a:rPr lang="en-US" dirty="0" smtClean="0"/>
              <a:t>– Standard Setting</a:t>
            </a:r>
          </a:p>
          <a:p>
            <a:r>
              <a:rPr lang="en-US" dirty="0" smtClean="0">
                <a:solidFill>
                  <a:schemeClr val="accent2"/>
                </a:solidFill>
              </a:rPr>
              <a:t>March/April 2013 </a:t>
            </a:r>
            <a:r>
              <a:rPr lang="en-US" dirty="0" smtClean="0"/>
              <a:t>– THECB Approval</a:t>
            </a:r>
          </a:p>
          <a:p>
            <a:r>
              <a:rPr lang="en-US" dirty="0" smtClean="0">
                <a:solidFill>
                  <a:schemeClr val="accent2"/>
                </a:solidFill>
              </a:rPr>
              <a:t>May – July 2013 </a:t>
            </a:r>
            <a:r>
              <a:rPr lang="en-US" dirty="0" smtClean="0"/>
              <a:t>– College and University  Training </a:t>
            </a:r>
          </a:p>
          <a:p>
            <a:r>
              <a:rPr lang="en-US" dirty="0" smtClean="0">
                <a:solidFill>
                  <a:schemeClr val="accent2"/>
                </a:solidFill>
              </a:rPr>
              <a:t>First day of AY 2013 </a:t>
            </a:r>
            <a:r>
              <a:rPr lang="en-US" dirty="0" smtClean="0"/>
              <a:t>– IMPLEMENTATION</a:t>
            </a:r>
          </a:p>
          <a:p>
            <a:r>
              <a:rPr lang="en-US" sz="2400" dirty="0" smtClean="0">
                <a:solidFill>
                  <a:schemeClr val="tx2"/>
                </a:solidFill>
              </a:rPr>
              <a:t>Note: Majority of 2013 students will have </a:t>
            </a:r>
            <a:r>
              <a:rPr lang="en-US" sz="2400" i="1" dirty="0" smtClean="0">
                <a:solidFill>
                  <a:schemeClr val="tx2"/>
                </a:solidFill>
              </a:rPr>
              <a:t>current</a:t>
            </a:r>
            <a:r>
              <a:rPr lang="en-US" sz="2400" dirty="0" smtClean="0">
                <a:solidFill>
                  <a:schemeClr val="tx2"/>
                </a:solidFill>
              </a:rPr>
              <a:t> standards applied</a:t>
            </a:r>
            <a:endParaRPr lang="en-US" sz="2400" dirty="0">
              <a:solidFill>
                <a:schemeClr val="tx2"/>
              </a:solidFill>
            </a:endParaRPr>
          </a:p>
        </p:txBody>
      </p:sp>
    </p:spTree>
    <p:extLst>
      <p:ext uri="{BB962C8B-B14F-4D97-AF65-F5344CB8AC3E}">
        <p14:creationId xmlns:p14="http://schemas.microsoft.com/office/powerpoint/2010/main" val="281458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TSI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8" name="TextBox 7"/>
          <p:cNvSpPr txBox="1"/>
          <p:nvPr/>
        </p:nvSpPr>
        <p:spPr>
          <a:xfrm>
            <a:off x="-2784107" y="-16280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41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Impact</a:t>
            </a:r>
            <a:endParaRPr lang="en-US" dirty="0"/>
          </a:p>
        </p:txBody>
      </p:sp>
      <p:sp>
        <p:nvSpPr>
          <p:cNvPr id="3" name="Content Placeholder 2"/>
          <p:cNvSpPr>
            <a:spLocks noGrp="1"/>
          </p:cNvSpPr>
          <p:nvPr>
            <p:ph idx="1"/>
          </p:nvPr>
        </p:nvSpPr>
        <p:spPr>
          <a:xfrm>
            <a:off x="457200" y="1524000"/>
            <a:ext cx="8229600" cy="4419601"/>
          </a:xfrm>
        </p:spPr>
        <p:txBody>
          <a:bodyPr>
            <a:noAutofit/>
          </a:bodyPr>
          <a:lstStyle/>
          <a:p>
            <a:r>
              <a:rPr lang="en-US" dirty="0" smtClean="0"/>
              <a:t>One test and one score (in each area) will provide targets for students and educators</a:t>
            </a:r>
          </a:p>
          <a:p>
            <a:r>
              <a:rPr lang="en-US" dirty="0" smtClean="0"/>
              <a:t>Higher standards</a:t>
            </a:r>
          </a:p>
          <a:p>
            <a:pPr lvl="1"/>
            <a:r>
              <a:rPr lang="en-US" sz="3200" dirty="0" smtClean="0"/>
              <a:t>Current THEA cut score is 230</a:t>
            </a:r>
          </a:p>
          <a:p>
            <a:pPr lvl="1"/>
            <a:r>
              <a:rPr lang="en-US" sz="3200" dirty="0" smtClean="0"/>
              <a:t>New score expected to approach 270 equivalence</a:t>
            </a:r>
          </a:p>
          <a:p>
            <a:pPr lvl="1">
              <a:buFont typeface="Wingdings" charset="2"/>
              <a:buChar char="Ø"/>
            </a:pPr>
            <a:r>
              <a:rPr lang="en-US" sz="3200" dirty="0">
                <a:solidFill>
                  <a:schemeClr val="accent6"/>
                </a:solidFill>
              </a:rPr>
              <a:t>E</a:t>
            </a:r>
            <a:r>
              <a:rPr lang="en-US" sz="3200" dirty="0" smtClean="0">
                <a:solidFill>
                  <a:schemeClr val="accent6"/>
                </a:solidFill>
              </a:rPr>
              <a:t>xpect </a:t>
            </a:r>
            <a:r>
              <a:rPr lang="en-US" sz="3200" b="1" dirty="0" smtClean="0">
                <a:solidFill>
                  <a:schemeClr val="accent6"/>
                </a:solidFill>
              </a:rPr>
              <a:t>more</a:t>
            </a:r>
            <a:r>
              <a:rPr lang="en-US" sz="3200" dirty="0" smtClean="0">
                <a:solidFill>
                  <a:schemeClr val="accent6"/>
                </a:solidFill>
              </a:rPr>
              <a:t> students to require developmental education – in the short run</a:t>
            </a:r>
          </a:p>
        </p:txBody>
      </p:sp>
    </p:spTree>
    <p:extLst>
      <p:ext uri="{BB962C8B-B14F-4D97-AF65-F5344CB8AC3E}">
        <p14:creationId xmlns:p14="http://schemas.microsoft.com/office/powerpoint/2010/main" val="404194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better?</a:t>
            </a:r>
            <a:endParaRPr lang="en-US" dirty="0"/>
          </a:p>
        </p:txBody>
      </p:sp>
      <p:pic>
        <p:nvPicPr>
          <p:cNvPr id="4" name="Content Placeholder 3" descr="getting better.jpg"/>
          <p:cNvPicPr>
            <a:picLocks noGrp="1" noChangeAspect="1"/>
          </p:cNvPicPr>
          <p:nvPr>
            <p:ph idx="1"/>
          </p:nvPr>
        </p:nvPicPr>
        <p:blipFill>
          <a:blip r:embed="rId2"/>
          <a:srcRect l="-20270" r="-20270"/>
          <a:stretch>
            <a:fillRect/>
          </a:stretch>
        </p:blipFill>
        <p:spPr>
          <a:xfrm>
            <a:off x="457200" y="1447800"/>
            <a:ext cx="8229600" cy="4525963"/>
          </a:xfrm>
        </p:spPr>
      </p:pic>
    </p:spTree>
    <p:extLst>
      <p:ext uri="{BB962C8B-B14F-4D97-AF65-F5344CB8AC3E}">
        <p14:creationId xmlns:p14="http://schemas.microsoft.com/office/powerpoint/2010/main" val="16545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Developmental Education</a:t>
            </a:r>
            <a:br>
              <a:rPr lang="en-US" dirty="0" smtClean="0"/>
            </a:br>
            <a:r>
              <a:rPr lang="en-US" dirty="0" smtClean="0"/>
              <a:t>House Bill (HB) 1244</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solidFill>
              </a:rPr>
              <a:t>Effective fall 2012</a:t>
            </a:r>
          </a:p>
          <a:p>
            <a:r>
              <a:rPr lang="en-US" dirty="0" smtClean="0"/>
              <a:t>Addresses Developmental Education programs</a:t>
            </a:r>
          </a:p>
          <a:p>
            <a:r>
              <a:rPr lang="en-US" dirty="0" smtClean="0"/>
              <a:t>Requires use of differentiated placement and instruction</a:t>
            </a:r>
          </a:p>
          <a:p>
            <a:r>
              <a:rPr lang="en-US" dirty="0" smtClean="0"/>
              <a:t>Stresses importance of faculty development</a:t>
            </a:r>
          </a:p>
          <a:p>
            <a:r>
              <a:rPr lang="en-US" dirty="0" smtClean="0">
                <a:solidFill>
                  <a:schemeClr val="tx2"/>
                </a:solidFill>
              </a:rPr>
              <a:t>Spring 2013 </a:t>
            </a:r>
            <a:r>
              <a:rPr lang="en-US" dirty="0" smtClean="0"/>
              <a:t>– One non-course-based option (NCBO) required at each IHE</a:t>
            </a:r>
          </a:p>
          <a:p>
            <a:r>
              <a:rPr lang="en-US" dirty="0" smtClean="0">
                <a:solidFill>
                  <a:schemeClr val="tx2"/>
                </a:solidFill>
              </a:rPr>
              <a:t>Fall 2013 </a:t>
            </a:r>
            <a:r>
              <a:rPr lang="en-US" dirty="0" smtClean="0"/>
              <a:t>– One NCBO in each discipline</a:t>
            </a:r>
          </a:p>
          <a:p>
            <a:r>
              <a:rPr lang="en-US" dirty="0" smtClean="0"/>
              <a:t>Course pairing of DE and credit-bearing courses</a:t>
            </a:r>
            <a:endParaRPr lang="en-US" dirty="0"/>
          </a:p>
        </p:txBody>
      </p:sp>
    </p:spTree>
    <p:extLst>
      <p:ext uri="{BB962C8B-B14F-4D97-AF65-F5344CB8AC3E}">
        <p14:creationId xmlns:p14="http://schemas.microsoft.com/office/powerpoint/2010/main" val="116427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Common Core: The Rationale</a:t>
            </a:r>
            <a:endParaRPr lang="en-US" dirty="0"/>
          </a:p>
        </p:txBody>
      </p:sp>
      <p:sp>
        <p:nvSpPr>
          <p:cNvPr id="3" name="Content Placeholder 2"/>
          <p:cNvSpPr>
            <a:spLocks noGrp="1"/>
          </p:cNvSpPr>
          <p:nvPr>
            <p:ph idx="1"/>
          </p:nvPr>
        </p:nvSpPr>
        <p:spPr>
          <a:xfrm>
            <a:off x="457200" y="1524001"/>
            <a:ext cx="8229600" cy="4419600"/>
          </a:xfrm>
        </p:spPr>
        <p:txBody>
          <a:bodyPr>
            <a:normAutofit fontScale="25000" lnSpcReduction="20000"/>
          </a:bodyPr>
          <a:lstStyle/>
          <a:p>
            <a:pPr>
              <a:buNone/>
            </a:pPr>
            <a:r>
              <a:rPr lang="en-US" sz="8000" b="1" dirty="0" smtClean="0"/>
              <a:t>Derek Bok (2009) wrote:</a:t>
            </a:r>
          </a:p>
          <a:p>
            <a:pPr>
              <a:buNone/>
            </a:pPr>
            <a:r>
              <a:rPr lang="en-US" sz="11200" b="1" dirty="0" smtClean="0"/>
              <a:t>	“The time has come for America’s colleges to take a more candid look at their weaknesses and think more boldly about setting higher educational standards for themselves. While students are generally achieving good levels of learning in the undergraduate major discipline, their more fundamental skills – including writing, reading, and critical thinking – often leave much to be desired. Many graduates are not prepared to apply their specialized learning in the workplace or to handle tasks requiring higher-order thinking skills.  </a:t>
            </a:r>
            <a:endParaRPr lang="en-US" sz="11200" dirty="0"/>
          </a:p>
        </p:txBody>
      </p:sp>
    </p:spTree>
    <p:extLst>
      <p:ext uri="{BB962C8B-B14F-4D97-AF65-F5344CB8AC3E}">
        <p14:creationId xmlns:p14="http://schemas.microsoft.com/office/powerpoint/2010/main" val="140401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lvl="0">
              <a:spcBef>
                <a:spcPct val="20000"/>
              </a:spcBef>
            </a:pPr>
            <a:r>
              <a:rPr lang="en-US" b="1" dirty="0" smtClean="0">
                <a:solidFill>
                  <a:schemeClr val="accent2">
                    <a:lumMod val="50000"/>
                  </a:schemeClr>
                </a:solidFill>
              </a:rPr>
              <a:t>AVATAR</a:t>
            </a:r>
            <a:r>
              <a:rPr lang="en-US" dirty="0" smtClean="0"/>
              <a:t> Partner</a:t>
            </a:r>
            <a:br>
              <a:rPr lang="en-US" dirty="0" smtClean="0"/>
            </a:br>
            <a:r>
              <a:rPr lang="en-US" sz="2600" b="1" dirty="0">
                <a:solidFill>
                  <a:prstClr val="black"/>
                </a:solidFill>
                <a:ea typeface="+mn-ea"/>
                <a:cs typeface="+mn-cs"/>
              </a:rPr>
              <a:t>Roles and Responsibilities </a:t>
            </a:r>
            <a:br>
              <a:rPr lang="en-US" sz="2600" b="1" dirty="0">
                <a:solidFill>
                  <a:prstClr val="black"/>
                </a:solidFill>
                <a:ea typeface="+mn-ea"/>
                <a:cs typeface="+mn-cs"/>
              </a:rPr>
            </a:br>
            <a:endParaRPr lang="en-US" dirty="0"/>
          </a:p>
        </p:txBody>
      </p:sp>
      <p:sp>
        <p:nvSpPr>
          <p:cNvPr id="3" name="Content Placeholder 2"/>
          <p:cNvSpPr>
            <a:spLocks noGrp="1"/>
          </p:cNvSpPr>
          <p:nvPr>
            <p:ph idx="1"/>
          </p:nvPr>
        </p:nvSpPr>
        <p:spPr>
          <a:xfrm>
            <a:off x="457200" y="990600"/>
            <a:ext cx="8229600" cy="5029200"/>
          </a:xfrm>
        </p:spPr>
        <p:txBody>
          <a:bodyPr>
            <a:normAutofit fontScale="70000" lnSpcReduction="20000"/>
          </a:bodyPr>
          <a:lstStyle/>
          <a:p>
            <a:pPr marL="0" indent="0" algn="ctr">
              <a:buNone/>
            </a:pPr>
            <a:r>
              <a:rPr lang="en-US" sz="3800" i="1" dirty="0" smtClean="0">
                <a:solidFill>
                  <a:schemeClr val="accent2">
                    <a:lumMod val="50000"/>
                  </a:schemeClr>
                </a:solidFill>
              </a:rPr>
              <a:t>Education Service Center (ESC) or Others Who Serve as Facilitators/Coordinators</a:t>
            </a:r>
          </a:p>
          <a:p>
            <a:pPr marL="0" indent="0" algn="ctr">
              <a:buNone/>
            </a:pPr>
            <a:endParaRPr lang="en-US" sz="1400" u="sng" dirty="0" smtClean="0"/>
          </a:p>
          <a:p>
            <a:r>
              <a:rPr lang="en-US" sz="3600" dirty="0" smtClean="0"/>
              <a:t>Convene a vertical alignment team (VAT) in 2012-2013 and train a VAT for 2013-2014</a:t>
            </a:r>
          </a:p>
          <a:p>
            <a:r>
              <a:rPr lang="en-US" sz="3600" dirty="0" smtClean="0"/>
              <a:t>Expand or </a:t>
            </a:r>
            <a:r>
              <a:rPr lang="en-US" sz="3600" dirty="0"/>
              <a:t>c</a:t>
            </a:r>
            <a:r>
              <a:rPr lang="en-US" sz="3600" dirty="0" smtClean="0"/>
              <a:t>reate a regional shared college and career readiness foundation/understanding among the partnership and team</a:t>
            </a:r>
          </a:p>
          <a:p>
            <a:r>
              <a:rPr lang="en-US" sz="3600" dirty="0" smtClean="0"/>
              <a:t>Support the P-16 council and the partnership in securing and reviewing their regional college and career readiness student data</a:t>
            </a:r>
          </a:p>
          <a:p>
            <a:r>
              <a:rPr lang="en-US" sz="3600" dirty="0" smtClean="0"/>
              <a:t>Facilitate </a:t>
            </a:r>
            <a:r>
              <a:rPr lang="en-US" sz="3600" dirty="0"/>
              <a:t>the vertical alignment critical conversations </a:t>
            </a:r>
            <a:endParaRPr lang="en-US" sz="3600" dirty="0" smtClean="0"/>
          </a:p>
          <a:p>
            <a:r>
              <a:rPr lang="en-US" sz="3600" dirty="0" smtClean="0"/>
              <a:t>Design and implement with the partnership their vertical alignment action plan</a:t>
            </a:r>
          </a:p>
        </p:txBody>
      </p:sp>
      <p:sp>
        <p:nvSpPr>
          <p:cNvPr id="5" name="TextBox 4"/>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3884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revisions: Input and Process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Undergraduate Education Advisory Committee (UEAC)  Recommendation: </a:t>
            </a:r>
          </a:p>
          <a:p>
            <a:pPr>
              <a:buNone/>
            </a:pPr>
            <a:r>
              <a:rPr lang="en-US" b="1" dirty="0" smtClean="0"/>
              <a:t>	</a:t>
            </a:r>
          </a:p>
          <a:p>
            <a:pPr>
              <a:buNone/>
            </a:pPr>
            <a:r>
              <a:rPr lang="en-US" b="1" dirty="0" smtClean="0"/>
              <a:t>“Reconsider the core curriculum to ensure it reflects current and future demands on student knowledge and skills”</a:t>
            </a:r>
          </a:p>
          <a:p>
            <a:pPr>
              <a:buNone/>
            </a:pPr>
            <a:endParaRPr lang="en-US" b="1" dirty="0" smtClean="0"/>
          </a:p>
          <a:p>
            <a:pPr>
              <a:buNone/>
            </a:pPr>
            <a:r>
              <a:rPr lang="en-US" b="1" dirty="0" smtClean="0"/>
              <a:t>THECB works with educators across  the state to develop new rules.</a:t>
            </a:r>
          </a:p>
          <a:p>
            <a:pPr>
              <a:buNone/>
            </a:pPr>
            <a:endParaRPr lang="en-US" dirty="0"/>
          </a:p>
        </p:txBody>
      </p:sp>
    </p:spTree>
    <p:extLst>
      <p:ext uri="{BB962C8B-B14F-4D97-AF65-F5344CB8AC3E}">
        <p14:creationId xmlns:p14="http://schemas.microsoft.com/office/powerpoint/2010/main" val="30278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rrentCoreNewCoresidebysid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69875" y="0"/>
            <a:ext cx="8874125" cy="6858000"/>
          </a:xfrm>
          <a:prstGeom prst="rect">
            <a:avLst/>
          </a:prstGeom>
        </p:spPr>
      </p:pic>
    </p:spTree>
    <p:extLst>
      <p:ext uri="{BB962C8B-B14F-4D97-AF65-F5344CB8AC3E}">
        <p14:creationId xmlns:p14="http://schemas.microsoft.com/office/powerpoint/2010/main" val="351204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Issues</a:t>
            </a:r>
            <a:endParaRPr lang="en-US" dirty="0"/>
          </a:p>
        </p:txBody>
      </p:sp>
      <p:pic>
        <p:nvPicPr>
          <p:cNvPr id="4" name="Content Placeholder 3"/>
          <p:cNvPicPr>
            <a:picLocks noGrp="1" noChangeAspect="1"/>
          </p:cNvPicPr>
          <p:nvPr>
            <p:ph idx="1"/>
          </p:nvPr>
        </p:nvPicPr>
        <p:blipFill>
          <a:blip r:embed="rId2"/>
          <a:srcRect l="-9247" r="-9247"/>
          <a:stretch>
            <a:fillRect/>
          </a:stretch>
        </p:blipFill>
        <p:spPr/>
      </p:pic>
    </p:spTree>
    <p:extLst>
      <p:ext uri="{BB962C8B-B14F-4D97-AF65-F5344CB8AC3E}">
        <p14:creationId xmlns:p14="http://schemas.microsoft.com/office/powerpoint/2010/main" val="17361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transfer matters</a:t>
            </a:r>
            <a:endParaRPr lang="en-US" dirty="0"/>
          </a:p>
        </p:txBody>
      </p:sp>
      <p:sp>
        <p:nvSpPr>
          <p:cNvPr id="3" name="Content Placeholder 2"/>
          <p:cNvSpPr>
            <a:spLocks noGrp="1"/>
          </p:cNvSpPr>
          <p:nvPr>
            <p:ph idx="1"/>
          </p:nvPr>
        </p:nvSpPr>
        <p:spPr/>
        <p:txBody>
          <a:bodyPr/>
          <a:lstStyle/>
          <a:p>
            <a:r>
              <a:rPr lang="en-US" dirty="0" smtClean="0"/>
              <a:t>Nationally, one in five PhD graduates attended a community college  </a:t>
            </a:r>
          </a:p>
          <a:p>
            <a:r>
              <a:rPr lang="en-US" dirty="0" smtClean="0"/>
              <a:t>75% of freshmen and sophomores in Texas are enrolled at a community college    </a:t>
            </a:r>
          </a:p>
          <a:p>
            <a:r>
              <a:rPr lang="en-US" dirty="0" smtClean="0"/>
              <a:t>80% of Texas bachelor degree completers attended more than one college or university (THECB) </a:t>
            </a:r>
          </a:p>
          <a:p>
            <a:r>
              <a:rPr lang="en-US" dirty="0" smtClean="0"/>
              <a:t>Student movement is not one way (swirling)</a:t>
            </a:r>
            <a:endParaRPr lang="en-US" dirty="0"/>
          </a:p>
        </p:txBody>
      </p:sp>
    </p:spTree>
    <p:extLst>
      <p:ext uri="{BB962C8B-B14F-4D97-AF65-F5344CB8AC3E}">
        <p14:creationId xmlns:p14="http://schemas.microsoft.com/office/powerpoint/2010/main" val="273671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 say……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Students tell us to: </a:t>
            </a:r>
          </a:p>
          <a:p>
            <a:pPr>
              <a:buFont typeface="Wingdings" charset="2"/>
              <a:buChar char="v"/>
            </a:pPr>
            <a:r>
              <a:rPr lang="en-US" dirty="0" smtClean="0"/>
              <a:t>Eliminate the competitive attitudes between institutions </a:t>
            </a:r>
          </a:p>
          <a:p>
            <a:pPr>
              <a:buFont typeface="Wingdings" charset="2"/>
              <a:buChar char="v"/>
            </a:pPr>
            <a:r>
              <a:rPr lang="en-US" dirty="0" smtClean="0"/>
              <a:t>Improve advising </a:t>
            </a:r>
          </a:p>
          <a:p>
            <a:pPr>
              <a:buFont typeface="Wingdings" charset="2"/>
              <a:buChar char="v"/>
            </a:pPr>
            <a:r>
              <a:rPr lang="en-US" dirty="0" smtClean="0"/>
              <a:t>Expand university transfer advisors housed on community college campuses </a:t>
            </a:r>
          </a:p>
          <a:p>
            <a:pPr>
              <a:buFont typeface="Wingdings" charset="2"/>
              <a:buChar char="v"/>
            </a:pPr>
            <a:r>
              <a:rPr lang="en-US" dirty="0" smtClean="0"/>
              <a:t>Expand joint programs </a:t>
            </a:r>
          </a:p>
          <a:p>
            <a:pPr>
              <a:buFont typeface="Wingdings" charset="2"/>
              <a:buChar char="v"/>
            </a:pPr>
            <a:r>
              <a:rPr lang="en-US" dirty="0" smtClean="0"/>
              <a:t>Further communication between corresponding professionals </a:t>
            </a:r>
          </a:p>
          <a:p>
            <a:pPr>
              <a:buFont typeface="Wingdings" charset="2"/>
              <a:buChar char="v"/>
            </a:pPr>
            <a:r>
              <a:rPr lang="en-US" dirty="0" smtClean="0"/>
              <a:t>Realize multitudes of articulation agreements are confusing and not enough </a:t>
            </a:r>
            <a:endParaRPr lang="en-US" dirty="0"/>
          </a:p>
        </p:txBody>
      </p:sp>
    </p:spTree>
    <p:extLst>
      <p:ext uri="{BB962C8B-B14F-4D97-AF65-F5344CB8AC3E}">
        <p14:creationId xmlns:p14="http://schemas.microsoft.com/office/powerpoint/2010/main" val="397382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 Facilitating Transfer</a:t>
            </a:r>
            <a:endParaRPr lang="en-US" dirty="0"/>
          </a:p>
        </p:txBody>
      </p:sp>
      <p:sp>
        <p:nvSpPr>
          <p:cNvPr id="3" name="Content Placeholder 2"/>
          <p:cNvSpPr>
            <a:spLocks noGrp="1"/>
          </p:cNvSpPr>
          <p:nvPr>
            <p:ph idx="1"/>
          </p:nvPr>
        </p:nvSpPr>
        <p:spPr/>
        <p:txBody>
          <a:bodyPr/>
          <a:lstStyle/>
          <a:p>
            <a:r>
              <a:rPr lang="en-US" b="1" dirty="0" smtClean="0"/>
              <a:t>HB 3025 –Required Degree Plan  &amp; Reverse Transfer</a:t>
            </a:r>
          </a:p>
          <a:p>
            <a:r>
              <a:rPr lang="en-US" b="1" dirty="0" smtClean="0"/>
              <a:t>This bill requires each new student to file a degree plan by their second semester or after earning 45 hours and transfer students must be given the opportunity to reverse transfer in order to earn an Associates Degree </a:t>
            </a:r>
            <a:endParaRPr lang="en-US" dirty="0"/>
          </a:p>
        </p:txBody>
      </p:sp>
    </p:spTree>
    <p:extLst>
      <p:ext uri="{BB962C8B-B14F-4D97-AF65-F5344CB8AC3E}">
        <p14:creationId xmlns:p14="http://schemas.microsoft.com/office/powerpoint/2010/main" val="91461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and Accountability</a:t>
            </a:r>
            <a:endParaRPr lang="en-US" dirty="0"/>
          </a:p>
        </p:txBody>
      </p:sp>
      <p:pic>
        <p:nvPicPr>
          <p:cNvPr id="4" name="Content Placeholder 3"/>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46888" r="-46888"/>
              <a:stretch>
                <a:fillRect/>
              </a:stretch>
            </p:blipFill>
          </mc:Choice>
          <mc:Fallback>
            <p:blipFill>
              <a:blip r:embed="rId3"/>
              <a:srcRect l="-46888" r="-46888"/>
              <a:stretch>
                <a:fillRect/>
              </a:stretch>
            </p:blipFill>
          </mc:Fallback>
        </mc:AlternateContent>
        <p:spPr/>
      </p:pic>
    </p:spTree>
    <p:extLst>
      <p:ext uri="{BB962C8B-B14F-4D97-AF65-F5344CB8AC3E}">
        <p14:creationId xmlns:p14="http://schemas.microsoft.com/office/powerpoint/2010/main" val="45322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(4-year Institutions)</a:t>
            </a:r>
            <a:endParaRPr lang="en-US" dirty="0"/>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a:buNone/>
            </a:pPr>
            <a:r>
              <a:rPr lang="en-US" sz="8000" b="1" dirty="0" smtClean="0">
                <a:solidFill>
                  <a:schemeClr val="accent1"/>
                </a:solidFill>
              </a:rPr>
              <a:t>HB 9  STUDENT SUCCESS-BASED FUNDING </a:t>
            </a:r>
          </a:p>
          <a:p>
            <a:pPr>
              <a:buNone/>
            </a:pPr>
            <a:r>
              <a:rPr lang="en-US" sz="8000" b="1" dirty="0" smtClean="0">
                <a:solidFill>
                  <a:schemeClr val="accent1"/>
                </a:solidFill>
              </a:rPr>
              <a:t>The success measures may include: </a:t>
            </a:r>
          </a:p>
          <a:p>
            <a:r>
              <a:rPr lang="en-US" sz="9600" b="1" dirty="0" smtClean="0"/>
              <a:t>The total number of bachelor’s degree awarded by the institution;</a:t>
            </a:r>
          </a:p>
          <a:p>
            <a:r>
              <a:rPr lang="en-US" sz="9600" b="1" dirty="0" smtClean="0"/>
              <a:t>The total number of bachelor’s degrees in critical fields awarded by the institution; </a:t>
            </a:r>
          </a:p>
          <a:p>
            <a:r>
              <a:rPr lang="en-US" sz="9600" b="1" dirty="0" smtClean="0"/>
              <a:t>The total number of bachelor’s degrees awarded by the institution to at-risk students; and</a:t>
            </a:r>
          </a:p>
          <a:p>
            <a:r>
              <a:rPr lang="en-US" sz="9600" b="1" dirty="0" smtClean="0"/>
              <a:t>The six-year graduation rate of undergraduate students of the institution who initially enrolled in the institution in the fall semester immediately following their graduation from a Texas public high</a:t>
            </a:r>
          </a:p>
          <a:p>
            <a:r>
              <a:rPr lang="en-US" sz="9600" b="1" dirty="0" smtClean="0">
                <a:solidFill>
                  <a:schemeClr val="accent1"/>
                </a:solidFill>
              </a:rPr>
              <a:t>Formula funding recommendation shall not exceed 10 percent of the total general revenue appropriations</a:t>
            </a:r>
            <a:endParaRPr lang="en-US" sz="9600" dirty="0">
              <a:solidFill>
                <a:schemeClr val="accent1"/>
              </a:solidFill>
            </a:endParaRPr>
          </a:p>
        </p:txBody>
      </p:sp>
    </p:spTree>
    <p:extLst>
      <p:ext uri="{BB962C8B-B14F-4D97-AF65-F5344CB8AC3E}">
        <p14:creationId xmlns:p14="http://schemas.microsoft.com/office/powerpoint/2010/main" val="410831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(2-Year Institutions)</a:t>
            </a:r>
            <a:endParaRPr lang="en-US" dirty="0"/>
          </a:p>
        </p:txBody>
      </p:sp>
      <p:sp>
        <p:nvSpPr>
          <p:cNvPr id="3" name="Content Placeholder 2"/>
          <p:cNvSpPr>
            <a:spLocks noGrp="1"/>
          </p:cNvSpPr>
          <p:nvPr>
            <p:ph idx="1"/>
          </p:nvPr>
        </p:nvSpPr>
        <p:spPr>
          <a:xfrm>
            <a:off x="457200" y="1295400"/>
            <a:ext cx="8229600" cy="4876800"/>
          </a:xfrm>
        </p:spPr>
        <p:txBody>
          <a:bodyPr>
            <a:noAutofit/>
          </a:bodyPr>
          <a:lstStyle/>
          <a:p>
            <a:pPr>
              <a:buNone/>
            </a:pPr>
            <a:r>
              <a:rPr lang="en-US" sz="2200" dirty="0" smtClean="0"/>
              <a:t>The formulas considered by the Coordinating Board may include the following:</a:t>
            </a:r>
          </a:p>
          <a:p>
            <a:pPr>
              <a:buNone/>
            </a:pPr>
            <a:r>
              <a:rPr lang="en-US" sz="2200" dirty="0" smtClean="0"/>
              <a:t>Successful completion of: </a:t>
            </a:r>
          </a:p>
          <a:p>
            <a:pPr>
              <a:buFont typeface="Wingdings" charset="2"/>
              <a:buChar char="u"/>
            </a:pPr>
            <a:r>
              <a:rPr lang="en-US" sz="2200" dirty="0" smtClean="0"/>
              <a:t>Developmental education in math or English; </a:t>
            </a:r>
          </a:p>
          <a:p>
            <a:pPr>
              <a:buFont typeface="Wingdings" charset="2"/>
              <a:buChar char="u"/>
            </a:pPr>
            <a:r>
              <a:rPr lang="en-US" sz="2200" dirty="0" smtClean="0"/>
              <a:t>The first college-level math course with a grade of “C” or higher; </a:t>
            </a:r>
          </a:p>
          <a:p>
            <a:pPr>
              <a:buFont typeface="Wingdings" charset="2"/>
              <a:buChar char="u"/>
            </a:pPr>
            <a:r>
              <a:rPr lang="en-US" sz="2200" dirty="0" smtClean="0"/>
              <a:t>The first college-level English course with a grade of “C” or higher; and </a:t>
            </a:r>
          </a:p>
          <a:p>
            <a:pPr>
              <a:buFont typeface="Wingdings" charset="2"/>
              <a:buChar char="u"/>
            </a:pPr>
            <a:r>
              <a:rPr lang="en-US" sz="2200" dirty="0" smtClean="0"/>
              <a:t>The first 30 semester credit hours at the institution. </a:t>
            </a:r>
          </a:p>
          <a:p>
            <a:pPr>
              <a:buFont typeface="Wingdings" charset="2"/>
              <a:buChar char="u"/>
            </a:pPr>
            <a:r>
              <a:rPr lang="en-US" sz="2200" dirty="0" smtClean="0"/>
              <a:t>Transfer to a four-year college or university after successful completion of at least 15 semester credit hours at the institution; and </a:t>
            </a:r>
          </a:p>
          <a:p>
            <a:pPr>
              <a:buFont typeface="Wingdings" charset="2"/>
              <a:buChar char="u"/>
            </a:pPr>
            <a:r>
              <a:rPr lang="en-US" sz="2200" dirty="0" smtClean="0"/>
              <a:t>The total number of associate’s degrees, bachelor’s degrees, and certificates</a:t>
            </a:r>
            <a:r>
              <a:rPr lang="en-US" sz="2400" dirty="0" smtClean="0"/>
              <a:t>. </a:t>
            </a:r>
            <a:endParaRPr lang="en-US" sz="2400" dirty="0"/>
          </a:p>
        </p:txBody>
      </p:sp>
    </p:spTree>
    <p:extLst>
      <p:ext uri="{BB962C8B-B14F-4D97-AF65-F5344CB8AC3E}">
        <p14:creationId xmlns:p14="http://schemas.microsoft.com/office/powerpoint/2010/main" val="357105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high school courses:</a:t>
            </a:r>
            <a:br>
              <a:rPr lang="en-US" dirty="0" smtClean="0"/>
            </a:br>
            <a:r>
              <a:rPr lang="en-US" dirty="0" smtClean="0"/>
              <a:t>Benefits and implications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Advanced Placement</a:t>
            </a:r>
          </a:p>
          <a:p>
            <a:pPr lvl="1"/>
            <a:r>
              <a:rPr lang="en-US" dirty="0" smtClean="0"/>
              <a:t>Many more participating in courses</a:t>
            </a:r>
          </a:p>
          <a:p>
            <a:pPr lvl="1"/>
            <a:r>
              <a:rPr lang="en-US" dirty="0" smtClean="0"/>
              <a:t>Performance still trailing no. of attempts</a:t>
            </a:r>
          </a:p>
          <a:p>
            <a:r>
              <a:rPr lang="en-US" dirty="0" smtClean="0"/>
              <a:t>International Baccalaureate</a:t>
            </a:r>
          </a:p>
          <a:p>
            <a:pPr lvl="1"/>
            <a:r>
              <a:rPr lang="en-US" dirty="0" smtClean="0"/>
              <a:t>Most prescriptive</a:t>
            </a:r>
          </a:p>
          <a:p>
            <a:r>
              <a:rPr lang="en-US" dirty="0" smtClean="0"/>
              <a:t>Dual Credit </a:t>
            </a:r>
          </a:p>
          <a:p>
            <a:pPr lvl="1"/>
            <a:r>
              <a:rPr lang="en-US" dirty="0" smtClean="0"/>
              <a:t>High rates of participation</a:t>
            </a:r>
          </a:p>
          <a:p>
            <a:pPr lvl="1"/>
            <a:r>
              <a:rPr lang="en-US" dirty="0" smtClean="0"/>
              <a:t>Quality and rigor difficult to monitor</a:t>
            </a:r>
          </a:p>
          <a:p>
            <a:pPr lvl="1"/>
            <a:r>
              <a:rPr lang="en-US" dirty="0" smtClean="0"/>
              <a:t>Some unintended consequences</a:t>
            </a:r>
            <a:endParaRPr lang="en-US" dirty="0"/>
          </a:p>
        </p:txBody>
      </p:sp>
    </p:spTree>
    <p:extLst>
      <p:ext uri="{BB962C8B-B14F-4D97-AF65-F5344CB8AC3E}">
        <p14:creationId xmlns:p14="http://schemas.microsoft.com/office/powerpoint/2010/main" val="53068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786860" y="1219855"/>
            <a:ext cx="3581400" cy="523220"/>
          </a:xfrm>
          <a:prstGeom prst="rect">
            <a:avLst/>
          </a:prstGeom>
          <a:noFill/>
        </p:spPr>
        <p:txBody>
          <a:bodyPr wrap="square" rtlCol="0">
            <a:spAutoFit/>
          </a:bodyPr>
          <a:lstStyle/>
          <a:p>
            <a:pPr algn="ctr"/>
            <a:r>
              <a:rPr lang="en-US" sz="2800" b="1" dirty="0" smtClean="0">
                <a:ln w="18000">
                  <a:solidFill>
                    <a:schemeClr val="accent2">
                      <a:lumMod val="50000"/>
                    </a:schemeClr>
                  </a:solidFill>
                  <a:prstDash val="solid"/>
                  <a:miter lim="800000"/>
                </a:ln>
                <a:solidFill>
                  <a:schemeClr val="accent2">
                    <a:lumMod val="50000"/>
                  </a:schemeClr>
                </a:solidFill>
                <a:effectLst>
                  <a:outerShdw blurRad="38100" dist="38100" dir="2700000" algn="tl">
                    <a:srgbClr val="000000">
                      <a:alpha val="43137"/>
                    </a:srgbClr>
                  </a:outerShdw>
                </a:effectLst>
                <a:cs typeface="Narkisim" pitchFamily="34" charset="-79"/>
              </a:rPr>
              <a:t>Critical Conversations</a:t>
            </a:r>
            <a:endParaRPr lang="en-US" sz="2800" b="1" dirty="0">
              <a:ln w="18000">
                <a:solidFill>
                  <a:schemeClr val="accent2">
                    <a:lumMod val="50000"/>
                  </a:schemeClr>
                </a:solidFill>
                <a:prstDash val="solid"/>
                <a:miter lim="800000"/>
              </a:ln>
              <a:solidFill>
                <a:schemeClr val="accent2">
                  <a:lumMod val="50000"/>
                </a:schemeClr>
              </a:solidFill>
              <a:effectLst>
                <a:outerShdw blurRad="38100" dist="38100" dir="2700000" algn="tl">
                  <a:srgbClr val="000000">
                    <a:alpha val="43137"/>
                  </a:srgb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Tree>
    <p:extLst>
      <p:ext uri="{BB962C8B-B14F-4D97-AF65-F5344CB8AC3E}">
        <p14:creationId xmlns:p14="http://schemas.microsoft.com/office/powerpoint/2010/main" val="279813035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t>
            </a:r>
            <a:r>
              <a:rPr lang="en-US" dirty="0"/>
              <a:t>p</a:t>
            </a:r>
            <a:r>
              <a:rPr lang="en-US" dirty="0" smtClean="0"/>
              <a:t>lanning stage….</a:t>
            </a:r>
            <a:endParaRPr lang="en-US" dirty="0"/>
          </a:p>
        </p:txBody>
      </p:sp>
      <p:pic>
        <p:nvPicPr>
          <p:cNvPr id="4" name="Content Placeholder 3"/>
          <p:cNvPicPr>
            <a:picLocks noGrp="1" noChangeAspect="1"/>
          </p:cNvPicPr>
          <p:nvPr>
            <p:ph idx="1"/>
          </p:nvPr>
        </p:nvPicPr>
        <p:blipFill>
          <a:blip r:embed="rId2"/>
          <a:srcRect l="-87404" r="-87404"/>
          <a:stretch>
            <a:fillRect/>
          </a:stretch>
        </p:blipFill>
        <p:spPr>
          <a:xfrm>
            <a:off x="4191000" y="1676401"/>
            <a:ext cx="5562600" cy="3810000"/>
          </a:xfrm>
        </p:spPr>
      </p:pic>
      <p:sp>
        <p:nvSpPr>
          <p:cNvPr id="5" name="TextBox 4"/>
          <p:cNvSpPr txBox="1"/>
          <p:nvPr/>
        </p:nvSpPr>
        <p:spPr>
          <a:xfrm>
            <a:off x="685800" y="1524000"/>
            <a:ext cx="4648200" cy="4191000"/>
          </a:xfrm>
          <a:prstGeom prst="rect">
            <a:avLst/>
          </a:prstGeom>
          <a:noFill/>
        </p:spPr>
        <p:txBody>
          <a:bodyPr wrap="square" rtlCol="0">
            <a:normAutofit fontScale="62500" lnSpcReduction="20000"/>
          </a:bodyPr>
          <a:lstStyle/>
          <a:p>
            <a:pPr marL="400050" indent="-400050">
              <a:buFont typeface="Wingdings" charset="2"/>
              <a:buChar char="Ø"/>
            </a:pPr>
            <a:r>
              <a:rPr lang="en-US" sz="3294" dirty="0" smtClean="0"/>
              <a:t>Developmental Education Holistic planning and advising protocol</a:t>
            </a:r>
          </a:p>
          <a:p>
            <a:pPr marL="400050" indent="-400050"/>
            <a:r>
              <a:rPr lang="en-US" sz="3294" dirty="0" smtClean="0"/>
              <a:t>	</a:t>
            </a:r>
          </a:p>
          <a:p>
            <a:pPr marL="400050" indent="-400050"/>
            <a:r>
              <a:rPr lang="en-US" sz="3294" dirty="0" smtClean="0"/>
              <a:t>	Consider high school GPA; non-cognitive scores; career alignment</a:t>
            </a:r>
          </a:p>
          <a:p>
            <a:pPr marL="400050" indent="-400050"/>
            <a:endParaRPr lang="en-US" sz="3294" dirty="0" smtClean="0"/>
          </a:p>
          <a:p>
            <a:pPr marL="400050" indent="-400050">
              <a:buFont typeface="Wingdings" charset="2"/>
              <a:buChar char="Ø"/>
            </a:pPr>
            <a:r>
              <a:rPr lang="en-US" sz="3294" dirty="0" smtClean="0"/>
              <a:t>Integrated Reading and Writing courses in developmental education</a:t>
            </a:r>
          </a:p>
          <a:p>
            <a:pPr marL="400050" indent="-400050">
              <a:buFont typeface="Wingdings" charset="2"/>
              <a:buChar char="Ø"/>
            </a:pPr>
            <a:endParaRPr lang="en-US" sz="3294" dirty="0" smtClean="0"/>
          </a:p>
          <a:p>
            <a:pPr marL="400050" indent="-400050">
              <a:buFont typeface="Wingdings" charset="2"/>
              <a:buChar char="Ø"/>
            </a:pPr>
            <a:r>
              <a:rPr lang="en-US" sz="3294" dirty="0" smtClean="0"/>
              <a:t>Creation of  Adult Basic Education partnerships with </a:t>
            </a:r>
            <a:r>
              <a:rPr lang="en-US" sz="3294" dirty="0" err="1" smtClean="0"/>
              <a:t>IHE’s</a:t>
            </a:r>
            <a:r>
              <a:rPr lang="en-US" sz="3294" dirty="0" smtClean="0"/>
              <a:t> </a:t>
            </a:r>
          </a:p>
          <a:p>
            <a:pPr marL="400050" indent="-400050">
              <a:buFont typeface="Wingdings" charset="2"/>
              <a:buChar char="Ø"/>
            </a:pPr>
            <a:endParaRPr lang="en-US" sz="3294" dirty="0" smtClean="0"/>
          </a:p>
          <a:p>
            <a:pPr marL="400050" indent="-400050">
              <a:buFont typeface="Wingdings" charset="2"/>
              <a:buChar char="Ø"/>
            </a:pPr>
            <a:r>
              <a:rPr lang="en-US" sz="3294" dirty="0" smtClean="0"/>
              <a:t>Mandated Pre-assessment for students Would eliminate “Cold-turkey” placement exams</a:t>
            </a:r>
          </a:p>
          <a:p>
            <a:pPr marL="857250" lvl="1" indent="-400050">
              <a:buFont typeface="Wingdings" charset="2"/>
              <a:buChar char="Ø"/>
            </a:pPr>
            <a:endParaRPr lang="en-US" dirty="0"/>
          </a:p>
        </p:txBody>
      </p:sp>
    </p:spTree>
    <p:extLst>
      <p:ext uri="{BB962C8B-B14F-4D97-AF65-F5344CB8AC3E}">
        <p14:creationId xmlns:p14="http://schemas.microsoft.com/office/powerpoint/2010/main" val="92378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Progress toward College Readiness</a:t>
            </a:r>
            <a:br>
              <a:rPr lang="en-US" dirty="0" smtClean="0">
                <a:solidFill>
                  <a:schemeClr val="accent3"/>
                </a:solidFill>
              </a:rPr>
            </a:br>
            <a:r>
              <a:rPr lang="en-US" dirty="0" smtClean="0">
                <a:solidFill>
                  <a:schemeClr val="accent3"/>
                </a:solidFill>
              </a:rPr>
              <a:t>Questions and comments</a:t>
            </a:r>
            <a:endParaRPr lang="en-US" dirty="0">
              <a:solidFill>
                <a:schemeClr val="accent3"/>
              </a:solidFill>
            </a:endParaRPr>
          </a:p>
        </p:txBody>
      </p:sp>
      <p:sp>
        <p:nvSpPr>
          <p:cNvPr id="3" name="Content Placeholder 2"/>
          <p:cNvSpPr>
            <a:spLocks noGrp="1"/>
          </p:cNvSpPr>
          <p:nvPr>
            <p:ph idx="1"/>
          </p:nvPr>
        </p:nvSpPr>
        <p:spPr/>
        <p:txBody>
          <a:bodyPr>
            <a:normAutofit/>
          </a:bodyPr>
          <a:lstStyle/>
          <a:p>
            <a:pPr>
              <a:buNone/>
            </a:pPr>
            <a:endParaRPr lang="en-US" sz="5400" dirty="0" smtClean="0"/>
          </a:p>
          <a:p>
            <a:pPr>
              <a:buNone/>
            </a:pPr>
            <a:endParaRPr lang="en-US" sz="5400" dirty="0"/>
          </a:p>
          <a:p>
            <a:pPr>
              <a:buNone/>
            </a:pPr>
            <a:endParaRPr lang="en-US" sz="5400" dirty="0"/>
          </a:p>
        </p:txBody>
      </p:sp>
      <p:pic>
        <p:nvPicPr>
          <p:cNvPr id="4" name="Picture 3"/>
          <p:cNvPicPr>
            <a:picLocks noChangeAspect="1"/>
          </p:cNvPicPr>
          <p:nvPr/>
        </p:nvPicPr>
        <p:blipFill>
          <a:blip r:embed="rId2"/>
          <a:stretch>
            <a:fillRect/>
          </a:stretch>
        </p:blipFill>
        <p:spPr>
          <a:xfrm>
            <a:off x="1676400" y="1698752"/>
            <a:ext cx="5410200" cy="3859276"/>
          </a:xfrm>
          <a:prstGeom prst="rect">
            <a:avLst/>
          </a:prstGeom>
        </p:spPr>
      </p:pic>
    </p:spTree>
    <p:extLst>
      <p:ext uri="{BB962C8B-B14F-4D97-AF65-F5344CB8AC3E}">
        <p14:creationId xmlns:p14="http://schemas.microsoft.com/office/powerpoint/2010/main" val="389420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 the help of projects like AVATAR….we’ll get there!</a:t>
            </a:r>
            <a:endParaRPr lang="en-US" dirty="0"/>
          </a:p>
        </p:txBody>
      </p:sp>
      <p:pic>
        <p:nvPicPr>
          <p:cNvPr id="4" name="Content Placeholder 3" descr="made it to the top.jpg"/>
          <p:cNvPicPr>
            <a:picLocks noGrp="1" noChangeAspect="1"/>
          </p:cNvPicPr>
          <p:nvPr>
            <p:ph idx="1"/>
          </p:nvPr>
        </p:nvPicPr>
        <p:blipFill>
          <a:blip r:embed="rId2"/>
          <a:srcRect l="-18187" r="-18187"/>
          <a:stretch>
            <a:fillRect/>
          </a:stretch>
        </p:blipFill>
        <p:spPr>
          <a:xfrm>
            <a:off x="457200" y="1600201"/>
            <a:ext cx="8229600" cy="4343400"/>
          </a:xfrm>
        </p:spPr>
      </p:pic>
    </p:spTree>
    <p:extLst>
      <p:ext uri="{BB962C8B-B14F-4D97-AF65-F5344CB8AC3E}">
        <p14:creationId xmlns:p14="http://schemas.microsoft.com/office/powerpoint/2010/main" val="287718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05800" cy="1470025"/>
          </a:xfrm>
        </p:spPr>
        <p:txBody>
          <a:bodyPr>
            <a:normAutofit fontScale="90000"/>
          </a:bodyPr>
          <a:lstStyle/>
          <a:p>
            <a:pPr lvl="0">
              <a:spcBef>
                <a:spcPct val="20000"/>
              </a:spcBef>
            </a:pPr>
            <a:r>
              <a:rPr lang="en-US" sz="4100" b="1" dirty="0" smtClean="0">
                <a:solidFill>
                  <a:schemeClr val="tx1">
                    <a:lumMod val="75000"/>
                    <a:lumOff val="25000"/>
                  </a:schemeClr>
                </a:solidFill>
              </a:rPr>
              <a:t>Regional Curriculum and Instructional Alignment</a:t>
            </a:r>
            <a:r>
              <a:rPr lang="en-US" sz="4100" dirty="0" smtClean="0">
                <a:solidFill>
                  <a:schemeClr val="tx1">
                    <a:lumMod val="75000"/>
                    <a:lumOff val="25000"/>
                  </a:schemeClr>
                </a:solidFill>
              </a:rPr>
              <a:t>:</a:t>
            </a:r>
            <a:r>
              <a:rPr lang="en-US" dirty="0" smtClean="0">
                <a:solidFill>
                  <a:schemeClr val="tx1">
                    <a:lumMod val="85000"/>
                    <a:lumOff val="15000"/>
                  </a:schemeClr>
                </a:solidFill>
              </a:rPr>
              <a:t/>
            </a:r>
            <a:br>
              <a:rPr lang="en-US" dirty="0" smtClean="0">
                <a:solidFill>
                  <a:schemeClr val="tx1">
                    <a:lumMod val="85000"/>
                    <a:lumOff val="15000"/>
                  </a:schemeClr>
                </a:solidFill>
              </a:rPr>
            </a:br>
            <a:r>
              <a:rPr lang="en-US" sz="3100" i="1" dirty="0">
                <a:solidFill>
                  <a:schemeClr val="tx1">
                    <a:lumMod val="50000"/>
                    <a:lumOff val="50000"/>
                  </a:schemeClr>
                </a:solidFill>
                <a:ea typeface="+mn-ea"/>
                <a:cs typeface="+mn-cs"/>
              </a:rPr>
              <a:t>Critical Conversations, Intentional Interventions, </a:t>
            </a:r>
            <a:r>
              <a:rPr lang="en-US" sz="3100" i="1" dirty="0" smtClean="0">
                <a:solidFill>
                  <a:schemeClr val="tx1">
                    <a:lumMod val="50000"/>
                    <a:lumOff val="50000"/>
                  </a:schemeClr>
                </a:solidFill>
                <a:ea typeface="+mn-ea"/>
                <a:cs typeface="+mn-cs"/>
              </a:rPr>
              <a:t/>
            </a:r>
            <a:br>
              <a:rPr lang="en-US" sz="3100" i="1" dirty="0" smtClean="0">
                <a:solidFill>
                  <a:schemeClr val="tx1">
                    <a:lumMod val="50000"/>
                    <a:lumOff val="50000"/>
                  </a:schemeClr>
                </a:solidFill>
                <a:ea typeface="+mn-ea"/>
                <a:cs typeface="+mn-cs"/>
              </a:rPr>
            </a:br>
            <a:r>
              <a:rPr lang="en-US" sz="3100" i="1" dirty="0" smtClean="0">
                <a:solidFill>
                  <a:schemeClr val="tx1">
                    <a:lumMod val="50000"/>
                    <a:lumOff val="50000"/>
                  </a:schemeClr>
                </a:solidFill>
                <a:ea typeface="+mn-ea"/>
                <a:cs typeface="+mn-cs"/>
              </a:rPr>
              <a:t>and </a:t>
            </a:r>
            <a:r>
              <a:rPr lang="en-US" sz="3100" i="1" dirty="0">
                <a:solidFill>
                  <a:schemeClr val="tx1">
                    <a:lumMod val="50000"/>
                    <a:lumOff val="50000"/>
                  </a:schemeClr>
                </a:solidFill>
                <a:ea typeface="+mn-ea"/>
                <a:cs typeface="+mn-cs"/>
              </a:rPr>
              <a:t>Benefits from Implementation</a:t>
            </a:r>
            <a:r>
              <a:rPr lang="en-US" sz="2800" dirty="0">
                <a:solidFill>
                  <a:prstClr val="black">
                    <a:tint val="75000"/>
                  </a:prstClr>
                </a:solidFill>
                <a:ea typeface="+mn-ea"/>
                <a:cs typeface="+mn-cs"/>
              </a:rPr>
              <a:t/>
            </a:r>
            <a:br>
              <a:rPr lang="en-US" sz="2800" dirty="0">
                <a:solidFill>
                  <a:prstClr val="black">
                    <a:tint val="75000"/>
                  </a:prstClr>
                </a:solidFill>
                <a:ea typeface="+mn-ea"/>
                <a:cs typeface="+mn-cs"/>
              </a:rPr>
            </a:br>
            <a:endParaRPr lang="en-US" dirty="0">
              <a:solidFill>
                <a:schemeClr val="tx1">
                  <a:lumMod val="85000"/>
                  <a:lumOff val="15000"/>
                </a:schemeClr>
              </a:solidFill>
            </a:endParaRPr>
          </a:p>
        </p:txBody>
      </p:sp>
      <p:sp>
        <p:nvSpPr>
          <p:cNvPr id="3" name="Subtitle 2"/>
          <p:cNvSpPr>
            <a:spLocks noGrp="1"/>
          </p:cNvSpPr>
          <p:nvPr>
            <p:ph type="subTitle" idx="1"/>
          </p:nvPr>
        </p:nvSpPr>
        <p:spPr>
          <a:xfrm>
            <a:off x="685800" y="4572000"/>
            <a:ext cx="8001000" cy="1066800"/>
          </a:xfrm>
        </p:spPr>
        <p:txBody>
          <a:bodyPr>
            <a:normAutofit/>
          </a:bodyPr>
          <a:lstStyle/>
          <a:p>
            <a:r>
              <a:rPr lang="en-US" sz="2800" dirty="0" smtClean="0"/>
              <a:t>   Perspectives from Partners</a:t>
            </a:r>
            <a:endParaRPr lang="en-US" sz="2800" dirty="0"/>
          </a:p>
        </p:txBody>
      </p:sp>
    </p:spTree>
    <p:extLst>
      <p:ext uri="{BB962C8B-B14F-4D97-AF65-F5344CB8AC3E}">
        <p14:creationId xmlns:p14="http://schemas.microsoft.com/office/powerpoint/2010/main" val="3364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Session Outcomes</a:t>
            </a:r>
            <a:endParaRPr lang="en-US" b="1" dirty="0">
              <a:solidFill>
                <a:schemeClr val="accent2">
                  <a:lumMod val="50000"/>
                </a:schemeClr>
              </a:solidFill>
            </a:endParaRPr>
          </a:p>
        </p:txBody>
      </p:sp>
      <p:sp>
        <p:nvSpPr>
          <p:cNvPr id="3" name="Content Placeholder 2"/>
          <p:cNvSpPr>
            <a:spLocks noGrp="1"/>
          </p:cNvSpPr>
          <p:nvPr>
            <p:ph idx="1"/>
          </p:nvPr>
        </p:nvSpPr>
        <p:spPr>
          <a:xfrm>
            <a:off x="457200" y="1600201"/>
            <a:ext cx="8229600" cy="3657600"/>
          </a:xfrm>
        </p:spPr>
        <p:txBody>
          <a:bodyPr/>
          <a:lstStyle/>
          <a:p>
            <a:pPr marL="514350" indent="-514350">
              <a:buFont typeface="+mj-lt"/>
              <a:buAutoNum type="arabicPeriod"/>
            </a:pPr>
            <a:r>
              <a:rPr lang="en-US" i="1" dirty="0" smtClean="0">
                <a:solidFill>
                  <a:schemeClr val="tx1">
                    <a:lumMod val="75000"/>
                    <a:lumOff val="25000"/>
                  </a:schemeClr>
                </a:solidFill>
              </a:rPr>
              <a:t>Aware of the various partners and their roles during critical conversations.</a:t>
            </a:r>
          </a:p>
          <a:p>
            <a:pPr marL="514350" indent="-514350">
              <a:buFont typeface="+mj-lt"/>
              <a:buAutoNum type="arabicPeriod"/>
            </a:pPr>
            <a:r>
              <a:rPr lang="en-US" i="1" dirty="0" smtClean="0">
                <a:solidFill>
                  <a:schemeClr val="tx1">
                    <a:lumMod val="75000"/>
                    <a:lumOff val="25000"/>
                  </a:schemeClr>
                </a:solidFill>
              </a:rPr>
              <a:t>Identify an activity that could  become part of your region’s action plan.</a:t>
            </a:r>
          </a:p>
          <a:p>
            <a:pPr marL="514350" indent="-514350">
              <a:buFont typeface="+mj-lt"/>
              <a:buAutoNum type="arabicPeriod"/>
            </a:pPr>
            <a:r>
              <a:rPr lang="en-US" i="1" dirty="0" smtClean="0">
                <a:solidFill>
                  <a:schemeClr val="tx1">
                    <a:lumMod val="75000"/>
                    <a:lumOff val="25000"/>
                  </a:schemeClr>
                </a:solidFill>
              </a:rPr>
              <a:t>Understand opportunities and challenges related to regional vertical alignment work. </a:t>
            </a:r>
            <a:endParaRPr lang="en-US" i="1" dirty="0">
              <a:solidFill>
                <a:schemeClr val="tx1">
                  <a:lumMod val="75000"/>
                  <a:lumOff val="25000"/>
                </a:schemeClr>
              </a:solidFill>
            </a:endParaRPr>
          </a:p>
        </p:txBody>
      </p:sp>
    </p:spTree>
    <p:extLst>
      <p:ext uri="{BB962C8B-B14F-4D97-AF65-F5344CB8AC3E}">
        <p14:creationId xmlns:p14="http://schemas.microsoft.com/office/powerpoint/2010/main" val="34908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b="1" dirty="0" smtClean="0">
                <a:solidFill>
                  <a:schemeClr val="accent2">
                    <a:lumMod val="50000"/>
                  </a:schemeClr>
                </a:solidFill>
              </a:rPr>
              <a:t>Panel Members </a:t>
            </a:r>
            <a:endParaRPr lang="en-US" b="1" dirty="0">
              <a:solidFill>
                <a:schemeClr val="accent2">
                  <a:lumMod val="50000"/>
                </a:schemeClr>
              </a:solidFill>
            </a:endParaRPr>
          </a:p>
        </p:txBody>
      </p:sp>
      <p:sp>
        <p:nvSpPr>
          <p:cNvPr id="3" name="Content Placeholder 2"/>
          <p:cNvSpPr>
            <a:spLocks noGrp="1"/>
          </p:cNvSpPr>
          <p:nvPr>
            <p:ph idx="1"/>
          </p:nvPr>
        </p:nvSpPr>
        <p:spPr>
          <a:xfrm>
            <a:off x="457200" y="990600"/>
            <a:ext cx="8229600" cy="5181600"/>
          </a:xfrm>
        </p:spPr>
        <p:txBody>
          <a:bodyPr>
            <a:normAutofit fontScale="85000" lnSpcReduction="20000"/>
          </a:bodyPr>
          <a:lstStyle/>
          <a:p>
            <a:pPr marL="0" indent="0">
              <a:buNone/>
            </a:pPr>
            <a:r>
              <a:rPr lang="en-US" b="1" dirty="0" smtClean="0"/>
              <a:t>Pam Campbell</a:t>
            </a:r>
            <a:r>
              <a:rPr lang="en-US" dirty="0" smtClean="0"/>
              <a:t>, Associate Vice Chancellor for Educational 	Partnerships; Co-Coordinator, Houston Pathways 	Initiative, San Jacinto College</a:t>
            </a:r>
          </a:p>
          <a:p>
            <a:pPr marL="0" indent="0">
              <a:buNone/>
            </a:pPr>
            <a:r>
              <a:rPr lang="en-US" b="1" dirty="0" smtClean="0"/>
              <a:t>Catherine O’Brien</a:t>
            </a:r>
            <a:r>
              <a:rPr lang="en-US" dirty="0" smtClean="0"/>
              <a:t>, Associate Vice Chancellor for 	Learning; Co-Coordinator, Houston Pathways 	Initiative, San Jacinto College</a:t>
            </a:r>
          </a:p>
          <a:p>
            <a:pPr marL="0" indent="0">
              <a:buNone/>
            </a:pPr>
            <a:r>
              <a:rPr lang="en-US" b="1" dirty="0" smtClean="0"/>
              <a:t>Shane Woods</a:t>
            </a:r>
            <a:r>
              <a:rPr lang="en-US" dirty="0" smtClean="0"/>
              <a:t>, AVATAR Pilot Project Participant, Science 	Director, Fort Worth ISD</a:t>
            </a:r>
          </a:p>
          <a:p>
            <a:pPr marL="0" indent="0">
              <a:buNone/>
            </a:pPr>
            <a:r>
              <a:rPr lang="en-US" b="1" dirty="0" smtClean="0"/>
              <a:t>Diana Mason</a:t>
            </a:r>
            <a:r>
              <a:rPr lang="en-US" dirty="0" smtClean="0"/>
              <a:t>, AVATAR Pilot Project Participant, Chemistry 	Professor, University of North Texas</a:t>
            </a:r>
          </a:p>
          <a:p>
            <a:pPr marL="0" indent="0">
              <a:buNone/>
            </a:pPr>
            <a:r>
              <a:rPr lang="en-US" b="1" dirty="0" smtClean="0"/>
              <a:t>Juan Barbarin-Castillo</a:t>
            </a:r>
            <a:r>
              <a:rPr lang="en-US" dirty="0" smtClean="0"/>
              <a:t>, AVATAR Pilot Project Participant, 	Chemistry Professor, Tarrant County College</a:t>
            </a:r>
          </a:p>
          <a:p>
            <a:pPr marL="0" indent="0">
              <a:buNone/>
            </a:pPr>
            <a:r>
              <a:rPr lang="en-US" b="1" dirty="0" smtClean="0"/>
              <a:t>Michelle Porter</a:t>
            </a:r>
            <a:r>
              <a:rPr lang="en-US" dirty="0" smtClean="0"/>
              <a:t>, AVATAR Pilot Project, Chemistry Teacher, 	Dallas ISD </a:t>
            </a:r>
          </a:p>
          <a:p>
            <a:pPr marL="0" indent="0">
              <a:buNone/>
            </a:pPr>
            <a:endParaRPr lang="en-US" dirty="0" smtClean="0"/>
          </a:p>
          <a:p>
            <a:pPr marL="0" indent="0">
              <a:buNone/>
            </a:pPr>
            <a:endParaRPr lang="en-US" dirty="0"/>
          </a:p>
        </p:txBody>
      </p:sp>
      <p:sp>
        <p:nvSpPr>
          <p:cNvPr id="4" name="TextBox 3"/>
          <p:cNvSpPr txBox="1"/>
          <p:nvPr/>
        </p:nvSpPr>
        <p:spPr>
          <a:xfrm>
            <a:off x="2362200" y="6172200"/>
            <a:ext cx="4038600" cy="381000"/>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9861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786860" y="1219855"/>
            <a:ext cx="3581400" cy="523220"/>
          </a:xfrm>
          <a:prstGeom prst="rect">
            <a:avLst/>
          </a:prstGeom>
          <a:noFill/>
        </p:spPr>
        <p:txBody>
          <a:bodyPr wrap="square" rtlCol="0">
            <a:spAutoFit/>
          </a:bodyPr>
          <a:lstStyle/>
          <a:p>
            <a:pPr algn="ctr"/>
            <a:r>
              <a:rPr lang="en-US" sz="2800" b="1" dirty="0" smtClean="0">
                <a:ln w="18000">
                  <a:solidFill>
                    <a:srgbClr val="C0504D">
                      <a:lumMod val="50000"/>
                    </a:srgbClr>
                  </a:solidFill>
                  <a:prstDash val="solid"/>
                  <a:miter lim="800000"/>
                </a:ln>
                <a:solidFill>
                  <a:srgbClr val="C0504D">
                    <a:lumMod val="50000"/>
                  </a:srgbClr>
                </a:solidFill>
                <a:effectLst>
                  <a:outerShdw blurRad="38100" dist="38100" dir="2700000" algn="tl">
                    <a:srgbClr val="000000">
                      <a:alpha val="43137"/>
                    </a:srgbClr>
                  </a:outerShdw>
                </a:effectLst>
                <a:cs typeface="Narkisim" pitchFamily="34" charset="-79"/>
              </a:rPr>
              <a:t>Critical Conversations</a:t>
            </a:r>
            <a:endParaRPr lang="en-US" sz="2800" b="1" dirty="0">
              <a:ln w="18000">
                <a:solidFill>
                  <a:srgbClr val="C0504D">
                    <a:lumMod val="50000"/>
                  </a:srgbClr>
                </a:solidFill>
                <a:prstDash val="solid"/>
                <a:miter lim="800000"/>
              </a:ln>
              <a:solidFill>
                <a:srgbClr val="C0504D">
                  <a:lumMod val="50000"/>
                </a:srgbClr>
              </a:solidFill>
              <a:effectLst>
                <a:outerShdw blurRad="38100" dist="38100" dir="2700000" algn="tl">
                  <a:srgbClr val="000000">
                    <a:alpha val="43137"/>
                  </a:srgb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prstClr val="black"/>
                </a:solidFill>
              </a:rPr>
              <a:t>Secondary</a:t>
            </a:r>
            <a:endParaRPr lang="en-US" b="1" i="1" dirty="0">
              <a:solidFill>
                <a:prstClr val="black"/>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prstClr val="black"/>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rgbClr val="C0504D">
                    <a:lumMod val="50000"/>
                  </a:srgb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rgbClr val="C0504D">
                    <a:lumMod val="50000"/>
                  </a:srgb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Tree>
    <p:extLst>
      <p:ext uri="{BB962C8B-B14F-4D97-AF65-F5344CB8AC3E}">
        <p14:creationId xmlns:p14="http://schemas.microsoft.com/office/powerpoint/2010/main" val="162675779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Your Group Norm Skills Make a Partnership Decision in 60 Seconds</a:t>
            </a:r>
            <a:endParaRPr lang="en-US" dirty="0"/>
          </a:p>
        </p:txBody>
      </p:sp>
      <p:sp>
        <p:nvSpPr>
          <p:cNvPr id="3" name="Content Placeholder 2"/>
          <p:cNvSpPr>
            <a:spLocks noGrp="1"/>
          </p:cNvSpPr>
          <p:nvPr>
            <p:ph idx="1"/>
          </p:nvPr>
        </p:nvSpPr>
        <p:spPr>
          <a:xfrm>
            <a:off x="457200" y="1600201"/>
            <a:ext cx="8229600" cy="4191000"/>
          </a:xfrm>
        </p:spPr>
        <p:txBody>
          <a:bodyPr/>
          <a:lstStyle/>
          <a:p>
            <a:pPr marL="0" indent="0" algn="ctr">
              <a:buNone/>
            </a:pPr>
            <a:endParaRPr lang="en-US" b="1" dirty="0" smtClean="0"/>
          </a:p>
          <a:p>
            <a:pPr algn="ctr">
              <a:buFont typeface="Wingdings" pitchFamily="2" charset="2"/>
              <a:buChar char="v"/>
            </a:pPr>
            <a:r>
              <a:rPr lang="en-US" b="1" dirty="0" smtClean="0"/>
              <a:t>Select One Person Who Has Unlimited Texting</a:t>
            </a:r>
          </a:p>
          <a:p>
            <a:pPr marL="0" indent="0" algn="ctr">
              <a:buNone/>
            </a:pPr>
            <a:endParaRPr lang="en-US" b="1" dirty="0"/>
          </a:p>
          <a:p>
            <a:pPr algn="ctr">
              <a:buFont typeface="Wingdings" pitchFamily="2" charset="2"/>
              <a:buChar char="v"/>
            </a:pPr>
            <a:r>
              <a:rPr lang="en-US" b="1" dirty="0" smtClean="0"/>
              <a:t>Determine Which </a:t>
            </a:r>
            <a:r>
              <a:rPr lang="en-US" b="1" dirty="0"/>
              <a:t>Topic in the AVATAR Critical Conversation </a:t>
            </a:r>
            <a:r>
              <a:rPr lang="en-US" b="1" dirty="0" smtClean="0"/>
              <a:t>Pyramid Will </a:t>
            </a:r>
            <a:r>
              <a:rPr lang="en-US" b="1" dirty="0"/>
              <a:t>be Your First Topic of </a:t>
            </a:r>
            <a:r>
              <a:rPr lang="en-US" b="1" dirty="0" smtClean="0"/>
              <a:t>Conversation</a:t>
            </a:r>
            <a:endParaRPr lang="en-US" dirty="0"/>
          </a:p>
          <a:p>
            <a:endParaRPr lang="en-US" dirty="0"/>
          </a:p>
        </p:txBody>
      </p:sp>
    </p:spTree>
    <p:extLst>
      <p:ext uri="{BB962C8B-B14F-4D97-AF65-F5344CB8AC3E}">
        <p14:creationId xmlns:p14="http://schemas.microsoft.com/office/powerpoint/2010/main" val="12827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mc:AlternateContent xmlns:mc="http://schemas.openxmlformats.org/markup-compatibility/2006">
        <mc:Choice xmlns:v="urn:schemas-microsoft-com:vml" Requires="v">
          <p:control spid="1027" name="ShockwaveFlash1" r:id="rId2" imgW="8229600" imgH="6212426"/>
        </mc:Choice>
        <mc:Fallback>
          <p:control name="ShockwaveFlash1" r:id="rId2" imgW="8229600" imgH="62124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4638"/>
                  <a:ext cx="8229600" cy="62118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933057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76400"/>
          </a:xfrm>
        </p:spPr>
        <p:txBody>
          <a:bodyPr>
            <a:normAutofit fontScale="90000"/>
          </a:bodyPr>
          <a:lstStyle/>
          <a:p>
            <a:r>
              <a:rPr lang="en-US" dirty="0" smtClean="0"/>
              <a:t>Promoting Regional Curriculum </a:t>
            </a:r>
            <a:r>
              <a:rPr lang="en-US" dirty="0"/>
              <a:t>and </a:t>
            </a:r>
            <a:r>
              <a:rPr lang="en-US" dirty="0" smtClean="0"/>
              <a:t>Instructiona</a:t>
            </a:r>
            <a:r>
              <a:rPr lang="en-US" dirty="0"/>
              <a:t>l</a:t>
            </a:r>
            <a:r>
              <a:rPr lang="en-US" dirty="0" smtClean="0"/>
              <a:t> Alignment</a:t>
            </a:r>
            <a:r>
              <a:rPr lang="en-US" dirty="0"/>
              <a:t/>
            </a:r>
            <a:br>
              <a:rPr lang="en-US" dirty="0"/>
            </a:br>
            <a:endParaRPr lang="en-US" b="1" dirty="0">
              <a:solidFill>
                <a:schemeClr val="accent2">
                  <a:lumMod val="50000"/>
                </a:schemeClr>
              </a:solidFill>
            </a:endParaRPr>
          </a:p>
        </p:txBody>
      </p:sp>
      <p:sp>
        <p:nvSpPr>
          <p:cNvPr id="3" name="Content Placeholder 2"/>
          <p:cNvSpPr>
            <a:spLocks noGrp="1"/>
          </p:cNvSpPr>
          <p:nvPr>
            <p:ph idx="1"/>
          </p:nvPr>
        </p:nvSpPr>
        <p:spPr>
          <a:xfrm>
            <a:off x="457200" y="1904999"/>
            <a:ext cx="8229600" cy="3962401"/>
          </a:xfrm>
        </p:spPr>
        <p:txBody>
          <a:bodyPr>
            <a:normAutofit/>
          </a:bodyPr>
          <a:lstStyle/>
          <a:p>
            <a:pPr marL="0" indent="0">
              <a:buNone/>
            </a:pPr>
            <a:endParaRPr lang="en-US" sz="3600" dirty="0" smtClean="0"/>
          </a:p>
          <a:p>
            <a:r>
              <a:rPr lang="en-US" sz="3600" b="1" dirty="0" smtClean="0"/>
              <a:t>Lessons</a:t>
            </a:r>
            <a:r>
              <a:rPr lang="en-US" sz="3600" dirty="0" smtClean="0"/>
              <a:t> </a:t>
            </a:r>
            <a:r>
              <a:rPr lang="en-US" sz="3600" b="1" dirty="0"/>
              <a:t>L</a:t>
            </a:r>
            <a:r>
              <a:rPr lang="en-US" sz="3600" b="1" dirty="0" smtClean="0"/>
              <a:t>earned</a:t>
            </a:r>
            <a:r>
              <a:rPr lang="en-US" sz="3600" dirty="0" smtClean="0"/>
              <a:t> from vertical alignment work.</a:t>
            </a:r>
          </a:p>
          <a:p>
            <a:r>
              <a:rPr lang="en-US" sz="3600" b="1" dirty="0" smtClean="0"/>
              <a:t>Benefits and Rewards </a:t>
            </a:r>
            <a:r>
              <a:rPr lang="en-US" sz="3600" dirty="0" smtClean="0"/>
              <a:t>from vertical alignment work. </a:t>
            </a:r>
          </a:p>
        </p:txBody>
      </p:sp>
    </p:spTree>
    <p:extLst>
      <p:ext uri="{BB962C8B-B14F-4D97-AF65-F5344CB8AC3E}">
        <p14:creationId xmlns:p14="http://schemas.microsoft.com/office/powerpoint/2010/main" val="27959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76800"/>
          </a:xfrm>
        </p:spPr>
        <p:txBody>
          <a:bodyPr>
            <a:normAutofit lnSpcReduction="10000"/>
          </a:bodyPr>
          <a:lstStyle/>
          <a:p>
            <a:pPr marL="0" indent="0" algn="ctr">
              <a:buNone/>
            </a:pPr>
            <a:r>
              <a:rPr lang="en-US" sz="2800" i="1" u="sng" dirty="0" smtClean="0">
                <a:solidFill>
                  <a:schemeClr val="accent2">
                    <a:lumMod val="50000"/>
                  </a:schemeClr>
                </a:solidFill>
              </a:rPr>
              <a:t>P-16 Council</a:t>
            </a:r>
          </a:p>
          <a:p>
            <a:pPr marL="0" indent="0" algn="ctr">
              <a:buNone/>
            </a:pPr>
            <a:endParaRPr lang="en-US" sz="1200" u="sng" dirty="0" smtClean="0"/>
          </a:p>
          <a:p>
            <a:pPr lvl="1">
              <a:buFont typeface="Arial" pitchFamily="34" charset="0"/>
              <a:buChar char="•"/>
            </a:pPr>
            <a:r>
              <a:rPr lang="en-US" dirty="0" smtClean="0"/>
              <a:t>Provide regional college and career </a:t>
            </a:r>
            <a:r>
              <a:rPr lang="en-US" dirty="0"/>
              <a:t>r</a:t>
            </a:r>
            <a:r>
              <a:rPr lang="en-US" dirty="0" smtClean="0"/>
              <a:t>eadiness </a:t>
            </a:r>
            <a:r>
              <a:rPr lang="en-US" dirty="0"/>
              <a:t>s</a:t>
            </a:r>
            <a:r>
              <a:rPr lang="en-US" dirty="0" smtClean="0"/>
              <a:t>tudent data and prepare the regional data PowerPoint</a:t>
            </a:r>
          </a:p>
          <a:p>
            <a:pPr lvl="1">
              <a:buFont typeface="Arial" pitchFamily="34" charset="0"/>
              <a:buChar char="•"/>
            </a:pPr>
            <a:r>
              <a:rPr lang="en-US" dirty="0" smtClean="0"/>
              <a:t>Serve as the recorder for the regional vertical alignment team and partnership</a:t>
            </a:r>
          </a:p>
          <a:p>
            <a:pPr lvl="1">
              <a:buFont typeface="Arial" pitchFamily="34" charset="0"/>
              <a:buChar char="•"/>
            </a:pPr>
            <a:r>
              <a:rPr lang="en-US" dirty="0" smtClean="0"/>
              <a:t>Host the regional vertical alignment partnership’s Reflections, Celebrations, and Next Steps meeting by May 24, 2013</a:t>
            </a:r>
          </a:p>
          <a:p>
            <a:pPr lvl="1">
              <a:buFont typeface="Arial" pitchFamily="34" charset="0"/>
              <a:buChar char="•"/>
            </a:pPr>
            <a:r>
              <a:rPr lang="en-US" dirty="0"/>
              <a:t>I</a:t>
            </a:r>
            <a:r>
              <a:rPr lang="en-US" dirty="0" smtClean="0"/>
              <a:t>mplement the regional vertical alignment sustainability plan for 2013-2014</a:t>
            </a:r>
          </a:p>
          <a:p>
            <a:pPr lvl="1"/>
            <a:endParaRPr lang="en-US" dirty="0" smtClean="0"/>
          </a:p>
          <a:p>
            <a:pPr marL="0" indent="0">
              <a:buNone/>
            </a:pPr>
            <a:endParaRPr lang="en-US" u="sng" dirty="0" smtClean="0"/>
          </a:p>
        </p:txBody>
      </p:sp>
      <p:sp>
        <p:nvSpPr>
          <p:cNvPr id="7" name="Title 1"/>
          <p:cNvSpPr>
            <a:spLocks noGrp="1"/>
          </p:cNvSpPr>
          <p:nvPr>
            <p:ph type="title"/>
          </p:nvPr>
        </p:nvSpPr>
        <p:spPr/>
        <p:txBody>
          <a:bodyPr>
            <a:normAutofit fontScale="90000"/>
          </a:bodyPr>
          <a:lstStyle/>
          <a:p>
            <a:pPr lvl="0">
              <a:spcBef>
                <a:spcPct val="20000"/>
              </a:spcBef>
            </a:pPr>
            <a:r>
              <a:rPr lang="en-US" b="1" dirty="0" smtClean="0">
                <a:solidFill>
                  <a:schemeClr val="accent2">
                    <a:lumMod val="50000"/>
                  </a:schemeClr>
                </a:solidFill>
              </a:rPr>
              <a:t>AVATAR</a:t>
            </a:r>
            <a:r>
              <a:rPr lang="en-US" dirty="0" smtClean="0"/>
              <a:t> Partner</a:t>
            </a:r>
            <a:br>
              <a:rPr lang="en-US" dirty="0" smtClean="0"/>
            </a:br>
            <a:r>
              <a:rPr lang="en-US" sz="2600" b="1" dirty="0">
                <a:solidFill>
                  <a:prstClr val="black"/>
                </a:solidFill>
                <a:ea typeface="+mn-ea"/>
                <a:cs typeface="+mn-cs"/>
              </a:rPr>
              <a:t>Roles and Responsibilities </a:t>
            </a:r>
            <a:br>
              <a:rPr lang="en-US" sz="2600" b="1" dirty="0">
                <a:solidFill>
                  <a:prstClr val="black"/>
                </a:solidFill>
                <a:ea typeface="+mn-ea"/>
                <a:cs typeface="+mn-cs"/>
              </a:rPr>
            </a:br>
            <a:endParaRPr lang="en-US" dirty="0"/>
          </a:p>
        </p:txBody>
      </p:sp>
      <p:sp>
        <p:nvSpPr>
          <p:cNvPr id="8" name="TextBox 7"/>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6329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Conversations and Intentional Interventions</a:t>
            </a:r>
            <a:endParaRPr lang="en-US" dirty="0"/>
          </a:p>
        </p:txBody>
      </p:sp>
      <p:sp>
        <p:nvSpPr>
          <p:cNvPr id="3" name="Content Placeholder 2"/>
          <p:cNvSpPr>
            <a:spLocks noGrp="1"/>
          </p:cNvSpPr>
          <p:nvPr>
            <p:ph idx="1"/>
          </p:nvPr>
        </p:nvSpPr>
        <p:spPr/>
        <p:txBody>
          <a:bodyPr/>
          <a:lstStyle/>
          <a:p>
            <a:pPr marL="0" indent="0">
              <a:buNone/>
            </a:pPr>
            <a:endParaRPr lang="en-US" dirty="0"/>
          </a:p>
          <a:p>
            <a:pPr algn="ctr"/>
            <a:r>
              <a:rPr lang="en-US" dirty="0" smtClean="0"/>
              <a:t>Support Vertical </a:t>
            </a:r>
            <a:r>
              <a:rPr lang="en-US" dirty="0"/>
              <a:t>A</a:t>
            </a:r>
            <a:r>
              <a:rPr lang="en-US" dirty="0" smtClean="0"/>
              <a:t>lignment and </a:t>
            </a:r>
          </a:p>
          <a:p>
            <a:pPr marL="0" indent="0" algn="ctr">
              <a:buNone/>
            </a:pPr>
            <a:r>
              <a:rPr lang="en-US" dirty="0"/>
              <a:t>S</a:t>
            </a:r>
            <a:r>
              <a:rPr lang="en-US" dirty="0" smtClean="0"/>
              <a:t>tudents Success</a:t>
            </a:r>
          </a:p>
          <a:p>
            <a:pPr marL="0" indent="0" algn="ctr">
              <a:buNone/>
            </a:pPr>
            <a:endParaRPr lang="en-US" dirty="0" smtClean="0"/>
          </a:p>
          <a:p>
            <a:pPr algn="ctr"/>
            <a:r>
              <a:rPr lang="en-US" dirty="0" smtClean="0"/>
              <a:t>The Texas Faculty Collaboratives</a:t>
            </a:r>
          </a:p>
          <a:p>
            <a:pPr marL="0" indent="0" algn="ctr">
              <a:buNone/>
            </a:pPr>
            <a:r>
              <a:rPr lang="en-US" dirty="0" smtClean="0"/>
              <a:t>College and Career Readiness Initiative</a:t>
            </a:r>
          </a:p>
          <a:p>
            <a:pPr marL="0" indent="0" algn="ctr">
              <a:buNone/>
            </a:pPr>
            <a:r>
              <a:rPr lang="en-US" dirty="0" smtClean="0">
                <a:hlinkClick r:id="rId2"/>
              </a:rPr>
              <a:t>www.txfacultycollaboratives.org</a:t>
            </a:r>
            <a:endParaRPr lang="en-US" dirty="0" smtClean="0"/>
          </a:p>
          <a:p>
            <a:pPr marL="0" indent="0" algn="ctr">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7829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676400"/>
          </a:xfrm>
        </p:spPr>
        <p:txBody>
          <a:bodyPr>
            <a:normAutofit fontScale="90000"/>
          </a:bodyPr>
          <a:lstStyle/>
          <a:p>
            <a:r>
              <a:rPr lang="en-US" dirty="0" smtClean="0"/>
              <a:t>Reference Course Profiles:</a:t>
            </a:r>
            <a:br>
              <a:rPr lang="en-US" dirty="0" smtClean="0"/>
            </a:br>
            <a:r>
              <a:rPr lang="en-US" dirty="0"/>
              <a:t>A</a:t>
            </a:r>
            <a:r>
              <a:rPr lang="en-US" dirty="0" smtClean="0"/>
              <a:t> Part of the AVATAR Vertical Alignment Process</a:t>
            </a:r>
            <a:endParaRPr lang="en-US" dirty="0"/>
          </a:p>
        </p:txBody>
      </p:sp>
    </p:spTree>
    <p:extLst>
      <p:ext uri="{BB962C8B-B14F-4D97-AF65-F5344CB8AC3E}">
        <p14:creationId xmlns:p14="http://schemas.microsoft.com/office/powerpoint/2010/main" val="6118467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2">
                    <a:lumMod val="50000"/>
                  </a:schemeClr>
                </a:solidFill>
              </a:rPr>
              <a:t>Session Outcomes</a:t>
            </a:r>
            <a:endParaRPr lang="en-US" b="1" dirty="0">
              <a:solidFill>
                <a:schemeClr val="accent2">
                  <a:lumMod val="50000"/>
                </a:schemeClr>
              </a:solidFill>
            </a:endParaRPr>
          </a:p>
        </p:txBody>
      </p:sp>
      <p:sp>
        <p:nvSpPr>
          <p:cNvPr id="3" name="Content Placeholder 2"/>
          <p:cNvSpPr>
            <a:spLocks noGrp="1"/>
          </p:cNvSpPr>
          <p:nvPr>
            <p:ph idx="1"/>
          </p:nvPr>
        </p:nvSpPr>
        <p:spPr>
          <a:xfrm>
            <a:off x="457200" y="1371600"/>
            <a:ext cx="8229600" cy="4525963"/>
          </a:xfrm>
        </p:spPr>
        <p:txBody>
          <a:bodyPr>
            <a:normAutofit/>
          </a:bodyPr>
          <a:lstStyle/>
          <a:p>
            <a:pPr>
              <a:buFont typeface="Wingdings" pitchFamily="2" charset="2"/>
              <a:buChar char="Ø"/>
            </a:pPr>
            <a:r>
              <a:rPr lang="en-US" i="1" dirty="0" smtClean="0">
                <a:solidFill>
                  <a:schemeClr val="tx1">
                    <a:lumMod val="75000"/>
                    <a:lumOff val="25000"/>
                  </a:schemeClr>
                </a:solidFill>
              </a:rPr>
              <a:t>Define reference course profiles.</a:t>
            </a:r>
          </a:p>
          <a:p>
            <a:pPr marL="0" indent="0">
              <a:buNone/>
            </a:pPr>
            <a:endParaRPr lang="en-US" i="1" dirty="0" smtClean="0">
              <a:solidFill>
                <a:schemeClr val="tx1">
                  <a:lumMod val="75000"/>
                  <a:lumOff val="25000"/>
                </a:schemeClr>
              </a:solidFill>
            </a:endParaRPr>
          </a:p>
          <a:p>
            <a:pPr>
              <a:buFont typeface="Wingdings" pitchFamily="2" charset="2"/>
              <a:buChar char="Ø"/>
            </a:pPr>
            <a:r>
              <a:rPr lang="en-US" i="1" dirty="0" smtClean="0">
                <a:solidFill>
                  <a:schemeClr val="tx1">
                    <a:lumMod val="75000"/>
                    <a:lumOff val="25000"/>
                  </a:schemeClr>
                </a:solidFill>
              </a:rPr>
              <a:t>Understand how reference course profiles are part of the AVATAR vertical alignment process.</a:t>
            </a:r>
          </a:p>
          <a:p>
            <a:pPr marL="0" indent="0">
              <a:buNone/>
            </a:pPr>
            <a:endParaRPr lang="en-US" i="1" dirty="0" smtClean="0">
              <a:solidFill>
                <a:schemeClr val="tx1">
                  <a:lumMod val="75000"/>
                  <a:lumOff val="25000"/>
                </a:schemeClr>
              </a:solidFill>
            </a:endParaRPr>
          </a:p>
          <a:p>
            <a:pPr>
              <a:buFont typeface="Wingdings" pitchFamily="2" charset="2"/>
              <a:buChar char="Ø"/>
            </a:pPr>
            <a:r>
              <a:rPr lang="en-US" i="1" dirty="0" smtClean="0">
                <a:solidFill>
                  <a:schemeClr val="tx1">
                    <a:lumMod val="75000"/>
                    <a:lumOff val="25000"/>
                  </a:schemeClr>
                </a:solidFill>
              </a:rPr>
              <a:t>Apply reference course profiles to your regional vertical alignment process and incorporate them into your action plan. </a:t>
            </a:r>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8402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Panel Members</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pPr marL="0" indent="0">
              <a:buNone/>
            </a:pPr>
            <a:r>
              <a:rPr lang="en-US" b="1" dirty="0" smtClean="0"/>
              <a:t>Doris Rousey</a:t>
            </a:r>
            <a:r>
              <a:rPr lang="en-US" dirty="0" smtClean="0"/>
              <a:t>, Executive Dean, Science and 	Mathematics, Brookhaven College</a:t>
            </a:r>
          </a:p>
          <a:p>
            <a:pPr marL="0" indent="0">
              <a:buNone/>
            </a:pPr>
            <a:endParaRPr lang="en-US" sz="2000" b="1" dirty="0" smtClean="0"/>
          </a:p>
          <a:p>
            <a:pPr marL="0" indent="0">
              <a:buNone/>
            </a:pPr>
            <a:r>
              <a:rPr lang="en-US" b="1" dirty="0" smtClean="0"/>
              <a:t>Kim James</a:t>
            </a:r>
            <a:r>
              <a:rPr lang="en-US" dirty="0" smtClean="0"/>
              <a:t>, English Professor, C.O.R.E Program 	(CCR Initiative) Coordinator, Cisco College</a:t>
            </a:r>
          </a:p>
          <a:p>
            <a:pPr marL="0" indent="0">
              <a:buNone/>
            </a:pPr>
            <a:endParaRPr lang="en-US" sz="2000" b="1" dirty="0" smtClean="0"/>
          </a:p>
          <a:p>
            <a:pPr marL="0" indent="0">
              <a:buNone/>
            </a:pPr>
            <a:r>
              <a:rPr lang="en-US" b="1" dirty="0" smtClean="0"/>
              <a:t>Patrice Phelan Lyke</a:t>
            </a:r>
            <a:r>
              <a:rPr lang="en-US" dirty="0" smtClean="0"/>
              <a:t>, English Professor, 	University of North Texas</a:t>
            </a:r>
            <a:endParaRPr lang="en-US" dirty="0"/>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76101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are </a:t>
            </a:r>
            <a:r>
              <a:rPr lang="en-US" b="1" dirty="0" smtClean="0">
                <a:solidFill>
                  <a:schemeClr val="accent2">
                    <a:lumMod val="50000"/>
                  </a:schemeClr>
                </a:solidFill>
              </a:rPr>
              <a:t>Reference Course Profiles</a:t>
            </a:r>
            <a:r>
              <a:rPr lang="en-US" dirty="0"/>
              <a:t> </a:t>
            </a:r>
            <a:r>
              <a:rPr lang="en-US" dirty="0" smtClean="0"/>
              <a:t>and What are Their Purpose?</a:t>
            </a:r>
            <a:endParaRPr lang="en-US" dirty="0"/>
          </a:p>
        </p:txBody>
      </p:sp>
      <p:sp>
        <p:nvSpPr>
          <p:cNvPr id="3" name="Content Placeholder 2"/>
          <p:cNvSpPr>
            <a:spLocks noGrp="1"/>
          </p:cNvSpPr>
          <p:nvPr>
            <p:ph idx="1"/>
          </p:nvPr>
        </p:nvSpPr>
        <p:spPr>
          <a:xfrm>
            <a:off x="457200" y="2057400"/>
            <a:ext cx="8229600" cy="4525963"/>
          </a:xfrm>
        </p:spPr>
        <p:txBody>
          <a:bodyPr/>
          <a:lstStyle/>
          <a:p>
            <a:pPr marL="0" indent="0">
              <a:buNone/>
            </a:pPr>
            <a:r>
              <a:rPr lang="en-US" sz="2800" b="1" i="1" dirty="0" smtClean="0">
                <a:solidFill>
                  <a:schemeClr val="tx1">
                    <a:lumMod val="75000"/>
                    <a:lumOff val="25000"/>
                  </a:schemeClr>
                </a:solidFill>
              </a:rPr>
              <a:t>What? </a:t>
            </a:r>
            <a:r>
              <a:rPr lang="en-US" sz="2800" i="1" dirty="0" smtClean="0">
                <a:solidFill>
                  <a:schemeClr val="tx1">
                    <a:lumMod val="75000"/>
                    <a:lumOff val="25000"/>
                  </a:schemeClr>
                </a:solidFill>
              </a:rPr>
              <a:t>Thorough documentation of how a course is 	  structured, how it will be taught, and </a:t>
            </a:r>
            <a:r>
              <a:rPr lang="en-US" sz="2800" i="1" dirty="0">
                <a:solidFill>
                  <a:schemeClr val="tx1">
                    <a:lumMod val="75000"/>
                    <a:lumOff val="25000"/>
                  </a:schemeClr>
                </a:solidFill>
              </a:rPr>
              <a:t>how </a:t>
            </a:r>
            <a:r>
              <a:rPr lang="en-US" sz="2800" i="1" dirty="0" smtClean="0">
                <a:solidFill>
                  <a:schemeClr val="tx1">
                    <a:lumMod val="75000"/>
                    <a:lumOff val="25000"/>
                  </a:schemeClr>
                </a:solidFill>
              </a:rPr>
              <a:t> a 	  student will be assessed.</a:t>
            </a:r>
          </a:p>
          <a:p>
            <a:pPr marL="0" indent="0">
              <a:buNone/>
            </a:pPr>
            <a:r>
              <a:rPr lang="en-US" sz="2800" b="1" i="1" dirty="0" smtClean="0">
                <a:solidFill>
                  <a:schemeClr val="tx1">
                    <a:lumMod val="75000"/>
                    <a:lumOff val="25000"/>
                  </a:schemeClr>
                </a:solidFill>
              </a:rPr>
              <a:t>Why?</a:t>
            </a:r>
            <a:r>
              <a:rPr lang="en-US" sz="2800" i="1" dirty="0">
                <a:solidFill>
                  <a:schemeClr val="tx1">
                    <a:lumMod val="75000"/>
                    <a:lumOff val="25000"/>
                  </a:schemeClr>
                </a:solidFill>
              </a:rPr>
              <a:t> </a:t>
            </a:r>
            <a:r>
              <a:rPr lang="en-US" sz="2800" i="1" dirty="0" smtClean="0">
                <a:solidFill>
                  <a:schemeClr val="tx1">
                    <a:lumMod val="75000"/>
                    <a:lumOff val="25000"/>
                  </a:schemeClr>
                </a:solidFill>
              </a:rPr>
              <a:t>  Share Expectations</a:t>
            </a:r>
          </a:p>
          <a:p>
            <a:pPr marL="0" indent="0">
              <a:buNone/>
            </a:pPr>
            <a:r>
              <a:rPr lang="en-US" sz="2800" i="1" dirty="0">
                <a:solidFill>
                  <a:schemeClr val="tx1">
                    <a:lumMod val="75000"/>
                    <a:lumOff val="25000"/>
                  </a:schemeClr>
                </a:solidFill>
              </a:rPr>
              <a:t>	</a:t>
            </a:r>
            <a:r>
              <a:rPr lang="en-US" sz="2800" i="1" dirty="0" smtClean="0">
                <a:solidFill>
                  <a:schemeClr val="tx1">
                    <a:lumMod val="75000"/>
                    <a:lumOff val="25000"/>
                  </a:schemeClr>
                </a:solidFill>
              </a:rPr>
              <a:t>  Serve as Resources</a:t>
            </a:r>
            <a:endParaRPr lang="en-US" sz="2800" dirty="0">
              <a:solidFill>
                <a:schemeClr val="accent2">
                  <a:lumMod val="50000"/>
                </a:schemeClr>
              </a:solidFill>
              <a:hlinkClick r:id="rId2"/>
            </a:endParaRPr>
          </a:p>
          <a:p>
            <a:pPr marL="0" indent="0" algn="ctr">
              <a:buNone/>
            </a:pPr>
            <a:r>
              <a:rPr lang="en-US" dirty="0" smtClean="0">
                <a:solidFill>
                  <a:schemeClr val="accent2">
                    <a:lumMod val="50000"/>
                  </a:schemeClr>
                </a:solidFill>
                <a:hlinkClick r:id="rId2"/>
              </a:rPr>
              <a:t>http</a:t>
            </a:r>
            <a:r>
              <a:rPr lang="en-US" dirty="0">
                <a:solidFill>
                  <a:schemeClr val="accent2">
                    <a:lumMod val="50000"/>
                  </a:schemeClr>
                </a:solidFill>
                <a:hlinkClick r:id="rId2"/>
              </a:rPr>
              <a:t>://</a:t>
            </a:r>
            <a:r>
              <a:rPr lang="en-US" dirty="0" smtClean="0">
                <a:solidFill>
                  <a:schemeClr val="accent2">
                    <a:lumMod val="50000"/>
                  </a:schemeClr>
                </a:solidFill>
                <a:hlinkClick r:id="rId2"/>
              </a:rPr>
              <a:t>www.thecb.state.tx.us/index.cfm?objectid=EF10502B-0887-897E-C10685432675A18C</a:t>
            </a:r>
            <a:endParaRPr lang="en-US" dirty="0" smtClean="0"/>
          </a:p>
          <a:p>
            <a:pPr marL="0" indent="0">
              <a:buNone/>
            </a:pPr>
            <a:endParaRPr lang="en-US" dirty="0" smtClean="0"/>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9649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48605" y="5867400"/>
            <a:ext cx="2057400" cy="923330"/>
          </a:xfrm>
          <a:prstGeom prst="rect">
            <a:avLst/>
          </a:prstGeom>
          <a:solidFill>
            <a:schemeClr val="bg2"/>
          </a:solidFill>
        </p:spPr>
        <p:txBody>
          <a:bodyPr wrap="square" rtlCol="0">
            <a:spAutoFit/>
          </a:bodyPr>
          <a:lstStyle/>
          <a:p>
            <a:r>
              <a:rPr lang="en-US" dirty="0" smtClean="0">
                <a:solidFill>
                  <a:schemeClr val="bg2"/>
                </a:solidFill>
              </a:rPr>
              <a:t>dfsdfsdfsdfsdfsdfsdfsdfsdfsdfsdfsdfsdfsdfsdfsdfsdfsdfsdfsdfs</a:t>
            </a:r>
            <a:endParaRPr lang="en-US" dirty="0">
              <a:solidFill>
                <a:schemeClr val="bg2"/>
              </a:solidFill>
            </a:endParaRPr>
          </a:p>
        </p:txBody>
      </p:sp>
      <p:sp>
        <p:nvSpPr>
          <p:cNvPr id="2" name="Title 1"/>
          <p:cNvSpPr>
            <a:spLocks noGrp="1"/>
          </p:cNvSpPr>
          <p:nvPr>
            <p:ph type="title"/>
          </p:nvPr>
        </p:nvSpPr>
        <p:spPr>
          <a:xfrm>
            <a:off x="457200" y="0"/>
            <a:ext cx="8229600" cy="868362"/>
          </a:xfrm>
        </p:spPr>
        <p:txBody>
          <a:bodyPr>
            <a:normAutofit/>
          </a:bodyPr>
          <a:lstStyle/>
          <a:p>
            <a:r>
              <a:rPr lang="en-US" b="1" dirty="0" smtClean="0"/>
              <a:t>Reference Course Profiles</a:t>
            </a:r>
            <a:endParaRPr lang="en-US" dirty="0"/>
          </a:p>
        </p:txBody>
      </p:sp>
      <p:sp>
        <p:nvSpPr>
          <p:cNvPr id="3" name="Content Placeholder 2"/>
          <p:cNvSpPr>
            <a:spLocks noGrp="1"/>
          </p:cNvSpPr>
          <p:nvPr>
            <p:ph idx="1"/>
          </p:nvPr>
        </p:nvSpPr>
        <p:spPr>
          <a:xfrm>
            <a:off x="457200" y="770862"/>
            <a:ext cx="8229600" cy="5516563"/>
          </a:xfrm>
        </p:spPr>
        <p:txBody>
          <a:bodyPr/>
          <a:lstStyle/>
          <a:p>
            <a:pPr marL="0" indent="0" algn="ctr">
              <a:buNone/>
            </a:pPr>
            <a:r>
              <a:rPr lang="en-US" sz="2400" i="1" dirty="0" smtClean="0">
                <a:solidFill>
                  <a:schemeClr val="tx1">
                    <a:lumMod val="75000"/>
                    <a:lumOff val="25000"/>
                  </a:schemeClr>
                </a:solidFill>
              </a:rPr>
              <a:t>The Educational Policy Improvement Center Validation Study I</a:t>
            </a:r>
            <a:endParaRPr lang="en-US" sz="2400" i="1" dirty="0">
              <a:solidFill>
                <a:schemeClr val="tx1">
                  <a:lumMod val="75000"/>
                  <a:lumOff val="25000"/>
                </a:schemeClr>
              </a:solidFill>
              <a:hlinkClick r:id="rId3"/>
            </a:endParaRPr>
          </a:p>
          <a:p>
            <a:endParaRPr lang="en-US" dirty="0"/>
          </a:p>
          <a:p>
            <a:endParaRPr lang="en-US" dirty="0"/>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518241364"/>
              </p:ext>
            </p:extLst>
          </p:nvPr>
        </p:nvGraphicFramePr>
        <p:xfrm>
          <a:off x="4343400" y="2667000"/>
          <a:ext cx="3768725" cy="4876800"/>
        </p:xfrm>
        <a:graphic>
          <a:graphicData uri="http://schemas.openxmlformats.org/presentationml/2006/ole">
            <mc:AlternateContent xmlns:mc="http://schemas.openxmlformats.org/markup-compatibility/2006">
              <mc:Choice xmlns:v="urn:schemas-microsoft-com:vml" Requires="v">
                <p:oleObj spid="_x0000_s2052" name="Acrobat Document" r:id="rId4" imgW="5829480" imgH="7543800" progId="AcroExch.Document.7">
                  <p:embed/>
                </p:oleObj>
              </mc:Choice>
              <mc:Fallback>
                <p:oleObj name="Acrobat Document" r:id="rId4" imgW="5829480" imgH="7543800" progId="AcroExch.Document.7">
                  <p:embed/>
                  <p:pic>
                    <p:nvPicPr>
                      <p:cNvPr id="0" name=""/>
                      <p:cNvPicPr>
                        <a:picLocks noGrp="1" noChangeAspect="1" noChangeArrowheads="1"/>
                      </p:cNvPicPr>
                      <p:nvPr/>
                    </p:nvPicPr>
                    <p:blipFill>
                      <a:blip r:embed="rId5"/>
                      <a:srcRect/>
                      <a:stretch>
                        <a:fillRect/>
                      </a:stretch>
                    </p:blipFill>
                    <p:spPr bwMode="auto">
                      <a:xfrm>
                        <a:off x="4343400" y="2667000"/>
                        <a:ext cx="3768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307467903"/>
              </p:ext>
            </p:extLst>
          </p:nvPr>
        </p:nvGraphicFramePr>
        <p:xfrm>
          <a:off x="838200" y="1764082"/>
          <a:ext cx="3768725" cy="4876800"/>
        </p:xfrm>
        <a:graphic>
          <a:graphicData uri="http://schemas.openxmlformats.org/presentationml/2006/ole">
            <mc:AlternateContent xmlns:mc="http://schemas.openxmlformats.org/markup-compatibility/2006">
              <mc:Choice xmlns:v="urn:schemas-microsoft-com:vml" Requires="v">
                <p:oleObj spid="_x0000_s2053" name="Acrobat Document" r:id="rId6" imgW="5829261" imgH="7543646" progId="AcroExch.Document.7">
                  <p:embed/>
                </p:oleObj>
              </mc:Choice>
              <mc:Fallback>
                <p:oleObj name="Acrobat Document" r:id="rId6" imgW="5829261" imgH="7543646" progId="AcroExch.Document.7">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764082"/>
                        <a:ext cx="3768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981705" y="1776608"/>
            <a:ext cx="3733800" cy="1643527"/>
          </a:xfrm>
          <a:prstGeom prst="rect">
            <a:avLst/>
          </a:prstGeom>
          <a:noFill/>
        </p:spPr>
        <p:txBody>
          <a:bodyPr wrap="square" rtlCol="0">
            <a:spAutoFit/>
          </a:bodyPr>
          <a:lstStyle/>
          <a:p>
            <a:pPr lvl="0">
              <a:spcBef>
                <a:spcPct val="20000"/>
              </a:spcBef>
            </a:pPr>
            <a:r>
              <a:rPr lang="en-US" sz="2400" dirty="0" smtClean="0">
                <a:solidFill>
                  <a:schemeClr val="tx1">
                    <a:lumMod val="75000"/>
                    <a:lumOff val="25000"/>
                  </a:schemeClr>
                </a:solidFill>
              </a:rPr>
              <a:t>Link to the Study:</a:t>
            </a:r>
            <a:endParaRPr lang="en-US" sz="2400" dirty="0" smtClean="0">
              <a:solidFill>
                <a:schemeClr val="tx1">
                  <a:lumMod val="75000"/>
                  <a:lumOff val="25000"/>
                </a:schemeClr>
              </a:solidFill>
              <a:hlinkClick r:id="rId3"/>
            </a:endParaRPr>
          </a:p>
          <a:p>
            <a:pPr lvl="0">
              <a:spcBef>
                <a:spcPct val="20000"/>
              </a:spcBef>
            </a:pPr>
            <a:r>
              <a:rPr lang="en-US" sz="2400" dirty="0" smtClean="0">
                <a:solidFill>
                  <a:prstClr val="black"/>
                </a:solidFill>
                <a:hlinkClick r:id="rId3"/>
              </a:rPr>
              <a:t>http</a:t>
            </a:r>
            <a:r>
              <a:rPr lang="en-US" sz="2400" dirty="0">
                <a:solidFill>
                  <a:prstClr val="black"/>
                </a:solidFill>
                <a:hlinkClick r:id="rId3"/>
              </a:rPr>
              <a:t>://www.thecb.state.tx.us/files/dmfile/TXValidationStudy1.pdf</a:t>
            </a:r>
            <a:endParaRPr lang="en-US" sz="2400" dirty="0">
              <a:solidFill>
                <a:prstClr val="black"/>
              </a:solidFill>
            </a:endParaRPr>
          </a:p>
        </p:txBody>
      </p:sp>
      <p:sp>
        <p:nvSpPr>
          <p:cNvPr id="8" name="TextBox 7"/>
          <p:cNvSpPr txBox="1"/>
          <p:nvPr/>
        </p:nvSpPr>
        <p:spPr>
          <a:xfrm>
            <a:off x="4981705" y="3882437"/>
            <a:ext cx="3895595" cy="2382191"/>
          </a:xfrm>
          <a:prstGeom prst="rect">
            <a:avLst/>
          </a:prstGeom>
          <a:noFill/>
        </p:spPr>
        <p:txBody>
          <a:bodyPr wrap="square" rtlCol="0">
            <a:spAutoFit/>
          </a:bodyPr>
          <a:lstStyle/>
          <a:p>
            <a:pPr lvl="0">
              <a:spcBef>
                <a:spcPct val="20000"/>
              </a:spcBef>
            </a:pPr>
            <a:r>
              <a:rPr lang="en-US" sz="2400" dirty="0" smtClean="0">
                <a:solidFill>
                  <a:schemeClr val="tx1">
                    <a:lumMod val="75000"/>
                    <a:lumOff val="25000"/>
                  </a:schemeClr>
                </a:solidFill>
              </a:rPr>
              <a:t>Link to Reference Course Profiles:</a:t>
            </a:r>
            <a:endParaRPr lang="en-US" sz="2400" dirty="0" smtClean="0">
              <a:solidFill>
                <a:schemeClr val="tx1">
                  <a:lumMod val="75000"/>
                  <a:lumOff val="25000"/>
                </a:schemeClr>
              </a:solidFill>
              <a:hlinkClick r:id="rId8"/>
            </a:endParaRPr>
          </a:p>
          <a:p>
            <a:pPr lvl="0">
              <a:spcBef>
                <a:spcPct val="20000"/>
              </a:spcBef>
            </a:pPr>
            <a:r>
              <a:rPr lang="en-US" sz="2400" dirty="0" smtClean="0">
                <a:solidFill>
                  <a:prstClr val="black"/>
                </a:solidFill>
                <a:hlinkClick r:id="rId8"/>
              </a:rPr>
              <a:t>www.thecb.state.tx.us/index.cfm?objectid=F6192F5F-E60E-6222-9866CF650412C31A</a:t>
            </a:r>
            <a:endParaRPr lang="en-US" sz="2400" dirty="0">
              <a:solidFill>
                <a:prstClr val="black"/>
              </a:solidFill>
            </a:endParaRPr>
          </a:p>
        </p:txBody>
      </p:sp>
    </p:spTree>
    <p:extLst>
      <p:ext uri="{BB962C8B-B14F-4D97-AF65-F5344CB8AC3E}">
        <p14:creationId xmlns:p14="http://schemas.microsoft.com/office/powerpoint/2010/main" val="120656091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included in a </a:t>
            </a:r>
            <a:r>
              <a:rPr lang="en-US" b="1" dirty="0" smtClean="0">
                <a:solidFill>
                  <a:schemeClr val="accent2">
                    <a:lumMod val="50000"/>
                  </a:schemeClr>
                </a:solidFill>
              </a:rPr>
              <a:t>Reference Course Profile</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chemeClr val="tx1">
                    <a:lumMod val="75000"/>
                    <a:lumOff val="25000"/>
                  </a:schemeClr>
                </a:solidFill>
              </a:rPr>
              <a:t>ACGM* and Institution’s Course Description</a:t>
            </a:r>
          </a:p>
          <a:p>
            <a:r>
              <a:rPr lang="en-US" dirty="0" smtClean="0">
                <a:solidFill>
                  <a:schemeClr val="tx1">
                    <a:lumMod val="75000"/>
                    <a:lumOff val="25000"/>
                  </a:schemeClr>
                </a:solidFill>
              </a:rPr>
              <a:t>Prerequisites &amp; Co-requisites</a:t>
            </a:r>
          </a:p>
          <a:p>
            <a:r>
              <a:rPr lang="en-US" dirty="0" smtClean="0">
                <a:solidFill>
                  <a:schemeClr val="tx1">
                    <a:lumMod val="75000"/>
                    <a:lumOff val="25000"/>
                  </a:schemeClr>
                </a:solidFill>
              </a:rPr>
              <a:t>Prior Knowledge Expectations Related CCRS</a:t>
            </a:r>
          </a:p>
          <a:p>
            <a:r>
              <a:rPr lang="en-US" dirty="0" smtClean="0">
                <a:solidFill>
                  <a:schemeClr val="tx1">
                    <a:lumMod val="75000"/>
                    <a:lumOff val="25000"/>
                  </a:schemeClr>
                </a:solidFill>
              </a:rPr>
              <a:t>Student Learning Objectives</a:t>
            </a:r>
          </a:p>
          <a:p>
            <a:r>
              <a:rPr lang="en-US" dirty="0" smtClean="0">
                <a:solidFill>
                  <a:schemeClr val="tx1">
                    <a:lumMod val="75000"/>
                    <a:lumOff val="25000"/>
                  </a:schemeClr>
                </a:solidFill>
              </a:rPr>
              <a:t>Course Policies, Expectations, &amp; Practices</a:t>
            </a:r>
          </a:p>
          <a:p>
            <a:r>
              <a:rPr lang="en-US" dirty="0" smtClean="0">
                <a:solidFill>
                  <a:schemeClr val="tx1">
                    <a:lumMod val="75000"/>
                    <a:lumOff val="25000"/>
                  </a:schemeClr>
                </a:solidFill>
              </a:rPr>
              <a:t>Course Assignments &amp; Assessments</a:t>
            </a:r>
          </a:p>
          <a:p>
            <a:r>
              <a:rPr lang="en-US" dirty="0">
                <a:solidFill>
                  <a:schemeClr val="tx1">
                    <a:lumMod val="75000"/>
                    <a:lumOff val="25000"/>
                  </a:schemeClr>
                </a:solidFill>
              </a:rPr>
              <a:t>Grading Practices (grading rubrics</a:t>
            </a:r>
            <a:r>
              <a:rPr lang="en-US" dirty="0" smtClean="0">
                <a:solidFill>
                  <a:schemeClr val="tx1">
                    <a:lumMod val="75000"/>
                    <a:lumOff val="25000"/>
                  </a:schemeClr>
                </a:solidFill>
              </a:rPr>
              <a:t>)</a:t>
            </a:r>
          </a:p>
          <a:p>
            <a:r>
              <a:rPr lang="en-US" dirty="0" smtClean="0">
                <a:solidFill>
                  <a:schemeClr val="tx1">
                    <a:lumMod val="75000"/>
                    <a:lumOff val="25000"/>
                  </a:schemeClr>
                </a:solidFill>
              </a:rPr>
              <a:t>Course Texts &amp; Required Materials</a:t>
            </a:r>
          </a:p>
          <a:p>
            <a:r>
              <a:rPr lang="en-US" dirty="0" smtClean="0">
                <a:solidFill>
                  <a:schemeClr val="tx1">
                    <a:lumMod val="75000"/>
                    <a:lumOff val="25000"/>
                  </a:schemeClr>
                </a:solidFill>
              </a:rPr>
              <a:t>Methods of Instruction</a:t>
            </a:r>
          </a:p>
          <a:p>
            <a:r>
              <a:rPr lang="en-US" dirty="0" smtClean="0">
                <a:solidFill>
                  <a:schemeClr val="tx1">
                    <a:lumMod val="75000"/>
                    <a:lumOff val="25000"/>
                  </a:schemeClr>
                </a:solidFill>
              </a:rPr>
              <a:t>Class Schedule</a:t>
            </a:r>
          </a:p>
          <a:p>
            <a:r>
              <a:rPr lang="en-US" dirty="0" smtClean="0">
                <a:solidFill>
                  <a:schemeClr val="tx1">
                    <a:lumMod val="75000"/>
                    <a:lumOff val="25000"/>
                  </a:schemeClr>
                </a:solidFill>
              </a:rPr>
              <a:t>Student Resources</a:t>
            </a:r>
          </a:p>
          <a:p>
            <a:r>
              <a:rPr lang="en-US" dirty="0" smtClean="0">
                <a:solidFill>
                  <a:schemeClr val="tx1">
                    <a:lumMod val="75000"/>
                    <a:lumOff val="25000"/>
                  </a:schemeClr>
                </a:solidFill>
              </a:rPr>
              <a:t>Supplementary Materials (e.g. sample exams</a:t>
            </a:r>
            <a:r>
              <a:rPr lang="en-US" dirty="0">
                <a:solidFill>
                  <a:schemeClr val="tx1">
                    <a:lumMod val="75000"/>
                    <a:lumOff val="25000"/>
                  </a:schemeClr>
                </a:solidFill>
              </a:rPr>
              <a:t> </a:t>
            </a:r>
            <a:r>
              <a:rPr lang="en-US" dirty="0" smtClean="0">
                <a:solidFill>
                  <a:schemeClr val="tx1">
                    <a:lumMod val="75000"/>
                    <a:lumOff val="25000"/>
                  </a:schemeClr>
                </a:solidFill>
              </a:rPr>
              <a:t>and assignments)</a:t>
            </a:r>
          </a:p>
          <a:p>
            <a:r>
              <a:rPr lang="en-US" dirty="0" smtClean="0">
                <a:solidFill>
                  <a:schemeClr val="tx1">
                    <a:lumMod val="75000"/>
                    <a:lumOff val="25000"/>
                  </a:schemeClr>
                </a:solidFill>
              </a:rPr>
              <a:t>Instructor Information</a:t>
            </a:r>
            <a:endParaRPr lang="en-US" dirty="0">
              <a:solidFill>
                <a:schemeClr val="tx1">
                  <a:lumMod val="75000"/>
                  <a:lumOff val="25000"/>
                </a:schemeClr>
              </a:solidFill>
            </a:endParaRPr>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685800" y="6280666"/>
            <a:ext cx="6096000" cy="338554"/>
          </a:xfrm>
          <a:prstGeom prst="rect">
            <a:avLst/>
          </a:prstGeom>
          <a:noFill/>
        </p:spPr>
        <p:txBody>
          <a:bodyPr wrap="square" rtlCol="0">
            <a:spAutoFit/>
          </a:bodyPr>
          <a:lstStyle/>
          <a:p>
            <a:r>
              <a:rPr lang="en-US" sz="1600" i="1" dirty="0" smtClean="0">
                <a:solidFill>
                  <a:schemeClr val="tx1">
                    <a:lumMod val="75000"/>
                    <a:lumOff val="25000"/>
                  </a:schemeClr>
                </a:solidFill>
              </a:rPr>
              <a:t>*ACGM: Lower Division Academic Course Guide Manual</a:t>
            </a:r>
            <a:endParaRPr lang="en-US" sz="1600" i="1" dirty="0">
              <a:solidFill>
                <a:schemeClr val="tx1">
                  <a:lumMod val="75000"/>
                  <a:lumOff val="25000"/>
                </a:schemeClr>
              </a:solidFill>
            </a:endParaRPr>
          </a:p>
        </p:txBody>
      </p:sp>
      <p:sp>
        <p:nvSpPr>
          <p:cNvPr id="6" name="TextBox 5"/>
          <p:cNvSpPr txBox="1"/>
          <p:nvPr/>
        </p:nvSpPr>
        <p:spPr>
          <a:xfrm>
            <a:off x="6848605" y="5867400"/>
            <a:ext cx="2057400" cy="923330"/>
          </a:xfrm>
          <a:prstGeom prst="rect">
            <a:avLst/>
          </a:prstGeom>
          <a:solidFill>
            <a:schemeClr val="bg2"/>
          </a:solidFill>
        </p:spPr>
        <p:txBody>
          <a:bodyPr wrap="square" rtlCol="0">
            <a:spAutoFit/>
          </a:bodyPr>
          <a:lstStyle/>
          <a:p>
            <a:r>
              <a:rPr lang="en-US" dirty="0" smtClean="0">
                <a:solidFill>
                  <a:schemeClr val="bg2"/>
                </a:solidFill>
              </a:rPr>
              <a:t>dfsdfsdfsdfsdfsdfsdfsdfsdfsdfsdfsdfsdfsdfsdfsdfsdfsdfsdfsdfs</a:t>
            </a:r>
            <a:endParaRPr lang="en-US" dirty="0">
              <a:solidFill>
                <a:schemeClr val="bg2"/>
              </a:solidFill>
            </a:endParaRPr>
          </a:p>
        </p:txBody>
      </p:sp>
    </p:spTree>
    <p:extLst>
      <p:ext uri="{BB962C8B-B14F-4D97-AF65-F5344CB8AC3E}">
        <p14:creationId xmlns:p14="http://schemas.microsoft.com/office/powerpoint/2010/main" val="422588958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39762"/>
          </a:xfrm>
        </p:spPr>
        <p:txBody>
          <a:bodyPr>
            <a:normAutofit fontScale="90000"/>
          </a:bodyPr>
          <a:lstStyle/>
          <a:p>
            <a:pPr>
              <a:spcBef>
                <a:spcPts val="0"/>
              </a:spcBef>
            </a:pPr>
            <a:r>
              <a:rPr lang="en-US" b="1" dirty="0">
                <a:solidFill>
                  <a:prstClr val="black"/>
                </a:solidFill>
                <a:ea typeface="+mn-ea"/>
                <a:cs typeface="+mn-cs"/>
              </a:rPr>
              <a:t>Reference Course </a:t>
            </a:r>
            <a:r>
              <a:rPr lang="en-US" b="1" dirty="0" smtClean="0">
                <a:solidFill>
                  <a:prstClr val="black"/>
                </a:solidFill>
                <a:ea typeface="+mn-ea"/>
                <a:cs typeface="+mn-cs"/>
              </a:rPr>
              <a:t>Profiles</a:t>
            </a:r>
            <a:br>
              <a:rPr lang="en-US" b="1" dirty="0" smtClean="0">
                <a:solidFill>
                  <a:prstClr val="black"/>
                </a:solidFill>
                <a:ea typeface="+mn-ea"/>
                <a:cs typeface="+mn-cs"/>
              </a:rPr>
            </a:br>
            <a:r>
              <a:rPr lang="en-US" sz="3100" i="1" dirty="0">
                <a:solidFill>
                  <a:schemeClr val="tx1">
                    <a:lumMod val="75000"/>
                    <a:lumOff val="25000"/>
                  </a:schemeClr>
                </a:solidFill>
              </a:rPr>
              <a:t>A Reference Course Profile Example from the Abilene </a:t>
            </a:r>
            <a:r>
              <a:rPr lang="en-US" sz="3100" i="1" dirty="0" smtClean="0">
                <a:solidFill>
                  <a:schemeClr val="tx1">
                    <a:lumMod val="75000"/>
                    <a:lumOff val="25000"/>
                  </a:schemeClr>
                </a:solidFill>
              </a:rPr>
              <a:t>Region</a:t>
            </a:r>
            <a:r>
              <a:rPr lang="en-US" sz="1600" i="1" dirty="0">
                <a:solidFill>
                  <a:schemeClr val="tx1">
                    <a:lumMod val="75000"/>
                    <a:lumOff val="25000"/>
                  </a:schemeClr>
                </a:solidFill>
              </a:rPr>
              <a:t/>
            </a:r>
            <a:br>
              <a:rPr lang="en-US" sz="1600" i="1" dirty="0">
                <a:solidFill>
                  <a:schemeClr val="tx1">
                    <a:lumMod val="75000"/>
                    <a:lumOff val="25000"/>
                  </a:schemeClr>
                </a:solidFill>
              </a:rPr>
            </a:br>
            <a:r>
              <a:rPr lang="en-US" sz="1800" dirty="0">
                <a:solidFill>
                  <a:prstClr val="black"/>
                </a:solidFill>
                <a:ea typeface="+mn-ea"/>
                <a:cs typeface="+mn-cs"/>
              </a:rPr>
              <a:t/>
            </a:r>
            <a:br>
              <a:rPr lang="en-US" sz="1800" dirty="0">
                <a:solidFill>
                  <a:prstClr val="black"/>
                </a:solidFill>
                <a:ea typeface="+mn-ea"/>
                <a:cs typeface="+mn-cs"/>
              </a:rPr>
            </a:br>
            <a:endParaRPr lang="en-US" dirty="0"/>
          </a:p>
        </p:txBody>
      </p:sp>
      <p:sp>
        <p:nvSpPr>
          <p:cNvPr id="7" name="TextBox 6"/>
          <p:cNvSpPr txBox="1"/>
          <p:nvPr/>
        </p:nvSpPr>
        <p:spPr>
          <a:xfrm>
            <a:off x="2286000" y="6096000"/>
            <a:ext cx="4191000" cy="369332"/>
          </a:xfrm>
          <a:prstGeom prst="rect">
            <a:avLst/>
          </a:prstGeom>
          <a:solidFill>
            <a:schemeClr val="bg2"/>
          </a:solidFill>
        </p:spPr>
        <p:txBody>
          <a:bodyPr wrap="square" rtlCol="0">
            <a:spAutoFit/>
          </a:bodyPr>
          <a:lstStyle/>
          <a:p>
            <a:endParaRPr lang="en-US" dirty="0"/>
          </a:p>
        </p:txBody>
      </p:sp>
      <p:sp>
        <p:nvSpPr>
          <p:cNvPr id="11" name="Content Placeholder 10"/>
          <p:cNvSpPr>
            <a:spLocks noGrp="1"/>
          </p:cNvSpPr>
          <p:nvPr>
            <p:ph idx="1"/>
          </p:nvPr>
        </p:nvSpPr>
        <p:spPr>
          <a:xfrm>
            <a:off x="419418" y="1939369"/>
            <a:ext cx="8229600" cy="4525963"/>
          </a:xfrm>
        </p:spPr>
        <p:txBody>
          <a:bodyPr/>
          <a:lstStyle/>
          <a:p>
            <a:pPr marL="0" indent="0" algn="ctr">
              <a:buNone/>
            </a:pPr>
            <a:r>
              <a:rPr lang="en-US" i="1" dirty="0" smtClean="0"/>
              <a:t>McMurry </a:t>
            </a:r>
            <a:r>
              <a:rPr lang="en-US" i="1" dirty="0"/>
              <a:t>University, Hardin Simmons University, and Cisco </a:t>
            </a:r>
            <a:r>
              <a:rPr lang="en-US" i="1" dirty="0" smtClean="0"/>
              <a:t>College </a:t>
            </a:r>
          </a:p>
          <a:p>
            <a:pPr marL="0" indent="0" algn="ctr">
              <a:buNone/>
            </a:pPr>
            <a:r>
              <a:rPr lang="en-US" i="1" dirty="0" smtClean="0"/>
              <a:t>Partnership </a:t>
            </a:r>
            <a:endParaRPr lang="en-US" i="1" dirty="0"/>
          </a:p>
          <a:p>
            <a:pPr marL="0" indent="0" algn="ctr">
              <a:buNone/>
            </a:pPr>
            <a:r>
              <a:rPr lang="en-US" sz="4000" dirty="0" smtClean="0"/>
              <a:t>In Partnership Created </a:t>
            </a:r>
            <a:endParaRPr lang="en-US" sz="4000" dirty="0"/>
          </a:p>
          <a:p>
            <a:pPr marL="0" indent="0" algn="ctr">
              <a:buNone/>
            </a:pPr>
            <a:r>
              <a:rPr lang="en-US" sz="3600" b="1" i="1" dirty="0" smtClean="0">
                <a:solidFill>
                  <a:schemeClr val="tx1">
                    <a:lumMod val="75000"/>
                    <a:lumOff val="25000"/>
                  </a:schemeClr>
                </a:solidFill>
                <a:ea typeface="Times New Roman"/>
                <a:cs typeface="Times New Roman"/>
              </a:rPr>
              <a:t>English 1301: Composition I </a:t>
            </a:r>
          </a:p>
          <a:p>
            <a:pPr marL="0" indent="0" algn="ctr">
              <a:buNone/>
            </a:pPr>
            <a:r>
              <a:rPr lang="en-US" sz="3600" b="1" i="1" dirty="0" smtClean="0">
                <a:solidFill>
                  <a:schemeClr val="tx1">
                    <a:lumMod val="75000"/>
                    <a:lumOff val="25000"/>
                  </a:schemeClr>
                </a:solidFill>
                <a:ea typeface="Times New Roman"/>
                <a:cs typeface="Times New Roman"/>
              </a:rPr>
              <a:t> </a:t>
            </a:r>
            <a:r>
              <a:rPr lang="en-US" sz="3600" b="1" i="1" dirty="0">
                <a:solidFill>
                  <a:schemeClr val="tx1">
                    <a:lumMod val="75000"/>
                    <a:lumOff val="25000"/>
                  </a:schemeClr>
                </a:solidFill>
                <a:ea typeface="Times New Roman"/>
                <a:cs typeface="Times New Roman"/>
              </a:rPr>
              <a:t>Regional Reference Course Packet </a:t>
            </a:r>
            <a:endParaRPr lang="en-US" sz="3600" b="1" i="1" dirty="0">
              <a:solidFill>
                <a:schemeClr val="tx1">
                  <a:lumMod val="75000"/>
                  <a:lumOff val="25000"/>
                </a:schemeClr>
              </a:solidFill>
            </a:endParaRPr>
          </a:p>
        </p:txBody>
      </p:sp>
      <p:grpSp>
        <p:nvGrpSpPr>
          <p:cNvPr id="16" name="Group 15"/>
          <p:cNvGrpSpPr/>
          <p:nvPr/>
        </p:nvGrpSpPr>
        <p:grpSpPr>
          <a:xfrm>
            <a:off x="3238818" y="3135058"/>
            <a:ext cx="2666365" cy="425450"/>
            <a:chOff x="3086100" y="2720627"/>
            <a:chExt cx="2666365" cy="425450"/>
          </a:xfrm>
        </p:grpSpPr>
        <p:pic>
          <p:nvPicPr>
            <p:cNvPr id="13" name="Picture 12" descr="mcmurry logo.bmp"/>
            <p:cNvPicPr/>
            <p:nvPr/>
          </p:nvPicPr>
          <p:blipFill>
            <a:blip r:embed="rId2" cstate="print"/>
            <a:stretch>
              <a:fillRect/>
            </a:stretch>
          </p:blipFill>
          <p:spPr>
            <a:xfrm>
              <a:off x="3086100" y="2720627"/>
              <a:ext cx="600075" cy="424815"/>
            </a:xfrm>
            <a:prstGeom prst="rect">
              <a:avLst/>
            </a:prstGeom>
          </p:spPr>
        </p:pic>
        <p:pic>
          <p:nvPicPr>
            <p:cNvPr id="14" name="Picture 13" descr="HSU logo.jpg"/>
            <p:cNvPicPr/>
            <p:nvPr/>
          </p:nvPicPr>
          <p:blipFill>
            <a:blip r:embed="rId3" cstate="print"/>
            <a:stretch>
              <a:fillRect/>
            </a:stretch>
          </p:blipFill>
          <p:spPr>
            <a:xfrm>
              <a:off x="3686175" y="2720627"/>
              <a:ext cx="1390650" cy="425450"/>
            </a:xfrm>
            <a:prstGeom prst="rect">
              <a:avLst/>
            </a:prstGeom>
          </p:spPr>
        </p:pic>
        <p:pic>
          <p:nvPicPr>
            <p:cNvPr id="15" name="Picture 14" descr="cisco college logo.jpg"/>
            <p:cNvPicPr/>
            <p:nvPr/>
          </p:nvPicPr>
          <p:blipFill>
            <a:blip r:embed="rId4" cstate="print"/>
            <a:stretch>
              <a:fillRect/>
            </a:stretch>
          </p:blipFill>
          <p:spPr>
            <a:xfrm>
              <a:off x="5076825" y="2720627"/>
              <a:ext cx="675640" cy="424816"/>
            </a:xfrm>
            <a:prstGeom prst="rect">
              <a:avLst/>
            </a:prstGeom>
          </p:spPr>
        </p:pic>
      </p:grpSp>
      <p:sp>
        <p:nvSpPr>
          <p:cNvPr id="9" name="TextBox 8"/>
          <p:cNvSpPr txBox="1"/>
          <p:nvPr/>
        </p:nvSpPr>
        <p:spPr>
          <a:xfrm>
            <a:off x="6848605" y="5867400"/>
            <a:ext cx="2057400" cy="923330"/>
          </a:xfrm>
          <a:prstGeom prst="rect">
            <a:avLst/>
          </a:prstGeom>
          <a:solidFill>
            <a:schemeClr val="bg2"/>
          </a:solidFill>
        </p:spPr>
        <p:txBody>
          <a:bodyPr wrap="square" rtlCol="0">
            <a:spAutoFit/>
          </a:bodyPr>
          <a:lstStyle/>
          <a:p>
            <a:r>
              <a:rPr lang="en-US" dirty="0" smtClean="0">
                <a:solidFill>
                  <a:schemeClr val="bg2"/>
                </a:solidFill>
              </a:rPr>
              <a:t>dfsdfsdfsdfsdfsdfsdfsdfsdfsdfsdfsdfsdfsdfsdfsdfsdfsdfsdfsdfs</a:t>
            </a:r>
            <a:endParaRPr lang="en-US" dirty="0">
              <a:solidFill>
                <a:schemeClr val="bg2"/>
              </a:solidFill>
            </a:endParaRPr>
          </a:p>
        </p:txBody>
      </p:sp>
    </p:spTree>
    <p:extLst>
      <p:ext uri="{BB962C8B-B14F-4D97-AF65-F5344CB8AC3E}">
        <p14:creationId xmlns:p14="http://schemas.microsoft.com/office/powerpoint/2010/main" val="395233753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786860" y="1219855"/>
            <a:ext cx="3581400" cy="523220"/>
          </a:xfrm>
          <a:prstGeom prst="rect">
            <a:avLst/>
          </a:prstGeom>
          <a:noFill/>
        </p:spPr>
        <p:txBody>
          <a:bodyPr wrap="square" rtlCol="0">
            <a:spAutoFit/>
          </a:bodyPr>
          <a:lstStyle/>
          <a:p>
            <a:pPr algn="ctr"/>
            <a:r>
              <a:rPr lang="en-US" sz="2800" b="1" dirty="0" smtClean="0">
                <a:ln w="18000">
                  <a:solidFill>
                    <a:srgbClr val="C0504D">
                      <a:lumMod val="50000"/>
                    </a:srgbClr>
                  </a:solidFill>
                  <a:prstDash val="solid"/>
                  <a:miter lim="800000"/>
                </a:ln>
                <a:solidFill>
                  <a:srgbClr val="C0504D">
                    <a:lumMod val="50000"/>
                  </a:srgbClr>
                </a:solidFill>
                <a:effectLst>
                  <a:outerShdw blurRad="38100" dist="38100" dir="2700000" algn="tl">
                    <a:srgbClr val="000000">
                      <a:alpha val="43137"/>
                    </a:srgbClr>
                  </a:outerShdw>
                </a:effectLst>
                <a:cs typeface="Narkisim" pitchFamily="34" charset="-79"/>
              </a:rPr>
              <a:t>Critical Conversations</a:t>
            </a:r>
            <a:endParaRPr lang="en-US" sz="2800" b="1" dirty="0">
              <a:ln w="18000">
                <a:solidFill>
                  <a:srgbClr val="C0504D">
                    <a:lumMod val="50000"/>
                  </a:srgbClr>
                </a:solidFill>
                <a:prstDash val="solid"/>
                <a:miter lim="800000"/>
              </a:ln>
              <a:solidFill>
                <a:srgbClr val="C0504D">
                  <a:lumMod val="50000"/>
                </a:srgbClr>
              </a:solidFill>
              <a:effectLst>
                <a:outerShdw blurRad="38100" dist="38100" dir="2700000" algn="tl">
                  <a:srgbClr val="000000">
                    <a:alpha val="43137"/>
                  </a:srgb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prstClr val="black"/>
                </a:solidFill>
              </a:rPr>
              <a:t>Secondary</a:t>
            </a:r>
            <a:endParaRPr lang="en-US" b="1" i="1" dirty="0">
              <a:solidFill>
                <a:prstClr val="black"/>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prstClr val="black"/>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rgbClr val="C0504D">
                    <a:lumMod val="50000"/>
                  </a:srgb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rgbClr val="C0504D">
                    <a:lumMod val="50000"/>
                  </a:srgb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Tree>
    <p:extLst>
      <p:ext uri="{BB962C8B-B14F-4D97-AF65-F5344CB8AC3E}">
        <p14:creationId xmlns:p14="http://schemas.microsoft.com/office/powerpoint/2010/main" val="19038127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Reference Course Profiles </a:t>
            </a:r>
            <a:br>
              <a:rPr lang="en-US" sz="3800" dirty="0" smtClean="0"/>
            </a:br>
            <a:r>
              <a:rPr lang="en-US" sz="3800" dirty="0" smtClean="0"/>
              <a:t>in the </a:t>
            </a:r>
            <a:r>
              <a:rPr lang="en-US" sz="3800" dirty="0" smtClean="0">
                <a:solidFill>
                  <a:schemeClr val="accent2">
                    <a:lumMod val="50000"/>
                  </a:schemeClr>
                </a:solidFill>
              </a:rPr>
              <a:t>Vertical Alignment Process</a:t>
            </a:r>
            <a:endParaRPr lang="en-US" sz="3800" dirty="0">
              <a:solidFill>
                <a:schemeClr val="accent2">
                  <a:lumMod val="50000"/>
                </a:schemeClr>
              </a:solidFill>
            </a:endParaRPr>
          </a:p>
        </p:txBody>
      </p:sp>
      <p:sp>
        <p:nvSpPr>
          <p:cNvPr id="3" name="Content Placeholder 2"/>
          <p:cNvSpPr>
            <a:spLocks noGrp="1"/>
          </p:cNvSpPr>
          <p:nvPr>
            <p:ph idx="1"/>
          </p:nvPr>
        </p:nvSpPr>
        <p:spPr>
          <a:xfrm>
            <a:off x="457200" y="1828800"/>
            <a:ext cx="8229600" cy="4525963"/>
          </a:xfrm>
        </p:spPr>
        <p:txBody>
          <a:bodyPr/>
          <a:lstStyle/>
          <a:p>
            <a:r>
              <a:rPr lang="en-US" dirty="0" smtClean="0"/>
              <a:t>Challenges</a:t>
            </a:r>
          </a:p>
          <a:p>
            <a:endParaRPr lang="en-US" dirty="0"/>
          </a:p>
          <a:p>
            <a:r>
              <a:rPr lang="en-US" dirty="0" smtClean="0"/>
              <a:t>Rewards</a:t>
            </a:r>
          </a:p>
          <a:p>
            <a:endParaRPr lang="en-US" dirty="0"/>
          </a:p>
          <a:p>
            <a:r>
              <a:rPr lang="en-US" dirty="0" smtClean="0"/>
              <a:t>Support Students </a:t>
            </a:r>
          </a:p>
          <a:p>
            <a:endParaRPr lang="en-US" dirty="0"/>
          </a:p>
          <a:p>
            <a:r>
              <a:rPr lang="en-US" dirty="0" smtClean="0"/>
              <a:t>Support Faculty</a:t>
            </a:r>
          </a:p>
          <a:p>
            <a:pPr marL="0" indent="0">
              <a:buNone/>
            </a:pPr>
            <a:endParaRPr lang="en-US" dirty="0"/>
          </a:p>
        </p:txBody>
      </p:sp>
      <p:sp>
        <p:nvSpPr>
          <p:cNvPr id="4" name="TextBox 3"/>
          <p:cNvSpPr txBox="1"/>
          <p:nvPr/>
        </p:nvSpPr>
        <p:spPr>
          <a:xfrm>
            <a:off x="2209800" y="6096000"/>
            <a:ext cx="41910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6556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09066"/>
          </a:xfrm>
        </p:spPr>
        <p:txBody>
          <a:bodyPr>
            <a:normAutofit lnSpcReduction="10000"/>
          </a:bodyPr>
          <a:lstStyle/>
          <a:p>
            <a:pPr marL="0" indent="0" algn="ctr">
              <a:buNone/>
            </a:pPr>
            <a:r>
              <a:rPr lang="en-US" sz="3000" i="1" u="sng" dirty="0" smtClean="0">
                <a:solidFill>
                  <a:schemeClr val="accent2">
                    <a:lumMod val="50000"/>
                  </a:schemeClr>
                </a:solidFill>
              </a:rPr>
              <a:t>Independent School District (ISD)</a:t>
            </a:r>
          </a:p>
          <a:p>
            <a:pPr marL="0" indent="0" algn="ctr">
              <a:buNone/>
            </a:pPr>
            <a:endParaRPr lang="en-US" sz="1200" u="sng" dirty="0" smtClean="0"/>
          </a:p>
          <a:p>
            <a:pPr lvl="1">
              <a:buFont typeface="Arial" pitchFamily="34" charset="0"/>
              <a:buChar char="•"/>
            </a:pPr>
            <a:r>
              <a:rPr lang="en-US" dirty="0" smtClean="0"/>
              <a:t>Identify campus or district leaders to participate and support vertical alignment partnership and team</a:t>
            </a:r>
          </a:p>
          <a:p>
            <a:pPr lvl="1">
              <a:buFont typeface="Arial" pitchFamily="34" charset="0"/>
              <a:buChar char="•"/>
            </a:pPr>
            <a:r>
              <a:rPr lang="en-US" dirty="0" smtClean="0"/>
              <a:t>Identify and support discipline specific teachers and leaders to participate in the vertical alignment process</a:t>
            </a:r>
          </a:p>
          <a:p>
            <a:pPr lvl="1">
              <a:buFont typeface="Arial" pitchFamily="34" charset="0"/>
              <a:buChar char="•"/>
            </a:pPr>
            <a:r>
              <a:rPr lang="en-US" dirty="0" smtClean="0"/>
              <a:t>Review and discuss course and instructional practices based on the VAT’s work</a:t>
            </a:r>
          </a:p>
          <a:p>
            <a:pPr lvl="1">
              <a:buFont typeface="Arial" pitchFamily="34" charset="0"/>
              <a:buChar char="•"/>
            </a:pPr>
            <a:r>
              <a:rPr lang="en-US" dirty="0" smtClean="0"/>
              <a:t>Expand and/or develop a campus or district vertical alignment plan for 2013 - 2014</a:t>
            </a:r>
          </a:p>
          <a:p>
            <a:pPr lvl="1"/>
            <a:endParaRPr lang="en-US" dirty="0" smtClean="0"/>
          </a:p>
          <a:p>
            <a:pPr lvl="1"/>
            <a:endParaRPr lang="en-US" dirty="0" smtClean="0"/>
          </a:p>
        </p:txBody>
      </p:sp>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7" name="Title 1"/>
          <p:cNvSpPr>
            <a:spLocks noGrp="1"/>
          </p:cNvSpPr>
          <p:nvPr>
            <p:ph type="title"/>
          </p:nvPr>
        </p:nvSpPr>
        <p:spPr>
          <a:xfrm>
            <a:off x="457200" y="304800"/>
            <a:ext cx="8229600" cy="1143000"/>
          </a:xfrm>
        </p:spPr>
        <p:txBody>
          <a:bodyPr>
            <a:normAutofit fontScale="90000"/>
          </a:bodyPr>
          <a:lstStyle/>
          <a:p>
            <a:pPr lvl="0">
              <a:spcBef>
                <a:spcPct val="20000"/>
              </a:spcBef>
            </a:pPr>
            <a:r>
              <a:rPr lang="en-US" b="1" dirty="0" smtClean="0">
                <a:solidFill>
                  <a:schemeClr val="accent2">
                    <a:lumMod val="50000"/>
                  </a:schemeClr>
                </a:solidFill>
              </a:rPr>
              <a:t>AVATAR</a:t>
            </a:r>
            <a:r>
              <a:rPr lang="en-US" dirty="0" smtClean="0"/>
              <a:t> Partner</a:t>
            </a:r>
            <a:br>
              <a:rPr lang="en-US" dirty="0" smtClean="0"/>
            </a:br>
            <a:r>
              <a:rPr lang="en-US" sz="2600" b="1" dirty="0">
                <a:solidFill>
                  <a:prstClr val="black"/>
                </a:solidFill>
                <a:ea typeface="+mn-ea"/>
                <a:cs typeface="+mn-cs"/>
              </a:rPr>
              <a:t>Roles and Responsibilities </a:t>
            </a:r>
            <a:br>
              <a:rPr lang="en-US" sz="2600" b="1" dirty="0">
                <a:solidFill>
                  <a:prstClr val="black"/>
                </a:solidFill>
                <a:ea typeface="+mn-ea"/>
                <a:cs typeface="+mn-cs"/>
              </a:rPr>
            </a:br>
            <a:endParaRPr lang="en-US" dirty="0"/>
          </a:p>
        </p:txBody>
      </p:sp>
    </p:spTree>
    <p:extLst>
      <p:ext uri="{BB962C8B-B14F-4D97-AF65-F5344CB8AC3E}">
        <p14:creationId xmlns:p14="http://schemas.microsoft.com/office/powerpoint/2010/main" val="18274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05800" cy="1470025"/>
          </a:xfrm>
        </p:spPr>
        <p:txBody>
          <a:bodyPr>
            <a:normAutofit fontScale="90000"/>
          </a:bodyPr>
          <a:lstStyle/>
          <a:p>
            <a:pPr lvl="0">
              <a:spcBef>
                <a:spcPct val="20000"/>
              </a:spcBef>
            </a:pPr>
            <a:r>
              <a:rPr lang="en-US" sz="4100" b="1" dirty="0" smtClean="0">
                <a:solidFill>
                  <a:schemeClr val="tx1">
                    <a:lumMod val="75000"/>
                    <a:lumOff val="25000"/>
                  </a:schemeClr>
                </a:solidFill>
              </a:rPr>
              <a:t>Partnership’s Action Plans:  Development and Sharing of Next Two Steps</a:t>
            </a:r>
            <a:endParaRPr lang="en-US" dirty="0">
              <a:solidFill>
                <a:schemeClr val="tx1">
                  <a:lumMod val="85000"/>
                  <a:lumOff val="15000"/>
                </a:schemeClr>
              </a:solidFill>
            </a:endParaRPr>
          </a:p>
        </p:txBody>
      </p:sp>
      <p:sp>
        <p:nvSpPr>
          <p:cNvPr id="3" name="Subtitle 2"/>
          <p:cNvSpPr>
            <a:spLocks noGrp="1"/>
          </p:cNvSpPr>
          <p:nvPr>
            <p:ph type="subTitle" idx="1"/>
          </p:nvPr>
        </p:nvSpPr>
        <p:spPr>
          <a:xfrm>
            <a:off x="685800" y="4572000"/>
            <a:ext cx="8001000" cy="1066800"/>
          </a:xfrm>
        </p:spPr>
        <p:txBody>
          <a:bodyPr>
            <a:normAutofit/>
          </a:bodyPr>
          <a:lstStyle/>
          <a:p>
            <a:r>
              <a:rPr lang="en-US" sz="2800" dirty="0" smtClean="0"/>
              <a:t>   Answering the Question:  So What?</a:t>
            </a:r>
            <a:endParaRPr lang="en-US" sz="2800" dirty="0"/>
          </a:p>
        </p:txBody>
      </p:sp>
    </p:spTree>
    <p:extLst>
      <p:ext uri="{BB962C8B-B14F-4D97-AF65-F5344CB8AC3E}">
        <p14:creationId xmlns:p14="http://schemas.microsoft.com/office/powerpoint/2010/main" val="19465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solidFill>
                  <a:schemeClr val="accent2">
                    <a:lumMod val="50000"/>
                  </a:schemeClr>
                </a:solidFill>
              </a:rPr>
              <a:t>AVATAR </a:t>
            </a:r>
            <a:r>
              <a:rPr lang="en-US" dirty="0" smtClean="0"/>
              <a:t>Vertical Alignment Accomplishments for Your Region</a:t>
            </a:r>
            <a:endParaRPr lang="en-US" dirty="0"/>
          </a:p>
        </p:txBody>
      </p:sp>
      <p:sp>
        <p:nvSpPr>
          <p:cNvPr id="3" name="Content Placeholder 2"/>
          <p:cNvSpPr>
            <a:spLocks noGrp="1"/>
          </p:cNvSpPr>
          <p:nvPr>
            <p:ph idx="1"/>
          </p:nvPr>
        </p:nvSpPr>
        <p:spPr>
          <a:xfrm>
            <a:off x="457200" y="1279464"/>
            <a:ext cx="8229600" cy="5029200"/>
          </a:xfrm>
        </p:spPr>
        <p:txBody>
          <a:bodyPr>
            <a:normAutofit fontScale="92500" lnSpcReduction="20000"/>
          </a:bodyPr>
          <a:lstStyle/>
          <a:p>
            <a:r>
              <a:rPr lang="en-US" sz="2800" dirty="0" smtClean="0"/>
              <a:t>Identify key leaders and educators who make up a </a:t>
            </a:r>
            <a:r>
              <a:rPr lang="en-US" sz="2800" b="1" dirty="0" smtClean="0"/>
              <a:t>regional “pipe line” </a:t>
            </a:r>
            <a:r>
              <a:rPr lang="en-US" sz="2800" dirty="0" smtClean="0"/>
              <a:t>needed for students to be college and career ready and successful </a:t>
            </a:r>
          </a:p>
          <a:p>
            <a:r>
              <a:rPr lang="en-US" sz="2800" dirty="0" smtClean="0"/>
              <a:t>Craft a </a:t>
            </a:r>
            <a:r>
              <a:rPr lang="en-US" sz="2800" b="1" dirty="0" smtClean="0"/>
              <a:t>shared regional college and career readiness  foundation/understanding</a:t>
            </a:r>
            <a:r>
              <a:rPr lang="en-US" sz="2800" dirty="0" smtClean="0"/>
              <a:t> among leaders and educators</a:t>
            </a:r>
            <a:endParaRPr lang="en-US" sz="2800" b="1" dirty="0" smtClean="0"/>
          </a:p>
          <a:p>
            <a:r>
              <a:rPr lang="en-US" sz="2800" dirty="0" smtClean="0"/>
              <a:t>Use regional </a:t>
            </a:r>
            <a:r>
              <a:rPr lang="en-US" sz="2800" b="1" dirty="0" smtClean="0"/>
              <a:t>student data </a:t>
            </a:r>
            <a:r>
              <a:rPr lang="en-US" sz="2800" dirty="0" smtClean="0"/>
              <a:t>to guide vertical alignment decision-making </a:t>
            </a:r>
          </a:p>
          <a:p>
            <a:r>
              <a:rPr lang="en-US" sz="2800" dirty="0" smtClean="0"/>
              <a:t>Design and implement a regional vertical alignment </a:t>
            </a:r>
            <a:r>
              <a:rPr lang="en-US" sz="2800" b="1" dirty="0" smtClean="0"/>
              <a:t>action plan </a:t>
            </a:r>
            <a:r>
              <a:rPr lang="en-US" sz="2800" dirty="0" smtClean="0"/>
              <a:t>with </a:t>
            </a:r>
            <a:r>
              <a:rPr lang="en-US" sz="2800" u="sng" dirty="0" smtClean="0"/>
              <a:t>on-going critical conversations and reference course profile information reviews</a:t>
            </a:r>
          </a:p>
          <a:p>
            <a:r>
              <a:rPr lang="en-US" sz="2800" dirty="0" smtClean="0"/>
              <a:t>Design and implement a regional </a:t>
            </a:r>
            <a:r>
              <a:rPr lang="en-US" sz="2800" b="1" dirty="0" smtClean="0"/>
              <a:t>vertical alignment sustainability plan</a:t>
            </a:r>
            <a:r>
              <a:rPr lang="en-US" sz="2800" dirty="0" smtClean="0"/>
              <a:t>, training one course team for 2013-2014</a:t>
            </a:r>
            <a:endParaRPr lang="en-US" sz="2800" b="1" dirty="0" smtClean="0"/>
          </a:p>
          <a:p>
            <a:endParaRPr lang="en-US" dirty="0" smtClean="0"/>
          </a:p>
          <a:p>
            <a:endParaRPr lang="en-US" dirty="0" smtClean="0"/>
          </a:p>
          <a:p>
            <a:endParaRPr lang="en-US" dirty="0"/>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8100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AVATAR</a:t>
            </a:r>
            <a:r>
              <a:rPr lang="en-US" dirty="0" smtClean="0"/>
              <a:t> Deliverables and Items for Consideration  Related Action Plans</a:t>
            </a:r>
            <a:endParaRPr lang="en-US" dirty="0"/>
          </a:p>
        </p:txBody>
      </p:sp>
      <p:sp>
        <p:nvSpPr>
          <p:cNvPr id="3" name="Content Placeholder 2"/>
          <p:cNvSpPr>
            <a:spLocks noGrp="1"/>
          </p:cNvSpPr>
          <p:nvPr>
            <p:ph idx="1"/>
          </p:nvPr>
        </p:nvSpPr>
        <p:spPr>
          <a:xfrm>
            <a:off x="457200" y="1600200"/>
            <a:ext cx="8229600" cy="4572000"/>
          </a:xfrm>
        </p:spPr>
        <p:txBody>
          <a:bodyPr>
            <a:normAutofit fontScale="85000" lnSpcReduction="20000"/>
          </a:bodyPr>
          <a:lstStyle/>
          <a:p>
            <a:r>
              <a:rPr lang="en-US" dirty="0" smtClean="0"/>
              <a:t>Specific Deliverables and Dues (in your materials)</a:t>
            </a:r>
          </a:p>
          <a:p>
            <a:r>
              <a:rPr lang="en-US" dirty="0" smtClean="0"/>
              <a:t>Items to Consider</a:t>
            </a:r>
          </a:p>
          <a:p>
            <a:pPr lvl="1"/>
            <a:r>
              <a:rPr lang="en-US" dirty="0" smtClean="0"/>
              <a:t>Partnership Formation and Sustainability</a:t>
            </a:r>
          </a:p>
          <a:p>
            <a:pPr lvl="1"/>
            <a:r>
              <a:rPr lang="en-US" dirty="0" smtClean="0"/>
              <a:t>Training the 2012-2013 Course Team</a:t>
            </a:r>
          </a:p>
          <a:p>
            <a:pPr lvl="1"/>
            <a:r>
              <a:rPr lang="en-US" dirty="0" smtClean="0"/>
              <a:t>Data Collection, Reporting, and Use in Decision Making</a:t>
            </a:r>
          </a:p>
          <a:p>
            <a:pPr lvl="1"/>
            <a:r>
              <a:rPr lang="en-US" dirty="0" smtClean="0"/>
              <a:t>Creating Shared Student Readiness and Success Understandings and Foundations among Partners and Team Members</a:t>
            </a:r>
          </a:p>
          <a:p>
            <a:pPr lvl="1"/>
            <a:r>
              <a:rPr lang="en-US" dirty="0" smtClean="0"/>
              <a:t>Critical Conversations and Review of Reference Course Profile Information</a:t>
            </a:r>
          </a:p>
          <a:p>
            <a:pPr lvl="1"/>
            <a:r>
              <a:rPr lang="en-US" dirty="0" smtClean="0"/>
              <a:t>Training the 2013-2014 Team and Sustaining the Work</a:t>
            </a:r>
          </a:p>
          <a:p>
            <a:pPr lvl="1"/>
            <a:r>
              <a:rPr lang="en-US" dirty="0" smtClean="0"/>
              <a:t>Outreach and Sharing of Your Regional Work</a:t>
            </a:r>
          </a:p>
          <a:p>
            <a:pPr lvl="1"/>
            <a:endParaRPr lang="en-US" dirty="0" smtClean="0"/>
          </a:p>
          <a:p>
            <a:pPr marL="0" indent="0">
              <a:buNone/>
            </a:pPr>
            <a:endParaRPr lang="en-US" dirty="0"/>
          </a:p>
        </p:txBody>
      </p:sp>
    </p:spTree>
    <p:extLst>
      <p:ext uri="{BB962C8B-B14F-4D97-AF65-F5344CB8AC3E}">
        <p14:creationId xmlns:p14="http://schemas.microsoft.com/office/powerpoint/2010/main" val="13471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Include in Your </a:t>
            </a:r>
            <a:r>
              <a:rPr lang="en-US" b="1" dirty="0" smtClean="0">
                <a:solidFill>
                  <a:schemeClr val="accent2">
                    <a:lumMod val="50000"/>
                  </a:schemeClr>
                </a:solidFill>
              </a:rPr>
              <a:t>Action Plan</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492546"/>
              </p:ext>
            </p:extLst>
          </p:nvPr>
        </p:nvGraphicFramePr>
        <p:xfrm>
          <a:off x="457200" y="1828800"/>
          <a:ext cx="8229601" cy="3056691"/>
        </p:xfrm>
        <a:graphic>
          <a:graphicData uri="http://schemas.openxmlformats.org/drawingml/2006/table">
            <a:tbl>
              <a:tblPr firstRow="1" firstCol="1" bandRow="1">
                <a:tableStyleId>{5C22544A-7EE6-4342-B048-85BDC9FD1C3A}</a:tableStyleId>
              </a:tblPr>
              <a:tblGrid>
                <a:gridCol w="1116950"/>
                <a:gridCol w="2739688"/>
                <a:gridCol w="1580589"/>
                <a:gridCol w="1211785"/>
                <a:gridCol w="1580589"/>
              </a:tblGrid>
              <a:tr h="3056691">
                <a:tc>
                  <a:txBody>
                    <a:bodyPr/>
                    <a:lstStyle/>
                    <a:p>
                      <a:pPr marL="0" marR="0" algn="ctr">
                        <a:lnSpc>
                          <a:spcPct val="115000"/>
                        </a:lnSpc>
                        <a:spcBef>
                          <a:spcPts val="0"/>
                        </a:spcBef>
                        <a:spcAft>
                          <a:spcPts val="0"/>
                        </a:spcAft>
                      </a:pPr>
                      <a:r>
                        <a:rPr lang="en-US" sz="1000" dirty="0">
                          <a:effectLst/>
                        </a:rPr>
                        <a:t>Date</a:t>
                      </a:r>
                      <a:endParaRPr lang="en-US" sz="1000" dirty="0">
                        <a:effectLst/>
                        <a:latin typeface="Calibri"/>
                        <a:ea typeface="Calibri"/>
                        <a:cs typeface="Times New Roman"/>
                      </a:endParaRPr>
                    </a:p>
                  </a:txBody>
                  <a:tcPr marL="63224" marR="63224" marT="0" marB="0" anchor="ctr"/>
                </a:tc>
                <a:tc>
                  <a:txBody>
                    <a:bodyPr/>
                    <a:lstStyle/>
                    <a:p>
                      <a:pPr marL="160020" marR="0" indent="-114300" algn="ctr">
                        <a:lnSpc>
                          <a:spcPct val="115000"/>
                        </a:lnSpc>
                        <a:spcBef>
                          <a:spcPts val="0"/>
                        </a:spcBef>
                        <a:spcAft>
                          <a:spcPts val="0"/>
                        </a:spcAft>
                        <a:tabLst>
                          <a:tab pos="160020" algn="l"/>
                        </a:tabLst>
                      </a:pPr>
                      <a:r>
                        <a:rPr lang="en-US" sz="1000" dirty="0">
                          <a:effectLst/>
                        </a:rPr>
                        <a:t>Vertical Alignment Actions</a:t>
                      </a:r>
                      <a:endParaRPr lang="en-US" sz="1000" dirty="0">
                        <a:effectLst/>
                        <a:latin typeface="Calibri"/>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US" sz="1000" dirty="0">
                          <a:effectLst/>
                        </a:rPr>
                        <a:t>Resources Required and Persons Responsible</a:t>
                      </a:r>
                      <a:endParaRPr lang="en-US" sz="1000" dirty="0">
                        <a:effectLst/>
                        <a:latin typeface="Calibri"/>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US" sz="1000" dirty="0">
                          <a:effectLst/>
                        </a:rPr>
                        <a:t>Evidence of Implementation</a:t>
                      </a:r>
                      <a:endParaRPr lang="en-US" sz="1000" dirty="0">
                        <a:effectLst/>
                        <a:latin typeface="Calibri"/>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US" sz="1000" dirty="0">
                          <a:effectLst/>
                        </a:rPr>
                        <a:t>Evidence of Impact</a:t>
                      </a:r>
                      <a:endParaRPr lang="en-US" sz="1000" dirty="0">
                        <a:effectLst/>
                        <a:latin typeface="Calibri"/>
                        <a:ea typeface="Calibri"/>
                        <a:cs typeface="Times New Roman"/>
                      </a:endParaRPr>
                    </a:p>
                  </a:txBody>
                  <a:tcPr marL="63224" marR="63224" marT="0" marB="0" anchor="ctr"/>
                </a:tc>
              </a:tr>
            </a:tbl>
          </a:graphicData>
        </a:graphic>
      </p:graphicFrame>
    </p:spTree>
    <p:extLst>
      <p:ext uri="{BB962C8B-B14F-4D97-AF65-F5344CB8AC3E}">
        <p14:creationId xmlns:p14="http://schemas.microsoft.com/office/powerpoint/2010/main" val="337835395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Next Steps to Create </a:t>
            </a:r>
            <a:br>
              <a:rPr lang="en-US" dirty="0" smtClean="0"/>
            </a:br>
            <a:r>
              <a:rPr lang="en-US" b="1" dirty="0" smtClean="0">
                <a:solidFill>
                  <a:schemeClr val="accent2">
                    <a:lumMod val="50000"/>
                  </a:schemeClr>
                </a:solidFill>
              </a:rPr>
              <a:t>Your Regional Action Plan</a:t>
            </a:r>
            <a:endParaRPr lang="en-US" b="1"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802194"/>
              </p:ext>
            </p:extLst>
          </p:nvPr>
        </p:nvGraphicFramePr>
        <p:xfrm>
          <a:off x="381000" y="1905000"/>
          <a:ext cx="8229601" cy="3139687"/>
        </p:xfrm>
        <a:graphic>
          <a:graphicData uri="http://schemas.openxmlformats.org/drawingml/2006/table">
            <a:tbl>
              <a:tblPr firstRow="1" firstCol="1" bandRow="1">
                <a:tableStyleId>{5C22544A-7EE6-4342-B048-85BDC9FD1C3A}</a:tableStyleId>
              </a:tblPr>
              <a:tblGrid>
                <a:gridCol w="1116950"/>
                <a:gridCol w="2693050"/>
                <a:gridCol w="1627227"/>
                <a:gridCol w="1211785"/>
                <a:gridCol w="1580589"/>
              </a:tblGrid>
              <a:tr h="420822">
                <a:tc>
                  <a:txBody>
                    <a:bodyPr/>
                    <a:lstStyle/>
                    <a:p>
                      <a:pPr marL="0" marR="0" algn="ctr">
                        <a:lnSpc>
                          <a:spcPct val="115000"/>
                        </a:lnSpc>
                        <a:spcBef>
                          <a:spcPts val="0"/>
                        </a:spcBef>
                        <a:spcAft>
                          <a:spcPts val="0"/>
                        </a:spcAft>
                      </a:pPr>
                      <a:r>
                        <a:rPr lang="en-US" sz="1000" dirty="0">
                          <a:effectLst/>
                        </a:rPr>
                        <a:t>Date</a:t>
                      </a:r>
                      <a:endParaRPr lang="en-US" sz="1000" dirty="0">
                        <a:effectLst/>
                        <a:latin typeface="Calibri"/>
                        <a:ea typeface="Calibri"/>
                        <a:cs typeface="Times New Roman"/>
                      </a:endParaRPr>
                    </a:p>
                  </a:txBody>
                  <a:tcPr marL="63224" marR="63224" marT="0" marB="0" anchor="ctr"/>
                </a:tc>
                <a:tc>
                  <a:txBody>
                    <a:bodyPr/>
                    <a:lstStyle/>
                    <a:p>
                      <a:pPr marL="160020" marR="0" indent="-114300" algn="ctr">
                        <a:lnSpc>
                          <a:spcPct val="115000"/>
                        </a:lnSpc>
                        <a:spcBef>
                          <a:spcPts val="0"/>
                        </a:spcBef>
                        <a:spcAft>
                          <a:spcPts val="0"/>
                        </a:spcAft>
                        <a:tabLst>
                          <a:tab pos="160020" algn="l"/>
                        </a:tabLst>
                      </a:pPr>
                      <a:r>
                        <a:rPr lang="en-US" sz="1000" dirty="0">
                          <a:effectLst/>
                        </a:rPr>
                        <a:t>Vertical Alignment Actions</a:t>
                      </a:r>
                      <a:endParaRPr lang="en-US" sz="1000" dirty="0">
                        <a:effectLst/>
                        <a:latin typeface="Calibri"/>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US" sz="1000" dirty="0">
                          <a:effectLst/>
                        </a:rPr>
                        <a:t>Resources Required and Persons Responsible</a:t>
                      </a:r>
                      <a:endParaRPr lang="en-US" sz="1000" dirty="0">
                        <a:effectLst/>
                        <a:latin typeface="Calibri"/>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US" sz="1000" dirty="0">
                          <a:effectLst/>
                        </a:rPr>
                        <a:t>Evidence of Implementation</a:t>
                      </a:r>
                      <a:endParaRPr lang="en-US" sz="1000" dirty="0">
                        <a:effectLst/>
                        <a:latin typeface="Calibri"/>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US" sz="1000" dirty="0">
                          <a:effectLst/>
                        </a:rPr>
                        <a:t>Evidence of Impact</a:t>
                      </a:r>
                      <a:endParaRPr lang="en-US" sz="1000" dirty="0">
                        <a:effectLst/>
                        <a:latin typeface="Calibri"/>
                        <a:ea typeface="Calibri"/>
                        <a:cs typeface="Times New Roman"/>
                      </a:endParaRPr>
                    </a:p>
                  </a:txBody>
                  <a:tcPr marL="63224" marR="63224" marT="0" marB="0" anchor="ctr"/>
                </a:tc>
              </a:tr>
              <a:tr h="406237">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0" marR="0" indent="11430">
                        <a:lnSpc>
                          <a:spcPct val="115000"/>
                        </a:lnSpc>
                        <a:spcBef>
                          <a:spcPts val="0"/>
                        </a:spcBef>
                        <a:spcAft>
                          <a:spcPts val="0"/>
                        </a:spcAft>
                        <a:tabLst>
                          <a:tab pos="160020" algn="l"/>
                          <a:tab pos="334010" algn="l"/>
                          <a:tab pos="519430" algn="l"/>
                        </a:tabLst>
                      </a:pP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r>
              <a:tr h="609354">
                <a:tc>
                  <a:txBody>
                    <a:bodyPr/>
                    <a:lstStyle/>
                    <a:p>
                      <a:pPr marL="0" marR="0">
                        <a:lnSpc>
                          <a:spcPct val="115000"/>
                        </a:lnSpc>
                        <a:spcBef>
                          <a:spcPts val="0"/>
                        </a:spcBef>
                        <a:spcAft>
                          <a:spcPts val="0"/>
                        </a:spcAft>
                      </a:pPr>
                      <a:r>
                        <a:rPr lang="en-US" sz="1000" dirty="0">
                          <a:effectLst/>
                        </a:rPr>
                        <a:t>September 17, 2012</a:t>
                      </a:r>
                      <a:endParaRPr lang="en-US" sz="1000" dirty="0">
                        <a:effectLst/>
                        <a:latin typeface="Calibri"/>
                        <a:ea typeface="Calibri"/>
                        <a:cs typeface="Times New Roman"/>
                      </a:endParaRPr>
                    </a:p>
                  </a:txBody>
                  <a:tcPr marL="63224" marR="63224" marT="0" marB="0" anchor="ctr"/>
                </a:tc>
                <a:tc>
                  <a:txBody>
                    <a:bodyPr/>
                    <a:lstStyle/>
                    <a:p>
                      <a:pPr marL="160020" marR="0" indent="-160020">
                        <a:lnSpc>
                          <a:spcPct val="115000"/>
                        </a:lnSpc>
                        <a:spcBef>
                          <a:spcPts val="0"/>
                        </a:spcBef>
                        <a:spcAft>
                          <a:spcPts val="0"/>
                        </a:spcAft>
                        <a:tabLst>
                          <a:tab pos="160020" algn="l"/>
                          <a:tab pos="334010" algn="l"/>
                          <a:tab pos="519430" algn="l"/>
                        </a:tabLst>
                      </a:pPr>
                      <a:r>
                        <a:rPr lang="en-US" sz="1000" dirty="0">
                          <a:effectLst/>
                        </a:rPr>
                        <a:t>Regional Data PowerPoint Completed</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P-16 Council </a:t>
                      </a:r>
                      <a:r>
                        <a:rPr lang="en-US" sz="1000" dirty="0" smtClean="0">
                          <a:effectLst/>
                        </a:rPr>
                        <a:t>Partner</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Discussed and used in creating region’s action </a:t>
                      </a:r>
                      <a:r>
                        <a:rPr lang="en-US" sz="1000" dirty="0" smtClean="0">
                          <a:effectLst/>
                        </a:rPr>
                        <a:t>plan on Sept. 2, 2012</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Selected English as </a:t>
                      </a:r>
                      <a:r>
                        <a:rPr lang="en-US" sz="1000" dirty="0" smtClean="0">
                          <a:effectLst/>
                        </a:rPr>
                        <a:t>discipline and will </a:t>
                      </a:r>
                      <a:r>
                        <a:rPr lang="en-US" sz="1000" dirty="0">
                          <a:effectLst/>
                        </a:rPr>
                        <a:t>focus on freshman composition</a:t>
                      </a:r>
                      <a:endParaRPr lang="en-US" sz="1000" dirty="0">
                        <a:effectLst/>
                        <a:latin typeface="Calibri"/>
                        <a:ea typeface="Calibri"/>
                        <a:cs typeface="Times New Roman"/>
                      </a:endParaRPr>
                    </a:p>
                  </a:txBody>
                  <a:tcPr marL="63224" marR="63224" marT="0" marB="0" anchor="ctr"/>
                </a:tc>
              </a:tr>
              <a:tr h="203118">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160020" marR="0" indent="-160020">
                        <a:lnSpc>
                          <a:spcPct val="115000"/>
                        </a:lnSpc>
                        <a:spcBef>
                          <a:spcPts val="0"/>
                        </a:spcBef>
                        <a:spcAft>
                          <a:spcPts val="0"/>
                        </a:spcAft>
                        <a:tabLst>
                          <a:tab pos="160020" algn="l"/>
                          <a:tab pos="334010" algn="l"/>
                          <a:tab pos="519430" algn="l"/>
                        </a:tabLs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224" marR="63224" marT="0" marB="0" anchor="ctr"/>
                </a:tc>
              </a:tr>
              <a:tr h="1408470">
                <a:tc>
                  <a:txBody>
                    <a:bodyPr/>
                    <a:lstStyle/>
                    <a:p>
                      <a:pPr marL="0" marR="0">
                        <a:lnSpc>
                          <a:spcPct val="115000"/>
                        </a:lnSpc>
                        <a:spcBef>
                          <a:spcPts val="0"/>
                        </a:spcBef>
                        <a:spcAft>
                          <a:spcPts val="0"/>
                        </a:spcAft>
                      </a:pPr>
                      <a:r>
                        <a:rPr lang="en-US" sz="1000" dirty="0">
                          <a:effectLst/>
                        </a:rPr>
                        <a:t>September 17, 2012</a:t>
                      </a:r>
                      <a:endParaRPr lang="en-US" sz="1000" dirty="0">
                        <a:effectLst/>
                        <a:latin typeface="Calibri"/>
                        <a:ea typeface="Calibri"/>
                        <a:cs typeface="Times New Roman"/>
                      </a:endParaRPr>
                    </a:p>
                  </a:txBody>
                  <a:tcPr marL="63224" marR="63224" marT="0" marB="0" anchor="ctr"/>
                </a:tc>
                <a:tc>
                  <a:txBody>
                    <a:bodyPr/>
                    <a:lstStyle/>
                    <a:p>
                      <a:pPr marL="160020" marR="0" indent="-160020">
                        <a:lnSpc>
                          <a:spcPct val="115000"/>
                        </a:lnSpc>
                        <a:spcBef>
                          <a:spcPts val="0"/>
                        </a:spcBef>
                        <a:spcAft>
                          <a:spcPts val="0"/>
                        </a:spcAft>
                        <a:tabLst>
                          <a:tab pos="160020" algn="l"/>
                          <a:tab pos="334010" algn="l"/>
                          <a:tab pos="519430" algn="l"/>
                        </a:tabLst>
                      </a:pPr>
                      <a:r>
                        <a:rPr lang="en-US" sz="1000" dirty="0">
                          <a:effectLst/>
                        </a:rPr>
                        <a:t>Action and Sustainability Plan Completed </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Coordinator/Facilitator/All Partners</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a:effectLst/>
                        </a:rPr>
                        <a:t>Discussed and approved at planning </a:t>
                      </a:r>
                      <a:r>
                        <a:rPr lang="en-US" sz="1000" dirty="0" smtClean="0">
                          <a:effectLst/>
                        </a:rPr>
                        <a:t>meeting on Sept. 2, 2012</a:t>
                      </a:r>
                      <a:endParaRPr lang="en-US" sz="1000" dirty="0">
                        <a:effectLst/>
                        <a:latin typeface="Calibri"/>
                        <a:ea typeface="Calibri"/>
                        <a:cs typeface="Times New Roman"/>
                      </a:endParaRPr>
                    </a:p>
                  </a:txBody>
                  <a:tcPr marL="63224" marR="63224" marT="0" marB="0" anchor="ctr"/>
                </a:tc>
                <a:tc>
                  <a:txBody>
                    <a:bodyPr/>
                    <a:lstStyle/>
                    <a:p>
                      <a:pPr marL="0" marR="0">
                        <a:lnSpc>
                          <a:spcPct val="115000"/>
                        </a:lnSpc>
                        <a:spcBef>
                          <a:spcPts val="0"/>
                        </a:spcBef>
                        <a:spcAft>
                          <a:spcPts val="0"/>
                        </a:spcAft>
                      </a:pPr>
                      <a:r>
                        <a:rPr lang="en-US" sz="1000" dirty="0" smtClean="0">
                          <a:effectLst/>
                        </a:rPr>
                        <a:t>Outcomes </a:t>
                      </a:r>
                      <a:r>
                        <a:rPr lang="en-US" sz="1000" dirty="0">
                          <a:effectLst/>
                        </a:rPr>
                        <a:t>reported at the May10, 2012 Reflections, Celebrations, and Next Step Meeting</a:t>
                      </a:r>
                      <a:endParaRPr lang="en-US" sz="1000" dirty="0">
                        <a:effectLst/>
                        <a:latin typeface="Calibri"/>
                        <a:ea typeface="Calibri"/>
                        <a:cs typeface="Times New Roman"/>
                      </a:endParaRPr>
                    </a:p>
                  </a:txBody>
                  <a:tcPr marL="63224" marR="63224" marT="0" marB="0" anchor="ctr"/>
                </a:tc>
              </a:tr>
            </a:tbl>
          </a:graphicData>
        </a:graphic>
      </p:graphicFrame>
    </p:spTree>
    <p:extLst>
      <p:ext uri="{BB962C8B-B14F-4D97-AF65-F5344CB8AC3E}">
        <p14:creationId xmlns:p14="http://schemas.microsoft.com/office/powerpoint/2010/main" val="309772872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Action Plan</a:t>
            </a:r>
            <a:endParaRPr lang="en-US" b="1" dirty="0">
              <a:solidFill>
                <a:schemeClr val="accent2">
                  <a:lumMod val="50000"/>
                </a:schemeClr>
              </a:solidFill>
            </a:endParaRPr>
          </a:p>
        </p:txBody>
      </p:sp>
      <p:sp>
        <p:nvSpPr>
          <p:cNvPr id="3" name="Content Placeholder 2"/>
          <p:cNvSpPr>
            <a:spLocks noGrp="1"/>
          </p:cNvSpPr>
          <p:nvPr>
            <p:ph idx="1"/>
          </p:nvPr>
        </p:nvSpPr>
        <p:spPr/>
        <p:txBody>
          <a:bodyPr/>
          <a:lstStyle/>
          <a:p>
            <a:r>
              <a:rPr lang="en-US" dirty="0" smtClean="0"/>
              <a:t>Think and Agree on Your Two Next Steps for Your Regional Action Plans</a:t>
            </a:r>
          </a:p>
          <a:p>
            <a:endParaRPr lang="en-US" dirty="0"/>
          </a:p>
          <a:p>
            <a:r>
              <a:rPr lang="en-US" dirty="0" smtClean="0"/>
              <a:t>Regional Coordinator/Facilitator Will Share with Us</a:t>
            </a:r>
            <a:endParaRPr lang="en-US" dirty="0"/>
          </a:p>
        </p:txBody>
      </p:sp>
    </p:spTree>
    <p:extLst>
      <p:ext uri="{BB962C8B-B14F-4D97-AF65-F5344CB8AC3E}">
        <p14:creationId xmlns:p14="http://schemas.microsoft.com/office/powerpoint/2010/main" val="2874691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3000" cy="5105400"/>
          </a:xfrm>
        </p:spPr>
        <p:txBody>
          <a:bodyPr>
            <a:normAutofit fontScale="92500" lnSpcReduction="20000"/>
          </a:bodyPr>
          <a:lstStyle/>
          <a:p>
            <a:pPr marL="0" indent="0" algn="ctr">
              <a:lnSpc>
                <a:spcPct val="120000"/>
              </a:lnSpc>
              <a:spcBef>
                <a:spcPts val="0"/>
              </a:spcBef>
              <a:buNone/>
            </a:pPr>
            <a:r>
              <a:rPr lang="en-US" sz="3000" i="1" u="sng" dirty="0" smtClean="0">
                <a:solidFill>
                  <a:schemeClr val="accent2">
                    <a:lumMod val="50000"/>
                  </a:schemeClr>
                </a:solidFill>
              </a:rPr>
              <a:t>Postsecondary Education: Two- and Four-Year Institutions of Higher Education</a:t>
            </a:r>
          </a:p>
          <a:p>
            <a:pPr marL="0" indent="0" algn="ctr">
              <a:lnSpc>
                <a:spcPct val="120000"/>
              </a:lnSpc>
              <a:spcBef>
                <a:spcPts val="0"/>
              </a:spcBef>
              <a:buNone/>
            </a:pPr>
            <a:r>
              <a:rPr lang="en-US" sz="3000" i="1" u="sng" dirty="0" smtClean="0">
                <a:solidFill>
                  <a:schemeClr val="accent2">
                    <a:lumMod val="50000"/>
                  </a:schemeClr>
                </a:solidFill>
              </a:rPr>
              <a:t>General/Core Education Leaders and Faculty</a:t>
            </a:r>
          </a:p>
          <a:p>
            <a:pPr marL="0" indent="0" algn="ctr">
              <a:buNone/>
            </a:pPr>
            <a:endParaRPr lang="en-US" sz="1300" u="sng" dirty="0" smtClean="0"/>
          </a:p>
          <a:p>
            <a:pPr lvl="1">
              <a:buFont typeface="Arial" pitchFamily="34" charset="0"/>
              <a:buChar char="•"/>
            </a:pPr>
            <a:r>
              <a:rPr lang="en-US" dirty="0"/>
              <a:t>Identify </a:t>
            </a:r>
            <a:r>
              <a:rPr lang="en-US" dirty="0" smtClean="0"/>
              <a:t>campus, system, or district level leaders who are responsible for core or general education courses to participate </a:t>
            </a:r>
            <a:r>
              <a:rPr lang="en-US" dirty="0"/>
              <a:t>and support </a:t>
            </a:r>
            <a:r>
              <a:rPr lang="en-US" dirty="0" smtClean="0"/>
              <a:t>the vertical alignment partnership and team</a:t>
            </a:r>
          </a:p>
          <a:p>
            <a:pPr lvl="1">
              <a:buFont typeface="Arial" pitchFamily="34" charset="0"/>
              <a:buChar char="•"/>
            </a:pPr>
            <a:r>
              <a:rPr lang="en-US" dirty="0" smtClean="0"/>
              <a:t>Identify </a:t>
            </a:r>
            <a:r>
              <a:rPr lang="en-US" dirty="0"/>
              <a:t>and support </a:t>
            </a:r>
            <a:r>
              <a:rPr lang="en-US" dirty="0" smtClean="0"/>
              <a:t>discipline specific faculty and leaders </a:t>
            </a:r>
            <a:r>
              <a:rPr lang="en-US" dirty="0"/>
              <a:t>to participate in the vertical alignment </a:t>
            </a:r>
            <a:r>
              <a:rPr lang="en-US" dirty="0" smtClean="0"/>
              <a:t>process</a:t>
            </a:r>
          </a:p>
          <a:p>
            <a:pPr lvl="1">
              <a:buFont typeface="Arial" pitchFamily="34" charset="0"/>
              <a:buChar char="•"/>
            </a:pPr>
            <a:r>
              <a:rPr lang="en-US" dirty="0" smtClean="0"/>
              <a:t>Review course syllabi and explore shared reference course profiles based on the VAT’s work</a:t>
            </a:r>
          </a:p>
          <a:p>
            <a:pPr lvl="1">
              <a:buFont typeface="Arial" pitchFamily="34" charset="0"/>
              <a:buChar char="•"/>
            </a:pPr>
            <a:r>
              <a:rPr lang="en-US" dirty="0" smtClean="0"/>
              <a:t>Expand and/or develop a campus or district vertical alignment plan for 2013 - 2014</a:t>
            </a:r>
            <a:endParaRPr lang="en-US" dirty="0"/>
          </a:p>
          <a:p>
            <a:pPr lvl="1"/>
            <a:endParaRPr lang="en-US" dirty="0"/>
          </a:p>
        </p:txBody>
      </p:sp>
      <p:sp>
        <p:nvSpPr>
          <p:cNvPr id="4" name="TextBox 3"/>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5" name="Title 1"/>
          <p:cNvSpPr txBox="1">
            <a:spLocks/>
          </p:cNvSpPr>
          <p:nvPr/>
        </p:nvSpPr>
        <p:spPr>
          <a:xfrm>
            <a:off x="0" y="228600"/>
            <a:ext cx="91440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7600" b="1" dirty="0" smtClean="0">
                <a:solidFill>
                  <a:schemeClr val="accent2">
                    <a:lumMod val="50000"/>
                  </a:schemeClr>
                </a:solidFill>
              </a:rPr>
              <a:t>AVATAR</a:t>
            </a:r>
            <a:r>
              <a:rPr lang="en-US" sz="7600" dirty="0" smtClean="0"/>
              <a:t> Partner</a:t>
            </a:r>
            <a:r>
              <a:rPr lang="en-US" dirty="0" smtClean="0"/>
              <a:t/>
            </a:r>
            <a:br>
              <a:rPr lang="en-US" dirty="0" smtClean="0"/>
            </a:br>
            <a:r>
              <a:rPr lang="en-US" b="1" dirty="0" smtClean="0">
                <a:solidFill>
                  <a:prstClr val="black"/>
                </a:solidFill>
                <a:ea typeface="+mn-ea"/>
                <a:cs typeface="+mn-cs"/>
              </a:rPr>
              <a:t>Roles and Responsibilities </a:t>
            </a:r>
            <a:r>
              <a:rPr lang="en-US" sz="2600" b="1" dirty="0" smtClean="0">
                <a:solidFill>
                  <a:prstClr val="black"/>
                </a:solidFill>
                <a:ea typeface="+mn-ea"/>
                <a:cs typeface="+mn-cs"/>
              </a:rPr>
              <a:t/>
            </a:r>
            <a:br>
              <a:rPr lang="en-US" sz="2600" b="1" dirty="0" smtClean="0">
                <a:solidFill>
                  <a:prstClr val="black"/>
                </a:solidFill>
                <a:ea typeface="+mn-ea"/>
                <a:cs typeface="+mn-cs"/>
              </a:rPr>
            </a:br>
            <a:endParaRPr lang="en-US" dirty="0"/>
          </a:p>
        </p:txBody>
      </p:sp>
    </p:spTree>
    <p:extLst>
      <p:ext uri="{BB962C8B-B14F-4D97-AF65-F5344CB8AC3E}">
        <p14:creationId xmlns:p14="http://schemas.microsoft.com/office/powerpoint/2010/main" val="213038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101056" y="533400"/>
            <a:ext cx="4941888" cy="2414588"/>
          </a:xfrm>
        </p:spPr>
      </p:pic>
      <p:sp>
        <p:nvSpPr>
          <p:cNvPr id="5" name="TextBox 4"/>
          <p:cNvSpPr txBox="1"/>
          <p:nvPr/>
        </p:nvSpPr>
        <p:spPr>
          <a:xfrm>
            <a:off x="-4175" y="3352800"/>
            <a:ext cx="9144000" cy="1477328"/>
          </a:xfrm>
          <a:prstGeom prst="rect">
            <a:avLst/>
          </a:prstGeom>
          <a:noFill/>
        </p:spPr>
        <p:txBody>
          <a:bodyPr wrap="square" rtlCol="0">
            <a:spAutoFit/>
          </a:bodyPr>
          <a:lstStyle/>
          <a:p>
            <a:pPr algn="ctr"/>
            <a:r>
              <a:rPr lang="en-US" sz="4000" b="1" i="1" dirty="0" smtClean="0">
                <a:solidFill>
                  <a:schemeClr val="tx1">
                    <a:lumMod val="75000"/>
                    <a:lumOff val="25000"/>
                  </a:schemeClr>
                </a:solidFill>
              </a:rPr>
              <a:t>Partnership </a:t>
            </a:r>
            <a:r>
              <a:rPr lang="en-US" sz="4000" b="1" i="1" dirty="0" smtClean="0">
                <a:solidFill>
                  <a:schemeClr val="accent6">
                    <a:lumMod val="50000"/>
                  </a:schemeClr>
                </a:solidFill>
              </a:rPr>
              <a:t>Commitment</a:t>
            </a:r>
            <a:r>
              <a:rPr lang="en-US" sz="4000" b="1" i="1" dirty="0" smtClean="0">
                <a:solidFill>
                  <a:schemeClr val="tx1">
                    <a:lumMod val="75000"/>
                    <a:lumOff val="25000"/>
                  </a:schemeClr>
                </a:solidFill>
              </a:rPr>
              <a:t> and </a:t>
            </a:r>
          </a:p>
          <a:p>
            <a:pPr algn="ctr"/>
            <a:r>
              <a:rPr lang="en-US" sz="4000" b="1" i="1" dirty="0" smtClean="0">
                <a:solidFill>
                  <a:schemeClr val="tx1">
                    <a:lumMod val="75000"/>
                    <a:lumOff val="25000"/>
                  </a:schemeClr>
                </a:solidFill>
              </a:rPr>
              <a:t>Agreement Signing</a:t>
            </a:r>
          </a:p>
          <a:p>
            <a:pPr algn="ctr"/>
            <a:endParaRPr lang="en-US" sz="1000" i="1" dirty="0" smtClean="0">
              <a:solidFill>
                <a:schemeClr val="tx1">
                  <a:lumMod val="75000"/>
                  <a:lumOff val="25000"/>
                </a:schemeClr>
              </a:solidFill>
            </a:endParaRPr>
          </a:p>
        </p:txBody>
      </p:sp>
    </p:spTree>
    <p:extLst>
      <p:ext uri="{BB962C8B-B14F-4D97-AF65-F5344CB8AC3E}">
        <p14:creationId xmlns:p14="http://schemas.microsoft.com/office/powerpoint/2010/main" val="61504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8900"/>
            <a:ext cx="8229600" cy="596900"/>
          </a:xfrm>
        </p:spPr>
        <p:txBody>
          <a:bodyPr>
            <a:noAutofit/>
          </a:bodyPr>
          <a:lstStyle/>
          <a:p>
            <a:r>
              <a:rPr lang="en-US" sz="8000" dirty="0" smtClean="0">
                <a:solidFill>
                  <a:srgbClr val="FF0000"/>
                </a:solidFill>
              </a:rPr>
              <a:t/>
            </a:r>
            <a:br>
              <a:rPr lang="en-US" sz="8000" dirty="0" smtClean="0">
                <a:solidFill>
                  <a:srgbClr val="FF0000"/>
                </a:solidFill>
              </a:rPr>
            </a:br>
            <a:r>
              <a:rPr lang="en-US" sz="8000" dirty="0">
                <a:solidFill>
                  <a:srgbClr val="FF0000"/>
                </a:solidFill>
              </a:rPr>
              <a:t/>
            </a:r>
            <a:br>
              <a:rPr lang="en-US" sz="8000" dirty="0">
                <a:solidFill>
                  <a:srgbClr val="FF0000"/>
                </a:solidFill>
              </a:rPr>
            </a:br>
            <a:r>
              <a:rPr lang="en-US" sz="8000" dirty="0" smtClean="0">
                <a:solidFill>
                  <a:srgbClr val="FF0000"/>
                </a:solidFill>
              </a:rPr>
              <a:t/>
            </a:r>
            <a:br>
              <a:rPr lang="en-US" sz="8000" dirty="0" smtClean="0">
                <a:solidFill>
                  <a:srgbClr val="FF0000"/>
                </a:solidFill>
              </a:rPr>
            </a:br>
            <a:endParaRPr lang="en-US" sz="8000" dirty="0">
              <a:solidFill>
                <a:srgbClr val="000000"/>
              </a:solidFill>
            </a:endParaRPr>
          </a:p>
        </p:txBody>
      </p:sp>
      <p:sp>
        <p:nvSpPr>
          <p:cNvPr id="3" name="Rectangle 31"/>
          <p:cNvSpPr>
            <a:spLocks noChangeArrowheads="1"/>
          </p:cNvSpPr>
          <p:nvPr/>
        </p:nvSpPr>
        <p:spPr bwMode="auto">
          <a:xfrm>
            <a:off x="0" y="0"/>
            <a:ext cx="91439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4000" b="1" dirty="0" smtClean="0">
                <a:solidFill>
                  <a:schemeClr val="accent2">
                    <a:lumMod val="50000"/>
                  </a:schemeClr>
                </a:solidFill>
              </a:rPr>
              <a:t>AVATAR’s Success</a:t>
            </a:r>
            <a:r>
              <a:rPr lang="en-US" sz="4000" b="1" dirty="0">
                <a:solidFill>
                  <a:schemeClr val="accent2">
                    <a:lumMod val="50000"/>
                  </a:schemeClr>
                </a:solidFill>
              </a:rPr>
              <a:t> </a:t>
            </a:r>
            <a:r>
              <a:rPr lang="en-US" sz="4000" b="1" dirty="0" smtClean="0">
                <a:solidFill>
                  <a:schemeClr val="accent2">
                    <a:lumMod val="50000"/>
                  </a:schemeClr>
                </a:solidFill>
              </a:rPr>
              <a:t>Depends on </a:t>
            </a:r>
          </a:p>
          <a:p>
            <a:pPr algn="ctr"/>
            <a:r>
              <a:rPr lang="en-US" sz="4000" dirty="0" smtClean="0">
                <a:solidFill>
                  <a:prstClr val="black"/>
                </a:solidFill>
              </a:rPr>
              <a:t>You and Your Commitment </a:t>
            </a:r>
            <a:endParaRPr lang="en-US" sz="4000" dirty="0">
              <a:solidFill>
                <a:prstClr val="black"/>
              </a:solidFill>
            </a:endParaRPr>
          </a:p>
        </p:txBody>
      </p:sp>
      <p:grpSp>
        <p:nvGrpSpPr>
          <p:cNvPr id="33" name="Group 32"/>
          <p:cNvGrpSpPr/>
          <p:nvPr/>
        </p:nvGrpSpPr>
        <p:grpSpPr>
          <a:xfrm>
            <a:off x="1862048" y="1177846"/>
            <a:ext cx="5110356" cy="5680154"/>
            <a:chOff x="2045335" y="823910"/>
            <a:chExt cx="5110356" cy="5680154"/>
          </a:xfrm>
        </p:grpSpPr>
        <p:grpSp>
          <p:nvGrpSpPr>
            <p:cNvPr id="34" name="Group 33"/>
            <p:cNvGrpSpPr/>
            <p:nvPr/>
          </p:nvGrpSpPr>
          <p:grpSpPr>
            <a:xfrm>
              <a:off x="3648075" y="823910"/>
              <a:ext cx="1828800" cy="1838325"/>
              <a:chOff x="0" y="0"/>
              <a:chExt cx="1828800" cy="1838325"/>
            </a:xfrm>
          </p:grpSpPr>
          <p:cxnSp>
            <p:nvCxnSpPr>
              <p:cNvPr id="70" name="Straight Connector 69"/>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1" name="Straight Connector 70"/>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72" name="Flowchart: Decision 71"/>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73"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35" name="Group 34"/>
            <p:cNvGrpSpPr/>
            <p:nvPr/>
          </p:nvGrpSpPr>
          <p:grpSpPr>
            <a:xfrm>
              <a:off x="5279266" y="2100751"/>
              <a:ext cx="1876425" cy="2466975"/>
              <a:chOff x="0" y="0"/>
              <a:chExt cx="1876425" cy="2466975"/>
            </a:xfrm>
          </p:grpSpPr>
          <p:grpSp>
            <p:nvGrpSpPr>
              <p:cNvPr id="64" name="Group 63"/>
              <p:cNvGrpSpPr/>
              <p:nvPr/>
            </p:nvGrpSpPr>
            <p:grpSpPr>
              <a:xfrm>
                <a:off x="0" y="0"/>
                <a:ext cx="1876425" cy="2466975"/>
                <a:chOff x="0" y="0"/>
                <a:chExt cx="1876425" cy="2466975"/>
              </a:xfrm>
            </p:grpSpPr>
            <p:cxnSp>
              <p:nvCxnSpPr>
                <p:cNvPr id="66" name="Straight Connector 65"/>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67" name="Flowchart: Decision 6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8" name="Straight Connector 67"/>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69"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65" name="Straight Connector 64"/>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6" name="Group 35"/>
            <p:cNvGrpSpPr/>
            <p:nvPr/>
          </p:nvGrpSpPr>
          <p:grpSpPr>
            <a:xfrm>
              <a:off x="4561205" y="4037089"/>
              <a:ext cx="1828800" cy="2466975"/>
              <a:chOff x="0" y="0"/>
              <a:chExt cx="1828800" cy="2466975"/>
            </a:xfrm>
          </p:grpSpPr>
          <p:sp>
            <p:nvSpPr>
              <p:cNvPr id="59" name="Flowchart: Decision 58"/>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0" name="Straight Connector 59"/>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1" name="Straight Connector 60"/>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2"/>
              <p:cNvSpPr txBox="1"/>
              <p:nvPr/>
            </p:nvSpPr>
            <p:spPr>
              <a:xfrm>
                <a:off x="200025" y="33337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876675"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b="1" dirty="0">
                  <a:solidFill>
                    <a:prstClr val="black"/>
                  </a:solidFill>
                  <a:ea typeface="Calibri"/>
                  <a:cs typeface="Times New Roman"/>
                </a:rPr>
                <a:t> </a:t>
              </a:r>
              <a:endParaRPr lang="en-US" dirty="0">
                <a:solidFill>
                  <a:prstClr val="black"/>
                </a:solidFill>
                <a:ea typeface="Calibri"/>
                <a:cs typeface="Times New Roman"/>
              </a:endParaRPr>
            </a:p>
            <a:p>
              <a:pPr algn="ctr">
                <a:lnSpc>
                  <a:spcPct val="115000"/>
                </a:lnSpc>
              </a:pPr>
              <a:r>
                <a:rPr lang="en-US" b="1" dirty="0">
                  <a:solidFill>
                    <a:prstClr val="black"/>
                  </a:solidFill>
                  <a:ea typeface="Calibri"/>
                  <a:cs typeface="Times New Roman"/>
                </a:rPr>
                <a:t> </a:t>
              </a:r>
              <a:r>
                <a:rPr lang="en-US" b="1" i="1" dirty="0" smtClean="0">
                  <a:solidFill>
                    <a:prstClr val="black"/>
                  </a:solidFill>
                  <a:ea typeface="Calibri"/>
                  <a:cs typeface="Times New Roman"/>
                </a:rPr>
                <a:t>You: A Key to Student Success </a:t>
              </a:r>
              <a:endParaRPr lang="en-US" i="1" dirty="0">
                <a:solidFill>
                  <a:prstClr val="black"/>
                </a:solidFill>
                <a:ea typeface="Calibri"/>
                <a:cs typeface="Times New Roman"/>
              </a:endParaRPr>
            </a:p>
          </p:txBody>
        </p:sp>
        <p:grpSp>
          <p:nvGrpSpPr>
            <p:cNvPr id="38" name="Group 37"/>
            <p:cNvGrpSpPr/>
            <p:nvPr/>
          </p:nvGrpSpPr>
          <p:grpSpPr>
            <a:xfrm>
              <a:off x="2045335" y="2079620"/>
              <a:ext cx="1831340" cy="2465069"/>
              <a:chOff x="0" y="0"/>
              <a:chExt cx="1831924" cy="2465680"/>
            </a:xfrm>
          </p:grpSpPr>
          <p:grpSp>
            <p:nvGrpSpPr>
              <p:cNvPr id="53" name="Group 52"/>
              <p:cNvGrpSpPr/>
              <p:nvPr/>
            </p:nvGrpSpPr>
            <p:grpSpPr>
              <a:xfrm>
                <a:off x="0" y="0"/>
                <a:ext cx="1831924" cy="2465680"/>
                <a:chOff x="0" y="0"/>
                <a:chExt cx="1831924" cy="2465680"/>
              </a:xfrm>
            </p:grpSpPr>
            <p:sp>
              <p:nvSpPr>
                <p:cNvPr id="55" name="Flowchart: Decision 54"/>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56" name="Straight Connector 55"/>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7" name="Straight Connector 56"/>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58"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54" name="Straight Connector 53"/>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39" name="Group 38"/>
            <p:cNvGrpSpPr/>
            <p:nvPr/>
          </p:nvGrpSpPr>
          <p:grpSpPr>
            <a:xfrm>
              <a:off x="2741930" y="4032326"/>
              <a:ext cx="1828800" cy="2447925"/>
              <a:chOff x="0" y="0"/>
              <a:chExt cx="1828800" cy="2447925"/>
            </a:xfrm>
          </p:grpSpPr>
          <p:sp>
            <p:nvSpPr>
              <p:cNvPr id="48" name="Flowchart: Decision 4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49" name="Straight Connector 48"/>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0" name="Straight Connector 49"/>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51"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52" name="Straight Connector 51"/>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40" name="Group 39"/>
            <p:cNvGrpSpPr/>
            <p:nvPr/>
          </p:nvGrpSpPr>
          <p:grpSpPr>
            <a:xfrm>
              <a:off x="3857625" y="2106778"/>
              <a:ext cx="1428750" cy="2531745"/>
              <a:chOff x="0" y="0"/>
              <a:chExt cx="1428750" cy="2531745"/>
            </a:xfrm>
          </p:grpSpPr>
          <p:cxnSp>
            <p:nvCxnSpPr>
              <p:cNvPr id="41" name="Straight Connector 40"/>
              <p:cNvCxnSpPr/>
              <p:nvPr/>
            </p:nvCxnSpPr>
            <p:spPr>
              <a:xfrm>
                <a:off x="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nvGrpSpPr>
              <p:cNvPr id="42" name="Group 41"/>
              <p:cNvGrpSpPr/>
              <p:nvPr/>
            </p:nvGrpSpPr>
            <p:grpSpPr>
              <a:xfrm>
                <a:off x="0" y="0"/>
                <a:ext cx="1428750" cy="2531745"/>
                <a:chOff x="0" y="0"/>
                <a:chExt cx="1428750" cy="2531745"/>
              </a:xfrm>
            </p:grpSpPr>
            <p:cxnSp>
              <p:nvCxnSpPr>
                <p:cNvPr id="43" name="Straight Connector 42"/>
                <p:cNvCxnSpPr/>
                <p:nvPr/>
              </p:nvCxnSpPr>
              <p:spPr>
                <a:xfrm flipH="1">
                  <a:off x="0" y="0"/>
                  <a:ext cx="713105" cy="63055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714375" y="0"/>
                  <a:ext cx="713740" cy="62801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a:off x="142875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6" name="Straight Connector 45"/>
                <p:cNvCxnSpPr/>
                <p:nvPr/>
              </p:nvCxnSpPr>
              <p:spPr>
                <a:xfrm flipH="1" flipV="1">
                  <a:off x="0" y="2028825"/>
                  <a:ext cx="713740" cy="50292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7" name="Straight Connector 46"/>
                <p:cNvCxnSpPr/>
                <p:nvPr/>
              </p:nvCxnSpPr>
              <p:spPr>
                <a:xfrm flipH="1">
                  <a:off x="714375" y="2019300"/>
                  <a:ext cx="714374" cy="50673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grpSp>
      </p:grpSp>
    </p:spTree>
    <p:extLst>
      <p:ext uri="{BB962C8B-B14F-4D97-AF65-F5344CB8AC3E}">
        <p14:creationId xmlns:p14="http://schemas.microsoft.com/office/powerpoint/2010/main" val="3572123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19562" y="823910"/>
            <a:ext cx="1828800" cy="1838325"/>
            <a:chOff x="0" y="0"/>
            <a:chExt cx="1828800"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58"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2" name="Group 11"/>
          <p:cNvGrpSpPr/>
          <p:nvPr/>
        </p:nvGrpSpPr>
        <p:grpSpPr>
          <a:xfrm>
            <a:off x="5250753" y="2100751"/>
            <a:ext cx="1876425" cy="2466975"/>
            <a:chOff x="0" y="0"/>
            <a:chExt cx="1876425" cy="2466975"/>
          </a:xfrm>
        </p:grpSpPr>
        <p:grpSp>
          <p:nvGrpSpPr>
            <p:cNvPr id="13" name="Group 12"/>
            <p:cNvGrpSpPr/>
            <p:nvPr/>
          </p:nvGrpSpPr>
          <p:grpSpPr>
            <a:xfrm>
              <a:off x="0" y="0"/>
              <a:ext cx="1876425" cy="2466975"/>
              <a:chOff x="0" y="0"/>
              <a:chExt cx="18764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32692" y="4037089"/>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200025" y="33337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46" name="Text Box 40"/>
          <p:cNvSpPr txBox="1"/>
          <p:nvPr/>
        </p:nvSpPr>
        <p:spPr>
          <a:xfrm>
            <a:off x="3848162"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i="1" u="sng" spc="300" dirty="0">
                <a:solidFill>
                  <a:prstClr val="black"/>
                </a:solidFill>
                <a:effectLst>
                  <a:outerShdw blurRad="38100" dist="38100" dir="2700000" algn="tl">
                    <a:srgbClr val="000000">
                      <a:alpha val="43137"/>
                    </a:srgbClr>
                  </a:outerShdw>
                </a:effectLst>
                <a:ea typeface="Calibri"/>
                <a:cs typeface="Times New Roman"/>
              </a:rPr>
              <a:t>Scaffolding</a:t>
            </a:r>
          </a:p>
          <a:p>
            <a:pPr algn="ctr">
              <a:lnSpc>
                <a:spcPct val="115000"/>
              </a:lnSpc>
            </a:pPr>
            <a:r>
              <a:rPr lang="en-US" sz="1400" b="1" i="1" u="sng" spc="300" dirty="0">
                <a:solidFill>
                  <a:prstClr val="black"/>
                </a:solidFill>
                <a:effectLst>
                  <a:outerShdw blurRad="38100" dist="38100" dir="2700000" algn="tl">
                    <a:srgbClr val="000000">
                      <a:alpha val="43137"/>
                    </a:srgbClr>
                  </a:outerShdw>
                </a:effectLst>
                <a:ea typeface="Calibri"/>
                <a:cs typeface="Times New Roman"/>
              </a:rPr>
              <a:t>Student</a:t>
            </a:r>
            <a:endParaRPr lang="en-US" sz="1100" b="1" i="1" spc="300" dirty="0">
              <a:solidFill>
                <a:prstClr val="black"/>
              </a:solidFill>
              <a:effectLst>
                <a:outerShdw blurRad="38100" dist="38100" dir="2700000" algn="tl">
                  <a:srgbClr val="000000">
                    <a:alpha val="43137"/>
                  </a:srgbClr>
                </a:outerShdw>
              </a:effectLst>
              <a:ea typeface="Calibri"/>
              <a:cs typeface="Times New Roman"/>
            </a:endParaRPr>
          </a:p>
          <a:p>
            <a:pPr algn="ctr">
              <a:lnSpc>
                <a:spcPct val="115000"/>
              </a:lnSpc>
            </a:pPr>
            <a:r>
              <a:rPr lang="en-US" sz="1400" b="1" i="1" u="sng" spc="300" dirty="0">
                <a:solidFill>
                  <a:prstClr val="black"/>
                </a:solidFill>
                <a:effectLst>
                  <a:outerShdw blurRad="38100" dist="38100" dir="2700000" algn="tl">
                    <a:srgbClr val="000000">
                      <a:alpha val="43137"/>
                    </a:srgbClr>
                  </a:outerShdw>
                </a:effectLst>
                <a:ea typeface="Calibri"/>
                <a:cs typeface="Times New Roman"/>
              </a:rPr>
              <a:t>Success</a:t>
            </a:r>
            <a:endParaRPr lang="en-US" sz="1100" b="1" i="1" spc="300" dirty="0">
              <a:solidFill>
                <a:prstClr val="black"/>
              </a:solidFill>
              <a:effectLst>
                <a:outerShdw blurRad="38100" dist="38100" dir="2700000" algn="tl">
                  <a:srgbClr val="000000">
                    <a:alpha val="43137"/>
                  </a:srgbClr>
                </a:outerShdw>
              </a:effectLst>
              <a:ea typeface="Calibri"/>
              <a:cs typeface="Times New Roman"/>
            </a:endParaRPr>
          </a:p>
        </p:txBody>
      </p:sp>
      <p:grpSp>
        <p:nvGrpSpPr>
          <p:cNvPr id="65" name="Group 64"/>
          <p:cNvGrpSpPr/>
          <p:nvPr/>
        </p:nvGrpSpPr>
        <p:grpSpPr>
          <a:xfrm>
            <a:off x="2016822" y="2079620"/>
            <a:ext cx="1831340" cy="2465069"/>
            <a:chOff x="0" y="0"/>
            <a:chExt cx="1831924" cy="2465680"/>
          </a:xfrm>
        </p:grpSpPr>
        <p:grpSp>
          <p:nvGrpSpPr>
            <p:cNvPr id="66" name="Group 65"/>
            <p:cNvGrpSpPr/>
            <p:nvPr/>
          </p:nvGrpSpPr>
          <p:grpSpPr>
            <a:xfrm>
              <a:off x="0" y="0"/>
              <a:ext cx="1831924" cy="2465680"/>
              <a:chOff x="0" y="0"/>
              <a:chExt cx="1831924"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13417" y="4032326"/>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29112" y="2106778"/>
            <a:ext cx="1428750" cy="2531745"/>
            <a:chOff x="0" y="0"/>
            <a:chExt cx="1428750" cy="2531745"/>
          </a:xfrm>
        </p:grpSpPr>
        <p:cxnSp>
          <p:nvCxnSpPr>
            <p:cNvPr id="39" name="Straight Connector 38"/>
            <p:cNvCxnSpPr/>
            <p:nvPr/>
          </p:nvCxnSpPr>
          <p:spPr>
            <a:xfrm>
              <a:off x="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grpSp>
      <p:sp>
        <p:nvSpPr>
          <p:cNvPr id="49" name="Title 1"/>
          <p:cNvSpPr txBox="1">
            <a:spLocks/>
          </p:cNvSpPr>
          <p:nvPr/>
        </p:nvSpPr>
        <p:spPr>
          <a:xfrm>
            <a:off x="457200" y="-95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rPr>
              <a:t>Who is </a:t>
            </a:r>
            <a:r>
              <a:rPr lang="en-US" b="1" dirty="0" smtClean="0">
                <a:solidFill>
                  <a:schemeClr val="accent2">
                    <a:lumMod val="50000"/>
                  </a:schemeClr>
                </a:solidFill>
              </a:rPr>
              <a:t>AVATAR</a:t>
            </a:r>
            <a:r>
              <a:rPr lang="en-US" dirty="0" smtClean="0">
                <a:solidFill>
                  <a:prstClr val="black"/>
                </a:solidFill>
              </a:rPr>
              <a:t>? A Partnership </a:t>
            </a:r>
            <a:endParaRPr lang="en-US" dirty="0">
              <a:solidFill>
                <a:prstClr val="black"/>
              </a:solidFill>
            </a:endParaRPr>
          </a:p>
        </p:txBody>
      </p:sp>
    </p:spTree>
    <p:extLst>
      <p:ext uri="{BB962C8B-B14F-4D97-AF65-F5344CB8AC3E}">
        <p14:creationId xmlns:p14="http://schemas.microsoft.com/office/powerpoint/2010/main" val="38249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anim calcmode="lin" valueType="num">
                                      <p:cBhvr>
                                        <p:cTn id="29" dur="1000" fill="hold"/>
                                        <p:tgtEl>
                                          <p:spTgt spid="59"/>
                                        </p:tgtEl>
                                        <p:attrNameLst>
                                          <p:attrName>ppt_x</p:attrName>
                                        </p:attrNameLst>
                                      </p:cBhvr>
                                      <p:tavLst>
                                        <p:tav tm="0">
                                          <p:val>
                                            <p:strVal val="#ppt_x"/>
                                          </p:val>
                                        </p:tav>
                                        <p:tav tm="100000">
                                          <p:val>
                                            <p:strVal val="#ppt_x"/>
                                          </p:val>
                                        </p:tav>
                                      </p:tavLst>
                                    </p:anim>
                                    <p:anim calcmode="lin" valueType="num">
                                      <p:cBhvr>
                                        <p:cTn id="3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075" y="1899433"/>
            <a:ext cx="6207850" cy="738664"/>
          </a:xfrm>
          <a:prstGeom prst="rect">
            <a:avLst/>
          </a:prstGeom>
          <a:noFill/>
        </p:spPr>
        <p:txBody>
          <a:bodyPr wrap="square" rtlCol="0">
            <a:spAutoFit/>
          </a:bodyPr>
          <a:lstStyle/>
          <a:p>
            <a:pPr algn="ctr"/>
            <a:r>
              <a:rPr lang="en-US" sz="3200" b="1" i="1" u="sng" dirty="0" smtClean="0">
                <a:solidFill>
                  <a:schemeClr val="tx1">
                    <a:lumMod val="75000"/>
                    <a:lumOff val="25000"/>
                  </a:schemeClr>
                </a:solidFill>
              </a:rPr>
              <a:t>Partnership</a:t>
            </a:r>
            <a:r>
              <a:rPr lang="en-US" sz="3200" b="1" i="1" u="sng" dirty="0">
                <a:solidFill>
                  <a:schemeClr val="tx1">
                    <a:lumMod val="75000"/>
                    <a:lumOff val="25000"/>
                  </a:schemeClr>
                </a:solidFill>
              </a:rPr>
              <a:t> </a:t>
            </a:r>
            <a:r>
              <a:rPr lang="en-US" sz="3200" b="1" i="1" u="sng" dirty="0" smtClean="0">
                <a:solidFill>
                  <a:schemeClr val="tx1">
                    <a:lumMod val="75000"/>
                    <a:lumOff val="25000"/>
                  </a:schemeClr>
                </a:solidFill>
              </a:rPr>
              <a:t>Agreement Signing</a:t>
            </a:r>
          </a:p>
          <a:p>
            <a:pPr algn="ctr"/>
            <a:endParaRPr lang="en-US" sz="1000" i="1" dirty="0" smtClean="0">
              <a:solidFill>
                <a:schemeClr val="tx1">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4536350" cy="2217083"/>
          </a:xfrm>
          <a:prstGeom prst="rect">
            <a:avLst/>
          </a:prstGeom>
        </p:spPr>
      </p:pic>
      <p:sp>
        <p:nvSpPr>
          <p:cNvPr id="5" name="TextBox 4"/>
          <p:cNvSpPr txBox="1"/>
          <p:nvPr/>
        </p:nvSpPr>
        <p:spPr>
          <a:xfrm>
            <a:off x="533400" y="2743200"/>
            <a:ext cx="7696199" cy="3323987"/>
          </a:xfrm>
          <a:prstGeom prst="rect">
            <a:avLst/>
          </a:prstGeom>
          <a:noFill/>
        </p:spPr>
        <p:txBody>
          <a:bodyPr wrap="square" rtlCol="0">
            <a:spAutoFit/>
          </a:bodyPr>
          <a:lstStyle/>
          <a:p>
            <a:pPr marL="800100" lvl="1" indent="-342900">
              <a:lnSpc>
                <a:spcPct val="150000"/>
              </a:lnSpc>
              <a:buAutoNum type="arabicPeriod"/>
            </a:pPr>
            <a:r>
              <a:rPr lang="en-US" sz="2800" i="1" dirty="0" smtClean="0">
                <a:solidFill>
                  <a:schemeClr val="tx1">
                    <a:lumMod val="75000"/>
                    <a:lumOff val="25000"/>
                  </a:schemeClr>
                </a:solidFill>
              </a:rPr>
              <a:t>Please review your partnership agreements paying attention to your roles and responsibilities.</a:t>
            </a:r>
          </a:p>
          <a:p>
            <a:pPr marL="800100" lvl="1" indent="-342900">
              <a:lnSpc>
                <a:spcPct val="150000"/>
              </a:lnSpc>
              <a:buAutoNum type="arabicPeriod"/>
            </a:pPr>
            <a:r>
              <a:rPr lang="en-US" sz="2800" i="1" dirty="0" smtClean="0">
                <a:solidFill>
                  <a:schemeClr val="tx1">
                    <a:lumMod val="75000"/>
                    <a:lumOff val="25000"/>
                  </a:schemeClr>
                </a:solidFill>
              </a:rPr>
              <a:t>Sign the signature page and share it with your Facilitator/Coordinator. </a:t>
            </a:r>
            <a:endParaRPr lang="en-US" sz="2800" i="1" dirty="0">
              <a:solidFill>
                <a:schemeClr val="tx1">
                  <a:lumMod val="75000"/>
                  <a:lumOff val="25000"/>
                </a:schemeClr>
              </a:solidFill>
            </a:endParaRPr>
          </a:p>
        </p:txBody>
      </p:sp>
    </p:spTree>
    <p:extLst>
      <p:ext uri="{BB962C8B-B14F-4D97-AF65-F5344CB8AC3E}">
        <p14:creationId xmlns:p14="http://schemas.microsoft.com/office/powerpoint/2010/main" val="4015996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19562" y="823910"/>
            <a:ext cx="1828800" cy="1838325"/>
            <a:chOff x="0" y="0"/>
            <a:chExt cx="1828800"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58"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2" name="Group 11"/>
          <p:cNvGrpSpPr/>
          <p:nvPr/>
        </p:nvGrpSpPr>
        <p:grpSpPr>
          <a:xfrm>
            <a:off x="5250753" y="2100751"/>
            <a:ext cx="1876425" cy="2466975"/>
            <a:chOff x="0" y="0"/>
            <a:chExt cx="1876425" cy="2466975"/>
          </a:xfrm>
        </p:grpSpPr>
        <p:grpSp>
          <p:nvGrpSpPr>
            <p:cNvPr id="13" name="Group 12"/>
            <p:cNvGrpSpPr/>
            <p:nvPr/>
          </p:nvGrpSpPr>
          <p:grpSpPr>
            <a:xfrm>
              <a:off x="0" y="0"/>
              <a:ext cx="1876425" cy="2466975"/>
              <a:chOff x="0" y="0"/>
              <a:chExt cx="18764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32692" y="4037089"/>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200025" y="33337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46" name="Text Box 40"/>
          <p:cNvSpPr txBox="1"/>
          <p:nvPr/>
        </p:nvSpPr>
        <p:spPr>
          <a:xfrm>
            <a:off x="3848162"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i="1" u="sng" spc="300" dirty="0" smtClean="0">
                <a:solidFill>
                  <a:prstClr val="black"/>
                </a:solidFill>
                <a:latin typeface="+mj-lt"/>
                <a:ea typeface="Calibri"/>
                <a:cs typeface="Times New Roman"/>
              </a:rPr>
              <a:t>You: A Key to Student Success </a:t>
            </a:r>
            <a:endParaRPr lang="en-US" sz="1100" b="1" i="1" u="sng" spc="300" dirty="0">
              <a:solidFill>
                <a:prstClr val="black"/>
              </a:solidFill>
              <a:latin typeface="+mj-lt"/>
              <a:ea typeface="Calibri"/>
              <a:cs typeface="Times New Roman"/>
            </a:endParaRPr>
          </a:p>
        </p:txBody>
      </p:sp>
      <p:grpSp>
        <p:nvGrpSpPr>
          <p:cNvPr id="65" name="Group 64"/>
          <p:cNvGrpSpPr/>
          <p:nvPr/>
        </p:nvGrpSpPr>
        <p:grpSpPr>
          <a:xfrm>
            <a:off x="2016822" y="2079620"/>
            <a:ext cx="1831340" cy="2465069"/>
            <a:chOff x="0" y="0"/>
            <a:chExt cx="1831924" cy="2465680"/>
          </a:xfrm>
        </p:grpSpPr>
        <p:grpSp>
          <p:nvGrpSpPr>
            <p:cNvPr id="66" name="Group 65"/>
            <p:cNvGrpSpPr/>
            <p:nvPr/>
          </p:nvGrpSpPr>
          <p:grpSpPr>
            <a:xfrm>
              <a:off x="0" y="0"/>
              <a:ext cx="1831924" cy="2465680"/>
              <a:chOff x="0" y="0"/>
              <a:chExt cx="1831924"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13417" y="4032326"/>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29112" y="2106778"/>
            <a:ext cx="1428750" cy="2531745"/>
            <a:chOff x="0" y="0"/>
            <a:chExt cx="1428750" cy="2531745"/>
          </a:xfrm>
        </p:grpSpPr>
        <p:cxnSp>
          <p:nvCxnSpPr>
            <p:cNvPr id="39" name="Straight Connector 38"/>
            <p:cNvCxnSpPr/>
            <p:nvPr/>
          </p:nvCxnSpPr>
          <p:spPr>
            <a:xfrm>
              <a:off x="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grpSp>
      <p:sp>
        <p:nvSpPr>
          <p:cNvPr id="49" name="Title 1"/>
          <p:cNvSpPr txBox="1">
            <a:spLocks/>
          </p:cNvSpPr>
          <p:nvPr/>
        </p:nvSpPr>
        <p:spPr>
          <a:xfrm>
            <a:off x="457200" y="-952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2">
                    <a:lumMod val="50000"/>
                  </a:schemeClr>
                </a:solidFill>
              </a:rPr>
              <a:t>AVATAR’s Success Depends on</a:t>
            </a:r>
          </a:p>
          <a:p>
            <a:r>
              <a:rPr lang="en-US" sz="4000" dirty="0" smtClean="0">
                <a:solidFill>
                  <a:prstClr val="black"/>
                </a:solidFill>
              </a:rPr>
              <a:t>You and Your Commitment </a:t>
            </a:r>
            <a:endParaRPr lang="en-US" sz="4000" dirty="0">
              <a:solidFill>
                <a:prstClr val="black"/>
              </a:solidFill>
            </a:endParaRPr>
          </a:p>
        </p:txBody>
      </p:sp>
      <p:sp>
        <p:nvSpPr>
          <p:cNvPr id="47" name="TextBox 46"/>
          <p:cNvSpPr txBox="1"/>
          <p:nvPr/>
        </p:nvSpPr>
        <p:spPr>
          <a:xfrm>
            <a:off x="562037" y="3455792"/>
            <a:ext cx="8001000" cy="1569660"/>
          </a:xfrm>
          <a:prstGeom prst="rect">
            <a:avLst/>
          </a:prstGeom>
          <a:noFill/>
        </p:spPr>
        <p:txBody>
          <a:bodyPr wrap="square" rtlCol="0">
            <a:spAutoFit/>
          </a:bodyPr>
          <a:lstStyle/>
          <a:p>
            <a:pPr algn="ctr"/>
            <a:r>
              <a:rPr lang="en-US" sz="9600" b="1" dirty="0" smtClean="0">
                <a:solidFill>
                  <a:schemeClr val="accent2">
                    <a:lumMod val="50000"/>
                  </a:schemeClr>
                </a:solidFill>
                <a:latin typeface="+mj-lt"/>
              </a:rPr>
              <a:t>THANK YOU!</a:t>
            </a:r>
            <a:endParaRPr lang="en-US" sz="9600" b="1" dirty="0">
              <a:solidFill>
                <a:schemeClr val="accent2">
                  <a:lumMod val="50000"/>
                </a:schemeClr>
              </a:solidFill>
              <a:latin typeface="+mj-lt"/>
            </a:endParaRPr>
          </a:p>
        </p:txBody>
      </p:sp>
    </p:spTree>
    <p:extLst>
      <p:ext uri="{BB962C8B-B14F-4D97-AF65-F5344CB8AC3E}">
        <p14:creationId xmlns:p14="http://schemas.microsoft.com/office/powerpoint/2010/main" val="23659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anim calcmode="lin" valueType="num">
                                      <p:cBhvr>
                                        <p:cTn id="29" dur="1000" fill="hold"/>
                                        <p:tgtEl>
                                          <p:spTgt spid="59"/>
                                        </p:tgtEl>
                                        <p:attrNameLst>
                                          <p:attrName>ppt_x</p:attrName>
                                        </p:attrNameLst>
                                      </p:cBhvr>
                                      <p:tavLst>
                                        <p:tav tm="0">
                                          <p:val>
                                            <p:strVal val="#ppt_x"/>
                                          </p:val>
                                        </p:tav>
                                        <p:tav tm="100000">
                                          <p:val>
                                            <p:strVal val="#ppt_x"/>
                                          </p:val>
                                        </p:tav>
                                      </p:tavLst>
                                    </p:anim>
                                    <p:anim calcmode="lin" valueType="num">
                                      <p:cBhvr>
                                        <p:cTn id="3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barn(inVertical)">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fontScale="90000"/>
          </a:bodyPr>
          <a:lstStyle/>
          <a:p>
            <a:r>
              <a:rPr lang="en-US" sz="6000" b="1" i="1" dirty="0" smtClean="0"/>
              <a:t>Team Building:  The Heart of AVATAR Success</a:t>
            </a:r>
            <a:endParaRPr lang="en-US" sz="6000" b="1" i="1" dirty="0"/>
          </a:p>
        </p:txBody>
      </p:sp>
      <p:sp>
        <p:nvSpPr>
          <p:cNvPr id="3" name="Subtitle 2"/>
          <p:cNvSpPr>
            <a:spLocks noGrp="1"/>
          </p:cNvSpPr>
          <p:nvPr>
            <p:ph type="subTitle" idx="1"/>
          </p:nvPr>
        </p:nvSpPr>
        <p:spPr/>
        <p:txBody>
          <a:bodyPr>
            <a:normAutofit fontScale="70000" lnSpcReduction="20000"/>
          </a:bodyPr>
          <a:lstStyle/>
          <a:p>
            <a:r>
              <a:rPr lang="en-US" dirty="0" smtClean="0"/>
              <a:t>Presented by </a:t>
            </a:r>
          </a:p>
          <a:p>
            <a:r>
              <a:rPr lang="en-US" dirty="0" smtClean="0"/>
              <a:t>Chris Kanouse, ESC Region 10</a:t>
            </a:r>
          </a:p>
          <a:p>
            <a:r>
              <a:rPr lang="en-US" dirty="0" smtClean="0"/>
              <a:t>Kathy Wright-Chapman, ESC Region XI</a:t>
            </a:r>
            <a:endParaRPr lang="en-US" dirty="0"/>
          </a:p>
        </p:txBody>
      </p:sp>
    </p:spTree>
    <p:extLst>
      <p:ext uri="{BB962C8B-B14F-4D97-AF65-F5344CB8AC3E}">
        <p14:creationId xmlns:p14="http://schemas.microsoft.com/office/powerpoint/2010/main" val="4267248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Synectics</a:t>
            </a:r>
          </a:p>
        </p:txBody>
      </p:sp>
      <p:sp>
        <p:nvSpPr>
          <p:cNvPr id="77827" name="Rectangle 3"/>
          <p:cNvSpPr>
            <a:spLocks noGrp="1" noChangeArrowheads="1"/>
          </p:cNvSpPr>
          <p:nvPr>
            <p:ph idx="1"/>
          </p:nvPr>
        </p:nvSpPr>
        <p:spPr>
          <a:xfrm>
            <a:off x="457200" y="1570037"/>
            <a:ext cx="8229600" cy="4525963"/>
          </a:xfrm>
        </p:spPr>
        <p:txBody>
          <a:bodyPr/>
          <a:lstStyle/>
          <a:p>
            <a:r>
              <a:rPr lang="en-US" dirty="0"/>
              <a:t>Term formed from two Greek roots: “</a:t>
            </a:r>
            <a:r>
              <a:rPr lang="en-US" dirty="0" err="1"/>
              <a:t>syn</a:t>
            </a:r>
            <a:r>
              <a:rPr lang="en-US" dirty="0"/>
              <a:t>” = bringing together and “</a:t>
            </a:r>
            <a:r>
              <a:rPr lang="en-US" dirty="0" err="1"/>
              <a:t>ectics</a:t>
            </a:r>
            <a:r>
              <a:rPr lang="en-US" dirty="0"/>
              <a:t>” </a:t>
            </a:r>
            <a:r>
              <a:rPr lang="en-US" dirty="0" smtClean="0"/>
              <a:t>= diverse </a:t>
            </a:r>
            <a:r>
              <a:rPr lang="en-US" dirty="0"/>
              <a:t>elements</a:t>
            </a:r>
          </a:p>
          <a:p>
            <a:r>
              <a:rPr lang="en-US" dirty="0"/>
              <a:t>Promotes fluid and creative thinking by “making what is familiar strange”, or comparing two things that would not ordinarily be compared.</a:t>
            </a:r>
          </a:p>
        </p:txBody>
      </p:sp>
      <p:sp>
        <p:nvSpPr>
          <p:cNvPr id="5" name="TextBox 4"/>
          <p:cNvSpPr txBox="1"/>
          <p:nvPr/>
        </p:nvSpPr>
        <p:spPr>
          <a:xfrm>
            <a:off x="990600" y="5410200"/>
            <a:ext cx="7543800" cy="523220"/>
          </a:xfrm>
          <a:prstGeom prst="rect">
            <a:avLst/>
          </a:prstGeom>
          <a:noFill/>
        </p:spPr>
        <p:txBody>
          <a:bodyPr wrap="square" rtlCol="0">
            <a:spAutoFit/>
          </a:bodyPr>
          <a:lstStyle/>
          <a:p>
            <a:pPr algn="ctr"/>
            <a:r>
              <a:rPr lang="en-US" sz="2800" dirty="0" smtClean="0">
                <a:latin typeface="Brush Script MT" pitchFamily="66" charset="0"/>
              </a:rPr>
              <a:t>“None of us is as smart as ALL of us.”    Ken Blanchard</a:t>
            </a:r>
            <a:endParaRPr lang="en-US" sz="2800" dirty="0">
              <a:latin typeface="Brush Script MT" pitchFamily="66" charset="0"/>
            </a:endParaRPr>
          </a:p>
        </p:txBody>
      </p:sp>
    </p:spTree>
    <p:extLst>
      <p:ext uri="{BB962C8B-B14F-4D97-AF65-F5344CB8AC3E}">
        <p14:creationId xmlns:p14="http://schemas.microsoft.com/office/powerpoint/2010/main" val="2951145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a:t>Four Box Synectics</a:t>
            </a:r>
          </a:p>
        </p:txBody>
      </p:sp>
      <p:sp>
        <p:nvSpPr>
          <p:cNvPr id="47109" name="Rectangle 5"/>
          <p:cNvSpPr>
            <a:spLocks noGrp="1" noChangeArrowheads="1"/>
          </p:cNvSpPr>
          <p:nvPr>
            <p:ph type="body" sz="half" idx="1"/>
          </p:nvPr>
        </p:nvSpPr>
        <p:spPr>
          <a:xfrm>
            <a:off x="1219200" y="1676400"/>
            <a:ext cx="4038600" cy="4114800"/>
          </a:xfrm>
        </p:spPr>
        <p:txBody>
          <a:bodyPr/>
          <a:lstStyle/>
          <a:p>
            <a:r>
              <a:rPr lang="en-US" sz="2500" dirty="0"/>
              <a:t>Identify a recorder</a:t>
            </a:r>
          </a:p>
          <a:p>
            <a:r>
              <a:rPr lang="en-US" sz="2500" dirty="0"/>
              <a:t>Share hobbies and interests</a:t>
            </a:r>
          </a:p>
          <a:p>
            <a:r>
              <a:rPr lang="en-US" sz="2500" dirty="0"/>
              <a:t>Record items</a:t>
            </a:r>
          </a:p>
          <a:p>
            <a:r>
              <a:rPr lang="en-US" sz="2500" dirty="0"/>
              <a:t>Choose 4 items</a:t>
            </a:r>
          </a:p>
          <a:p>
            <a:r>
              <a:rPr lang="en-US" sz="2500" dirty="0"/>
              <a:t>Brainstorm sentence completions</a:t>
            </a:r>
          </a:p>
          <a:p>
            <a:r>
              <a:rPr lang="en-US" sz="2500" dirty="0"/>
              <a:t>Choose 1 favorite</a:t>
            </a:r>
          </a:p>
        </p:txBody>
      </p:sp>
      <p:sp>
        <p:nvSpPr>
          <p:cNvPr id="47110" name="Rectangle 6"/>
          <p:cNvSpPr>
            <a:spLocks noGrp="1" noChangeArrowheads="1"/>
          </p:cNvSpPr>
          <p:nvPr>
            <p:ph sz="half" idx="2"/>
          </p:nvPr>
        </p:nvSpPr>
        <p:spPr>
          <a:xfrm>
            <a:off x="5029200" y="1676400"/>
            <a:ext cx="3581400" cy="4114800"/>
          </a:xfrm>
        </p:spPr>
        <p:txBody>
          <a:bodyPr/>
          <a:lstStyle/>
          <a:p>
            <a:endParaRPr lang="en-US" sz="2500" dirty="0"/>
          </a:p>
        </p:txBody>
      </p:sp>
      <p:sp>
        <p:nvSpPr>
          <p:cNvPr id="47112" name="AutoShape 8"/>
          <p:cNvSpPr>
            <a:spLocks noChangeArrowheads="1"/>
          </p:cNvSpPr>
          <p:nvPr/>
        </p:nvSpPr>
        <p:spPr bwMode="auto">
          <a:xfrm>
            <a:off x="7086600" y="3508375"/>
            <a:ext cx="1252538" cy="758825"/>
          </a:xfrm>
          <a:prstGeom prst="leftArrow">
            <a:avLst>
              <a:gd name="adj1" fmla="val 50000"/>
              <a:gd name="adj2" fmla="val 41266"/>
            </a:avLst>
          </a:prstGeom>
          <a:solidFill>
            <a:schemeClr val="accent2"/>
          </a:solidFill>
          <a:ln w="9525">
            <a:solidFill>
              <a:schemeClr val="tx1"/>
            </a:solidFill>
            <a:miter lim="800000"/>
            <a:headEnd/>
            <a:tailEnd/>
          </a:ln>
          <a:effectLst/>
        </p:spPr>
        <p:txBody>
          <a:bodyPr wrap="none" anchor="ctr"/>
          <a:lstStyle/>
          <a:p>
            <a:endParaRPr lang="en-US"/>
          </a:p>
        </p:txBody>
      </p:sp>
      <p:sp>
        <p:nvSpPr>
          <p:cNvPr id="47113" name="AutoShape 9"/>
          <p:cNvSpPr>
            <a:spLocks noChangeArrowheads="1"/>
          </p:cNvSpPr>
          <p:nvPr/>
        </p:nvSpPr>
        <p:spPr bwMode="auto">
          <a:xfrm>
            <a:off x="5410200" y="3505200"/>
            <a:ext cx="1252538" cy="758825"/>
          </a:xfrm>
          <a:prstGeom prst="rightArrow">
            <a:avLst>
              <a:gd name="adj1" fmla="val 50000"/>
              <a:gd name="adj2" fmla="val 41266"/>
            </a:avLst>
          </a:prstGeom>
          <a:solidFill>
            <a:schemeClr val="accent1"/>
          </a:solidFill>
          <a:ln w="9525">
            <a:solidFill>
              <a:schemeClr val="tx1"/>
            </a:solidFill>
            <a:miter lim="800000"/>
            <a:headEnd/>
            <a:tailEnd/>
          </a:ln>
          <a:effectLst/>
        </p:spPr>
        <p:txBody>
          <a:bodyPr wrap="none" anchor="ctr"/>
          <a:lstStyle/>
          <a:p>
            <a:endParaRPr lang="en-US"/>
          </a:p>
        </p:txBody>
      </p:sp>
      <p:sp>
        <p:nvSpPr>
          <p:cNvPr id="47114" name="AutoShape 10"/>
          <p:cNvSpPr>
            <a:spLocks noChangeArrowheads="1"/>
          </p:cNvSpPr>
          <p:nvPr/>
        </p:nvSpPr>
        <p:spPr bwMode="auto">
          <a:xfrm>
            <a:off x="6477000" y="3962400"/>
            <a:ext cx="758825" cy="1252538"/>
          </a:xfrm>
          <a:prstGeom prst="upArrow">
            <a:avLst>
              <a:gd name="adj1" fmla="val 50000"/>
              <a:gd name="adj2" fmla="val 41266"/>
            </a:avLst>
          </a:prstGeom>
          <a:solidFill>
            <a:schemeClr val="bg2"/>
          </a:solidFill>
          <a:ln w="9525">
            <a:solidFill>
              <a:schemeClr val="tx1"/>
            </a:solidFill>
            <a:miter lim="800000"/>
            <a:headEnd/>
            <a:tailEnd/>
          </a:ln>
          <a:effectLst/>
        </p:spPr>
        <p:txBody>
          <a:bodyPr vert="eaVert" wrap="none" anchor="ctr"/>
          <a:lstStyle/>
          <a:p>
            <a:endParaRPr lang="en-US"/>
          </a:p>
        </p:txBody>
      </p:sp>
      <p:sp>
        <p:nvSpPr>
          <p:cNvPr id="47115" name="AutoShape 11"/>
          <p:cNvSpPr>
            <a:spLocks noChangeArrowheads="1"/>
          </p:cNvSpPr>
          <p:nvPr/>
        </p:nvSpPr>
        <p:spPr bwMode="auto">
          <a:xfrm>
            <a:off x="6477000" y="2514600"/>
            <a:ext cx="758825" cy="1252538"/>
          </a:xfrm>
          <a:prstGeom prst="downArrow">
            <a:avLst>
              <a:gd name="adj1" fmla="val 50000"/>
              <a:gd name="adj2" fmla="val 41266"/>
            </a:avLst>
          </a:prstGeom>
          <a:solidFill>
            <a:schemeClr val="tx2"/>
          </a:solidFill>
          <a:ln w="9525">
            <a:solidFill>
              <a:schemeClr val="tx1"/>
            </a:solidFill>
            <a:miter lim="800000"/>
            <a:headEnd/>
            <a:tailEnd/>
          </a:ln>
          <a:effectLst/>
        </p:spPr>
        <p:txBody>
          <a:bodyPr vert="eaVert" wrap="none" anchor="ctr"/>
          <a:lstStyle/>
          <a:p>
            <a:endParaRPr lang="en-US"/>
          </a:p>
        </p:txBody>
      </p:sp>
    </p:spTree>
    <p:extLst>
      <p:ext uri="{BB962C8B-B14F-4D97-AF65-F5344CB8AC3E}">
        <p14:creationId xmlns:p14="http://schemas.microsoft.com/office/powerpoint/2010/main" val="3385889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914400" y="76200"/>
            <a:ext cx="7313612" cy="1069975"/>
          </a:xfrm>
        </p:spPr>
        <p:txBody>
          <a:bodyPr/>
          <a:lstStyle/>
          <a:p>
            <a:r>
              <a:rPr lang="en-US"/>
              <a:t>Four Box Synectics</a:t>
            </a:r>
          </a:p>
        </p:txBody>
      </p:sp>
      <p:sp>
        <p:nvSpPr>
          <p:cNvPr id="53255" name="Rectangle 7"/>
          <p:cNvSpPr>
            <a:spLocks noChangeArrowheads="1"/>
          </p:cNvSpPr>
          <p:nvPr/>
        </p:nvSpPr>
        <p:spPr bwMode="auto">
          <a:xfrm>
            <a:off x="2287587" y="1300162"/>
            <a:ext cx="4876800" cy="4570413"/>
          </a:xfrm>
          <a:prstGeom prst="rect">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en-US"/>
          </a:p>
          <a:p>
            <a:pPr algn="ctr"/>
            <a:endParaRPr lang="en-US"/>
          </a:p>
        </p:txBody>
      </p:sp>
      <p:sp>
        <p:nvSpPr>
          <p:cNvPr id="53256" name="Line 8"/>
          <p:cNvSpPr>
            <a:spLocks noChangeShapeType="1"/>
          </p:cNvSpPr>
          <p:nvPr/>
        </p:nvSpPr>
        <p:spPr bwMode="auto">
          <a:xfrm>
            <a:off x="2668587" y="3432175"/>
            <a:ext cx="4114800" cy="0"/>
          </a:xfrm>
          <a:prstGeom prst="line">
            <a:avLst/>
          </a:prstGeom>
          <a:noFill/>
          <a:ln w="9525">
            <a:solidFill>
              <a:schemeClr val="tx1"/>
            </a:solidFill>
            <a:round/>
            <a:headEnd/>
            <a:tailEnd/>
          </a:ln>
          <a:effectLst/>
        </p:spPr>
        <p:txBody>
          <a:bodyPr/>
          <a:lstStyle/>
          <a:p>
            <a:endParaRPr lang="en-US"/>
          </a:p>
        </p:txBody>
      </p:sp>
      <p:sp>
        <p:nvSpPr>
          <p:cNvPr id="53257" name="Line 9"/>
          <p:cNvSpPr>
            <a:spLocks noChangeShapeType="1"/>
          </p:cNvSpPr>
          <p:nvPr/>
        </p:nvSpPr>
        <p:spPr bwMode="auto">
          <a:xfrm>
            <a:off x="4725987" y="1527175"/>
            <a:ext cx="0" cy="4191000"/>
          </a:xfrm>
          <a:prstGeom prst="line">
            <a:avLst/>
          </a:prstGeom>
          <a:noFill/>
          <a:ln w="9525">
            <a:solidFill>
              <a:schemeClr val="tx1"/>
            </a:solidFill>
            <a:round/>
            <a:headEnd/>
            <a:tailEnd/>
          </a:ln>
          <a:effectLst/>
        </p:spPr>
        <p:txBody>
          <a:bodyPr/>
          <a:lstStyle/>
          <a:p>
            <a:endParaRPr lang="en-US"/>
          </a:p>
        </p:txBody>
      </p:sp>
      <p:sp>
        <p:nvSpPr>
          <p:cNvPr id="53258" name="Text Box 10"/>
          <p:cNvSpPr txBox="1">
            <a:spLocks noChangeArrowheads="1"/>
          </p:cNvSpPr>
          <p:nvPr/>
        </p:nvSpPr>
        <p:spPr bwMode="auto">
          <a:xfrm>
            <a:off x="2592387" y="1450975"/>
            <a:ext cx="1905000" cy="366713"/>
          </a:xfrm>
          <a:prstGeom prst="rect">
            <a:avLst/>
          </a:prstGeom>
          <a:noFill/>
          <a:ln w="9525">
            <a:noFill/>
            <a:miter lim="800000"/>
            <a:headEnd/>
            <a:tailEnd/>
          </a:ln>
          <a:effectLst/>
        </p:spPr>
        <p:txBody>
          <a:bodyPr>
            <a:spAutoFit/>
          </a:bodyPr>
          <a:lstStyle/>
          <a:p>
            <a:pPr>
              <a:spcBef>
                <a:spcPct val="50000"/>
              </a:spcBef>
            </a:pPr>
            <a:r>
              <a:rPr lang="en-US"/>
              <a:t>item</a:t>
            </a:r>
          </a:p>
        </p:txBody>
      </p:sp>
      <p:sp>
        <p:nvSpPr>
          <p:cNvPr id="53260" name="Text Box 12"/>
          <p:cNvSpPr txBox="1">
            <a:spLocks noChangeArrowheads="1"/>
          </p:cNvSpPr>
          <p:nvPr/>
        </p:nvSpPr>
        <p:spPr bwMode="auto">
          <a:xfrm>
            <a:off x="4878387" y="1450975"/>
            <a:ext cx="914400" cy="366713"/>
          </a:xfrm>
          <a:prstGeom prst="rect">
            <a:avLst/>
          </a:prstGeom>
          <a:noFill/>
          <a:ln w="9525">
            <a:noFill/>
            <a:miter lim="800000"/>
            <a:headEnd/>
            <a:tailEnd/>
          </a:ln>
          <a:effectLst/>
        </p:spPr>
        <p:txBody>
          <a:bodyPr>
            <a:spAutoFit/>
          </a:bodyPr>
          <a:lstStyle/>
          <a:p>
            <a:pPr>
              <a:spcBef>
                <a:spcPct val="50000"/>
              </a:spcBef>
            </a:pPr>
            <a:r>
              <a:rPr lang="en-US"/>
              <a:t>item</a:t>
            </a:r>
          </a:p>
        </p:txBody>
      </p:sp>
      <p:sp>
        <p:nvSpPr>
          <p:cNvPr id="53261" name="Text Box 13"/>
          <p:cNvSpPr txBox="1">
            <a:spLocks noChangeArrowheads="1"/>
          </p:cNvSpPr>
          <p:nvPr/>
        </p:nvSpPr>
        <p:spPr bwMode="auto">
          <a:xfrm>
            <a:off x="2592387" y="3508375"/>
            <a:ext cx="914400" cy="366713"/>
          </a:xfrm>
          <a:prstGeom prst="rect">
            <a:avLst/>
          </a:prstGeom>
          <a:noFill/>
          <a:ln w="9525">
            <a:noFill/>
            <a:miter lim="800000"/>
            <a:headEnd/>
            <a:tailEnd/>
          </a:ln>
          <a:effectLst/>
        </p:spPr>
        <p:txBody>
          <a:bodyPr>
            <a:spAutoFit/>
          </a:bodyPr>
          <a:lstStyle/>
          <a:p>
            <a:pPr>
              <a:spcBef>
                <a:spcPct val="50000"/>
              </a:spcBef>
            </a:pPr>
            <a:r>
              <a:rPr lang="en-US"/>
              <a:t>item</a:t>
            </a:r>
          </a:p>
        </p:txBody>
      </p:sp>
      <p:sp>
        <p:nvSpPr>
          <p:cNvPr id="53262" name="Text Box 14"/>
          <p:cNvSpPr txBox="1">
            <a:spLocks noChangeArrowheads="1"/>
          </p:cNvSpPr>
          <p:nvPr/>
        </p:nvSpPr>
        <p:spPr bwMode="auto">
          <a:xfrm>
            <a:off x="4802187" y="3508375"/>
            <a:ext cx="914400" cy="366713"/>
          </a:xfrm>
          <a:prstGeom prst="rect">
            <a:avLst/>
          </a:prstGeom>
          <a:noFill/>
          <a:ln w="9525">
            <a:noFill/>
            <a:miter lim="800000"/>
            <a:headEnd/>
            <a:tailEnd/>
          </a:ln>
          <a:effectLst/>
        </p:spPr>
        <p:txBody>
          <a:bodyPr>
            <a:spAutoFit/>
          </a:bodyPr>
          <a:lstStyle/>
          <a:p>
            <a:pPr>
              <a:spcBef>
                <a:spcPct val="50000"/>
              </a:spcBef>
            </a:pPr>
            <a:r>
              <a:rPr lang="en-US"/>
              <a:t>item</a:t>
            </a:r>
          </a:p>
        </p:txBody>
      </p:sp>
    </p:spTree>
    <p:extLst>
      <p:ext uri="{BB962C8B-B14F-4D97-AF65-F5344CB8AC3E}">
        <p14:creationId xmlns:p14="http://schemas.microsoft.com/office/powerpoint/2010/main" val="600113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90600" y="76200"/>
            <a:ext cx="7313612" cy="1069975"/>
          </a:xfrm>
        </p:spPr>
        <p:txBody>
          <a:bodyPr/>
          <a:lstStyle/>
          <a:p>
            <a:r>
              <a:rPr lang="en-US"/>
              <a:t>Four Box Synectics</a:t>
            </a:r>
          </a:p>
        </p:txBody>
      </p:sp>
      <p:sp>
        <p:nvSpPr>
          <p:cNvPr id="56324" name="Rectangle 4"/>
          <p:cNvSpPr>
            <a:spLocks noGrp="1" noChangeArrowheads="1"/>
          </p:cNvSpPr>
          <p:nvPr>
            <p:ph type="body" sz="half" idx="2"/>
          </p:nvPr>
        </p:nvSpPr>
        <p:spPr>
          <a:xfrm>
            <a:off x="685800" y="5946775"/>
            <a:ext cx="7313612" cy="457200"/>
          </a:xfrm>
        </p:spPr>
        <p:txBody>
          <a:bodyPr/>
          <a:lstStyle/>
          <a:p>
            <a:r>
              <a:rPr lang="en-US" sz="2100" dirty="0" smtClean="0"/>
              <a:t>Vertical alignment </a:t>
            </a:r>
            <a:r>
              <a:rPr lang="en-US" sz="2100" dirty="0"/>
              <a:t>is like  </a:t>
            </a:r>
            <a:r>
              <a:rPr lang="en-US" sz="2100" dirty="0" smtClean="0"/>
              <a:t>____________  because </a:t>
            </a:r>
            <a:r>
              <a:rPr lang="en-US" sz="2100" dirty="0"/>
              <a:t>…</a:t>
            </a:r>
          </a:p>
        </p:txBody>
      </p:sp>
      <p:sp>
        <p:nvSpPr>
          <p:cNvPr id="56325" name="Rectangle 5"/>
          <p:cNvSpPr>
            <a:spLocks noChangeArrowheads="1"/>
          </p:cNvSpPr>
          <p:nvPr/>
        </p:nvSpPr>
        <p:spPr bwMode="auto">
          <a:xfrm>
            <a:off x="2211387" y="1298575"/>
            <a:ext cx="5029200" cy="4570413"/>
          </a:xfrm>
          <a:prstGeom prst="rect">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en-US"/>
          </a:p>
          <a:p>
            <a:pPr algn="ctr"/>
            <a:endParaRPr lang="en-US"/>
          </a:p>
        </p:txBody>
      </p:sp>
      <p:sp>
        <p:nvSpPr>
          <p:cNvPr id="56326" name="Line 6"/>
          <p:cNvSpPr>
            <a:spLocks noChangeShapeType="1"/>
          </p:cNvSpPr>
          <p:nvPr/>
        </p:nvSpPr>
        <p:spPr bwMode="auto">
          <a:xfrm>
            <a:off x="2744787" y="3432175"/>
            <a:ext cx="4114800" cy="0"/>
          </a:xfrm>
          <a:prstGeom prst="line">
            <a:avLst/>
          </a:prstGeom>
          <a:noFill/>
          <a:ln w="9525">
            <a:solidFill>
              <a:schemeClr val="tx1"/>
            </a:solidFill>
            <a:round/>
            <a:headEnd/>
            <a:tailEnd/>
          </a:ln>
          <a:effectLst/>
        </p:spPr>
        <p:txBody>
          <a:bodyPr/>
          <a:lstStyle/>
          <a:p>
            <a:endParaRPr lang="en-US"/>
          </a:p>
        </p:txBody>
      </p:sp>
      <p:sp>
        <p:nvSpPr>
          <p:cNvPr id="56327" name="Line 7"/>
          <p:cNvSpPr>
            <a:spLocks noChangeShapeType="1"/>
          </p:cNvSpPr>
          <p:nvPr/>
        </p:nvSpPr>
        <p:spPr bwMode="auto">
          <a:xfrm>
            <a:off x="4802187" y="1527175"/>
            <a:ext cx="0" cy="4191000"/>
          </a:xfrm>
          <a:prstGeom prst="line">
            <a:avLst/>
          </a:prstGeom>
          <a:noFill/>
          <a:ln w="9525">
            <a:solidFill>
              <a:schemeClr val="tx1"/>
            </a:solidFill>
            <a:round/>
            <a:headEnd/>
            <a:tailEnd/>
          </a:ln>
          <a:effectLst/>
        </p:spPr>
        <p:txBody>
          <a:bodyPr/>
          <a:lstStyle/>
          <a:p>
            <a:endParaRPr lang="en-US"/>
          </a:p>
        </p:txBody>
      </p:sp>
      <p:sp>
        <p:nvSpPr>
          <p:cNvPr id="56328" name="Text Box 8"/>
          <p:cNvSpPr txBox="1">
            <a:spLocks noChangeArrowheads="1"/>
          </p:cNvSpPr>
          <p:nvPr/>
        </p:nvSpPr>
        <p:spPr bwMode="auto">
          <a:xfrm>
            <a:off x="2668587" y="1450975"/>
            <a:ext cx="1905000" cy="641350"/>
          </a:xfrm>
          <a:prstGeom prst="rect">
            <a:avLst/>
          </a:prstGeom>
          <a:noFill/>
          <a:ln w="9525">
            <a:noFill/>
            <a:miter lim="800000"/>
            <a:headEnd/>
            <a:tailEnd/>
          </a:ln>
          <a:effectLst/>
        </p:spPr>
        <p:txBody>
          <a:bodyPr>
            <a:spAutoFit/>
          </a:bodyPr>
          <a:lstStyle/>
          <a:p>
            <a:pPr>
              <a:spcBef>
                <a:spcPct val="50000"/>
              </a:spcBef>
            </a:pPr>
            <a:r>
              <a:rPr lang="en-US"/>
              <a:t>Stamp collecting</a:t>
            </a:r>
          </a:p>
        </p:txBody>
      </p:sp>
      <p:sp>
        <p:nvSpPr>
          <p:cNvPr id="56329" name="Text Box 9"/>
          <p:cNvSpPr txBox="1">
            <a:spLocks noChangeArrowheads="1"/>
          </p:cNvSpPr>
          <p:nvPr/>
        </p:nvSpPr>
        <p:spPr bwMode="auto">
          <a:xfrm>
            <a:off x="4954587" y="1450975"/>
            <a:ext cx="914400" cy="366713"/>
          </a:xfrm>
          <a:prstGeom prst="rect">
            <a:avLst/>
          </a:prstGeom>
          <a:noFill/>
          <a:ln w="9525">
            <a:noFill/>
            <a:miter lim="800000"/>
            <a:headEnd/>
            <a:tailEnd/>
          </a:ln>
          <a:effectLst/>
        </p:spPr>
        <p:txBody>
          <a:bodyPr>
            <a:spAutoFit/>
          </a:bodyPr>
          <a:lstStyle/>
          <a:p>
            <a:pPr>
              <a:spcBef>
                <a:spcPct val="50000"/>
              </a:spcBef>
            </a:pPr>
            <a:r>
              <a:rPr lang="en-US"/>
              <a:t>item</a:t>
            </a:r>
          </a:p>
        </p:txBody>
      </p:sp>
      <p:sp>
        <p:nvSpPr>
          <p:cNvPr id="56330" name="Text Box 10"/>
          <p:cNvSpPr txBox="1">
            <a:spLocks noChangeArrowheads="1"/>
          </p:cNvSpPr>
          <p:nvPr/>
        </p:nvSpPr>
        <p:spPr bwMode="auto">
          <a:xfrm>
            <a:off x="2668587" y="3508375"/>
            <a:ext cx="914400" cy="366713"/>
          </a:xfrm>
          <a:prstGeom prst="rect">
            <a:avLst/>
          </a:prstGeom>
          <a:noFill/>
          <a:ln w="9525">
            <a:noFill/>
            <a:miter lim="800000"/>
            <a:headEnd/>
            <a:tailEnd/>
          </a:ln>
          <a:effectLst/>
        </p:spPr>
        <p:txBody>
          <a:bodyPr>
            <a:spAutoFit/>
          </a:bodyPr>
          <a:lstStyle/>
          <a:p>
            <a:pPr>
              <a:spcBef>
                <a:spcPct val="50000"/>
              </a:spcBef>
            </a:pPr>
            <a:r>
              <a:rPr lang="en-US"/>
              <a:t>item</a:t>
            </a:r>
          </a:p>
        </p:txBody>
      </p:sp>
      <p:sp>
        <p:nvSpPr>
          <p:cNvPr id="56331" name="Text Box 11"/>
          <p:cNvSpPr txBox="1">
            <a:spLocks noChangeArrowheads="1"/>
          </p:cNvSpPr>
          <p:nvPr/>
        </p:nvSpPr>
        <p:spPr bwMode="auto">
          <a:xfrm>
            <a:off x="4878387" y="3508375"/>
            <a:ext cx="914400" cy="366713"/>
          </a:xfrm>
          <a:prstGeom prst="rect">
            <a:avLst/>
          </a:prstGeom>
          <a:noFill/>
          <a:ln w="9525">
            <a:noFill/>
            <a:miter lim="800000"/>
            <a:headEnd/>
            <a:tailEnd/>
          </a:ln>
          <a:effectLst/>
        </p:spPr>
        <p:txBody>
          <a:bodyPr>
            <a:spAutoFit/>
          </a:bodyPr>
          <a:lstStyle/>
          <a:p>
            <a:pPr>
              <a:spcBef>
                <a:spcPct val="50000"/>
              </a:spcBef>
            </a:pPr>
            <a:r>
              <a:rPr lang="en-US"/>
              <a:t>item</a:t>
            </a:r>
          </a:p>
        </p:txBody>
      </p:sp>
    </p:spTree>
    <p:extLst>
      <p:ext uri="{BB962C8B-B14F-4D97-AF65-F5344CB8AC3E}">
        <p14:creationId xmlns:p14="http://schemas.microsoft.com/office/powerpoint/2010/main" val="2258055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 </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t>Norms encourages behaviors that will help a group do its work and discourages behaviors that interfere with a group’s effectiveness.</a:t>
            </a:r>
          </a:p>
          <a:p>
            <a:pPr marL="0" indent="0" algn="ctr">
              <a:buNone/>
            </a:pPr>
            <a:endParaRPr lang="en-US" sz="4400" dirty="0" smtClean="0"/>
          </a:p>
          <a:p>
            <a:pPr marL="0" indent="0" algn="ctr">
              <a:buNone/>
            </a:pPr>
            <a:r>
              <a:rPr lang="en-US" sz="3000" dirty="0" smtClean="0">
                <a:latin typeface="Brush Script MT" pitchFamily="66" charset="0"/>
              </a:rPr>
              <a:t>“Never doubt that a small group of thoughtful, </a:t>
            </a:r>
          </a:p>
          <a:p>
            <a:pPr marL="0" indent="0" algn="ctr">
              <a:buNone/>
            </a:pPr>
            <a:r>
              <a:rPr lang="en-US" sz="3000" dirty="0" smtClean="0">
                <a:latin typeface="Brush Script MT" pitchFamily="66" charset="0"/>
              </a:rPr>
              <a:t>committed people can change the world.”</a:t>
            </a:r>
          </a:p>
          <a:p>
            <a:pPr marL="0" indent="0" algn="ctr">
              <a:buNone/>
            </a:pPr>
            <a:r>
              <a:rPr lang="en-US" sz="3000" dirty="0" smtClean="0">
                <a:latin typeface="Brush Script MT" pitchFamily="66" charset="0"/>
              </a:rPr>
              <a:t>Margaret Meade</a:t>
            </a:r>
          </a:p>
          <a:p>
            <a:pPr marL="0" indent="0" algn="ctr">
              <a:buNone/>
            </a:pPr>
            <a:endParaRPr lang="en-US" sz="4400" dirty="0"/>
          </a:p>
        </p:txBody>
      </p:sp>
    </p:spTree>
    <p:extLst>
      <p:ext uri="{BB962C8B-B14F-4D97-AF65-F5344CB8AC3E}">
        <p14:creationId xmlns:p14="http://schemas.microsoft.com/office/powerpoint/2010/main" val="1049995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Group Norms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Does every member join in your group’s discussions?</a:t>
            </a:r>
          </a:p>
          <a:p>
            <a:r>
              <a:rPr lang="en-US" dirty="0" smtClean="0"/>
              <a:t>Does each member listen as the others speak?</a:t>
            </a:r>
          </a:p>
          <a:p>
            <a:r>
              <a:rPr lang="en-US" dirty="0" smtClean="0"/>
              <a:t>Does any single member dominate the discussions?</a:t>
            </a:r>
          </a:p>
          <a:p>
            <a:r>
              <a:rPr lang="en-US" dirty="0" smtClean="0"/>
              <a:t>Do all members arrive on time and stay for the entire meeting?</a:t>
            </a:r>
          </a:p>
          <a:p>
            <a:r>
              <a:rPr lang="en-US" dirty="0" smtClean="0"/>
              <a:t>Is everyone prepared to do their work when they arrive?</a:t>
            </a:r>
          </a:p>
          <a:p>
            <a:r>
              <a:rPr lang="en-US" dirty="0" smtClean="0"/>
              <a:t>Does each member of the group believe his or her time at the meeting has been well spent?</a:t>
            </a:r>
          </a:p>
          <a:p>
            <a:endParaRPr lang="en-US" dirty="0"/>
          </a:p>
          <a:p>
            <a:pPr marL="0" indent="0">
              <a:buNone/>
            </a:pPr>
            <a:r>
              <a:rPr lang="en-US" sz="1800" dirty="0" smtClean="0"/>
              <a:t>Learning Forward, National Staff Development Council, Tools for Schools, August/September 1999</a:t>
            </a:r>
            <a:endParaRPr lang="en-US" sz="1800" dirty="0"/>
          </a:p>
        </p:txBody>
      </p:sp>
    </p:spTree>
    <p:extLst>
      <p:ext uri="{BB962C8B-B14F-4D97-AF65-F5344CB8AC3E}">
        <p14:creationId xmlns:p14="http://schemas.microsoft.com/office/powerpoint/2010/main" val="2380427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Norms </a:t>
            </a:r>
            <a:endParaRPr lang="en-US" dirty="0"/>
          </a:p>
        </p:txBody>
      </p:sp>
      <p:sp>
        <p:nvSpPr>
          <p:cNvPr id="3" name="Content Placeholder 2"/>
          <p:cNvSpPr>
            <a:spLocks noGrp="1"/>
          </p:cNvSpPr>
          <p:nvPr>
            <p:ph idx="1"/>
          </p:nvPr>
        </p:nvSpPr>
        <p:spPr/>
        <p:txBody>
          <a:bodyPr/>
          <a:lstStyle/>
          <a:p>
            <a:r>
              <a:rPr lang="en-US" dirty="0" smtClean="0"/>
              <a:t>Set aside preconceived notions that this work is impossible.</a:t>
            </a:r>
          </a:p>
          <a:p>
            <a:r>
              <a:rPr lang="en-US" dirty="0" smtClean="0"/>
              <a:t>Make applications to your own work.</a:t>
            </a:r>
          </a:p>
          <a:p>
            <a:r>
              <a:rPr lang="en-US" dirty="0" smtClean="0"/>
              <a:t>Ask and/or record questions.</a:t>
            </a:r>
          </a:p>
          <a:p>
            <a:r>
              <a:rPr lang="en-US" dirty="0" smtClean="0"/>
              <a:t>Respect different points of view and experience.</a:t>
            </a:r>
          </a:p>
          <a:p>
            <a:r>
              <a:rPr lang="en-US" dirty="0" smtClean="0"/>
              <a:t>Hold yourself personally accountable.</a:t>
            </a:r>
          </a:p>
          <a:p>
            <a:r>
              <a:rPr lang="en-US" dirty="0" smtClean="0"/>
              <a:t>Take time to reflect.</a:t>
            </a:r>
            <a:endParaRPr lang="en-US" dirty="0"/>
          </a:p>
        </p:txBody>
      </p:sp>
    </p:spTree>
    <p:extLst>
      <p:ext uri="{BB962C8B-B14F-4D97-AF65-F5344CB8AC3E}">
        <p14:creationId xmlns:p14="http://schemas.microsoft.com/office/powerpoint/2010/main" val="177441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3600" b="1" u="sng" dirty="0" smtClean="0">
                <a:solidFill>
                  <a:schemeClr val="accent2">
                    <a:lumMod val="50000"/>
                  </a:schemeClr>
                </a:solidFill>
              </a:rPr>
              <a:t>Introductions: </a:t>
            </a:r>
            <a:r>
              <a:rPr lang="en-US" sz="3600" dirty="0" smtClean="0"/>
              <a:t/>
            </a:r>
            <a:br>
              <a:rPr lang="en-US" sz="3600" dirty="0" smtClean="0"/>
            </a:br>
            <a:r>
              <a:rPr lang="en-US" sz="3600" dirty="0" smtClean="0"/>
              <a:t>Regional Coordinators/Facilitators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0254087"/>
              </p:ext>
            </p:extLst>
          </p:nvPr>
        </p:nvGraphicFramePr>
        <p:xfrm>
          <a:off x="457200" y="1524000"/>
          <a:ext cx="8229600" cy="5191760"/>
        </p:xfrm>
        <a:graphic>
          <a:graphicData uri="http://schemas.openxmlformats.org/drawingml/2006/table">
            <a:tbl>
              <a:tblPr firstRow="1" bandRow="1">
                <a:tableStyleId>{793D81CF-94F2-401A-BA57-92F5A7B2D0C5}</a:tableStyleId>
              </a:tblPr>
              <a:tblGrid>
                <a:gridCol w="4114800"/>
                <a:gridCol w="4114800"/>
              </a:tblGrid>
              <a:tr h="370840">
                <a:tc>
                  <a:txBody>
                    <a:bodyPr/>
                    <a:lstStyle/>
                    <a:p>
                      <a:pPr algn="l"/>
                      <a:r>
                        <a:rPr lang="en-US" dirty="0" smtClean="0"/>
                        <a:t>Region</a:t>
                      </a:r>
                      <a:endParaRPr lang="en-US" dirty="0">
                        <a:solidFill>
                          <a:srgbClr val="FF0000"/>
                        </a:solidFill>
                      </a:endParaRPr>
                    </a:p>
                  </a:txBody>
                  <a:tcPr/>
                </a:tc>
                <a:tc>
                  <a:txBody>
                    <a:bodyPr/>
                    <a:lstStyle/>
                    <a:p>
                      <a:pPr algn="l"/>
                      <a:r>
                        <a:rPr lang="en-US" dirty="0" smtClean="0"/>
                        <a:t>Coordinator/Facilitator</a:t>
                      </a:r>
                      <a:endParaRPr lang="en-US" dirty="0">
                        <a:solidFill>
                          <a:srgbClr val="FF0000"/>
                        </a:solidFill>
                      </a:endParaRPr>
                    </a:p>
                  </a:txBody>
                  <a:tcPr/>
                </a:tc>
              </a:tr>
              <a:tr h="370840">
                <a:tc>
                  <a:txBody>
                    <a:bodyPr/>
                    <a:lstStyle/>
                    <a:p>
                      <a:pPr algn="l"/>
                      <a:r>
                        <a:rPr lang="en-US" dirty="0" smtClean="0"/>
                        <a:t>One</a:t>
                      </a:r>
                      <a:endParaRPr lang="en-US" dirty="0"/>
                    </a:p>
                  </a:txBody>
                  <a:tcPr/>
                </a:tc>
                <a:tc>
                  <a:txBody>
                    <a:bodyPr/>
                    <a:lstStyle/>
                    <a:p>
                      <a:pPr algn="l"/>
                      <a:r>
                        <a:rPr lang="en-US" dirty="0" smtClean="0"/>
                        <a:t>Laura</a:t>
                      </a:r>
                      <a:r>
                        <a:rPr lang="en-US" baseline="0" dirty="0" smtClean="0"/>
                        <a:t> Saenz</a:t>
                      </a:r>
                      <a:endParaRPr lang="en-US" i="1" dirty="0"/>
                    </a:p>
                  </a:txBody>
                  <a:tcPr/>
                </a:tc>
              </a:tr>
              <a:tr h="370840">
                <a:tc>
                  <a:txBody>
                    <a:bodyPr/>
                    <a:lstStyle/>
                    <a:p>
                      <a:pPr algn="l"/>
                      <a:r>
                        <a:rPr lang="en-US" dirty="0" smtClean="0"/>
                        <a:t>Two</a:t>
                      </a:r>
                      <a:endParaRPr lang="en-US" dirty="0"/>
                    </a:p>
                  </a:txBody>
                  <a:tcPr/>
                </a:tc>
                <a:tc>
                  <a:txBody>
                    <a:bodyPr/>
                    <a:lstStyle/>
                    <a:p>
                      <a:pPr algn="l"/>
                      <a:r>
                        <a:rPr lang="en-US" dirty="0" smtClean="0"/>
                        <a:t>Janet</a:t>
                      </a:r>
                      <a:r>
                        <a:rPr lang="en-US" baseline="0" dirty="0" smtClean="0"/>
                        <a:t> Cunningham</a:t>
                      </a:r>
                      <a:endParaRPr lang="en-US" i="1" dirty="0"/>
                    </a:p>
                  </a:txBody>
                  <a:tcPr/>
                </a:tc>
              </a:tr>
              <a:tr h="370840">
                <a:tc>
                  <a:txBody>
                    <a:bodyPr/>
                    <a:lstStyle/>
                    <a:p>
                      <a:pPr algn="l"/>
                      <a:r>
                        <a:rPr lang="en-US" dirty="0" smtClean="0"/>
                        <a:t>Six</a:t>
                      </a:r>
                      <a:endParaRPr lang="en-US" dirty="0"/>
                    </a:p>
                  </a:txBody>
                  <a:tcPr/>
                </a:tc>
                <a:tc>
                  <a:txBody>
                    <a:bodyPr/>
                    <a:lstStyle/>
                    <a:p>
                      <a:pPr algn="l"/>
                      <a:r>
                        <a:rPr lang="en-US" dirty="0" smtClean="0"/>
                        <a:t>Joe Martin</a:t>
                      </a:r>
                      <a:endParaRPr lang="en-US" dirty="0"/>
                    </a:p>
                  </a:txBody>
                  <a:tcPr/>
                </a:tc>
              </a:tr>
              <a:tr h="370840">
                <a:tc>
                  <a:txBody>
                    <a:bodyPr/>
                    <a:lstStyle/>
                    <a:p>
                      <a:pPr algn="l"/>
                      <a:r>
                        <a:rPr lang="en-US" dirty="0" smtClean="0"/>
                        <a:t>Seven</a:t>
                      </a:r>
                      <a:endParaRPr lang="en-US" dirty="0"/>
                    </a:p>
                  </a:txBody>
                  <a:tcPr/>
                </a:tc>
                <a:tc>
                  <a:txBody>
                    <a:bodyPr/>
                    <a:lstStyle/>
                    <a:p>
                      <a:pPr algn="l"/>
                      <a:r>
                        <a:rPr lang="en-US" dirty="0" smtClean="0"/>
                        <a:t>Jane Silvey/Debbie Reese</a:t>
                      </a:r>
                      <a:endParaRPr lang="en-US" i="1" dirty="0"/>
                    </a:p>
                  </a:txBody>
                  <a:tcPr/>
                </a:tc>
              </a:tr>
              <a:tr h="370840">
                <a:tc>
                  <a:txBody>
                    <a:bodyPr/>
                    <a:lstStyle/>
                    <a:p>
                      <a:pPr algn="l"/>
                      <a:r>
                        <a:rPr lang="en-US" dirty="0" smtClean="0"/>
                        <a:t>Nine</a:t>
                      </a:r>
                      <a:endParaRPr lang="en-US" dirty="0"/>
                    </a:p>
                  </a:txBody>
                  <a:tcPr/>
                </a:tc>
                <a:tc>
                  <a:txBody>
                    <a:bodyPr/>
                    <a:lstStyle/>
                    <a:p>
                      <a:pPr algn="l"/>
                      <a:r>
                        <a:rPr lang="en-US" dirty="0" smtClean="0"/>
                        <a:t>Kathy Harvey</a:t>
                      </a:r>
                      <a:endParaRPr lang="en-US" dirty="0"/>
                    </a:p>
                  </a:txBody>
                  <a:tcPr/>
                </a:tc>
              </a:tr>
              <a:tr h="370840">
                <a:tc>
                  <a:txBody>
                    <a:bodyPr/>
                    <a:lstStyle/>
                    <a:p>
                      <a:pPr algn="l"/>
                      <a:r>
                        <a:rPr lang="en-US" dirty="0" smtClean="0"/>
                        <a:t>Ten</a:t>
                      </a:r>
                      <a:endParaRPr lang="en-US" dirty="0"/>
                    </a:p>
                  </a:txBody>
                  <a:tcPr/>
                </a:tc>
                <a:tc>
                  <a:txBody>
                    <a:bodyPr/>
                    <a:lstStyle/>
                    <a:p>
                      <a:pPr algn="l"/>
                      <a:r>
                        <a:rPr lang="en-US" dirty="0" smtClean="0"/>
                        <a:t>Chris Kanouse</a:t>
                      </a:r>
                      <a:endParaRPr lang="en-US" i="1" dirty="0"/>
                    </a:p>
                  </a:txBody>
                  <a:tcPr/>
                </a:tc>
              </a:tr>
              <a:tr h="370840">
                <a:tc>
                  <a:txBody>
                    <a:bodyPr/>
                    <a:lstStyle/>
                    <a:p>
                      <a:pPr algn="l"/>
                      <a:r>
                        <a:rPr lang="en-US" dirty="0" smtClean="0"/>
                        <a:t>Eleven</a:t>
                      </a:r>
                      <a:endParaRPr lang="en-US" dirty="0"/>
                    </a:p>
                  </a:txBody>
                  <a:tcPr/>
                </a:tc>
                <a:tc>
                  <a:txBody>
                    <a:bodyPr/>
                    <a:lstStyle/>
                    <a:p>
                      <a:pPr algn="l"/>
                      <a:r>
                        <a:rPr lang="en-US" dirty="0" smtClean="0"/>
                        <a:t>Kathy Wright-Chapman</a:t>
                      </a:r>
                      <a:endParaRPr lang="en-US" dirty="0"/>
                    </a:p>
                  </a:txBody>
                  <a:tcPr/>
                </a:tc>
              </a:tr>
              <a:tr h="370840">
                <a:tc>
                  <a:txBody>
                    <a:bodyPr/>
                    <a:lstStyle/>
                    <a:p>
                      <a:pPr algn="l"/>
                      <a:r>
                        <a:rPr lang="en-US" dirty="0" smtClean="0"/>
                        <a:t>Twelve</a:t>
                      </a:r>
                      <a:endParaRPr lang="en-US" dirty="0"/>
                    </a:p>
                  </a:txBody>
                  <a:tcPr/>
                </a:tc>
                <a:tc>
                  <a:txBody>
                    <a:bodyPr/>
                    <a:lstStyle/>
                    <a:p>
                      <a:pPr algn="l"/>
                      <a:r>
                        <a:rPr lang="en-US" dirty="0" smtClean="0"/>
                        <a:t>Christine Holecek</a:t>
                      </a:r>
                      <a:endParaRPr lang="en-US" dirty="0"/>
                    </a:p>
                  </a:txBody>
                  <a:tcPr/>
                </a:tc>
              </a:tr>
              <a:tr h="370840">
                <a:tc>
                  <a:txBody>
                    <a:bodyPr/>
                    <a:lstStyle/>
                    <a:p>
                      <a:pPr algn="l"/>
                      <a:r>
                        <a:rPr lang="en-US" dirty="0" smtClean="0"/>
                        <a:t>Thirteen</a:t>
                      </a:r>
                      <a:endParaRPr lang="en-US" dirty="0"/>
                    </a:p>
                  </a:txBody>
                  <a:tcPr/>
                </a:tc>
                <a:tc>
                  <a:txBody>
                    <a:bodyPr/>
                    <a:lstStyle/>
                    <a:p>
                      <a:pPr algn="l"/>
                      <a:r>
                        <a:rPr lang="en-US" dirty="0" smtClean="0"/>
                        <a:t>Ed Vara</a:t>
                      </a:r>
                      <a:endParaRPr lang="en-US" dirty="0"/>
                    </a:p>
                  </a:txBody>
                  <a:tcPr/>
                </a:tc>
              </a:tr>
              <a:tr h="370840">
                <a:tc>
                  <a:txBody>
                    <a:bodyPr/>
                    <a:lstStyle/>
                    <a:p>
                      <a:pPr algn="l"/>
                      <a:r>
                        <a:rPr lang="en-US" dirty="0" smtClean="0"/>
                        <a:t>Fourteen</a:t>
                      </a:r>
                      <a:endParaRPr lang="en-US" dirty="0"/>
                    </a:p>
                  </a:txBody>
                  <a:tcPr/>
                </a:tc>
                <a:tc>
                  <a:txBody>
                    <a:bodyPr/>
                    <a:lstStyle/>
                    <a:p>
                      <a:pPr algn="l"/>
                      <a:r>
                        <a:rPr lang="en-US" dirty="0" smtClean="0"/>
                        <a:t>Christy</a:t>
                      </a:r>
                      <a:r>
                        <a:rPr lang="en-US" baseline="0" dirty="0" smtClean="0"/>
                        <a:t> Barnett</a:t>
                      </a:r>
                      <a:endParaRPr lang="en-US" dirty="0"/>
                    </a:p>
                  </a:txBody>
                  <a:tcPr/>
                </a:tc>
              </a:tr>
              <a:tr h="370840">
                <a:tc>
                  <a:txBody>
                    <a:bodyPr/>
                    <a:lstStyle/>
                    <a:p>
                      <a:pPr algn="l"/>
                      <a:r>
                        <a:rPr lang="en-US" dirty="0" smtClean="0"/>
                        <a:t>Fifteen</a:t>
                      </a:r>
                      <a:endParaRPr lang="en-US" dirty="0"/>
                    </a:p>
                  </a:txBody>
                  <a:tcPr/>
                </a:tc>
                <a:tc>
                  <a:txBody>
                    <a:bodyPr/>
                    <a:lstStyle/>
                    <a:p>
                      <a:pPr algn="l"/>
                      <a:r>
                        <a:rPr lang="en-US" dirty="0" smtClean="0"/>
                        <a:t>Karan Duwe</a:t>
                      </a:r>
                      <a:endParaRPr lang="en-US" dirty="0"/>
                    </a:p>
                  </a:txBody>
                  <a:tcPr/>
                </a:tc>
              </a:tr>
              <a:tr h="370840">
                <a:tc>
                  <a:txBody>
                    <a:bodyPr/>
                    <a:lstStyle/>
                    <a:p>
                      <a:pPr algn="l"/>
                      <a:r>
                        <a:rPr lang="en-US" dirty="0" smtClean="0"/>
                        <a:t>Sixteen</a:t>
                      </a:r>
                      <a:endParaRPr lang="en-US" dirty="0"/>
                    </a:p>
                  </a:txBody>
                  <a:tcPr/>
                </a:tc>
                <a:tc>
                  <a:txBody>
                    <a:bodyPr/>
                    <a:lstStyle/>
                    <a:p>
                      <a:pPr algn="l"/>
                      <a:r>
                        <a:rPr lang="en-US" dirty="0" smtClean="0"/>
                        <a:t>Robin Adkins</a:t>
                      </a:r>
                      <a:endParaRPr lang="en-US" dirty="0"/>
                    </a:p>
                  </a:txBody>
                  <a:tcPr/>
                </a:tc>
              </a:tr>
              <a:tr h="370840">
                <a:tc>
                  <a:txBody>
                    <a:bodyPr/>
                    <a:lstStyle/>
                    <a:p>
                      <a:pPr algn="l"/>
                      <a:r>
                        <a:rPr lang="en-US" dirty="0" smtClean="0"/>
                        <a:t>Twenty</a:t>
                      </a:r>
                      <a:endParaRPr lang="en-US" dirty="0"/>
                    </a:p>
                  </a:txBody>
                  <a:tcPr/>
                </a:tc>
                <a:tc>
                  <a:txBody>
                    <a:bodyPr/>
                    <a:lstStyle/>
                    <a:p>
                      <a:pPr algn="l"/>
                      <a:r>
                        <a:rPr lang="en-US" dirty="0" smtClean="0"/>
                        <a:t>Tori Austin</a:t>
                      </a:r>
                      <a:endParaRPr lang="en-US" dirty="0"/>
                    </a:p>
                  </a:txBody>
                  <a:tcPr/>
                </a:tc>
              </a:tr>
            </a:tbl>
          </a:graphicData>
        </a:graphic>
      </p:graphicFrame>
    </p:spTree>
    <p:extLst>
      <p:ext uri="{BB962C8B-B14F-4D97-AF65-F5344CB8AC3E}">
        <p14:creationId xmlns:p14="http://schemas.microsoft.com/office/powerpoint/2010/main" val="101605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Resources</a:t>
            </a:r>
            <a:endParaRPr lang="en-US" dirty="0"/>
          </a:p>
        </p:txBody>
      </p:sp>
      <p:sp>
        <p:nvSpPr>
          <p:cNvPr id="4" name="Content Placeholder 3"/>
          <p:cNvSpPr>
            <a:spLocks noGrp="1"/>
          </p:cNvSpPr>
          <p:nvPr>
            <p:ph sz="half" idx="1"/>
          </p:nvPr>
        </p:nvSpPr>
        <p:spPr>
          <a:xfrm>
            <a:off x="457200" y="1570037"/>
            <a:ext cx="4038600" cy="4525963"/>
          </a:xfrm>
        </p:spPr>
        <p:txBody>
          <a:bodyPr>
            <a:normAutofit/>
          </a:bodyPr>
          <a:lstStyle/>
          <a:p>
            <a:r>
              <a:rPr lang="en-US" dirty="0" smtClean="0"/>
              <a:t>Definitions </a:t>
            </a:r>
            <a:r>
              <a:rPr lang="en-US" sz="2000" dirty="0" smtClean="0"/>
              <a:t>(2 slides)</a:t>
            </a:r>
          </a:p>
          <a:p>
            <a:r>
              <a:rPr lang="en-US" dirty="0" smtClean="0"/>
              <a:t>Creating Norms </a:t>
            </a:r>
            <a:r>
              <a:rPr lang="en-US" sz="2000" dirty="0" smtClean="0"/>
              <a:t>(5 slides)</a:t>
            </a:r>
          </a:p>
          <a:p>
            <a:r>
              <a:rPr lang="en-US" dirty="0" smtClean="0"/>
              <a:t>Meeting Process </a:t>
            </a:r>
            <a:r>
              <a:rPr lang="en-US" sz="2000" dirty="0" smtClean="0"/>
              <a:t>(2 slides)</a:t>
            </a:r>
          </a:p>
          <a:p>
            <a:r>
              <a:rPr lang="en-US" dirty="0" smtClean="0"/>
              <a:t>Four Box </a:t>
            </a:r>
            <a:r>
              <a:rPr lang="en-US" dirty="0" err="1" smtClean="0"/>
              <a:t>Synectics</a:t>
            </a:r>
            <a:r>
              <a:rPr lang="en-US" smtClean="0"/>
              <a:t> Activity</a:t>
            </a:r>
          </a:p>
          <a:p>
            <a:r>
              <a:rPr lang="en-US" smtClean="0"/>
              <a:t>Website</a:t>
            </a:r>
            <a:endParaRPr lang="en-US" dirty="0" smtClean="0"/>
          </a:p>
          <a:p>
            <a:pPr lvl="1"/>
            <a:r>
              <a:rPr lang="en-US" sz="2000" dirty="0" smtClean="0"/>
              <a:t>National Staff Development Council, Learning Forward</a:t>
            </a:r>
          </a:p>
          <a:p>
            <a:pPr marL="457200" lvl="1" indent="0">
              <a:buNone/>
            </a:pPr>
            <a:r>
              <a:rPr lang="en-US" sz="2000" u="sng" dirty="0" smtClean="0">
                <a:hlinkClick r:id="rId2"/>
              </a:rPr>
              <a:t>www.learningforward.org</a:t>
            </a:r>
            <a:endParaRPr lang="en-US" sz="2000" u="sng" dirty="0" smtClean="0"/>
          </a:p>
          <a:p>
            <a:pPr marL="457200" lvl="1" indent="0">
              <a:buNone/>
            </a:pPr>
            <a:endParaRPr lang="en-US" sz="2000" dirty="0" smtClean="0"/>
          </a:p>
          <a:p>
            <a:pPr lvl="1"/>
            <a:endParaRPr lang="en-US" sz="2000" dirty="0" smtClean="0"/>
          </a:p>
          <a:p>
            <a:pPr>
              <a:buNone/>
            </a:pPr>
            <a:endParaRPr lang="en-US" sz="2400" dirty="0" smtClean="0"/>
          </a:p>
          <a:p>
            <a:pPr>
              <a:buNone/>
            </a:pPr>
            <a:endParaRPr lang="en-US" sz="2400" dirty="0" smtClean="0"/>
          </a:p>
        </p:txBody>
      </p:sp>
      <p:sp>
        <p:nvSpPr>
          <p:cNvPr id="5" name="Content Placeholder 4"/>
          <p:cNvSpPr>
            <a:spLocks noGrp="1"/>
          </p:cNvSpPr>
          <p:nvPr>
            <p:ph sz="half" idx="2"/>
          </p:nvPr>
        </p:nvSpPr>
        <p:spPr>
          <a:xfrm>
            <a:off x="4648200" y="1570037"/>
            <a:ext cx="4038600" cy="4525963"/>
          </a:xfrm>
        </p:spPr>
        <p:txBody>
          <a:bodyPr>
            <a:normAutofit/>
          </a:bodyPr>
          <a:lstStyle/>
          <a:p>
            <a:r>
              <a:rPr lang="en-US" sz="2600" dirty="0" smtClean="0"/>
              <a:t>“Developing Norms,” </a:t>
            </a:r>
            <a:r>
              <a:rPr lang="en-US" sz="2200" dirty="0" smtClean="0"/>
              <a:t>Learning by Doing © 2006, 2010 Solution Tree Press</a:t>
            </a:r>
          </a:p>
          <a:p>
            <a:r>
              <a:rPr lang="en-US" sz="2600" dirty="0" smtClean="0"/>
              <a:t>“Transform your group into a TEAM,” </a:t>
            </a:r>
            <a:r>
              <a:rPr lang="en-US" sz="2200" dirty="0" smtClean="0"/>
              <a:t>Tools for Schools, November/December 2005</a:t>
            </a:r>
            <a:endParaRPr lang="en-US" sz="2200" b="1" dirty="0" smtClean="0"/>
          </a:p>
          <a:p>
            <a:r>
              <a:rPr lang="en-US" sz="2600" dirty="0" smtClean="0"/>
              <a:t>“Norms put the ‘Golden Rule’ into practice for groups,” </a:t>
            </a:r>
            <a:r>
              <a:rPr lang="en-US" sz="2200" dirty="0" smtClean="0"/>
              <a:t>Tools for Schools, August/September 1999</a:t>
            </a:r>
            <a:r>
              <a:rPr lang="en-US" sz="2200" b="1" dirty="0" smtClean="0"/>
              <a:t> </a:t>
            </a:r>
            <a:endParaRPr lang="en-US" sz="2200" dirty="0"/>
          </a:p>
        </p:txBody>
      </p:sp>
    </p:spTree>
    <p:extLst>
      <p:ext uri="{BB962C8B-B14F-4D97-AF65-F5344CB8AC3E}">
        <p14:creationId xmlns:p14="http://schemas.microsoft.com/office/powerpoint/2010/main" val="3918943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What are Norms?</a:t>
            </a:r>
            <a:endParaRPr lang="en-US" dirty="0"/>
          </a:p>
        </p:txBody>
      </p:sp>
      <p:sp>
        <p:nvSpPr>
          <p:cNvPr id="3" name="Content Placeholder 2"/>
          <p:cNvSpPr>
            <a:spLocks noGrp="1"/>
          </p:cNvSpPr>
          <p:nvPr>
            <p:ph idx="1"/>
          </p:nvPr>
        </p:nvSpPr>
        <p:spPr>
          <a:xfrm>
            <a:off x="457200" y="1447800"/>
            <a:ext cx="8305800" cy="5105400"/>
          </a:xfrm>
        </p:spPr>
        <p:txBody>
          <a:bodyPr/>
          <a:lstStyle/>
          <a:p>
            <a:r>
              <a:rPr lang="en-US" dirty="0" smtClean="0"/>
              <a:t>Standards or expectations by which individuals or a group has agreed to operate while working together.  </a:t>
            </a:r>
          </a:p>
          <a:p>
            <a:r>
              <a:rPr lang="en-US" dirty="0" smtClean="0"/>
              <a:t>Maximizes team productivity and effectiveness </a:t>
            </a:r>
          </a:p>
          <a:p>
            <a:r>
              <a:rPr lang="en-US" dirty="0" smtClean="0"/>
              <a:t>Ensures individuals are respected</a:t>
            </a:r>
          </a:p>
          <a:p>
            <a:r>
              <a:rPr lang="en-US" dirty="0" smtClean="0"/>
              <a:t>Places responsibility on individuals for expected behavior to build group community</a:t>
            </a:r>
          </a:p>
          <a:p>
            <a:endParaRPr lang="en-US" dirty="0" smtClean="0"/>
          </a:p>
          <a:p>
            <a:endParaRPr lang="en-US" dirty="0"/>
          </a:p>
        </p:txBody>
      </p:sp>
    </p:spTree>
    <p:extLst>
      <p:ext uri="{BB962C8B-B14F-4D97-AF65-F5344CB8AC3E}">
        <p14:creationId xmlns:p14="http://schemas.microsoft.com/office/powerpoint/2010/main" val="1407247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Definitions: Facilitator Created Norms </a:t>
            </a:r>
            <a:br>
              <a:rPr lang="en-US" dirty="0" smtClean="0"/>
            </a:br>
            <a:r>
              <a:rPr lang="en-US" dirty="0" smtClean="0"/>
              <a:t>versus Group Created Norms</a:t>
            </a:r>
            <a:endParaRPr lang="en-US" dirty="0"/>
          </a:p>
        </p:txBody>
      </p:sp>
      <p:sp>
        <p:nvSpPr>
          <p:cNvPr id="3" name="Content Placeholder 2"/>
          <p:cNvSpPr>
            <a:spLocks noGrp="1"/>
          </p:cNvSpPr>
          <p:nvPr>
            <p:ph idx="1"/>
          </p:nvPr>
        </p:nvSpPr>
        <p:spPr>
          <a:xfrm>
            <a:off x="304800" y="2743200"/>
            <a:ext cx="8382000" cy="3382963"/>
          </a:xfrm>
        </p:spPr>
        <p:txBody>
          <a:bodyPr/>
          <a:lstStyle/>
          <a:p>
            <a:r>
              <a:rPr lang="en-US" dirty="0" smtClean="0"/>
              <a:t>Some groups prefer to have norms provided by the facilitator</a:t>
            </a:r>
          </a:p>
          <a:p>
            <a:r>
              <a:rPr lang="en-US" dirty="0" smtClean="0"/>
              <a:t>Groups feel more ownership and individual accountability when the group identifies and writes groups norms</a:t>
            </a:r>
            <a:endParaRPr lang="en-US" dirty="0"/>
          </a:p>
        </p:txBody>
      </p:sp>
    </p:spTree>
    <p:extLst>
      <p:ext uri="{BB962C8B-B14F-4D97-AF65-F5344CB8AC3E}">
        <p14:creationId xmlns:p14="http://schemas.microsoft.com/office/powerpoint/2010/main" val="946245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Norms: Critical Components</a:t>
            </a:r>
            <a:endParaRPr lang="en-US" dirty="0"/>
          </a:p>
        </p:txBody>
      </p:sp>
      <p:sp>
        <p:nvSpPr>
          <p:cNvPr id="3" name="Content Placeholder 2"/>
          <p:cNvSpPr>
            <a:spLocks noGrp="1"/>
          </p:cNvSpPr>
          <p:nvPr>
            <p:ph idx="1"/>
          </p:nvPr>
        </p:nvSpPr>
        <p:spPr/>
        <p:txBody>
          <a:bodyPr>
            <a:normAutofit/>
          </a:bodyPr>
          <a:lstStyle/>
          <a:p>
            <a:pPr algn="ctr"/>
            <a:r>
              <a:rPr lang="en-US" sz="5400" dirty="0" smtClean="0"/>
              <a:t>Creating </a:t>
            </a:r>
          </a:p>
          <a:p>
            <a:pPr algn="ctr"/>
            <a:r>
              <a:rPr lang="en-US" sz="5400" dirty="0" smtClean="0"/>
              <a:t>Publicizing </a:t>
            </a:r>
          </a:p>
          <a:p>
            <a:pPr algn="ctr"/>
            <a:r>
              <a:rPr lang="en-US" sz="5400" dirty="0" smtClean="0"/>
              <a:t>Enforcing </a:t>
            </a:r>
          </a:p>
          <a:p>
            <a:pPr algn="ctr"/>
            <a:r>
              <a:rPr lang="en-US" sz="5400" dirty="0" smtClean="0"/>
              <a:t>Evaluating </a:t>
            </a:r>
            <a:endParaRPr lang="en-US" sz="5400" dirty="0"/>
          </a:p>
        </p:txBody>
      </p:sp>
    </p:spTree>
    <p:extLst>
      <p:ext uri="{BB962C8B-B14F-4D97-AF65-F5344CB8AC3E}">
        <p14:creationId xmlns:p14="http://schemas.microsoft.com/office/powerpoint/2010/main" val="2446520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782762"/>
          </a:xfrm>
        </p:spPr>
        <p:txBody>
          <a:bodyPr>
            <a:normAutofit fontScale="90000"/>
          </a:bodyPr>
          <a:lstStyle/>
          <a:p>
            <a:r>
              <a:rPr lang="en-US" dirty="0" smtClean="0"/>
              <a:t/>
            </a:r>
            <a:br>
              <a:rPr lang="en-US" dirty="0" smtClean="0"/>
            </a:br>
            <a:r>
              <a:rPr lang="en-US" dirty="0" smtClean="0"/>
              <a:t>Creating Norms</a:t>
            </a:r>
            <a:br>
              <a:rPr lang="en-US" dirty="0" smtClean="0"/>
            </a:br>
            <a:endParaRPr lang="en-US" dirty="0"/>
          </a:p>
        </p:txBody>
      </p:sp>
      <p:sp>
        <p:nvSpPr>
          <p:cNvPr id="3" name="Content Placeholder 2"/>
          <p:cNvSpPr>
            <a:spLocks noGrp="1"/>
          </p:cNvSpPr>
          <p:nvPr>
            <p:ph idx="1"/>
          </p:nvPr>
        </p:nvSpPr>
        <p:spPr>
          <a:xfrm>
            <a:off x="381000" y="1981200"/>
            <a:ext cx="8305800" cy="3763963"/>
          </a:xfrm>
        </p:spPr>
        <p:txBody>
          <a:bodyPr/>
          <a:lstStyle/>
          <a:p>
            <a:r>
              <a:rPr lang="en-US" dirty="0" smtClean="0"/>
              <a:t>Time</a:t>
            </a:r>
          </a:p>
          <a:p>
            <a:pPr lvl="1"/>
            <a:r>
              <a:rPr lang="en-US" dirty="0" smtClean="0"/>
              <a:t>Will we set a beginning and ending time?</a:t>
            </a:r>
          </a:p>
          <a:p>
            <a:pPr lvl="1"/>
            <a:r>
              <a:rPr lang="en-US" dirty="0" smtClean="0"/>
              <a:t>Will we start and end on time?</a:t>
            </a:r>
          </a:p>
          <a:p>
            <a:r>
              <a:rPr lang="en-US" dirty="0" smtClean="0"/>
              <a:t>Listening</a:t>
            </a:r>
          </a:p>
          <a:p>
            <a:pPr lvl="1"/>
            <a:r>
              <a:rPr lang="en-US" dirty="0" smtClean="0"/>
              <a:t>How will we encourage listening?</a:t>
            </a:r>
          </a:p>
          <a:p>
            <a:pPr lvl="1"/>
            <a:r>
              <a:rPr lang="en-US" dirty="0" smtClean="0"/>
              <a:t>How will we discourage interrupting?</a:t>
            </a:r>
          </a:p>
        </p:txBody>
      </p:sp>
    </p:spTree>
    <p:extLst>
      <p:ext uri="{BB962C8B-B14F-4D97-AF65-F5344CB8AC3E}">
        <p14:creationId xmlns:p14="http://schemas.microsoft.com/office/powerpoint/2010/main" val="4254136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Norms</a:t>
            </a:r>
            <a:endParaRPr lang="en-US" dirty="0"/>
          </a:p>
        </p:txBody>
      </p:sp>
      <p:sp>
        <p:nvSpPr>
          <p:cNvPr id="3" name="Content Placeholder 2"/>
          <p:cNvSpPr>
            <a:spLocks noGrp="1"/>
          </p:cNvSpPr>
          <p:nvPr>
            <p:ph idx="1"/>
          </p:nvPr>
        </p:nvSpPr>
        <p:spPr/>
        <p:txBody>
          <a:bodyPr/>
          <a:lstStyle/>
          <a:p>
            <a:r>
              <a:rPr lang="en-US" dirty="0" smtClean="0"/>
              <a:t>Confidentiality (OR Openness)</a:t>
            </a:r>
          </a:p>
          <a:p>
            <a:pPr lvl="1"/>
            <a:r>
              <a:rPr lang="en-US" dirty="0" smtClean="0"/>
              <a:t>Will the meetings be open?</a:t>
            </a:r>
          </a:p>
          <a:p>
            <a:pPr lvl="1"/>
            <a:r>
              <a:rPr lang="en-US" dirty="0" smtClean="0"/>
              <a:t>Will what we say in the meeting be held in confidence?</a:t>
            </a:r>
          </a:p>
          <a:p>
            <a:pPr lvl="1"/>
            <a:r>
              <a:rPr lang="en-US" dirty="0"/>
              <a:t>H</a:t>
            </a:r>
            <a:r>
              <a:rPr lang="en-US" dirty="0" smtClean="0"/>
              <a:t>ow shall we communicate our discussions and activities?</a:t>
            </a:r>
          </a:p>
        </p:txBody>
      </p:sp>
    </p:spTree>
    <p:extLst>
      <p:ext uri="{BB962C8B-B14F-4D97-AF65-F5344CB8AC3E}">
        <p14:creationId xmlns:p14="http://schemas.microsoft.com/office/powerpoint/2010/main" val="2438824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Norms</a:t>
            </a:r>
            <a:endParaRPr lang="en-US" dirty="0"/>
          </a:p>
        </p:txBody>
      </p:sp>
      <p:sp>
        <p:nvSpPr>
          <p:cNvPr id="3" name="Content Placeholder 2"/>
          <p:cNvSpPr>
            <a:spLocks noGrp="1"/>
          </p:cNvSpPr>
          <p:nvPr>
            <p:ph idx="1"/>
          </p:nvPr>
        </p:nvSpPr>
        <p:spPr/>
        <p:txBody>
          <a:bodyPr/>
          <a:lstStyle/>
          <a:p>
            <a:r>
              <a:rPr lang="en-US" dirty="0" smtClean="0"/>
              <a:t>Decision Making</a:t>
            </a:r>
          </a:p>
          <a:p>
            <a:pPr lvl="1"/>
            <a:r>
              <a:rPr lang="en-US" dirty="0" smtClean="0"/>
              <a:t>How will we make decisions?</a:t>
            </a:r>
          </a:p>
          <a:p>
            <a:pPr lvl="1"/>
            <a:r>
              <a:rPr lang="en-US" dirty="0" smtClean="0"/>
              <a:t>Are we an advisory or a decision-making body?</a:t>
            </a:r>
          </a:p>
          <a:p>
            <a:pPr lvl="1"/>
            <a:r>
              <a:rPr lang="en-US" dirty="0" smtClean="0"/>
              <a:t>Will we reach decisions by consensus?</a:t>
            </a:r>
          </a:p>
          <a:p>
            <a:pPr lvl="1"/>
            <a:r>
              <a:rPr lang="en-US" dirty="0" smtClean="0"/>
              <a:t>How will we deal with conflicts?</a:t>
            </a:r>
            <a:endParaRPr lang="en-US" dirty="0"/>
          </a:p>
        </p:txBody>
      </p:sp>
    </p:spTree>
    <p:extLst>
      <p:ext uri="{BB962C8B-B14F-4D97-AF65-F5344CB8AC3E}">
        <p14:creationId xmlns:p14="http://schemas.microsoft.com/office/powerpoint/2010/main" val="3363671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Norms</a:t>
            </a:r>
            <a:endParaRPr lang="en-US" dirty="0"/>
          </a:p>
        </p:txBody>
      </p:sp>
      <p:sp>
        <p:nvSpPr>
          <p:cNvPr id="3" name="Content Placeholder 2"/>
          <p:cNvSpPr>
            <a:spLocks noGrp="1"/>
          </p:cNvSpPr>
          <p:nvPr>
            <p:ph idx="1"/>
          </p:nvPr>
        </p:nvSpPr>
        <p:spPr/>
        <p:txBody>
          <a:bodyPr/>
          <a:lstStyle/>
          <a:p>
            <a:r>
              <a:rPr lang="en-US" dirty="0" smtClean="0"/>
              <a:t>Participation</a:t>
            </a:r>
          </a:p>
          <a:p>
            <a:pPr lvl="1"/>
            <a:r>
              <a:rPr lang="en-US" dirty="0" smtClean="0"/>
              <a:t>How will we encourage everyone’s participation?</a:t>
            </a:r>
          </a:p>
          <a:p>
            <a:pPr lvl="1"/>
            <a:r>
              <a:rPr lang="en-US" dirty="0" smtClean="0"/>
              <a:t>Will we have an attendance policy?</a:t>
            </a:r>
          </a:p>
          <a:p>
            <a:r>
              <a:rPr lang="en-US" dirty="0"/>
              <a:t>Expectations</a:t>
            </a:r>
          </a:p>
          <a:p>
            <a:pPr lvl="1"/>
            <a:r>
              <a:rPr lang="en-US" dirty="0"/>
              <a:t>What do we expect from members?</a:t>
            </a:r>
          </a:p>
          <a:p>
            <a:pPr lvl="1"/>
            <a:r>
              <a:rPr lang="en-US" dirty="0"/>
              <a:t>Are there requirements for participation?</a:t>
            </a:r>
          </a:p>
          <a:p>
            <a:pPr lvl="1"/>
            <a:endParaRPr lang="en-US" dirty="0" smtClean="0"/>
          </a:p>
        </p:txBody>
      </p:sp>
    </p:spTree>
    <p:extLst>
      <p:ext uri="{BB962C8B-B14F-4D97-AF65-F5344CB8AC3E}">
        <p14:creationId xmlns:p14="http://schemas.microsoft.com/office/powerpoint/2010/main" val="2925025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Process Recommendations</a:t>
            </a:r>
            <a:endParaRPr lang="en-US" dirty="0"/>
          </a:p>
        </p:txBody>
      </p:sp>
      <p:sp>
        <p:nvSpPr>
          <p:cNvPr id="3" name="Content Placeholder 2"/>
          <p:cNvSpPr>
            <a:spLocks noGrp="1"/>
          </p:cNvSpPr>
          <p:nvPr>
            <p:ph sz="half" idx="1"/>
          </p:nvPr>
        </p:nvSpPr>
        <p:spPr>
          <a:xfrm>
            <a:off x="914400" y="1827212"/>
            <a:ext cx="7769225" cy="4649787"/>
          </a:xfrm>
        </p:spPr>
        <p:txBody>
          <a:bodyPr>
            <a:normAutofit/>
          </a:bodyPr>
          <a:lstStyle/>
          <a:p>
            <a:r>
              <a:rPr lang="en-US" dirty="0" smtClean="0"/>
              <a:t>Establish and follow a set of norms for all meetings</a:t>
            </a:r>
          </a:p>
          <a:p>
            <a:r>
              <a:rPr lang="en-US" dirty="0" smtClean="0"/>
              <a:t>Provide tools and guides for participants to make meetings more productive</a:t>
            </a:r>
          </a:p>
          <a:p>
            <a:pPr lvl="1"/>
            <a:r>
              <a:rPr lang="en-US" dirty="0" smtClean="0"/>
              <a:t>Agenda Template</a:t>
            </a:r>
          </a:p>
          <a:p>
            <a:pPr lvl="1"/>
            <a:r>
              <a:rPr lang="en-US" dirty="0" smtClean="0"/>
              <a:t>Participant List</a:t>
            </a:r>
          </a:p>
          <a:p>
            <a:pPr lvl="1"/>
            <a:r>
              <a:rPr lang="en-US" dirty="0" smtClean="0"/>
              <a:t>Identify Key Activities/Tasks for Participants</a:t>
            </a:r>
          </a:p>
          <a:p>
            <a:pPr lvl="1"/>
            <a:r>
              <a:rPr lang="en-US" dirty="0" smtClean="0"/>
              <a:t>Identify Time, Date and Mode of Meetings</a:t>
            </a:r>
          </a:p>
          <a:p>
            <a:pPr lvl="1"/>
            <a:endParaRPr lang="en-US" dirty="0"/>
          </a:p>
        </p:txBody>
      </p:sp>
    </p:spTree>
    <p:extLst>
      <p:ext uri="{BB962C8B-B14F-4D97-AF65-F5344CB8AC3E}">
        <p14:creationId xmlns:p14="http://schemas.microsoft.com/office/powerpoint/2010/main" val="1976321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Meeting Process Recommendations</a:t>
            </a:r>
          </a:p>
        </p:txBody>
      </p:sp>
      <p:sp>
        <p:nvSpPr>
          <p:cNvPr id="3" name="Content Placeholder 2"/>
          <p:cNvSpPr>
            <a:spLocks noGrp="1"/>
          </p:cNvSpPr>
          <p:nvPr>
            <p:ph sz="half" idx="1"/>
          </p:nvPr>
        </p:nvSpPr>
        <p:spPr>
          <a:xfrm>
            <a:off x="1066801" y="1752600"/>
            <a:ext cx="7616824" cy="4419599"/>
          </a:xfrm>
        </p:spPr>
        <p:txBody>
          <a:bodyPr>
            <a:normAutofit/>
          </a:bodyPr>
          <a:lstStyle/>
          <a:p>
            <a:r>
              <a:rPr lang="en-US" dirty="0" smtClean="0"/>
              <a:t>Evaluate the impact of meeting effectiveness</a:t>
            </a:r>
          </a:p>
          <a:p>
            <a:pPr lvl="1"/>
            <a:r>
              <a:rPr lang="en-US" dirty="0"/>
              <a:t>What worked </a:t>
            </a:r>
          </a:p>
          <a:p>
            <a:pPr lvl="1"/>
            <a:r>
              <a:rPr lang="en-US" dirty="0"/>
              <a:t>What needs to be </a:t>
            </a:r>
            <a:r>
              <a:rPr lang="en-US" dirty="0" smtClean="0"/>
              <a:t>changed</a:t>
            </a:r>
          </a:p>
          <a:p>
            <a:r>
              <a:rPr lang="en-US" dirty="0" smtClean="0"/>
              <a:t>Meetings start and end on time</a:t>
            </a:r>
          </a:p>
          <a:p>
            <a:r>
              <a:rPr lang="en-US" dirty="0" smtClean="0"/>
              <a:t>Record meeting minutes and actions</a:t>
            </a:r>
          </a:p>
          <a:p>
            <a:endParaRPr lang="en-US" dirty="0" smtClean="0"/>
          </a:p>
          <a:p>
            <a:pPr marL="457200" lvl="1" indent="0">
              <a:buNone/>
            </a:pPr>
            <a:endParaRPr lang="en-US" dirty="0"/>
          </a:p>
        </p:txBody>
      </p:sp>
    </p:spTree>
    <p:extLst>
      <p:ext uri="{BB962C8B-B14F-4D97-AF65-F5344CB8AC3E}">
        <p14:creationId xmlns:p14="http://schemas.microsoft.com/office/powerpoint/2010/main" val="297494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fontScale="90000"/>
          </a:bodyPr>
          <a:lstStyle/>
          <a:p>
            <a:r>
              <a:rPr lang="en-US" b="1" dirty="0" smtClean="0">
                <a:solidFill>
                  <a:schemeClr val="accent2">
                    <a:lumMod val="50000"/>
                  </a:schemeClr>
                </a:solidFill>
              </a:rPr>
              <a:t>AVATAR</a:t>
            </a:r>
            <a:r>
              <a:rPr lang="en-US" dirty="0" smtClean="0"/>
              <a:t>: A Statewide Vertical </a:t>
            </a:r>
            <a:br>
              <a:rPr lang="en-US" dirty="0" smtClean="0"/>
            </a:br>
            <a:r>
              <a:rPr lang="en-US" dirty="0" smtClean="0"/>
              <a:t>Alignment Network</a:t>
            </a:r>
            <a:endParaRPr lang="en-US" dirty="0"/>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9448" t="19739" r="27577" b="7112"/>
          <a:stretch/>
        </p:blipFill>
        <p:spPr bwMode="auto">
          <a:xfrm>
            <a:off x="1509713" y="1447800"/>
            <a:ext cx="6262687" cy="510540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99025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019800"/>
          </a:xfrm>
        </p:spPr>
        <p:txBody>
          <a:bodyPr>
            <a:normAutofit/>
          </a:bodyPr>
          <a:lstStyle/>
          <a:p>
            <a:pPr marL="0" indent="0" algn="ctr">
              <a:buNone/>
            </a:pPr>
            <a:r>
              <a:rPr lang="en-US" sz="1700" dirty="0" smtClean="0"/>
              <a:t>“If everyone is moving forward together, then success takes care of itself. “</a:t>
            </a:r>
          </a:p>
          <a:p>
            <a:pPr marL="0" indent="0" algn="ctr">
              <a:buNone/>
            </a:pPr>
            <a:r>
              <a:rPr lang="en-US" sz="1700" dirty="0" smtClean="0"/>
              <a:t>Henry Ford</a:t>
            </a:r>
          </a:p>
          <a:p>
            <a:pPr marL="0" indent="0" algn="ctr">
              <a:buNone/>
            </a:pPr>
            <a:endParaRPr lang="en-US" sz="1700" dirty="0"/>
          </a:p>
          <a:p>
            <a:pPr marL="0" indent="0" algn="ctr">
              <a:buNone/>
            </a:pPr>
            <a:r>
              <a:rPr lang="en-US" sz="1700" dirty="0" smtClean="0"/>
              <a:t>“Individual commitment to a group effort – that is what makes a team work, a company work, a society work, a civilization work.”  </a:t>
            </a:r>
          </a:p>
          <a:p>
            <a:pPr marL="0" indent="0" algn="ctr">
              <a:buNone/>
            </a:pPr>
            <a:r>
              <a:rPr lang="en-US" sz="1700" dirty="0" smtClean="0"/>
              <a:t>Vince Lombardi</a:t>
            </a:r>
          </a:p>
          <a:p>
            <a:pPr marL="0" indent="0" algn="ctr">
              <a:buNone/>
            </a:pPr>
            <a:endParaRPr lang="en-US" sz="1700" dirty="0"/>
          </a:p>
          <a:p>
            <a:pPr marL="0" indent="0" algn="ctr">
              <a:buNone/>
            </a:pPr>
            <a:r>
              <a:rPr lang="en-US" sz="1700" dirty="0" smtClean="0"/>
              <a:t>“Talent wins games, but teamwork and intelligence wins championships.”</a:t>
            </a:r>
          </a:p>
          <a:p>
            <a:pPr marL="0" indent="0" algn="ctr">
              <a:buNone/>
            </a:pPr>
            <a:r>
              <a:rPr lang="en-US" sz="1700" dirty="0" smtClean="0"/>
              <a:t>Michael Jordan</a:t>
            </a:r>
          </a:p>
          <a:p>
            <a:pPr marL="0" indent="0" algn="ctr">
              <a:buNone/>
            </a:pPr>
            <a:endParaRPr lang="en-US" sz="1700" dirty="0"/>
          </a:p>
          <a:p>
            <a:pPr marL="0" indent="0" algn="ctr">
              <a:buNone/>
            </a:pPr>
            <a:r>
              <a:rPr lang="en-US" sz="1700" dirty="0" smtClean="0"/>
              <a:t>“I never did anything alone.  Whatever was accomplished in this country was accomplished collectively.”</a:t>
            </a:r>
          </a:p>
          <a:p>
            <a:pPr marL="0" indent="0" algn="ctr">
              <a:buNone/>
            </a:pPr>
            <a:r>
              <a:rPr lang="en-US" sz="1700" dirty="0" smtClean="0"/>
              <a:t>Golda Meir</a:t>
            </a:r>
          </a:p>
          <a:p>
            <a:pPr marL="0" indent="0" algn="ctr">
              <a:buNone/>
            </a:pPr>
            <a:endParaRPr lang="en-US" sz="1700" dirty="0"/>
          </a:p>
          <a:p>
            <a:pPr marL="0" indent="0" algn="ctr">
              <a:buNone/>
            </a:pPr>
            <a:r>
              <a:rPr lang="en-US" sz="1700" dirty="0" smtClean="0"/>
              <a:t>“None of us is as smart as ALL of us.”  </a:t>
            </a:r>
          </a:p>
          <a:p>
            <a:pPr marL="0" indent="0" algn="ctr">
              <a:buNone/>
            </a:pPr>
            <a:r>
              <a:rPr lang="en-US" sz="1700" dirty="0" smtClean="0"/>
              <a:t>Ken Blanchard </a:t>
            </a:r>
          </a:p>
          <a:p>
            <a:pPr marL="0" indent="0" algn="ctr">
              <a:buNone/>
            </a:pPr>
            <a:endParaRPr lang="en-US" sz="1700" dirty="0"/>
          </a:p>
          <a:p>
            <a:pPr marL="0" indent="0" algn="ctr">
              <a:buNone/>
            </a:pPr>
            <a:r>
              <a:rPr lang="en-US" sz="1700" dirty="0" smtClean="0"/>
              <a:t>“Never doubt that a small group of thoughtful, committed people can change the world.”</a:t>
            </a:r>
          </a:p>
          <a:p>
            <a:pPr marL="0" indent="0" algn="ctr">
              <a:buNone/>
            </a:pPr>
            <a:r>
              <a:rPr lang="en-US" sz="1700" dirty="0" smtClean="0"/>
              <a:t>Margaret Meade</a:t>
            </a:r>
          </a:p>
          <a:p>
            <a:pPr marL="0" indent="0" algn="ctr">
              <a:buNone/>
            </a:pPr>
            <a:endParaRPr lang="en-US" sz="2200" dirty="0"/>
          </a:p>
          <a:p>
            <a:pPr marL="0" indent="0" algn="ctr">
              <a:buNone/>
            </a:pPr>
            <a:endParaRPr lang="en-US" sz="2200" dirty="0" smtClean="0"/>
          </a:p>
          <a:p>
            <a:pPr marL="0" indent="0" algn="ctr">
              <a:buNone/>
            </a:pPr>
            <a:endParaRPr lang="en-US" dirty="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3504810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72400" cy="1371600"/>
          </a:xfrm>
        </p:spPr>
        <p:txBody>
          <a:bodyPr>
            <a:normAutofit fontScale="90000"/>
          </a:bodyPr>
          <a:lstStyle/>
          <a:p>
            <a:r>
              <a:rPr lang="en-US" dirty="0" smtClean="0"/>
              <a:t> Data Sources for </a:t>
            </a:r>
            <a:br>
              <a:rPr lang="en-US" dirty="0" smtClean="0"/>
            </a:br>
            <a:r>
              <a:rPr lang="en-US" dirty="0" smtClean="0"/>
              <a:t>Vertical Alignment Partners</a:t>
            </a:r>
            <a:br>
              <a:rPr lang="en-US" dirty="0" smtClean="0"/>
            </a:br>
            <a:r>
              <a:rPr lang="en-US" dirty="0" smtClean="0"/>
              <a:t>August 13, 2012</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All AVATAR artifacts :</a:t>
            </a:r>
          </a:p>
          <a:p>
            <a:r>
              <a:rPr lang="en-US" dirty="0" smtClean="0"/>
              <a:t> </a:t>
            </a:r>
            <a:r>
              <a:rPr lang="en-US" dirty="0"/>
              <a:t>http://www.ntp16.notlb.com/avatar</a:t>
            </a:r>
          </a:p>
          <a:p>
            <a:endParaRPr lang="en-US" dirty="0"/>
          </a:p>
        </p:txBody>
      </p:sp>
    </p:spTree>
    <p:extLst>
      <p:ext uri="{BB962C8B-B14F-4D97-AF65-F5344CB8AC3E}">
        <p14:creationId xmlns:p14="http://schemas.microsoft.com/office/powerpoint/2010/main" val="201019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a:t>
            </a:r>
            <a:r>
              <a:rPr lang="en-US" dirty="0" smtClean="0">
                <a:solidFill>
                  <a:srgbClr val="FF0000"/>
                </a:solidFill>
              </a:rPr>
              <a:t>AVATAR</a:t>
            </a:r>
            <a:r>
              <a:rPr lang="en-US" dirty="0" smtClean="0"/>
              <a:t> Module X</a:t>
            </a:r>
            <a:br>
              <a:rPr lang="en-US" dirty="0" smtClean="0"/>
            </a:br>
            <a:r>
              <a:rPr lang="en-US" dirty="0" smtClean="0"/>
              <a:t>Data Sources for </a:t>
            </a:r>
            <a:br>
              <a:rPr lang="en-US" dirty="0" smtClean="0"/>
            </a:br>
            <a:r>
              <a:rPr lang="en-US" dirty="0" smtClean="0"/>
              <a:t>Vertical Alignment Partners</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Provide an example of data available from TEA and THECB websites:  Career and College Readiness in Region 16</a:t>
            </a:r>
          </a:p>
          <a:p>
            <a:r>
              <a:rPr lang="en-US" dirty="0" smtClean="0"/>
              <a:t>Provide suggestions for working with local institutional research (IR) officers to collect data</a:t>
            </a:r>
          </a:p>
          <a:p>
            <a:r>
              <a:rPr lang="en-US" dirty="0" smtClean="0"/>
              <a:t>Offer an example of local data collection</a:t>
            </a:r>
            <a:endParaRPr lang="en-US" dirty="0"/>
          </a:p>
        </p:txBody>
      </p:sp>
    </p:spTree>
    <p:extLst>
      <p:ext uri="{BB962C8B-B14F-4D97-AF65-F5344CB8AC3E}">
        <p14:creationId xmlns:p14="http://schemas.microsoft.com/office/powerpoint/2010/main" val="855487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Example</a:t>
            </a:r>
            <a:r>
              <a:rPr lang="en-US" dirty="0" smtClean="0"/>
              <a:t>: ESC Region 16</a:t>
            </a:r>
            <a:endParaRPr lang="en-US" dirty="0"/>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9448" t="19739" r="27577" b="7112"/>
          <a:stretch/>
        </p:blipFill>
        <p:spPr bwMode="auto">
          <a:xfrm>
            <a:off x="1509713" y="1447800"/>
            <a:ext cx="5729287" cy="449580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039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56330" y="1227474"/>
            <a:ext cx="1828800" cy="1838325"/>
            <a:chOff x="0" y="0"/>
            <a:chExt cx="1828800"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Text Box 22"/>
            <p:cNvSpPr txBox="1"/>
            <p:nvPr/>
          </p:nvSpPr>
          <p:spPr>
            <a:xfrm>
              <a:off x="220345" y="29652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600" b="1" i="1" dirty="0" smtClean="0">
                  <a:effectLst/>
                  <a:latin typeface="Calibri"/>
                  <a:ea typeface="Calibri"/>
                  <a:cs typeface="Calibri"/>
                </a:rPr>
                <a:t>Amarillo High School </a:t>
              </a:r>
              <a:endParaRPr lang="en-US" sz="1100" dirty="0">
                <a:effectLst/>
                <a:latin typeface="Calibri"/>
                <a:ea typeface="Calibri"/>
                <a:cs typeface="Times New Roman"/>
              </a:endParaRPr>
            </a:p>
          </p:txBody>
        </p:sp>
      </p:grpSp>
      <p:grpSp>
        <p:nvGrpSpPr>
          <p:cNvPr id="12" name="Group 11"/>
          <p:cNvGrpSpPr/>
          <p:nvPr/>
        </p:nvGrpSpPr>
        <p:grpSpPr>
          <a:xfrm>
            <a:off x="5279266" y="2100751"/>
            <a:ext cx="1838325" cy="2466975"/>
            <a:chOff x="0" y="0"/>
            <a:chExt cx="1838325" cy="2466975"/>
          </a:xfrm>
        </p:grpSpPr>
        <p:grpSp>
          <p:nvGrpSpPr>
            <p:cNvPr id="13" name="Group 12"/>
            <p:cNvGrpSpPr/>
            <p:nvPr/>
          </p:nvGrpSpPr>
          <p:grpSpPr>
            <a:xfrm>
              <a:off x="0" y="0"/>
              <a:ext cx="1838325" cy="2466975"/>
              <a:chOff x="0" y="0"/>
              <a:chExt cx="18383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333374" y="75711"/>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600" b="1" i="1" dirty="0" smtClean="0">
                    <a:effectLst/>
                    <a:latin typeface="Calibri"/>
                    <a:ea typeface="Calibri"/>
                    <a:cs typeface="Calibri"/>
                  </a:rPr>
                  <a:t>      West           Texas A&amp;M University</a:t>
                </a:r>
                <a:endParaRPr lang="en-US" sz="1100" dirty="0">
                  <a:effectLst/>
                  <a:latin typeface="Calibri"/>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61205" y="4037089"/>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200025" y="224244"/>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600" b="1" i="1" dirty="0" smtClean="0">
                  <a:effectLst/>
                  <a:latin typeface="Calibri"/>
                  <a:ea typeface="Calibri"/>
                  <a:cs typeface="Calibri"/>
                </a:rPr>
                <a:t>Panhandle</a:t>
              </a:r>
            </a:p>
            <a:p>
              <a:pPr marL="0" marR="0" algn="ctr">
                <a:lnSpc>
                  <a:spcPct val="115000"/>
                </a:lnSpc>
                <a:spcBef>
                  <a:spcPts val="0"/>
                </a:spcBef>
                <a:spcAft>
                  <a:spcPts val="0"/>
                </a:spcAft>
              </a:pPr>
              <a:r>
                <a:rPr lang="en-US" sz="1600" b="1" i="1" dirty="0" smtClean="0">
                  <a:effectLst/>
                  <a:latin typeface="Calibri"/>
                  <a:ea typeface="Calibri"/>
                  <a:cs typeface="Calibri"/>
                </a:rPr>
                <a:t> </a:t>
              </a:r>
              <a:r>
                <a:rPr lang="en-US" sz="1600" b="1" i="1" dirty="0">
                  <a:effectLst/>
                  <a:latin typeface="Calibri"/>
                  <a:ea typeface="Calibri"/>
                  <a:cs typeface="Calibri"/>
                </a:rPr>
                <a:t>P-16</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600" b="1" i="1" dirty="0" smtClean="0">
                  <a:effectLst/>
                  <a:latin typeface="Calibri"/>
                  <a:ea typeface="Calibri"/>
                  <a:cs typeface="Calibri"/>
                </a:rPr>
                <a:t>Council </a:t>
              </a:r>
              <a:endParaRPr lang="en-US" sz="1100" dirty="0">
                <a:effectLst/>
                <a:latin typeface="Calibri"/>
                <a:ea typeface="Calibri"/>
                <a:cs typeface="Times New Roman"/>
              </a:endParaRPr>
            </a:p>
          </p:txBody>
        </p:sp>
      </p:grpSp>
      <p:sp>
        <p:nvSpPr>
          <p:cNvPr id="46" name="Text Box 40"/>
          <p:cNvSpPr txBox="1"/>
          <p:nvPr/>
        </p:nvSpPr>
        <p:spPr>
          <a:xfrm>
            <a:off x="3876675"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8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Scaffolding</a:t>
            </a: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Student</a:t>
            </a:r>
            <a:endParaRPr lang="en-US" sz="1100" b="1" i="1" spc="300" dirty="0">
              <a:effectLst>
                <a:outerShdw blurRad="38100" dist="38100" dir="2700000" algn="tl">
                  <a:srgbClr val="000000">
                    <a:alpha val="43137"/>
                  </a:srgbClr>
                </a:outerShdw>
              </a:effectLst>
              <a:ea typeface="Calibri"/>
              <a:cs typeface="Times New Roman"/>
            </a:endParaRPr>
          </a:p>
          <a:p>
            <a:pPr marL="0" marR="0" algn="ctr">
              <a:lnSpc>
                <a:spcPct val="115000"/>
              </a:lnSpc>
              <a:spcBef>
                <a:spcPts val="0"/>
              </a:spcBef>
              <a:spcAft>
                <a:spcPts val="0"/>
              </a:spcAft>
            </a:pPr>
            <a:r>
              <a:rPr lang="en-US" sz="1400" b="1" i="1" u="sng" spc="300" dirty="0">
                <a:effectLst>
                  <a:outerShdw blurRad="38100" dist="38100" dir="2700000" algn="tl">
                    <a:srgbClr val="000000">
                      <a:alpha val="43137"/>
                    </a:srgbClr>
                  </a:outerShdw>
                </a:effectLst>
                <a:ea typeface="Calibri"/>
                <a:cs typeface="Times New Roman"/>
              </a:rPr>
              <a:t>Success</a:t>
            </a:r>
            <a:endParaRPr lang="en-US" sz="1100" b="1" i="1" spc="300" dirty="0">
              <a:effectLst>
                <a:outerShdw blurRad="38100" dist="38100" dir="2700000" algn="tl">
                  <a:srgbClr val="000000">
                    <a:alpha val="43137"/>
                  </a:srgbClr>
                </a:outerShdw>
              </a:effectLst>
              <a:ea typeface="Calibri"/>
              <a:cs typeface="Times New Roman"/>
            </a:endParaRPr>
          </a:p>
        </p:txBody>
      </p:sp>
      <p:grpSp>
        <p:nvGrpSpPr>
          <p:cNvPr id="65" name="Group 64"/>
          <p:cNvGrpSpPr/>
          <p:nvPr/>
        </p:nvGrpSpPr>
        <p:grpSpPr>
          <a:xfrm>
            <a:off x="2045335" y="2079620"/>
            <a:ext cx="1957893" cy="2465069"/>
            <a:chOff x="0" y="0"/>
            <a:chExt cx="1958517" cy="2465680"/>
          </a:xfrm>
        </p:grpSpPr>
        <p:grpSp>
          <p:nvGrpSpPr>
            <p:cNvPr id="66" name="Group 65"/>
            <p:cNvGrpSpPr/>
            <p:nvPr/>
          </p:nvGrpSpPr>
          <p:grpSpPr>
            <a:xfrm>
              <a:off x="0" y="0"/>
              <a:ext cx="1958517" cy="2465680"/>
              <a:chOff x="0" y="0"/>
              <a:chExt cx="1958517"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311035" y="307049"/>
                <a:ext cx="1647482"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600" b="1" i="1" dirty="0" smtClean="0">
                    <a:effectLst/>
                    <a:latin typeface="Calibri"/>
                    <a:ea typeface="Calibri"/>
                    <a:cs typeface="Calibri"/>
                  </a:rPr>
                  <a:t>Frank Phillips            College</a:t>
                </a:r>
                <a:endParaRPr lang="en-US" sz="1100" dirty="0">
                  <a:effectLst/>
                  <a:latin typeface="Calibri"/>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41930" y="4032326"/>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600" b="1" i="1" dirty="0" smtClean="0">
                  <a:effectLst/>
                  <a:latin typeface="Calibri"/>
                  <a:ea typeface="Calibri"/>
                  <a:cs typeface="Calibri"/>
                </a:rPr>
                <a:t>Region 16 ESC</a:t>
              </a:r>
              <a:endParaRPr lang="en-US" sz="1100" dirty="0">
                <a:effectLst/>
                <a:latin typeface="Calibri"/>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41970" y="2138756"/>
            <a:ext cx="1428750" cy="2531745"/>
            <a:chOff x="0" y="0"/>
            <a:chExt cx="1428750" cy="2531745"/>
          </a:xfrm>
        </p:grpSpPr>
        <p:cxnSp>
          <p:nvCxnSpPr>
            <p:cNvPr id="39" name="Straight Connector 38"/>
            <p:cNvCxnSpPr/>
            <p:nvPr/>
          </p:nvCxnSpPr>
          <p:spPr>
            <a:xfrm>
              <a:off x="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grpSp>
      <p:sp>
        <p:nvSpPr>
          <p:cNvPr id="49" name="Title 1"/>
          <p:cNvSpPr txBox="1">
            <a:spLocks/>
          </p:cNvSpPr>
          <p:nvPr/>
        </p:nvSpPr>
        <p:spPr>
          <a:xfrm>
            <a:off x="457200" y="-95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Please note: Amarillo is in Potter County. </a:t>
            </a:r>
          </a:p>
          <a:p>
            <a:r>
              <a:rPr lang="en-US" sz="1800" dirty="0" smtClean="0"/>
              <a:t>Frank Phillips College is in Hutchinson County. </a:t>
            </a:r>
          </a:p>
          <a:p>
            <a:r>
              <a:rPr lang="en-US" sz="1800" dirty="0" smtClean="0"/>
              <a:t>West Texas A&amp;M University is in Randall County.</a:t>
            </a:r>
            <a:endParaRPr lang="en-US" sz="1800" dirty="0"/>
          </a:p>
        </p:txBody>
      </p:sp>
    </p:spTree>
    <p:extLst>
      <p:ext uri="{BB962C8B-B14F-4D97-AF65-F5344CB8AC3E}">
        <p14:creationId xmlns:p14="http://schemas.microsoft.com/office/powerpoint/2010/main" val="394326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516133732"/>
              </p:ext>
            </p:extLst>
          </p:nvPr>
        </p:nvGraphicFramePr>
        <p:xfrm>
          <a:off x="1447800" y="2286000"/>
          <a:ext cx="4064000" cy="3500120"/>
        </p:xfrm>
        <a:graphic>
          <a:graphicData uri="http://schemas.openxmlformats.org/drawingml/2006/table">
            <a:tbl>
              <a:tblPr firstRow="1" bandRow="1">
                <a:tableStyleId>{5C22544A-7EE6-4342-B048-85BDC9FD1C3A}</a:tableStyleId>
              </a:tblPr>
              <a:tblGrid>
                <a:gridCol w="2895600"/>
                <a:gridCol w="1168400"/>
              </a:tblGrid>
              <a:tr h="533400">
                <a:tc>
                  <a:txBody>
                    <a:bodyPr/>
                    <a:lstStyle/>
                    <a:p>
                      <a:r>
                        <a:rPr lang="en-US" dirty="0" smtClean="0"/>
                        <a:t>Student Group</a:t>
                      </a:r>
                      <a:endParaRPr lang="en-US" dirty="0"/>
                    </a:p>
                  </a:txBody>
                  <a:tcPr/>
                </a:tc>
                <a:tc>
                  <a:txBody>
                    <a:bodyPr/>
                    <a:lstStyle/>
                    <a:p>
                      <a:r>
                        <a:rPr lang="en-US" dirty="0" smtClean="0"/>
                        <a:t>Number</a:t>
                      </a:r>
                      <a:endParaRPr lang="en-US" dirty="0"/>
                    </a:p>
                  </a:txBody>
                  <a:tcPr/>
                </a:tc>
              </a:tr>
              <a:tr h="370840">
                <a:tc>
                  <a:txBody>
                    <a:bodyPr/>
                    <a:lstStyle/>
                    <a:p>
                      <a:r>
                        <a:rPr lang="en-US" dirty="0" smtClean="0"/>
                        <a:t>TOTAL</a:t>
                      </a:r>
                      <a:endParaRPr lang="en-US" dirty="0"/>
                    </a:p>
                  </a:txBody>
                  <a:tcPr/>
                </a:tc>
                <a:tc>
                  <a:txBody>
                    <a:bodyPr/>
                    <a:lstStyle/>
                    <a:p>
                      <a:r>
                        <a:rPr lang="en-US" dirty="0" smtClean="0"/>
                        <a:t>2089</a:t>
                      </a:r>
                      <a:endParaRPr lang="en-US" dirty="0"/>
                    </a:p>
                  </a:txBody>
                  <a:tcPr/>
                </a:tc>
              </a:tr>
              <a:tr h="370840">
                <a:tc>
                  <a:txBody>
                    <a:bodyPr/>
                    <a:lstStyle/>
                    <a:p>
                      <a:r>
                        <a:rPr lang="en-US" dirty="0" smtClean="0"/>
                        <a:t>Grade 9</a:t>
                      </a:r>
                      <a:endParaRPr lang="en-US" dirty="0"/>
                    </a:p>
                  </a:txBody>
                  <a:tcPr/>
                </a:tc>
                <a:tc>
                  <a:txBody>
                    <a:bodyPr/>
                    <a:lstStyle/>
                    <a:p>
                      <a:r>
                        <a:rPr lang="en-US" dirty="0" smtClean="0"/>
                        <a:t> 585</a:t>
                      </a:r>
                      <a:endParaRPr lang="en-US" dirty="0"/>
                    </a:p>
                  </a:txBody>
                  <a:tcPr/>
                </a:tc>
              </a:tr>
              <a:tr h="370840">
                <a:tc>
                  <a:txBody>
                    <a:bodyPr/>
                    <a:lstStyle/>
                    <a:p>
                      <a:r>
                        <a:rPr lang="en-US" dirty="0" smtClean="0"/>
                        <a:t>Grade 10</a:t>
                      </a:r>
                      <a:endParaRPr lang="en-US" dirty="0"/>
                    </a:p>
                  </a:txBody>
                  <a:tcPr/>
                </a:tc>
                <a:tc>
                  <a:txBody>
                    <a:bodyPr/>
                    <a:lstStyle/>
                    <a:p>
                      <a:r>
                        <a:rPr lang="en-US" dirty="0" smtClean="0"/>
                        <a:t> 490</a:t>
                      </a:r>
                      <a:endParaRPr lang="en-US" dirty="0"/>
                    </a:p>
                  </a:txBody>
                  <a:tcPr/>
                </a:tc>
              </a:tr>
              <a:tr h="370840">
                <a:tc>
                  <a:txBody>
                    <a:bodyPr/>
                    <a:lstStyle/>
                    <a:p>
                      <a:r>
                        <a:rPr lang="en-US" dirty="0" smtClean="0"/>
                        <a:t>Grade 11</a:t>
                      </a:r>
                      <a:endParaRPr lang="en-US" dirty="0"/>
                    </a:p>
                  </a:txBody>
                  <a:tcPr/>
                </a:tc>
                <a:tc>
                  <a:txBody>
                    <a:bodyPr/>
                    <a:lstStyle/>
                    <a:p>
                      <a:r>
                        <a:rPr lang="en-US" dirty="0" smtClean="0"/>
                        <a:t> 520</a:t>
                      </a:r>
                      <a:endParaRPr lang="en-US" dirty="0"/>
                    </a:p>
                  </a:txBody>
                  <a:tcPr/>
                </a:tc>
              </a:tr>
              <a:tr h="370840">
                <a:tc>
                  <a:txBody>
                    <a:bodyPr/>
                    <a:lstStyle/>
                    <a:p>
                      <a:r>
                        <a:rPr lang="en-US" dirty="0" smtClean="0"/>
                        <a:t>Grade 12</a:t>
                      </a:r>
                      <a:endParaRPr lang="en-US" dirty="0"/>
                    </a:p>
                  </a:txBody>
                  <a:tcPr/>
                </a:tc>
                <a:tc>
                  <a:txBody>
                    <a:bodyPr/>
                    <a:lstStyle/>
                    <a:p>
                      <a:r>
                        <a:rPr lang="en-US" dirty="0" smtClean="0"/>
                        <a:t> 494</a:t>
                      </a:r>
                      <a:endParaRPr lang="en-US" dirty="0"/>
                    </a:p>
                  </a:txBody>
                  <a:tcPr/>
                </a:tc>
              </a:tr>
              <a:tr h="370840">
                <a:tc>
                  <a:txBody>
                    <a:bodyPr/>
                    <a:lstStyle/>
                    <a:p>
                      <a:r>
                        <a:rPr lang="en-US" dirty="0" smtClean="0"/>
                        <a:t>Graduating class</a:t>
                      </a:r>
                      <a:endParaRPr lang="en-US" dirty="0"/>
                    </a:p>
                  </a:txBody>
                  <a:tcPr/>
                </a:tc>
                <a:tc>
                  <a:txBody>
                    <a:bodyPr/>
                    <a:lstStyle/>
                    <a:p>
                      <a:r>
                        <a:rPr lang="en-US" dirty="0" smtClean="0"/>
                        <a:t> 240</a:t>
                      </a:r>
                      <a:endParaRPr lang="en-US" dirty="0"/>
                    </a:p>
                  </a:txBody>
                  <a:tcPr/>
                </a:tc>
              </a:tr>
              <a:tr h="370840">
                <a:tc>
                  <a:txBody>
                    <a:bodyPr/>
                    <a:lstStyle/>
                    <a:p>
                      <a:r>
                        <a:rPr lang="en-US" dirty="0" smtClean="0"/>
                        <a:t>% Minimum curriculum</a:t>
                      </a:r>
                      <a:endParaRPr lang="en-US" dirty="0"/>
                    </a:p>
                  </a:txBody>
                  <a:tcPr/>
                </a:tc>
                <a:tc>
                  <a:txBody>
                    <a:bodyPr/>
                    <a:lstStyle/>
                    <a:p>
                      <a:r>
                        <a:rPr lang="en-US" dirty="0" smtClean="0"/>
                        <a:t>  16.3*</a:t>
                      </a:r>
                      <a:endParaRPr lang="en-US" dirty="0"/>
                    </a:p>
                  </a:txBody>
                  <a:tcPr/>
                </a:tc>
              </a:tr>
              <a:tr h="370840">
                <a:tc>
                  <a:txBody>
                    <a:bodyPr/>
                    <a:lstStyle/>
                    <a:p>
                      <a:r>
                        <a:rPr lang="en-US" dirty="0" smtClean="0"/>
                        <a:t>% Recommended curriculum</a:t>
                      </a:r>
                      <a:endParaRPr lang="en-US" dirty="0"/>
                    </a:p>
                  </a:txBody>
                  <a:tcPr/>
                </a:tc>
                <a:tc>
                  <a:txBody>
                    <a:bodyPr/>
                    <a:lstStyle/>
                    <a:p>
                      <a:r>
                        <a:rPr lang="en-US" dirty="0" smtClean="0"/>
                        <a:t>  83.7*</a:t>
                      </a:r>
                      <a:endParaRPr lang="en-US" dirty="0"/>
                    </a:p>
                  </a:txBody>
                  <a:tcPr/>
                </a:tc>
              </a:tr>
            </a:tbl>
          </a:graphicData>
        </a:graphic>
      </p:graphicFrame>
      <p:sp>
        <p:nvSpPr>
          <p:cNvPr id="7" name="TextBox 6"/>
          <p:cNvSpPr txBox="1"/>
          <p:nvPr/>
        </p:nvSpPr>
        <p:spPr>
          <a:xfrm>
            <a:off x="5943600" y="4724400"/>
            <a:ext cx="2362200" cy="923330"/>
          </a:xfrm>
          <a:prstGeom prst="rect">
            <a:avLst/>
          </a:prstGeom>
          <a:noFill/>
        </p:spPr>
        <p:txBody>
          <a:bodyPr wrap="square" rtlCol="0">
            <a:spAutoFit/>
          </a:bodyPr>
          <a:lstStyle/>
          <a:p>
            <a:r>
              <a:rPr lang="en-US" dirty="0" smtClean="0"/>
              <a:t>*State Comparison:</a:t>
            </a:r>
          </a:p>
          <a:p>
            <a:r>
              <a:rPr lang="en-US" dirty="0" smtClean="0"/>
              <a:t>Minimum   17.2%</a:t>
            </a:r>
          </a:p>
          <a:p>
            <a:r>
              <a:rPr lang="en-US" dirty="0" smtClean="0"/>
              <a:t>Recommended   82.8%</a:t>
            </a:r>
            <a:endParaRPr lang="en-US" dirty="0"/>
          </a:p>
        </p:txBody>
      </p:sp>
    </p:spTree>
    <p:extLst>
      <p:ext uri="{BB962C8B-B14F-4D97-AF65-F5344CB8AC3E}">
        <p14:creationId xmlns:p14="http://schemas.microsoft.com/office/powerpoint/2010/main" val="2534958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Ethnicity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66658029"/>
              </p:ext>
            </p:extLst>
          </p:nvPr>
        </p:nvGraphicFramePr>
        <p:xfrm>
          <a:off x="1447800" y="2286000"/>
          <a:ext cx="4800600" cy="3129280"/>
        </p:xfrm>
        <a:graphic>
          <a:graphicData uri="http://schemas.openxmlformats.org/drawingml/2006/table">
            <a:tbl>
              <a:tblPr firstRow="1" bandRow="1">
                <a:tableStyleId>{5C22544A-7EE6-4342-B048-85BDC9FD1C3A}</a:tableStyleId>
              </a:tblPr>
              <a:tblGrid>
                <a:gridCol w="2514600"/>
                <a:gridCol w="2286000"/>
              </a:tblGrid>
              <a:tr h="533400">
                <a:tc>
                  <a:txBody>
                    <a:bodyPr/>
                    <a:lstStyle/>
                    <a:p>
                      <a:r>
                        <a:rPr lang="en-US" dirty="0" smtClean="0"/>
                        <a:t>Ethnic  Group</a:t>
                      </a:r>
                      <a:endParaRPr lang="en-US" dirty="0"/>
                    </a:p>
                  </a:txBody>
                  <a:tcPr/>
                </a:tc>
                <a:tc>
                  <a:txBody>
                    <a:bodyPr/>
                    <a:lstStyle/>
                    <a:p>
                      <a:r>
                        <a:rPr lang="en-US" dirty="0" smtClean="0"/>
                        <a:t>Percentage</a:t>
                      </a:r>
                      <a:r>
                        <a:rPr lang="en-US" baseline="0" dirty="0" smtClean="0"/>
                        <a:t> </a:t>
                      </a:r>
                      <a:endParaRPr lang="en-US" dirty="0"/>
                    </a:p>
                  </a:txBody>
                  <a:tcPr/>
                </a:tc>
              </a:tr>
              <a:tr h="370840">
                <a:tc>
                  <a:txBody>
                    <a:bodyPr/>
                    <a:lstStyle/>
                    <a:p>
                      <a:r>
                        <a:rPr lang="en-US" dirty="0" smtClean="0"/>
                        <a:t>African American</a:t>
                      </a:r>
                      <a:endParaRPr lang="en-US" dirty="0"/>
                    </a:p>
                  </a:txBody>
                  <a:tcPr/>
                </a:tc>
                <a:tc>
                  <a:txBody>
                    <a:bodyPr/>
                    <a:lstStyle/>
                    <a:p>
                      <a:r>
                        <a:rPr lang="en-US" dirty="0" smtClean="0"/>
                        <a:t>    5</a:t>
                      </a:r>
                      <a:endParaRPr lang="en-US" dirty="0"/>
                    </a:p>
                  </a:txBody>
                  <a:tcPr/>
                </a:tc>
              </a:tr>
              <a:tr h="370840">
                <a:tc>
                  <a:txBody>
                    <a:bodyPr/>
                    <a:lstStyle/>
                    <a:p>
                      <a:r>
                        <a:rPr lang="en-US" dirty="0" smtClean="0"/>
                        <a:t>Hispanic</a:t>
                      </a:r>
                      <a:endParaRPr lang="en-US" dirty="0"/>
                    </a:p>
                  </a:txBody>
                  <a:tcPr/>
                </a:tc>
                <a:tc>
                  <a:txBody>
                    <a:bodyPr/>
                    <a:lstStyle/>
                    <a:p>
                      <a:r>
                        <a:rPr lang="en-US" dirty="0" smtClean="0"/>
                        <a:t> 15.9</a:t>
                      </a:r>
                      <a:endParaRPr lang="en-US" dirty="0"/>
                    </a:p>
                  </a:txBody>
                  <a:tcPr/>
                </a:tc>
              </a:tr>
              <a:tr h="370840">
                <a:tc>
                  <a:txBody>
                    <a:bodyPr/>
                    <a:lstStyle/>
                    <a:p>
                      <a:r>
                        <a:rPr lang="en-US" dirty="0" smtClean="0"/>
                        <a:t>White</a:t>
                      </a:r>
                      <a:endParaRPr lang="en-US" dirty="0"/>
                    </a:p>
                  </a:txBody>
                  <a:tcPr/>
                </a:tc>
                <a:tc>
                  <a:txBody>
                    <a:bodyPr/>
                    <a:lstStyle/>
                    <a:p>
                      <a:r>
                        <a:rPr lang="en-US" dirty="0" smtClean="0"/>
                        <a:t> 73.7</a:t>
                      </a:r>
                      <a:endParaRPr lang="en-US" dirty="0"/>
                    </a:p>
                  </a:txBody>
                  <a:tcPr/>
                </a:tc>
              </a:tr>
              <a:tr h="370840">
                <a:tc>
                  <a:txBody>
                    <a:bodyPr/>
                    <a:lstStyle/>
                    <a:p>
                      <a:r>
                        <a:rPr lang="en-US" dirty="0" smtClean="0"/>
                        <a:t>American Indian</a:t>
                      </a:r>
                      <a:endParaRPr lang="en-US" dirty="0"/>
                    </a:p>
                  </a:txBody>
                  <a:tcPr/>
                </a:tc>
                <a:tc>
                  <a:txBody>
                    <a:bodyPr/>
                    <a:lstStyle/>
                    <a:p>
                      <a:r>
                        <a:rPr lang="en-US" dirty="0" smtClean="0"/>
                        <a:t>   0.6</a:t>
                      </a:r>
                      <a:endParaRPr lang="en-US" dirty="0"/>
                    </a:p>
                  </a:txBody>
                  <a:tcPr/>
                </a:tc>
              </a:tr>
              <a:tr h="370840">
                <a:tc>
                  <a:txBody>
                    <a:bodyPr/>
                    <a:lstStyle/>
                    <a:p>
                      <a:r>
                        <a:rPr lang="en-US" dirty="0" smtClean="0"/>
                        <a:t>Asian</a:t>
                      </a:r>
                      <a:endParaRPr lang="en-US" dirty="0"/>
                    </a:p>
                  </a:txBody>
                  <a:tcPr/>
                </a:tc>
                <a:tc>
                  <a:txBody>
                    <a:bodyPr/>
                    <a:lstStyle/>
                    <a:p>
                      <a:r>
                        <a:rPr lang="en-US" dirty="0" smtClean="0"/>
                        <a:t>   2.4</a:t>
                      </a:r>
                      <a:endParaRPr lang="en-US" dirty="0"/>
                    </a:p>
                  </a:txBody>
                  <a:tcPr/>
                </a:tc>
              </a:tr>
              <a:tr h="370840">
                <a:tc>
                  <a:txBody>
                    <a:bodyPr/>
                    <a:lstStyle/>
                    <a:p>
                      <a:r>
                        <a:rPr lang="en-US" dirty="0" smtClean="0"/>
                        <a:t>Pacific Islander </a:t>
                      </a:r>
                      <a:endParaRPr lang="en-US" dirty="0"/>
                    </a:p>
                  </a:txBody>
                  <a:tcPr/>
                </a:tc>
                <a:tc>
                  <a:txBody>
                    <a:bodyPr/>
                    <a:lstStyle/>
                    <a:p>
                      <a:r>
                        <a:rPr lang="en-US" dirty="0" smtClean="0"/>
                        <a:t>   0.1</a:t>
                      </a:r>
                      <a:endParaRPr lang="en-US" dirty="0"/>
                    </a:p>
                  </a:txBody>
                  <a:tcPr/>
                </a:tc>
              </a:tr>
              <a:tr h="370840">
                <a:tc>
                  <a:txBody>
                    <a:bodyPr/>
                    <a:lstStyle/>
                    <a:p>
                      <a:r>
                        <a:rPr lang="en-US" dirty="0" smtClean="0"/>
                        <a:t>2 or more races</a:t>
                      </a:r>
                      <a:endParaRPr lang="en-US" dirty="0"/>
                    </a:p>
                  </a:txBody>
                  <a:tcPr/>
                </a:tc>
                <a:tc>
                  <a:txBody>
                    <a:bodyPr/>
                    <a:lstStyle/>
                    <a:p>
                      <a:r>
                        <a:rPr lang="en-US" dirty="0" smtClean="0"/>
                        <a:t>   2.2</a:t>
                      </a:r>
                      <a:endParaRPr lang="en-US" dirty="0"/>
                    </a:p>
                  </a:txBody>
                  <a:tcPr/>
                </a:tc>
              </a:tr>
            </a:tbl>
          </a:graphicData>
        </a:graphic>
      </p:graphicFrame>
    </p:spTree>
    <p:extLst>
      <p:ext uri="{BB962C8B-B14F-4D97-AF65-F5344CB8AC3E}">
        <p14:creationId xmlns:p14="http://schemas.microsoft.com/office/powerpoint/2010/main" val="2178481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509954747"/>
              </p:ext>
            </p:extLst>
          </p:nvPr>
        </p:nvGraphicFramePr>
        <p:xfrm>
          <a:off x="1447800" y="2286000"/>
          <a:ext cx="4800600" cy="2387600"/>
        </p:xfrm>
        <a:graphic>
          <a:graphicData uri="http://schemas.openxmlformats.org/drawingml/2006/table">
            <a:tbl>
              <a:tblPr firstRow="1" bandRow="1">
                <a:tableStyleId>{5C22544A-7EE6-4342-B048-85BDC9FD1C3A}</a:tableStyleId>
              </a:tblPr>
              <a:tblGrid>
                <a:gridCol w="3200400"/>
                <a:gridCol w="1600200"/>
              </a:tblGrid>
              <a:tr h="533400">
                <a:tc>
                  <a:txBody>
                    <a:bodyPr/>
                    <a:lstStyle/>
                    <a:p>
                      <a:r>
                        <a:rPr lang="en-US" dirty="0" smtClean="0"/>
                        <a:t>Demographic</a:t>
                      </a:r>
                      <a:r>
                        <a:rPr lang="en-US" baseline="0" dirty="0" smtClean="0"/>
                        <a:t>  groups</a:t>
                      </a:r>
                      <a:endParaRPr lang="en-US" dirty="0"/>
                    </a:p>
                  </a:txBody>
                  <a:tcPr/>
                </a:tc>
                <a:tc>
                  <a:txBody>
                    <a:bodyPr/>
                    <a:lstStyle/>
                    <a:p>
                      <a:r>
                        <a:rPr lang="en-US" dirty="0" smtClean="0"/>
                        <a:t>Percentage</a:t>
                      </a:r>
                      <a:endParaRPr lang="en-US" dirty="0"/>
                    </a:p>
                  </a:txBody>
                  <a:tcPr/>
                </a:tc>
              </a:tr>
              <a:tr h="370840">
                <a:tc>
                  <a:txBody>
                    <a:bodyPr/>
                    <a:lstStyle/>
                    <a:p>
                      <a:r>
                        <a:rPr lang="en-US" dirty="0" smtClean="0"/>
                        <a:t>Economically disadvantaged</a:t>
                      </a:r>
                      <a:endParaRPr lang="en-US" dirty="0"/>
                    </a:p>
                  </a:txBody>
                  <a:tcPr/>
                </a:tc>
                <a:tc>
                  <a:txBody>
                    <a:bodyPr/>
                    <a:lstStyle/>
                    <a:p>
                      <a:r>
                        <a:rPr lang="en-US" dirty="0" smtClean="0"/>
                        <a:t>  16.1</a:t>
                      </a:r>
                      <a:endParaRPr lang="en-US" dirty="0"/>
                    </a:p>
                  </a:txBody>
                  <a:tcPr/>
                </a:tc>
              </a:tr>
              <a:tr h="370840">
                <a:tc>
                  <a:txBody>
                    <a:bodyPr/>
                    <a:lstStyle/>
                    <a:p>
                      <a:r>
                        <a:rPr lang="en-US" dirty="0" smtClean="0"/>
                        <a:t>Limited English</a:t>
                      </a:r>
                      <a:r>
                        <a:rPr lang="en-US" baseline="0" dirty="0" smtClean="0"/>
                        <a:t> Proficient (LEP)</a:t>
                      </a:r>
                      <a:endParaRPr lang="en-US" dirty="0"/>
                    </a:p>
                  </a:txBody>
                  <a:tcPr/>
                </a:tc>
                <a:tc>
                  <a:txBody>
                    <a:bodyPr/>
                    <a:lstStyle/>
                    <a:p>
                      <a:r>
                        <a:rPr lang="en-US" dirty="0" smtClean="0"/>
                        <a:t>    1.1</a:t>
                      </a:r>
                      <a:endParaRPr lang="en-US" dirty="0"/>
                    </a:p>
                  </a:txBody>
                  <a:tcPr/>
                </a:tc>
              </a:tr>
              <a:tr h="370840">
                <a:tc>
                  <a:txBody>
                    <a:bodyPr/>
                    <a:lstStyle/>
                    <a:p>
                      <a:r>
                        <a:rPr lang="en-US" dirty="0" smtClean="0"/>
                        <a:t>With</a:t>
                      </a:r>
                      <a:r>
                        <a:rPr lang="en-US" baseline="0" dirty="0" smtClean="0"/>
                        <a:t> disciplinary placements</a:t>
                      </a:r>
                      <a:endParaRPr lang="en-US" dirty="0"/>
                    </a:p>
                  </a:txBody>
                  <a:tcPr/>
                </a:tc>
                <a:tc>
                  <a:txBody>
                    <a:bodyPr/>
                    <a:lstStyle/>
                    <a:p>
                      <a:r>
                        <a:rPr lang="en-US" dirty="0" smtClean="0"/>
                        <a:t>    2.5</a:t>
                      </a:r>
                      <a:endParaRPr lang="en-US" dirty="0"/>
                    </a:p>
                  </a:txBody>
                  <a:tcPr/>
                </a:tc>
              </a:tr>
              <a:tr h="370840">
                <a:tc>
                  <a:txBody>
                    <a:bodyPr/>
                    <a:lstStyle/>
                    <a:p>
                      <a:r>
                        <a:rPr lang="en-US" dirty="0" smtClean="0"/>
                        <a:t>At risk*</a:t>
                      </a:r>
                      <a:endParaRPr lang="en-US" dirty="0"/>
                    </a:p>
                  </a:txBody>
                  <a:tcPr/>
                </a:tc>
                <a:tc>
                  <a:txBody>
                    <a:bodyPr/>
                    <a:lstStyle/>
                    <a:p>
                      <a:r>
                        <a:rPr lang="en-US" dirty="0" smtClean="0"/>
                        <a:t>  20.5</a:t>
                      </a:r>
                      <a:endParaRPr lang="en-US" dirty="0"/>
                    </a:p>
                  </a:txBody>
                  <a:tcPr/>
                </a:tc>
              </a:tr>
              <a:tr h="370840">
                <a:tc>
                  <a:txBody>
                    <a:bodyPr/>
                    <a:lstStyle/>
                    <a:p>
                      <a:r>
                        <a:rPr lang="en-US" dirty="0" smtClean="0"/>
                        <a:t>Mobility (2009-10)</a:t>
                      </a:r>
                      <a:endParaRPr lang="en-US" dirty="0"/>
                    </a:p>
                  </a:txBody>
                  <a:tcPr/>
                </a:tc>
                <a:tc>
                  <a:txBody>
                    <a:bodyPr/>
                    <a:lstStyle/>
                    <a:p>
                      <a:r>
                        <a:rPr lang="en-US" dirty="0" smtClean="0"/>
                        <a:t>  11.4</a:t>
                      </a:r>
                      <a:endParaRPr lang="en-US" dirty="0"/>
                    </a:p>
                  </a:txBody>
                  <a:tcPr/>
                </a:tc>
              </a:tr>
            </a:tbl>
          </a:graphicData>
        </a:graphic>
      </p:graphicFrame>
      <p:sp>
        <p:nvSpPr>
          <p:cNvPr id="5" name="TextBox 4"/>
          <p:cNvSpPr txBox="1"/>
          <p:nvPr/>
        </p:nvSpPr>
        <p:spPr>
          <a:xfrm>
            <a:off x="1524000" y="4876800"/>
            <a:ext cx="5975931" cy="646331"/>
          </a:xfrm>
          <a:prstGeom prst="rect">
            <a:avLst/>
          </a:prstGeom>
          <a:noFill/>
        </p:spPr>
        <p:txBody>
          <a:bodyPr wrap="square" rtlCol="0">
            <a:spAutoFit/>
          </a:bodyPr>
          <a:lstStyle/>
          <a:p>
            <a:r>
              <a:rPr lang="en-US" dirty="0" smtClean="0"/>
              <a:t>*At risk of dropping out of school based on performance and status indicators listed in the AEIS Glossary.</a:t>
            </a:r>
            <a:endParaRPr lang="en-US" dirty="0"/>
          </a:p>
        </p:txBody>
      </p:sp>
    </p:spTree>
    <p:extLst>
      <p:ext uri="{BB962C8B-B14F-4D97-AF65-F5344CB8AC3E}">
        <p14:creationId xmlns:p14="http://schemas.microsoft.com/office/powerpoint/2010/main" val="2112908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  Enrolled in Advanced Course/Dual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02860896"/>
              </p:ext>
            </p:extLst>
          </p:nvPr>
        </p:nvGraphicFramePr>
        <p:xfrm>
          <a:off x="533400" y="2667000"/>
          <a:ext cx="7924800" cy="1416676"/>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2009-10</a:t>
                      </a:r>
                      <a:endParaRPr lang="en-US" dirty="0"/>
                    </a:p>
                  </a:txBody>
                  <a:tcPr/>
                </a:tc>
                <a:tc>
                  <a:txBody>
                    <a:bodyPr/>
                    <a:lstStyle/>
                    <a:p>
                      <a:r>
                        <a:rPr lang="en-US" dirty="0" smtClean="0"/>
                        <a:t>26.8</a:t>
                      </a:r>
                      <a:endParaRPr lang="en-US" dirty="0"/>
                    </a:p>
                  </a:txBody>
                  <a:tcPr/>
                </a:tc>
                <a:tc>
                  <a:txBody>
                    <a:bodyPr/>
                    <a:lstStyle/>
                    <a:p>
                      <a:r>
                        <a:rPr lang="en-US" dirty="0" smtClean="0"/>
                        <a:t>15.5</a:t>
                      </a:r>
                      <a:endParaRPr lang="en-US" dirty="0"/>
                    </a:p>
                  </a:txBody>
                  <a:tcPr/>
                </a:tc>
                <a:tc>
                  <a:txBody>
                    <a:bodyPr/>
                    <a:lstStyle/>
                    <a:p>
                      <a:r>
                        <a:rPr lang="en-US" dirty="0" smtClean="0"/>
                        <a:t>21.5</a:t>
                      </a:r>
                      <a:endParaRPr lang="en-US" dirty="0"/>
                    </a:p>
                  </a:txBody>
                  <a:tcPr/>
                </a:tc>
                <a:tc>
                  <a:txBody>
                    <a:bodyPr/>
                    <a:lstStyle/>
                    <a:p>
                      <a:r>
                        <a:rPr lang="en-US" dirty="0" smtClean="0"/>
                        <a:t>27.9</a:t>
                      </a:r>
                      <a:endParaRPr lang="en-US" dirty="0"/>
                    </a:p>
                  </a:txBody>
                  <a:tcPr/>
                </a:tc>
                <a:tc>
                  <a:txBody>
                    <a:bodyPr/>
                    <a:lstStyle/>
                    <a:p>
                      <a:r>
                        <a:rPr lang="en-US" dirty="0" smtClean="0"/>
                        <a:t>16.7</a:t>
                      </a:r>
                      <a:endParaRPr lang="en-US" dirty="0"/>
                    </a:p>
                  </a:txBody>
                  <a:tcPr/>
                </a:tc>
                <a:tc>
                  <a:txBody>
                    <a:bodyPr/>
                    <a:lstStyle/>
                    <a:p>
                      <a:r>
                        <a:rPr lang="en-US" dirty="0" smtClean="0"/>
                        <a:t>56.8</a:t>
                      </a:r>
                      <a:endParaRPr lang="en-US" dirty="0"/>
                    </a:p>
                  </a:txBody>
                  <a:tcPr/>
                </a:tc>
                <a:tc>
                  <a:txBody>
                    <a:bodyPr/>
                    <a:lstStyle/>
                    <a:p>
                      <a:r>
                        <a:rPr lang="en-US" dirty="0" smtClean="0"/>
                        <a:t>*</a:t>
                      </a:r>
                      <a:endParaRPr lang="en-US" dirty="0"/>
                    </a:p>
                  </a:txBody>
                  <a:tcPr/>
                </a:tc>
                <a:tc>
                  <a:txBody>
                    <a:bodyPr/>
                    <a:lstStyle/>
                    <a:p>
                      <a:r>
                        <a:rPr lang="en-US" dirty="0" smtClean="0"/>
                        <a:t>17.8</a:t>
                      </a:r>
                      <a:endParaRPr lang="en-US" dirty="0"/>
                    </a:p>
                  </a:txBody>
                  <a:tcPr/>
                </a:tc>
              </a:tr>
              <a:tr h="388298">
                <a:tc>
                  <a:txBody>
                    <a:bodyPr/>
                    <a:lstStyle/>
                    <a:p>
                      <a:r>
                        <a:rPr lang="en-US" dirty="0" smtClean="0"/>
                        <a:t>2008-09</a:t>
                      </a:r>
                      <a:endParaRPr lang="en-US" dirty="0"/>
                    </a:p>
                  </a:txBody>
                  <a:tcPr/>
                </a:tc>
                <a:tc>
                  <a:txBody>
                    <a:bodyPr/>
                    <a:lstStyle/>
                    <a:p>
                      <a:r>
                        <a:rPr lang="en-US" dirty="0" smtClean="0"/>
                        <a:t>26.5</a:t>
                      </a:r>
                      <a:endParaRPr lang="en-US" dirty="0"/>
                    </a:p>
                  </a:txBody>
                  <a:tcPr/>
                </a:tc>
                <a:tc>
                  <a:txBody>
                    <a:bodyPr/>
                    <a:lstStyle/>
                    <a:p>
                      <a:r>
                        <a:rPr lang="en-US" dirty="0" smtClean="0"/>
                        <a:t>12.1</a:t>
                      </a:r>
                      <a:endParaRPr lang="en-US" dirty="0"/>
                    </a:p>
                  </a:txBody>
                  <a:tcPr/>
                </a:tc>
                <a:tc>
                  <a:txBody>
                    <a:bodyPr/>
                    <a:lstStyle/>
                    <a:p>
                      <a:r>
                        <a:rPr lang="en-US" dirty="0" smtClean="0"/>
                        <a:t>14.4</a:t>
                      </a:r>
                      <a:endParaRPr lang="en-US" dirty="0"/>
                    </a:p>
                  </a:txBody>
                  <a:tcPr/>
                </a:tc>
                <a:tc>
                  <a:txBody>
                    <a:bodyPr/>
                    <a:lstStyle/>
                    <a:p>
                      <a:r>
                        <a:rPr lang="en-US" dirty="0" smtClean="0"/>
                        <a:t>28.7</a:t>
                      </a:r>
                      <a:endParaRPr lang="en-US" dirty="0"/>
                    </a:p>
                  </a:txBody>
                  <a:tcPr/>
                </a:tc>
                <a:tc>
                  <a:txBody>
                    <a:bodyPr/>
                    <a:lstStyle/>
                    <a:p>
                      <a:r>
                        <a:rPr lang="en-US" dirty="0" smtClean="0"/>
                        <a:t>14.3</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bl>
          </a:graphicData>
        </a:graphic>
      </p:graphicFrame>
    </p:spTree>
    <p:extLst>
      <p:ext uri="{BB962C8B-B14F-4D97-AF65-F5344CB8AC3E}">
        <p14:creationId xmlns:p14="http://schemas.microsoft.com/office/powerpoint/2010/main" val="395992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AP/IB </a:t>
            </a:r>
            <a:r>
              <a:rPr lang="en-US" dirty="0"/>
              <a:t>Percentage Tested</a:t>
            </a:r>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dirty="0" smtClean="0"/>
              <a:t>AP/IB Percent Examinees Met or Exceeded Criteria</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66772403"/>
              </p:ext>
            </p:extLst>
          </p:nvPr>
        </p:nvGraphicFramePr>
        <p:xfrm>
          <a:off x="533400" y="2209799"/>
          <a:ext cx="7924800" cy="137160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096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t>17.1</a:t>
                      </a:r>
                      <a:endParaRPr lang="en-US" dirty="0"/>
                    </a:p>
                  </a:txBody>
                  <a:tcPr/>
                </a:tc>
                <a:tc>
                  <a:txBody>
                    <a:bodyPr/>
                    <a:lstStyle/>
                    <a:p>
                      <a:r>
                        <a:rPr lang="en-US" dirty="0" smtClean="0"/>
                        <a:t>14.8</a:t>
                      </a:r>
                      <a:endParaRPr lang="en-US" dirty="0"/>
                    </a:p>
                  </a:txBody>
                  <a:tcPr/>
                </a:tc>
                <a:tc>
                  <a:txBody>
                    <a:bodyPr/>
                    <a:lstStyle/>
                    <a:p>
                      <a:r>
                        <a:rPr lang="en-US" dirty="0" smtClean="0"/>
                        <a:t>14.4</a:t>
                      </a:r>
                      <a:endParaRPr lang="en-US" dirty="0"/>
                    </a:p>
                  </a:txBody>
                  <a:tcPr/>
                </a:tc>
                <a:tc>
                  <a:txBody>
                    <a:bodyPr/>
                    <a:lstStyle/>
                    <a:p>
                      <a:r>
                        <a:rPr lang="en-US" dirty="0" smtClean="0"/>
                        <a:t>17.0</a:t>
                      </a:r>
                      <a:endParaRPr lang="en-US" dirty="0"/>
                    </a:p>
                  </a:txBody>
                  <a:tcPr/>
                </a:tc>
                <a:tc>
                  <a:txBody>
                    <a:bodyPr/>
                    <a:lstStyle/>
                    <a:p>
                      <a:r>
                        <a:rPr lang="en-US" dirty="0" smtClean="0"/>
                        <a:t>0.0</a:t>
                      </a:r>
                      <a:endParaRPr lang="en-US" dirty="0"/>
                    </a:p>
                  </a:txBody>
                  <a:tcPr/>
                </a:tc>
                <a:tc>
                  <a:txBody>
                    <a:bodyPr/>
                    <a:lstStyle/>
                    <a:p>
                      <a:r>
                        <a:rPr lang="en-US" dirty="0" smtClean="0"/>
                        <a:t>55.0</a:t>
                      </a:r>
                      <a:endParaRPr lang="en-US" dirty="0"/>
                    </a:p>
                  </a:txBody>
                  <a:tcPr/>
                </a:tc>
                <a:tc>
                  <a:txBody>
                    <a:bodyPr/>
                    <a:lstStyle/>
                    <a:p>
                      <a:r>
                        <a:rPr lang="en-US" dirty="0" smtClean="0"/>
                        <a:t>*</a:t>
                      </a:r>
                      <a:endParaRPr lang="en-US" dirty="0"/>
                    </a:p>
                  </a:txBody>
                  <a:tcPr/>
                </a:tc>
                <a:tc>
                  <a:txBody>
                    <a:bodyPr/>
                    <a:lstStyle/>
                    <a:p>
                      <a:r>
                        <a:rPr lang="en-US" dirty="0" smtClean="0"/>
                        <a:t>9.5</a:t>
                      </a:r>
                      <a:endParaRPr lang="en-US" dirty="0"/>
                    </a:p>
                  </a:txBody>
                  <a:tcPr/>
                </a:tc>
              </a:tr>
              <a:tr h="309379">
                <a:tc>
                  <a:txBody>
                    <a:bodyPr/>
                    <a:lstStyle/>
                    <a:p>
                      <a:r>
                        <a:rPr lang="en-US" dirty="0" smtClean="0"/>
                        <a:t>2008-09</a:t>
                      </a:r>
                      <a:endParaRPr lang="en-US" dirty="0"/>
                    </a:p>
                  </a:txBody>
                  <a:tcPr/>
                </a:tc>
                <a:tc>
                  <a:txBody>
                    <a:bodyPr/>
                    <a:lstStyle/>
                    <a:p>
                      <a:r>
                        <a:rPr lang="en-US" dirty="0" smtClean="0"/>
                        <a:t>20.2</a:t>
                      </a:r>
                      <a:endParaRPr lang="en-US" dirty="0"/>
                    </a:p>
                  </a:txBody>
                  <a:tcPr/>
                </a:tc>
                <a:tc>
                  <a:txBody>
                    <a:bodyPr/>
                    <a:lstStyle/>
                    <a:p>
                      <a:r>
                        <a:rPr lang="en-US" dirty="0" smtClean="0"/>
                        <a:t>9.7</a:t>
                      </a:r>
                      <a:endParaRPr lang="en-US" dirty="0"/>
                    </a:p>
                  </a:txBody>
                  <a:tcPr/>
                </a:tc>
                <a:tc>
                  <a:txBody>
                    <a:bodyPr/>
                    <a:lstStyle/>
                    <a:p>
                      <a:r>
                        <a:rPr lang="en-US" dirty="0" smtClean="0"/>
                        <a:t>10.9</a:t>
                      </a:r>
                      <a:endParaRPr lang="en-US" dirty="0"/>
                    </a:p>
                  </a:txBody>
                  <a:tcPr/>
                </a:tc>
                <a:tc>
                  <a:txBody>
                    <a:bodyPr/>
                    <a:lstStyle/>
                    <a:p>
                      <a:r>
                        <a:rPr lang="en-US" dirty="0" smtClean="0"/>
                        <a:t>20.7</a:t>
                      </a:r>
                      <a:endParaRPr lang="en-US" dirty="0"/>
                    </a:p>
                  </a:txBody>
                  <a:tcPr/>
                </a:tc>
                <a:tc>
                  <a:txBody>
                    <a:bodyPr/>
                    <a:lstStyle/>
                    <a:p>
                      <a:r>
                        <a:rPr lang="en-US" dirty="0" smtClean="0"/>
                        <a:t>*</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3053119"/>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t>79.6</a:t>
                      </a:r>
                      <a:endParaRPr lang="en-US" dirty="0"/>
                    </a:p>
                  </a:txBody>
                  <a:tcPr/>
                </a:tc>
                <a:tc>
                  <a:txBody>
                    <a:bodyPr/>
                    <a:lstStyle/>
                    <a:p>
                      <a:r>
                        <a:rPr lang="en-US" dirty="0" smtClean="0"/>
                        <a:t>*</a:t>
                      </a:r>
                      <a:endParaRPr lang="en-US" dirty="0"/>
                    </a:p>
                  </a:txBody>
                  <a:tcPr/>
                </a:tc>
                <a:tc>
                  <a:txBody>
                    <a:bodyPr/>
                    <a:lstStyle/>
                    <a:p>
                      <a:r>
                        <a:rPr lang="en-US" dirty="0" smtClean="0"/>
                        <a:t>76.2</a:t>
                      </a:r>
                      <a:endParaRPr lang="en-US" dirty="0"/>
                    </a:p>
                  </a:txBody>
                  <a:tcPr/>
                </a:tc>
                <a:tc>
                  <a:txBody>
                    <a:bodyPr/>
                    <a:lstStyle/>
                    <a:p>
                      <a:r>
                        <a:rPr lang="en-US" dirty="0" smtClean="0"/>
                        <a:t>81.5</a:t>
                      </a:r>
                      <a:endParaRPr lang="en-US" dirty="0"/>
                    </a:p>
                  </a:txBody>
                  <a:tcPr/>
                </a:tc>
                <a:tc>
                  <a:txBody>
                    <a:bodyPr/>
                    <a:lstStyle/>
                    <a:p>
                      <a:r>
                        <a:rPr lang="en-US" dirty="0" smtClean="0"/>
                        <a:t>-</a:t>
                      </a:r>
                      <a:endParaRPr lang="en-US" dirty="0"/>
                    </a:p>
                  </a:txBody>
                  <a:tcPr/>
                </a:tc>
                <a:tc>
                  <a:txBody>
                    <a:bodyPr/>
                    <a:lstStyle/>
                    <a:p>
                      <a:r>
                        <a:rPr lang="en-US" dirty="0" smtClean="0"/>
                        <a:t>63.6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49624">
                <a:tc>
                  <a:txBody>
                    <a:bodyPr/>
                    <a:lstStyle/>
                    <a:p>
                      <a:r>
                        <a:rPr lang="en-US" dirty="0" smtClean="0"/>
                        <a:t>2008-09</a:t>
                      </a:r>
                      <a:endParaRPr lang="en-US" dirty="0"/>
                    </a:p>
                  </a:txBody>
                  <a:tcPr/>
                </a:tc>
                <a:tc>
                  <a:txBody>
                    <a:bodyPr/>
                    <a:lstStyle/>
                    <a:p>
                      <a:r>
                        <a:rPr lang="en-US" dirty="0" smtClean="0"/>
                        <a:t>66.2</a:t>
                      </a:r>
                      <a:endParaRPr lang="en-US" dirty="0"/>
                    </a:p>
                  </a:txBody>
                  <a:tcPr/>
                </a:tc>
                <a:tc>
                  <a:txBody>
                    <a:bodyPr/>
                    <a:lstStyle/>
                    <a:p>
                      <a:r>
                        <a:rPr lang="en-US" dirty="0" smtClean="0"/>
                        <a:t>*</a:t>
                      </a:r>
                      <a:endParaRPr lang="en-US" dirty="0"/>
                    </a:p>
                  </a:txBody>
                  <a:tcPr/>
                </a:tc>
                <a:tc>
                  <a:txBody>
                    <a:bodyPr/>
                    <a:lstStyle/>
                    <a:p>
                      <a:r>
                        <a:rPr lang="en-US" dirty="0" smtClean="0"/>
                        <a:t>45.5</a:t>
                      </a:r>
                      <a:endParaRPr lang="en-US" dirty="0"/>
                    </a:p>
                  </a:txBody>
                  <a:tcPr/>
                </a:tc>
                <a:tc>
                  <a:txBody>
                    <a:bodyPr/>
                    <a:lstStyle/>
                    <a:p>
                      <a:r>
                        <a:rPr lang="en-US" dirty="0" smtClean="0"/>
                        <a:t>67.3</a:t>
                      </a:r>
                      <a:endParaRPr lang="en-US" dirty="0"/>
                    </a:p>
                  </a:txBody>
                  <a:tcPr/>
                </a:tc>
                <a:tc>
                  <a:txBody>
                    <a:bodyPr/>
                    <a:lstStyle/>
                    <a:p>
                      <a:r>
                        <a:rPr lang="en-US" dirty="0" smtClean="0"/>
                        <a:t>-</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bl>
          </a:graphicData>
        </a:graphic>
      </p:graphicFrame>
    </p:spTree>
    <p:extLst>
      <p:ext uri="{BB962C8B-B14F-4D97-AF65-F5344CB8AC3E}">
        <p14:creationId xmlns:p14="http://schemas.microsoft.com/office/powerpoint/2010/main" val="2412849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AVATAR</a:t>
            </a:r>
            <a:r>
              <a:rPr lang="en-US" b="1" dirty="0" smtClean="0"/>
              <a:t> Staff</a:t>
            </a:r>
            <a:endParaRPr lang="en-US" b="1" dirty="0"/>
          </a:p>
        </p:txBody>
      </p:sp>
      <p:sp>
        <p:nvSpPr>
          <p:cNvPr id="3" name="Content Placeholder 2"/>
          <p:cNvSpPr>
            <a:spLocks noGrp="1"/>
          </p:cNvSpPr>
          <p:nvPr>
            <p:ph idx="1"/>
          </p:nvPr>
        </p:nvSpPr>
        <p:spPr>
          <a:xfrm>
            <a:off x="457200" y="1676400"/>
            <a:ext cx="8229600" cy="4525963"/>
          </a:xfrm>
        </p:spPr>
        <p:txBody>
          <a:bodyPr>
            <a:normAutofit/>
          </a:bodyPr>
          <a:lstStyle/>
          <a:p>
            <a:pPr marL="0" indent="0" algn="ctr">
              <a:lnSpc>
                <a:spcPct val="150000"/>
              </a:lnSpc>
              <a:buNone/>
            </a:pPr>
            <a:r>
              <a:rPr lang="en-US" dirty="0" smtClean="0"/>
              <a:t>Mary </a:t>
            </a:r>
            <a:r>
              <a:rPr lang="en-US" dirty="0"/>
              <a:t>Harris, </a:t>
            </a:r>
            <a:r>
              <a:rPr lang="en-US" i="1" dirty="0"/>
              <a:t>Co-Director</a:t>
            </a:r>
          </a:p>
          <a:p>
            <a:pPr marL="0" indent="0" algn="ctr">
              <a:lnSpc>
                <a:spcPct val="150000"/>
              </a:lnSpc>
              <a:buNone/>
            </a:pPr>
            <a:r>
              <a:rPr lang="en-US" dirty="0" smtClean="0"/>
              <a:t>Jean Keller, </a:t>
            </a:r>
            <a:r>
              <a:rPr lang="en-US" i="1" dirty="0" smtClean="0"/>
              <a:t>Co-Director</a:t>
            </a:r>
          </a:p>
          <a:p>
            <a:pPr marL="0" indent="0" algn="ctr">
              <a:lnSpc>
                <a:spcPct val="150000"/>
              </a:lnSpc>
              <a:buNone/>
            </a:pPr>
            <a:r>
              <a:rPr lang="en-US" dirty="0" smtClean="0"/>
              <a:t>Nicole Volkman, </a:t>
            </a:r>
            <a:r>
              <a:rPr lang="en-US" i="1" dirty="0" smtClean="0"/>
              <a:t>Project Coordinator</a:t>
            </a:r>
          </a:p>
          <a:p>
            <a:pPr marL="0" indent="0" algn="ctr">
              <a:lnSpc>
                <a:spcPct val="150000"/>
              </a:lnSpc>
              <a:buNone/>
            </a:pPr>
            <a:r>
              <a:rPr lang="en-US" dirty="0" smtClean="0"/>
              <a:t>Kerry Quinn, </a:t>
            </a:r>
            <a:r>
              <a:rPr lang="en-US" i="1" dirty="0" smtClean="0"/>
              <a:t>Graduate Assistant</a:t>
            </a:r>
            <a:endParaRPr lang="en-US" i="1" dirty="0"/>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399531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sz="2400" dirty="0" smtClean="0"/>
              <a:t>Texas Success Initiative, English Lang Arts, Percent Passing</a:t>
            </a:r>
            <a:endParaRPr lang="en-US" sz="2400" dirty="0"/>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sz="2400" dirty="0" smtClean="0"/>
              <a:t>Texas Success Initiative, Math, Percent Passing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858111268"/>
              </p:ext>
            </p:extLst>
          </p:nvPr>
        </p:nvGraphicFramePr>
        <p:xfrm>
          <a:off x="533400" y="2133600"/>
          <a:ext cx="7924800" cy="141732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t>86</a:t>
                      </a:r>
                      <a:endParaRPr lang="en-US" dirty="0"/>
                    </a:p>
                  </a:txBody>
                  <a:tcPr/>
                </a:tc>
                <a:tc>
                  <a:txBody>
                    <a:bodyPr/>
                    <a:lstStyle/>
                    <a:p>
                      <a:r>
                        <a:rPr lang="en-US" dirty="0" smtClean="0"/>
                        <a:t>69</a:t>
                      </a:r>
                      <a:endParaRPr lang="en-US" dirty="0"/>
                    </a:p>
                  </a:txBody>
                  <a:tcPr/>
                </a:tc>
                <a:tc>
                  <a:txBody>
                    <a:bodyPr/>
                    <a:lstStyle/>
                    <a:p>
                      <a:r>
                        <a:rPr lang="en-US" dirty="0" smtClean="0"/>
                        <a:t>74</a:t>
                      </a:r>
                      <a:endParaRPr lang="en-US" dirty="0"/>
                    </a:p>
                  </a:txBody>
                  <a:tcPr/>
                </a:tc>
                <a:tc>
                  <a:txBody>
                    <a:bodyPr/>
                    <a:lstStyle/>
                    <a:p>
                      <a:r>
                        <a:rPr lang="en-US" dirty="0" smtClean="0"/>
                        <a:t>89</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c>
                  <a:txBody>
                    <a:bodyPr/>
                    <a:lstStyle/>
                    <a:p>
                      <a:r>
                        <a:rPr lang="en-US" dirty="0" smtClean="0"/>
                        <a:t>*</a:t>
                      </a:r>
                      <a:endParaRPr lang="en-US" dirty="0"/>
                    </a:p>
                  </a:txBody>
                  <a:tcPr/>
                </a:tc>
                <a:tc>
                  <a:txBody>
                    <a:bodyPr/>
                    <a:lstStyle/>
                    <a:p>
                      <a:r>
                        <a:rPr lang="en-US" dirty="0" smtClean="0"/>
                        <a:t>92</a:t>
                      </a:r>
                      <a:endParaRPr lang="en-US" dirty="0"/>
                    </a:p>
                  </a:txBody>
                  <a:tcPr/>
                </a:tc>
              </a:tr>
              <a:tr h="309379">
                <a:tc>
                  <a:txBody>
                    <a:bodyPr/>
                    <a:lstStyle/>
                    <a:p>
                      <a:r>
                        <a:rPr lang="en-US" dirty="0" smtClean="0"/>
                        <a:t>2008-09</a:t>
                      </a:r>
                      <a:endParaRPr lang="en-US" dirty="0"/>
                    </a:p>
                  </a:txBody>
                  <a:tcPr/>
                </a:tc>
                <a:tc>
                  <a:txBody>
                    <a:bodyPr/>
                    <a:lstStyle/>
                    <a:p>
                      <a:r>
                        <a:rPr lang="en-US" dirty="0" smtClean="0"/>
                        <a:t>81</a:t>
                      </a:r>
                      <a:endParaRPr lang="en-US" dirty="0"/>
                    </a:p>
                  </a:txBody>
                  <a:tcPr/>
                </a:tc>
                <a:tc>
                  <a:txBody>
                    <a:bodyPr/>
                    <a:lstStyle/>
                    <a:p>
                      <a:r>
                        <a:rPr lang="en-US" dirty="0" smtClean="0"/>
                        <a:t>61</a:t>
                      </a:r>
                      <a:endParaRPr lang="en-US" dirty="0"/>
                    </a:p>
                  </a:txBody>
                  <a:tcPr/>
                </a:tc>
                <a:tc>
                  <a:txBody>
                    <a:bodyPr/>
                    <a:lstStyle/>
                    <a:p>
                      <a:r>
                        <a:rPr lang="en-US" dirty="0" smtClean="0"/>
                        <a:t>77</a:t>
                      </a:r>
                      <a:endParaRPr lang="en-US" dirty="0"/>
                    </a:p>
                  </a:txBody>
                  <a:tcPr/>
                </a:tc>
                <a:tc>
                  <a:txBody>
                    <a:bodyPr/>
                    <a:lstStyle/>
                    <a:p>
                      <a:r>
                        <a:rPr lang="en-US" dirty="0" smtClean="0"/>
                        <a:t>83</a:t>
                      </a:r>
                      <a:endParaRPr lang="en-US" dirty="0"/>
                    </a:p>
                  </a:txBody>
                  <a:tcPr/>
                </a:tc>
                <a:tc>
                  <a:txBody>
                    <a:bodyPr/>
                    <a:lstStyle/>
                    <a:p>
                      <a:r>
                        <a:rPr lang="en-US" dirty="0" smtClean="0"/>
                        <a:t>60</a:t>
                      </a:r>
                      <a:endParaRPr lang="en-US" dirty="0"/>
                    </a:p>
                  </a:txBody>
                  <a:tcPr/>
                </a:tc>
                <a:tc>
                  <a:txBody>
                    <a:bodyPr/>
                    <a:lstStyle/>
                    <a:p>
                      <a:r>
                        <a:rPr lang="en-US" dirty="0" smtClean="0"/>
                        <a:t>90</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5239430"/>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t>85</a:t>
                      </a:r>
                      <a:endParaRPr lang="en-US" dirty="0"/>
                    </a:p>
                  </a:txBody>
                  <a:tcPr/>
                </a:tc>
                <a:tc>
                  <a:txBody>
                    <a:bodyPr/>
                    <a:lstStyle/>
                    <a:p>
                      <a:r>
                        <a:rPr lang="en-US" dirty="0" smtClean="0"/>
                        <a:t>54</a:t>
                      </a:r>
                      <a:endParaRPr lang="en-US" dirty="0"/>
                    </a:p>
                  </a:txBody>
                  <a:tcPr/>
                </a:tc>
                <a:tc>
                  <a:txBody>
                    <a:bodyPr/>
                    <a:lstStyle/>
                    <a:p>
                      <a:r>
                        <a:rPr lang="en-US" dirty="0" smtClean="0"/>
                        <a:t>69</a:t>
                      </a:r>
                      <a:endParaRPr lang="en-US" dirty="0"/>
                    </a:p>
                  </a:txBody>
                  <a:tcPr/>
                </a:tc>
                <a:tc>
                  <a:txBody>
                    <a:bodyPr/>
                    <a:lstStyle/>
                    <a:p>
                      <a:r>
                        <a:rPr lang="en-US" dirty="0" smtClean="0"/>
                        <a:t>89</a:t>
                      </a:r>
                      <a:endParaRPr lang="en-US" dirty="0"/>
                    </a:p>
                  </a:txBody>
                  <a:tcPr/>
                </a:tc>
                <a:tc>
                  <a:txBody>
                    <a:bodyPr/>
                    <a:lstStyle/>
                    <a:p>
                      <a:r>
                        <a:rPr lang="en-US" dirty="0" smtClean="0"/>
                        <a:t>*</a:t>
                      </a:r>
                      <a:endParaRPr lang="en-US" dirty="0"/>
                    </a:p>
                  </a:txBody>
                  <a:tcPr/>
                </a:tc>
                <a:tc>
                  <a:txBody>
                    <a:bodyPr/>
                    <a:lstStyle/>
                    <a:p>
                      <a:r>
                        <a:rPr lang="en-US" dirty="0" smtClean="0"/>
                        <a:t>91</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r>
              <a:tr h="349624">
                <a:tc>
                  <a:txBody>
                    <a:bodyPr/>
                    <a:lstStyle/>
                    <a:p>
                      <a:r>
                        <a:rPr lang="en-US" dirty="0" smtClean="0"/>
                        <a:t>2008-09</a:t>
                      </a:r>
                      <a:endParaRPr lang="en-US" dirty="0"/>
                    </a:p>
                  </a:txBody>
                  <a:tcPr/>
                </a:tc>
                <a:tc>
                  <a:txBody>
                    <a:bodyPr/>
                    <a:lstStyle/>
                    <a:p>
                      <a:r>
                        <a:rPr lang="en-US" dirty="0" smtClean="0"/>
                        <a:t>76</a:t>
                      </a:r>
                      <a:endParaRPr lang="en-US" dirty="0"/>
                    </a:p>
                  </a:txBody>
                  <a:tcPr/>
                </a:tc>
                <a:tc>
                  <a:txBody>
                    <a:bodyPr/>
                    <a:lstStyle/>
                    <a:p>
                      <a:r>
                        <a:rPr lang="en-US" dirty="0" smtClean="0"/>
                        <a:t>35</a:t>
                      </a:r>
                      <a:endParaRPr lang="en-US" dirty="0"/>
                    </a:p>
                  </a:txBody>
                  <a:tcPr/>
                </a:tc>
                <a:tc>
                  <a:txBody>
                    <a:bodyPr/>
                    <a:lstStyle/>
                    <a:p>
                      <a:r>
                        <a:rPr lang="en-US" dirty="0" smtClean="0"/>
                        <a:t>66</a:t>
                      </a:r>
                      <a:endParaRPr lang="en-US" dirty="0"/>
                    </a:p>
                  </a:txBody>
                  <a:tcPr/>
                </a:tc>
                <a:tc>
                  <a:txBody>
                    <a:bodyPr/>
                    <a:lstStyle/>
                    <a:p>
                      <a:r>
                        <a:rPr lang="en-US" dirty="0" smtClean="0"/>
                        <a:t>79</a:t>
                      </a:r>
                      <a:endParaRPr lang="en-US" dirty="0"/>
                    </a:p>
                  </a:txBody>
                  <a:tcPr/>
                </a:tc>
                <a:tc>
                  <a:txBody>
                    <a:bodyPr/>
                    <a:lstStyle/>
                    <a:p>
                      <a:r>
                        <a:rPr lang="en-US" dirty="0" smtClean="0"/>
                        <a:t>60</a:t>
                      </a:r>
                      <a:endParaRPr lang="en-US" dirty="0"/>
                    </a:p>
                  </a:txBody>
                  <a:tcPr/>
                </a:tc>
                <a:tc>
                  <a:txBody>
                    <a:bodyPr/>
                    <a:lstStyle/>
                    <a:p>
                      <a:r>
                        <a:rPr lang="en-US" dirty="0" smtClean="0"/>
                        <a:t>99</a:t>
                      </a:r>
                      <a:endParaRPr lang="en-US" dirty="0"/>
                    </a:p>
                  </a:txBody>
                  <a:tcPr/>
                </a:tc>
                <a:tc>
                  <a:txBody>
                    <a:bodyPr/>
                    <a:lstStyle/>
                    <a:p>
                      <a:r>
                        <a:rPr lang="en-US" dirty="0" smtClean="0"/>
                        <a:t>*</a:t>
                      </a:r>
                      <a:endParaRPr lang="en-US" dirty="0"/>
                    </a:p>
                  </a:txBody>
                  <a:tcPr/>
                </a:tc>
                <a:tc>
                  <a:txBody>
                    <a:bodyPr/>
                    <a:lstStyle/>
                    <a:p>
                      <a:r>
                        <a:rPr lang="en-US" smtClean="0"/>
                        <a:t>73</a:t>
                      </a:r>
                      <a:endParaRPr lang="en-US" dirty="0"/>
                    </a:p>
                  </a:txBody>
                  <a:tcPr/>
                </a:tc>
              </a:tr>
            </a:tbl>
          </a:graphicData>
        </a:graphic>
      </p:graphicFrame>
    </p:spTree>
    <p:extLst>
      <p:ext uri="{BB962C8B-B14F-4D97-AF65-F5344CB8AC3E}">
        <p14:creationId xmlns:p14="http://schemas.microsoft.com/office/powerpoint/2010/main" val="572736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Amarillo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Percentage College Ready Graduates, Class of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549321451"/>
              </p:ext>
            </p:extLst>
          </p:nvPr>
        </p:nvGraphicFramePr>
        <p:xfrm>
          <a:off x="914400" y="2819400"/>
          <a:ext cx="7924800" cy="1804974"/>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Subject</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English</a:t>
                      </a:r>
                      <a:endParaRPr lang="en-US" dirty="0"/>
                    </a:p>
                  </a:txBody>
                  <a:tcPr/>
                </a:tc>
                <a:tc>
                  <a:txBody>
                    <a:bodyPr/>
                    <a:lstStyle/>
                    <a:p>
                      <a:r>
                        <a:rPr lang="en-US" dirty="0" smtClean="0"/>
                        <a:t>89</a:t>
                      </a:r>
                      <a:endParaRPr lang="en-US" dirty="0"/>
                    </a:p>
                  </a:txBody>
                  <a:tcPr/>
                </a:tc>
                <a:tc>
                  <a:txBody>
                    <a:bodyPr/>
                    <a:lstStyle/>
                    <a:p>
                      <a:r>
                        <a:rPr lang="en-US" dirty="0" smtClean="0"/>
                        <a:t>79</a:t>
                      </a:r>
                      <a:endParaRPr lang="en-US" dirty="0"/>
                    </a:p>
                  </a:txBody>
                  <a:tcPr/>
                </a:tc>
                <a:tc>
                  <a:txBody>
                    <a:bodyPr/>
                    <a:lstStyle/>
                    <a:p>
                      <a:r>
                        <a:rPr lang="en-US" dirty="0" smtClean="0"/>
                        <a:t>78</a:t>
                      </a:r>
                      <a:endParaRPr lang="en-US" dirty="0"/>
                    </a:p>
                  </a:txBody>
                  <a:tcPr/>
                </a:tc>
                <a:tc>
                  <a:txBody>
                    <a:bodyPr/>
                    <a:lstStyle/>
                    <a:p>
                      <a:r>
                        <a:rPr lang="en-US" dirty="0" smtClean="0"/>
                        <a:t>81</a:t>
                      </a:r>
                      <a:endParaRPr lang="en-US" dirty="0"/>
                    </a:p>
                  </a:txBody>
                  <a:tcPr/>
                </a:tc>
                <a:tc>
                  <a:txBody>
                    <a:bodyPr/>
                    <a:lstStyle/>
                    <a:p>
                      <a:r>
                        <a:rPr lang="en-US" dirty="0" smtClean="0"/>
                        <a:t>*</a:t>
                      </a:r>
                      <a:endParaRPr lang="en-US" dirty="0"/>
                    </a:p>
                  </a:txBody>
                  <a:tcPr/>
                </a:tc>
                <a:tc>
                  <a:txBody>
                    <a:bodyPr/>
                    <a:lstStyle/>
                    <a:p>
                      <a:r>
                        <a:rPr lang="en-US" dirty="0" smtClean="0"/>
                        <a:t>88</a:t>
                      </a:r>
                      <a:endParaRPr lang="en-US" dirty="0"/>
                    </a:p>
                  </a:txBody>
                  <a:tcPr/>
                </a:tc>
                <a:tc>
                  <a:txBody>
                    <a:bodyPr/>
                    <a:lstStyle/>
                    <a:p>
                      <a:r>
                        <a:rPr lang="en-US" dirty="0" smtClean="0"/>
                        <a:t>*</a:t>
                      </a:r>
                      <a:endParaRPr lang="en-US" dirty="0"/>
                    </a:p>
                  </a:txBody>
                  <a:tcPr/>
                </a:tc>
                <a:tc>
                  <a:txBody>
                    <a:bodyPr/>
                    <a:lstStyle/>
                    <a:p>
                      <a:r>
                        <a:rPr lang="en-US" dirty="0" smtClean="0"/>
                        <a:t>57</a:t>
                      </a:r>
                      <a:endParaRPr lang="en-US" dirty="0"/>
                    </a:p>
                  </a:txBody>
                  <a:tcPr/>
                </a:tc>
              </a:tr>
              <a:tr h="388298">
                <a:tc>
                  <a:txBody>
                    <a:bodyPr/>
                    <a:lstStyle/>
                    <a:p>
                      <a:r>
                        <a:rPr lang="en-US" dirty="0" smtClean="0"/>
                        <a:t>Math</a:t>
                      </a:r>
                      <a:endParaRPr lang="en-US" dirty="0"/>
                    </a:p>
                  </a:txBody>
                  <a:tcPr/>
                </a:tc>
                <a:tc>
                  <a:txBody>
                    <a:bodyPr/>
                    <a:lstStyle/>
                    <a:p>
                      <a:r>
                        <a:rPr lang="en-US" dirty="0" smtClean="0"/>
                        <a:t>76</a:t>
                      </a:r>
                      <a:endParaRPr lang="en-US" dirty="0"/>
                    </a:p>
                  </a:txBody>
                  <a:tcPr/>
                </a:tc>
                <a:tc>
                  <a:txBody>
                    <a:bodyPr/>
                    <a:lstStyle/>
                    <a:p>
                      <a:r>
                        <a:rPr lang="en-US" dirty="0" smtClean="0"/>
                        <a:t>71</a:t>
                      </a:r>
                      <a:endParaRPr lang="en-US" dirty="0"/>
                    </a:p>
                  </a:txBody>
                  <a:tcPr/>
                </a:tc>
                <a:tc>
                  <a:txBody>
                    <a:bodyPr/>
                    <a:lstStyle/>
                    <a:p>
                      <a:r>
                        <a:rPr lang="en-US" dirty="0" smtClean="0"/>
                        <a:t>71</a:t>
                      </a:r>
                      <a:endParaRPr lang="en-US" dirty="0"/>
                    </a:p>
                  </a:txBody>
                  <a:tcPr/>
                </a:tc>
                <a:tc>
                  <a:txBody>
                    <a:bodyPr/>
                    <a:lstStyle/>
                    <a:p>
                      <a:r>
                        <a:rPr lang="en-US" dirty="0" smtClean="0"/>
                        <a:t>78</a:t>
                      </a:r>
                      <a:endParaRPr lang="en-US" dirty="0"/>
                    </a:p>
                  </a:txBody>
                  <a:tcPr/>
                </a:tc>
                <a:tc>
                  <a:txBody>
                    <a:bodyPr/>
                    <a:lstStyle/>
                    <a:p>
                      <a:r>
                        <a:rPr lang="en-US" dirty="0" smtClean="0"/>
                        <a:t>*</a:t>
                      </a:r>
                      <a:endParaRPr lang="en-US" dirty="0"/>
                    </a:p>
                  </a:txBody>
                  <a:tcPr/>
                </a:tc>
                <a:tc>
                  <a:txBody>
                    <a:bodyPr/>
                    <a:lstStyle/>
                    <a:p>
                      <a:r>
                        <a:rPr lang="en-US" dirty="0" smtClean="0"/>
                        <a:t>56</a:t>
                      </a:r>
                      <a:endParaRPr lang="en-US" dirty="0"/>
                    </a:p>
                  </a:txBody>
                  <a:tcPr/>
                </a:tc>
                <a:tc>
                  <a:txBody>
                    <a:bodyPr/>
                    <a:lstStyle/>
                    <a:p>
                      <a:r>
                        <a:rPr lang="en-US" dirty="0" smtClean="0"/>
                        <a:t>*</a:t>
                      </a:r>
                      <a:endParaRPr lang="en-US" dirty="0"/>
                    </a:p>
                  </a:txBody>
                  <a:tcPr/>
                </a:tc>
                <a:tc>
                  <a:txBody>
                    <a:bodyPr/>
                    <a:lstStyle/>
                    <a:p>
                      <a:r>
                        <a:rPr lang="en-US" dirty="0" smtClean="0"/>
                        <a:t>29</a:t>
                      </a:r>
                      <a:endParaRPr lang="en-US" dirty="0"/>
                    </a:p>
                  </a:txBody>
                  <a:tcPr/>
                </a:tc>
              </a:tr>
              <a:tr h="388298">
                <a:tc>
                  <a:txBody>
                    <a:bodyPr/>
                    <a:lstStyle/>
                    <a:p>
                      <a:r>
                        <a:rPr lang="en-US" dirty="0" smtClean="0"/>
                        <a:t>Both</a:t>
                      </a:r>
                      <a:endParaRPr lang="en-US" dirty="0"/>
                    </a:p>
                  </a:txBody>
                  <a:tcPr/>
                </a:tc>
                <a:tc>
                  <a:txBody>
                    <a:bodyPr/>
                    <a:lstStyle/>
                    <a:p>
                      <a:r>
                        <a:rPr lang="en-US" dirty="0" smtClean="0"/>
                        <a:t>69</a:t>
                      </a:r>
                      <a:endParaRPr lang="en-US" dirty="0"/>
                    </a:p>
                  </a:txBody>
                  <a:tcPr/>
                </a:tc>
                <a:tc>
                  <a:txBody>
                    <a:bodyPr/>
                    <a:lstStyle/>
                    <a:p>
                      <a:r>
                        <a:rPr lang="en-US" dirty="0" smtClean="0"/>
                        <a:t>57</a:t>
                      </a:r>
                      <a:endParaRPr lang="en-US" dirty="0"/>
                    </a:p>
                  </a:txBody>
                  <a:tcPr/>
                </a:tc>
                <a:tc>
                  <a:txBody>
                    <a:bodyPr/>
                    <a:lstStyle/>
                    <a:p>
                      <a:r>
                        <a:rPr lang="en-US" dirty="0" smtClean="0"/>
                        <a:t>63</a:t>
                      </a:r>
                      <a:endParaRPr lang="en-US" dirty="0"/>
                    </a:p>
                  </a:txBody>
                  <a:tcPr/>
                </a:tc>
                <a:tc>
                  <a:txBody>
                    <a:bodyPr/>
                    <a:lstStyle/>
                    <a:p>
                      <a:r>
                        <a:rPr lang="en-US" dirty="0" smtClean="0"/>
                        <a:t>72</a:t>
                      </a:r>
                      <a:endParaRPr lang="en-US" dirty="0"/>
                    </a:p>
                  </a:txBody>
                  <a:tcPr/>
                </a:tc>
                <a:tc>
                  <a:txBody>
                    <a:bodyPr/>
                    <a:lstStyle/>
                    <a:p>
                      <a:r>
                        <a:rPr lang="en-US" dirty="0" smtClean="0"/>
                        <a:t>*</a:t>
                      </a:r>
                      <a:endParaRPr lang="en-US" dirty="0"/>
                    </a:p>
                  </a:txBody>
                  <a:tcPr/>
                </a:tc>
                <a:tc>
                  <a:txBody>
                    <a:bodyPr/>
                    <a:lstStyle/>
                    <a:p>
                      <a:r>
                        <a:rPr lang="en-US" dirty="0" smtClean="0"/>
                        <a:t>63</a:t>
                      </a:r>
                      <a:endParaRPr lang="en-US" dirty="0"/>
                    </a:p>
                  </a:txBody>
                  <a:tcPr/>
                </a:tc>
                <a:tc>
                  <a:txBody>
                    <a:bodyPr/>
                    <a:lstStyle/>
                    <a:p>
                      <a:r>
                        <a:rPr lang="en-US" dirty="0" smtClean="0"/>
                        <a:t>*</a:t>
                      </a:r>
                      <a:endParaRPr lang="en-US" dirty="0"/>
                    </a:p>
                  </a:txBody>
                  <a:tcPr/>
                </a:tc>
                <a:tc>
                  <a:txBody>
                    <a:bodyPr/>
                    <a:lstStyle/>
                    <a:p>
                      <a:r>
                        <a:rPr lang="en-US" dirty="0" smtClean="0"/>
                        <a:t>29</a:t>
                      </a:r>
                      <a:endParaRPr lang="en-US" dirty="0"/>
                    </a:p>
                  </a:txBody>
                  <a:tcPr/>
                </a:tc>
              </a:tr>
            </a:tbl>
          </a:graphicData>
        </a:graphic>
      </p:graphicFrame>
    </p:spTree>
    <p:extLst>
      <p:ext uri="{BB962C8B-B14F-4D97-AF65-F5344CB8AC3E}">
        <p14:creationId xmlns:p14="http://schemas.microsoft.com/office/powerpoint/2010/main" val="2381466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Amarillo High School,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453122732"/>
              </p:ext>
            </p:extLst>
          </p:nvPr>
        </p:nvGraphicFramePr>
        <p:xfrm>
          <a:off x="990600" y="1676400"/>
          <a:ext cx="5105399" cy="4858769"/>
        </p:xfrm>
        <a:graphic>
          <a:graphicData uri="http://schemas.openxmlformats.org/drawingml/2006/table">
            <a:tbl>
              <a:tblPr firstRow="1" bandRow="1">
                <a:tableStyleId>{5C22544A-7EE6-4342-B048-85BDC9FD1C3A}</a:tableStyleId>
              </a:tblPr>
              <a:tblGrid>
                <a:gridCol w="4038600"/>
                <a:gridCol w="1066799"/>
              </a:tblGrid>
              <a:tr h="380999">
                <a:tc>
                  <a:txBody>
                    <a:bodyPr/>
                    <a:lstStyle/>
                    <a:p>
                      <a:r>
                        <a:rPr lang="en-US" dirty="0" smtClean="0"/>
                        <a:t>Institution of</a:t>
                      </a:r>
                      <a:r>
                        <a:rPr lang="en-US" baseline="0" dirty="0" smtClean="0"/>
                        <a:t> Enrollment, Class of 2011</a:t>
                      </a:r>
                      <a:endParaRPr lang="en-US" dirty="0"/>
                    </a:p>
                  </a:txBody>
                  <a:tcPr/>
                </a:tc>
                <a:tc>
                  <a:txBody>
                    <a:bodyPr/>
                    <a:lstStyle/>
                    <a:p>
                      <a:r>
                        <a:rPr lang="en-US" dirty="0" smtClean="0"/>
                        <a:t>Students</a:t>
                      </a:r>
                      <a:endParaRPr lang="en-US" dirty="0"/>
                    </a:p>
                  </a:txBody>
                  <a:tcPr/>
                </a:tc>
              </a:tr>
              <a:tr h="411201">
                <a:tc>
                  <a:txBody>
                    <a:bodyPr/>
                    <a:lstStyle/>
                    <a:p>
                      <a:r>
                        <a:rPr lang="en-US" dirty="0" smtClean="0"/>
                        <a:t>Amarillo College</a:t>
                      </a:r>
                      <a:endParaRPr lang="en-US" dirty="0"/>
                    </a:p>
                  </a:txBody>
                  <a:tcPr/>
                </a:tc>
                <a:tc>
                  <a:txBody>
                    <a:bodyPr/>
                    <a:lstStyle/>
                    <a:p>
                      <a:r>
                        <a:rPr lang="en-US" dirty="0" smtClean="0"/>
                        <a:t>154</a:t>
                      </a:r>
                      <a:endParaRPr lang="en-US" dirty="0"/>
                    </a:p>
                  </a:txBody>
                  <a:tcPr/>
                </a:tc>
              </a:tr>
              <a:tr h="411201">
                <a:tc>
                  <a:txBody>
                    <a:bodyPr/>
                    <a:lstStyle/>
                    <a:p>
                      <a:r>
                        <a:rPr lang="en-US" dirty="0" smtClean="0"/>
                        <a:t>West Texas A&amp;M University</a:t>
                      </a:r>
                      <a:endParaRPr lang="en-US" dirty="0"/>
                    </a:p>
                  </a:txBody>
                  <a:tcPr/>
                </a:tc>
                <a:tc>
                  <a:txBody>
                    <a:bodyPr/>
                    <a:lstStyle/>
                    <a:p>
                      <a:r>
                        <a:rPr lang="en-US" dirty="0" smtClean="0"/>
                        <a:t> 46</a:t>
                      </a:r>
                      <a:endParaRPr lang="en-US" dirty="0"/>
                    </a:p>
                  </a:txBody>
                  <a:tcPr/>
                </a:tc>
              </a:tr>
              <a:tr h="411201">
                <a:tc>
                  <a:txBody>
                    <a:bodyPr/>
                    <a:lstStyle/>
                    <a:p>
                      <a:r>
                        <a:rPr lang="en-US" dirty="0" smtClean="0"/>
                        <a:t>Texas Tech University</a:t>
                      </a:r>
                      <a:endParaRPr lang="en-US" dirty="0"/>
                    </a:p>
                  </a:txBody>
                  <a:tcPr/>
                </a:tc>
                <a:tc>
                  <a:txBody>
                    <a:bodyPr/>
                    <a:lstStyle/>
                    <a:p>
                      <a:r>
                        <a:rPr lang="en-US" dirty="0" smtClean="0"/>
                        <a:t> 44</a:t>
                      </a:r>
                      <a:endParaRPr lang="en-US" dirty="0"/>
                    </a:p>
                  </a:txBody>
                  <a:tcPr/>
                </a:tc>
              </a:tr>
              <a:tr h="411201">
                <a:tc>
                  <a:txBody>
                    <a:bodyPr/>
                    <a:lstStyle/>
                    <a:p>
                      <a:r>
                        <a:rPr lang="en-US" dirty="0" smtClean="0"/>
                        <a:t>Univ. of Texas at Austin</a:t>
                      </a:r>
                      <a:endParaRPr lang="en-US" dirty="0"/>
                    </a:p>
                  </a:txBody>
                  <a:tcPr/>
                </a:tc>
                <a:tc>
                  <a:txBody>
                    <a:bodyPr/>
                    <a:lstStyle/>
                    <a:p>
                      <a:r>
                        <a:rPr lang="en-US" dirty="0" smtClean="0"/>
                        <a:t> 13</a:t>
                      </a:r>
                      <a:endParaRPr lang="en-US" dirty="0"/>
                    </a:p>
                  </a:txBody>
                  <a:tcPr/>
                </a:tc>
              </a:tr>
              <a:tr h="411201">
                <a:tc>
                  <a:txBody>
                    <a:bodyPr/>
                    <a:lstStyle/>
                    <a:p>
                      <a:r>
                        <a:rPr lang="en-US" dirty="0" smtClean="0"/>
                        <a:t>Texas A&amp;M University</a:t>
                      </a:r>
                      <a:endParaRPr lang="en-US" dirty="0"/>
                    </a:p>
                  </a:txBody>
                  <a:tcPr/>
                </a:tc>
                <a:tc>
                  <a:txBody>
                    <a:bodyPr/>
                    <a:lstStyle/>
                    <a:p>
                      <a:r>
                        <a:rPr lang="en-US" dirty="0" smtClean="0"/>
                        <a:t>   9</a:t>
                      </a:r>
                      <a:endParaRPr lang="en-US" dirty="0"/>
                    </a:p>
                  </a:txBody>
                  <a:tcPr/>
                </a:tc>
              </a:tr>
              <a:tr h="411201">
                <a:tc>
                  <a:txBody>
                    <a:bodyPr/>
                    <a:lstStyle/>
                    <a:p>
                      <a:r>
                        <a:rPr lang="en-US" dirty="0" smtClean="0"/>
                        <a:t>Baylor</a:t>
                      </a:r>
                      <a:r>
                        <a:rPr lang="en-US" baseline="0" dirty="0" smtClean="0"/>
                        <a:t> University</a:t>
                      </a:r>
                      <a:endParaRPr lang="en-US" dirty="0"/>
                    </a:p>
                  </a:txBody>
                  <a:tcPr/>
                </a:tc>
                <a:tc>
                  <a:txBody>
                    <a:bodyPr/>
                    <a:lstStyle/>
                    <a:p>
                      <a:r>
                        <a:rPr lang="en-US" dirty="0" smtClean="0"/>
                        <a:t>   6</a:t>
                      </a:r>
                      <a:endParaRPr lang="en-US" dirty="0"/>
                    </a:p>
                  </a:txBody>
                  <a:tcPr/>
                </a:tc>
              </a:tr>
              <a:tr h="411201">
                <a:tc>
                  <a:txBody>
                    <a:bodyPr/>
                    <a:lstStyle/>
                    <a:p>
                      <a:r>
                        <a:rPr lang="en-US" dirty="0" smtClean="0"/>
                        <a:t>Texas State</a:t>
                      </a:r>
                      <a:r>
                        <a:rPr lang="en-US" baseline="0" dirty="0" smtClean="0"/>
                        <a:t> University-San Marcos</a:t>
                      </a:r>
                      <a:endParaRPr lang="en-US" dirty="0"/>
                    </a:p>
                  </a:txBody>
                  <a:tcPr/>
                </a:tc>
                <a:tc>
                  <a:txBody>
                    <a:bodyPr/>
                    <a:lstStyle/>
                    <a:p>
                      <a:r>
                        <a:rPr lang="en-US" dirty="0" smtClean="0"/>
                        <a:t>   6</a:t>
                      </a:r>
                      <a:endParaRPr lang="en-US" dirty="0"/>
                    </a:p>
                  </a:txBody>
                  <a:tcPr/>
                </a:tc>
              </a:tr>
              <a:tr h="411201">
                <a:tc>
                  <a:txBody>
                    <a:bodyPr/>
                    <a:lstStyle/>
                    <a:p>
                      <a:r>
                        <a:rPr lang="en-US" dirty="0" smtClean="0"/>
                        <a:t>Other Public/</a:t>
                      </a:r>
                      <a:r>
                        <a:rPr lang="en-US" dirty="0" err="1" smtClean="0"/>
                        <a:t>Ind</a:t>
                      </a:r>
                      <a:r>
                        <a:rPr lang="en-US" dirty="0" smtClean="0"/>
                        <a:t> 4-year (15)</a:t>
                      </a:r>
                      <a:endParaRPr lang="en-US" dirty="0"/>
                    </a:p>
                  </a:txBody>
                  <a:tcPr/>
                </a:tc>
                <a:tc>
                  <a:txBody>
                    <a:bodyPr/>
                    <a:lstStyle/>
                    <a:p>
                      <a:r>
                        <a:rPr lang="en-US" dirty="0" smtClean="0"/>
                        <a:t> 27</a:t>
                      </a:r>
                      <a:endParaRPr lang="en-US" dirty="0"/>
                    </a:p>
                  </a:txBody>
                  <a:tcPr/>
                </a:tc>
              </a:tr>
              <a:tr h="411201">
                <a:tc>
                  <a:txBody>
                    <a:bodyPr/>
                    <a:lstStyle/>
                    <a:p>
                      <a:r>
                        <a:rPr lang="en-US" dirty="0" smtClean="0"/>
                        <a:t>Other Public/</a:t>
                      </a:r>
                      <a:r>
                        <a:rPr lang="en-US" dirty="0" err="1" smtClean="0"/>
                        <a:t>Ind</a:t>
                      </a:r>
                      <a:r>
                        <a:rPr lang="en-US" dirty="0" smtClean="0"/>
                        <a:t> 2-year (9)</a:t>
                      </a:r>
                      <a:endParaRPr lang="en-US" dirty="0"/>
                    </a:p>
                  </a:txBody>
                  <a:tcPr/>
                </a:tc>
                <a:tc>
                  <a:txBody>
                    <a:bodyPr/>
                    <a:lstStyle/>
                    <a:p>
                      <a:r>
                        <a:rPr lang="en-US" dirty="0" smtClean="0"/>
                        <a:t> 17</a:t>
                      </a:r>
                      <a:endParaRPr lang="en-US" dirty="0"/>
                    </a:p>
                  </a:txBody>
                  <a:tcPr/>
                </a:tc>
              </a:tr>
              <a:tr h="411201">
                <a:tc>
                  <a:txBody>
                    <a:bodyPr/>
                    <a:lstStyle/>
                    <a:p>
                      <a:r>
                        <a:rPr lang="en-US" dirty="0" smtClean="0"/>
                        <a:t>Not </a:t>
                      </a:r>
                      <a:r>
                        <a:rPr lang="en-US" dirty="0" err="1" smtClean="0"/>
                        <a:t>trackable</a:t>
                      </a:r>
                      <a:endParaRPr lang="en-US" dirty="0"/>
                    </a:p>
                  </a:txBody>
                  <a:tcPr/>
                </a:tc>
                <a:tc>
                  <a:txBody>
                    <a:bodyPr/>
                    <a:lstStyle/>
                    <a:p>
                      <a:r>
                        <a:rPr lang="en-US" dirty="0" smtClean="0"/>
                        <a:t>   3</a:t>
                      </a:r>
                      <a:endParaRPr lang="en-US" dirty="0"/>
                    </a:p>
                  </a:txBody>
                  <a:tcPr/>
                </a:tc>
              </a:tr>
              <a:tr h="307590">
                <a:tc>
                  <a:txBody>
                    <a:bodyPr/>
                    <a:lstStyle/>
                    <a:p>
                      <a:r>
                        <a:rPr lang="en-US" dirty="0" smtClean="0"/>
                        <a:t>Not found</a:t>
                      </a:r>
                      <a:endParaRPr lang="en-US" dirty="0"/>
                    </a:p>
                  </a:txBody>
                  <a:tcPr/>
                </a:tc>
                <a:tc>
                  <a:txBody>
                    <a:bodyPr/>
                    <a:lstStyle/>
                    <a:p>
                      <a:r>
                        <a:rPr lang="en-US" dirty="0" smtClean="0"/>
                        <a:t>180</a:t>
                      </a:r>
                      <a:endParaRPr lang="en-US" dirty="0"/>
                    </a:p>
                  </a:txBody>
                  <a:tcPr/>
                </a:tc>
              </a:tr>
            </a:tbl>
          </a:graphicData>
        </a:graphic>
      </p:graphicFrame>
    </p:spTree>
    <p:extLst>
      <p:ext uri="{BB962C8B-B14F-4D97-AF65-F5344CB8AC3E}">
        <p14:creationId xmlns:p14="http://schemas.microsoft.com/office/powerpoint/2010/main" val="275237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Amarillo High School, 2011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 Public Higher Education First Year Grades of High School Graduates in FY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40469565"/>
              </p:ext>
            </p:extLst>
          </p:nvPr>
        </p:nvGraphicFramePr>
        <p:xfrm>
          <a:off x="914400" y="2819400"/>
          <a:ext cx="6629400" cy="1416676"/>
        </p:xfrm>
        <a:graphic>
          <a:graphicData uri="http://schemas.openxmlformats.org/drawingml/2006/table">
            <a:tbl>
              <a:tblPr firstRow="1" bandRow="1">
                <a:tableStyleId>{5C22544A-7EE6-4342-B048-85BDC9FD1C3A}</a:tableStyleId>
              </a:tblPr>
              <a:tblGrid>
                <a:gridCol w="963561"/>
                <a:gridCol w="619432"/>
                <a:gridCol w="619432"/>
                <a:gridCol w="1032387"/>
                <a:gridCol w="1032388"/>
                <a:gridCol w="990600"/>
                <a:gridCol w="685800"/>
                <a:gridCol w="685800"/>
              </a:tblGrid>
              <a:tr h="558511">
                <a:tc>
                  <a:txBody>
                    <a:bodyPr/>
                    <a:lstStyle/>
                    <a:p>
                      <a:r>
                        <a:rPr lang="en-US" dirty="0" smtClean="0"/>
                        <a:t>IHE type</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r>
              <a:tr h="388298">
                <a:tc>
                  <a:txBody>
                    <a:bodyPr/>
                    <a:lstStyle/>
                    <a:p>
                      <a:r>
                        <a:rPr lang="en-US" dirty="0" smtClean="0"/>
                        <a:t>4-year</a:t>
                      </a:r>
                      <a:endParaRPr lang="en-US" dirty="0"/>
                    </a:p>
                  </a:txBody>
                  <a:tcPr/>
                </a:tc>
                <a:tc>
                  <a:txBody>
                    <a:bodyPr/>
                    <a:lstStyle/>
                    <a:p>
                      <a:r>
                        <a:rPr lang="en-US" dirty="0" smtClean="0"/>
                        <a:t>141</a:t>
                      </a:r>
                      <a:endParaRPr lang="en-US" dirty="0"/>
                    </a:p>
                  </a:txBody>
                  <a:tcPr/>
                </a:tc>
                <a:tc>
                  <a:txBody>
                    <a:bodyPr/>
                    <a:lstStyle/>
                    <a:p>
                      <a:r>
                        <a:rPr lang="en-US" dirty="0" smtClean="0"/>
                        <a:t>21</a:t>
                      </a:r>
                      <a:endParaRPr lang="en-US" dirty="0"/>
                    </a:p>
                  </a:txBody>
                  <a:tcPr/>
                </a:tc>
                <a:tc>
                  <a:txBody>
                    <a:bodyPr/>
                    <a:lstStyle/>
                    <a:p>
                      <a:r>
                        <a:rPr lang="en-US" dirty="0" smtClean="0"/>
                        <a:t>15</a:t>
                      </a:r>
                      <a:endParaRPr lang="en-US" dirty="0"/>
                    </a:p>
                  </a:txBody>
                  <a:tcPr/>
                </a:tc>
                <a:tc>
                  <a:txBody>
                    <a:bodyPr/>
                    <a:lstStyle/>
                    <a:p>
                      <a:r>
                        <a:rPr lang="en-US" dirty="0" smtClean="0"/>
                        <a:t>31</a:t>
                      </a:r>
                      <a:endParaRPr lang="en-US" dirty="0"/>
                    </a:p>
                  </a:txBody>
                  <a:tcPr/>
                </a:tc>
                <a:tc>
                  <a:txBody>
                    <a:bodyPr/>
                    <a:lstStyle/>
                    <a:p>
                      <a:r>
                        <a:rPr lang="en-US" dirty="0" smtClean="0"/>
                        <a:t>35</a:t>
                      </a:r>
                      <a:endParaRPr lang="en-US" dirty="0"/>
                    </a:p>
                  </a:txBody>
                  <a:tcPr/>
                </a:tc>
                <a:tc>
                  <a:txBody>
                    <a:bodyPr/>
                    <a:lstStyle/>
                    <a:p>
                      <a:r>
                        <a:rPr lang="en-US" dirty="0" smtClean="0"/>
                        <a:t>39</a:t>
                      </a:r>
                      <a:endParaRPr lang="en-US" dirty="0"/>
                    </a:p>
                  </a:txBody>
                  <a:tcPr/>
                </a:tc>
                <a:tc>
                  <a:txBody>
                    <a:bodyPr/>
                    <a:lstStyle/>
                    <a:p>
                      <a:r>
                        <a:rPr lang="en-US" dirty="0" smtClean="0"/>
                        <a:t>0</a:t>
                      </a:r>
                      <a:endParaRPr lang="en-US" dirty="0"/>
                    </a:p>
                  </a:txBody>
                  <a:tcPr/>
                </a:tc>
              </a:tr>
              <a:tr h="388298">
                <a:tc>
                  <a:txBody>
                    <a:bodyPr/>
                    <a:lstStyle/>
                    <a:p>
                      <a:r>
                        <a:rPr lang="en-US" dirty="0" smtClean="0"/>
                        <a:t>2-year</a:t>
                      </a:r>
                      <a:endParaRPr lang="en-US" dirty="0"/>
                    </a:p>
                  </a:txBody>
                  <a:tcPr/>
                </a:tc>
                <a:tc>
                  <a:txBody>
                    <a:bodyPr/>
                    <a:lstStyle/>
                    <a:p>
                      <a:r>
                        <a:rPr lang="en-US" dirty="0" smtClean="0"/>
                        <a:t>193</a:t>
                      </a:r>
                      <a:endParaRPr lang="en-US" dirty="0"/>
                    </a:p>
                  </a:txBody>
                  <a:tcPr/>
                </a:tc>
                <a:tc>
                  <a:txBody>
                    <a:bodyPr/>
                    <a:lstStyle/>
                    <a:p>
                      <a:r>
                        <a:rPr lang="en-US" dirty="0" smtClean="0"/>
                        <a:t>56</a:t>
                      </a:r>
                      <a:endParaRPr lang="en-US" dirty="0"/>
                    </a:p>
                  </a:txBody>
                  <a:tcPr/>
                </a:tc>
                <a:tc>
                  <a:txBody>
                    <a:bodyPr/>
                    <a:lstStyle/>
                    <a:p>
                      <a:r>
                        <a:rPr lang="en-US" dirty="0" smtClean="0"/>
                        <a:t>31</a:t>
                      </a:r>
                      <a:endParaRPr lang="en-US" dirty="0"/>
                    </a:p>
                  </a:txBody>
                  <a:tcPr/>
                </a:tc>
                <a:tc>
                  <a:txBody>
                    <a:bodyPr/>
                    <a:lstStyle/>
                    <a:p>
                      <a:r>
                        <a:rPr lang="en-US" dirty="0" smtClean="0"/>
                        <a:t>30</a:t>
                      </a:r>
                      <a:endParaRPr lang="en-US" dirty="0"/>
                    </a:p>
                  </a:txBody>
                  <a:tcPr/>
                </a:tc>
                <a:tc>
                  <a:txBody>
                    <a:bodyPr/>
                    <a:lstStyle/>
                    <a:p>
                      <a:r>
                        <a:rPr lang="en-US" dirty="0" smtClean="0"/>
                        <a:t>38</a:t>
                      </a:r>
                      <a:endParaRPr lang="en-US" dirty="0"/>
                    </a:p>
                  </a:txBody>
                  <a:tcPr/>
                </a:tc>
                <a:tc>
                  <a:txBody>
                    <a:bodyPr/>
                    <a:lstStyle/>
                    <a:p>
                      <a:r>
                        <a:rPr lang="en-US" dirty="0" smtClean="0"/>
                        <a:t>28</a:t>
                      </a:r>
                      <a:endParaRPr lang="en-US" dirty="0"/>
                    </a:p>
                  </a:txBody>
                  <a:tcPr/>
                </a:tc>
                <a:tc>
                  <a:txBody>
                    <a:bodyPr/>
                    <a:lstStyle/>
                    <a:p>
                      <a:r>
                        <a:rPr lang="en-US" dirty="0" smtClean="0"/>
                        <a:t>10</a:t>
                      </a:r>
                      <a:endParaRPr lang="en-US" dirty="0"/>
                    </a:p>
                  </a:txBody>
                  <a:tcPr/>
                </a:tc>
              </a:tr>
            </a:tbl>
          </a:graphicData>
        </a:graphic>
      </p:graphicFrame>
    </p:spTree>
    <p:extLst>
      <p:ext uri="{BB962C8B-B14F-4D97-AF65-F5344CB8AC3E}">
        <p14:creationId xmlns:p14="http://schemas.microsoft.com/office/powerpoint/2010/main" val="29952143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Frank Phillips College, 2011</a:t>
            </a:r>
            <a:br>
              <a:rPr lang="en-US" dirty="0" smtClean="0"/>
            </a:br>
            <a:r>
              <a:rPr lang="en-US" dirty="0" smtClean="0"/>
              <a:t>West Texas A&amp;M University, 2011</a:t>
            </a: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Enrollment by Year; 2011 by Ethnicity Percentage</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065304428"/>
              </p:ext>
            </p:extLst>
          </p:nvPr>
        </p:nvGraphicFramePr>
        <p:xfrm>
          <a:off x="609600" y="2667000"/>
          <a:ext cx="4597400" cy="1107440"/>
        </p:xfrm>
        <a:graphic>
          <a:graphicData uri="http://schemas.openxmlformats.org/drawingml/2006/table">
            <a:tbl>
              <a:tblPr firstRow="1" bandRow="1">
                <a:tableStyleId>{5C22544A-7EE6-4342-B048-85BDC9FD1C3A}</a:tableStyleId>
              </a:tblPr>
              <a:tblGrid>
                <a:gridCol w="2819400"/>
                <a:gridCol w="870505"/>
                <a:gridCol w="907495"/>
              </a:tblGrid>
              <a:tr h="152400">
                <a:tc>
                  <a:txBody>
                    <a:bodyPr/>
                    <a:lstStyle/>
                    <a:p>
                      <a:r>
                        <a:rPr lang="en-US" dirty="0" smtClean="0"/>
                        <a:t>Institution</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r>
              <a:tr h="370840">
                <a:tc>
                  <a:txBody>
                    <a:bodyPr/>
                    <a:lstStyle/>
                    <a:p>
                      <a:r>
                        <a:rPr lang="en-US" dirty="0" smtClean="0"/>
                        <a:t>Frank Phillips College</a:t>
                      </a:r>
                      <a:endParaRPr lang="en-US" dirty="0"/>
                    </a:p>
                  </a:txBody>
                  <a:tcPr/>
                </a:tc>
                <a:tc>
                  <a:txBody>
                    <a:bodyPr/>
                    <a:lstStyle/>
                    <a:p>
                      <a:r>
                        <a:rPr lang="en-US" dirty="0" smtClean="0"/>
                        <a:t>1208</a:t>
                      </a:r>
                      <a:endParaRPr lang="en-US" dirty="0"/>
                    </a:p>
                  </a:txBody>
                  <a:tcPr/>
                </a:tc>
                <a:tc>
                  <a:txBody>
                    <a:bodyPr/>
                    <a:lstStyle/>
                    <a:p>
                      <a:r>
                        <a:rPr lang="en-US" dirty="0" smtClean="0"/>
                        <a:t>1031</a:t>
                      </a:r>
                      <a:endParaRPr lang="en-US" dirty="0"/>
                    </a:p>
                  </a:txBody>
                  <a:tcPr/>
                </a:tc>
              </a:tr>
              <a:tr h="370840">
                <a:tc>
                  <a:txBody>
                    <a:bodyPr/>
                    <a:lstStyle/>
                    <a:p>
                      <a:r>
                        <a:rPr lang="en-US" dirty="0" smtClean="0"/>
                        <a:t>West Texas A&amp;M University</a:t>
                      </a:r>
                      <a:endParaRPr lang="en-US" dirty="0"/>
                    </a:p>
                  </a:txBody>
                  <a:tcPr/>
                </a:tc>
                <a:tc>
                  <a:txBody>
                    <a:bodyPr/>
                    <a:lstStyle/>
                    <a:p>
                      <a:r>
                        <a:rPr lang="en-US" dirty="0" smtClean="0"/>
                        <a:t> 7839</a:t>
                      </a:r>
                      <a:endParaRPr lang="en-US" dirty="0"/>
                    </a:p>
                  </a:txBody>
                  <a:tcPr/>
                </a:tc>
                <a:tc>
                  <a:txBody>
                    <a:bodyPr/>
                    <a:lstStyle/>
                    <a:p>
                      <a:r>
                        <a:rPr lang="en-US" dirty="0" smtClean="0"/>
                        <a:t>7886</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4249343"/>
              </p:ext>
            </p:extLst>
          </p:nvPr>
        </p:nvGraphicFramePr>
        <p:xfrm>
          <a:off x="457200" y="4114800"/>
          <a:ext cx="8001000" cy="1381760"/>
        </p:xfrm>
        <a:graphic>
          <a:graphicData uri="http://schemas.openxmlformats.org/drawingml/2006/table">
            <a:tbl>
              <a:tblPr firstRow="1" bandRow="1">
                <a:tableStyleId>{5C22544A-7EE6-4342-B048-85BDC9FD1C3A}</a:tableStyleId>
              </a:tblPr>
              <a:tblGrid>
                <a:gridCol w="1524000"/>
                <a:gridCol w="762000"/>
                <a:gridCol w="1066800"/>
                <a:gridCol w="1143000"/>
                <a:gridCol w="838200"/>
                <a:gridCol w="914400"/>
                <a:gridCol w="838200"/>
                <a:gridCol w="914400"/>
              </a:tblGrid>
              <a:tr h="370840">
                <a:tc>
                  <a:txBody>
                    <a:bodyPr/>
                    <a:lstStyle/>
                    <a:p>
                      <a:r>
                        <a:rPr lang="en-US" dirty="0" smtClean="0"/>
                        <a:t>Institution</a:t>
                      </a:r>
                      <a:endParaRPr lang="en-US" dirty="0"/>
                    </a:p>
                  </a:txBody>
                  <a:tcPr/>
                </a:tc>
                <a:tc>
                  <a:txBody>
                    <a:bodyPr/>
                    <a:lstStyle/>
                    <a:p>
                      <a:r>
                        <a:rPr lang="en-US" dirty="0" smtClean="0"/>
                        <a:t>White</a:t>
                      </a:r>
                      <a:endParaRPr lang="en-US" dirty="0"/>
                    </a:p>
                  </a:txBody>
                  <a:tcPr/>
                </a:tc>
                <a:tc>
                  <a:txBody>
                    <a:bodyPr/>
                    <a:lstStyle/>
                    <a:p>
                      <a:r>
                        <a:rPr lang="en-US" dirty="0" smtClean="0"/>
                        <a:t>Hispanic</a:t>
                      </a:r>
                      <a:endParaRPr lang="en-US" dirty="0"/>
                    </a:p>
                  </a:txBody>
                  <a:tcPr/>
                </a:tc>
                <a:tc>
                  <a:txBody>
                    <a:bodyPr/>
                    <a:lstStyle/>
                    <a:p>
                      <a:r>
                        <a:rPr lang="en-US" dirty="0" smtClean="0"/>
                        <a:t>African American</a:t>
                      </a:r>
                      <a:endParaRPr lang="en-US" dirty="0"/>
                    </a:p>
                  </a:txBody>
                  <a:tcPr/>
                </a:tc>
                <a:tc>
                  <a:txBody>
                    <a:bodyPr/>
                    <a:lstStyle/>
                    <a:p>
                      <a:r>
                        <a:rPr lang="en-US" dirty="0" smtClean="0"/>
                        <a:t>Multi-Racial</a:t>
                      </a:r>
                      <a:endParaRPr lang="en-US" dirty="0"/>
                    </a:p>
                  </a:txBody>
                  <a:tcPr/>
                </a:tc>
                <a:tc>
                  <a:txBody>
                    <a:bodyPr/>
                    <a:lstStyle/>
                    <a:p>
                      <a:r>
                        <a:rPr lang="en-US" dirty="0" smtClean="0"/>
                        <a:t>Asian/Pacific</a:t>
                      </a:r>
                      <a:endParaRPr lang="en-US" dirty="0"/>
                    </a:p>
                  </a:txBody>
                  <a:tcPr/>
                </a:tc>
                <a:tc>
                  <a:txBody>
                    <a:bodyPr/>
                    <a:lstStyle/>
                    <a:p>
                      <a:r>
                        <a:rPr lang="en-US" dirty="0" err="1" smtClean="0"/>
                        <a:t>Inter’l</a:t>
                      </a:r>
                      <a:endParaRPr lang="en-US" dirty="0"/>
                    </a:p>
                  </a:txBody>
                  <a:tcPr/>
                </a:tc>
                <a:tc>
                  <a:txBody>
                    <a:bodyPr/>
                    <a:lstStyle/>
                    <a:p>
                      <a:r>
                        <a:rPr lang="en-US" dirty="0" smtClean="0"/>
                        <a:t>Other/</a:t>
                      </a:r>
                      <a:r>
                        <a:rPr lang="en-US" dirty="0" err="1" smtClean="0"/>
                        <a:t>Unk</a:t>
                      </a:r>
                      <a:endParaRPr lang="en-US" dirty="0"/>
                    </a:p>
                  </a:txBody>
                  <a:tcPr/>
                </a:tc>
              </a:tr>
              <a:tr h="370840">
                <a:tc>
                  <a:txBody>
                    <a:bodyPr/>
                    <a:lstStyle/>
                    <a:p>
                      <a:r>
                        <a:rPr lang="en-US" dirty="0" smtClean="0"/>
                        <a:t>Frank Phillips</a:t>
                      </a:r>
                      <a:endParaRPr lang="en-US" dirty="0"/>
                    </a:p>
                  </a:txBody>
                  <a:tcPr/>
                </a:tc>
                <a:tc>
                  <a:txBody>
                    <a:bodyPr/>
                    <a:lstStyle/>
                    <a:p>
                      <a:r>
                        <a:rPr lang="en-US" dirty="0" smtClean="0"/>
                        <a:t>63.4</a:t>
                      </a:r>
                      <a:endParaRPr lang="en-US" dirty="0"/>
                    </a:p>
                  </a:txBody>
                  <a:tcPr/>
                </a:tc>
                <a:tc>
                  <a:txBody>
                    <a:bodyPr/>
                    <a:lstStyle/>
                    <a:p>
                      <a:r>
                        <a:rPr lang="en-US" dirty="0" smtClean="0"/>
                        <a:t>24.7</a:t>
                      </a:r>
                      <a:endParaRPr lang="en-US" dirty="0"/>
                    </a:p>
                  </a:txBody>
                  <a:tcPr/>
                </a:tc>
                <a:tc>
                  <a:txBody>
                    <a:bodyPr/>
                    <a:lstStyle/>
                    <a:p>
                      <a:r>
                        <a:rPr lang="en-US" dirty="0" smtClean="0"/>
                        <a:t>4.1</a:t>
                      </a:r>
                      <a:endParaRPr lang="en-US" dirty="0"/>
                    </a:p>
                  </a:txBody>
                  <a:tcPr/>
                </a:tc>
                <a:tc>
                  <a:txBody>
                    <a:bodyPr/>
                    <a:lstStyle/>
                    <a:p>
                      <a:r>
                        <a:rPr lang="en-US" dirty="0" smtClean="0"/>
                        <a:t>0</a:t>
                      </a:r>
                      <a:endParaRPr lang="en-US" dirty="0"/>
                    </a:p>
                  </a:txBody>
                  <a:tcPr/>
                </a:tc>
                <a:tc>
                  <a:txBody>
                    <a:bodyPr/>
                    <a:lstStyle/>
                    <a:p>
                      <a:r>
                        <a:rPr lang="en-US" dirty="0" smtClean="0"/>
                        <a:t>0.5</a:t>
                      </a:r>
                      <a:endParaRPr lang="en-US" dirty="0"/>
                    </a:p>
                  </a:txBody>
                  <a:tcPr/>
                </a:tc>
                <a:tc>
                  <a:txBody>
                    <a:bodyPr/>
                    <a:lstStyle/>
                    <a:p>
                      <a:r>
                        <a:rPr lang="en-US" dirty="0" smtClean="0"/>
                        <a:t>2.2</a:t>
                      </a:r>
                      <a:endParaRPr lang="en-US" dirty="0"/>
                    </a:p>
                  </a:txBody>
                  <a:tcPr/>
                </a:tc>
                <a:tc>
                  <a:txBody>
                    <a:bodyPr/>
                    <a:lstStyle/>
                    <a:p>
                      <a:r>
                        <a:rPr lang="en-US" dirty="0" smtClean="0"/>
                        <a:t>5</a:t>
                      </a:r>
                      <a:endParaRPr lang="en-US" dirty="0"/>
                    </a:p>
                  </a:txBody>
                  <a:tcPr/>
                </a:tc>
              </a:tr>
              <a:tr h="370840">
                <a:tc>
                  <a:txBody>
                    <a:bodyPr/>
                    <a:lstStyle/>
                    <a:p>
                      <a:r>
                        <a:rPr lang="en-US" dirty="0" smtClean="0"/>
                        <a:t>West TX A&amp;M</a:t>
                      </a:r>
                      <a:endParaRPr lang="en-US" dirty="0"/>
                    </a:p>
                  </a:txBody>
                  <a:tcPr/>
                </a:tc>
                <a:tc>
                  <a:txBody>
                    <a:bodyPr/>
                    <a:lstStyle/>
                    <a:p>
                      <a:r>
                        <a:rPr lang="en-US" dirty="0" smtClean="0"/>
                        <a:t>67.6</a:t>
                      </a:r>
                      <a:endParaRPr lang="en-US" dirty="0"/>
                    </a:p>
                  </a:txBody>
                  <a:tcPr/>
                </a:tc>
                <a:tc>
                  <a:txBody>
                    <a:bodyPr/>
                    <a:lstStyle/>
                    <a:p>
                      <a:r>
                        <a:rPr lang="en-US" dirty="0" smtClean="0"/>
                        <a:t>19.7</a:t>
                      </a:r>
                      <a:endParaRPr lang="en-US" dirty="0"/>
                    </a:p>
                  </a:txBody>
                  <a:tcPr/>
                </a:tc>
                <a:tc>
                  <a:txBody>
                    <a:bodyPr/>
                    <a:lstStyle/>
                    <a:p>
                      <a:r>
                        <a:rPr lang="en-US" dirty="0" smtClean="0"/>
                        <a:t>4.8</a:t>
                      </a:r>
                      <a:endParaRPr lang="en-US" dirty="0"/>
                    </a:p>
                  </a:txBody>
                  <a:tcPr/>
                </a:tc>
                <a:tc>
                  <a:txBody>
                    <a:bodyPr/>
                    <a:lstStyle/>
                    <a:p>
                      <a:r>
                        <a:rPr lang="en-US" dirty="0" smtClean="0"/>
                        <a:t>0.3</a:t>
                      </a:r>
                      <a:endParaRPr lang="en-US" dirty="0"/>
                    </a:p>
                  </a:txBody>
                  <a:tcPr/>
                </a:tc>
                <a:tc>
                  <a:txBody>
                    <a:bodyPr/>
                    <a:lstStyle/>
                    <a:p>
                      <a:r>
                        <a:rPr lang="en-US" dirty="0" smtClean="0"/>
                        <a:t>1.3</a:t>
                      </a:r>
                      <a:endParaRPr lang="en-US" dirty="0"/>
                    </a:p>
                  </a:txBody>
                  <a:tcPr/>
                </a:tc>
                <a:tc>
                  <a:txBody>
                    <a:bodyPr/>
                    <a:lstStyle/>
                    <a:p>
                      <a:r>
                        <a:rPr lang="en-US" dirty="0" smtClean="0"/>
                        <a:t>3</a:t>
                      </a:r>
                      <a:endParaRPr lang="en-US" dirty="0"/>
                    </a:p>
                  </a:txBody>
                  <a:tcPr/>
                </a:tc>
                <a:tc>
                  <a:txBody>
                    <a:bodyPr/>
                    <a:lstStyle/>
                    <a:p>
                      <a:r>
                        <a:rPr lang="en-US" dirty="0" smtClean="0"/>
                        <a:t>3.2</a:t>
                      </a:r>
                      <a:endParaRPr lang="en-US" dirty="0"/>
                    </a:p>
                  </a:txBody>
                  <a:tcPr/>
                </a:tc>
              </a:tr>
            </a:tbl>
          </a:graphicData>
        </a:graphic>
      </p:graphicFrame>
    </p:spTree>
    <p:extLst>
      <p:ext uri="{BB962C8B-B14F-4D97-AF65-F5344CB8AC3E}">
        <p14:creationId xmlns:p14="http://schemas.microsoft.com/office/powerpoint/2010/main" val="3114016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Frank Phillips College, 2011</a:t>
            </a:r>
            <a:br>
              <a:rPr lang="en-US" dirty="0" smtClean="0"/>
            </a:br>
            <a:r>
              <a:rPr lang="en-US" dirty="0" smtClean="0"/>
              <a:t>West Texas A&amp;M University, 2011</a:t>
            </a: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934192888"/>
              </p:ext>
            </p:extLst>
          </p:nvPr>
        </p:nvGraphicFramePr>
        <p:xfrm>
          <a:off x="1143000" y="2667000"/>
          <a:ext cx="4876800" cy="259080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dirty="0" smtClean="0"/>
                        <a:t>Frank Phillips College   AA</a:t>
                      </a:r>
                      <a:endParaRPr lang="en-US" dirty="0"/>
                    </a:p>
                  </a:txBody>
                  <a:tcPr/>
                </a:tc>
                <a:tc>
                  <a:txBody>
                    <a:bodyPr/>
                    <a:lstStyle/>
                    <a:p>
                      <a:r>
                        <a:rPr lang="en-US" dirty="0" smtClean="0"/>
                        <a:t>71</a:t>
                      </a:r>
                      <a:endParaRPr lang="en-US" dirty="0"/>
                    </a:p>
                  </a:txBody>
                  <a:tcPr/>
                </a:tc>
              </a:tr>
              <a:tr h="370840">
                <a:tc>
                  <a:txBody>
                    <a:bodyPr/>
                    <a:lstStyle/>
                    <a:p>
                      <a:r>
                        <a:rPr lang="en-US" dirty="0" smtClean="0"/>
                        <a:t> </a:t>
                      </a:r>
                      <a:r>
                        <a:rPr lang="en-US" baseline="0" dirty="0" smtClean="0"/>
                        <a:t>                        Certificate 1</a:t>
                      </a:r>
                      <a:r>
                        <a:rPr lang="en-US" dirty="0" smtClean="0"/>
                        <a:t>    </a:t>
                      </a:r>
                      <a:endParaRPr lang="en-US" dirty="0"/>
                    </a:p>
                  </a:txBody>
                  <a:tcPr/>
                </a:tc>
                <a:tc>
                  <a:txBody>
                    <a:bodyPr/>
                    <a:lstStyle/>
                    <a:p>
                      <a:r>
                        <a:rPr lang="en-US" dirty="0" smtClean="0"/>
                        <a:t>41</a:t>
                      </a:r>
                      <a:endParaRPr lang="en-US" dirty="0"/>
                    </a:p>
                  </a:txBody>
                  <a:tcPr/>
                </a:tc>
              </a:tr>
              <a:tr h="370840">
                <a:tc>
                  <a:txBody>
                    <a:bodyPr/>
                    <a:lstStyle/>
                    <a:p>
                      <a:r>
                        <a:rPr lang="en-US" dirty="0" smtClean="0"/>
                        <a:t>                         Certificate</a:t>
                      </a:r>
                      <a:r>
                        <a:rPr lang="en-US" baseline="0" dirty="0" smtClean="0"/>
                        <a:t> 2</a:t>
                      </a:r>
                      <a:endParaRPr lang="en-US" dirty="0"/>
                    </a:p>
                  </a:txBody>
                  <a:tcPr/>
                </a:tc>
                <a:tc>
                  <a:txBody>
                    <a:bodyPr/>
                    <a:lstStyle/>
                    <a:p>
                      <a:r>
                        <a:rPr lang="en-US" dirty="0" smtClean="0"/>
                        <a:t>25</a:t>
                      </a:r>
                      <a:endParaRPr lang="en-US" dirty="0"/>
                    </a:p>
                  </a:txBody>
                  <a:tcPr/>
                </a:tc>
              </a:tr>
              <a:tr h="370840">
                <a:tc>
                  <a:txBody>
                    <a:bodyPr/>
                    <a:lstStyle/>
                    <a:p>
                      <a:r>
                        <a:rPr lang="en-US" dirty="0" smtClean="0"/>
                        <a:t>West Texas A&amp;M University  Bachelor’s</a:t>
                      </a:r>
                      <a:endParaRPr lang="en-US" dirty="0"/>
                    </a:p>
                  </a:txBody>
                  <a:tcPr/>
                </a:tc>
                <a:tc>
                  <a:txBody>
                    <a:bodyPr/>
                    <a:lstStyle/>
                    <a:p>
                      <a:r>
                        <a:rPr lang="en-US" dirty="0" smtClean="0"/>
                        <a:t>1294</a:t>
                      </a:r>
                      <a:endParaRPr lang="en-US" dirty="0"/>
                    </a:p>
                  </a:txBody>
                  <a:tcPr/>
                </a:tc>
              </a:tr>
              <a:tr h="370840">
                <a:tc>
                  <a:txBody>
                    <a:bodyPr/>
                    <a:lstStyle/>
                    <a:p>
                      <a:r>
                        <a:rPr lang="en-US" dirty="0" smtClean="0"/>
                        <a:t>                         Master’s </a:t>
                      </a:r>
                      <a:endParaRPr lang="en-US" dirty="0"/>
                    </a:p>
                  </a:txBody>
                  <a:tcPr/>
                </a:tc>
                <a:tc>
                  <a:txBody>
                    <a:bodyPr/>
                    <a:lstStyle/>
                    <a:p>
                      <a:r>
                        <a:rPr lang="en-US" dirty="0" smtClean="0"/>
                        <a:t>320</a:t>
                      </a:r>
                      <a:endParaRPr lang="en-US" dirty="0"/>
                    </a:p>
                  </a:txBody>
                  <a:tcPr/>
                </a:tc>
              </a:tr>
              <a:tr h="370840">
                <a:tc>
                  <a:txBody>
                    <a:bodyPr/>
                    <a:lstStyle/>
                    <a:p>
                      <a:r>
                        <a:rPr lang="en-US" dirty="0" smtClean="0"/>
                        <a:t>                         Doctorate</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2337189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Frank Phillips College, 2011</a:t>
            </a:r>
            <a:br>
              <a:rPr lang="en-US" dirty="0" smtClean="0"/>
            </a:br>
            <a:r>
              <a:rPr lang="en-US" dirty="0" smtClean="0"/>
              <a:t>West Texas A&amp;M University, 2011</a:t>
            </a: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Dual Credit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26021082"/>
              </p:ext>
            </p:extLst>
          </p:nvPr>
        </p:nvGraphicFramePr>
        <p:xfrm>
          <a:off x="1143000" y="2667000"/>
          <a:ext cx="4876800" cy="110744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Dual Credit</a:t>
                      </a:r>
                      <a:r>
                        <a:rPr lang="en-US" baseline="0" dirty="0" smtClean="0"/>
                        <a:t> Enrollment</a:t>
                      </a:r>
                      <a:endParaRPr lang="en-US" dirty="0"/>
                    </a:p>
                  </a:txBody>
                  <a:tcPr/>
                </a:tc>
                <a:tc>
                  <a:txBody>
                    <a:bodyPr/>
                    <a:lstStyle/>
                    <a:p>
                      <a:r>
                        <a:rPr lang="en-US" dirty="0" smtClean="0"/>
                        <a:t>2011</a:t>
                      </a:r>
                      <a:endParaRPr lang="en-US" dirty="0"/>
                    </a:p>
                  </a:txBody>
                  <a:tcPr/>
                </a:tc>
              </a:tr>
              <a:tr h="370840">
                <a:tc>
                  <a:txBody>
                    <a:bodyPr/>
                    <a:lstStyle/>
                    <a:p>
                      <a:r>
                        <a:rPr lang="en-US" dirty="0" smtClean="0"/>
                        <a:t>Frank Phillips College  </a:t>
                      </a:r>
                      <a:endParaRPr lang="en-US" dirty="0"/>
                    </a:p>
                  </a:txBody>
                  <a:tcPr/>
                </a:tc>
                <a:tc>
                  <a:txBody>
                    <a:bodyPr/>
                    <a:lstStyle/>
                    <a:p>
                      <a:r>
                        <a:rPr lang="en-US" dirty="0" smtClean="0"/>
                        <a:t>338</a:t>
                      </a:r>
                      <a:endParaRPr lang="en-US" dirty="0"/>
                    </a:p>
                  </a:txBody>
                  <a:tcPr/>
                </a:tc>
              </a:tr>
              <a:tr h="370840">
                <a:tc>
                  <a:txBody>
                    <a:bodyPr/>
                    <a:lstStyle/>
                    <a:p>
                      <a:r>
                        <a:rPr lang="en-US" dirty="0" smtClean="0"/>
                        <a:t>West Texas A&amp;M University  </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13136068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Frank Phillips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7654405"/>
              </p:ext>
            </p:extLst>
          </p:nvPr>
        </p:nvGraphicFramePr>
        <p:xfrm>
          <a:off x="990600" y="3962400"/>
          <a:ext cx="6553200" cy="1752600"/>
        </p:xfrm>
        <a:graphic>
          <a:graphicData uri="http://schemas.openxmlformats.org/drawingml/2006/table">
            <a:tbl>
              <a:tblPr firstRow="1" bandRow="1">
                <a:tableStyleId>{5C22544A-7EE6-4342-B048-85BDC9FD1C3A}</a:tableStyleId>
              </a:tblPr>
              <a:tblGrid>
                <a:gridCol w="2362200"/>
                <a:gridCol w="533400"/>
                <a:gridCol w="18288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r>
                        <a:rPr lang="en-US" dirty="0" smtClean="0"/>
                        <a:t> 72</a:t>
                      </a:r>
                      <a:endParaRPr lang="en-US" dirty="0"/>
                    </a:p>
                  </a:txBody>
                  <a:tcPr/>
                </a:tc>
                <a:tc>
                  <a:txBody>
                    <a:bodyPr/>
                    <a:lstStyle/>
                    <a:p>
                      <a:r>
                        <a:rPr lang="en-US" dirty="0" smtClean="0"/>
                        <a:t>23.6</a:t>
                      </a:r>
                      <a:endParaRPr lang="en-US" dirty="0"/>
                    </a:p>
                  </a:txBody>
                  <a:tcPr/>
                </a:tc>
                <a:tc>
                  <a:txBody>
                    <a:bodyPr/>
                    <a:lstStyle/>
                    <a:p>
                      <a:r>
                        <a:rPr lang="en-US" dirty="0" smtClean="0"/>
                        <a:t>58.8</a:t>
                      </a:r>
                      <a:endParaRPr lang="en-US" dirty="0"/>
                    </a:p>
                  </a:txBody>
                  <a:tcPr/>
                </a:tc>
              </a:tr>
              <a:tr h="370840">
                <a:tc>
                  <a:txBody>
                    <a:bodyPr/>
                    <a:lstStyle/>
                    <a:p>
                      <a:r>
                        <a:rPr lang="en-US" dirty="0" smtClean="0"/>
                        <a:t>          Reading</a:t>
                      </a:r>
                      <a:endParaRPr lang="en-US" dirty="0"/>
                    </a:p>
                  </a:txBody>
                  <a:tcPr/>
                </a:tc>
                <a:tc>
                  <a:txBody>
                    <a:bodyPr/>
                    <a:lstStyle/>
                    <a:p>
                      <a:r>
                        <a:rPr lang="en-US" dirty="0" smtClean="0"/>
                        <a:t> 62</a:t>
                      </a:r>
                      <a:endParaRPr lang="en-US" dirty="0"/>
                    </a:p>
                  </a:txBody>
                  <a:tcPr/>
                </a:tc>
                <a:tc>
                  <a:txBody>
                    <a:bodyPr/>
                    <a:lstStyle/>
                    <a:p>
                      <a:r>
                        <a:rPr lang="en-US" dirty="0" smtClean="0"/>
                        <a:t>48.4</a:t>
                      </a:r>
                      <a:endParaRPr lang="en-US" dirty="0"/>
                    </a:p>
                  </a:txBody>
                  <a:tcPr/>
                </a:tc>
                <a:tc>
                  <a:txBody>
                    <a:bodyPr/>
                    <a:lstStyle/>
                    <a:p>
                      <a:r>
                        <a:rPr lang="en-US" dirty="0" smtClean="0"/>
                        <a:t>66.7</a:t>
                      </a:r>
                      <a:endParaRPr lang="en-US" dirty="0"/>
                    </a:p>
                  </a:txBody>
                  <a:tcPr/>
                </a:tc>
              </a:tr>
              <a:tr h="370840">
                <a:tc>
                  <a:txBody>
                    <a:bodyPr/>
                    <a:lstStyle/>
                    <a:p>
                      <a:r>
                        <a:rPr lang="en-US" dirty="0" smtClean="0"/>
                        <a:t>           Writing</a:t>
                      </a:r>
                      <a:endParaRPr lang="en-US" dirty="0"/>
                    </a:p>
                  </a:txBody>
                  <a:tcPr/>
                </a:tc>
                <a:tc>
                  <a:txBody>
                    <a:bodyPr/>
                    <a:lstStyle/>
                    <a:p>
                      <a:r>
                        <a:rPr lang="en-US" dirty="0" smtClean="0"/>
                        <a:t> 12</a:t>
                      </a:r>
                      <a:endParaRPr lang="en-US" dirty="0"/>
                    </a:p>
                  </a:txBody>
                  <a:tcPr/>
                </a:tc>
                <a:tc>
                  <a:txBody>
                    <a:bodyPr/>
                    <a:lstStyle/>
                    <a:p>
                      <a:r>
                        <a:rPr lang="en-US" dirty="0" smtClean="0"/>
                        <a:t>50</a:t>
                      </a:r>
                      <a:endParaRPr lang="en-US" dirty="0"/>
                    </a:p>
                  </a:txBody>
                  <a:tcPr/>
                </a:tc>
                <a:tc>
                  <a:txBody>
                    <a:bodyPr/>
                    <a:lstStyle/>
                    <a:p>
                      <a:r>
                        <a:rPr lang="en-US" dirty="0" smtClean="0"/>
                        <a:t>66.7</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27017495"/>
              </p:ext>
            </p:extLst>
          </p:nvPr>
        </p:nvGraphicFramePr>
        <p:xfrm>
          <a:off x="990600" y="1752600"/>
          <a:ext cx="6553200" cy="2123440"/>
        </p:xfrm>
        <a:graphic>
          <a:graphicData uri="http://schemas.openxmlformats.org/drawingml/2006/table">
            <a:tbl>
              <a:tblPr firstRow="1" bandRow="1">
                <a:tableStyleId>{5C22544A-7EE6-4342-B048-85BDC9FD1C3A}</a:tableStyleId>
              </a:tblPr>
              <a:tblGrid>
                <a:gridCol w="2286000"/>
                <a:gridCol w="658483"/>
                <a:gridCol w="1703717"/>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dirty="0" smtClean="0"/>
                        <a:t>Frank Phillips College </a:t>
                      </a:r>
                    </a:p>
                  </a:txBody>
                  <a:tcPr/>
                </a:tc>
                <a:tc>
                  <a:txBody>
                    <a:bodyPr/>
                    <a:lstStyle/>
                    <a:p>
                      <a:r>
                        <a:rPr lang="en-US" dirty="0" smtClean="0"/>
                        <a:t>297</a:t>
                      </a:r>
                      <a:endParaRPr lang="en-US" dirty="0"/>
                    </a:p>
                  </a:txBody>
                  <a:tcPr/>
                </a:tc>
                <a:tc>
                  <a:txBody>
                    <a:bodyPr/>
                    <a:lstStyle/>
                    <a:p>
                      <a:r>
                        <a:rPr lang="en-US" dirty="0" smtClean="0"/>
                        <a:t>                                     </a:t>
                      </a:r>
                      <a:endParaRPr lang="en-US" dirty="0"/>
                    </a:p>
                  </a:txBody>
                  <a:tcPr/>
                </a:tc>
                <a:tc>
                  <a:txBody>
                    <a:bodyPr/>
                    <a:lstStyle/>
                    <a:p>
                      <a:endParaRPr lang="en-US" dirty="0"/>
                    </a:p>
                  </a:txBody>
                  <a:tcPr/>
                </a:tc>
              </a:tr>
              <a:tr h="370840">
                <a:tc>
                  <a:txBody>
                    <a:bodyPr/>
                    <a:lstStyle/>
                    <a:p>
                      <a:r>
                        <a:rPr lang="en-US" dirty="0" smtClean="0"/>
                        <a:t>         Math</a:t>
                      </a:r>
                    </a:p>
                  </a:txBody>
                  <a:tcPr/>
                </a:tc>
                <a:tc>
                  <a:txBody>
                    <a:bodyPr/>
                    <a:lstStyle/>
                    <a:p>
                      <a:endParaRPr lang="en-US" dirty="0"/>
                    </a:p>
                  </a:txBody>
                  <a:tcPr/>
                </a:tc>
                <a:tc>
                  <a:txBody>
                    <a:bodyPr/>
                    <a:lstStyle/>
                    <a:p>
                      <a:r>
                        <a:rPr lang="en-US" dirty="0" smtClean="0"/>
                        <a:t>76.5</a:t>
                      </a:r>
                      <a:endParaRPr lang="en-US" dirty="0"/>
                    </a:p>
                  </a:txBody>
                  <a:tcPr/>
                </a:tc>
                <a:tc>
                  <a:txBody>
                    <a:bodyPr/>
                    <a:lstStyle/>
                    <a:p>
                      <a:r>
                        <a:rPr lang="en-US" dirty="0" smtClean="0"/>
                        <a:t>61.4</a:t>
                      </a:r>
                      <a:endParaRPr lang="en-US" dirty="0"/>
                    </a:p>
                  </a:txBody>
                  <a:tcPr/>
                </a:tc>
              </a:tr>
              <a:tr h="370840">
                <a:tc>
                  <a:txBody>
                    <a:bodyPr/>
                    <a:lstStyle/>
                    <a:p>
                      <a:r>
                        <a:rPr lang="en-US" dirty="0" smtClean="0"/>
                        <a:t>         Reading</a:t>
                      </a:r>
                    </a:p>
                  </a:txBody>
                  <a:tcPr/>
                </a:tc>
                <a:tc>
                  <a:txBody>
                    <a:bodyPr/>
                    <a:lstStyle/>
                    <a:p>
                      <a:endParaRPr lang="en-US" dirty="0"/>
                    </a:p>
                  </a:txBody>
                  <a:tcPr/>
                </a:tc>
                <a:tc>
                  <a:txBody>
                    <a:bodyPr/>
                    <a:lstStyle/>
                    <a:p>
                      <a:r>
                        <a:rPr lang="en-US" dirty="0" smtClean="0"/>
                        <a:t>95.7</a:t>
                      </a:r>
                      <a:endParaRPr lang="en-US" dirty="0"/>
                    </a:p>
                  </a:txBody>
                  <a:tcPr/>
                </a:tc>
                <a:tc>
                  <a:txBody>
                    <a:bodyPr/>
                    <a:lstStyle/>
                    <a:p>
                      <a:r>
                        <a:rPr lang="en-US" dirty="0" smtClean="0"/>
                        <a:t>70.9</a:t>
                      </a:r>
                      <a:endParaRPr lang="en-US" dirty="0"/>
                    </a:p>
                  </a:txBody>
                  <a:tcPr/>
                </a:tc>
              </a:tr>
              <a:tr h="370840">
                <a:tc>
                  <a:txBody>
                    <a:bodyPr/>
                    <a:lstStyle/>
                    <a:p>
                      <a:r>
                        <a:rPr lang="en-US" dirty="0" smtClean="0"/>
                        <a:t>          Writing</a:t>
                      </a:r>
                    </a:p>
                  </a:txBody>
                  <a:tcPr/>
                </a:tc>
                <a:tc>
                  <a:txBody>
                    <a:bodyPr/>
                    <a:lstStyle/>
                    <a:p>
                      <a:endParaRPr lang="en-US" dirty="0"/>
                    </a:p>
                  </a:txBody>
                  <a:tcPr/>
                </a:tc>
                <a:tc>
                  <a:txBody>
                    <a:bodyPr/>
                    <a:lstStyle/>
                    <a:p>
                      <a:r>
                        <a:rPr lang="en-US" dirty="0" smtClean="0"/>
                        <a:t>79.1</a:t>
                      </a:r>
                      <a:endParaRPr lang="en-US" dirty="0"/>
                    </a:p>
                  </a:txBody>
                  <a:tcPr/>
                </a:tc>
                <a:tc>
                  <a:txBody>
                    <a:bodyPr/>
                    <a:lstStyle/>
                    <a:p>
                      <a:r>
                        <a:rPr lang="en-US" dirty="0" smtClean="0"/>
                        <a:t>57.1</a:t>
                      </a:r>
                      <a:endParaRPr lang="en-US" dirty="0"/>
                    </a:p>
                  </a:txBody>
                  <a:tcPr/>
                </a:tc>
              </a:tr>
            </a:tbl>
          </a:graphicData>
        </a:graphic>
      </p:graphicFrame>
    </p:spTree>
    <p:extLst>
      <p:ext uri="{BB962C8B-B14F-4D97-AF65-F5344CB8AC3E}">
        <p14:creationId xmlns:p14="http://schemas.microsoft.com/office/powerpoint/2010/main" val="3869550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Frank Phillips College, 2011</a:t>
            </a:r>
            <a:r>
              <a:rPr lang="en-US" dirty="0"/>
              <a:t/>
            </a:r>
            <a:br>
              <a:rPr lang="en-US" dirty="0"/>
            </a:br>
            <a:r>
              <a:rPr lang="en-US" sz="2200" b="1" dirty="0" smtClean="0"/>
              <a:t>Fall 2009 to Fall 2010</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670679"/>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609600"/>
                <a:gridCol w="10668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t>820</a:t>
                      </a:r>
                      <a:endParaRPr lang="en-US" dirty="0"/>
                    </a:p>
                  </a:txBody>
                  <a:tcPr/>
                </a:tc>
                <a:tc>
                  <a:txBody>
                    <a:bodyPr/>
                    <a:lstStyle/>
                    <a:p>
                      <a:r>
                        <a:rPr lang="en-US" dirty="0" smtClean="0"/>
                        <a:t>38.3</a:t>
                      </a:r>
                      <a:endParaRPr lang="en-US" dirty="0"/>
                    </a:p>
                  </a:txBody>
                  <a:tcPr/>
                </a:tc>
                <a:tc>
                  <a:txBody>
                    <a:bodyPr/>
                    <a:lstStyle/>
                    <a:p>
                      <a:r>
                        <a:rPr lang="en-US" dirty="0" smtClean="0"/>
                        <a:t>7.2</a:t>
                      </a:r>
                      <a:endParaRPr lang="en-US" dirty="0"/>
                    </a:p>
                  </a:txBody>
                  <a:tcPr/>
                </a:tc>
                <a:tc>
                  <a:txBody>
                    <a:bodyPr/>
                    <a:lstStyle/>
                    <a:p>
                      <a:r>
                        <a:rPr lang="en-US" dirty="0" smtClean="0"/>
                        <a:t>16.0</a:t>
                      </a:r>
                      <a:endParaRPr lang="en-US" dirty="0"/>
                    </a:p>
                  </a:txBody>
                  <a:tcPr/>
                </a:tc>
                <a:tc>
                  <a:txBody>
                    <a:bodyPr/>
                    <a:lstStyle/>
                    <a:p>
                      <a:r>
                        <a:rPr lang="en-US" dirty="0" smtClean="0"/>
                        <a:t>38.5</a:t>
                      </a:r>
                      <a:endParaRPr lang="en-US" dirty="0"/>
                    </a:p>
                  </a:txBody>
                  <a:tcPr/>
                </a:tc>
              </a:tr>
              <a:tr h="370840">
                <a:tc>
                  <a:txBody>
                    <a:bodyPr/>
                    <a:lstStyle/>
                    <a:p>
                      <a:r>
                        <a:rPr lang="en-US" dirty="0" smtClean="0"/>
                        <a:t>   Technical</a:t>
                      </a:r>
                      <a:endParaRPr lang="en-US" dirty="0"/>
                    </a:p>
                  </a:txBody>
                  <a:tcPr/>
                </a:tc>
                <a:tc>
                  <a:txBody>
                    <a:bodyPr/>
                    <a:lstStyle/>
                    <a:p>
                      <a:r>
                        <a:rPr lang="en-US" dirty="0" smtClean="0"/>
                        <a:t>217</a:t>
                      </a:r>
                      <a:endParaRPr lang="en-US" dirty="0"/>
                    </a:p>
                  </a:txBody>
                  <a:tcPr/>
                </a:tc>
                <a:tc>
                  <a:txBody>
                    <a:bodyPr/>
                    <a:lstStyle/>
                    <a:p>
                      <a:r>
                        <a:rPr lang="en-US" dirty="0" smtClean="0"/>
                        <a:t>37.8</a:t>
                      </a:r>
                      <a:endParaRPr lang="en-US" dirty="0"/>
                    </a:p>
                  </a:txBody>
                  <a:tcPr/>
                </a:tc>
                <a:tc>
                  <a:txBody>
                    <a:bodyPr/>
                    <a:lstStyle/>
                    <a:p>
                      <a:r>
                        <a:rPr lang="en-US" dirty="0" smtClean="0"/>
                        <a:t>9.7</a:t>
                      </a:r>
                      <a:endParaRPr lang="en-US" dirty="0"/>
                    </a:p>
                  </a:txBody>
                  <a:tcPr/>
                </a:tc>
                <a:tc>
                  <a:txBody>
                    <a:bodyPr/>
                    <a:lstStyle/>
                    <a:p>
                      <a:r>
                        <a:rPr lang="en-US" dirty="0" smtClean="0"/>
                        <a:t>2.3</a:t>
                      </a:r>
                      <a:endParaRPr lang="en-US" dirty="0"/>
                    </a:p>
                  </a:txBody>
                  <a:tcPr/>
                </a:tc>
                <a:tc>
                  <a:txBody>
                    <a:bodyPr/>
                    <a:lstStyle/>
                    <a:p>
                      <a:r>
                        <a:rPr lang="en-US" dirty="0" smtClean="0"/>
                        <a:t>50.2</a:t>
                      </a:r>
                      <a:endParaRPr lang="en-US" dirty="0"/>
                    </a:p>
                  </a:txBody>
                  <a:tcPr/>
                </a:tc>
              </a:tr>
              <a:tr h="370840">
                <a:tc>
                  <a:txBody>
                    <a:bodyPr/>
                    <a:lstStyle/>
                    <a:p>
                      <a:r>
                        <a:rPr lang="en-US" dirty="0" smtClean="0"/>
                        <a:t>   Tech-prep</a:t>
                      </a:r>
                      <a:endParaRPr lang="en-US" dirty="0"/>
                    </a:p>
                  </a:txBody>
                  <a:tcPr/>
                </a:tc>
                <a:tc>
                  <a:txBody>
                    <a:bodyPr/>
                    <a:lstStyle/>
                    <a:p>
                      <a:r>
                        <a:rPr lang="en-US" dirty="0" smtClean="0"/>
                        <a:t>    9</a:t>
                      </a:r>
                      <a:endParaRPr lang="en-US" dirty="0"/>
                    </a:p>
                  </a:txBody>
                  <a:tcPr/>
                </a:tc>
                <a:tc>
                  <a:txBody>
                    <a:bodyPr/>
                    <a:lstStyle/>
                    <a:p>
                      <a:r>
                        <a:rPr lang="en-US" dirty="0" smtClean="0"/>
                        <a:t>64.3</a:t>
                      </a:r>
                      <a:endParaRPr lang="en-US" dirty="0"/>
                    </a:p>
                  </a:txBody>
                  <a:tcPr/>
                </a:tc>
                <a:tc>
                  <a:txBody>
                    <a:bodyPr/>
                    <a:lstStyle/>
                    <a:p>
                      <a:r>
                        <a:rPr lang="en-US" dirty="0" smtClean="0"/>
                        <a:t>7.1</a:t>
                      </a:r>
                      <a:endParaRPr lang="en-US" dirty="0"/>
                    </a:p>
                  </a:txBody>
                  <a:tcPr/>
                </a:tc>
                <a:tc>
                  <a:txBody>
                    <a:bodyPr/>
                    <a:lstStyle/>
                    <a:p>
                      <a:r>
                        <a:rPr lang="en-US" dirty="0" smtClean="0"/>
                        <a:t>0</a:t>
                      </a:r>
                      <a:endParaRPr lang="en-US" dirty="0"/>
                    </a:p>
                  </a:txBody>
                  <a:tcPr/>
                </a:tc>
                <a:tc>
                  <a:txBody>
                    <a:bodyPr/>
                    <a:lstStyle/>
                    <a:p>
                      <a:r>
                        <a:rPr lang="en-US" dirty="0" smtClean="0"/>
                        <a:t>28.6</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883770224"/>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t>49</a:t>
                      </a:r>
                      <a:endParaRPr lang="en-US" dirty="0"/>
                    </a:p>
                  </a:txBody>
                  <a:tcPr/>
                </a:tc>
                <a:tc>
                  <a:txBody>
                    <a:bodyPr/>
                    <a:lstStyle/>
                    <a:p>
                      <a:r>
                        <a:rPr lang="en-US" dirty="0" smtClean="0"/>
                        <a:t>8.2</a:t>
                      </a:r>
                      <a:endParaRPr lang="en-US" dirty="0"/>
                    </a:p>
                  </a:txBody>
                  <a:tcPr/>
                </a:tc>
                <a:tc>
                  <a:txBody>
                    <a:bodyPr/>
                    <a:lstStyle/>
                    <a:p>
                      <a:r>
                        <a:rPr lang="en-US" dirty="0" smtClean="0"/>
                        <a:t>2.0</a:t>
                      </a:r>
                      <a:endParaRPr lang="en-US" dirty="0"/>
                    </a:p>
                  </a:txBody>
                  <a:tcPr/>
                </a:tc>
                <a:tc>
                  <a:txBody>
                    <a:bodyPr/>
                    <a:lstStyle/>
                    <a:p>
                      <a:r>
                        <a:rPr lang="en-US" dirty="0" smtClean="0"/>
                        <a:t>34.7</a:t>
                      </a:r>
                      <a:endParaRPr lang="en-US" dirty="0"/>
                    </a:p>
                  </a:txBody>
                  <a:tcPr/>
                </a:tc>
                <a:tc>
                  <a:txBody>
                    <a:bodyPr/>
                    <a:lstStyle/>
                    <a:p>
                      <a:r>
                        <a:rPr lang="en-US" dirty="0" smtClean="0"/>
                        <a:t>55.1</a:t>
                      </a:r>
                      <a:endParaRPr lang="en-US" dirty="0"/>
                    </a:p>
                  </a:txBody>
                  <a:tcPr/>
                </a:tc>
              </a:tr>
              <a:tr h="370840">
                <a:tc>
                  <a:txBody>
                    <a:bodyPr/>
                    <a:lstStyle/>
                    <a:p>
                      <a:r>
                        <a:rPr lang="en-US" dirty="0" smtClean="0"/>
                        <a:t>  Technical</a:t>
                      </a:r>
                    </a:p>
                  </a:txBody>
                  <a:tcPr/>
                </a:tc>
                <a:tc>
                  <a:txBody>
                    <a:bodyPr/>
                    <a:lstStyle/>
                    <a:p>
                      <a:r>
                        <a:rPr lang="en-US" dirty="0" smtClean="0"/>
                        <a:t>70</a:t>
                      </a:r>
                      <a:endParaRPr lang="en-US" dirty="0"/>
                    </a:p>
                  </a:txBody>
                  <a:tcPr/>
                </a:tc>
                <a:tc>
                  <a:txBody>
                    <a:bodyPr/>
                    <a:lstStyle/>
                    <a:p>
                      <a:r>
                        <a:rPr lang="en-US" dirty="0" smtClean="0"/>
                        <a:t>12.9</a:t>
                      </a:r>
                      <a:endParaRPr lang="en-US" dirty="0"/>
                    </a:p>
                  </a:txBody>
                  <a:tcPr/>
                </a:tc>
                <a:tc>
                  <a:txBody>
                    <a:bodyPr/>
                    <a:lstStyle/>
                    <a:p>
                      <a:r>
                        <a:rPr lang="en-US" dirty="0" smtClean="0"/>
                        <a:t>2.9</a:t>
                      </a:r>
                      <a:endParaRPr lang="en-US" dirty="0"/>
                    </a:p>
                  </a:txBody>
                  <a:tcPr/>
                </a:tc>
                <a:tc>
                  <a:txBody>
                    <a:bodyPr/>
                    <a:lstStyle/>
                    <a:p>
                      <a:r>
                        <a:rPr lang="en-US" dirty="0" smtClean="0"/>
                        <a:t>4.3</a:t>
                      </a:r>
                      <a:endParaRPr lang="en-US" dirty="0"/>
                    </a:p>
                  </a:txBody>
                  <a:tcPr/>
                </a:tc>
                <a:tc>
                  <a:txBody>
                    <a:bodyPr/>
                    <a:lstStyle/>
                    <a:p>
                      <a:r>
                        <a:rPr lang="en-US" dirty="0" smtClean="0"/>
                        <a:t>80</a:t>
                      </a:r>
                      <a:endParaRPr lang="en-US" dirty="0"/>
                    </a:p>
                  </a:txBody>
                  <a:tcPr/>
                </a:tc>
              </a:tr>
              <a:tr h="325120">
                <a:tc>
                  <a:txBody>
                    <a:bodyPr/>
                    <a:lstStyle/>
                    <a:p>
                      <a:r>
                        <a:rPr lang="en-US" dirty="0" smtClean="0"/>
                        <a:t>  Tech-Prep</a:t>
                      </a:r>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365005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Frank Phillips College, 2011</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2173341"/>
              </p:ext>
            </p:extLst>
          </p:nvPr>
        </p:nvGraphicFramePr>
        <p:xfrm>
          <a:off x="685800" y="3581400"/>
          <a:ext cx="7696201" cy="2108771"/>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r h="387507">
                <a:tc>
                  <a:txBody>
                    <a:bodyPr/>
                    <a:lstStyle/>
                    <a:p>
                      <a:r>
                        <a:rPr lang="en-US" dirty="0" smtClean="0"/>
                        <a:t> Texas Tech</a:t>
                      </a:r>
                      <a:endParaRPr lang="en-US" dirty="0"/>
                    </a:p>
                  </a:txBody>
                  <a:tcPr/>
                </a:tc>
                <a:tc>
                  <a:txBody>
                    <a:bodyPr/>
                    <a:lstStyle/>
                    <a:p>
                      <a:r>
                        <a:rPr lang="en-US" dirty="0" smtClean="0"/>
                        <a:t>11</a:t>
                      </a:r>
                      <a:endParaRPr lang="en-US" dirty="0"/>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87507">
                <a:tc>
                  <a:txBody>
                    <a:bodyPr/>
                    <a:lstStyle/>
                    <a:p>
                      <a:r>
                        <a:rPr lang="en-US" dirty="0" smtClean="0"/>
                        <a:t>West Texas A&amp;M</a:t>
                      </a:r>
                      <a:endParaRPr lang="en-US" dirty="0"/>
                    </a:p>
                  </a:txBody>
                  <a:tcPr/>
                </a:tc>
                <a:tc>
                  <a:txBody>
                    <a:bodyPr/>
                    <a:lstStyle/>
                    <a:p>
                      <a:r>
                        <a:rPr lang="en-US" dirty="0" smtClean="0"/>
                        <a:t>35</a:t>
                      </a:r>
                      <a:endParaRPr lang="en-US" dirty="0"/>
                    </a:p>
                  </a:txBody>
                  <a:tcPr/>
                </a:tc>
                <a:tc>
                  <a:txBody>
                    <a:bodyPr/>
                    <a:lstStyle/>
                    <a:p>
                      <a:r>
                        <a:rPr lang="en-US" dirty="0" smtClean="0"/>
                        <a:t> 5</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419357">
                <a:tc>
                  <a:txBody>
                    <a:bodyPr/>
                    <a:lstStyle/>
                    <a:p>
                      <a:r>
                        <a:rPr lang="en-US" dirty="0" smtClean="0"/>
                        <a:t>Other public 4-yr</a:t>
                      </a:r>
                      <a:endParaRPr lang="en-US" dirty="0"/>
                    </a:p>
                  </a:txBody>
                  <a:tcPr/>
                </a:tc>
                <a:tc>
                  <a:txBody>
                    <a:bodyPr/>
                    <a:lstStyle/>
                    <a:p>
                      <a:r>
                        <a:rPr lang="en-US" dirty="0" smtClean="0"/>
                        <a:t>13</a:t>
                      </a:r>
                      <a:endParaRPr lang="en-US" dirty="0"/>
                    </a:p>
                  </a:txBody>
                  <a:tcPr/>
                </a:tc>
                <a:tc>
                  <a:txBody>
                    <a:bodyPr/>
                    <a:lstStyle/>
                    <a:p>
                      <a:r>
                        <a:rPr lang="en-US" dirty="0" smtClean="0"/>
                        <a:t> 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29453351"/>
              </p:ext>
            </p:extLst>
          </p:nvPr>
        </p:nvGraphicFramePr>
        <p:xfrm>
          <a:off x="685800" y="1447800"/>
          <a:ext cx="7620000" cy="2026920"/>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‘10</a:t>
                      </a:r>
                      <a:endParaRPr lang="en-US" dirty="0"/>
                    </a:p>
                  </a:txBody>
                  <a:tcPr/>
                </a:tc>
              </a:tr>
              <a:tr h="370840">
                <a:tc>
                  <a:txBody>
                    <a:bodyPr/>
                    <a:lstStyle/>
                    <a:p>
                      <a:r>
                        <a:rPr lang="en-US" dirty="0" smtClean="0"/>
                        <a:t> Texas Tech </a:t>
                      </a:r>
                    </a:p>
                  </a:txBody>
                  <a:tcPr/>
                </a:tc>
                <a:tc>
                  <a:txBody>
                    <a:bodyPr/>
                    <a:lstStyle/>
                    <a:p>
                      <a:r>
                        <a:rPr lang="en-US" dirty="0" smtClean="0"/>
                        <a:t>11</a:t>
                      </a:r>
                      <a:endParaRPr lang="en-US" dirty="0"/>
                    </a:p>
                  </a:txBody>
                  <a:tcPr/>
                </a:tc>
                <a:tc>
                  <a:txBody>
                    <a:bodyPr/>
                    <a:lstStyle/>
                    <a:p>
                      <a:r>
                        <a:rPr lang="en-US" dirty="0" smtClean="0"/>
                        <a:t>10</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7</a:t>
                      </a:r>
                      <a:endParaRPr lang="en-US" dirty="0"/>
                    </a:p>
                  </a:txBody>
                  <a:tcPr/>
                </a:tc>
              </a:tr>
              <a:tr h="370840">
                <a:tc>
                  <a:txBody>
                    <a:bodyPr/>
                    <a:lstStyle/>
                    <a:p>
                      <a:r>
                        <a:rPr lang="en-US" dirty="0" smtClean="0"/>
                        <a:t> West Texas A&amp;M  </a:t>
                      </a:r>
                    </a:p>
                  </a:txBody>
                  <a:tcPr/>
                </a:tc>
                <a:tc>
                  <a:txBody>
                    <a:bodyPr/>
                    <a:lstStyle/>
                    <a:p>
                      <a:r>
                        <a:rPr lang="en-US" dirty="0" smtClean="0"/>
                        <a:t>35</a:t>
                      </a:r>
                      <a:endParaRPr lang="en-US" dirty="0"/>
                    </a:p>
                  </a:txBody>
                  <a:tcPr/>
                </a:tc>
                <a:tc>
                  <a:txBody>
                    <a:bodyPr/>
                    <a:lstStyle/>
                    <a:p>
                      <a:r>
                        <a:rPr lang="en-US" dirty="0" smtClean="0"/>
                        <a:t>30</a:t>
                      </a:r>
                      <a:endParaRPr lang="en-US" dirty="0"/>
                    </a:p>
                  </a:txBody>
                  <a:tcPr/>
                </a:tc>
                <a:tc>
                  <a:txBody>
                    <a:bodyPr/>
                    <a:lstStyle/>
                    <a:p>
                      <a:r>
                        <a:rPr lang="en-US" dirty="0" smtClean="0"/>
                        <a:t>12</a:t>
                      </a:r>
                      <a:endParaRPr lang="en-US" dirty="0"/>
                    </a:p>
                  </a:txBody>
                  <a:tcPr/>
                </a:tc>
                <a:tc>
                  <a:txBody>
                    <a:bodyPr/>
                    <a:lstStyle/>
                    <a:p>
                      <a:r>
                        <a:rPr lang="en-US" dirty="0" smtClean="0"/>
                        <a:t>2</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14</a:t>
                      </a:r>
                      <a:endParaRPr lang="en-US" dirty="0"/>
                    </a:p>
                  </a:txBody>
                  <a:tcPr/>
                </a:tc>
              </a:tr>
              <a:tr h="370840">
                <a:tc>
                  <a:txBody>
                    <a:bodyPr/>
                    <a:lstStyle/>
                    <a:p>
                      <a:r>
                        <a:rPr lang="en-US" dirty="0" smtClean="0"/>
                        <a:t> Other public 4-yr  </a:t>
                      </a:r>
                    </a:p>
                  </a:txBody>
                  <a:tcPr/>
                </a:tc>
                <a:tc>
                  <a:txBody>
                    <a:bodyPr/>
                    <a:lstStyle/>
                    <a:p>
                      <a:r>
                        <a:rPr lang="en-US" dirty="0" smtClean="0"/>
                        <a:t>13</a:t>
                      </a:r>
                      <a:endParaRPr lang="en-US" dirty="0"/>
                    </a:p>
                  </a:txBody>
                  <a:tcPr/>
                </a:tc>
                <a:tc>
                  <a:txBody>
                    <a:bodyPr/>
                    <a:lstStyle/>
                    <a:p>
                      <a:r>
                        <a:rPr lang="en-US" dirty="0" smtClean="0"/>
                        <a:t>11</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165698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 y="152400"/>
            <a:ext cx="9144000" cy="1143000"/>
          </a:xfrm>
        </p:spPr>
        <p:txBody>
          <a:bodyPr>
            <a:normAutofit fontScale="90000"/>
          </a:bodyPr>
          <a:lstStyle/>
          <a:p>
            <a:r>
              <a:rPr lang="en-US" dirty="0" smtClean="0"/>
              <a:t>Purpose of the </a:t>
            </a:r>
            <a:r>
              <a:rPr lang="en-US" b="1" dirty="0" smtClean="0">
                <a:solidFill>
                  <a:schemeClr val="accent2">
                    <a:lumMod val="50000"/>
                  </a:schemeClr>
                </a:solidFill>
              </a:rPr>
              <a:t>AVATAR</a:t>
            </a:r>
            <a:r>
              <a:rPr lang="en-US" dirty="0" smtClean="0"/>
              <a:t> </a:t>
            </a:r>
            <a:br>
              <a:rPr lang="en-US" dirty="0" smtClean="0"/>
            </a:br>
            <a:r>
              <a:rPr lang="en-US" dirty="0" smtClean="0"/>
              <a:t>Training of Trainers Meeting</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Provide an overview of vertical alignment processes and </a:t>
            </a:r>
            <a:r>
              <a:rPr lang="en-US" b="1" dirty="0" smtClean="0"/>
              <a:t>AVATAR</a:t>
            </a:r>
          </a:p>
          <a:p>
            <a:r>
              <a:rPr lang="en-US" dirty="0" smtClean="0"/>
              <a:t>Commit to the expectations, roles, and responsibilities related to your </a:t>
            </a:r>
            <a:r>
              <a:rPr lang="en-US" b="1" dirty="0" smtClean="0"/>
              <a:t>AVATAR</a:t>
            </a:r>
            <a:r>
              <a:rPr lang="en-US" dirty="0" smtClean="0"/>
              <a:t> partnerships</a:t>
            </a:r>
          </a:p>
          <a:p>
            <a:r>
              <a:rPr lang="en-US" dirty="0" smtClean="0"/>
              <a:t>Share</a:t>
            </a:r>
            <a:r>
              <a:rPr lang="en-US" i="1" dirty="0" smtClean="0"/>
              <a:t> </a:t>
            </a:r>
            <a:r>
              <a:rPr lang="en-US" dirty="0" smtClean="0"/>
              <a:t>ideas and strategies to support you in creating your regional </a:t>
            </a:r>
            <a:r>
              <a:rPr lang="en-US" b="1" dirty="0" smtClean="0"/>
              <a:t>AVATAR</a:t>
            </a:r>
            <a:r>
              <a:rPr lang="en-US" dirty="0" smtClean="0"/>
              <a:t> action plan, as a means to prepare students who are college and career ready and successful</a:t>
            </a:r>
            <a:endParaRPr lang="en-US" dirty="0"/>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2588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Frank Phillips College, 2011</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4419051"/>
              </p:ext>
            </p:extLst>
          </p:nvPr>
        </p:nvGraphicFramePr>
        <p:xfrm>
          <a:off x="685801" y="3657599"/>
          <a:ext cx="7772399" cy="2108771"/>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r h="387507">
                <a:tc>
                  <a:txBody>
                    <a:bodyPr/>
                    <a:lstStyle/>
                    <a:p>
                      <a:r>
                        <a:rPr lang="en-US" dirty="0" smtClean="0"/>
                        <a:t> Texas Tech</a:t>
                      </a:r>
                      <a:endParaRPr lang="en-US" dirty="0"/>
                    </a:p>
                  </a:txBody>
                  <a:tcPr/>
                </a:tc>
                <a:tc>
                  <a:txBody>
                    <a:bodyPr/>
                    <a:lstStyle/>
                    <a:p>
                      <a:r>
                        <a:rPr lang="en-US" dirty="0" smtClean="0"/>
                        <a:t>11</a:t>
                      </a:r>
                      <a:endParaRPr lang="en-US" dirty="0"/>
                    </a:p>
                  </a:txBody>
                  <a:tcPr/>
                </a:tc>
                <a:tc>
                  <a:txBody>
                    <a:bodyPr/>
                    <a:lstStyle/>
                    <a:p>
                      <a:r>
                        <a:rPr lang="en-US" dirty="0" smtClean="0"/>
                        <a:t> 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87507">
                <a:tc>
                  <a:txBody>
                    <a:bodyPr/>
                    <a:lstStyle/>
                    <a:p>
                      <a:r>
                        <a:rPr lang="en-US" dirty="0" smtClean="0"/>
                        <a:t>West Texas A&amp;M</a:t>
                      </a:r>
                      <a:endParaRPr lang="en-US" dirty="0"/>
                    </a:p>
                  </a:txBody>
                  <a:tcPr/>
                </a:tc>
                <a:tc>
                  <a:txBody>
                    <a:bodyPr/>
                    <a:lstStyle/>
                    <a:p>
                      <a:r>
                        <a:rPr lang="en-US" dirty="0" smtClean="0"/>
                        <a:t>35</a:t>
                      </a:r>
                      <a:endParaRPr lang="en-US" dirty="0"/>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419357">
                <a:tc>
                  <a:txBody>
                    <a:bodyPr/>
                    <a:lstStyle/>
                    <a:p>
                      <a:r>
                        <a:rPr lang="en-US" dirty="0" smtClean="0"/>
                        <a:t>Other public 4-yr</a:t>
                      </a:r>
                      <a:endParaRPr lang="en-US" dirty="0"/>
                    </a:p>
                  </a:txBody>
                  <a:tcPr/>
                </a:tc>
                <a:tc>
                  <a:txBody>
                    <a:bodyPr/>
                    <a:lstStyle/>
                    <a:p>
                      <a:r>
                        <a:rPr lang="en-US" dirty="0" smtClean="0"/>
                        <a:t>13</a:t>
                      </a:r>
                      <a:endParaRPr lang="en-US" dirty="0"/>
                    </a:p>
                  </a:txBody>
                  <a:tcPr/>
                </a:tc>
                <a:tc>
                  <a:txBody>
                    <a:bodyPr/>
                    <a:lstStyle/>
                    <a:p>
                      <a:r>
                        <a:rPr lang="en-US" dirty="0" smtClean="0"/>
                        <a:t> 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71412768"/>
              </p:ext>
            </p:extLst>
          </p:nvPr>
        </p:nvGraphicFramePr>
        <p:xfrm>
          <a:off x="685800" y="1407160"/>
          <a:ext cx="7696201" cy="2021840"/>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‘10</a:t>
                      </a:r>
                      <a:endParaRPr lang="en-US" dirty="0"/>
                    </a:p>
                  </a:txBody>
                  <a:tcPr/>
                </a:tc>
              </a:tr>
              <a:tr h="370840">
                <a:tc>
                  <a:txBody>
                    <a:bodyPr/>
                    <a:lstStyle/>
                    <a:p>
                      <a:r>
                        <a:rPr lang="en-US" dirty="0" smtClean="0"/>
                        <a:t> Texas Tech </a:t>
                      </a:r>
                    </a:p>
                  </a:txBody>
                  <a:tcPr/>
                </a:tc>
                <a:tc>
                  <a:txBody>
                    <a:bodyPr/>
                    <a:lstStyle/>
                    <a:p>
                      <a:r>
                        <a:rPr lang="en-US" dirty="0" smtClean="0"/>
                        <a:t>11</a:t>
                      </a:r>
                      <a:endParaRPr lang="en-US" dirty="0"/>
                    </a:p>
                  </a:txBody>
                  <a:tcPr/>
                </a:tc>
                <a:tc>
                  <a:txBody>
                    <a:bodyPr/>
                    <a:lstStyle/>
                    <a:p>
                      <a:r>
                        <a:rPr lang="en-US" dirty="0" smtClean="0"/>
                        <a:t>7</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r>
              <a:tr h="370840">
                <a:tc>
                  <a:txBody>
                    <a:bodyPr/>
                    <a:lstStyle/>
                    <a:p>
                      <a:r>
                        <a:rPr lang="en-US" dirty="0" smtClean="0"/>
                        <a:t> West Texas A&amp;M  </a:t>
                      </a:r>
                    </a:p>
                  </a:txBody>
                  <a:tcPr/>
                </a:tc>
                <a:tc>
                  <a:txBody>
                    <a:bodyPr/>
                    <a:lstStyle/>
                    <a:p>
                      <a:r>
                        <a:rPr lang="en-US" dirty="0" smtClean="0"/>
                        <a:t>35</a:t>
                      </a:r>
                      <a:endParaRPr lang="en-US" dirty="0"/>
                    </a:p>
                  </a:txBody>
                  <a:tcPr/>
                </a:tc>
                <a:tc>
                  <a:txBody>
                    <a:bodyPr/>
                    <a:lstStyle/>
                    <a:p>
                      <a:r>
                        <a:rPr lang="en-US" dirty="0" smtClean="0"/>
                        <a:t>13</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7</a:t>
                      </a:r>
                      <a:endParaRPr lang="en-US" dirty="0"/>
                    </a:p>
                  </a:txBody>
                  <a:tcPr/>
                </a:tc>
              </a:tr>
              <a:tr h="325120">
                <a:tc>
                  <a:txBody>
                    <a:bodyPr/>
                    <a:lstStyle/>
                    <a:p>
                      <a:r>
                        <a:rPr lang="en-US" dirty="0" smtClean="0"/>
                        <a:t> Other public 4-yr  </a:t>
                      </a:r>
                    </a:p>
                  </a:txBody>
                  <a:tcPr/>
                </a:tc>
                <a:tc>
                  <a:txBody>
                    <a:bodyPr/>
                    <a:lstStyle/>
                    <a:p>
                      <a:r>
                        <a:rPr lang="en-US" dirty="0" smtClean="0"/>
                        <a:t>13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3591221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 Texas A&amp;M University, 2011</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2382507"/>
              </p:ext>
            </p:extLst>
          </p:nvPr>
        </p:nvGraphicFramePr>
        <p:xfrm>
          <a:off x="685800" y="3581400"/>
          <a:ext cx="7696201" cy="2108771"/>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r h="387507">
                <a:tc>
                  <a:txBody>
                    <a:bodyPr/>
                    <a:lstStyle/>
                    <a:p>
                      <a:r>
                        <a:rPr lang="en-US" dirty="0" smtClean="0"/>
                        <a:t> Texas Tech</a:t>
                      </a:r>
                      <a:endParaRPr lang="en-US" dirty="0"/>
                    </a:p>
                  </a:txBody>
                  <a:tcPr/>
                </a:tc>
                <a:tc>
                  <a:txBody>
                    <a:bodyPr/>
                    <a:lstStyle/>
                    <a:p>
                      <a:r>
                        <a:rPr lang="en-US" dirty="0" smtClean="0"/>
                        <a:t>11</a:t>
                      </a:r>
                      <a:endParaRPr lang="en-US" dirty="0"/>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87507">
                <a:tc>
                  <a:txBody>
                    <a:bodyPr/>
                    <a:lstStyle/>
                    <a:p>
                      <a:r>
                        <a:rPr lang="en-US" dirty="0" smtClean="0"/>
                        <a:t>West Texas A&amp;M</a:t>
                      </a:r>
                      <a:endParaRPr lang="en-US" dirty="0"/>
                    </a:p>
                  </a:txBody>
                  <a:tcPr/>
                </a:tc>
                <a:tc>
                  <a:txBody>
                    <a:bodyPr/>
                    <a:lstStyle/>
                    <a:p>
                      <a:r>
                        <a:rPr lang="en-US" dirty="0" smtClean="0"/>
                        <a:t>35</a:t>
                      </a:r>
                      <a:endParaRPr lang="en-US" dirty="0"/>
                    </a:p>
                  </a:txBody>
                  <a:tcPr/>
                </a:tc>
                <a:tc>
                  <a:txBody>
                    <a:bodyPr/>
                    <a:lstStyle/>
                    <a:p>
                      <a:r>
                        <a:rPr lang="en-US" dirty="0" smtClean="0"/>
                        <a:t> 5</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419357">
                <a:tc>
                  <a:txBody>
                    <a:bodyPr/>
                    <a:lstStyle/>
                    <a:p>
                      <a:r>
                        <a:rPr lang="en-US" dirty="0" smtClean="0"/>
                        <a:t>Other public 4-yr</a:t>
                      </a:r>
                      <a:endParaRPr lang="en-US" dirty="0"/>
                    </a:p>
                  </a:txBody>
                  <a:tcPr/>
                </a:tc>
                <a:tc>
                  <a:txBody>
                    <a:bodyPr/>
                    <a:lstStyle/>
                    <a:p>
                      <a:r>
                        <a:rPr lang="en-US" dirty="0" smtClean="0"/>
                        <a:t>13</a:t>
                      </a:r>
                      <a:endParaRPr lang="en-US" dirty="0"/>
                    </a:p>
                  </a:txBody>
                  <a:tcPr/>
                </a:tc>
                <a:tc>
                  <a:txBody>
                    <a:bodyPr/>
                    <a:lstStyle/>
                    <a:p>
                      <a:r>
                        <a:rPr lang="en-US" dirty="0" smtClean="0"/>
                        <a:t> 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873725494"/>
              </p:ext>
            </p:extLst>
          </p:nvPr>
        </p:nvGraphicFramePr>
        <p:xfrm>
          <a:off x="685800" y="1447800"/>
          <a:ext cx="7848600" cy="4419600"/>
        </p:xfrm>
        <a:graphic>
          <a:graphicData uri="http://schemas.openxmlformats.org/drawingml/2006/table">
            <a:tbl>
              <a:tblPr firstRow="1" bandRow="1">
                <a:tableStyleId>{5C22544A-7EE6-4342-B048-85BDC9FD1C3A}</a:tableStyleId>
              </a:tblPr>
              <a:tblGrid>
                <a:gridCol w="2057400"/>
                <a:gridCol w="685800"/>
                <a:gridCol w="533400"/>
                <a:gridCol w="609600"/>
                <a:gridCol w="609600"/>
                <a:gridCol w="609600"/>
                <a:gridCol w="609600"/>
                <a:gridCol w="685800"/>
                <a:gridCol w="609600"/>
                <a:gridCol w="8382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‘10</a:t>
                      </a:r>
                      <a:endParaRPr lang="en-US" dirty="0"/>
                    </a:p>
                  </a:txBody>
                  <a:tcPr/>
                </a:tc>
              </a:tr>
              <a:tr h="370840">
                <a:tc>
                  <a:txBody>
                    <a:bodyPr/>
                    <a:lstStyle/>
                    <a:p>
                      <a:r>
                        <a:rPr lang="en-US" dirty="0" smtClean="0"/>
                        <a:t>Amarillo College </a:t>
                      </a:r>
                    </a:p>
                  </a:txBody>
                  <a:tcPr/>
                </a:tc>
                <a:tc>
                  <a:txBody>
                    <a:bodyPr/>
                    <a:lstStyle/>
                    <a:p>
                      <a:r>
                        <a:rPr lang="en-US" dirty="0" smtClean="0"/>
                        <a:t>301</a:t>
                      </a:r>
                      <a:endParaRPr lang="en-US" dirty="0"/>
                    </a:p>
                  </a:txBody>
                  <a:tcPr/>
                </a:tc>
                <a:tc>
                  <a:txBody>
                    <a:bodyPr/>
                    <a:lstStyle/>
                    <a:p>
                      <a:r>
                        <a:rPr lang="en-US" dirty="0" smtClean="0"/>
                        <a:t>155</a:t>
                      </a:r>
                      <a:endParaRPr lang="en-US" dirty="0"/>
                    </a:p>
                  </a:txBody>
                  <a:tcPr/>
                </a:tc>
                <a:tc>
                  <a:txBody>
                    <a:bodyPr/>
                    <a:lstStyle/>
                    <a:p>
                      <a:r>
                        <a:rPr lang="en-US" dirty="0" smtClean="0"/>
                        <a:t>23</a:t>
                      </a:r>
                      <a:endParaRPr lang="en-US" dirty="0"/>
                    </a:p>
                  </a:txBody>
                  <a:tcPr/>
                </a:tc>
                <a:tc>
                  <a:txBody>
                    <a:bodyPr/>
                    <a:lstStyle/>
                    <a:p>
                      <a:r>
                        <a:rPr lang="en-US" dirty="0" smtClean="0"/>
                        <a:t>26</a:t>
                      </a:r>
                      <a:endParaRPr lang="en-US" dirty="0"/>
                    </a:p>
                  </a:txBody>
                  <a:tcPr/>
                </a:tc>
                <a:tc>
                  <a:txBody>
                    <a:bodyPr/>
                    <a:lstStyle/>
                    <a:p>
                      <a:r>
                        <a:rPr lang="en-US" dirty="0" smtClean="0"/>
                        <a:t>38</a:t>
                      </a:r>
                      <a:endParaRPr lang="en-US" dirty="0"/>
                    </a:p>
                  </a:txBody>
                  <a:tcPr/>
                </a:tc>
                <a:tc>
                  <a:txBody>
                    <a:bodyPr/>
                    <a:lstStyle/>
                    <a:p>
                      <a:r>
                        <a:rPr lang="en-US" dirty="0" smtClean="0"/>
                        <a:t>36</a:t>
                      </a:r>
                      <a:endParaRPr lang="en-US" dirty="0"/>
                    </a:p>
                  </a:txBody>
                  <a:tcPr/>
                </a:tc>
                <a:tc>
                  <a:txBody>
                    <a:bodyPr/>
                    <a:lstStyle/>
                    <a:p>
                      <a:r>
                        <a:rPr lang="en-US" dirty="0" smtClean="0"/>
                        <a:t>36</a:t>
                      </a:r>
                      <a:endParaRPr lang="en-US" dirty="0"/>
                    </a:p>
                  </a:txBody>
                  <a:tcPr/>
                </a:tc>
                <a:tc>
                  <a:txBody>
                    <a:bodyPr/>
                    <a:lstStyle/>
                    <a:p>
                      <a:r>
                        <a:rPr lang="en-US" dirty="0" smtClean="0"/>
                        <a:t>4</a:t>
                      </a:r>
                      <a:endParaRPr lang="en-US" dirty="0"/>
                    </a:p>
                  </a:txBody>
                  <a:tcPr/>
                </a:tc>
                <a:tc>
                  <a:txBody>
                    <a:bodyPr/>
                    <a:lstStyle/>
                    <a:p>
                      <a:r>
                        <a:rPr lang="en-US" dirty="0" smtClean="0"/>
                        <a:t>120</a:t>
                      </a:r>
                      <a:endParaRPr lang="en-US" dirty="0"/>
                    </a:p>
                  </a:txBody>
                  <a:tcPr/>
                </a:tc>
              </a:tr>
              <a:tr h="370840">
                <a:tc>
                  <a:txBody>
                    <a:bodyPr/>
                    <a:lstStyle/>
                    <a:p>
                      <a:r>
                        <a:rPr lang="en-US" dirty="0" smtClean="0"/>
                        <a:t>Clarendon</a:t>
                      </a:r>
                      <a:r>
                        <a:rPr lang="en-US" baseline="0" dirty="0" smtClean="0"/>
                        <a:t> College</a:t>
                      </a:r>
                      <a:r>
                        <a:rPr lang="en-US" dirty="0" smtClean="0"/>
                        <a:t>  </a:t>
                      </a:r>
                    </a:p>
                  </a:txBody>
                  <a:tcPr/>
                </a:tc>
                <a:tc>
                  <a:txBody>
                    <a:bodyPr/>
                    <a:lstStyle/>
                    <a:p>
                      <a:r>
                        <a:rPr lang="en-US" dirty="0" smtClean="0"/>
                        <a:t>40</a:t>
                      </a:r>
                      <a:endParaRPr lang="en-US" dirty="0"/>
                    </a:p>
                  </a:txBody>
                  <a:tcPr/>
                </a:tc>
                <a:tc>
                  <a:txBody>
                    <a:bodyPr/>
                    <a:lstStyle/>
                    <a:p>
                      <a:r>
                        <a:rPr lang="en-US" dirty="0" smtClean="0"/>
                        <a:t>11</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7</a:t>
                      </a:r>
                      <a:endParaRPr lang="en-US" dirty="0"/>
                    </a:p>
                  </a:txBody>
                  <a:tcPr/>
                </a:tc>
              </a:tr>
              <a:tr h="370840">
                <a:tc>
                  <a:txBody>
                    <a:bodyPr/>
                    <a:lstStyle/>
                    <a:p>
                      <a:r>
                        <a:rPr lang="en-US" dirty="0" smtClean="0"/>
                        <a:t>South</a:t>
                      </a:r>
                      <a:r>
                        <a:rPr lang="en-US" baseline="0" dirty="0" smtClean="0"/>
                        <a:t> Plains College</a:t>
                      </a:r>
                      <a:r>
                        <a:rPr lang="en-US" dirty="0" smtClean="0"/>
                        <a:t>  </a:t>
                      </a:r>
                    </a:p>
                  </a:txBody>
                  <a:tcPr/>
                </a:tc>
                <a:tc>
                  <a:txBody>
                    <a:bodyPr/>
                    <a:lstStyle/>
                    <a:p>
                      <a:r>
                        <a:rPr lang="en-US" dirty="0" smtClean="0"/>
                        <a:t>36</a:t>
                      </a:r>
                      <a:endParaRPr lang="en-US" dirty="0"/>
                    </a:p>
                  </a:txBody>
                  <a:tcPr/>
                </a:tc>
                <a:tc>
                  <a:txBody>
                    <a:bodyPr/>
                    <a:lstStyle/>
                    <a:p>
                      <a:r>
                        <a:rPr lang="en-US" dirty="0" smtClean="0"/>
                        <a:t>17</a:t>
                      </a:r>
                      <a:endParaRPr lang="en-US" dirty="0"/>
                    </a:p>
                  </a:txBody>
                  <a:tcPr/>
                </a:tc>
                <a:tc>
                  <a:txBody>
                    <a:bodyPr/>
                    <a:lstStyle/>
                    <a:p>
                      <a:r>
                        <a:rPr lang="en-US" dirty="0" smtClean="0"/>
                        <a:t>6</a:t>
                      </a:r>
                      <a:endParaRPr lang="en-US" dirty="0"/>
                    </a:p>
                  </a:txBody>
                  <a:tcPr/>
                </a:tc>
                <a:tc>
                  <a:txBody>
                    <a:bodyPr/>
                    <a:lstStyle/>
                    <a:p>
                      <a:r>
                        <a:rPr lang="en-US" dirty="0" smtClean="0"/>
                        <a:t>1</a:t>
                      </a:r>
                      <a:endParaRPr lang="en-US" dirty="0"/>
                    </a:p>
                  </a:txBody>
                  <a:tcPr/>
                </a:tc>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12</a:t>
                      </a:r>
                      <a:endParaRPr lang="en-US" dirty="0"/>
                    </a:p>
                  </a:txBody>
                  <a:tcPr/>
                </a:tc>
              </a:tr>
              <a:tr h="370840">
                <a:tc>
                  <a:txBody>
                    <a:bodyPr/>
                    <a:lstStyle/>
                    <a:p>
                      <a:r>
                        <a:rPr lang="en-US" dirty="0" smtClean="0"/>
                        <a:t>Frank Phillips College</a:t>
                      </a:r>
                    </a:p>
                  </a:txBody>
                  <a:tcPr/>
                </a:tc>
                <a:tc>
                  <a:txBody>
                    <a:bodyPr/>
                    <a:lstStyle/>
                    <a:p>
                      <a:r>
                        <a:rPr lang="en-US" dirty="0" smtClean="0"/>
                        <a:t>37</a:t>
                      </a:r>
                      <a:endParaRPr lang="en-US" dirty="0"/>
                    </a:p>
                  </a:txBody>
                  <a:tcPr/>
                </a:tc>
                <a:tc>
                  <a:txBody>
                    <a:bodyPr/>
                    <a:lstStyle/>
                    <a:p>
                      <a:r>
                        <a:rPr lang="en-US" dirty="0" smtClean="0"/>
                        <a:t>30</a:t>
                      </a:r>
                      <a:endParaRPr lang="en-US" dirty="0"/>
                    </a:p>
                  </a:txBody>
                  <a:tcPr/>
                </a:tc>
                <a:tc>
                  <a:txBody>
                    <a:bodyPr/>
                    <a:lstStyle/>
                    <a:p>
                      <a:r>
                        <a:rPr lang="en-US" dirty="0" smtClean="0"/>
                        <a:t>12</a:t>
                      </a:r>
                      <a:endParaRPr lang="en-US" dirty="0"/>
                    </a:p>
                  </a:txBody>
                  <a:tcPr/>
                </a:tc>
                <a:tc>
                  <a:txBody>
                    <a:bodyPr/>
                    <a:lstStyle/>
                    <a:p>
                      <a:r>
                        <a:rPr lang="en-US" dirty="0" smtClean="0"/>
                        <a:t>2</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14</a:t>
                      </a:r>
                      <a:endParaRPr lang="en-US" dirty="0"/>
                    </a:p>
                  </a:txBody>
                  <a:tcPr/>
                </a:tc>
              </a:tr>
              <a:tr h="370840">
                <a:tc>
                  <a:txBody>
                    <a:bodyPr/>
                    <a:lstStyle/>
                    <a:p>
                      <a:r>
                        <a:rPr lang="en-US" dirty="0" smtClean="0"/>
                        <a:t>North Central Texas College</a:t>
                      </a:r>
                    </a:p>
                  </a:txBody>
                  <a:tcPr/>
                </a:tc>
                <a:tc>
                  <a:txBody>
                    <a:bodyPr/>
                    <a:lstStyle/>
                    <a:p>
                      <a:r>
                        <a:rPr lang="en-US" dirty="0" smtClean="0"/>
                        <a:t>7</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Vernon College</a:t>
                      </a:r>
                    </a:p>
                  </a:txBody>
                  <a:tcPr/>
                </a:tc>
                <a:tc>
                  <a:txBody>
                    <a:bodyPr/>
                    <a:lstStyle/>
                    <a:p>
                      <a:r>
                        <a:rPr lang="en-US" dirty="0" smtClean="0"/>
                        <a:t>7</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r h="370840">
                <a:tc>
                  <a:txBody>
                    <a:bodyPr/>
                    <a:lstStyle/>
                    <a:p>
                      <a:r>
                        <a:rPr lang="en-US" dirty="0" smtClean="0"/>
                        <a:t>Houston</a:t>
                      </a:r>
                      <a:r>
                        <a:rPr lang="en-US" baseline="0" dirty="0" smtClean="0"/>
                        <a:t> CC</a:t>
                      </a:r>
                      <a:endParaRPr lang="en-US" dirty="0" smtClean="0"/>
                    </a:p>
                  </a:txBody>
                  <a:tcPr/>
                </a:tc>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r h="370840">
                <a:tc>
                  <a:txBody>
                    <a:bodyPr/>
                    <a:lstStyle/>
                    <a:p>
                      <a:r>
                        <a:rPr lang="en-US" dirty="0" smtClean="0"/>
                        <a:t>All Other Public</a:t>
                      </a:r>
                    </a:p>
                  </a:txBody>
                  <a:tcPr/>
                </a:tc>
                <a:tc>
                  <a:txBody>
                    <a:bodyPr/>
                    <a:lstStyle/>
                    <a:p>
                      <a:r>
                        <a:rPr lang="en-US" dirty="0" smtClean="0"/>
                        <a:t>87</a:t>
                      </a:r>
                      <a:endParaRPr lang="en-US" dirty="0"/>
                    </a:p>
                  </a:txBody>
                  <a:tcPr/>
                </a:tc>
                <a:tc>
                  <a:txBody>
                    <a:bodyPr/>
                    <a:lstStyle/>
                    <a:p>
                      <a:r>
                        <a:rPr lang="en-US" dirty="0" smtClean="0"/>
                        <a:t>24</a:t>
                      </a:r>
                      <a:endParaRPr lang="en-US" dirty="0"/>
                    </a:p>
                  </a:txBody>
                  <a:tcPr/>
                </a:tc>
                <a:tc>
                  <a:txBody>
                    <a:bodyPr/>
                    <a:lstStyle/>
                    <a:p>
                      <a:r>
                        <a:rPr lang="en-US" dirty="0" smtClean="0"/>
                        <a:t>9</a:t>
                      </a:r>
                      <a:endParaRPr lang="en-US" dirty="0"/>
                    </a:p>
                  </a:txBody>
                  <a:tcPr/>
                </a:tc>
                <a:tc>
                  <a:txBody>
                    <a:bodyPr/>
                    <a:lstStyle/>
                    <a:p>
                      <a:r>
                        <a:rPr lang="en-US" dirty="0" smtClean="0"/>
                        <a:t>7</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14</a:t>
                      </a:r>
                      <a:endParaRPr lang="en-US" dirty="0"/>
                    </a:p>
                  </a:txBody>
                  <a:tcPr/>
                </a:tc>
              </a:tr>
            </a:tbl>
          </a:graphicData>
        </a:graphic>
      </p:graphicFrame>
    </p:spTree>
    <p:extLst>
      <p:ext uri="{BB962C8B-B14F-4D97-AF65-F5344CB8AC3E}">
        <p14:creationId xmlns:p14="http://schemas.microsoft.com/office/powerpoint/2010/main" val="788630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 Texas A&amp;M University, 2011</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6680762"/>
              </p:ext>
            </p:extLst>
          </p:nvPr>
        </p:nvGraphicFramePr>
        <p:xfrm>
          <a:off x="685800" y="3581400"/>
          <a:ext cx="7696201" cy="2108771"/>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r h="387507">
                <a:tc>
                  <a:txBody>
                    <a:bodyPr/>
                    <a:lstStyle/>
                    <a:p>
                      <a:r>
                        <a:rPr lang="en-US" dirty="0" smtClean="0"/>
                        <a:t> Texas Tech</a:t>
                      </a:r>
                      <a:endParaRPr lang="en-US" dirty="0"/>
                    </a:p>
                  </a:txBody>
                  <a:tcPr/>
                </a:tc>
                <a:tc>
                  <a:txBody>
                    <a:bodyPr/>
                    <a:lstStyle/>
                    <a:p>
                      <a:r>
                        <a:rPr lang="en-US" dirty="0" smtClean="0"/>
                        <a:t>11</a:t>
                      </a:r>
                      <a:endParaRPr lang="en-US" dirty="0"/>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87507">
                <a:tc>
                  <a:txBody>
                    <a:bodyPr/>
                    <a:lstStyle/>
                    <a:p>
                      <a:r>
                        <a:rPr lang="en-US" dirty="0" smtClean="0"/>
                        <a:t>West Texas A&amp;M</a:t>
                      </a:r>
                      <a:endParaRPr lang="en-US" dirty="0"/>
                    </a:p>
                  </a:txBody>
                  <a:tcPr/>
                </a:tc>
                <a:tc>
                  <a:txBody>
                    <a:bodyPr/>
                    <a:lstStyle/>
                    <a:p>
                      <a:r>
                        <a:rPr lang="en-US" dirty="0" smtClean="0"/>
                        <a:t>35</a:t>
                      </a:r>
                      <a:endParaRPr lang="en-US" dirty="0"/>
                    </a:p>
                  </a:txBody>
                  <a:tcPr/>
                </a:tc>
                <a:tc>
                  <a:txBody>
                    <a:bodyPr/>
                    <a:lstStyle/>
                    <a:p>
                      <a:r>
                        <a:rPr lang="en-US" dirty="0" smtClean="0"/>
                        <a:t> 5</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419357">
                <a:tc>
                  <a:txBody>
                    <a:bodyPr/>
                    <a:lstStyle/>
                    <a:p>
                      <a:r>
                        <a:rPr lang="en-US" dirty="0" smtClean="0"/>
                        <a:t>Other public 4-yr</a:t>
                      </a:r>
                      <a:endParaRPr lang="en-US" dirty="0"/>
                    </a:p>
                  </a:txBody>
                  <a:tcPr/>
                </a:tc>
                <a:tc>
                  <a:txBody>
                    <a:bodyPr/>
                    <a:lstStyle/>
                    <a:p>
                      <a:r>
                        <a:rPr lang="en-US" dirty="0" smtClean="0"/>
                        <a:t>13</a:t>
                      </a:r>
                      <a:endParaRPr lang="en-US" dirty="0"/>
                    </a:p>
                  </a:txBody>
                  <a:tcPr/>
                </a:tc>
                <a:tc>
                  <a:txBody>
                    <a:bodyPr/>
                    <a:lstStyle/>
                    <a:p>
                      <a:r>
                        <a:rPr lang="en-US" dirty="0" smtClean="0"/>
                        <a:t> 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23516522"/>
              </p:ext>
            </p:extLst>
          </p:nvPr>
        </p:nvGraphicFramePr>
        <p:xfrm>
          <a:off x="685800" y="1447800"/>
          <a:ext cx="7848600" cy="4419600"/>
        </p:xfrm>
        <a:graphic>
          <a:graphicData uri="http://schemas.openxmlformats.org/drawingml/2006/table">
            <a:tbl>
              <a:tblPr firstRow="1" bandRow="1">
                <a:tableStyleId>{5C22544A-7EE6-4342-B048-85BDC9FD1C3A}</a:tableStyleId>
              </a:tblPr>
              <a:tblGrid>
                <a:gridCol w="2057400"/>
                <a:gridCol w="685800"/>
                <a:gridCol w="533400"/>
                <a:gridCol w="609600"/>
                <a:gridCol w="609600"/>
                <a:gridCol w="609600"/>
                <a:gridCol w="609600"/>
                <a:gridCol w="685800"/>
                <a:gridCol w="609600"/>
                <a:gridCol w="838200"/>
              </a:tblGrid>
              <a:tr h="609600">
                <a:tc>
                  <a:txBody>
                    <a:bodyPr/>
                    <a:lstStyle/>
                    <a:p>
                      <a:r>
                        <a:rPr lang="en-US" dirty="0" smtClean="0"/>
                        <a:t>No Developmental Education </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‘10</a:t>
                      </a:r>
                      <a:endParaRPr lang="en-US" dirty="0"/>
                    </a:p>
                  </a:txBody>
                  <a:tcPr/>
                </a:tc>
              </a:tr>
              <a:tr h="370840">
                <a:tc>
                  <a:txBody>
                    <a:bodyPr/>
                    <a:lstStyle/>
                    <a:p>
                      <a:r>
                        <a:rPr lang="en-US" dirty="0" smtClean="0"/>
                        <a:t>Amarillo College </a:t>
                      </a:r>
                    </a:p>
                  </a:txBody>
                  <a:tcPr/>
                </a:tc>
                <a:tc>
                  <a:txBody>
                    <a:bodyPr/>
                    <a:lstStyle/>
                    <a:p>
                      <a:r>
                        <a:rPr lang="en-US" dirty="0" smtClean="0"/>
                        <a:t>301</a:t>
                      </a:r>
                      <a:endParaRPr lang="en-US" dirty="0"/>
                    </a:p>
                  </a:txBody>
                  <a:tcPr/>
                </a:tc>
                <a:tc>
                  <a:txBody>
                    <a:bodyPr/>
                    <a:lstStyle/>
                    <a:p>
                      <a:r>
                        <a:rPr lang="en-US" dirty="0" smtClean="0"/>
                        <a:t>146</a:t>
                      </a:r>
                      <a:endParaRPr lang="en-US" dirty="0"/>
                    </a:p>
                  </a:txBody>
                  <a:tcPr/>
                </a:tc>
                <a:tc>
                  <a:txBody>
                    <a:bodyPr/>
                    <a:lstStyle/>
                    <a:p>
                      <a:r>
                        <a:rPr lang="en-US" dirty="0" smtClean="0"/>
                        <a:t>11</a:t>
                      </a:r>
                      <a:endParaRPr lang="en-US" dirty="0"/>
                    </a:p>
                  </a:txBody>
                  <a:tcPr/>
                </a:tc>
                <a:tc>
                  <a:txBody>
                    <a:bodyPr/>
                    <a:lstStyle/>
                    <a:p>
                      <a:r>
                        <a:rPr lang="en-US" dirty="0" smtClean="0"/>
                        <a:t>16</a:t>
                      </a:r>
                      <a:endParaRPr lang="en-US" dirty="0"/>
                    </a:p>
                  </a:txBody>
                  <a:tcPr/>
                </a:tc>
                <a:tc>
                  <a:txBody>
                    <a:bodyPr/>
                    <a:lstStyle/>
                    <a:p>
                      <a:r>
                        <a:rPr lang="en-US" dirty="0" smtClean="0"/>
                        <a:t>15</a:t>
                      </a:r>
                      <a:endParaRPr lang="en-US" dirty="0"/>
                    </a:p>
                  </a:txBody>
                  <a:tcPr/>
                </a:tc>
                <a:tc>
                  <a:txBody>
                    <a:bodyPr/>
                    <a:lstStyle/>
                    <a:p>
                      <a:r>
                        <a:rPr lang="en-US" dirty="0" smtClean="0"/>
                        <a:t>50</a:t>
                      </a:r>
                      <a:endParaRPr lang="en-US" dirty="0"/>
                    </a:p>
                  </a:txBody>
                  <a:tcPr/>
                </a:tc>
                <a:tc>
                  <a:txBody>
                    <a:bodyPr/>
                    <a:lstStyle/>
                    <a:p>
                      <a:r>
                        <a:rPr lang="en-US" dirty="0" smtClean="0"/>
                        <a:t>52</a:t>
                      </a:r>
                      <a:endParaRPr lang="en-US" dirty="0"/>
                    </a:p>
                  </a:txBody>
                  <a:tcPr/>
                </a:tc>
                <a:tc>
                  <a:txBody>
                    <a:bodyPr/>
                    <a:lstStyle/>
                    <a:p>
                      <a:r>
                        <a:rPr lang="en-US" dirty="0" smtClean="0"/>
                        <a:t>2</a:t>
                      </a:r>
                      <a:endParaRPr lang="en-US" dirty="0"/>
                    </a:p>
                  </a:txBody>
                  <a:tcPr/>
                </a:tc>
                <a:tc>
                  <a:txBody>
                    <a:bodyPr/>
                    <a:lstStyle/>
                    <a:p>
                      <a:r>
                        <a:rPr lang="en-US" dirty="0" smtClean="0"/>
                        <a:t>119</a:t>
                      </a:r>
                      <a:endParaRPr lang="en-US" dirty="0"/>
                    </a:p>
                  </a:txBody>
                  <a:tcPr/>
                </a:tc>
              </a:tr>
              <a:tr h="370840">
                <a:tc>
                  <a:txBody>
                    <a:bodyPr/>
                    <a:lstStyle/>
                    <a:p>
                      <a:r>
                        <a:rPr lang="en-US" dirty="0" smtClean="0"/>
                        <a:t>Clarendon</a:t>
                      </a:r>
                      <a:r>
                        <a:rPr lang="en-US" baseline="0" dirty="0" smtClean="0"/>
                        <a:t> College</a:t>
                      </a:r>
                      <a:r>
                        <a:rPr lang="en-US" dirty="0" smtClean="0"/>
                        <a:t>  </a:t>
                      </a:r>
                    </a:p>
                  </a:txBody>
                  <a:tcPr/>
                </a:tc>
                <a:tc>
                  <a:txBody>
                    <a:bodyPr/>
                    <a:lstStyle/>
                    <a:p>
                      <a:r>
                        <a:rPr lang="en-US" dirty="0" smtClean="0"/>
                        <a:t>40</a:t>
                      </a:r>
                      <a:endParaRPr lang="en-US" dirty="0"/>
                    </a:p>
                  </a:txBody>
                  <a:tcPr/>
                </a:tc>
                <a:tc>
                  <a:txBody>
                    <a:bodyPr/>
                    <a:lstStyle/>
                    <a:p>
                      <a:r>
                        <a:rPr lang="en-US" dirty="0" smtClean="0"/>
                        <a:t>29</a:t>
                      </a:r>
                      <a:endParaRPr lang="en-US" dirty="0"/>
                    </a:p>
                  </a:txBody>
                  <a:tcPr/>
                </a:tc>
                <a:tc>
                  <a:txBody>
                    <a:bodyPr/>
                    <a:lstStyle/>
                    <a:p>
                      <a:r>
                        <a:rPr lang="en-US" dirty="0" smtClean="0"/>
                        <a:t>7</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21</a:t>
                      </a:r>
                      <a:endParaRPr lang="en-US" dirty="0"/>
                    </a:p>
                  </a:txBody>
                  <a:tcPr/>
                </a:tc>
              </a:tr>
              <a:tr h="370840">
                <a:tc>
                  <a:txBody>
                    <a:bodyPr/>
                    <a:lstStyle/>
                    <a:p>
                      <a:r>
                        <a:rPr lang="en-US" dirty="0" smtClean="0"/>
                        <a:t>South</a:t>
                      </a:r>
                      <a:r>
                        <a:rPr lang="en-US" baseline="0" dirty="0" smtClean="0"/>
                        <a:t> Plains College</a:t>
                      </a:r>
                      <a:r>
                        <a:rPr lang="en-US" dirty="0" smtClean="0"/>
                        <a:t>  </a:t>
                      </a:r>
                    </a:p>
                  </a:txBody>
                  <a:tcPr/>
                </a:tc>
                <a:tc>
                  <a:txBody>
                    <a:bodyPr/>
                    <a:lstStyle/>
                    <a:p>
                      <a:r>
                        <a:rPr lang="en-US" dirty="0" smtClean="0"/>
                        <a:t>36</a:t>
                      </a:r>
                      <a:endParaRPr lang="en-US" dirty="0"/>
                    </a:p>
                  </a:txBody>
                  <a:tcPr/>
                </a:tc>
                <a:tc>
                  <a:txBody>
                    <a:bodyPr/>
                    <a:lstStyle/>
                    <a:p>
                      <a:r>
                        <a:rPr lang="en-US" dirty="0" smtClean="0"/>
                        <a:t>19</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c>
                  <a:txBody>
                    <a:bodyPr/>
                    <a:lstStyle/>
                    <a:p>
                      <a:r>
                        <a:rPr lang="en-US" dirty="0" smtClean="0"/>
                        <a:t>12</a:t>
                      </a:r>
                      <a:endParaRPr lang="en-US" dirty="0"/>
                    </a:p>
                  </a:txBody>
                  <a:tcPr/>
                </a:tc>
              </a:tr>
              <a:tr h="370840">
                <a:tc>
                  <a:txBody>
                    <a:bodyPr/>
                    <a:lstStyle/>
                    <a:p>
                      <a:r>
                        <a:rPr lang="en-US" dirty="0" smtClean="0"/>
                        <a:t>Frank Phillips College</a:t>
                      </a:r>
                    </a:p>
                  </a:txBody>
                  <a:tcPr/>
                </a:tc>
                <a:tc>
                  <a:txBody>
                    <a:bodyPr/>
                    <a:lstStyle/>
                    <a:p>
                      <a:r>
                        <a:rPr lang="en-US" dirty="0" smtClean="0"/>
                        <a:t>37</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370840">
                <a:tc>
                  <a:txBody>
                    <a:bodyPr/>
                    <a:lstStyle/>
                    <a:p>
                      <a:r>
                        <a:rPr lang="en-US" dirty="0" smtClean="0"/>
                        <a:t>North Central Texas College</a:t>
                      </a:r>
                    </a:p>
                  </a:txBody>
                  <a:tcPr/>
                </a:tc>
                <a:tc>
                  <a:txBody>
                    <a:bodyPr/>
                    <a:lstStyle/>
                    <a:p>
                      <a:r>
                        <a:rPr lang="en-US" dirty="0" smtClean="0"/>
                        <a:t>7</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r>
              <a:tr h="370840">
                <a:tc>
                  <a:txBody>
                    <a:bodyPr/>
                    <a:lstStyle/>
                    <a:p>
                      <a:r>
                        <a:rPr lang="en-US" dirty="0" smtClean="0"/>
                        <a:t>Vernon College</a:t>
                      </a:r>
                    </a:p>
                  </a:txBody>
                  <a:tcPr/>
                </a:tc>
                <a:tc>
                  <a:txBody>
                    <a:bodyPr/>
                    <a:lstStyle/>
                    <a:p>
                      <a:r>
                        <a:rPr lang="en-US" dirty="0" smtClean="0"/>
                        <a:t>7</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r h="370840">
                <a:tc>
                  <a:txBody>
                    <a:bodyPr/>
                    <a:lstStyle/>
                    <a:p>
                      <a:r>
                        <a:rPr lang="en-US" dirty="0" smtClean="0"/>
                        <a:t>Houston</a:t>
                      </a:r>
                      <a:r>
                        <a:rPr lang="en-US" baseline="0" dirty="0" smtClean="0"/>
                        <a:t> CC</a:t>
                      </a:r>
                      <a:endParaRPr lang="en-US" dirty="0" smtClean="0"/>
                    </a:p>
                  </a:txBody>
                  <a:tcPr/>
                </a:tc>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r>
              <a:tr h="370840">
                <a:tc>
                  <a:txBody>
                    <a:bodyPr/>
                    <a:lstStyle/>
                    <a:p>
                      <a:r>
                        <a:rPr lang="en-US" dirty="0" smtClean="0"/>
                        <a:t>All Other Public</a:t>
                      </a:r>
                    </a:p>
                  </a:txBody>
                  <a:tcPr/>
                </a:tc>
                <a:tc>
                  <a:txBody>
                    <a:bodyPr/>
                    <a:lstStyle/>
                    <a:p>
                      <a:r>
                        <a:rPr lang="en-US" dirty="0" smtClean="0"/>
                        <a:t>87</a:t>
                      </a:r>
                      <a:endParaRPr lang="en-US" dirty="0"/>
                    </a:p>
                  </a:txBody>
                  <a:tcPr/>
                </a:tc>
                <a:tc>
                  <a:txBody>
                    <a:bodyPr/>
                    <a:lstStyle/>
                    <a:p>
                      <a:r>
                        <a:rPr lang="en-US" dirty="0" smtClean="0"/>
                        <a:t>63</a:t>
                      </a:r>
                      <a:endParaRPr lang="en-US" dirty="0"/>
                    </a:p>
                  </a:txBody>
                  <a:tcPr/>
                </a:tc>
                <a:tc>
                  <a:txBody>
                    <a:bodyPr/>
                    <a:lstStyle/>
                    <a:p>
                      <a:r>
                        <a:rPr lang="en-US" dirty="0" smtClean="0"/>
                        <a:t>15</a:t>
                      </a:r>
                      <a:endParaRPr lang="en-US" dirty="0"/>
                    </a:p>
                  </a:txBody>
                  <a:tcPr/>
                </a:tc>
                <a:tc>
                  <a:txBody>
                    <a:bodyPr/>
                    <a:lstStyle/>
                    <a:p>
                      <a:r>
                        <a:rPr lang="en-US" dirty="0" smtClean="0"/>
                        <a:t>9</a:t>
                      </a:r>
                      <a:endParaRPr lang="en-US" dirty="0"/>
                    </a:p>
                  </a:txBody>
                  <a:tcPr/>
                </a:tc>
                <a:tc>
                  <a:txBody>
                    <a:bodyPr/>
                    <a:lstStyle/>
                    <a:p>
                      <a:r>
                        <a:rPr lang="en-US" dirty="0" smtClean="0"/>
                        <a:t>11</a:t>
                      </a:r>
                      <a:endParaRPr lang="en-US" dirty="0"/>
                    </a:p>
                  </a:txBody>
                  <a:tcPr/>
                </a:tc>
                <a:tc>
                  <a:txBody>
                    <a:bodyPr/>
                    <a:lstStyle/>
                    <a:p>
                      <a:r>
                        <a:rPr lang="en-US" dirty="0" smtClean="0"/>
                        <a:t>10</a:t>
                      </a:r>
                      <a:endParaRPr lang="en-US" dirty="0"/>
                    </a:p>
                  </a:txBody>
                  <a:tcPr/>
                </a:tc>
                <a:tc>
                  <a:txBody>
                    <a:bodyPr/>
                    <a:lstStyle/>
                    <a:p>
                      <a:r>
                        <a:rPr lang="en-US" dirty="0" smtClean="0"/>
                        <a:t>14</a:t>
                      </a:r>
                      <a:endParaRPr lang="en-US" dirty="0"/>
                    </a:p>
                  </a:txBody>
                  <a:tcPr/>
                </a:tc>
                <a:tc>
                  <a:txBody>
                    <a:bodyPr/>
                    <a:lstStyle/>
                    <a:p>
                      <a:r>
                        <a:rPr lang="en-US" dirty="0" smtClean="0"/>
                        <a:t>4</a:t>
                      </a:r>
                      <a:endParaRPr lang="en-US" dirty="0"/>
                    </a:p>
                  </a:txBody>
                  <a:tcPr/>
                </a:tc>
                <a:tc>
                  <a:txBody>
                    <a:bodyPr/>
                    <a:lstStyle/>
                    <a:p>
                      <a:r>
                        <a:rPr lang="en-US" dirty="0" smtClean="0"/>
                        <a:t>44</a:t>
                      </a:r>
                      <a:endParaRPr lang="en-US" dirty="0"/>
                    </a:p>
                  </a:txBody>
                  <a:tcPr/>
                </a:tc>
              </a:tr>
            </a:tbl>
          </a:graphicData>
        </a:graphic>
      </p:graphicFrame>
    </p:spTree>
    <p:extLst>
      <p:ext uri="{BB962C8B-B14F-4D97-AF65-F5344CB8AC3E}">
        <p14:creationId xmlns:p14="http://schemas.microsoft.com/office/powerpoint/2010/main" val="4252902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 Texas A&amp;M University, 2011</a:t>
            </a:r>
            <a:r>
              <a:rPr lang="en-US" sz="3100" dirty="0"/>
              <a:t/>
            </a:r>
            <a:br>
              <a:rPr lang="en-US" sz="3100" dirty="0"/>
            </a:br>
            <a:r>
              <a:rPr lang="en-US" sz="2200" b="1" dirty="0" smtClean="0"/>
              <a:t>Core Curriculum Completed Prior to Transfer,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789145"/>
              </p:ext>
            </p:extLst>
          </p:nvPr>
        </p:nvGraphicFramePr>
        <p:xfrm>
          <a:off x="685800" y="3581400"/>
          <a:ext cx="7696201" cy="2108771"/>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r h="387507">
                <a:tc>
                  <a:txBody>
                    <a:bodyPr/>
                    <a:lstStyle/>
                    <a:p>
                      <a:r>
                        <a:rPr lang="en-US" dirty="0" smtClean="0"/>
                        <a:t> Texas Tech</a:t>
                      </a:r>
                      <a:endParaRPr lang="en-US" dirty="0"/>
                    </a:p>
                  </a:txBody>
                  <a:tcPr/>
                </a:tc>
                <a:tc>
                  <a:txBody>
                    <a:bodyPr/>
                    <a:lstStyle/>
                    <a:p>
                      <a:r>
                        <a:rPr lang="en-US" dirty="0" smtClean="0"/>
                        <a:t>11</a:t>
                      </a:r>
                      <a:endParaRPr lang="en-US" dirty="0"/>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87507">
                <a:tc>
                  <a:txBody>
                    <a:bodyPr/>
                    <a:lstStyle/>
                    <a:p>
                      <a:r>
                        <a:rPr lang="en-US" dirty="0" smtClean="0"/>
                        <a:t>West Texas A&amp;M</a:t>
                      </a:r>
                      <a:endParaRPr lang="en-US" dirty="0"/>
                    </a:p>
                  </a:txBody>
                  <a:tcPr/>
                </a:tc>
                <a:tc>
                  <a:txBody>
                    <a:bodyPr/>
                    <a:lstStyle/>
                    <a:p>
                      <a:r>
                        <a:rPr lang="en-US" dirty="0" smtClean="0"/>
                        <a:t>35</a:t>
                      </a:r>
                      <a:endParaRPr lang="en-US" dirty="0"/>
                    </a:p>
                  </a:txBody>
                  <a:tcPr/>
                </a:tc>
                <a:tc>
                  <a:txBody>
                    <a:bodyPr/>
                    <a:lstStyle/>
                    <a:p>
                      <a:r>
                        <a:rPr lang="en-US" dirty="0" smtClean="0"/>
                        <a:t> 5</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419357">
                <a:tc>
                  <a:txBody>
                    <a:bodyPr/>
                    <a:lstStyle/>
                    <a:p>
                      <a:r>
                        <a:rPr lang="en-US" dirty="0" smtClean="0"/>
                        <a:t>Other public 4-yr</a:t>
                      </a:r>
                      <a:endParaRPr lang="en-US" dirty="0"/>
                    </a:p>
                  </a:txBody>
                  <a:tcPr/>
                </a:tc>
                <a:tc>
                  <a:txBody>
                    <a:bodyPr/>
                    <a:lstStyle/>
                    <a:p>
                      <a:r>
                        <a:rPr lang="en-US" dirty="0" smtClean="0"/>
                        <a:t>13</a:t>
                      </a:r>
                      <a:endParaRPr lang="en-US" dirty="0"/>
                    </a:p>
                  </a:txBody>
                  <a:tcPr/>
                </a:tc>
                <a:tc>
                  <a:txBody>
                    <a:bodyPr/>
                    <a:lstStyle/>
                    <a:p>
                      <a:r>
                        <a:rPr lang="en-US" dirty="0" smtClean="0"/>
                        <a:t> 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70324899"/>
              </p:ext>
            </p:extLst>
          </p:nvPr>
        </p:nvGraphicFramePr>
        <p:xfrm>
          <a:off x="685800" y="1447800"/>
          <a:ext cx="7848600" cy="4419600"/>
        </p:xfrm>
        <a:graphic>
          <a:graphicData uri="http://schemas.openxmlformats.org/drawingml/2006/table">
            <a:tbl>
              <a:tblPr firstRow="1" bandRow="1">
                <a:tableStyleId>{5C22544A-7EE6-4342-B048-85BDC9FD1C3A}</a:tableStyleId>
              </a:tblPr>
              <a:tblGrid>
                <a:gridCol w="2057400"/>
                <a:gridCol w="685800"/>
                <a:gridCol w="533400"/>
                <a:gridCol w="609600"/>
                <a:gridCol w="609600"/>
                <a:gridCol w="609600"/>
                <a:gridCol w="609600"/>
                <a:gridCol w="685800"/>
                <a:gridCol w="609600"/>
                <a:gridCol w="838200"/>
              </a:tblGrid>
              <a:tr h="609600">
                <a:tc>
                  <a:txBody>
                    <a:bodyPr/>
                    <a:lstStyle/>
                    <a:p>
                      <a:r>
                        <a:rPr lang="en-US" dirty="0" smtClean="0"/>
                        <a:t>Core Complete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‘10</a:t>
                      </a:r>
                      <a:endParaRPr lang="en-US" dirty="0"/>
                    </a:p>
                  </a:txBody>
                  <a:tcPr/>
                </a:tc>
              </a:tr>
              <a:tr h="370840">
                <a:tc>
                  <a:txBody>
                    <a:bodyPr/>
                    <a:lstStyle/>
                    <a:p>
                      <a:r>
                        <a:rPr lang="en-US" dirty="0" smtClean="0"/>
                        <a:t>Amarillo College </a:t>
                      </a:r>
                    </a:p>
                  </a:txBody>
                  <a:tcPr/>
                </a:tc>
                <a:tc>
                  <a:txBody>
                    <a:bodyPr/>
                    <a:lstStyle/>
                    <a:p>
                      <a:r>
                        <a:rPr lang="en-US" dirty="0" smtClean="0"/>
                        <a:t>301</a:t>
                      </a:r>
                      <a:endParaRPr lang="en-US" dirty="0"/>
                    </a:p>
                  </a:txBody>
                  <a:tcPr/>
                </a:tc>
                <a:tc>
                  <a:txBody>
                    <a:bodyPr/>
                    <a:lstStyle/>
                    <a:p>
                      <a:r>
                        <a:rPr lang="en-US" dirty="0" smtClean="0"/>
                        <a:t>137</a:t>
                      </a:r>
                      <a:endParaRPr lang="en-US" dirty="0"/>
                    </a:p>
                  </a:txBody>
                  <a:tcPr/>
                </a:tc>
                <a:tc>
                  <a:txBody>
                    <a:bodyPr/>
                    <a:lstStyle/>
                    <a:p>
                      <a:r>
                        <a:rPr lang="en-US" dirty="0" smtClean="0"/>
                        <a:t>6</a:t>
                      </a:r>
                      <a:endParaRPr lang="en-US" dirty="0"/>
                    </a:p>
                  </a:txBody>
                  <a:tcPr/>
                </a:tc>
                <a:tc>
                  <a:txBody>
                    <a:bodyPr/>
                    <a:lstStyle/>
                    <a:p>
                      <a:r>
                        <a:rPr lang="en-US" dirty="0" smtClean="0"/>
                        <a:t>16</a:t>
                      </a:r>
                      <a:endParaRPr lang="en-US" dirty="0"/>
                    </a:p>
                  </a:txBody>
                  <a:tcPr/>
                </a:tc>
                <a:tc>
                  <a:txBody>
                    <a:bodyPr/>
                    <a:lstStyle/>
                    <a:p>
                      <a:r>
                        <a:rPr lang="en-US" dirty="0" smtClean="0"/>
                        <a:t>17</a:t>
                      </a:r>
                      <a:endParaRPr lang="en-US" dirty="0"/>
                    </a:p>
                  </a:txBody>
                  <a:tcPr/>
                </a:tc>
                <a:tc>
                  <a:txBody>
                    <a:bodyPr/>
                    <a:lstStyle/>
                    <a:p>
                      <a:r>
                        <a:rPr lang="en-US" dirty="0" smtClean="0"/>
                        <a:t>45</a:t>
                      </a:r>
                      <a:endParaRPr lang="en-US" dirty="0"/>
                    </a:p>
                  </a:txBody>
                  <a:tcPr/>
                </a:tc>
                <a:tc>
                  <a:txBody>
                    <a:bodyPr/>
                    <a:lstStyle/>
                    <a:p>
                      <a:r>
                        <a:rPr lang="en-US" dirty="0" smtClean="0"/>
                        <a:t>52</a:t>
                      </a:r>
                      <a:endParaRPr lang="en-US" dirty="0"/>
                    </a:p>
                  </a:txBody>
                  <a:tcPr/>
                </a:tc>
                <a:tc>
                  <a:txBody>
                    <a:bodyPr/>
                    <a:lstStyle/>
                    <a:p>
                      <a:r>
                        <a:rPr lang="en-US" dirty="0" smtClean="0"/>
                        <a:t>1</a:t>
                      </a:r>
                      <a:endParaRPr lang="en-US" dirty="0"/>
                    </a:p>
                  </a:txBody>
                  <a:tcPr/>
                </a:tc>
                <a:tc>
                  <a:txBody>
                    <a:bodyPr/>
                    <a:lstStyle/>
                    <a:p>
                      <a:r>
                        <a:rPr lang="en-US" dirty="0" smtClean="0"/>
                        <a:t>121</a:t>
                      </a:r>
                      <a:endParaRPr lang="en-US" dirty="0"/>
                    </a:p>
                  </a:txBody>
                  <a:tcPr/>
                </a:tc>
              </a:tr>
              <a:tr h="370840">
                <a:tc>
                  <a:txBody>
                    <a:bodyPr/>
                    <a:lstStyle/>
                    <a:p>
                      <a:r>
                        <a:rPr lang="en-US" dirty="0" smtClean="0"/>
                        <a:t>Clarendon</a:t>
                      </a:r>
                      <a:r>
                        <a:rPr lang="en-US" baseline="0" dirty="0" smtClean="0"/>
                        <a:t> College</a:t>
                      </a:r>
                      <a:r>
                        <a:rPr lang="en-US" dirty="0" smtClean="0"/>
                        <a:t>  </a:t>
                      </a:r>
                    </a:p>
                  </a:txBody>
                  <a:tcPr/>
                </a:tc>
                <a:tc>
                  <a:txBody>
                    <a:bodyPr/>
                    <a:lstStyle/>
                    <a:p>
                      <a:r>
                        <a:rPr lang="en-US" dirty="0" smtClean="0"/>
                        <a:t>40</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r>
              <a:tr h="370840">
                <a:tc>
                  <a:txBody>
                    <a:bodyPr/>
                    <a:lstStyle/>
                    <a:p>
                      <a:r>
                        <a:rPr lang="en-US" dirty="0" smtClean="0"/>
                        <a:t>South</a:t>
                      </a:r>
                      <a:r>
                        <a:rPr lang="en-US" baseline="0" dirty="0" smtClean="0"/>
                        <a:t> Plains College</a:t>
                      </a:r>
                      <a:r>
                        <a:rPr lang="en-US" dirty="0" smtClean="0"/>
                        <a:t>  </a:t>
                      </a:r>
                    </a:p>
                  </a:txBody>
                  <a:tcPr/>
                </a:tc>
                <a:tc>
                  <a:txBody>
                    <a:bodyPr/>
                    <a:lstStyle/>
                    <a:p>
                      <a:r>
                        <a:rPr lang="en-US" dirty="0" smtClean="0"/>
                        <a:t>36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Frank Phillips College</a:t>
                      </a:r>
                    </a:p>
                  </a:txBody>
                  <a:tcPr/>
                </a:tc>
                <a:tc>
                  <a:txBody>
                    <a:bodyPr/>
                    <a:lstStyle/>
                    <a:p>
                      <a:r>
                        <a:rPr lang="en-US" dirty="0" smtClean="0"/>
                        <a:t>37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North Central Texas College</a:t>
                      </a:r>
                    </a:p>
                  </a:txBody>
                  <a:tcPr/>
                </a:tc>
                <a:tc>
                  <a:txBody>
                    <a:bodyPr/>
                    <a:lstStyle/>
                    <a:p>
                      <a:r>
                        <a:rPr lang="en-US" dirty="0" smtClean="0"/>
                        <a:t>7</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Vernon College</a:t>
                      </a:r>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Houston</a:t>
                      </a:r>
                      <a:r>
                        <a:rPr lang="en-US" baseline="0" dirty="0" smtClean="0"/>
                        <a:t> CC</a:t>
                      </a:r>
                      <a:endParaRPr lang="en-US" dirty="0" smtClean="0"/>
                    </a:p>
                  </a:txBody>
                  <a:tcPr/>
                </a:tc>
                <a:tc>
                  <a:txBody>
                    <a:bodyPr/>
                    <a:lstStyle/>
                    <a:p>
                      <a:r>
                        <a:rPr lang="en-US" dirty="0" smtClean="0"/>
                        <a:t>6</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All Other Public</a:t>
                      </a:r>
                    </a:p>
                  </a:txBody>
                  <a:tcPr/>
                </a:tc>
                <a:tc>
                  <a:txBody>
                    <a:bodyPr/>
                    <a:lstStyle/>
                    <a:p>
                      <a:r>
                        <a:rPr lang="en-US" dirty="0" smtClean="0"/>
                        <a:t>87</a:t>
                      </a:r>
                      <a:endParaRPr lang="en-US" dirty="0"/>
                    </a:p>
                  </a:txBody>
                  <a:tcPr/>
                </a:tc>
                <a:tc>
                  <a:txBody>
                    <a:bodyPr/>
                    <a:lstStyle/>
                    <a:p>
                      <a:r>
                        <a:rPr lang="en-US" dirty="0" smtClean="0"/>
                        <a:t>8</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c>
                  <a:txBody>
                    <a:bodyPr/>
                    <a:lstStyle/>
                    <a:p>
                      <a:r>
                        <a:rPr lang="en-US" dirty="0" smtClean="0"/>
                        <a:t>7</a:t>
                      </a:r>
                      <a:endParaRPr lang="en-US" dirty="0"/>
                    </a:p>
                  </a:txBody>
                  <a:tcPr/>
                </a:tc>
              </a:tr>
            </a:tbl>
          </a:graphicData>
        </a:graphic>
      </p:graphicFrame>
    </p:spTree>
    <p:extLst>
      <p:ext uri="{BB962C8B-B14F-4D97-AF65-F5344CB8AC3E}">
        <p14:creationId xmlns:p14="http://schemas.microsoft.com/office/powerpoint/2010/main" val="38289403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 Texas A&amp;M University, 2011</a:t>
            </a:r>
            <a:r>
              <a:rPr lang="en-US" sz="3100" dirty="0"/>
              <a:t/>
            </a:r>
            <a:br>
              <a:rPr lang="en-US" sz="3100" dirty="0"/>
            </a:br>
            <a:r>
              <a:rPr lang="en-US" sz="2200" b="1" dirty="0" smtClean="0"/>
              <a:t>Earned Associate of Arts Degree Prior to Transfer,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4234931"/>
              </p:ext>
            </p:extLst>
          </p:nvPr>
        </p:nvGraphicFramePr>
        <p:xfrm>
          <a:off x="685800" y="3581400"/>
          <a:ext cx="7696201" cy="2108771"/>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r h="387507">
                <a:tc>
                  <a:txBody>
                    <a:bodyPr/>
                    <a:lstStyle/>
                    <a:p>
                      <a:r>
                        <a:rPr lang="en-US" dirty="0" smtClean="0"/>
                        <a:t> Texas Tech</a:t>
                      </a:r>
                      <a:endParaRPr lang="en-US" dirty="0"/>
                    </a:p>
                  </a:txBody>
                  <a:tcPr/>
                </a:tc>
                <a:tc>
                  <a:txBody>
                    <a:bodyPr/>
                    <a:lstStyle/>
                    <a:p>
                      <a:r>
                        <a:rPr lang="en-US" dirty="0" smtClean="0"/>
                        <a:t>11</a:t>
                      </a:r>
                      <a:endParaRPr lang="en-US" dirty="0"/>
                    </a:p>
                  </a:txBody>
                  <a:tcPr/>
                </a:tc>
                <a:tc>
                  <a:txBody>
                    <a:bodyPr/>
                    <a:lstStyle/>
                    <a:p>
                      <a:r>
                        <a:rPr lang="en-US" dirty="0" smtClean="0"/>
                        <a:t> 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87507">
                <a:tc>
                  <a:txBody>
                    <a:bodyPr/>
                    <a:lstStyle/>
                    <a:p>
                      <a:r>
                        <a:rPr lang="en-US" dirty="0" smtClean="0"/>
                        <a:t>West Texas A&amp;M</a:t>
                      </a:r>
                      <a:endParaRPr lang="en-US" dirty="0"/>
                    </a:p>
                  </a:txBody>
                  <a:tcPr/>
                </a:tc>
                <a:tc>
                  <a:txBody>
                    <a:bodyPr/>
                    <a:lstStyle/>
                    <a:p>
                      <a:r>
                        <a:rPr lang="en-US" dirty="0" smtClean="0"/>
                        <a:t>35</a:t>
                      </a:r>
                      <a:endParaRPr lang="en-US" dirty="0"/>
                    </a:p>
                  </a:txBody>
                  <a:tcPr/>
                </a:tc>
                <a:tc>
                  <a:txBody>
                    <a:bodyPr/>
                    <a:lstStyle/>
                    <a:p>
                      <a:r>
                        <a:rPr lang="en-US" dirty="0" smtClean="0"/>
                        <a:t> 5</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419357">
                <a:tc>
                  <a:txBody>
                    <a:bodyPr/>
                    <a:lstStyle/>
                    <a:p>
                      <a:r>
                        <a:rPr lang="en-US" dirty="0" smtClean="0"/>
                        <a:t>Other public 4-yr</a:t>
                      </a:r>
                      <a:endParaRPr lang="en-US" dirty="0"/>
                    </a:p>
                  </a:txBody>
                  <a:tcPr/>
                </a:tc>
                <a:tc>
                  <a:txBody>
                    <a:bodyPr/>
                    <a:lstStyle/>
                    <a:p>
                      <a:r>
                        <a:rPr lang="en-US" dirty="0" smtClean="0"/>
                        <a:t>13</a:t>
                      </a:r>
                      <a:endParaRPr lang="en-US" dirty="0"/>
                    </a:p>
                  </a:txBody>
                  <a:tcPr/>
                </a:tc>
                <a:tc>
                  <a:txBody>
                    <a:bodyPr/>
                    <a:lstStyle/>
                    <a:p>
                      <a:r>
                        <a:rPr lang="en-US" dirty="0" smtClean="0"/>
                        <a:t> 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24073870"/>
              </p:ext>
            </p:extLst>
          </p:nvPr>
        </p:nvGraphicFramePr>
        <p:xfrm>
          <a:off x="685800" y="1447800"/>
          <a:ext cx="7848600" cy="4419600"/>
        </p:xfrm>
        <a:graphic>
          <a:graphicData uri="http://schemas.openxmlformats.org/drawingml/2006/table">
            <a:tbl>
              <a:tblPr firstRow="1" bandRow="1">
                <a:tableStyleId>{5C22544A-7EE6-4342-B048-85BDC9FD1C3A}</a:tableStyleId>
              </a:tblPr>
              <a:tblGrid>
                <a:gridCol w="2057400"/>
                <a:gridCol w="685800"/>
                <a:gridCol w="533400"/>
                <a:gridCol w="609600"/>
                <a:gridCol w="609600"/>
                <a:gridCol w="609600"/>
                <a:gridCol w="609600"/>
                <a:gridCol w="685800"/>
                <a:gridCol w="609600"/>
                <a:gridCol w="838200"/>
              </a:tblGrid>
              <a:tr h="609600">
                <a:tc>
                  <a:txBody>
                    <a:bodyPr/>
                    <a:lstStyle/>
                    <a:p>
                      <a:r>
                        <a:rPr lang="en-US" dirty="0" smtClean="0"/>
                        <a:t>Core Complete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‘10</a:t>
                      </a:r>
                      <a:endParaRPr lang="en-US" dirty="0"/>
                    </a:p>
                  </a:txBody>
                  <a:tcPr/>
                </a:tc>
              </a:tr>
              <a:tr h="370840">
                <a:tc>
                  <a:txBody>
                    <a:bodyPr/>
                    <a:lstStyle/>
                    <a:p>
                      <a:r>
                        <a:rPr lang="en-US" dirty="0" smtClean="0"/>
                        <a:t>Amarillo College </a:t>
                      </a:r>
                    </a:p>
                  </a:txBody>
                  <a:tcPr/>
                </a:tc>
                <a:tc>
                  <a:txBody>
                    <a:bodyPr/>
                    <a:lstStyle/>
                    <a:p>
                      <a:r>
                        <a:rPr lang="en-US" dirty="0" smtClean="0"/>
                        <a:t>301</a:t>
                      </a:r>
                      <a:endParaRPr lang="en-US" dirty="0"/>
                    </a:p>
                  </a:txBody>
                  <a:tcPr/>
                </a:tc>
                <a:tc>
                  <a:txBody>
                    <a:bodyPr/>
                    <a:lstStyle/>
                    <a:p>
                      <a:r>
                        <a:rPr lang="en-US" dirty="0" smtClean="0"/>
                        <a:t>108</a:t>
                      </a:r>
                      <a:endParaRPr lang="en-US" dirty="0"/>
                    </a:p>
                  </a:txBody>
                  <a:tcPr/>
                </a:tc>
                <a:tc>
                  <a:txBody>
                    <a:bodyPr/>
                    <a:lstStyle/>
                    <a:p>
                      <a:r>
                        <a:rPr lang="en-US" dirty="0" smtClean="0"/>
                        <a:t>6</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2</a:t>
                      </a:r>
                      <a:endParaRPr lang="en-US" dirty="0"/>
                    </a:p>
                  </a:txBody>
                  <a:tcPr/>
                </a:tc>
                <a:tc>
                  <a:txBody>
                    <a:bodyPr/>
                    <a:lstStyle/>
                    <a:p>
                      <a:r>
                        <a:rPr lang="en-US" dirty="0" smtClean="0"/>
                        <a:t>90</a:t>
                      </a:r>
                      <a:endParaRPr lang="en-US" dirty="0"/>
                    </a:p>
                  </a:txBody>
                  <a:tcPr/>
                </a:tc>
              </a:tr>
              <a:tr h="370840">
                <a:tc>
                  <a:txBody>
                    <a:bodyPr/>
                    <a:lstStyle/>
                    <a:p>
                      <a:r>
                        <a:rPr lang="en-US" dirty="0" smtClean="0"/>
                        <a:t>Clarendon</a:t>
                      </a:r>
                      <a:r>
                        <a:rPr lang="en-US" baseline="0" dirty="0" smtClean="0"/>
                        <a:t> College</a:t>
                      </a:r>
                      <a:r>
                        <a:rPr lang="en-US" dirty="0" smtClean="0"/>
                        <a:t>  </a:t>
                      </a:r>
                    </a:p>
                  </a:txBody>
                  <a:tcPr/>
                </a:tc>
                <a:tc>
                  <a:txBody>
                    <a:bodyPr/>
                    <a:lstStyle/>
                    <a:p>
                      <a:r>
                        <a:rPr lang="en-US" dirty="0" smtClean="0"/>
                        <a:t>40</a:t>
                      </a:r>
                      <a:endParaRPr lang="en-US" dirty="0"/>
                    </a:p>
                  </a:txBody>
                  <a:tcPr/>
                </a:tc>
                <a:tc>
                  <a:txBody>
                    <a:bodyPr/>
                    <a:lstStyle/>
                    <a:p>
                      <a:r>
                        <a:rPr lang="en-US" dirty="0" smtClean="0"/>
                        <a:t>15</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11</a:t>
                      </a:r>
                      <a:endParaRPr lang="en-US" dirty="0"/>
                    </a:p>
                  </a:txBody>
                  <a:tcPr/>
                </a:tc>
              </a:tr>
              <a:tr h="370840">
                <a:tc>
                  <a:txBody>
                    <a:bodyPr/>
                    <a:lstStyle/>
                    <a:p>
                      <a:r>
                        <a:rPr lang="en-US" dirty="0" smtClean="0"/>
                        <a:t>South</a:t>
                      </a:r>
                      <a:r>
                        <a:rPr lang="en-US" baseline="0" dirty="0" smtClean="0"/>
                        <a:t> Plains College</a:t>
                      </a:r>
                      <a:r>
                        <a:rPr lang="en-US" dirty="0" smtClean="0"/>
                        <a:t>  </a:t>
                      </a:r>
                    </a:p>
                  </a:txBody>
                  <a:tcPr/>
                </a:tc>
                <a:tc>
                  <a:txBody>
                    <a:bodyPr/>
                    <a:lstStyle/>
                    <a:p>
                      <a:r>
                        <a:rPr lang="en-US" dirty="0" smtClean="0"/>
                        <a:t>36</a:t>
                      </a:r>
                      <a:endParaRPr lang="en-US" dirty="0"/>
                    </a:p>
                  </a:txBody>
                  <a:tcPr/>
                </a:tc>
                <a:tc>
                  <a:txBody>
                    <a:bodyPr/>
                    <a:lstStyle/>
                    <a:p>
                      <a:r>
                        <a:rPr lang="en-US" dirty="0" smtClean="0"/>
                        <a:t>8</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370840">
                <a:tc>
                  <a:txBody>
                    <a:bodyPr/>
                    <a:lstStyle/>
                    <a:p>
                      <a:r>
                        <a:rPr lang="en-US" dirty="0" smtClean="0"/>
                        <a:t>Frank Phillips College</a:t>
                      </a:r>
                    </a:p>
                  </a:txBody>
                  <a:tcPr/>
                </a:tc>
                <a:tc>
                  <a:txBody>
                    <a:bodyPr/>
                    <a:lstStyle/>
                    <a:p>
                      <a:r>
                        <a:rPr lang="en-US" dirty="0" smtClean="0"/>
                        <a:t>37</a:t>
                      </a:r>
                      <a:endParaRPr lang="en-US" dirty="0"/>
                    </a:p>
                  </a:txBody>
                  <a:tcPr/>
                </a:tc>
                <a:tc>
                  <a:txBody>
                    <a:bodyPr/>
                    <a:lstStyle/>
                    <a:p>
                      <a:r>
                        <a:rPr lang="en-US" dirty="0" smtClean="0"/>
                        <a:t>13</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7</a:t>
                      </a:r>
                      <a:endParaRPr lang="en-US" dirty="0"/>
                    </a:p>
                  </a:txBody>
                  <a:tcPr/>
                </a:tc>
              </a:tr>
              <a:tr h="370840">
                <a:tc>
                  <a:txBody>
                    <a:bodyPr/>
                    <a:lstStyle/>
                    <a:p>
                      <a:r>
                        <a:rPr lang="en-US" dirty="0" smtClean="0"/>
                        <a:t>North Central Texas College</a:t>
                      </a:r>
                    </a:p>
                  </a:txBody>
                  <a:tcPr/>
                </a:tc>
                <a:tc>
                  <a:txBody>
                    <a:bodyPr/>
                    <a:lstStyle/>
                    <a:p>
                      <a:r>
                        <a:rPr lang="en-US" dirty="0" smtClean="0"/>
                        <a:t>7</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Vernon College</a:t>
                      </a:r>
                    </a:p>
                  </a:txBody>
                  <a:tcPr/>
                </a:tc>
                <a:tc>
                  <a:txBody>
                    <a:bodyPr/>
                    <a:lstStyle/>
                    <a:p>
                      <a:r>
                        <a:rPr lang="en-US" dirty="0" smtClean="0"/>
                        <a:t>7</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r h="370840">
                <a:tc>
                  <a:txBody>
                    <a:bodyPr/>
                    <a:lstStyle/>
                    <a:p>
                      <a:r>
                        <a:rPr lang="en-US" dirty="0" smtClean="0"/>
                        <a:t>Houston</a:t>
                      </a:r>
                      <a:r>
                        <a:rPr lang="en-US" baseline="0" dirty="0" smtClean="0"/>
                        <a:t> CC</a:t>
                      </a:r>
                      <a:endParaRPr lang="en-US" dirty="0" smtClean="0"/>
                    </a:p>
                  </a:txBody>
                  <a:tcPr/>
                </a:tc>
                <a:tc>
                  <a:txBody>
                    <a:bodyPr/>
                    <a:lstStyle/>
                    <a:p>
                      <a:r>
                        <a:rPr lang="en-US" dirty="0" smtClean="0"/>
                        <a:t>6</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All Other Public</a:t>
                      </a:r>
                    </a:p>
                  </a:txBody>
                  <a:tcPr/>
                </a:tc>
                <a:tc>
                  <a:txBody>
                    <a:bodyPr/>
                    <a:lstStyle/>
                    <a:p>
                      <a:r>
                        <a:rPr lang="en-US" dirty="0" smtClean="0"/>
                        <a:t>87</a:t>
                      </a:r>
                      <a:endParaRPr lang="en-US" dirty="0"/>
                    </a:p>
                  </a:txBody>
                  <a:tcPr/>
                </a:tc>
                <a:tc>
                  <a:txBody>
                    <a:bodyPr/>
                    <a:lstStyle/>
                    <a:p>
                      <a:r>
                        <a:rPr lang="en-US" dirty="0" smtClean="0"/>
                        <a:t>14</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13</a:t>
                      </a:r>
                      <a:endParaRPr lang="en-US" dirty="0"/>
                    </a:p>
                  </a:txBody>
                  <a:tcPr/>
                </a:tc>
              </a:tr>
            </a:tbl>
          </a:graphicData>
        </a:graphic>
      </p:graphicFrame>
    </p:spTree>
    <p:extLst>
      <p:ext uri="{BB962C8B-B14F-4D97-AF65-F5344CB8AC3E}">
        <p14:creationId xmlns:p14="http://schemas.microsoft.com/office/powerpoint/2010/main" val="2534492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Success Data from THECB</a:t>
            </a:r>
            <a:br>
              <a:rPr lang="en-US" dirty="0" smtClean="0"/>
            </a:br>
            <a:r>
              <a:rPr lang="en-US" dirty="0" smtClean="0"/>
              <a:t>West Texas A&amp;M University,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0046723"/>
              </p:ext>
            </p:extLst>
          </p:nvPr>
        </p:nvGraphicFramePr>
        <p:xfrm>
          <a:off x="990600" y="3962400"/>
          <a:ext cx="6553200" cy="1752600"/>
        </p:xfrm>
        <a:graphic>
          <a:graphicData uri="http://schemas.openxmlformats.org/drawingml/2006/table">
            <a:tbl>
              <a:tblPr firstRow="1" bandRow="1">
                <a:tableStyleId>{5C22544A-7EE6-4342-B048-85BDC9FD1C3A}</a:tableStyleId>
              </a:tblPr>
              <a:tblGrid>
                <a:gridCol w="2362200"/>
                <a:gridCol w="533400"/>
                <a:gridCol w="18288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r>
                        <a:rPr lang="en-US" dirty="0" smtClean="0"/>
                        <a:t>194</a:t>
                      </a:r>
                      <a:endParaRPr lang="en-US" dirty="0"/>
                    </a:p>
                  </a:txBody>
                  <a:tcPr/>
                </a:tc>
                <a:tc>
                  <a:txBody>
                    <a:bodyPr/>
                    <a:lstStyle/>
                    <a:p>
                      <a:r>
                        <a:rPr lang="en-US" dirty="0" smtClean="0"/>
                        <a:t>61.3</a:t>
                      </a:r>
                      <a:endParaRPr lang="en-US" dirty="0"/>
                    </a:p>
                  </a:txBody>
                  <a:tcPr/>
                </a:tc>
                <a:tc>
                  <a:txBody>
                    <a:bodyPr/>
                    <a:lstStyle/>
                    <a:p>
                      <a:r>
                        <a:rPr lang="en-US" dirty="0" smtClean="0"/>
                        <a:t>91.6</a:t>
                      </a:r>
                      <a:endParaRPr lang="en-US" dirty="0"/>
                    </a:p>
                  </a:txBody>
                  <a:tcPr/>
                </a:tc>
              </a:tr>
              <a:tr h="370840">
                <a:tc>
                  <a:txBody>
                    <a:bodyPr/>
                    <a:lstStyle/>
                    <a:p>
                      <a:r>
                        <a:rPr lang="en-US" dirty="0" smtClean="0"/>
                        <a:t>          Reading</a:t>
                      </a:r>
                      <a:endParaRPr lang="en-US" dirty="0"/>
                    </a:p>
                  </a:txBody>
                  <a:tcPr/>
                </a:tc>
                <a:tc>
                  <a:txBody>
                    <a:bodyPr/>
                    <a:lstStyle/>
                    <a:p>
                      <a:r>
                        <a:rPr lang="en-US" dirty="0" smtClean="0"/>
                        <a:t>101</a:t>
                      </a:r>
                      <a:endParaRPr lang="en-US" dirty="0"/>
                    </a:p>
                  </a:txBody>
                  <a:tcPr/>
                </a:tc>
                <a:tc>
                  <a:txBody>
                    <a:bodyPr/>
                    <a:lstStyle/>
                    <a:p>
                      <a:r>
                        <a:rPr lang="en-US" dirty="0" smtClean="0"/>
                        <a:t>80.2</a:t>
                      </a:r>
                      <a:endParaRPr lang="en-US" dirty="0"/>
                    </a:p>
                  </a:txBody>
                  <a:tcPr/>
                </a:tc>
                <a:tc>
                  <a:txBody>
                    <a:bodyPr/>
                    <a:lstStyle/>
                    <a:p>
                      <a:r>
                        <a:rPr lang="en-US" dirty="0" smtClean="0"/>
                        <a:t>95.1</a:t>
                      </a:r>
                      <a:endParaRPr lang="en-US" dirty="0"/>
                    </a:p>
                  </a:txBody>
                  <a:tcPr/>
                </a:tc>
              </a:tr>
              <a:tr h="370840">
                <a:tc>
                  <a:txBody>
                    <a:bodyPr/>
                    <a:lstStyle/>
                    <a:p>
                      <a:r>
                        <a:rPr lang="en-US" dirty="0" smtClean="0"/>
                        <a:t>           Writing</a:t>
                      </a:r>
                      <a:endParaRPr lang="en-US" dirty="0"/>
                    </a:p>
                  </a:txBody>
                  <a:tcPr/>
                </a:tc>
                <a:tc>
                  <a:txBody>
                    <a:bodyPr/>
                    <a:lstStyle/>
                    <a:p>
                      <a:r>
                        <a:rPr lang="en-US" dirty="0" smtClean="0"/>
                        <a:t>  39</a:t>
                      </a:r>
                      <a:endParaRPr lang="en-US" dirty="0"/>
                    </a:p>
                  </a:txBody>
                  <a:tcPr/>
                </a:tc>
                <a:tc>
                  <a:txBody>
                    <a:bodyPr/>
                    <a:lstStyle/>
                    <a:p>
                      <a:r>
                        <a:rPr lang="en-US" dirty="0" smtClean="0"/>
                        <a:t>79.5</a:t>
                      </a:r>
                      <a:endParaRPr lang="en-US" dirty="0"/>
                    </a:p>
                  </a:txBody>
                  <a:tcPr/>
                </a:tc>
                <a:tc>
                  <a:txBody>
                    <a:bodyPr/>
                    <a:lstStyle/>
                    <a:p>
                      <a:r>
                        <a:rPr lang="en-US" dirty="0" smtClean="0"/>
                        <a:t>93.5</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29887734"/>
              </p:ext>
            </p:extLst>
          </p:nvPr>
        </p:nvGraphicFramePr>
        <p:xfrm>
          <a:off x="990600" y="1752600"/>
          <a:ext cx="6553200" cy="2123440"/>
        </p:xfrm>
        <a:graphic>
          <a:graphicData uri="http://schemas.openxmlformats.org/drawingml/2006/table">
            <a:tbl>
              <a:tblPr firstRow="1" bandRow="1">
                <a:tableStyleId>{5C22544A-7EE6-4342-B048-85BDC9FD1C3A}</a:tableStyleId>
              </a:tblPr>
              <a:tblGrid>
                <a:gridCol w="2286000"/>
                <a:gridCol w="658483"/>
                <a:gridCol w="1703717"/>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dirty="0" smtClean="0"/>
                        <a:t>West Texas A&amp;M Univ. </a:t>
                      </a:r>
                    </a:p>
                  </a:txBody>
                  <a:tcPr/>
                </a:tc>
                <a:tc>
                  <a:txBody>
                    <a:bodyPr/>
                    <a:lstStyle/>
                    <a:p>
                      <a:r>
                        <a:rPr lang="en-US" dirty="0" smtClean="0"/>
                        <a:t>841</a:t>
                      </a:r>
                      <a:endParaRPr lang="en-US" dirty="0"/>
                    </a:p>
                  </a:txBody>
                  <a:tcPr/>
                </a:tc>
                <a:tc>
                  <a:txBody>
                    <a:bodyPr/>
                    <a:lstStyle/>
                    <a:p>
                      <a:r>
                        <a:rPr lang="en-US" dirty="0" smtClean="0"/>
                        <a:t>                                     </a:t>
                      </a:r>
                      <a:endParaRPr lang="en-US" dirty="0"/>
                    </a:p>
                  </a:txBody>
                  <a:tcPr/>
                </a:tc>
                <a:tc>
                  <a:txBody>
                    <a:bodyPr/>
                    <a:lstStyle/>
                    <a:p>
                      <a:endParaRPr lang="en-US" dirty="0"/>
                    </a:p>
                  </a:txBody>
                  <a:tcPr/>
                </a:tc>
              </a:tr>
              <a:tr h="370840">
                <a:tc>
                  <a:txBody>
                    <a:bodyPr/>
                    <a:lstStyle/>
                    <a:p>
                      <a:r>
                        <a:rPr lang="en-US" dirty="0" smtClean="0"/>
                        <a:t>         Math</a:t>
                      </a:r>
                    </a:p>
                  </a:txBody>
                  <a:tcPr/>
                </a:tc>
                <a:tc>
                  <a:txBody>
                    <a:bodyPr/>
                    <a:lstStyle/>
                    <a:p>
                      <a:endParaRPr lang="en-US" dirty="0"/>
                    </a:p>
                  </a:txBody>
                  <a:tcPr/>
                </a:tc>
                <a:tc>
                  <a:txBody>
                    <a:bodyPr/>
                    <a:lstStyle/>
                    <a:p>
                      <a:r>
                        <a:rPr lang="en-US" dirty="0" smtClean="0"/>
                        <a:t>78</a:t>
                      </a:r>
                      <a:endParaRPr lang="en-US" dirty="0"/>
                    </a:p>
                  </a:txBody>
                  <a:tcPr/>
                </a:tc>
                <a:tc>
                  <a:txBody>
                    <a:bodyPr/>
                    <a:lstStyle/>
                    <a:p>
                      <a:r>
                        <a:rPr lang="en-US" dirty="0" smtClean="0"/>
                        <a:t>95.1</a:t>
                      </a:r>
                      <a:endParaRPr lang="en-US" dirty="0"/>
                    </a:p>
                  </a:txBody>
                  <a:tcPr/>
                </a:tc>
              </a:tr>
              <a:tr h="370840">
                <a:tc>
                  <a:txBody>
                    <a:bodyPr/>
                    <a:lstStyle/>
                    <a:p>
                      <a:r>
                        <a:rPr lang="en-US" dirty="0" smtClean="0"/>
                        <a:t>         Reading</a:t>
                      </a:r>
                    </a:p>
                  </a:txBody>
                  <a:tcPr/>
                </a:tc>
                <a:tc>
                  <a:txBody>
                    <a:bodyPr/>
                    <a:lstStyle/>
                    <a:p>
                      <a:endParaRPr lang="en-US" dirty="0"/>
                    </a:p>
                  </a:txBody>
                  <a:tcPr/>
                </a:tc>
                <a:tc>
                  <a:txBody>
                    <a:bodyPr/>
                    <a:lstStyle/>
                    <a:p>
                      <a:r>
                        <a:rPr lang="en-US" dirty="0" smtClean="0"/>
                        <a:t>84.9</a:t>
                      </a:r>
                      <a:endParaRPr lang="en-US" dirty="0"/>
                    </a:p>
                  </a:txBody>
                  <a:tcPr/>
                </a:tc>
                <a:tc>
                  <a:txBody>
                    <a:bodyPr/>
                    <a:lstStyle/>
                    <a:p>
                      <a:r>
                        <a:rPr lang="en-US" dirty="0" smtClean="0"/>
                        <a:t>92.6</a:t>
                      </a:r>
                      <a:endParaRPr lang="en-US" dirty="0"/>
                    </a:p>
                  </a:txBody>
                  <a:tcPr/>
                </a:tc>
              </a:tr>
              <a:tr h="370840">
                <a:tc>
                  <a:txBody>
                    <a:bodyPr/>
                    <a:lstStyle/>
                    <a:p>
                      <a:r>
                        <a:rPr lang="en-US" dirty="0" smtClean="0"/>
                        <a:t>         Writing</a:t>
                      </a:r>
                    </a:p>
                  </a:txBody>
                  <a:tcPr/>
                </a:tc>
                <a:tc>
                  <a:txBody>
                    <a:bodyPr/>
                    <a:lstStyle/>
                    <a:p>
                      <a:endParaRPr lang="en-US" dirty="0"/>
                    </a:p>
                  </a:txBody>
                  <a:tcPr/>
                </a:tc>
                <a:tc>
                  <a:txBody>
                    <a:bodyPr/>
                    <a:lstStyle/>
                    <a:p>
                      <a:r>
                        <a:rPr lang="en-US" dirty="0" smtClean="0"/>
                        <a:t>91</a:t>
                      </a:r>
                      <a:endParaRPr lang="en-US" dirty="0"/>
                    </a:p>
                  </a:txBody>
                  <a:tcPr/>
                </a:tc>
                <a:tc>
                  <a:txBody>
                    <a:bodyPr/>
                    <a:lstStyle/>
                    <a:p>
                      <a:r>
                        <a:rPr lang="en-US" dirty="0" smtClean="0"/>
                        <a:t>93.1</a:t>
                      </a:r>
                      <a:endParaRPr lang="en-US" dirty="0"/>
                    </a:p>
                  </a:txBody>
                  <a:tcPr/>
                </a:tc>
              </a:tr>
            </a:tbl>
          </a:graphicData>
        </a:graphic>
      </p:graphicFrame>
    </p:spTree>
    <p:extLst>
      <p:ext uri="{BB962C8B-B14F-4D97-AF65-F5344CB8AC3E}">
        <p14:creationId xmlns:p14="http://schemas.microsoft.com/office/powerpoint/2010/main" val="22938056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Frank Phillips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3263854877"/>
              </p:ext>
            </p:extLst>
          </p:nvPr>
        </p:nvGraphicFramePr>
        <p:xfrm>
          <a:off x="457200" y="3429000"/>
          <a:ext cx="8153400" cy="2397760"/>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dirty="0" smtClean="0"/>
                        <a:t>Frank Phillips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t>6.4  </a:t>
                      </a:r>
                      <a:endParaRPr lang="en-US" dirty="0"/>
                    </a:p>
                  </a:txBody>
                  <a:tcPr/>
                </a:tc>
                <a:tc>
                  <a:txBody>
                    <a:bodyPr/>
                    <a:lstStyle/>
                    <a:p>
                      <a:r>
                        <a:rPr lang="en-US" dirty="0" smtClean="0"/>
                        <a:t>12.7 </a:t>
                      </a:r>
                      <a:endParaRPr lang="en-US" dirty="0"/>
                    </a:p>
                  </a:txBody>
                  <a:tcPr/>
                </a:tc>
                <a:tc>
                  <a:txBody>
                    <a:bodyPr/>
                    <a:lstStyle/>
                    <a:p>
                      <a:r>
                        <a:rPr lang="en-US" dirty="0" smtClean="0"/>
                        <a:t>53.4 </a:t>
                      </a:r>
                      <a:endParaRPr lang="en-US" dirty="0"/>
                    </a:p>
                  </a:txBody>
                  <a:tcPr/>
                </a:tc>
                <a:tc>
                  <a:txBody>
                    <a:bodyPr/>
                    <a:lstStyle/>
                    <a:p>
                      <a:r>
                        <a:rPr lang="en-US" dirty="0" smtClean="0"/>
                        <a:t>13.5 </a:t>
                      </a:r>
                      <a:endParaRPr lang="en-US" dirty="0"/>
                    </a:p>
                  </a:txBody>
                  <a:tcPr/>
                </a:tc>
                <a:tc>
                  <a:txBody>
                    <a:bodyPr/>
                    <a:lstStyle/>
                    <a:p>
                      <a:r>
                        <a:rPr lang="en-US" dirty="0" smtClean="0"/>
                        <a:t>9.0 </a:t>
                      </a:r>
                      <a:endParaRPr lang="en-US" dirty="0"/>
                    </a:p>
                  </a:txBody>
                  <a:tcPr/>
                </a:tc>
              </a:tr>
              <a:tr h="370840">
                <a:tc>
                  <a:txBody>
                    <a:bodyPr/>
                    <a:lstStyle/>
                    <a:p>
                      <a:r>
                        <a:rPr lang="en-US" dirty="0" smtClean="0"/>
                        <a:t>         FY 2011</a:t>
                      </a:r>
                    </a:p>
                  </a:txBody>
                  <a:tcPr/>
                </a:tc>
                <a:tc>
                  <a:txBody>
                    <a:bodyPr/>
                    <a:lstStyle/>
                    <a:p>
                      <a:r>
                        <a:rPr lang="en-US" dirty="0" smtClean="0"/>
                        <a:t>5.0</a:t>
                      </a:r>
                      <a:endParaRPr lang="en-US" dirty="0"/>
                    </a:p>
                  </a:txBody>
                  <a:tcPr/>
                </a:tc>
                <a:tc>
                  <a:txBody>
                    <a:bodyPr/>
                    <a:lstStyle/>
                    <a:p>
                      <a:r>
                        <a:rPr lang="en-US" dirty="0" smtClean="0"/>
                        <a:t>20</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t>20.9</a:t>
                      </a:r>
                      <a:endParaRPr lang="en-US" dirty="0"/>
                    </a:p>
                  </a:txBody>
                  <a:tcPr/>
                </a:tc>
                <a:tc>
                  <a:txBody>
                    <a:bodyPr/>
                    <a:lstStyle/>
                    <a:p>
                      <a:r>
                        <a:rPr lang="en-US" dirty="0" smtClean="0"/>
                        <a:t>12.9</a:t>
                      </a:r>
                      <a:endParaRPr lang="en-US" dirty="0"/>
                    </a:p>
                  </a:txBody>
                  <a:tcPr/>
                </a:tc>
                <a:tc>
                  <a:txBody>
                    <a:bodyPr/>
                    <a:lstStyle/>
                    <a:p>
                      <a:r>
                        <a:rPr lang="en-US" dirty="0" smtClean="0"/>
                        <a:t>64.7</a:t>
                      </a:r>
                      <a:endParaRPr lang="en-US" dirty="0"/>
                    </a:p>
                  </a:txBody>
                  <a:tcPr/>
                </a:tc>
                <a:tc>
                  <a:txBody>
                    <a:bodyPr/>
                    <a:lstStyle/>
                    <a:p>
                      <a:r>
                        <a:rPr lang="en-US" dirty="0" smtClean="0"/>
                        <a:t>9.7</a:t>
                      </a:r>
                      <a:endParaRPr lang="en-US" dirty="0"/>
                    </a:p>
                  </a:txBody>
                  <a:tcPr/>
                </a:tc>
                <a:tc>
                  <a:txBody>
                    <a:bodyPr/>
                    <a:lstStyle/>
                    <a:p>
                      <a:r>
                        <a:rPr lang="en-US" dirty="0" smtClean="0"/>
                        <a:t>9.9</a:t>
                      </a:r>
                      <a:endParaRPr lang="en-US" dirty="0"/>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38700825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Texas A&amp;M University, 2011</a:t>
            </a:r>
            <a:r>
              <a:rPr lang="en-US" dirty="0"/>
              <a:t/>
            </a:r>
            <a:br>
              <a:rPr lang="en-US" dirty="0"/>
            </a:br>
            <a:r>
              <a:rPr lang="en-US" sz="3600" dirty="0" smtClean="0"/>
              <a:t>Graduation Rate of First-time, Full-Time Degree-seeking Students</a:t>
            </a:r>
            <a:endParaRPr lang="en-US" sz="3600" b="1" dirty="0"/>
          </a:p>
        </p:txBody>
      </p:sp>
      <p:graphicFrame>
        <p:nvGraphicFramePr>
          <p:cNvPr id="2" name="Table 1"/>
          <p:cNvGraphicFramePr>
            <a:graphicFrameLocks noGrp="1"/>
          </p:cNvGraphicFramePr>
          <p:nvPr>
            <p:extLst>
              <p:ext uri="{D42A27DB-BD31-4B8C-83A1-F6EECF244321}">
                <p14:modId xmlns:p14="http://schemas.microsoft.com/office/powerpoint/2010/main" val="2903282967"/>
              </p:ext>
            </p:extLst>
          </p:nvPr>
        </p:nvGraphicFramePr>
        <p:xfrm>
          <a:off x="609600" y="3733800"/>
          <a:ext cx="5791200" cy="1849120"/>
        </p:xfrm>
        <a:graphic>
          <a:graphicData uri="http://schemas.openxmlformats.org/drawingml/2006/table">
            <a:tbl>
              <a:tblPr firstRow="1" bandRow="1">
                <a:tableStyleId>{5C22544A-7EE6-4342-B048-85BDC9FD1C3A}</a:tableStyleId>
              </a:tblPr>
              <a:tblGrid>
                <a:gridCol w="1828800"/>
                <a:gridCol w="1371600"/>
                <a:gridCol w="1295400"/>
                <a:gridCol w="1295400"/>
              </a:tblGrid>
              <a:tr h="152399">
                <a:tc>
                  <a:txBody>
                    <a:bodyPr/>
                    <a:lstStyle/>
                    <a:p>
                      <a:endParaRPr lang="en-US" dirty="0"/>
                    </a:p>
                  </a:txBody>
                  <a:tcPr/>
                </a:tc>
                <a:tc>
                  <a:txBody>
                    <a:bodyPr/>
                    <a:lstStyle/>
                    <a:p>
                      <a:r>
                        <a:rPr lang="en-US" dirty="0" smtClean="0"/>
                        <a:t>4-year</a:t>
                      </a:r>
                      <a:r>
                        <a:rPr lang="en-US" baseline="0" dirty="0" smtClean="0"/>
                        <a:t> rate</a:t>
                      </a:r>
                      <a:endParaRPr lang="en-US" dirty="0"/>
                    </a:p>
                  </a:txBody>
                  <a:tcPr/>
                </a:tc>
                <a:tc>
                  <a:txBody>
                    <a:bodyPr/>
                    <a:lstStyle/>
                    <a:p>
                      <a:r>
                        <a:rPr lang="en-US" dirty="0" smtClean="0"/>
                        <a:t>5-year rate</a:t>
                      </a:r>
                      <a:endParaRPr lang="en-US" dirty="0"/>
                    </a:p>
                  </a:txBody>
                  <a:tcPr/>
                </a:tc>
                <a:tc>
                  <a:txBody>
                    <a:bodyPr/>
                    <a:lstStyle/>
                    <a:p>
                      <a:r>
                        <a:rPr lang="en-US" baseline="0" dirty="0" smtClean="0"/>
                        <a:t> 6-year rate</a:t>
                      </a:r>
                      <a:endParaRPr lang="en-US" dirty="0"/>
                    </a:p>
                  </a:txBody>
                  <a:tcPr/>
                </a:tc>
              </a:tr>
              <a:tr h="370840">
                <a:tc>
                  <a:txBody>
                    <a:bodyPr/>
                    <a:lstStyle/>
                    <a:p>
                      <a:r>
                        <a:rPr lang="en-US" dirty="0" smtClean="0"/>
                        <a:t>West</a:t>
                      </a:r>
                      <a:r>
                        <a:rPr lang="en-US" baseline="0" dirty="0" smtClean="0"/>
                        <a:t> Texas A&amp;M </a:t>
                      </a:r>
                      <a:endParaRPr lang="en-US" dirty="0" smtClean="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370840">
                <a:tc>
                  <a:txBody>
                    <a:bodyPr/>
                    <a:lstStyle/>
                    <a:p>
                      <a:r>
                        <a:rPr lang="en-US" dirty="0" smtClean="0"/>
                        <a:t> Same</a:t>
                      </a:r>
                      <a:r>
                        <a:rPr lang="en-US" baseline="0" dirty="0" smtClean="0"/>
                        <a:t> institution</a:t>
                      </a:r>
                      <a:endParaRPr lang="en-US" dirty="0" smtClean="0"/>
                    </a:p>
                  </a:txBody>
                  <a:tcPr/>
                </a:tc>
                <a:tc>
                  <a:txBody>
                    <a:bodyPr/>
                    <a:lstStyle/>
                    <a:p>
                      <a:r>
                        <a:rPr lang="en-US" dirty="0" smtClean="0"/>
                        <a:t>23.5</a:t>
                      </a:r>
                      <a:endParaRPr lang="en-US" dirty="0"/>
                    </a:p>
                  </a:txBody>
                  <a:tcPr/>
                </a:tc>
                <a:tc>
                  <a:txBody>
                    <a:bodyPr/>
                    <a:lstStyle/>
                    <a:p>
                      <a:r>
                        <a:rPr lang="en-US" dirty="0" smtClean="0"/>
                        <a:t>35.4</a:t>
                      </a:r>
                      <a:endParaRPr lang="en-US" dirty="0"/>
                    </a:p>
                  </a:txBody>
                  <a:tcPr/>
                </a:tc>
                <a:tc>
                  <a:txBody>
                    <a:bodyPr/>
                    <a:lstStyle/>
                    <a:p>
                      <a:r>
                        <a:rPr lang="en-US" dirty="0" smtClean="0"/>
                        <a:t>39.7</a:t>
                      </a:r>
                      <a:endParaRPr lang="en-US" dirty="0"/>
                    </a:p>
                  </a:txBody>
                  <a:tcPr/>
                </a:tc>
              </a:tr>
              <a:tr h="370840">
                <a:tc>
                  <a:txBody>
                    <a:bodyPr/>
                    <a:lstStyle/>
                    <a:p>
                      <a:r>
                        <a:rPr lang="en-US" dirty="0" smtClean="0"/>
                        <a:t> Other</a:t>
                      </a:r>
                      <a:r>
                        <a:rPr lang="en-US" baseline="0" dirty="0" smtClean="0"/>
                        <a:t> institution</a:t>
                      </a:r>
                      <a:endParaRPr lang="en-US" dirty="0" smtClean="0"/>
                    </a:p>
                  </a:txBody>
                  <a:tcPr/>
                </a:tc>
                <a:tc>
                  <a:txBody>
                    <a:bodyPr/>
                    <a:lstStyle/>
                    <a:p>
                      <a:r>
                        <a:rPr lang="en-US" dirty="0" smtClean="0"/>
                        <a:t>1.8</a:t>
                      </a:r>
                      <a:endParaRPr lang="en-US" dirty="0"/>
                    </a:p>
                  </a:txBody>
                  <a:tcPr/>
                </a:tc>
                <a:tc>
                  <a:txBody>
                    <a:bodyPr/>
                    <a:lstStyle/>
                    <a:p>
                      <a:r>
                        <a:rPr lang="en-US" dirty="0" smtClean="0"/>
                        <a:t>3.6</a:t>
                      </a:r>
                      <a:endParaRPr lang="en-US" dirty="0"/>
                    </a:p>
                  </a:txBody>
                  <a:tcPr/>
                </a:tc>
                <a:tc>
                  <a:txBody>
                    <a:bodyPr/>
                    <a:lstStyle/>
                    <a:p>
                      <a:r>
                        <a:rPr lang="en-US" dirty="0" smtClean="0"/>
                        <a:t>5.9</a:t>
                      </a:r>
                      <a:endParaRPr lang="en-US" dirty="0"/>
                    </a:p>
                  </a:txBody>
                  <a:tcPr/>
                </a:tc>
              </a:tr>
              <a:tr h="370840">
                <a:tc>
                  <a:txBody>
                    <a:bodyPr/>
                    <a:lstStyle/>
                    <a:p>
                      <a:r>
                        <a:rPr lang="en-US" dirty="0" smtClean="0"/>
                        <a:t> Total</a:t>
                      </a:r>
                    </a:p>
                  </a:txBody>
                  <a:tcPr/>
                </a:tc>
                <a:tc>
                  <a:txBody>
                    <a:bodyPr/>
                    <a:lstStyle/>
                    <a:p>
                      <a:r>
                        <a:rPr lang="en-US" dirty="0" smtClean="0"/>
                        <a:t>25.3</a:t>
                      </a:r>
                      <a:endParaRPr lang="en-US" dirty="0"/>
                    </a:p>
                  </a:txBody>
                  <a:tcPr/>
                </a:tc>
                <a:tc>
                  <a:txBody>
                    <a:bodyPr/>
                    <a:lstStyle/>
                    <a:p>
                      <a:r>
                        <a:rPr lang="en-US" dirty="0" smtClean="0"/>
                        <a:t>39.4</a:t>
                      </a:r>
                      <a:endParaRPr lang="en-US" dirty="0"/>
                    </a:p>
                  </a:txBody>
                  <a:tcPr/>
                </a:tc>
                <a:tc>
                  <a:txBody>
                    <a:bodyPr/>
                    <a:lstStyle/>
                    <a:p>
                      <a:r>
                        <a:rPr lang="en-US" dirty="0" smtClean="0"/>
                        <a:t>45.9</a:t>
                      </a:r>
                      <a:endParaRPr lang="en-US" dirty="0"/>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Baccalaureate Success Rate</a:t>
            </a:r>
            <a:endParaRPr lang="en-US" dirty="0"/>
          </a:p>
        </p:txBody>
      </p:sp>
    </p:spTree>
    <p:extLst>
      <p:ext uri="{BB962C8B-B14F-4D97-AF65-F5344CB8AC3E}">
        <p14:creationId xmlns:p14="http://schemas.microsoft.com/office/powerpoint/2010/main" val="870704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 Sources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	</a:t>
            </a:r>
            <a:endParaRPr lang="en-US" dirty="0" smtClean="0"/>
          </a:p>
          <a:p>
            <a:r>
              <a:rPr lang="en-US" dirty="0" smtClean="0">
                <a:solidFill>
                  <a:srgbClr val="FF0000"/>
                </a:solidFill>
              </a:rPr>
              <a:t>Texas Education Agency, Testing and Accountability, AEIS.  See my handout for details.</a:t>
            </a:r>
            <a:endParaRPr lang="en-US" dirty="0">
              <a:solidFill>
                <a:srgbClr val="FF0000"/>
              </a:solidFill>
            </a:endParaRPr>
          </a:p>
          <a:p>
            <a:r>
              <a:rPr lang="en-US" dirty="0" smtClean="0">
                <a:solidFill>
                  <a:srgbClr val="FF0000"/>
                </a:solidFill>
              </a:rPr>
              <a:t>Texas Higher Education Coordinating Board, Data Resources and Tools.  See my handout for details.  The county of the institution is needed for retrieving some items.</a:t>
            </a:r>
          </a:p>
          <a:p>
            <a:r>
              <a:rPr lang="en-US" dirty="0" smtClean="0">
                <a:solidFill>
                  <a:srgbClr val="FF0000"/>
                </a:solidFill>
              </a:rPr>
              <a:t>What if your IHE is private?</a:t>
            </a:r>
            <a:endParaRPr lang="en-US" dirty="0">
              <a:solidFill>
                <a:srgbClr val="FF0000"/>
              </a:solidFill>
            </a:endParaRPr>
          </a:p>
          <a:p>
            <a:endParaRPr lang="en-US" dirty="0"/>
          </a:p>
        </p:txBody>
      </p:sp>
    </p:spTree>
    <p:extLst>
      <p:ext uri="{BB962C8B-B14F-4D97-AF65-F5344CB8AC3E}">
        <p14:creationId xmlns:p14="http://schemas.microsoft.com/office/powerpoint/2010/main" val="28687322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can I go for help with local data?</a:t>
            </a:r>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smtClean="0">
                <a:solidFill>
                  <a:schemeClr val="bg1"/>
                </a:solidFill>
              </a:rPr>
              <a:t>Consult your local expert!</a:t>
            </a:r>
            <a:endParaRPr lang="en-US" u="sng" dirty="0" smtClean="0"/>
          </a:p>
          <a:p>
            <a:pPr lvl="1">
              <a:buFont typeface="Arial" pitchFamily="34" charset="0"/>
              <a:buChar char="•"/>
            </a:pPr>
            <a:r>
              <a:rPr lang="en-US" sz="3200" dirty="0" smtClean="0"/>
              <a:t>Anne Rusher, Director, Accountability and Data Quality, Fort Worth ISD</a:t>
            </a:r>
          </a:p>
          <a:p>
            <a:pPr lvl="1">
              <a:buFont typeface="Arial" pitchFamily="34" charset="0"/>
              <a:buChar char="•"/>
            </a:pPr>
            <a:r>
              <a:rPr lang="en-US" sz="3200" dirty="0" smtClean="0"/>
              <a:t>Terri Day, Executive Director, Institutional Research and Planning, Tarrant College District</a:t>
            </a:r>
          </a:p>
          <a:p>
            <a:pPr lvl="1">
              <a:buFont typeface="Arial" pitchFamily="34" charset="0"/>
              <a:buChar char="•"/>
            </a:pPr>
            <a:r>
              <a:rPr lang="en-US" sz="3200" dirty="0" smtClean="0"/>
              <a:t>Mary Barton, Director, Institutional Research, University of North Texas</a:t>
            </a:r>
          </a:p>
        </p:txBody>
      </p:sp>
    </p:spTree>
    <p:extLst>
      <p:ext uri="{BB962C8B-B14F-4D97-AF65-F5344CB8AC3E}">
        <p14:creationId xmlns:p14="http://schemas.microsoft.com/office/powerpoint/2010/main" val="3861335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What is </a:t>
            </a:r>
            <a:r>
              <a:rPr lang="en-US" sz="4000" b="1" dirty="0" smtClean="0">
                <a:solidFill>
                  <a:schemeClr val="accent2">
                    <a:lumMod val="50000"/>
                  </a:schemeClr>
                </a:solidFill>
              </a:rPr>
              <a:t>AVATAR</a:t>
            </a:r>
            <a:r>
              <a:rPr lang="en-US" sz="4000" dirty="0" smtClean="0"/>
              <a:t>?  </a:t>
            </a:r>
            <a:r>
              <a:rPr lang="en-US" sz="2800" dirty="0" smtClean="0"/>
              <a:t/>
            </a:r>
            <a:br>
              <a:rPr lang="en-US" sz="2800" dirty="0" smtClean="0"/>
            </a:br>
            <a:r>
              <a:rPr lang="en-US" sz="3200" b="1" dirty="0" smtClean="0">
                <a:solidFill>
                  <a:schemeClr val="accent2">
                    <a:lumMod val="50000"/>
                  </a:schemeClr>
                </a:solidFill>
              </a:rPr>
              <a:t>A</a:t>
            </a:r>
            <a:r>
              <a:rPr lang="en-US" sz="3200" dirty="0" smtClean="0"/>
              <a:t>cademic </a:t>
            </a:r>
            <a:r>
              <a:rPr lang="en-US" sz="3200" b="1" dirty="0" smtClean="0">
                <a:solidFill>
                  <a:schemeClr val="accent2">
                    <a:lumMod val="50000"/>
                  </a:schemeClr>
                </a:solidFill>
              </a:rPr>
              <a:t>V</a:t>
            </a:r>
            <a:r>
              <a:rPr lang="en-US" sz="3200" dirty="0" smtClean="0"/>
              <a:t>ertical </a:t>
            </a:r>
            <a:r>
              <a:rPr lang="en-US" sz="3200" b="1" dirty="0" smtClean="0">
                <a:solidFill>
                  <a:schemeClr val="accent2">
                    <a:lumMod val="50000"/>
                  </a:schemeClr>
                </a:solidFill>
              </a:rPr>
              <a:t>A</a:t>
            </a:r>
            <a:r>
              <a:rPr lang="en-US" sz="3200" dirty="0" smtClean="0"/>
              <a:t>lignment </a:t>
            </a:r>
            <a:r>
              <a:rPr lang="en-US" sz="3200" b="1" dirty="0" smtClean="0">
                <a:solidFill>
                  <a:schemeClr val="accent2">
                    <a:lumMod val="50000"/>
                  </a:schemeClr>
                </a:solidFill>
              </a:rPr>
              <a:t>T</a:t>
            </a:r>
            <a:r>
              <a:rPr lang="en-US" sz="3200" dirty="0" smtClean="0"/>
              <a:t>raining</a:t>
            </a:r>
            <a:r>
              <a:rPr lang="en-US" sz="3200" dirty="0" smtClean="0">
                <a:solidFill>
                  <a:schemeClr val="accent2">
                    <a:lumMod val="50000"/>
                  </a:schemeClr>
                </a:solidFill>
              </a:rPr>
              <a:t> </a:t>
            </a:r>
            <a:r>
              <a:rPr lang="en-US" sz="3200" b="1" dirty="0" smtClean="0">
                <a:solidFill>
                  <a:schemeClr val="accent2">
                    <a:lumMod val="50000"/>
                  </a:schemeClr>
                </a:solidFill>
              </a:rPr>
              <a:t>A</a:t>
            </a:r>
            <a:r>
              <a:rPr lang="en-US" sz="3200" dirty="0" smtClean="0"/>
              <a:t>nd</a:t>
            </a:r>
            <a:r>
              <a:rPr lang="en-US" sz="3200" dirty="0" smtClean="0">
                <a:solidFill>
                  <a:schemeClr val="accent2">
                    <a:lumMod val="50000"/>
                  </a:schemeClr>
                </a:solidFill>
              </a:rPr>
              <a:t> </a:t>
            </a:r>
            <a:r>
              <a:rPr lang="en-US" sz="3200" b="1" dirty="0" smtClean="0">
                <a:solidFill>
                  <a:schemeClr val="accent2">
                    <a:lumMod val="50000"/>
                  </a:schemeClr>
                </a:solidFill>
              </a:rPr>
              <a:t>R</a:t>
            </a:r>
            <a:r>
              <a:rPr lang="en-US" sz="3200" dirty="0" smtClean="0"/>
              <a:t>enewal</a:t>
            </a:r>
            <a:r>
              <a:rPr lang="en-US" sz="2800" dirty="0" smtClean="0"/>
              <a:t> </a:t>
            </a:r>
            <a:br>
              <a:rPr lang="en-US" sz="2800" dirty="0" smtClean="0"/>
            </a:br>
            <a:endParaRPr lang="en-US" sz="2800" dirty="0"/>
          </a:p>
        </p:txBody>
      </p:sp>
      <p:sp>
        <p:nvSpPr>
          <p:cNvPr id="4" name="TextBox 3"/>
          <p:cNvSpPr txBox="1"/>
          <p:nvPr/>
        </p:nvSpPr>
        <p:spPr>
          <a:xfrm>
            <a:off x="381000" y="1447800"/>
            <a:ext cx="8305800" cy="3970318"/>
          </a:xfrm>
          <a:prstGeom prst="rect">
            <a:avLst/>
          </a:prstGeom>
          <a:noFill/>
        </p:spPr>
        <p:txBody>
          <a:bodyPr wrap="square" rtlCol="0">
            <a:spAutoFit/>
          </a:bodyPr>
          <a:lstStyle/>
          <a:p>
            <a:pPr algn="ctr"/>
            <a:r>
              <a:rPr lang="en-US" sz="2800" dirty="0">
                <a:solidFill>
                  <a:prstClr val="black"/>
                </a:solidFill>
                <a:ea typeface="+mj-ea"/>
                <a:cs typeface="+mj-cs"/>
              </a:rPr>
              <a:t/>
            </a:r>
            <a:br>
              <a:rPr lang="en-US" sz="2800" dirty="0">
                <a:solidFill>
                  <a:prstClr val="black"/>
                </a:solidFill>
                <a:ea typeface="+mj-ea"/>
                <a:cs typeface="+mj-cs"/>
              </a:rPr>
            </a:br>
            <a:r>
              <a:rPr lang="en-US" sz="2800" dirty="0" smtClean="0">
                <a:solidFill>
                  <a:prstClr val="black"/>
                </a:solidFill>
                <a:ea typeface="+mj-ea"/>
                <a:cs typeface="+mj-cs"/>
              </a:rPr>
              <a:t>AVATAR is a </a:t>
            </a:r>
            <a:r>
              <a:rPr lang="en-US" sz="2800" dirty="0">
                <a:solidFill>
                  <a:prstClr val="black"/>
                </a:solidFill>
                <a:ea typeface="+mj-ea"/>
                <a:cs typeface="+mj-cs"/>
              </a:rPr>
              <a:t>statewide </a:t>
            </a:r>
            <a:r>
              <a:rPr lang="en-US" sz="2800" dirty="0" smtClean="0">
                <a:solidFill>
                  <a:prstClr val="black"/>
                </a:solidFill>
                <a:ea typeface="+mj-ea"/>
                <a:cs typeface="+mj-cs"/>
              </a:rPr>
              <a:t>network, comprised of regional efforts, </a:t>
            </a:r>
            <a:r>
              <a:rPr lang="en-US" sz="2800" dirty="0">
                <a:solidFill>
                  <a:prstClr val="black"/>
                </a:solidFill>
                <a:ea typeface="+mj-ea"/>
                <a:cs typeface="+mj-cs"/>
              </a:rPr>
              <a:t>focused on vertical alignment to support students’ college and career readiness and </a:t>
            </a:r>
            <a:r>
              <a:rPr lang="en-US" sz="2800" dirty="0" smtClean="0">
                <a:solidFill>
                  <a:prstClr val="black"/>
                </a:solidFill>
                <a:ea typeface="+mj-ea"/>
                <a:cs typeface="+mj-cs"/>
              </a:rPr>
              <a:t>success.</a:t>
            </a:r>
          </a:p>
          <a:p>
            <a:pPr algn="ctr"/>
            <a:endParaRPr lang="en-US" sz="2800" dirty="0">
              <a:solidFill>
                <a:prstClr val="black"/>
              </a:solidFill>
              <a:ea typeface="+mj-ea"/>
              <a:cs typeface="+mj-cs"/>
            </a:endParaRPr>
          </a:p>
          <a:p>
            <a:pPr algn="ctr"/>
            <a:r>
              <a:rPr lang="en-US" sz="2800" dirty="0" smtClean="0">
                <a:solidFill>
                  <a:prstClr val="black"/>
                </a:solidFill>
                <a:ea typeface="+mj-ea"/>
                <a:cs typeface="+mj-cs"/>
              </a:rPr>
              <a:t>AVATAR is a Texas Higher Education Coordinating Board (THECB) funded project which is implemented by the North Texas Regional P-16 Council and the University of North Texas.</a:t>
            </a:r>
            <a:endParaRPr lang="en-US" dirty="0"/>
          </a:p>
        </p:txBody>
      </p:sp>
    </p:spTree>
    <p:extLst>
      <p:ext uri="{BB962C8B-B14F-4D97-AF65-F5344CB8AC3E}">
        <p14:creationId xmlns:p14="http://schemas.microsoft.com/office/powerpoint/2010/main" val="391568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Suggestions from the experts</a:t>
            </a:r>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smtClean="0">
                <a:solidFill>
                  <a:schemeClr val="bg1"/>
                </a:solidFill>
              </a:rPr>
              <a:t>An example of local data collection and sharing.</a:t>
            </a:r>
          </a:p>
          <a:p>
            <a:pPr marL="0" indent="0">
              <a:buNone/>
            </a:pPr>
            <a:r>
              <a:rPr lang="en-US" sz="2400" dirty="0" smtClean="0">
                <a:solidFill>
                  <a:srgbClr val="000000"/>
                </a:solidFill>
              </a:rPr>
              <a:t>Chemistry vertical alignment team asks what grades were earned in the introductory college chemistry course by students from one school district.  </a:t>
            </a:r>
          </a:p>
          <a:p>
            <a:r>
              <a:rPr lang="en-US" sz="2400" dirty="0" smtClean="0">
                <a:solidFill>
                  <a:srgbClr val="000000"/>
                </a:solidFill>
              </a:rPr>
              <a:t>UNT and TCD would provide group data if &gt; 5 students; no names would be provided unless students had given prior informed consent (due to FERPA).</a:t>
            </a:r>
          </a:p>
          <a:p>
            <a:r>
              <a:rPr lang="en-US" sz="2400" dirty="0" smtClean="0">
                <a:solidFill>
                  <a:srgbClr val="000000"/>
                </a:solidFill>
              </a:rPr>
              <a:t>Would want several weeks notice </a:t>
            </a:r>
          </a:p>
          <a:p>
            <a:r>
              <a:rPr lang="en-US" sz="2400" dirty="0" smtClean="0">
                <a:solidFill>
                  <a:srgbClr val="000000"/>
                </a:solidFill>
              </a:rPr>
              <a:t>Other data might also be of interest, i.e., retention, developmental education, ethnicity (Achieving the Dream)</a:t>
            </a:r>
          </a:p>
          <a:p>
            <a:endParaRPr lang="en-US" sz="2400" dirty="0" smtClean="0">
              <a:solidFill>
                <a:srgbClr val="000000"/>
              </a:solidFill>
            </a:endParaRPr>
          </a:p>
          <a:p>
            <a:pPr marL="0" indent="0" algn="ctr">
              <a:buNone/>
            </a:pPr>
            <a:endParaRPr lang="en-US" sz="2400" u="sng" dirty="0" smtClean="0">
              <a:solidFill>
                <a:srgbClr val="000000"/>
              </a:solidFill>
            </a:endParaRPr>
          </a:p>
        </p:txBody>
      </p:sp>
    </p:spTree>
    <p:extLst>
      <p:ext uri="{BB962C8B-B14F-4D97-AF65-F5344CB8AC3E}">
        <p14:creationId xmlns:p14="http://schemas.microsoft.com/office/powerpoint/2010/main" val="10427124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Suggestions from the experts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u="sng" dirty="0" smtClean="0">
                <a:solidFill>
                  <a:schemeClr val="bg1"/>
                </a:solidFill>
              </a:rPr>
              <a:t>An example of local data collection and sharing.</a:t>
            </a:r>
          </a:p>
          <a:p>
            <a:pPr marL="0" indent="0">
              <a:buNone/>
            </a:pPr>
            <a:r>
              <a:rPr lang="en-US" sz="2400" dirty="0" smtClean="0">
                <a:solidFill>
                  <a:srgbClr val="000000"/>
                </a:solidFill>
              </a:rPr>
              <a:t>Chemistry vertical alignment team asks what grades were earned in the introductory college chemistry course by students from one school district who had completed high school chemistry with and without Algebra II .  </a:t>
            </a:r>
          </a:p>
          <a:p>
            <a:r>
              <a:rPr lang="en-US" sz="2400" dirty="0" smtClean="0">
                <a:solidFill>
                  <a:srgbClr val="000000"/>
                </a:solidFill>
              </a:rPr>
              <a:t>ISD could provide high school transcript data and would share group data with IHE through an MOU.</a:t>
            </a:r>
          </a:p>
          <a:p>
            <a:r>
              <a:rPr lang="en-US" sz="2400" dirty="0" smtClean="0">
                <a:solidFill>
                  <a:srgbClr val="000000"/>
                </a:solidFill>
              </a:rPr>
              <a:t>Would want several weeks notice</a:t>
            </a:r>
          </a:p>
          <a:p>
            <a:r>
              <a:rPr lang="en-US" sz="2400" dirty="0" smtClean="0">
                <a:solidFill>
                  <a:srgbClr val="000000"/>
                </a:solidFill>
              </a:rPr>
              <a:t>Other data might also be of interest, i.e., grades earned in chemistry and algebra, data on number of course attempts, EOC results, attendance, disciplinary data</a:t>
            </a:r>
          </a:p>
          <a:p>
            <a:r>
              <a:rPr lang="en-US" sz="2400" dirty="0" smtClean="0">
                <a:solidFill>
                  <a:srgbClr val="000000"/>
                </a:solidFill>
              </a:rPr>
              <a:t>FWISD administers annual student survey with potentially relevant questions.</a:t>
            </a:r>
          </a:p>
          <a:p>
            <a:endParaRPr lang="en-US" sz="2400" dirty="0" smtClean="0">
              <a:solidFill>
                <a:srgbClr val="000000"/>
              </a:solidFill>
            </a:endParaRPr>
          </a:p>
          <a:p>
            <a:pPr marL="0" indent="0" algn="ctr">
              <a:buNone/>
            </a:pPr>
            <a:endParaRPr lang="en-US" u="sng" dirty="0" smtClean="0">
              <a:solidFill>
                <a:srgbClr val="000000"/>
              </a:solidFill>
            </a:endParaRPr>
          </a:p>
        </p:txBody>
      </p:sp>
    </p:spTree>
    <p:extLst>
      <p:ext uri="{BB962C8B-B14F-4D97-AF65-F5344CB8AC3E}">
        <p14:creationId xmlns:p14="http://schemas.microsoft.com/office/powerpoint/2010/main" val="17584549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Suggestions for Collecting Data through IR </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Know what data you want in detail.  Refine your request, and provide a spreadsheet.</a:t>
            </a:r>
          </a:p>
          <a:p>
            <a:r>
              <a:rPr lang="en-US" dirty="0" smtClean="0">
                <a:solidFill>
                  <a:srgbClr val="000000"/>
                </a:solidFill>
              </a:rPr>
              <a:t>Institutional Research has busy times of year.</a:t>
            </a:r>
          </a:p>
          <a:p>
            <a:r>
              <a:rPr lang="en-US" dirty="0" smtClean="0">
                <a:solidFill>
                  <a:srgbClr val="000000"/>
                </a:solidFill>
              </a:rPr>
              <a:t>Seeking data across institutions may require MOU and involvement of Sponsored Research.</a:t>
            </a:r>
          </a:p>
          <a:p>
            <a:r>
              <a:rPr lang="en-US" dirty="0" smtClean="0">
                <a:solidFill>
                  <a:srgbClr val="000000"/>
                </a:solidFill>
              </a:rPr>
              <a:t>Be clear about how the data will help you.</a:t>
            </a:r>
          </a:p>
          <a:p>
            <a:endParaRPr lang="en-US" dirty="0" smtClean="0">
              <a:solidFill>
                <a:srgbClr val="000000"/>
              </a:solidFill>
            </a:endParaRPr>
          </a:p>
          <a:p>
            <a:endParaRPr lang="en-US" u="sng" dirty="0" smtClean="0">
              <a:solidFill>
                <a:schemeClr val="bg1"/>
              </a:solidFill>
            </a:endParaRPr>
          </a:p>
          <a:p>
            <a:pPr marL="0" indent="0">
              <a:buNone/>
            </a:pPr>
            <a:endParaRPr lang="en-US" u="sng" dirty="0" smtClean="0">
              <a:solidFill>
                <a:schemeClr val="bg1"/>
              </a:solidFill>
            </a:endParaRPr>
          </a:p>
          <a:p>
            <a:pPr marL="0" indent="0" algn="ctr">
              <a:buNone/>
            </a:pPr>
            <a:endParaRPr lang="en-US" u="sng" dirty="0" smtClean="0"/>
          </a:p>
        </p:txBody>
      </p:sp>
    </p:spTree>
    <p:extLst>
      <p:ext uri="{BB962C8B-B14F-4D97-AF65-F5344CB8AC3E}">
        <p14:creationId xmlns:p14="http://schemas.microsoft.com/office/powerpoint/2010/main" val="24512921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Local</a:t>
            </a:r>
            <a:br>
              <a:rPr lang="en-US" dirty="0" smtClean="0"/>
            </a:br>
            <a:r>
              <a:rPr lang="en-US" dirty="0" smtClean="0"/>
              <a:t>Data Collection</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Collection of data from students requires consideration of FERPA.  Institutional Research officers recommend that you secure IRB approval and informed consent.</a:t>
            </a:r>
          </a:p>
          <a:p>
            <a:r>
              <a:rPr lang="en-US" dirty="0" smtClean="0">
                <a:solidFill>
                  <a:srgbClr val="000000"/>
                </a:solidFill>
              </a:rPr>
              <a:t>Data warehouses are constantly improving.  Be sure to ask whether the data you want are available</a:t>
            </a:r>
            <a:r>
              <a:rPr lang="en-US" dirty="0" smtClean="0">
                <a:solidFill>
                  <a:schemeClr val="bg1"/>
                </a:solidFill>
              </a:rPr>
              <a:t>.</a:t>
            </a:r>
          </a:p>
          <a:p>
            <a:endParaRPr lang="en-US" dirty="0" smtClean="0">
              <a:solidFill>
                <a:schemeClr val="bg1"/>
              </a:solidFill>
            </a:endParaRPr>
          </a:p>
          <a:p>
            <a:endParaRPr lang="en-US" dirty="0" smtClean="0">
              <a:solidFill>
                <a:schemeClr val="bg1"/>
              </a:solidFill>
            </a:endParaRPr>
          </a:p>
          <a:p>
            <a:pPr marL="0" indent="0">
              <a:buNone/>
            </a:pPr>
            <a:endParaRPr lang="en-US" u="sng" dirty="0" smtClean="0">
              <a:solidFill>
                <a:schemeClr val="bg1"/>
              </a:solidFill>
            </a:endParaRPr>
          </a:p>
          <a:p>
            <a:pPr marL="0" indent="0" algn="ctr">
              <a:buNone/>
            </a:pPr>
            <a:endParaRPr lang="en-US" u="sng" dirty="0" smtClean="0"/>
          </a:p>
        </p:txBody>
      </p:sp>
    </p:spTree>
    <p:extLst>
      <p:ext uri="{BB962C8B-B14F-4D97-AF65-F5344CB8AC3E}">
        <p14:creationId xmlns:p14="http://schemas.microsoft.com/office/powerpoint/2010/main" val="2079829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819" y="549738"/>
            <a:ext cx="6019800" cy="1754326"/>
          </a:xfrm>
          <a:prstGeom prst="rect">
            <a:avLst/>
          </a:prstGeom>
        </p:spPr>
        <p:txBody>
          <a:bodyPr wrap="square">
            <a:spAutoFit/>
          </a:bodyPr>
          <a:lstStyle/>
          <a:p>
            <a:r>
              <a:rPr lang="en-US" sz="3600" b="1" dirty="0">
                <a:solidFill>
                  <a:srgbClr val="FF0000"/>
                </a:solidFill>
              </a:rPr>
              <a:t>Identifying and Supporting College-Ready Writing Skills: </a:t>
            </a:r>
            <a:br>
              <a:rPr lang="en-US" sz="3600" b="1" dirty="0">
                <a:solidFill>
                  <a:srgbClr val="FF0000"/>
                </a:solidFill>
              </a:rPr>
            </a:br>
            <a:r>
              <a:rPr lang="en-US" sz="3600" b="1" dirty="0">
                <a:solidFill>
                  <a:srgbClr val="FF0000"/>
                </a:solidFill>
              </a:rPr>
              <a:t>A Vertical Alignment Model</a:t>
            </a:r>
            <a:endParaRPr lang="en-US" sz="3600" dirty="0">
              <a:solidFill>
                <a:srgbClr val="FF0000"/>
              </a:solidFill>
            </a:endParaRPr>
          </a:p>
        </p:txBody>
      </p:sp>
      <p:sp>
        <p:nvSpPr>
          <p:cNvPr id="3" name="Rectangle 2"/>
          <p:cNvSpPr/>
          <p:nvPr/>
        </p:nvSpPr>
        <p:spPr>
          <a:xfrm>
            <a:off x="1538243" y="2590800"/>
            <a:ext cx="5943600" cy="2480679"/>
          </a:xfrm>
          <a:prstGeom prst="rect">
            <a:avLst/>
          </a:prstGeom>
        </p:spPr>
        <p:txBody>
          <a:bodyPr wrap="square">
            <a:spAutoFit/>
          </a:bodyPr>
          <a:lstStyle/>
          <a:p>
            <a:pPr>
              <a:defRPr/>
            </a:pPr>
            <a:r>
              <a:rPr lang="en-US" sz="2000" b="1" dirty="0"/>
              <a:t>The 18th Education Trust National Conference</a:t>
            </a:r>
          </a:p>
          <a:p>
            <a:pPr>
              <a:defRPr/>
            </a:pPr>
            <a:r>
              <a:rPr lang="en-US" sz="2000" b="1" dirty="0"/>
              <a:t>   </a:t>
            </a:r>
            <a:r>
              <a:rPr lang="en-US" sz="2000" b="1" dirty="0" smtClean="0"/>
              <a:t>                      </a:t>
            </a:r>
            <a:r>
              <a:rPr lang="en-US" sz="2000" b="1" dirty="0"/>
              <a:t>November 8-10, 2007</a:t>
            </a:r>
            <a:endParaRPr lang="en-US" sz="2000" dirty="0"/>
          </a:p>
          <a:p>
            <a:pPr>
              <a:lnSpc>
                <a:spcPct val="80000"/>
              </a:lnSpc>
              <a:defRPr/>
            </a:pPr>
            <a:endParaRPr lang="en-US" b="1" dirty="0">
              <a:latin typeface="Times New Roman" pitchFamily="18" charset="0"/>
            </a:endParaRPr>
          </a:p>
          <a:p>
            <a:pPr>
              <a:lnSpc>
                <a:spcPct val="80000"/>
              </a:lnSpc>
              <a:defRPr/>
            </a:pPr>
            <a:r>
              <a:rPr lang="en-US" dirty="0">
                <a:latin typeface="Times New Roman" pitchFamily="18" charset="0"/>
              </a:rPr>
              <a:t>Paul Carney, Project Coordinator </a:t>
            </a:r>
          </a:p>
          <a:p>
            <a:pPr>
              <a:lnSpc>
                <a:spcPct val="80000"/>
              </a:lnSpc>
              <a:defRPr/>
            </a:pPr>
            <a:r>
              <a:rPr lang="en-US" dirty="0" smtClean="0">
                <a:latin typeface="Times New Roman" pitchFamily="18" charset="0"/>
              </a:rPr>
              <a:t>Minnesota </a:t>
            </a:r>
            <a:r>
              <a:rPr lang="en-US" dirty="0">
                <a:latin typeface="Times New Roman" pitchFamily="18" charset="0"/>
              </a:rPr>
              <a:t>State Community and Technical College - Fergus Falls, MN</a:t>
            </a:r>
          </a:p>
          <a:p>
            <a:pPr>
              <a:lnSpc>
                <a:spcPct val="80000"/>
              </a:lnSpc>
              <a:defRPr/>
            </a:pPr>
            <a:endParaRPr lang="en-US" dirty="0">
              <a:latin typeface="Times New Roman" pitchFamily="18" charset="0"/>
            </a:endParaRPr>
          </a:p>
          <a:p>
            <a:pPr>
              <a:lnSpc>
                <a:spcPct val="80000"/>
              </a:lnSpc>
              <a:defRPr/>
            </a:pPr>
            <a:r>
              <a:rPr lang="en-US" dirty="0" err="1">
                <a:latin typeface="Times New Roman" pitchFamily="18" charset="0"/>
              </a:rPr>
              <a:t>Cyndy</a:t>
            </a:r>
            <a:r>
              <a:rPr lang="en-US" dirty="0">
                <a:latin typeface="Times New Roman" pitchFamily="18" charset="0"/>
              </a:rPr>
              <a:t> Crist, System Director for P-16 Collaboration </a:t>
            </a:r>
            <a:r>
              <a:rPr lang="en-US" dirty="0" smtClean="0">
                <a:latin typeface="Times New Roman" pitchFamily="18" charset="0"/>
              </a:rPr>
              <a:t>,  </a:t>
            </a:r>
            <a:r>
              <a:rPr lang="en-US" dirty="0">
                <a:latin typeface="Times New Roman" pitchFamily="18" charset="0"/>
              </a:rPr>
              <a:t>Minnesota State Colleges and Universities</a:t>
            </a:r>
          </a:p>
          <a:p>
            <a:pPr>
              <a:lnSpc>
                <a:spcPct val="80000"/>
              </a:lnSpc>
              <a:defRPr/>
            </a:pPr>
            <a:endParaRPr lang="en-US" b="1" dirty="0">
              <a:latin typeface="Times New Roman" pitchFamily="18" charset="0"/>
            </a:endParaRPr>
          </a:p>
        </p:txBody>
      </p:sp>
      <p:sp>
        <p:nvSpPr>
          <p:cNvPr id="4" name="Rectangle 3"/>
          <p:cNvSpPr/>
          <p:nvPr/>
        </p:nvSpPr>
        <p:spPr>
          <a:xfrm>
            <a:off x="152400" y="5733365"/>
            <a:ext cx="6553200" cy="646331"/>
          </a:xfrm>
          <a:prstGeom prst="rect">
            <a:avLst/>
          </a:prstGeom>
        </p:spPr>
        <p:txBody>
          <a:bodyPr wrap="square">
            <a:spAutoFit/>
          </a:bodyPr>
          <a:lstStyle/>
          <a:p>
            <a:r>
              <a:rPr lang="en-US" sz="1200" i="1" dirty="0" smtClean="0">
                <a:latin typeface="Times New Roman" pitchFamily="18" charset="0"/>
              </a:rPr>
              <a:t>This </a:t>
            </a:r>
            <a:r>
              <a:rPr lang="en-US" sz="1200" i="1" dirty="0">
                <a:latin typeface="Times New Roman" pitchFamily="18" charset="0"/>
              </a:rPr>
              <a:t>project is generously funded by the Office of the Chancellor, the Minnesota State Colleges and Universities, the Center for Teaching and Learning, and the Carl Perkins Vocational and Technical Education Act.</a:t>
            </a:r>
            <a:endParaRPr lang="en-US" sz="1200" dirty="0"/>
          </a:p>
        </p:txBody>
      </p:sp>
    </p:spTree>
    <p:extLst>
      <p:ext uri="{BB962C8B-B14F-4D97-AF65-F5344CB8AC3E}">
        <p14:creationId xmlns:p14="http://schemas.microsoft.com/office/powerpoint/2010/main" val="12195570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 descr="minnbw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5029200" cy="566578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Rectangle 9"/>
          <p:cNvSpPr>
            <a:spLocks noChangeArrowheads="1"/>
          </p:cNvSpPr>
          <p:nvPr/>
        </p:nvSpPr>
        <p:spPr bwMode="auto">
          <a:xfrm>
            <a:off x="228600" y="1752600"/>
            <a:ext cx="1905000" cy="14478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CC3300"/>
              </a:solidFill>
              <a:latin typeface="Tahoma" charset="0"/>
            </a:endParaRPr>
          </a:p>
          <a:p>
            <a:pPr eaLnBrk="1" hangingPunct="1"/>
            <a:r>
              <a:rPr lang="en-US" b="1">
                <a:solidFill>
                  <a:srgbClr val="CC3300"/>
                </a:solidFill>
                <a:latin typeface="Tahoma" charset="0"/>
              </a:rPr>
              <a:t> </a:t>
            </a:r>
          </a:p>
          <a:p>
            <a:pPr eaLnBrk="1" hangingPunct="1"/>
            <a:endParaRPr lang="en-US" b="1">
              <a:solidFill>
                <a:srgbClr val="CC3300"/>
              </a:solidFill>
              <a:latin typeface="Tahoma" charset="0"/>
            </a:endParaRPr>
          </a:p>
          <a:p>
            <a:pPr eaLnBrk="1" hangingPunct="1"/>
            <a:r>
              <a:rPr lang="en-US" b="1">
                <a:solidFill>
                  <a:schemeClr val="accent2"/>
                </a:solidFill>
                <a:latin typeface="Tahoma" charset="0"/>
              </a:rPr>
              <a:t>MSU-</a:t>
            </a:r>
          </a:p>
          <a:p>
            <a:pPr eaLnBrk="1" hangingPunct="1"/>
            <a:r>
              <a:rPr lang="en-US" b="1">
                <a:solidFill>
                  <a:schemeClr val="accent2"/>
                </a:solidFill>
                <a:latin typeface="Tahoma" charset="0"/>
              </a:rPr>
              <a:t>Moorhead (3)</a:t>
            </a:r>
          </a:p>
          <a:p>
            <a:pPr eaLnBrk="1" hangingPunct="1"/>
            <a:endParaRPr lang="en-US" sz="1600" b="1">
              <a:solidFill>
                <a:schemeClr val="accent2"/>
              </a:solidFill>
              <a:latin typeface="Tahoma" charset="0"/>
            </a:endParaRPr>
          </a:p>
          <a:p>
            <a:pPr eaLnBrk="1" hangingPunct="1"/>
            <a:r>
              <a:rPr lang="en-US" sz="1600" b="1">
                <a:solidFill>
                  <a:schemeClr val="accent2"/>
                </a:solidFill>
                <a:latin typeface="Tahoma" charset="0"/>
              </a:rPr>
              <a:t>Moorhead HS (2)</a:t>
            </a:r>
          </a:p>
          <a:p>
            <a:pPr eaLnBrk="1" hangingPunct="1"/>
            <a:r>
              <a:rPr lang="en-US" sz="1600" b="1">
                <a:solidFill>
                  <a:schemeClr val="accent2"/>
                </a:solidFill>
                <a:latin typeface="Tahoma" charset="0"/>
              </a:rPr>
              <a:t>Dilworth HS (1)</a:t>
            </a:r>
          </a:p>
          <a:p>
            <a:pPr eaLnBrk="1" hangingPunct="1"/>
            <a:endParaRPr lang="en-US" sz="1600" b="1">
              <a:solidFill>
                <a:schemeClr val="accent2"/>
              </a:solidFill>
              <a:latin typeface="Tahoma" charset="0"/>
            </a:endParaRPr>
          </a:p>
          <a:p>
            <a:pPr eaLnBrk="1" hangingPunct="1"/>
            <a:endParaRPr lang="en-US" sz="1600" b="1">
              <a:solidFill>
                <a:srgbClr val="CC3300"/>
              </a:solidFill>
              <a:latin typeface="Tahoma" charset="0"/>
            </a:endParaRPr>
          </a:p>
          <a:p>
            <a:pPr eaLnBrk="1" hangingPunct="1"/>
            <a:endParaRPr lang="en-US" b="1">
              <a:solidFill>
                <a:srgbClr val="CC3300"/>
              </a:solidFill>
              <a:latin typeface="Tahoma" charset="0"/>
            </a:endParaRPr>
          </a:p>
          <a:p>
            <a:pPr eaLnBrk="1" hangingPunct="1"/>
            <a:endParaRPr lang="en-US" b="1">
              <a:solidFill>
                <a:srgbClr val="CC3300"/>
              </a:solidFill>
              <a:latin typeface="Tahoma" charset="0"/>
            </a:endParaRPr>
          </a:p>
        </p:txBody>
      </p:sp>
      <p:sp>
        <p:nvSpPr>
          <p:cNvPr id="19460" name="Rectangle 10"/>
          <p:cNvSpPr>
            <a:spLocks noChangeArrowheads="1"/>
          </p:cNvSpPr>
          <p:nvPr/>
        </p:nvSpPr>
        <p:spPr bwMode="auto">
          <a:xfrm>
            <a:off x="0" y="3810000"/>
            <a:ext cx="2133600" cy="13716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0000FF"/>
              </a:solidFill>
              <a:latin typeface="Tahoma" charset="0"/>
            </a:endParaRPr>
          </a:p>
          <a:p>
            <a:pPr eaLnBrk="1" hangingPunct="1"/>
            <a:r>
              <a:rPr lang="en-US" b="1">
                <a:solidFill>
                  <a:srgbClr val="0000FF"/>
                </a:solidFill>
                <a:latin typeface="Tahoma" charset="0"/>
              </a:rPr>
              <a:t>MSCTC –</a:t>
            </a:r>
          </a:p>
          <a:p>
            <a:pPr eaLnBrk="1" hangingPunct="1"/>
            <a:r>
              <a:rPr lang="en-US" b="1">
                <a:solidFill>
                  <a:srgbClr val="0000FF"/>
                </a:solidFill>
                <a:latin typeface="Tahoma" charset="0"/>
              </a:rPr>
              <a:t>Fergus Falls (3)</a:t>
            </a:r>
          </a:p>
          <a:p>
            <a:pPr eaLnBrk="1" hangingPunct="1"/>
            <a:endParaRPr lang="en-US" sz="1600" b="1">
              <a:solidFill>
                <a:srgbClr val="0000FF"/>
              </a:solidFill>
              <a:latin typeface="Tahoma" charset="0"/>
            </a:endParaRPr>
          </a:p>
          <a:p>
            <a:pPr eaLnBrk="1" hangingPunct="1"/>
            <a:r>
              <a:rPr lang="en-US" sz="1600" b="1">
                <a:solidFill>
                  <a:srgbClr val="0000FF"/>
                </a:solidFill>
                <a:latin typeface="Tahoma" charset="0"/>
              </a:rPr>
              <a:t>Fergus Falls HS (2)</a:t>
            </a:r>
          </a:p>
          <a:p>
            <a:pPr eaLnBrk="1" hangingPunct="1"/>
            <a:r>
              <a:rPr lang="en-US" sz="1600" b="1">
                <a:solidFill>
                  <a:srgbClr val="0000FF"/>
                </a:solidFill>
                <a:latin typeface="Tahoma" charset="0"/>
              </a:rPr>
              <a:t>Underwood HS (1)</a:t>
            </a:r>
          </a:p>
          <a:p>
            <a:pPr eaLnBrk="1" hangingPunct="1"/>
            <a:endParaRPr lang="en-US" b="1">
              <a:solidFill>
                <a:srgbClr val="0000FF"/>
              </a:solidFill>
              <a:latin typeface="Tahoma" charset="0"/>
            </a:endParaRPr>
          </a:p>
        </p:txBody>
      </p:sp>
      <p:sp>
        <p:nvSpPr>
          <p:cNvPr id="19461" name="Rectangle 11"/>
          <p:cNvSpPr>
            <a:spLocks noChangeArrowheads="1"/>
          </p:cNvSpPr>
          <p:nvPr/>
        </p:nvSpPr>
        <p:spPr bwMode="auto">
          <a:xfrm>
            <a:off x="4648200" y="3200400"/>
            <a:ext cx="2438400" cy="12192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r>
              <a:rPr lang="en-US" b="1">
                <a:solidFill>
                  <a:srgbClr val="FF6600"/>
                </a:solidFill>
                <a:latin typeface="Tahoma" charset="0"/>
              </a:rPr>
              <a:t>Normandale CC (3)</a:t>
            </a:r>
          </a:p>
          <a:p>
            <a:pPr eaLnBrk="1" hangingPunct="1"/>
            <a:endParaRPr lang="en-US" b="1">
              <a:solidFill>
                <a:srgbClr val="FF6600"/>
              </a:solidFill>
              <a:latin typeface="Tahoma" charset="0"/>
            </a:endParaRPr>
          </a:p>
          <a:p>
            <a:pPr eaLnBrk="1" hangingPunct="1"/>
            <a:r>
              <a:rPr lang="en-US" sz="1600" b="1">
                <a:solidFill>
                  <a:srgbClr val="FF6600"/>
                </a:solidFill>
                <a:latin typeface="Tahoma" charset="0"/>
              </a:rPr>
              <a:t>Eden Prairie HS (2)</a:t>
            </a:r>
          </a:p>
          <a:p>
            <a:pPr eaLnBrk="1" hangingPunct="1"/>
            <a:r>
              <a:rPr lang="en-US" sz="1600" b="1">
                <a:solidFill>
                  <a:srgbClr val="FF6600"/>
                </a:solidFill>
                <a:latin typeface="Tahoma" charset="0"/>
              </a:rPr>
              <a:t>Richfield HS (1)</a:t>
            </a: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p:txBody>
      </p:sp>
      <p:sp>
        <p:nvSpPr>
          <p:cNvPr id="19462" name="Rectangle 12"/>
          <p:cNvSpPr>
            <a:spLocks noChangeArrowheads="1"/>
          </p:cNvSpPr>
          <p:nvPr/>
        </p:nvSpPr>
        <p:spPr bwMode="auto">
          <a:xfrm>
            <a:off x="5715000" y="5638800"/>
            <a:ext cx="2895600" cy="1219200"/>
          </a:xfrm>
          <a:prstGeom prst="rect">
            <a:avLst/>
          </a:prstGeom>
          <a:solidFill>
            <a:schemeClr val="accent1"/>
          </a:solidFill>
          <a:ln w="9525">
            <a:solidFill>
              <a:schemeClr val="tx1"/>
            </a:solidFill>
            <a:miter lim="800000"/>
            <a:headEnd/>
            <a:tailEnd/>
          </a:ln>
        </p:spPr>
        <p:txBody>
          <a:bodyPr wrap="none" anchor="ctr"/>
          <a:lstStyle/>
          <a:p>
            <a:pPr eaLnBrk="1" hangingPunct="1"/>
            <a:r>
              <a:rPr lang="en-US" b="1">
                <a:solidFill>
                  <a:srgbClr val="008000"/>
                </a:solidFill>
                <a:latin typeface="Tahoma" charset="0"/>
              </a:rPr>
              <a:t>Rochester CC (3)</a:t>
            </a:r>
          </a:p>
          <a:p>
            <a:pPr eaLnBrk="1" hangingPunct="1"/>
            <a:endParaRPr lang="en-US" sz="1400" b="1">
              <a:solidFill>
                <a:srgbClr val="008000"/>
              </a:solidFill>
              <a:latin typeface="Tahoma" charset="0"/>
            </a:endParaRPr>
          </a:p>
          <a:p>
            <a:pPr eaLnBrk="1" hangingPunct="1"/>
            <a:r>
              <a:rPr lang="en-US" sz="1600" b="1">
                <a:solidFill>
                  <a:srgbClr val="008000"/>
                </a:solidFill>
                <a:latin typeface="Tahoma" charset="0"/>
              </a:rPr>
              <a:t>Rochester Mayo HS (2)</a:t>
            </a:r>
          </a:p>
          <a:p>
            <a:pPr eaLnBrk="1" hangingPunct="1"/>
            <a:r>
              <a:rPr lang="en-US" sz="1600" b="1">
                <a:solidFill>
                  <a:srgbClr val="008000"/>
                </a:solidFill>
                <a:latin typeface="Tahoma" charset="0"/>
              </a:rPr>
              <a:t>Rochester Century HS (1)</a:t>
            </a:r>
          </a:p>
          <a:p>
            <a:pPr eaLnBrk="1" hangingPunct="1"/>
            <a:r>
              <a:rPr lang="en-US" sz="1600" b="1">
                <a:solidFill>
                  <a:srgbClr val="008000"/>
                </a:solidFill>
              </a:rPr>
              <a:t>  </a:t>
            </a:r>
          </a:p>
        </p:txBody>
      </p:sp>
      <p:sp>
        <p:nvSpPr>
          <p:cNvPr id="19463" name="Line 16"/>
          <p:cNvSpPr>
            <a:spLocks noChangeShapeType="1"/>
          </p:cNvSpPr>
          <p:nvPr/>
        </p:nvSpPr>
        <p:spPr bwMode="auto">
          <a:xfrm>
            <a:off x="4114800" y="5943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Rectangle 23"/>
          <p:cNvSpPr>
            <a:spLocks noChangeArrowheads="1"/>
          </p:cNvSpPr>
          <p:nvPr/>
        </p:nvSpPr>
        <p:spPr bwMode="auto">
          <a:xfrm>
            <a:off x="762000" y="228600"/>
            <a:ext cx="7924800" cy="1066800"/>
          </a:xfrm>
          <a:prstGeom prst="rect">
            <a:avLst/>
          </a:prstGeom>
          <a:solidFill>
            <a:schemeClr val="accent1"/>
          </a:solidFill>
          <a:ln w="28575">
            <a:solidFill>
              <a:schemeClr val="tx1"/>
            </a:solidFill>
            <a:miter lim="800000"/>
            <a:headEnd/>
            <a:tailEnd/>
          </a:ln>
        </p:spPr>
        <p:txBody>
          <a:bodyPr wrap="none" anchor="ctr"/>
          <a:lstStyle/>
          <a:p>
            <a:pPr algn="ctr" eaLnBrk="1" hangingPunct="1"/>
            <a:r>
              <a:rPr lang="en-US" sz="2800" b="1" i="1">
                <a:latin typeface="Tahoma" charset="0"/>
              </a:rPr>
              <a:t>College-Readiness Alignment Sites</a:t>
            </a:r>
          </a:p>
          <a:p>
            <a:pPr algn="ctr" eaLnBrk="1" hangingPunct="1"/>
            <a:r>
              <a:rPr lang="en-US" sz="2800" b="1" i="1">
                <a:latin typeface="Tahoma" charset="0"/>
              </a:rPr>
              <a:t>2004-2005 and 2005-2006</a:t>
            </a:r>
          </a:p>
        </p:txBody>
      </p:sp>
      <p:sp>
        <p:nvSpPr>
          <p:cNvPr id="19465" name="Line 24"/>
          <p:cNvSpPr>
            <a:spLocks noChangeShapeType="1"/>
          </p:cNvSpPr>
          <p:nvPr/>
        </p:nvSpPr>
        <p:spPr bwMode="auto">
          <a:xfrm>
            <a:off x="2133600" y="3200400"/>
            <a:ext cx="381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5"/>
          <p:cNvSpPr>
            <a:spLocks noChangeShapeType="1"/>
          </p:cNvSpPr>
          <p:nvPr/>
        </p:nvSpPr>
        <p:spPr bwMode="auto">
          <a:xfrm flipV="1">
            <a:off x="2133600" y="3962400"/>
            <a:ext cx="381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7"/>
          <p:cNvSpPr>
            <a:spLocks noChangeShapeType="1"/>
          </p:cNvSpPr>
          <p:nvPr/>
        </p:nvSpPr>
        <p:spPr bwMode="auto">
          <a:xfrm flipH="1" flipV="1">
            <a:off x="4495800" y="5943600"/>
            <a:ext cx="12192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29"/>
          <p:cNvSpPr>
            <a:spLocks noChangeShapeType="1"/>
          </p:cNvSpPr>
          <p:nvPr/>
        </p:nvSpPr>
        <p:spPr bwMode="auto">
          <a:xfrm flipH="1">
            <a:off x="3962400" y="4419600"/>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7563921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65265A34-3C85-4B9E-B55A-6C75244E83AA@lo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505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13C21D34-0A5D-4B50-8615-4E59B8A3265A@lo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429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914400" y="304800"/>
            <a:ext cx="7620000" cy="990600"/>
          </a:xfrm>
          <a:prstGeom prst="rect">
            <a:avLst/>
          </a:prstGeom>
          <a:solidFill>
            <a:schemeClr val="accent1"/>
          </a:solidFill>
          <a:ln w="9525">
            <a:solidFill>
              <a:schemeClr val="tx1"/>
            </a:solidFill>
            <a:miter lim="800000"/>
            <a:headEnd/>
            <a:tailEnd/>
          </a:ln>
        </p:spPr>
        <p:txBody>
          <a:bodyPr wrap="none" anchor="ctr"/>
          <a:lstStyle/>
          <a:p>
            <a:pPr algn="ctr"/>
            <a:endParaRPr lang="en-US" sz="2800"/>
          </a:p>
          <a:p>
            <a:pPr algn="ctr"/>
            <a:r>
              <a:rPr lang="en-US" sz="2800" b="1"/>
              <a:t>Alignment Site =</a:t>
            </a:r>
          </a:p>
          <a:p>
            <a:pPr algn="ctr"/>
            <a:r>
              <a:rPr lang="en-US" sz="2800" b="1"/>
              <a:t>One college + two feeder high schools</a:t>
            </a:r>
            <a:r>
              <a:rPr lang="en-US" sz="2800"/>
              <a:t>  </a:t>
            </a:r>
          </a:p>
          <a:p>
            <a:pPr algn="ctr"/>
            <a:r>
              <a:rPr lang="en-US" sz="2800"/>
              <a:t> </a:t>
            </a:r>
          </a:p>
        </p:txBody>
      </p:sp>
      <p:sp>
        <p:nvSpPr>
          <p:cNvPr id="23557" name="Rectangle 5"/>
          <p:cNvSpPr>
            <a:spLocks noChangeArrowheads="1"/>
          </p:cNvSpPr>
          <p:nvPr/>
        </p:nvSpPr>
        <p:spPr bwMode="auto">
          <a:xfrm>
            <a:off x="1143000" y="5105400"/>
            <a:ext cx="7239000" cy="1371600"/>
          </a:xfrm>
          <a:prstGeom prst="rect">
            <a:avLst/>
          </a:prstGeom>
          <a:solidFill>
            <a:schemeClr val="accent1"/>
          </a:solidFill>
          <a:ln w="9525">
            <a:solidFill>
              <a:schemeClr val="tx1"/>
            </a:solidFill>
            <a:miter lim="800000"/>
            <a:headEnd/>
            <a:tailEnd/>
          </a:ln>
        </p:spPr>
        <p:txBody>
          <a:bodyPr wrap="none" anchor="ctr"/>
          <a:lstStyle/>
          <a:p>
            <a:pPr algn="ctr"/>
            <a:r>
              <a:rPr lang="en-US" sz="3200" b="1">
                <a:solidFill>
                  <a:srgbClr val="663300"/>
                </a:solidFill>
              </a:rPr>
              <a:t>- 2004-2005</a:t>
            </a:r>
            <a:r>
              <a:rPr lang="en-US" sz="3200" b="1"/>
              <a:t>  2 sites (12 participants)</a:t>
            </a:r>
          </a:p>
          <a:p>
            <a:pPr algn="ctr"/>
            <a:r>
              <a:rPr lang="en-US" sz="3200" b="1">
                <a:solidFill>
                  <a:srgbClr val="666633"/>
                </a:solidFill>
              </a:rPr>
              <a:t>- 2005-2006</a:t>
            </a:r>
            <a:r>
              <a:rPr lang="en-US" sz="3200" b="1"/>
              <a:t>  2 sites (12 participants)</a:t>
            </a:r>
          </a:p>
        </p:txBody>
      </p:sp>
    </p:spTree>
    <p:extLst>
      <p:ext uri="{BB962C8B-B14F-4D97-AF65-F5344CB8AC3E}">
        <p14:creationId xmlns:p14="http://schemas.microsoft.com/office/powerpoint/2010/main" val="299736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3800" smtClean="0"/>
              <a:t>The College-Ready Writing Standard:</a:t>
            </a:r>
            <a:br>
              <a:rPr lang="en-US" sz="3800" smtClean="0"/>
            </a:br>
            <a:r>
              <a:rPr lang="en-US" sz="3800" smtClean="0"/>
              <a:t>              “Scaling the Fence”</a:t>
            </a:r>
          </a:p>
        </p:txBody>
      </p:sp>
      <p:sp>
        <p:nvSpPr>
          <p:cNvPr id="22531"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b="1" dirty="0" smtClean="0"/>
              <a:t>      Each essay is read and rated by 12 readers                                 	             (6 college faculty + 6 high school teachers)</a:t>
            </a:r>
          </a:p>
          <a:p>
            <a:pPr eaLnBrk="1" hangingPunct="1">
              <a:lnSpc>
                <a:spcPct val="80000"/>
              </a:lnSpc>
              <a:buFont typeface="Wingdings" pitchFamily="2" charset="2"/>
              <a:buNone/>
            </a:pPr>
            <a:endParaRPr lang="en-US" sz="2000" b="1" u="sng" dirty="0" smtClean="0">
              <a:solidFill>
                <a:srgbClr val="663300"/>
              </a:solidFill>
            </a:endParaRPr>
          </a:p>
          <a:p>
            <a:pPr eaLnBrk="1" hangingPunct="1">
              <a:lnSpc>
                <a:spcPct val="80000"/>
              </a:lnSpc>
              <a:buFont typeface="Wingdings" pitchFamily="2" charset="2"/>
              <a:buNone/>
            </a:pPr>
            <a:r>
              <a:rPr lang="en-US" sz="2000" b="1" u="sng" dirty="0" smtClean="0">
                <a:solidFill>
                  <a:srgbClr val="663300"/>
                </a:solidFill>
              </a:rPr>
              <a:t>Condition A</a:t>
            </a:r>
            <a:r>
              <a:rPr lang="en-US" sz="2000" b="1" dirty="0" smtClean="0">
                <a:solidFill>
                  <a:srgbClr val="663300"/>
                </a:solidFill>
              </a:rPr>
              <a:t>. Reader Rating</a:t>
            </a:r>
            <a:endParaRPr lang="en-US" sz="2000" b="1" u="sng" dirty="0" smtClean="0">
              <a:solidFill>
                <a:srgbClr val="663300"/>
              </a:solidFill>
            </a:endParaRPr>
          </a:p>
          <a:p>
            <a:pPr eaLnBrk="1" hangingPunct="1">
              <a:lnSpc>
                <a:spcPct val="80000"/>
              </a:lnSpc>
              <a:buFont typeface="Wingdings" pitchFamily="2" charset="2"/>
              <a:buNone/>
            </a:pPr>
            <a:r>
              <a:rPr lang="en-US" sz="2000" dirty="0" smtClean="0"/>
              <a:t>For an essay to be rated college ready by a reader, it must meet </a:t>
            </a:r>
          </a:p>
          <a:p>
            <a:pPr eaLnBrk="1" hangingPunct="1">
              <a:lnSpc>
                <a:spcPct val="80000"/>
              </a:lnSpc>
              <a:buFont typeface="Wingdings" pitchFamily="2" charset="2"/>
              <a:buNone/>
            </a:pPr>
            <a:r>
              <a:rPr lang="en-US" sz="2000" dirty="0" smtClean="0"/>
              <a:t>the fence rubric’s college-ready standard for Content, Organization,</a:t>
            </a:r>
          </a:p>
          <a:p>
            <a:pPr eaLnBrk="1" hangingPunct="1">
              <a:lnSpc>
                <a:spcPct val="80000"/>
              </a:lnSpc>
              <a:buFont typeface="Wingdings" pitchFamily="2" charset="2"/>
              <a:buNone/>
            </a:pPr>
            <a:r>
              <a:rPr lang="en-US" sz="2000" b="1" u="sng" dirty="0" smtClean="0"/>
              <a:t>and</a:t>
            </a:r>
            <a:r>
              <a:rPr lang="en-US" sz="2000" dirty="0" smtClean="0"/>
              <a:t> Conventions. </a:t>
            </a:r>
          </a:p>
          <a:p>
            <a:pPr eaLnBrk="1" hangingPunct="1">
              <a:lnSpc>
                <a:spcPct val="80000"/>
              </a:lnSpc>
              <a:buFont typeface="Wingdings" pitchFamily="2" charset="2"/>
              <a:buNone/>
            </a:pPr>
            <a:r>
              <a:rPr lang="en-US" sz="2000" dirty="0" smtClean="0"/>
              <a:t>   </a:t>
            </a:r>
          </a:p>
          <a:p>
            <a:pPr eaLnBrk="1" hangingPunct="1">
              <a:lnSpc>
                <a:spcPct val="80000"/>
              </a:lnSpc>
              <a:buFont typeface="Wingdings" pitchFamily="2" charset="2"/>
              <a:buNone/>
            </a:pPr>
            <a:r>
              <a:rPr lang="en-US" sz="2000" b="1" u="sng" dirty="0" smtClean="0">
                <a:solidFill>
                  <a:srgbClr val="333300"/>
                </a:solidFill>
              </a:rPr>
              <a:t>Condition B.</a:t>
            </a:r>
            <a:r>
              <a:rPr lang="en-US" sz="2000" dirty="0" smtClean="0"/>
              <a:t> </a:t>
            </a:r>
            <a:r>
              <a:rPr lang="en-US" sz="2000" b="1" dirty="0" smtClean="0">
                <a:solidFill>
                  <a:srgbClr val="333300"/>
                </a:solidFill>
              </a:rPr>
              <a:t>Project Certified Rating</a:t>
            </a:r>
          </a:p>
          <a:p>
            <a:pPr eaLnBrk="1" hangingPunct="1">
              <a:lnSpc>
                <a:spcPct val="80000"/>
              </a:lnSpc>
              <a:buFont typeface="Wingdings" pitchFamily="2" charset="2"/>
              <a:buNone/>
            </a:pPr>
            <a:r>
              <a:rPr lang="en-US" sz="2000" dirty="0" smtClean="0"/>
              <a:t>For an essay to meet the project’s college-ready standard, at least</a:t>
            </a:r>
          </a:p>
          <a:p>
            <a:pPr eaLnBrk="1" hangingPunct="1">
              <a:lnSpc>
                <a:spcPct val="80000"/>
              </a:lnSpc>
              <a:buFont typeface="Wingdings" pitchFamily="2" charset="2"/>
              <a:buNone/>
            </a:pPr>
            <a:r>
              <a:rPr lang="en-US" sz="2000" dirty="0" smtClean="0"/>
              <a:t>8 of the 12 readers must give it a college-ready rating (</a:t>
            </a:r>
            <a:r>
              <a:rPr lang="en-US" sz="2000" b="1" dirty="0" smtClean="0">
                <a:solidFill>
                  <a:srgbClr val="663300"/>
                </a:solidFill>
              </a:rPr>
              <a:t>Condition</a:t>
            </a:r>
          </a:p>
          <a:p>
            <a:pPr eaLnBrk="1" hangingPunct="1">
              <a:lnSpc>
                <a:spcPct val="80000"/>
              </a:lnSpc>
              <a:buFont typeface="Wingdings" pitchFamily="2" charset="2"/>
              <a:buNone/>
            </a:pPr>
            <a:r>
              <a:rPr lang="en-US" sz="2000" b="1" dirty="0" smtClean="0">
                <a:solidFill>
                  <a:srgbClr val="663300"/>
                </a:solidFill>
              </a:rPr>
              <a:t>A</a:t>
            </a:r>
            <a:r>
              <a:rPr lang="en-US" sz="2000" dirty="0" smtClean="0"/>
              <a:t>).</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1800" dirty="0" smtClean="0"/>
              <a:t>   </a:t>
            </a:r>
          </a:p>
        </p:txBody>
      </p:sp>
      <p:pic>
        <p:nvPicPr>
          <p:cNvPr id="22532" name="Picture 214" descr="MCj01233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29200"/>
            <a:ext cx="3200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15"/>
          <p:cNvSpPr>
            <a:spLocks noChangeArrowheads="1"/>
          </p:cNvSpPr>
          <p:nvPr/>
        </p:nvSpPr>
        <p:spPr bwMode="auto">
          <a:xfrm>
            <a:off x="3657600" y="5334000"/>
            <a:ext cx="1981200" cy="609600"/>
          </a:xfrm>
          <a:prstGeom prst="rect">
            <a:avLst/>
          </a:prstGeom>
          <a:solidFill>
            <a:schemeClr val="accent1"/>
          </a:solidFill>
          <a:ln w="9525">
            <a:solidFill>
              <a:schemeClr val="tx1"/>
            </a:solidFill>
            <a:miter lim="800000"/>
            <a:headEnd/>
            <a:tailEnd/>
          </a:ln>
        </p:spPr>
        <p:txBody>
          <a:bodyPr wrap="none" anchor="ctr"/>
          <a:lstStyle/>
          <a:p>
            <a:pPr algn="ctr"/>
            <a:r>
              <a:rPr lang="en-US" sz="2400" b="1" i="1">
                <a:solidFill>
                  <a:srgbClr val="663300"/>
                </a:solidFill>
              </a:rPr>
              <a:t>A</a:t>
            </a:r>
            <a:r>
              <a:rPr lang="en-US" sz="2400" b="1" i="1"/>
              <a:t> + </a:t>
            </a:r>
            <a:r>
              <a:rPr lang="en-US" sz="2400" b="1" i="1">
                <a:solidFill>
                  <a:srgbClr val="333300"/>
                </a:solidFill>
              </a:rPr>
              <a:t>B</a:t>
            </a:r>
            <a:r>
              <a:rPr lang="en-US" sz="2400" b="1" i="1"/>
              <a:t> = CR</a:t>
            </a:r>
          </a:p>
        </p:txBody>
      </p:sp>
    </p:spTree>
    <p:extLst>
      <p:ext uri="{BB962C8B-B14F-4D97-AF65-F5344CB8AC3E}">
        <p14:creationId xmlns:p14="http://schemas.microsoft.com/office/powerpoint/2010/main" val="409840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2005_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66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2006_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8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b="1" dirty="0" smtClean="0">
                <a:solidFill>
                  <a:schemeClr val="accent2">
                    <a:lumMod val="50000"/>
                  </a:schemeClr>
                </a:solidFill>
              </a:rPr>
              <a:t>AVATAR’s</a:t>
            </a:r>
            <a:r>
              <a:rPr lang="en-US" sz="4000" dirty="0" smtClean="0">
                <a:solidFill>
                  <a:schemeClr val="accent2">
                    <a:lumMod val="50000"/>
                  </a:schemeClr>
                </a:solidFill>
              </a:rPr>
              <a:t> </a:t>
            </a:r>
            <a:r>
              <a:rPr lang="en-US" sz="4000" dirty="0" smtClean="0"/>
              <a:t>Goals</a:t>
            </a:r>
            <a:endParaRPr lang="en-US" sz="4000" dirty="0">
              <a:solidFill>
                <a:schemeClr val="accent2">
                  <a:lumMod val="50000"/>
                </a:schemeClr>
              </a:solidFill>
            </a:endParaRPr>
          </a:p>
        </p:txBody>
      </p:sp>
      <p:sp>
        <p:nvSpPr>
          <p:cNvPr id="3" name="Content Placeholder 2"/>
          <p:cNvSpPr>
            <a:spLocks noGrp="1"/>
          </p:cNvSpPr>
          <p:nvPr>
            <p:ph idx="1"/>
          </p:nvPr>
        </p:nvSpPr>
        <p:spPr>
          <a:xfrm>
            <a:off x="457200" y="914400"/>
            <a:ext cx="8229600" cy="5059363"/>
          </a:xfrm>
        </p:spPr>
        <p:txBody>
          <a:bodyPr>
            <a:noAutofit/>
          </a:bodyPr>
          <a:lstStyle/>
          <a:p>
            <a:pPr marL="514350" indent="-514350">
              <a:buAutoNum type="arabicPeriod"/>
            </a:pPr>
            <a:r>
              <a:rPr lang="en-US" dirty="0" smtClean="0"/>
              <a:t>Expand awareness of and create regional vertical alignment initiatives to prepare and support </a:t>
            </a:r>
            <a:r>
              <a:rPr lang="en-US" b="1" dirty="0" smtClean="0"/>
              <a:t>students</a:t>
            </a:r>
            <a:r>
              <a:rPr lang="en-US" dirty="0" smtClean="0"/>
              <a:t> who are college and career ready and successful</a:t>
            </a:r>
          </a:p>
          <a:p>
            <a:pPr marL="514350" indent="-514350">
              <a:buAutoNum type="arabicPeriod"/>
            </a:pPr>
            <a:r>
              <a:rPr lang="en-US" dirty="0" smtClean="0"/>
              <a:t>Identify and implement strategies to close regional course and expectation gaps</a:t>
            </a:r>
          </a:p>
          <a:p>
            <a:pPr marL="514350" indent="-514350">
              <a:buAutoNum type="arabicPeriod"/>
            </a:pPr>
            <a:r>
              <a:rPr lang="en-US" dirty="0" smtClean="0"/>
              <a:t>Identify processes to assess and celebrate regional progress in preparing college and career readied students</a:t>
            </a:r>
          </a:p>
          <a:p>
            <a:pPr marL="514350" indent="-514350">
              <a:buAutoNum type="arabicPeriod"/>
            </a:pPr>
            <a:r>
              <a:rPr lang="en-US" dirty="0" smtClean="0"/>
              <a:t>Share best practices statewide</a:t>
            </a:r>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742474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93845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3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sz="3600" b="1" dirty="0" smtClean="0">
                <a:latin typeface="Tahoma" charset="0"/>
              </a:rPr>
              <a:t>College Bound  </a:t>
            </a:r>
            <a:br>
              <a:rPr lang="en-US" sz="3600" b="1" dirty="0" smtClean="0">
                <a:latin typeface="Tahoma" charset="0"/>
              </a:rPr>
            </a:br>
            <a:r>
              <a:rPr lang="en-US" sz="3600" b="1" dirty="0" smtClean="0">
                <a:latin typeface="Tahoma" charset="0"/>
              </a:rPr>
              <a:t>   but Not College Ready</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r>
              <a:rPr lang="en-US" sz="3600" b="1" smtClean="0"/>
              <a:t>96%</a:t>
            </a:r>
            <a:r>
              <a:rPr lang="en-US" sz="3600" smtClean="0"/>
              <a:t> (306) of the students whose essays were rated </a:t>
            </a:r>
            <a:r>
              <a:rPr lang="en-US" sz="3600" b="1" u="sng" smtClean="0"/>
              <a:t>not college ready</a:t>
            </a:r>
            <a:r>
              <a:rPr lang="en-US" sz="3600" smtClean="0"/>
              <a:t> (319) indicated they were planning to attend college. </a:t>
            </a:r>
          </a:p>
          <a:p>
            <a:pPr eaLnBrk="1" hangingPunct="1">
              <a:buFont typeface="Wingdings" pitchFamily="2" charset="2"/>
              <a:buNone/>
            </a:pPr>
            <a:r>
              <a:rPr lang="en-US" sz="3600" smtClean="0"/>
              <a:t>                       </a:t>
            </a:r>
          </a:p>
        </p:txBody>
      </p:sp>
      <p:pic>
        <p:nvPicPr>
          <p:cNvPr id="34820" name="Picture 4" descr="MCBD0692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56955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3600" b="1" dirty="0" smtClean="0">
                <a:latin typeface="Tahoma" charset="0"/>
              </a:rPr>
              <a:t>AVATAR Data Follow-up</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endParaRPr lang="en-US" dirty="0" smtClean="0"/>
          </a:p>
          <a:p>
            <a:r>
              <a:rPr lang="en-US" sz="2400" b="1" dirty="0" smtClean="0"/>
              <a:t>Paul Carney </a:t>
            </a:r>
            <a:r>
              <a:rPr lang="en-US" sz="2400" dirty="0" smtClean="0"/>
              <a:t>invites AVATAR participants to </a:t>
            </a:r>
            <a:r>
              <a:rPr lang="en-US" sz="2400" dirty="0"/>
              <a:t>his </a:t>
            </a:r>
            <a:r>
              <a:rPr lang="en-US" sz="2400" dirty="0" smtClean="0"/>
              <a:t>website  </a:t>
            </a:r>
            <a:r>
              <a:rPr lang="en-US" sz="2400" dirty="0" smtClean="0">
                <a:hlinkClick r:id="rId2"/>
              </a:rPr>
              <a:t>https</a:t>
            </a:r>
            <a:r>
              <a:rPr lang="en-US" sz="2400" dirty="0">
                <a:hlinkClick r:id="rId2"/>
              </a:rPr>
              <a:t>://</a:t>
            </a:r>
            <a:r>
              <a:rPr lang="en-US" sz="2400" dirty="0" smtClean="0">
                <a:hlinkClick r:id="rId2"/>
              </a:rPr>
              <a:t>www.centerforcollegereadiness.org/</a:t>
            </a:r>
            <a:endParaRPr lang="en-US" sz="2400" dirty="0" smtClean="0"/>
          </a:p>
          <a:p>
            <a:r>
              <a:rPr lang="en-US" sz="2400" b="1" dirty="0" smtClean="0"/>
              <a:t>Mary Harris</a:t>
            </a:r>
            <a:r>
              <a:rPr lang="en-US" sz="2400" dirty="0" smtClean="0"/>
              <a:t> invites AVATAR data gatherers to consult at </a:t>
            </a:r>
            <a:r>
              <a:rPr lang="en-US" sz="2400" dirty="0" smtClean="0">
                <a:hlinkClick r:id="rId3"/>
              </a:rPr>
              <a:t>mary.harris@unt.edu</a:t>
            </a:r>
            <a:r>
              <a:rPr lang="en-US" sz="2400" dirty="0" smtClean="0"/>
              <a:t> or 940 565-4327.</a:t>
            </a:r>
          </a:p>
          <a:p>
            <a:r>
              <a:rPr lang="en-US" sz="2400" dirty="0" smtClean="0"/>
              <a:t>Introduce yourself and your team to local </a:t>
            </a:r>
            <a:r>
              <a:rPr lang="en-US" sz="2400" b="1" dirty="0" smtClean="0"/>
              <a:t>Institutional Research officers.</a:t>
            </a:r>
          </a:p>
          <a:p>
            <a:pPr eaLnBrk="1" hangingPunct="1">
              <a:buFont typeface="Wingdings" pitchFamily="2" charset="2"/>
              <a:buNone/>
            </a:pPr>
            <a:r>
              <a:rPr lang="en-US" sz="3600" dirty="0" smtClean="0"/>
              <a:t>                       </a:t>
            </a:r>
          </a:p>
        </p:txBody>
      </p:sp>
      <p:pic>
        <p:nvPicPr>
          <p:cNvPr id="34820" name="Picture 4" descr="MCBD0692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419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52480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13" y="76200"/>
            <a:ext cx="9220200" cy="1676400"/>
          </a:xfrm>
        </p:spPr>
        <p:txBody>
          <a:bodyPr>
            <a:noAutofit/>
          </a:bodyPr>
          <a:lstStyle/>
          <a:p>
            <a:r>
              <a:rPr lang="en-US" sz="3600" dirty="0" smtClean="0">
                <a:solidFill>
                  <a:srgbClr val="FF0000"/>
                </a:solidFill>
              </a:rPr>
              <a:t>AVATAR</a:t>
            </a:r>
            <a:r>
              <a:rPr lang="en-US" sz="3600" dirty="0" smtClean="0">
                <a:solidFill>
                  <a:srgbClr val="000000"/>
                </a:solidFill>
              </a:rPr>
              <a:t> Training</a:t>
            </a:r>
            <a:r>
              <a:rPr lang="en-US" sz="3600" dirty="0" smtClean="0">
                <a:solidFill>
                  <a:srgbClr val="FF0000"/>
                </a:solidFill>
              </a:rPr>
              <a:t/>
            </a:r>
            <a:br>
              <a:rPr lang="en-US" sz="3600" dirty="0" smtClean="0">
                <a:solidFill>
                  <a:srgbClr val="FF0000"/>
                </a:solidFill>
              </a:rPr>
            </a:br>
            <a:r>
              <a:rPr lang="en-US" sz="3600" dirty="0" smtClean="0">
                <a:solidFill>
                  <a:srgbClr val="000000"/>
                </a:solidFill>
              </a:rPr>
              <a:t>August 13, 2012; 8am to 5pm</a:t>
            </a:r>
            <a:br>
              <a:rPr lang="en-US" sz="3600" dirty="0" smtClean="0">
                <a:solidFill>
                  <a:srgbClr val="000000"/>
                </a:solidFill>
              </a:rPr>
            </a:br>
            <a:r>
              <a:rPr lang="en-US" sz="3600" dirty="0" smtClean="0">
                <a:solidFill>
                  <a:srgbClr val="000000"/>
                </a:solidFill>
              </a:rPr>
              <a:t>Fort Worth, TX </a:t>
            </a:r>
            <a:endParaRPr lang="en-US" sz="3600" dirty="0">
              <a:solidFill>
                <a:srgbClr val="000000"/>
              </a:solidFill>
            </a:endParaRPr>
          </a:p>
        </p:txBody>
      </p:sp>
      <p:sp>
        <p:nvSpPr>
          <p:cNvPr id="3" name="Content Placeholder 2"/>
          <p:cNvSpPr>
            <a:spLocks noGrp="1"/>
          </p:cNvSpPr>
          <p:nvPr>
            <p:ph idx="1"/>
          </p:nvPr>
        </p:nvSpPr>
        <p:spPr/>
        <p:txBody>
          <a:bodyPr>
            <a:normAutofit/>
          </a:bodyPr>
          <a:lstStyle/>
          <a:p>
            <a:endParaRPr lang="en-US" dirty="0">
              <a:solidFill>
                <a:srgbClr val="FF0000"/>
              </a:solidFill>
            </a:endParaRPr>
          </a:p>
          <a:p>
            <a:r>
              <a:rPr lang="en-US" dirty="0" smtClean="0">
                <a:solidFill>
                  <a:srgbClr val="FF0000"/>
                </a:solidFill>
              </a:rPr>
              <a:t>Thank you for the </a:t>
            </a:r>
            <a:r>
              <a:rPr lang="en-US" smtClean="0">
                <a:solidFill>
                  <a:srgbClr val="FF0000"/>
                </a:solidFill>
              </a:rPr>
              <a:t>work of </a:t>
            </a:r>
            <a:r>
              <a:rPr lang="en-US" dirty="0" smtClean="0">
                <a:solidFill>
                  <a:srgbClr val="FF0000"/>
                </a:solidFill>
              </a:rPr>
              <a:t>vertical alignment teams to enable college readiness for Texas students!</a:t>
            </a:r>
          </a:p>
        </p:txBody>
      </p:sp>
    </p:spTree>
    <p:extLst>
      <p:ext uri="{BB962C8B-B14F-4D97-AF65-F5344CB8AC3E}">
        <p14:creationId xmlns:p14="http://schemas.microsoft.com/office/powerpoint/2010/main" val="3997474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514600"/>
          </a:xfrm>
        </p:spPr>
        <p:txBody>
          <a:bodyPr>
            <a:normAutofit/>
          </a:bodyPr>
          <a:lstStyle/>
          <a:p>
            <a:r>
              <a:rPr lang="en-US" dirty="0" smtClean="0"/>
              <a:t>College and Career Readiness Standards – The World Ready Challenge</a:t>
            </a:r>
            <a:endParaRPr lang="en-US" dirty="0"/>
          </a:p>
        </p:txBody>
      </p:sp>
      <p:sp>
        <p:nvSpPr>
          <p:cNvPr id="3" name="Subtitle 2"/>
          <p:cNvSpPr>
            <a:spLocks noGrp="1"/>
          </p:cNvSpPr>
          <p:nvPr>
            <p:ph type="subTitle" idx="1"/>
          </p:nvPr>
        </p:nvSpPr>
        <p:spPr>
          <a:xfrm>
            <a:off x="1371600" y="4572000"/>
            <a:ext cx="6400800" cy="1066800"/>
          </a:xfrm>
        </p:spPr>
        <p:txBody>
          <a:bodyPr>
            <a:normAutofit lnSpcReduction="10000"/>
          </a:bodyPr>
          <a:lstStyle/>
          <a:p>
            <a:r>
              <a:rPr lang="en-US" dirty="0" smtClean="0"/>
              <a:t>Ed </a:t>
            </a:r>
            <a:r>
              <a:rPr lang="en-US" dirty="0" err="1" smtClean="0"/>
              <a:t>Vara</a:t>
            </a:r>
            <a:r>
              <a:rPr lang="en-US" dirty="0" smtClean="0"/>
              <a:t>, ESC XII</a:t>
            </a:r>
          </a:p>
          <a:p>
            <a:r>
              <a:rPr lang="en-US" dirty="0" smtClean="0"/>
              <a:t>August 13, 2012</a:t>
            </a:r>
            <a:endParaRPr lang="en-US" dirty="0"/>
          </a:p>
        </p:txBody>
      </p:sp>
    </p:spTree>
    <p:extLst>
      <p:ext uri="{BB962C8B-B14F-4D97-AF65-F5344CB8AC3E}">
        <p14:creationId xmlns:p14="http://schemas.microsoft.com/office/powerpoint/2010/main" val="2821623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Definitions (n)</a:t>
            </a:r>
          </a:p>
          <a:p>
            <a:pPr lvl="1"/>
            <a:r>
              <a:rPr lang="en-US" dirty="0"/>
              <a:t>something considered by an authority or by general consent as a basis of comparison; </a:t>
            </a:r>
            <a:r>
              <a:rPr lang="en-US" b="1" i="1" dirty="0">
                <a:solidFill>
                  <a:schemeClr val="accent6">
                    <a:lumMod val="75000"/>
                  </a:schemeClr>
                </a:solidFill>
              </a:rPr>
              <a:t>an approved </a:t>
            </a:r>
            <a:r>
              <a:rPr lang="en-US" b="1" i="1" dirty="0">
                <a:solidFill>
                  <a:schemeClr val="accent6">
                    <a:lumMod val="75000"/>
                  </a:schemeClr>
                </a:solidFill>
                <a:hlinkClick r:id="rId2"/>
              </a:rPr>
              <a:t>model</a:t>
            </a:r>
            <a:r>
              <a:rPr lang="en-US" b="1" dirty="0"/>
              <a:t>. </a:t>
            </a:r>
          </a:p>
          <a:p>
            <a:pPr lvl="1"/>
            <a:r>
              <a:rPr lang="en-US" dirty="0"/>
              <a:t>an </a:t>
            </a:r>
            <a:r>
              <a:rPr lang="en-US" dirty="0">
                <a:hlinkClick r:id="rId3"/>
              </a:rPr>
              <a:t>object</a:t>
            </a:r>
            <a:r>
              <a:rPr lang="en-US" dirty="0"/>
              <a:t> that is regarded as the usual or most common size or form of its kind: </a:t>
            </a:r>
            <a:r>
              <a:rPr lang="en-US" b="1" dirty="0">
                <a:solidFill>
                  <a:schemeClr val="accent6">
                    <a:lumMod val="75000"/>
                  </a:schemeClr>
                </a:solidFill>
              </a:rPr>
              <a:t>We stock the deluxe models as well as the standards</a:t>
            </a:r>
            <a:r>
              <a:rPr lang="en-US" dirty="0"/>
              <a:t>. </a:t>
            </a:r>
          </a:p>
          <a:p>
            <a:pPr lvl="1"/>
            <a:r>
              <a:rPr lang="en-US" dirty="0"/>
              <a:t>a rule or principle that is used as a basis for judgment: </a:t>
            </a:r>
            <a:r>
              <a:rPr lang="en-US" b="1" dirty="0">
                <a:solidFill>
                  <a:schemeClr val="accent6">
                    <a:lumMod val="75000"/>
                  </a:schemeClr>
                </a:solidFill>
              </a:rPr>
              <a:t>They tried to establish standards for a new philosophical approach. </a:t>
            </a:r>
          </a:p>
        </p:txBody>
      </p:sp>
      <p:pic>
        <p:nvPicPr>
          <p:cNvPr id="4" name="Picture 2" descr="C:\Documents and Settings\evara\Local Settings\Temporary Internet Files\Content.IE5\YFUE1N8T\MC9002380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7877" y="76200"/>
            <a:ext cx="2488194" cy="21864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86</a:t>
            </a:fld>
            <a:endParaRPr lang="en-US"/>
          </a:p>
        </p:txBody>
      </p:sp>
    </p:spTree>
    <p:extLst>
      <p:ext uri="{BB962C8B-B14F-4D97-AF65-F5344CB8AC3E}">
        <p14:creationId xmlns:p14="http://schemas.microsoft.com/office/powerpoint/2010/main" val="46989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Standards</a:t>
            </a:r>
            <a:endParaRPr lang="en-US" dirty="0"/>
          </a:p>
        </p:txBody>
      </p:sp>
      <p:sp>
        <p:nvSpPr>
          <p:cNvPr id="3" name="Content Placeholder 2"/>
          <p:cNvSpPr>
            <a:spLocks noGrp="1"/>
          </p:cNvSpPr>
          <p:nvPr>
            <p:ph idx="1"/>
          </p:nvPr>
        </p:nvSpPr>
        <p:spPr/>
        <p:txBody>
          <a:bodyPr/>
          <a:lstStyle/>
          <a:p>
            <a:r>
              <a:rPr lang="en-US" dirty="0"/>
              <a:t>In the field of education, </a:t>
            </a:r>
            <a:r>
              <a:rPr lang="en-US" b="1" i="1" dirty="0"/>
              <a:t>standards</a:t>
            </a:r>
            <a:r>
              <a:rPr lang="en-US" dirty="0"/>
              <a:t> is a term which defines a cumulative body of knowledge and set of competencies that is the basis for quality education. They express what all pupils should know and be able to do, but do not dictate pedagogy </a:t>
            </a:r>
            <a:r>
              <a:rPr lang="en-US" dirty="0" smtClean="0"/>
              <a:t>(</a:t>
            </a:r>
            <a:r>
              <a:rPr lang="en-US" dirty="0" err="1" smtClean="0"/>
              <a:t>Ravitch</a:t>
            </a:r>
            <a:r>
              <a:rPr lang="en-US" dirty="0"/>
              <a:t>, 1996) </a:t>
            </a:r>
            <a:br>
              <a:rPr lang="en-US" dirty="0"/>
            </a:br>
            <a:endParaRPr lang="en-US" dirty="0"/>
          </a:p>
        </p:txBody>
      </p:sp>
      <p:pic>
        <p:nvPicPr>
          <p:cNvPr id="1027" name="Picture 3" descr="C:\Documents and Settings\evara\Local Settings\Temporary Internet Files\Content.IE5\4G2HS54S\MP9003872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97876">
            <a:off x="-52568" y="4781982"/>
            <a:ext cx="2231801" cy="21664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79836AA-2E5C-4B78-BCFE-529AC8470618}" type="slidenum">
              <a:rPr lang="en-US" smtClean="0"/>
              <a:t>87</a:t>
            </a:fld>
            <a:endParaRPr lang="en-US"/>
          </a:p>
        </p:txBody>
      </p:sp>
    </p:spTree>
    <p:extLst>
      <p:ext uri="{BB962C8B-B14F-4D97-AF65-F5344CB8AC3E}">
        <p14:creationId xmlns:p14="http://schemas.microsoft.com/office/powerpoint/2010/main" val="40621965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evara\Local Settings\Temporary Internet Files\Content.IE5\JWW0CDZW\MP9001490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54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Texas Essential Knowledge and Skills (TEKS)</a:t>
            </a:r>
            <a:endParaRPr lang="en-US" dirty="0"/>
          </a:p>
        </p:txBody>
      </p:sp>
      <p:sp>
        <p:nvSpPr>
          <p:cNvPr id="3" name="Content Placeholder 2"/>
          <p:cNvSpPr>
            <a:spLocks noGrp="1"/>
          </p:cNvSpPr>
          <p:nvPr>
            <p:ph idx="1"/>
          </p:nvPr>
        </p:nvSpPr>
        <p:spPr>
          <a:xfrm>
            <a:off x="419100" y="1524000"/>
            <a:ext cx="8229600" cy="4525963"/>
          </a:xfrm>
        </p:spPr>
        <p:txBody>
          <a:bodyPr>
            <a:normAutofit fontScale="85000" lnSpcReduction="20000"/>
          </a:bodyPr>
          <a:lstStyle/>
          <a:p>
            <a:pPr marL="0" indent="0">
              <a:buNone/>
            </a:pPr>
            <a:r>
              <a:rPr lang="en-US" dirty="0"/>
              <a:t>Sec. 28.001. </a:t>
            </a:r>
            <a:endParaRPr lang="en-US" dirty="0" smtClean="0"/>
          </a:p>
          <a:p>
            <a:r>
              <a:rPr lang="en-US" dirty="0" smtClean="0"/>
              <a:t>PURPOSE</a:t>
            </a:r>
            <a:r>
              <a:rPr lang="en-US" dirty="0"/>
              <a:t>. It is the intent of the legislature that the essential knowledge and skills developed by the State Board of Education under this subchapter shall require all students to demonstrate the knowledge and skills necessary to read, write, compute, problem solve, think critically, apply technology, and communicate across all subject areas. The essential knowledge and skills shall also prepare and enable all students to continue to learn in postsecondary educational, training, or employment settings</a:t>
            </a:r>
            <a:r>
              <a:rPr lang="en-US" dirty="0" smtClean="0"/>
              <a:t>. (1995, 74</a:t>
            </a:r>
            <a:r>
              <a:rPr lang="en-US" baseline="30000" dirty="0" smtClean="0"/>
              <a:t>th</a:t>
            </a:r>
            <a:r>
              <a:rPr lang="en-US" dirty="0" smtClean="0"/>
              <a:t> Legislative Session)</a:t>
            </a:r>
            <a:endParaRPr lang="en-US" dirty="0"/>
          </a:p>
          <a:p>
            <a:pPr marL="0" indent="0">
              <a:buNone/>
            </a:pPr>
            <a:endParaRPr lang="en-US" dirty="0"/>
          </a:p>
        </p:txBody>
      </p:sp>
      <p:pic>
        <p:nvPicPr>
          <p:cNvPr id="3075" name="Picture 3" descr="C:\Documents and Settings\evara\Local Settings\Temporary Internet Files\Content.IE5\QPDMPKKB\MC9002889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887" y="-457200"/>
            <a:ext cx="2813171" cy="13898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79836AA-2E5C-4B78-BCFE-529AC8470618}" type="slidenum">
              <a:rPr lang="en-US" smtClean="0"/>
              <a:t>88</a:t>
            </a:fld>
            <a:endParaRPr lang="en-US"/>
          </a:p>
        </p:txBody>
      </p:sp>
    </p:spTree>
    <p:extLst>
      <p:ext uri="{BB962C8B-B14F-4D97-AF65-F5344CB8AC3E}">
        <p14:creationId xmlns:p14="http://schemas.microsoft.com/office/powerpoint/2010/main" val="23940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74"/>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fltVal val="0"/>
                                          </p:val>
                                        </p:tav>
                                        <p:tav tm="100000">
                                          <p:val>
                                            <p:strVal val="#ppt_w"/>
                                          </p:val>
                                        </p:tav>
                                      </p:tavLst>
                                    </p:anim>
                                    <p:anim calcmode="lin" valueType="num">
                                      <p:cBhvr>
                                        <p:cTn id="17" dur="1000" fill="hold"/>
                                        <p:tgtEl>
                                          <p:spTgt spid="3074"/>
                                        </p:tgtEl>
                                        <p:attrNameLst>
                                          <p:attrName>ppt_h</p:attrName>
                                        </p:attrNameLst>
                                      </p:cBhvr>
                                      <p:tavLst>
                                        <p:tav tm="0">
                                          <p:val>
                                            <p:fltVal val="0"/>
                                          </p:val>
                                        </p:tav>
                                        <p:tav tm="100000">
                                          <p:val>
                                            <p:strVal val="#ppt_h"/>
                                          </p:val>
                                        </p:tav>
                                      </p:tavLst>
                                    </p:anim>
                                    <p:anim calcmode="lin" valueType="num">
                                      <p:cBhvr>
                                        <p:cTn id="18" dur="1000" fill="hold"/>
                                        <p:tgtEl>
                                          <p:spTgt spid="3074"/>
                                        </p:tgtEl>
                                        <p:attrNameLst>
                                          <p:attrName>style.rotation</p:attrName>
                                        </p:attrNameLst>
                                      </p:cBhvr>
                                      <p:tavLst>
                                        <p:tav tm="0">
                                          <p:val>
                                            <p:fltVal val="90"/>
                                          </p:val>
                                        </p:tav>
                                        <p:tav tm="100000">
                                          <p:val>
                                            <p:fltVal val="0"/>
                                          </p:val>
                                        </p:tav>
                                      </p:tavLst>
                                    </p:anim>
                                    <p:animEffect transition="in" filter="fade">
                                      <p:cBhvr>
                                        <p:cTn id="19" dur="1000"/>
                                        <p:tgtEl>
                                          <p:spTgt spid="3074"/>
                                        </p:tgtEl>
                                      </p:cBhvr>
                                    </p:animEffect>
                                  </p:childTnLst>
                                </p:cTn>
                              </p:par>
                            </p:childTnLst>
                          </p:cTn>
                        </p:par>
                      </p:childTnLst>
                    </p:cTn>
                  </p:par>
                </p:childTnLst>
              </p:cTn>
              <p:nextCondLst>
                <p:cond evt="onClick" delay="0">
                  <p:tgtEl>
                    <p:spTgt spid="3074"/>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 and Career Readiness Standards (CCRS)</a:t>
            </a:r>
            <a:endParaRPr lang="en-US" dirty="0"/>
          </a:p>
        </p:txBody>
      </p:sp>
      <p:sp>
        <p:nvSpPr>
          <p:cNvPr id="3" name="Rectangle 2"/>
          <p:cNvSpPr/>
          <p:nvPr/>
        </p:nvSpPr>
        <p:spPr>
          <a:xfrm>
            <a:off x="304800" y="1720840"/>
            <a:ext cx="8382000" cy="3970318"/>
          </a:xfrm>
          <a:prstGeom prst="rect">
            <a:avLst/>
          </a:prstGeom>
        </p:spPr>
        <p:txBody>
          <a:bodyPr wrap="square">
            <a:spAutoFit/>
          </a:bodyPr>
          <a:lstStyle/>
          <a:p>
            <a:r>
              <a:rPr lang="en-US" sz="2800" dirty="0" smtClean="0"/>
              <a:t>The </a:t>
            </a:r>
            <a:r>
              <a:rPr lang="en-US" sz="2800" dirty="0"/>
              <a:t>College and Career Readiness Standards (CCRS) program is identifying, defining and implementing college and career readiness educational standards in partnership with Texas secondary schools.  The program is a collaboration between the </a:t>
            </a:r>
            <a:r>
              <a:rPr lang="en-US" sz="2800" dirty="0">
                <a:hlinkClick r:id="rId3"/>
              </a:rPr>
              <a:t>Texas Education Agency</a:t>
            </a:r>
            <a:r>
              <a:rPr lang="en-US" sz="2800" dirty="0"/>
              <a:t> and the </a:t>
            </a:r>
            <a:r>
              <a:rPr lang="en-US" sz="2800" dirty="0">
                <a:hlinkClick r:id="rId4"/>
              </a:rPr>
              <a:t>Texas Higher Education Coordinating Board</a:t>
            </a:r>
            <a:r>
              <a:rPr lang="en-US" sz="2800" dirty="0"/>
              <a:t>.  The initiative was formed by the 79th </a:t>
            </a:r>
            <a:r>
              <a:rPr lang="en-US" sz="2800" dirty="0">
                <a:hlinkClick r:id="rId5"/>
              </a:rPr>
              <a:t>Texas Legislature</a:t>
            </a:r>
            <a:r>
              <a:rPr lang="en-US" sz="2800" dirty="0"/>
              <a:t> (3rd Called Session) through </a:t>
            </a:r>
            <a:r>
              <a:rPr lang="en-US" sz="2800" dirty="0">
                <a:hlinkClick r:id="rId6"/>
              </a:rPr>
              <a:t>House Bill 1</a:t>
            </a:r>
            <a:r>
              <a:rPr lang="en-US" sz="2800" dirty="0"/>
              <a:t>, now </a:t>
            </a:r>
            <a:r>
              <a:rPr lang="en-US" sz="2800" dirty="0">
                <a:hlinkClick r:id="rId7"/>
              </a:rPr>
              <a:t>Section 28.008</a:t>
            </a:r>
            <a:r>
              <a:rPr lang="en-US" sz="2800" dirty="0"/>
              <a:t> of the Texas Education Code.  </a:t>
            </a:r>
          </a:p>
        </p:txBody>
      </p:sp>
      <p:sp>
        <p:nvSpPr>
          <p:cNvPr id="4" name="Slide Number Placeholder 3"/>
          <p:cNvSpPr>
            <a:spLocks noGrp="1"/>
          </p:cNvSpPr>
          <p:nvPr>
            <p:ph type="sldNum" sz="quarter" idx="12"/>
          </p:nvPr>
        </p:nvSpPr>
        <p:spPr/>
        <p:txBody>
          <a:bodyPr/>
          <a:lstStyle/>
          <a:p>
            <a:fld id="{A79836AA-2E5C-4B78-BCFE-529AC8470618}" type="slidenum">
              <a:rPr lang="en-US" smtClean="0"/>
              <a:t>89</a:t>
            </a:fld>
            <a:endParaRPr lang="en-US"/>
          </a:p>
        </p:txBody>
      </p:sp>
    </p:spTree>
    <p:extLst>
      <p:ext uri="{BB962C8B-B14F-4D97-AF65-F5344CB8AC3E}">
        <p14:creationId xmlns:p14="http://schemas.microsoft.com/office/powerpoint/2010/main" val="3148880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Why Do We Need </a:t>
            </a:r>
            <a:r>
              <a:rPr lang="en-US" b="1" dirty="0" smtClean="0">
                <a:solidFill>
                  <a:schemeClr val="accent2">
                    <a:lumMod val="50000"/>
                  </a:schemeClr>
                </a:solidFill>
              </a:rPr>
              <a:t>AVATAR</a:t>
            </a:r>
            <a:r>
              <a:rPr lang="en-US" dirty="0" smtClean="0"/>
              <a:t>?</a:t>
            </a:r>
            <a:endParaRPr lang="en-US" dirty="0"/>
          </a:p>
        </p:txBody>
      </p:sp>
      <p:sp>
        <p:nvSpPr>
          <p:cNvPr id="3" name="Content Placeholder 2"/>
          <p:cNvSpPr>
            <a:spLocks noGrp="1"/>
          </p:cNvSpPr>
          <p:nvPr>
            <p:ph idx="1"/>
          </p:nvPr>
        </p:nvSpPr>
        <p:spPr>
          <a:xfrm>
            <a:off x="457200" y="838200"/>
            <a:ext cx="8229600" cy="5651998"/>
          </a:xfrm>
        </p:spPr>
        <p:txBody>
          <a:bodyPr>
            <a:normAutofit/>
          </a:bodyPr>
          <a:lstStyle/>
          <a:p>
            <a:r>
              <a:rPr lang="en-US" dirty="0" smtClean="0"/>
              <a:t>Too many secondary and postsecondary leaders and educators do not have </a:t>
            </a:r>
            <a:r>
              <a:rPr lang="en-US" b="1" dirty="0" smtClean="0"/>
              <a:t>shared and accurate information</a:t>
            </a:r>
            <a:r>
              <a:rPr lang="en-US" dirty="0" smtClean="0"/>
              <a:t> and </a:t>
            </a:r>
            <a:r>
              <a:rPr lang="en-US" b="1" dirty="0" smtClean="0"/>
              <a:t>understanding</a:t>
            </a:r>
            <a:r>
              <a:rPr lang="en-US" dirty="0" smtClean="0"/>
              <a:t> of what a student needs to know and do to be successful in postsecondary education and career;</a:t>
            </a:r>
            <a:endParaRPr lang="en-US" dirty="0"/>
          </a:p>
          <a:p>
            <a:r>
              <a:rPr lang="en-US" dirty="0" smtClean="0"/>
              <a:t>Too many students take </a:t>
            </a:r>
            <a:r>
              <a:rPr lang="en-US" b="1" dirty="0" smtClean="0"/>
              <a:t>developmental education</a:t>
            </a:r>
            <a:r>
              <a:rPr lang="en-US" dirty="0" smtClean="0"/>
              <a:t> at the postsecondary level; and</a:t>
            </a:r>
          </a:p>
          <a:p>
            <a:r>
              <a:rPr lang="en-US" dirty="0" smtClean="0"/>
              <a:t>Too many students enter postsecondary education and do not </a:t>
            </a:r>
            <a:r>
              <a:rPr lang="en-US" b="1" dirty="0" smtClean="0"/>
              <a:t>complete</a:t>
            </a:r>
            <a:r>
              <a:rPr lang="en-US" dirty="0" smtClean="0"/>
              <a:t> in a timely fashion.</a:t>
            </a:r>
          </a:p>
        </p:txBody>
      </p:sp>
      <p:sp>
        <p:nvSpPr>
          <p:cNvPr id="4" name="TextBox 3"/>
          <p:cNvSpPr txBox="1"/>
          <p:nvPr/>
        </p:nvSpPr>
        <p:spPr>
          <a:xfrm>
            <a:off x="2283912" y="6120866"/>
            <a:ext cx="41148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350329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Standards</a:t>
            </a:r>
            <a:endParaRPr lang="en-US" dirty="0"/>
          </a:p>
        </p:txBody>
      </p:sp>
      <p:sp>
        <p:nvSpPr>
          <p:cNvPr id="3" name="Content Placeholder 2"/>
          <p:cNvSpPr>
            <a:spLocks noGrp="1"/>
          </p:cNvSpPr>
          <p:nvPr>
            <p:ph idx="1"/>
          </p:nvPr>
        </p:nvSpPr>
        <p:spPr/>
        <p:txBody>
          <a:bodyPr/>
          <a:lstStyle/>
          <a:p>
            <a:r>
              <a:rPr lang="en-US" dirty="0"/>
              <a:t>Standards in and of themselves are meaningless. What counts are the steps that educators and others take to help pupils reach them. (Fiske, 1998). </a:t>
            </a:r>
          </a:p>
        </p:txBody>
      </p:sp>
      <p:sp>
        <p:nvSpPr>
          <p:cNvPr id="4" name="Slide Number Placeholder 3"/>
          <p:cNvSpPr>
            <a:spLocks noGrp="1"/>
          </p:cNvSpPr>
          <p:nvPr>
            <p:ph type="sldNum" sz="quarter" idx="12"/>
          </p:nvPr>
        </p:nvSpPr>
        <p:spPr/>
        <p:txBody>
          <a:bodyPr/>
          <a:lstStyle/>
          <a:p>
            <a:fld id="{A79836AA-2E5C-4B78-BCFE-529AC8470618}" type="slidenum">
              <a:rPr lang="en-US" smtClean="0"/>
              <a:t>90</a:t>
            </a:fld>
            <a:endParaRPr lang="en-US"/>
          </a:p>
        </p:txBody>
      </p:sp>
    </p:spTree>
    <p:extLst>
      <p:ext uri="{BB962C8B-B14F-4D97-AF65-F5344CB8AC3E}">
        <p14:creationId xmlns:p14="http://schemas.microsoft.com/office/powerpoint/2010/main" val="13793988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630362"/>
          </a:xfrm>
        </p:spPr>
        <p:txBody>
          <a:bodyPr>
            <a:normAutofit/>
          </a:bodyPr>
          <a:lstStyle/>
          <a:p>
            <a:r>
              <a:rPr lang="en-US" dirty="0" smtClean="0"/>
              <a:t>The Learning Relay</a:t>
            </a:r>
            <a:endParaRPr lang="en-US" dirty="0"/>
          </a:p>
        </p:txBody>
      </p:sp>
      <p:sp>
        <p:nvSpPr>
          <p:cNvPr id="3" name="Content Placeholder 2"/>
          <p:cNvSpPr>
            <a:spLocks noGrp="1"/>
          </p:cNvSpPr>
          <p:nvPr>
            <p:ph idx="1"/>
          </p:nvPr>
        </p:nvSpPr>
        <p:spPr/>
        <p:txBody>
          <a:bodyPr/>
          <a:lstStyle/>
          <a:p>
            <a:endParaRPr lang="en-US" dirty="0"/>
          </a:p>
          <a:p>
            <a:r>
              <a:rPr lang="en-US" dirty="0"/>
              <a:t> </a:t>
            </a:r>
          </a:p>
        </p:txBody>
      </p:sp>
      <p:pic>
        <p:nvPicPr>
          <p:cNvPr id="7170" name="Picture 2" descr="C:\Documents and Settings\evara\Local Settings\Temporary Internet Files\Content.IE5\JWW0CDZW\MC900368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042854"/>
            <a:ext cx="2667000" cy="1281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499335">
            <a:off x="5082815" y="4399901"/>
            <a:ext cx="1453942" cy="369332"/>
          </a:xfrm>
          <a:prstGeom prst="rect">
            <a:avLst/>
          </a:prstGeom>
          <a:noFill/>
        </p:spPr>
        <p:txBody>
          <a:bodyPr wrap="square" rtlCol="0">
            <a:spAutoFit/>
          </a:bodyPr>
          <a:lstStyle/>
          <a:p>
            <a:r>
              <a:rPr lang="en-US" b="1" dirty="0" smtClean="0">
                <a:solidFill>
                  <a:srgbClr val="FF0000"/>
                </a:solidFill>
              </a:rPr>
              <a:t>Curriculum</a:t>
            </a:r>
            <a:endParaRPr lang="en-US" b="1" dirty="0">
              <a:solidFill>
                <a:srgbClr val="FF0000"/>
              </a:solidFill>
            </a:endParaRPr>
          </a:p>
        </p:txBody>
      </p:sp>
      <p:sp>
        <p:nvSpPr>
          <p:cNvPr id="7" name="TextBox 6"/>
          <p:cNvSpPr txBox="1"/>
          <p:nvPr/>
        </p:nvSpPr>
        <p:spPr>
          <a:xfrm rot="16499335">
            <a:off x="6036241" y="4399901"/>
            <a:ext cx="1453942" cy="369332"/>
          </a:xfrm>
          <a:prstGeom prst="rect">
            <a:avLst/>
          </a:prstGeom>
          <a:noFill/>
        </p:spPr>
        <p:txBody>
          <a:bodyPr wrap="square" rtlCol="0">
            <a:spAutoFit/>
          </a:bodyPr>
          <a:lstStyle/>
          <a:p>
            <a:r>
              <a:rPr lang="en-US" b="1" dirty="0" smtClean="0">
                <a:solidFill>
                  <a:srgbClr val="FF0000"/>
                </a:solidFill>
              </a:rPr>
              <a:t>Instruction</a:t>
            </a:r>
            <a:endParaRPr lang="en-US" b="1" dirty="0">
              <a:solidFill>
                <a:srgbClr val="FF0000"/>
              </a:solidFill>
            </a:endParaRPr>
          </a:p>
        </p:txBody>
      </p:sp>
      <p:sp>
        <p:nvSpPr>
          <p:cNvPr id="8" name="TextBox 7"/>
          <p:cNvSpPr txBox="1"/>
          <p:nvPr/>
        </p:nvSpPr>
        <p:spPr>
          <a:xfrm rot="16499335">
            <a:off x="6985323" y="4399901"/>
            <a:ext cx="1453942" cy="369332"/>
          </a:xfrm>
          <a:prstGeom prst="rect">
            <a:avLst/>
          </a:prstGeom>
          <a:noFill/>
        </p:spPr>
        <p:txBody>
          <a:bodyPr wrap="square" rtlCol="0">
            <a:spAutoFit/>
          </a:bodyPr>
          <a:lstStyle/>
          <a:p>
            <a:r>
              <a:rPr lang="en-US" b="1" dirty="0" smtClean="0">
                <a:solidFill>
                  <a:srgbClr val="FF0000"/>
                </a:solidFill>
              </a:rPr>
              <a:t>Assessment</a:t>
            </a:r>
            <a:endParaRPr lang="en-US" b="1" dirty="0">
              <a:solidFill>
                <a:srgbClr val="FF0000"/>
              </a:solidFill>
            </a:endParaRPr>
          </a:p>
        </p:txBody>
      </p:sp>
      <p:pic>
        <p:nvPicPr>
          <p:cNvPr id="7173" name="Picture 5" descr="C:\Documents and Settings\evara\Local Settings\Temporary Internet Files\Content.IE5\QPDMPKKB\MM9001864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61087"/>
            <a:ext cx="4781550" cy="250031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91</a:t>
            </a:fld>
            <a:endParaRPr lang="en-US"/>
          </a:p>
        </p:txBody>
      </p:sp>
    </p:spTree>
    <p:extLst>
      <p:ext uri="{BB962C8B-B14F-4D97-AF65-F5344CB8AC3E}">
        <p14:creationId xmlns:p14="http://schemas.microsoft.com/office/powerpoint/2010/main" val="139010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ircle(in)">
                                      <p:cBhvr>
                                        <p:cTn id="13" dur="2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 Instruction – Assessment</a:t>
            </a:r>
            <a:br>
              <a:rPr lang="en-US" dirty="0" smtClean="0"/>
            </a:br>
            <a:r>
              <a:rPr lang="en-US" dirty="0" smtClean="0"/>
              <a:t>Connection</a:t>
            </a:r>
            <a:endParaRPr lang="en-US" dirty="0"/>
          </a:p>
        </p:txBody>
      </p:sp>
      <p:sp>
        <p:nvSpPr>
          <p:cNvPr id="3" name="Content Placeholder 2"/>
          <p:cNvSpPr>
            <a:spLocks noGrp="1"/>
          </p:cNvSpPr>
          <p:nvPr>
            <p:ph idx="1"/>
          </p:nvPr>
        </p:nvSpPr>
        <p:spPr/>
        <p:txBody>
          <a:bodyPr>
            <a:normAutofit/>
          </a:bodyPr>
          <a:lstStyle/>
          <a:p>
            <a:r>
              <a:rPr lang="en-US" dirty="0"/>
              <a:t>Standards require a change in both teaching and assessment. Standards and assessment are intertwined and need to be integral parts of the curriculum and the program of instruction. </a:t>
            </a:r>
            <a:r>
              <a:rPr lang="en-US" dirty="0" smtClean="0"/>
              <a:t>(Steiner, 1998)</a:t>
            </a:r>
          </a:p>
          <a:p>
            <a:pPr marL="0" indent="0">
              <a:buNone/>
            </a:pP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92</a:t>
            </a:fld>
            <a:endParaRPr lang="en-US"/>
          </a:p>
        </p:txBody>
      </p:sp>
    </p:spTree>
    <p:extLst>
      <p:ext uri="{BB962C8B-B14F-4D97-AF65-F5344CB8AC3E}">
        <p14:creationId xmlns:p14="http://schemas.microsoft.com/office/powerpoint/2010/main" val="28911780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dirty="0"/>
              <a:t>a standards-based curriculum, assessment is viewed not only as a final product (summative), but also as a continual process (formative) that provides pupil performance data to teachers and students regarding their progress towards achieving the </a:t>
            </a:r>
            <a:r>
              <a:rPr lang="en-US" dirty="0" smtClean="0"/>
              <a:t>standards…Therefore</a:t>
            </a:r>
            <a:r>
              <a:rPr lang="en-US" dirty="0"/>
              <a:t>, it is necessary to move beyond testing methods which concentrate on memory, and develop those which measure understanding and application (Genesee, et.al., 1998; Winters, 1995). </a:t>
            </a: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93</a:t>
            </a:fld>
            <a:endParaRPr lang="en-US"/>
          </a:p>
        </p:txBody>
      </p:sp>
    </p:spTree>
    <p:extLst>
      <p:ext uri="{BB962C8B-B14F-4D97-AF65-F5344CB8AC3E}">
        <p14:creationId xmlns:p14="http://schemas.microsoft.com/office/powerpoint/2010/main" val="29702836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idx="1"/>
          </p:nvPr>
        </p:nvSpPr>
        <p:spPr/>
        <p:txBody>
          <a:bodyPr/>
          <a:lstStyle/>
          <a:p>
            <a:r>
              <a:rPr lang="en-US" dirty="0" smtClean="0"/>
              <a:t>Texas Assessment of Knowledge and Skills (TAKS)</a:t>
            </a:r>
          </a:p>
          <a:p>
            <a:r>
              <a:rPr lang="en-US" dirty="0" smtClean="0"/>
              <a:t>State of Texas Assessment of Academic Readiness (STAAR), grades 3-8</a:t>
            </a:r>
          </a:p>
          <a:p>
            <a:r>
              <a:rPr lang="en-US" dirty="0" smtClean="0"/>
              <a:t>End of Course (EOC)</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94</a:t>
            </a:fld>
            <a:endParaRPr lang="en-US"/>
          </a:p>
        </p:txBody>
      </p:sp>
    </p:spTree>
    <p:extLst>
      <p:ext uri="{BB962C8B-B14F-4D97-AF65-F5344CB8AC3E}">
        <p14:creationId xmlns:p14="http://schemas.microsoft.com/office/powerpoint/2010/main" val="1052534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937" y="2554231"/>
            <a:ext cx="5798539" cy="3151712"/>
          </a:xfrm>
          <a:prstGeom prst="rect">
            <a:avLst/>
          </a:prstGeom>
        </p:spPr>
      </p:pic>
      <p:sp>
        <p:nvSpPr>
          <p:cNvPr id="4" name="Slide Number Placeholder 3"/>
          <p:cNvSpPr>
            <a:spLocks noGrp="1"/>
          </p:cNvSpPr>
          <p:nvPr>
            <p:ph type="sldNum" sz="quarter" idx="12"/>
          </p:nvPr>
        </p:nvSpPr>
        <p:spPr/>
        <p:txBody>
          <a:bodyPr/>
          <a:lstStyle/>
          <a:p>
            <a:fld id="{A79836AA-2E5C-4B78-BCFE-529AC8470618}" type="slidenum">
              <a:rPr lang="en-US" smtClean="0"/>
              <a:t>95</a:t>
            </a:fld>
            <a:endParaRPr lang="en-US"/>
          </a:p>
        </p:txBody>
      </p:sp>
    </p:spTree>
    <p:extLst>
      <p:ext uri="{BB962C8B-B14F-4D97-AF65-F5344CB8AC3E}">
        <p14:creationId xmlns:p14="http://schemas.microsoft.com/office/powerpoint/2010/main" val="36792553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Standards</a:t>
            </a:r>
            <a:endParaRPr lang="en-US" dirty="0"/>
          </a:p>
        </p:txBody>
      </p:sp>
      <p:pic>
        <p:nvPicPr>
          <p:cNvPr id="2051" name="Picture 3" descr="C:\Users\jdrumm\AppData\Local\Microsoft\Windows\Temporary Internet Files\Content.IE5\3CVO9U3Y\MP9004022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18247"/>
            <a:ext cx="4154033" cy="45253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79836AA-2E5C-4B78-BCFE-529AC8470618}" type="slidenum">
              <a:rPr lang="en-US" smtClean="0"/>
              <a:t>96</a:t>
            </a:fld>
            <a:endParaRPr lang="en-US"/>
          </a:p>
        </p:txBody>
      </p:sp>
    </p:spTree>
    <p:extLst>
      <p:ext uri="{BB962C8B-B14F-4D97-AF65-F5344CB8AC3E}">
        <p14:creationId xmlns:p14="http://schemas.microsoft.com/office/powerpoint/2010/main" val="4765428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Performance Labels</a:t>
            </a:r>
            <a:endParaRPr lang="en-US" dirty="0"/>
          </a:p>
        </p:txBody>
      </p:sp>
      <p:sp>
        <p:nvSpPr>
          <p:cNvPr id="4" name="Content Placeholder 2"/>
          <p:cNvSpPr>
            <a:spLocks noGrp="1"/>
          </p:cNvSpPr>
          <p:nvPr>
            <p:ph idx="1"/>
          </p:nvPr>
        </p:nvSpPr>
        <p:spPr>
          <a:xfrm>
            <a:off x="2057400" y="1600200"/>
            <a:ext cx="6629400" cy="4525963"/>
          </a:xfrm>
        </p:spPr>
        <p:txBody>
          <a:bodyPr>
            <a:normAutofit lnSpcReduction="10000"/>
          </a:bodyPr>
          <a:lstStyle/>
          <a:p>
            <a:pPr marL="0" indent="0">
              <a:buNone/>
            </a:pPr>
            <a:r>
              <a:rPr lang="en-US" dirty="0" smtClean="0"/>
              <a:t>Level </a:t>
            </a:r>
            <a:r>
              <a:rPr lang="en-US" dirty="0"/>
              <a:t>III: </a:t>
            </a:r>
            <a:endParaRPr lang="en-US" dirty="0" smtClean="0"/>
          </a:p>
          <a:p>
            <a:pPr marL="0" indent="0">
              <a:buNone/>
            </a:pPr>
            <a:r>
              <a:rPr lang="en-US" dirty="0" smtClean="0"/>
              <a:t>Advanced </a:t>
            </a:r>
            <a:r>
              <a:rPr lang="en-US" dirty="0"/>
              <a:t>Academic Performance </a:t>
            </a:r>
            <a:endParaRPr lang="en-US" dirty="0" smtClean="0"/>
          </a:p>
          <a:p>
            <a:pPr marL="0" indent="0">
              <a:buNone/>
            </a:pPr>
            <a:endParaRPr lang="en-US" dirty="0" smtClean="0"/>
          </a:p>
          <a:p>
            <a:pPr marL="0" indent="0">
              <a:buNone/>
            </a:pPr>
            <a:r>
              <a:rPr lang="en-US" dirty="0" smtClean="0"/>
              <a:t>Level </a:t>
            </a:r>
            <a:r>
              <a:rPr lang="en-US" dirty="0"/>
              <a:t>II: </a:t>
            </a:r>
            <a:r>
              <a:rPr lang="en-US" b="1" i="1" dirty="0" smtClean="0">
                <a:solidFill>
                  <a:srgbClr val="FF0000"/>
                </a:solidFill>
              </a:rPr>
              <a:t>&lt;&lt;&lt;PASSING&gt;&gt;&gt;&gt;</a:t>
            </a:r>
          </a:p>
          <a:p>
            <a:pPr marL="0" indent="0">
              <a:buNone/>
            </a:pPr>
            <a:r>
              <a:rPr lang="en-US" dirty="0" smtClean="0"/>
              <a:t>Satisfactory </a:t>
            </a:r>
            <a:r>
              <a:rPr lang="en-US" dirty="0"/>
              <a:t>Academic Performance </a:t>
            </a:r>
            <a:endParaRPr lang="en-US" dirty="0" smtClean="0"/>
          </a:p>
          <a:p>
            <a:pPr marL="0" indent="0">
              <a:buNone/>
            </a:pPr>
            <a:endParaRPr lang="en-US" dirty="0" smtClean="0"/>
          </a:p>
          <a:p>
            <a:pPr marL="0" indent="0">
              <a:buNone/>
            </a:pPr>
            <a:r>
              <a:rPr lang="en-US" dirty="0" smtClean="0"/>
              <a:t>Level I: </a:t>
            </a:r>
          </a:p>
          <a:p>
            <a:pPr marL="0" indent="0">
              <a:buNone/>
            </a:pPr>
            <a:r>
              <a:rPr lang="en-US" dirty="0" smtClean="0"/>
              <a:t>Unsatisfactory </a:t>
            </a:r>
            <a:r>
              <a:rPr lang="en-US" dirty="0"/>
              <a:t>Academic Performance </a:t>
            </a:r>
          </a:p>
          <a:p>
            <a:endParaRPr lang="en-US" dirty="0"/>
          </a:p>
          <a:p>
            <a:endParaRPr lang="en-US" dirty="0"/>
          </a:p>
        </p:txBody>
      </p:sp>
      <p:sp>
        <p:nvSpPr>
          <p:cNvPr id="5" name="Up Arrow 4"/>
          <p:cNvSpPr/>
          <p:nvPr/>
        </p:nvSpPr>
        <p:spPr>
          <a:xfrm>
            <a:off x="659757" y="1643605"/>
            <a:ext cx="833377" cy="4838218"/>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79836AA-2E5C-4B78-BCFE-529AC8470618}" type="slidenum">
              <a:rPr lang="en-US" smtClean="0"/>
              <a:t>97</a:t>
            </a:fld>
            <a:endParaRPr lang="en-US"/>
          </a:p>
        </p:txBody>
      </p:sp>
    </p:spTree>
    <p:extLst>
      <p:ext uri="{BB962C8B-B14F-4D97-AF65-F5344CB8AC3E}">
        <p14:creationId xmlns:p14="http://schemas.microsoft.com/office/powerpoint/2010/main" val="2384519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12676304"/>
              </p:ext>
            </p:extLst>
          </p:nvPr>
        </p:nvGraphicFramePr>
        <p:xfrm>
          <a:off x="517001" y="1489598"/>
          <a:ext cx="830290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Where are we now?</a:t>
            </a:r>
            <a:endParaRPr lang="en-US" dirty="0"/>
          </a:p>
        </p:txBody>
      </p:sp>
      <p:sp>
        <p:nvSpPr>
          <p:cNvPr id="2" name="TextBox 1"/>
          <p:cNvSpPr txBox="1"/>
          <p:nvPr/>
        </p:nvSpPr>
        <p:spPr>
          <a:xfrm>
            <a:off x="609600" y="5105400"/>
            <a:ext cx="7848600" cy="1200329"/>
          </a:xfrm>
          <a:prstGeom prst="rect">
            <a:avLst/>
          </a:prstGeom>
          <a:noFill/>
        </p:spPr>
        <p:txBody>
          <a:bodyPr wrap="square" rtlCol="0">
            <a:spAutoFit/>
          </a:bodyPr>
          <a:lstStyle/>
          <a:p>
            <a:r>
              <a:rPr lang="en-US" sz="3600" dirty="0"/>
              <a:t>http://www.tea.state.tx.us/staar/vldstd.aspx</a:t>
            </a:r>
          </a:p>
        </p:txBody>
      </p:sp>
      <p:sp>
        <p:nvSpPr>
          <p:cNvPr id="3" name="Slide Number Placeholder 2"/>
          <p:cNvSpPr>
            <a:spLocks noGrp="1"/>
          </p:cNvSpPr>
          <p:nvPr>
            <p:ph type="sldNum" sz="quarter" idx="12"/>
          </p:nvPr>
        </p:nvSpPr>
        <p:spPr/>
        <p:txBody>
          <a:bodyPr/>
          <a:lstStyle/>
          <a:p>
            <a:fld id="{A79836AA-2E5C-4B78-BCFE-529AC8470618}" type="slidenum">
              <a:rPr lang="en-US" smtClean="0"/>
              <a:t>98</a:t>
            </a:fld>
            <a:endParaRPr lang="en-US"/>
          </a:p>
        </p:txBody>
      </p:sp>
    </p:spTree>
    <p:extLst>
      <p:ext uri="{BB962C8B-B14F-4D97-AF65-F5344CB8AC3E}">
        <p14:creationId xmlns:p14="http://schemas.microsoft.com/office/powerpoint/2010/main" val="28939378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STAAR High School</a:t>
            </a:r>
            <a:endParaRPr lang="en-US" dirty="0"/>
          </a:p>
        </p:txBody>
      </p:sp>
      <p:sp>
        <p:nvSpPr>
          <p:cNvPr id="4" name="TextBox 3"/>
          <p:cNvSpPr txBox="1"/>
          <p:nvPr/>
        </p:nvSpPr>
        <p:spPr>
          <a:xfrm>
            <a:off x="762000" y="1676400"/>
            <a:ext cx="3733800" cy="4031873"/>
          </a:xfrm>
          <a:prstGeom prst="rect">
            <a:avLst/>
          </a:prstGeom>
          <a:noFill/>
        </p:spPr>
        <p:txBody>
          <a:bodyPr wrap="square" rtlCol="0">
            <a:spAutoFit/>
          </a:bodyPr>
          <a:lstStyle/>
          <a:p>
            <a:pPr lvl="1"/>
            <a:r>
              <a:rPr lang="en-US" sz="3200" dirty="0" smtClean="0"/>
              <a:t>Algebra I</a:t>
            </a:r>
          </a:p>
          <a:p>
            <a:pPr lvl="1"/>
            <a:r>
              <a:rPr lang="en-US" sz="3200" b="1" dirty="0" smtClean="0">
                <a:solidFill>
                  <a:srgbClr val="FF0000"/>
                </a:solidFill>
              </a:rPr>
              <a:t>Algebra II</a:t>
            </a:r>
          </a:p>
          <a:p>
            <a:pPr lvl="1"/>
            <a:r>
              <a:rPr lang="en-US" sz="3200" dirty="0" smtClean="0"/>
              <a:t>Geometry</a:t>
            </a:r>
          </a:p>
          <a:p>
            <a:pPr lvl="1"/>
            <a:r>
              <a:rPr lang="en-US" sz="3200" dirty="0" smtClean="0"/>
              <a:t>Biology</a:t>
            </a:r>
          </a:p>
          <a:p>
            <a:pPr lvl="1"/>
            <a:r>
              <a:rPr lang="en-US" sz="3200" dirty="0" smtClean="0"/>
              <a:t>Chemistry</a:t>
            </a:r>
          </a:p>
          <a:p>
            <a:pPr lvl="1"/>
            <a:r>
              <a:rPr lang="en-US" sz="3200" dirty="0" smtClean="0"/>
              <a:t>Physics</a:t>
            </a:r>
          </a:p>
          <a:p>
            <a:pPr lvl="1"/>
            <a:endParaRPr lang="en-US" sz="3200" dirty="0" smtClean="0"/>
          </a:p>
          <a:p>
            <a:endParaRPr lang="en-US" sz="3200" dirty="0"/>
          </a:p>
        </p:txBody>
      </p:sp>
      <p:sp>
        <p:nvSpPr>
          <p:cNvPr id="5" name="TextBox 4"/>
          <p:cNvSpPr txBox="1"/>
          <p:nvPr/>
        </p:nvSpPr>
        <p:spPr>
          <a:xfrm>
            <a:off x="4953000" y="1828799"/>
            <a:ext cx="3733800" cy="4524315"/>
          </a:xfrm>
          <a:prstGeom prst="rect">
            <a:avLst/>
          </a:prstGeom>
          <a:noFill/>
        </p:spPr>
        <p:txBody>
          <a:bodyPr wrap="square" rtlCol="0">
            <a:spAutoFit/>
          </a:bodyPr>
          <a:lstStyle/>
          <a:p>
            <a:pPr lvl="1"/>
            <a:r>
              <a:rPr lang="en-US" sz="3200" dirty="0"/>
              <a:t>English I</a:t>
            </a:r>
          </a:p>
          <a:p>
            <a:pPr lvl="1"/>
            <a:r>
              <a:rPr lang="en-US" sz="3200" dirty="0"/>
              <a:t>English II</a:t>
            </a:r>
          </a:p>
          <a:p>
            <a:pPr lvl="1"/>
            <a:r>
              <a:rPr lang="en-US" sz="3200" b="1" dirty="0">
                <a:solidFill>
                  <a:srgbClr val="FF0000"/>
                </a:solidFill>
              </a:rPr>
              <a:t>English III</a:t>
            </a:r>
          </a:p>
          <a:p>
            <a:pPr lvl="1"/>
            <a:r>
              <a:rPr lang="en-US" sz="3200" dirty="0"/>
              <a:t>World Geography</a:t>
            </a:r>
          </a:p>
          <a:p>
            <a:pPr lvl="1"/>
            <a:r>
              <a:rPr lang="en-US" sz="3200" dirty="0"/>
              <a:t>World History</a:t>
            </a:r>
          </a:p>
          <a:p>
            <a:pPr lvl="1"/>
            <a:r>
              <a:rPr lang="en-US" sz="3200" dirty="0"/>
              <a:t>United States History</a:t>
            </a:r>
          </a:p>
          <a:p>
            <a:pPr lvl="1"/>
            <a:endParaRPr lang="en-US" sz="3200" dirty="0" smtClean="0"/>
          </a:p>
          <a:p>
            <a:endParaRPr lang="en-US" sz="3200" dirty="0"/>
          </a:p>
        </p:txBody>
      </p:sp>
      <p:sp>
        <p:nvSpPr>
          <p:cNvPr id="6" name="Rectangle 5"/>
          <p:cNvSpPr/>
          <p:nvPr/>
        </p:nvSpPr>
        <p:spPr>
          <a:xfrm>
            <a:off x="1214437" y="5537506"/>
            <a:ext cx="6643688" cy="369332"/>
          </a:xfrm>
          <a:prstGeom prst="rect">
            <a:avLst/>
          </a:prstGeom>
        </p:spPr>
        <p:txBody>
          <a:bodyPr wrap="square">
            <a:spAutoFit/>
          </a:bodyPr>
          <a:lstStyle/>
          <a:p>
            <a:pPr algn="ctr">
              <a:buNone/>
            </a:pPr>
            <a:r>
              <a:rPr lang="en-US" dirty="0"/>
              <a:t>STAAR End-of-Course </a:t>
            </a:r>
            <a:r>
              <a:rPr lang="en-US" dirty="0">
                <a:solidFill>
                  <a:srgbClr val="C00000"/>
                </a:solidFill>
              </a:rPr>
              <a:t>Beginning with Freshman Class of 2011</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99</a:t>
            </a:fld>
            <a:endParaRPr lang="en-US"/>
          </a:p>
        </p:txBody>
      </p:sp>
    </p:spTree>
    <p:extLst>
      <p:ext uri="{BB962C8B-B14F-4D97-AF65-F5344CB8AC3E}">
        <p14:creationId xmlns:p14="http://schemas.microsoft.com/office/powerpoint/2010/main" val="43850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AVATAR Presentation 0719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AVATAR Presentation 07192012</Template>
  <TotalTime>604</TotalTime>
  <Words>8205</Words>
  <Application>Microsoft Office PowerPoint</Application>
  <PresentationFormat>On-screen Show (4:3)</PresentationFormat>
  <Paragraphs>2325</Paragraphs>
  <Slides>165</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165</vt:i4>
      </vt:variant>
    </vt:vector>
  </HeadingPairs>
  <TitlesOfParts>
    <vt:vector size="167" baseType="lpstr">
      <vt:lpstr>AVATAR Presentation 07192012</vt:lpstr>
      <vt:lpstr>Acrobat Document</vt:lpstr>
      <vt:lpstr> Training of Trainers Meeting August 13, 2012</vt:lpstr>
      <vt:lpstr>PowerPoint Presentation</vt:lpstr>
      <vt:lpstr>Introductions:  Regional Coordinators/Facilitators </vt:lpstr>
      <vt:lpstr>AVATAR: A Statewide Vertical  Alignment Network</vt:lpstr>
      <vt:lpstr>AVATAR Staff</vt:lpstr>
      <vt:lpstr>Purpose of the AVATAR  Training of Trainers Meeting</vt:lpstr>
      <vt:lpstr>What is AVATAR?   Academic Vertical Alignment Training And Renewal  </vt:lpstr>
      <vt:lpstr>AVATAR’s Goals</vt:lpstr>
      <vt:lpstr>Why Do We Need AVATAR?</vt:lpstr>
      <vt:lpstr>AVATAR Process</vt:lpstr>
      <vt:lpstr>AVATAR Vertical Alignment Accomplishments</vt:lpstr>
      <vt:lpstr>AVATAR Definitions Please take out your AVATAR Partnership Agreements </vt:lpstr>
      <vt:lpstr>AVATAR Partner Roles and Responsibilities  </vt:lpstr>
      <vt:lpstr>PowerPoint Presentation</vt:lpstr>
      <vt:lpstr>AVATAR Partner Roles and Responsibilities  </vt:lpstr>
      <vt:lpstr>AVATAR Partner Roles and Responsibilities  </vt:lpstr>
      <vt:lpstr>PowerPoint Presentation</vt:lpstr>
      <vt:lpstr>PowerPoint Presentation</vt:lpstr>
      <vt:lpstr>   </vt:lpstr>
      <vt:lpstr>PowerPoint Presentation</vt:lpstr>
      <vt:lpstr>PowerPoint Presentation</vt:lpstr>
      <vt:lpstr>Team Building:  The Heart of AVATAR Success</vt:lpstr>
      <vt:lpstr>Synectics</vt:lpstr>
      <vt:lpstr>Four Box Synectics</vt:lpstr>
      <vt:lpstr>Four Box Synectics</vt:lpstr>
      <vt:lpstr>Four Box Synectics</vt:lpstr>
      <vt:lpstr>Norms </vt:lpstr>
      <vt:lpstr>Who Needs Group Norms</vt:lpstr>
      <vt:lpstr>Today’s Norms </vt:lpstr>
      <vt:lpstr>Resources</vt:lpstr>
      <vt:lpstr>Definition: What are Norms?</vt:lpstr>
      <vt:lpstr>Definitions: Facilitator Created Norms  versus Group Created Norms</vt:lpstr>
      <vt:lpstr>Creating Norms: Critical Components</vt:lpstr>
      <vt:lpstr> Creating Norms </vt:lpstr>
      <vt:lpstr>Creating Norms</vt:lpstr>
      <vt:lpstr>Creating Norms</vt:lpstr>
      <vt:lpstr>Creating Norms</vt:lpstr>
      <vt:lpstr>Meeting Process Recommendations</vt:lpstr>
      <vt:lpstr>Meeting Process Recommendations</vt:lpstr>
      <vt:lpstr>PowerPoint Presentation</vt:lpstr>
      <vt:lpstr> Data Sources for  Vertical Alignment Partners August 13, 2012</vt:lpstr>
      <vt:lpstr>Purpose of AVATAR Module X Data Sources for  Vertical Alignment Partners </vt:lpstr>
      <vt:lpstr>Example: ESC Region 16</vt:lpstr>
      <vt:lpstr>PowerPoint Presentation</vt:lpstr>
      <vt:lpstr>AEIS Data from TEA Amarillo High School, 2010-11</vt:lpstr>
      <vt:lpstr>AEIS Data from TEA Amarillo High School, 2010-11</vt:lpstr>
      <vt:lpstr>AEIS Data from TEA Amarillo High School, 2010-11</vt:lpstr>
      <vt:lpstr>AEIS Data from TEA Amarillo High School, 2010-11</vt:lpstr>
      <vt:lpstr>AEIS Data from TEA Amarillo High School, 2010-11</vt:lpstr>
      <vt:lpstr>AEIS Data from TEA Amarillo High School, 2010-11</vt:lpstr>
      <vt:lpstr>AEIS Data from TEA Amarillo High School, 2010-11</vt:lpstr>
      <vt:lpstr>P-16 Data from THECB Amarillo High School, 2011</vt:lpstr>
      <vt:lpstr>P-16 Data from THECB Amarillo High School, 2011</vt:lpstr>
      <vt:lpstr>Participation Data from THECB Frank Phillips College, 2011 West Texas A&amp;M University, 2011</vt:lpstr>
      <vt:lpstr>Online Institutional Resumes: THECB Frank Phillips College, 2011 West Texas A&amp;M University, 2011</vt:lpstr>
      <vt:lpstr>P-16 Data from THECB Frank Phillips College, 2011 West Texas A&amp;M University, 2011</vt:lpstr>
      <vt:lpstr>Participation Data from THECB Frank Phillips College, 2011 Developmental Education, Fall 2008 Cohort Tracked for 2 years </vt:lpstr>
      <vt:lpstr>Student Migration Data from THECB Frank Phillips College, 2011 Fall 2009 to Fall 2010 </vt:lpstr>
      <vt:lpstr>Academic Performance of Transfer Students from Frank Phillips College, 2011 Developmental Education vs. No Developmental Education, Fall 2009 </vt:lpstr>
      <vt:lpstr>Academic Performance of Transfer Students from Frank Phillips College, 2011 Academic or Technical Associate Degrees, Fall 2009 </vt:lpstr>
      <vt:lpstr>Academic Performance of Transfer Students from West Texas A&amp;M University, 2011 Developmental Education vs. No Developmental Education, Fall 2009 </vt:lpstr>
      <vt:lpstr>Academic Performance of Transfer Students from West Texas A&amp;M University, 2011 Developmental Education vs. No Developmental Education, Fall 2009 </vt:lpstr>
      <vt:lpstr>Academic Performance of Transfer Students from West Texas A&amp;M University, 2011 Core Curriculum Completed Prior to Transfer, Fall 2009 </vt:lpstr>
      <vt:lpstr>Academic Performance of Transfer Students from West Texas A&amp;M University, 2011 Earned Associate of Arts Degree Prior to Transfer, Fall 2009 </vt:lpstr>
      <vt:lpstr>Success Data from THECB West Texas A&amp;M University, 2011 Developmental Education, Fall 2008 Cohort Tracked for 2 years </vt:lpstr>
      <vt:lpstr>  Success Data from THECB Frank Phillips College, 2011 Percent of Students Transferred or Employed with Peer Comparison </vt:lpstr>
      <vt:lpstr>  Success Data from THECB Texas A&amp;M University, 2011 Graduation Rate of First-time, Full-Time Degree-seeking Students</vt:lpstr>
      <vt:lpstr>Data Sources</vt:lpstr>
      <vt:lpstr>Where can I go for help with local data?</vt:lpstr>
      <vt:lpstr>Suggestions from the experts</vt:lpstr>
      <vt:lpstr>Suggestions from the experts</vt:lpstr>
      <vt:lpstr>Suggestions for Collecting Data through IR </vt:lpstr>
      <vt:lpstr>Considerations for Local Data Collection</vt:lpstr>
      <vt:lpstr>PowerPoint Presentation</vt:lpstr>
      <vt:lpstr>PowerPoint Presentation</vt:lpstr>
      <vt:lpstr>PowerPoint Presentation</vt:lpstr>
      <vt:lpstr>The College-Ready Writing Standard:               “Scaling the Fence”</vt:lpstr>
      <vt:lpstr>PowerPoint Presentation</vt:lpstr>
      <vt:lpstr>PowerPoint Presentation</vt:lpstr>
      <vt:lpstr>PowerPoint Presentation</vt:lpstr>
      <vt:lpstr>PowerPoint Presentation</vt:lpstr>
      <vt:lpstr>College Bound      but Not College Ready</vt:lpstr>
      <vt:lpstr>AVATAR Data Follow-up</vt:lpstr>
      <vt:lpstr>AVATAR Training August 13, 2012; 8am to 5pm Fort Worth, TX </vt:lpstr>
      <vt:lpstr>College and Career Readiness Standards – The World Ready Challenge</vt:lpstr>
      <vt:lpstr>Standards</vt:lpstr>
      <vt:lpstr>Curriculum Standards</vt:lpstr>
      <vt:lpstr>Texas Essential Knowledge and Skills (TEKS)</vt:lpstr>
      <vt:lpstr>College and Career Readiness Standards (CCRS)</vt:lpstr>
      <vt:lpstr>Role of Standards</vt:lpstr>
      <vt:lpstr>The Learning Relay</vt:lpstr>
      <vt:lpstr>Curriculum – Instruction – Assessment Connection</vt:lpstr>
      <vt:lpstr>Assessment</vt:lpstr>
      <vt:lpstr>Assessments</vt:lpstr>
      <vt:lpstr>PowerPoint Presentation</vt:lpstr>
      <vt:lpstr>Performance Standards</vt:lpstr>
      <vt:lpstr>EOC Performance Labels</vt:lpstr>
      <vt:lpstr>Where are we now?</vt:lpstr>
      <vt:lpstr>STAAR High School</vt:lpstr>
      <vt:lpstr>Connections</vt:lpstr>
      <vt:lpstr>Dual Credit</vt:lpstr>
      <vt:lpstr>What is an Early College High School (ECHS)?  </vt:lpstr>
      <vt:lpstr>What is dual credit?  </vt:lpstr>
      <vt:lpstr>What is Advance Placement (AP)?</vt:lpstr>
      <vt:lpstr>Accountability</vt:lpstr>
      <vt:lpstr>New Accountability System 2013</vt:lpstr>
      <vt:lpstr>PowerPoint Presentation</vt:lpstr>
      <vt:lpstr>Who is involved?</vt:lpstr>
      <vt:lpstr>Critical Questions</vt:lpstr>
      <vt:lpstr>PowerPoint Presentation</vt:lpstr>
      <vt:lpstr>Questions</vt:lpstr>
      <vt:lpstr>PowerPoint Presentation</vt:lpstr>
      <vt:lpstr>Statewide initiatives: Working together to close the gaps</vt:lpstr>
      <vt:lpstr>Readiness Matters</vt:lpstr>
      <vt:lpstr>Why placement testing matters</vt:lpstr>
      <vt:lpstr>What can happen to unready students?</vt:lpstr>
      <vt:lpstr> What is TSI? </vt:lpstr>
      <vt:lpstr>Current Standards</vt:lpstr>
      <vt:lpstr>TSI Assessment</vt:lpstr>
      <vt:lpstr>TSI Assessment</vt:lpstr>
      <vt:lpstr>TSI Assessment</vt:lpstr>
      <vt:lpstr>“And the winner is….”</vt:lpstr>
      <vt:lpstr>TSI Assessment</vt:lpstr>
      <vt:lpstr>The New TSI Timeline</vt:lpstr>
      <vt:lpstr>PowerPoint Presentation</vt:lpstr>
      <vt:lpstr>Anticipated Impact</vt:lpstr>
      <vt:lpstr>Getting better?</vt:lpstr>
      <vt:lpstr> Developmental Education House Bill (HB) 1244 </vt:lpstr>
      <vt:lpstr>New Common Core: The Rationale</vt:lpstr>
      <vt:lpstr>Core revisions: Input and Process</vt:lpstr>
      <vt:lpstr>PowerPoint Presentation</vt:lpstr>
      <vt:lpstr>Transfer Issues</vt:lpstr>
      <vt:lpstr>Why transfer matters</vt:lpstr>
      <vt:lpstr>The students say……</vt:lpstr>
      <vt:lpstr>New Rules Facilitating Transfer</vt:lpstr>
      <vt:lpstr>Funding and Accountability</vt:lpstr>
      <vt:lpstr>Accountability (4-year Institutions)</vt:lpstr>
      <vt:lpstr>Accountability (2-Year Institutions)</vt:lpstr>
      <vt:lpstr>Advanced high school courses: Benefits and implications</vt:lpstr>
      <vt:lpstr>In the planning stage….</vt:lpstr>
      <vt:lpstr>Progress toward College Readiness Questions and comments</vt:lpstr>
      <vt:lpstr>With the help of projects like AVATAR….we’ll get there!</vt:lpstr>
      <vt:lpstr>Regional Curriculum and Instructional Alignment: Critical Conversations, Intentional Interventions,  and Benefits from Implementation </vt:lpstr>
      <vt:lpstr>Session Outcomes</vt:lpstr>
      <vt:lpstr>Panel Members </vt:lpstr>
      <vt:lpstr>PowerPoint Presentation</vt:lpstr>
      <vt:lpstr>Using Your Group Norm Skills Make a Partnership Decision in 60 Seconds</vt:lpstr>
      <vt:lpstr>PowerPoint Presentation</vt:lpstr>
      <vt:lpstr>Promoting Regional Curriculum and Instructional Alignment </vt:lpstr>
      <vt:lpstr>Critical Conversations and Intentional Interventions</vt:lpstr>
      <vt:lpstr>Reference Course Profiles: A Part of the AVATAR Vertical Alignment Process</vt:lpstr>
      <vt:lpstr>Session Outcomes</vt:lpstr>
      <vt:lpstr>Panel Members</vt:lpstr>
      <vt:lpstr>What are Reference Course Profiles and What are Their Purpose?</vt:lpstr>
      <vt:lpstr>Reference Course Profiles</vt:lpstr>
      <vt:lpstr>What is included in a Reference Course Profile?</vt:lpstr>
      <vt:lpstr>Reference Course Profiles A Reference Course Profile Example from the Abilene Region  </vt:lpstr>
      <vt:lpstr>PowerPoint Presentation</vt:lpstr>
      <vt:lpstr>Reference Course Profiles  in the Vertical Alignment Process</vt:lpstr>
      <vt:lpstr>Partnership’s Action Plans:  Development and Sharing of Next Two Steps</vt:lpstr>
      <vt:lpstr>AVATAR Vertical Alignment Accomplishments for Your Region</vt:lpstr>
      <vt:lpstr>AVATAR Deliverables and Items for Consideration  Related Action Plans</vt:lpstr>
      <vt:lpstr>What to Include in Your Action Plan?</vt:lpstr>
      <vt:lpstr>Two Next Steps to Create  Your Regional Action Plan</vt:lpstr>
      <vt:lpstr>Action Plan</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of Trainers Meeting August 13, 2012</dc:title>
  <dc:creator>Quinn, Kerry</dc:creator>
  <cp:lastModifiedBy>Quinn, Kerry</cp:lastModifiedBy>
  <cp:revision>25</cp:revision>
  <cp:lastPrinted>2012-08-10T03:07:45Z</cp:lastPrinted>
  <dcterms:created xsi:type="dcterms:W3CDTF">2012-08-06T21:00:14Z</dcterms:created>
  <dcterms:modified xsi:type="dcterms:W3CDTF">2012-09-17T15:30:01Z</dcterms:modified>
</cp:coreProperties>
</file>