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61" r:id="rId1"/>
  </p:sldMasterIdLst>
  <p:notesMasterIdLst>
    <p:notesMasterId r:id="rId42"/>
  </p:notesMasterIdLst>
  <p:sldIdLst>
    <p:sldId id="256" r:id="rId2"/>
    <p:sldId id="417" r:id="rId3"/>
    <p:sldId id="442" r:id="rId4"/>
    <p:sldId id="443" r:id="rId5"/>
    <p:sldId id="444" r:id="rId6"/>
    <p:sldId id="445" r:id="rId7"/>
    <p:sldId id="446" r:id="rId8"/>
    <p:sldId id="447" r:id="rId9"/>
    <p:sldId id="428" r:id="rId10"/>
    <p:sldId id="455" r:id="rId11"/>
    <p:sldId id="457" r:id="rId12"/>
    <p:sldId id="456" r:id="rId13"/>
    <p:sldId id="465" r:id="rId14"/>
    <p:sldId id="473" r:id="rId15"/>
    <p:sldId id="458" r:id="rId16"/>
    <p:sldId id="459" r:id="rId17"/>
    <p:sldId id="460" r:id="rId18"/>
    <p:sldId id="467" r:id="rId19"/>
    <p:sldId id="469" r:id="rId20"/>
    <p:sldId id="470" r:id="rId21"/>
    <p:sldId id="471" r:id="rId22"/>
    <p:sldId id="472" r:id="rId23"/>
    <p:sldId id="464" r:id="rId24"/>
    <p:sldId id="441" r:id="rId25"/>
    <p:sldId id="475" r:id="rId26"/>
    <p:sldId id="474" r:id="rId27"/>
    <p:sldId id="482" r:id="rId28"/>
    <p:sldId id="483" r:id="rId29"/>
    <p:sldId id="484" r:id="rId30"/>
    <p:sldId id="485" r:id="rId31"/>
    <p:sldId id="486" r:id="rId32"/>
    <p:sldId id="487" r:id="rId33"/>
    <p:sldId id="476" r:id="rId34"/>
    <p:sldId id="477" r:id="rId35"/>
    <p:sldId id="478" r:id="rId36"/>
    <p:sldId id="479" r:id="rId37"/>
    <p:sldId id="480" r:id="rId38"/>
    <p:sldId id="481" r:id="rId39"/>
    <p:sldId id="427" r:id="rId40"/>
    <p:sldId id="440"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9A9"/>
    <a:srgbClr val="FFFFFF"/>
    <a:srgbClr val="722A28"/>
    <a:srgbClr val="FFD757"/>
    <a:srgbClr val="DAA600"/>
    <a:srgbClr val="A6CE28"/>
    <a:srgbClr val="349C4D"/>
    <a:srgbClr val="8EB022"/>
    <a:srgbClr val="3B1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88933" autoAdjust="0"/>
  </p:normalViewPr>
  <p:slideViewPr>
    <p:cSldViewPr>
      <p:cViewPr varScale="1">
        <p:scale>
          <a:sx n="122" d="100"/>
          <a:sy n="122" d="100"/>
        </p:scale>
        <p:origin x="708" y="9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1FFDA-602C-D446-978F-7F3B64EA5291}" type="doc">
      <dgm:prSet loTypeId="urn:microsoft.com/office/officeart/2005/8/layout/venn1" loCatId="" qsTypeId="urn:microsoft.com/office/officeart/2005/8/quickstyle/3D3" qsCatId="3D" csTypeId="urn:microsoft.com/office/officeart/2005/8/colors/accent3_5" csCatId="accent3" phldr="1"/>
      <dgm:spPr/>
      <dgm:t>
        <a:bodyPr/>
        <a:lstStyle/>
        <a:p>
          <a:endParaRPr lang="en-US"/>
        </a:p>
      </dgm:t>
    </dgm:pt>
    <dgm:pt modelId="{802FC989-8C2F-3747-9C8F-33490C577B98}">
      <dgm:prSet phldrT="[Text]"/>
      <dgm:spPr/>
      <dgm:t>
        <a:bodyPr/>
        <a:lstStyle/>
        <a:p>
          <a:r>
            <a:rPr lang="en-US" dirty="0" smtClean="0"/>
            <a:t>College and Career Readiness Standards</a:t>
          </a:r>
          <a:endParaRPr lang="en-US" dirty="0"/>
        </a:p>
      </dgm:t>
    </dgm:pt>
    <dgm:pt modelId="{3E44EA61-9D48-234D-AE8B-683DFD4CCCC7}" type="parTrans" cxnId="{91D539EA-AA29-1048-8305-EB91BEF5B8B1}">
      <dgm:prSet/>
      <dgm:spPr/>
      <dgm:t>
        <a:bodyPr/>
        <a:lstStyle/>
        <a:p>
          <a:endParaRPr lang="en-US"/>
        </a:p>
      </dgm:t>
    </dgm:pt>
    <dgm:pt modelId="{5F9371D2-2823-9D40-951D-9FF9C5DA7943}" type="sibTrans" cxnId="{91D539EA-AA29-1048-8305-EB91BEF5B8B1}">
      <dgm:prSet/>
      <dgm:spPr/>
      <dgm:t>
        <a:bodyPr/>
        <a:lstStyle/>
        <a:p>
          <a:endParaRPr lang="en-US"/>
        </a:p>
      </dgm:t>
    </dgm:pt>
    <dgm:pt modelId="{BB7A3DB8-5F26-6F45-A84A-771C8DE1B6C2}">
      <dgm:prSet phldrT="[Text]"/>
      <dgm:spPr/>
      <dgm:t>
        <a:bodyPr/>
        <a:lstStyle/>
        <a:p>
          <a:r>
            <a:rPr lang="en-US" dirty="0" smtClean="0"/>
            <a:t>College Algebra</a:t>
          </a:r>
          <a:endParaRPr lang="en-US" dirty="0"/>
        </a:p>
      </dgm:t>
    </dgm:pt>
    <dgm:pt modelId="{BFDF0588-486F-844C-A333-2B635105E197}" type="parTrans" cxnId="{062B82AB-CE90-FF45-A094-58435115276C}">
      <dgm:prSet/>
      <dgm:spPr/>
      <dgm:t>
        <a:bodyPr/>
        <a:lstStyle/>
        <a:p>
          <a:endParaRPr lang="en-US"/>
        </a:p>
      </dgm:t>
    </dgm:pt>
    <dgm:pt modelId="{C16C2742-41F1-8146-83DB-0EA5EA8DD3F2}" type="sibTrans" cxnId="{062B82AB-CE90-FF45-A094-58435115276C}">
      <dgm:prSet/>
      <dgm:spPr/>
      <dgm:t>
        <a:bodyPr/>
        <a:lstStyle/>
        <a:p>
          <a:endParaRPr lang="en-US"/>
        </a:p>
      </dgm:t>
    </dgm:pt>
    <dgm:pt modelId="{2E667D31-7D7B-A142-997C-6530BF6E0A01}">
      <dgm:prSet phldrT="[Text]"/>
      <dgm:spPr/>
      <dgm:t>
        <a:bodyPr/>
        <a:lstStyle/>
        <a:p>
          <a:r>
            <a:rPr lang="en-US" dirty="0" smtClean="0"/>
            <a:t>Grade 8-Algebra II TEKS</a:t>
          </a:r>
          <a:endParaRPr lang="en-US" dirty="0"/>
        </a:p>
      </dgm:t>
    </dgm:pt>
    <dgm:pt modelId="{F84898D5-C457-A847-8F37-86EDF4A527A9}" type="parTrans" cxnId="{757BE05F-A3BC-1D4F-B5FF-D396389C7E18}">
      <dgm:prSet/>
      <dgm:spPr/>
      <dgm:t>
        <a:bodyPr/>
        <a:lstStyle/>
        <a:p>
          <a:endParaRPr lang="en-US"/>
        </a:p>
      </dgm:t>
    </dgm:pt>
    <dgm:pt modelId="{DA7A590F-EA76-D043-9AFD-B29928D226B7}" type="sibTrans" cxnId="{757BE05F-A3BC-1D4F-B5FF-D396389C7E18}">
      <dgm:prSet/>
      <dgm:spPr/>
      <dgm:t>
        <a:bodyPr/>
        <a:lstStyle/>
        <a:p>
          <a:endParaRPr lang="en-US"/>
        </a:p>
      </dgm:t>
    </dgm:pt>
    <dgm:pt modelId="{39CC0321-B4F1-484A-858B-AF2705F49F77}" type="pres">
      <dgm:prSet presAssocID="{FB31FFDA-602C-D446-978F-7F3B64EA5291}" presName="compositeShape" presStyleCnt="0">
        <dgm:presLayoutVars>
          <dgm:chMax val="7"/>
          <dgm:dir/>
          <dgm:resizeHandles val="exact"/>
        </dgm:presLayoutVars>
      </dgm:prSet>
      <dgm:spPr/>
      <dgm:t>
        <a:bodyPr/>
        <a:lstStyle/>
        <a:p>
          <a:endParaRPr lang="en-US"/>
        </a:p>
      </dgm:t>
    </dgm:pt>
    <dgm:pt modelId="{5FF36E11-4871-5044-86CE-CCB5A43F1B52}" type="pres">
      <dgm:prSet presAssocID="{802FC989-8C2F-3747-9C8F-33490C577B98}" presName="circ1" presStyleLbl="vennNode1" presStyleIdx="0" presStyleCnt="3"/>
      <dgm:spPr/>
      <dgm:t>
        <a:bodyPr/>
        <a:lstStyle/>
        <a:p>
          <a:endParaRPr lang="en-US"/>
        </a:p>
      </dgm:t>
    </dgm:pt>
    <dgm:pt modelId="{11131D49-E611-E441-A6C3-49F0EFC41C1C}" type="pres">
      <dgm:prSet presAssocID="{802FC989-8C2F-3747-9C8F-33490C577B98}" presName="circ1Tx" presStyleLbl="revTx" presStyleIdx="0" presStyleCnt="0">
        <dgm:presLayoutVars>
          <dgm:chMax val="0"/>
          <dgm:chPref val="0"/>
          <dgm:bulletEnabled val="1"/>
        </dgm:presLayoutVars>
      </dgm:prSet>
      <dgm:spPr/>
      <dgm:t>
        <a:bodyPr/>
        <a:lstStyle/>
        <a:p>
          <a:endParaRPr lang="en-US"/>
        </a:p>
      </dgm:t>
    </dgm:pt>
    <dgm:pt modelId="{4BA7D005-AE3F-B74B-82E9-71898F93D71D}" type="pres">
      <dgm:prSet presAssocID="{BB7A3DB8-5F26-6F45-A84A-771C8DE1B6C2}" presName="circ2" presStyleLbl="vennNode1" presStyleIdx="1" presStyleCnt="3" custLinFactNeighborX="3047" custLinFactNeighborY="-13859"/>
      <dgm:spPr/>
      <dgm:t>
        <a:bodyPr/>
        <a:lstStyle/>
        <a:p>
          <a:endParaRPr lang="en-US"/>
        </a:p>
      </dgm:t>
    </dgm:pt>
    <dgm:pt modelId="{DBAD7435-B93A-DD4A-A272-8973F5F63DE9}" type="pres">
      <dgm:prSet presAssocID="{BB7A3DB8-5F26-6F45-A84A-771C8DE1B6C2}" presName="circ2Tx" presStyleLbl="revTx" presStyleIdx="0" presStyleCnt="0">
        <dgm:presLayoutVars>
          <dgm:chMax val="0"/>
          <dgm:chPref val="0"/>
          <dgm:bulletEnabled val="1"/>
        </dgm:presLayoutVars>
      </dgm:prSet>
      <dgm:spPr/>
      <dgm:t>
        <a:bodyPr/>
        <a:lstStyle/>
        <a:p>
          <a:endParaRPr lang="en-US"/>
        </a:p>
      </dgm:t>
    </dgm:pt>
    <dgm:pt modelId="{475CA09B-47ED-9445-B6AB-12868DE731AB}" type="pres">
      <dgm:prSet presAssocID="{2E667D31-7D7B-A142-997C-6530BF6E0A01}" presName="circ3" presStyleLbl="vennNode1" presStyleIdx="2" presStyleCnt="3" custLinFactNeighborX="17243" custLinFactNeighborY="-18624"/>
      <dgm:spPr/>
      <dgm:t>
        <a:bodyPr/>
        <a:lstStyle/>
        <a:p>
          <a:endParaRPr lang="en-US"/>
        </a:p>
      </dgm:t>
    </dgm:pt>
    <dgm:pt modelId="{C3407D9B-5AAC-3B4D-B867-6FBE51B15FFA}" type="pres">
      <dgm:prSet presAssocID="{2E667D31-7D7B-A142-997C-6530BF6E0A01}" presName="circ3Tx" presStyleLbl="revTx" presStyleIdx="0" presStyleCnt="0">
        <dgm:presLayoutVars>
          <dgm:chMax val="0"/>
          <dgm:chPref val="0"/>
          <dgm:bulletEnabled val="1"/>
        </dgm:presLayoutVars>
      </dgm:prSet>
      <dgm:spPr/>
      <dgm:t>
        <a:bodyPr/>
        <a:lstStyle/>
        <a:p>
          <a:endParaRPr lang="en-US"/>
        </a:p>
      </dgm:t>
    </dgm:pt>
  </dgm:ptLst>
  <dgm:cxnLst>
    <dgm:cxn modelId="{BB62A089-10A4-4B9D-BA3F-6EA81A7B803A}" type="presOf" srcId="{BB7A3DB8-5F26-6F45-A84A-771C8DE1B6C2}" destId="{DBAD7435-B93A-DD4A-A272-8973F5F63DE9}" srcOrd="1" destOrd="0" presId="urn:microsoft.com/office/officeart/2005/8/layout/venn1"/>
    <dgm:cxn modelId="{A50E258B-A286-42D5-B64B-1FD8C2AACBE6}" type="presOf" srcId="{FB31FFDA-602C-D446-978F-7F3B64EA5291}" destId="{39CC0321-B4F1-484A-858B-AF2705F49F77}" srcOrd="0" destOrd="0" presId="urn:microsoft.com/office/officeart/2005/8/layout/venn1"/>
    <dgm:cxn modelId="{BEE661F3-DAB2-46E4-BF12-1A0EEAFD3652}" type="presOf" srcId="{2E667D31-7D7B-A142-997C-6530BF6E0A01}" destId="{475CA09B-47ED-9445-B6AB-12868DE731AB}" srcOrd="0" destOrd="0" presId="urn:microsoft.com/office/officeart/2005/8/layout/venn1"/>
    <dgm:cxn modelId="{0A63B897-1D39-47AE-8F16-4773FDB1A0C5}" type="presOf" srcId="{2E667D31-7D7B-A142-997C-6530BF6E0A01}" destId="{C3407D9B-5AAC-3B4D-B867-6FBE51B15FFA}" srcOrd="1" destOrd="0" presId="urn:microsoft.com/office/officeart/2005/8/layout/venn1"/>
    <dgm:cxn modelId="{757BE05F-A3BC-1D4F-B5FF-D396389C7E18}" srcId="{FB31FFDA-602C-D446-978F-7F3B64EA5291}" destId="{2E667D31-7D7B-A142-997C-6530BF6E0A01}" srcOrd="2" destOrd="0" parTransId="{F84898D5-C457-A847-8F37-86EDF4A527A9}" sibTransId="{DA7A590F-EA76-D043-9AFD-B29928D226B7}"/>
    <dgm:cxn modelId="{7F856138-2369-4484-B925-19675CE3FACB}" type="presOf" srcId="{802FC989-8C2F-3747-9C8F-33490C577B98}" destId="{11131D49-E611-E441-A6C3-49F0EFC41C1C}" srcOrd="1" destOrd="0" presId="urn:microsoft.com/office/officeart/2005/8/layout/venn1"/>
    <dgm:cxn modelId="{91D539EA-AA29-1048-8305-EB91BEF5B8B1}" srcId="{FB31FFDA-602C-D446-978F-7F3B64EA5291}" destId="{802FC989-8C2F-3747-9C8F-33490C577B98}" srcOrd="0" destOrd="0" parTransId="{3E44EA61-9D48-234D-AE8B-683DFD4CCCC7}" sibTransId="{5F9371D2-2823-9D40-951D-9FF9C5DA7943}"/>
    <dgm:cxn modelId="{7121B530-803D-4433-9492-43DCA4DB493E}" type="presOf" srcId="{802FC989-8C2F-3747-9C8F-33490C577B98}" destId="{5FF36E11-4871-5044-86CE-CCB5A43F1B52}" srcOrd="0" destOrd="0" presId="urn:microsoft.com/office/officeart/2005/8/layout/venn1"/>
    <dgm:cxn modelId="{FC4DC069-F902-4D4D-9B5C-89DEF6DA81D0}" type="presOf" srcId="{BB7A3DB8-5F26-6F45-A84A-771C8DE1B6C2}" destId="{4BA7D005-AE3F-B74B-82E9-71898F93D71D}" srcOrd="0" destOrd="0" presId="urn:microsoft.com/office/officeart/2005/8/layout/venn1"/>
    <dgm:cxn modelId="{062B82AB-CE90-FF45-A094-58435115276C}" srcId="{FB31FFDA-602C-D446-978F-7F3B64EA5291}" destId="{BB7A3DB8-5F26-6F45-A84A-771C8DE1B6C2}" srcOrd="1" destOrd="0" parTransId="{BFDF0588-486F-844C-A333-2B635105E197}" sibTransId="{C16C2742-41F1-8146-83DB-0EA5EA8DD3F2}"/>
    <dgm:cxn modelId="{712B9736-3718-4470-A0AA-52C710B0EDEA}" type="presParOf" srcId="{39CC0321-B4F1-484A-858B-AF2705F49F77}" destId="{5FF36E11-4871-5044-86CE-CCB5A43F1B52}" srcOrd="0" destOrd="0" presId="urn:microsoft.com/office/officeart/2005/8/layout/venn1"/>
    <dgm:cxn modelId="{D6FFB684-CEB3-4685-A182-DCE63DAE5ED3}" type="presParOf" srcId="{39CC0321-B4F1-484A-858B-AF2705F49F77}" destId="{11131D49-E611-E441-A6C3-49F0EFC41C1C}" srcOrd="1" destOrd="0" presId="urn:microsoft.com/office/officeart/2005/8/layout/venn1"/>
    <dgm:cxn modelId="{6D5E3DD5-0902-45EC-88B5-909F83183B6E}" type="presParOf" srcId="{39CC0321-B4F1-484A-858B-AF2705F49F77}" destId="{4BA7D005-AE3F-B74B-82E9-71898F93D71D}" srcOrd="2" destOrd="0" presId="urn:microsoft.com/office/officeart/2005/8/layout/venn1"/>
    <dgm:cxn modelId="{50694D90-6A73-474D-8F1E-AD303E0EFB75}" type="presParOf" srcId="{39CC0321-B4F1-484A-858B-AF2705F49F77}" destId="{DBAD7435-B93A-DD4A-A272-8973F5F63DE9}" srcOrd="3" destOrd="0" presId="urn:microsoft.com/office/officeart/2005/8/layout/venn1"/>
    <dgm:cxn modelId="{3D5EC7C8-FB5F-4DB0-ADA5-2D1CF67F61F5}" type="presParOf" srcId="{39CC0321-B4F1-484A-858B-AF2705F49F77}" destId="{475CA09B-47ED-9445-B6AB-12868DE731AB}" srcOrd="4" destOrd="0" presId="urn:microsoft.com/office/officeart/2005/8/layout/venn1"/>
    <dgm:cxn modelId="{C5ADF4C0-ED45-48F6-92B4-00B8C9867A8C}" type="presParOf" srcId="{39CC0321-B4F1-484A-858B-AF2705F49F77}" destId="{C3407D9B-5AAC-3B4D-B867-6FBE51B15FF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31FFDA-602C-D446-978F-7F3B64EA5291}" type="doc">
      <dgm:prSet loTypeId="urn:microsoft.com/office/officeart/2005/8/layout/venn1" loCatId="" qsTypeId="urn:microsoft.com/office/officeart/2005/8/quickstyle/3D3" qsCatId="3D" csTypeId="urn:microsoft.com/office/officeart/2005/8/colors/accent3_5" csCatId="accent3" phldr="1"/>
      <dgm:spPr/>
      <dgm:t>
        <a:bodyPr/>
        <a:lstStyle/>
        <a:p>
          <a:endParaRPr lang="en-US"/>
        </a:p>
      </dgm:t>
    </dgm:pt>
    <dgm:pt modelId="{802FC989-8C2F-3747-9C8F-33490C577B98}">
      <dgm:prSet phldrT="[Text]"/>
      <dgm:spPr/>
      <dgm:t>
        <a:bodyPr/>
        <a:lstStyle/>
        <a:p>
          <a:r>
            <a:rPr lang="en-US" dirty="0" smtClean="0"/>
            <a:t>College and Career Readiness Standards</a:t>
          </a:r>
          <a:endParaRPr lang="en-US" dirty="0"/>
        </a:p>
      </dgm:t>
    </dgm:pt>
    <dgm:pt modelId="{3E44EA61-9D48-234D-AE8B-683DFD4CCCC7}" type="parTrans" cxnId="{91D539EA-AA29-1048-8305-EB91BEF5B8B1}">
      <dgm:prSet/>
      <dgm:spPr/>
      <dgm:t>
        <a:bodyPr/>
        <a:lstStyle/>
        <a:p>
          <a:endParaRPr lang="en-US"/>
        </a:p>
      </dgm:t>
    </dgm:pt>
    <dgm:pt modelId="{5F9371D2-2823-9D40-951D-9FF9C5DA7943}" type="sibTrans" cxnId="{91D539EA-AA29-1048-8305-EB91BEF5B8B1}">
      <dgm:prSet/>
      <dgm:spPr/>
      <dgm:t>
        <a:bodyPr/>
        <a:lstStyle/>
        <a:p>
          <a:endParaRPr lang="en-US"/>
        </a:p>
      </dgm:t>
    </dgm:pt>
    <dgm:pt modelId="{BB7A3DB8-5F26-6F45-A84A-771C8DE1B6C2}">
      <dgm:prSet phldrT="[Text]"/>
      <dgm:spPr/>
      <dgm:t>
        <a:bodyPr/>
        <a:lstStyle/>
        <a:p>
          <a:r>
            <a:rPr lang="en-US" dirty="0" smtClean="0"/>
            <a:t>College Algebra</a:t>
          </a:r>
          <a:endParaRPr lang="en-US" dirty="0"/>
        </a:p>
      </dgm:t>
    </dgm:pt>
    <dgm:pt modelId="{BFDF0588-486F-844C-A333-2B635105E197}" type="parTrans" cxnId="{062B82AB-CE90-FF45-A094-58435115276C}">
      <dgm:prSet/>
      <dgm:spPr/>
      <dgm:t>
        <a:bodyPr/>
        <a:lstStyle/>
        <a:p>
          <a:endParaRPr lang="en-US"/>
        </a:p>
      </dgm:t>
    </dgm:pt>
    <dgm:pt modelId="{C16C2742-41F1-8146-83DB-0EA5EA8DD3F2}" type="sibTrans" cxnId="{062B82AB-CE90-FF45-A094-58435115276C}">
      <dgm:prSet/>
      <dgm:spPr/>
      <dgm:t>
        <a:bodyPr/>
        <a:lstStyle/>
        <a:p>
          <a:endParaRPr lang="en-US"/>
        </a:p>
      </dgm:t>
    </dgm:pt>
    <dgm:pt modelId="{2E667D31-7D7B-A142-997C-6530BF6E0A01}">
      <dgm:prSet phldrT="[Text]"/>
      <dgm:spPr/>
      <dgm:t>
        <a:bodyPr/>
        <a:lstStyle/>
        <a:p>
          <a:r>
            <a:rPr lang="en-US" dirty="0" smtClean="0"/>
            <a:t>Grade 8-Algebra II TEKS</a:t>
          </a:r>
          <a:endParaRPr lang="en-US" dirty="0"/>
        </a:p>
      </dgm:t>
    </dgm:pt>
    <dgm:pt modelId="{F84898D5-C457-A847-8F37-86EDF4A527A9}" type="parTrans" cxnId="{757BE05F-A3BC-1D4F-B5FF-D396389C7E18}">
      <dgm:prSet/>
      <dgm:spPr/>
      <dgm:t>
        <a:bodyPr/>
        <a:lstStyle/>
        <a:p>
          <a:endParaRPr lang="en-US"/>
        </a:p>
      </dgm:t>
    </dgm:pt>
    <dgm:pt modelId="{DA7A590F-EA76-D043-9AFD-B29928D226B7}" type="sibTrans" cxnId="{757BE05F-A3BC-1D4F-B5FF-D396389C7E18}">
      <dgm:prSet/>
      <dgm:spPr/>
      <dgm:t>
        <a:bodyPr/>
        <a:lstStyle/>
        <a:p>
          <a:endParaRPr lang="en-US"/>
        </a:p>
      </dgm:t>
    </dgm:pt>
    <dgm:pt modelId="{39CC0321-B4F1-484A-858B-AF2705F49F77}" type="pres">
      <dgm:prSet presAssocID="{FB31FFDA-602C-D446-978F-7F3B64EA5291}" presName="compositeShape" presStyleCnt="0">
        <dgm:presLayoutVars>
          <dgm:chMax val="7"/>
          <dgm:dir/>
          <dgm:resizeHandles val="exact"/>
        </dgm:presLayoutVars>
      </dgm:prSet>
      <dgm:spPr/>
      <dgm:t>
        <a:bodyPr/>
        <a:lstStyle/>
        <a:p>
          <a:endParaRPr lang="en-US"/>
        </a:p>
      </dgm:t>
    </dgm:pt>
    <dgm:pt modelId="{5FF36E11-4871-5044-86CE-CCB5A43F1B52}" type="pres">
      <dgm:prSet presAssocID="{802FC989-8C2F-3747-9C8F-33490C577B98}" presName="circ1" presStyleLbl="vennNode1" presStyleIdx="0" presStyleCnt="3"/>
      <dgm:spPr/>
      <dgm:t>
        <a:bodyPr/>
        <a:lstStyle/>
        <a:p>
          <a:endParaRPr lang="en-US"/>
        </a:p>
      </dgm:t>
    </dgm:pt>
    <dgm:pt modelId="{11131D49-E611-E441-A6C3-49F0EFC41C1C}" type="pres">
      <dgm:prSet presAssocID="{802FC989-8C2F-3747-9C8F-33490C577B98}" presName="circ1Tx" presStyleLbl="revTx" presStyleIdx="0" presStyleCnt="0">
        <dgm:presLayoutVars>
          <dgm:chMax val="0"/>
          <dgm:chPref val="0"/>
          <dgm:bulletEnabled val="1"/>
        </dgm:presLayoutVars>
      </dgm:prSet>
      <dgm:spPr/>
      <dgm:t>
        <a:bodyPr/>
        <a:lstStyle/>
        <a:p>
          <a:endParaRPr lang="en-US"/>
        </a:p>
      </dgm:t>
    </dgm:pt>
    <dgm:pt modelId="{4BA7D005-AE3F-B74B-82E9-71898F93D71D}" type="pres">
      <dgm:prSet presAssocID="{BB7A3DB8-5F26-6F45-A84A-771C8DE1B6C2}" presName="circ2" presStyleLbl="vennNode1" presStyleIdx="1" presStyleCnt="3" custLinFactNeighborX="3047" custLinFactNeighborY="-13859"/>
      <dgm:spPr/>
      <dgm:t>
        <a:bodyPr/>
        <a:lstStyle/>
        <a:p>
          <a:endParaRPr lang="en-US"/>
        </a:p>
      </dgm:t>
    </dgm:pt>
    <dgm:pt modelId="{DBAD7435-B93A-DD4A-A272-8973F5F63DE9}" type="pres">
      <dgm:prSet presAssocID="{BB7A3DB8-5F26-6F45-A84A-771C8DE1B6C2}" presName="circ2Tx" presStyleLbl="revTx" presStyleIdx="0" presStyleCnt="0">
        <dgm:presLayoutVars>
          <dgm:chMax val="0"/>
          <dgm:chPref val="0"/>
          <dgm:bulletEnabled val="1"/>
        </dgm:presLayoutVars>
      </dgm:prSet>
      <dgm:spPr/>
      <dgm:t>
        <a:bodyPr/>
        <a:lstStyle/>
        <a:p>
          <a:endParaRPr lang="en-US"/>
        </a:p>
      </dgm:t>
    </dgm:pt>
    <dgm:pt modelId="{475CA09B-47ED-9445-B6AB-12868DE731AB}" type="pres">
      <dgm:prSet presAssocID="{2E667D31-7D7B-A142-997C-6530BF6E0A01}" presName="circ3" presStyleLbl="vennNode1" presStyleIdx="2" presStyleCnt="3" custLinFactNeighborX="17243" custLinFactNeighborY="-18624"/>
      <dgm:spPr/>
      <dgm:t>
        <a:bodyPr/>
        <a:lstStyle/>
        <a:p>
          <a:endParaRPr lang="en-US"/>
        </a:p>
      </dgm:t>
    </dgm:pt>
    <dgm:pt modelId="{C3407D9B-5AAC-3B4D-B867-6FBE51B15FFA}" type="pres">
      <dgm:prSet presAssocID="{2E667D31-7D7B-A142-997C-6530BF6E0A01}" presName="circ3Tx" presStyleLbl="revTx" presStyleIdx="0" presStyleCnt="0">
        <dgm:presLayoutVars>
          <dgm:chMax val="0"/>
          <dgm:chPref val="0"/>
          <dgm:bulletEnabled val="1"/>
        </dgm:presLayoutVars>
      </dgm:prSet>
      <dgm:spPr/>
      <dgm:t>
        <a:bodyPr/>
        <a:lstStyle/>
        <a:p>
          <a:endParaRPr lang="en-US"/>
        </a:p>
      </dgm:t>
    </dgm:pt>
  </dgm:ptLst>
  <dgm:cxnLst>
    <dgm:cxn modelId="{B4F64A2D-7C0A-469C-9976-2A638636914F}" type="presOf" srcId="{BB7A3DB8-5F26-6F45-A84A-771C8DE1B6C2}" destId="{DBAD7435-B93A-DD4A-A272-8973F5F63DE9}" srcOrd="1" destOrd="0" presId="urn:microsoft.com/office/officeart/2005/8/layout/venn1"/>
    <dgm:cxn modelId="{74E6662F-D9E4-4C88-A3ED-F46DEC687379}" type="presOf" srcId="{2E667D31-7D7B-A142-997C-6530BF6E0A01}" destId="{C3407D9B-5AAC-3B4D-B867-6FBE51B15FFA}" srcOrd="1" destOrd="0" presId="urn:microsoft.com/office/officeart/2005/8/layout/venn1"/>
    <dgm:cxn modelId="{79639239-1C86-43C7-A56F-4D63E8F92CB6}" type="presOf" srcId="{802FC989-8C2F-3747-9C8F-33490C577B98}" destId="{11131D49-E611-E441-A6C3-49F0EFC41C1C}" srcOrd="1" destOrd="0" presId="urn:microsoft.com/office/officeart/2005/8/layout/venn1"/>
    <dgm:cxn modelId="{B917C8AA-2B94-440A-AF62-4FBE4B23A5F6}" type="presOf" srcId="{FB31FFDA-602C-D446-978F-7F3B64EA5291}" destId="{39CC0321-B4F1-484A-858B-AF2705F49F77}" srcOrd="0" destOrd="0" presId="urn:microsoft.com/office/officeart/2005/8/layout/venn1"/>
    <dgm:cxn modelId="{596A4917-78DF-4B3C-A734-61A8EBCF5291}" type="presOf" srcId="{BB7A3DB8-5F26-6F45-A84A-771C8DE1B6C2}" destId="{4BA7D005-AE3F-B74B-82E9-71898F93D71D}" srcOrd="0" destOrd="0" presId="urn:microsoft.com/office/officeart/2005/8/layout/venn1"/>
    <dgm:cxn modelId="{757BE05F-A3BC-1D4F-B5FF-D396389C7E18}" srcId="{FB31FFDA-602C-D446-978F-7F3B64EA5291}" destId="{2E667D31-7D7B-A142-997C-6530BF6E0A01}" srcOrd="2" destOrd="0" parTransId="{F84898D5-C457-A847-8F37-86EDF4A527A9}" sibTransId="{DA7A590F-EA76-D043-9AFD-B29928D226B7}"/>
    <dgm:cxn modelId="{91D539EA-AA29-1048-8305-EB91BEF5B8B1}" srcId="{FB31FFDA-602C-D446-978F-7F3B64EA5291}" destId="{802FC989-8C2F-3747-9C8F-33490C577B98}" srcOrd="0" destOrd="0" parTransId="{3E44EA61-9D48-234D-AE8B-683DFD4CCCC7}" sibTransId="{5F9371D2-2823-9D40-951D-9FF9C5DA7943}"/>
    <dgm:cxn modelId="{062B82AB-CE90-FF45-A094-58435115276C}" srcId="{FB31FFDA-602C-D446-978F-7F3B64EA5291}" destId="{BB7A3DB8-5F26-6F45-A84A-771C8DE1B6C2}" srcOrd="1" destOrd="0" parTransId="{BFDF0588-486F-844C-A333-2B635105E197}" sibTransId="{C16C2742-41F1-8146-83DB-0EA5EA8DD3F2}"/>
    <dgm:cxn modelId="{EC23031E-FD08-40CC-B605-EC4EF98B1445}" type="presOf" srcId="{802FC989-8C2F-3747-9C8F-33490C577B98}" destId="{5FF36E11-4871-5044-86CE-CCB5A43F1B52}" srcOrd="0" destOrd="0" presId="urn:microsoft.com/office/officeart/2005/8/layout/venn1"/>
    <dgm:cxn modelId="{80FD9202-E5FE-4A10-A567-FA2F018D89D4}" type="presOf" srcId="{2E667D31-7D7B-A142-997C-6530BF6E0A01}" destId="{475CA09B-47ED-9445-B6AB-12868DE731AB}" srcOrd="0" destOrd="0" presId="urn:microsoft.com/office/officeart/2005/8/layout/venn1"/>
    <dgm:cxn modelId="{3C601F94-BC31-4149-9040-131A4CB02AD6}" type="presParOf" srcId="{39CC0321-B4F1-484A-858B-AF2705F49F77}" destId="{5FF36E11-4871-5044-86CE-CCB5A43F1B52}" srcOrd="0" destOrd="0" presId="urn:microsoft.com/office/officeart/2005/8/layout/venn1"/>
    <dgm:cxn modelId="{CE4B189D-AACD-4F29-842F-C2D47D92B942}" type="presParOf" srcId="{39CC0321-B4F1-484A-858B-AF2705F49F77}" destId="{11131D49-E611-E441-A6C3-49F0EFC41C1C}" srcOrd="1" destOrd="0" presId="urn:microsoft.com/office/officeart/2005/8/layout/venn1"/>
    <dgm:cxn modelId="{40253668-CAA6-491A-B54C-BBED051E1F26}" type="presParOf" srcId="{39CC0321-B4F1-484A-858B-AF2705F49F77}" destId="{4BA7D005-AE3F-B74B-82E9-71898F93D71D}" srcOrd="2" destOrd="0" presId="urn:microsoft.com/office/officeart/2005/8/layout/venn1"/>
    <dgm:cxn modelId="{E78FD439-4E65-4AF8-9D50-2C7465980EF3}" type="presParOf" srcId="{39CC0321-B4F1-484A-858B-AF2705F49F77}" destId="{DBAD7435-B93A-DD4A-A272-8973F5F63DE9}" srcOrd="3" destOrd="0" presId="urn:microsoft.com/office/officeart/2005/8/layout/venn1"/>
    <dgm:cxn modelId="{632BB70E-BFBC-4D09-8107-5AC7303CDCCE}" type="presParOf" srcId="{39CC0321-B4F1-484A-858B-AF2705F49F77}" destId="{475CA09B-47ED-9445-B6AB-12868DE731AB}" srcOrd="4" destOrd="0" presId="urn:microsoft.com/office/officeart/2005/8/layout/venn1"/>
    <dgm:cxn modelId="{F56DA1FF-2843-4BE3-A1F2-2A16DCAA1C0B}" type="presParOf" srcId="{39CC0321-B4F1-484A-858B-AF2705F49F77}" destId="{C3407D9B-5AAC-3B4D-B867-6FBE51B15FFA}"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D5796A-7CDB-40B9-A11F-D421A28B91ED}" type="datetimeFigureOut">
              <a:rPr lang="en-US" smtClean="0"/>
              <a:pPr/>
              <a:t>2/3/2016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79ACFD8-91C1-4EFF-B273-5897C9E97F7B}" type="slidenum">
              <a:rPr lang="en-US" smtClean="0"/>
              <a:pPr/>
              <a:t>‹#›</a:t>
            </a:fld>
            <a:endParaRPr lang="en-US" dirty="0"/>
          </a:p>
        </p:txBody>
      </p:sp>
    </p:spTree>
    <p:extLst>
      <p:ext uri="{BB962C8B-B14F-4D97-AF65-F5344CB8AC3E}">
        <p14:creationId xmlns:p14="http://schemas.microsoft.com/office/powerpoint/2010/main" val="164911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1</a:t>
            </a:fld>
            <a:endParaRPr lang="en-US" dirty="0"/>
          </a:p>
        </p:txBody>
      </p:sp>
    </p:spTree>
    <p:extLst>
      <p:ext uri="{BB962C8B-B14F-4D97-AF65-F5344CB8AC3E}">
        <p14:creationId xmlns:p14="http://schemas.microsoft.com/office/powerpoint/2010/main" val="66936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discussions</a:t>
            </a:r>
            <a:r>
              <a:rPr lang="en-US" baseline="0" dirty="0" smtClean="0"/>
              <a:t> about CCRS alignment, professors and teachers realized that in order to change the culture of expectation for students in their district, they would need to make parents more aware of changes to grading policies, grading practices, and student work/expectations.  The VAT determined that a survey of college readiness would give them more information about all stakeholders’ understanding of CCRS and the potential for change in the district.  It would also allow the VAT to make recommendations to the C&amp;I department, the Board, and the K-12 system for real change in the district.</a:t>
            </a:r>
          </a:p>
          <a:p>
            <a:endParaRPr lang="en-US" dirty="0" smtClean="0"/>
          </a:p>
          <a:p>
            <a:r>
              <a:rPr lang="en-US" dirty="0" smtClean="0"/>
              <a:t>Our</a:t>
            </a:r>
            <a:r>
              <a:rPr lang="en-US" baseline="0" dirty="0" smtClean="0"/>
              <a:t> ELAR teachers and specialist supported the math teachers and professors during critical conversations – leading to discussion about the true nature of the difficulties for students.  As math teachers explained student difficulties, ELAR team identified decoding issues, vocabulary deficiencies, and writing/speaking deficiencies.  ELAR team focused on a literacy support guide for math teachers.</a:t>
            </a:r>
          </a:p>
          <a:p>
            <a:endParaRPr lang="en-US" baseline="0" dirty="0" smtClean="0"/>
          </a:p>
          <a:p>
            <a:r>
              <a:rPr lang="en-US" baseline="0" dirty="0" smtClean="0"/>
              <a:t>In sharing AVATAR practices around the region – by P-16+, UTSA P-20 Initiatives, and ESC-20 – more districts inquired about setting up the VAT structures for their own teachers.  Coordinators determined that a professional development sharing to support other structures in the region could support the P-16 pipeline in the region.</a:t>
            </a:r>
          </a:p>
          <a:p>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34</a:t>
            </a:fld>
            <a:endParaRPr lang="en-US"/>
          </a:p>
        </p:txBody>
      </p:sp>
    </p:spTree>
    <p:extLst>
      <p:ext uri="{BB962C8B-B14F-4D97-AF65-F5344CB8AC3E}">
        <p14:creationId xmlns:p14="http://schemas.microsoft.com/office/powerpoint/2010/main" val="200313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3</a:t>
            </a:fld>
            <a:endParaRPr lang="en-US" dirty="0"/>
          </a:p>
        </p:txBody>
      </p:sp>
    </p:spTree>
    <p:extLst>
      <p:ext uri="{BB962C8B-B14F-4D97-AF65-F5344CB8AC3E}">
        <p14:creationId xmlns:p14="http://schemas.microsoft.com/office/powerpoint/2010/main" val="170371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4</a:t>
            </a:fld>
            <a:endParaRPr lang="en-US" dirty="0"/>
          </a:p>
        </p:txBody>
      </p:sp>
    </p:spTree>
    <p:extLst>
      <p:ext uri="{BB962C8B-B14F-4D97-AF65-F5344CB8AC3E}">
        <p14:creationId xmlns:p14="http://schemas.microsoft.com/office/powerpoint/2010/main" val="121800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9ACFD8-91C1-4EFF-B273-5897C9E97F7B}" type="slidenum">
              <a:rPr lang="en-US" smtClean="0"/>
              <a:pPr/>
              <a:t>6</a:t>
            </a:fld>
            <a:endParaRPr lang="en-US" dirty="0"/>
          </a:p>
        </p:txBody>
      </p:sp>
    </p:spTree>
    <p:extLst>
      <p:ext uri="{BB962C8B-B14F-4D97-AF65-F5344CB8AC3E}">
        <p14:creationId xmlns:p14="http://schemas.microsoft.com/office/powerpoint/2010/main" val="394914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a:t>
            </a:r>
            <a:endParaRPr lang="en-US" dirty="0"/>
          </a:p>
        </p:txBody>
      </p:sp>
      <p:sp>
        <p:nvSpPr>
          <p:cNvPr id="4" name="Slide Number Placeholder 3"/>
          <p:cNvSpPr>
            <a:spLocks noGrp="1"/>
          </p:cNvSpPr>
          <p:nvPr>
            <p:ph type="sldNum" sz="quarter" idx="10"/>
          </p:nvPr>
        </p:nvSpPr>
        <p:spPr/>
        <p:txBody>
          <a:bodyPr/>
          <a:lstStyle/>
          <a:p>
            <a:fld id="{560B711B-59B8-4754-AF99-AF1E06286DA4}" type="slidenum">
              <a:rPr lang="en-US" smtClean="0"/>
              <a:pPr/>
              <a:t>8</a:t>
            </a:fld>
            <a:endParaRPr lang="en-US" dirty="0"/>
          </a:p>
        </p:txBody>
      </p:sp>
    </p:spTree>
    <p:extLst>
      <p:ext uri="{BB962C8B-B14F-4D97-AF65-F5344CB8AC3E}">
        <p14:creationId xmlns:p14="http://schemas.microsoft.com/office/powerpoint/2010/main" val="197184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3174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1pPr>
            <a:lvl2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2pPr>
            <a:lvl3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3pPr>
            <a:lvl4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4pPr>
            <a:lvl5pPr eaLnBrk="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33388" algn="l"/>
                <a:tab pos="866775" algn="l"/>
                <a:tab pos="1300163" algn="l"/>
                <a:tab pos="1733550" algn="l"/>
                <a:tab pos="2168525" algn="l"/>
                <a:tab pos="2601913" algn="l"/>
                <a:tab pos="3035300" algn="l"/>
                <a:tab pos="3468688" algn="l"/>
                <a:tab pos="3903663" algn="l"/>
                <a:tab pos="4337050" algn="l"/>
                <a:tab pos="4770438" algn="l"/>
                <a:tab pos="5203825" algn="l"/>
                <a:tab pos="5637213" algn="l"/>
                <a:tab pos="6072188" algn="l"/>
                <a:tab pos="6505575" algn="l"/>
                <a:tab pos="6938963" algn="l"/>
                <a:tab pos="7372350" algn="l"/>
                <a:tab pos="7807325" algn="l"/>
                <a:tab pos="8240713" algn="l"/>
                <a:tab pos="8674100" algn="l"/>
              </a:tabLst>
              <a:defRPr>
                <a:solidFill>
                  <a:srgbClr val="660033"/>
                </a:solidFill>
                <a:latin typeface="Arial" panose="020B0604020202020204" pitchFamily="34" charset="0"/>
                <a:ea typeface="MS Gothic" panose="020B0609070205080204" pitchFamily="49" charset="-128"/>
              </a:defRPr>
            </a:lvl9pPr>
          </a:lstStyle>
          <a:p>
            <a:pPr eaLnBrk="1"/>
            <a:fld id="{C76285BF-4340-45E4-925A-B63AA874D8A9}" type="slidenum">
              <a:rPr lang="en-US" altLang="en-US">
                <a:solidFill>
                  <a:srgbClr val="000000"/>
                </a:solidFill>
                <a:latin typeface="Times New Roman" panose="02020603050405020304" pitchFamily="18" charset="0"/>
                <a:ea typeface="Arial Unicode MS" panose="020B0604020202020204" pitchFamily="34" charset="-128"/>
              </a:rPr>
              <a:pPr eaLnBrk="1"/>
              <a:t>12</a:t>
            </a:fld>
            <a:endParaRPr lang="en-US" altLang="en-US">
              <a:solidFill>
                <a:srgbClr val="000000"/>
              </a:solidFill>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2936825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of alignment with CCRS led to critical conversations about instruction, grading practices, individual teacher expectations vs. professors’ expectations, student reading deficiencies, testing,</a:t>
            </a:r>
            <a:r>
              <a:rPr lang="en-US" baseline="0" dirty="0" smtClean="0"/>
              <a:t> test makeup, etc.</a:t>
            </a:r>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27</a:t>
            </a:fld>
            <a:endParaRPr lang="en-US"/>
          </a:p>
        </p:txBody>
      </p:sp>
    </p:spTree>
    <p:extLst>
      <p:ext uri="{BB962C8B-B14F-4D97-AF65-F5344CB8AC3E}">
        <p14:creationId xmlns:p14="http://schemas.microsoft.com/office/powerpoint/2010/main" val="84691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discussions</a:t>
            </a:r>
            <a:r>
              <a:rPr lang="en-US" baseline="0" dirty="0" smtClean="0"/>
              <a:t> about CCRS alignment, professors and teachers realized that in order to change the culture of expectation for students in their district, they would need to make parents more aware of changes to grading policies, grading practices, and student work/expectations.  The VAT determined that a survey of college readiness would give them more information about all stakeholders’ understanding of CCRS and the potential for change in the district.  It would also allow the VAT to make recommendations to the C&amp;I department, the Board, and the K-12 system for real change in the district.</a:t>
            </a:r>
          </a:p>
          <a:p>
            <a:endParaRPr lang="en-US" dirty="0" smtClean="0"/>
          </a:p>
          <a:p>
            <a:r>
              <a:rPr lang="en-US" dirty="0" smtClean="0"/>
              <a:t>Our</a:t>
            </a:r>
            <a:r>
              <a:rPr lang="en-US" baseline="0" dirty="0" smtClean="0"/>
              <a:t> ELAR teachers and specialist supported the math teachers and professors during critical conversations – leading to discussion about the true nature of the difficulties for students.  As math teachers explained student difficulties, ELAR team identified decoding issues, vocabulary deficiencies, and writing/speaking deficiencies.  ELAR team focused on a literacy support guide for math teachers.</a:t>
            </a:r>
          </a:p>
          <a:p>
            <a:endParaRPr lang="en-US" baseline="0" dirty="0" smtClean="0"/>
          </a:p>
          <a:p>
            <a:r>
              <a:rPr lang="en-US" baseline="0" dirty="0" smtClean="0"/>
              <a:t>In sharing AVATAR practices around the region – by P-16+, UTSA P-20 Initiatives, and ESC-20 – more districts inquired about setting up the VAT structures for their own teachers.  Coordinators determined that a professional development sharing to support other structures in the region could support the P-16 pipeline in the region.</a:t>
            </a:r>
          </a:p>
          <a:p>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28</a:t>
            </a:fld>
            <a:endParaRPr lang="en-US"/>
          </a:p>
        </p:txBody>
      </p:sp>
    </p:spTree>
    <p:extLst>
      <p:ext uri="{BB962C8B-B14F-4D97-AF65-F5344CB8AC3E}">
        <p14:creationId xmlns:p14="http://schemas.microsoft.com/office/powerpoint/2010/main" val="200313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of alignment with CCRS led to critical conversations about instruction, grading practices, individual teacher expectations vs. professors’ expectations, student reading deficiencies, testing,</a:t>
            </a:r>
            <a:r>
              <a:rPr lang="en-US" baseline="0" dirty="0" smtClean="0"/>
              <a:t> test makeup, etc.</a:t>
            </a:r>
            <a:endParaRPr lang="en-US" dirty="0"/>
          </a:p>
        </p:txBody>
      </p:sp>
      <p:sp>
        <p:nvSpPr>
          <p:cNvPr id="4" name="Slide Number Placeholder 3"/>
          <p:cNvSpPr>
            <a:spLocks noGrp="1"/>
          </p:cNvSpPr>
          <p:nvPr>
            <p:ph type="sldNum" sz="quarter" idx="10"/>
          </p:nvPr>
        </p:nvSpPr>
        <p:spPr/>
        <p:txBody>
          <a:bodyPr/>
          <a:lstStyle/>
          <a:p>
            <a:fld id="{211BB61A-CCC6-447B-8B70-FDFFA099C474}" type="slidenum">
              <a:rPr lang="en-US" smtClean="0"/>
              <a:pPr/>
              <a:t>33</a:t>
            </a:fld>
            <a:endParaRPr lang="en-US"/>
          </a:p>
        </p:txBody>
      </p:sp>
    </p:spTree>
    <p:extLst>
      <p:ext uri="{BB962C8B-B14F-4D97-AF65-F5344CB8AC3E}">
        <p14:creationId xmlns:p14="http://schemas.microsoft.com/office/powerpoint/2010/main" val="846913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02262" y="2133600"/>
            <a:ext cx="4758475" cy="232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2002262" y="6329723"/>
            <a:ext cx="5105400" cy="400110"/>
          </a:xfrm>
          <a:prstGeom prst="rect">
            <a:avLst/>
          </a:prstGeom>
          <a:noFill/>
        </p:spPr>
        <p:txBody>
          <a:bodyPr wrap="square" rtlCol="0">
            <a:spAutoFit/>
          </a:bodyPr>
          <a:lstStyle/>
          <a:p>
            <a:pPr lvl="0" algn="ctr">
              <a:spcBef>
                <a:spcPct val="20000"/>
              </a:spcBef>
            </a:pPr>
            <a:r>
              <a:rPr lang="en-US" sz="2000" baseline="0" dirty="0">
                <a:solidFill>
                  <a:srgbClr val="C00000"/>
                </a:solidFill>
              </a:rPr>
              <a:t>http</a:t>
            </a:r>
            <a:r>
              <a:rPr lang="en-US" sz="2000" baseline="0" dirty="0" smtClean="0">
                <a:solidFill>
                  <a:srgbClr val="C00000"/>
                </a:solidFill>
              </a:rPr>
              <a:t>://untavatar.org</a:t>
            </a:r>
            <a:endParaRPr lang="en-US" sz="2000" baseline="0" dirty="0">
              <a:solidFill>
                <a:srgbClr val="C00000"/>
              </a:solidFill>
            </a:endParaRPr>
          </a:p>
        </p:txBody>
      </p:sp>
    </p:spTree>
    <p:extLst>
      <p:ext uri="{BB962C8B-B14F-4D97-AF65-F5344CB8AC3E}">
        <p14:creationId xmlns:p14="http://schemas.microsoft.com/office/powerpoint/2010/main" val="1187052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2680" y="5845854"/>
            <a:ext cx="1676400" cy="819879"/>
          </a:xfrm>
          <a:prstGeom prst="rect">
            <a:avLst/>
          </a:prstGeom>
        </p:spPr>
      </p:pic>
    </p:spTree>
    <p:extLst>
      <p:ext uri="{BB962C8B-B14F-4D97-AF65-F5344CB8AC3E}">
        <p14:creationId xmlns:p14="http://schemas.microsoft.com/office/powerpoint/2010/main" val="31006196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smtClean="0"/>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8817928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8575483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lvl1pPr>
              <a:defRPr sz="1200"/>
            </a:lvl1pPr>
          </a:lstStyle>
          <a:p>
            <a:r>
              <a:rPr lang="en-US" smtClean="0"/>
              <a:t>http://untavatar.org</a:t>
            </a:r>
            <a:endParaRPr lang="en-US" dirty="0"/>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4293783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0153974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http://untavatar.org</a:t>
            </a:r>
            <a:endParaRPr lang="en-US" dirty="0"/>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6726774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4368849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userDrawn="1"/>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13614565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957586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5293" y="5963255"/>
            <a:ext cx="1676400" cy="819879"/>
          </a:xfrm>
          <a:prstGeom prst="rect">
            <a:avLst/>
          </a:prstGeom>
        </p:spPr>
      </p:pic>
    </p:spTree>
    <p:extLst>
      <p:ext uri="{BB962C8B-B14F-4D97-AF65-F5344CB8AC3E}">
        <p14:creationId xmlns:p14="http://schemas.microsoft.com/office/powerpoint/2010/main" val="2173338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
        <p:nvSpPr>
          <p:cNvPr id="7" name="Text Placeholder 6"/>
          <p:cNvSpPr>
            <a:spLocks noGrp="1"/>
          </p:cNvSpPr>
          <p:nvPr>
            <p:ph type="body" sz="quarter" idx="13" hasCustomPrompt="1"/>
          </p:nvPr>
        </p:nvSpPr>
        <p:spPr>
          <a:xfrm>
            <a:off x="532356" y="6223990"/>
            <a:ext cx="2057400" cy="277812"/>
          </a:xfrm>
        </p:spPr>
        <p:txBody>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800"/>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sz="1200" b="1" u="none" dirty="0" smtClean="0">
                <a:solidFill>
                  <a:srgbClr val="C00000"/>
                </a:solidFill>
              </a:rPr>
              <a:t>http://untavatar.org</a:t>
            </a:r>
          </a:p>
        </p:txBody>
      </p:sp>
    </p:spTree>
    <p:extLst>
      <p:ext uri="{BB962C8B-B14F-4D97-AF65-F5344CB8AC3E}">
        <p14:creationId xmlns:p14="http://schemas.microsoft.com/office/powerpoint/2010/main" val="2252294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7818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sz="1200">
                <a:solidFill>
                  <a:srgbClr val="C00000"/>
                </a:solidFill>
              </a:defRPr>
            </a:lvl1pPr>
          </a:lstStyle>
          <a:p>
            <a:r>
              <a:rPr lang="en-US" smtClean="0"/>
              <a:t>http://untavatar.org</a:t>
            </a:r>
            <a:endParaRPr lang="en-US" dirty="0"/>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019386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0D9AAF9-0DB0-42B8-A64F-A5BB3066272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13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070" y="5936701"/>
            <a:ext cx="1676400" cy="819879"/>
          </a:xfrm>
          <a:prstGeom prst="rect">
            <a:avLst/>
          </a:prstGeom>
        </p:spPr>
      </p:pic>
      <p:sp>
        <p:nvSpPr>
          <p:cNvPr id="23" name="Text Placeholder 22"/>
          <p:cNvSpPr>
            <a:spLocks noGrp="1"/>
          </p:cNvSpPr>
          <p:nvPr>
            <p:ph type="body" sz="quarter" idx="13" hasCustomPrompt="1"/>
          </p:nvPr>
        </p:nvSpPr>
        <p:spPr>
          <a:xfrm>
            <a:off x="866775" y="6427788"/>
            <a:ext cx="3322638" cy="328612"/>
          </a:xfrm>
        </p:spPr>
        <p:txBody>
          <a:bodyPr>
            <a:normAutofit/>
          </a:bodyPr>
          <a:lstStyle>
            <a:lvl1pPr marL="342900" marR="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3684050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
        <p:nvSpPr>
          <p:cNvPr id="9" name="Text Placeholder 8"/>
          <p:cNvSpPr>
            <a:spLocks noGrp="1"/>
          </p:cNvSpPr>
          <p:nvPr>
            <p:ph type="body" sz="quarter" idx="13" hasCustomPrompt="1"/>
          </p:nvPr>
        </p:nvSpPr>
        <p:spPr>
          <a:xfrm>
            <a:off x="609917" y="6248400"/>
            <a:ext cx="4030663" cy="381000"/>
          </a:xfrm>
        </p:spPr>
        <p:txBody>
          <a:bodyPr>
            <a:normAutofit/>
          </a:bodyPr>
          <a:lstStyle>
            <a:lvl1pPr marL="0" marR="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sz="1200">
                <a:solidFill>
                  <a:srgbClr val="C00000"/>
                </a:solidFill>
              </a:defRPr>
            </a:lvl1p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r>
              <a:rPr lang="en-US" dirty="0" smtClean="0"/>
              <a:t>http://untavatar.org</a:t>
            </a:r>
          </a:p>
        </p:txBody>
      </p:sp>
    </p:spTree>
    <p:extLst>
      <p:ext uri="{BB962C8B-B14F-4D97-AF65-F5344CB8AC3E}">
        <p14:creationId xmlns:p14="http://schemas.microsoft.com/office/powerpoint/2010/main" val="21766894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lvl1pPr>
              <a:defRPr sz="1200"/>
            </a:lvl1pPr>
          </a:lstStyle>
          <a:p>
            <a:r>
              <a:rPr lang="en-US" smtClean="0"/>
              <a:t>http://untavatar.org</a:t>
            </a:r>
            <a:endParaRPr lang="en-US" dirty="0"/>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235952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a:xfrm>
            <a:off x="0" y="6400800"/>
            <a:ext cx="2869195" cy="228659"/>
          </a:xfrm>
        </p:spPr>
        <p:txBody>
          <a:bodyPr/>
          <a:lstStyle>
            <a:lvl1pPr algn="ctr">
              <a:defRPr sz="1200"/>
            </a:lvl1pPr>
          </a:lstStyle>
          <a:p>
            <a:r>
              <a:rPr lang="en-US" smtClean="0"/>
              <a:t>http://untavatar.org</a:t>
            </a:r>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5364446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8774780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sz="1200"/>
            </a:lvl1pPr>
          </a:lstStyle>
          <a:p>
            <a:r>
              <a:rPr lang="en-US" smtClean="0"/>
              <a:t>http://untavatar.org</a:t>
            </a:r>
            <a:endParaRPr lang="en-US" dirty="0"/>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26460779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560111" y="6377097"/>
            <a:ext cx="990599" cy="228659"/>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A79836AA-2E5C-4B78-BCFE-529AC8470618}" type="slidenum">
              <a:rPr lang="en-US" smtClean="0"/>
              <a:pPr/>
              <a:t>‹#›</a:t>
            </a:fld>
            <a:endParaRPr lang="en-US" dirty="0"/>
          </a:p>
        </p:txBody>
      </p:sp>
    </p:spTree>
    <p:extLst>
      <p:ext uri="{BB962C8B-B14F-4D97-AF65-F5344CB8AC3E}">
        <p14:creationId xmlns:p14="http://schemas.microsoft.com/office/powerpoint/2010/main" val="34038213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24" cstate="print">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1200" b="1" i="0">
                <a:solidFill>
                  <a:schemeClr val="accent1"/>
                </a:solidFill>
              </a:defRPr>
            </a:lvl1pPr>
          </a:lstStyle>
          <a:p>
            <a:r>
              <a:rPr lang="en-US" smtClean="0"/>
              <a:t>http://untavatar.org</a:t>
            </a:r>
            <a:endParaRPr lang="en-US" dirty="0"/>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A79836AA-2E5C-4B78-BCFE-529AC8470618}" type="slidenum">
              <a:rPr lang="en-US" smtClean="0"/>
              <a:pPr/>
              <a:t>‹#›</a:t>
            </a:fld>
            <a:endParaRPr lang="en-US" dirty="0"/>
          </a:p>
        </p:txBody>
      </p:sp>
      <p:pic>
        <p:nvPicPr>
          <p:cNvPr id="18" name="Picture 1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17210" y="5886113"/>
            <a:ext cx="1676400" cy="819879"/>
          </a:xfrm>
          <a:prstGeom prst="rect">
            <a:avLst/>
          </a:prstGeom>
        </p:spPr>
      </p:pic>
    </p:spTree>
    <p:extLst>
      <p:ext uri="{BB962C8B-B14F-4D97-AF65-F5344CB8AC3E}">
        <p14:creationId xmlns:p14="http://schemas.microsoft.com/office/powerpoint/2010/main" val="301654464"/>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 id="2147484780" r:id="rId18"/>
    <p:sldLayoutId id="2147484783" r:id="rId19"/>
    <p:sldLayoutId id="2147484785" r:id="rId20"/>
    <p:sldLayoutId id="2147484786" r:id="rId21"/>
    <p:sldLayoutId id="2147484787" r:id="rId22"/>
  </p:sldLayoutIdLst>
  <p:timing>
    <p:tnLst>
      <p:par>
        <p:cTn id="1" dur="indefinite" restart="never" nodeType="tmRoot"/>
      </p:par>
    </p:tnLst>
  </p:timing>
  <p:hf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hyperlink" Target="mailto:mmcharen@kleinisd.net" TargetMode="External"/><Relationship Id="rId3" Type="http://schemas.openxmlformats.org/officeDocument/2006/relationships/hyperlink" Target="mailto:lashonda.evans@esc4.net" TargetMode="External"/><Relationship Id="rId7" Type="http://schemas.openxmlformats.org/officeDocument/2006/relationships/hyperlink" Target="mailto:egilleland@kleinisd.net" TargetMode="External"/><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hyperlink" Target="mailto:trhodri@springisd.org" TargetMode="External"/><Relationship Id="rId5" Type="http://schemas.openxmlformats.org/officeDocument/2006/relationships/hyperlink" Target="mailto:cynthiaw@springisd.org" TargetMode="External"/><Relationship Id="rId10" Type="http://schemas.openxmlformats.org/officeDocument/2006/relationships/hyperlink" Target="mailto:Martha.E.Donnelly@lonestar.edu" TargetMode="External"/><Relationship Id="rId4" Type="http://schemas.openxmlformats.org/officeDocument/2006/relationships/hyperlink" Target="https://post2.esc4.net/owa/redir.aspx?C=6-cNSg8-wkqNqYiAYTjHmf5fJJ1Hn9II05MEg0TbTcHBfh8x4lswk0-WcBPkSQHExFWo3SNXZe4.&amp;URL=mailto:jgiddings@houstonaplus.org" TargetMode="External"/><Relationship Id="rId9" Type="http://schemas.openxmlformats.org/officeDocument/2006/relationships/hyperlink" Target="mailto:Brian.L.Reeves@lonestar.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Microsoft_Word_97_-_2003_Document1.doc"/></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wmf"/><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wm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untavatar.org/sites/default/files/AVATAR/Region%201%20TxCAN%20Presentation%20RGVFOCUS_HB5CollegePrepCourse.pdf/"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untavatar.org/avatar/files/region-17/regional-materials/"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wmf"/><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w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untavatar.org/sites/default/files/AVATAR/Region%201%20TxCAN%20Presentation%20RGVFOCUS_HB5CollegePrepCourse.pdf/"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untavatar.org/avatar/files/region-17/regional-materials/"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untavatar.or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jcunningham@edexcellence.org" TargetMode="External"/><Relationship Id="rId2" Type="http://schemas.openxmlformats.org/officeDocument/2006/relationships/hyperlink" Target="mailto:mary.harris@unt.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2.ed.gov/programs/dropout/curricularalignment092414.pdf"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914400" y="1295400"/>
            <a:ext cx="7289277" cy="4330576"/>
          </a:xfrm>
        </p:spPr>
        <p:txBody>
          <a:bodyPr>
            <a:normAutofit/>
          </a:bodyPr>
          <a:lstStyle/>
          <a:p>
            <a:pPr algn="ctr"/>
            <a:r>
              <a:rPr lang="en-US" sz="3600" dirty="0" smtClean="0"/>
              <a:t>Vertical Alignment for Bridging Gaps in Mathematics</a:t>
            </a:r>
            <a:br>
              <a:rPr lang="en-US" sz="3600" dirty="0" smtClean="0"/>
            </a:br>
            <a:r>
              <a:rPr lang="en-US" sz="2000" dirty="0" smtClean="0"/>
              <a:t>Bridges to Success Summit </a:t>
            </a:r>
            <a:br>
              <a:rPr lang="en-US" sz="2000" dirty="0" smtClean="0"/>
            </a:br>
            <a:r>
              <a:rPr lang="en-US" sz="2000" dirty="0" smtClean="0"/>
              <a:t>October 16 &amp; 17, 2015</a:t>
            </a:r>
            <a:br>
              <a:rPr lang="en-US" sz="2000" dirty="0" smtClean="0"/>
            </a:br>
            <a:r>
              <a:rPr lang="en-US" sz="2000" dirty="0" smtClean="0"/>
              <a:t>Victoria, TX</a:t>
            </a:r>
            <a:endParaRPr lang="en-US" sz="2000" dirty="0"/>
          </a:p>
        </p:txBody>
      </p:sp>
      <p:sp>
        <p:nvSpPr>
          <p:cNvPr id="7" name="Slide Number Placeholder 6"/>
          <p:cNvSpPr>
            <a:spLocks noGrp="1"/>
          </p:cNvSpPr>
          <p:nvPr>
            <p:ph type="sldNum" sz="quarter" idx="4"/>
          </p:nvPr>
        </p:nvSpPr>
        <p:spPr/>
        <p:txBody>
          <a:bodyPr/>
          <a:lstStyle/>
          <a:p>
            <a:fld id="{A79836AA-2E5C-4B78-BCFE-529AC8470618}" type="slidenum">
              <a:rPr lang="en-US" smtClean="0"/>
              <a:pPr/>
              <a:t>1</a:t>
            </a:fld>
            <a:endParaRPr lang="en-US" dirty="0"/>
          </a:p>
        </p:txBody>
      </p:sp>
    </p:spTree>
    <p:extLst>
      <p:ext uri="{BB962C8B-B14F-4D97-AF65-F5344CB8AC3E}">
        <p14:creationId xmlns:p14="http://schemas.microsoft.com/office/powerpoint/2010/main" val="3887347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824256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0"/>
            <a:ext cx="8763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EE logo L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447800"/>
            <a:ext cx="1447800" cy="1075055"/>
          </a:xfrm>
          <a:prstGeom prst="rect">
            <a:avLst/>
          </a:prstGeom>
          <a:noFill/>
          <a:ln>
            <a:noFill/>
          </a:ln>
        </p:spPr>
      </p:pic>
      <p:sp>
        <p:nvSpPr>
          <p:cNvPr id="5" name="Slide Number Placeholder 4"/>
          <p:cNvSpPr>
            <a:spLocks noGrp="1"/>
          </p:cNvSpPr>
          <p:nvPr>
            <p:ph type="sldNum" sz="quarter" idx="12"/>
          </p:nvPr>
        </p:nvSpPr>
        <p:spPr/>
        <p:txBody>
          <a:bodyPr/>
          <a:lstStyle/>
          <a:p>
            <a:fld id="{A79836AA-2E5C-4B78-BCFE-529AC8470618}" type="slidenum">
              <a:rPr lang="en-US" smtClean="0"/>
              <a:pPr/>
              <a:t>10</a:t>
            </a:fld>
            <a:endParaRPr lang="en-US" dirty="0"/>
          </a:p>
        </p:txBody>
      </p:sp>
    </p:spTree>
    <p:extLst>
      <p:ext uri="{BB962C8B-B14F-4D97-AF65-F5344CB8AC3E}">
        <p14:creationId xmlns:p14="http://schemas.microsoft.com/office/powerpoint/2010/main" val="247577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0" y="2209800"/>
            <a:ext cx="9144000" cy="4648200"/>
          </a:xfrm>
        </p:spPr>
        <p:txBody>
          <a:bodyPr>
            <a:normAutofit/>
          </a:bodyPr>
          <a:lstStyle/>
          <a:p>
            <a:pPr marL="406086" indent="279364">
              <a:lnSpc>
                <a:spcPct val="90000"/>
              </a:lnSpc>
            </a:pPr>
            <a:r>
              <a:rPr lang="en-US" altLang="en-US" sz="2400" dirty="0" smtClean="0"/>
              <a:t>Develop and sustain partnerships with ELA Team, ISDs, IHEs, ESC2, ESC1, and Workforce Solutions</a:t>
            </a:r>
          </a:p>
          <a:p>
            <a:pPr marL="406086" indent="279364">
              <a:lnSpc>
                <a:spcPct val="90000"/>
              </a:lnSpc>
            </a:pPr>
            <a:r>
              <a:rPr lang="en-US" altLang="en-US" sz="2400" dirty="0" smtClean="0"/>
              <a:t>Develop, implement, and document results of the </a:t>
            </a:r>
            <a:r>
              <a:rPr lang="en-US" altLang="en-US" sz="2400" dirty="0"/>
              <a:t>College </a:t>
            </a:r>
            <a:r>
              <a:rPr lang="en-US" altLang="en-US" sz="2400" dirty="0" smtClean="0"/>
              <a:t>Preparatory Courses</a:t>
            </a:r>
            <a:endParaRPr lang="en-US" altLang="en-US" sz="2400" dirty="0"/>
          </a:p>
          <a:p>
            <a:pPr marL="406086" indent="279364">
              <a:lnSpc>
                <a:spcPct val="90000"/>
              </a:lnSpc>
            </a:pPr>
            <a:r>
              <a:rPr lang="en-US" altLang="en-US" sz="2400" dirty="0" smtClean="0"/>
              <a:t>Review and analyze data</a:t>
            </a:r>
          </a:p>
          <a:p>
            <a:pPr marL="406086" indent="279364">
              <a:lnSpc>
                <a:spcPct val="90000"/>
              </a:lnSpc>
            </a:pPr>
            <a:r>
              <a:rPr lang="en-US" altLang="en-US" sz="2400" dirty="0" smtClean="0"/>
              <a:t>Promote </a:t>
            </a:r>
            <a:r>
              <a:rPr lang="en-US" altLang="en-US" sz="2400" dirty="0"/>
              <a:t>greater </a:t>
            </a:r>
            <a:r>
              <a:rPr lang="en-US" altLang="en-US" sz="2400" dirty="0" smtClean="0"/>
              <a:t>alignment, especially </a:t>
            </a:r>
            <a:r>
              <a:rPr lang="en-US" altLang="en-US" sz="2400" dirty="0"/>
              <a:t>in </a:t>
            </a:r>
            <a:r>
              <a:rPr lang="en-US" altLang="en-US" sz="2400" dirty="0" smtClean="0"/>
              <a:t>math, including non-course based options</a:t>
            </a:r>
            <a:endParaRPr lang="en-US" altLang="en-US" sz="2400" dirty="0"/>
          </a:p>
          <a:p>
            <a:pPr marL="406086" indent="279364">
              <a:lnSpc>
                <a:spcPct val="90000"/>
              </a:lnSpc>
            </a:pPr>
            <a:r>
              <a:rPr lang="en-US" altLang="en-US" sz="2400" dirty="0"/>
              <a:t>Transition to new </a:t>
            </a:r>
            <a:r>
              <a:rPr lang="en-US" altLang="en-US" sz="2400" dirty="0" smtClean="0"/>
              <a:t>Mathematics TEKS</a:t>
            </a:r>
            <a:endParaRPr lang="en-US" altLang="en-US" sz="2400" dirty="0"/>
          </a:p>
          <a:p>
            <a:pPr marL="406086" indent="279364">
              <a:lnSpc>
                <a:spcPct val="90000"/>
              </a:lnSpc>
            </a:pPr>
            <a:r>
              <a:rPr lang="en-US" altLang="en-US" sz="2400" dirty="0" smtClean="0"/>
              <a:t>Align K-12 and postsecondary career pathways with workforce needs</a:t>
            </a:r>
          </a:p>
          <a:p>
            <a:pPr marL="406086" indent="0">
              <a:lnSpc>
                <a:spcPct val="90000"/>
              </a:lnSpc>
              <a:buNone/>
            </a:pPr>
            <a:endParaRPr lang="en-US" altLang="en-US" sz="2400" dirty="0" smtClean="0"/>
          </a:p>
          <a:p>
            <a:pPr marL="406086" indent="279364">
              <a:lnSpc>
                <a:spcPct val="90000"/>
              </a:lnSpc>
            </a:pPr>
            <a:endParaRPr lang="en-US" altLang="en-US" sz="3628" dirty="0"/>
          </a:p>
        </p:txBody>
      </p:sp>
      <p:sp>
        <p:nvSpPr>
          <p:cNvPr id="24579" name="Rectangle 2"/>
          <p:cNvSpPr>
            <a:spLocks noGrp="1" noChangeArrowheads="1"/>
          </p:cNvSpPr>
          <p:nvPr>
            <p:ph type="title"/>
          </p:nvPr>
        </p:nvSpPr>
        <p:spPr>
          <a:xfrm>
            <a:off x="359022" y="305640"/>
            <a:ext cx="8556019" cy="1584000"/>
          </a:xfrm>
        </p:spPr>
        <p:txBody>
          <a:bodyPr/>
          <a:lstStyle/>
          <a:p>
            <a:pPr algn="ctr">
              <a:defRPr/>
            </a:pPr>
            <a:r>
              <a:rPr lang="en-US" altLang="en-US" dirty="0" smtClean="0"/>
              <a:t/>
            </a:r>
            <a:br>
              <a:rPr lang="en-US" altLang="en-US" dirty="0" smtClean="0"/>
            </a:br>
            <a:r>
              <a:rPr altLang="en-US" dirty="0" smtClean="0"/>
              <a:t>Coastal Bend</a:t>
            </a:r>
            <a:r>
              <a:rPr lang="en-US" altLang="en-US" dirty="0" smtClean="0"/>
              <a:t/>
            </a:r>
            <a:br>
              <a:rPr lang="en-US" altLang="en-US" dirty="0" smtClean="0"/>
            </a:br>
            <a:r>
              <a:rPr altLang="en-US" b="1" dirty="0" smtClean="0">
                <a:solidFill>
                  <a:srgbClr val="C00000"/>
                </a:solidFill>
              </a:rPr>
              <a:t>AVATAR</a:t>
            </a:r>
            <a:r>
              <a:rPr lang="en-US" altLang="en-US" b="1" dirty="0" smtClean="0">
                <a:solidFill>
                  <a:srgbClr val="C00000"/>
                </a:solidFill>
              </a:rPr>
              <a:t> Goals</a:t>
            </a:r>
            <a:r>
              <a:rPr altLang="en-US" dirty="0" smtClean="0"/>
              <a:t/>
            </a:r>
            <a:br>
              <a:rPr altLang="en-US" dirty="0" smtClean="0"/>
            </a:br>
            <a:endParaRPr altLang="en-US" sz="3175" b="1" dirty="0"/>
          </a:p>
        </p:txBody>
      </p:sp>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926356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260641" y="2253961"/>
            <a:ext cx="8534880" cy="4407840"/>
          </a:xfrm>
        </p:spPr>
        <p:txBody>
          <a:bodyPr>
            <a:normAutofit/>
          </a:bodyPr>
          <a:lstStyle/>
          <a:p>
            <a:pPr eaLnBrk="1" hangingPunct="1">
              <a:lnSpc>
                <a:spcPct val="90000"/>
              </a:lnSpc>
            </a:pPr>
            <a:r>
              <a:rPr lang="en-US" altLang="en-US" sz="2993" dirty="0"/>
              <a:t>Part of a statewide network</a:t>
            </a:r>
          </a:p>
          <a:p>
            <a:pPr eaLnBrk="1" hangingPunct="1">
              <a:lnSpc>
                <a:spcPct val="90000"/>
              </a:lnSpc>
            </a:pPr>
            <a:r>
              <a:rPr lang="en-US" altLang="en-US" sz="2993" dirty="0"/>
              <a:t>Year </a:t>
            </a:r>
            <a:r>
              <a:rPr lang="en-US" altLang="en-US" sz="2993" dirty="0" smtClean="0"/>
              <a:t>4 </a:t>
            </a:r>
            <a:r>
              <a:rPr lang="en-US" altLang="en-US" sz="2993" dirty="0"/>
              <a:t>for Project</a:t>
            </a:r>
          </a:p>
          <a:p>
            <a:pPr eaLnBrk="1" hangingPunct="1">
              <a:lnSpc>
                <a:spcPct val="90000"/>
              </a:lnSpc>
            </a:pPr>
            <a:r>
              <a:rPr lang="en-US" altLang="en-US" sz="2993" dirty="0" smtClean="0"/>
              <a:t>Partner with all four IHEs</a:t>
            </a:r>
          </a:p>
          <a:p>
            <a:pPr eaLnBrk="1" hangingPunct="1">
              <a:lnSpc>
                <a:spcPct val="90000"/>
              </a:lnSpc>
            </a:pPr>
            <a:r>
              <a:rPr lang="en-US" altLang="en-US" sz="2993" dirty="0" smtClean="0"/>
              <a:t>Now have a partnership with ESC Region 1</a:t>
            </a:r>
          </a:p>
          <a:p>
            <a:pPr eaLnBrk="1" hangingPunct="1">
              <a:lnSpc>
                <a:spcPct val="90000"/>
              </a:lnSpc>
            </a:pPr>
            <a:r>
              <a:rPr lang="en-US" altLang="en-US" sz="2993" dirty="0" smtClean="0"/>
              <a:t>Join with ELA team</a:t>
            </a:r>
          </a:p>
          <a:p>
            <a:pPr eaLnBrk="1" hangingPunct="1">
              <a:lnSpc>
                <a:spcPct val="90000"/>
              </a:lnSpc>
            </a:pPr>
            <a:r>
              <a:rPr lang="en-US" altLang="en-US" sz="2993" dirty="0" smtClean="0"/>
              <a:t>Team </a:t>
            </a:r>
            <a:r>
              <a:rPr lang="en-US" altLang="en-US" sz="2993" dirty="0"/>
              <a:t>members meet once a month to achieve goals </a:t>
            </a:r>
          </a:p>
          <a:p>
            <a:pPr eaLnBrk="1" hangingPunct="1">
              <a:lnSpc>
                <a:spcPct val="90000"/>
              </a:lnSpc>
            </a:pPr>
            <a:r>
              <a:rPr lang="en-US" altLang="en-US" sz="2993" dirty="0"/>
              <a:t>Funding from THECB</a:t>
            </a:r>
          </a:p>
        </p:txBody>
      </p:sp>
      <p:sp>
        <p:nvSpPr>
          <p:cNvPr id="16387" name="Rectangle 2"/>
          <p:cNvSpPr>
            <a:spLocks noGrp="1" noChangeArrowheads="1"/>
          </p:cNvSpPr>
          <p:nvPr>
            <p:ph type="title"/>
          </p:nvPr>
        </p:nvSpPr>
        <p:spPr>
          <a:xfrm>
            <a:off x="761761" y="305641"/>
            <a:ext cx="5486400" cy="1098720"/>
          </a:xfrm>
        </p:spPr>
        <p:txBody>
          <a:bodyPr/>
          <a:lstStyle/>
          <a:p>
            <a:pPr>
              <a:defRPr/>
            </a:pPr>
            <a:r>
              <a:rPr altLang="en-US" sz="2449" b="1"/>
              <a:t>.</a:t>
            </a:r>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81" y="392040"/>
            <a:ext cx="5598720" cy="13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593896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295400"/>
            <a:ext cx="3130006" cy="3982531"/>
          </a:xfrm>
        </p:spPr>
        <p:txBody>
          <a:bodyPr/>
          <a:lstStyle/>
          <a:p>
            <a:r>
              <a:rPr lang="en-US" b="1" dirty="0" smtClean="0"/>
              <a:t>Highlights of  AVATAR  Mathematics</a:t>
            </a:r>
            <a:br>
              <a:rPr lang="en-US" b="1" dirty="0" smtClean="0"/>
            </a:br>
            <a:r>
              <a:rPr lang="en-US" b="1" dirty="0" smtClean="0"/>
              <a:t>Teamwork</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752600"/>
            <a:ext cx="3640259"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Table 2"/>
          <p:cNvGraphicFramePr>
            <a:graphicFrameLocks noGrp="1"/>
          </p:cNvGraphicFramePr>
          <p:nvPr>
            <p:extLst/>
          </p:nvPr>
        </p:nvGraphicFramePr>
        <p:xfrm>
          <a:off x="1295400" y="37642800"/>
          <a:ext cx="615440" cy="38276784"/>
        </p:xfrm>
        <a:graphic>
          <a:graphicData uri="http://schemas.openxmlformats.org/drawingml/2006/table">
            <a:tbl>
              <a:tblPr firstRow="1" firstCol="1" bandRow="1">
                <a:tableStyleId>{5C22544A-7EE6-4342-B048-85BDC9FD1C3A}</a:tableStyleId>
              </a:tblPr>
              <a:tblGrid>
                <a:gridCol w="123088"/>
                <a:gridCol w="123088"/>
                <a:gridCol w="123088"/>
                <a:gridCol w="123088"/>
                <a:gridCol w="123088"/>
              </a:tblGrid>
              <a:tr h="0">
                <a:tc>
                  <a:txBody>
                    <a:bodyPr/>
                    <a:lstStyle/>
                    <a:p>
                      <a:pPr marL="0" marR="0">
                        <a:lnSpc>
                          <a:spcPct val="115000"/>
                        </a:lnSpc>
                        <a:spcBef>
                          <a:spcPts val="0"/>
                        </a:spcBef>
                        <a:spcAft>
                          <a:spcPts val="0"/>
                        </a:spcAft>
                      </a:pPr>
                      <a:r>
                        <a:rPr lang="en-US" sz="800" dirty="0">
                          <a:effectLst/>
                        </a:rPr>
                        <a:t>Name (include yourself)</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District/University/Workforce or P-16 Council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Title/Position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Phone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LaShonda Evans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Region 4 ESC</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Education Specialist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3"/>
                        </a:rPr>
                        <a:t>lashonda.evans@esc4.net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713-744-6380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June Giddings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GCPASS/Houston A+ Challenge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4"/>
                        </a:rPr>
                        <a:t>jgiddings@houstonaplus.org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713-658-1881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Cynthia Williams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CTE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5"/>
                        </a:rPr>
                        <a:t>cynthiaw@springisd.org</a:t>
                      </a: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281-891-6200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Tiffany Rhodriquez</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Spring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Guidance &amp; Counseling Director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6"/>
                        </a:rPr>
                        <a:t>trhodri@springisd.org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281-891-6368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Beth Gilleland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Student Support Services Officer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7"/>
                        </a:rPr>
                        <a:t>egilleland@kleinisd.net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832-249-4319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Michelle McCharen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Klein ISD</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College &amp; Career Readiness Counselor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8"/>
                        </a:rPr>
                        <a:t>mmcharen@kleinisd.net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281-467-3192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Brian Reeves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English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9"/>
                        </a:rPr>
                        <a:t>Brian.L.Reeves@lonestar.edu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281-290-3749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r h="0">
                <a:tc>
                  <a:txBody>
                    <a:bodyPr/>
                    <a:lstStyle/>
                    <a:p>
                      <a:pPr marL="0" marR="0">
                        <a:lnSpc>
                          <a:spcPct val="115000"/>
                        </a:lnSpc>
                        <a:spcBef>
                          <a:spcPts val="0"/>
                        </a:spcBef>
                        <a:spcAft>
                          <a:spcPts val="0"/>
                        </a:spcAft>
                      </a:pPr>
                      <a:r>
                        <a:rPr lang="en-US" sz="800">
                          <a:effectLst/>
                        </a:rPr>
                        <a:t>Martha Donnelly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Lone Star University Park</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a:effectLst/>
                        </a:rPr>
                        <a:t>Math Department Chair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u="sng">
                          <a:effectLst/>
                          <a:hlinkClick r:id="rId10"/>
                        </a:rPr>
                        <a:t>Martha.E.Donnelly@lonestar.edu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c>
                  <a:txBody>
                    <a:bodyPr/>
                    <a:lstStyle/>
                    <a:p>
                      <a:pPr marL="0" marR="0">
                        <a:lnSpc>
                          <a:spcPct val="115000"/>
                        </a:lnSpc>
                        <a:spcBef>
                          <a:spcPts val="0"/>
                        </a:spcBef>
                        <a:spcAft>
                          <a:spcPts val="0"/>
                        </a:spcAft>
                      </a:pPr>
                      <a:r>
                        <a:rPr lang="en-US" sz="800" dirty="0">
                          <a:effectLst/>
                        </a:rPr>
                        <a:t>281-290-5053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8844" marR="48844" marT="0" marB="0"/>
                </a:tc>
              </a:tr>
            </a:tbl>
          </a:graphicData>
        </a:graphic>
      </p:graphicFrame>
      <p:sp>
        <p:nvSpPr>
          <p:cNvPr id="6" name="Rectangle 1"/>
          <p:cNvSpPr>
            <a:spLocks noChangeArrowheads="1"/>
          </p:cNvSpPr>
          <p:nvPr/>
        </p:nvSpPr>
        <p:spPr bwMode="auto">
          <a:xfrm>
            <a:off x="866775" y="3482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Slide Number Placeholder 6"/>
          <p:cNvSpPr>
            <a:spLocks noGrp="1"/>
          </p:cNvSpPr>
          <p:nvPr>
            <p:ph type="sldNum" sz="quarter" idx="12"/>
          </p:nvPr>
        </p:nvSpPr>
        <p:spPr/>
        <p:txBody>
          <a:bodyPr/>
          <a:lstStyle/>
          <a:p>
            <a:fld id="{A79836AA-2E5C-4B78-BCFE-529AC8470618}" type="slidenum">
              <a:rPr lang="en-US" smtClean="0"/>
              <a:pPr/>
              <a:t>13</a:t>
            </a:fld>
            <a:endParaRPr lang="en-US" dirty="0"/>
          </a:p>
        </p:txBody>
      </p:sp>
    </p:spTree>
    <p:extLst>
      <p:ext uri="{BB962C8B-B14F-4D97-AF65-F5344CB8AC3E}">
        <p14:creationId xmlns:p14="http://schemas.microsoft.com/office/powerpoint/2010/main" val="2983107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Preparatory Mathematics Course</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14</a:t>
            </a:fld>
            <a:endParaRPr lang="en-US" dirty="0"/>
          </a:p>
        </p:txBody>
      </p:sp>
      <p:sp>
        <p:nvSpPr>
          <p:cNvPr id="5" name="Text Placeholder 4"/>
          <p:cNvSpPr>
            <a:spLocks noGrp="1"/>
          </p:cNvSpPr>
          <p:nvPr>
            <p:ph type="body" sz="quarter" idx="13"/>
          </p:nvPr>
        </p:nvSpPr>
        <p:spPr/>
        <p:txBody>
          <a:bodyPr/>
          <a:lstStyle/>
          <a:p>
            <a:endParaRPr lang="en-US"/>
          </a:p>
        </p:txBody>
      </p:sp>
      <p:sp>
        <p:nvSpPr>
          <p:cNvPr id="7" name="TextBox 6"/>
          <p:cNvSpPr txBox="1"/>
          <p:nvPr/>
        </p:nvSpPr>
        <p:spPr>
          <a:xfrm>
            <a:off x="4724400" y="1295400"/>
            <a:ext cx="4191000" cy="4801314"/>
          </a:xfrm>
          <a:prstGeom prst="rect">
            <a:avLst/>
          </a:prstGeom>
          <a:noFill/>
        </p:spPr>
        <p:txBody>
          <a:bodyPr wrap="square" rtlCol="0">
            <a:spAutoFit/>
          </a:bodyPr>
          <a:lstStyle/>
          <a:p>
            <a:pPr algn="ctr"/>
            <a:r>
              <a:rPr lang="en-US" sz="2400" dirty="0" smtClean="0">
                <a:solidFill>
                  <a:srgbClr val="C00000"/>
                </a:solidFill>
                <a:latin typeface="Arial Black" pitchFamily="34" charset="0"/>
              </a:rPr>
              <a:t>AVATAR TEAM</a:t>
            </a:r>
          </a:p>
          <a:p>
            <a:r>
              <a:rPr lang="en-US" dirty="0" smtClean="0">
                <a:solidFill>
                  <a:srgbClr val="C00000"/>
                </a:solidFill>
                <a:latin typeface="Arial Black" pitchFamily="34" charset="0"/>
              </a:rPr>
              <a:t>-</a:t>
            </a:r>
            <a:r>
              <a:rPr lang="en-US" sz="2400" dirty="0" smtClean="0">
                <a:solidFill>
                  <a:srgbClr val="C00000"/>
                </a:solidFill>
                <a:latin typeface="Arial Black" pitchFamily="34" charset="0"/>
              </a:rPr>
              <a:t>Assisted in develop-</a:t>
            </a:r>
            <a:r>
              <a:rPr lang="en-US" sz="2400" dirty="0" err="1" smtClean="0">
                <a:solidFill>
                  <a:srgbClr val="C00000"/>
                </a:solidFill>
                <a:latin typeface="Arial Black" pitchFamily="34" charset="0"/>
              </a:rPr>
              <a:t>ment</a:t>
            </a:r>
            <a:r>
              <a:rPr lang="en-US" sz="2400" dirty="0" smtClean="0">
                <a:solidFill>
                  <a:srgbClr val="C00000"/>
                </a:solidFill>
                <a:latin typeface="Arial Black" pitchFamily="34" charset="0"/>
              </a:rPr>
              <a:t> of MOU for region</a:t>
            </a:r>
          </a:p>
          <a:p>
            <a:r>
              <a:rPr lang="en-US" sz="2400" dirty="0" smtClean="0">
                <a:solidFill>
                  <a:srgbClr val="C00000"/>
                </a:solidFill>
                <a:latin typeface="Arial Black" pitchFamily="34" charset="0"/>
              </a:rPr>
              <a:t>-Developed CPC Course Syllabus, including learning objectives and tentative course</a:t>
            </a:r>
          </a:p>
          <a:p>
            <a:r>
              <a:rPr lang="en-US" sz="2400" dirty="0" smtClean="0">
                <a:solidFill>
                  <a:srgbClr val="C00000"/>
                </a:solidFill>
                <a:latin typeface="Arial Black" pitchFamily="34" charset="0"/>
              </a:rPr>
              <a:t>-Created semester exams</a:t>
            </a:r>
          </a:p>
          <a:p>
            <a:r>
              <a:rPr lang="en-US" sz="2400" dirty="0" smtClean="0">
                <a:solidFill>
                  <a:srgbClr val="C00000"/>
                </a:solidFill>
                <a:latin typeface="Arial Black" pitchFamily="34" charset="0"/>
              </a:rPr>
              <a:t>-Provided materials to all districts in ESC2</a:t>
            </a:r>
            <a:endParaRPr lang="en-US" dirty="0" smtClean="0">
              <a:solidFill>
                <a:srgbClr val="C00000"/>
              </a:solidFill>
              <a:latin typeface="Arial Black" pitchFamily="34" charset="0"/>
            </a:endParaRPr>
          </a:p>
          <a:p>
            <a:r>
              <a:rPr lang="en-US" dirty="0" smtClean="0">
                <a:solidFill>
                  <a:srgbClr val="C00000"/>
                </a:solidFill>
                <a:latin typeface="Arial Black" pitchFamily="34" charset="0"/>
              </a:rPr>
              <a:t>(free of charge)</a:t>
            </a:r>
          </a:p>
          <a:p>
            <a:endParaRPr lang="en-US" sz="2400" dirty="0" smtClean="0">
              <a:solidFill>
                <a:srgbClr val="C00000"/>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66561" y="554761"/>
            <a:ext cx="2930400" cy="1143360"/>
          </a:xfrm>
          <a:prstGeom prst="rect">
            <a:avLst/>
          </a:prstGeom>
          <a:noFill/>
          <a:ln w="9525">
            <a:noFill/>
            <a:miter lim="800000"/>
            <a:headEnd/>
            <a:tailEnd/>
          </a:ln>
        </p:spPr>
        <p:txBody>
          <a:bodyPr lIns="0" tIns="45714" rIns="0" bIns="0" anchor="b"/>
          <a:lstStyle/>
          <a:p>
            <a:pPr defTabSz="914305">
              <a:defRPr/>
            </a:pPr>
            <a:r>
              <a:rPr lang="en-US" sz="3447" b="1" dirty="0">
                <a:solidFill>
                  <a:schemeClr val="tx2"/>
                </a:solidFill>
                <a:latin typeface="+mj-lt"/>
                <a:ea typeface="+mj-ea"/>
                <a:cs typeface="+mj-cs"/>
              </a:rPr>
              <a:t>AVATAR Math Symposium</a:t>
            </a:r>
          </a:p>
        </p:txBody>
      </p:sp>
      <p:sp>
        <p:nvSpPr>
          <p:cNvPr id="3" name="Rectangle 3"/>
          <p:cNvSpPr txBox="1">
            <a:spLocks noChangeArrowheads="1"/>
          </p:cNvSpPr>
          <p:nvPr/>
        </p:nvSpPr>
        <p:spPr bwMode="auto">
          <a:xfrm>
            <a:off x="228961" y="2505960"/>
            <a:ext cx="8686080" cy="3657600"/>
          </a:xfrm>
          <a:prstGeom prst="rect">
            <a:avLst/>
          </a:prstGeom>
          <a:noFill/>
          <a:ln w="9525">
            <a:noFill/>
            <a:miter lim="800000"/>
            <a:headEnd/>
            <a:tailEnd/>
          </a:ln>
        </p:spPr>
        <p:txBody>
          <a:bodyPr lIns="91429" tIns="45714" rIns="91429" bIns="45714"/>
          <a:lstStyle/>
          <a:p>
            <a:pPr marL="273022" indent="-273022" defTabSz="914305">
              <a:spcBef>
                <a:spcPct val="20000"/>
              </a:spcBef>
              <a:buClr>
                <a:srgbClr val="0BD0D9"/>
              </a:buClr>
              <a:buSzPct val="95000"/>
              <a:defRPr/>
            </a:pPr>
            <a:endParaRPr lang="en-US" sz="2993" dirty="0"/>
          </a:p>
        </p:txBody>
      </p:sp>
      <p:pic>
        <p:nvPicPr>
          <p:cNvPr id="1536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2801" y="32041"/>
            <a:ext cx="5542560" cy="712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28961" y="2056681"/>
            <a:ext cx="3359520" cy="3592907"/>
          </a:xfrm>
          <a:prstGeom prst="rect">
            <a:avLst/>
          </a:prstGeom>
          <a:solidFill>
            <a:schemeClr val="accent1"/>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Oct. 2014</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65 math teachers from secondary &amp; postsecondary</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local students, teachers and math experts</a:t>
            </a:r>
          </a:p>
        </p:txBody>
      </p:sp>
      <p:sp>
        <p:nvSpPr>
          <p:cNvPr id="6" name="Slide Number Placeholder 5"/>
          <p:cNvSpPr>
            <a:spLocks noGrp="1"/>
          </p:cNvSpPr>
          <p:nvPr>
            <p:ph type="sldNum" sz="quarter" idx="12"/>
          </p:nvPr>
        </p:nvSpPr>
        <p:spPr/>
        <p:txBody>
          <a:bodyPr/>
          <a:lstStyle/>
          <a:p>
            <a:fld id="{A79836AA-2E5C-4B78-BCFE-529AC8470618}" type="slidenum">
              <a:rPr lang="en-US" smtClean="0"/>
              <a:pPr/>
              <a:t>15</a:t>
            </a:fld>
            <a:endParaRPr lang="en-US" dirty="0"/>
          </a:p>
        </p:txBody>
      </p:sp>
    </p:spTree>
    <p:extLst>
      <p:ext uri="{BB962C8B-B14F-4D97-AF65-F5344CB8AC3E}">
        <p14:creationId xmlns:p14="http://schemas.microsoft.com/office/powerpoint/2010/main" val="149681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3951361" y="196200"/>
          <a:ext cx="5050080" cy="6336000"/>
        </p:xfrm>
        <a:graphic>
          <a:graphicData uri="http://schemas.openxmlformats.org/presentationml/2006/ole">
            <mc:AlternateContent xmlns:mc="http://schemas.openxmlformats.org/markup-compatibility/2006">
              <mc:Choice xmlns:v="urn:schemas-microsoft-com:vml" Requires="v">
                <p:oleObj spid="_x0000_s1029" name="Document" r:id="rId4" imgW="6941978" imgH="8710076" progId="Word.Document.8">
                  <p:embed/>
                </p:oleObj>
              </mc:Choice>
              <mc:Fallback>
                <p:oleObj name="Document" r:id="rId4" imgW="6941978" imgH="8710076"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1361" y="196200"/>
                        <a:ext cx="5050080" cy="633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341281" y="1698121"/>
            <a:ext cx="3359520" cy="3592907"/>
          </a:xfrm>
          <a:prstGeom prst="rect">
            <a:avLst/>
          </a:prstGeom>
          <a:solidFill>
            <a:schemeClr val="accent6">
              <a:lumMod val="75000"/>
            </a:schemeClr>
          </a:solidFill>
        </p:spPr>
        <p:txBody>
          <a:bodyPr>
            <a:spAutoFit/>
          </a:bodyPr>
          <a:lstStyle/>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Held Feb. 2015</a:t>
            </a:r>
          </a:p>
          <a:p>
            <a:pPr marL="273022" indent="-273022" defTabSz="914305">
              <a:lnSpc>
                <a:spcPct val="90000"/>
              </a:lnSpc>
              <a:spcBef>
                <a:spcPct val="20000"/>
              </a:spcBef>
              <a:buClr>
                <a:srgbClr val="0BD0D9"/>
              </a:buClr>
              <a:buSzPct val="95000"/>
              <a:buFont typeface="Wingdings 2" pitchFamily="18" charset="2"/>
              <a:buChar char=""/>
              <a:defRPr/>
            </a:pPr>
            <a:r>
              <a:rPr lang="en-US" sz="2993" dirty="0" smtClean="0">
                <a:solidFill>
                  <a:schemeClr val="bg1"/>
                </a:solidFill>
                <a:latin typeface="Constantia"/>
              </a:rPr>
              <a:t>140  </a:t>
            </a:r>
            <a:r>
              <a:rPr lang="en-US" sz="2993" dirty="0">
                <a:solidFill>
                  <a:schemeClr val="bg1"/>
                </a:solidFill>
                <a:latin typeface="Constantia"/>
              </a:rPr>
              <a:t>students in Grades 8, 9, 10</a:t>
            </a:r>
          </a:p>
          <a:p>
            <a:pPr marL="273022" indent="-273022" defTabSz="914305">
              <a:lnSpc>
                <a:spcPct val="90000"/>
              </a:lnSpc>
              <a:spcBef>
                <a:spcPct val="20000"/>
              </a:spcBef>
              <a:buClr>
                <a:srgbClr val="0BD0D9"/>
              </a:buClr>
              <a:buSzPct val="95000"/>
              <a:buFont typeface="Wingdings 2" pitchFamily="18" charset="2"/>
              <a:buChar char=""/>
              <a:defRPr/>
            </a:pPr>
            <a:r>
              <a:rPr lang="en-US" sz="2993" dirty="0">
                <a:solidFill>
                  <a:schemeClr val="bg1"/>
                </a:solidFill>
                <a:latin typeface="Constantia"/>
              </a:rPr>
              <a:t>Presentations by educators, business, and community leaders</a:t>
            </a:r>
          </a:p>
        </p:txBody>
      </p:sp>
      <p:sp>
        <p:nvSpPr>
          <p:cNvPr id="18436" name="TextBox 4"/>
          <p:cNvSpPr txBox="1">
            <a:spLocks noChangeArrowheads="1"/>
          </p:cNvSpPr>
          <p:nvPr/>
        </p:nvSpPr>
        <p:spPr bwMode="auto">
          <a:xfrm>
            <a:off x="341281" y="358921"/>
            <a:ext cx="3576960" cy="10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7" b="1"/>
              <a:t>Discover Your Direction:  Exploring Endorsements Conference</a:t>
            </a:r>
          </a:p>
        </p:txBody>
      </p:sp>
      <p:sp>
        <p:nvSpPr>
          <p:cNvPr id="5" name="Slide Number Placeholder 4"/>
          <p:cNvSpPr>
            <a:spLocks noGrp="1"/>
          </p:cNvSpPr>
          <p:nvPr>
            <p:ph type="sldNum" sz="quarter" idx="12"/>
          </p:nvPr>
        </p:nvSpPr>
        <p:spPr/>
        <p:txBody>
          <a:bodyPr/>
          <a:lstStyle/>
          <a:p>
            <a:fld id="{A79836AA-2E5C-4B78-BCFE-529AC8470618}" type="slidenum">
              <a:rPr lang="en-US" smtClean="0"/>
              <a:pPr/>
              <a:t>16</a:t>
            </a:fld>
            <a:endParaRPr lang="en-US" dirty="0"/>
          </a:p>
        </p:txBody>
      </p:sp>
    </p:spTree>
    <p:extLst>
      <p:ext uri="{BB962C8B-B14F-4D97-AF65-F5344CB8AC3E}">
        <p14:creationId xmlns:p14="http://schemas.microsoft.com/office/powerpoint/2010/main" val="32797700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cunningham\Desktop\IMG_19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5761" y="3624841"/>
            <a:ext cx="4278240" cy="28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descr="C:\Users\jcunningham\Desktop\IMG_2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7040" y="-12330720"/>
            <a:ext cx="15759360" cy="105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Users\jcunningham\Desktop\IMG_2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24841"/>
            <a:ext cx="4832640" cy="322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C:\Users\jcunningham\Desktop\IMG_2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721" y="3241"/>
            <a:ext cx="4877280" cy="3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C:\Users\jcunningham\Desktop\IMG_19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80520"/>
            <a:ext cx="4311360" cy="287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A79836AA-2E5C-4B78-BCFE-529AC8470618}" type="slidenum">
              <a:rPr lang="en-US" smtClean="0"/>
              <a:pPr/>
              <a:t>17</a:t>
            </a:fld>
            <a:endParaRPr lang="en-US" dirty="0"/>
          </a:p>
        </p:txBody>
      </p:sp>
    </p:spTree>
    <p:extLst>
      <p:ext uri="{BB962C8B-B14F-4D97-AF65-F5344CB8AC3E}">
        <p14:creationId xmlns:p14="http://schemas.microsoft.com/office/powerpoint/2010/main" val="277657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0"/>
            <a:ext cx="9144000" cy="3124200"/>
          </a:xfrm>
          <a:solidFill>
            <a:schemeClr val="accent4">
              <a:lumMod val="50000"/>
              <a:alpha val="84000"/>
            </a:schemeClr>
          </a:solidFill>
        </p:spPr>
        <p:txBody>
          <a:bodyPr/>
          <a:lstStyle/>
          <a:p>
            <a:pPr algn="ctr"/>
            <a:r>
              <a:rPr lang="en-US" sz="6000" b="0" dirty="0" smtClean="0">
                <a:latin typeface="Segoe Script" panose="020B0504020000000003" pitchFamily="34" charset="0"/>
              </a:rPr>
              <a:t>Ready, Set, Go</a:t>
            </a:r>
            <a:br>
              <a:rPr lang="en-US" sz="6000" b="0" dirty="0" smtClean="0">
                <a:latin typeface="Segoe Script" panose="020B0504020000000003" pitchFamily="34" charset="0"/>
              </a:rPr>
            </a:br>
            <a:r>
              <a:rPr lang="en-US" sz="6000" dirty="0" smtClean="0">
                <a:latin typeface="Segoe Script" panose="020B0504020000000003" pitchFamily="34" charset="0"/>
              </a:rPr>
              <a:t>Conference</a:t>
            </a:r>
            <a:endParaRPr lang="en-US" sz="6000" b="0" dirty="0">
              <a:latin typeface="Segoe Script" panose="020B0504020000000003" pitchFamily="34" charset="0"/>
            </a:endParaRPr>
          </a:p>
        </p:txBody>
      </p:sp>
      <p:sp>
        <p:nvSpPr>
          <p:cNvPr id="5" name="Subtitle 4"/>
          <p:cNvSpPr>
            <a:spLocks noGrp="1"/>
          </p:cNvSpPr>
          <p:nvPr>
            <p:ph type="subTitle" idx="4294967295"/>
          </p:nvPr>
        </p:nvSpPr>
        <p:spPr>
          <a:xfrm>
            <a:off x="4648200" y="3429000"/>
            <a:ext cx="4114800" cy="1676400"/>
          </a:xfrm>
        </p:spPr>
        <p:txBody>
          <a:bodyPr>
            <a:normAutofit/>
          </a:bodyPr>
          <a:lstStyle/>
          <a:p>
            <a:pPr>
              <a:buNone/>
            </a:pPr>
            <a:r>
              <a:rPr lang="en-US" sz="2400" b="1" dirty="0" smtClean="0">
                <a:solidFill>
                  <a:schemeClr val="accent4">
                    <a:lumMod val="50000"/>
                  </a:schemeClr>
                </a:solidFill>
              </a:rPr>
              <a:t>-Understanding College</a:t>
            </a:r>
          </a:p>
          <a:p>
            <a:pPr>
              <a:buNone/>
            </a:pPr>
            <a:r>
              <a:rPr lang="en-US" sz="2400" b="1" dirty="0" smtClean="0">
                <a:solidFill>
                  <a:schemeClr val="accent4">
                    <a:lumMod val="50000"/>
                  </a:schemeClr>
                </a:solidFill>
              </a:rPr>
              <a:t>-Choosing a Major</a:t>
            </a:r>
          </a:p>
          <a:p>
            <a:pPr>
              <a:buNone/>
            </a:pPr>
            <a:r>
              <a:rPr lang="en-US" sz="2400" b="1" dirty="0" smtClean="0">
                <a:solidFill>
                  <a:schemeClr val="accent4">
                    <a:lumMod val="50000"/>
                  </a:schemeClr>
                </a:solidFill>
              </a:rPr>
              <a:t>-Completing forms</a:t>
            </a:r>
          </a:p>
          <a:p>
            <a:pPr>
              <a:buNone/>
            </a:pPr>
            <a:endParaRPr lang="en-US" dirty="0" smtClean="0">
              <a:solidFill>
                <a:srgbClr val="002060"/>
              </a:solidFill>
            </a:endParaRPr>
          </a:p>
        </p:txBody>
      </p:sp>
      <p:pic>
        <p:nvPicPr>
          <p:cNvPr id="56322" name="Picture 2"/>
          <p:cNvPicPr>
            <a:picLocks noChangeAspect="1" noChangeArrowheads="1"/>
          </p:cNvPicPr>
          <p:nvPr/>
        </p:nvPicPr>
        <p:blipFill>
          <a:blip r:embed="rId2" cstate="print"/>
          <a:srcRect/>
          <a:stretch>
            <a:fillRect/>
          </a:stretch>
        </p:blipFill>
        <p:spPr bwMode="auto">
          <a:xfrm>
            <a:off x="381000" y="3429000"/>
            <a:ext cx="3825743" cy="28575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A79836AA-2E5C-4B78-BCFE-529AC8470618}" type="slidenum">
              <a:rPr lang="en-US" smtClean="0"/>
              <a:pPr/>
              <a:t>18</a:t>
            </a:fld>
            <a:endParaRPr lang="en-US" dirty="0"/>
          </a:p>
        </p:txBody>
      </p:sp>
    </p:spTree>
    <p:extLst>
      <p:ext uri="{BB962C8B-B14F-4D97-AF65-F5344CB8AC3E}">
        <p14:creationId xmlns:p14="http://schemas.microsoft.com/office/powerpoint/2010/main" val="1802117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LINGO</a:t>
            </a:r>
            <a:endParaRPr lang="en-US" dirty="0"/>
          </a:p>
        </p:txBody>
      </p:sp>
      <p:sp>
        <p:nvSpPr>
          <p:cNvPr id="3" name="Content Placeholder 2"/>
          <p:cNvSpPr>
            <a:spLocks noGrp="1"/>
          </p:cNvSpPr>
          <p:nvPr>
            <p:ph idx="1"/>
          </p:nvPr>
        </p:nvSpPr>
        <p:spPr>
          <a:xfrm>
            <a:off x="457201" y="2362200"/>
            <a:ext cx="8229600" cy="4050322"/>
          </a:xfrm>
        </p:spPr>
        <p:txBody>
          <a:bodyPr>
            <a:normAutofit fontScale="85000" lnSpcReduction="20000"/>
          </a:bodyPr>
          <a:lstStyle/>
          <a:p>
            <a:r>
              <a:rPr lang="en-US" sz="2000" dirty="0" smtClean="0"/>
              <a:t>Financial Aid </a:t>
            </a:r>
            <a:r>
              <a:rPr lang="en-US" sz="2000" b="0" dirty="0" smtClean="0"/>
              <a:t>– </a:t>
            </a:r>
            <a:r>
              <a:rPr lang="en-US" sz="2000" b="0" i="1" dirty="0" smtClean="0"/>
              <a:t>entitlement money provided by the government, and/or institutional or private donors to assist you with  your college costs</a:t>
            </a:r>
            <a:r>
              <a:rPr lang="en-US" sz="2000" b="0" i="1" dirty="0"/>
              <a:t> </a:t>
            </a:r>
            <a:r>
              <a:rPr lang="en-US" sz="2000" b="0" i="1" dirty="0" smtClean="0"/>
              <a:t>(Remember the 2.0 rule!)</a:t>
            </a:r>
            <a:endParaRPr lang="en-US" sz="2000" b="0" dirty="0" smtClean="0"/>
          </a:p>
          <a:p>
            <a:r>
              <a:rPr lang="en-US" sz="2000" dirty="0" smtClean="0"/>
              <a:t>Grade Point Average (GPA) </a:t>
            </a:r>
            <a:r>
              <a:rPr lang="en-US" sz="2000" b="0" dirty="0" smtClean="0"/>
              <a:t>– </a:t>
            </a:r>
            <a:r>
              <a:rPr lang="en-US" sz="2000" b="0" i="1" dirty="0" smtClean="0"/>
              <a:t>a number that shows your overall academic performance</a:t>
            </a:r>
          </a:p>
          <a:p>
            <a:r>
              <a:rPr lang="en-US" sz="2000" dirty="0" smtClean="0"/>
              <a:t>Admission Tests </a:t>
            </a:r>
            <a:r>
              <a:rPr lang="en-US" sz="2000" b="0" dirty="0" smtClean="0"/>
              <a:t>– </a:t>
            </a:r>
            <a:r>
              <a:rPr lang="en-US" sz="2000" b="0" i="1" dirty="0" smtClean="0"/>
              <a:t>the SAT or ACT  are used for college entrance</a:t>
            </a:r>
          </a:p>
          <a:p>
            <a:r>
              <a:rPr lang="en-US" sz="2000" dirty="0" smtClean="0"/>
              <a:t>Placement Tests </a:t>
            </a:r>
            <a:r>
              <a:rPr lang="en-US" sz="2000" b="0" dirty="0" smtClean="0"/>
              <a:t>– </a:t>
            </a:r>
            <a:r>
              <a:rPr lang="en-US" sz="2000" b="0" i="1" dirty="0" smtClean="0"/>
              <a:t>the TSI used for college placement in Texas by ALL Texas Public Colleges/Universities</a:t>
            </a:r>
          </a:p>
          <a:p>
            <a:r>
              <a:rPr lang="en-US" sz="2000" dirty="0" smtClean="0"/>
              <a:t>Transcript </a:t>
            </a:r>
            <a:r>
              <a:rPr lang="en-US" sz="2000" b="0" dirty="0" smtClean="0"/>
              <a:t>– </a:t>
            </a:r>
            <a:r>
              <a:rPr lang="en-US" sz="2000" b="0" i="1" dirty="0" smtClean="0"/>
              <a:t>official record of all coursework completed at your high school or college</a:t>
            </a:r>
          </a:p>
          <a:p>
            <a:r>
              <a:rPr lang="en-US" sz="2000" dirty="0" smtClean="0"/>
              <a:t>Transfer Student </a:t>
            </a:r>
            <a:r>
              <a:rPr lang="en-US" sz="2000" b="0" dirty="0" smtClean="0"/>
              <a:t>– </a:t>
            </a:r>
            <a:r>
              <a:rPr lang="en-US" sz="2000" b="0" i="1" dirty="0" smtClean="0"/>
              <a:t>a student who has attended college and transferring to a different college campus</a:t>
            </a:r>
          </a:p>
          <a:p>
            <a:r>
              <a:rPr lang="en-US" sz="2000" dirty="0" smtClean="0"/>
              <a:t>Undergraduate</a:t>
            </a:r>
            <a:r>
              <a:rPr lang="en-US" sz="2000" b="0" dirty="0" smtClean="0"/>
              <a:t> – </a:t>
            </a:r>
            <a:r>
              <a:rPr lang="en-US" sz="2000" b="0" i="1" dirty="0" smtClean="0"/>
              <a:t>a college student who is working toward an associate or bachelor’s degree </a:t>
            </a:r>
          </a:p>
          <a:p>
            <a:endParaRPr lang="en-US" b="0" dirty="0"/>
          </a:p>
        </p:txBody>
      </p:sp>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58078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Presentation</a:t>
            </a:r>
            <a:endParaRPr lang="en-US" dirty="0"/>
          </a:p>
        </p:txBody>
      </p:sp>
      <p:sp>
        <p:nvSpPr>
          <p:cNvPr id="3" name="Content Placeholder 2"/>
          <p:cNvSpPr>
            <a:spLocks noGrp="1"/>
          </p:cNvSpPr>
          <p:nvPr>
            <p:ph idx="1"/>
          </p:nvPr>
        </p:nvSpPr>
        <p:spPr>
          <a:xfrm>
            <a:off x="1333356" y="2438400"/>
            <a:ext cx="6345260" cy="3530599"/>
          </a:xfrm>
        </p:spPr>
        <p:txBody>
          <a:bodyPr>
            <a:normAutofit/>
          </a:bodyPr>
          <a:lstStyle/>
          <a:p>
            <a:pPr marL="0" indent="0">
              <a:buNone/>
            </a:pPr>
            <a:r>
              <a:rPr lang="en-US" sz="2400" dirty="0" smtClean="0">
                <a:solidFill>
                  <a:srgbClr val="FF0000"/>
                </a:solidFill>
              </a:rPr>
              <a:t>1.</a:t>
            </a:r>
            <a:r>
              <a:rPr lang="en-US" sz="2400" dirty="0" smtClean="0"/>
              <a:t> </a:t>
            </a:r>
            <a:r>
              <a:rPr lang="en-US" sz="2400" dirty="0" smtClean="0">
                <a:solidFill>
                  <a:schemeClr val="bg2">
                    <a:lumMod val="10000"/>
                  </a:schemeClr>
                </a:solidFill>
              </a:rPr>
              <a:t>Share accomplishments of work with vertical alignment</a:t>
            </a:r>
          </a:p>
          <a:p>
            <a:pPr marL="0" indent="0">
              <a:buNone/>
            </a:pPr>
            <a:r>
              <a:rPr lang="en-US" sz="2400" dirty="0" smtClean="0">
                <a:solidFill>
                  <a:schemeClr val="bg2">
                    <a:lumMod val="10000"/>
                  </a:schemeClr>
                </a:solidFill>
              </a:rPr>
              <a:t>2. Showcase examples of AVATAR-supported vertical alignment</a:t>
            </a:r>
          </a:p>
          <a:p>
            <a:pPr marL="0" indent="0">
              <a:buNone/>
            </a:pPr>
            <a:r>
              <a:rPr lang="en-US" sz="2400" dirty="0" smtClean="0">
                <a:solidFill>
                  <a:schemeClr val="bg2">
                    <a:lumMod val="10000"/>
                  </a:schemeClr>
                </a:solidFill>
              </a:rPr>
              <a:t>3. Consider challenges of work across K-12 and post-secondary education</a:t>
            </a:r>
          </a:p>
          <a:p>
            <a:pPr marL="0" indent="0">
              <a:buNone/>
            </a:pPr>
            <a:r>
              <a:rPr lang="en-US" sz="2400" dirty="0" smtClean="0">
                <a:solidFill>
                  <a:srgbClr val="FF0000"/>
                </a:solidFill>
              </a:rPr>
              <a:t>  </a:t>
            </a:r>
            <a:endParaRPr lang="en-US" sz="24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a:t>
            </a:fld>
            <a:endParaRPr lang="en-US" dirty="0"/>
          </a:p>
        </p:txBody>
      </p:sp>
      <p:sp>
        <p:nvSpPr>
          <p:cNvPr id="5" name="Text Placeholder 4"/>
          <p:cNvSpPr>
            <a:spLocks noGrp="1"/>
          </p:cNvSpPr>
          <p:nvPr>
            <p:ph type="body" sz="quarter" idx="13"/>
          </p:nvPr>
        </p:nvSpPr>
        <p:spPr>
          <a:xfrm>
            <a:off x="990600" y="6172200"/>
            <a:ext cx="3124200" cy="277812"/>
          </a:xfrm>
        </p:spPr>
        <p:txBody>
          <a:bodyPr>
            <a:normAutofit fontScale="85000" lnSpcReduction="20000"/>
          </a:bodyPr>
          <a:lstStyle/>
          <a:p>
            <a:r>
              <a:rPr lang="en-US" dirty="0">
                <a:solidFill>
                  <a:srgbClr val="C00000"/>
                </a:solidFill>
              </a:rPr>
              <a:t>http://untavatar.org</a:t>
            </a:r>
          </a:p>
          <a:p>
            <a:endParaRPr lang="en-US" dirty="0">
              <a:solidFill>
                <a:srgbClr val="FF0000"/>
              </a:solidFill>
            </a:endParaRPr>
          </a:p>
        </p:txBody>
      </p:sp>
    </p:spTree>
    <p:extLst>
      <p:ext uri="{BB962C8B-B14F-4D97-AF65-F5344CB8AC3E}">
        <p14:creationId xmlns:p14="http://schemas.microsoft.com/office/powerpoint/2010/main" val="3804477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BETWEEN </a:t>
            </a:r>
            <a:br>
              <a:rPr lang="en-US" dirty="0" smtClean="0"/>
            </a:br>
            <a:r>
              <a:rPr lang="en-US" dirty="0" smtClean="0"/>
              <a:t>HIGH SCHOOL &amp; COLLEGE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142755"/>
              </p:ext>
            </p:extLst>
          </p:nvPr>
        </p:nvGraphicFramePr>
        <p:xfrm>
          <a:off x="304800" y="2286000"/>
          <a:ext cx="8610600" cy="4343400"/>
        </p:xfrm>
        <a:graphic>
          <a:graphicData uri="http://schemas.openxmlformats.org/drawingml/2006/table">
            <a:tbl>
              <a:tblPr firstRow="1" bandRow="1">
                <a:tableStyleId>{5C22544A-7EE6-4342-B048-85BDC9FD1C3A}</a:tableStyleId>
              </a:tblPr>
              <a:tblGrid>
                <a:gridCol w="3914401"/>
                <a:gridCol w="885085"/>
                <a:gridCol w="3811114"/>
              </a:tblGrid>
              <a:tr h="367937">
                <a:tc>
                  <a:txBody>
                    <a:bodyPr/>
                    <a:lstStyle/>
                    <a:p>
                      <a:pPr algn="ctr"/>
                      <a:r>
                        <a:rPr lang="en-US" sz="2000" dirty="0" smtClean="0"/>
                        <a:t>HIGH SCHOOL</a:t>
                      </a:r>
                      <a:endParaRPr lang="en-US" sz="2000" dirty="0"/>
                    </a:p>
                  </a:txBody>
                  <a:tcPr anchor="ctr"/>
                </a:tc>
                <a:tc rowSpan="10">
                  <a:txBody>
                    <a:bodyPr/>
                    <a:lstStyle/>
                    <a:p>
                      <a:pPr algn="ctr"/>
                      <a:r>
                        <a:rPr lang="en-US" sz="2000" dirty="0" smtClean="0"/>
                        <a:t>VS.</a:t>
                      </a:r>
                      <a:endParaRPr lang="en-US" sz="2000" dirty="0"/>
                    </a:p>
                  </a:txBody>
                  <a:tcPr anchor="ctr"/>
                </a:tc>
                <a:tc>
                  <a:txBody>
                    <a:bodyPr/>
                    <a:lstStyle/>
                    <a:p>
                      <a:pPr algn="ctr"/>
                      <a:r>
                        <a:rPr lang="en-US" sz="2000" dirty="0" smtClean="0"/>
                        <a:t>COLLEGE</a:t>
                      </a:r>
                      <a:endParaRPr lang="en-US" sz="2000" dirty="0"/>
                    </a:p>
                  </a:txBody>
                  <a:tcPr anchor="ctr"/>
                </a:tc>
              </a:tr>
              <a:tr h="367937">
                <a:tc>
                  <a:txBody>
                    <a:bodyPr/>
                    <a:lstStyle/>
                    <a:p>
                      <a:pPr algn="ctr"/>
                      <a:r>
                        <a:rPr lang="en-US" sz="2000" dirty="0" smtClean="0"/>
                        <a:t>Credits</a:t>
                      </a:r>
                      <a:endParaRPr lang="en-US" sz="2000" dirty="0"/>
                    </a:p>
                  </a:txBody>
                  <a:tcPr anchor="ctr"/>
                </a:tc>
                <a:tc vMerge="1">
                  <a:txBody>
                    <a:bodyPr/>
                    <a:lstStyle/>
                    <a:p>
                      <a:endParaRPr lang="en-US" dirty="0"/>
                    </a:p>
                  </a:txBody>
                  <a:tcPr/>
                </a:tc>
                <a:tc>
                  <a:txBody>
                    <a:bodyPr/>
                    <a:lstStyle/>
                    <a:p>
                      <a:pPr algn="ctr"/>
                      <a:r>
                        <a:rPr lang="en-US" sz="2000" dirty="0" smtClean="0"/>
                        <a:t>Hours</a:t>
                      </a:r>
                      <a:endParaRPr lang="en-US" sz="2000" dirty="0"/>
                    </a:p>
                  </a:txBody>
                  <a:tcPr anchor="ctr"/>
                </a:tc>
              </a:tr>
              <a:tr h="367937">
                <a:tc>
                  <a:txBody>
                    <a:bodyPr/>
                    <a:lstStyle/>
                    <a:p>
                      <a:pPr algn="ctr"/>
                      <a:r>
                        <a:rPr lang="en-US" sz="2000" dirty="0" smtClean="0"/>
                        <a:t>Grade</a:t>
                      </a:r>
                      <a:endParaRPr lang="en-US" sz="2000" dirty="0"/>
                    </a:p>
                  </a:txBody>
                  <a:tcPr anchor="ctr"/>
                </a:tc>
                <a:tc vMerge="1">
                  <a:txBody>
                    <a:bodyPr/>
                    <a:lstStyle/>
                    <a:p>
                      <a:endParaRPr lang="en-US" dirty="0"/>
                    </a:p>
                  </a:txBody>
                  <a:tcPr/>
                </a:tc>
                <a:tc>
                  <a:txBody>
                    <a:bodyPr/>
                    <a:lstStyle/>
                    <a:p>
                      <a:pPr algn="ctr"/>
                      <a:r>
                        <a:rPr lang="en-US" sz="2000" dirty="0" smtClean="0"/>
                        <a:t>Classification</a:t>
                      </a:r>
                      <a:endParaRPr lang="en-US" sz="2000" dirty="0"/>
                    </a:p>
                  </a:txBody>
                  <a:tcPr anchor="ctr"/>
                </a:tc>
              </a:tr>
              <a:tr h="367937">
                <a:tc>
                  <a:txBody>
                    <a:bodyPr/>
                    <a:lstStyle/>
                    <a:p>
                      <a:pPr algn="ctr"/>
                      <a:r>
                        <a:rPr lang="en-US" sz="2000" dirty="0" smtClean="0"/>
                        <a:t>High</a:t>
                      </a:r>
                      <a:r>
                        <a:rPr lang="en-US" sz="2000" baseline="0" dirty="0" smtClean="0"/>
                        <a:t> School Diploma</a:t>
                      </a:r>
                      <a:endParaRPr lang="en-US" sz="2000" dirty="0"/>
                    </a:p>
                  </a:txBody>
                  <a:tcPr anchor="ctr"/>
                </a:tc>
                <a:tc vMerge="1">
                  <a:txBody>
                    <a:bodyPr/>
                    <a:lstStyle/>
                    <a:p>
                      <a:endParaRPr lang="en-US" dirty="0"/>
                    </a:p>
                  </a:txBody>
                  <a:tcPr/>
                </a:tc>
                <a:tc>
                  <a:txBody>
                    <a:bodyPr/>
                    <a:lstStyle/>
                    <a:p>
                      <a:pPr algn="ctr"/>
                      <a:r>
                        <a:rPr lang="en-US" sz="2000" dirty="0" smtClean="0"/>
                        <a:t>College Degree</a:t>
                      </a:r>
                      <a:endParaRPr lang="en-US" sz="2000" dirty="0"/>
                    </a:p>
                  </a:txBody>
                  <a:tcPr anchor="ctr"/>
                </a:tc>
              </a:tr>
              <a:tr h="367937">
                <a:tc>
                  <a:txBody>
                    <a:bodyPr/>
                    <a:lstStyle/>
                    <a:p>
                      <a:pPr algn="ctr"/>
                      <a:r>
                        <a:rPr lang="en-US" sz="2000" dirty="0" smtClean="0"/>
                        <a:t>STAAR</a:t>
                      </a:r>
                      <a:endParaRPr lang="en-US" sz="2000" dirty="0"/>
                    </a:p>
                  </a:txBody>
                  <a:tcPr anchor="ctr"/>
                </a:tc>
                <a:tc vMerge="1">
                  <a:txBody>
                    <a:bodyPr/>
                    <a:lstStyle/>
                    <a:p>
                      <a:endParaRPr lang="en-US" dirty="0"/>
                    </a:p>
                  </a:txBody>
                  <a:tcPr/>
                </a:tc>
                <a:tc>
                  <a:txBody>
                    <a:bodyPr/>
                    <a:lstStyle/>
                    <a:p>
                      <a:pPr algn="ctr"/>
                      <a:r>
                        <a:rPr lang="en-US" sz="2000" dirty="0" smtClean="0"/>
                        <a:t>TSI, SAT,</a:t>
                      </a:r>
                      <a:r>
                        <a:rPr lang="en-US" sz="2000" baseline="0" dirty="0" smtClean="0"/>
                        <a:t> ACT</a:t>
                      </a:r>
                      <a:endParaRPr lang="en-US" sz="2000" dirty="0"/>
                    </a:p>
                  </a:txBody>
                  <a:tcPr anchor="ctr"/>
                </a:tc>
              </a:tr>
              <a:tr h="367937">
                <a:tc>
                  <a:txBody>
                    <a:bodyPr/>
                    <a:lstStyle/>
                    <a:p>
                      <a:pPr algn="ctr"/>
                      <a:r>
                        <a:rPr lang="en-US" sz="2000" dirty="0" smtClean="0"/>
                        <a:t>35 Students/Class</a:t>
                      </a:r>
                      <a:endParaRPr lang="en-US" sz="2000" dirty="0"/>
                    </a:p>
                  </a:txBody>
                  <a:tcPr anchor="ctr"/>
                </a:tc>
                <a:tc vMerge="1">
                  <a:txBody>
                    <a:bodyPr/>
                    <a:lstStyle/>
                    <a:p>
                      <a:endParaRPr lang="en-US"/>
                    </a:p>
                  </a:txBody>
                  <a:tcPr/>
                </a:tc>
                <a:tc>
                  <a:txBody>
                    <a:bodyPr/>
                    <a:lstStyle/>
                    <a:p>
                      <a:pPr algn="ctr"/>
                      <a:r>
                        <a:rPr lang="en-US" sz="2000" dirty="0" smtClean="0"/>
                        <a:t>100+ Students/Class</a:t>
                      </a:r>
                      <a:endParaRPr lang="en-US" sz="2000" dirty="0"/>
                    </a:p>
                  </a:txBody>
                  <a:tcPr anchor="ctr"/>
                </a:tc>
              </a:tr>
              <a:tr h="367937">
                <a:tc>
                  <a:txBody>
                    <a:bodyPr/>
                    <a:lstStyle/>
                    <a:p>
                      <a:pPr algn="ctr"/>
                      <a:r>
                        <a:rPr lang="en-US" sz="2000" dirty="0" smtClean="0"/>
                        <a:t>Bell Schedule</a:t>
                      </a:r>
                      <a:endParaRPr lang="en-US" sz="2000" dirty="0"/>
                    </a:p>
                  </a:txBody>
                  <a:tcPr anchor="ctr"/>
                </a:tc>
                <a:tc vMerge="1">
                  <a:txBody>
                    <a:bodyPr/>
                    <a:lstStyle/>
                    <a:p>
                      <a:endParaRPr lang="en-US" dirty="0"/>
                    </a:p>
                  </a:txBody>
                  <a:tcPr/>
                </a:tc>
                <a:tc>
                  <a:txBody>
                    <a:bodyPr/>
                    <a:lstStyle/>
                    <a:p>
                      <a:pPr algn="ctr"/>
                      <a:r>
                        <a:rPr lang="en-US" sz="2000" dirty="0" smtClean="0"/>
                        <a:t>Course Listing</a:t>
                      </a:r>
                      <a:endParaRPr lang="en-US" sz="2000" dirty="0"/>
                    </a:p>
                  </a:txBody>
                  <a:tcPr anchor="ctr"/>
                </a:tc>
              </a:tr>
              <a:tr h="650966">
                <a:tc>
                  <a:txBody>
                    <a:bodyPr/>
                    <a:lstStyle/>
                    <a:p>
                      <a:pPr algn="ctr"/>
                      <a:r>
                        <a:rPr lang="en-US" sz="2000" dirty="0" smtClean="0"/>
                        <a:t>“C” is Passing</a:t>
                      </a:r>
                      <a:endParaRPr lang="en-US" sz="2000" dirty="0"/>
                    </a:p>
                  </a:txBody>
                  <a:tcPr anchor="ctr"/>
                </a:tc>
                <a:tc vMerge="1">
                  <a:txBody>
                    <a:bodyPr/>
                    <a:lstStyle/>
                    <a:p>
                      <a:endParaRPr lang="en-US"/>
                    </a:p>
                  </a:txBody>
                  <a:tcPr/>
                </a:tc>
                <a:tc>
                  <a:txBody>
                    <a:bodyPr/>
                    <a:lstStyle/>
                    <a:p>
                      <a:pPr algn="ctr"/>
                      <a:r>
                        <a:rPr lang="en-US" sz="2000" dirty="0" smtClean="0"/>
                        <a:t>“D” is</a:t>
                      </a:r>
                      <a:r>
                        <a:rPr lang="en-US" sz="2000" baseline="0" dirty="0" smtClean="0"/>
                        <a:t> Passing</a:t>
                      </a:r>
                    </a:p>
                    <a:p>
                      <a:pPr algn="ctr"/>
                      <a:r>
                        <a:rPr lang="en-US" sz="2000" baseline="0" dirty="0" smtClean="0"/>
                        <a:t>“C” is Needed</a:t>
                      </a:r>
                      <a:endParaRPr lang="en-US" sz="2000" dirty="0"/>
                    </a:p>
                  </a:txBody>
                  <a:tcPr anchor="ctr"/>
                </a:tc>
              </a:tr>
              <a:tr h="367937">
                <a:tc>
                  <a:txBody>
                    <a:bodyPr/>
                    <a:lstStyle/>
                    <a:p>
                      <a:pPr algn="ctr"/>
                      <a:r>
                        <a:rPr lang="en-US" sz="2000" dirty="0" smtClean="0"/>
                        <a:t>Group Registration </a:t>
                      </a:r>
                      <a:endParaRPr lang="en-US" sz="2000" dirty="0"/>
                    </a:p>
                  </a:txBody>
                  <a:tcPr anchor="ctr"/>
                </a:tc>
                <a:tc vMerge="1">
                  <a:txBody>
                    <a:bodyPr/>
                    <a:lstStyle/>
                    <a:p>
                      <a:endParaRPr lang="en-US" dirty="0"/>
                    </a:p>
                  </a:txBody>
                  <a:tcPr/>
                </a:tc>
                <a:tc>
                  <a:txBody>
                    <a:bodyPr/>
                    <a:lstStyle/>
                    <a:p>
                      <a:pPr algn="ctr"/>
                      <a:r>
                        <a:rPr lang="en-US" sz="2000" dirty="0" smtClean="0"/>
                        <a:t>Advising</a:t>
                      </a:r>
                      <a:endParaRPr lang="en-US" sz="2000" dirty="0"/>
                    </a:p>
                  </a:txBody>
                  <a:tcPr anchor="ctr"/>
                </a:tc>
              </a:tr>
              <a:tr h="472440">
                <a:tc>
                  <a:txBody>
                    <a:bodyPr/>
                    <a:lstStyle/>
                    <a:p>
                      <a:pPr algn="ctr"/>
                      <a:r>
                        <a:rPr lang="en-US" sz="2000" dirty="0" smtClean="0"/>
                        <a:t>Free Education</a:t>
                      </a:r>
                      <a:endParaRPr lang="en-US" sz="2000" dirty="0"/>
                    </a:p>
                  </a:txBody>
                  <a:tcPr anchor="ctr"/>
                </a:tc>
                <a:tc vMerge="1">
                  <a:txBody>
                    <a:bodyPr/>
                    <a:lstStyle/>
                    <a:p>
                      <a:endParaRPr lang="en-US" dirty="0"/>
                    </a:p>
                  </a:txBody>
                  <a:tcPr/>
                </a:tc>
                <a:tc>
                  <a:txBody>
                    <a:bodyPr/>
                    <a:lstStyle/>
                    <a:p>
                      <a:pPr algn="ctr"/>
                      <a:r>
                        <a:rPr lang="en-US" sz="2000" dirty="0" smtClean="0"/>
                        <a:t>Student Tuition</a:t>
                      </a:r>
                      <a:endParaRPr lang="en-US" sz="2000" dirty="0"/>
                    </a:p>
                  </a:txBody>
                  <a:tcPr anchor="ctr"/>
                </a:tc>
              </a:tr>
            </a:tbl>
          </a:graphicData>
        </a:graphic>
      </p:graphicFrame>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875924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DEGREE?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5161506"/>
              </p:ext>
            </p:extLst>
          </p:nvPr>
        </p:nvGraphicFramePr>
        <p:xfrm>
          <a:off x="609600" y="2438400"/>
          <a:ext cx="8305800" cy="4191000"/>
        </p:xfrm>
        <a:graphic>
          <a:graphicData uri="http://schemas.openxmlformats.org/drawingml/2006/table">
            <a:tbl>
              <a:tblPr firstRow="1" bandRow="1">
                <a:tableStyleId>{5C22544A-7EE6-4342-B048-85BDC9FD1C3A}</a:tableStyleId>
              </a:tblPr>
              <a:tblGrid>
                <a:gridCol w="4152900"/>
                <a:gridCol w="4152900"/>
              </a:tblGrid>
              <a:tr h="419100">
                <a:tc>
                  <a:txBody>
                    <a:bodyPr/>
                    <a:lstStyle/>
                    <a:p>
                      <a:pPr algn="ctr"/>
                      <a:r>
                        <a:rPr lang="en-US" dirty="0" smtClean="0"/>
                        <a:t>DEGREE</a:t>
                      </a:r>
                      <a:endParaRPr lang="en-US" dirty="0"/>
                    </a:p>
                  </a:txBody>
                  <a:tcPr/>
                </a:tc>
                <a:tc>
                  <a:txBody>
                    <a:bodyPr/>
                    <a:lstStyle/>
                    <a:p>
                      <a:pPr algn="ctr"/>
                      <a:r>
                        <a:rPr lang="en-US" dirty="0" smtClean="0"/>
                        <a:t>TYPE</a:t>
                      </a:r>
                      <a:r>
                        <a:rPr lang="en-US" baseline="0" dirty="0" smtClean="0"/>
                        <a:t> OF COLLEGE</a:t>
                      </a:r>
                      <a:endParaRPr lang="en-US" dirty="0"/>
                    </a:p>
                  </a:txBody>
                  <a:tcPr/>
                </a:tc>
              </a:tr>
              <a:tr h="942975">
                <a:tc>
                  <a:txBody>
                    <a:bodyPr/>
                    <a:lstStyle/>
                    <a:p>
                      <a:r>
                        <a:rPr lang="en-US" dirty="0" smtClean="0"/>
                        <a:t>Associates</a:t>
                      </a:r>
                      <a:r>
                        <a:rPr lang="en-US" baseline="0" dirty="0" smtClean="0"/>
                        <a:t> Degree</a:t>
                      </a:r>
                    </a:p>
                  </a:txBody>
                  <a:tcPr/>
                </a:tc>
                <a:tc>
                  <a:txBody>
                    <a:bodyPr/>
                    <a:lstStyle/>
                    <a:p>
                      <a:r>
                        <a:rPr lang="en-US" dirty="0" smtClean="0"/>
                        <a:t>Two-year community college or technical school.</a:t>
                      </a:r>
                    </a:p>
                    <a:p>
                      <a:r>
                        <a:rPr lang="en-US" sz="1200" i="1" dirty="0" smtClean="0"/>
                        <a:t>*Del Mar College</a:t>
                      </a:r>
                      <a:endParaRPr lang="en-US" sz="1200" i="1" dirty="0"/>
                    </a:p>
                  </a:txBody>
                  <a:tcPr/>
                </a:tc>
              </a:tr>
              <a:tr h="1362075">
                <a:tc>
                  <a:txBody>
                    <a:bodyPr/>
                    <a:lstStyle/>
                    <a:p>
                      <a:r>
                        <a:rPr lang="en-US" dirty="0" smtClean="0"/>
                        <a:t>Bachelors</a:t>
                      </a:r>
                      <a:r>
                        <a:rPr lang="en-US" baseline="0" dirty="0" smtClean="0"/>
                        <a:t> Degree</a:t>
                      </a:r>
                      <a:endParaRPr lang="en-US" dirty="0"/>
                    </a:p>
                  </a:txBody>
                  <a:tcPr/>
                </a:tc>
                <a:tc>
                  <a:txBody>
                    <a:bodyPr/>
                    <a:lstStyle/>
                    <a:p>
                      <a:r>
                        <a:rPr lang="en-US" dirty="0" smtClean="0"/>
                        <a:t>Public or Private</a:t>
                      </a:r>
                      <a:r>
                        <a:rPr lang="en-US" baseline="0" dirty="0" smtClean="0"/>
                        <a:t> four-year university.</a:t>
                      </a:r>
                    </a:p>
                    <a:p>
                      <a:r>
                        <a:rPr lang="en-US" sz="1200" i="1" baseline="0" dirty="0" smtClean="0"/>
                        <a:t>*Texas A&amp;M Corpus Christi/ University of Texas/Angelo State University</a:t>
                      </a:r>
                    </a:p>
                    <a:p>
                      <a:r>
                        <a:rPr lang="en-US" sz="1200" i="1" baseline="0" dirty="0" smtClean="0"/>
                        <a:t>*Baylor/Incarnate Word University</a:t>
                      </a:r>
                      <a:endParaRPr lang="en-US" sz="1200" i="1" dirty="0"/>
                    </a:p>
                  </a:txBody>
                  <a:tcPr/>
                </a:tc>
              </a:tr>
              <a:tr h="733425">
                <a:tc>
                  <a:txBody>
                    <a:bodyPr/>
                    <a:lstStyle/>
                    <a:p>
                      <a:r>
                        <a:rPr lang="en-US" dirty="0" smtClean="0"/>
                        <a:t>Masters Degree</a:t>
                      </a:r>
                      <a:endParaRPr lang="en-US" dirty="0"/>
                    </a:p>
                  </a:txBody>
                  <a:tcPr/>
                </a:tc>
                <a:tc>
                  <a:txBody>
                    <a:bodyPr/>
                    <a:lstStyle/>
                    <a:p>
                      <a:r>
                        <a:rPr lang="en-US" dirty="0" smtClean="0"/>
                        <a:t>Obtained from Public or Private</a:t>
                      </a:r>
                      <a:r>
                        <a:rPr lang="en-US" baseline="0" dirty="0" smtClean="0"/>
                        <a:t> Institutions.</a:t>
                      </a:r>
                      <a:endParaRPr lang="en-US" dirty="0"/>
                    </a:p>
                  </a:txBody>
                  <a:tcPr/>
                </a:tc>
              </a:tr>
              <a:tr h="733425">
                <a:tc>
                  <a:txBody>
                    <a:bodyPr/>
                    <a:lstStyle/>
                    <a:p>
                      <a:r>
                        <a:rPr lang="en-US" dirty="0" smtClean="0"/>
                        <a:t>Doctorate Degree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Obtained from Public or Private</a:t>
                      </a:r>
                      <a:r>
                        <a:rPr lang="en-US" baseline="0" dirty="0" smtClean="0"/>
                        <a:t> Institutions.</a:t>
                      </a:r>
                      <a:endParaRPr lang="en-US" dirty="0" smtClean="0"/>
                    </a:p>
                  </a:txBody>
                  <a:tcPr/>
                </a:tc>
              </a:tr>
            </a:tbl>
          </a:graphicData>
        </a:graphic>
      </p:graphicFrame>
      <p:sp>
        <p:nvSpPr>
          <p:cNvPr id="4" name="Slide Number Placeholder 3"/>
          <p:cNvSpPr>
            <a:spLocks noGrp="1"/>
          </p:cNvSpPr>
          <p:nvPr>
            <p:ph type="sldNum" sz="quarter" idx="12"/>
          </p:nvPr>
        </p:nvSpPr>
        <p:spPr/>
        <p:txBody>
          <a:bodyPr/>
          <a:lstStyle/>
          <a:p>
            <a:fld id="{90D9AAF9-0DB0-42B8-A64F-A5BB30662726}"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1645543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YEAR VS. FOUR YEAR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9147369"/>
              </p:ext>
            </p:extLst>
          </p:nvPr>
        </p:nvGraphicFramePr>
        <p:xfrm>
          <a:off x="1" y="1798320"/>
          <a:ext cx="9143999" cy="5059680"/>
        </p:xfrm>
        <a:graphic>
          <a:graphicData uri="http://schemas.openxmlformats.org/drawingml/2006/table">
            <a:tbl>
              <a:tblPr firstRow="1" bandRow="1">
                <a:tableStyleId>{5C22544A-7EE6-4342-B048-85BDC9FD1C3A}</a:tableStyleId>
              </a:tblPr>
              <a:tblGrid>
                <a:gridCol w="1728816"/>
                <a:gridCol w="3191536"/>
                <a:gridCol w="4223647"/>
              </a:tblGrid>
              <a:tr h="370840">
                <a:tc>
                  <a:txBody>
                    <a:bodyPr/>
                    <a:lstStyle/>
                    <a:p>
                      <a:pPr algn="ctr"/>
                      <a:endParaRPr lang="en-US" dirty="0"/>
                    </a:p>
                  </a:txBody>
                  <a:tcPr/>
                </a:tc>
                <a:tc>
                  <a:txBody>
                    <a:bodyPr/>
                    <a:lstStyle/>
                    <a:p>
                      <a:pPr algn="ctr"/>
                      <a:r>
                        <a:rPr lang="en-US" dirty="0" smtClean="0"/>
                        <a:t>TWO-YEAR (COMMUNITY</a:t>
                      </a:r>
                      <a:r>
                        <a:rPr lang="en-US" baseline="0" dirty="0" smtClean="0"/>
                        <a:t> COLLEGE)</a:t>
                      </a:r>
                      <a:endParaRPr lang="en-US" dirty="0"/>
                    </a:p>
                  </a:txBody>
                  <a:tcPr/>
                </a:tc>
                <a:tc>
                  <a:txBody>
                    <a:bodyPr/>
                    <a:lstStyle/>
                    <a:p>
                      <a:pPr algn="ctr"/>
                      <a:r>
                        <a:rPr lang="en-US" dirty="0" smtClean="0"/>
                        <a:t>FOUR-YEAR (UNIVERSITY)</a:t>
                      </a:r>
                      <a:endParaRPr lang="en-US" dirty="0"/>
                    </a:p>
                  </a:txBody>
                  <a:tcPr/>
                </a:tc>
              </a:tr>
              <a:tr h="370840">
                <a:tc>
                  <a:txBody>
                    <a:bodyPr/>
                    <a:lstStyle/>
                    <a:p>
                      <a:pPr algn="ctr"/>
                      <a:r>
                        <a:rPr lang="en-US" dirty="0" smtClean="0"/>
                        <a:t>Cost</a:t>
                      </a:r>
                      <a:r>
                        <a:rPr lang="en-US" baseline="0" dirty="0" smtClean="0"/>
                        <a:t> of Tuition</a:t>
                      </a:r>
                      <a:endParaRPr lang="en-US" dirty="0"/>
                    </a:p>
                  </a:txBody>
                  <a:tcPr anchor="ctr"/>
                </a:tc>
                <a:tc>
                  <a:txBody>
                    <a:bodyPr/>
                    <a:lstStyle/>
                    <a:p>
                      <a:r>
                        <a:rPr lang="en-US" sz="1300" kern="1200" dirty="0" smtClean="0">
                          <a:solidFill>
                            <a:schemeClr val="dk1"/>
                          </a:solidFill>
                          <a:latin typeface="+mn-lt"/>
                          <a:ea typeface="+mn-ea"/>
                          <a:cs typeface="+mn-cs"/>
                        </a:rPr>
                        <a:t>Most two-year colleges cost less than $2,000 per semester.</a:t>
                      </a:r>
                      <a:endParaRPr lang="en-US" sz="1300" dirty="0"/>
                    </a:p>
                  </a:txBody>
                  <a:tcPr/>
                </a:tc>
                <a:tc>
                  <a:txBody>
                    <a:bodyPr/>
                    <a:lstStyle/>
                    <a:p>
                      <a:r>
                        <a:rPr lang="en-US" sz="1300" kern="1200" dirty="0" smtClean="0">
                          <a:solidFill>
                            <a:schemeClr val="dk1"/>
                          </a:solidFill>
                          <a:latin typeface="+mn-lt"/>
                          <a:ea typeface="+mn-ea"/>
                          <a:cs typeface="+mn-cs"/>
                        </a:rPr>
                        <a:t>If a student lives within the state of the university, tuition can be very affordable with financial assistance options available.</a:t>
                      </a:r>
                      <a:endParaRPr lang="en-US" sz="1300" dirty="0"/>
                    </a:p>
                  </a:txBody>
                  <a:tcPr/>
                </a:tc>
              </a:tr>
              <a:tr h="370840">
                <a:tc>
                  <a:txBody>
                    <a:bodyPr/>
                    <a:lstStyle/>
                    <a:p>
                      <a:pPr algn="ctr"/>
                      <a:r>
                        <a:rPr lang="en-US" dirty="0" smtClean="0"/>
                        <a:t>Majors</a:t>
                      </a:r>
                      <a:endParaRPr lang="en-US" dirty="0"/>
                    </a:p>
                  </a:txBody>
                  <a:tcPr anchor="ctr"/>
                </a:tc>
                <a:tc>
                  <a:txBody>
                    <a:bodyPr/>
                    <a:lstStyle/>
                    <a:p>
                      <a:r>
                        <a:rPr lang="en-US" sz="1300" kern="1200" dirty="0" smtClean="0">
                          <a:solidFill>
                            <a:schemeClr val="dk1"/>
                          </a:solidFill>
                          <a:latin typeface="+mn-lt"/>
                          <a:ea typeface="+mn-ea"/>
                          <a:cs typeface="+mn-cs"/>
                        </a:rPr>
                        <a:t>While deciding what major to choose, attending a two-year college allows you to explore more interests that you may not have otherwise pursued.</a:t>
                      </a:r>
                      <a:endParaRPr lang="en-US" sz="1300" dirty="0"/>
                    </a:p>
                  </a:txBody>
                  <a:tcPr/>
                </a:tc>
                <a:tc>
                  <a:txBody>
                    <a:bodyPr/>
                    <a:lstStyle/>
                    <a:p>
                      <a:r>
                        <a:rPr lang="en-US" sz="1300" kern="1200" dirty="0" smtClean="0">
                          <a:solidFill>
                            <a:schemeClr val="dk1"/>
                          </a:solidFill>
                          <a:latin typeface="+mn-lt"/>
                          <a:ea typeface="+mn-ea"/>
                          <a:cs typeface="+mn-cs"/>
                        </a:rPr>
                        <a:t>Many universities have advanced science or medical programs and countless four-year programs!  If you’re looking for a permanent residence, a university might be the place for you.</a:t>
                      </a:r>
                      <a:endParaRPr lang="en-US" sz="1300" dirty="0"/>
                    </a:p>
                  </a:txBody>
                  <a:tcPr/>
                </a:tc>
              </a:tr>
              <a:tr h="370840">
                <a:tc>
                  <a:txBody>
                    <a:bodyPr/>
                    <a:lstStyle/>
                    <a:p>
                      <a:pPr algn="ctr"/>
                      <a:r>
                        <a:rPr lang="en-US" dirty="0" smtClean="0"/>
                        <a:t>Transition</a:t>
                      </a:r>
                      <a:endParaRPr lang="en-US" dirty="0"/>
                    </a:p>
                  </a:txBody>
                  <a:tcPr anchor="ctr"/>
                </a:tc>
                <a:tc>
                  <a:txBody>
                    <a:bodyPr/>
                    <a:lstStyle/>
                    <a:p>
                      <a:r>
                        <a:rPr lang="en-US" sz="1300" kern="1200" dirty="0" smtClean="0">
                          <a:solidFill>
                            <a:schemeClr val="dk1"/>
                          </a:solidFill>
                          <a:latin typeface="+mn-lt"/>
                          <a:ea typeface="+mn-ea"/>
                          <a:cs typeface="+mn-cs"/>
                        </a:rPr>
                        <a:t>Attending a community college gives students the opportunity to earn college credit while taking time to select a four-year university.</a:t>
                      </a:r>
                      <a:endParaRPr lang="en-US" sz="1300" dirty="0"/>
                    </a:p>
                  </a:txBody>
                  <a:tcPr/>
                </a:tc>
                <a:tc>
                  <a:txBody>
                    <a:bodyPr/>
                    <a:lstStyle/>
                    <a:p>
                      <a:r>
                        <a:rPr lang="en-US" sz="1300" kern="1200" dirty="0" smtClean="0">
                          <a:solidFill>
                            <a:schemeClr val="dk1"/>
                          </a:solidFill>
                          <a:latin typeface="+mn-lt"/>
                          <a:ea typeface="+mn-ea"/>
                          <a:cs typeface="+mn-cs"/>
                        </a:rPr>
                        <a:t>Countless numbers of freshmen transfer out after their first-year and don’t return.  Students may get lost in the crowd.  Join clubs and organizations to prevent feelings of loneliness. </a:t>
                      </a:r>
                      <a:endParaRPr lang="en-US" sz="1300" dirty="0"/>
                    </a:p>
                  </a:txBody>
                  <a:tcPr/>
                </a:tc>
              </a:tr>
              <a:tr h="370840">
                <a:tc>
                  <a:txBody>
                    <a:bodyPr/>
                    <a:lstStyle/>
                    <a:p>
                      <a:pPr algn="ctr"/>
                      <a:r>
                        <a:rPr lang="en-US" dirty="0" smtClean="0"/>
                        <a:t>Curriculum</a:t>
                      </a:r>
                      <a:endParaRPr lang="en-US" dirty="0"/>
                    </a:p>
                  </a:txBody>
                  <a:tcPr anchor="ctr"/>
                </a:tc>
                <a:tc>
                  <a:txBody>
                    <a:bodyPr/>
                    <a:lstStyle/>
                    <a:p>
                      <a:r>
                        <a:rPr lang="en-US" sz="1300" kern="1200" dirty="0" smtClean="0">
                          <a:solidFill>
                            <a:schemeClr val="dk1"/>
                          </a:solidFill>
                          <a:latin typeface="+mn-lt"/>
                          <a:ea typeface="+mn-ea"/>
                          <a:cs typeface="+mn-cs"/>
                        </a:rPr>
                        <a:t>Certificate and Associate degree options are available and can be obtained, usually, in three- years or less.</a:t>
                      </a:r>
                      <a:endParaRPr lang="en-US" sz="1300" dirty="0"/>
                    </a:p>
                  </a:txBody>
                  <a:tcPr/>
                </a:tc>
                <a:tc>
                  <a:txBody>
                    <a:bodyPr/>
                    <a:lstStyle/>
                    <a:p>
                      <a:r>
                        <a:rPr lang="en-US" sz="1300" kern="1200" dirty="0" smtClean="0">
                          <a:solidFill>
                            <a:schemeClr val="dk1"/>
                          </a:solidFill>
                          <a:latin typeface="+mn-lt"/>
                          <a:ea typeface="+mn-ea"/>
                          <a:cs typeface="+mn-cs"/>
                        </a:rPr>
                        <a:t>Most universities offer Bachelor’s, Master’s and Doctorate programs that often take four or more years to obtain.</a:t>
                      </a:r>
                      <a:endParaRPr lang="en-US" sz="1300" dirty="0"/>
                    </a:p>
                  </a:txBody>
                  <a:tcPr/>
                </a:tc>
              </a:tr>
              <a:tr h="370840">
                <a:tc>
                  <a:txBody>
                    <a:bodyPr/>
                    <a:lstStyle/>
                    <a:p>
                      <a:pPr algn="ctr"/>
                      <a:r>
                        <a:rPr lang="en-US" dirty="0" smtClean="0"/>
                        <a:t>Campus Life</a:t>
                      </a:r>
                      <a:endParaRPr lang="en-US" dirty="0"/>
                    </a:p>
                  </a:txBody>
                  <a:tcPr anchor="ctr"/>
                </a:tc>
                <a:tc>
                  <a:txBody>
                    <a:bodyPr/>
                    <a:lstStyle/>
                    <a:p>
                      <a:r>
                        <a:rPr lang="en-US" sz="1300" kern="1200" dirty="0" smtClean="0">
                          <a:solidFill>
                            <a:schemeClr val="dk1"/>
                          </a:solidFill>
                          <a:latin typeface="+mn-lt"/>
                          <a:ea typeface="+mn-ea"/>
                          <a:cs typeface="+mn-cs"/>
                        </a:rPr>
                        <a:t>While two-year campuses do have clubs and organizations, most students’ schedules revolve around work and classes.</a:t>
                      </a:r>
                      <a:endParaRPr lang="en-US" sz="1300" dirty="0"/>
                    </a:p>
                  </a:txBody>
                  <a:tcPr/>
                </a:tc>
                <a:tc>
                  <a:txBody>
                    <a:bodyPr/>
                    <a:lstStyle/>
                    <a:p>
                      <a:r>
                        <a:rPr lang="en-US" sz="1300" kern="1200" dirty="0" smtClean="0">
                          <a:solidFill>
                            <a:schemeClr val="dk1"/>
                          </a:solidFill>
                          <a:latin typeface="+mn-lt"/>
                          <a:ea typeface="+mn-ea"/>
                          <a:cs typeface="+mn-cs"/>
                        </a:rPr>
                        <a:t>A four-year university is bustling at all hours, offering many social opportunities and a varied selection of extra curricular activities.</a:t>
                      </a:r>
                      <a:endParaRPr lang="en-US" sz="1300" dirty="0"/>
                    </a:p>
                  </a:txBody>
                  <a:tcPr/>
                </a:tc>
              </a:tr>
            </a:tbl>
          </a:graphicData>
        </a:graphic>
      </p:graphicFrame>
      <p:sp>
        <p:nvSpPr>
          <p:cNvPr id="5" name="Slide Number Placeholder 4"/>
          <p:cNvSpPr>
            <a:spLocks noGrp="1"/>
          </p:cNvSpPr>
          <p:nvPr>
            <p:ph type="sldNum" sz="quarter" idx="12"/>
          </p:nvPr>
        </p:nvSpPr>
        <p:spPr/>
        <p:txBody>
          <a:bodyPr/>
          <a:lstStyle/>
          <a:p>
            <a:fld id="{90D9AAF9-0DB0-42B8-A64F-A5BB30662726}"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2563135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
          <p:cNvGraphicFramePr>
            <a:graphicFrameLocks noChangeAspect="1"/>
          </p:cNvGraphicFramePr>
          <p:nvPr/>
        </p:nvGraphicFramePr>
        <p:xfrm>
          <a:off x="533400" y="609600"/>
          <a:ext cx="3559680" cy="4608484"/>
        </p:xfrm>
        <a:graphic>
          <a:graphicData uri="http://schemas.openxmlformats.org/presentationml/2006/ole">
            <mc:AlternateContent xmlns:mc="http://schemas.openxmlformats.org/markup-compatibility/2006">
              <mc:Choice xmlns:v="urn:schemas-microsoft-com:vml" Requires="v">
                <p:oleObj spid="_x0000_s55301" name="Acrobat Document" r:id="rId3" imgW="5829233" imgH="7543775" progId="AcroExch.Document.11">
                  <p:embed/>
                </p:oleObj>
              </mc:Choice>
              <mc:Fallback>
                <p:oleObj name="Acrobat Document" r:id="rId3" imgW="5829233" imgH="7543775"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09600"/>
                        <a:ext cx="3559680" cy="4608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3" descr="F:\100_2441.JPG"/>
          <p:cNvPicPr>
            <a:picLocks noChangeAspect="1" noChangeArrowheads="1"/>
          </p:cNvPicPr>
          <p:nvPr/>
        </p:nvPicPr>
        <p:blipFill>
          <a:blip r:embed="rId5" cstate="print"/>
          <a:srcRect/>
          <a:stretch>
            <a:fillRect/>
          </a:stretch>
        </p:blipFill>
        <p:spPr bwMode="auto">
          <a:xfrm>
            <a:off x="533400" y="3962400"/>
            <a:ext cx="3559680" cy="2165987"/>
          </a:xfrm>
          <a:prstGeom prst="rect">
            <a:avLst/>
          </a:prstGeom>
          <a:noFill/>
          <a:ln w="9525">
            <a:noFill/>
            <a:miter lim="800000"/>
            <a:headEnd/>
            <a:tailEnd/>
          </a:ln>
        </p:spPr>
      </p:pic>
      <p:sp>
        <p:nvSpPr>
          <p:cNvPr id="3077" name="TextBox 4"/>
          <p:cNvSpPr txBox="1">
            <a:spLocks noChangeArrowheads="1"/>
          </p:cNvSpPr>
          <p:nvPr/>
        </p:nvSpPr>
        <p:spPr bwMode="auto">
          <a:xfrm>
            <a:off x="4799520" y="2743200"/>
            <a:ext cx="4344480" cy="1422584"/>
          </a:xfrm>
          <a:prstGeom prst="rect">
            <a:avLst/>
          </a:prstGeom>
          <a:noFill/>
          <a:ln w="9525">
            <a:noFill/>
            <a:miter lim="800000"/>
            <a:headEnd/>
            <a:tailEnd/>
          </a:ln>
        </p:spPr>
        <p:txBody>
          <a:bodyPr lIns="82945" tIns="41473" rIns="82945" bIns="41473">
            <a:spAutoFit/>
          </a:bodyPr>
          <a:lstStyle/>
          <a:p>
            <a:pPr algn="ctr"/>
            <a:r>
              <a:rPr lang="en-US" sz="2900" dirty="0">
                <a:latin typeface="Arial Black" pitchFamily="34" charset="0"/>
              </a:rPr>
              <a:t>Emerging Leaders Initiative Teacher Externship Program</a:t>
            </a:r>
          </a:p>
        </p:txBody>
      </p:sp>
      <p:pic>
        <p:nvPicPr>
          <p:cNvPr id="3078" name="Picture 3" descr="C:\Users\owner\Desktop\IMG_1381.jpg"/>
          <p:cNvPicPr>
            <a:picLocks noChangeAspect="1" noChangeArrowheads="1"/>
          </p:cNvPicPr>
          <p:nvPr/>
        </p:nvPicPr>
        <p:blipFill>
          <a:blip r:embed="rId6" cstate="print"/>
          <a:srcRect/>
          <a:stretch>
            <a:fillRect/>
          </a:stretch>
        </p:blipFill>
        <p:spPr bwMode="auto">
          <a:xfrm>
            <a:off x="5453280" y="4293091"/>
            <a:ext cx="3462120" cy="2527871"/>
          </a:xfrm>
          <a:prstGeom prst="rect">
            <a:avLst/>
          </a:prstGeom>
          <a:noFill/>
          <a:ln w="9525">
            <a:noFill/>
            <a:miter lim="800000"/>
            <a:headEnd/>
            <a:tailEnd/>
          </a:ln>
        </p:spPr>
      </p:pic>
      <p:pic>
        <p:nvPicPr>
          <p:cNvPr id="3079" name="Picture 7"/>
          <p:cNvPicPr>
            <a:picLocks noChangeAspect="1" noChangeArrowheads="1"/>
          </p:cNvPicPr>
          <p:nvPr/>
        </p:nvPicPr>
        <p:blipFill>
          <a:blip r:embed="rId7" cstate="print"/>
          <a:srcRect/>
          <a:stretch>
            <a:fillRect/>
          </a:stretch>
        </p:blipFill>
        <p:spPr bwMode="auto">
          <a:xfrm>
            <a:off x="5311494" y="0"/>
            <a:ext cx="3522906" cy="2632597"/>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A79836AA-2E5C-4B78-BCFE-529AC8470618}"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3101763" cy="3020343"/>
          </a:xfrm>
        </p:spPr>
        <p:txBody>
          <a:bodyPr/>
          <a:lstStyle/>
          <a:p>
            <a:r>
              <a:rPr lang="en-US" b="1" dirty="0" smtClean="0"/>
              <a:t>CPC</a:t>
            </a:r>
            <a:br>
              <a:rPr lang="en-US" b="1" dirty="0" smtClean="0"/>
            </a:br>
            <a:r>
              <a:rPr lang="en-US" b="1" dirty="0" smtClean="0"/>
              <a:t>Challenges  Across Secondary and Post-Secondary Education</a:t>
            </a:r>
            <a:endParaRPr lang="en-US" b="1"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24</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687906"/>
            <a:ext cx="3966912" cy="4159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3852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Participating Districts</a:t>
            </a:r>
            <a:endParaRPr lang="en-US" b="1" dirty="0"/>
          </a:p>
        </p:txBody>
      </p:sp>
      <p:sp>
        <p:nvSpPr>
          <p:cNvPr id="16" name="Text Placeholder 15"/>
          <p:cNvSpPr>
            <a:spLocks noGrp="1"/>
          </p:cNvSpPr>
          <p:nvPr>
            <p:ph type="body" sz="half" idx="15"/>
          </p:nvPr>
        </p:nvSpPr>
        <p:spPr>
          <a:xfrm>
            <a:off x="838200" y="2362200"/>
            <a:ext cx="2313431" cy="3429000"/>
          </a:xfrm>
        </p:spPr>
        <p:txBody>
          <a:bodyPr>
            <a:normAutofit fontScale="85000" lnSpcReduction="10000"/>
          </a:bodyPr>
          <a:lstStyle/>
          <a:p>
            <a:pPr lvl="0"/>
            <a:r>
              <a:rPr lang="en-US" sz="2600" dirty="0" smtClean="0">
                <a:latin typeface="Arial Black" pitchFamily="34" charset="0"/>
              </a:rPr>
              <a:t>Aransas County ISD</a:t>
            </a:r>
          </a:p>
          <a:p>
            <a:pPr lvl="0"/>
            <a:r>
              <a:rPr lang="en-US" sz="2600" dirty="0" err="1" smtClean="0">
                <a:latin typeface="Arial Black" pitchFamily="34" charset="0"/>
              </a:rPr>
              <a:t>Banquete</a:t>
            </a:r>
            <a:r>
              <a:rPr lang="en-US" sz="2600" dirty="0" smtClean="0">
                <a:latin typeface="Arial Black" pitchFamily="34" charset="0"/>
              </a:rPr>
              <a:t> ISD</a:t>
            </a:r>
          </a:p>
          <a:p>
            <a:pPr lvl="0"/>
            <a:r>
              <a:rPr lang="en-US" sz="2600" dirty="0" smtClean="0">
                <a:latin typeface="Arial Black" pitchFamily="34" charset="0"/>
              </a:rPr>
              <a:t>Ben Bolt-</a:t>
            </a:r>
            <a:r>
              <a:rPr lang="en-US" sz="2600" dirty="0" err="1" smtClean="0">
                <a:latin typeface="Arial Black" pitchFamily="34" charset="0"/>
              </a:rPr>
              <a:t>Palito</a:t>
            </a:r>
            <a:r>
              <a:rPr lang="en-US" sz="2600" dirty="0" smtClean="0">
                <a:latin typeface="Arial Black" pitchFamily="34" charset="0"/>
              </a:rPr>
              <a:t> Blanco ISD</a:t>
            </a:r>
          </a:p>
          <a:p>
            <a:pPr lvl="0"/>
            <a:r>
              <a:rPr lang="en-US" sz="2600" dirty="0" err="1" smtClean="0">
                <a:latin typeface="Arial Black" pitchFamily="34" charset="0"/>
              </a:rPr>
              <a:t>Calallen</a:t>
            </a:r>
            <a:r>
              <a:rPr lang="en-US" sz="2600" dirty="0" smtClean="0">
                <a:latin typeface="Arial Black" pitchFamily="34" charset="0"/>
              </a:rPr>
              <a:t> ISD</a:t>
            </a:r>
          </a:p>
          <a:p>
            <a:pPr lvl="0"/>
            <a:r>
              <a:rPr lang="en-US" sz="2600" dirty="0" smtClean="0">
                <a:latin typeface="Arial Black" pitchFamily="34" charset="0"/>
              </a:rPr>
              <a:t>Flour Bluff ISD</a:t>
            </a:r>
          </a:p>
          <a:p>
            <a:endParaRPr lang="en-US" dirty="0"/>
          </a:p>
        </p:txBody>
      </p:sp>
      <p:sp>
        <p:nvSpPr>
          <p:cNvPr id="17" name="Text Placeholder 16"/>
          <p:cNvSpPr>
            <a:spLocks noGrp="1"/>
          </p:cNvSpPr>
          <p:nvPr>
            <p:ph type="body" sz="half" idx="16"/>
          </p:nvPr>
        </p:nvSpPr>
        <p:spPr>
          <a:xfrm>
            <a:off x="3429000" y="2438400"/>
            <a:ext cx="2326750" cy="3352800"/>
          </a:xfrm>
        </p:spPr>
        <p:txBody>
          <a:bodyPr>
            <a:normAutofit fontScale="85000" lnSpcReduction="10000"/>
          </a:bodyPr>
          <a:lstStyle/>
          <a:p>
            <a:pPr lvl="0"/>
            <a:r>
              <a:rPr lang="en-US" sz="2600" dirty="0" smtClean="0">
                <a:latin typeface="Arial Black" pitchFamily="34" charset="0"/>
              </a:rPr>
              <a:t>Garza Charter School</a:t>
            </a:r>
          </a:p>
          <a:p>
            <a:pPr lvl="0"/>
            <a:r>
              <a:rPr lang="en-US" sz="2600" dirty="0" smtClean="0">
                <a:latin typeface="Arial Black" pitchFamily="34" charset="0"/>
              </a:rPr>
              <a:t>Kingsville ISD</a:t>
            </a:r>
          </a:p>
          <a:p>
            <a:pPr lvl="0"/>
            <a:r>
              <a:rPr lang="en-US" sz="2600" dirty="0" smtClean="0">
                <a:latin typeface="Arial Black" pitchFamily="34" charset="0"/>
              </a:rPr>
              <a:t>McMullen County ISD</a:t>
            </a:r>
          </a:p>
          <a:p>
            <a:pPr lvl="0"/>
            <a:r>
              <a:rPr lang="en-US" sz="2600" dirty="0" smtClean="0">
                <a:latin typeface="Arial Black" pitchFamily="34" charset="0"/>
              </a:rPr>
              <a:t>Odem-</a:t>
            </a:r>
            <a:r>
              <a:rPr lang="en-US" sz="2600" dirty="0" err="1" smtClean="0">
                <a:latin typeface="Arial Black" pitchFamily="34" charset="0"/>
              </a:rPr>
              <a:t>Edroy</a:t>
            </a:r>
            <a:r>
              <a:rPr lang="en-US" sz="2600" dirty="0" smtClean="0">
                <a:latin typeface="Arial Black" pitchFamily="34" charset="0"/>
              </a:rPr>
              <a:t> ISD</a:t>
            </a:r>
          </a:p>
          <a:p>
            <a:pPr lvl="0"/>
            <a:r>
              <a:rPr lang="en-US" sz="2600" dirty="0" smtClean="0">
                <a:latin typeface="Arial Black" pitchFamily="34" charset="0"/>
              </a:rPr>
              <a:t>Orange Grove ISD</a:t>
            </a:r>
          </a:p>
          <a:p>
            <a:endParaRPr lang="en-US" dirty="0"/>
          </a:p>
        </p:txBody>
      </p:sp>
      <p:sp>
        <p:nvSpPr>
          <p:cNvPr id="18" name="Text Placeholder 17"/>
          <p:cNvSpPr>
            <a:spLocks noGrp="1"/>
          </p:cNvSpPr>
          <p:nvPr>
            <p:ph type="body" sz="half" idx="17"/>
          </p:nvPr>
        </p:nvSpPr>
        <p:spPr>
          <a:xfrm>
            <a:off x="5943600" y="2362200"/>
            <a:ext cx="2313740" cy="2877717"/>
          </a:xfrm>
        </p:spPr>
        <p:txBody>
          <a:bodyPr>
            <a:normAutofit fontScale="92500"/>
          </a:bodyPr>
          <a:lstStyle/>
          <a:p>
            <a:pPr lvl="0"/>
            <a:r>
              <a:rPr lang="en-US" sz="2200" dirty="0" smtClean="0">
                <a:latin typeface="Arial Black" pitchFamily="34" charset="0"/>
              </a:rPr>
              <a:t>Riviera ISD</a:t>
            </a:r>
          </a:p>
          <a:p>
            <a:pPr lvl="0"/>
            <a:r>
              <a:rPr lang="en-US" sz="2200" dirty="0" smtClean="0">
                <a:latin typeface="Arial Black" pitchFamily="34" charset="0"/>
              </a:rPr>
              <a:t>San Diego ISD</a:t>
            </a:r>
          </a:p>
          <a:p>
            <a:pPr lvl="0"/>
            <a:r>
              <a:rPr lang="en-US" sz="2200" dirty="0" smtClean="0">
                <a:latin typeface="Arial Black" pitchFamily="34" charset="0"/>
              </a:rPr>
              <a:t>Santa </a:t>
            </a:r>
            <a:r>
              <a:rPr lang="en-US" sz="2200" dirty="0" err="1" smtClean="0">
                <a:latin typeface="Arial Black" pitchFamily="34" charset="0"/>
              </a:rPr>
              <a:t>Gertrudis</a:t>
            </a:r>
            <a:r>
              <a:rPr lang="en-US" sz="2200" dirty="0" smtClean="0">
                <a:latin typeface="Arial Black" pitchFamily="34" charset="0"/>
              </a:rPr>
              <a:t> ISD</a:t>
            </a:r>
          </a:p>
          <a:p>
            <a:pPr lvl="0"/>
            <a:r>
              <a:rPr lang="en-US" sz="2200" dirty="0" smtClean="0">
                <a:latin typeface="Arial Black" pitchFamily="34" charset="0"/>
              </a:rPr>
              <a:t>Sinton ISD</a:t>
            </a:r>
          </a:p>
          <a:p>
            <a:pPr lvl="0"/>
            <a:r>
              <a:rPr lang="en-US" sz="2200" dirty="0" smtClean="0">
                <a:latin typeface="Arial Black" pitchFamily="34" charset="0"/>
              </a:rPr>
              <a:t>Gregory-Portland ISD</a:t>
            </a:r>
          </a:p>
          <a:p>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600"/>
            <a:ext cx="3101763" cy="3020343"/>
          </a:xfrm>
        </p:spPr>
        <p:txBody>
          <a:bodyPr/>
          <a:lstStyle/>
          <a:p>
            <a:r>
              <a:rPr lang="en-US" b="1" dirty="0" smtClean="0"/>
              <a:t>College Preparatory Course</a:t>
            </a:r>
            <a:br>
              <a:rPr lang="en-US" b="1" dirty="0" smtClean="0"/>
            </a:br>
            <a:r>
              <a:rPr lang="en-US" b="1" dirty="0" smtClean="0"/>
              <a:t>Challenges</a:t>
            </a:r>
            <a:endParaRPr lang="en-US" b="1"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26</a:t>
            </a:fld>
            <a:endParaRPr lang="en-US" dirty="0"/>
          </a:p>
        </p:txBody>
      </p:sp>
      <p:sp>
        <p:nvSpPr>
          <p:cNvPr id="6" name="TextBox 5"/>
          <p:cNvSpPr txBox="1"/>
          <p:nvPr/>
        </p:nvSpPr>
        <p:spPr>
          <a:xfrm>
            <a:off x="4876800" y="1295400"/>
            <a:ext cx="4038600" cy="5170646"/>
          </a:xfrm>
          <a:prstGeom prst="rect">
            <a:avLst/>
          </a:prstGeom>
          <a:noFill/>
        </p:spPr>
        <p:txBody>
          <a:bodyPr wrap="square" rtlCol="0">
            <a:spAutoFit/>
          </a:bodyPr>
          <a:lstStyle/>
          <a:p>
            <a:pPr algn="ctr"/>
            <a:r>
              <a:rPr lang="en-US" sz="2400" dirty="0" smtClean="0">
                <a:solidFill>
                  <a:srgbClr val="C00000"/>
                </a:solidFill>
                <a:latin typeface="Arial Black" pitchFamily="34" charset="0"/>
              </a:rPr>
              <a:t>CPC CHALLENGES</a:t>
            </a:r>
          </a:p>
          <a:p>
            <a:r>
              <a:rPr lang="en-US" sz="2400" dirty="0" smtClean="0">
                <a:solidFill>
                  <a:srgbClr val="C00000"/>
                </a:solidFill>
                <a:latin typeface="Arial Black" pitchFamily="34" charset="0"/>
              </a:rPr>
              <a:t>-District participation</a:t>
            </a:r>
          </a:p>
          <a:p>
            <a:r>
              <a:rPr lang="en-US" sz="2400" dirty="0" smtClean="0">
                <a:solidFill>
                  <a:srgbClr val="C00000"/>
                </a:solidFill>
                <a:latin typeface="Arial Black" pitchFamily="34" charset="0"/>
              </a:rPr>
              <a:t>-Course awareness</a:t>
            </a:r>
          </a:p>
          <a:p>
            <a:r>
              <a:rPr lang="en-US" sz="2400" dirty="0" smtClean="0">
                <a:solidFill>
                  <a:srgbClr val="C00000"/>
                </a:solidFill>
                <a:latin typeface="Arial Black" pitchFamily="34" charset="0"/>
              </a:rPr>
              <a:t>-Roles &amp; responsibilities</a:t>
            </a:r>
          </a:p>
          <a:p>
            <a:r>
              <a:rPr lang="en-US" sz="2400" dirty="0" smtClean="0">
                <a:solidFill>
                  <a:srgbClr val="C00000"/>
                </a:solidFill>
                <a:latin typeface="Arial Black" pitchFamily="34" charset="0"/>
              </a:rPr>
              <a:t>-Clear procedures</a:t>
            </a:r>
          </a:p>
          <a:p>
            <a:r>
              <a:rPr lang="en-US" sz="2400" dirty="0" smtClean="0">
                <a:solidFill>
                  <a:srgbClr val="C00000"/>
                </a:solidFill>
                <a:latin typeface="Arial Black" pitchFamily="34" charset="0"/>
              </a:rPr>
              <a:t>-Data analysis (including long-term)</a:t>
            </a:r>
          </a:p>
          <a:p>
            <a:r>
              <a:rPr lang="en-US" sz="2400" dirty="0" smtClean="0">
                <a:solidFill>
                  <a:srgbClr val="C00000"/>
                </a:solidFill>
                <a:latin typeface="Arial Black" pitchFamily="34" charset="0"/>
              </a:rPr>
              <a:t>-College advising for CPC students</a:t>
            </a:r>
          </a:p>
          <a:p>
            <a:r>
              <a:rPr lang="en-US" sz="2400" dirty="0" smtClean="0">
                <a:solidFill>
                  <a:srgbClr val="C00000"/>
                </a:solidFill>
                <a:latin typeface="Arial Black" pitchFamily="34" charset="0"/>
              </a:rPr>
              <a:t>-ELA/Math differences</a:t>
            </a:r>
          </a:p>
          <a:p>
            <a:r>
              <a:rPr lang="en-US" sz="2400" dirty="0" smtClean="0">
                <a:solidFill>
                  <a:srgbClr val="C00000"/>
                </a:solidFill>
                <a:latin typeface="Arial Black" pitchFamily="34" charset="0"/>
              </a:rPr>
              <a:t>-Course coding</a:t>
            </a:r>
          </a:p>
          <a:p>
            <a:endParaRPr lang="en-US" sz="2400" dirty="0" smtClean="0">
              <a:solidFill>
                <a:srgbClr val="C00000"/>
              </a:solidFill>
              <a:latin typeface="Arial Black" pitchFamily="34" charset="0"/>
            </a:endParaRPr>
          </a:p>
          <a:p>
            <a:endParaRPr lang="en-US" dirty="0">
              <a:solidFill>
                <a:srgbClr val="C00000"/>
              </a:solidFill>
              <a:latin typeface="Arial Black" pitchFamily="34" charset="0"/>
            </a:endParaRPr>
          </a:p>
        </p:txBody>
      </p:sp>
    </p:spTree>
    <p:extLst>
      <p:ext uri="{BB962C8B-B14F-4D97-AF65-F5344CB8AC3E}">
        <p14:creationId xmlns:p14="http://schemas.microsoft.com/office/powerpoint/2010/main" val="10738524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3" name="Title 2"/>
          <p:cNvSpPr>
            <a:spLocks noGrp="1"/>
          </p:cNvSpPr>
          <p:nvPr>
            <p:ph type="title"/>
          </p:nvPr>
        </p:nvSpPr>
        <p:spPr/>
        <p:txBody>
          <a:bodyPr/>
          <a:lstStyle/>
          <a:p>
            <a:r>
              <a:rPr lang="en-US" dirty="0" smtClean="0"/>
              <a:t>Math Critical Conversations about Vertical Alignment Math, Region 20, 2012-13</a:t>
            </a:r>
            <a:endParaRPr lang="en-US" dirty="0"/>
          </a:p>
        </p:txBody>
      </p:sp>
      <p:sp>
        <p:nvSpPr>
          <p:cNvPr id="4" name="Text Placeholder 3"/>
          <p:cNvSpPr>
            <a:spLocks noGrp="1"/>
          </p:cNvSpPr>
          <p:nvPr>
            <p:ph type="body" idx="1"/>
          </p:nvPr>
        </p:nvSpPr>
        <p:spPr/>
        <p:txBody>
          <a:bodyPr/>
          <a:lstStyle/>
          <a:p>
            <a:endParaRPr lang="en-US" dirty="0"/>
          </a:p>
        </p:txBody>
      </p:sp>
      <p:graphicFrame>
        <p:nvGraphicFramePr>
          <p:cNvPr id="19" name="Content Placeholder 18"/>
          <p:cNvGraphicFramePr>
            <a:graphicFrameLocks noGrp="1"/>
          </p:cNvGraphicFramePr>
          <p:nvPr>
            <p:ph sz="half" idx="2"/>
            <p:extLst/>
          </p:nvPr>
        </p:nvGraphicFramePr>
        <p:xfrm>
          <a:off x="866775" y="3248025"/>
          <a:ext cx="3636963" cy="2771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3"/>
          </p:nvPr>
        </p:nvSpPr>
        <p:spPr/>
        <p:txBody>
          <a:bodyPr/>
          <a:lstStyle/>
          <a:p>
            <a:r>
              <a:rPr lang="en-US" dirty="0" smtClean="0"/>
              <a:t>Results</a:t>
            </a:r>
            <a:endParaRPr lang="en-US" dirty="0"/>
          </a:p>
        </p:txBody>
      </p:sp>
      <p:sp>
        <p:nvSpPr>
          <p:cNvPr id="2" name="Content Placeholder 1"/>
          <p:cNvSpPr>
            <a:spLocks noGrp="1"/>
          </p:cNvSpPr>
          <p:nvPr>
            <p:ph sz="quarter" idx="4"/>
          </p:nvPr>
        </p:nvSpPr>
        <p:spPr/>
        <p:txBody>
          <a:bodyPr>
            <a:normAutofit fontScale="77500" lnSpcReduction="20000"/>
          </a:bodyPr>
          <a:lstStyle/>
          <a:p>
            <a:r>
              <a:rPr lang="en-US" sz="2000" dirty="0" smtClean="0"/>
              <a:t>Secondary alignment to TEKS was strong in comparing real numbers and weak in defining and giving examples of complex numbers.</a:t>
            </a:r>
          </a:p>
          <a:p>
            <a:r>
              <a:rPr lang="en-US" sz="2000" dirty="0" smtClean="0"/>
              <a:t>Post-secondary alignment to CCRS was strong in numeric reasoning and number operations.</a:t>
            </a:r>
          </a:p>
          <a:p>
            <a:r>
              <a:rPr lang="en-US" sz="2000" dirty="0" smtClean="0"/>
              <a:t>There is need for work with complex number and the number system.</a:t>
            </a:r>
          </a:p>
          <a:p>
            <a:endParaRPr lang="en-US" sz="2000" dirty="0" smtClean="0"/>
          </a:p>
          <a:p>
            <a:endParaRPr lang="en-US" dirty="0"/>
          </a:p>
        </p:txBody>
      </p:sp>
      <p:sp>
        <p:nvSpPr>
          <p:cNvPr id="12" name="Rectangle 11"/>
          <p:cNvSpPr/>
          <p:nvPr/>
        </p:nvSpPr>
        <p:spPr>
          <a:xfrm>
            <a:off x="990600" y="2385885"/>
            <a:ext cx="29718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en-US" sz="2800" b="1" dirty="0" smtClean="0">
                <a:ln w="10541" cmpd="sng">
                  <a:noFill/>
                  <a:prstDash val="solid"/>
                </a:ln>
                <a:solidFill>
                  <a:schemeClr val="accent1">
                    <a:lumMod val="50000"/>
                  </a:schemeClr>
                </a:solidFill>
              </a:rPr>
              <a:t>TEKS/CCRS Alignment</a:t>
            </a:r>
            <a:endParaRPr lang="en-US" sz="2800" b="1" dirty="0">
              <a:ln w="10541" cmpd="sng">
                <a:noFill/>
                <a:prstDash val="solid"/>
              </a:ln>
              <a:solidFill>
                <a:schemeClr val="accent1">
                  <a:lumMod val="50000"/>
                </a:schemeClr>
              </a:solidFill>
            </a:endParaRPr>
          </a:p>
        </p:txBody>
      </p:sp>
      <p:sp>
        <p:nvSpPr>
          <p:cNvPr id="6" name="Footer Placeholder 5"/>
          <p:cNvSpPr>
            <a:spLocks noGrp="1"/>
          </p:cNvSpPr>
          <p:nvPr>
            <p:ph type="ftr" sz="quarter" idx="11"/>
          </p:nvPr>
        </p:nvSpPr>
        <p:spPr/>
        <p:txBody>
          <a:bodyPr/>
          <a:lstStyle/>
          <a:p>
            <a:r>
              <a:rPr lang="en-US" smtClean="0"/>
              <a:t>http://untavatar.org</a:t>
            </a:r>
            <a:endParaRPr lang="en-US" dirty="0"/>
          </a:p>
        </p:txBody>
      </p:sp>
      <p:sp>
        <p:nvSpPr>
          <p:cNvPr id="7" name="Slide Number Placeholder 6"/>
          <p:cNvSpPr>
            <a:spLocks noGrp="1"/>
          </p:cNvSpPr>
          <p:nvPr>
            <p:ph type="sldNum" sz="quarter" idx="12"/>
          </p:nvPr>
        </p:nvSpPr>
        <p:spPr/>
        <p:txBody>
          <a:bodyPr/>
          <a:lstStyle/>
          <a:p>
            <a:fld id="{A79836AA-2E5C-4B78-BCFE-529AC8470618}" type="slidenum">
              <a:rPr lang="en-US" smtClean="0"/>
              <a:pPr/>
              <a:t>27</a:t>
            </a:fld>
            <a:endParaRPr lang="en-US" dirty="0"/>
          </a:p>
        </p:txBody>
      </p:sp>
    </p:spTree>
    <p:extLst>
      <p:ext uri="{BB962C8B-B14F-4D97-AF65-F5344CB8AC3E}">
        <p14:creationId xmlns:p14="http://schemas.microsoft.com/office/powerpoint/2010/main" val="3702901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5" name="Text Placeholder 4"/>
          <p:cNvSpPr>
            <a:spLocks noGrp="1"/>
          </p:cNvSpPr>
          <p:nvPr>
            <p:ph type="body" idx="1"/>
          </p:nvPr>
        </p:nvSpPr>
        <p:spPr>
          <a:xfrm>
            <a:off x="978886" y="2492869"/>
            <a:ext cx="3636979" cy="759290"/>
          </a:xfrm>
        </p:spPr>
        <p:txBody>
          <a:bodyPr/>
          <a:lstStyle/>
          <a:p>
            <a:endParaRPr lang="en-US" dirty="0"/>
          </a:p>
        </p:txBody>
      </p:sp>
      <p:sp>
        <p:nvSpPr>
          <p:cNvPr id="2" name="Content Placeholder 1"/>
          <p:cNvSpPr>
            <a:spLocks noGrp="1"/>
          </p:cNvSpPr>
          <p:nvPr>
            <p:ph sz="half" idx="2"/>
          </p:nvPr>
        </p:nvSpPr>
        <p:spPr>
          <a:xfrm>
            <a:off x="866441" y="3248040"/>
            <a:ext cx="3553159" cy="2773909"/>
          </a:xfrm>
        </p:spPr>
        <p:txBody>
          <a:bodyPr>
            <a:normAutofit/>
          </a:bodyPr>
          <a:lstStyle/>
          <a:p>
            <a:endParaRPr lang="en-US" dirty="0"/>
          </a:p>
          <a:p>
            <a:endParaRPr lang="en-US" dirty="0"/>
          </a:p>
          <a:p>
            <a:endParaRPr lang="en-US" dirty="0"/>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Autofit/>
          </a:bodyPr>
          <a:lstStyle/>
          <a:p>
            <a:r>
              <a:rPr lang="en-US" dirty="0" smtClean="0"/>
              <a:t>Year 2:  Product Outcomes</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dirty="0" smtClean="0"/>
              <a:t>Interactive Notebook for Math Concepts</a:t>
            </a:r>
          </a:p>
          <a:p>
            <a:r>
              <a:rPr lang="en-US" dirty="0" smtClean="0"/>
              <a:t>College Readiness Survey</a:t>
            </a:r>
          </a:p>
          <a:p>
            <a:r>
              <a:rPr lang="en-US" dirty="0" smtClean="0"/>
              <a:t>College Readiness Outreach</a:t>
            </a:r>
          </a:p>
          <a:p>
            <a:r>
              <a:rPr lang="en-US" dirty="0"/>
              <a:t>Literacy Support Guide for Math </a:t>
            </a:r>
            <a:r>
              <a:rPr lang="en-US" dirty="0" smtClean="0"/>
              <a:t>Teachers</a:t>
            </a:r>
          </a:p>
          <a:p>
            <a:r>
              <a:rPr lang="en-US" dirty="0" smtClean="0"/>
              <a:t>Professional Development Training for AVATAR in Region 20</a:t>
            </a:r>
          </a:p>
          <a:p>
            <a:endParaRPr lang="en-US" dirty="0"/>
          </a:p>
        </p:txBody>
      </p:sp>
      <p:pic>
        <p:nvPicPr>
          <p:cNvPr id="2050" name="Picture 2" descr="Tessa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65" y="2286000"/>
            <a:ext cx="3763468" cy="2125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6441" y="438070"/>
            <a:ext cx="6477000" cy="1569660"/>
          </a:xfrm>
          <a:prstGeom prst="rect">
            <a:avLst/>
          </a:prstGeom>
          <a:noFill/>
        </p:spPr>
        <p:txBody>
          <a:bodyPr wrap="square" rtlCol="0">
            <a:spAutoFit/>
          </a:bodyPr>
          <a:lstStyle/>
          <a:p>
            <a:r>
              <a:rPr lang="en-US" sz="3200" dirty="0" smtClean="0">
                <a:solidFill>
                  <a:schemeClr val="bg1"/>
                </a:solidFill>
              </a:rPr>
              <a:t>Math Product Outcomes from Study of Vertical Alignment, Region 20, 2013-14</a:t>
            </a:r>
            <a:endParaRPr lang="en-US" sz="3200" dirty="0">
              <a:solidFill>
                <a:schemeClr val="bg1"/>
              </a:solidFill>
            </a:endParaRPr>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28</a:t>
            </a:fld>
            <a:endParaRPr lang="en-US" dirty="0"/>
          </a:p>
        </p:txBody>
      </p:sp>
    </p:spTree>
    <p:extLst>
      <p:ext uri="{BB962C8B-B14F-4D97-AF65-F5344CB8AC3E}">
        <p14:creationId xmlns:p14="http://schemas.microsoft.com/office/powerpoint/2010/main" val="1496951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The Interactive Math Journals Project in Region 16, 2012-14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740" y="2459448"/>
            <a:ext cx="6905961" cy="2997199"/>
          </a:xfrm>
        </p:spPr>
        <p:txBody>
          <a:bodyPr>
            <a:normAutofit fontScale="25000" lnSpcReduction="20000"/>
          </a:bodyPr>
          <a:lstStyle/>
          <a:p>
            <a:r>
              <a:rPr lang="en-US" sz="6400" dirty="0" smtClean="0"/>
              <a:t>Narrowed focus of high school mathematics team to Algebra II and Pre-Calculus</a:t>
            </a:r>
          </a:p>
          <a:p>
            <a:r>
              <a:rPr lang="en-US" sz="6400" dirty="0" smtClean="0"/>
              <a:t>Reviewed textbooks, syllabi, and exams of algebra courses offered at the regional colleges and university</a:t>
            </a:r>
          </a:p>
          <a:p>
            <a:r>
              <a:rPr lang="en-US" sz="6400" dirty="0" smtClean="0"/>
              <a:t>Created </a:t>
            </a:r>
            <a:r>
              <a:rPr lang="en-US" sz="6400" dirty="0"/>
              <a:t>list of topics from Algebra II that students need </a:t>
            </a:r>
            <a:r>
              <a:rPr lang="en-US" sz="6400" dirty="0" smtClean="0"/>
              <a:t>to </a:t>
            </a:r>
            <a:r>
              <a:rPr lang="en-US" sz="6400" dirty="0"/>
              <a:t>be successful in College </a:t>
            </a:r>
            <a:r>
              <a:rPr lang="en-US" sz="6400" dirty="0" smtClean="0"/>
              <a:t>Algebra along with a list of soft skills needed.</a:t>
            </a:r>
          </a:p>
          <a:p>
            <a:r>
              <a:rPr lang="en-US" sz="6400" dirty="0" smtClean="0"/>
              <a:t>Provided for use in Algebra II an interactive journal formatted to provide in-depth </a:t>
            </a:r>
            <a:r>
              <a:rPr lang="en-US" sz="6400" dirty="0"/>
              <a:t>information about basic skills that </a:t>
            </a:r>
            <a:r>
              <a:rPr lang="en-US" sz="6400" dirty="0" smtClean="0"/>
              <a:t>were </a:t>
            </a:r>
            <a:r>
              <a:rPr lang="en-US" sz="6400" dirty="0"/>
              <a:t>cross-referenced to </a:t>
            </a:r>
            <a:r>
              <a:rPr lang="en-US" sz="6400" dirty="0" smtClean="0"/>
              <a:t>exam </a:t>
            </a:r>
            <a:r>
              <a:rPr lang="en-US" sz="6400" dirty="0"/>
              <a:t>problems in College </a:t>
            </a:r>
            <a:r>
              <a:rPr lang="en-US" sz="6400" dirty="0" smtClean="0"/>
              <a:t>Algebra and space for taking reflective notes</a:t>
            </a:r>
          </a:p>
          <a:p>
            <a:r>
              <a:rPr lang="en-US" sz="6400" dirty="0" smtClean="0"/>
              <a:t>Asked students to use the interactive notebook as living documents, </a:t>
            </a:r>
            <a:r>
              <a:rPr lang="en-US" sz="6400" dirty="0"/>
              <a:t>practical, durable and attractive enough </a:t>
            </a:r>
            <a:r>
              <a:rPr lang="en-US" sz="6400" dirty="0" smtClean="0"/>
              <a:t>to keep, refer to in college, and share with VAT members.</a:t>
            </a:r>
            <a:endParaRPr lang="en-US" sz="6400" dirty="0"/>
          </a:p>
          <a:p>
            <a:pPr marL="0" indent="0">
              <a:buNone/>
            </a:pPr>
            <a:endParaRPr lang="en-US" sz="6400" dirty="0"/>
          </a:p>
          <a:p>
            <a:r>
              <a:rPr lang="en-US" sz="4000" dirty="0" smtClean="0">
                <a:solidFill>
                  <a:schemeClr val="accent2">
                    <a:lumMod val="50000"/>
                  </a:schemeClr>
                </a:solidFill>
              </a:rPr>
              <a:t>Slide </a:t>
            </a:r>
            <a:r>
              <a:rPr lang="en-US" sz="4000" dirty="0">
                <a:solidFill>
                  <a:schemeClr val="accent2">
                    <a:lumMod val="50000"/>
                  </a:schemeClr>
                </a:solidFill>
              </a:rPr>
              <a:t>provided by Gregg Lawler, West Texas A&amp;M University</a:t>
            </a:r>
          </a:p>
          <a:p>
            <a:pPr marL="0" indent="0">
              <a:buNone/>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903"/>
          <a:stretch/>
        </p:blipFill>
        <p:spPr>
          <a:xfrm>
            <a:off x="6769251" y="5808975"/>
            <a:ext cx="2069949" cy="820425"/>
          </a:xfrm>
          <a:prstGeom prst="rect">
            <a:avLst/>
          </a:prstGeom>
        </p:spPr>
      </p:pic>
      <p:grpSp>
        <p:nvGrpSpPr>
          <p:cNvPr id="5" name="Group 4"/>
          <p:cNvGrpSpPr/>
          <p:nvPr/>
        </p:nvGrpSpPr>
        <p:grpSpPr>
          <a:xfrm>
            <a:off x="0" y="6629400"/>
            <a:ext cx="9144000" cy="280951"/>
            <a:chOff x="0" y="6629400"/>
            <a:chExt cx="9144000" cy="280951"/>
          </a:xfrm>
        </p:grpSpPr>
        <p:grpSp>
          <p:nvGrpSpPr>
            <p:cNvPr id="6" name="Group 5"/>
            <p:cNvGrpSpPr/>
            <p:nvPr/>
          </p:nvGrpSpPr>
          <p:grpSpPr>
            <a:xfrm>
              <a:off x="0" y="6629400"/>
              <a:ext cx="9144000" cy="228602"/>
              <a:chOff x="0" y="6629400"/>
              <a:chExt cx="9144000" cy="228602"/>
            </a:xfrm>
          </p:grpSpPr>
          <p:sp>
            <p:nvSpPr>
              <p:cNvPr id="8" name="Rectangle 7"/>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pic>
        <p:nvPicPr>
          <p:cNvPr id="11" name="Picture 2" descr="http://www.odessa.edu/dept/ssc/images/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869" y="2624075"/>
            <a:ext cx="1872455" cy="2396742"/>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1"/>
          <p:cNvSpPr>
            <a:spLocks noGrp="1"/>
          </p:cNvSpPr>
          <p:nvPr>
            <p:ph type="ftr" sz="quarter" idx="11"/>
          </p:nvPr>
        </p:nvSpPr>
        <p:spPr/>
        <p:txBody>
          <a:bodyPr/>
          <a:lstStyle/>
          <a:p>
            <a:r>
              <a:rPr lang="en-US" smtClean="0">
                <a:solidFill>
                  <a:prstClr val="black">
                    <a:tint val="75000"/>
                  </a:prstClr>
                </a:solidFill>
              </a:rPr>
              <a:t>http://untavatar.org</a:t>
            </a:r>
            <a:endParaRPr lang="en-US"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90D9AAF9-0DB0-42B8-A64F-A5BB30662726}"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852972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What is AVATAR?</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92500" lnSpcReduction="20000"/>
          </a:bodyPr>
          <a:lstStyle/>
          <a:p>
            <a:pPr marL="457200" indent="-457200">
              <a:buFont typeface="+mj-lt"/>
              <a:buAutoNum type="arabicPeriod"/>
            </a:pPr>
            <a:r>
              <a:rPr lang="en-US" sz="2400" dirty="0" smtClean="0">
                <a:solidFill>
                  <a:schemeClr val="tx1"/>
                </a:solidFill>
              </a:rPr>
              <a:t>Academic Vertical Alignment Training and Renewal</a:t>
            </a:r>
            <a:endParaRPr lang="en-US" sz="2400" dirty="0" smtClean="0"/>
          </a:p>
          <a:p>
            <a:pPr marL="457200" indent="-457200">
              <a:buFont typeface="+mj-lt"/>
              <a:buAutoNum type="arabicPeriod"/>
            </a:pPr>
            <a:r>
              <a:rPr lang="en-US" sz="2400" dirty="0" smtClean="0"/>
              <a:t>First funded in 2011 by the Texas Higher Education Coordinating Board as part of its Closing the Gaps strategic plan</a:t>
            </a:r>
          </a:p>
          <a:p>
            <a:pPr marL="457200" indent="-457200">
              <a:buFont typeface="+mj-lt"/>
              <a:buAutoNum type="arabicPeriod"/>
            </a:pPr>
            <a:r>
              <a:rPr lang="en-US" sz="2400" dirty="0" smtClean="0"/>
              <a:t>Facilitated by the University of North Texas for the North Texas Regional P-16 Council, which serves the Dallas Fort Worth area</a:t>
            </a:r>
          </a:p>
          <a:p>
            <a:pPr marL="457200" indent="-457200">
              <a:buFont typeface="+mj-lt"/>
              <a:buAutoNum type="arabicPeriod"/>
            </a:pPr>
            <a:r>
              <a:rPr lang="en-US" sz="2400" dirty="0" smtClean="0"/>
              <a:t>Currently active in all 20 Education Service Center regions of the Texas </a:t>
            </a:r>
            <a:r>
              <a:rPr lang="en-US" sz="2400" dirty="0" smtClean="0">
                <a:solidFill>
                  <a:schemeClr val="tx1"/>
                </a:solidFill>
              </a:rPr>
              <a:t>Education</a:t>
            </a:r>
            <a:r>
              <a:rPr lang="en-US" sz="2400" dirty="0" smtClean="0"/>
              <a:t> Agency</a:t>
            </a:r>
            <a:endParaRPr lang="en-US" sz="24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3553243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RGV Approach to Compliance with the CPC Mandate, UTPA, 2014-15 </a:t>
            </a:r>
            <a:br>
              <a:rPr lang="en-US" dirty="0" smtClean="0"/>
            </a:br>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30</a:t>
            </a:fld>
            <a:endParaRPr lang="en-US" dirty="0"/>
          </a:p>
        </p:txBody>
      </p:sp>
      <p:sp>
        <p:nvSpPr>
          <p:cNvPr id="5" name="TextBox 4"/>
          <p:cNvSpPr txBox="1"/>
          <p:nvPr/>
        </p:nvSpPr>
        <p:spPr>
          <a:xfrm>
            <a:off x="1676400" y="5105400"/>
            <a:ext cx="5791200" cy="923330"/>
          </a:xfrm>
          <a:prstGeom prst="rect">
            <a:avLst/>
          </a:prstGeom>
          <a:noFill/>
        </p:spPr>
        <p:txBody>
          <a:bodyPr wrap="square" rtlCol="0">
            <a:spAutoFit/>
          </a:bodyPr>
          <a:lstStyle/>
          <a:p>
            <a:r>
              <a:rPr lang="en-US" dirty="0">
                <a:hlinkClick r:id="rId2"/>
              </a:rPr>
              <a:t>http://</a:t>
            </a:r>
            <a:r>
              <a:rPr lang="en-US" dirty="0" smtClean="0">
                <a:hlinkClick r:id="rId2"/>
              </a:rPr>
              <a:t>www.untavatar.org/sites/default/files/AVATAR/Region%201%20TxCAN%20Presentation%20RGVFOCUS_HB5CollegePrepCourse.pdf/</a:t>
            </a:r>
            <a:r>
              <a:rPr lang="en-US" dirty="0" smtClean="0"/>
              <a:t> </a:t>
            </a:r>
            <a:endParaRPr lang="en-US" dirty="0"/>
          </a:p>
        </p:txBody>
      </p:sp>
      <p:pic>
        <p:nvPicPr>
          <p:cNvPr id="6" name="Picture 1" descr="RGV Focus Logo_JPEG (2)"/>
          <p:cNvPicPr>
            <a:picLocks noChangeAspect="1" noChangeArrowheads="1"/>
          </p:cNvPicPr>
          <p:nvPr/>
        </p:nvPicPr>
        <p:blipFill>
          <a:blip r:embed="rId3" cstate="print"/>
          <a:srcRect/>
          <a:stretch>
            <a:fillRect/>
          </a:stretch>
        </p:blipFill>
        <p:spPr bwMode="auto">
          <a:xfrm>
            <a:off x="4179951" y="3219389"/>
            <a:ext cx="3316481" cy="1142519"/>
          </a:xfrm>
          <a:prstGeom prst="rect">
            <a:avLst/>
          </a:prstGeom>
          <a:noFill/>
        </p:spPr>
      </p:pic>
    </p:spTree>
    <p:extLst>
      <p:ext uri="{BB962C8B-B14F-4D97-AF65-F5344CB8AC3E}">
        <p14:creationId xmlns:p14="http://schemas.microsoft.com/office/powerpoint/2010/main" val="133290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171"/>
            <a:ext cx="6422004" cy="2095500"/>
          </a:xfrm>
        </p:spPr>
        <p:txBody>
          <a:bodyPr/>
          <a:lstStyle/>
          <a:p>
            <a:r>
              <a:rPr lang="en-US" dirty="0" smtClean="0"/>
              <a:t>College Preparatory Course Starter Kits, Region 17, 2014-15</a:t>
            </a:r>
            <a:endParaRPr lang="en-US" dirty="0"/>
          </a:p>
        </p:txBody>
      </p:sp>
      <p:sp>
        <p:nvSpPr>
          <p:cNvPr id="5" name="Footer Placeholder 4"/>
          <p:cNvSpPr>
            <a:spLocks noGrp="1"/>
          </p:cNvSpPr>
          <p:nvPr>
            <p:ph type="ftr" sz="quarter" idx="11"/>
          </p:nvPr>
        </p:nvSpPr>
        <p:spPr/>
        <p:txBody>
          <a:bodyPr/>
          <a:lstStyle/>
          <a:p>
            <a:r>
              <a:rPr lang="en-US" smtClean="0"/>
              <a:t>http://untavatar.org</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31</a:t>
            </a:fld>
            <a:endParaRPr lang="en-US" dirty="0"/>
          </a:p>
        </p:txBody>
      </p:sp>
      <p:sp>
        <p:nvSpPr>
          <p:cNvPr id="3" name="Text Placeholder 2"/>
          <p:cNvSpPr>
            <a:spLocks noGrp="1"/>
          </p:cNvSpPr>
          <p:nvPr>
            <p:ph type="body" sz="half" idx="4294967295"/>
          </p:nvPr>
        </p:nvSpPr>
        <p:spPr>
          <a:xfrm>
            <a:off x="1474594" y="3048000"/>
            <a:ext cx="1802005" cy="1371600"/>
          </a:xfrm>
        </p:spPr>
        <p:txBody>
          <a:bodyPr>
            <a:normAutofit fontScale="85000" lnSpcReduction="10000"/>
          </a:bodyPr>
          <a:lstStyle/>
          <a:p>
            <a:r>
              <a:rPr lang="en-US" dirty="0" smtClean="0">
                <a:solidFill>
                  <a:schemeClr val="tx2">
                    <a:lumMod val="20000"/>
                    <a:lumOff val="80000"/>
                  </a:schemeClr>
                </a:solidFill>
              </a:rPr>
              <a:t>The kit offers what you need to offer the regional course for the first time.</a:t>
            </a:r>
            <a:endParaRPr lang="en-US" dirty="0">
              <a:solidFill>
                <a:schemeClr val="tx2">
                  <a:lumMod val="20000"/>
                  <a:lumOff val="80000"/>
                </a:schemeClr>
              </a:solidFill>
            </a:endParaRPr>
          </a:p>
        </p:txBody>
      </p:sp>
      <p:sp>
        <p:nvSpPr>
          <p:cNvPr id="4" name="Text Placeholder 3"/>
          <p:cNvSpPr>
            <a:spLocks noGrp="1"/>
          </p:cNvSpPr>
          <p:nvPr>
            <p:ph type="body" sz="half" idx="4294967295"/>
          </p:nvPr>
        </p:nvSpPr>
        <p:spPr>
          <a:xfrm>
            <a:off x="0" y="5000625"/>
            <a:ext cx="6421438" cy="1017588"/>
          </a:xfrm>
        </p:spPr>
        <p:txBody>
          <a:bodyPr/>
          <a:lstStyle/>
          <a:p>
            <a:r>
              <a:rPr lang="en-US" dirty="0">
                <a:hlinkClick r:id="rId2"/>
              </a:rPr>
              <a:t>http://</a:t>
            </a:r>
            <a:r>
              <a:rPr lang="en-US" dirty="0" smtClean="0">
                <a:hlinkClick r:id="rId2"/>
              </a:rPr>
              <a:t>www.untavatar.org/avatar/files/region-17/regional-materials/</a:t>
            </a:r>
            <a:endParaRPr lang="en-US" dirty="0"/>
          </a:p>
        </p:txBody>
      </p:sp>
      <p:pic>
        <p:nvPicPr>
          <p:cNvPr id="1026" name="Picture 2" descr="http://www.esc17.net/users/0208/Cheryl Wood/title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123821"/>
            <a:ext cx="2524686" cy="28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4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6422004" cy="2095500"/>
          </a:xfrm>
        </p:spPr>
        <p:txBody>
          <a:bodyPr/>
          <a:lstStyle/>
          <a:p>
            <a:r>
              <a:rPr lang="en-US" dirty="0" smtClean="0"/>
              <a:t>Region 19 </a:t>
            </a:r>
            <a:br>
              <a:rPr lang="en-US" dirty="0" smtClean="0"/>
            </a:br>
            <a:r>
              <a:rPr lang="en-US" dirty="0"/>
              <a:t>F</a:t>
            </a:r>
            <a:r>
              <a:rPr lang="en-US" dirty="0" smtClean="0"/>
              <a:t>amily Engagement Conference, </a:t>
            </a:r>
            <a:br>
              <a:rPr lang="en-US" dirty="0" smtClean="0"/>
            </a:br>
            <a:r>
              <a:rPr lang="en-US" dirty="0" smtClean="0"/>
              <a:t>November 14, 2015</a:t>
            </a:r>
            <a:endParaRPr lang="en-US" dirty="0"/>
          </a:p>
        </p:txBody>
      </p:sp>
      <p:sp>
        <p:nvSpPr>
          <p:cNvPr id="3" name="Footer Placeholder 2"/>
          <p:cNvSpPr>
            <a:spLocks noGrp="1"/>
          </p:cNvSpPr>
          <p:nvPr>
            <p:ph type="ftr" sz="quarter" idx="11"/>
          </p:nvPr>
        </p:nvSpPr>
        <p:spPr/>
        <p:txBody>
          <a:bodyPr/>
          <a:lstStyle/>
          <a:p>
            <a:r>
              <a:rPr lang="en-US" smtClean="0"/>
              <a:t>http://untavatar.org</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32</a:t>
            </a:fld>
            <a:endParaRPr lang="en-US" dirty="0"/>
          </a:p>
        </p:txBody>
      </p:sp>
      <p:pic>
        <p:nvPicPr>
          <p:cNvPr id="5" name="Picture 4"/>
          <p:cNvPicPr>
            <a:picLocks noChangeAspect="1"/>
          </p:cNvPicPr>
          <p:nvPr/>
        </p:nvPicPr>
        <p:blipFill>
          <a:blip r:embed="rId2" cstate="print"/>
          <a:stretch>
            <a:fillRect/>
          </a:stretch>
        </p:blipFill>
        <p:spPr>
          <a:xfrm>
            <a:off x="838200" y="4009988"/>
            <a:ext cx="7467600" cy="1667919"/>
          </a:xfrm>
          <a:prstGeom prst="rect">
            <a:avLst/>
          </a:prstGeom>
        </p:spPr>
      </p:pic>
      <p:sp>
        <p:nvSpPr>
          <p:cNvPr id="6" name="Rectangle 5"/>
          <p:cNvSpPr/>
          <p:nvPr/>
        </p:nvSpPr>
        <p:spPr>
          <a:xfrm>
            <a:off x="803189" y="3314700"/>
            <a:ext cx="7772400" cy="492443"/>
          </a:xfrm>
          <a:prstGeom prst="rect">
            <a:avLst/>
          </a:prstGeom>
        </p:spPr>
        <p:txBody>
          <a:bodyPr wrap="square">
            <a:spAutoFit/>
          </a:bodyPr>
          <a:lstStyle/>
          <a:p>
            <a:endParaRPr lang="en-US" sz="800" i="1" dirty="0">
              <a:solidFill>
                <a:srgbClr val="000000"/>
              </a:solidFill>
              <a:latin typeface="Adobe Garamond Pro"/>
            </a:endParaRPr>
          </a:p>
          <a:p>
            <a:pPr algn="ctr"/>
            <a:r>
              <a:rPr lang="en-US" sz="800" i="1" dirty="0">
                <a:solidFill>
                  <a:schemeClr val="tx2">
                    <a:lumMod val="20000"/>
                    <a:lumOff val="80000"/>
                  </a:schemeClr>
                </a:solidFill>
                <a:latin typeface="Adobe Garamond Pro"/>
              </a:rPr>
              <a:t> </a:t>
            </a:r>
            <a:r>
              <a:rPr lang="en-US" i="1" dirty="0">
                <a:solidFill>
                  <a:schemeClr val="tx2">
                    <a:lumMod val="20000"/>
                    <a:lumOff val="80000"/>
                  </a:schemeClr>
                </a:solidFill>
                <a:latin typeface="Adobe Garamond Pro"/>
              </a:rPr>
              <a:t>Preparing today’s students for the demands of college and career</a:t>
            </a:r>
            <a:r>
              <a:rPr lang="en-US" i="1" dirty="0">
                <a:solidFill>
                  <a:srgbClr val="3E5AA6"/>
                </a:solidFill>
                <a:latin typeface="Adobe Garamond Pro"/>
              </a:rPr>
              <a:t>”</a:t>
            </a:r>
            <a:endParaRPr lang="en-US" i="1" dirty="0"/>
          </a:p>
        </p:txBody>
      </p:sp>
    </p:spTree>
    <p:extLst>
      <p:ext uri="{BB962C8B-B14F-4D97-AF65-F5344CB8AC3E}">
        <p14:creationId xmlns:p14="http://schemas.microsoft.com/office/powerpoint/2010/main" val="316630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3" name="Title 2"/>
          <p:cNvSpPr>
            <a:spLocks noGrp="1"/>
          </p:cNvSpPr>
          <p:nvPr>
            <p:ph type="title"/>
          </p:nvPr>
        </p:nvSpPr>
        <p:spPr/>
        <p:txBody>
          <a:bodyPr/>
          <a:lstStyle/>
          <a:p>
            <a:r>
              <a:rPr lang="en-US" dirty="0" smtClean="0"/>
              <a:t>Math Critical Conversations about Vertical Alignment Math, Region 20, 2012-13</a:t>
            </a:r>
            <a:endParaRPr lang="en-US" dirty="0"/>
          </a:p>
        </p:txBody>
      </p:sp>
      <p:sp>
        <p:nvSpPr>
          <p:cNvPr id="4" name="Text Placeholder 3"/>
          <p:cNvSpPr>
            <a:spLocks noGrp="1"/>
          </p:cNvSpPr>
          <p:nvPr>
            <p:ph type="body" idx="1"/>
          </p:nvPr>
        </p:nvSpPr>
        <p:spPr/>
        <p:txBody>
          <a:bodyPr/>
          <a:lstStyle/>
          <a:p>
            <a:endParaRPr lang="en-US" dirty="0"/>
          </a:p>
        </p:txBody>
      </p:sp>
      <p:graphicFrame>
        <p:nvGraphicFramePr>
          <p:cNvPr id="19" name="Content Placeholder 18"/>
          <p:cNvGraphicFramePr>
            <a:graphicFrameLocks noGrp="1"/>
          </p:cNvGraphicFramePr>
          <p:nvPr>
            <p:ph sz="half" idx="2"/>
            <p:extLst/>
          </p:nvPr>
        </p:nvGraphicFramePr>
        <p:xfrm>
          <a:off x="866775" y="3248025"/>
          <a:ext cx="3636963" cy="2771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4"/>
          <p:cNvSpPr>
            <a:spLocks noGrp="1"/>
          </p:cNvSpPr>
          <p:nvPr>
            <p:ph type="body" sz="quarter" idx="3"/>
          </p:nvPr>
        </p:nvSpPr>
        <p:spPr/>
        <p:txBody>
          <a:bodyPr/>
          <a:lstStyle/>
          <a:p>
            <a:r>
              <a:rPr lang="en-US" dirty="0" smtClean="0"/>
              <a:t>Results</a:t>
            </a:r>
            <a:endParaRPr lang="en-US" dirty="0"/>
          </a:p>
        </p:txBody>
      </p:sp>
      <p:sp>
        <p:nvSpPr>
          <p:cNvPr id="2" name="Content Placeholder 1"/>
          <p:cNvSpPr>
            <a:spLocks noGrp="1"/>
          </p:cNvSpPr>
          <p:nvPr>
            <p:ph sz="quarter" idx="4"/>
          </p:nvPr>
        </p:nvSpPr>
        <p:spPr/>
        <p:txBody>
          <a:bodyPr>
            <a:normAutofit fontScale="77500" lnSpcReduction="20000"/>
          </a:bodyPr>
          <a:lstStyle/>
          <a:p>
            <a:r>
              <a:rPr lang="en-US" sz="2000" dirty="0" smtClean="0"/>
              <a:t>Secondary alignment to TEKS was strong in comparing real numbers and weak in defining and giving examples of complex numbers.</a:t>
            </a:r>
          </a:p>
          <a:p>
            <a:r>
              <a:rPr lang="en-US" sz="2000" dirty="0" smtClean="0"/>
              <a:t>Post-secondary alignment to CCRS was strong in numeric reasoning and number operations.</a:t>
            </a:r>
          </a:p>
          <a:p>
            <a:r>
              <a:rPr lang="en-US" sz="2000" dirty="0" smtClean="0"/>
              <a:t>There is need for work with complex number and the number system.</a:t>
            </a:r>
          </a:p>
          <a:p>
            <a:endParaRPr lang="en-US" sz="2000" dirty="0" smtClean="0"/>
          </a:p>
          <a:p>
            <a:endParaRPr lang="en-US" dirty="0"/>
          </a:p>
        </p:txBody>
      </p:sp>
      <p:sp>
        <p:nvSpPr>
          <p:cNvPr id="12" name="Rectangle 11"/>
          <p:cNvSpPr/>
          <p:nvPr/>
        </p:nvSpPr>
        <p:spPr>
          <a:xfrm>
            <a:off x="990600" y="2385885"/>
            <a:ext cx="2971800"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spAutoFit/>
          </a:bodyPr>
          <a:lstStyle/>
          <a:p>
            <a:pPr algn="ctr"/>
            <a:r>
              <a:rPr lang="en-US" sz="2800" b="1" dirty="0" smtClean="0">
                <a:ln w="10541" cmpd="sng">
                  <a:noFill/>
                  <a:prstDash val="solid"/>
                </a:ln>
                <a:solidFill>
                  <a:schemeClr val="accent1">
                    <a:lumMod val="50000"/>
                  </a:schemeClr>
                </a:solidFill>
              </a:rPr>
              <a:t>TEKS/CCRS Alignment</a:t>
            </a:r>
            <a:endParaRPr lang="en-US" sz="2800" b="1" dirty="0">
              <a:ln w="10541" cmpd="sng">
                <a:noFill/>
                <a:prstDash val="solid"/>
              </a:ln>
              <a:solidFill>
                <a:schemeClr val="accent1">
                  <a:lumMod val="50000"/>
                </a:schemeClr>
              </a:solidFill>
            </a:endParaRPr>
          </a:p>
        </p:txBody>
      </p:sp>
      <p:sp>
        <p:nvSpPr>
          <p:cNvPr id="7" name="Slide Number Placeholder 6"/>
          <p:cNvSpPr>
            <a:spLocks noGrp="1"/>
          </p:cNvSpPr>
          <p:nvPr>
            <p:ph type="sldNum" sz="quarter" idx="12"/>
          </p:nvPr>
        </p:nvSpPr>
        <p:spPr/>
        <p:txBody>
          <a:bodyPr/>
          <a:lstStyle/>
          <a:p>
            <a:fld id="{A79836AA-2E5C-4B78-BCFE-529AC8470618}" type="slidenum">
              <a:rPr lang="en-US" smtClean="0"/>
              <a:pPr/>
              <a:t>33</a:t>
            </a:fld>
            <a:endParaRPr lang="en-US" dirty="0"/>
          </a:p>
        </p:txBody>
      </p:sp>
    </p:spTree>
    <p:extLst>
      <p:ext uri="{BB962C8B-B14F-4D97-AF65-F5344CB8AC3E}">
        <p14:creationId xmlns:p14="http://schemas.microsoft.com/office/powerpoint/2010/main" val="3702901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6"/>
          <p:cNvGrpSpPr/>
          <p:nvPr/>
        </p:nvGrpSpPr>
        <p:grpSpPr>
          <a:xfrm>
            <a:off x="0" y="6629400"/>
            <a:ext cx="9144000" cy="280951"/>
            <a:chOff x="0" y="6629400"/>
            <a:chExt cx="9144000" cy="280951"/>
          </a:xfrm>
        </p:grpSpPr>
        <p:grpSp>
          <p:nvGrpSpPr>
            <p:cNvPr id="9" name="Group 47"/>
            <p:cNvGrpSpPr/>
            <p:nvPr/>
          </p:nvGrpSpPr>
          <p:grpSpPr>
            <a:xfrm>
              <a:off x="0" y="6629400"/>
              <a:ext cx="9144000" cy="228602"/>
              <a:chOff x="0" y="6629400"/>
              <a:chExt cx="9144000" cy="228602"/>
            </a:xfrm>
          </p:grpSpPr>
          <p:sp>
            <p:nvSpPr>
              <p:cNvPr id="51" name="Rectangle 50"/>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53" name="Rectangle 52"/>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5" name="Text Placeholder 4"/>
          <p:cNvSpPr>
            <a:spLocks noGrp="1"/>
          </p:cNvSpPr>
          <p:nvPr>
            <p:ph type="body" idx="1"/>
          </p:nvPr>
        </p:nvSpPr>
        <p:spPr>
          <a:xfrm>
            <a:off x="978886" y="2492869"/>
            <a:ext cx="3636979" cy="759290"/>
          </a:xfrm>
        </p:spPr>
        <p:txBody>
          <a:bodyPr/>
          <a:lstStyle/>
          <a:p>
            <a:endParaRPr lang="en-US" dirty="0"/>
          </a:p>
        </p:txBody>
      </p:sp>
      <p:sp>
        <p:nvSpPr>
          <p:cNvPr id="2" name="Content Placeholder 1"/>
          <p:cNvSpPr>
            <a:spLocks noGrp="1"/>
          </p:cNvSpPr>
          <p:nvPr>
            <p:ph sz="half" idx="2"/>
          </p:nvPr>
        </p:nvSpPr>
        <p:spPr>
          <a:xfrm>
            <a:off x="866441" y="3248040"/>
            <a:ext cx="3553159" cy="2773909"/>
          </a:xfrm>
        </p:spPr>
        <p:txBody>
          <a:bodyPr>
            <a:normAutofit/>
          </a:bodyPr>
          <a:lstStyle/>
          <a:p>
            <a:endParaRPr lang="en-US" dirty="0"/>
          </a:p>
          <a:p>
            <a:endParaRPr lang="en-US" dirty="0"/>
          </a:p>
          <a:p>
            <a:endParaRPr lang="en-US" dirty="0"/>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noAutofit/>
          </a:bodyPr>
          <a:lstStyle/>
          <a:p>
            <a:r>
              <a:rPr lang="en-US" dirty="0" smtClean="0"/>
              <a:t>Year 2:  Product Outcomes</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US" dirty="0" smtClean="0"/>
              <a:t>Interactive Notebook for Math Concepts</a:t>
            </a:r>
          </a:p>
          <a:p>
            <a:r>
              <a:rPr lang="en-US" dirty="0" smtClean="0"/>
              <a:t>College Readiness Survey</a:t>
            </a:r>
          </a:p>
          <a:p>
            <a:r>
              <a:rPr lang="en-US" dirty="0" smtClean="0"/>
              <a:t>College Readiness Outreach</a:t>
            </a:r>
          </a:p>
          <a:p>
            <a:r>
              <a:rPr lang="en-US" dirty="0"/>
              <a:t>Literacy Support Guide for Math </a:t>
            </a:r>
            <a:r>
              <a:rPr lang="en-US" dirty="0" smtClean="0"/>
              <a:t>Teachers</a:t>
            </a:r>
          </a:p>
          <a:p>
            <a:r>
              <a:rPr lang="en-US" dirty="0" smtClean="0"/>
              <a:t>Professional Development Training for AVATAR in Region 20</a:t>
            </a:r>
          </a:p>
          <a:p>
            <a:endParaRPr lang="en-US" dirty="0"/>
          </a:p>
        </p:txBody>
      </p:sp>
      <p:pic>
        <p:nvPicPr>
          <p:cNvPr id="2050" name="Picture 2" descr="Tessal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65" y="2286000"/>
            <a:ext cx="3763468" cy="2125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6441" y="438070"/>
            <a:ext cx="6477000" cy="1569660"/>
          </a:xfrm>
          <a:prstGeom prst="rect">
            <a:avLst/>
          </a:prstGeom>
          <a:noFill/>
        </p:spPr>
        <p:txBody>
          <a:bodyPr wrap="square" rtlCol="0">
            <a:spAutoFit/>
          </a:bodyPr>
          <a:lstStyle/>
          <a:p>
            <a:r>
              <a:rPr lang="en-US" sz="3200" dirty="0" smtClean="0">
                <a:solidFill>
                  <a:schemeClr val="bg1"/>
                </a:solidFill>
              </a:rPr>
              <a:t>Math Product Outcomes from Study of Vertical Alignment, Region 20, 2013-14</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A79836AA-2E5C-4B78-BCFE-529AC8470618}" type="slidenum">
              <a:rPr lang="en-US" smtClean="0"/>
              <a:pPr/>
              <a:t>34</a:t>
            </a:fld>
            <a:endParaRPr lang="en-US" dirty="0"/>
          </a:p>
        </p:txBody>
      </p:sp>
    </p:spTree>
    <p:extLst>
      <p:ext uri="{BB962C8B-B14F-4D97-AF65-F5344CB8AC3E}">
        <p14:creationId xmlns:p14="http://schemas.microsoft.com/office/powerpoint/2010/main" val="1496951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The Interactive Math Journals Project in Region 16, 2012-14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5740" y="2459448"/>
            <a:ext cx="6905961" cy="2997199"/>
          </a:xfrm>
        </p:spPr>
        <p:txBody>
          <a:bodyPr>
            <a:normAutofit fontScale="25000" lnSpcReduction="20000"/>
          </a:bodyPr>
          <a:lstStyle/>
          <a:p>
            <a:r>
              <a:rPr lang="en-US" sz="6400" dirty="0" smtClean="0"/>
              <a:t>Narrowed focus of high school mathematics team to Algebra II and Pre-Calculus</a:t>
            </a:r>
          </a:p>
          <a:p>
            <a:r>
              <a:rPr lang="en-US" sz="6400" dirty="0" smtClean="0"/>
              <a:t>Reviewed textbooks, syllabi, and exams of algebra courses offered at the regional colleges and university</a:t>
            </a:r>
          </a:p>
          <a:p>
            <a:r>
              <a:rPr lang="en-US" sz="6400" dirty="0" smtClean="0"/>
              <a:t>Created </a:t>
            </a:r>
            <a:r>
              <a:rPr lang="en-US" sz="6400" dirty="0"/>
              <a:t>list of topics from Algebra II that students need </a:t>
            </a:r>
            <a:r>
              <a:rPr lang="en-US" sz="6400" dirty="0" smtClean="0"/>
              <a:t>to </a:t>
            </a:r>
            <a:r>
              <a:rPr lang="en-US" sz="6400" dirty="0"/>
              <a:t>be successful in College </a:t>
            </a:r>
            <a:r>
              <a:rPr lang="en-US" sz="6400" dirty="0" smtClean="0"/>
              <a:t>Algebra along with a list of soft skills needed.</a:t>
            </a:r>
          </a:p>
          <a:p>
            <a:r>
              <a:rPr lang="en-US" sz="6400" dirty="0" smtClean="0"/>
              <a:t>Provided for use in Algebra II an interactive journal formatted to provide in-depth </a:t>
            </a:r>
            <a:r>
              <a:rPr lang="en-US" sz="6400" dirty="0"/>
              <a:t>information about basic skills that </a:t>
            </a:r>
            <a:r>
              <a:rPr lang="en-US" sz="6400" dirty="0" smtClean="0"/>
              <a:t>were </a:t>
            </a:r>
            <a:r>
              <a:rPr lang="en-US" sz="6400" dirty="0"/>
              <a:t>cross-referenced to </a:t>
            </a:r>
            <a:r>
              <a:rPr lang="en-US" sz="6400" dirty="0" smtClean="0"/>
              <a:t>exam </a:t>
            </a:r>
            <a:r>
              <a:rPr lang="en-US" sz="6400" dirty="0"/>
              <a:t>problems in College </a:t>
            </a:r>
            <a:r>
              <a:rPr lang="en-US" sz="6400" dirty="0" smtClean="0"/>
              <a:t>Algebra and space for taking reflective notes</a:t>
            </a:r>
          </a:p>
          <a:p>
            <a:r>
              <a:rPr lang="en-US" sz="6400" dirty="0" smtClean="0"/>
              <a:t>Asked students to use the interactive notebook as living documents, </a:t>
            </a:r>
            <a:r>
              <a:rPr lang="en-US" sz="6400" dirty="0"/>
              <a:t>practical, durable and attractive enough </a:t>
            </a:r>
            <a:r>
              <a:rPr lang="en-US" sz="6400" dirty="0" smtClean="0"/>
              <a:t>to keep, refer to in college, and share with VAT members.</a:t>
            </a:r>
            <a:endParaRPr lang="en-US" sz="6400" dirty="0"/>
          </a:p>
          <a:p>
            <a:pPr marL="0" indent="0">
              <a:buNone/>
            </a:pPr>
            <a:endParaRPr lang="en-US" sz="6400" dirty="0"/>
          </a:p>
          <a:p>
            <a:r>
              <a:rPr lang="en-US" sz="4000" dirty="0" smtClean="0">
                <a:solidFill>
                  <a:schemeClr val="accent2">
                    <a:lumMod val="50000"/>
                  </a:schemeClr>
                </a:solidFill>
              </a:rPr>
              <a:t>Slide </a:t>
            </a:r>
            <a:r>
              <a:rPr lang="en-US" sz="4000" dirty="0">
                <a:solidFill>
                  <a:schemeClr val="accent2">
                    <a:lumMod val="50000"/>
                  </a:schemeClr>
                </a:solidFill>
              </a:rPr>
              <a:t>provided by Gregg Lawler, West Texas A&amp;M University</a:t>
            </a:r>
          </a:p>
          <a:p>
            <a:pPr marL="0" indent="0">
              <a:buNone/>
            </a:pPr>
            <a:endParaRPr lang="en-US" dirty="0" smtClean="0"/>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8903"/>
          <a:stretch/>
        </p:blipFill>
        <p:spPr>
          <a:xfrm>
            <a:off x="6769251" y="5808975"/>
            <a:ext cx="2069949" cy="820425"/>
          </a:xfrm>
          <a:prstGeom prst="rect">
            <a:avLst/>
          </a:prstGeom>
        </p:spPr>
      </p:pic>
      <p:grpSp>
        <p:nvGrpSpPr>
          <p:cNvPr id="5" name="Group 4"/>
          <p:cNvGrpSpPr/>
          <p:nvPr/>
        </p:nvGrpSpPr>
        <p:grpSpPr>
          <a:xfrm>
            <a:off x="0" y="6629400"/>
            <a:ext cx="9144000" cy="280951"/>
            <a:chOff x="0" y="6629400"/>
            <a:chExt cx="9144000" cy="280951"/>
          </a:xfrm>
        </p:grpSpPr>
        <p:grpSp>
          <p:nvGrpSpPr>
            <p:cNvPr id="6" name="Group 5"/>
            <p:cNvGrpSpPr/>
            <p:nvPr/>
          </p:nvGrpSpPr>
          <p:grpSpPr>
            <a:xfrm>
              <a:off x="0" y="6629400"/>
              <a:ext cx="9144000" cy="228602"/>
              <a:chOff x="0" y="6629400"/>
              <a:chExt cx="9144000" cy="228602"/>
            </a:xfrm>
          </p:grpSpPr>
          <p:sp>
            <p:nvSpPr>
              <p:cNvPr id="8" name="Rectangle 7"/>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pic>
        <p:nvPicPr>
          <p:cNvPr id="11" name="Picture 2" descr="http://www.odessa.edu/dept/ssc/images/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869" y="2624075"/>
            <a:ext cx="1872455" cy="239674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2"/>
          </p:nvPr>
        </p:nvSpPr>
        <p:spPr/>
        <p:txBody>
          <a:bodyPr/>
          <a:lstStyle/>
          <a:p>
            <a:fld id="{90D9AAF9-0DB0-42B8-A64F-A5BB30662726}"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2852972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RGV Approach to Compliance with the CPC Mandate, UTPA, 2014-15 </a:t>
            </a:r>
            <a:br>
              <a:rPr lang="en-US" dirty="0" smtClean="0"/>
            </a:b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36</a:t>
            </a:fld>
            <a:endParaRPr lang="en-US" dirty="0"/>
          </a:p>
        </p:txBody>
      </p:sp>
      <p:sp>
        <p:nvSpPr>
          <p:cNvPr id="5" name="TextBox 4"/>
          <p:cNvSpPr txBox="1"/>
          <p:nvPr/>
        </p:nvSpPr>
        <p:spPr>
          <a:xfrm>
            <a:off x="1676400" y="5105400"/>
            <a:ext cx="5791200" cy="923330"/>
          </a:xfrm>
          <a:prstGeom prst="rect">
            <a:avLst/>
          </a:prstGeom>
          <a:noFill/>
        </p:spPr>
        <p:txBody>
          <a:bodyPr wrap="square" rtlCol="0">
            <a:spAutoFit/>
          </a:bodyPr>
          <a:lstStyle/>
          <a:p>
            <a:r>
              <a:rPr lang="en-US" dirty="0">
                <a:hlinkClick r:id="rId2"/>
              </a:rPr>
              <a:t>http://</a:t>
            </a:r>
            <a:r>
              <a:rPr lang="en-US" dirty="0" smtClean="0">
                <a:hlinkClick r:id="rId2"/>
              </a:rPr>
              <a:t>www.untavatar.org/sites/default/files/AVATAR/Region%201%20TxCAN%20Presentation%20RGVFOCUS_HB5CollegePrepCourse.pdf/</a:t>
            </a:r>
            <a:r>
              <a:rPr lang="en-US" dirty="0" smtClean="0"/>
              <a:t> </a:t>
            </a:r>
            <a:endParaRPr lang="en-US" dirty="0"/>
          </a:p>
        </p:txBody>
      </p:sp>
      <p:pic>
        <p:nvPicPr>
          <p:cNvPr id="6" name="Picture 1" descr="RGV Focus Logo_JPEG (2)"/>
          <p:cNvPicPr>
            <a:picLocks noChangeAspect="1" noChangeArrowheads="1"/>
          </p:cNvPicPr>
          <p:nvPr/>
        </p:nvPicPr>
        <p:blipFill>
          <a:blip r:embed="rId3" cstate="print"/>
          <a:srcRect/>
          <a:stretch>
            <a:fillRect/>
          </a:stretch>
        </p:blipFill>
        <p:spPr bwMode="auto">
          <a:xfrm>
            <a:off x="4179951" y="3219389"/>
            <a:ext cx="3316481" cy="1142519"/>
          </a:xfrm>
          <a:prstGeom prst="rect">
            <a:avLst/>
          </a:prstGeom>
          <a:noFill/>
        </p:spPr>
      </p:pic>
    </p:spTree>
    <p:extLst>
      <p:ext uri="{BB962C8B-B14F-4D97-AF65-F5344CB8AC3E}">
        <p14:creationId xmlns:p14="http://schemas.microsoft.com/office/powerpoint/2010/main" val="13329093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2171"/>
            <a:ext cx="6422004" cy="2095500"/>
          </a:xfrm>
        </p:spPr>
        <p:txBody>
          <a:bodyPr/>
          <a:lstStyle/>
          <a:p>
            <a:r>
              <a:rPr lang="en-US" dirty="0" smtClean="0"/>
              <a:t>College Preparatory Course Starter Kits, Region 17, 2014-15</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37</a:t>
            </a:fld>
            <a:endParaRPr lang="en-US" dirty="0"/>
          </a:p>
        </p:txBody>
      </p:sp>
      <p:sp>
        <p:nvSpPr>
          <p:cNvPr id="3" name="Text Placeholder 2"/>
          <p:cNvSpPr>
            <a:spLocks noGrp="1"/>
          </p:cNvSpPr>
          <p:nvPr>
            <p:ph type="body" sz="half" idx="4294967295"/>
          </p:nvPr>
        </p:nvSpPr>
        <p:spPr>
          <a:xfrm>
            <a:off x="1474594" y="3048000"/>
            <a:ext cx="1802005" cy="1371600"/>
          </a:xfrm>
        </p:spPr>
        <p:txBody>
          <a:bodyPr>
            <a:normAutofit fontScale="85000" lnSpcReduction="10000"/>
          </a:bodyPr>
          <a:lstStyle/>
          <a:p>
            <a:r>
              <a:rPr lang="en-US" dirty="0" smtClean="0">
                <a:solidFill>
                  <a:schemeClr val="tx2">
                    <a:lumMod val="20000"/>
                    <a:lumOff val="80000"/>
                  </a:schemeClr>
                </a:solidFill>
              </a:rPr>
              <a:t>The kit offers what you need to offer the regional course for the first time.</a:t>
            </a:r>
            <a:endParaRPr lang="en-US" dirty="0">
              <a:solidFill>
                <a:schemeClr val="tx2">
                  <a:lumMod val="20000"/>
                  <a:lumOff val="80000"/>
                </a:schemeClr>
              </a:solidFill>
            </a:endParaRPr>
          </a:p>
        </p:txBody>
      </p:sp>
      <p:sp>
        <p:nvSpPr>
          <p:cNvPr id="4" name="Text Placeholder 3"/>
          <p:cNvSpPr>
            <a:spLocks noGrp="1"/>
          </p:cNvSpPr>
          <p:nvPr>
            <p:ph type="body" sz="half" idx="4294967295"/>
          </p:nvPr>
        </p:nvSpPr>
        <p:spPr>
          <a:xfrm>
            <a:off x="0" y="5000625"/>
            <a:ext cx="6421438" cy="1017588"/>
          </a:xfrm>
        </p:spPr>
        <p:txBody>
          <a:bodyPr/>
          <a:lstStyle/>
          <a:p>
            <a:r>
              <a:rPr lang="en-US" dirty="0">
                <a:hlinkClick r:id="rId2"/>
              </a:rPr>
              <a:t>http://</a:t>
            </a:r>
            <a:r>
              <a:rPr lang="en-US" dirty="0" smtClean="0">
                <a:hlinkClick r:id="rId2"/>
              </a:rPr>
              <a:t>www.untavatar.org/avatar/files/region-17/regional-materials/</a:t>
            </a:r>
            <a:endParaRPr lang="en-US" dirty="0"/>
          </a:p>
        </p:txBody>
      </p:sp>
      <p:pic>
        <p:nvPicPr>
          <p:cNvPr id="1026" name="Picture 2" descr="http://www.esc17.net/users/0208/Cheryl Wood/title 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123821"/>
            <a:ext cx="2524686" cy="28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244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19200"/>
            <a:ext cx="6422004" cy="2095500"/>
          </a:xfrm>
        </p:spPr>
        <p:txBody>
          <a:bodyPr/>
          <a:lstStyle/>
          <a:p>
            <a:r>
              <a:rPr lang="en-US" dirty="0" smtClean="0"/>
              <a:t>Region 19 </a:t>
            </a:r>
            <a:br>
              <a:rPr lang="en-US" dirty="0" smtClean="0"/>
            </a:br>
            <a:r>
              <a:rPr lang="en-US" dirty="0"/>
              <a:t>F</a:t>
            </a:r>
            <a:r>
              <a:rPr lang="en-US" dirty="0" smtClean="0"/>
              <a:t>amily Engagement Conference, </a:t>
            </a:r>
            <a:br>
              <a:rPr lang="en-US" dirty="0" smtClean="0"/>
            </a:br>
            <a:r>
              <a:rPr lang="en-US" dirty="0" smtClean="0"/>
              <a:t>November 14, 2015</a:t>
            </a: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38</a:t>
            </a:fld>
            <a:endParaRPr lang="en-US" dirty="0"/>
          </a:p>
        </p:txBody>
      </p:sp>
      <p:pic>
        <p:nvPicPr>
          <p:cNvPr id="5" name="Picture 4"/>
          <p:cNvPicPr>
            <a:picLocks noChangeAspect="1"/>
          </p:cNvPicPr>
          <p:nvPr/>
        </p:nvPicPr>
        <p:blipFill>
          <a:blip r:embed="rId2" cstate="print"/>
          <a:stretch>
            <a:fillRect/>
          </a:stretch>
        </p:blipFill>
        <p:spPr>
          <a:xfrm>
            <a:off x="838200" y="4009988"/>
            <a:ext cx="7467600" cy="1667919"/>
          </a:xfrm>
          <a:prstGeom prst="rect">
            <a:avLst/>
          </a:prstGeom>
        </p:spPr>
      </p:pic>
      <p:sp>
        <p:nvSpPr>
          <p:cNvPr id="6" name="Rectangle 5"/>
          <p:cNvSpPr/>
          <p:nvPr/>
        </p:nvSpPr>
        <p:spPr>
          <a:xfrm>
            <a:off x="803189" y="3314700"/>
            <a:ext cx="7772400" cy="492443"/>
          </a:xfrm>
          <a:prstGeom prst="rect">
            <a:avLst/>
          </a:prstGeom>
        </p:spPr>
        <p:txBody>
          <a:bodyPr wrap="square">
            <a:spAutoFit/>
          </a:bodyPr>
          <a:lstStyle/>
          <a:p>
            <a:endParaRPr lang="en-US" sz="800" i="1" dirty="0">
              <a:solidFill>
                <a:srgbClr val="000000"/>
              </a:solidFill>
              <a:latin typeface="Adobe Garamond Pro"/>
            </a:endParaRPr>
          </a:p>
          <a:p>
            <a:pPr algn="ctr"/>
            <a:r>
              <a:rPr lang="en-US" sz="800" i="1" dirty="0">
                <a:solidFill>
                  <a:schemeClr val="tx2">
                    <a:lumMod val="20000"/>
                    <a:lumOff val="80000"/>
                  </a:schemeClr>
                </a:solidFill>
                <a:latin typeface="Adobe Garamond Pro"/>
              </a:rPr>
              <a:t> </a:t>
            </a:r>
            <a:r>
              <a:rPr lang="en-US" i="1" dirty="0">
                <a:solidFill>
                  <a:schemeClr val="tx2">
                    <a:lumMod val="20000"/>
                    <a:lumOff val="80000"/>
                  </a:schemeClr>
                </a:solidFill>
                <a:latin typeface="Adobe Garamond Pro"/>
              </a:rPr>
              <a:t>Preparing today’s students for the demands of college and career</a:t>
            </a:r>
            <a:r>
              <a:rPr lang="en-US" i="1" dirty="0">
                <a:solidFill>
                  <a:srgbClr val="3E5AA6"/>
                </a:solidFill>
                <a:latin typeface="Adobe Garamond Pro"/>
              </a:rPr>
              <a:t>”</a:t>
            </a:r>
            <a:endParaRPr lang="en-US" i="1" dirty="0"/>
          </a:p>
        </p:txBody>
      </p:sp>
    </p:spTree>
    <p:extLst>
      <p:ext uri="{BB962C8B-B14F-4D97-AF65-F5344CB8AC3E}">
        <p14:creationId xmlns:p14="http://schemas.microsoft.com/office/powerpoint/2010/main" val="3166308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hlinkClick r:id="rId2"/>
              </a:rPr>
              <a:t>http://untavatar.org</a:t>
            </a:r>
            <a:r>
              <a:rPr lang="en-US" dirty="0"/>
              <a:t/>
            </a:r>
            <a:br>
              <a:rPr lang="en-US" dirty="0"/>
            </a:br>
            <a:r>
              <a:rPr lang="en-US" dirty="0" smtClean="0"/>
              <a:t/>
            </a:r>
            <a:br>
              <a:rPr lang="en-US" dirty="0" smtClean="0"/>
            </a:br>
            <a:r>
              <a:rPr lang="en-US" sz="3200" dirty="0" smtClean="0"/>
              <a:t>Please visit the AVATAR website for more information.</a:t>
            </a:r>
            <a:endParaRPr lang="en-US" sz="3200"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39</a:t>
            </a:fld>
            <a:endParaRPr lang="en-US" dirty="0"/>
          </a:p>
        </p:txBody>
      </p:sp>
    </p:spTree>
    <p:extLst>
      <p:ext uri="{BB962C8B-B14F-4D97-AF65-F5344CB8AC3E}">
        <p14:creationId xmlns:p14="http://schemas.microsoft.com/office/powerpoint/2010/main" val="598757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AVATAR Goals</a:t>
            </a:r>
            <a:endParaRPr lang="en-US" sz="4800" b="1" dirty="0"/>
          </a:p>
        </p:txBody>
      </p:sp>
      <p:sp>
        <p:nvSpPr>
          <p:cNvPr id="3" name="Content Placeholder 2"/>
          <p:cNvSpPr>
            <a:spLocks noGrp="1"/>
          </p:cNvSpPr>
          <p:nvPr>
            <p:ph idx="1"/>
          </p:nvPr>
        </p:nvSpPr>
        <p:spPr>
          <a:xfrm>
            <a:off x="1333356" y="2438400"/>
            <a:ext cx="6345260" cy="3530599"/>
          </a:xfrm>
        </p:spPr>
        <p:txBody>
          <a:bodyPr>
            <a:normAutofit fontScale="70000" lnSpcReduction="20000"/>
          </a:bodyPr>
          <a:lstStyle/>
          <a:p>
            <a:pPr marL="0" indent="0">
              <a:buNone/>
            </a:pPr>
            <a:r>
              <a:rPr lang="en-US" sz="2400" b="1" dirty="0" smtClean="0">
                <a:solidFill>
                  <a:srgbClr val="FF0000"/>
                </a:solidFill>
              </a:rPr>
              <a:t>Close gaps in student access to and success in post-secondary education through collaboration focused on </a:t>
            </a:r>
          </a:p>
          <a:p>
            <a:pPr marL="457200" indent="-457200">
              <a:buFont typeface="+mj-lt"/>
              <a:buAutoNum type="arabicPeriod"/>
            </a:pPr>
            <a:r>
              <a:rPr lang="en-US" sz="2400" dirty="0" smtClean="0">
                <a:solidFill>
                  <a:srgbClr val="FF0000"/>
                </a:solidFill>
              </a:rPr>
              <a:t>2011-14</a:t>
            </a:r>
            <a:r>
              <a:rPr lang="en-US" sz="2400" dirty="0" smtClean="0">
                <a:solidFill>
                  <a:schemeClr val="tx1"/>
                </a:solidFill>
              </a:rPr>
              <a:t>:  Vertical alignment of the core curriculum </a:t>
            </a:r>
            <a:endParaRPr lang="en-US" sz="2400" dirty="0" smtClean="0"/>
          </a:p>
          <a:p>
            <a:pPr marL="457200" indent="-457200">
              <a:buFont typeface="+mj-lt"/>
              <a:buAutoNum type="arabicPeriod"/>
            </a:pPr>
            <a:r>
              <a:rPr lang="en-US" sz="2400" dirty="0" smtClean="0">
                <a:solidFill>
                  <a:srgbClr val="FF0000"/>
                </a:solidFill>
              </a:rPr>
              <a:t>2014-15</a:t>
            </a:r>
            <a:r>
              <a:rPr lang="en-US" sz="2400" dirty="0" smtClean="0"/>
              <a:t>:  Vertical alignment through College Preparatory Courses in ELA and mathematics designed for high school students who are not college ready and may, according to local agreement, exempt the TSI (a provision of HB 5, 2013)</a:t>
            </a:r>
          </a:p>
          <a:p>
            <a:pPr marL="457200" indent="-457200">
              <a:buFont typeface="+mj-lt"/>
              <a:buAutoNum type="arabicPeriod"/>
            </a:pPr>
            <a:r>
              <a:rPr lang="en-US" sz="2400" dirty="0" smtClean="0">
                <a:solidFill>
                  <a:srgbClr val="FF0000"/>
                </a:solidFill>
              </a:rPr>
              <a:t>2015-16</a:t>
            </a:r>
            <a:r>
              <a:rPr lang="en-US" sz="2400" dirty="0" smtClean="0"/>
              <a:t>:  Vertical alignment of curriculum arising from endorsement options offered by local high schools and continuation  of work begun in earlier years.</a:t>
            </a:r>
          </a:p>
        </p:txBody>
      </p:sp>
      <p:sp>
        <p:nvSpPr>
          <p:cNvPr id="4" name="Slide Number Placeholder 3"/>
          <p:cNvSpPr>
            <a:spLocks noGrp="1"/>
          </p:cNvSpPr>
          <p:nvPr>
            <p:ph type="sldNum" sz="quarter" idx="12"/>
          </p:nvPr>
        </p:nvSpPr>
        <p:spPr/>
        <p:txBody>
          <a:bodyPr/>
          <a:lstStyle/>
          <a:p>
            <a:fld id="{A79836AA-2E5C-4B78-BCFE-529AC8470618}" type="slidenum">
              <a:rPr lang="en-US" smtClean="0"/>
              <a:pPr/>
              <a:t>4</a:t>
            </a:fld>
            <a:endParaRPr lang="en-US" dirty="0"/>
          </a:p>
        </p:txBody>
      </p:sp>
      <p:sp>
        <p:nvSpPr>
          <p:cNvPr id="5" name="Text Placeholder 4"/>
          <p:cNvSpPr>
            <a:spLocks noGrp="1"/>
          </p:cNvSpPr>
          <p:nvPr>
            <p:ph type="body" sz="quarter" idx="13"/>
          </p:nvPr>
        </p:nvSpPr>
        <p:spPr>
          <a:xfrm>
            <a:off x="532356" y="6223990"/>
            <a:ext cx="2896644" cy="277812"/>
          </a:xfrm>
        </p:spPr>
        <p:txBody>
          <a:bodyPr>
            <a:normAutofit fontScale="85000" lnSpcReduction="20000"/>
          </a:bodyPr>
          <a:lstStyle/>
          <a:p>
            <a:r>
              <a:rPr lang="en-US" dirty="0">
                <a:solidFill>
                  <a:srgbClr val="C00000"/>
                </a:solidFill>
              </a:rPr>
              <a:t>http://untavatar.org</a:t>
            </a:r>
          </a:p>
        </p:txBody>
      </p:sp>
    </p:spTree>
    <p:extLst>
      <p:ext uri="{BB962C8B-B14F-4D97-AF65-F5344CB8AC3E}">
        <p14:creationId xmlns:p14="http://schemas.microsoft.com/office/powerpoint/2010/main" val="899327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Presenters</a:t>
            </a:r>
            <a:endParaRPr lang="en-US" dirty="0"/>
          </a:p>
        </p:txBody>
      </p:sp>
      <p:sp>
        <p:nvSpPr>
          <p:cNvPr id="3" name="Content Placeholder 2"/>
          <p:cNvSpPr>
            <a:spLocks noGrp="1"/>
          </p:cNvSpPr>
          <p:nvPr>
            <p:ph idx="1"/>
          </p:nvPr>
        </p:nvSpPr>
        <p:spPr>
          <a:xfrm>
            <a:off x="866440" y="2489201"/>
            <a:ext cx="6829759" cy="3149599"/>
          </a:xfrm>
        </p:spPr>
        <p:txBody>
          <a:bodyPr/>
          <a:lstStyle/>
          <a:p>
            <a:pPr>
              <a:buNone/>
            </a:pPr>
            <a:endParaRPr lang="en-US" dirty="0" smtClean="0"/>
          </a:p>
          <a:p>
            <a:r>
              <a:rPr lang="en-US" dirty="0" smtClean="0"/>
              <a:t>Mary Harris, Professor Emerita, University of North Texas, Co-Convener, North Texas Regional P-16 Council, Denton, TX, </a:t>
            </a:r>
            <a:r>
              <a:rPr lang="en-US" dirty="0" smtClean="0">
                <a:hlinkClick r:id="rId2"/>
              </a:rPr>
              <a:t>mary.harris@unt.edu</a:t>
            </a:r>
            <a:r>
              <a:rPr lang="en-US" dirty="0" smtClean="0"/>
              <a:t>, 940 367-3026</a:t>
            </a:r>
          </a:p>
          <a:p>
            <a:r>
              <a:rPr lang="en-US" dirty="0" smtClean="0"/>
              <a:t>Janet Cunningham, Executive Director, Citizens for Educational Excellence/Education to Employment Partners, </a:t>
            </a:r>
            <a:r>
              <a:rPr lang="en-US" dirty="0" smtClean="0">
                <a:hlinkClick r:id="rId3"/>
              </a:rPr>
              <a:t>jcunningham@edexcellence.org</a:t>
            </a:r>
            <a:r>
              <a:rPr lang="en-US" dirty="0" smtClean="0"/>
              <a:t>, 361-242-5980</a:t>
            </a:r>
          </a:p>
          <a:p>
            <a:pPr marL="0" indent="0">
              <a:buNone/>
            </a:pPr>
            <a:endParaRPr lang="en-US" dirty="0"/>
          </a:p>
        </p:txBody>
      </p:sp>
      <p:sp>
        <p:nvSpPr>
          <p:cNvPr id="4" name="Slide Number Placeholder 3"/>
          <p:cNvSpPr>
            <a:spLocks noGrp="1"/>
          </p:cNvSpPr>
          <p:nvPr>
            <p:ph type="sldNum" sz="quarter" idx="12"/>
          </p:nvPr>
        </p:nvSpPr>
        <p:spPr/>
        <p:txBody>
          <a:bodyPr/>
          <a:lstStyle/>
          <a:p>
            <a:fld id="{A79836AA-2E5C-4B78-BCFE-529AC8470618}" type="slidenum">
              <a:rPr lang="en-US" smtClean="0"/>
              <a:pPr/>
              <a:t>40</a:t>
            </a:fld>
            <a:endParaRPr lang="en-US" dirty="0"/>
          </a:p>
        </p:txBody>
      </p:sp>
      <p:sp>
        <p:nvSpPr>
          <p:cNvPr id="5" name="Text Placeholder 4"/>
          <p:cNvSpPr>
            <a:spLocks noGrp="1"/>
          </p:cNvSpPr>
          <p:nvPr>
            <p:ph type="body" sz="quarter" idx="13"/>
          </p:nvPr>
        </p:nvSpPr>
        <p:spPr>
          <a:xfrm>
            <a:off x="532356" y="6223990"/>
            <a:ext cx="2972844" cy="277812"/>
          </a:xfrm>
        </p:spPr>
        <p:txBody>
          <a:bodyPr>
            <a:normAutofit fontScale="85000" lnSpcReduction="20000"/>
          </a:bodyPr>
          <a:lstStyle/>
          <a:p>
            <a:endParaRPr lang="en-US" dirty="0"/>
          </a:p>
        </p:txBody>
      </p:sp>
    </p:spTree>
    <p:extLst>
      <p:ext uri="{BB962C8B-B14F-4D97-AF65-F5344CB8AC3E}">
        <p14:creationId xmlns:p14="http://schemas.microsoft.com/office/powerpoint/2010/main" val="1100669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307" y="2209800"/>
            <a:ext cx="8229600" cy="3895085"/>
          </a:xfrm>
        </p:spPr>
        <p:txBody>
          <a:bodyPr>
            <a:normAutofit fontScale="32500" lnSpcReduction="20000"/>
          </a:bodyPr>
          <a:lstStyle/>
          <a:p>
            <a:pPr marL="0" lvl="1" indent="0">
              <a:buNone/>
            </a:pPr>
            <a:endParaRPr lang="en-US" sz="3600" b="1" dirty="0" smtClean="0">
              <a:solidFill>
                <a:schemeClr val="tx1">
                  <a:lumMod val="85000"/>
                  <a:lumOff val="15000"/>
                </a:schemeClr>
              </a:solidFill>
            </a:endParaRPr>
          </a:p>
          <a:p>
            <a:pPr marL="0" lvl="1" indent="0">
              <a:buNone/>
            </a:pPr>
            <a:r>
              <a:rPr lang="en-US" sz="4500" b="1" dirty="0" smtClean="0">
                <a:solidFill>
                  <a:schemeClr val="tx1">
                    <a:lumMod val="85000"/>
                    <a:lumOff val="15000"/>
                  </a:schemeClr>
                </a:solidFill>
              </a:rPr>
              <a:t>Squires (2009) reviewed research and concluded:</a:t>
            </a:r>
          </a:p>
          <a:p>
            <a:pPr marL="514350" lvl="1" indent="-514350">
              <a:buAutoNum type="arabicPeriod"/>
            </a:pPr>
            <a:r>
              <a:rPr lang="en-US" sz="4500" b="1" dirty="0" smtClean="0">
                <a:solidFill>
                  <a:schemeClr val="tx1">
                    <a:lumMod val="85000"/>
                    <a:lumOff val="15000"/>
                  </a:schemeClr>
                </a:solidFill>
              </a:rPr>
              <a:t>Alignment improves student outcomes.</a:t>
            </a:r>
          </a:p>
          <a:p>
            <a:pPr marL="514350" lvl="1" indent="-514350">
              <a:buAutoNum type="arabicPeriod"/>
            </a:pPr>
            <a:r>
              <a:rPr lang="en-US" sz="4500" b="1" dirty="0" smtClean="0">
                <a:solidFill>
                  <a:schemeClr val="tx1">
                    <a:lumMod val="85000"/>
                    <a:lumOff val="15000"/>
                  </a:schemeClr>
                </a:solidFill>
              </a:rPr>
              <a:t>Alignment is a powerful tool for assuring the written, taught and tested  curriculum are the focus of instruction, assessment, and professional development. </a:t>
            </a:r>
          </a:p>
          <a:p>
            <a:pPr marL="0" lvl="1" indent="0">
              <a:buNone/>
            </a:pPr>
            <a:r>
              <a:rPr lang="en-US" sz="4500" b="1" i="1" dirty="0" smtClean="0">
                <a:solidFill>
                  <a:schemeClr val="tx1">
                    <a:lumMod val="85000"/>
                    <a:lumOff val="15000"/>
                  </a:schemeClr>
                </a:solidFill>
              </a:rPr>
              <a:t>Smith (2014) focused on Algebra 1 and concluded:</a:t>
            </a:r>
          </a:p>
          <a:p>
            <a:pPr marL="617220" lvl="2" indent="0">
              <a:buNone/>
            </a:pPr>
            <a:r>
              <a:rPr lang="en-US" sz="4300" b="1" dirty="0" smtClean="0">
                <a:solidFill>
                  <a:schemeClr val="tx1">
                    <a:lumMod val="85000"/>
                    <a:lumOff val="15000"/>
                  </a:schemeClr>
                </a:solidFill>
              </a:rPr>
              <a:t>Alignment of high school instruction around frameworks and vertical                                       progressions enhances student success and is facilitated by collaborative planning and professional development.</a:t>
            </a:r>
          </a:p>
          <a:p>
            <a:pPr marL="571500" indent="-914400" algn="ctr">
              <a:buFont typeface="+mj-lt"/>
              <a:buAutoNum type="arabicPeriod"/>
            </a:pPr>
            <a:endParaRPr lang="en-US" sz="4700" b="1" i="1" dirty="0">
              <a:solidFill>
                <a:schemeClr val="tx1">
                  <a:lumMod val="85000"/>
                  <a:lumOff val="15000"/>
                </a:schemeClr>
              </a:solidFill>
            </a:endParaRPr>
          </a:p>
          <a:p>
            <a:pPr marL="0" lvl="1" indent="0">
              <a:buNone/>
            </a:pPr>
            <a:r>
              <a:rPr lang="en-US" sz="3300" b="1" i="1" dirty="0" smtClean="0">
                <a:solidFill>
                  <a:srgbClr val="C00000"/>
                </a:solidFill>
              </a:rPr>
              <a:t>References:  Squires, D. A. (2009).  Curriculum Alignment: Research-Based Strategies for  Increasing Student Achievement.  Thousand Oaks, CA, Corwin,</a:t>
            </a:r>
          </a:p>
          <a:p>
            <a:pPr marL="0" lvl="1" indent="0">
              <a:buNone/>
            </a:pPr>
            <a:r>
              <a:rPr lang="en-US" sz="3300" b="1" i="1" dirty="0" smtClean="0">
                <a:solidFill>
                  <a:srgbClr val="C00000"/>
                </a:solidFill>
              </a:rPr>
              <a:t>Smith, T.M. (2014).  Curricular Alignment to Support Student Success in Algebra.  American Institute for Research.  </a:t>
            </a:r>
            <a:r>
              <a:rPr lang="en-US" sz="3300" b="1" i="1" dirty="0" err="1" smtClean="0">
                <a:solidFill>
                  <a:srgbClr val="C00000"/>
                </a:solidFill>
              </a:rPr>
              <a:t>Retrived</a:t>
            </a:r>
            <a:r>
              <a:rPr lang="en-US" sz="3300" b="1" i="1" dirty="0" smtClean="0">
                <a:solidFill>
                  <a:srgbClr val="C00000"/>
                </a:solidFill>
              </a:rPr>
              <a:t> </a:t>
            </a:r>
            <a:r>
              <a:rPr lang="en-US" sz="3300" b="1" i="1" dirty="0">
                <a:solidFill>
                  <a:srgbClr val="C00000"/>
                </a:solidFill>
              </a:rPr>
              <a:t>from  </a:t>
            </a:r>
            <a:r>
              <a:rPr lang="en-US" sz="3300" b="1" i="1" dirty="0">
                <a:solidFill>
                  <a:srgbClr val="C00000"/>
                </a:solidFill>
                <a:hlinkClick r:id="rId2"/>
              </a:rPr>
              <a:t>https://</a:t>
            </a:r>
            <a:r>
              <a:rPr lang="en-US" sz="3300" b="1" i="1" dirty="0" smtClean="0">
                <a:solidFill>
                  <a:srgbClr val="C00000"/>
                </a:solidFill>
                <a:hlinkClick r:id="rId2"/>
              </a:rPr>
              <a:t>www2.ed.gov/programs/dropout/curricularalignment092414.pdf</a:t>
            </a:r>
            <a:r>
              <a:rPr lang="en-US" sz="3300" b="1" i="1" dirty="0" smtClean="0">
                <a:solidFill>
                  <a:srgbClr val="C00000"/>
                </a:solidFill>
              </a:rPr>
              <a:t> </a:t>
            </a:r>
            <a:endParaRPr lang="en-US" sz="3300" i="1" dirty="0" smtClean="0">
              <a:solidFill>
                <a:srgbClr val="C00000"/>
              </a:solidFill>
            </a:endParaRPr>
          </a:p>
        </p:txBody>
      </p:sp>
      <p:sp>
        <p:nvSpPr>
          <p:cNvPr id="6" name="Rounded Rectangle 4"/>
          <p:cNvSpPr/>
          <p:nvPr/>
        </p:nvSpPr>
        <p:spPr>
          <a:xfrm>
            <a:off x="529827" y="865094"/>
            <a:ext cx="8134561" cy="119230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kern="1200" cap="none" spc="300" dirty="0" smtClean="0">
                <a:solidFill>
                  <a:schemeClr val="bg1"/>
                </a:solidFill>
                <a:latin typeface="+mj-lt"/>
              </a:rPr>
              <a:t>Vertical Alignment Research</a:t>
            </a:r>
          </a:p>
        </p:txBody>
      </p:sp>
      <p:sp>
        <p:nvSpPr>
          <p:cNvPr id="2" name="Slide Number Placeholder 1"/>
          <p:cNvSpPr>
            <a:spLocks noGrp="1"/>
          </p:cNvSpPr>
          <p:nvPr>
            <p:ph type="sldNum" sz="quarter" idx="12"/>
          </p:nvPr>
        </p:nvSpPr>
        <p:spPr/>
        <p:txBody>
          <a:bodyPr/>
          <a:lstStyle/>
          <a:p>
            <a:fld id="{A79836AA-2E5C-4B78-BCFE-529AC8470618}" type="slidenum">
              <a:rPr lang="en-US" smtClean="0"/>
              <a:pPr/>
              <a:t>5</a:t>
            </a:fld>
            <a:endParaRPr lang="en-US" dirty="0"/>
          </a:p>
        </p:txBody>
      </p:sp>
    </p:spTree>
    <p:extLst>
      <p:ext uri="{BB962C8B-B14F-4D97-AF65-F5344CB8AC3E}">
        <p14:creationId xmlns:p14="http://schemas.microsoft.com/office/powerpoint/2010/main" val="2592685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66443" y="5136155"/>
            <a:ext cx="6422003" cy="885748"/>
          </a:xfrm>
        </p:spPr>
        <p:txBody>
          <a:bodyPr>
            <a:normAutofit fontScale="70000" lnSpcReduction="20000"/>
          </a:bodyPr>
          <a:lstStyle/>
          <a:p>
            <a:r>
              <a:rPr lang="en-US" sz="3800" i="1" dirty="0" smtClean="0">
                <a:solidFill>
                  <a:schemeClr val="bg1"/>
                </a:solidFill>
              </a:rPr>
              <a:t>AVATAR is a Partnership </a:t>
            </a:r>
            <a:r>
              <a:rPr lang="en-US" sz="3800" i="1" dirty="0">
                <a:solidFill>
                  <a:schemeClr val="bg1"/>
                </a:solidFill>
              </a:rPr>
              <a:t>of Regional Leaders </a:t>
            </a:r>
            <a:r>
              <a:rPr lang="en-US" sz="3800" i="1" dirty="0" smtClean="0">
                <a:solidFill>
                  <a:schemeClr val="bg1"/>
                </a:solidFill>
              </a:rPr>
              <a:t>from these institutions</a:t>
            </a:r>
            <a:endParaRPr lang="en-US" sz="3800" i="1" dirty="0">
              <a:solidFill>
                <a:schemeClr val="bg1"/>
              </a:solidFill>
            </a:endParaRPr>
          </a:p>
          <a:p>
            <a:endParaRPr lang="en-US" dirty="0"/>
          </a:p>
        </p:txBody>
      </p:sp>
      <p:sp>
        <p:nvSpPr>
          <p:cNvPr id="5" name="Slide Number Placeholder 4"/>
          <p:cNvSpPr>
            <a:spLocks noGrp="1"/>
          </p:cNvSpPr>
          <p:nvPr>
            <p:ph type="sldNum" sz="quarter" idx="12"/>
          </p:nvPr>
        </p:nvSpPr>
        <p:spPr/>
        <p:txBody>
          <a:bodyPr/>
          <a:lstStyle/>
          <a:p>
            <a:fld id="{A79836AA-2E5C-4B78-BCFE-529AC8470618}" type="slidenum">
              <a:rPr lang="en-US" smtClean="0"/>
              <a:pPr/>
              <a:t>6</a:t>
            </a:fld>
            <a:endParaRPr lang="en-US" dirty="0"/>
          </a:p>
        </p:txBody>
      </p:sp>
      <p:grpSp>
        <p:nvGrpSpPr>
          <p:cNvPr id="6" name="Group 5"/>
          <p:cNvGrpSpPr/>
          <p:nvPr/>
        </p:nvGrpSpPr>
        <p:grpSpPr>
          <a:xfrm>
            <a:off x="3613331" y="58358"/>
            <a:ext cx="1873074" cy="1838325"/>
            <a:chOff x="0" y="0"/>
            <a:chExt cx="1828800" cy="1838325"/>
          </a:xfrm>
          <a:solidFill>
            <a:srgbClr val="FFC000"/>
          </a:solidFill>
        </p:grpSpPr>
        <p:cxnSp>
          <p:nvCxnSpPr>
            <p:cNvPr id="7" name="Straight Connector 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8" name="Straight Connector 7"/>
            <p:cNvCxnSpPr/>
            <p:nvPr/>
          </p:nvCxnSpPr>
          <p:spPr>
            <a:xfrm>
              <a:off x="1828800" y="638175"/>
              <a:ext cx="0" cy="1200150"/>
            </a:xfrm>
            <a:prstGeom prst="line">
              <a:avLst/>
            </a:prstGeom>
            <a:grpFill/>
            <a:ln w="28575" cap="flat" cmpd="sng" algn="ctr">
              <a:solidFill>
                <a:sysClr val="windowText" lastClr="000000">
                  <a:shade val="95000"/>
                  <a:satMod val="105000"/>
                </a:sysClr>
              </a:solidFill>
              <a:prstDash val="solid"/>
            </a:ln>
            <a:effectLst/>
          </p:spPr>
        </p:cxnSp>
        <p:sp>
          <p:nvSpPr>
            <p:cNvPr id="9" name="Flowchart: Decision 8"/>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0" name="Text Box 22"/>
            <p:cNvSpPr txBox="1"/>
            <p:nvPr/>
          </p:nvSpPr>
          <p:spPr>
            <a:xfrm>
              <a:off x="333375" y="4000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High Schools </a:t>
              </a:r>
              <a:endParaRPr lang="en-US" sz="1100" dirty="0">
                <a:solidFill>
                  <a:prstClr val="black"/>
                </a:solidFill>
                <a:ea typeface="Calibri"/>
                <a:cs typeface="Times New Roman"/>
              </a:endParaRPr>
            </a:p>
          </p:txBody>
        </p:sp>
      </p:grpSp>
      <p:grpSp>
        <p:nvGrpSpPr>
          <p:cNvPr id="11" name="Group 10"/>
          <p:cNvGrpSpPr/>
          <p:nvPr/>
        </p:nvGrpSpPr>
        <p:grpSpPr>
          <a:xfrm>
            <a:off x="1762767" y="1243992"/>
            <a:ext cx="1831340" cy="2651549"/>
            <a:chOff x="0" y="0"/>
            <a:chExt cx="1831924" cy="2465680"/>
          </a:xfrm>
          <a:solidFill>
            <a:srgbClr val="A6CE28"/>
          </a:solidFill>
        </p:grpSpPr>
        <p:grpSp>
          <p:nvGrpSpPr>
            <p:cNvPr id="12" name="Group 11"/>
            <p:cNvGrpSpPr/>
            <p:nvPr/>
          </p:nvGrpSpPr>
          <p:grpSpPr>
            <a:xfrm>
              <a:off x="0" y="0"/>
              <a:ext cx="1831924" cy="2465680"/>
              <a:chOff x="0" y="0"/>
              <a:chExt cx="1831924" cy="2465680"/>
            </a:xfrm>
            <a:grpFill/>
          </p:grpSpPr>
          <p:sp>
            <p:nvSpPr>
              <p:cNvPr id="14" name="Flowchart: Decision 13"/>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15" name="Straight Connector 14"/>
              <p:cNvCxnSpPr/>
              <p:nvPr/>
            </p:nvCxnSpPr>
            <p:spPr>
              <a:xfrm>
                <a:off x="929030" y="1265530"/>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16" name="Straight Connector 15"/>
              <p:cNvCxnSpPr/>
              <p:nvPr/>
            </p:nvCxnSpPr>
            <p:spPr>
              <a:xfrm>
                <a:off x="0" y="643738"/>
                <a:ext cx="0" cy="1200150"/>
              </a:xfrm>
              <a:prstGeom prst="line">
                <a:avLst/>
              </a:prstGeom>
              <a:grpFill/>
              <a:ln w="28575" cap="flat" cmpd="sng" algn="ctr">
                <a:solidFill>
                  <a:sysClr val="windowText" lastClr="000000">
                    <a:shade val="95000"/>
                    <a:satMod val="105000"/>
                  </a:sysClr>
                </a:solidFill>
                <a:prstDash val="solid"/>
              </a:ln>
              <a:effectLst/>
            </p:spPr>
          </p:cxnSp>
          <p:sp>
            <p:nvSpPr>
              <p:cNvPr id="17" name="Text Box 21"/>
              <p:cNvSpPr txBox="1"/>
              <p:nvPr/>
            </p:nvSpPr>
            <p:spPr>
              <a:xfrm>
                <a:off x="336499" y="402336"/>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2 Year IHEs</a:t>
                </a:r>
                <a:endParaRPr lang="en-US" sz="1100" dirty="0">
                  <a:solidFill>
                    <a:prstClr val="black"/>
                  </a:solidFill>
                  <a:ea typeface="Calibri"/>
                  <a:cs typeface="Times New Roman"/>
                </a:endParaRPr>
              </a:p>
            </p:txBody>
          </p:sp>
        </p:grpSp>
        <p:cxnSp>
          <p:nvCxnSpPr>
            <p:cNvPr id="13" name="Straight Connector 12"/>
            <p:cNvCxnSpPr/>
            <p:nvPr/>
          </p:nvCxnSpPr>
          <p:spPr>
            <a:xfrm>
              <a:off x="1816100" y="641350"/>
              <a:ext cx="0" cy="1199853"/>
            </a:xfrm>
            <a:prstGeom prst="line">
              <a:avLst/>
            </a:prstGeom>
            <a:grpFill/>
            <a:ln w="28575" cap="flat" cmpd="sng" algn="ctr">
              <a:solidFill>
                <a:sysClr val="windowText" lastClr="000000">
                  <a:shade val="95000"/>
                  <a:satMod val="105000"/>
                </a:sysClr>
              </a:solidFill>
              <a:prstDash val="solid"/>
            </a:ln>
            <a:effectLst/>
          </p:spPr>
        </p:cxnSp>
      </p:grpSp>
      <p:grpSp>
        <p:nvGrpSpPr>
          <p:cNvPr id="18" name="Group 17"/>
          <p:cNvGrpSpPr/>
          <p:nvPr/>
        </p:nvGrpSpPr>
        <p:grpSpPr>
          <a:xfrm>
            <a:off x="5485826" y="1265480"/>
            <a:ext cx="1876425" cy="2466975"/>
            <a:chOff x="0" y="0"/>
            <a:chExt cx="1876425" cy="2466975"/>
          </a:xfrm>
          <a:solidFill>
            <a:schemeClr val="accent5">
              <a:lumMod val="60000"/>
              <a:lumOff val="40000"/>
            </a:schemeClr>
          </a:solidFill>
        </p:grpSpPr>
        <p:grpSp>
          <p:nvGrpSpPr>
            <p:cNvPr id="19" name="Group 18"/>
            <p:cNvGrpSpPr/>
            <p:nvPr/>
          </p:nvGrpSpPr>
          <p:grpSpPr>
            <a:xfrm>
              <a:off x="0" y="0"/>
              <a:ext cx="1876425" cy="2466975"/>
              <a:chOff x="0" y="0"/>
              <a:chExt cx="1876425" cy="2466975"/>
            </a:xfrm>
            <a:grpFill/>
          </p:grpSpPr>
          <p:cxnSp>
            <p:nvCxnSpPr>
              <p:cNvPr id="21" name="Straight Connector 20"/>
              <p:cNvCxnSpPr/>
              <p:nvPr/>
            </p:nvCxnSpPr>
            <p:spPr>
              <a:xfrm>
                <a:off x="1838325" y="657225"/>
                <a:ext cx="0" cy="1200150"/>
              </a:xfrm>
              <a:prstGeom prst="line">
                <a:avLst/>
              </a:prstGeom>
              <a:grpFill/>
              <a:ln w="28575" cap="flat" cmpd="sng" algn="ctr">
                <a:solidFill>
                  <a:sysClr val="windowText" lastClr="000000">
                    <a:shade val="95000"/>
                    <a:satMod val="105000"/>
                  </a:sysClr>
                </a:solidFill>
                <a:prstDash val="solid"/>
              </a:ln>
              <a:effectLst/>
            </p:spPr>
          </p:cxnSp>
          <p:sp>
            <p:nvSpPr>
              <p:cNvPr id="22" name="Flowchart: Decision 2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3" name="Straight Connector 22"/>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24" name="Text Box 20"/>
              <p:cNvSpPr txBox="1"/>
              <p:nvPr/>
            </p:nvSpPr>
            <p:spPr>
              <a:xfrm>
                <a:off x="381000" y="36195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nSpc>
                    <a:spcPct val="115000"/>
                  </a:lnSpc>
                  <a:spcAft>
                    <a:spcPts val="1000"/>
                  </a:spcAft>
                </a:pPr>
                <a:r>
                  <a:rPr lang="en-US" sz="1600" b="1" i="1" dirty="0">
                    <a:solidFill>
                      <a:prstClr val="black"/>
                    </a:solidFill>
                    <a:ea typeface="Calibri"/>
                    <a:cs typeface="Calibri"/>
                  </a:rPr>
                  <a:t>4 Year IHEs</a:t>
                </a:r>
                <a:endParaRPr lang="en-US" sz="1100" dirty="0">
                  <a:solidFill>
                    <a:prstClr val="black"/>
                  </a:solidFill>
                  <a:ea typeface="Calibri"/>
                  <a:cs typeface="Times New Roman"/>
                </a:endParaRPr>
              </a:p>
            </p:txBody>
          </p:sp>
        </p:grpSp>
        <p:cxnSp>
          <p:nvCxnSpPr>
            <p:cNvPr id="20" name="Straight Connector 19"/>
            <p:cNvCxnSpPr/>
            <p:nvPr/>
          </p:nvCxnSpPr>
          <p:spPr>
            <a:xfrm>
              <a:off x="0" y="657225"/>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25" name="Group 24"/>
          <p:cNvGrpSpPr/>
          <p:nvPr/>
        </p:nvGrpSpPr>
        <p:grpSpPr>
          <a:xfrm>
            <a:off x="2708456" y="3089692"/>
            <a:ext cx="1828800" cy="1889715"/>
            <a:chOff x="0" y="0"/>
            <a:chExt cx="1828800" cy="2447925"/>
          </a:xfrm>
          <a:solidFill>
            <a:schemeClr val="bg2">
              <a:lumMod val="50000"/>
            </a:schemeClr>
          </a:solidFill>
        </p:grpSpPr>
        <p:sp>
          <p:nvSpPr>
            <p:cNvPr id="26" name="Flowchart: Decision 25"/>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27" name="Straight Connector 26"/>
            <p:cNvCxnSpPr/>
            <p:nvPr/>
          </p:nvCxnSpPr>
          <p:spPr>
            <a:xfrm>
              <a:off x="0" y="63817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28" name="Straight Connector 27"/>
            <p:cNvCxnSpPr/>
            <p:nvPr/>
          </p:nvCxnSpPr>
          <p:spPr>
            <a:xfrm>
              <a:off x="904875" y="1247775"/>
              <a:ext cx="0" cy="1200150"/>
            </a:xfrm>
            <a:prstGeom prst="line">
              <a:avLst/>
            </a:prstGeom>
            <a:grpFill/>
            <a:ln w="28575" cap="flat" cmpd="sng" algn="ctr">
              <a:solidFill>
                <a:sysClr val="windowText" lastClr="000000">
                  <a:shade val="95000"/>
                  <a:satMod val="105000"/>
                </a:sysClr>
              </a:solidFill>
              <a:prstDash val="solid"/>
            </a:ln>
            <a:effectLst/>
          </p:spPr>
        </p:cxnSp>
        <p:sp>
          <p:nvSpPr>
            <p:cNvPr id="29" name="Text Box 41"/>
            <p:cNvSpPr txBox="1"/>
            <p:nvPr/>
          </p:nvSpPr>
          <p:spPr>
            <a:xfrm>
              <a:off x="209550" y="419100"/>
              <a:ext cx="1495425"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ESCs</a:t>
              </a:r>
              <a:endParaRPr lang="en-US" sz="1100" dirty="0">
                <a:solidFill>
                  <a:prstClr val="black"/>
                </a:solidFill>
                <a:ea typeface="Calibri"/>
                <a:cs typeface="Times New Roman"/>
              </a:endParaRPr>
            </a:p>
          </p:txBody>
        </p:sp>
        <p:cxnSp>
          <p:nvCxnSpPr>
            <p:cNvPr id="30" name="Straight Connector 29"/>
            <p:cNvCxnSpPr/>
            <p:nvPr/>
          </p:nvCxnSpPr>
          <p:spPr>
            <a:xfrm>
              <a:off x="1828800" y="628650"/>
              <a:ext cx="0" cy="1200150"/>
            </a:xfrm>
            <a:prstGeom prst="line">
              <a:avLst/>
            </a:prstGeom>
            <a:grpFill/>
            <a:ln w="28575" cap="flat" cmpd="sng" algn="ctr">
              <a:solidFill>
                <a:sysClr val="windowText" lastClr="000000">
                  <a:shade val="95000"/>
                  <a:satMod val="105000"/>
                </a:sysClr>
              </a:solidFill>
              <a:prstDash val="solid"/>
            </a:ln>
            <a:effectLst/>
          </p:spPr>
        </p:cxnSp>
      </p:grpSp>
      <p:grpSp>
        <p:nvGrpSpPr>
          <p:cNvPr id="31" name="Group 30"/>
          <p:cNvGrpSpPr/>
          <p:nvPr/>
        </p:nvGrpSpPr>
        <p:grpSpPr>
          <a:xfrm>
            <a:off x="4545819" y="3077963"/>
            <a:ext cx="1828800" cy="1895471"/>
            <a:chOff x="0" y="0"/>
            <a:chExt cx="1828800" cy="2466975"/>
          </a:xfrm>
          <a:solidFill>
            <a:srgbClr val="C00000"/>
          </a:solidFill>
        </p:grpSpPr>
        <p:sp>
          <p:nvSpPr>
            <p:cNvPr id="32" name="Flowchart: Decision 31"/>
            <p:cNvSpPr/>
            <p:nvPr/>
          </p:nvSpPr>
          <p:spPr>
            <a:xfrm>
              <a:off x="0" y="0"/>
              <a:ext cx="1828800" cy="1266825"/>
            </a:xfrm>
            <a:prstGeom prst="flowChartDecision">
              <a:avLst/>
            </a:prstGeom>
            <a:grp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cxnSp>
          <p:nvCxnSpPr>
            <p:cNvPr id="33" name="Straight Connector 32"/>
            <p:cNvCxnSpPr/>
            <p:nvPr/>
          </p:nvCxnSpPr>
          <p:spPr>
            <a:xfrm>
              <a:off x="182880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4" name="Straight Connector 33"/>
            <p:cNvCxnSpPr/>
            <p:nvPr/>
          </p:nvCxnSpPr>
          <p:spPr>
            <a:xfrm>
              <a:off x="0" y="619125"/>
              <a:ext cx="0" cy="1200150"/>
            </a:xfrm>
            <a:prstGeom prst="line">
              <a:avLst/>
            </a:prstGeom>
            <a:grpFill/>
            <a:ln w="28575" cap="flat" cmpd="sng" algn="ctr">
              <a:solidFill>
                <a:sysClr val="windowText" lastClr="000000">
                  <a:shade val="95000"/>
                  <a:satMod val="105000"/>
                </a:sysClr>
              </a:solidFill>
              <a:prstDash val="solid"/>
            </a:ln>
            <a:effectLst/>
          </p:spPr>
        </p:cxnSp>
        <p:cxnSp>
          <p:nvCxnSpPr>
            <p:cNvPr id="35" name="Straight Connector 34"/>
            <p:cNvCxnSpPr/>
            <p:nvPr/>
          </p:nvCxnSpPr>
          <p:spPr>
            <a:xfrm>
              <a:off x="904875" y="1266825"/>
              <a:ext cx="0" cy="1200150"/>
            </a:xfrm>
            <a:prstGeom prst="line">
              <a:avLst/>
            </a:prstGeom>
            <a:grpFill/>
            <a:ln w="28575" cap="flat" cmpd="sng" algn="ctr">
              <a:solidFill>
                <a:sysClr val="windowText" lastClr="000000">
                  <a:shade val="95000"/>
                  <a:satMod val="105000"/>
                </a:sysClr>
              </a:solidFill>
              <a:prstDash val="solid"/>
            </a:ln>
            <a:effectLst/>
          </p:spPr>
        </p:cxnSp>
        <p:sp>
          <p:nvSpPr>
            <p:cNvPr id="36" name="Text Box 42"/>
            <p:cNvSpPr txBox="1"/>
            <p:nvPr/>
          </p:nvSpPr>
          <p:spPr>
            <a:xfrm>
              <a:off x="115263" y="333375"/>
              <a:ext cx="1580188" cy="742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algn="ctr">
                <a:lnSpc>
                  <a:spcPct val="115000"/>
                </a:lnSpc>
              </a:pPr>
              <a:r>
                <a:rPr lang="en-US" sz="1600" b="1" i="1" dirty="0">
                  <a:solidFill>
                    <a:prstClr val="black"/>
                  </a:solidFill>
                  <a:ea typeface="Calibri"/>
                  <a:cs typeface="Calibri"/>
                </a:rPr>
                <a:t>Regional P-16</a:t>
              </a:r>
              <a:endParaRPr lang="en-US" sz="1100" dirty="0">
                <a:solidFill>
                  <a:prstClr val="black"/>
                </a:solidFill>
                <a:ea typeface="Calibri"/>
                <a:cs typeface="Times New Roman"/>
              </a:endParaRPr>
            </a:p>
            <a:p>
              <a:pPr algn="ctr">
                <a:lnSpc>
                  <a:spcPct val="115000"/>
                </a:lnSpc>
              </a:pPr>
              <a:r>
                <a:rPr lang="en-US" sz="1600" b="1" i="1" dirty="0">
                  <a:solidFill>
                    <a:prstClr val="black"/>
                  </a:solidFill>
                  <a:ea typeface="Calibri"/>
                  <a:cs typeface="Calibri"/>
                </a:rPr>
                <a:t>Councils </a:t>
              </a:r>
              <a:endParaRPr lang="en-US" sz="1100" dirty="0">
                <a:solidFill>
                  <a:prstClr val="black"/>
                </a:solidFill>
                <a:ea typeface="Calibri"/>
                <a:cs typeface="Times New Roman"/>
              </a:endParaRPr>
            </a:p>
          </p:txBody>
        </p:sp>
      </p:grpSp>
      <p:sp>
        <p:nvSpPr>
          <p:cNvPr id="37" name="Text Box 40"/>
          <p:cNvSpPr txBox="1"/>
          <p:nvPr/>
        </p:nvSpPr>
        <p:spPr>
          <a:xfrm>
            <a:off x="3727457" y="1539788"/>
            <a:ext cx="1775497" cy="191970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14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800" b="1" dirty="0">
                <a:solidFill>
                  <a:prstClr val="black"/>
                </a:solidFill>
                <a:latin typeface="Felix Titling"/>
                <a:ea typeface="Calibri"/>
                <a:cs typeface="Times New Roman"/>
              </a:rPr>
              <a:t> </a:t>
            </a:r>
            <a:endParaRPr lang="en-US" sz="1100" dirty="0">
              <a:solidFill>
                <a:prstClr val="black"/>
              </a:solidFill>
              <a:ea typeface="Calibri"/>
              <a:cs typeface="Times New Roman"/>
            </a:endParaRP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Scaffolding</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Student</a:t>
            </a:r>
          </a:p>
          <a:p>
            <a:pPr algn="ctr">
              <a:lnSpc>
                <a:spcPct val="115000"/>
              </a:lnSpc>
            </a:pPr>
            <a:r>
              <a:rPr lang="en-US" sz="1400" b="1" u="heavy" spc="300" dirty="0">
                <a:effectLst>
                  <a:outerShdw blurRad="38100" dist="38100" dir="2700000" algn="tl">
                    <a:srgbClr val="000000">
                      <a:alpha val="43137"/>
                    </a:srgbClr>
                  </a:outerShdw>
                </a:effectLst>
                <a:uFill>
                  <a:solidFill>
                    <a:srgbClr val="C00000"/>
                  </a:solidFill>
                </a:uFill>
                <a:latin typeface="Bodoni MT Black" panose="02070A03080606020203" pitchFamily="18" charset="0"/>
                <a:ea typeface="Calibri"/>
                <a:cs typeface="Adobe Gurmukhi" panose="01010101010101010101" pitchFamily="50" charset="0"/>
              </a:rPr>
              <a:t>Success</a:t>
            </a:r>
          </a:p>
        </p:txBody>
      </p:sp>
    </p:spTree>
    <p:extLst>
      <p:ext uri="{BB962C8B-B14F-4D97-AF65-F5344CB8AC3E}">
        <p14:creationId xmlns:p14="http://schemas.microsoft.com/office/powerpoint/2010/main" val="13812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820" y="2489201"/>
            <a:ext cx="8134560" cy="3530599"/>
          </a:xfrm>
        </p:spPr>
        <p:txBody>
          <a:bodyPr>
            <a:normAutofit fontScale="85000" lnSpcReduction="20000"/>
          </a:bodyPr>
          <a:lstStyle/>
          <a:p>
            <a:pPr lvl="0"/>
            <a:r>
              <a:rPr lang="en-US" sz="3000" b="1" dirty="0" smtClean="0">
                <a:solidFill>
                  <a:schemeClr val="tx1">
                    <a:lumMod val="85000"/>
                    <a:lumOff val="15000"/>
                  </a:schemeClr>
                </a:solidFill>
              </a:rPr>
              <a:t>Creates </a:t>
            </a:r>
            <a:r>
              <a:rPr lang="en-US" sz="3000" b="1" dirty="0">
                <a:solidFill>
                  <a:schemeClr val="tx1">
                    <a:lumMod val="85000"/>
                    <a:lumOff val="15000"/>
                  </a:schemeClr>
                </a:solidFill>
              </a:rPr>
              <a:t>and </a:t>
            </a:r>
            <a:r>
              <a:rPr lang="en-US" sz="3000" b="1" dirty="0" smtClean="0">
                <a:solidFill>
                  <a:schemeClr val="tx1">
                    <a:lumMod val="85000"/>
                    <a:lumOff val="15000"/>
                  </a:schemeClr>
                </a:solidFill>
              </a:rPr>
              <a:t>builds </a:t>
            </a:r>
            <a:r>
              <a:rPr lang="en-US" sz="3000" b="1" dirty="0" smtClean="0">
                <a:solidFill>
                  <a:srgbClr val="FF0000"/>
                </a:solidFill>
                <a:effectLst>
                  <a:outerShdw blurRad="38100" dist="38100" dir="2700000" algn="tl">
                    <a:srgbClr val="000000">
                      <a:alpha val="43137"/>
                    </a:srgbClr>
                  </a:outerShdw>
                </a:effectLst>
              </a:rPr>
              <a:t>relationships</a:t>
            </a:r>
            <a:r>
              <a:rPr lang="en-US" sz="3000" b="1" dirty="0" smtClean="0">
                <a:solidFill>
                  <a:schemeClr val="tx1">
                    <a:lumMod val="85000"/>
                    <a:lumOff val="15000"/>
                  </a:schemeClr>
                </a:solidFill>
              </a:rPr>
              <a:t> through </a:t>
            </a:r>
            <a:r>
              <a:rPr lang="en-US" sz="3000" b="1" dirty="0">
                <a:solidFill>
                  <a:schemeClr val="tx1">
                    <a:lumMod val="85000"/>
                    <a:lumOff val="15000"/>
                  </a:schemeClr>
                </a:solidFill>
              </a:rPr>
              <a:t>ongoing </a:t>
            </a:r>
            <a:r>
              <a:rPr lang="en-US" sz="3000" b="1" dirty="0">
                <a:solidFill>
                  <a:srgbClr val="FF0000"/>
                </a:solidFill>
                <a:effectLst>
                  <a:outerShdw blurRad="38100" dist="38100" dir="2700000" algn="tl">
                    <a:srgbClr val="000000">
                      <a:alpha val="43137"/>
                    </a:srgbClr>
                  </a:outerShdw>
                </a:effectLst>
              </a:rPr>
              <a:t>critical conversations</a:t>
            </a:r>
          </a:p>
          <a:p>
            <a:pPr lvl="0"/>
            <a:r>
              <a:rPr lang="en-US" sz="3000" b="1" dirty="0" smtClean="0">
                <a:solidFill>
                  <a:schemeClr val="tx1">
                    <a:lumMod val="85000"/>
                    <a:lumOff val="15000"/>
                  </a:schemeClr>
                </a:solidFill>
              </a:rPr>
              <a:t>Uses </a:t>
            </a:r>
            <a:r>
              <a:rPr lang="en-US" sz="3000" b="1" dirty="0">
                <a:solidFill>
                  <a:srgbClr val="FF0000"/>
                </a:solidFill>
                <a:effectLst>
                  <a:outerShdw blurRad="38100" dist="38100" dir="2700000" algn="tl">
                    <a:srgbClr val="000000">
                      <a:alpha val="43137"/>
                    </a:srgbClr>
                  </a:outerShdw>
                </a:effectLst>
              </a:rPr>
              <a:t>regional data </a:t>
            </a:r>
            <a:r>
              <a:rPr lang="en-US" sz="3000" b="1" dirty="0">
                <a:solidFill>
                  <a:schemeClr val="tx1">
                    <a:lumMod val="85000"/>
                    <a:lumOff val="15000"/>
                  </a:schemeClr>
                </a:solidFill>
              </a:rPr>
              <a:t>to make alignment decisions</a:t>
            </a:r>
          </a:p>
          <a:p>
            <a:pPr lvl="0"/>
            <a:r>
              <a:rPr lang="en-US" sz="3000" b="1" dirty="0" smtClean="0">
                <a:solidFill>
                  <a:srgbClr val="FF0000"/>
                </a:solidFill>
                <a:effectLst>
                  <a:outerShdw blurRad="38100" dist="38100" dir="2700000" algn="tl">
                    <a:srgbClr val="000000">
                      <a:alpha val="43137"/>
                    </a:srgbClr>
                  </a:outerShdw>
                </a:effectLst>
              </a:rPr>
              <a:t>Develops </a:t>
            </a:r>
            <a:r>
              <a:rPr lang="en-US" sz="3000" b="1" dirty="0">
                <a:solidFill>
                  <a:srgbClr val="FF0000"/>
                </a:solidFill>
                <a:effectLst>
                  <a:outerShdw blurRad="38100" dist="38100" dir="2700000" algn="tl">
                    <a:srgbClr val="000000">
                      <a:alpha val="43137"/>
                    </a:srgbClr>
                  </a:outerShdw>
                </a:effectLst>
              </a:rPr>
              <a:t>shared understanding </a:t>
            </a:r>
            <a:r>
              <a:rPr lang="en-US" sz="3000" b="1" dirty="0">
                <a:solidFill>
                  <a:schemeClr val="tx1">
                    <a:lumMod val="85000"/>
                    <a:lumOff val="15000"/>
                  </a:schemeClr>
                </a:solidFill>
              </a:rPr>
              <a:t>of college and career readiness and success for students</a:t>
            </a:r>
          </a:p>
          <a:p>
            <a:pPr lvl="0"/>
            <a:r>
              <a:rPr lang="en-US" sz="3000" b="1" dirty="0" smtClean="0">
                <a:solidFill>
                  <a:schemeClr val="tx1">
                    <a:lumMod val="85000"/>
                    <a:lumOff val="15000"/>
                  </a:schemeClr>
                </a:solidFill>
              </a:rPr>
              <a:t>Identifies </a:t>
            </a:r>
            <a:r>
              <a:rPr lang="en-US" sz="3000" b="1" dirty="0">
                <a:solidFill>
                  <a:schemeClr val="tx1">
                    <a:lumMod val="85000"/>
                    <a:lumOff val="15000"/>
                  </a:schemeClr>
                </a:solidFill>
              </a:rPr>
              <a:t>and </a:t>
            </a:r>
            <a:r>
              <a:rPr lang="en-US" sz="3000" b="1" dirty="0" smtClean="0">
                <a:solidFill>
                  <a:srgbClr val="FF0000"/>
                </a:solidFill>
                <a:effectLst>
                  <a:outerShdw blurRad="38100" dist="38100" dir="2700000" algn="tl">
                    <a:srgbClr val="000000">
                      <a:alpha val="43137"/>
                    </a:srgbClr>
                  </a:outerShdw>
                </a:effectLst>
              </a:rPr>
              <a:t>implements </a:t>
            </a:r>
            <a:r>
              <a:rPr lang="en-US" sz="3000" b="1" dirty="0">
                <a:solidFill>
                  <a:srgbClr val="FF0000"/>
                </a:solidFill>
                <a:effectLst>
                  <a:outerShdw blurRad="38100" dist="38100" dir="2700000" algn="tl">
                    <a:srgbClr val="000000">
                      <a:alpha val="43137"/>
                    </a:srgbClr>
                  </a:outerShdw>
                </a:effectLst>
              </a:rPr>
              <a:t>intentional actions</a:t>
            </a:r>
          </a:p>
          <a:p>
            <a:pPr lvl="0"/>
            <a:r>
              <a:rPr lang="en-US" sz="3000" b="1" dirty="0" smtClean="0">
                <a:solidFill>
                  <a:schemeClr val="tx1">
                    <a:lumMod val="85000"/>
                    <a:lumOff val="15000"/>
                  </a:schemeClr>
                </a:solidFill>
              </a:rPr>
              <a:t>Evaluates, </a:t>
            </a:r>
            <a:r>
              <a:rPr lang="en-US" sz="3000" b="1" dirty="0" smtClean="0">
                <a:solidFill>
                  <a:srgbClr val="FF0000"/>
                </a:solidFill>
                <a:effectLst>
                  <a:outerShdw blurRad="38100" dist="38100" dir="2700000" algn="tl">
                    <a:srgbClr val="000000">
                      <a:alpha val="43137"/>
                    </a:srgbClr>
                  </a:outerShdw>
                </a:effectLst>
              </a:rPr>
              <a:t>sustains</a:t>
            </a:r>
            <a:r>
              <a:rPr lang="en-US" sz="3000" b="1" dirty="0" smtClean="0">
                <a:solidFill>
                  <a:schemeClr val="tx1">
                    <a:lumMod val="85000"/>
                    <a:lumOff val="15000"/>
                  </a:schemeClr>
                </a:solidFill>
              </a:rPr>
              <a:t>, </a:t>
            </a:r>
            <a:r>
              <a:rPr lang="en-US" sz="3000" b="1" dirty="0">
                <a:solidFill>
                  <a:schemeClr val="tx1">
                    <a:lumMod val="85000"/>
                    <a:lumOff val="15000"/>
                  </a:schemeClr>
                </a:solidFill>
              </a:rPr>
              <a:t>and </a:t>
            </a:r>
            <a:r>
              <a:rPr lang="en-US" sz="3000" b="1" dirty="0" smtClean="0">
                <a:solidFill>
                  <a:schemeClr val="tx1">
                    <a:lumMod val="85000"/>
                    <a:lumOff val="15000"/>
                  </a:schemeClr>
                </a:solidFill>
              </a:rPr>
              <a:t>shares </a:t>
            </a:r>
            <a:r>
              <a:rPr lang="en-US" sz="3000" b="1" dirty="0">
                <a:solidFill>
                  <a:schemeClr val="tx1">
                    <a:lumMod val="85000"/>
                    <a:lumOff val="15000"/>
                  </a:schemeClr>
                </a:solidFill>
              </a:rPr>
              <a:t>vertical alignment work </a:t>
            </a:r>
          </a:p>
          <a:p>
            <a:endParaRPr lang="en-US" dirty="0"/>
          </a:p>
        </p:txBody>
      </p:sp>
      <p:sp>
        <p:nvSpPr>
          <p:cNvPr id="2" name="Slide Number Placeholder 1"/>
          <p:cNvSpPr>
            <a:spLocks noGrp="1"/>
          </p:cNvSpPr>
          <p:nvPr>
            <p:ph type="sldNum" sz="quarter" idx="12"/>
          </p:nvPr>
        </p:nvSpPr>
        <p:spPr/>
        <p:txBody>
          <a:bodyPr/>
          <a:lstStyle/>
          <a:p>
            <a:fld id="{A79836AA-2E5C-4B78-BCFE-529AC8470618}" type="slidenum">
              <a:rPr lang="en-US" smtClean="0"/>
              <a:pPr/>
              <a:t>7</a:t>
            </a:fld>
            <a:endParaRPr lang="en-US" dirty="0"/>
          </a:p>
        </p:txBody>
      </p:sp>
      <p:sp>
        <p:nvSpPr>
          <p:cNvPr id="9" name="Rounded Rectangle 4"/>
          <p:cNvSpPr/>
          <p:nvPr/>
        </p:nvSpPr>
        <p:spPr>
          <a:xfrm>
            <a:off x="542819" y="1017999"/>
            <a:ext cx="8134561" cy="87840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3600" b="1" dirty="0" smtClean="0">
                <a:solidFill>
                  <a:schemeClr val="bg1"/>
                </a:solidFill>
                <a:effectLst>
                  <a:outerShdw blurRad="38100" dist="38100" dir="2700000" algn="tl">
                    <a:srgbClr val="000000">
                      <a:alpha val="43137"/>
                    </a:srgbClr>
                  </a:outerShdw>
                </a:effectLst>
                <a:latin typeface="+mj-lt"/>
              </a:rPr>
              <a:t>The AVATAR Process</a:t>
            </a:r>
            <a:endParaRPr lang="en-US" sz="3600" b="1" kern="1200" cap="none" dirty="0">
              <a:solidFill>
                <a:schemeClr val="bg1"/>
              </a:solidFill>
              <a:effectLst>
                <a:outerShdw blurRad="38100" dist="38100" dir="2700000" algn="tl">
                  <a:srgbClr val="000000">
                    <a:alpha val="43137"/>
                  </a:srgbClr>
                </a:outerShdw>
              </a:effectLst>
              <a:latin typeface="+mj-lt"/>
            </a:endParaRPr>
          </a:p>
        </p:txBody>
      </p:sp>
      <p:sp>
        <p:nvSpPr>
          <p:cNvPr id="5" name="Footer Placeholder 4"/>
          <p:cNvSpPr txBox="1">
            <a:spLocks/>
          </p:cNvSpPr>
          <p:nvPr/>
        </p:nvSpPr>
        <p:spPr>
          <a:xfrm>
            <a:off x="533401" y="6324600"/>
            <a:ext cx="1905000" cy="381000"/>
          </a:xfrm>
          <a:prstGeom prst="rect">
            <a:avLst/>
          </a:prstGeom>
        </p:spPr>
        <p:txBody>
          <a:bodyPr vert="horz" lIns="91440" tIns="45720" rIns="91440" bIns="45720" rtlCol="0" anchor="b"/>
          <a:lstStyle>
            <a:defPPr>
              <a:defRPr lang="en-US"/>
            </a:defPPr>
            <a:lvl1pPr marL="0" algn="l" defTabSz="914400" rtl="0" eaLnBrk="1" latinLnBrk="0" hangingPunct="1">
              <a:defRPr sz="1200" b="1" i="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http://untavatar.org</a:t>
            </a:r>
            <a:endParaRPr lang="en-US" dirty="0"/>
          </a:p>
        </p:txBody>
      </p:sp>
    </p:spTree>
    <p:extLst>
      <p:ext uri="{BB962C8B-B14F-4D97-AF65-F5344CB8AC3E}">
        <p14:creationId xmlns:p14="http://schemas.microsoft.com/office/powerpoint/2010/main" val="46150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781800" y="5638800"/>
            <a:ext cx="2286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228600"/>
            <a:ext cx="9144000" cy="1143000"/>
          </a:xfrm>
        </p:spPr>
        <p:txBody>
          <a:bodyPr>
            <a:normAutofit/>
          </a:bodyPr>
          <a:lstStyle/>
          <a:p>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The</a:t>
            </a:r>
            <a:r>
              <a:rPr lang="en-US" b="1" i="1" dirty="0" smtClean="0">
                <a:effectLst>
                  <a:outerShdw blurRad="38100" dist="38100" dir="2700000" algn="tl">
                    <a:srgbClr val="000000">
                      <a:alpha val="43137"/>
                    </a:srgbClr>
                  </a:outerShdw>
                </a:effectLst>
                <a:latin typeface="Bookman Old Style" pitchFamily="18" charset="0"/>
              </a:rPr>
              <a:t> </a:t>
            </a:r>
            <a:r>
              <a:rPr lang="en-US" b="1" i="1" dirty="0" smtClean="0">
                <a:solidFill>
                  <a:schemeClr val="accent2">
                    <a:lumMod val="50000"/>
                  </a:schemeClr>
                </a:solidFill>
                <a:effectLst>
                  <a:outerShdw blurRad="38100" dist="38100" dir="2700000" algn="tl">
                    <a:srgbClr val="000000">
                      <a:alpha val="43137"/>
                    </a:srgbClr>
                  </a:outerShdw>
                </a:effectLst>
                <a:latin typeface="Bookman Old Style" pitchFamily="18" charset="0"/>
              </a:rPr>
              <a:t>Statewide Network </a:t>
            </a:r>
            <a:endParaRPr lang="en-US" b="1" i="1" dirty="0">
              <a:solidFill>
                <a:schemeClr val="accent2">
                  <a:lumMod val="50000"/>
                </a:schemeClr>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sz="half" idx="4294967295"/>
          </p:nvPr>
        </p:nvSpPr>
        <p:spPr>
          <a:xfrm>
            <a:off x="0" y="1219200"/>
            <a:ext cx="3124200" cy="5486400"/>
          </a:xfrm>
          <a:ln w="38100">
            <a:solidFill>
              <a:schemeClr val="accent2">
                <a:lumMod val="50000"/>
              </a:schemeClr>
            </a:solidFill>
          </a:ln>
        </p:spPr>
        <p:txBody>
          <a:bodyPr>
            <a:normAutofit fontScale="25000" lnSpcReduction="20000"/>
          </a:bodyPr>
          <a:lstStyle/>
          <a:p>
            <a:pPr marL="0" indent="0">
              <a:buNone/>
            </a:pPr>
            <a:r>
              <a:rPr lang="en-US" sz="4900" b="1" u="sng" dirty="0" smtClean="0">
                <a:latin typeface="Cambria" pitchFamily="18" charset="0"/>
              </a:rPr>
              <a:t>Mathematics</a:t>
            </a:r>
          </a:p>
          <a:p>
            <a:pPr marL="0" indent="0">
              <a:buNone/>
            </a:pPr>
            <a:endParaRPr lang="en-US" sz="3100" b="1" u="sng" dirty="0" smtClean="0">
              <a:latin typeface="Cambria" pitchFamily="18" charset="0"/>
            </a:endParaRPr>
          </a:p>
          <a:p>
            <a:pPr>
              <a:spcBef>
                <a:spcPts val="0"/>
              </a:spcBef>
            </a:pPr>
            <a:r>
              <a:rPr lang="en-US" sz="3400" u="sng" dirty="0" smtClean="0"/>
              <a:t>ESC 2</a:t>
            </a:r>
            <a:r>
              <a:rPr lang="en-US" sz="3400" dirty="0" smtClean="0"/>
              <a:t>, Citizens for Educational Excellence, </a:t>
            </a:r>
            <a:r>
              <a:rPr lang="en-US" sz="3600" dirty="0"/>
              <a:t>Education to Employment Partners P-16 Council, </a:t>
            </a:r>
            <a:r>
              <a:rPr lang="en-US" sz="3400" dirty="0" smtClean="0"/>
              <a:t>TAMU-Corpus Christi, TAMU-Kingsville, Del Mar College, Coastal Bend College, Robstown ISD, Odem-Edroy ISD, Corpus Christi ISD, &amp; Calallen ISD.</a:t>
            </a:r>
          </a:p>
          <a:p>
            <a:pPr marL="0" indent="0">
              <a:spcBef>
                <a:spcPts val="0"/>
              </a:spcBef>
              <a:buNone/>
            </a:pPr>
            <a:endParaRPr lang="en-US" sz="3400" dirty="0" smtClean="0"/>
          </a:p>
          <a:p>
            <a:pPr>
              <a:spcBef>
                <a:spcPts val="0"/>
              </a:spcBef>
            </a:pPr>
            <a:r>
              <a:rPr lang="en-US" sz="3400" u="sng" dirty="0" smtClean="0"/>
              <a:t>ESC 9</a:t>
            </a:r>
            <a:r>
              <a:rPr lang="en-US" sz="3400" dirty="0" smtClean="0"/>
              <a:t>, Region 9 P-16 Council, Midwestern State University, Vernon College, Burkburnett ISD, Wichita Falls ISD, Iowa Park CISD, and Vernon ISD.</a:t>
            </a:r>
          </a:p>
          <a:p>
            <a:pPr marL="0" indent="0">
              <a:spcBef>
                <a:spcPts val="0"/>
              </a:spcBef>
              <a:buNone/>
            </a:pPr>
            <a:endParaRPr lang="en-US" sz="3400" dirty="0" smtClean="0"/>
          </a:p>
          <a:p>
            <a:pPr>
              <a:spcBef>
                <a:spcPts val="0"/>
              </a:spcBef>
            </a:pPr>
            <a:r>
              <a:rPr lang="en-US" sz="3400" u="sng" dirty="0" smtClean="0"/>
              <a:t>ESC 10</a:t>
            </a:r>
            <a:r>
              <a:rPr lang="en-US" sz="3400" dirty="0" smtClean="0"/>
              <a:t>, </a:t>
            </a:r>
            <a:r>
              <a:rPr lang="en-US" sz="3600" dirty="0"/>
              <a:t>North Texas Regional P-16 Council, University of North Texas , </a:t>
            </a:r>
            <a:r>
              <a:rPr lang="en-US" sz="3400" dirty="0" smtClean="0"/>
              <a:t>Dallas CCCD, Brookhaven College, Carrolton Farmers Branch ISD&amp; Dallas ISD.</a:t>
            </a:r>
          </a:p>
          <a:p>
            <a:pPr marL="0" indent="0">
              <a:spcBef>
                <a:spcPts val="0"/>
              </a:spcBef>
              <a:buNone/>
            </a:pPr>
            <a:endParaRPr lang="en-US" sz="3400" dirty="0" smtClean="0"/>
          </a:p>
          <a:p>
            <a:pPr>
              <a:spcBef>
                <a:spcPts val="0"/>
              </a:spcBef>
            </a:pPr>
            <a:r>
              <a:rPr lang="en-US" sz="3400" u="sng" dirty="0" smtClean="0"/>
              <a:t>ESC 12,</a:t>
            </a:r>
            <a:r>
              <a:rPr lang="en-US" sz="3400" dirty="0" smtClean="0"/>
              <a:t>  Heart of TX P-20 Council, McLennan Community College, Texas State Technical College, Waco ISD, La Vega ISD, Midway ISD, Robinson ISD, Rapoport Academy, Reicher Catholic School, &amp; Baylor University.</a:t>
            </a:r>
          </a:p>
          <a:p>
            <a:pPr marL="0" indent="0">
              <a:spcBef>
                <a:spcPts val="0"/>
              </a:spcBef>
              <a:buNone/>
            </a:pPr>
            <a:endParaRPr lang="en-US" sz="3400" u="sng" dirty="0" smtClean="0"/>
          </a:p>
          <a:p>
            <a:pPr>
              <a:spcBef>
                <a:spcPts val="0"/>
              </a:spcBef>
            </a:pPr>
            <a:r>
              <a:rPr lang="en-US" sz="3400" u="sng" dirty="0" smtClean="0"/>
              <a:t>ESC 15</a:t>
            </a:r>
            <a:r>
              <a:rPr lang="en-US" sz="3400" dirty="0" smtClean="0"/>
              <a:t>. San Angelo P-16+ Partnership, Howard College,  Angelo State University, San Angelo ISD &amp; TLC Charter School.</a:t>
            </a:r>
          </a:p>
          <a:p>
            <a:pPr marL="0" indent="0">
              <a:spcBef>
                <a:spcPts val="0"/>
              </a:spcBef>
              <a:buNone/>
            </a:pPr>
            <a:endParaRPr lang="en-US" sz="3400" dirty="0" smtClean="0"/>
          </a:p>
          <a:p>
            <a:pPr>
              <a:spcBef>
                <a:spcPts val="0"/>
              </a:spcBef>
            </a:pPr>
            <a:r>
              <a:rPr lang="en-US" sz="3400" u="sng" dirty="0" smtClean="0"/>
              <a:t>ESC 16</a:t>
            </a:r>
            <a:r>
              <a:rPr lang="en-US" sz="3400" dirty="0" smtClean="0"/>
              <a:t>, Panhandle P-16 Council, West Texas A&amp;M University, Amarillo College, Clarendon College, Frank Phillips College, Amarillo ISD, Borger ISD, &amp; Canyon ISD.</a:t>
            </a:r>
          </a:p>
          <a:p>
            <a:pPr marL="0" indent="0">
              <a:spcBef>
                <a:spcPts val="0"/>
              </a:spcBef>
              <a:buNone/>
            </a:pPr>
            <a:endParaRPr lang="en-US" sz="3400" dirty="0" smtClean="0"/>
          </a:p>
          <a:p>
            <a:pPr>
              <a:spcBef>
                <a:spcPts val="0"/>
              </a:spcBef>
            </a:pPr>
            <a:r>
              <a:rPr lang="en-US" sz="3400" u="sng" dirty="0" smtClean="0"/>
              <a:t>Region 20</a:t>
            </a:r>
            <a:r>
              <a:rPr lang="en-US" sz="3400" dirty="0" smtClean="0"/>
              <a:t>, P16 Plus Council of Greater Bexar County, UT-San Antonio, Alamo Colleges, Palo Alto College, &amp; Harlandale ISD.</a:t>
            </a:r>
            <a:endParaRPr lang="en-US" sz="3400" dirty="0"/>
          </a:p>
        </p:txBody>
      </p:sp>
      <p:sp>
        <p:nvSpPr>
          <p:cNvPr id="8" name="Content Placeholder 2"/>
          <p:cNvSpPr>
            <a:spLocks noGrp="1"/>
          </p:cNvSpPr>
          <p:nvPr>
            <p:ph sz="half" idx="4294967295"/>
          </p:nvPr>
        </p:nvSpPr>
        <p:spPr>
          <a:xfrm>
            <a:off x="6278563" y="1219200"/>
            <a:ext cx="2865437" cy="5486400"/>
          </a:xfrm>
          <a:ln w="38100">
            <a:solidFill>
              <a:schemeClr val="bg1">
                <a:lumMod val="50000"/>
              </a:schemeClr>
            </a:solidFill>
          </a:ln>
        </p:spPr>
        <p:txBody>
          <a:bodyPr>
            <a:normAutofit fontScale="70000" lnSpcReduction="20000"/>
          </a:bodyPr>
          <a:lstStyle/>
          <a:p>
            <a:pPr marL="0" indent="0">
              <a:spcBef>
                <a:spcPts val="0"/>
              </a:spcBef>
              <a:buNone/>
            </a:pPr>
            <a:r>
              <a:rPr lang="en-US" sz="2100" b="1" u="sng" dirty="0" smtClean="0">
                <a:latin typeface="Cambria" pitchFamily="18" charset="0"/>
              </a:rPr>
              <a:t>English Language Arts</a:t>
            </a:r>
          </a:p>
          <a:p>
            <a:pPr marL="0" indent="0">
              <a:spcBef>
                <a:spcPts val="0"/>
              </a:spcBef>
              <a:buNone/>
            </a:pPr>
            <a:endParaRPr lang="en-US" sz="1600" b="1" u="sng" dirty="0" smtClean="0">
              <a:latin typeface="Cambria" pitchFamily="18" charset="0"/>
            </a:endParaRPr>
          </a:p>
          <a:p>
            <a:pPr>
              <a:spcBef>
                <a:spcPts val="0"/>
              </a:spcBef>
            </a:pPr>
            <a:r>
              <a:rPr lang="en-US" sz="1500" u="sng" dirty="0" smtClean="0"/>
              <a:t>ESC 6</a:t>
            </a:r>
            <a:r>
              <a:rPr lang="en-US" sz="1500" dirty="0" smtClean="0"/>
              <a:t>, </a:t>
            </a:r>
            <a:r>
              <a:rPr lang="en-US" sz="1600" dirty="0">
                <a:latin typeface="Cambria" pitchFamily="18" charset="0"/>
              </a:rPr>
              <a:t>Sam Houston State University  P-16 Council </a:t>
            </a:r>
            <a:r>
              <a:rPr lang="en-US" sz="1600" dirty="0" smtClean="0">
                <a:latin typeface="Cambria" pitchFamily="18" charset="0"/>
              </a:rPr>
              <a:t>, </a:t>
            </a:r>
            <a:r>
              <a:rPr lang="en-US" sz="1500" dirty="0" smtClean="0"/>
              <a:t>Sam Houston State University, Lone Star College System, Huntsville ISD, &amp; Sam Houston State University Regional P-16 Council (Huntsville).</a:t>
            </a:r>
          </a:p>
          <a:p>
            <a:pPr marL="0" indent="0">
              <a:spcBef>
                <a:spcPts val="0"/>
              </a:spcBef>
              <a:buNone/>
            </a:pPr>
            <a:endParaRPr lang="en-US" sz="1500" dirty="0" smtClean="0"/>
          </a:p>
          <a:p>
            <a:pPr>
              <a:spcBef>
                <a:spcPts val="0"/>
              </a:spcBef>
            </a:pPr>
            <a:r>
              <a:rPr lang="en-US" sz="1500" u="sng" dirty="0"/>
              <a:t>ESC 9</a:t>
            </a:r>
            <a:r>
              <a:rPr lang="en-US" sz="1500" dirty="0"/>
              <a:t>, </a:t>
            </a:r>
            <a:r>
              <a:rPr lang="en-US" sz="1600" dirty="0"/>
              <a:t>Region 9 P-16 Council, </a:t>
            </a:r>
            <a:r>
              <a:rPr lang="en-US" sz="1500" dirty="0" smtClean="0"/>
              <a:t>Midwestern </a:t>
            </a:r>
            <a:r>
              <a:rPr lang="en-US" sz="1500" dirty="0"/>
              <a:t>State University, Vernon College, Burkburnett ISD, </a:t>
            </a:r>
            <a:r>
              <a:rPr lang="en-US" sz="1500" dirty="0" smtClean="0"/>
              <a:t>Vernon ISD, Iowa Park CISD, Windthorst ISD, &amp; </a:t>
            </a:r>
            <a:r>
              <a:rPr lang="en-US" sz="1500" dirty="0"/>
              <a:t>Wichita Falls </a:t>
            </a:r>
            <a:r>
              <a:rPr lang="en-US" sz="1500" dirty="0" smtClean="0"/>
              <a:t>ISD.</a:t>
            </a:r>
          </a:p>
          <a:p>
            <a:pPr marL="0" indent="0">
              <a:spcBef>
                <a:spcPts val="0"/>
              </a:spcBef>
              <a:buNone/>
            </a:pPr>
            <a:endParaRPr lang="en-US" sz="1500" dirty="0" smtClean="0"/>
          </a:p>
          <a:p>
            <a:pPr>
              <a:spcBef>
                <a:spcPts val="0"/>
              </a:spcBef>
            </a:pPr>
            <a:r>
              <a:rPr lang="en-US" sz="1500" u="sng" dirty="0" smtClean="0"/>
              <a:t>ESC 11</a:t>
            </a:r>
            <a:r>
              <a:rPr lang="en-US" sz="1500" dirty="0" smtClean="0"/>
              <a:t>, </a:t>
            </a:r>
            <a:r>
              <a:rPr lang="en-US" sz="1600" dirty="0"/>
              <a:t>North Texas Regional P-16 Council, </a:t>
            </a:r>
            <a:r>
              <a:rPr lang="en-US" sz="1500" dirty="0" smtClean="0"/>
              <a:t>Tarleton State University,  Hill College, Burleson ISD, Cleburne ISD, Godley ISD, &amp; Joshua ISD.</a:t>
            </a:r>
          </a:p>
          <a:p>
            <a:pPr marL="0" indent="0">
              <a:spcBef>
                <a:spcPts val="0"/>
              </a:spcBef>
              <a:buNone/>
            </a:pPr>
            <a:endParaRPr lang="en-US" sz="1500" dirty="0" smtClean="0"/>
          </a:p>
          <a:p>
            <a:pPr>
              <a:spcBef>
                <a:spcPts val="0"/>
              </a:spcBef>
            </a:pPr>
            <a:r>
              <a:rPr lang="en-US" sz="1500" u="sng" dirty="0" smtClean="0"/>
              <a:t>ESC 12</a:t>
            </a:r>
            <a:r>
              <a:rPr lang="en-US" sz="1500" dirty="0" smtClean="0"/>
              <a:t>, Heart of TX P-20 Council, McLennan Community College, Texas State Technical College, Waco ISD, La Vega ISD, Midway ISD, Robinson ISD,  Rapoport Academy, Reicher Catholic School, West Midway &amp; Baylor University.</a:t>
            </a:r>
          </a:p>
          <a:p>
            <a:pPr marL="0" indent="0">
              <a:spcBef>
                <a:spcPts val="0"/>
              </a:spcBef>
              <a:buNone/>
            </a:pPr>
            <a:endParaRPr lang="en-US" sz="1500" dirty="0"/>
          </a:p>
          <a:p>
            <a:pPr>
              <a:spcBef>
                <a:spcPts val="0"/>
              </a:spcBef>
            </a:pPr>
            <a:r>
              <a:rPr lang="en-US" sz="1500" u="sng" dirty="0" smtClean="0"/>
              <a:t>ESC 15</a:t>
            </a:r>
            <a:r>
              <a:rPr lang="en-US" sz="1500" dirty="0" smtClean="0"/>
              <a:t>, San Angelo P-16+ Partnership, Howard College,  Angelo State University, Eden CISD, Wall ISD &amp; San Angelo ISD.</a:t>
            </a:r>
            <a:r>
              <a:rPr lang="en-US" sz="1500" u="sng" dirty="0" smtClean="0"/>
              <a:t> </a:t>
            </a:r>
          </a:p>
          <a:p>
            <a:pPr marL="0" indent="0">
              <a:spcBef>
                <a:spcPts val="0"/>
              </a:spcBef>
              <a:buNone/>
            </a:pPr>
            <a:endParaRPr lang="en-US" sz="1500" u="sng" dirty="0" smtClean="0"/>
          </a:p>
          <a:p>
            <a:pPr>
              <a:spcBef>
                <a:spcPts val="0"/>
              </a:spcBef>
            </a:pPr>
            <a:r>
              <a:rPr lang="en-US" sz="1500" u="sng" dirty="0" smtClean="0"/>
              <a:t>Region 20</a:t>
            </a:r>
            <a:r>
              <a:rPr lang="en-US" sz="1500" dirty="0" smtClean="0"/>
              <a:t>, P16 Plus Council of Greater Bexar County, UT-San Antonio, Alamo Colleges, Palo Alto College, &amp; Harlandale ISD.</a:t>
            </a:r>
          </a:p>
          <a:p>
            <a:pPr>
              <a:spcBef>
                <a:spcPts val="0"/>
              </a:spcBef>
            </a:pPr>
            <a:endParaRPr lang="en-US" sz="1500" dirty="0" smtClean="0">
              <a:latin typeface="Cambria" pitchFamily="18" charset="0"/>
            </a:endParaRPr>
          </a:p>
          <a:p>
            <a:pPr>
              <a:spcBef>
                <a:spcPts val="0"/>
              </a:spcBef>
            </a:pPr>
            <a:endParaRPr lang="en-US" sz="1500" dirty="0" smtClean="0">
              <a:latin typeface="Cambria" pitchFamily="18" charset="0"/>
            </a:endParaRPr>
          </a:p>
        </p:txBody>
      </p:sp>
      <p:sp>
        <p:nvSpPr>
          <p:cNvPr id="9" name="Content Placeholder 2"/>
          <p:cNvSpPr>
            <a:spLocks noGrp="1"/>
          </p:cNvSpPr>
          <p:nvPr>
            <p:ph sz="half" idx="4294967295"/>
          </p:nvPr>
        </p:nvSpPr>
        <p:spPr>
          <a:xfrm>
            <a:off x="3416435" y="1988141"/>
            <a:ext cx="2559050" cy="2590800"/>
          </a:xfrm>
          <a:ln w="38100">
            <a:solidFill>
              <a:schemeClr val="tx1">
                <a:lumMod val="85000"/>
                <a:lumOff val="15000"/>
              </a:schemeClr>
            </a:solidFill>
          </a:ln>
        </p:spPr>
        <p:txBody>
          <a:bodyPr>
            <a:normAutofit fontScale="92500" lnSpcReduction="10000"/>
          </a:bodyPr>
          <a:lstStyle/>
          <a:p>
            <a:pPr marL="0" indent="0">
              <a:spcBef>
                <a:spcPts val="0"/>
              </a:spcBef>
              <a:buNone/>
            </a:pPr>
            <a:r>
              <a:rPr lang="en-US" sz="1600" b="1" u="sng" dirty="0" smtClean="0">
                <a:latin typeface="Cambria" pitchFamily="18" charset="0"/>
              </a:rPr>
              <a:t>Science</a:t>
            </a:r>
          </a:p>
          <a:p>
            <a:r>
              <a:rPr lang="en-US" sz="1200" u="sng" dirty="0" smtClean="0">
                <a:latin typeface="Cambria" pitchFamily="18" charset="0"/>
              </a:rPr>
              <a:t>ESC </a:t>
            </a:r>
            <a:r>
              <a:rPr lang="en-US" sz="1200" u="sng" dirty="0">
                <a:latin typeface="Cambria" pitchFamily="18" charset="0"/>
              </a:rPr>
              <a:t>1</a:t>
            </a:r>
            <a:r>
              <a:rPr lang="en-US" sz="1200" dirty="0">
                <a:latin typeface="Cambria" pitchFamily="18" charset="0"/>
              </a:rPr>
              <a:t>, Upper Rio Grande Valley P-16, UT-Pan Am, South Texas  College, </a:t>
            </a:r>
            <a:r>
              <a:rPr lang="en-US" sz="1200" dirty="0" smtClean="0">
                <a:latin typeface="Cambria" pitchFamily="18" charset="0"/>
              </a:rPr>
              <a:t>South Texas ISD, Missions ISD, Weslaco ISD, McAllen ISD, &amp; </a:t>
            </a:r>
            <a:r>
              <a:rPr lang="en-US" sz="1200" dirty="0">
                <a:latin typeface="Cambria" pitchFamily="18" charset="0"/>
              </a:rPr>
              <a:t>Pharr San Juan Alamo </a:t>
            </a:r>
            <a:r>
              <a:rPr lang="en-US" sz="1200" dirty="0" smtClean="0">
                <a:latin typeface="Cambria" pitchFamily="18" charset="0"/>
              </a:rPr>
              <a:t>ISD.</a:t>
            </a:r>
          </a:p>
          <a:p>
            <a:pPr marL="0" indent="0">
              <a:buNone/>
            </a:pPr>
            <a:endParaRPr lang="en-US" sz="1200" dirty="0">
              <a:latin typeface="Cambria" pitchFamily="18" charset="0"/>
            </a:endParaRPr>
          </a:p>
          <a:p>
            <a:r>
              <a:rPr lang="en-US" sz="1200" u="sng" dirty="0">
                <a:latin typeface="Cambria" pitchFamily="18" charset="0"/>
              </a:rPr>
              <a:t>ESC 10</a:t>
            </a:r>
            <a:r>
              <a:rPr lang="en-US" sz="1200" dirty="0">
                <a:latin typeface="Cambria" pitchFamily="18" charset="0"/>
              </a:rPr>
              <a:t>, North Texas Regional P-16 Council, University of North Texas </a:t>
            </a:r>
            <a:r>
              <a:rPr lang="en-US" sz="1200" dirty="0" smtClean="0">
                <a:latin typeface="Cambria" pitchFamily="18" charset="0"/>
              </a:rPr>
              <a:t>, </a:t>
            </a:r>
            <a:r>
              <a:rPr lang="en-US" sz="1200" dirty="0">
                <a:latin typeface="Cambria" pitchFamily="18" charset="0"/>
              </a:rPr>
              <a:t>Dallas CCCD, Brookhaven </a:t>
            </a:r>
            <a:r>
              <a:rPr lang="en-US" sz="1200" dirty="0" smtClean="0">
                <a:latin typeface="Cambria" pitchFamily="18" charset="0"/>
              </a:rPr>
              <a:t>College, Carrolton  Farmers Branch &amp; </a:t>
            </a:r>
            <a:r>
              <a:rPr lang="en-US" sz="1200" dirty="0">
                <a:latin typeface="Cambria" pitchFamily="18" charset="0"/>
              </a:rPr>
              <a:t>Dallas </a:t>
            </a:r>
            <a:r>
              <a:rPr lang="en-US" sz="1200" dirty="0" smtClean="0">
                <a:latin typeface="Cambria" pitchFamily="18" charset="0"/>
              </a:rPr>
              <a:t>ISD</a:t>
            </a:r>
            <a:r>
              <a:rPr lang="en-US" sz="1200" u="sng" dirty="0" smtClean="0">
                <a:latin typeface="Cambria" pitchFamily="18" charset="0"/>
              </a:rPr>
              <a:t>.</a:t>
            </a:r>
            <a:endParaRPr lang="en-US" sz="1200" u="sng" dirty="0">
              <a:latin typeface="Cambria" pitchFamily="18" charset="0"/>
            </a:endParaRPr>
          </a:p>
          <a:p>
            <a:endParaRPr lang="en-US" sz="1400" dirty="0" smtClean="0">
              <a:latin typeface="Cambria" pitchFamily="18" charset="0"/>
            </a:endParaRPr>
          </a:p>
        </p:txBody>
      </p:sp>
      <p:sp>
        <p:nvSpPr>
          <p:cNvPr id="10" name="Content Placeholder 2"/>
          <p:cNvSpPr>
            <a:spLocks noGrp="1"/>
          </p:cNvSpPr>
          <p:nvPr>
            <p:ph sz="half" idx="4294967295"/>
          </p:nvPr>
        </p:nvSpPr>
        <p:spPr>
          <a:xfrm>
            <a:off x="3439376" y="4834056"/>
            <a:ext cx="2559050" cy="1371600"/>
          </a:xfrm>
          <a:ln w="38100">
            <a:solidFill>
              <a:srgbClr val="78823A"/>
            </a:solidFill>
          </a:ln>
        </p:spPr>
        <p:txBody>
          <a:bodyPr>
            <a:normAutofit fontScale="92500" lnSpcReduction="20000"/>
          </a:bodyPr>
          <a:lstStyle/>
          <a:p>
            <a:pPr marL="0" indent="0">
              <a:spcBef>
                <a:spcPts val="0"/>
              </a:spcBef>
              <a:buNone/>
            </a:pPr>
            <a:r>
              <a:rPr lang="en-US" sz="1600" b="1" u="sng" dirty="0" smtClean="0">
                <a:latin typeface="Cambria" pitchFamily="18" charset="0"/>
              </a:rPr>
              <a:t>College Awareness</a:t>
            </a:r>
          </a:p>
          <a:p>
            <a:pPr marL="0" indent="0">
              <a:spcBef>
                <a:spcPts val="0"/>
              </a:spcBef>
              <a:buNone/>
            </a:pPr>
            <a:endParaRPr lang="en-US" sz="1600" b="1" u="sng" dirty="0" smtClean="0">
              <a:latin typeface="Cambria" pitchFamily="18" charset="0"/>
            </a:endParaRPr>
          </a:p>
          <a:p>
            <a:r>
              <a:rPr lang="en-US" sz="1200" u="sng" dirty="0" smtClean="0">
                <a:latin typeface="Cambria" pitchFamily="18" charset="0"/>
              </a:rPr>
              <a:t>ESC </a:t>
            </a:r>
            <a:r>
              <a:rPr lang="en-US" sz="1200" u="sng" dirty="0">
                <a:latin typeface="Cambria" pitchFamily="18" charset="0"/>
              </a:rPr>
              <a:t>7</a:t>
            </a:r>
            <a:r>
              <a:rPr lang="en-US" sz="1200" dirty="0">
                <a:latin typeface="Cambria" pitchFamily="18" charset="0"/>
              </a:rPr>
              <a:t>, </a:t>
            </a:r>
            <a:r>
              <a:rPr lang="en-US" sz="1200" dirty="0" smtClean="0">
                <a:latin typeface="Cambria" pitchFamily="18" charset="0"/>
              </a:rPr>
              <a:t> Deep East Texas P-16 Council/Stephen F. Austin University, Kilgore </a:t>
            </a:r>
            <a:r>
              <a:rPr lang="en-US" sz="1200" dirty="0">
                <a:latin typeface="Cambria" pitchFamily="18" charset="0"/>
              </a:rPr>
              <a:t>College</a:t>
            </a:r>
            <a:r>
              <a:rPr lang="en-US" sz="1200" dirty="0" smtClean="0">
                <a:latin typeface="Cambria" pitchFamily="18" charset="0"/>
              </a:rPr>
              <a:t>, </a:t>
            </a:r>
            <a:r>
              <a:rPr lang="en-US" sz="1200" dirty="0">
                <a:latin typeface="Cambria" pitchFamily="18" charset="0"/>
              </a:rPr>
              <a:t>Kilgore </a:t>
            </a:r>
            <a:r>
              <a:rPr lang="en-US" sz="1200" dirty="0" smtClean="0">
                <a:latin typeface="Cambria" pitchFamily="18" charset="0"/>
              </a:rPr>
              <a:t>ISD, Panola Charter, &amp; Tyler Junior College.</a:t>
            </a:r>
            <a:endParaRPr lang="en-US" sz="1200" dirty="0">
              <a:latin typeface="Cambria" pitchFamily="18" charset="0"/>
            </a:endParaRPr>
          </a:p>
          <a:p>
            <a:endParaRPr lang="en-US" sz="1400" dirty="0" smtClean="0">
              <a:latin typeface="Cambria" pitchFamily="18" charset="0"/>
            </a:endParaRPr>
          </a:p>
          <a:p>
            <a:endParaRPr lang="en-US" sz="1400" dirty="0" smtClean="0">
              <a:latin typeface="Cambria"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903"/>
          <a:stretch/>
        </p:blipFill>
        <p:spPr>
          <a:xfrm>
            <a:off x="3467099" y="575412"/>
            <a:ext cx="2209802" cy="875859"/>
          </a:xfrm>
          <a:prstGeom prst="rect">
            <a:avLst/>
          </a:prstGeom>
        </p:spPr>
      </p:pic>
      <p:grpSp>
        <p:nvGrpSpPr>
          <p:cNvPr id="12" name="Group 11"/>
          <p:cNvGrpSpPr/>
          <p:nvPr/>
        </p:nvGrpSpPr>
        <p:grpSpPr>
          <a:xfrm>
            <a:off x="0" y="6629400"/>
            <a:ext cx="9144000" cy="280951"/>
            <a:chOff x="0" y="6629400"/>
            <a:chExt cx="9144000" cy="280951"/>
          </a:xfrm>
        </p:grpSpPr>
        <p:grpSp>
          <p:nvGrpSpPr>
            <p:cNvPr id="13" name="Group 12"/>
            <p:cNvGrpSpPr/>
            <p:nvPr/>
          </p:nvGrpSpPr>
          <p:grpSpPr>
            <a:xfrm>
              <a:off x="0" y="6629400"/>
              <a:ext cx="9144000" cy="228602"/>
              <a:chOff x="0" y="6629400"/>
              <a:chExt cx="9144000" cy="228602"/>
            </a:xfrm>
          </p:grpSpPr>
          <p:sp>
            <p:nvSpPr>
              <p:cNvPr id="15" name="Rectangle 14"/>
              <p:cNvSpPr/>
              <p:nvPr/>
            </p:nvSpPr>
            <p:spPr>
              <a:xfrm>
                <a:off x="0" y="6705600"/>
                <a:ext cx="9144000" cy="152400"/>
              </a:xfrm>
              <a:prstGeom prst="rect">
                <a:avLst/>
              </a:prstGeom>
              <a:solidFill>
                <a:srgbClr val="500000"/>
              </a:solidFill>
              <a:ln>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flipH="1">
                <a:off x="0" y="6629400"/>
                <a:ext cx="9144000" cy="0"/>
              </a:xfrm>
              <a:prstGeom prst="line">
                <a:avLst/>
              </a:prstGeom>
              <a:ln w="571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Rectangle 16"/>
              <p:cNvSpPr/>
              <p:nvPr/>
            </p:nvSpPr>
            <p:spPr>
              <a:xfrm rot="16200000" flipH="1">
                <a:off x="8382000" y="6096002"/>
                <a:ext cx="152402" cy="1371598"/>
              </a:xfrm>
              <a:prstGeom prst="rect">
                <a:avLst/>
              </a:prstGeom>
              <a:solidFill>
                <a:srgbClr val="798D37"/>
              </a:solidFill>
              <a:ln>
                <a:solidFill>
                  <a:srgbClr val="798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22743"/>
            <a:stretch/>
          </p:blipFill>
          <p:spPr>
            <a:xfrm>
              <a:off x="8278142" y="6653248"/>
              <a:ext cx="680913" cy="257103"/>
            </a:xfrm>
            <a:prstGeom prst="rect">
              <a:avLst/>
            </a:prstGeom>
          </p:spPr>
        </p:pic>
      </p:grpSp>
      <p:sp>
        <p:nvSpPr>
          <p:cNvPr id="4" name="Rectangle 3"/>
          <p:cNvSpPr/>
          <p:nvPr/>
        </p:nvSpPr>
        <p:spPr>
          <a:xfrm>
            <a:off x="4267200" y="1312771"/>
            <a:ext cx="859531" cy="276999"/>
          </a:xfrm>
          <a:prstGeom prst="rect">
            <a:avLst/>
          </a:prstGeom>
        </p:spPr>
        <p:txBody>
          <a:bodyPr wrap="none">
            <a:spAutoFit/>
          </a:bodyPr>
          <a:lstStyle/>
          <a:p>
            <a:r>
              <a:rPr lang="en-US" sz="1200" dirty="0" smtClean="0">
                <a:solidFill>
                  <a:prstClr val="black"/>
                </a:solidFill>
              </a:rPr>
              <a:t>2013-2014</a:t>
            </a:r>
            <a:endParaRPr lang="en-US" dirty="0"/>
          </a:p>
        </p:txBody>
      </p:sp>
      <p:sp>
        <p:nvSpPr>
          <p:cNvPr id="6" name="Slide Number Placeholder 5"/>
          <p:cNvSpPr>
            <a:spLocks noGrp="1"/>
          </p:cNvSpPr>
          <p:nvPr>
            <p:ph type="sldNum" sz="quarter" idx="12"/>
          </p:nvPr>
        </p:nvSpPr>
        <p:spPr/>
        <p:txBody>
          <a:bodyPr/>
          <a:lstStyle/>
          <a:p>
            <a:fld id="{A79836AA-2E5C-4B78-BCFE-529AC8470618}" type="slidenum">
              <a:rPr lang="en-US" smtClean="0"/>
              <a:pPr/>
              <a:t>8</a:t>
            </a:fld>
            <a:endParaRPr lang="en-US" dirty="0"/>
          </a:p>
        </p:txBody>
      </p:sp>
    </p:spTree>
    <p:extLst>
      <p:ext uri="{BB962C8B-B14F-4D97-AF65-F5344CB8AC3E}">
        <p14:creationId xmlns:p14="http://schemas.microsoft.com/office/powerpoint/2010/main" val="3497417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21410" y="914400"/>
            <a:ext cx="7055789" cy="3048000"/>
          </a:xfrm>
        </p:spPr>
        <p:txBody>
          <a:bodyPr/>
          <a:lstStyle/>
          <a:p>
            <a:pPr marL="0" indent="0">
              <a:lnSpc>
                <a:spcPct val="150000"/>
              </a:lnSpc>
            </a:pPr>
            <a:r>
              <a:rPr lang="en-US" sz="4000" b="1" dirty="0" smtClean="0"/>
              <a:t>Vertical Alignment in Mathematics in the </a:t>
            </a:r>
            <a:br>
              <a:rPr lang="en-US" sz="4000" b="1" dirty="0" smtClean="0"/>
            </a:br>
            <a:r>
              <a:rPr lang="en-US" sz="4000" b="1" dirty="0" smtClean="0"/>
              <a:t>Coastal Bend</a:t>
            </a:r>
            <a:endParaRPr lang="en-US" sz="4000" b="1" dirty="0"/>
          </a:p>
        </p:txBody>
      </p:sp>
      <p:sp>
        <p:nvSpPr>
          <p:cNvPr id="2" name="Slide Number Placeholder 1"/>
          <p:cNvSpPr>
            <a:spLocks noGrp="1"/>
          </p:cNvSpPr>
          <p:nvPr>
            <p:ph type="sldNum" sz="quarter" idx="12"/>
          </p:nvPr>
        </p:nvSpPr>
        <p:spPr/>
        <p:txBody>
          <a:bodyPr/>
          <a:lstStyle/>
          <a:p>
            <a:fld id="{A79836AA-2E5C-4B78-BCFE-529AC8470618}" type="slidenum">
              <a:rPr lang="en-US" smtClean="0"/>
              <a:pPr/>
              <a:t>9</a:t>
            </a:fld>
            <a:endParaRPr lang="en-US" dirty="0"/>
          </a:p>
        </p:txBody>
      </p:sp>
      <p:pic>
        <p:nvPicPr>
          <p:cNvPr id="1026" name="Picture 2" descr="C:\Users\kaq0007\AppData\Local\Microsoft\Windows\Temporary Internet Files\Content.IE5\CJL5TIRK\MP90043862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513" b="15729"/>
          <a:stretch/>
        </p:blipFill>
        <p:spPr bwMode="auto">
          <a:xfrm>
            <a:off x="1349664" y="4724400"/>
            <a:ext cx="6400800" cy="2029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08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5200</TotalTime>
  <Words>3045</Words>
  <Application>Microsoft Office PowerPoint</Application>
  <PresentationFormat>On-screen Show (4:3)</PresentationFormat>
  <Paragraphs>396</Paragraphs>
  <Slides>40</Slides>
  <Notes>10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9" baseType="lpstr">
      <vt:lpstr>Arial Unicode MS</vt:lpstr>
      <vt:lpstr>Adobe Garamond Pro</vt:lpstr>
      <vt:lpstr>Adobe Gurmukhi</vt:lpstr>
      <vt:lpstr>Arial</vt:lpstr>
      <vt:lpstr>Arial Black</vt:lpstr>
      <vt:lpstr>Bodoni MT Black</vt:lpstr>
      <vt:lpstr>Bookman Old Style</vt:lpstr>
      <vt:lpstr>Calibri</vt:lpstr>
      <vt:lpstr>Cambria</vt:lpstr>
      <vt:lpstr>Century Gothic</vt:lpstr>
      <vt:lpstr>Constantia</vt:lpstr>
      <vt:lpstr>Felix Titling</vt:lpstr>
      <vt:lpstr>Segoe Script</vt:lpstr>
      <vt:lpstr>Times New Roman</vt:lpstr>
      <vt:lpstr>Wingdings 2</vt:lpstr>
      <vt:lpstr>Wingdings 3</vt:lpstr>
      <vt:lpstr>Ion Boardroom</vt:lpstr>
      <vt:lpstr>Document</vt:lpstr>
      <vt:lpstr>Acrobat Document</vt:lpstr>
      <vt:lpstr>Vertical Alignment for Bridging Gaps in Mathematics Bridges to Success Summit  October 16 &amp; 17, 2015 Victoria, TX</vt:lpstr>
      <vt:lpstr>Goals of Presentation</vt:lpstr>
      <vt:lpstr>What is AVATAR?</vt:lpstr>
      <vt:lpstr>AVATAR Goals</vt:lpstr>
      <vt:lpstr>PowerPoint Presentation</vt:lpstr>
      <vt:lpstr>PowerPoint Presentation</vt:lpstr>
      <vt:lpstr>PowerPoint Presentation</vt:lpstr>
      <vt:lpstr>The Statewide Network </vt:lpstr>
      <vt:lpstr>Vertical Alignment in Mathematics in the  Coastal Bend</vt:lpstr>
      <vt:lpstr>PowerPoint Presentation</vt:lpstr>
      <vt:lpstr> Coastal Bend AVATAR Goals </vt:lpstr>
      <vt:lpstr>.</vt:lpstr>
      <vt:lpstr>Highlights of  AVATAR  Mathematics Teamwork</vt:lpstr>
      <vt:lpstr>College Preparatory Mathematics Course</vt:lpstr>
      <vt:lpstr>PowerPoint Presentation</vt:lpstr>
      <vt:lpstr>PowerPoint Presentation</vt:lpstr>
      <vt:lpstr>PowerPoint Presentation</vt:lpstr>
      <vt:lpstr>Ready, Set, Go Conference</vt:lpstr>
      <vt:lpstr>COLLEGE LINGO</vt:lpstr>
      <vt:lpstr>DIFFERENCES BETWEEN  HIGH SCHOOL &amp; COLLEGE</vt:lpstr>
      <vt:lpstr>WHAT IS A DEGREE?</vt:lpstr>
      <vt:lpstr>TWO YEAR VS. FOUR YEAR</vt:lpstr>
      <vt:lpstr>PowerPoint Presentation</vt:lpstr>
      <vt:lpstr>CPC Challenges  Across Secondary and Post-Secondary Education</vt:lpstr>
      <vt:lpstr>Participating Districts</vt:lpstr>
      <vt:lpstr>College Preparatory Course Challenges</vt:lpstr>
      <vt:lpstr>Math Critical Conversations about Vertical Alignment Math, Region 20, 2012-13</vt:lpstr>
      <vt:lpstr>PowerPoint Presentation</vt:lpstr>
      <vt:lpstr>The Interactive Math Journals Project in Region 16, 2012-14</vt:lpstr>
      <vt:lpstr>The RGV Approach to Compliance with the CPC Mandate, UTPA, 2014-15  </vt:lpstr>
      <vt:lpstr>College Preparatory Course Starter Kits, Region 17, 2014-15</vt:lpstr>
      <vt:lpstr>Region 19  Family Engagement Conference,  November 14, 2015</vt:lpstr>
      <vt:lpstr>Math Critical Conversations about Vertical Alignment Math, Region 20, 2012-13</vt:lpstr>
      <vt:lpstr>PowerPoint Presentation</vt:lpstr>
      <vt:lpstr>The Interactive Math Journals Project in Region 16, 2012-14</vt:lpstr>
      <vt:lpstr>The RGV Approach to Compliance with the CPC Mandate, UTPA, 2014-15  </vt:lpstr>
      <vt:lpstr>College Preparatory Course Starter Kits, Region 17, 2014-15</vt:lpstr>
      <vt:lpstr>Region 19  Family Engagement Conference,  November 14, 2015</vt:lpstr>
      <vt:lpstr>http://untavatar.org  Please visit the AVATAR website for more information.</vt:lpstr>
      <vt:lpstr>Presenters</vt:lpstr>
    </vt:vector>
  </TitlesOfParts>
  <Company>University of North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dc:title>
  <dc:creator>Summer</dc:creator>
  <cp:lastModifiedBy>Sternberg, Judy</cp:lastModifiedBy>
  <cp:revision>346</cp:revision>
  <cp:lastPrinted>2012-10-09T01:20:27Z</cp:lastPrinted>
  <dcterms:created xsi:type="dcterms:W3CDTF">2012-08-21T16:02:43Z</dcterms:created>
  <dcterms:modified xsi:type="dcterms:W3CDTF">2016-02-03T15:06:25Z</dcterms:modified>
</cp:coreProperties>
</file>