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4" r:id="rId2"/>
    <p:sldId id="257" r:id="rId3"/>
    <p:sldId id="284" r:id="rId4"/>
    <p:sldId id="260" r:id="rId5"/>
    <p:sldId id="262" r:id="rId6"/>
    <p:sldId id="275" r:id="rId7"/>
    <p:sldId id="263" r:id="rId8"/>
    <p:sldId id="267" r:id="rId9"/>
    <p:sldId id="276" r:id="rId10"/>
    <p:sldId id="265" r:id="rId11"/>
    <p:sldId id="277" r:id="rId12"/>
    <p:sldId id="278" r:id="rId13"/>
    <p:sldId id="279" r:id="rId14"/>
    <p:sldId id="280" r:id="rId15"/>
    <p:sldId id="266" r:id="rId16"/>
    <p:sldId id="281" r:id="rId17"/>
    <p:sldId id="282" r:id="rId18"/>
    <p:sldId id="271" r:id="rId19"/>
    <p:sldId id="272" r:id="rId20"/>
    <p:sldId id="273" r:id="rId21"/>
    <p:sldId id="28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1080A0-87E2-4A4D-81DD-0723959AF4E7}" type="doc">
      <dgm:prSet loTypeId="urn:microsoft.com/office/officeart/2005/8/layout/vList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0E7FD33A-2DEA-47CB-8831-4E797B266CD5}">
      <dgm:prSet phldrT="[Text]"/>
      <dgm:spPr/>
      <dgm:t>
        <a:bodyPr/>
        <a:lstStyle/>
        <a:p>
          <a:r>
            <a:rPr lang="en-US" dirty="0" smtClean="0"/>
            <a:t>Explore system differences.</a:t>
          </a:r>
          <a:endParaRPr lang="en-US" dirty="0"/>
        </a:p>
      </dgm:t>
    </dgm:pt>
    <dgm:pt modelId="{6827981A-540F-4925-BB07-05377B67D809}" type="parTrans" cxnId="{F8020947-3397-490C-9F6E-CAB3A4A53F30}">
      <dgm:prSet/>
      <dgm:spPr/>
      <dgm:t>
        <a:bodyPr/>
        <a:lstStyle/>
        <a:p>
          <a:endParaRPr lang="en-US"/>
        </a:p>
      </dgm:t>
    </dgm:pt>
    <dgm:pt modelId="{DA24DF4D-ED96-4F98-A0E5-A86DCC829E71}" type="sibTrans" cxnId="{F8020947-3397-490C-9F6E-CAB3A4A53F30}">
      <dgm:prSet/>
      <dgm:spPr/>
      <dgm:t>
        <a:bodyPr/>
        <a:lstStyle/>
        <a:p>
          <a:endParaRPr lang="en-US"/>
        </a:p>
      </dgm:t>
    </dgm:pt>
    <dgm:pt modelId="{98E63BD2-6525-432B-8F1D-90704BC7DFE0}">
      <dgm:prSet phldrT="[Text]"/>
      <dgm:spPr/>
      <dgm:t>
        <a:bodyPr/>
        <a:lstStyle/>
        <a:p>
          <a:r>
            <a:rPr lang="en-US" dirty="0" smtClean="0"/>
            <a:t>Develop greater awareness and understanding of current and new state standards in mathematics.</a:t>
          </a:r>
          <a:endParaRPr lang="en-US" dirty="0"/>
        </a:p>
      </dgm:t>
    </dgm:pt>
    <dgm:pt modelId="{4FF5D92A-9979-4099-B327-72BA0FC95892}" type="parTrans" cxnId="{0650522B-47D0-4A13-84B2-C6A92B0F66DD}">
      <dgm:prSet/>
      <dgm:spPr/>
      <dgm:t>
        <a:bodyPr/>
        <a:lstStyle/>
        <a:p>
          <a:endParaRPr lang="en-US"/>
        </a:p>
      </dgm:t>
    </dgm:pt>
    <dgm:pt modelId="{3C0CE05A-C2E4-4AE2-BECC-CD99C435DBC5}" type="sibTrans" cxnId="{0650522B-47D0-4A13-84B2-C6A92B0F66DD}">
      <dgm:prSet/>
      <dgm:spPr/>
      <dgm:t>
        <a:bodyPr/>
        <a:lstStyle/>
        <a:p>
          <a:endParaRPr lang="en-US"/>
        </a:p>
      </dgm:t>
    </dgm:pt>
    <dgm:pt modelId="{13ABD635-E1D3-45D4-830C-855D784C1342}">
      <dgm:prSet phldrT="[Text]"/>
      <dgm:spPr/>
      <dgm:t>
        <a:bodyPr/>
        <a:lstStyle/>
        <a:p>
          <a:r>
            <a:rPr lang="en-US" dirty="0" smtClean="0"/>
            <a:t>Review assessments, including those that are being used for placement, to determine ways to better prepare students.</a:t>
          </a:r>
          <a:endParaRPr lang="en-US" dirty="0"/>
        </a:p>
      </dgm:t>
    </dgm:pt>
    <dgm:pt modelId="{A181F0D9-59E3-4DAB-9D16-66B94E0924B2}" type="parTrans" cxnId="{EE8DCA5F-C59B-45ED-8FB1-5DFF541E3BA7}">
      <dgm:prSet/>
      <dgm:spPr/>
      <dgm:t>
        <a:bodyPr/>
        <a:lstStyle/>
        <a:p>
          <a:endParaRPr lang="en-US"/>
        </a:p>
      </dgm:t>
    </dgm:pt>
    <dgm:pt modelId="{C32DD848-F91B-46B8-A75A-804085F6C021}" type="sibTrans" cxnId="{EE8DCA5F-C59B-45ED-8FB1-5DFF541E3BA7}">
      <dgm:prSet/>
      <dgm:spPr/>
      <dgm:t>
        <a:bodyPr/>
        <a:lstStyle/>
        <a:p>
          <a:endParaRPr lang="en-US"/>
        </a:p>
      </dgm:t>
    </dgm:pt>
    <dgm:pt modelId="{1EFE7660-708C-4B2B-88B1-01EA307EA7E0}">
      <dgm:prSet phldrT="[Text]"/>
      <dgm:spPr/>
      <dgm:t>
        <a:bodyPr/>
        <a:lstStyle/>
        <a:p>
          <a:r>
            <a:rPr lang="en-US" dirty="0" smtClean="0"/>
            <a:t>Develop greater understanding of the College and Career Readiness Standards.</a:t>
          </a:r>
          <a:endParaRPr lang="en-US" dirty="0"/>
        </a:p>
      </dgm:t>
    </dgm:pt>
    <dgm:pt modelId="{06DE632E-E50A-4521-9B6A-F094C91FF000}" type="parTrans" cxnId="{AB3BAF47-218A-49F1-9130-CC355EDC0BA2}">
      <dgm:prSet/>
      <dgm:spPr/>
      <dgm:t>
        <a:bodyPr/>
        <a:lstStyle/>
        <a:p>
          <a:endParaRPr lang="en-US"/>
        </a:p>
      </dgm:t>
    </dgm:pt>
    <dgm:pt modelId="{96FAAEA2-C950-469D-A370-842FE3DEB790}" type="sibTrans" cxnId="{AB3BAF47-218A-49F1-9130-CC355EDC0BA2}">
      <dgm:prSet/>
      <dgm:spPr/>
      <dgm:t>
        <a:bodyPr/>
        <a:lstStyle/>
        <a:p>
          <a:endParaRPr lang="en-US"/>
        </a:p>
      </dgm:t>
    </dgm:pt>
    <dgm:pt modelId="{BCA89E19-1C47-49C9-9854-952236AF474F}" type="pres">
      <dgm:prSet presAssocID="{751080A0-87E2-4A4D-81DD-0723959AF4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7097CD-C4CF-4B7E-ACEE-C21156B86C04}" type="pres">
      <dgm:prSet presAssocID="{0E7FD33A-2DEA-47CB-8831-4E797B266CD5}" presName="parentText" presStyleLbl="node1" presStyleIdx="0" presStyleCnt="4" custScaleY="5729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49002-478B-4CAC-9EFD-592AE8058F9F}" type="pres">
      <dgm:prSet presAssocID="{DA24DF4D-ED96-4F98-A0E5-A86DCC829E71}" presName="spacer" presStyleCnt="0"/>
      <dgm:spPr/>
    </dgm:pt>
    <dgm:pt modelId="{9DE3CFD2-9676-4ED3-A69E-214633293C85}" type="pres">
      <dgm:prSet presAssocID="{98E63BD2-6525-432B-8F1D-90704BC7DFE0}" presName="parentText" presStyleLbl="node1" presStyleIdx="1" presStyleCnt="4" custScaleY="1258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E17F9-60D0-418F-943F-44BD38226007}" type="pres">
      <dgm:prSet presAssocID="{3C0CE05A-C2E4-4AE2-BECC-CD99C435DBC5}" presName="spacer" presStyleCnt="0"/>
      <dgm:spPr/>
    </dgm:pt>
    <dgm:pt modelId="{A64BA567-CFC3-4F61-BCE4-6F3CC37D94A0}" type="pres">
      <dgm:prSet presAssocID="{13ABD635-E1D3-45D4-830C-855D784C1342}" presName="parentText" presStyleLbl="node1" presStyleIdx="2" presStyleCnt="4" custScaleY="1258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AFFE19-B216-439D-B552-0A45F148D32F}" type="pres">
      <dgm:prSet presAssocID="{C32DD848-F91B-46B8-A75A-804085F6C021}" presName="spacer" presStyleCnt="0"/>
      <dgm:spPr/>
    </dgm:pt>
    <dgm:pt modelId="{F9DB680C-8AD0-430C-A414-FEE7735D49E7}" type="pres">
      <dgm:prSet presAssocID="{1EFE7660-708C-4B2B-88B1-01EA307EA7E0}" presName="parentText" presStyleLbl="node1" presStyleIdx="3" presStyleCnt="4" custScaleY="1145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8DCA5F-C59B-45ED-8FB1-5DFF541E3BA7}" srcId="{751080A0-87E2-4A4D-81DD-0723959AF4E7}" destId="{13ABD635-E1D3-45D4-830C-855D784C1342}" srcOrd="2" destOrd="0" parTransId="{A181F0D9-59E3-4DAB-9D16-66B94E0924B2}" sibTransId="{C32DD848-F91B-46B8-A75A-804085F6C021}"/>
    <dgm:cxn modelId="{704F7F5E-7A1B-4924-B19A-618B40A7A79F}" type="presOf" srcId="{13ABD635-E1D3-45D4-830C-855D784C1342}" destId="{A64BA567-CFC3-4F61-BCE4-6F3CC37D94A0}" srcOrd="0" destOrd="0" presId="urn:microsoft.com/office/officeart/2005/8/layout/vList2"/>
    <dgm:cxn modelId="{A25C9E65-5960-4B71-8D88-7357EFD04939}" type="presOf" srcId="{751080A0-87E2-4A4D-81DD-0723959AF4E7}" destId="{BCA89E19-1C47-49C9-9854-952236AF474F}" srcOrd="0" destOrd="0" presId="urn:microsoft.com/office/officeart/2005/8/layout/vList2"/>
    <dgm:cxn modelId="{F8020947-3397-490C-9F6E-CAB3A4A53F30}" srcId="{751080A0-87E2-4A4D-81DD-0723959AF4E7}" destId="{0E7FD33A-2DEA-47CB-8831-4E797B266CD5}" srcOrd="0" destOrd="0" parTransId="{6827981A-540F-4925-BB07-05377B67D809}" sibTransId="{DA24DF4D-ED96-4F98-A0E5-A86DCC829E71}"/>
    <dgm:cxn modelId="{B64D68CF-2C3C-4C10-81C0-3F24F1A47102}" type="presOf" srcId="{1EFE7660-708C-4B2B-88B1-01EA307EA7E0}" destId="{F9DB680C-8AD0-430C-A414-FEE7735D49E7}" srcOrd="0" destOrd="0" presId="urn:microsoft.com/office/officeart/2005/8/layout/vList2"/>
    <dgm:cxn modelId="{EABC8EF7-99FA-4A6C-9D20-FA3A57A4F949}" type="presOf" srcId="{0E7FD33A-2DEA-47CB-8831-4E797B266CD5}" destId="{7D7097CD-C4CF-4B7E-ACEE-C21156B86C04}" srcOrd="0" destOrd="0" presId="urn:microsoft.com/office/officeart/2005/8/layout/vList2"/>
    <dgm:cxn modelId="{AB3BAF47-218A-49F1-9130-CC355EDC0BA2}" srcId="{751080A0-87E2-4A4D-81DD-0723959AF4E7}" destId="{1EFE7660-708C-4B2B-88B1-01EA307EA7E0}" srcOrd="3" destOrd="0" parTransId="{06DE632E-E50A-4521-9B6A-F094C91FF000}" sibTransId="{96FAAEA2-C950-469D-A370-842FE3DEB790}"/>
    <dgm:cxn modelId="{0030FCA7-1CD3-46B7-BEE1-C3F7F8AF7F6B}" type="presOf" srcId="{98E63BD2-6525-432B-8F1D-90704BC7DFE0}" destId="{9DE3CFD2-9676-4ED3-A69E-214633293C85}" srcOrd="0" destOrd="0" presId="urn:microsoft.com/office/officeart/2005/8/layout/vList2"/>
    <dgm:cxn modelId="{0650522B-47D0-4A13-84B2-C6A92B0F66DD}" srcId="{751080A0-87E2-4A4D-81DD-0723959AF4E7}" destId="{98E63BD2-6525-432B-8F1D-90704BC7DFE0}" srcOrd="1" destOrd="0" parTransId="{4FF5D92A-9979-4099-B327-72BA0FC95892}" sibTransId="{3C0CE05A-C2E4-4AE2-BECC-CD99C435DBC5}"/>
    <dgm:cxn modelId="{6004347E-34E2-4503-85BC-6544DEEC3C52}" type="presParOf" srcId="{BCA89E19-1C47-49C9-9854-952236AF474F}" destId="{7D7097CD-C4CF-4B7E-ACEE-C21156B86C04}" srcOrd="0" destOrd="0" presId="urn:microsoft.com/office/officeart/2005/8/layout/vList2"/>
    <dgm:cxn modelId="{29D40AAC-73FF-474C-8B4C-8688C59155D8}" type="presParOf" srcId="{BCA89E19-1C47-49C9-9854-952236AF474F}" destId="{29C49002-478B-4CAC-9EFD-592AE8058F9F}" srcOrd="1" destOrd="0" presId="urn:microsoft.com/office/officeart/2005/8/layout/vList2"/>
    <dgm:cxn modelId="{1A6B1A13-0DBA-45FD-9F64-4DF2FB16ACF5}" type="presParOf" srcId="{BCA89E19-1C47-49C9-9854-952236AF474F}" destId="{9DE3CFD2-9676-4ED3-A69E-214633293C85}" srcOrd="2" destOrd="0" presId="urn:microsoft.com/office/officeart/2005/8/layout/vList2"/>
    <dgm:cxn modelId="{3F76CC85-1E32-481E-AA03-10F62AEDA91C}" type="presParOf" srcId="{BCA89E19-1C47-49C9-9854-952236AF474F}" destId="{C14E17F9-60D0-418F-943F-44BD38226007}" srcOrd="3" destOrd="0" presId="urn:microsoft.com/office/officeart/2005/8/layout/vList2"/>
    <dgm:cxn modelId="{7DACA6EE-3438-4A96-9428-E480681C6CDB}" type="presParOf" srcId="{BCA89E19-1C47-49C9-9854-952236AF474F}" destId="{A64BA567-CFC3-4F61-BCE4-6F3CC37D94A0}" srcOrd="4" destOrd="0" presId="urn:microsoft.com/office/officeart/2005/8/layout/vList2"/>
    <dgm:cxn modelId="{6BD41DB2-8BDB-4776-8F68-A8BC7301605D}" type="presParOf" srcId="{BCA89E19-1C47-49C9-9854-952236AF474F}" destId="{FAAFFE19-B216-439D-B552-0A45F148D32F}" srcOrd="5" destOrd="0" presId="urn:microsoft.com/office/officeart/2005/8/layout/vList2"/>
    <dgm:cxn modelId="{CF43E633-0C2D-4C5B-8745-0079304C5C00}" type="presParOf" srcId="{BCA89E19-1C47-49C9-9854-952236AF474F}" destId="{F9DB680C-8AD0-430C-A414-FEE7735D49E7}" srcOrd="6" destOrd="0" presId="urn:microsoft.com/office/officeart/2005/8/layout/vList2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977CC8-513E-4EFE-A2EE-907A34513278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AA9BF4E-9755-4D67-8D4B-28FE5B148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81438" y="8685213"/>
            <a:ext cx="2973387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4318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09575" algn="l"/>
                <a:tab pos="819150" algn="l"/>
                <a:tab pos="1230313" algn="l"/>
                <a:tab pos="1639888" algn="l"/>
                <a:tab pos="2051050" algn="l"/>
                <a:tab pos="2460625" algn="l"/>
                <a:tab pos="2871788" algn="l"/>
                <a:tab pos="3281363" algn="l"/>
                <a:tab pos="3692525" algn="l"/>
                <a:tab pos="4102100" algn="l"/>
                <a:tab pos="4511675" algn="l"/>
                <a:tab pos="4922838" algn="l"/>
                <a:tab pos="5332413" algn="l"/>
                <a:tab pos="5743575" algn="l"/>
                <a:tab pos="6153150" algn="l"/>
                <a:tab pos="6564313" algn="l"/>
                <a:tab pos="6973888" algn="l"/>
                <a:tab pos="7385050" algn="l"/>
                <a:tab pos="7794625" algn="l"/>
                <a:tab pos="8204200" algn="l"/>
              </a:tabLst>
            </a:pPr>
            <a:fld id="{CA5FAA57-27DB-480D-8939-131BD71BE76B}" type="slidenum">
              <a:rPr lang="en-US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defTabSz="4318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09575" algn="l"/>
                  <a:tab pos="819150" algn="l"/>
                  <a:tab pos="1230313" algn="l"/>
                  <a:tab pos="1639888" algn="l"/>
                  <a:tab pos="2051050" algn="l"/>
                  <a:tab pos="2460625" algn="l"/>
                  <a:tab pos="2871788" algn="l"/>
                  <a:tab pos="3281363" algn="l"/>
                  <a:tab pos="3692525" algn="l"/>
                  <a:tab pos="4102100" algn="l"/>
                  <a:tab pos="4511675" algn="l"/>
                  <a:tab pos="4922838" algn="l"/>
                  <a:tab pos="5332413" algn="l"/>
                  <a:tab pos="5743575" algn="l"/>
                  <a:tab pos="6153150" algn="l"/>
                  <a:tab pos="6564313" algn="l"/>
                  <a:tab pos="6973888" algn="l"/>
                  <a:tab pos="7385050" algn="l"/>
                  <a:tab pos="7794625" algn="l"/>
                  <a:tab pos="8204200" algn="l"/>
                </a:tabLst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86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6" tIns="41028" rIns="82056" bIns="41028" anchor="ctr"/>
          <a:lstStyle/>
          <a:p>
            <a:pPr defTabSz="865188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700">
              <a:solidFill>
                <a:schemeClr val="bg1"/>
              </a:solidFill>
              <a:ea typeface="MS Gothic" pitchFamily="49" charset="-128"/>
            </a:endParaRPr>
          </a:p>
        </p:txBody>
      </p:sp>
      <p:sp>
        <p:nvSpPr>
          <p:cNvPr id="44036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6400" cy="4116387"/>
          </a:xfrm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781868-4F80-49D5-98B1-C7505A92BD7C}" type="slidenum">
              <a:rPr lang="en-US" sz="1200">
                <a:latin typeface="Calibri" pitchFamily="34" charset="0"/>
              </a:rPr>
              <a:pPr algn="r"/>
              <a:t>19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0333552-186E-43C5-8A46-E8B01CB4D7D4}" type="slidenum">
              <a:rPr lang="en-US" sz="1200">
                <a:latin typeface="Calibri" pitchFamily="34" charset="0"/>
              </a:rPr>
              <a:pPr algn="r"/>
              <a:t>20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6D6C26-6C86-46C2-8922-9FA4D7FAF52D}" type="slidenum">
              <a:rPr lang="en-US" sz="1200">
                <a:latin typeface="Calibri" pitchFamily="34" charset="0"/>
              </a:rPr>
              <a:pPr algn="r"/>
              <a:t>11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9B2BF43-E7BA-424D-94DC-E19DA23329BC}" type="slidenum">
              <a:rPr lang="en-US" sz="1200">
                <a:latin typeface="Calibri" pitchFamily="34" charset="0"/>
              </a:rPr>
              <a:pPr algn="r"/>
              <a:t>12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B31996-FD02-4772-8F49-38D3939F815A}" type="slidenum">
              <a:rPr lang="en-US" sz="1200">
                <a:latin typeface="Calibri" pitchFamily="34" charset="0"/>
              </a:rPr>
              <a:pPr algn="r"/>
              <a:t>13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6304997-B714-4298-A88C-EFE237400AE7}" type="slidenum">
              <a:rPr lang="en-US" sz="1200">
                <a:latin typeface="Calibri" pitchFamily="34" charset="0"/>
              </a:rPr>
              <a:pPr algn="r"/>
              <a:t>14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7D9DEB-385B-458C-A8CC-0C5879CAAB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93608CA-9E6D-407A-BDC1-4B98C48CA7B9}" type="slidenum">
              <a:rPr lang="en-US" sz="1200">
                <a:latin typeface="Calibri" pitchFamily="34" charset="0"/>
              </a:rPr>
              <a:pPr algn="r"/>
              <a:t>16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C8B5207-DF39-4CC3-B13E-A440B3100BF7}" type="slidenum">
              <a:rPr lang="en-US" sz="1200">
                <a:latin typeface="Calibri" pitchFamily="34" charset="0"/>
              </a:rPr>
              <a:pPr algn="r"/>
              <a:t>17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C5B8E7-4BA0-4EC5-AC84-F248C669B132}" type="slidenum">
              <a:rPr lang="en-US" sz="1200">
                <a:latin typeface="Calibri" pitchFamily="34" charset="0"/>
              </a:rPr>
              <a:pPr algn="r"/>
              <a:t>18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04A459A-4129-4023-8C04-01A30308AC79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6DFF88-D405-4121-9D04-07A0EB20E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6539-525B-49E5-BB32-54EBFF64AAFE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8925-2461-4993-BDF2-17301E548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913D2-61D8-4AC5-BBC1-2BB4557E768C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92286-00F5-4A98-833D-C4336C36D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91958-B518-4288-974A-D3083A3862D9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133DC-78BC-4F0D-8DBD-F6112DF58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64C21-C7BD-457A-A8DD-AE9D5791B4CD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C202E-AD08-4D8E-8956-BF4B26F8F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4ED72B-940F-46CC-98A7-6F9872014B93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8007B1-6B41-4E04-AC87-3284E2B27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492C05-2400-4F49-9471-C385AE9AFA2C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BFC223-95A4-44C3-9FB5-A4946FF52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CCD86D-FB22-40C2-851D-FFC457C795B7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EDC11-DD9D-4B73-8EBF-EAF1CDB2E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13743D-C6DE-4F35-BF09-5642EF1535DA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757C51-3509-4725-93E3-E90655330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54ED9-AF09-4AB1-AA99-693CBE5495B7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BFD73-6F4B-4FD1-88AD-75D3F46BA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2BC366-D961-41EE-A535-935134B39803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4B2791-A67E-4F06-932D-FEDCD6F3F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3111EB0-2E62-4DD4-8EC9-82CD471248BB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78CFE87-73FA-4F4E-B8AC-2165C9CA9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72C54AA-CE3A-4CCC-B5DC-D463EDF493BE}" type="datetimeFigureOut">
              <a:rPr lang="en-US"/>
              <a:pPr>
                <a:defRPr/>
              </a:pPr>
              <a:t>9/24/2012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C0388C1-3CD9-4018-888B-1843BB885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1" r:id="rId2"/>
    <p:sldLayoutId id="2147483674" r:id="rId3"/>
    <p:sldLayoutId id="2147483675" r:id="rId4"/>
    <p:sldLayoutId id="2147483676" r:id="rId5"/>
    <p:sldLayoutId id="2147483677" r:id="rId6"/>
    <p:sldLayoutId id="2147483670" r:id="rId7"/>
    <p:sldLayoutId id="2147483678" r:id="rId8"/>
    <p:sldLayoutId id="2147483679" r:id="rId9"/>
    <p:sldLayoutId id="2147483669" r:id="rId10"/>
    <p:sldLayoutId id="2147483668" r:id="rId11"/>
    <p:sldLayoutId id="214748367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365125" y="358775"/>
            <a:ext cx="8778875" cy="163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06" tIns="72791" rIns="81606" bIns="40803"/>
          <a:lstStyle/>
          <a:p>
            <a:pPr algn="ctr" defTabSz="414338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</a:tabLst>
            </a:pPr>
            <a:r>
              <a:rPr lang="en-US" sz="5400" b="1">
                <a:solidFill>
                  <a:srgbClr val="660033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rPr>
              <a:t>AVATAR</a:t>
            </a:r>
          </a:p>
          <a:p>
            <a:pPr algn="ctr" defTabSz="414338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</a:tabLst>
            </a:pPr>
            <a:r>
              <a:rPr lang="en-US" sz="2900" b="1">
                <a:solidFill>
                  <a:srgbClr val="660033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rPr>
              <a:t>Academic Vertical Alignment Training and Renewal</a:t>
            </a:r>
          </a:p>
          <a:p>
            <a:pPr algn="ctr" defTabSz="414338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</a:tabLst>
            </a:pPr>
            <a:endParaRPr lang="en-US" sz="5400" b="1">
              <a:solidFill>
                <a:srgbClr val="000000"/>
              </a:solidFill>
              <a:latin typeface="Garamond" pitchFamily="18" charset="0"/>
              <a:ea typeface="Arial Unicode MS" pitchFamily="34" charset="-128"/>
              <a:cs typeface="Arial Unicode MS" pitchFamily="34" charset="-128"/>
            </a:endParaRPr>
          </a:p>
          <a:p>
            <a:pPr defTabSz="414338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</a:tabLst>
            </a:pPr>
            <a:endParaRPr lang="en-US" sz="1500" b="1">
              <a:latin typeface="Garamond" pitchFamily="18" charset="0"/>
              <a:ea typeface="MS Gothic" pitchFamily="49" charset="-128"/>
            </a:endParaRPr>
          </a:p>
          <a:p>
            <a:pPr algn="ctr" defTabSz="414338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</a:tabLst>
            </a:pPr>
            <a:r>
              <a:rPr lang="en-US" sz="1600" b="1">
                <a:latin typeface="Garamond" pitchFamily="18" charset="0"/>
                <a:ea typeface="Arial Unicode MS" pitchFamily="34" charset="-128"/>
                <a:cs typeface="Arial Unicode MS" pitchFamily="34" charset="-128"/>
              </a:rPr>
              <a:t>  </a:t>
            </a:r>
          </a:p>
          <a:p>
            <a:pPr algn="ctr" defTabSz="414338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</a:tabLst>
            </a:pPr>
            <a:endParaRPr lang="en-US" sz="1600" b="1">
              <a:solidFill>
                <a:srgbClr val="000000"/>
              </a:solidFill>
              <a:latin typeface="Garamond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 defTabSz="414338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</a:tabLst>
            </a:pPr>
            <a:endParaRPr lang="en-US" sz="1600" b="1">
              <a:solidFill>
                <a:srgbClr val="000000"/>
              </a:solidFill>
              <a:latin typeface="Garamond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3011" name="Picture 10" descr="http://www.nuclearpowerinstitute.org/media/7430/logo_tamucc_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657600"/>
            <a:ext cx="2590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12" descr="https://www.tsacg.com/images/district_logos/DelMarCollege_Tx_Logo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4114800"/>
            <a:ext cx="24384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AutoShape 14" descr="data:image/jpeg;base64,/9j/4AAQSkZJRgABAQAAAQABAAD/2wCEAAkGBhQREBUUERQSFRQVGR8ZFRcUGBgXIBkbGBoWGhUdHRcYHCoeHRwvGhQXHy8hLycpLCwsGR8xNTwqNSYsLCkBCQoKDgwOGg8PGSokHiAsKSw1NSwwLTUqLSoqNSopLCwsLCwwLCosNS01NSwsNS8pLDQvLCwtKS0wLCwuLjQ0NP/AABEIAFAAyAMBIgACEQEDEQH/xAAcAAACAgMBAQAAAAAAAAAAAAAACAUGAgQHAwH/xABFEAABAgQCBQkFBQUHBQAAAAABAgMABBESBSEGEzFU0gcWFyJBUWGTohQycYGRI1JzsbIVNYKSoSQlNEJDYsEzNnJ00f/EABkBAQEAAwEAAAAAAAAAAAAAAAABAgMEBf/EACwRAAIBAwMDAwIHAQAAAAAAAAABAgMREhUhUgRR8CIxQRNhQmJxgaGxwTL/2gAMAwEAAhEDEQA/AOl9JWHb216uGDpKw7e2vVwwuMEYZHtadT7sY7pKw7e2vVwwdJWHb216uGFxghkNOp92Md0lYdvbXq4YOkrDt7a9XDC4wQyGnU+7GO6SsO3tr1cMHSVh29terhhcYIZDTqfdjHdJWHb216uGDpKw7e2vVwwuMEMhp1PuxjukrDt7a9XDB0lYdvbXq4YXGCGQ06n3Yx3SVh29terhg6SsO3tr1cMLjBDIadT7sY7pKw7e2vVwwdJWHb216uGFxghkNOp92Md0lYdvbXq4YOkrDt7a9XDC4wQyGnU+7GO6SsO3tr1cMHSVh29terhhcYIZDTqfdjHdJWHb216uGDpKw7e2vVwwuMEMhp1PuxjukrDt7a9XDB0lYdvbXq4YXGCGQ06n3Yx3SVh29terhghcYIZDTqfdhHQtC+TBMxL+1Tq1Ns0KkpTQKUkbVFR91OWWVTty7aA03coJG1RAHzNB+cMVpo0GsJmEt5JQwUpp2AAJA+kRI2dZWlDGMfdnLsGXg0zMBj2eZaC1Wtul5RqTkmorlU7PlsjR5RdCkYa62GnCtDoJAXS5NtK1IyI62RoP+TUEZUplEppJpA5PTBee20CUpGwAf/TU/OBsVKcZpqTt83MNH8JM1NMsJ/1FgEjsTtWfkkExeeUXk1ZkZUPyxdNFgOBagqiVVAIoPvU+sRWhMstiUnJ5KVFaEali0EnWOUuUKdwKf5jHVcJT+0sISl4EKdasXcCCFpFt1D/uSFRUjm6ivKFRNPZOzF2jq+h3J7h+ISofSJlvrFKkl1KqFPjYKjMdgjlb8uptakLFFIUUqHcUmh/qI7hyK/u5X4y/yTERt6ybjTyi7HI9KGpZuYW1KodSG1KSpTiwq4g0yASKCoPaYiIkNIf8ZM/jOfrMR8Q6qf8AwiS0cwczc2ywK/aLAUR2J2rP8oPzpF15R+TZmRlUvyxdICwly9QVQKraRl96g+cRmhkqtiSnJ5KVFYTqGLQSb3KXqFM8gUivie6OqyCP2nhCUughTzNi7gQQsClaH/em6Mkjg6ivKFRNP0p2Yu0dY0Q5O8PxCVS+kTTdVFJSXAaFJoaGwVHyEcqeZUhSkLFFIJSodxSaEfUR3TkZ/dg/Fc/MREbesm401KL+Tj+kzcu2+pqWQ6kNqUhSnVhdxSaZAJFBUHtO2NXByzrkiZQ4ts5HVKCVCpFDUgg/DKMtIf8AGTP4zn6zGpL++n4j8xEOiCvTW/wda0m5M8PkpVyYV7UsNj3Q4BUkgDMp7zHJH1pKiUJKUk9VJVcQOyqqCv0jv/Kv+6Zj+H9aYX0RWcvQylOLcncufJ1o9KT7imH0vh0JKwtCwElIIFLbag595r4RJ6ZaM4ZhriEOInXCsXCxxAoAadqY1uRf95H8Ff5oi0cqOi/tc1L/ANplWTbba8u1RqoZpFOt8O+nfFXsa6s3Gvi5NIq2K6MyCsJXOyZfuSoJtcUDaq4AhQA7jXb2iJ7RPk6w6flUvoMyK9VaS4OqsUuHu5juPcRFD0ta9lm5mVYUtLAUkFFSQq1IoT3mpJ+cW7QfSc4fhOutuT7YEuDtsUhF1vj2wLUVRU7xk93t+j+Cn6W6NKw+bU0sFSK3Nq2XoJyz+92HxifawnDFYc5OBucq2sNqaLqfeVQp61lLcxnSOmaXaONYtJAtqSVUvl3OypGyv3SMj8u6OVy8spvA55DiSlaJptKknaCAkEQsSFd1YLezTSZTCe7Id234ZwQCCMT0zJCyCCNozHxGYhlppKMQw9QbItmGTae69OVfgdvwMLPWLDozp/NSAtZWlTda6twVAPbTOoip2OPq6EqqTj7ohJuRcZcU06kocQaKSrbX/nwPbElimjipZhpTxKX3jVDFvWDdMlKzqklVAE0rt2RaX+WyZVmGJYKGxRCjT4ZxV29L3fbDOOpaee2p1oJSgilpSkKGYplWu2u2GxlGVZ+8bW+/uWvSvFnsKl5SSlnFNOJQXHyilSpZ2fW7+URYOSLTJ6ZW8xMuKcWAHG1K2091Y+pSfmY53pLpw5Pga9mVvGQcQlSVgDsuuzHgQfCkeejWmK5AlTLUupw/6jiVKUAadUUUABlXZWLfc0Pp3Kk04+oneWDAtRP61I6kwm7+NNAsfpPzi9cio/u0/jL/ACTHNsf5S351ktTDMqpO1JCVAoVSgUk35HONnDuVmZlmw1LsSbbY2JShfbtzK6k+JhdXJOlVlRVNrdFd0hbPt0wmhu16xTtqVmgp3xJaV6HqkBLJWSp19BUtAHuqqkBIpmT1qfGN08qb+t1vs2H62tdZqetXvuurXxjxneUp96YamHWZVbjIIbqldEklJupfmoW5d1e+kTY3p1lisdl9/cmtLsYewtmUkZV1TS0N3vlFM1rOYrTvu+gixckOmL00XmZlxTi00W2VbbfdWPkbT/EY5xpNps5Pga9mWCxSjqEqCwB2VuzHgR8KRjozpk5h5KmGpcuK/wBRxKlKCTTqiigAMq7KwvuaX07lSacfUTXK7gXs+IFxI6kwLx/5igcH6T/FHQORn92D8Vz8xHMdIOUp+eaLUwzKqG1KglQUg7Lkm/I/0jaw7lamZdsNS7Em22n3UpQvKu3MrqT4xbq5J0qs6KptboruPNkz0wkAkl9YAGZJKyAAO/wiV0o0QOHmVC1EuPJucTQUQQU9UHt25nwja6U39brvZsP1ta6zU9avfddWvjGrifKG9MvtPPsyrimQQhKkqtqSk3FN+ZFuXZE2Nydb0rHZfydd5Vx/dMx/D+tMcV0Q0ZXiE0llBon3nF0rYgbT8eweJiwvcs84tJStqUUlQoQpCiCDtBBXQiPCR5WZhgEMy8i2DtDbRTWmytqs4rszRRp1qUHFLd/ck+SqVDWMvNgkhtLqATkSErSASB8Iz5dB/a5f8JX6hFbwXlBelFuONMy2tdUpS3FJUVG5V1o6+SQez61jdnuViYfoH5eRcCdmsaKqV20uVlshtYydOr9ZVLeyPGU0aenpabxGYWQEJqDaPtVpAB+QAFT2k+BjJH/bq/8A3R+hEE/ypTL0suWLcqhpabKNoKbQfugKoPpHlL8ozjct7MmVktR2oU2pQJ7SarqVVzrt7omxnaq1vH5Vl2SLByR6balwSb6vs3D9iT/lWf8AL8D2ePxytfK7JoRhjy0pAU442Vkf5iCEgn5ACOGuvBSioBKKmoSmtE9wFST/AFix41yizU3KiWe1RR1arAIUSjYSa0r35QTManTN1VUh+5WhBBWPkQ9AAqLE9iE+gKK5cJCRcoqkWkhINaEks5DI5+BitEx0f9tezPLeQWHAmSl21oLjRC7Syl9ul2arEubK7O2udRzVpWttfxFeancQXQpl7gRcLZBs1B2EUZzHjHxOIT5WWxLgrAqUCRauA7CU6moHjSLBWWufRKut6pWHqS1rFoSQpx0rS0bj7wFR8hXxyw3EkUZaccaU4zITDblXUhNzpOqa1l1CaUGRyrA5/qLiiATM4iSUiWJKdoEg3UV2VGoyjFmcxBdbJe6hKTbINqoRtBozkfCJZmxuVm9Ypqi0MFDLcygqQG1uVbS4SrrAC7IHJffHrL417XLPuuJY1r04HEtqfS0UgNWhYKlA0Sq057aQLn+VeWIA4rPBSEllNy62AyTVV022jU1VTtpsj1E1iNK+zGg2n2BumWRz1HeIn8LxBoJYlJx1pSAtTrUwlaFWPNvuKJNDUIcQBtp7wPw1sNeAZw1QeZRqZh1x0l1AKG1OpVUpuuzSlQpSv1gHNcV5ciJeexBxIU3L3pOxSJFpQPfRSWaRgnFJ4qSgMpK1puSkSTVVJ+8E6mpT4jKLG/OImJdstKYStU2+4hS30tFgOKFjpTcCRkTQgnwzjOTxdhSWJeZU2DLsByWdCkK62rUHWVkHKuRFcwR8IE+ouKK8JnEbbvZjbStfYG6U21rqKUp2xrSeNzjxIZbbcIFSG5NhZA76JaOUbKZ9X7IB1o1omrgL032BhDQNtbqdW3Z/SPfQaaQltxDoYW0t1q9KnQy4m28h1tRI92uY255bDA2XSi3itjTl8UnnLtWyldhouySZVaRtBozkfCPqMQnzbRgG/wByki0bqCpt+x62WeUS+KupdZlTIzLYUw88Vl11LarluXJeN1LgUjMgHLKmdI38CnmkKwq9TKi3ritwvBOrCispKk3doINFCudNuUDBzVr4r5/0rDGJTy7rGEqsNF2yLSrSNoVRnqnwMYymLTroJaZQ4E+8W5JlYHxKWTSJuSmUkYYpt5pAlXVmZBcQkoOtClLoVdcKbFKprspGw/irUw5Iuy7jbaGZlxx9KnEtlIU+lZctUQTc2CMqns7YDNcV5f8AsrasanA2HS02GyaBwybISTsoF6m2tR3x9k8YnXq6lpDlu3VyTK6V2VtZNNh+kTWKIROyyQ04wi+eec+0dbRY2sABaklVwFQTSlfCIbRGhanhc2krlrEXrQi5RcbUEi4ipohX0zpUQM1KLi3iroyGIz5WpAYF6RVSRItVSOwlOpqB4mBGJTykpWlhJSs0QoSTRCidgSQzQn4RYWMSQWw0p1pTrWGutLUXEULi1VbbCyqiiBllUZxq4xiaPYysqbbmUNsJbclnqh9ISBatmtUqQMiaDPZtpAwU1e2KIxcxiIpWVIqaCuHtip7B/wBDbHm5iM+laUKYAWr3UGRaClU20SWan5RNidCZ7DPtWw2lpgPUcbtSWlKUQshVARUH55dsbap1pUxIKadZS0xMuF5tTqCUKU4panAomhaKaUps2ZkwGaX4V5crLOIz6ypKGApSDRYTItEpPcoBmqT8YzamsRUApMsVJOYKZBsg/AhihiRn16yWZEs+wh5iaeWtJdQjNa7mnASaKFoAqCcjSNOXxBf7Pm1F8Kd17Km1FYClBouVUlKiF0FyTs7fjAuSauorzy5ViYIwugiHcYXR8yhp+aknusr5LfDBzUk91lfJb4YyxPM1CPEVjKDKGn5qSe6yvkt8MHNST3WV8lvhhiNQjxFYygNIafmpJ7rK+S3wwc1JPdZXyW+GGI1CPEVjKDKGn5qSe6yvkt8MHNST3WV8lvhhiNQjxFYygyhp+aknusr5LfDBzUk91lfJb4YYjUI8RWawVhpuaknusr5LfDBzUk91lfJb4YYjUI8RWco+ZQ0/NST3WV8lvhg5qSe6yvkt8MMRqEeIrGUfaiGm5qSe6yvkt8MHNST3WV8lvhhiNQjxFYyj6TDTc1JPdZXyW+GDmpJ7rK+S3wwxGoR4isZQZQ0/NST3WV8lvhg5qSe6yvkt8MMRqEeIrGUGUNPzUk91lfJb4YOaknusr5LfDDEahHiKxlH2Gm5qSe6yvkt8MHNST3WV8lvhhiNQjxFZughpuaknusr5LfDBDEahHif/2Q=="/>
          <p:cNvSpPr>
            <a:spLocks noChangeAspect="1" noChangeArrowheads="1"/>
          </p:cNvSpPr>
          <p:nvPr/>
        </p:nvSpPr>
        <p:spPr bwMode="auto">
          <a:xfrm>
            <a:off x="0" y="-307975"/>
            <a:ext cx="172878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/>
          <a:lstStyle/>
          <a:p>
            <a:pPr defTabSz="828675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600">
              <a:solidFill>
                <a:srgbClr val="660033"/>
              </a:solidFill>
              <a:ea typeface="MS Gothic" pitchFamily="49" charset="-128"/>
            </a:endParaRPr>
          </a:p>
        </p:txBody>
      </p:sp>
      <p:sp>
        <p:nvSpPr>
          <p:cNvPr id="43014" name="AutoShape 16" descr="data:image/jpeg;base64,/9j/4AAQSkZJRgABAQAAAQABAAD/2wCEAAkGBhQREBUUERQSFRQVGR8ZFRcUGBgXIBkbGBoWGhUdHRcYHCoeHRwvGhQXHy8hLycpLCwsGR8xNTwqNSYsLCkBCQoKDgwOGg8PGSokHiAsKSw1NSwwLTUqLSoqNSopLCwsLCwwLCosNS01NSwsNS8pLDQvLCwtKS0wLCwuLjQ0NP/AABEIAFAAyAMBIgACEQEDEQH/xAAcAAACAgMBAQAAAAAAAAAAAAAACAUGAgQHAwH/xABFEAABAgQCBQkFBQUHBQAAAAABAgMABBESBSEGEzFU0gcWFyJBUWGTohQycYGRI1JzsbIVNYKSoSQlNEJDYsEzNnJ00f/EABkBAQEAAwEAAAAAAAAAAAAAAAABAgMEBf/EACwRAAIBAwMDAwIHAQAAAAAAAAABAgMREhUhUgRR8CIxQRNhQmJxgaGxwTL/2gAMAwEAAhEDEQA/AOl9JWHb216uGDpKw7e2vVwwuMEYZHtadT7sY7pKw7e2vVwwdJWHb216uGFxghkNOp92Md0lYdvbXq4YOkrDt7a9XDC4wQyGnU+7GO6SsO3tr1cMHSVh29terhhcYIZDTqfdjHdJWHb216uGDpKw7e2vVwwuMEMhp1PuxjukrDt7a9XDB0lYdvbXq4YXGCGQ06n3Yx3SVh29terhg6SsO3tr1cMLjBDIadT7sY7pKw7e2vVwwdJWHb216uGFxghkNOp92Md0lYdvbXq4YOkrDt7a9XDC4wQyGnU+7GO6SsO3tr1cMHSVh29terhhcYIZDTqfdjHdJWHb216uGDpKw7e2vVwwuMEMhp1PuxjukrDt7a9XDB0lYdvbXq4YXGCGQ06n3Yx3SVh29terhghcYIZDTqfdhHQtC+TBMxL+1Tq1Ns0KkpTQKUkbVFR91OWWVTty7aA03coJG1RAHzNB+cMVpo0GsJmEt5JQwUpp2AAJA+kRI2dZWlDGMfdnLsGXg0zMBj2eZaC1Wtul5RqTkmorlU7PlsjR5RdCkYa62GnCtDoJAXS5NtK1IyI62RoP+TUEZUplEppJpA5PTBee20CUpGwAf/TU/OBsVKcZpqTt83MNH8JM1NMsJ/1FgEjsTtWfkkExeeUXk1ZkZUPyxdNFgOBagqiVVAIoPvU+sRWhMstiUnJ5KVFaEali0EnWOUuUKdwKf5jHVcJT+0sISl4EKdasXcCCFpFt1D/uSFRUjm6ivKFRNPZOzF2jq+h3J7h+ISofSJlvrFKkl1KqFPjYKjMdgjlb8uptakLFFIUUqHcUmh/qI7hyK/u5X4y/yTERt6ybjTyi7HI9KGpZuYW1KodSG1KSpTiwq4g0yASKCoPaYiIkNIf8ZM/jOfrMR8Q6qf8AwiS0cwczc2ywK/aLAUR2J2rP8oPzpF15R+TZmRlUvyxdICwly9QVQKraRl96g+cRmhkqtiSnJ5KVFYTqGLQSb3KXqFM8gUivie6OqyCP2nhCUughTzNi7gQQsClaH/em6Mkjg6ivKFRNP0p2Yu0dY0Q5O8PxCVS+kTTdVFJSXAaFJoaGwVHyEcqeZUhSkLFFIJSodxSaEfUR3TkZ/dg/Fc/MREbesm401KL+Tj+kzcu2+pqWQ6kNqUhSnVhdxSaZAJFBUHtO2NXByzrkiZQ4ts5HVKCVCpFDUgg/DKMtIf8AGTP4zn6zGpL++n4j8xEOiCvTW/wda0m5M8PkpVyYV7UsNj3Q4BUkgDMp7zHJH1pKiUJKUk9VJVcQOyqqCv0jv/Kv+6Zj+H9aYX0RWcvQylOLcncufJ1o9KT7imH0vh0JKwtCwElIIFLbag595r4RJ6ZaM4ZhriEOInXCsXCxxAoAadqY1uRf95H8Ff5oi0cqOi/tc1L/ANplWTbba8u1RqoZpFOt8O+nfFXsa6s3Gvi5NIq2K6MyCsJXOyZfuSoJtcUDaq4AhQA7jXb2iJ7RPk6w6flUvoMyK9VaS4OqsUuHu5juPcRFD0ta9lm5mVYUtLAUkFFSQq1IoT3mpJ+cW7QfSc4fhOutuT7YEuDtsUhF1vj2wLUVRU7xk93t+j+Cn6W6NKw+bU0sFSK3Nq2XoJyz+92HxifawnDFYc5OBucq2sNqaLqfeVQp61lLcxnSOmaXaONYtJAtqSVUvl3OypGyv3SMj8u6OVy8spvA55DiSlaJptKknaCAkEQsSFd1YLezTSZTCe7Id234ZwQCCMT0zJCyCCNozHxGYhlppKMQw9QbItmGTae69OVfgdvwMLPWLDozp/NSAtZWlTda6twVAPbTOoip2OPq6EqqTj7ohJuRcZcU06kocQaKSrbX/nwPbElimjipZhpTxKX3jVDFvWDdMlKzqklVAE0rt2RaX+WyZVmGJYKGxRCjT4ZxV29L3fbDOOpaee2p1oJSgilpSkKGYplWu2u2GxlGVZ+8bW+/uWvSvFnsKl5SSlnFNOJQXHyilSpZ2fW7+URYOSLTJ6ZW8xMuKcWAHG1K2091Y+pSfmY53pLpw5Pga9mVvGQcQlSVgDsuuzHgQfCkeejWmK5AlTLUupw/6jiVKUAadUUUABlXZWLfc0Pp3Kk04+oneWDAtRP61I6kwm7+NNAsfpPzi9cio/u0/jL/ACTHNsf5S351ktTDMqpO1JCVAoVSgUk35HONnDuVmZlmw1LsSbbY2JShfbtzK6k+JhdXJOlVlRVNrdFd0hbPt0wmhu16xTtqVmgp3xJaV6HqkBLJWSp19BUtAHuqqkBIpmT1qfGN08qb+t1vs2H62tdZqetXvuurXxjxneUp96YamHWZVbjIIbqldEklJupfmoW5d1e+kTY3p1lisdl9/cmtLsYewtmUkZV1TS0N3vlFM1rOYrTvu+gixckOmL00XmZlxTi00W2VbbfdWPkbT/EY5xpNps5Pga9mWCxSjqEqCwB2VuzHgR8KRjozpk5h5KmGpcuK/wBRxKlKCTTqiigAMq7KwvuaX07lSacfUTXK7gXs+IFxI6kwLx/5igcH6T/FHQORn92D8Vz8xHMdIOUp+eaLUwzKqG1KglQUg7Lkm/I/0jaw7lamZdsNS7Em22n3UpQvKu3MrqT4xbq5J0qs6KptboruPNkz0wkAkl9YAGZJKyAAO/wiV0o0QOHmVC1EuPJucTQUQQU9UHt25nwja6U39brvZsP1ta6zU9avfddWvjGrifKG9MvtPPsyrimQQhKkqtqSk3FN+ZFuXZE2Nydb0rHZfydd5Vx/dMx/D+tMcV0Q0ZXiE0llBon3nF0rYgbT8eweJiwvcs84tJStqUUlQoQpCiCDtBBXQiPCR5WZhgEMy8i2DtDbRTWmytqs4rszRRp1qUHFLd/ck+SqVDWMvNgkhtLqATkSErSASB8Iz5dB/a5f8JX6hFbwXlBelFuONMy2tdUpS3FJUVG5V1o6+SQez61jdnuViYfoH5eRcCdmsaKqV20uVlshtYydOr9ZVLeyPGU0aenpabxGYWQEJqDaPtVpAB+QAFT2k+BjJH/bq/8A3R+hEE/ypTL0suWLcqhpabKNoKbQfugKoPpHlL8ozjct7MmVktR2oU2pQJ7SarqVVzrt7omxnaq1vH5Vl2SLByR6balwSb6vs3D9iT/lWf8AL8D2ePxytfK7JoRhjy0pAU442Vkf5iCEgn5ACOGuvBSioBKKmoSmtE9wFST/AFix41yizU3KiWe1RR1arAIUSjYSa0r35QTManTN1VUh+5WhBBWPkQ9AAqLE9iE+gKK5cJCRcoqkWkhINaEks5DI5+BitEx0f9tezPLeQWHAmSl21oLjRC7Syl9ul2arEubK7O2udRzVpWttfxFeancQXQpl7gRcLZBs1B2EUZzHjHxOIT5WWxLgrAqUCRauA7CU6moHjSLBWWufRKut6pWHqS1rFoSQpx0rS0bj7wFR8hXxyw3EkUZaccaU4zITDblXUhNzpOqa1l1CaUGRyrA5/qLiiATM4iSUiWJKdoEg3UV2VGoyjFmcxBdbJe6hKTbINqoRtBozkfCJZmxuVm9Ypqi0MFDLcygqQG1uVbS4SrrAC7IHJffHrL417XLPuuJY1r04HEtqfS0UgNWhYKlA0Sq057aQLn+VeWIA4rPBSEllNy62AyTVV022jU1VTtpsj1E1iNK+zGg2n2BumWRz1HeIn8LxBoJYlJx1pSAtTrUwlaFWPNvuKJNDUIcQBtp7wPw1sNeAZw1QeZRqZh1x0l1AKG1OpVUpuuzSlQpSv1gHNcV5ciJeexBxIU3L3pOxSJFpQPfRSWaRgnFJ4qSgMpK1puSkSTVVJ+8E6mpT4jKLG/OImJdstKYStU2+4hS30tFgOKFjpTcCRkTQgnwzjOTxdhSWJeZU2DLsByWdCkK62rUHWVkHKuRFcwR8IE+ouKK8JnEbbvZjbStfYG6U21rqKUp2xrSeNzjxIZbbcIFSG5NhZA76JaOUbKZ9X7IB1o1omrgL032BhDQNtbqdW3Z/SPfQaaQltxDoYW0t1q9KnQy4m28h1tRI92uY255bDA2XSi3itjTl8UnnLtWyldhouySZVaRtBozkfCPqMQnzbRgG/wByki0bqCpt+x62WeUS+KupdZlTIzLYUw88Vl11LarluXJeN1LgUjMgHLKmdI38CnmkKwq9TKi3ritwvBOrCispKk3doINFCudNuUDBzVr4r5/0rDGJTy7rGEqsNF2yLSrSNoVRnqnwMYymLTroJaZQ4E+8W5JlYHxKWTSJuSmUkYYpt5pAlXVmZBcQkoOtClLoVdcKbFKprspGw/irUw5Iuy7jbaGZlxx9KnEtlIU+lZctUQTc2CMqns7YDNcV5f8AsrasanA2HS02GyaBwybISTsoF6m2tR3x9k8YnXq6lpDlu3VyTK6V2VtZNNh+kTWKIROyyQ04wi+eec+0dbRY2sABaklVwFQTSlfCIbRGhanhc2krlrEXrQi5RcbUEi4ipohX0zpUQM1KLi3iroyGIz5WpAYF6RVSRItVSOwlOpqB4mBGJTykpWlhJSs0QoSTRCidgSQzQn4RYWMSQWw0p1pTrWGutLUXEULi1VbbCyqiiBllUZxq4xiaPYysqbbmUNsJbclnqh9ISBatmtUqQMiaDPZtpAwU1e2KIxcxiIpWVIqaCuHtip7B/wBDbHm5iM+laUKYAWr3UGRaClU20SWan5RNidCZ7DPtWw2lpgPUcbtSWlKUQshVARUH55dsbap1pUxIKadZS0xMuF5tTqCUKU4panAomhaKaUps2ZkwGaX4V5crLOIz6ypKGApSDRYTItEpPcoBmqT8YzamsRUApMsVJOYKZBsg/AhihiRn16yWZEs+wh5iaeWtJdQjNa7mnASaKFoAqCcjSNOXxBf7Pm1F8Kd17Km1FYClBouVUlKiF0FyTs7fjAuSauorzy5ViYIwugiHcYXR8yhp+aknusr5LfDBzUk91lfJb4YyxPM1CPEVjKDKGn5qSe6yvkt8MHNST3WV8lvhhiNQjxFYygNIafmpJ7rK+S3wwc1JPdZXyW+GGI1CPEVjKDKGn5qSe6yvkt8MHNST3WV8lvhhiNQjxFYygyhp+aknusr5LfDBzUk91lfJb4YYjUI8RWawVhpuaknusr5LfDBzUk91lfJb4YYjUI8RWco+ZQ0/NST3WV8lvhg5qSe6yvkt8MMRqEeIrGUfaiGm5qSe6yvkt8MHNST3WV8lvhhiNQjxFYyj6TDTc1JPdZXyW+GDmpJ7rK+S3wwxGoR4isZQZQ0/NST3WV8lvhg5qSe6yvkt8MMRqEeIrGUGUNPzUk91lfJb4YOaknusr5LfDDEahHiKxlH2Gm5qSe6yvkt8MHNST3WV8lvhhiNQjxFZughpuaknusr5LfDBDEahHif/2Q=="/>
          <p:cNvSpPr>
            <a:spLocks noChangeAspect="1" noChangeArrowheads="1"/>
          </p:cNvSpPr>
          <p:nvPr/>
        </p:nvSpPr>
        <p:spPr bwMode="auto">
          <a:xfrm>
            <a:off x="138113" y="-169863"/>
            <a:ext cx="172878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/>
          <a:lstStyle/>
          <a:p>
            <a:pPr defTabSz="828675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600">
              <a:solidFill>
                <a:srgbClr val="660033"/>
              </a:solidFill>
              <a:ea typeface="MS Gothic" pitchFamily="49" charset="-128"/>
            </a:endParaRPr>
          </a:p>
        </p:txBody>
      </p:sp>
      <p:pic>
        <p:nvPicPr>
          <p:cNvPr id="43015" name="Picture 18" descr="http://local.thecityofcorpuschristi.com/images/calallen-is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4876800"/>
            <a:ext cx="216058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6" name="Picture 1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2362200"/>
            <a:ext cx="1468438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017" name="Picture 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2000" y="2190750"/>
            <a:ext cx="438308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9196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300" smtClean="0"/>
              <a:t>Del Mar College			56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Texas A&amp;M-CC			18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Texas A&amp;M-Kingsville		17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UT-San Antonio			13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Texas A&amp;M		  	  9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Texas State U.			  8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Blinn 				  6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Texas Tech			  5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UT Austin			  	  5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Other Public 4-year		20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Other Public 2-year		  7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Not trackable			  2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Not found			        116</a:t>
            </a:r>
          </a:p>
          <a:p>
            <a:pPr>
              <a:lnSpc>
                <a:spcPct val="80000"/>
              </a:lnSpc>
            </a:pPr>
            <a:r>
              <a:rPr lang="en-US" sz="2300" b="1" smtClean="0"/>
              <a:t>Total H.S. graduates 	       </a:t>
            </a:r>
            <a:r>
              <a:rPr lang="en-US" sz="2300" smtClean="0"/>
              <a:t> </a:t>
            </a:r>
            <a:r>
              <a:rPr lang="en-US" sz="2300" b="1" smtClean="0"/>
              <a:t>282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304800"/>
            <a:ext cx="8458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accent1"/>
                </a:solidFill>
                <a:latin typeface="Arial Black" pitchFamily="34" charset="0"/>
              </a:rPr>
              <a:t>Calallen HS – 2011 Graduates</a:t>
            </a:r>
            <a:r>
              <a:rPr lang="en-US" sz="2800">
                <a:solidFill>
                  <a:schemeClr val="accent1"/>
                </a:solidFill>
                <a:latin typeface="Arial Black" pitchFamily="34" charset="0"/>
              </a:rPr>
              <a:t>                                      </a:t>
            </a:r>
            <a:r>
              <a:rPr lang="en-US" sz="2800">
                <a:solidFill>
                  <a:srgbClr val="808080"/>
                </a:solidFill>
                <a:latin typeface="Arial Black" pitchFamily="34" charset="0"/>
              </a:rPr>
              <a:t>Enrollment by Institution – Fall 2011</a:t>
            </a:r>
            <a:endParaRPr lang="en-US" sz="2400">
              <a:solidFill>
                <a:srgbClr val="80808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250" name="Group 146"/>
          <p:cNvGraphicFramePr>
            <a:graphicFrameLocks noGrp="1"/>
          </p:cNvGraphicFramePr>
          <p:nvPr>
            <p:ph idx="4294967295"/>
          </p:nvPr>
        </p:nvGraphicFramePr>
        <p:xfrm>
          <a:off x="228600" y="1524000"/>
          <a:ext cx="8534400" cy="4406900"/>
        </p:xfrm>
        <a:graphic>
          <a:graphicData uri="http://schemas.openxmlformats.org/drawingml/2006/table">
            <a:tbl>
              <a:tblPr/>
              <a:tblGrid>
                <a:gridCol w="2133600"/>
                <a:gridCol w="914400"/>
                <a:gridCol w="914400"/>
                <a:gridCol w="914400"/>
                <a:gridCol w="990600"/>
                <a:gridCol w="914400"/>
                <a:gridCol w="914400"/>
                <a:gridCol w="838200"/>
              </a:tblGrid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&lt;2.0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2.0-2.49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2.5-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2.99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3.0-3.49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&gt;3.5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Unk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Four-Year University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73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Two-Year College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Indep. College/Uni.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 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Not Trackable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Not Found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Total HS Graduates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47143" name="Text Box 39"/>
          <p:cNvSpPr txBox="1">
            <a:spLocks noChangeArrowheads="1"/>
          </p:cNvSpPr>
          <p:nvPr/>
        </p:nvSpPr>
        <p:spPr bwMode="auto">
          <a:xfrm>
            <a:off x="457200" y="304800"/>
            <a:ext cx="82296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accent1"/>
                </a:solidFill>
                <a:latin typeface="Arial Black" pitchFamily="34" charset="0"/>
              </a:rPr>
              <a:t>Calallen HS – FY 2010 Graduates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808080"/>
                </a:solidFill>
                <a:latin typeface="Arial Black" pitchFamily="34" charset="0"/>
              </a:rPr>
              <a:t>GPA for 1</a:t>
            </a:r>
            <a:r>
              <a:rPr lang="en-US" sz="2400" baseline="30000">
                <a:solidFill>
                  <a:srgbClr val="808080"/>
                </a:solidFill>
                <a:latin typeface="Arial Black" pitchFamily="34" charset="0"/>
              </a:rPr>
              <a:t>st</a:t>
            </a:r>
            <a:r>
              <a:rPr lang="en-US" sz="2400">
                <a:solidFill>
                  <a:srgbClr val="808080"/>
                </a:solidFill>
                <a:latin typeface="Arial Black" pitchFamily="34" charset="0"/>
              </a:rPr>
              <a:t> Year in Public HE in Texas (2011)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96" name="Group 96"/>
          <p:cNvGraphicFramePr>
            <a:graphicFrameLocks noGrp="1"/>
          </p:cNvGraphicFramePr>
          <p:nvPr>
            <p:ph idx="4294967295"/>
          </p:nvPr>
        </p:nvGraphicFramePr>
        <p:xfrm>
          <a:off x="228600" y="2362200"/>
          <a:ext cx="8382000" cy="1968500"/>
        </p:xfrm>
        <a:graphic>
          <a:graphicData uri="http://schemas.openxmlformats.org/drawingml/2006/table">
            <a:tbl>
              <a:tblPr/>
              <a:tblGrid>
                <a:gridCol w="2590800"/>
                <a:gridCol w="1981200"/>
                <a:gridCol w="1905000"/>
                <a:gridCol w="19050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Number of Dual Credit 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Semester Credit Hours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(SCH)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SCH Per Dual Student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Del Mar College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1,335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6,984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Texas A&amp;M -CC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   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 722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51276" name="Text Box 76"/>
          <p:cNvSpPr txBox="1">
            <a:spLocks noChangeArrowheads="1"/>
          </p:cNvSpPr>
          <p:nvPr/>
        </p:nvSpPr>
        <p:spPr bwMode="auto">
          <a:xfrm>
            <a:off x="457200" y="304800"/>
            <a:ext cx="8229600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accent1"/>
                </a:solidFill>
                <a:latin typeface="Arial Black" pitchFamily="34" charset="0"/>
              </a:rPr>
              <a:t>Dual Credit Students/         Semester Credit Hours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808080"/>
                </a:solidFill>
                <a:latin typeface="Arial Black" pitchFamily="34" charset="0"/>
              </a:rPr>
              <a:t>Del Mar College/Texas A&amp;M University-CC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86" name="Group 38"/>
          <p:cNvGraphicFramePr>
            <a:graphicFrameLocks noGrp="1"/>
          </p:cNvGraphicFramePr>
          <p:nvPr>
            <p:ph idx="4294967295"/>
          </p:nvPr>
        </p:nvGraphicFramePr>
        <p:xfrm>
          <a:off x="228600" y="2362200"/>
          <a:ext cx="8458200" cy="1693863"/>
        </p:xfrm>
        <a:graphic>
          <a:graphicData uri="http://schemas.openxmlformats.org/drawingml/2006/table">
            <a:tbl>
              <a:tblPr/>
              <a:tblGrid>
                <a:gridCol w="2590800"/>
                <a:gridCol w="1219200"/>
                <a:gridCol w="1371600"/>
                <a:gridCol w="1524000"/>
                <a:gridCol w="17526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Fall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Fall 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Percent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Del Mar College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12,236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12,022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(214)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-1.75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Texas A&amp;M -CC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10,033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10,162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1.29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457200" y="304800"/>
            <a:ext cx="82296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accent1"/>
                </a:solidFill>
                <a:latin typeface="Arial Black" pitchFamily="34" charset="0"/>
              </a:rPr>
              <a:t>Texas Higher Education Enrollment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808080"/>
                </a:solidFill>
                <a:latin typeface="Arial Black" pitchFamily="34" charset="0"/>
              </a:rPr>
              <a:t>Del Mar College/Texas A&amp;M University-CC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51" name="Group 155"/>
          <p:cNvGraphicFramePr>
            <a:graphicFrameLocks noGrp="1"/>
          </p:cNvGraphicFramePr>
          <p:nvPr>
            <p:ph idx="4294967295"/>
          </p:nvPr>
        </p:nvGraphicFramePr>
        <p:xfrm>
          <a:off x="0" y="1828800"/>
          <a:ext cx="8915400" cy="3017838"/>
        </p:xfrm>
        <a:graphic>
          <a:graphicData uri="http://schemas.openxmlformats.org/drawingml/2006/table">
            <a:tbl>
              <a:tblPr/>
              <a:tblGrid>
                <a:gridCol w="1981200"/>
                <a:gridCol w="914400"/>
                <a:gridCol w="838200"/>
                <a:gridCol w="914400"/>
                <a:gridCol w="990600"/>
                <a:gridCol w="838200"/>
                <a:gridCol w="1066800"/>
                <a:gridCol w="1371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White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AA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Hisp.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Asian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Interntl.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Unk/Oth/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Not Rep/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Multi-race/Oth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Del Mar College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2010-11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2009-10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1,572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1,487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479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698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44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299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Texas A&amp;M-CC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2010-11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2009-10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1,877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1,801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910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676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135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11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55343" name="Rectangle 47"/>
          <p:cNvSpPr>
            <a:spLocks noChangeArrowheads="1"/>
          </p:cNvSpPr>
          <p:nvPr/>
        </p:nvSpPr>
        <p:spPr bwMode="auto">
          <a:xfrm>
            <a:off x="381000" y="304800"/>
            <a:ext cx="81534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1"/>
                </a:solidFill>
              </a:rPr>
              <a:t>Total Degrees Awarded by Ethnicity</a:t>
            </a:r>
          </a:p>
          <a:p>
            <a:r>
              <a:rPr lang="en-US" sz="2400" b="1">
                <a:solidFill>
                  <a:srgbClr val="808080"/>
                </a:solidFill>
              </a:rPr>
              <a:t>Del Mar College/Texas A&amp;M-CC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27" name="Group 51"/>
          <p:cNvGraphicFramePr>
            <a:graphicFrameLocks noGrp="1"/>
          </p:cNvGraphicFramePr>
          <p:nvPr>
            <p:ph idx="1"/>
          </p:nvPr>
        </p:nvGraphicFramePr>
        <p:xfrm>
          <a:off x="228600" y="1828800"/>
          <a:ext cx="8686800" cy="3857625"/>
        </p:xfrm>
        <a:graphic>
          <a:graphicData uri="http://schemas.openxmlformats.org/drawingml/2006/table">
            <a:tbl>
              <a:tblPr/>
              <a:tblGrid>
                <a:gridCol w="1981200"/>
                <a:gridCol w="1066800"/>
                <a:gridCol w="1295400"/>
                <a:gridCol w="2362200"/>
                <a:gridCol w="1981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Counts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Pre-Matr.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Credit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College Course Completion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Total Course Completions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(b+c)/(a)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Number FTIC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1,548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All Areas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349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1,2,or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1,176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Math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Reading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Writing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442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272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17%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43.3%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Math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Reading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Writing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1083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192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23.3%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26.4%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  <p:sp>
        <p:nvSpPr>
          <p:cNvPr id="24628" name="Text Box 52"/>
          <p:cNvSpPr txBox="1">
            <a:spLocks noChangeArrowheads="1"/>
          </p:cNvSpPr>
          <p:nvPr/>
        </p:nvSpPr>
        <p:spPr bwMode="auto">
          <a:xfrm>
            <a:off x="457200" y="304800"/>
            <a:ext cx="8229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1"/>
                </a:solidFill>
                <a:latin typeface="Arial Black" pitchFamily="34" charset="0"/>
              </a:rPr>
              <a:t>Del Mar College – Fall 2010 (tracked 1 yr)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808080"/>
                </a:solidFill>
                <a:latin typeface="Arial Black" pitchFamily="34" charset="0"/>
              </a:rPr>
              <a:t>Prepared/underprepared students who complete a college-level course (R, W, M)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97" name="Group 53"/>
          <p:cNvGraphicFramePr>
            <a:graphicFrameLocks noGrp="1"/>
          </p:cNvGraphicFramePr>
          <p:nvPr>
            <p:ph idx="4294967295"/>
          </p:nvPr>
        </p:nvGraphicFramePr>
        <p:xfrm>
          <a:off x="228600" y="1828800"/>
          <a:ext cx="8686800" cy="3857625"/>
        </p:xfrm>
        <a:graphic>
          <a:graphicData uri="http://schemas.openxmlformats.org/drawingml/2006/table">
            <a:tbl>
              <a:tblPr/>
              <a:tblGrid>
                <a:gridCol w="1981200"/>
                <a:gridCol w="1371600"/>
                <a:gridCol w="1447800"/>
                <a:gridCol w="1905000"/>
                <a:gridCol w="1981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Counts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Pre-Matr.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Credit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College Course Completion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Total Course Completions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(b+c)/(a)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Number FTIC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1,429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All Areas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1,2,or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Math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Reading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Writing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1,220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1,371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1,351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118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257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153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30.7%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16.7%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81.2%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Math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Reading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Writing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53.1%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70.1%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  <p:sp>
        <p:nvSpPr>
          <p:cNvPr id="57390" name="Text Box 46"/>
          <p:cNvSpPr txBox="1">
            <a:spLocks noChangeArrowheads="1"/>
          </p:cNvSpPr>
          <p:nvPr/>
        </p:nvSpPr>
        <p:spPr bwMode="auto">
          <a:xfrm>
            <a:off x="457200" y="304800"/>
            <a:ext cx="8229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1"/>
                </a:solidFill>
                <a:latin typeface="Arial Black" pitchFamily="34" charset="0"/>
              </a:rPr>
              <a:t>Texas A&amp;M-CC – Fall 2010 (tracked 1 yr.)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808080"/>
                </a:solidFill>
                <a:latin typeface="Arial Black" pitchFamily="34" charset="0"/>
              </a:rPr>
              <a:t>Prepared/underprepared students who complete a college-level course (R, W, M)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39" name="Group 47"/>
          <p:cNvGraphicFramePr>
            <a:graphicFrameLocks noGrp="1"/>
          </p:cNvGraphicFramePr>
          <p:nvPr>
            <p:ph idx="4294967295"/>
          </p:nvPr>
        </p:nvGraphicFramePr>
        <p:xfrm>
          <a:off x="228600" y="1828800"/>
          <a:ext cx="8305800" cy="3857625"/>
        </p:xfrm>
        <a:graphic>
          <a:graphicData uri="http://schemas.openxmlformats.org/drawingml/2006/table">
            <a:tbl>
              <a:tblPr/>
              <a:tblGrid>
                <a:gridCol w="2454275"/>
                <a:gridCol w="1812925"/>
                <a:gridCol w="19812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Counts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Number returning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Fall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Percent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Returning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Fall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Number FTIC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1,548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54.1%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All Areas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67.3%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1,2,or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1,176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50.7%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Math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Reading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Writing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442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284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405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64.3%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57.9%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57.1%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Math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Reading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Writing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1,083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547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426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50.5%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51.6%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52.1%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457200" y="304800"/>
            <a:ext cx="8229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1"/>
                </a:solidFill>
                <a:latin typeface="Arial Black" pitchFamily="34" charset="0"/>
              </a:rPr>
              <a:t>Del Mar College – Fall 2010 Cohort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808080"/>
                </a:solidFill>
                <a:latin typeface="Arial Black" pitchFamily="34" charset="0"/>
              </a:rPr>
              <a:t>Number/Percent of prepared/underprepared students who return the following fall.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26" name="Group 62"/>
          <p:cNvGraphicFramePr>
            <a:graphicFrameLocks noGrp="1"/>
          </p:cNvGraphicFramePr>
          <p:nvPr>
            <p:ph idx="4294967295"/>
          </p:nvPr>
        </p:nvGraphicFramePr>
        <p:xfrm>
          <a:off x="228600" y="1828800"/>
          <a:ext cx="8305800" cy="3857625"/>
        </p:xfrm>
        <a:graphic>
          <a:graphicData uri="http://schemas.openxmlformats.org/drawingml/2006/table">
            <a:tbl>
              <a:tblPr/>
              <a:tblGrid>
                <a:gridCol w="2454275"/>
                <a:gridCol w="1812925"/>
                <a:gridCol w="19812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Counts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Number returning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Fall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Percent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Returning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Fall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Number FTIC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1,429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1,086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All Areas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1,2,or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72.7%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Math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Reading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 in Writing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1,220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1,371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1,351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937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1,054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1,035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76.8%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76.9%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76.6%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Math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Reading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DNM in Writing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145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72.5%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57.1%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67.2%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  <p:sp>
        <p:nvSpPr>
          <p:cNvPr id="36911" name="Text Box 47"/>
          <p:cNvSpPr txBox="1">
            <a:spLocks noChangeArrowheads="1"/>
          </p:cNvSpPr>
          <p:nvPr/>
        </p:nvSpPr>
        <p:spPr bwMode="auto">
          <a:xfrm>
            <a:off x="457200" y="304800"/>
            <a:ext cx="8229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1"/>
                </a:solidFill>
                <a:latin typeface="Arial Black" pitchFamily="34" charset="0"/>
              </a:rPr>
              <a:t>Texas A&amp;M-CC – Fall 2010 Cohort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808080"/>
                </a:solidFill>
                <a:latin typeface="Arial Black" pitchFamily="34" charset="0"/>
              </a:rPr>
              <a:t>Number/Percent of prepared/underprepared students who return the following fall.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014" name="Group 102"/>
          <p:cNvGraphicFramePr>
            <a:graphicFrameLocks noGrp="1"/>
          </p:cNvGraphicFramePr>
          <p:nvPr>
            <p:ph idx="4294967295"/>
          </p:nvPr>
        </p:nvGraphicFramePr>
        <p:xfrm>
          <a:off x="304800" y="2209800"/>
          <a:ext cx="8153400" cy="3233738"/>
        </p:xfrm>
        <a:graphic>
          <a:graphicData uri="http://schemas.openxmlformats.org/drawingml/2006/table">
            <a:tbl>
              <a:tblPr/>
              <a:tblGrid>
                <a:gridCol w="2438400"/>
                <a:gridCol w="1295400"/>
                <a:gridCol w="1381125"/>
                <a:gridCol w="1590675"/>
                <a:gridCol w="1447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Requiring Dev. Ed.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      Grad          Persist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Not Requiring Dev. Ed.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       Grad              Persist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FY2008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(Entering Fall 2005)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28.5%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12.2%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41.1%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FY2009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(Entering Fall 2006)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11.9%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29.5%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19.7%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32.9%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FY 2010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(Entering Fall 2007)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33.0%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17.6%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43.4%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FY 2011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(Entering Fall 2008)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10.0%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30.7%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14.2%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42.9%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38951" name="Text Box 39"/>
          <p:cNvSpPr txBox="1">
            <a:spLocks noChangeArrowheads="1"/>
          </p:cNvSpPr>
          <p:nvPr/>
        </p:nvSpPr>
        <p:spPr bwMode="auto">
          <a:xfrm>
            <a:off x="457200" y="381000"/>
            <a:ext cx="82296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accent1"/>
                </a:solidFill>
                <a:latin typeface="Arial Black" pitchFamily="34" charset="0"/>
              </a:rPr>
              <a:t>Del Mar College</a:t>
            </a:r>
            <a:endParaRPr lang="en-US" sz="2800">
              <a:solidFill>
                <a:schemeClr val="accent1"/>
              </a:solidFill>
              <a:latin typeface="Arial Black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808080"/>
                </a:solidFill>
                <a:latin typeface="Arial Black" pitchFamily="34" charset="0"/>
              </a:rPr>
              <a:t>Percent of FTIC Who Graduated or Persisted after 3 Years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AVATAR Team Members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smtClean="0"/>
              <a:t>Sandra Rippstein</a:t>
            </a:r>
            <a:r>
              <a:rPr lang="en-US" smtClean="0"/>
              <a:t>, Secondary Teacher, Calallen ISD 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Faye Wilson</a:t>
            </a:r>
            <a:r>
              <a:rPr lang="en-US" smtClean="0"/>
              <a:t>, Secondary Teacher, Calallen ISD 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Dr. Melana Silva</a:t>
            </a:r>
            <a:r>
              <a:rPr lang="en-US" smtClean="0"/>
              <a:t>, P-12 Math/Science Curriculum Specialist, Calallen ISD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Paul Johnson</a:t>
            </a:r>
            <a:r>
              <a:rPr lang="en-US" smtClean="0"/>
              <a:t>, Math Instructor, Del Mar College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Dr. Faye Bruun</a:t>
            </a:r>
            <a:r>
              <a:rPr lang="en-US" smtClean="0"/>
              <a:t>, Department of Curriculum &amp; Instruction, Texas A&amp;M-Corpus Christi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Toni Norrell</a:t>
            </a:r>
            <a:r>
              <a:rPr lang="en-US" smtClean="0"/>
              <a:t>, Math Curriculum Consultant, ESC2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Melissa Morin</a:t>
            </a:r>
            <a:r>
              <a:rPr lang="en-US" smtClean="0"/>
              <a:t>, Research Planning, and Initiatives Consultant, ESC2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Dr. Janet Cunningham</a:t>
            </a:r>
            <a:r>
              <a:rPr lang="en-US" smtClean="0"/>
              <a:t>, Executive Director,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mtClean="0"/>
              <a:t>			P-16 Council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9" name="Group 39"/>
          <p:cNvGraphicFramePr>
            <a:graphicFrameLocks noGrp="1"/>
          </p:cNvGraphicFramePr>
          <p:nvPr>
            <p:ph idx="4294967295"/>
          </p:nvPr>
        </p:nvGraphicFramePr>
        <p:xfrm>
          <a:off x="304800" y="1981200"/>
          <a:ext cx="8153400" cy="3657600"/>
        </p:xfrm>
        <a:graphic>
          <a:graphicData uri="http://schemas.openxmlformats.org/drawingml/2006/table">
            <a:tbl>
              <a:tblPr/>
              <a:tblGrid>
                <a:gridCol w="2438400"/>
                <a:gridCol w="1295400"/>
                <a:gridCol w="1381125"/>
                <a:gridCol w="1590675"/>
                <a:gridCol w="1447800"/>
              </a:tblGrid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Requiring Dev. Ed.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      Grad          Persist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Not Requiring Dev. Ed.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       Grad              Persist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FY2009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(Entering Fall 2003)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41.7%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17.0%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56.2%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14.5%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FY 2010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(Entering Fall 2004)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40.2%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16.6%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53.2%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16.5%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1025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FY 2011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(Entering Fall 2005)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31.6%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17.7%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58.5%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12.9%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40998" name="Text Box 38"/>
          <p:cNvSpPr txBox="1">
            <a:spLocks noChangeArrowheads="1"/>
          </p:cNvSpPr>
          <p:nvPr/>
        </p:nvSpPr>
        <p:spPr bwMode="auto">
          <a:xfrm>
            <a:off x="457200" y="381000"/>
            <a:ext cx="82296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accent1"/>
                </a:solidFill>
                <a:latin typeface="Arial Black" pitchFamily="34" charset="0"/>
              </a:rPr>
              <a:t>Texas A&amp;M - CC</a:t>
            </a:r>
            <a:endParaRPr lang="en-US" sz="2800">
              <a:solidFill>
                <a:schemeClr val="accent1"/>
              </a:solidFill>
              <a:latin typeface="Arial Black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808080"/>
                </a:solidFill>
                <a:latin typeface="Arial Black" pitchFamily="34" charset="0"/>
              </a:rPr>
              <a:t>Percent of FTIC Who Graduated or Persisted after 6 Years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/>
          </p:cNvSpPr>
          <p:nvPr>
            <p:ph type="ctr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effectLst/>
              </a:rPr>
              <a:t>QUESTIONS?</a:t>
            </a:r>
          </a:p>
        </p:txBody>
      </p:sp>
      <p:sp>
        <p:nvSpPr>
          <p:cNvPr id="61445" name="Rectang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09538">
              <a:lnSpc>
                <a:spcPct val="90000"/>
              </a:lnSpc>
            </a:pPr>
            <a:r>
              <a:rPr lang="en-US" smtClean="0"/>
              <a:t>Contact:</a:t>
            </a:r>
          </a:p>
          <a:p>
            <a:pPr marL="109538">
              <a:lnSpc>
                <a:spcPct val="90000"/>
              </a:lnSpc>
            </a:pPr>
            <a:r>
              <a:rPr lang="en-US" smtClean="0"/>
              <a:t>Dr. Janet M. Cunningham</a:t>
            </a:r>
          </a:p>
          <a:p>
            <a:pPr marL="109538">
              <a:lnSpc>
                <a:spcPct val="90000"/>
              </a:lnSpc>
            </a:pPr>
            <a:r>
              <a:rPr lang="en-US" smtClean="0"/>
              <a:t>361-242-5980</a:t>
            </a:r>
          </a:p>
          <a:p>
            <a:pPr marL="109538">
              <a:lnSpc>
                <a:spcPct val="90000"/>
              </a:lnSpc>
            </a:pPr>
            <a:r>
              <a:rPr lang="en-US" smtClean="0"/>
              <a:t>jcunningham@edexcellence.org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68" name="Rectangle 8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Expand awareness of and create regional vertical alignment initiatives to prepare and support students who are college and career ready.</a:t>
            </a:r>
          </a:p>
          <a:p>
            <a:r>
              <a:rPr lang="en-US" smtClean="0"/>
              <a:t>Identify and implement strategies to close regional curriculum gaps.</a:t>
            </a:r>
          </a:p>
          <a:p>
            <a:r>
              <a:rPr lang="en-US" smtClean="0"/>
              <a:t>Identify processes to assess and celebrate regional progress in preparing college and career readied students.</a:t>
            </a:r>
          </a:p>
          <a:p>
            <a:r>
              <a:rPr lang="en-US" smtClean="0"/>
              <a:t>Share best practices.</a:t>
            </a:r>
          </a:p>
        </p:txBody>
      </p:sp>
      <p:sp>
        <p:nvSpPr>
          <p:cNvPr id="63572" name="Text Box 84"/>
          <p:cNvSpPr txBox="1">
            <a:spLocks noChangeArrowheads="1"/>
          </p:cNvSpPr>
          <p:nvPr>
            <p:ph type="title"/>
          </p:nvPr>
        </p:nvSpPr>
        <p:spPr bwMode="auto">
          <a:xfrm>
            <a:off x="381000" y="228600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4000" smtClean="0">
                <a:solidFill>
                  <a:schemeClr val="accent1"/>
                </a:solidFill>
                <a:effectLst/>
              </a:rPr>
              <a:t>AVATAR PROJECT GOALS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211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Team Project Goals:</a:t>
            </a:r>
            <a:br>
              <a:rPr lang="en-US" dirty="0" smtClean="0"/>
            </a:br>
            <a:endParaRPr lang="en-US" sz="3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4525963"/>
          </a:xfrm>
        </p:spPr>
        <p:txBody>
          <a:bodyPr/>
          <a:lstStyle/>
          <a:p>
            <a:pPr marL="53975" indent="7938" defTabSz="457200"/>
            <a:r>
              <a:rPr lang="en-US" b="1" smtClean="0"/>
              <a:t>Total Students:</a:t>
            </a:r>
            <a:r>
              <a:rPr lang="en-US" smtClean="0"/>
              <a:t>  </a:t>
            </a:r>
            <a:r>
              <a:rPr lang="en-US" sz="2300" smtClean="0"/>
              <a:t>3,836</a:t>
            </a:r>
          </a:p>
          <a:p>
            <a:pPr marL="53975" indent="7938" defTabSz="457200"/>
            <a:r>
              <a:rPr lang="en-US" b="1" smtClean="0"/>
              <a:t>Ethic Distribution</a:t>
            </a:r>
          </a:p>
          <a:p>
            <a:pPr marL="625475" lvl="1" indent="-168275" defTabSz="457200">
              <a:buFont typeface="Verdana" pitchFamily="34" charset="0"/>
              <a:buNone/>
            </a:pPr>
            <a:r>
              <a:rPr lang="en-US" smtClean="0"/>
              <a:t>*African American – 57		*Am Indian - 20</a:t>
            </a:r>
          </a:p>
          <a:p>
            <a:pPr marL="625475" lvl="1" indent="-168275" defTabSz="457200">
              <a:buFont typeface="Verdana" pitchFamily="34" charset="0"/>
              <a:buNone/>
            </a:pPr>
            <a:r>
              <a:rPr lang="en-US" smtClean="0"/>
              <a:t>*Hispanic – 2,073				*Asian - 25</a:t>
            </a:r>
          </a:p>
          <a:p>
            <a:pPr marL="625475" lvl="1" indent="-168275" defTabSz="457200">
              <a:buFont typeface="Verdana" pitchFamily="34" charset="0"/>
              <a:buNone/>
            </a:pPr>
            <a:r>
              <a:rPr lang="en-US" smtClean="0"/>
              <a:t>*White – 1,620					*Pacific Islander - 7</a:t>
            </a:r>
          </a:p>
          <a:p>
            <a:pPr marL="625475" lvl="1" indent="-168275" defTabSz="457200">
              <a:buFont typeface="Verdana" pitchFamily="34" charset="0"/>
              <a:buNone/>
            </a:pPr>
            <a:r>
              <a:rPr lang="en-US" smtClean="0"/>
              <a:t>										*Two or More Races - 34</a:t>
            </a:r>
          </a:p>
          <a:p>
            <a:pPr marL="53975" indent="7938" defTabSz="457200"/>
            <a:r>
              <a:rPr lang="en-US" b="1" smtClean="0"/>
              <a:t>Students by Grade</a:t>
            </a:r>
          </a:p>
          <a:p>
            <a:pPr marL="53975" indent="7938" defTabSz="457200">
              <a:buFont typeface="Wingdings 3" pitchFamily="18" charset="2"/>
              <a:buNone/>
            </a:pPr>
            <a:r>
              <a:rPr lang="en-US" smtClean="0"/>
              <a:t>	*</a:t>
            </a:r>
            <a:r>
              <a:rPr lang="en-US" sz="2300" smtClean="0"/>
              <a:t>Grade 9 – 335					*Grade 11 - 304</a:t>
            </a:r>
          </a:p>
          <a:p>
            <a:pPr marL="625475" lvl="1" indent="-168275" defTabSz="457200">
              <a:buFont typeface="Verdana" pitchFamily="34" charset="0"/>
              <a:buNone/>
            </a:pPr>
            <a:r>
              <a:rPr lang="en-US" smtClean="0"/>
              <a:t>*Grade 10 – 277				*Grade 12 – 282</a:t>
            </a:r>
          </a:p>
          <a:p>
            <a:pPr marL="53975" indent="7938" defTabSz="457200"/>
            <a:r>
              <a:rPr lang="en-US" b="1" smtClean="0"/>
              <a:t>Economically Disadvantaged:</a:t>
            </a:r>
            <a:r>
              <a:rPr lang="en-US" smtClean="0"/>
              <a:t> </a:t>
            </a:r>
            <a:r>
              <a:rPr lang="en-US" sz="2300" smtClean="0"/>
              <a:t>1,728</a:t>
            </a:r>
          </a:p>
          <a:p>
            <a:pPr marL="53975" indent="7938" defTabSz="457200"/>
            <a:r>
              <a:rPr lang="en-US" b="1" smtClean="0"/>
              <a:t>Limited English Proficient (LEP):</a:t>
            </a:r>
            <a:r>
              <a:rPr lang="en-US" smtClean="0"/>
              <a:t> </a:t>
            </a:r>
            <a:r>
              <a:rPr lang="en-US" sz="2300" smtClean="0"/>
              <a:t>83</a:t>
            </a:r>
          </a:p>
          <a:p>
            <a:pPr marL="53975" indent="7938" defTabSz="457200"/>
            <a:r>
              <a:rPr lang="en-US" b="1" smtClean="0"/>
              <a:t>At-Risk:</a:t>
            </a:r>
            <a:r>
              <a:rPr lang="en-US" smtClean="0"/>
              <a:t> </a:t>
            </a:r>
            <a:r>
              <a:rPr lang="en-US" sz="2300" smtClean="0"/>
              <a:t>1,301</a:t>
            </a:r>
          </a:p>
          <a:p>
            <a:pPr marL="625475" lvl="1" indent="-168275" defTabSz="457200">
              <a:buFont typeface="Verdana" pitchFamily="34" charset="0"/>
              <a:buNone/>
            </a:pPr>
            <a:r>
              <a:rPr lang="en-US" smtClean="0"/>
              <a:t> 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33400" y="29845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1"/>
                </a:solidFill>
                <a:latin typeface="Arial Black" pitchFamily="34" charset="0"/>
              </a:rPr>
              <a:t>Calallen ISD School Data – 2010-11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1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8382000" cy="3611563"/>
          </a:xfrm>
        </p:spPr>
        <p:txBody>
          <a:bodyPr/>
          <a:lstStyle/>
          <a:p>
            <a:pPr marL="53975" indent="7938" defTabSz="457200"/>
            <a:r>
              <a:rPr lang="en-US" b="1" smtClean="0"/>
              <a:t>Total Graduates:</a:t>
            </a:r>
            <a:r>
              <a:rPr lang="en-US" smtClean="0"/>
              <a:t> </a:t>
            </a:r>
            <a:r>
              <a:rPr lang="en-US" sz="2300" smtClean="0"/>
              <a:t>254</a:t>
            </a:r>
          </a:p>
          <a:p>
            <a:pPr marL="53975" indent="7938" defTabSz="457200">
              <a:buFont typeface="Wingdings 3" pitchFamily="18" charset="2"/>
              <a:buNone/>
            </a:pPr>
            <a:r>
              <a:rPr lang="en-US" smtClean="0"/>
              <a:t>	</a:t>
            </a:r>
            <a:r>
              <a:rPr lang="en-US" b="1" smtClean="0"/>
              <a:t>By Ethnicity				Count			Percent</a:t>
            </a:r>
            <a:endParaRPr lang="en-US" sz="2300" b="1" smtClean="0"/>
          </a:p>
          <a:p>
            <a:pPr marL="53975" indent="7938" defTabSz="457200">
              <a:buFont typeface="Wingdings 3" pitchFamily="18" charset="2"/>
              <a:buNone/>
            </a:pPr>
            <a:r>
              <a:rPr lang="en-US" sz="2300" smtClean="0"/>
              <a:t>		</a:t>
            </a:r>
            <a:r>
              <a:rPr lang="en-US" smtClean="0"/>
              <a:t>African American: 		</a:t>
            </a:r>
            <a:r>
              <a:rPr lang="en-US" sz="2300" smtClean="0"/>
              <a:t>    4				  1.6%</a:t>
            </a:r>
          </a:p>
          <a:p>
            <a:pPr marL="53975" indent="7938" defTabSz="457200">
              <a:buFont typeface="Wingdings 3" pitchFamily="18" charset="2"/>
              <a:buNone/>
            </a:pPr>
            <a:r>
              <a:rPr lang="en-US" sz="2300" smtClean="0"/>
              <a:t>		</a:t>
            </a:r>
            <a:r>
              <a:rPr lang="en-US" smtClean="0"/>
              <a:t>Hispanic: 					</a:t>
            </a:r>
            <a:r>
              <a:rPr lang="en-US" sz="2300" smtClean="0"/>
              <a:t>114				44.9%</a:t>
            </a:r>
          </a:p>
          <a:p>
            <a:pPr marL="53975" indent="7938" defTabSz="457200">
              <a:buFont typeface="Wingdings 3" pitchFamily="18" charset="2"/>
              <a:buNone/>
            </a:pPr>
            <a:r>
              <a:rPr lang="en-US" sz="2300" smtClean="0"/>
              <a:t>		</a:t>
            </a:r>
            <a:r>
              <a:rPr lang="en-US" smtClean="0"/>
              <a:t>White: 						</a:t>
            </a:r>
            <a:r>
              <a:rPr lang="en-US" sz="2300" smtClean="0"/>
              <a:t>133				52.4%</a:t>
            </a:r>
          </a:p>
          <a:p>
            <a:pPr marL="53975" indent="7938" defTabSz="457200">
              <a:buFont typeface="Wingdings 3" pitchFamily="18" charset="2"/>
              <a:buNone/>
            </a:pPr>
            <a:r>
              <a:rPr lang="en-US" sz="2300" smtClean="0"/>
              <a:t>		</a:t>
            </a:r>
            <a:r>
              <a:rPr lang="en-US" smtClean="0"/>
              <a:t>American Indian: </a:t>
            </a:r>
            <a:r>
              <a:rPr lang="en-US" sz="2300" smtClean="0"/>
              <a:t>		    1				    .4%</a:t>
            </a:r>
          </a:p>
          <a:p>
            <a:pPr marL="53975" indent="7938" defTabSz="457200">
              <a:buFont typeface="Wingdings 3" pitchFamily="18" charset="2"/>
              <a:buNone/>
            </a:pPr>
            <a:r>
              <a:rPr lang="en-US" sz="2300" smtClean="0"/>
              <a:t>		</a:t>
            </a:r>
            <a:r>
              <a:rPr lang="en-US" smtClean="0"/>
              <a:t>Asian: 						    </a:t>
            </a:r>
            <a:r>
              <a:rPr lang="en-US" sz="2300" smtClean="0"/>
              <a:t>0					0%</a:t>
            </a:r>
          </a:p>
          <a:p>
            <a:pPr marL="53975" indent="7938" defTabSz="457200">
              <a:buFont typeface="Wingdings 3" pitchFamily="18" charset="2"/>
              <a:buNone/>
            </a:pPr>
            <a:r>
              <a:rPr lang="en-US" sz="2300" smtClean="0"/>
              <a:t>		</a:t>
            </a:r>
            <a:r>
              <a:rPr lang="en-US" smtClean="0"/>
              <a:t>Pacific Islander:				</a:t>
            </a:r>
            <a:r>
              <a:rPr lang="en-US" sz="2300" smtClean="0"/>
              <a:t>0					0%</a:t>
            </a:r>
          </a:p>
          <a:p>
            <a:pPr marL="53975" indent="7938" defTabSz="457200">
              <a:buFont typeface="Wingdings 3" pitchFamily="18" charset="2"/>
              <a:buNone/>
            </a:pPr>
            <a:r>
              <a:rPr lang="en-US" sz="2300" smtClean="0"/>
              <a:t>		</a:t>
            </a:r>
            <a:r>
              <a:rPr lang="en-US" smtClean="0"/>
              <a:t>Two or More Races: 		</a:t>
            </a:r>
            <a:r>
              <a:rPr lang="en-US" sz="2300" smtClean="0"/>
              <a:t>2				    .8%</a:t>
            </a:r>
          </a:p>
          <a:p>
            <a:pPr marL="53975" indent="7938" defTabSz="457200">
              <a:buFont typeface="Wingdings 3" pitchFamily="18" charset="2"/>
              <a:buNone/>
            </a:pPr>
            <a:endParaRPr lang="en-US" sz="2300" smtClean="0"/>
          </a:p>
          <a:p>
            <a:pPr marL="53975" indent="7938" defTabSz="457200">
              <a:buFont typeface="Wingdings 3" pitchFamily="18" charset="2"/>
              <a:buNone/>
            </a:pPr>
            <a:endParaRPr lang="en-US" sz="2300" smtClean="0"/>
          </a:p>
          <a:p>
            <a:pPr marL="53975" indent="7938" defTabSz="457200">
              <a:buFont typeface="Wingdings 3" pitchFamily="18" charset="2"/>
              <a:buNone/>
            </a:pPr>
            <a:endParaRPr lang="en-US" sz="2300" smtClean="0"/>
          </a:p>
          <a:p>
            <a:pPr marL="625475" lvl="1" indent="-168275" defTabSz="457200"/>
            <a:endParaRPr lang="en-US" sz="2100" smtClean="0"/>
          </a:p>
          <a:p>
            <a:pPr marL="53975" indent="7938" defTabSz="457200"/>
            <a:endParaRPr lang="en-US" sz="2300" smtClean="0"/>
          </a:p>
          <a:p>
            <a:pPr marL="625475" lvl="1" indent="-168275" defTabSz="457200">
              <a:buFont typeface="Verdana" pitchFamily="34" charset="0"/>
              <a:buNone/>
            </a:pPr>
            <a:r>
              <a:rPr lang="en-US" smtClean="0"/>
              <a:t> 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533400" y="29845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1"/>
                </a:solidFill>
                <a:latin typeface="Arial Black" pitchFamily="34" charset="0"/>
              </a:rPr>
              <a:t>Calallen ISD School Data          </a:t>
            </a:r>
            <a:r>
              <a:rPr lang="en-US" sz="3200" b="1">
                <a:solidFill>
                  <a:srgbClr val="808080"/>
                </a:solidFill>
                <a:latin typeface="Arial Black" pitchFamily="34" charset="0"/>
              </a:rPr>
              <a:t>Class of 2010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41" name="Group 61"/>
          <p:cNvGraphicFramePr>
            <a:graphicFrameLocks noGrp="1"/>
          </p:cNvGraphicFramePr>
          <p:nvPr>
            <p:ph idx="1"/>
          </p:nvPr>
        </p:nvGraphicFramePr>
        <p:xfrm>
          <a:off x="228600" y="1481138"/>
          <a:ext cx="8763000" cy="4308475"/>
        </p:xfrm>
        <a:graphic>
          <a:graphicData uri="http://schemas.openxmlformats.org/drawingml/2006/table">
            <a:tbl>
              <a:tblPr/>
              <a:tblGrid>
                <a:gridCol w="2514600"/>
                <a:gridCol w="7620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St.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ESC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CHS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AA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His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Whi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SpE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EcD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AtR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65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Met 2011- Gr. 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Met 2011- Gr.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Met 2011- Gr.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83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86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1265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Met 2010- Gr. 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Met 2010- Gr.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Met 2010- Gr.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85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95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1265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Met 2009- Gr. 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Met 2009- Gr.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% Met 2009- Gr.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74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78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94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  <p:sp>
        <p:nvSpPr>
          <p:cNvPr id="20540" name="Text Box 60"/>
          <p:cNvSpPr txBox="1">
            <a:spLocks noChangeArrowheads="1"/>
          </p:cNvSpPr>
          <p:nvPr/>
        </p:nvSpPr>
        <p:spPr bwMode="auto">
          <a:xfrm>
            <a:off x="457200" y="304800"/>
            <a:ext cx="8458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accent1"/>
                </a:solidFill>
                <a:latin typeface="Arial Black" pitchFamily="34" charset="0"/>
              </a:rPr>
              <a:t>Calallen HS</a:t>
            </a:r>
            <a:r>
              <a:rPr lang="en-US" sz="2800">
                <a:solidFill>
                  <a:schemeClr val="accent1"/>
                </a:solidFill>
                <a:latin typeface="Arial Black" pitchFamily="34" charset="0"/>
              </a:rPr>
              <a:t>                                     </a:t>
            </a:r>
            <a:r>
              <a:rPr lang="en-US" sz="2800">
                <a:solidFill>
                  <a:srgbClr val="808080"/>
                </a:solidFill>
                <a:latin typeface="Arial Black" pitchFamily="34" charset="0"/>
              </a:rPr>
              <a:t>TAKS Mathematics</a:t>
            </a:r>
            <a:r>
              <a:rPr lang="en-US" sz="2800">
                <a:solidFill>
                  <a:schemeClr val="accent1"/>
                </a:solidFill>
                <a:latin typeface="Arial Black" pitchFamily="34" charset="0"/>
              </a:rPr>
              <a:t> </a:t>
            </a:r>
            <a:r>
              <a:rPr lang="en-US" sz="2800">
                <a:solidFill>
                  <a:srgbClr val="808080"/>
                </a:solidFill>
                <a:latin typeface="Arial Black" pitchFamily="34" charset="0"/>
              </a:rPr>
              <a:t>Percent Met Standard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22" name="Group 94"/>
          <p:cNvGraphicFramePr>
            <a:graphicFrameLocks noGrp="1"/>
          </p:cNvGraphicFramePr>
          <p:nvPr>
            <p:ph idx="1"/>
          </p:nvPr>
        </p:nvGraphicFramePr>
        <p:xfrm>
          <a:off x="228600" y="1481138"/>
          <a:ext cx="8763000" cy="4340225"/>
        </p:xfrm>
        <a:graphic>
          <a:graphicData uri="http://schemas.openxmlformats.org/drawingml/2006/table">
            <a:tbl>
              <a:tblPr/>
              <a:tblGrid>
                <a:gridCol w="2514600"/>
                <a:gridCol w="7620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St.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ESC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CHS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AA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His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Whi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SpE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EcD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AtR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65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Adv. Course/Dual Enroll. Completions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2009-10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2008-09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1265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AP/IB Results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Tested 2010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         2009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Examinees &gt;=Criter.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         2010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         2009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Scores &gt;=Criterion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         2010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         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21%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51%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51%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34%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27%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29%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57%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68%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49%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62%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18%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14%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58%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44%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22623" name="Text Box 95"/>
          <p:cNvSpPr txBox="1">
            <a:spLocks noChangeArrowheads="1"/>
          </p:cNvSpPr>
          <p:nvPr/>
        </p:nvSpPr>
        <p:spPr bwMode="auto">
          <a:xfrm>
            <a:off x="457200" y="304800"/>
            <a:ext cx="8458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accent1"/>
                </a:solidFill>
                <a:latin typeface="Arial Black" pitchFamily="34" charset="0"/>
              </a:rPr>
              <a:t>Calallen HS</a:t>
            </a:r>
            <a:r>
              <a:rPr lang="en-US" sz="2800">
                <a:solidFill>
                  <a:schemeClr val="accent1"/>
                </a:solidFill>
                <a:latin typeface="Arial Black" pitchFamily="34" charset="0"/>
              </a:rPr>
              <a:t>                                      </a:t>
            </a:r>
            <a:r>
              <a:rPr lang="en-US" sz="2800">
                <a:solidFill>
                  <a:srgbClr val="808080"/>
                </a:solidFill>
                <a:latin typeface="Arial Black" pitchFamily="34" charset="0"/>
              </a:rPr>
              <a:t>College Readiness Indicators</a:t>
            </a:r>
            <a:endParaRPr lang="en-US" sz="2400">
              <a:solidFill>
                <a:srgbClr val="80808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284" name="Group 204"/>
          <p:cNvGraphicFramePr>
            <a:graphicFrameLocks noGrp="1"/>
          </p:cNvGraphicFramePr>
          <p:nvPr>
            <p:ph idx="4294967295"/>
          </p:nvPr>
        </p:nvGraphicFramePr>
        <p:xfrm>
          <a:off x="228600" y="1752600"/>
          <a:ext cx="8763000" cy="4324350"/>
        </p:xfrm>
        <a:graphic>
          <a:graphicData uri="http://schemas.openxmlformats.org/drawingml/2006/table">
            <a:tbl>
              <a:tblPr/>
              <a:tblGrid>
                <a:gridCol w="2514600"/>
                <a:gridCol w="7620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St.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ESC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CHS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AA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His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Whi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SpE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EcD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AtR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Tx. Success Initiative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ELA 2011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ELA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68%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58%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  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Math 2011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Math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69%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67%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38%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College Ready Grad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ELA 2010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ELA 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76%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78%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&lt;1%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Math 2010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Math 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64%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58%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74%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66%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*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18% &lt;1%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Both Subjects 2010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Both Subjects 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63%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58%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65%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&lt;1%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&lt;1%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48%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21%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46276" name="Text Box 196"/>
          <p:cNvSpPr txBox="1">
            <a:spLocks noChangeArrowheads="1"/>
          </p:cNvSpPr>
          <p:nvPr/>
        </p:nvSpPr>
        <p:spPr bwMode="auto">
          <a:xfrm>
            <a:off x="457200" y="304800"/>
            <a:ext cx="8458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accent1"/>
                </a:solidFill>
                <a:latin typeface="Arial Black" pitchFamily="34" charset="0"/>
              </a:rPr>
              <a:t>Calallen HS</a:t>
            </a:r>
            <a:r>
              <a:rPr lang="en-US" sz="2800">
                <a:solidFill>
                  <a:schemeClr val="accent1"/>
                </a:solidFill>
                <a:latin typeface="Arial Black" pitchFamily="34" charset="0"/>
              </a:rPr>
              <a:t>                                      </a:t>
            </a:r>
            <a:r>
              <a:rPr lang="en-US" sz="2800">
                <a:solidFill>
                  <a:srgbClr val="808080"/>
                </a:solidFill>
                <a:latin typeface="Arial Black" pitchFamily="34" charset="0"/>
              </a:rPr>
              <a:t>College Readiness Indicators</a:t>
            </a:r>
            <a:endParaRPr lang="en-US" sz="2400">
              <a:solidFill>
                <a:srgbClr val="80808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605</TotalTime>
  <Words>1257</Words>
  <Application>Microsoft Office PowerPoint</Application>
  <PresentationFormat>On-screen Show (4:3)</PresentationFormat>
  <Paragraphs>810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21</vt:i4>
      </vt:variant>
    </vt:vector>
  </HeadingPairs>
  <TitlesOfParts>
    <vt:vector size="40" baseType="lpstr">
      <vt:lpstr>Lucida Sans Unicode</vt:lpstr>
      <vt:lpstr>Arial</vt:lpstr>
      <vt:lpstr>Wingdings 3</vt:lpstr>
      <vt:lpstr>Verdana</vt:lpstr>
      <vt:lpstr>Wingdings 2</vt:lpstr>
      <vt:lpstr>Calibri</vt:lpstr>
      <vt:lpstr>Garamond</vt:lpstr>
      <vt:lpstr>Arial Unicode MS</vt:lpstr>
      <vt:lpstr>MS Gothic</vt:lpstr>
      <vt:lpstr>Times New Roman</vt:lpstr>
      <vt:lpstr>Arial Black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Slide 1</vt:lpstr>
      <vt:lpstr>Slide 2</vt:lpstr>
      <vt:lpstr>AVATAR PROJECT GOALS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Year of Accomplishments</dc:title>
  <dc:creator>Janet</dc:creator>
  <cp:lastModifiedBy>jcunningham</cp:lastModifiedBy>
  <cp:revision>18</cp:revision>
  <dcterms:created xsi:type="dcterms:W3CDTF">2012-06-05T02:29:14Z</dcterms:created>
  <dcterms:modified xsi:type="dcterms:W3CDTF">2012-09-24T21:16:04Z</dcterms:modified>
</cp:coreProperties>
</file>