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1" r:id="rId1"/>
  </p:sldMasterIdLst>
  <p:notesMasterIdLst>
    <p:notesMasterId r:id="rId10"/>
  </p:notesMasterIdLst>
  <p:sldIdLst>
    <p:sldId id="256" r:id="rId2"/>
    <p:sldId id="517" r:id="rId3"/>
    <p:sldId id="520" r:id="rId4"/>
    <p:sldId id="516" r:id="rId5"/>
    <p:sldId id="519" r:id="rId6"/>
    <p:sldId id="431" r:id="rId7"/>
    <p:sldId id="521" r:id="rId8"/>
    <p:sldId id="44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9A9A9"/>
    <a:srgbClr val="722A28"/>
    <a:srgbClr val="FFD757"/>
    <a:srgbClr val="DAA600"/>
    <a:srgbClr val="A6CE28"/>
    <a:srgbClr val="349C4D"/>
    <a:srgbClr val="8EB022"/>
    <a:srgbClr val="3B16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88933" autoAdjust="0"/>
  </p:normalViewPr>
  <p:slideViewPr>
    <p:cSldViewPr>
      <p:cViewPr varScale="1">
        <p:scale>
          <a:sx n="116" d="100"/>
          <a:sy n="116" d="100"/>
        </p:scale>
        <p:origin x="1416"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6D5796A-7CDB-40B9-A11F-D421A28B91ED}" type="datetimeFigureOut">
              <a:rPr lang="en-US" smtClean="0"/>
              <a:pPr/>
              <a:t>7/5/2016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9ACFD8-91C1-4EFF-B273-5897C9E97F7B}" type="slidenum">
              <a:rPr lang="en-US" smtClean="0"/>
              <a:pPr/>
              <a:t>‹#›</a:t>
            </a:fld>
            <a:endParaRPr lang="en-US" dirty="0"/>
          </a:p>
        </p:txBody>
      </p:sp>
    </p:spTree>
    <p:extLst>
      <p:ext uri="{BB962C8B-B14F-4D97-AF65-F5344CB8AC3E}">
        <p14:creationId xmlns:p14="http://schemas.microsoft.com/office/powerpoint/2010/main" val="1649112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9ACFD8-91C1-4EFF-B273-5897C9E97F7B}" type="slidenum">
              <a:rPr lang="en-US" smtClean="0"/>
              <a:pPr/>
              <a:t>1</a:t>
            </a:fld>
            <a:endParaRPr lang="en-US" dirty="0"/>
          </a:p>
        </p:txBody>
      </p:sp>
    </p:spTree>
    <p:extLst>
      <p:ext uri="{BB962C8B-B14F-4D97-AF65-F5344CB8AC3E}">
        <p14:creationId xmlns:p14="http://schemas.microsoft.com/office/powerpoint/2010/main" val="669365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9ACFD8-91C1-4EFF-B273-5897C9E97F7B}" type="slidenum">
              <a:rPr lang="en-US" smtClean="0"/>
              <a:pPr/>
              <a:t>2</a:t>
            </a:fld>
            <a:endParaRPr lang="en-US" dirty="0"/>
          </a:p>
        </p:txBody>
      </p:sp>
    </p:spTree>
    <p:extLst>
      <p:ext uri="{BB962C8B-B14F-4D97-AF65-F5344CB8AC3E}">
        <p14:creationId xmlns:p14="http://schemas.microsoft.com/office/powerpoint/2010/main" val="1588120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9ACFD8-91C1-4EFF-B273-5897C9E97F7B}" type="slidenum">
              <a:rPr lang="en-US" smtClean="0"/>
              <a:pPr/>
              <a:t>4</a:t>
            </a:fld>
            <a:endParaRPr lang="en-US" dirty="0"/>
          </a:p>
        </p:txBody>
      </p:sp>
    </p:spTree>
    <p:extLst>
      <p:ext uri="{BB962C8B-B14F-4D97-AF65-F5344CB8AC3E}">
        <p14:creationId xmlns:p14="http://schemas.microsoft.com/office/powerpoint/2010/main" val="3835613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9ACFD8-91C1-4EFF-B273-5897C9E97F7B}" type="slidenum">
              <a:rPr lang="en-US" smtClean="0"/>
              <a:pPr/>
              <a:t>6</a:t>
            </a:fld>
            <a:endParaRPr lang="en-US" dirty="0"/>
          </a:p>
        </p:txBody>
      </p:sp>
    </p:spTree>
    <p:extLst>
      <p:ext uri="{BB962C8B-B14F-4D97-AF65-F5344CB8AC3E}">
        <p14:creationId xmlns:p14="http://schemas.microsoft.com/office/powerpoint/2010/main" val="817220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p>
          <a:p>
            <a:pPr defTabSz="909188">
              <a:defRPr/>
            </a:pPr>
            <a:r>
              <a:rPr lang="en-US" dirty="0" smtClean="0"/>
              <a:t>HB 5 requires that the endorsement will be placed on the diploma and transcript.</a:t>
            </a:r>
          </a:p>
          <a:p>
            <a:endParaRPr lang="en-US" dirty="0" smtClean="0"/>
          </a:p>
          <a:p>
            <a:r>
              <a:rPr lang="en-US" dirty="0" smtClean="0"/>
              <a:t>SBOE can choose to include</a:t>
            </a:r>
            <a:r>
              <a:rPr lang="en-US" baseline="0" dirty="0" smtClean="0"/>
              <a:t> specific course requirements in each of the endorsement areas but we do not know yet if they will do this.  They have the authority to do so.</a:t>
            </a:r>
          </a:p>
          <a:p>
            <a:endParaRPr lang="en-US" dirty="0" smtClean="0"/>
          </a:p>
          <a:p>
            <a:r>
              <a:rPr lang="en-US" dirty="0" smtClean="0"/>
              <a:t>HB</a:t>
            </a:r>
            <a:r>
              <a:rPr lang="en-US" baseline="0" dirty="0" smtClean="0"/>
              <a:t> 5 requires that students must have multiple options for earning each endorsement, including, to the greatest extent possible, coherent sequences of courses.  Additionally, the statute requires that student must be permitted to enroll in courses under more than one endorsement curriculum before the student’s junior year.</a:t>
            </a:r>
          </a:p>
          <a:p>
            <a:endParaRPr lang="en-US" dirty="0" smtClean="0"/>
          </a:p>
          <a:p>
            <a:r>
              <a:rPr lang="en-US" dirty="0" smtClean="0"/>
              <a:t>STEM – least complicated endorsement in statute.  TEA has talked with SBOE about possible CTE courses</a:t>
            </a:r>
            <a:r>
              <a:rPr lang="en-US" baseline="0" dirty="0" smtClean="0"/>
              <a:t> for this area.</a:t>
            </a:r>
          </a:p>
          <a:p>
            <a:endParaRPr lang="en-US" baseline="0" dirty="0" smtClean="0"/>
          </a:p>
          <a:p>
            <a:r>
              <a:rPr lang="en-US" baseline="0" dirty="0" smtClean="0"/>
              <a:t>Business and Industry – aligns a lot to the current career clusters in CTE.  TEA has visited with SBOE about possibly aligning these to the current coherent sequences in clusters.</a:t>
            </a:r>
          </a:p>
          <a:p>
            <a:endParaRPr lang="en-US" baseline="0" dirty="0" smtClean="0"/>
          </a:p>
          <a:p>
            <a:r>
              <a:rPr lang="en-US" baseline="0" dirty="0" smtClean="0"/>
              <a:t>Public Services – Per TEA’s conversation with SBOE, Culinary Arts &amp; Hospitality may be moved from this endorsement to the Business and Industry endorsement.</a:t>
            </a:r>
          </a:p>
          <a:p>
            <a:endParaRPr lang="en-US" baseline="0" dirty="0" smtClean="0"/>
          </a:p>
          <a:p>
            <a:r>
              <a:rPr lang="en-US" baseline="0" dirty="0" smtClean="0"/>
              <a:t>Arts and Humanities – Per TEA’s conversation with SBOE, Political Science may be moving to Public Services – as that is more closely aligned with where courses reside within current course clusters.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D67A0E5-AC3F-42E9-80E3-48AD357341AD}" type="slidenum">
              <a:rPr lang="en-US" smtClean="0"/>
              <a:pPr/>
              <a:t>7</a:t>
            </a:fld>
            <a:endParaRPr lang="en-US"/>
          </a:p>
        </p:txBody>
      </p:sp>
    </p:spTree>
    <p:extLst>
      <p:ext uri="{BB962C8B-B14F-4D97-AF65-F5344CB8AC3E}">
        <p14:creationId xmlns:p14="http://schemas.microsoft.com/office/powerpoint/2010/main" val="12148395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userDrawn="1"/>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A79836AA-2E5C-4B78-BCFE-529AC8470618}" type="slidenum">
              <a:rPr lang="en-US" smtClean="0"/>
              <a:pPr/>
              <a:t>‹#›</a:t>
            </a:fld>
            <a:endParaRPr lang="en-US" dirty="0"/>
          </a:p>
        </p:txBody>
      </p:sp>
      <p:pic>
        <p:nvPicPr>
          <p:cNvPr id="1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02262" y="2133600"/>
            <a:ext cx="4758475" cy="2324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9"/>
          <p:cNvSpPr txBox="1"/>
          <p:nvPr userDrawn="1"/>
        </p:nvSpPr>
        <p:spPr>
          <a:xfrm>
            <a:off x="2002262" y="6329723"/>
            <a:ext cx="5105400" cy="400110"/>
          </a:xfrm>
          <a:prstGeom prst="rect">
            <a:avLst/>
          </a:prstGeom>
          <a:noFill/>
        </p:spPr>
        <p:txBody>
          <a:bodyPr wrap="square" rtlCol="0">
            <a:spAutoFit/>
          </a:bodyPr>
          <a:lstStyle/>
          <a:p>
            <a:pPr lvl="0" algn="ctr">
              <a:spcBef>
                <a:spcPct val="20000"/>
              </a:spcBef>
            </a:pPr>
            <a:r>
              <a:rPr lang="en-US" sz="2000" baseline="0" dirty="0">
                <a:solidFill>
                  <a:srgbClr val="C00000"/>
                </a:solidFill>
              </a:rPr>
              <a:t>http</a:t>
            </a:r>
            <a:r>
              <a:rPr lang="en-US" sz="2000" baseline="0" dirty="0" smtClean="0">
                <a:solidFill>
                  <a:srgbClr val="C00000"/>
                </a:solidFill>
              </a:rPr>
              <a:t>://untavatar.org</a:t>
            </a:r>
            <a:endParaRPr lang="en-US" sz="2000" baseline="0" dirty="0">
              <a:solidFill>
                <a:srgbClr val="C00000"/>
              </a:solidFill>
            </a:endParaRPr>
          </a:p>
        </p:txBody>
      </p:sp>
    </p:spTree>
    <p:extLst>
      <p:ext uri="{BB962C8B-B14F-4D97-AF65-F5344CB8AC3E}">
        <p14:creationId xmlns:p14="http://schemas.microsoft.com/office/powerpoint/2010/main" val="1187052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http://untavatar.org</a:t>
            </a:r>
            <a:endParaRPr lang="en-US" dirty="0"/>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4" name="Picture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2680" y="5845854"/>
            <a:ext cx="1676400" cy="819879"/>
          </a:xfrm>
          <a:prstGeom prst="rect">
            <a:avLst/>
          </a:prstGeom>
        </p:spPr>
      </p:pic>
    </p:spTree>
    <p:extLst>
      <p:ext uri="{BB962C8B-B14F-4D97-AF65-F5344CB8AC3E}">
        <p14:creationId xmlns:p14="http://schemas.microsoft.com/office/powerpoint/2010/main" val="31006196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smtClean="0"/>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http://untavatar.org</a:t>
            </a:r>
            <a:endParaRPr lang="en-US" dirty="0"/>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28817928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http://untavatar.org</a:t>
            </a:r>
            <a:endParaRPr lang="en-US" dirty="0"/>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4" name="Picture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18575483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smtClean="0"/>
              <a:t>Click to edit Master title style</a:t>
            </a:r>
            <a:endParaRPr lang="en-US" dirty="0"/>
          </a:p>
        </p:txBody>
      </p:sp>
      <p:sp>
        <p:nvSpPr>
          <p:cNvPr id="5" name="Footer Placeholder 4"/>
          <p:cNvSpPr>
            <a:spLocks noGrp="1"/>
          </p:cNvSpPr>
          <p:nvPr>
            <p:ph type="ftr" sz="quarter" idx="11"/>
          </p:nvPr>
        </p:nvSpPr>
        <p:spPr/>
        <p:txBody>
          <a:bodyPr/>
          <a:lstStyle>
            <a:lvl1pPr>
              <a:defRPr sz="1200"/>
            </a:lvl1pPr>
          </a:lstStyle>
          <a:p>
            <a:r>
              <a:rPr lang="en-US" smtClean="0"/>
              <a:t>http://untavatar.org</a:t>
            </a:r>
            <a:endParaRPr lang="en-US" dirty="0"/>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24293783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11"/>
          </p:nvPr>
        </p:nvSpPr>
        <p:spPr/>
        <p:txBody>
          <a:bodyPr/>
          <a:lstStyle/>
          <a:p>
            <a:r>
              <a:rPr lang="en-US" smtClean="0"/>
              <a:t>http://untavatar.org</a:t>
            </a:r>
            <a:endParaRPr lang="en-US" dirty="0"/>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301539743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11"/>
          </p:nvPr>
        </p:nvSpPr>
        <p:spPr/>
        <p:txBody>
          <a:bodyPr/>
          <a:lstStyle/>
          <a:p>
            <a:r>
              <a:rPr lang="en-US" smtClean="0"/>
              <a:t>http://untavatar.org</a:t>
            </a:r>
            <a:endParaRPr lang="en-US" dirty="0"/>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67267744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http://untavatar.org</a:t>
            </a:r>
            <a:endParaRPr lang="en-US" dirty="0"/>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243688491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userDrawn="1"/>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http://untavatar.org</a:t>
            </a:r>
            <a:endParaRPr lang="en-US" dirty="0"/>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136145651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lvl1pPr>
              <a:defRPr sz="1200">
                <a:solidFill>
                  <a:srgbClr val="C00000"/>
                </a:solidFill>
              </a:defRPr>
            </a:lvl1pPr>
          </a:lstStyle>
          <a:p>
            <a:r>
              <a:rPr lang="en-US" smtClean="0"/>
              <a:t>http://untavatar.org</a:t>
            </a:r>
            <a:endParaRPr lang="en-US" dirty="0"/>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957586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http://untavatar.org</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D9AAF9-0DB0-42B8-A64F-A5BB3066272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781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
        <p:nvSpPr>
          <p:cNvPr id="7" name="Text Placeholder 6"/>
          <p:cNvSpPr>
            <a:spLocks noGrp="1"/>
          </p:cNvSpPr>
          <p:nvPr>
            <p:ph type="body" sz="quarter" idx="13" hasCustomPrompt="1"/>
          </p:nvPr>
        </p:nvSpPr>
        <p:spPr>
          <a:xfrm>
            <a:off x="532356" y="6223990"/>
            <a:ext cx="2057400" cy="277812"/>
          </a:xfrm>
        </p:spPr>
        <p:txBody>
          <a:bodyPr/>
          <a:lstStyle>
            <a:lvl1pPr marL="342900" marR="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sz="1800"/>
            </a:lvl1pPr>
          </a:lstStyle>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1200" b="1" u="none" dirty="0" smtClean="0">
                <a:solidFill>
                  <a:srgbClr val="C00000"/>
                </a:solidFill>
              </a:rPr>
              <a:t>http://untavatar.org</a:t>
            </a:r>
          </a:p>
        </p:txBody>
      </p:sp>
    </p:spTree>
    <p:extLst>
      <p:ext uri="{BB962C8B-B14F-4D97-AF65-F5344CB8AC3E}">
        <p14:creationId xmlns:p14="http://schemas.microsoft.com/office/powerpoint/2010/main" val="22522943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http://untavatar.org</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D9AAF9-0DB0-42B8-A64F-A5BB3066272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3111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6070" y="5936701"/>
            <a:ext cx="1676400" cy="819879"/>
          </a:xfrm>
          <a:prstGeom prst="rect">
            <a:avLst/>
          </a:prstGeom>
        </p:spPr>
      </p:pic>
      <p:sp>
        <p:nvSpPr>
          <p:cNvPr id="23" name="Text Placeholder 22"/>
          <p:cNvSpPr>
            <a:spLocks noGrp="1"/>
          </p:cNvSpPr>
          <p:nvPr>
            <p:ph type="body" sz="quarter" idx="13" hasCustomPrompt="1"/>
          </p:nvPr>
        </p:nvSpPr>
        <p:spPr>
          <a:xfrm>
            <a:off x="866775" y="6427788"/>
            <a:ext cx="3322638" cy="328612"/>
          </a:xfrm>
        </p:spPr>
        <p:txBody>
          <a:bodyPr>
            <a:normAutofit/>
          </a:bodyPr>
          <a:lstStyle>
            <a:lvl1pPr marL="342900" marR="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sz="1200">
                <a:solidFill>
                  <a:srgbClr val="C00000"/>
                </a:solidFill>
              </a:defRPr>
            </a:lvl1pPr>
          </a:lstStyle>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dirty="0" smtClean="0"/>
              <a:t>http://untavatar.org</a:t>
            </a:r>
          </a:p>
        </p:txBody>
      </p:sp>
    </p:spTree>
    <p:extLst>
      <p:ext uri="{BB962C8B-B14F-4D97-AF65-F5344CB8AC3E}">
        <p14:creationId xmlns:p14="http://schemas.microsoft.com/office/powerpoint/2010/main" val="3684050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sp>
        <p:nvSpPr>
          <p:cNvPr id="9" name="Text Placeholder 8"/>
          <p:cNvSpPr>
            <a:spLocks noGrp="1"/>
          </p:cNvSpPr>
          <p:nvPr>
            <p:ph type="body" sz="quarter" idx="13" hasCustomPrompt="1"/>
          </p:nvPr>
        </p:nvSpPr>
        <p:spPr>
          <a:xfrm>
            <a:off x="609917" y="6248400"/>
            <a:ext cx="4030663" cy="381000"/>
          </a:xfrm>
        </p:spPr>
        <p:txBody>
          <a:bodyPr>
            <a:normAutofit/>
          </a:bodyPr>
          <a:lstStyle>
            <a:lvl1pPr marL="0" marR="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sz="1200">
                <a:solidFill>
                  <a:srgbClr val="C00000"/>
                </a:solidFill>
              </a:defRPr>
            </a:lvl1pPr>
          </a:lstStyle>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dirty="0" smtClean="0"/>
              <a:t>http://untavatar.org</a:t>
            </a:r>
          </a:p>
        </p:txBody>
      </p:sp>
    </p:spTree>
    <p:extLst>
      <p:ext uri="{BB962C8B-B14F-4D97-AF65-F5344CB8AC3E}">
        <p14:creationId xmlns:p14="http://schemas.microsoft.com/office/powerpoint/2010/main" val="21766894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lvl1pPr>
              <a:defRPr sz="1200"/>
            </a:lvl1pPr>
          </a:lstStyle>
          <a:p>
            <a:r>
              <a:rPr lang="en-US" smtClean="0"/>
              <a:t>http://untavatar.org</a:t>
            </a:r>
            <a:endParaRPr lang="en-US" dirty="0"/>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23595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a:xfrm>
            <a:off x="0" y="6400800"/>
            <a:ext cx="2869195" cy="228659"/>
          </a:xfrm>
        </p:spPr>
        <p:txBody>
          <a:bodyPr/>
          <a:lstStyle>
            <a:lvl1pPr algn="ctr">
              <a:defRPr sz="1200"/>
            </a:lvl1pPr>
          </a:lstStyle>
          <a:p>
            <a:r>
              <a:rPr lang="en-US" smtClean="0"/>
              <a:t>http://untavatar.org</a:t>
            </a:r>
            <a:endParaRPr lang="en-US" dirty="0"/>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353644469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http://untavatar.org</a:t>
            </a:r>
            <a:endParaRPr lang="en-US" dirty="0"/>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38774780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sz="1200"/>
            </a:lvl1pPr>
          </a:lstStyle>
          <a:p>
            <a:r>
              <a:rPr lang="en-US" smtClean="0"/>
              <a:t>http://untavatar.org</a:t>
            </a:r>
            <a:endParaRPr lang="en-US" dirty="0"/>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pic>
        <p:nvPicPr>
          <p:cNvPr id="21" name="Pictur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26460779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560111" y="6377097"/>
            <a:ext cx="990599" cy="228659"/>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smtClean="0"/>
              <a:t>http://untavatar.org</a:t>
            </a:r>
            <a:endParaRPr lang="en-US" dirty="0"/>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A79836AA-2E5C-4B78-BCFE-529AC8470618}" type="slidenum">
              <a:rPr lang="en-US" smtClean="0"/>
              <a:pPr/>
              <a:t>‹#›</a:t>
            </a:fld>
            <a:endParaRPr lang="en-US" dirty="0"/>
          </a:p>
        </p:txBody>
      </p:sp>
    </p:spTree>
    <p:extLst>
      <p:ext uri="{BB962C8B-B14F-4D97-AF65-F5344CB8AC3E}">
        <p14:creationId xmlns:p14="http://schemas.microsoft.com/office/powerpoint/2010/main" val="34038213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w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2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1200" b="1" i="0">
                <a:solidFill>
                  <a:schemeClr val="accent1"/>
                </a:solidFill>
              </a:defRPr>
            </a:lvl1pPr>
          </a:lstStyle>
          <a:p>
            <a:r>
              <a:rPr lang="en-US" smtClean="0"/>
              <a:t>http://untavatar.org</a:t>
            </a:r>
            <a:endParaRPr lang="en-US" dirty="0"/>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A79836AA-2E5C-4B78-BCFE-529AC8470618}" type="slidenum">
              <a:rPr lang="en-US" smtClean="0"/>
              <a:pPr/>
              <a:t>‹#›</a:t>
            </a:fld>
            <a:endParaRPr lang="en-US" dirty="0"/>
          </a:p>
        </p:txBody>
      </p:sp>
      <p:pic>
        <p:nvPicPr>
          <p:cNvPr id="18" name="Picture 17"/>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7217210" y="5886113"/>
            <a:ext cx="1676400" cy="819879"/>
          </a:xfrm>
          <a:prstGeom prst="rect">
            <a:avLst/>
          </a:prstGeom>
        </p:spPr>
      </p:pic>
    </p:spTree>
    <p:extLst>
      <p:ext uri="{BB962C8B-B14F-4D97-AF65-F5344CB8AC3E}">
        <p14:creationId xmlns:p14="http://schemas.microsoft.com/office/powerpoint/2010/main" val="301654464"/>
      </p:ext>
    </p:extLst>
  </p:cSld>
  <p:clrMap bg1="lt1" tx1="dk1" bg2="lt2" tx2="dk2" accent1="accent1" accent2="accent2" accent3="accent3" accent4="accent4" accent5="accent5" accent6="accent6" hlink="hlink" folHlink="folHlink"/>
  <p:sldLayoutIdLst>
    <p:sldLayoutId id="2147484762" r:id="rId1"/>
    <p:sldLayoutId id="2147484763" r:id="rId2"/>
    <p:sldLayoutId id="2147484764" r:id="rId3"/>
    <p:sldLayoutId id="2147484765" r:id="rId4"/>
    <p:sldLayoutId id="2147484766" r:id="rId5"/>
    <p:sldLayoutId id="2147484767" r:id="rId6"/>
    <p:sldLayoutId id="2147484768" r:id="rId7"/>
    <p:sldLayoutId id="2147484769" r:id="rId8"/>
    <p:sldLayoutId id="2147484770" r:id="rId9"/>
    <p:sldLayoutId id="2147484771" r:id="rId10"/>
    <p:sldLayoutId id="2147484772" r:id="rId11"/>
    <p:sldLayoutId id="2147484773" r:id="rId12"/>
    <p:sldLayoutId id="2147484774" r:id="rId13"/>
    <p:sldLayoutId id="2147484775" r:id="rId14"/>
    <p:sldLayoutId id="2147484776" r:id="rId15"/>
    <p:sldLayoutId id="2147484777" r:id="rId16"/>
    <p:sldLayoutId id="2147484778" r:id="rId17"/>
    <p:sldLayoutId id="2147484780" r:id="rId18"/>
    <p:sldLayoutId id="2147484785" r:id="rId19"/>
    <p:sldLayoutId id="2147484786" r:id="rId20"/>
  </p:sldLayoutIdLst>
  <p:timing>
    <p:tnLst>
      <p:par>
        <p:cTn id="1" dur="indefinite" restart="never" nodeType="tmRoot"/>
      </p:par>
    </p:tnLst>
  </p:timing>
  <p:hf hd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kacrowley@actx.edu" TargetMode="External"/><Relationship Id="rId2" Type="http://schemas.openxmlformats.org/officeDocument/2006/relationships/hyperlink" Target="mailto:jena.keller@unt.edu" TargetMode="External"/><Relationship Id="rId1" Type="http://schemas.openxmlformats.org/officeDocument/2006/relationships/slideLayout" Target="../slideLayouts/slideLayout2.xml"/><Relationship Id="rId4" Type="http://schemas.openxmlformats.org/officeDocument/2006/relationships/hyperlink" Target="mailto:mary.harris@unt.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914400" y="3429000"/>
            <a:ext cx="7289277" cy="2667000"/>
          </a:xfrm>
        </p:spPr>
        <p:txBody>
          <a:bodyPr>
            <a:normAutofit/>
          </a:bodyPr>
          <a:lstStyle/>
          <a:p>
            <a:pPr algn="ctr"/>
            <a:r>
              <a:rPr lang="en-US" sz="3600" dirty="0" smtClean="0">
                <a:solidFill>
                  <a:srgbClr val="FFFF00"/>
                </a:solidFill>
              </a:rPr>
              <a:t>Creating Career Pathways through Multi-Institutional Teamwork</a:t>
            </a:r>
            <a:br>
              <a:rPr lang="en-US" sz="3600" dirty="0" smtClean="0">
                <a:solidFill>
                  <a:srgbClr val="FFFF00"/>
                </a:solidFill>
              </a:rPr>
            </a:br>
            <a:r>
              <a:rPr lang="en-US" sz="1800" dirty="0" smtClean="0">
                <a:solidFill>
                  <a:schemeClr val="bg1"/>
                </a:solidFill>
              </a:rPr>
              <a:t>Cisco College Core Curriculum Conference, </a:t>
            </a:r>
            <a:br>
              <a:rPr lang="en-US" sz="1800" dirty="0" smtClean="0">
                <a:solidFill>
                  <a:schemeClr val="bg1"/>
                </a:solidFill>
              </a:rPr>
            </a:br>
            <a:r>
              <a:rPr lang="en-US" sz="1800" dirty="0" smtClean="0">
                <a:solidFill>
                  <a:schemeClr val="bg1"/>
                </a:solidFill>
              </a:rPr>
              <a:t>May 19, </a:t>
            </a:r>
            <a:r>
              <a:rPr lang="en-US" sz="1800" dirty="0" smtClean="0">
                <a:solidFill>
                  <a:srgbClr val="FFFFFF"/>
                </a:solidFill>
              </a:rPr>
              <a:t>2016; Abilene Educational Center, Cisco College</a:t>
            </a:r>
            <a:br>
              <a:rPr lang="en-US" sz="1800" dirty="0" smtClean="0">
                <a:solidFill>
                  <a:srgbClr val="FFFFFF"/>
                </a:solidFill>
              </a:rPr>
            </a:br>
            <a:endParaRPr lang="en-US" sz="1800" dirty="0">
              <a:solidFill>
                <a:srgbClr val="FFFFFF"/>
              </a:solidFill>
            </a:endParaRPr>
          </a:p>
        </p:txBody>
      </p:sp>
      <p:sp>
        <p:nvSpPr>
          <p:cNvPr id="7" name="Slide Number Placeholder 6"/>
          <p:cNvSpPr>
            <a:spLocks noGrp="1"/>
          </p:cNvSpPr>
          <p:nvPr>
            <p:ph type="sldNum" sz="quarter" idx="4"/>
          </p:nvPr>
        </p:nvSpPr>
        <p:spPr/>
        <p:txBody>
          <a:bodyPr/>
          <a:lstStyle/>
          <a:p>
            <a:fld id="{A79836AA-2E5C-4B78-BCFE-529AC8470618}" type="slidenum">
              <a:rPr lang="en-US" smtClean="0"/>
              <a:pPr/>
              <a:t>1</a:t>
            </a:fld>
            <a:endParaRPr lang="en-US" dirty="0"/>
          </a:p>
        </p:txBody>
      </p:sp>
    </p:spTree>
    <p:extLst>
      <p:ext uri="{BB962C8B-B14F-4D97-AF65-F5344CB8AC3E}">
        <p14:creationId xmlns:p14="http://schemas.microsoft.com/office/powerpoint/2010/main" val="3887347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t>Basic Facts: AVATAR</a:t>
            </a:r>
            <a:endParaRPr lang="en-US" sz="4800" b="1" dirty="0"/>
          </a:p>
        </p:txBody>
      </p:sp>
      <p:sp>
        <p:nvSpPr>
          <p:cNvPr id="3" name="Content Placeholder 2"/>
          <p:cNvSpPr>
            <a:spLocks noGrp="1"/>
          </p:cNvSpPr>
          <p:nvPr>
            <p:ph idx="1"/>
          </p:nvPr>
        </p:nvSpPr>
        <p:spPr>
          <a:xfrm>
            <a:off x="1333356" y="2438400"/>
            <a:ext cx="6345260" cy="3530599"/>
          </a:xfrm>
        </p:spPr>
        <p:txBody>
          <a:bodyPr>
            <a:normAutofit fontScale="85000" lnSpcReduction="20000"/>
          </a:bodyPr>
          <a:lstStyle/>
          <a:p>
            <a:pPr marL="457200" indent="-457200">
              <a:buFont typeface="+mj-lt"/>
              <a:buAutoNum type="arabicPeriod"/>
            </a:pPr>
            <a:r>
              <a:rPr lang="en-US" sz="2400" dirty="0" smtClean="0">
                <a:solidFill>
                  <a:schemeClr val="tx1"/>
                </a:solidFill>
              </a:rPr>
              <a:t>Academic Vertical Alignment Training and Renewal</a:t>
            </a:r>
            <a:endParaRPr lang="en-US" sz="2400" dirty="0" smtClean="0"/>
          </a:p>
          <a:p>
            <a:pPr marL="457200" indent="-457200">
              <a:buFont typeface="+mj-lt"/>
              <a:buAutoNum type="arabicPeriod"/>
            </a:pPr>
            <a:r>
              <a:rPr lang="en-US" sz="2400" dirty="0" smtClean="0"/>
              <a:t>First funded in 2011 by the Texas Higher Education Coordinating Board as part of its Closing the Gaps strategic plan</a:t>
            </a:r>
          </a:p>
          <a:p>
            <a:pPr marL="457200" indent="-457200">
              <a:buFont typeface="+mj-lt"/>
              <a:buAutoNum type="arabicPeriod"/>
            </a:pPr>
            <a:r>
              <a:rPr lang="en-US" sz="2400" dirty="0" smtClean="0"/>
              <a:t>Facilitated by the University of North Texas for the North Texas Regional P-16 Council, which serves the Dallas Fort Worth and </a:t>
            </a:r>
            <a:r>
              <a:rPr lang="en-US" sz="2400" dirty="0" err="1" smtClean="0"/>
              <a:t>Metroplex</a:t>
            </a:r>
            <a:r>
              <a:rPr lang="en-US" sz="2400" dirty="0" smtClean="0"/>
              <a:t> areas</a:t>
            </a:r>
          </a:p>
          <a:p>
            <a:pPr marL="457200" indent="-457200">
              <a:buFont typeface="+mj-lt"/>
              <a:buAutoNum type="arabicPeriod"/>
            </a:pPr>
            <a:r>
              <a:rPr lang="en-US" sz="2400" dirty="0" smtClean="0"/>
              <a:t>Active in 2015 in all 20 Education Service Center regions of the Texas </a:t>
            </a:r>
            <a:r>
              <a:rPr lang="en-US" sz="2400" dirty="0" smtClean="0">
                <a:solidFill>
                  <a:schemeClr val="tx1"/>
                </a:solidFill>
              </a:rPr>
              <a:t>Education</a:t>
            </a:r>
            <a:r>
              <a:rPr lang="en-US" sz="2400" dirty="0" smtClean="0"/>
              <a:t> Agency</a:t>
            </a:r>
            <a:endParaRPr lang="en-US" sz="2400" dirty="0"/>
          </a:p>
        </p:txBody>
      </p:sp>
      <p:sp>
        <p:nvSpPr>
          <p:cNvPr id="4" name="Slide Number Placeholder 3"/>
          <p:cNvSpPr>
            <a:spLocks noGrp="1"/>
          </p:cNvSpPr>
          <p:nvPr>
            <p:ph type="sldNum" sz="quarter" idx="12"/>
          </p:nvPr>
        </p:nvSpPr>
        <p:spPr/>
        <p:txBody>
          <a:bodyPr/>
          <a:lstStyle/>
          <a:p>
            <a:fld id="{A79836AA-2E5C-4B78-BCFE-529AC8470618}" type="slidenum">
              <a:rPr lang="en-US" smtClean="0"/>
              <a:pPr/>
              <a:t>2</a:t>
            </a:fld>
            <a:endParaRPr lang="en-US" dirty="0"/>
          </a:p>
        </p:txBody>
      </p:sp>
      <p:sp>
        <p:nvSpPr>
          <p:cNvPr id="5" name="Text Placeholder 4"/>
          <p:cNvSpPr>
            <a:spLocks noGrp="1"/>
          </p:cNvSpPr>
          <p:nvPr>
            <p:ph type="body" sz="quarter" idx="13"/>
          </p:nvPr>
        </p:nvSpPr>
        <p:spPr>
          <a:xfrm>
            <a:off x="532356" y="6223990"/>
            <a:ext cx="2896644" cy="277812"/>
          </a:xfrm>
        </p:spPr>
        <p:txBody>
          <a:bodyPr>
            <a:normAutofit fontScale="85000" lnSpcReduction="20000"/>
          </a:bodyPr>
          <a:lstStyle/>
          <a:p>
            <a:r>
              <a:rPr lang="en-US" dirty="0">
                <a:solidFill>
                  <a:srgbClr val="C00000"/>
                </a:solidFill>
              </a:rPr>
              <a:t>http://untavatar.org</a:t>
            </a:r>
          </a:p>
        </p:txBody>
      </p:sp>
    </p:spTree>
    <p:extLst>
      <p:ext uri="{BB962C8B-B14F-4D97-AF65-F5344CB8AC3E}">
        <p14:creationId xmlns:p14="http://schemas.microsoft.com/office/powerpoint/2010/main" val="358368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B3A61F1E-282B-4DCB-86ED-0B82064BF885}" type="slidenum">
              <a:rPr lang="en-US" smtClean="0"/>
              <a:pPr>
                <a:defRPr/>
              </a:pPr>
              <a:t>3</a:t>
            </a:fld>
            <a:endParaRPr lang="en-US" dirty="0"/>
          </a:p>
        </p:txBody>
      </p:sp>
      <p:pic>
        <p:nvPicPr>
          <p:cNvPr id="5"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4800" y="304800"/>
            <a:ext cx="8702675" cy="6553200"/>
          </a:xfrm>
          <a:ln w="88900" cap="sq" cmpd="thickThin">
            <a:solidFill>
              <a:schemeClr val="tx1">
                <a:lumMod val="75000"/>
                <a:lumOff val="25000"/>
              </a:schemeClr>
            </a:solidFill>
            <a:miter lim="800000"/>
          </a:ln>
          <a:effectLst>
            <a:innerShdw blurRad="76200">
              <a:srgbClr val="000000"/>
            </a:innerShdw>
          </a:effectLst>
        </p:spPr>
      </p:pic>
      <p:sp>
        <p:nvSpPr>
          <p:cNvPr id="2" name="Footer Placeholder 1"/>
          <p:cNvSpPr>
            <a:spLocks noGrp="1"/>
          </p:cNvSpPr>
          <p:nvPr>
            <p:ph type="ftr" sz="quarter" idx="11"/>
          </p:nvPr>
        </p:nvSpPr>
        <p:spPr/>
        <p:txBody>
          <a:bodyPr/>
          <a:lstStyle/>
          <a:p>
            <a:r>
              <a:rPr lang="en-US" smtClean="0">
                <a:solidFill>
                  <a:prstClr val="black">
                    <a:tint val="75000"/>
                  </a:prstClr>
                </a:solidFill>
              </a:rPr>
              <a:t>http://untavatar.org</a:t>
            </a:r>
            <a:endParaRPr lang="en-US" dirty="0">
              <a:solidFill>
                <a:prstClr val="black">
                  <a:tint val="75000"/>
                </a:prstClr>
              </a:solidFill>
            </a:endParaRPr>
          </a:p>
        </p:txBody>
      </p:sp>
    </p:spTree>
    <p:extLst>
      <p:ext uri="{BB962C8B-B14F-4D97-AF65-F5344CB8AC3E}">
        <p14:creationId xmlns:p14="http://schemas.microsoft.com/office/powerpoint/2010/main" val="3103126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66443" y="5136155"/>
            <a:ext cx="6422003" cy="885748"/>
          </a:xfrm>
        </p:spPr>
        <p:txBody>
          <a:bodyPr>
            <a:normAutofit fontScale="70000" lnSpcReduction="20000"/>
          </a:bodyPr>
          <a:lstStyle/>
          <a:p>
            <a:r>
              <a:rPr lang="en-US" sz="3800" i="1" dirty="0" smtClean="0">
                <a:solidFill>
                  <a:schemeClr val="bg1"/>
                </a:solidFill>
              </a:rPr>
              <a:t>AVATAR is a Partnership </a:t>
            </a:r>
            <a:r>
              <a:rPr lang="en-US" sz="3800" i="1" dirty="0">
                <a:solidFill>
                  <a:schemeClr val="bg1"/>
                </a:solidFill>
              </a:rPr>
              <a:t>of Regional Leaders </a:t>
            </a:r>
            <a:r>
              <a:rPr lang="en-US" sz="3800" i="1" dirty="0" smtClean="0">
                <a:solidFill>
                  <a:schemeClr val="bg1"/>
                </a:solidFill>
              </a:rPr>
              <a:t>from these institutions</a:t>
            </a:r>
            <a:endParaRPr lang="en-US" sz="3800" i="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A79836AA-2E5C-4B78-BCFE-529AC8470618}" type="slidenum">
              <a:rPr lang="en-US" smtClean="0"/>
              <a:pPr/>
              <a:t>4</a:t>
            </a:fld>
            <a:endParaRPr lang="en-US" dirty="0"/>
          </a:p>
        </p:txBody>
      </p:sp>
      <p:grpSp>
        <p:nvGrpSpPr>
          <p:cNvPr id="6" name="Group 5"/>
          <p:cNvGrpSpPr/>
          <p:nvPr/>
        </p:nvGrpSpPr>
        <p:grpSpPr>
          <a:xfrm>
            <a:off x="3613331" y="58358"/>
            <a:ext cx="1873074" cy="1838325"/>
            <a:chOff x="0" y="0"/>
            <a:chExt cx="1828800" cy="1838325"/>
          </a:xfrm>
          <a:solidFill>
            <a:srgbClr val="FFC000"/>
          </a:solidFill>
        </p:grpSpPr>
        <p:cxnSp>
          <p:nvCxnSpPr>
            <p:cNvPr id="7" name="Straight Connector 6"/>
            <p:cNvCxnSpPr/>
            <p:nvPr/>
          </p:nvCxnSpPr>
          <p:spPr>
            <a:xfrm>
              <a:off x="0" y="638175"/>
              <a:ext cx="0" cy="1200150"/>
            </a:xfrm>
            <a:prstGeom prst="line">
              <a:avLst/>
            </a:prstGeom>
            <a:grpFill/>
            <a:ln w="28575" cap="flat" cmpd="sng" algn="ctr">
              <a:solidFill>
                <a:sysClr val="windowText" lastClr="000000">
                  <a:shade val="95000"/>
                  <a:satMod val="105000"/>
                </a:sysClr>
              </a:solidFill>
              <a:prstDash val="solid"/>
            </a:ln>
            <a:effectLst/>
          </p:spPr>
        </p:cxnSp>
        <p:cxnSp>
          <p:nvCxnSpPr>
            <p:cNvPr id="8" name="Straight Connector 7"/>
            <p:cNvCxnSpPr/>
            <p:nvPr/>
          </p:nvCxnSpPr>
          <p:spPr>
            <a:xfrm>
              <a:off x="1828800" y="638175"/>
              <a:ext cx="0" cy="1200150"/>
            </a:xfrm>
            <a:prstGeom prst="line">
              <a:avLst/>
            </a:prstGeom>
            <a:grpFill/>
            <a:ln w="28575" cap="flat" cmpd="sng" algn="ctr">
              <a:solidFill>
                <a:sysClr val="windowText" lastClr="000000">
                  <a:shade val="95000"/>
                  <a:satMod val="105000"/>
                </a:sysClr>
              </a:solidFill>
              <a:prstDash val="solid"/>
            </a:ln>
            <a:effectLst/>
          </p:spPr>
        </p:cxnSp>
        <p:sp>
          <p:nvSpPr>
            <p:cNvPr id="9" name="Flowchart: Decision 8"/>
            <p:cNvSpPr/>
            <p:nvPr/>
          </p:nvSpPr>
          <p:spPr>
            <a:xfrm>
              <a:off x="0" y="0"/>
              <a:ext cx="1828800" cy="1266825"/>
            </a:xfrm>
            <a:prstGeom prst="flowChartDecision">
              <a:avLst/>
            </a:prstGeom>
            <a:grp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prstClr val="black"/>
                </a:solidFill>
              </a:endParaRPr>
            </a:p>
          </p:txBody>
        </p:sp>
        <p:sp>
          <p:nvSpPr>
            <p:cNvPr id="10" name="Text Box 22"/>
            <p:cNvSpPr txBox="1"/>
            <p:nvPr/>
          </p:nvSpPr>
          <p:spPr>
            <a:xfrm>
              <a:off x="333375" y="400050"/>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a:lnSpc>
                  <a:spcPct val="115000"/>
                </a:lnSpc>
                <a:spcAft>
                  <a:spcPts val="1000"/>
                </a:spcAft>
              </a:pPr>
              <a:r>
                <a:rPr lang="en-US" sz="1600" b="1" i="1" dirty="0">
                  <a:solidFill>
                    <a:prstClr val="black"/>
                  </a:solidFill>
                  <a:ea typeface="Calibri"/>
                  <a:cs typeface="Calibri"/>
                </a:rPr>
                <a:t>High Schools </a:t>
              </a:r>
              <a:endParaRPr lang="en-US" sz="1100" dirty="0">
                <a:solidFill>
                  <a:prstClr val="black"/>
                </a:solidFill>
                <a:ea typeface="Calibri"/>
                <a:cs typeface="Times New Roman"/>
              </a:endParaRPr>
            </a:p>
          </p:txBody>
        </p:sp>
      </p:grpSp>
      <p:grpSp>
        <p:nvGrpSpPr>
          <p:cNvPr id="11" name="Group 10"/>
          <p:cNvGrpSpPr/>
          <p:nvPr/>
        </p:nvGrpSpPr>
        <p:grpSpPr>
          <a:xfrm>
            <a:off x="1762767" y="1243992"/>
            <a:ext cx="1831340" cy="2651549"/>
            <a:chOff x="0" y="0"/>
            <a:chExt cx="1831924" cy="2465680"/>
          </a:xfrm>
          <a:solidFill>
            <a:srgbClr val="A6CE28"/>
          </a:solidFill>
        </p:grpSpPr>
        <p:grpSp>
          <p:nvGrpSpPr>
            <p:cNvPr id="12" name="Group 11"/>
            <p:cNvGrpSpPr/>
            <p:nvPr/>
          </p:nvGrpSpPr>
          <p:grpSpPr>
            <a:xfrm>
              <a:off x="0" y="0"/>
              <a:ext cx="1831924" cy="2465680"/>
              <a:chOff x="0" y="0"/>
              <a:chExt cx="1831924" cy="2465680"/>
            </a:xfrm>
            <a:grpFill/>
          </p:grpSpPr>
          <p:sp>
            <p:nvSpPr>
              <p:cNvPr id="14" name="Flowchart: Decision 13"/>
              <p:cNvSpPr/>
              <p:nvPr/>
            </p:nvSpPr>
            <p:spPr>
              <a:xfrm>
                <a:off x="0" y="0"/>
                <a:ext cx="1828800" cy="1266825"/>
              </a:xfrm>
              <a:prstGeom prst="flowChartDecision">
                <a:avLst/>
              </a:prstGeom>
              <a:grp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prstClr val="black"/>
                  </a:solidFill>
                </a:endParaRPr>
              </a:p>
            </p:txBody>
          </p:sp>
          <p:cxnSp>
            <p:nvCxnSpPr>
              <p:cNvPr id="15" name="Straight Connector 14"/>
              <p:cNvCxnSpPr/>
              <p:nvPr/>
            </p:nvCxnSpPr>
            <p:spPr>
              <a:xfrm>
                <a:off x="929030" y="1265530"/>
                <a:ext cx="0" cy="1200150"/>
              </a:xfrm>
              <a:prstGeom prst="line">
                <a:avLst/>
              </a:prstGeom>
              <a:grpFill/>
              <a:ln w="28575" cap="flat" cmpd="sng" algn="ctr">
                <a:solidFill>
                  <a:sysClr val="windowText" lastClr="000000">
                    <a:shade val="95000"/>
                    <a:satMod val="105000"/>
                  </a:sysClr>
                </a:solidFill>
                <a:prstDash val="solid"/>
              </a:ln>
              <a:effectLst/>
            </p:spPr>
          </p:cxnSp>
          <p:cxnSp>
            <p:nvCxnSpPr>
              <p:cNvPr id="16" name="Straight Connector 15"/>
              <p:cNvCxnSpPr/>
              <p:nvPr/>
            </p:nvCxnSpPr>
            <p:spPr>
              <a:xfrm>
                <a:off x="0" y="643738"/>
                <a:ext cx="0" cy="1200150"/>
              </a:xfrm>
              <a:prstGeom prst="line">
                <a:avLst/>
              </a:prstGeom>
              <a:grpFill/>
              <a:ln w="28575" cap="flat" cmpd="sng" algn="ctr">
                <a:solidFill>
                  <a:sysClr val="windowText" lastClr="000000">
                    <a:shade val="95000"/>
                    <a:satMod val="105000"/>
                  </a:sysClr>
                </a:solidFill>
                <a:prstDash val="solid"/>
              </a:ln>
              <a:effectLst/>
            </p:spPr>
          </p:cxnSp>
          <p:sp>
            <p:nvSpPr>
              <p:cNvPr id="17" name="Text Box 21"/>
              <p:cNvSpPr txBox="1"/>
              <p:nvPr/>
            </p:nvSpPr>
            <p:spPr>
              <a:xfrm>
                <a:off x="336499" y="402336"/>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a:lnSpc>
                    <a:spcPct val="115000"/>
                  </a:lnSpc>
                  <a:spcAft>
                    <a:spcPts val="1000"/>
                  </a:spcAft>
                </a:pPr>
                <a:r>
                  <a:rPr lang="en-US" sz="1600" b="1" i="1" dirty="0">
                    <a:solidFill>
                      <a:prstClr val="black"/>
                    </a:solidFill>
                    <a:ea typeface="Calibri"/>
                    <a:cs typeface="Calibri"/>
                  </a:rPr>
                  <a:t>2 Year IHEs</a:t>
                </a:r>
                <a:endParaRPr lang="en-US" sz="1100" dirty="0">
                  <a:solidFill>
                    <a:prstClr val="black"/>
                  </a:solidFill>
                  <a:ea typeface="Calibri"/>
                  <a:cs typeface="Times New Roman"/>
                </a:endParaRPr>
              </a:p>
            </p:txBody>
          </p:sp>
        </p:grpSp>
        <p:cxnSp>
          <p:nvCxnSpPr>
            <p:cNvPr id="13" name="Straight Connector 12"/>
            <p:cNvCxnSpPr/>
            <p:nvPr/>
          </p:nvCxnSpPr>
          <p:spPr>
            <a:xfrm>
              <a:off x="1816100" y="641350"/>
              <a:ext cx="0" cy="1199853"/>
            </a:xfrm>
            <a:prstGeom prst="line">
              <a:avLst/>
            </a:prstGeom>
            <a:grpFill/>
            <a:ln w="28575" cap="flat" cmpd="sng" algn="ctr">
              <a:solidFill>
                <a:sysClr val="windowText" lastClr="000000">
                  <a:shade val="95000"/>
                  <a:satMod val="105000"/>
                </a:sysClr>
              </a:solidFill>
              <a:prstDash val="solid"/>
            </a:ln>
            <a:effectLst/>
          </p:spPr>
        </p:cxnSp>
      </p:grpSp>
      <p:grpSp>
        <p:nvGrpSpPr>
          <p:cNvPr id="18" name="Group 17"/>
          <p:cNvGrpSpPr/>
          <p:nvPr/>
        </p:nvGrpSpPr>
        <p:grpSpPr>
          <a:xfrm>
            <a:off x="5485826" y="1265480"/>
            <a:ext cx="1876425" cy="2466975"/>
            <a:chOff x="0" y="0"/>
            <a:chExt cx="1876425" cy="2466975"/>
          </a:xfrm>
          <a:solidFill>
            <a:schemeClr val="accent5">
              <a:lumMod val="60000"/>
              <a:lumOff val="40000"/>
            </a:schemeClr>
          </a:solidFill>
        </p:grpSpPr>
        <p:grpSp>
          <p:nvGrpSpPr>
            <p:cNvPr id="19" name="Group 18"/>
            <p:cNvGrpSpPr/>
            <p:nvPr/>
          </p:nvGrpSpPr>
          <p:grpSpPr>
            <a:xfrm>
              <a:off x="0" y="0"/>
              <a:ext cx="1876425" cy="2466975"/>
              <a:chOff x="0" y="0"/>
              <a:chExt cx="1876425" cy="2466975"/>
            </a:xfrm>
            <a:grpFill/>
          </p:grpSpPr>
          <p:cxnSp>
            <p:nvCxnSpPr>
              <p:cNvPr id="21" name="Straight Connector 20"/>
              <p:cNvCxnSpPr/>
              <p:nvPr/>
            </p:nvCxnSpPr>
            <p:spPr>
              <a:xfrm>
                <a:off x="1838325" y="657225"/>
                <a:ext cx="0" cy="1200150"/>
              </a:xfrm>
              <a:prstGeom prst="line">
                <a:avLst/>
              </a:prstGeom>
              <a:grpFill/>
              <a:ln w="28575" cap="flat" cmpd="sng" algn="ctr">
                <a:solidFill>
                  <a:sysClr val="windowText" lastClr="000000">
                    <a:shade val="95000"/>
                    <a:satMod val="105000"/>
                  </a:sysClr>
                </a:solidFill>
                <a:prstDash val="solid"/>
              </a:ln>
              <a:effectLst/>
            </p:spPr>
          </p:cxnSp>
          <p:sp>
            <p:nvSpPr>
              <p:cNvPr id="22" name="Flowchart: Decision 21"/>
              <p:cNvSpPr/>
              <p:nvPr/>
            </p:nvSpPr>
            <p:spPr>
              <a:xfrm>
                <a:off x="0" y="0"/>
                <a:ext cx="1828800" cy="1266825"/>
              </a:xfrm>
              <a:prstGeom prst="flowChartDecision">
                <a:avLst/>
              </a:prstGeom>
              <a:grp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prstClr val="black"/>
                  </a:solidFill>
                </a:endParaRPr>
              </a:p>
            </p:txBody>
          </p:sp>
          <p:cxnSp>
            <p:nvCxnSpPr>
              <p:cNvPr id="23" name="Straight Connector 22"/>
              <p:cNvCxnSpPr/>
              <p:nvPr/>
            </p:nvCxnSpPr>
            <p:spPr>
              <a:xfrm>
                <a:off x="904875" y="1266825"/>
                <a:ext cx="0" cy="1200150"/>
              </a:xfrm>
              <a:prstGeom prst="line">
                <a:avLst/>
              </a:prstGeom>
              <a:grpFill/>
              <a:ln w="28575" cap="flat" cmpd="sng" algn="ctr">
                <a:solidFill>
                  <a:sysClr val="windowText" lastClr="000000">
                    <a:shade val="95000"/>
                    <a:satMod val="105000"/>
                  </a:sysClr>
                </a:solidFill>
                <a:prstDash val="solid"/>
              </a:ln>
              <a:effectLst/>
            </p:spPr>
          </p:cxnSp>
          <p:sp>
            <p:nvSpPr>
              <p:cNvPr id="24" name="Text Box 20"/>
              <p:cNvSpPr txBox="1"/>
              <p:nvPr/>
            </p:nvSpPr>
            <p:spPr>
              <a:xfrm>
                <a:off x="381000" y="361950"/>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a:lnSpc>
                    <a:spcPct val="115000"/>
                  </a:lnSpc>
                  <a:spcAft>
                    <a:spcPts val="1000"/>
                  </a:spcAft>
                </a:pPr>
                <a:r>
                  <a:rPr lang="en-US" sz="1600" b="1" i="1" dirty="0">
                    <a:solidFill>
                      <a:prstClr val="black"/>
                    </a:solidFill>
                    <a:ea typeface="Calibri"/>
                    <a:cs typeface="Calibri"/>
                  </a:rPr>
                  <a:t>4 Year IHEs</a:t>
                </a:r>
                <a:endParaRPr lang="en-US" sz="1100" dirty="0">
                  <a:solidFill>
                    <a:prstClr val="black"/>
                  </a:solidFill>
                  <a:ea typeface="Calibri"/>
                  <a:cs typeface="Times New Roman"/>
                </a:endParaRPr>
              </a:p>
            </p:txBody>
          </p:sp>
        </p:grpSp>
        <p:cxnSp>
          <p:nvCxnSpPr>
            <p:cNvPr id="20" name="Straight Connector 19"/>
            <p:cNvCxnSpPr/>
            <p:nvPr/>
          </p:nvCxnSpPr>
          <p:spPr>
            <a:xfrm>
              <a:off x="0" y="657225"/>
              <a:ext cx="0" cy="1200150"/>
            </a:xfrm>
            <a:prstGeom prst="line">
              <a:avLst/>
            </a:prstGeom>
            <a:grpFill/>
            <a:ln w="28575" cap="flat" cmpd="sng" algn="ctr">
              <a:solidFill>
                <a:sysClr val="windowText" lastClr="000000">
                  <a:shade val="95000"/>
                  <a:satMod val="105000"/>
                </a:sysClr>
              </a:solidFill>
              <a:prstDash val="solid"/>
            </a:ln>
            <a:effectLst/>
          </p:spPr>
        </p:cxnSp>
      </p:grpSp>
      <p:grpSp>
        <p:nvGrpSpPr>
          <p:cNvPr id="25" name="Group 24"/>
          <p:cNvGrpSpPr/>
          <p:nvPr/>
        </p:nvGrpSpPr>
        <p:grpSpPr>
          <a:xfrm>
            <a:off x="2708456" y="3089692"/>
            <a:ext cx="1828800" cy="1889715"/>
            <a:chOff x="0" y="0"/>
            <a:chExt cx="1828800" cy="2447925"/>
          </a:xfrm>
          <a:solidFill>
            <a:schemeClr val="bg2">
              <a:lumMod val="50000"/>
            </a:schemeClr>
          </a:solidFill>
        </p:grpSpPr>
        <p:sp>
          <p:nvSpPr>
            <p:cNvPr id="26" name="Flowchart: Decision 25"/>
            <p:cNvSpPr/>
            <p:nvPr/>
          </p:nvSpPr>
          <p:spPr>
            <a:xfrm>
              <a:off x="0" y="0"/>
              <a:ext cx="1828800" cy="1266825"/>
            </a:xfrm>
            <a:prstGeom prst="flowChartDecision">
              <a:avLst/>
            </a:prstGeom>
            <a:grp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prstClr val="black"/>
                </a:solidFill>
              </a:endParaRPr>
            </a:p>
          </p:txBody>
        </p:sp>
        <p:cxnSp>
          <p:nvCxnSpPr>
            <p:cNvPr id="27" name="Straight Connector 26"/>
            <p:cNvCxnSpPr/>
            <p:nvPr/>
          </p:nvCxnSpPr>
          <p:spPr>
            <a:xfrm>
              <a:off x="0" y="638175"/>
              <a:ext cx="0" cy="1200150"/>
            </a:xfrm>
            <a:prstGeom prst="line">
              <a:avLst/>
            </a:prstGeom>
            <a:grpFill/>
            <a:ln w="28575" cap="flat" cmpd="sng" algn="ctr">
              <a:solidFill>
                <a:sysClr val="windowText" lastClr="000000">
                  <a:shade val="95000"/>
                  <a:satMod val="105000"/>
                </a:sysClr>
              </a:solidFill>
              <a:prstDash val="solid"/>
            </a:ln>
            <a:effectLst/>
          </p:spPr>
        </p:cxnSp>
        <p:cxnSp>
          <p:nvCxnSpPr>
            <p:cNvPr id="28" name="Straight Connector 27"/>
            <p:cNvCxnSpPr/>
            <p:nvPr/>
          </p:nvCxnSpPr>
          <p:spPr>
            <a:xfrm>
              <a:off x="904875" y="1247775"/>
              <a:ext cx="0" cy="1200150"/>
            </a:xfrm>
            <a:prstGeom prst="line">
              <a:avLst/>
            </a:prstGeom>
            <a:grpFill/>
            <a:ln w="28575" cap="flat" cmpd="sng" algn="ctr">
              <a:solidFill>
                <a:sysClr val="windowText" lastClr="000000">
                  <a:shade val="95000"/>
                  <a:satMod val="105000"/>
                </a:sysClr>
              </a:solidFill>
              <a:prstDash val="solid"/>
            </a:ln>
            <a:effectLst/>
          </p:spPr>
        </p:cxnSp>
        <p:sp>
          <p:nvSpPr>
            <p:cNvPr id="29" name="Text Box 41"/>
            <p:cNvSpPr txBox="1"/>
            <p:nvPr/>
          </p:nvSpPr>
          <p:spPr>
            <a:xfrm>
              <a:off x="209550" y="419100"/>
              <a:ext cx="1495425"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algn="ctr">
                <a:lnSpc>
                  <a:spcPct val="115000"/>
                </a:lnSpc>
              </a:pPr>
              <a:r>
                <a:rPr lang="en-US" sz="1600" b="1" i="1" dirty="0">
                  <a:solidFill>
                    <a:prstClr val="black"/>
                  </a:solidFill>
                  <a:ea typeface="Calibri"/>
                  <a:cs typeface="Calibri"/>
                </a:rPr>
                <a:t>Regional ESCs</a:t>
              </a:r>
              <a:endParaRPr lang="en-US" sz="1100" dirty="0">
                <a:solidFill>
                  <a:prstClr val="black"/>
                </a:solidFill>
                <a:ea typeface="Calibri"/>
                <a:cs typeface="Times New Roman"/>
              </a:endParaRPr>
            </a:p>
          </p:txBody>
        </p:sp>
        <p:cxnSp>
          <p:nvCxnSpPr>
            <p:cNvPr id="30" name="Straight Connector 29"/>
            <p:cNvCxnSpPr/>
            <p:nvPr/>
          </p:nvCxnSpPr>
          <p:spPr>
            <a:xfrm>
              <a:off x="1828800" y="628650"/>
              <a:ext cx="0" cy="1200150"/>
            </a:xfrm>
            <a:prstGeom prst="line">
              <a:avLst/>
            </a:prstGeom>
            <a:grpFill/>
            <a:ln w="28575" cap="flat" cmpd="sng" algn="ctr">
              <a:solidFill>
                <a:sysClr val="windowText" lastClr="000000">
                  <a:shade val="95000"/>
                  <a:satMod val="105000"/>
                </a:sysClr>
              </a:solidFill>
              <a:prstDash val="solid"/>
            </a:ln>
            <a:effectLst/>
          </p:spPr>
        </p:cxnSp>
      </p:grpSp>
      <p:grpSp>
        <p:nvGrpSpPr>
          <p:cNvPr id="31" name="Group 30"/>
          <p:cNvGrpSpPr/>
          <p:nvPr/>
        </p:nvGrpSpPr>
        <p:grpSpPr>
          <a:xfrm>
            <a:off x="4545819" y="3077963"/>
            <a:ext cx="1828800" cy="1895471"/>
            <a:chOff x="0" y="0"/>
            <a:chExt cx="1828800" cy="2466975"/>
          </a:xfrm>
          <a:solidFill>
            <a:srgbClr val="C00000"/>
          </a:solidFill>
        </p:grpSpPr>
        <p:sp>
          <p:nvSpPr>
            <p:cNvPr id="32" name="Flowchart: Decision 31"/>
            <p:cNvSpPr/>
            <p:nvPr/>
          </p:nvSpPr>
          <p:spPr>
            <a:xfrm>
              <a:off x="0" y="0"/>
              <a:ext cx="1828800" cy="1266825"/>
            </a:xfrm>
            <a:prstGeom prst="flowChartDecision">
              <a:avLst/>
            </a:prstGeom>
            <a:grp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solidFill>
                  <a:prstClr val="black"/>
                </a:solidFill>
              </a:endParaRPr>
            </a:p>
          </p:txBody>
        </p:sp>
        <p:cxnSp>
          <p:nvCxnSpPr>
            <p:cNvPr id="33" name="Straight Connector 32"/>
            <p:cNvCxnSpPr/>
            <p:nvPr/>
          </p:nvCxnSpPr>
          <p:spPr>
            <a:xfrm>
              <a:off x="1828800" y="619125"/>
              <a:ext cx="0" cy="1200150"/>
            </a:xfrm>
            <a:prstGeom prst="line">
              <a:avLst/>
            </a:prstGeom>
            <a:grpFill/>
            <a:ln w="28575" cap="flat" cmpd="sng" algn="ctr">
              <a:solidFill>
                <a:sysClr val="windowText" lastClr="000000">
                  <a:shade val="95000"/>
                  <a:satMod val="105000"/>
                </a:sysClr>
              </a:solidFill>
              <a:prstDash val="solid"/>
            </a:ln>
            <a:effectLst/>
          </p:spPr>
        </p:cxnSp>
        <p:cxnSp>
          <p:nvCxnSpPr>
            <p:cNvPr id="34" name="Straight Connector 33"/>
            <p:cNvCxnSpPr/>
            <p:nvPr/>
          </p:nvCxnSpPr>
          <p:spPr>
            <a:xfrm>
              <a:off x="0" y="619125"/>
              <a:ext cx="0" cy="1200150"/>
            </a:xfrm>
            <a:prstGeom prst="line">
              <a:avLst/>
            </a:prstGeom>
            <a:grpFill/>
            <a:ln w="28575" cap="flat" cmpd="sng" algn="ctr">
              <a:solidFill>
                <a:sysClr val="windowText" lastClr="000000">
                  <a:shade val="95000"/>
                  <a:satMod val="105000"/>
                </a:sysClr>
              </a:solidFill>
              <a:prstDash val="solid"/>
            </a:ln>
            <a:effectLst/>
          </p:spPr>
        </p:cxnSp>
        <p:cxnSp>
          <p:nvCxnSpPr>
            <p:cNvPr id="35" name="Straight Connector 34"/>
            <p:cNvCxnSpPr/>
            <p:nvPr/>
          </p:nvCxnSpPr>
          <p:spPr>
            <a:xfrm>
              <a:off x="904875" y="1266825"/>
              <a:ext cx="0" cy="1200150"/>
            </a:xfrm>
            <a:prstGeom prst="line">
              <a:avLst/>
            </a:prstGeom>
            <a:grpFill/>
            <a:ln w="28575" cap="flat" cmpd="sng" algn="ctr">
              <a:solidFill>
                <a:sysClr val="windowText" lastClr="000000">
                  <a:shade val="95000"/>
                  <a:satMod val="105000"/>
                </a:sysClr>
              </a:solidFill>
              <a:prstDash val="solid"/>
            </a:ln>
            <a:effectLst/>
          </p:spPr>
        </p:cxnSp>
        <p:sp>
          <p:nvSpPr>
            <p:cNvPr id="36" name="Text Box 42"/>
            <p:cNvSpPr txBox="1"/>
            <p:nvPr/>
          </p:nvSpPr>
          <p:spPr>
            <a:xfrm>
              <a:off x="115263" y="333375"/>
              <a:ext cx="1580188" cy="7429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threePt" dir="t"/>
              </a:scene3d>
              <a:sp3d extrusionH="57150">
                <a:bevelT w="38100" h="38100"/>
              </a:sp3d>
            </a:bodyPr>
            <a:lstStyle/>
            <a:p>
              <a:pPr algn="ctr">
                <a:lnSpc>
                  <a:spcPct val="115000"/>
                </a:lnSpc>
              </a:pPr>
              <a:r>
                <a:rPr lang="en-US" sz="1600" b="1" i="1" dirty="0">
                  <a:solidFill>
                    <a:prstClr val="black"/>
                  </a:solidFill>
                  <a:ea typeface="Calibri"/>
                  <a:cs typeface="Calibri"/>
                </a:rPr>
                <a:t>Regional P-16</a:t>
              </a:r>
              <a:endParaRPr lang="en-US" sz="1100" dirty="0">
                <a:solidFill>
                  <a:prstClr val="black"/>
                </a:solidFill>
                <a:ea typeface="Calibri"/>
                <a:cs typeface="Times New Roman"/>
              </a:endParaRPr>
            </a:p>
            <a:p>
              <a:pPr algn="ctr">
                <a:lnSpc>
                  <a:spcPct val="115000"/>
                </a:lnSpc>
              </a:pPr>
              <a:r>
                <a:rPr lang="en-US" sz="1600" b="1" i="1" dirty="0">
                  <a:solidFill>
                    <a:prstClr val="black"/>
                  </a:solidFill>
                  <a:ea typeface="Calibri"/>
                  <a:cs typeface="Calibri"/>
                </a:rPr>
                <a:t>Councils </a:t>
              </a:r>
              <a:endParaRPr lang="en-US" sz="1100" dirty="0">
                <a:solidFill>
                  <a:prstClr val="black"/>
                </a:solidFill>
                <a:ea typeface="Calibri"/>
                <a:cs typeface="Times New Roman"/>
              </a:endParaRPr>
            </a:p>
          </p:txBody>
        </p:sp>
      </p:grpSp>
      <p:sp>
        <p:nvSpPr>
          <p:cNvPr id="37" name="Text Box 40"/>
          <p:cNvSpPr txBox="1"/>
          <p:nvPr/>
        </p:nvSpPr>
        <p:spPr>
          <a:xfrm>
            <a:off x="3727457" y="1539788"/>
            <a:ext cx="1775497" cy="191970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pPr>
            <a:r>
              <a:rPr lang="en-US" sz="1400" b="1" dirty="0">
                <a:solidFill>
                  <a:prstClr val="black"/>
                </a:solidFill>
                <a:latin typeface="Felix Titling"/>
                <a:ea typeface="Calibri"/>
                <a:cs typeface="Times New Roman"/>
              </a:rPr>
              <a:t> </a:t>
            </a:r>
            <a:endParaRPr lang="en-US" sz="1100" dirty="0">
              <a:solidFill>
                <a:prstClr val="black"/>
              </a:solidFill>
              <a:ea typeface="Calibri"/>
              <a:cs typeface="Times New Roman"/>
            </a:endParaRPr>
          </a:p>
          <a:p>
            <a:pPr algn="ctr">
              <a:lnSpc>
                <a:spcPct val="115000"/>
              </a:lnSpc>
            </a:pPr>
            <a:r>
              <a:rPr lang="en-US" sz="800" b="1" dirty="0">
                <a:solidFill>
                  <a:prstClr val="black"/>
                </a:solidFill>
                <a:latin typeface="Felix Titling"/>
                <a:ea typeface="Calibri"/>
                <a:cs typeface="Times New Roman"/>
              </a:rPr>
              <a:t> </a:t>
            </a:r>
            <a:endParaRPr lang="en-US" sz="1100" dirty="0">
              <a:solidFill>
                <a:prstClr val="black"/>
              </a:solidFill>
              <a:ea typeface="Calibri"/>
              <a:cs typeface="Times New Roman"/>
            </a:endParaRPr>
          </a:p>
          <a:p>
            <a:pPr algn="ctr">
              <a:lnSpc>
                <a:spcPct val="115000"/>
              </a:lnSpc>
            </a:pPr>
            <a:r>
              <a:rPr lang="en-US" sz="1400" b="1" u="heavy" spc="300" dirty="0">
                <a:effectLst>
                  <a:outerShdw blurRad="38100" dist="38100" dir="2700000" algn="tl">
                    <a:srgbClr val="000000">
                      <a:alpha val="43137"/>
                    </a:srgbClr>
                  </a:outerShdw>
                </a:effectLst>
                <a:uFill>
                  <a:solidFill>
                    <a:srgbClr val="C00000"/>
                  </a:solidFill>
                </a:uFill>
                <a:latin typeface="Bodoni MT Black" panose="02070A03080606020203" pitchFamily="18" charset="0"/>
                <a:ea typeface="Calibri"/>
                <a:cs typeface="Adobe Gurmukhi" panose="01010101010101010101" pitchFamily="50" charset="0"/>
              </a:rPr>
              <a:t>Scaffolding</a:t>
            </a:r>
          </a:p>
          <a:p>
            <a:pPr algn="ctr">
              <a:lnSpc>
                <a:spcPct val="115000"/>
              </a:lnSpc>
            </a:pPr>
            <a:r>
              <a:rPr lang="en-US" sz="1400" b="1" u="heavy" spc="300" dirty="0">
                <a:effectLst>
                  <a:outerShdw blurRad="38100" dist="38100" dir="2700000" algn="tl">
                    <a:srgbClr val="000000">
                      <a:alpha val="43137"/>
                    </a:srgbClr>
                  </a:outerShdw>
                </a:effectLst>
                <a:uFill>
                  <a:solidFill>
                    <a:srgbClr val="C00000"/>
                  </a:solidFill>
                </a:uFill>
                <a:latin typeface="Bodoni MT Black" panose="02070A03080606020203" pitchFamily="18" charset="0"/>
                <a:ea typeface="Calibri"/>
                <a:cs typeface="Adobe Gurmukhi" panose="01010101010101010101" pitchFamily="50" charset="0"/>
              </a:rPr>
              <a:t>Student</a:t>
            </a:r>
          </a:p>
          <a:p>
            <a:pPr algn="ctr">
              <a:lnSpc>
                <a:spcPct val="115000"/>
              </a:lnSpc>
            </a:pPr>
            <a:r>
              <a:rPr lang="en-US" sz="1400" b="1" u="heavy" spc="300" dirty="0">
                <a:effectLst>
                  <a:outerShdw blurRad="38100" dist="38100" dir="2700000" algn="tl">
                    <a:srgbClr val="000000">
                      <a:alpha val="43137"/>
                    </a:srgbClr>
                  </a:outerShdw>
                </a:effectLst>
                <a:uFill>
                  <a:solidFill>
                    <a:srgbClr val="C00000"/>
                  </a:solidFill>
                </a:uFill>
                <a:latin typeface="Bodoni MT Black" panose="02070A03080606020203" pitchFamily="18" charset="0"/>
                <a:ea typeface="Calibri"/>
                <a:cs typeface="Adobe Gurmukhi" panose="01010101010101010101" pitchFamily="50" charset="0"/>
              </a:rPr>
              <a:t>Success</a:t>
            </a:r>
          </a:p>
        </p:txBody>
      </p:sp>
      <p:sp>
        <p:nvSpPr>
          <p:cNvPr id="2" name="Footer Placeholder 1"/>
          <p:cNvSpPr>
            <a:spLocks noGrp="1"/>
          </p:cNvSpPr>
          <p:nvPr>
            <p:ph type="ftr" sz="quarter" idx="11"/>
          </p:nvPr>
        </p:nvSpPr>
        <p:spPr/>
        <p:txBody>
          <a:bodyPr/>
          <a:lstStyle/>
          <a:p>
            <a:r>
              <a:rPr lang="en-US" smtClean="0"/>
              <a:t>http://untavatar.org</a:t>
            </a:r>
            <a:endParaRPr lang="en-US" dirty="0"/>
          </a:p>
        </p:txBody>
      </p:sp>
    </p:spTree>
    <p:extLst>
      <p:ext uri="{BB962C8B-B14F-4D97-AF65-F5344CB8AC3E}">
        <p14:creationId xmlns:p14="http://schemas.microsoft.com/office/powerpoint/2010/main" val="250459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par>
                                <p:cTn id="38" presetID="16" presetClass="entr" presetSubtype="21"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barn(inVertical)">
                                      <p:cBhvr>
                                        <p:cTn id="4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81800" y="5638800"/>
            <a:ext cx="22860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35358" y="2404080"/>
            <a:ext cx="3856764" cy="4185761"/>
          </a:xfrm>
          <a:prstGeom prst="rect">
            <a:avLst/>
          </a:prstGeom>
          <a:noFill/>
        </p:spPr>
        <p:txBody>
          <a:bodyPr wrap="square" rtlCol="0">
            <a:spAutoFit/>
          </a:bodyPr>
          <a:lstStyle/>
          <a:p>
            <a:r>
              <a:rPr lang="en-US" sz="1400" b="1" dirty="0">
                <a:solidFill>
                  <a:prstClr val="black"/>
                </a:solidFill>
              </a:rPr>
              <a:t> Impact of Developmental Education and</a:t>
            </a:r>
          </a:p>
          <a:p>
            <a:r>
              <a:rPr lang="en-US" sz="1400" b="1" dirty="0">
                <a:solidFill>
                  <a:prstClr val="black"/>
                </a:solidFill>
              </a:rPr>
              <a:t>          Texas Success Initiative</a:t>
            </a:r>
          </a:p>
          <a:p>
            <a:r>
              <a:rPr lang="en-US" sz="1400" b="1" dirty="0">
                <a:solidFill>
                  <a:prstClr val="black"/>
                </a:solidFill>
              </a:rPr>
              <a:t>    </a:t>
            </a:r>
            <a:endParaRPr lang="en-US" sz="1400" b="1" dirty="0" smtClean="0">
              <a:solidFill>
                <a:prstClr val="black"/>
              </a:solidFill>
            </a:endParaRPr>
          </a:p>
          <a:p>
            <a:endParaRPr lang="en-US" sz="1400" b="1" dirty="0" smtClean="0">
              <a:solidFill>
                <a:prstClr val="black"/>
              </a:solidFill>
            </a:endParaRPr>
          </a:p>
          <a:p>
            <a:r>
              <a:rPr lang="en-US" sz="1400" b="1" dirty="0" smtClean="0">
                <a:solidFill>
                  <a:prstClr val="black"/>
                </a:solidFill>
              </a:rPr>
              <a:t>Dual </a:t>
            </a:r>
            <a:r>
              <a:rPr lang="en-US" sz="1400" b="1" dirty="0">
                <a:solidFill>
                  <a:prstClr val="black"/>
                </a:solidFill>
              </a:rPr>
              <a:t>Credit, Early College High Schools</a:t>
            </a:r>
          </a:p>
          <a:p>
            <a:endParaRPr lang="en-US" sz="1400" b="1" dirty="0">
              <a:solidFill>
                <a:prstClr val="black"/>
              </a:solidFill>
            </a:endParaRPr>
          </a:p>
          <a:p>
            <a:r>
              <a:rPr lang="en-US" sz="1400" b="1" dirty="0">
                <a:solidFill>
                  <a:prstClr val="black"/>
                </a:solidFill>
              </a:rPr>
              <a:t>         Student Support Services</a:t>
            </a:r>
          </a:p>
          <a:p>
            <a:endParaRPr lang="en-US" sz="1400" b="1" dirty="0">
              <a:solidFill>
                <a:prstClr val="black"/>
              </a:solidFill>
            </a:endParaRPr>
          </a:p>
          <a:p>
            <a:r>
              <a:rPr lang="en-US" sz="1400" b="1" dirty="0">
                <a:solidFill>
                  <a:prstClr val="black"/>
                </a:solidFill>
              </a:rPr>
              <a:t>             </a:t>
            </a:r>
            <a:r>
              <a:rPr lang="en-US" sz="1400" b="1" dirty="0" smtClean="0">
                <a:solidFill>
                  <a:prstClr val="black"/>
                </a:solidFill>
              </a:rPr>
              <a:t>Educational </a:t>
            </a:r>
            <a:r>
              <a:rPr lang="en-US" sz="1400" b="1" dirty="0">
                <a:solidFill>
                  <a:prstClr val="black"/>
                </a:solidFill>
              </a:rPr>
              <a:t>Policies </a:t>
            </a:r>
            <a:r>
              <a:rPr lang="en-US" sz="1400" b="1" dirty="0" smtClean="0">
                <a:solidFill>
                  <a:prstClr val="black"/>
                </a:solidFill>
              </a:rPr>
              <a:t>&amp; </a:t>
            </a:r>
            <a:r>
              <a:rPr lang="en-US" sz="1400" b="1" dirty="0">
                <a:solidFill>
                  <a:prstClr val="black"/>
                </a:solidFill>
              </a:rPr>
              <a:t>Practices</a:t>
            </a:r>
          </a:p>
          <a:p>
            <a:endParaRPr lang="en-US" sz="1400" b="1" dirty="0">
              <a:solidFill>
                <a:prstClr val="black"/>
              </a:solidFill>
            </a:endParaRPr>
          </a:p>
          <a:p>
            <a:pPr algn="ctr"/>
            <a:r>
              <a:rPr lang="en-US" sz="1400" b="1" dirty="0">
                <a:solidFill>
                  <a:prstClr val="black"/>
                </a:solidFill>
              </a:rPr>
              <a:t>              Classroom Instruction, Textbooks</a:t>
            </a:r>
          </a:p>
          <a:p>
            <a:pPr algn="ctr"/>
            <a:r>
              <a:rPr lang="en-US" sz="1400" b="1" dirty="0">
                <a:solidFill>
                  <a:prstClr val="black"/>
                </a:solidFill>
              </a:rPr>
              <a:t>                Grading, etc.</a:t>
            </a:r>
          </a:p>
          <a:p>
            <a:endParaRPr lang="en-US" sz="1400" b="1" dirty="0">
              <a:solidFill>
                <a:prstClr val="black"/>
              </a:solidFill>
            </a:endParaRPr>
          </a:p>
          <a:p>
            <a:pPr algn="r"/>
            <a:r>
              <a:rPr lang="en-US" sz="1400" b="1" dirty="0" smtClean="0">
                <a:solidFill>
                  <a:prstClr val="black"/>
                </a:solidFill>
              </a:rPr>
              <a:t>    Discipline </a:t>
            </a:r>
            <a:r>
              <a:rPr lang="en-US" sz="1400" b="1" dirty="0">
                <a:solidFill>
                  <a:prstClr val="black"/>
                </a:solidFill>
              </a:rPr>
              <a:t>Reference Course</a:t>
            </a:r>
          </a:p>
          <a:p>
            <a:pPr algn="ctr"/>
            <a:r>
              <a:rPr lang="en-US" sz="1400" b="1" dirty="0" smtClean="0">
                <a:solidFill>
                  <a:prstClr val="black"/>
                </a:solidFill>
              </a:rPr>
              <a:t>                           Profiles</a:t>
            </a:r>
          </a:p>
          <a:p>
            <a:endParaRPr lang="en-US" sz="1400" b="1" dirty="0">
              <a:solidFill>
                <a:prstClr val="black"/>
              </a:solidFill>
            </a:endParaRPr>
          </a:p>
          <a:p>
            <a:pPr algn="r"/>
            <a:r>
              <a:rPr lang="en-US" sz="1400" b="1" dirty="0">
                <a:solidFill>
                  <a:prstClr val="black"/>
                </a:solidFill>
              </a:rPr>
              <a:t>                        </a:t>
            </a:r>
            <a:r>
              <a:rPr lang="en-US" sz="1400" b="1" dirty="0" smtClean="0">
                <a:solidFill>
                  <a:prstClr val="black"/>
                </a:solidFill>
              </a:rPr>
              <a:t>College </a:t>
            </a:r>
            <a:r>
              <a:rPr lang="en-US" sz="1400" b="1" dirty="0">
                <a:solidFill>
                  <a:prstClr val="black"/>
                </a:solidFill>
              </a:rPr>
              <a:t>&amp; Career </a:t>
            </a:r>
            <a:r>
              <a:rPr lang="en-US" sz="1400" b="1" dirty="0" smtClean="0">
                <a:solidFill>
                  <a:prstClr val="black"/>
                </a:solidFill>
              </a:rPr>
              <a:t>Readiness </a:t>
            </a:r>
            <a:endParaRPr lang="en-US" sz="1400" b="1" dirty="0">
              <a:solidFill>
                <a:prstClr val="black"/>
              </a:solidFill>
            </a:endParaRPr>
          </a:p>
          <a:p>
            <a:pPr algn="r"/>
            <a:r>
              <a:rPr lang="en-US" sz="1400" b="1" dirty="0">
                <a:solidFill>
                  <a:prstClr val="black"/>
                </a:solidFill>
              </a:rPr>
              <a:t>                                  Standards 	</a:t>
            </a:r>
            <a:r>
              <a:rPr lang="en-US" sz="1400" b="1" dirty="0" smtClean="0">
                <a:solidFill>
                  <a:prstClr val="black"/>
                </a:solidFill>
              </a:rPr>
              <a:t>	</a:t>
            </a:r>
            <a:endParaRPr lang="en-US" sz="1400" b="1" dirty="0">
              <a:solidFill>
                <a:prstClr val="black"/>
              </a:solidFill>
            </a:endParaRPr>
          </a:p>
          <a:p>
            <a:pPr algn="r"/>
            <a:r>
              <a:rPr lang="en-US" sz="1400" b="1" dirty="0">
                <a:solidFill>
                  <a:prstClr val="black"/>
                </a:solidFill>
              </a:rPr>
              <a:t>                              </a:t>
            </a:r>
          </a:p>
        </p:txBody>
      </p:sp>
      <p:sp>
        <p:nvSpPr>
          <p:cNvPr id="5" name="Isosceles Triangle 4"/>
          <p:cNvSpPr/>
          <p:nvPr/>
        </p:nvSpPr>
        <p:spPr>
          <a:xfrm>
            <a:off x="2819400" y="1743075"/>
            <a:ext cx="3505200" cy="5114925"/>
          </a:xfrm>
          <a:prstGeom prst="triangle">
            <a:avLst>
              <a:gd name="adj" fmla="val 49728"/>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6" name="Straight Arrow Connector 5"/>
          <p:cNvCxnSpPr/>
          <p:nvPr/>
        </p:nvCxnSpPr>
        <p:spPr>
          <a:xfrm>
            <a:off x="3754600" y="4214463"/>
            <a:ext cx="1645920" cy="0"/>
          </a:xfrm>
          <a:prstGeom prst="straightConnector1">
            <a:avLst/>
          </a:prstGeom>
          <a:ln w="28575">
            <a:solidFill>
              <a:schemeClr val="accent2">
                <a:lumMod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4023360" y="3352800"/>
            <a:ext cx="1097280" cy="0"/>
          </a:xfrm>
          <a:prstGeom prst="straightConnector1">
            <a:avLst/>
          </a:prstGeom>
          <a:ln w="28575">
            <a:solidFill>
              <a:schemeClr val="accent2">
                <a:lumMod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3429000" y="5112707"/>
            <a:ext cx="2286000" cy="0"/>
          </a:xfrm>
          <a:prstGeom prst="straightConnector1">
            <a:avLst/>
          </a:prstGeom>
          <a:ln w="28575">
            <a:solidFill>
              <a:schemeClr val="accent2">
                <a:lumMod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3108960" y="6090189"/>
            <a:ext cx="2926080" cy="0"/>
          </a:xfrm>
          <a:prstGeom prst="straightConnector1">
            <a:avLst/>
          </a:prstGeom>
          <a:ln w="28575">
            <a:solidFill>
              <a:schemeClr val="accent2">
                <a:lumMod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4297680" y="2549047"/>
            <a:ext cx="548640" cy="0"/>
          </a:xfrm>
          <a:prstGeom prst="straightConnector1">
            <a:avLst/>
          </a:prstGeom>
          <a:ln w="28575">
            <a:solidFill>
              <a:schemeClr val="accent2">
                <a:lumMod val="50000"/>
              </a:schemeClr>
            </a:solidFill>
            <a:headEnd type="arrow"/>
            <a:tailEnd type="arrow"/>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68778" y="784385"/>
            <a:ext cx="7305492" cy="1200329"/>
          </a:xfrm>
          <a:prstGeom prst="rect">
            <a:avLst/>
          </a:prstGeom>
          <a:noFill/>
          <a:ln w="28575">
            <a:noFill/>
          </a:ln>
        </p:spPr>
        <p:txBody>
          <a:bodyPr wrap="square" rtlCol="0">
            <a:spAutoFit/>
          </a:bodyPr>
          <a:lstStyle/>
          <a:p>
            <a:pPr algn="ctr"/>
            <a:r>
              <a:rPr lang="en-US" sz="3600" b="1" dirty="0" smtClean="0">
                <a:ln w="18000">
                  <a:solidFill>
                    <a:schemeClr val="accent2">
                      <a:lumMod val="50000"/>
                    </a:schemeClr>
                  </a:solidFill>
                  <a:prstDash val="solid"/>
                  <a:miter lim="800000"/>
                </a:ln>
                <a:solidFill>
                  <a:schemeClr val="bg1"/>
                </a:solidFill>
                <a:effectLst>
                  <a:outerShdw blurRad="50800" dist="38100" dir="2700000" algn="tl" rotWithShape="0">
                    <a:prstClr val="black">
                      <a:alpha val="40000"/>
                    </a:prstClr>
                  </a:outerShdw>
                </a:effectLst>
                <a:cs typeface="Narkisim" pitchFamily="34" charset="-79"/>
              </a:rPr>
              <a:t>AVATAR enables Critical Conversations</a:t>
            </a:r>
            <a:endParaRPr lang="en-US" sz="3600" b="1" dirty="0">
              <a:ln w="18000">
                <a:solidFill>
                  <a:schemeClr val="accent2">
                    <a:lumMod val="50000"/>
                  </a:schemeClr>
                </a:solidFill>
                <a:prstDash val="solid"/>
                <a:miter lim="800000"/>
              </a:ln>
              <a:solidFill>
                <a:schemeClr val="bg1"/>
              </a:solidFill>
              <a:effectLst>
                <a:outerShdw blurRad="50800" dist="38100" dir="2700000" algn="tl" rotWithShape="0">
                  <a:prstClr val="black">
                    <a:alpha val="40000"/>
                  </a:prstClr>
                </a:outerShdw>
              </a:effectLst>
              <a:cs typeface="Narkisim" pitchFamily="34" charset="-79"/>
            </a:endParaRPr>
          </a:p>
        </p:txBody>
      </p:sp>
      <p:sp>
        <p:nvSpPr>
          <p:cNvPr id="12" name="TextBox 11"/>
          <p:cNvSpPr txBox="1"/>
          <p:nvPr/>
        </p:nvSpPr>
        <p:spPr>
          <a:xfrm>
            <a:off x="252497" y="2544536"/>
            <a:ext cx="3133542" cy="3970318"/>
          </a:xfrm>
          <a:prstGeom prst="rect">
            <a:avLst/>
          </a:prstGeom>
          <a:noFill/>
        </p:spPr>
        <p:txBody>
          <a:bodyPr wrap="square" rtlCol="0">
            <a:spAutoFit/>
          </a:bodyPr>
          <a:lstStyle/>
          <a:p>
            <a:pPr algn="ctr"/>
            <a:r>
              <a:rPr lang="en-US" sz="1400" dirty="0">
                <a:solidFill>
                  <a:prstClr val="black"/>
                </a:solidFill>
              </a:rPr>
              <a:t> </a:t>
            </a:r>
            <a:r>
              <a:rPr lang="en-US" sz="1400" dirty="0" smtClean="0">
                <a:solidFill>
                  <a:prstClr val="black"/>
                </a:solidFill>
              </a:rPr>
              <a:t>  </a:t>
            </a:r>
            <a:r>
              <a:rPr lang="en-US" sz="1400" b="1" dirty="0">
                <a:solidFill>
                  <a:prstClr val="black"/>
                </a:solidFill>
              </a:rPr>
              <a:t>Student Success Assessments</a:t>
            </a:r>
          </a:p>
          <a:p>
            <a:pPr algn="ctr"/>
            <a:endParaRPr lang="en-US" sz="1400" b="1" dirty="0">
              <a:solidFill>
                <a:prstClr val="black"/>
              </a:solidFill>
            </a:endParaRPr>
          </a:p>
          <a:p>
            <a:r>
              <a:rPr lang="en-US" sz="1400" b="1" dirty="0" smtClean="0">
                <a:solidFill>
                  <a:prstClr val="black"/>
                </a:solidFill>
              </a:rPr>
              <a:t> </a:t>
            </a:r>
          </a:p>
          <a:p>
            <a:pPr algn="ctr"/>
            <a:r>
              <a:rPr lang="en-US" sz="1400" b="1" dirty="0" smtClean="0">
                <a:solidFill>
                  <a:prstClr val="black"/>
                </a:solidFill>
              </a:rPr>
              <a:t>Dual </a:t>
            </a:r>
            <a:r>
              <a:rPr lang="en-US" sz="1400" b="1" dirty="0">
                <a:solidFill>
                  <a:prstClr val="black"/>
                </a:solidFill>
              </a:rPr>
              <a:t>Credit, Early College High Schools</a:t>
            </a:r>
          </a:p>
          <a:p>
            <a:pPr algn="ctr"/>
            <a:r>
              <a:rPr lang="en-US" sz="1400" b="1" dirty="0" smtClean="0">
                <a:solidFill>
                  <a:prstClr val="black"/>
                </a:solidFill>
              </a:rPr>
              <a:t>       Student </a:t>
            </a:r>
            <a:r>
              <a:rPr lang="en-US" sz="1400" b="1" dirty="0">
                <a:solidFill>
                  <a:prstClr val="black"/>
                </a:solidFill>
              </a:rPr>
              <a:t>Support </a:t>
            </a:r>
            <a:r>
              <a:rPr lang="en-US" sz="1400" b="1" dirty="0" smtClean="0">
                <a:solidFill>
                  <a:prstClr val="black"/>
                </a:solidFill>
              </a:rPr>
              <a:t>Services</a:t>
            </a:r>
          </a:p>
          <a:p>
            <a:pPr algn="ctr"/>
            <a:endParaRPr lang="en-US" sz="1400" b="1" dirty="0">
              <a:solidFill>
                <a:prstClr val="black"/>
              </a:solidFill>
            </a:endParaRPr>
          </a:p>
          <a:p>
            <a:pPr algn="ctr"/>
            <a:r>
              <a:rPr lang="en-US" sz="1400" b="1" dirty="0" smtClean="0">
                <a:solidFill>
                  <a:prstClr val="black"/>
                </a:solidFill>
              </a:rPr>
              <a:t> Educational </a:t>
            </a:r>
            <a:r>
              <a:rPr lang="en-US" sz="1400" b="1" dirty="0">
                <a:solidFill>
                  <a:prstClr val="black"/>
                </a:solidFill>
              </a:rPr>
              <a:t>Policies </a:t>
            </a:r>
            <a:r>
              <a:rPr lang="en-US" sz="1400" b="1" dirty="0" smtClean="0">
                <a:solidFill>
                  <a:prstClr val="black"/>
                </a:solidFill>
              </a:rPr>
              <a:t>&amp; </a:t>
            </a:r>
            <a:r>
              <a:rPr lang="en-US" sz="1400" b="1" dirty="0">
                <a:solidFill>
                  <a:prstClr val="black"/>
                </a:solidFill>
              </a:rPr>
              <a:t>Practices		</a:t>
            </a:r>
            <a:endParaRPr lang="en-US" sz="1400" b="1" dirty="0" smtClean="0">
              <a:solidFill>
                <a:prstClr val="black"/>
              </a:solidFill>
            </a:endParaRPr>
          </a:p>
          <a:p>
            <a:r>
              <a:rPr lang="en-US" sz="1400" b="1" dirty="0">
                <a:solidFill>
                  <a:prstClr val="black"/>
                </a:solidFill>
              </a:rPr>
              <a:t>Classroom Instruction, Textbooks</a:t>
            </a:r>
          </a:p>
          <a:p>
            <a:r>
              <a:rPr lang="en-US" sz="1400" b="1" dirty="0">
                <a:solidFill>
                  <a:prstClr val="black"/>
                </a:solidFill>
              </a:rPr>
              <a:t>                Grading, etc</a:t>
            </a:r>
            <a:r>
              <a:rPr lang="en-US" sz="1400" b="1" dirty="0" smtClean="0">
                <a:solidFill>
                  <a:prstClr val="black"/>
                </a:solidFill>
              </a:rPr>
              <a:t>.</a:t>
            </a:r>
            <a:endParaRPr lang="en-US" sz="1400" b="1" dirty="0">
              <a:solidFill>
                <a:prstClr val="black"/>
              </a:solidFill>
            </a:endParaRPr>
          </a:p>
          <a:p>
            <a:r>
              <a:rPr lang="en-US" sz="1400" b="1" dirty="0" smtClean="0">
                <a:solidFill>
                  <a:prstClr val="black"/>
                </a:solidFill>
              </a:rPr>
              <a:t>  </a:t>
            </a:r>
          </a:p>
          <a:p>
            <a:r>
              <a:rPr lang="en-US" sz="1400" b="1" dirty="0" smtClean="0">
                <a:solidFill>
                  <a:prstClr val="black"/>
                </a:solidFill>
              </a:rPr>
              <a:t>Discipline </a:t>
            </a:r>
            <a:r>
              <a:rPr lang="en-US" sz="1400" b="1" dirty="0">
                <a:solidFill>
                  <a:prstClr val="black"/>
                </a:solidFill>
              </a:rPr>
              <a:t>Specific </a:t>
            </a:r>
            <a:r>
              <a:rPr lang="en-US" sz="1400" b="1" dirty="0" smtClean="0">
                <a:solidFill>
                  <a:prstClr val="black"/>
                </a:solidFill>
              </a:rPr>
              <a:t>Course</a:t>
            </a:r>
            <a:r>
              <a:rPr lang="en-US" sz="1400" b="1" dirty="0">
                <a:solidFill>
                  <a:prstClr val="black"/>
                </a:solidFill>
              </a:rPr>
              <a:t>		</a:t>
            </a:r>
            <a:r>
              <a:rPr lang="en-US" sz="1400" b="1" dirty="0" smtClean="0">
                <a:solidFill>
                  <a:prstClr val="black"/>
                </a:solidFill>
              </a:rPr>
              <a:t>Curriculum</a:t>
            </a:r>
          </a:p>
          <a:p>
            <a:pPr algn="ctr"/>
            <a:endParaRPr lang="en-US" sz="1400" b="1" dirty="0" smtClean="0">
              <a:solidFill>
                <a:prstClr val="black"/>
              </a:solidFill>
            </a:endParaRPr>
          </a:p>
          <a:p>
            <a:pPr algn="ctr"/>
            <a:endParaRPr lang="en-US" sz="1400" b="1" dirty="0">
              <a:solidFill>
                <a:prstClr val="black"/>
              </a:solidFill>
            </a:endParaRPr>
          </a:p>
          <a:p>
            <a:pPr algn="ctr"/>
            <a:r>
              <a:rPr lang="en-US" sz="1400" b="1" dirty="0" smtClean="0">
                <a:solidFill>
                  <a:prstClr val="black"/>
                </a:solidFill>
              </a:rPr>
              <a:t>Texas </a:t>
            </a:r>
            <a:r>
              <a:rPr lang="en-US" sz="1400" b="1" dirty="0">
                <a:solidFill>
                  <a:prstClr val="black"/>
                </a:solidFill>
              </a:rPr>
              <a:t>Essential </a:t>
            </a:r>
            <a:r>
              <a:rPr lang="en-US" sz="1400" b="1" dirty="0" smtClean="0">
                <a:solidFill>
                  <a:prstClr val="black"/>
                </a:solidFill>
              </a:rPr>
              <a:t>Knowledge                                               </a:t>
            </a:r>
            <a:r>
              <a:rPr lang="en-US" sz="1400" b="1" dirty="0">
                <a:solidFill>
                  <a:prstClr val="black"/>
                </a:solidFill>
              </a:rPr>
              <a:t>and Skills</a:t>
            </a:r>
          </a:p>
        </p:txBody>
      </p:sp>
      <p:sp>
        <p:nvSpPr>
          <p:cNvPr id="14" name="TextBox 13"/>
          <p:cNvSpPr txBox="1"/>
          <p:nvPr/>
        </p:nvSpPr>
        <p:spPr>
          <a:xfrm>
            <a:off x="151879" y="1893634"/>
            <a:ext cx="1829844" cy="369332"/>
          </a:xfrm>
          <a:prstGeom prst="rect">
            <a:avLst/>
          </a:prstGeom>
          <a:noFill/>
          <a:ln>
            <a:solidFill>
              <a:schemeClr val="tx1">
                <a:lumMod val="95000"/>
                <a:lumOff val="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i="1" dirty="0" smtClean="0">
                <a:solidFill>
                  <a:schemeClr val="tx1"/>
                </a:solidFill>
              </a:rPr>
              <a:t>Secondary</a:t>
            </a:r>
            <a:endParaRPr lang="en-US" b="1" i="1" dirty="0">
              <a:solidFill>
                <a:schemeClr val="tx1"/>
              </a:solidFill>
            </a:endParaRPr>
          </a:p>
        </p:txBody>
      </p:sp>
      <p:sp>
        <p:nvSpPr>
          <p:cNvPr id="15" name="TextBox 14"/>
          <p:cNvSpPr txBox="1"/>
          <p:nvPr/>
        </p:nvSpPr>
        <p:spPr>
          <a:xfrm>
            <a:off x="6637611" y="1831641"/>
            <a:ext cx="2253891" cy="369332"/>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b="1" i="1" dirty="0">
                <a:solidFill>
                  <a:schemeClr val="tx1"/>
                </a:solidFill>
              </a:rPr>
              <a:t>Post-Secondary</a:t>
            </a:r>
          </a:p>
        </p:txBody>
      </p:sp>
      <p:sp>
        <p:nvSpPr>
          <p:cNvPr id="16" name="TextBox 15"/>
          <p:cNvSpPr txBox="1"/>
          <p:nvPr/>
        </p:nvSpPr>
        <p:spPr>
          <a:xfrm>
            <a:off x="311828" y="2189604"/>
            <a:ext cx="3985852" cy="338554"/>
          </a:xfrm>
          <a:prstGeom prst="rect">
            <a:avLst/>
          </a:prstGeom>
          <a:noFill/>
        </p:spPr>
        <p:txBody>
          <a:bodyPr wrap="square" rtlCol="0">
            <a:spAutoFit/>
          </a:bodyPr>
          <a:lstStyle/>
          <a:p>
            <a:r>
              <a:rPr lang="en-US" sz="1600" b="1" i="1" u="sng" dirty="0">
                <a:solidFill>
                  <a:schemeClr val="accent2">
                    <a:lumMod val="50000"/>
                  </a:schemeClr>
                </a:solidFill>
              </a:rPr>
              <a:t>Graduate </a:t>
            </a:r>
            <a:r>
              <a:rPr lang="en-US" sz="1600" b="1" u="sng" dirty="0">
                <a:solidFill>
                  <a:schemeClr val="accent2">
                    <a:lumMod val="50000"/>
                  </a:schemeClr>
                </a:solidFill>
              </a:rPr>
              <a:t>College/Career</a:t>
            </a:r>
            <a:r>
              <a:rPr lang="en-US" sz="1600" b="1" i="1" u="sng" dirty="0">
                <a:solidFill>
                  <a:schemeClr val="accent2">
                    <a:lumMod val="50000"/>
                  </a:schemeClr>
                </a:solidFill>
              </a:rPr>
              <a:t> Ready</a:t>
            </a:r>
          </a:p>
        </p:txBody>
      </p:sp>
      <p:sp>
        <p:nvSpPr>
          <p:cNvPr id="17" name="TextBox 16"/>
          <p:cNvSpPr txBox="1"/>
          <p:nvPr/>
        </p:nvSpPr>
        <p:spPr>
          <a:xfrm>
            <a:off x="6443352" y="2136171"/>
            <a:ext cx="2773680" cy="338554"/>
          </a:xfrm>
          <a:prstGeom prst="rect">
            <a:avLst/>
          </a:prstGeom>
          <a:noFill/>
        </p:spPr>
        <p:txBody>
          <a:bodyPr wrap="square" rtlCol="0">
            <a:spAutoFit/>
          </a:bodyPr>
          <a:lstStyle/>
          <a:p>
            <a:r>
              <a:rPr lang="en-US" sz="1600" b="1" u="sng" dirty="0">
                <a:solidFill>
                  <a:schemeClr val="accent2">
                    <a:lumMod val="50000"/>
                  </a:schemeClr>
                </a:solidFill>
              </a:rPr>
              <a:t>Graduate Career Ready</a:t>
            </a:r>
          </a:p>
        </p:txBody>
      </p:sp>
      <p:sp>
        <p:nvSpPr>
          <p:cNvPr id="2" name="Slide Number Placeholder 1"/>
          <p:cNvSpPr>
            <a:spLocks noGrp="1"/>
          </p:cNvSpPr>
          <p:nvPr>
            <p:ph type="sldNum" sz="quarter" idx="12"/>
          </p:nvPr>
        </p:nvSpPr>
        <p:spPr/>
        <p:txBody>
          <a:bodyPr/>
          <a:lstStyle/>
          <a:p>
            <a:fld id="{A79836AA-2E5C-4B78-BCFE-529AC8470618}" type="slidenum">
              <a:rPr lang="en-US" smtClean="0"/>
              <a:pPr/>
              <a:t>5</a:t>
            </a:fld>
            <a:endParaRPr lang="en-US" dirty="0"/>
          </a:p>
        </p:txBody>
      </p:sp>
    </p:spTree>
    <p:extLst>
      <p:ext uri="{BB962C8B-B14F-4D97-AF65-F5344CB8AC3E}">
        <p14:creationId xmlns:p14="http://schemas.microsoft.com/office/powerpoint/2010/main" val="2329341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t>Changing Focus of AVATAR</a:t>
            </a:r>
            <a:endParaRPr lang="en-US" sz="4800" b="1" dirty="0"/>
          </a:p>
        </p:txBody>
      </p:sp>
      <p:sp>
        <p:nvSpPr>
          <p:cNvPr id="3" name="Content Placeholder 2"/>
          <p:cNvSpPr>
            <a:spLocks noGrp="1"/>
          </p:cNvSpPr>
          <p:nvPr>
            <p:ph idx="1"/>
          </p:nvPr>
        </p:nvSpPr>
        <p:spPr>
          <a:xfrm>
            <a:off x="1333356" y="2438400"/>
            <a:ext cx="6345260" cy="3530599"/>
          </a:xfrm>
        </p:spPr>
        <p:txBody>
          <a:bodyPr>
            <a:normAutofit fontScale="70000" lnSpcReduction="20000"/>
          </a:bodyPr>
          <a:lstStyle/>
          <a:p>
            <a:pPr marL="0" indent="0">
              <a:buNone/>
            </a:pPr>
            <a:r>
              <a:rPr lang="en-US" sz="2400" b="1" dirty="0" smtClean="0">
                <a:solidFill>
                  <a:srgbClr val="FF0000"/>
                </a:solidFill>
              </a:rPr>
              <a:t>Close gaps in student access to and success in post-secondary education through collaboration focused on </a:t>
            </a:r>
          </a:p>
          <a:p>
            <a:pPr marL="457200" indent="-457200">
              <a:buFont typeface="+mj-lt"/>
              <a:buAutoNum type="arabicPeriod"/>
            </a:pPr>
            <a:r>
              <a:rPr lang="en-US" sz="2400" dirty="0" smtClean="0">
                <a:solidFill>
                  <a:srgbClr val="FF0000"/>
                </a:solidFill>
              </a:rPr>
              <a:t>2011-14</a:t>
            </a:r>
            <a:r>
              <a:rPr lang="en-US" sz="2400" dirty="0" smtClean="0">
                <a:solidFill>
                  <a:schemeClr val="tx1"/>
                </a:solidFill>
              </a:rPr>
              <a:t>:  Vertical alignment of the core curriculum </a:t>
            </a:r>
            <a:endParaRPr lang="en-US" sz="2400" dirty="0" smtClean="0"/>
          </a:p>
          <a:p>
            <a:pPr marL="457200" indent="-457200">
              <a:buFont typeface="+mj-lt"/>
              <a:buAutoNum type="arabicPeriod"/>
            </a:pPr>
            <a:r>
              <a:rPr lang="en-US" sz="2400" dirty="0" smtClean="0">
                <a:solidFill>
                  <a:srgbClr val="FF0000"/>
                </a:solidFill>
              </a:rPr>
              <a:t>2014-15</a:t>
            </a:r>
            <a:r>
              <a:rPr lang="en-US" sz="2400" dirty="0" smtClean="0"/>
              <a:t>:  Vertical alignment through College Preparatory Courses in ELA and mathematics designed for high school students who are not college ready and may, according to local agreement, exempt the TSI (a provision of HB 5, 2013)</a:t>
            </a:r>
          </a:p>
          <a:p>
            <a:pPr marL="457200" indent="-457200">
              <a:buFont typeface="+mj-lt"/>
              <a:buAutoNum type="arabicPeriod"/>
            </a:pPr>
            <a:r>
              <a:rPr lang="en-US" sz="2400" dirty="0" smtClean="0">
                <a:solidFill>
                  <a:srgbClr val="FF0000"/>
                </a:solidFill>
              </a:rPr>
              <a:t>2015-16</a:t>
            </a:r>
            <a:r>
              <a:rPr lang="en-US" sz="2400" dirty="0" smtClean="0"/>
              <a:t>:  Vertical alignment of curriculum arising from endorsement options offered by local high schools and continuation  of work begun in earlier years </a:t>
            </a:r>
            <a:r>
              <a:rPr lang="en-US" sz="2400" dirty="0"/>
              <a:t>(a provision of HB 5, 2013)</a:t>
            </a:r>
          </a:p>
          <a:p>
            <a:pPr marL="457200" indent="-457200">
              <a:buFont typeface="+mj-lt"/>
              <a:buAutoNum type="arabicPeriod"/>
            </a:pPr>
            <a:endParaRPr lang="en-US" sz="2400" dirty="0" smtClean="0"/>
          </a:p>
        </p:txBody>
      </p:sp>
      <p:sp>
        <p:nvSpPr>
          <p:cNvPr id="4" name="Slide Number Placeholder 3"/>
          <p:cNvSpPr>
            <a:spLocks noGrp="1"/>
          </p:cNvSpPr>
          <p:nvPr>
            <p:ph type="sldNum" sz="quarter" idx="12"/>
          </p:nvPr>
        </p:nvSpPr>
        <p:spPr/>
        <p:txBody>
          <a:bodyPr/>
          <a:lstStyle/>
          <a:p>
            <a:fld id="{A79836AA-2E5C-4B78-BCFE-529AC8470618}" type="slidenum">
              <a:rPr lang="en-US" smtClean="0"/>
              <a:pPr/>
              <a:t>6</a:t>
            </a:fld>
            <a:endParaRPr lang="en-US" dirty="0"/>
          </a:p>
        </p:txBody>
      </p:sp>
      <p:sp>
        <p:nvSpPr>
          <p:cNvPr id="5" name="Text Placeholder 4"/>
          <p:cNvSpPr>
            <a:spLocks noGrp="1"/>
          </p:cNvSpPr>
          <p:nvPr>
            <p:ph type="body" sz="quarter" idx="13"/>
          </p:nvPr>
        </p:nvSpPr>
        <p:spPr>
          <a:xfrm>
            <a:off x="532356" y="6223990"/>
            <a:ext cx="2896644" cy="277812"/>
          </a:xfrm>
        </p:spPr>
        <p:txBody>
          <a:bodyPr>
            <a:normAutofit fontScale="85000" lnSpcReduction="20000"/>
          </a:bodyPr>
          <a:lstStyle/>
          <a:p>
            <a:r>
              <a:rPr lang="en-US" dirty="0">
                <a:solidFill>
                  <a:srgbClr val="C00000"/>
                </a:solidFill>
              </a:rPr>
              <a:t>http://untavatar.org</a:t>
            </a:r>
          </a:p>
        </p:txBody>
      </p:sp>
    </p:spTree>
    <p:extLst>
      <p:ext uri="{BB962C8B-B14F-4D97-AF65-F5344CB8AC3E}">
        <p14:creationId xmlns:p14="http://schemas.microsoft.com/office/powerpoint/2010/main" val="1437120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High School Graduation Endorsement Options Enabled by HB 5 (TX Leg. 2013)</a:t>
            </a:r>
            <a:endParaRPr lang="en-US" sz="2800" b="1" dirty="0"/>
          </a:p>
        </p:txBody>
      </p:sp>
      <p:graphicFrame>
        <p:nvGraphicFramePr>
          <p:cNvPr id="4" name="Content Placeholder 3"/>
          <p:cNvGraphicFramePr>
            <a:graphicFrameLocks noGrp="1"/>
          </p:cNvGraphicFramePr>
          <p:nvPr>
            <p:ph idx="4294967295"/>
            <p:extLst/>
          </p:nvPr>
        </p:nvGraphicFramePr>
        <p:xfrm>
          <a:off x="2438400" y="2362200"/>
          <a:ext cx="3783291" cy="3429000"/>
        </p:xfrm>
        <a:graphic>
          <a:graphicData uri="http://schemas.openxmlformats.org/drawingml/2006/table">
            <a:tbl>
              <a:tblPr firstRow="1" bandRow="1">
                <a:tableStyleId>{00A15C55-8517-42AA-B614-E9B94910E393}</a:tableStyleId>
              </a:tblPr>
              <a:tblGrid>
                <a:gridCol w="3783291"/>
              </a:tblGrid>
              <a:tr h="518160">
                <a:tc>
                  <a:txBody>
                    <a:bodyPr/>
                    <a:lstStyle/>
                    <a:p>
                      <a:r>
                        <a:rPr lang="en-US" dirty="0" smtClean="0"/>
                        <a:t>Endorsements</a:t>
                      </a:r>
                      <a:endParaRPr lang="en-US" dirty="0"/>
                    </a:p>
                  </a:txBody>
                  <a:tcPr marL="101809" marR="101809"/>
                </a:tc>
              </a:tr>
              <a:tr h="701040">
                <a:tc>
                  <a:txBody>
                    <a:bodyPr/>
                    <a:lstStyle/>
                    <a:p>
                      <a:r>
                        <a:rPr lang="en-US" sz="1800" smtClean="0"/>
                        <a:t>STEM (Science, Technology, Engineering, and Mathematics)</a:t>
                      </a:r>
                      <a:endParaRPr lang="en-US" sz="1800" dirty="0"/>
                    </a:p>
                  </a:txBody>
                  <a:tcPr marL="101809" marR="101809"/>
                </a:tc>
              </a:tr>
              <a:tr h="445296">
                <a:tc>
                  <a:txBody>
                    <a:bodyPr/>
                    <a:lstStyle/>
                    <a:p>
                      <a:r>
                        <a:rPr lang="en-US" sz="1800" dirty="0" smtClean="0"/>
                        <a:t>Business and Industry</a:t>
                      </a:r>
                      <a:endParaRPr lang="en-US" sz="1800" dirty="0"/>
                    </a:p>
                  </a:txBody>
                  <a:tcPr marL="101809" marR="101809"/>
                </a:tc>
              </a:tr>
              <a:tr h="545304">
                <a:tc>
                  <a:txBody>
                    <a:bodyPr/>
                    <a:lstStyle/>
                    <a:p>
                      <a:r>
                        <a:rPr lang="en-US" sz="1800" dirty="0" smtClean="0"/>
                        <a:t>Public</a:t>
                      </a:r>
                      <a:r>
                        <a:rPr lang="en-US" sz="1800" baseline="0" dirty="0" smtClean="0"/>
                        <a:t> Services</a:t>
                      </a:r>
                      <a:endParaRPr lang="en-US" sz="1800" dirty="0"/>
                    </a:p>
                  </a:txBody>
                  <a:tcPr marL="101809" marR="101809"/>
                </a:tc>
              </a:tr>
              <a:tr h="506125">
                <a:tc>
                  <a:txBody>
                    <a:bodyPr/>
                    <a:lstStyle/>
                    <a:p>
                      <a:r>
                        <a:rPr lang="en-US" sz="1800" dirty="0" smtClean="0"/>
                        <a:t>Arts and Humanities</a:t>
                      </a:r>
                      <a:endParaRPr lang="en-US" sz="1800" dirty="0"/>
                    </a:p>
                  </a:txBody>
                  <a:tcPr marL="101809" marR="101809"/>
                </a:tc>
              </a:tr>
              <a:tr h="713075">
                <a:tc>
                  <a:txBody>
                    <a:bodyPr/>
                    <a:lstStyle/>
                    <a:p>
                      <a:r>
                        <a:rPr lang="en-US" sz="1800" dirty="0" smtClean="0"/>
                        <a:t>Multidisciplinary Studies</a:t>
                      </a:r>
                      <a:endParaRPr lang="en-US" sz="1800" dirty="0"/>
                    </a:p>
                  </a:txBody>
                  <a:tcPr marL="101809" marR="101809"/>
                </a:tc>
              </a:tr>
            </a:tbl>
          </a:graphicData>
        </a:graphic>
      </p:graphicFrame>
      <p:sp>
        <p:nvSpPr>
          <p:cNvPr id="6" name="Rectangle 5"/>
          <p:cNvSpPr/>
          <p:nvPr/>
        </p:nvSpPr>
        <p:spPr>
          <a:xfrm>
            <a:off x="866441" y="6019800"/>
            <a:ext cx="2452916" cy="369332"/>
          </a:xfrm>
          <a:prstGeom prst="rect">
            <a:avLst/>
          </a:prstGeom>
        </p:spPr>
        <p:txBody>
          <a:bodyPr wrap="none">
            <a:spAutoFit/>
          </a:bodyPr>
          <a:lstStyle/>
          <a:p>
            <a:r>
              <a:rPr lang="en-US" dirty="0">
                <a:solidFill>
                  <a:srgbClr val="FF0000"/>
                </a:solidFill>
              </a:rPr>
              <a:t>http://untavatar.org</a:t>
            </a:r>
          </a:p>
        </p:txBody>
      </p:sp>
      <p:sp>
        <p:nvSpPr>
          <p:cNvPr id="3" name="Slide Number Placeholder 2"/>
          <p:cNvSpPr>
            <a:spLocks noGrp="1"/>
          </p:cNvSpPr>
          <p:nvPr>
            <p:ph type="sldNum" sz="quarter" idx="12"/>
          </p:nvPr>
        </p:nvSpPr>
        <p:spPr/>
        <p:txBody>
          <a:bodyPr/>
          <a:lstStyle/>
          <a:p>
            <a:fld id="{A79836AA-2E5C-4B78-BCFE-529AC8470618}" type="slidenum">
              <a:rPr lang="en-US" smtClean="0"/>
              <a:pPr/>
              <a:t>7</a:t>
            </a:fld>
            <a:endParaRPr lang="en-US" dirty="0"/>
          </a:p>
        </p:txBody>
      </p:sp>
    </p:spTree>
    <p:extLst>
      <p:ext uri="{BB962C8B-B14F-4D97-AF65-F5344CB8AC3E}">
        <p14:creationId xmlns:p14="http://schemas.microsoft.com/office/powerpoint/2010/main" val="1811459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 </a:t>
            </a:r>
            <a:endParaRPr lang="en-US" dirty="0"/>
          </a:p>
        </p:txBody>
      </p:sp>
      <p:sp>
        <p:nvSpPr>
          <p:cNvPr id="3" name="Content Placeholder 2"/>
          <p:cNvSpPr>
            <a:spLocks noGrp="1"/>
          </p:cNvSpPr>
          <p:nvPr>
            <p:ph idx="1"/>
          </p:nvPr>
        </p:nvSpPr>
        <p:spPr>
          <a:xfrm>
            <a:off x="685800" y="2362200"/>
            <a:ext cx="7696200" cy="3530599"/>
          </a:xfrm>
        </p:spPr>
        <p:txBody>
          <a:bodyPr>
            <a:normAutofit fontScale="92500" lnSpcReduction="10000"/>
          </a:bodyPr>
          <a:lstStyle/>
          <a:p>
            <a:r>
              <a:rPr lang="en-US" dirty="0" smtClean="0"/>
              <a:t>Jean Keller, Director, AVATAR, and Professor, Kinesiology, Health Promotion, and Recreation, University of North Texas, Denton TX, </a:t>
            </a:r>
            <a:r>
              <a:rPr lang="en-US" dirty="0" smtClean="0">
                <a:hlinkClick r:id="rId2"/>
              </a:rPr>
              <a:t>jean.keller@unt.edu</a:t>
            </a:r>
            <a:r>
              <a:rPr lang="en-US" dirty="0" smtClean="0"/>
              <a:t>, 940 565-3427</a:t>
            </a:r>
          </a:p>
          <a:p>
            <a:r>
              <a:rPr lang="en-US" dirty="0" smtClean="0"/>
              <a:t>Vicki Hayhurst, AVATAR Coordinator and CTE Specialist, Region 14 Education Service Center, Abilene, TX. </a:t>
            </a:r>
            <a:r>
              <a:rPr lang="en-US" u="sng" dirty="0" smtClean="0">
                <a:solidFill>
                  <a:schemeClr val="tx2">
                    <a:lumMod val="60000"/>
                    <a:lumOff val="40000"/>
                  </a:schemeClr>
                </a:solidFill>
              </a:rPr>
              <a:t>vhayhurst@esc14.net</a:t>
            </a:r>
            <a:r>
              <a:rPr lang="en-US" smtClean="0">
                <a:solidFill>
                  <a:schemeClr val="tx1"/>
                </a:solidFill>
              </a:rPr>
              <a:t>,</a:t>
            </a:r>
            <a:r>
              <a:rPr lang="en-US" smtClean="0"/>
              <a:t> 325 </a:t>
            </a:r>
            <a:r>
              <a:rPr lang="en-US" dirty="0" smtClean="0"/>
              <a:t>675-8669</a:t>
            </a:r>
          </a:p>
          <a:p>
            <a:r>
              <a:rPr lang="en-US" dirty="0" smtClean="0"/>
              <a:t>Kim Crowley, Coordinator, Health Vertical Alignment Team, Region 16 AVATAR, and Director, Center for Continuing Healthcare Education, Amarillo College, Amarillo, TX. </a:t>
            </a:r>
            <a:r>
              <a:rPr lang="en-US" dirty="0" smtClean="0">
                <a:hlinkClick r:id="rId3"/>
              </a:rPr>
              <a:t>kacrowley@actx.edu</a:t>
            </a:r>
            <a:r>
              <a:rPr lang="en-US" dirty="0" smtClean="0"/>
              <a:t>,       806 354-6087</a:t>
            </a:r>
          </a:p>
          <a:p>
            <a:r>
              <a:rPr lang="en-US" dirty="0"/>
              <a:t>Mary Harris, Member, Health Careers Vertical Alignment Team, Region 11 AVATAR, and Professor Emerita, University of North Texas, Denton, TX, </a:t>
            </a:r>
            <a:r>
              <a:rPr lang="en-US" dirty="0">
                <a:hlinkClick r:id="rId4"/>
              </a:rPr>
              <a:t>mary.harris@unt.edu</a:t>
            </a:r>
            <a:r>
              <a:rPr lang="en-US" dirty="0"/>
              <a:t>, 940 367-3026</a:t>
            </a:r>
          </a:p>
          <a:p>
            <a:pPr marL="0" indent="0">
              <a:buNone/>
            </a:pPr>
            <a:endParaRPr lang="en-US" dirty="0" smtClean="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A79836AA-2E5C-4B78-BCFE-529AC8470618}" type="slidenum">
              <a:rPr lang="en-US" smtClean="0"/>
              <a:pPr/>
              <a:t>8</a:t>
            </a:fld>
            <a:endParaRPr lang="en-US" dirty="0"/>
          </a:p>
        </p:txBody>
      </p:sp>
      <p:sp>
        <p:nvSpPr>
          <p:cNvPr id="5" name="Text Placeholder 4"/>
          <p:cNvSpPr>
            <a:spLocks noGrp="1"/>
          </p:cNvSpPr>
          <p:nvPr>
            <p:ph type="body" sz="quarter" idx="13"/>
          </p:nvPr>
        </p:nvSpPr>
        <p:spPr>
          <a:xfrm>
            <a:off x="532356" y="6223990"/>
            <a:ext cx="2972844" cy="277812"/>
          </a:xfrm>
        </p:spPr>
        <p:txBody>
          <a:bodyPr>
            <a:normAutofit fontScale="85000" lnSpcReduction="20000"/>
          </a:bodyPr>
          <a:lstStyle/>
          <a:p>
            <a:endParaRPr lang="en-US" dirty="0">
              <a:solidFill>
                <a:srgbClr val="C00000"/>
              </a:solidFill>
            </a:endParaRPr>
          </a:p>
        </p:txBody>
      </p:sp>
    </p:spTree>
    <p:extLst>
      <p:ext uri="{BB962C8B-B14F-4D97-AF65-F5344CB8AC3E}">
        <p14:creationId xmlns:p14="http://schemas.microsoft.com/office/powerpoint/2010/main" val="11006698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5723</TotalTime>
  <Words>684</Words>
  <Application>Microsoft Office PowerPoint</Application>
  <PresentationFormat>On-screen Show (4:3)</PresentationFormat>
  <Paragraphs>106</Paragraphs>
  <Slides>8</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Adobe Gurmukhi</vt:lpstr>
      <vt:lpstr>Arial</vt:lpstr>
      <vt:lpstr>Bodoni MT Black</vt:lpstr>
      <vt:lpstr>Calibri</vt:lpstr>
      <vt:lpstr>Century Gothic</vt:lpstr>
      <vt:lpstr>Felix Titling</vt:lpstr>
      <vt:lpstr>Narkisim</vt:lpstr>
      <vt:lpstr>Times New Roman</vt:lpstr>
      <vt:lpstr>Wingdings 3</vt:lpstr>
      <vt:lpstr>Ion Boardroom</vt:lpstr>
      <vt:lpstr>Creating Career Pathways through Multi-Institutional Teamwork Cisco College Core Curriculum Conference,  May 19, 2016; Abilene Educational Center, Cisco College </vt:lpstr>
      <vt:lpstr>Basic Facts: AVATAR</vt:lpstr>
      <vt:lpstr>PowerPoint Presentation</vt:lpstr>
      <vt:lpstr>PowerPoint Presentation</vt:lpstr>
      <vt:lpstr>PowerPoint Presentation</vt:lpstr>
      <vt:lpstr>Changing Focus of AVATAR</vt:lpstr>
      <vt:lpstr>High School Graduation Endorsement Options Enabled by HB 5 (TX Leg. 2013)</vt:lpstr>
      <vt:lpstr>Presenters </vt:lpstr>
    </vt:vector>
  </TitlesOfParts>
  <Company>University of North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One</dc:title>
  <dc:creator>Summer</dc:creator>
  <cp:lastModifiedBy>Basey, Melodie</cp:lastModifiedBy>
  <cp:revision>393</cp:revision>
  <cp:lastPrinted>2012-10-09T01:20:27Z</cp:lastPrinted>
  <dcterms:created xsi:type="dcterms:W3CDTF">2012-08-21T16:02:43Z</dcterms:created>
  <dcterms:modified xsi:type="dcterms:W3CDTF">2016-07-05T15:47:22Z</dcterms:modified>
</cp:coreProperties>
</file>