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02" r:id="rId3"/>
    <p:sldId id="265" r:id="rId4"/>
    <p:sldId id="289" r:id="rId5"/>
    <p:sldId id="276" r:id="rId6"/>
    <p:sldId id="272" r:id="rId7"/>
    <p:sldId id="271" r:id="rId8"/>
    <p:sldId id="257" r:id="rId9"/>
    <p:sldId id="321" r:id="rId10"/>
    <p:sldId id="258" r:id="rId11"/>
    <p:sldId id="303" r:id="rId12"/>
    <p:sldId id="304" r:id="rId13"/>
    <p:sldId id="259" r:id="rId14"/>
    <p:sldId id="263" r:id="rId15"/>
    <p:sldId id="260" r:id="rId16"/>
    <p:sldId id="293" r:id="rId17"/>
    <p:sldId id="305" r:id="rId18"/>
    <p:sldId id="306" r:id="rId19"/>
    <p:sldId id="264" r:id="rId20"/>
    <p:sldId id="261" r:id="rId21"/>
    <p:sldId id="291" r:id="rId22"/>
    <p:sldId id="292" r:id="rId23"/>
    <p:sldId id="320" r:id="rId24"/>
    <p:sldId id="290" r:id="rId25"/>
    <p:sldId id="294" r:id="rId26"/>
    <p:sldId id="266" r:id="rId27"/>
    <p:sldId id="273" r:id="rId28"/>
    <p:sldId id="275" r:id="rId29"/>
    <p:sldId id="274" r:id="rId30"/>
    <p:sldId id="283" r:id="rId31"/>
    <p:sldId id="277" r:id="rId32"/>
    <p:sldId id="282" r:id="rId33"/>
    <p:sldId id="279" r:id="rId34"/>
    <p:sldId id="280" r:id="rId35"/>
    <p:sldId id="281" r:id="rId36"/>
    <p:sldId id="284" r:id="rId37"/>
    <p:sldId id="295" r:id="rId38"/>
    <p:sldId id="301" r:id="rId39"/>
    <p:sldId id="296" r:id="rId40"/>
    <p:sldId id="297" r:id="rId41"/>
    <p:sldId id="322" r:id="rId42"/>
    <p:sldId id="32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022"/>
    <a:srgbClr val="A6CE28"/>
    <a:srgbClr val="349C4D"/>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33" autoAdjust="0"/>
  </p:normalViewPr>
  <p:slideViewPr>
    <p:cSldViewPr>
      <p:cViewPr>
        <p:scale>
          <a:sx n="80" d="100"/>
          <a:sy n="80" d="100"/>
        </p:scale>
        <p:origin x="-954"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Sheet1!$B$1</c:f>
              <c:strCache>
                <c:ptCount val="1"/>
                <c:pt idx="0">
                  <c:v>Unemployment Rate</c:v>
                </c:pt>
              </c:strCache>
            </c:strRef>
          </c:tx>
          <c:invertIfNegative val="0"/>
          <c:cat>
            <c:strRef>
              <c:f>Sheet1!$A$2:$A$5</c:f>
              <c:strCache>
                <c:ptCount val="4"/>
                <c:pt idx="0">
                  <c:v>Young people without a High School Diploma</c:v>
                </c:pt>
                <c:pt idx="1">
                  <c:v>Young High School Graduates</c:v>
                </c:pt>
                <c:pt idx="2">
                  <c:v>Young College Graduates</c:v>
                </c:pt>
                <c:pt idx="3">
                  <c:v>College Graduates</c:v>
                </c:pt>
              </c:strCache>
            </c:strRef>
          </c:cat>
          <c:val>
            <c:numRef>
              <c:f>Sheet1!$B$2:$B$5</c:f>
              <c:numCache>
                <c:formatCode>General</c:formatCode>
                <c:ptCount val="4"/>
                <c:pt idx="0">
                  <c:v>34.6</c:v>
                </c:pt>
                <c:pt idx="1">
                  <c:v>24.5</c:v>
                </c:pt>
                <c:pt idx="2">
                  <c:v>14.5</c:v>
                </c:pt>
                <c:pt idx="3">
                  <c:v>4.2</c:v>
                </c:pt>
              </c:numCache>
            </c:numRef>
          </c:val>
        </c:ser>
        <c:dLbls>
          <c:showLegendKey val="0"/>
          <c:showVal val="1"/>
          <c:showCatName val="0"/>
          <c:showSerName val="0"/>
          <c:showPercent val="0"/>
          <c:showBubbleSize val="0"/>
        </c:dLbls>
        <c:gapWidth val="75"/>
        <c:axId val="36601216"/>
        <c:axId val="36603008"/>
      </c:barChart>
      <c:catAx>
        <c:axId val="36601216"/>
        <c:scaling>
          <c:orientation val="minMax"/>
        </c:scaling>
        <c:delete val="0"/>
        <c:axPos val="l"/>
        <c:majorTickMark val="none"/>
        <c:minorTickMark val="none"/>
        <c:tickLblPos val="nextTo"/>
        <c:txPr>
          <a:bodyPr/>
          <a:lstStyle/>
          <a:p>
            <a:pPr>
              <a:defRPr sz="1600" b="1"/>
            </a:pPr>
            <a:endParaRPr lang="en-US"/>
          </a:p>
        </c:txPr>
        <c:crossAx val="36603008"/>
        <c:crosses val="autoZero"/>
        <c:auto val="1"/>
        <c:lblAlgn val="ctr"/>
        <c:lblOffset val="100"/>
        <c:noMultiLvlLbl val="0"/>
      </c:catAx>
      <c:valAx>
        <c:axId val="36603008"/>
        <c:scaling>
          <c:orientation val="minMax"/>
        </c:scaling>
        <c:delete val="1"/>
        <c:axPos val="b"/>
        <c:numFmt formatCode="General" sourceLinked="1"/>
        <c:majorTickMark val="none"/>
        <c:minorTickMark val="none"/>
        <c:tickLblPos val="nextTo"/>
        <c:crossAx val="36601216"/>
        <c:crosses val="autoZero"/>
        <c:crossBetween val="between"/>
      </c:valAx>
    </c:plotArea>
    <c:legend>
      <c:legendPos val="b"/>
      <c:layout>
        <c:manualLayout>
          <c:xMode val="edge"/>
          <c:yMode val="edge"/>
          <c:x val="0.28247801837270342"/>
          <c:y val="0.89764000984251968"/>
          <c:w val="0.43504396325459316"/>
          <c:h val="8.6734990157480318E-2"/>
        </c:manualLayout>
      </c:layout>
      <c:overlay val="0"/>
      <c:txPr>
        <a:bodyPr/>
        <a:lstStyle/>
        <a:p>
          <a:pPr>
            <a:defRPr b="1" i="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Texas Population with Associate Degree or Higher</c:v>
                </c:pt>
              </c:strCache>
            </c:strRef>
          </c:tx>
          <c:spPr>
            <a:solidFill>
              <a:schemeClr val="accent2">
                <a:lumMod val="75000"/>
              </a:schemeClr>
            </a:solidFill>
            <a:ln>
              <a:solidFill>
                <a:schemeClr val="tx1">
                  <a:lumMod val="95000"/>
                  <a:lumOff val="5000"/>
                </a:schemeClr>
              </a:solidFill>
            </a:ln>
          </c:spPr>
          <c:invertIfNegative val="0"/>
          <c:dLbls>
            <c:dLbl>
              <c:idx val="0"/>
              <c:layout>
                <c:manualLayout>
                  <c:x val="2.1604938271604937E-2"/>
                  <c:y val="-2.2448261287155904E-2"/>
                </c:manualLayout>
              </c:layout>
              <c:tx>
                <c:rich>
                  <a:bodyPr/>
                  <a:lstStyle/>
                  <a:p>
                    <a:r>
                      <a:rPr lang="en-US" b="1" dirty="0">
                        <a:effectLst>
                          <a:outerShdw blurRad="38100" dist="38100" dir="2700000" algn="tl">
                            <a:srgbClr val="000000">
                              <a:alpha val="43137"/>
                            </a:srgbClr>
                          </a:outerShdw>
                        </a:effectLst>
                      </a:rPr>
                      <a:t>30.70%</a:t>
                    </a:r>
                  </a:p>
                </c:rich>
              </c:tx>
              <c:showLegendKey val="0"/>
              <c:showVal val="1"/>
              <c:showCatName val="0"/>
              <c:showSerName val="0"/>
              <c:showPercent val="0"/>
              <c:showBubbleSize val="0"/>
            </c:dLbl>
            <c:dLbl>
              <c:idx val="1"/>
              <c:layout>
                <c:manualLayout>
                  <c:x val="2.0061728395061727E-2"/>
                  <c:y val="-2.8060326608944881E-2"/>
                </c:manualLayout>
              </c:layout>
              <c:tx>
                <c:rich>
                  <a:bodyPr/>
                  <a:lstStyle/>
                  <a:p>
                    <a:r>
                      <a:rPr lang="en-US" b="1" dirty="0">
                        <a:effectLst>
                          <a:outerShdw blurRad="38100" dist="38100" dir="2700000" algn="tl">
                            <a:srgbClr val="000000">
                              <a:alpha val="43137"/>
                            </a:srgbClr>
                          </a:outerShdw>
                        </a:effectLst>
                      </a:rPr>
                      <a:t>33.70%</a:t>
                    </a:r>
                  </a:p>
                </c:rich>
              </c:tx>
              <c:showLegendKey val="0"/>
              <c:showVal val="1"/>
              <c:showCatName val="0"/>
              <c:showSerName val="0"/>
              <c:showPercent val="0"/>
              <c:showBubbleSize val="0"/>
            </c:dLbl>
            <c:dLbl>
              <c:idx val="2"/>
              <c:layout>
                <c:manualLayout>
                  <c:x val="1.6975308641975308E-2"/>
                  <c:y val="-2.2448261287155904E-2"/>
                </c:manualLayout>
              </c:layout>
              <c:tx>
                <c:rich>
                  <a:bodyPr/>
                  <a:lstStyle/>
                  <a:p>
                    <a:r>
                      <a:rPr lang="en-US" b="1" dirty="0">
                        <a:effectLst>
                          <a:outerShdw blurRad="38100" dist="38100" dir="2700000" algn="tl">
                            <a:srgbClr val="000000">
                              <a:alpha val="43137"/>
                            </a:srgbClr>
                          </a:outerShdw>
                        </a:effectLst>
                      </a:rPr>
                      <a:t>34.30%</a:t>
                    </a:r>
                  </a:p>
                </c:rich>
              </c:tx>
              <c:showLegendKey val="0"/>
              <c:showVal val="1"/>
              <c:showCatName val="0"/>
              <c:showSerName val="0"/>
              <c:showPercent val="0"/>
              <c:showBubbleSize val="0"/>
            </c:dLbl>
            <c:dLbl>
              <c:idx val="3"/>
              <c:layout>
                <c:manualLayout>
                  <c:x val="1.3888888888888888E-2"/>
                  <c:y val="-2.8060326608944881E-2"/>
                </c:manualLayout>
              </c:layout>
              <c:tx>
                <c:rich>
                  <a:bodyPr/>
                  <a:lstStyle/>
                  <a:p>
                    <a:r>
                      <a:rPr lang="en-US" b="1" dirty="0">
                        <a:effectLst>
                          <a:outerShdw blurRad="38100" dist="38100" dir="2700000" algn="tl">
                            <a:srgbClr val="000000">
                              <a:alpha val="43137"/>
                            </a:srgbClr>
                          </a:outerShdw>
                        </a:effectLst>
                      </a:rPr>
                      <a:t>33.50%</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Ages 25-34</c:v>
                </c:pt>
                <c:pt idx="1">
                  <c:v>Ages 35-44</c:v>
                </c:pt>
                <c:pt idx="2">
                  <c:v>Ages 45-54</c:v>
                </c:pt>
                <c:pt idx="3">
                  <c:v>Ages 55-64</c:v>
                </c:pt>
              </c:strCache>
            </c:strRef>
          </c:cat>
          <c:val>
            <c:numRef>
              <c:f>Sheet1!$B$2:$B$5</c:f>
              <c:numCache>
                <c:formatCode>0.00%</c:formatCode>
                <c:ptCount val="4"/>
                <c:pt idx="0">
                  <c:v>0.307</c:v>
                </c:pt>
                <c:pt idx="1">
                  <c:v>0.33700000000000002</c:v>
                </c:pt>
                <c:pt idx="2">
                  <c:v>0.34300000000000003</c:v>
                </c:pt>
                <c:pt idx="3">
                  <c:v>0.33500000000000002</c:v>
                </c:pt>
              </c:numCache>
            </c:numRef>
          </c:val>
        </c:ser>
        <c:dLbls>
          <c:showLegendKey val="0"/>
          <c:showVal val="1"/>
          <c:showCatName val="0"/>
          <c:showSerName val="0"/>
          <c:showPercent val="0"/>
          <c:showBubbleSize val="0"/>
        </c:dLbls>
        <c:gapWidth val="150"/>
        <c:shape val="cylinder"/>
        <c:axId val="48397696"/>
        <c:axId val="48425216"/>
        <c:axId val="0"/>
      </c:bar3DChart>
      <c:catAx>
        <c:axId val="48397696"/>
        <c:scaling>
          <c:orientation val="minMax"/>
        </c:scaling>
        <c:delete val="0"/>
        <c:axPos val="b"/>
        <c:majorTickMark val="none"/>
        <c:minorTickMark val="none"/>
        <c:tickLblPos val="nextTo"/>
        <c:txPr>
          <a:bodyPr/>
          <a:lstStyle/>
          <a:p>
            <a:pPr>
              <a:defRPr u="sng"/>
            </a:pPr>
            <a:endParaRPr lang="en-US"/>
          </a:p>
        </c:txPr>
        <c:crossAx val="48425216"/>
        <c:crosses val="autoZero"/>
        <c:auto val="1"/>
        <c:lblAlgn val="ctr"/>
        <c:lblOffset val="100"/>
        <c:noMultiLvlLbl val="0"/>
      </c:catAx>
      <c:valAx>
        <c:axId val="48425216"/>
        <c:scaling>
          <c:orientation val="minMax"/>
        </c:scaling>
        <c:delete val="1"/>
        <c:axPos val="l"/>
        <c:numFmt formatCode="0.00%" sourceLinked="1"/>
        <c:majorTickMark val="none"/>
        <c:minorTickMark val="none"/>
        <c:tickLblPos val="nextTo"/>
        <c:crossAx val="48397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Year 1</c:v>
                </c:pt>
              </c:strCache>
            </c:strRef>
          </c:tx>
          <c:spPr>
            <a:solidFill>
              <a:schemeClr val="tx1">
                <a:lumMod val="95000"/>
                <a:lumOff val="5000"/>
              </a:schemeClr>
            </a:solidFill>
          </c:spPr>
          <c:invertIfNegative val="0"/>
          <c:dPt>
            <c:idx val="1"/>
            <c:invertIfNegative val="0"/>
            <c:bubble3D val="0"/>
            <c:spPr>
              <a:solidFill>
                <a:schemeClr val="tx1">
                  <a:lumMod val="95000"/>
                  <a:lumOff val="5000"/>
                </a:schemeClr>
              </a:solidFill>
              <a:ln>
                <a:solidFill>
                  <a:schemeClr val="tx1">
                    <a:lumMod val="95000"/>
                    <a:lumOff val="5000"/>
                  </a:schemeClr>
                </a:solidFill>
              </a:ln>
            </c:spPr>
          </c:dPt>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that return to campus </c:v>
                </c:pt>
              </c:strCache>
            </c:strRef>
          </c:cat>
          <c:val>
            <c:numRef>
              <c:f>Sheet1!$B$2:$B$3</c:f>
              <c:numCache>
                <c:formatCode>0%</c:formatCode>
                <c:ptCount val="2"/>
                <c:pt idx="0">
                  <c:v>1</c:v>
                </c:pt>
                <c:pt idx="1">
                  <c:v>1</c:v>
                </c:pt>
              </c:numCache>
            </c:numRef>
          </c:val>
        </c:ser>
        <c:ser>
          <c:idx val="1"/>
          <c:order val="1"/>
          <c:tx>
            <c:strRef>
              <c:f>Sheet1!$C$1</c:f>
              <c:strCache>
                <c:ptCount val="1"/>
                <c:pt idx="0">
                  <c:v>Year 2</c:v>
                </c:pt>
              </c:strCache>
            </c:strRef>
          </c:tx>
          <c:spPr>
            <a:solidFill>
              <a:schemeClr val="tx1">
                <a:lumMod val="85000"/>
                <a:lumOff val="15000"/>
              </a:schemeClr>
            </a:solidFill>
          </c:spPr>
          <c:invertIfNegative val="0"/>
          <c:dLbls>
            <c:dLbl>
              <c:idx val="1"/>
              <c:layout>
                <c:manualLayout>
                  <c:x val="9.2592592592592587E-3"/>
                  <c:y val="7.2711360023659008E-2"/>
                </c:manualLayout>
              </c:layout>
              <c:dLblPos val="outEnd"/>
              <c:showLegendKey val="0"/>
              <c:showVal val="1"/>
              <c:showCatName val="0"/>
              <c:showSerName val="0"/>
              <c:showPercent val="0"/>
              <c:showBubbleSize val="0"/>
            </c:dLbl>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that return to campus </c:v>
                </c:pt>
              </c:strCache>
            </c:strRef>
          </c:cat>
          <c:val>
            <c:numRef>
              <c:f>Sheet1!$C$2:$C$3</c:f>
              <c:numCache>
                <c:formatCode>0.00%</c:formatCode>
                <c:ptCount val="2"/>
                <c:pt idx="0">
                  <c:v>0.63800000000000001</c:v>
                </c:pt>
                <c:pt idx="1">
                  <c:v>0.875</c:v>
                </c:pt>
              </c:numCache>
            </c:numRef>
          </c:val>
        </c:ser>
        <c:ser>
          <c:idx val="2"/>
          <c:order val="2"/>
          <c:tx>
            <c:strRef>
              <c:f>Sheet1!$D$1</c:f>
              <c:strCache>
                <c:ptCount val="1"/>
                <c:pt idx="0">
                  <c:v>Year 3</c:v>
                </c:pt>
              </c:strCache>
            </c:strRef>
          </c:tx>
          <c:spPr>
            <a:solidFill>
              <a:schemeClr val="tx1">
                <a:lumMod val="75000"/>
                <a:lumOff val="25000"/>
              </a:schemeClr>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that return to campus </c:v>
                </c:pt>
              </c:strCache>
            </c:strRef>
          </c:cat>
          <c:val>
            <c:numRef>
              <c:f>Sheet1!$D$2:$D$3</c:f>
              <c:numCache>
                <c:formatCode>0.00%</c:formatCode>
                <c:ptCount val="2"/>
                <c:pt idx="0">
                  <c:v>0.48199999999999998</c:v>
                </c:pt>
                <c:pt idx="1">
                  <c:v>0.80400000000000005</c:v>
                </c:pt>
              </c:numCache>
            </c:numRef>
          </c:val>
        </c:ser>
        <c:ser>
          <c:idx val="3"/>
          <c:order val="3"/>
          <c:tx>
            <c:strRef>
              <c:f>Sheet1!$E$1</c:f>
              <c:strCache>
                <c:ptCount val="1"/>
                <c:pt idx="0">
                  <c:v>Year 4</c:v>
                </c:pt>
              </c:strCache>
            </c:strRef>
          </c:tx>
          <c:spPr>
            <a:solidFill>
              <a:schemeClr val="tx1">
                <a:lumMod val="65000"/>
                <a:lumOff val="35000"/>
              </a:schemeClr>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that return to campus </c:v>
                </c:pt>
              </c:strCache>
            </c:strRef>
          </c:cat>
          <c:val>
            <c:numRef>
              <c:f>Sheet1!$E$2:$E$3</c:f>
              <c:numCache>
                <c:formatCode>0.00%</c:formatCode>
                <c:ptCount val="2"/>
                <c:pt idx="1">
                  <c:v>0.73399999999999999</c:v>
                </c:pt>
              </c:numCache>
            </c:numRef>
          </c:val>
        </c:ser>
        <c:dLbls>
          <c:showLegendKey val="0"/>
          <c:showVal val="1"/>
          <c:showCatName val="0"/>
          <c:showSerName val="0"/>
          <c:showPercent val="0"/>
          <c:showBubbleSize val="0"/>
        </c:dLbls>
        <c:gapWidth val="150"/>
        <c:overlap val="-25"/>
        <c:axId val="49059712"/>
        <c:axId val="49061248"/>
      </c:barChart>
      <c:catAx>
        <c:axId val="49059712"/>
        <c:scaling>
          <c:orientation val="minMax"/>
        </c:scaling>
        <c:delete val="0"/>
        <c:axPos val="b"/>
        <c:majorTickMark val="none"/>
        <c:minorTickMark val="none"/>
        <c:tickLblPos val="nextTo"/>
        <c:txPr>
          <a:bodyPr/>
          <a:lstStyle/>
          <a:p>
            <a:pPr>
              <a:defRPr sz="1800" b="1">
                <a:solidFill>
                  <a:schemeClr val="accent2">
                    <a:lumMod val="50000"/>
                  </a:schemeClr>
                </a:solidFill>
                <a:effectLst>
                  <a:outerShdw blurRad="38100" dist="38100" dir="2700000" algn="tl">
                    <a:srgbClr val="000000">
                      <a:alpha val="43137"/>
                    </a:srgbClr>
                  </a:outerShdw>
                </a:effectLst>
              </a:defRPr>
            </a:pPr>
            <a:endParaRPr lang="en-US"/>
          </a:p>
        </c:txPr>
        <c:crossAx val="49061248"/>
        <c:crosses val="autoZero"/>
        <c:auto val="1"/>
        <c:lblAlgn val="ctr"/>
        <c:lblOffset val="100"/>
        <c:noMultiLvlLbl val="0"/>
      </c:catAx>
      <c:valAx>
        <c:axId val="49061248"/>
        <c:scaling>
          <c:orientation val="minMax"/>
          <c:max val="1"/>
        </c:scaling>
        <c:delete val="1"/>
        <c:axPos val="l"/>
        <c:numFmt formatCode="0%" sourceLinked="1"/>
        <c:majorTickMark val="none"/>
        <c:minorTickMark val="none"/>
        <c:tickLblPos val="nextTo"/>
        <c:crossAx val="49059712"/>
        <c:crosses val="autoZero"/>
        <c:crossBetween val="between"/>
      </c:valAx>
    </c:plotArea>
    <c:legend>
      <c:legendPos val="b"/>
      <c:layout/>
      <c:overlay val="0"/>
      <c:txPr>
        <a:bodyPr/>
        <a:lstStyle/>
        <a:p>
          <a:pPr>
            <a:defRPr b="1">
              <a:solidFill>
                <a:schemeClr val="accent2">
                  <a:lumMod val="50000"/>
                </a:schemeClr>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82A63-8DAB-49C7-9866-B2383A37BE2B}" type="doc">
      <dgm:prSet loTypeId="urn:microsoft.com/office/officeart/2005/8/layout/vList2" loCatId="list" qsTypeId="urn:microsoft.com/office/officeart/2005/8/quickstyle/3D1" qsCatId="3D" csTypeId="urn:microsoft.com/office/officeart/2005/8/colors/accent2_4" csCatId="accent2" phldr="1"/>
      <dgm:spPr/>
      <dgm:t>
        <a:bodyPr/>
        <a:lstStyle/>
        <a:p>
          <a:endParaRPr lang="en-US"/>
        </a:p>
      </dgm:t>
    </dgm:pt>
    <dgm:pt modelId="{6EE7C557-8435-4EEE-9DF4-552C76B56228}">
      <dgm:prSet custT="1"/>
      <dgm:spPr/>
      <dgm:t>
        <a:bodyPr/>
        <a:lstStyle/>
        <a:p>
          <a:pPr algn="ctr" rtl="0"/>
          <a:r>
            <a:rPr lang="en-US" sz="4000" b="1" cap="none" dirty="0" smtClean="0">
              <a:effectLst>
                <a:outerShdw blurRad="38100" dist="38100" dir="2700000">
                  <a:srgbClr val="000000"/>
                </a:outerShdw>
              </a:effectLst>
              <a:latin typeface="+mj-lt"/>
            </a:rPr>
            <a:t>Workforce Needs</a:t>
          </a:r>
          <a:endParaRPr lang="en-US" sz="4000" b="1" cap="none" dirty="0">
            <a:effectLst>
              <a:outerShdw blurRad="38100" dist="38100" dir="2700000">
                <a:srgbClr val="000000"/>
              </a:outerShdw>
            </a:effectLst>
            <a:latin typeface="+mj-lt"/>
          </a:endParaRPr>
        </a:p>
      </dgm:t>
    </dgm:pt>
    <dgm:pt modelId="{60B5F038-DB35-4582-B055-4D0A5E202F89}" type="parTrans" cxnId="{6D90CE98-84AB-4066-8970-AE04D6F8D177}">
      <dgm:prSet/>
      <dgm:spPr/>
      <dgm:t>
        <a:bodyPr/>
        <a:lstStyle/>
        <a:p>
          <a:endParaRPr lang="en-US"/>
        </a:p>
      </dgm:t>
    </dgm:pt>
    <dgm:pt modelId="{0A83C1E6-8A8A-48D6-80C5-26623A433410}" type="sibTrans" cxnId="{6D90CE98-84AB-4066-8970-AE04D6F8D177}">
      <dgm:prSet/>
      <dgm:spPr/>
      <dgm:t>
        <a:bodyPr/>
        <a:lstStyle/>
        <a:p>
          <a:endParaRPr lang="en-US"/>
        </a:p>
      </dgm:t>
    </dgm:pt>
    <dgm:pt modelId="{09524A73-7313-4FA5-89B6-E0A816765509}" type="pres">
      <dgm:prSet presAssocID="{5B082A63-8DAB-49C7-9866-B2383A37BE2B}" presName="linear" presStyleCnt="0">
        <dgm:presLayoutVars>
          <dgm:animLvl val="lvl"/>
          <dgm:resizeHandles val="exact"/>
        </dgm:presLayoutVars>
      </dgm:prSet>
      <dgm:spPr/>
      <dgm:t>
        <a:bodyPr/>
        <a:lstStyle/>
        <a:p>
          <a:endParaRPr lang="en-US"/>
        </a:p>
      </dgm:t>
    </dgm:pt>
    <dgm:pt modelId="{DB44A5F6-6DF6-4C8E-AEBE-7C46856596F4}" type="pres">
      <dgm:prSet presAssocID="{6EE7C557-8435-4EEE-9DF4-552C76B56228}" presName="parentText" presStyleLbl="node1" presStyleIdx="0" presStyleCnt="1" custLinFactNeighborX="2564" custLinFactNeighborY="-25759">
        <dgm:presLayoutVars>
          <dgm:chMax val="0"/>
          <dgm:bulletEnabled val="1"/>
        </dgm:presLayoutVars>
      </dgm:prSet>
      <dgm:spPr/>
      <dgm:t>
        <a:bodyPr/>
        <a:lstStyle/>
        <a:p>
          <a:endParaRPr lang="en-US"/>
        </a:p>
      </dgm:t>
    </dgm:pt>
  </dgm:ptLst>
  <dgm:cxnLst>
    <dgm:cxn modelId="{6D90CE98-84AB-4066-8970-AE04D6F8D177}" srcId="{5B082A63-8DAB-49C7-9866-B2383A37BE2B}" destId="{6EE7C557-8435-4EEE-9DF4-552C76B56228}" srcOrd="0" destOrd="0" parTransId="{60B5F038-DB35-4582-B055-4D0A5E202F89}" sibTransId="{0A83C1E6-8A8A-48D6-80C5-26623A433410}"/>
    <dgm:cxn modelId="{96684A62-EAE5-414A-BBCD-E0365CFE66DA}" type="presOf" srcId="{5B082A63-8DAB-49C7-9866-B2383A37BE2B}" destId="{09524A73-7313-4FA5-89B6-E0A816765509}" srcOrd="0" destOrd="0" presId="urn:microsoft.com/office/officeart/2005/8/layout/vList2"/>
    <dgm:cxn modelId="{BE8B599A-32EF-44E4-A9B4-1DFE9EE4284D}" type="presOf" srcId="{6EE7C557-8435-4EEE-9DF4-552C76B56228}" destId="{DB44A5F6-6DF6-4C8E-AEBE-7C46856596F4}" srcOrd="0" destOrd="0" presId="urn:microsoft.com/office/officeart/2005/8/layout/vList2"/>
    <dgm:cxn modelId="{028EE715-0508-4EFB-8DA0-FA924F019C9A}" type="presParOf" srcId="{09524A73-7313-4FA5-89B6-E0A816765509}" destId="{DB44A5F6-6DF6-4C8E-AEBE-7C46856596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D6340-0DA3-4E3D-A6A7-989D77321006}" type="doc">
      <dgm:prSet loTypeId="urn:microsoft.com/office/officeart/2005/8/layout/vList2" loCatId="list" qsTypeId="urn:microsoft.com/office/officeart/2005/8/quickstyle/simple4" qsCatId="simple" csTypeId="urn:microsoft.com/office/officeart/2005/8/colors/accent2_1" csCatId="accent2" phldr="1"/>
      <dgm:spPr/>
      <dgm:t>
        <a:bodyPr/>
        <a:lstStyle/>
        <a:p>
          <a:endParaRPr lang="en-US"/>
        </a:p>
      </dgm:t>
    </dgm:pt>
    <dgm:pt modelId="{5E08278E-E7F4-4CE3-AD1D-D69BED72011C}">
      <dgm:prSet custT="1"/>
      <dgm:spPr>
        <a:effectLst>
          <a:outerShdw blurRad="50800" dist="38100" dir="2700000" algn="tl" rotWithShape="0">
            <a:prstClr val="black">
              <a:alpha val="40000"/>
            </a:prstClr>
          </a:outerShdw>
        </a:effectLst>
      </dgm:spPr>
      <dgm:t>
        <a:bodyPr/>
        <a:lstStyle/>
        <a:p>
          <a:pPr rtl="0">
            <a:lnSpc>
              <a:spcPct val="100000"/>
            </a:lnSpc>
            <a:spcAft>
              <a:spcPts val="0"/>
            </a:spcAft>
          </a:pPr>
          <a:r>
            <a:rPr lang="en-US" sz="2400" b="1" dirty="0" smtClean="0">
              <a:latin typeface="+mn-lt"/>
            </a:rPr>
            <a:t>Around 50% of jobs in Texas are middle-skill but only about 40% of those workers have the appropriate training. </a:t>
          </a:r>
        </a:p>
      </dgm:t>
    </dgm:pt>
    <dgm:pt modelId="{EB53BAEF-CED8-4A99-B242-993BDFF506FC}" type="parTrans" cxnId="{70B9E423-85A4-4C6C-9CFE-9D7F73181E33}">
      <dgm:prSet/>
      <dgm:spPr/>
      <dgm:t>
        <a:bodyPr/>
        <a:lstStyle/>
        <a:p>
          <a:endParaRPr lang="en-US" b="1">
            <a:solidFill>
              <a:schemeClr val="tx2"/>
            </a:solidFill>
          </a:endParaRPr>
        </a:p>
      </dgm:t>
    </dgm:pt>
    <dgm:pt modelId="{490187CB-988F-4995-8424-B8370C677DA0}" type="sibTrans" cxnId="{70B9E423-85A4-4C6C-9CFE-9D7F73181E33}">
      <dgm:prSet/>
      <dgm:spPr/>
      <dgm:t>
        <a:bodyPr/>
        <a:lstStyle/>
        <a:p>
          <a:endParaRPr lang="en-US" b="1">
            <a:solidFill>
              <a:schemeClr val="tx2"/>
            </a:solidFill>
          </a:endParaRPr>
        </a:p>
      </dgm:t>
    </dgm:pt>
    <dgm:pt modelId="{81D5ED23-7544-4405-AC05-F3F2F10C4DB5}">
      <dgm:prSet custT="1"/>
      <dgm:spPr>
        <a:effectLst>
          <a:outerShdw blurRad="50800" dist="38100" dir="2700000" algn="tl" rotWithShape="0">
            <a:prstClr val="black">
              <a:alpha val="40000"/>
            </a:prstClr>
          </a:outerShdw>
        </a:effectLst>
      </dgm:spPr>
      <dgm:t>
        <a:bodyPr/>
        <a:lstStyle/>
        <a:p>
          <a:pPr rtl="0"/>
          <a:r>
            <a:rPr lang="en-US" sz="2400" b="1" i="0" dirty="0" smtClean="0">
              <a:latin typeface="+mn-lt"/>
              <a:cs typeface="Georgia"/>
            </a:rPr>
            <a:t>80% of jobs in the state of Texas are middle-or high-skill and require some postsecondary education. </a:t>
          </a:r>
          <a:r>
            <a:rPr lang="en-US" sz="2400" b="1" dirty="0" smtClean="0">
              <a:latin typeface="+mn-lt"/>
            </a:rPr>
            <a:t>This percentage is estimated to remain the same through 2018. </a:t>
          </a:r>
          <a:endParaRPr lang="en-US" sz="2400" b="1" dirty="0">
            <a:latin typeface="+mn-lt"/>
          </a:endParaRPr>
        </a:p>
      </dgm:t>
    </dgm:pt>
    <dgm:pt modelId="{2A3EF8EB-E351-4E3F-8D06-8ECB16764BA5}" type="parTrans" cxnId="{17497572-E982-4CA2-B314-C4A1D0E943A2}">
      <dgm:prSet/>
      <dgm:spPr/>
      <dgm:t>
        <a:bodyPr/>
        <a:lstStyle/>
        <a:p>
          <a:endParaRPr lang="en-US"/>
        </a:p>
      </dgm:t>
    </dgm:pt>
    <dgm:pt modelId="{9B543AC1-20E8-40A4-8078-81F695155968}" type="sibTrans" cxnId="{17497572-E982-4CA2-B314-C4A1D0E943A2}">
      <dgm:prSet/>
      <dgm:spPr/>
      <dgm:t>
        <a:bodyPr/>
        <a:lstStyle/>
        <a:p>
          <a:endParaRPr lang="en-US"/>
        </a:p>
      </dgm:t>
    </dgm:pt>
    <dgm:pt modelId="{79C83162-F541-4A6D-9255-F13E6B6E756F}" type="pres">
      <dgm:prSet presAssocID="{CD6D6340-0DA3-4E3D-A6A7-989D77321006}" presName="linear" presStyleCnt="0">
        <dgm:presLayoutVars>
          <dgm:animLvl val="lvl"/>
          <dgm:resizeHandles val="exact"/>
        </dgm:presLayoutVars>
      </dgm:prSet>
      <dgm:spPr/>
      <dgm:t>
        <a:bodyPr/>
        <a:lstStyle/>
        <a:p>
          <a:endParaRPr lang="en-US"/>
        </a:p>
      </dgm:t>
    </dgm:pt>
    <dgm:pt modelId="{4D81577B-9333-46CE-8FB1-65A14D3D49C5}" type="pres">
      <dgm:prSet presAssocID="{81D5ED23-7544-4405-AC05-F3F2F10C4DB5}" presName="parentText" presStyleLbl="node1" presStyleIdx="0" presStyleCnt="2" custScaleY="106314" custLinFactY="-101410" custLinFactNeighborY="-200000">
        <dgm:presLayoutVars>
          <dgm:chMax val="0"/>
          <dgm:bulletEnabled val="1"/>
        </dgm:presLayoutVars>
      </dgm:prSet>
      <dgm:spPr/>
      <dgm:t>
        <a:bodyPr/>
        <a:lstStyle/>
        <a:p>
          <a:endParaRPr lang="en-US"/>
        </a:p>
      </dgm:t>
    </dgm:pt>
    <dgm:pt modelId="{41F76960-0033-4330-8704-F2A2C9E91759}" type="pres">
      <dgm:prSet presAssocID="{9B543AC1-20E8-40A4-8078-81F695155968}" presName="spacer" presStyleCnt="0"/>
      <dgm:spPr/>
    </dgm:pt>
    <dgm:pt modelId="{3856EBF9-2897-448A-AB59-FC14C0563D06}" type="pres">
      <dgm:prSet presAssocID="{5E08278E-E7F4-4CE3-AD1D-D69BED72011C}" presName="parentText" presStyleLbl="node1" presStyleIdx="1" presStyleCnt="2" custScaleY="76450" custLinFactY="13522" custLinFactNeighborX="-1351" custLinFactNeighborY="100000">
        <dgm:presLayoutVars>
          <dgm:chMax val="0"/>
          <dgm:bulletEnabled val="1"/>
        </dgm:presLayoutVars>
      </dgm:prSet>
      <dgm:spPr/>
      <dgm:t>
        <a:bodyPr/>
        <a:lstStyle/>
        <a:p>
          <a:endParaRPr lang="en-US"/>
        </a:p>
      </dgm:t>
    </dgm:pt>
  </dgm:ptLst>
  <dgm:cxnLst>
    <dgm:cxn modelId="{70B9E423-85A4-4C6C-9CFE-9D7F73181E33}" srcId="{CD6D6340-0DA3-4E3D-A6A7-989D77321006}" destId="{5E08278E-E7F4-4CE3-AD1D-D69BED72011C}" srcOrd="1" destOrd="0" parTransId="{EB53BAEF-CED8-4A99-B242-993BDFF506FC}" sibTransId="{490187CB-988F-4995-8424-B8370C677DA0}"/>
    <dgm:cxn modelId="{17497572-E982-4CA2-B314-C4A1D0E943A2}" srcId="{CD6D6340-0DA3-4E3D-A6A7-989D77321006}" destId="{81D5ED23-7544-4405-AC05-F3F2F10C4DB5}" srcOrd="0" destOrd="0" parTransId="{2A3EF8EB-E351-4E3F-8D06-8ECB16764BA5}" sibTransId="{9B543AC1-20E8-40A4-8078-81F695155968}"/>
    <dgm:cxn modelId="{E50BB23E-B00C-483A-A44B-E80286E6DC90}" type="presOf" srcId="{81D5ED23-7544-4405-AC05-F3F2F10C4DB5}" destId="{4D81577B-9333-46CE-8FB1-65A14D3D49C5}" srcOrd="0" destOrd="0" presId="urn:microsoft.com/office/officeart/2005/8/layout/vList2"/>
    <dgm:cxn modelId="{5D1F1BE9-8E1D-40E2-893B-B6CEEFC97369}" type="presOf" srcId="{CD6D6340-0DA3-4E3D-A6A7-989D77321006}" destId="{79C83162-F541-4A6D-9255-F13E6B6E756F}" srcOrd="0" destOrd="0" presId="urn:microsoft.com/office/officeart/2005/8/layout/vList2"/>
    <dgm:cxn modelId="{C9A9411A-0F45-48B6-8332-3B1DBFB10E1D}" type="presOf" srcId="{5E08278E-E7F4-4CE3-AD1D-D69BED72011C}" destId="{3856EBF9-2897-448A-AB59-FC14C0563D06}" srcOrd="0" destOrd="0" presId="urn:microsoft.com/office/officeart/2005/8/layout/vList2"/>
    <dgm:cxn modelId="{21FEC126-7422-4672-AAE4-E399E8786867}" type="presParOf" srcId="{79C83162-F541-4A6D-9255-F13E6B6E756F}" destId="{4D81577B-9333-46CE-8FB1-65A14D3D49C5}" srcOrd="0" destOrd="0" presId="urn:microsoft.com/office/officeart/2005/8/layout/vList2"/>
    <dgm:cxn modelId="{09D109CF-8C85-47F6-A01C-50A3FCFD7D92}" type="presParOf" srcId="{79C83162-F541-4A6D-9255-F13E6B6E756F}" destId="{41F76960-0033-4330-8704-F2A2C9E91759}" srcOrd="1" destOrd="0" presId="urn:microsoft.com/office/officeart/2005/8/layout/vList2"/>
    <dgm:cxn modelId="{1BB030A7-EB70-4164-AB75-3A5FE93D6893}" type="presParOf" srcId="{79C83162-F541-4A6D-9255-F13E6B6E756F}" destId="{3856EBF9-2897-448A-AB59-FC14C0563D06}"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6F34A-3115-483B-8B25-4526CF31B08E}" type="doc">
      <dgm:prSet loTypeId="urn:microsoft.com/office/officeart/2005/8/layout/hierarchy3" loCatId="hierarchy" qsTypeId="urn:microsoft.com/office/officeart/2005/8/quickstyle/simple4" qsCatId="simple" csTypeId="urn:microsoft.com/office/officeart/2005/8/colors/accent2_1" csCatId="accent2" phldr="1"/>
      <dgm:spPr/>
      <dgm:t>
        <a:bodyPr/>
        <a:lstStyle/>
        <a:p>
          <a:endParaRPr lang="en-US"/>
        </a:p>
      </dgm:t>
    </dgm:pt>
    <dgm:pt modelId="{1A73716C-7CF1-413F-99CF-8320E4C265C9}">
      <dgm:prSet phldrT="[Text]"/>
      <dgm:spPr/>
      <dgm:t>
        <a:bodyPr/>
        <a:lstStyle/>
        <a:p>
          <a:r>
            <a:rPr lang="en-US" b="1" dirty="0" smtClean="0">
              <a:solidFill>
                <a:schemeClr val="tx1">
                  <a:lumMod val="75000"/>
                  <a:lumOff val="25000"/>
                </a:schemeClr>
              </a:solidFill>
              <a:effectLst>
                <a:outerShdw blurRad="38100" dist="38100" dir="2700000" algn="tl">
                  <a:srgbClr val="000000">
                    <a:alpha val="43137"/>
                  </a:srgbClr>
                </a:outerShdw>
              </a:effectLst>
            </a:rPr>
            <a:t>Texas</a:t>
          </a:r>
          <a:endParaRPr lang="en-US" b="1" dirty="0">
            <a:solidFill>
              <a:schemeClr val="tx1">
                <a:lumMod val="75000"/>
                <a:lumOff val="25000"/>
              </a:schemeClr>
            </a:solidFill>
            <a:effectLst>
              <a:outerShdw blurRad="38100" dist="38100" dir="2700000" algn="tl">
                <a:srgbClr val="000000">
                  <a:alpha val="43137"/>
                </a:srgbClr>
              </a:outerShdw>
            </a:effectLst>
          </a:endParaRPr>
        </a:p>
      </dgm:t>
    </dgm:pt>
    <dgm:pt modelId="{9643492A-3C41-456D-8085-AAB1C988B434}" type="parTrans" cxnId="{DF91EF7F-B0A7-4F8E-8858-08D713C9EE7A}">
      <dgm:prSet/>
      <dgm:spPr/>
      <dgm:t>
        <a:bodyPr/>
        <a:lstStyle/>
        <a:p>
          <a:endParaRPr lang="en-US"/>
        </a:p>
      </dgm:t>
    </dgm:pt>
    <dgm:pt modelId="{955BF05F-A835-483A-AD4C-3EEBA9C180F5}" type="sibTrans" cxnId="{DF91EF7F-B0A7-4F8E-8858-08D713C9EE7A}">
      <dgm:prSet/>
      <dgm:spPr/>
      <dgm:t>
        <a:bodyPr/>
        <a:lstStyle/>
        <a:p>
          <a:endParaRPr lang="en-US"/>
        </a:p>
      </dgm:t>
    </dgm:pt>
    <dgm:pt modelId="{93A3D0B0-1F4E-4521-A133-1D6A4299D669}">
      <dgm:prSet phldrT="[Text]"/>
      <dgm:spPr/>
      <dgm:t>
        <a:bodyPr/>
        <a:lstStyle/>
        <a:p>
          <a:r>
            <a:rPr lang="en-US" dirty="0" smtClean="0"/>
            <a:t>79.9%</a:t>
          </a:r>
          <a:endParaRPr lang="en-US" dirty="0"/>
        </a:p>
      </dgm:t>
    </dgm:pt>
    <dgm:pt modelId="{3038CC21-2152-4BBE-94C2-A37B7FE67D86}" type="parTrans" cxnId="{B52940C6-79AF-4ED6-96DA-E4B4A53DF2BD}">
      <dgm:prSet/>
      <dgm:spPr/>
      <dgm:t>
        <a:bodyPr/>
        <a:lstStyle/>
        <a:p>
          <a:endParaRPr lang="en-US"/>
        </a:p>
      </dgm:t>
    </dgm:pt>
    <dgm:pt modelId="{134BF0D6-0D26-4534-A5A2-E52F3DE712F6}" type="sibTrans" cxnId="{B52940C6-79AF-4ED6-96DA-E4B4A53DF2BD}">
      <dgm:prSet/>
      <dgm:spPr/>
      <dgm:t>
        <a:bodyPr/>
        <a:lstStyle/>
        <a:p>
          <a:endParaRPr lang="en-US"/>
        </a:p>
      </dgm:t>
    </dgm:pt>
    <dgm:pt modelId="{5FFE6630-F9FC-42C8-AAFA-D12659794315}">
      <dgm:prSet phldrT="[Text]"/>
      <dgm:spPr/>
      <dgm:t>
        <a:bodyPr/>
        <a:lstStyle/>
        <a:p>
          <a:r>
            <a:rPr lang="en-US" dirty="0" smtClean="0"/>
            <a:t>25.5%</a:t>
          </a:r>
          <a:endParaRPr lang="en-US" dirty="0"/>
        </a:p>
      </dgm:t>
    </dgm:pt>
    <dgm:pt modelId="{09810570-AAE1-4647-BCCB-B4BAA2043AA2}" type="parTrans" cxnId="{C91E0E73-9C8E-4711-88E0-44343A077215}">
      <dgm:prSet/>
      <dgm:spPr/>
      <dgm:t>
        <a:bodyPr/>
        <a:lstStyle/>
        <a:p>
          <a:endParaRPr lang="en-US"/>
        </a:p>
      </dgm:t>
    </dgm:pt>
    <dgm:pt modelId="{D87208D8-09E3-4A3C-A12B-AF3634A89868}" type="sibTrans" cxnId="{C91E0E73-9C8E-4711-88E0-44343A077215}">
      <dgm:prSet/>
      <dgm:spPr/>
      <dgm:t>
        <a:bodyPr/>
        <a:lstStyle/>
        <a:p>
          <a:endParaRPr lang="en-US"/>
        </a:p>
      </dgm:t>
    </dgm:pt>
    <dgm:pt modelId="{292E8519-E78F-4506-BB9F-899CC959A3FA}">
      <dgm:prSet phldrT="[Text]"/>
      <dgm:spPr/>
      <dgm:t>
        <a:bodyPr/>
        <a:lstStyle/>
        <a:p>
          <a:r>
            <a:rPr lang="en-US" b="1" dirty="0" smtClean="0">
              <a:solidFill>
                <a:schemeClr val="tx1">
                  <a:lumMod val="75000"/>
                  <a:lumOff val="25000"/>
                </a:schemeClr>
              </a:solidFill>
              <a:effectLst>
                <a:outerShdw blurRad="38100" dist="38100" dir="2700000" algn="tl">
                  <a:srgbClr val="000000">
                    <a:alpha val="43137"/>
                  </a:srgbClr>
                </a:outerShdw>
              </a:effectLst>
            </a:rPr>
            <a:t>National Average</a:t>
          </a:r>
          <a:endParaRPr lang="en-US" b="1" dirty="0">
            <a:solidFill>
              <a:schemeClr val="tx1">
                <a:lumMod val="75000"/>
                <a:lumOff val="25000"/>
              </a:schemeClr>
            </a:solidFill>
            <a:effectLst>
              <a:outerShdw blurRad="38100" dist="38100" dir="2700000" algn="tl">
                <a:srgbClr val="000000">
                  <a:alpha val="43137"/>
                </a:srgbClr>
              </a:outerShdw>
            </a:effectLst>
          </a:endParaRPr>
        </a:p>
      </dgm:t>
    </dgm:pt>
    <dgm:pt modelId="{22CB3E61-DDFF-4DF5-A601-48BD8798231E}" type="parTrans" cxnId="{6762D252-5B64-4DE4-A47B-C32DECD551F8}">
      <dgm:prSet/>
      <dgm:spPr/>
      <dgm:t>
        <a:bodyPr/>
        <a:lstStyle/>
        <a:p>
          <a:endParaRPr lang="en-US"/>
        </a:p>
      </dgm:t>
    </dgm:pt>
    <dgm:pt modelId="{48ECA759-BE1C-44F7-9DFB-E8E69A34BD77}" type="sibTrans" cxnId="{6762D252-5B64-4DE4-A47B-C32DECD551F8}">
      <dgm:prSet/>
      <dgm:spPr/>
      <dgm:t>
        <a:bodyPr/>
        <a:lstStyle/>
        <a:p>
          <a:endParaRPr lang="en-US"/>
        </a:p>
      </dgm:t>
    </dgm:pt>
    <dgm:pt modelId="{E830D04A-7098-4639-9A43-24AA2742B8E2}">
      <dgm:prSet phldrT="[Text]"/>
      <dgm:spPr/>
      <dgm:t>
        <a:bodyPr/>
        <a:lstStyle/>
        <a:p>
          <a:r>
            <a:rPr lang="en-US" dirty="0" smtClean="0"/>
            <a:t>85.3%</a:t>
          </a:r>
          <a:endParaRPr lang="en-US" dirty="0"/>
        </a:p>
      </dgm:t>
    </dgm:pt>
    <dgm:pt modelId="{04AD930D-8BFF-44C5-9800-E6B10B686CC0}" type="parTrans" cxnId="{9E1020A8-D9E5-403F-859C-D4BC36F32FFF}">
      <dgm:prSet/>
      <dgm:spPr/>
      <dgm:t>
        <a:bodyPr/>
        <a:lstStyle/>
        <a:p>
          <a:endParaRPr lang="en-US"/>
        </a:p>
      </dgm:t>
    </dgm:pt>
    <dgm:pt modelId="{EE9E0DCF-DCEE-4677-93F0-8A8243D24B3E}" type="sibTrans" cxnId="{9E1020A8-D9E5-403F-859C-D4BC36F32FFF}">
      <dgm:prSet/>
      <dgm:spPr/>
      <dgm:t>
        <a:bodyPr/>
        <a:lstStyle/>
        <a:p>
          <a:endParaRPr lang="en-US"/>
        </a:p>
      </dgm:t>
    </dgm:pt>
    <dgm:pt modelId="{B0083294-6F00-426F-BA14-0BFAF2F347DB}">
      <dgm:prSet phldrT="[Text]"/>
      <dgm:spPr/>
      <dgm:t>
        <a:bodyPr/>
        <a:lstStyle/>
        <a:p>
          <a:r>
            <a:rPr lang="en-US" dirty="0" smtClean="0"/>
            <a:t>27.9%</a:t>
          </a:r>
          <a:endParaRPr lang="en-US" dirty="0"/>
        </a:p>
      </dgm:t>
    </dgm:pt>
    <dgm:pt modelId="{8E4A887A-B918-488C-ABC0-BA7F9418750D}" type="parTrans" cxnId="{8E5E3046-50F2-4409-8913-F6E4FD69A26A}">
      <dgm:prSet/>
      <dgm:spPr/>
      <dgm:t>
        <a:bodyPr/>
        <a:lstStyle/>
        <a:p>
          <a:endParaRPr lang="en-US"/>
        </a:p>
      </dgm:t>
    </dgm:pt>
    <dgm:pt modelId="{06F16700-F7C6-4546-A481-961A1C0A97FE}" type="sibTrans" cxnId="{8E5E3046-50F2-4409-8913-F6E4FD69A26A}">
      <dgm:prSet/>
      <dgm:spPr/>
      <dgm:t>
        <a:bodyPr/>
        <a:lstStyle/>
        <a:p>
          <a:endParaRPr lang="en-US"/>
        </a:p>
      </dgm:t>
    </dgm:pt>
    <dgm:pt modelId="{E2724741-ACFC-45A8-BD74-4AE0D7C8A1A3}">
      <dgm:prSet phldrT="[Text]"/>
      <dgm:spPr/>
      <dgm:t>
        <a:bodyPr/>
        <a:lstStyle/>
        <a:p>
          <a:r>
            <a:rPr lang="en-US" dirty="0" smtClean="0"/>
            <a:t>10.3%</a:t>
          </a:r>
          <a:endParaRPr lang="en-US" dirty="0"/>
        </a:p>
      </dgm:t>
    </dgm:pt>
    <dgm:pt modelId="{DB6BF9CC-4820-4F93-866D-D3A565FB3F49}" type="parTrans" cxnId="{73787765-2261-4085-9A5B-521CE842E072}">
      <dgm:prSet/>
      <dgm:spPr/>
      <dgm:t>
        <a:bodyPr/>
        <a:lstStyle/>
        <a:p>
          <a:endParaRPr lang="en-US"/>
        </a:p>
      </dgm:t>
    </dgm:pt>
    <dgm:pt modelId="{F5A3FBCB-60E7-4E17-95F8-EB676B2FC91D}" type="sibTrans" cxnId="{73787765-2261-4085-9A5B-521CE842E072}">
      <dgm:prSet/>
      <dgm:spPr/>
      <dgm:t>
        <a:bodyPr/>
        <a:lstStyle/>
        <a:p>
          <a:endParaRPr lang="en-US"/>
        </a:p>
      </dgm:t>
    </dgm:pt>
    <dgm:pt modelId="{7D2B79A7-6C12-4189-9C81-C4314FC3E524}">
      <dgm:prSet phldrT="[Text]"/>
      <dgm:spPr/>
      <dgm:t>
        <a:bodyPr/>
        <a:lstStyle/>
        <a:p>
          <a:r>
            <a:rPr lang="en-US" dirty="0" smtClean="0"/>
            <a:t>8.5%</a:t>
          </a:r>
          <a:endParaRPr lang="en-US" dirty="0"/>
        </a:p>
      </dgm:t>
    </dgm:pt>
    <dgm:pt modelId="{3D7A558B-280A-4B3F-B813-C0C03BFEDA63}" type="parTrans" cxnId="{B22600B6-3265-41E3-B521-95EBA73729C1}">
      <dgm:prSet/>
      <dgm:spPr/>
      <dgm:t>
        <a:bodyPr/>
        <a:lstStyle/>
        <a:p>
          <a:endParaRPr lang="en-US"/>
        </a:p>
      </dgm:t>
    </dgm:pt>
    <dgm:pt modelId="{50375648-DF74-49F4-8ABC-C23A69EDA793}" type="sibTrans" cxnId="{B22600B6-3265-41E3-B521-95EBA73729C1}">
      <dgm:prSet/>
      <dgm:spPr/>
      <dgm:t>
        <a:bodyPr/>
        <a:lstStyle/>
        <a:p>
          <a:endParaRPr lang="en-US"/>
        </a:p>
      </dgm:t>
    </dgm:pt>
    <dgm:pt modelId="{135CCEE2-4CAD-439F-BB1C-E98FF5FC1968}" type="pres">
      <dgm:prSet presAssocID="{9916F34A-3115-483B-8B25-4526CF31B08E}" presName="diagram" presStyleCnt="0">
        <dgm:presLayoutVars>
          <dgm:chPref val="1"/>
          <dgm:dir/>
          <dgm:animOne val="branch"/>
          <dgm:animLvl val="lvl"/>
          <dgm:resizeHandles/>
        </dgm:presLayoutVars>
      </dgm:prSet>
      <dgm:spPr/>
      <dgm:t>
        <a:bodyPr/>
        <a:lstStyle/>
        <a:p>
          <a:endParaRPr lang="en-US"/>
        </a:p>
      </dgm:t>
    </dgm:pt>
    <dgm:pt modelId="{5B457E24-9119-43D3-8680-DE34A4E46435}" type="pres">
      <dgm:prSet presAssocID="{1A73716C-7CF1-413F-99CF-8320E4C265C9}" presName="root" presStyleCnt="0"/>
      <dgm:spPr/>
    </dgm:pt>
    <dgm:pt modelId="{736CEE2D-2E8D-4783-AA8B-4E5983F3BF99}" type="pres">
      <dgm:prSet presAssocID="{1A73716C-7CF1-413F-99CF-8320E4C265C9}" presName="rootComposite" presStyleCnt="0"/>
      <dgm:spPr/>
    </dgm:pt>
    <dgm:pt modelId="{9EED85A9-D1A1-4619-908D-797DD51A935E}" type="pres">
      <dgm:prSet presAssocID="{1A73716C-7CF1-413F-99CF-8320E4C265C9}" presName="rootText" presStyleLbl="node1" presStyleIdx="0" presStyleCnt="2"/>
      <dgm:spPr/>
      <dgm:t>
        <a:bodyPr/>
        <a:lstStyle/>
        <a:p>
          <a:endParaRPr lang="en-US"/>
        </a:p>
      </dgm:t>
    </dgm:pt>
    <dgm:pt modelId="{A8A60A2D-4409-41A7-A6AD-07A65A5D8BBA}" type="pres">
      <dgm:prSet presAssocID="{1A73716C-7CF1-413F-99CF-8320E4C265C9}" presName="rootConnector" presStyleLbl="node1" presStyleIdx="0" presStyleCnt="2"/>
      <dgm:spPr/>
      <dgm:t>
        <a:bodyPr/>
        <a:lstStyle/>
        <a:p>
          <a:endParaRPr lang="en-US"/>
        </a:p>
      </dgm:t>
    </dgm:pt>
    <dgm:pt modelId="{6AD1288A-97C3-4FDC-B17D-17386CE695B3}" type="pres">
      <dgm:prSet presAssocID="{1A73716C-7CF1-413F-99CF-8320E4C265C9}" presName="childShape" presStyleCnt="0"/>
      <dgm:spPr/>
    </dgm:pt>
    <dgm:pt modelId="{844D02DF-60A1-4063-8EC6-DC9BE16BB1D9}" type="pres">
      <dgm:prSet presAssocID="{3038CC21-2152-4BBE-94C2-A37B7FE67D86}" presName="Name13" presStyleLbl="parChTrans1D2" presStyleIdx="0" presStyleCnt="6"/>
      <dgm:spPr/>
      <dgm:t>
        <a:bodyPr/>
        <a:lstStyle/>
        <a:p>
          <a:endParaRPr lang="en-US"/>
        </a:p>
      </dgm:t>
    </dgm:pt>
    <dgm:pt modelId="{45248F0C-602B-44CE-B355-314B48D9E2E9}" type="pres">
      <dgm:prSet presAssocID="{93A3D0B0-1F4E-4521-A133-1D6A4299D669}" presName="childText" presStyleLbl="bgAcc1" presStyleIdx="0" presStyleCnt="6">
        <dgm:presLayoutVars>
          <dgm:bulletEnabled val="1"/>
        </dgm:presLayoutVars>
      </dgm:prSet>
      <dgm:spPr/>
      <dgm:t>
        <a:bodyPr/>
        <a:lstStyle/>
        <a:p>
          <a:endParaRPr lang="en-US"/>
        </a:p>
      </dgm:t>
    </dgm:pt>
    <dgm:pt modelId="{A4D2EAAE-29D3-43CA-B00B-36E3343976EC}" type="pres">
      <dgm:prSet presAssocID="{09810570-AAE1-4647-BCCB-B4BAA2043AA2}" presName="Name13" presStyleLbl="parChTrans1D2" presStyleIdx="1" presStyleCnt="6"/>
      <dgm:spPr/>
      <dgm:t>
        <a:bodyPr/>
        <a:lstStyle/>
        <a:p>
          <a:endParaRPr lang="en-US"/>
        </a:p>
      </dgm:t>
    </dgm:pt>
    <dgm:pt modelId="{F8416080-6715-4A9C-A368-B2843288E018}" type="pres">
      <dgm:prSet presAssocID="{5FFE6630-F9FC-42C8-AAFA-D12659794315}" presName="childText" presStyleLbl="bgAcc1" presStyleIdx="1" presStyleCnt="6">
        <dgm:presLayoutVars>
          <dgm:bulletEnabled val="1"/>
        </dgm:presLayoutVars>
      </dgm:prSet>
      <dgm:spPr/>
      <dgm:t>
        <a:bodyPr/>
        <a:lstStyle/>
        <a:p>
          <a:endParaRPr lang="en-US"/>
        </a:p>
      </dgm:t>
    </dgm:pt>
    <dgm:pt modelId="{C7858ABF-35A5-409F-9700-5F921EF1E9A2}" type="pres">
      <dgm:prSet presAssocID="{3D7A558B-280A-4B3F-B813-C0C03BFEDA63}" presName="Name13" presStyleLbl="parChTrans1D2" presStyleIdx="2" presStyleCnt="6"/>
      <dgm:spPr/>
      <dgm:t>
        <a:bodyPr/>
        <a:lstStyle/>
        <a:p>
          <a:endParaRPr lang="en-US"/>
        </a:p>
      </dgm:t>
    </dgm:pt>
    <dgm:pt modelId="{C0E62509-9F73-4866-AADC-47F88954CC09}" type="pres">
      <dgm:prSet presAssocID="{7D2B79A7-6C12-4189-9C81-C4314FC3E524}" presName="childText" presStyleLbl="bgAcc1" presStyleIdx="2" presStyleCnt="6">
        <dgm:presLayoutVars>
          <dgm:bulletEnabled val="1"/>
        </dgm:presLayoutVars>
      </dgm:prSet>
      <dgm:spPr/>
      <dgm:t>
        <a:bodyPr/>
        <a:lstStyle/>
        <a:p>
          <a:endParaRPr lang="en-US"/>
        </a:p>
      </dgm:t>
    </dgm:pt>
    <dgm:pt modelId="{8BD68068-75E3-46F7-8FFB-CC8422C73D62}" type="pres">
      <dgm:prSet presAssocID="{292E8519-E78F-4506-BB9F-899CC959A3FA}" presName="root" presStyleCnt="0"/>
      <dgm:spPr/>
    </dgm:pt>
    <dgm:pt modelId="{4F985200-0809-48DA-8501-237790F6478A}" type="pres">
      <dgm:prSet presAssocID="{292E8519-E78F-4506-BB9F-899CC959A3FA}" presName="rootComposite" presStyleCnt="0"/>
      <dgm:spPr/>
    </dgm:pt>
    <dgm:pt modelId="{35E7133C-D73F-42B9-A2EF-A40EA9DCA30C}" type="pres">
      <dgm:prSet presAssocID="{292E8519-E78F-4506-BB9F-899CC959A3FA}" presName="rootText" presStyleLbl="node1" presStyleIdx="1" presStyleCnt="2"/>
      <dgm:spPr/>
      <dgm:t>
        <a:bodyPr/>
        <a:lstStyle/>
        <a:p>
          <a:endParaRPr lang="en-US"/>
        </a:p>
      </dgm:t>
    </dgm:pt>
    <dgm:pt modelId="{22F898BD-BE3D-460D-BFD0-1261135F6B2B}" type="pres">
      <dgm:prSet presAssocID="{292E8519-E78F-4506-BB9F-899CC959A3FA}" presName="rootConnector" presStyleLbl="node1" presStyleIdx="1" presStyleCnt="2"/>
      <dgm:spPr/>
      <dgm:t>
        <a:bodyPr/>
        <a:lstStyle/>
        <a:p>
          <a:endParaRPr lang="en-US"/>
        </a:p>
      </dgm:t>
    </dgm:pt>
    <dgm:pt modelId="{C8C5FE33-8FDC-4655-A8BC-4156AC0B5E00}" type="pres">
      <dgm:prSet presAssocID="{292E8519-E78F-4506-BB9F-899CC959A3FA}" presName="childShape" presStyleCnt="0"/>
      <dgm:spPr/>
    </dgm:pt>
    <dgm:pt modelId="{4AB3ED23-5FAE-462C-9B91-B669020B8C0D}" type="pres">
      <dgm:prSet presAssocID="{04AD930D-8BFF-44C5-9800-E6B10B686CC0}" presName="Name13" presStyleLbl="parChTrans1D2" presStyleIdx="3" presStyleCnt="6"/>
      <dgm:spPr/>
      <dgm:t>
        <a:bodyPr/>
        <a:lstStyle/>
        <a:p>
          <a:endParaRPr lang="en-US"/>
        </a:p>
      </dgm:t>
    </dgm:pt>
    <dgm:pt modelId="{24149D99-0A16-4E89-B096-8A3DEFACBBF3}" type="pres">
      <dgm:prSet presAssocID="{E830D04A-7098-4639-9A43-24AA2742B8E2}" presName="childText" presStyleLbl="bgAcc1" presStyleIdx="3" presStyleCnt="6">
        <dgm:presLayoutVars>
          <dgm:bulletEnabled val="1"/>
        </dgm:presLayoutVars>
      </dgm:prSet>
      <dgm:spPr/>
      <dgm:t>
        <a:bodyPr/>
        <a:lstStyle/>
        <a:p>
          <a:endParaRPr lang="en-US"/>
        </a:p>
      </dgm:t>
    </dgm:pt>
    <dgm:pt modelId="{3A600FA1-B2E3-440F-9F21-8BFB006D3011}" type="pres">
      <dgm:prSet presAssocID="{8E4A887A-B918-488C-ABC0-BA7F9418750D}" presName="Name13" presStyleLbl="parChTrans1D2" presStyleIdx="4" presStyleCnt="6"/>
      <dgm:spPr/>
      <dgm:t>
        <a:bodyPr/>
        <a:lstStyle/>
        <a:p>
          <a:endParaRPr lang="en-US"/>
        </a:p>
      </dgm:t>
    </dgm:pt>
    <dgm:pt modelId="{265AE00C-60E3-471E-848D-65E7BC74F434}" type="pres">
      <dgm:prSet presAssocID="{B0083294-6F00-426F-BA14-0BFAF2F347DB}" presName="childText" presStyleLbl="bgAcc1" presStyleIdx="4" presStyleCnt="6">
        <dgm:presLayoutVars>
          <dgm:bulletEnabled val="1"/>
        </dgm:presLayoutVars>
      </dgm:prSet>
      <dgm:spPr/>
      <dgm:t>
        <a:bodyPr/>
        <a:lstStyle/>
        <a:p>
          <a:endParaRPr lang="en-US"/>
        </a:p>
      </dgm:t>
    </dgm:pt>
    <dgm:pt modelId="{9AF49112-7DF0-45A0-B668-743D0FE68492}" type="pres">
      <dgm:prSet presAssocID="{DB6BF9CC-4820-4F93-866D-D3A565FB3F49}" presName="Name13" presStyleLbl="parChTrans1D2" presStyleIdx="5" presStyleCnt="6"/>
      <dgm:spPr/>
      <dgm:t>
        <a:bodyPr/>
        <a:lstStyle/>
        <a:p>
          <a:endParaRPr lang="en-US"/>
        </a:p>
      </dgm:t>
    </dgm:pt>
    <dgm:pt modelId="{2DBE15A4-08E1-47CE-AB69-E2C248E1B550}" type="pres">
      <dgm:prSet presAssocID="{E2724741-ACFC-45A8-BD74-4AE0D7C8A1A3}" presName="childText" presStyleLbl="bgAcc1" presStyleIdx="5" presStyleCnt="6">
        <dgm:presLayoutVars>
          <dgm:bulletEnabled val="1"/>
        </dgm:presLayoutVars>
      </dgm:prSet>
      <dgm:spPr/>
      <dgm:t>
        <a:bodyPr/>
        <a:lstStyle/>
        <a:p>
          <a:endParaRPr lang="en-US"/>
        </a:p>
      </dgm:t>
    </dgm:pt>
  </dgm:ptLst>
  <dgm:cxnLst>
    <dgm:cxn modelId="{C2E80AAE-4365-4EED-AAE1-99AC0CF9E31D}" type="presOf" srcId="{292E8519-E78F-4506-BB9F-899CC959A3FA}" destId="{35E7133C-D73F-42B9-A2EF-A40EA9DCA30C}" srcOrd="0" destOrd="0" presId="urn:microsoft.com/office/officeart/2005/8/layout/hierarchy3"/>
    <dgm:cxn modelId="{6762D252-5B64-4DE4-A47B-C32DECD551F8}" srcId="{9916F34A-3115-483B-8B25-4526CF31B08E}" destId="{292E8519-E78F-4506-BB9F-899CC959A3FA}" srcOrd="1" destOrd="0" parTransId="{22CB3E61-DDFF-4DF5-A601-48BD8798231E}" sibTransId="{48ECA759-BE1C-44F7-9DFB-E8E69A34BD77}"/>
    <dgm:cxn modelId="{1A502997-EB9A-462C-B9F2-630A549D6CD9}" type="presOf" srcId="{8E4A887A-B918-488C-ABC0-BA7F9418750D}" destId="{3A600FA1-B2E3-440F-9F21-8BFB006D3011}" srcOrd="0" destOrd="0" presId="urn:microsoft.com/office/officeart/2005/8/layout/hierarchy3"/>
    <dgm:cxn modelId="{E3C5985F-0F69-4B4B-A1EB-CF456A0499C6}" type="presOf" srcId="{DB6BF9CC-4820-4F93-866D-D3A565FB3F49}" destId="{9AF49112-7DF0-45A0-B668-743D0FE68492}" srcOrd="0" destOrd="0" presId="urn:microsoft.com/office/officeart/2005/8/layout/hierarchy3"/>
    <dgm:cxn modelId="{54F99CAB-5796-4011-8A77-753AF1E5A71E}" type="presOf" srcId="{04AD930D-8BFF-44C5-9800-E6B10B686CC0}" destId="{4AB3ED23-5FAE-462C-9B91-B669020B8C0D}" srcOrd="0" destOrd="0" presId="urn:microsoft.com/office/officeart/2005/8/layout/hierarchy3"/>
    <dgm:cxn modelId="{A5063A87-6168-4B54-9113-35A2F2E4EF96}" type="presOf" srcId="{E830D04A-7098-4639-9A43-24AA2742B8E2}" destId="{24149D99-0A16-4E89-B096-8A3DEFACBBF3}" srcOrd="0" destOrd="0" presId="urn:microsoft.com/office/officeart/2005/8/layout/hierarchy3"/>
    <dgm:cxn modelId="{404EFF52-5FEE-471E-BA98-8718311F7573}" type="presOf" srcId="{9916F34A-3115-483B-8B25-4526CF31B08E}" destId="{135CCEE2-4CAD-439F-BB1C-E98FF5FC1968}" srcOrd="0" destOrd="0" presId="urn:microsoft.com/office/officeart/2005/8/layout/hierarchy3"/>
    <dgm:cxn modelId="{C91E0E73-9C8E-4711-88E0-44343A077215}" srcId="{1A73716C-7CF1-413F-99CF-8320E4C265C9}" destId="{5FFE6630-F9FC-42C8-AAFA-D12659794315}" srcOrd="1" destOrd="0" parTransId="{09810570-AAE1-4647-BCCB-B4BAA2043AA2}" sibTransId="{D87208D8-09E3-4A3C-A12B-AF3634A89868}"/>
    <dgm:cxn modelId="{7FB3C69D-10C6-49EE-AAC8-25C8DDF29ED7}" type="presOf" srcId="{3D7A558B-280A-4B3F-B813-C0C03BFEDA63}" destId="{C7858ABF-35A5-409F-9700-5F921EF1E9A2}" srcOrd="0" destOrd="0" presId="urn:microsoft.com/office/officeart/2005/8/layout/hierarchy3"/>
    <dgm:cxn modelId="{0AD7C23A-2265-4A89-912E-35DED2EE9167}" type="presOf" srcId="{1A73716C-7CF1-413F-99CF-8320E4C265C9}" destId="{A8A60A2D-4409-41A7-A6AD-07A65A5D8BBA}" srcOrd="1" destOrd="0" presId="urn:microsoft.com/office/officeart/2005/8/layout/hierarchy3"/>
    <dgm:cxn modelId="{8E8A2D5D-979A-4AEA-A001-244DFE47887E}" type="presOf" srcId="{5FFE6630-F9FC-42C8-AAFA-D12659794315}" destId="{F8416080-6715-4A9C-A368-B2843288E018}" srcOrd="0" destOrd="0" presId="urn:microsoft.com/office/officeart/2005/8/layout/hierarchy3"/>
    <dgm:cxn modelId="{9E1020A8-D9E5-403F-859C-D4BC36F32FFF}" srcId="{292E8519-E78F-4506-BB9F-899CC959A3FA}" destId="{E830D04A-7098-4639-9A43-24AA2742B8E2}" srcOrd="0" destOrd="0" parTransId="{04AD930D-8BFF-44C5-9800-E6B10B686CC0}" sibTransId="{EE9E0DCF-DCEE-4677-93F0-8A8243D24B3E}"/>
    <dgm:cxn modelId="{62AD12C1-9FA4-47E3-9916-31991423176F}" type="presOf" srcId="{E2724741-ACFC-45A8-BD74-4AE0D7C8A1A3}" destId="{2DBE15A4-08E1-47CE-AB69-E2C248E1B550}" srcOrd="0" destOrd="0" presId="urn:microsoft.com/office/officeart/2005/8/layout/hierarchy3"/>
    <dgm:cxn modelId="{73787765-2261-4085-9A5B-521CE842E072}" srcId="{292E8519-E78F-4506-BB9F-899CC959A3FA}" destId="{E2724741-ACFC-45A8-BD74-4AE0D7C8A1A3}" srcOrd="2" destOrd="0" parTransId="{DB6BF9CC-4820-4F93-866D-D3A565FB3F49}" sibTransId="{F5A3FBCB-60E7-4E17-95F8-EB676B2FC91D}"/>
    <dgm:cxn modelId="{C0D8ACE1-050C-4122-80B0-053BC1B1E98F}" type="presOf" srcId="{09810570-AAE1-4647-BCCB-B4BAA2043AA2}" destId="{A4D2EAAE-29D3-43CA-B00B-36E3343976EC}" srcOrd="0" destOrd="0" presId="urn:microsoft.com/office/officeart/2005/8/layout/hierarchy3"/>
    <dgm:cxn modelId="{B22600B6-3265-41E3-B521-95EBA73729C1}" srcId="{1A73716C-7CF1-413F-99CF-8320E4C265C9}" destId="{7D2B79A7-6C12-4189-9C81-C4314FC3E524}" srcOrd="2" destOrd="0" parTransId="{3D7A558B-280A-4B3F-B813-C0C03BFEDA63}" sibTransId="{50375648-DF74-49F4-8ABC-C23A69EDA793}"/>
    <dgm:cxn modelId="{79EF00D4-A5C6-4328-BC8B-B4EDF2BA8ED5}" type="presOf" srcId="{7D2B79A7-6C12-4189-9C81-C4314FC3E524}" destId="{C0E62509-9F73-4866-AADC-47F88954CC09}" srcOrd="0" destOrd="0" presId="urn:microsoft.com/office/officeart/2005/8/layout/hierarchy3"/>
    <dgm:cxn modelId="{7DA03210-C021-49B6-9DA1-621F99927882}" type="presOf" srcId="{93A3D0B0-1F4E-4521-A133-1D6A4299D669}" destId="{45248F0C-602B-44CE-B355-314B48D9E2E9}" srcOrd="0" destOrd="0" presId="urn:microsoft.com/office/officeart/2005/8/layout/hierarchy3"/>
    <dgm:cxn modelId="{8E5E3046-50F2-4409-8913-F6E4FD69A26A}" srcId="{292E8519-E78F-4506-BB9F-899CC959A3FA}" destId="{B0083294-6F00-426F-BA14-0BFAF2F347DB}" srcOrd="1" destOrd="0" parTransId="{8E4A887A-B918-488C-ABC0-BA7F9418750D}" sibTransId="{06F16700-F7C6-4546-A481-961A1C0A97FE}"/>
    <dgm:cxn modelId="{9BCAE2E3-627E-4E7F-B63E-514BB1EDBA29}" type="presOf" srcId="{B0083294-6F00-426F-BA14-0BFAF2F347DB}" destId="{265AE00C-60E3-471E-848D-65E7BC74F434}" srcOrd="0" destOrd="0" presId="urn:microsoft.com/office/officeart/2005/8/layout/hierarchy3"/>
    <dgm:cxn modelId="{9F69979A-1D70-458D-8C7C-8F58C39D9E9D}" type="presOf" srcId="{3038CC21-2152-4BBE-94C2-A37B7FE67D86}" destId="{844D02DF-60A1-4063-8EC6-DC9BE16BB1D9}" srcOrd="0" destOrd="0" presId="urn:microsoft.com/office/officeart/2005/8/layout/hierarchy3"/>
    <dgm:cxn modelId="{B52940C6-79AF-4ED6-96DA-E4B4A53DF2BD}" srcId="{1A73716C-7CF1-413F-99CF-8320E4C265C9}" destId="{93A3D0B0-1F4E-4521-A133-1D6A4299D669}" srcOrd="0" destOrd="0" parTransId="{3038CC21-2152-4BBE-94C2-A37B7FE67D86}" sibTransId="{134BF0D6-0D26-4534-A5A2-E52F3DE712F6}"/>
    <dgm:cxn modelId="{3D768D4A-C8D5-4951-831C-78986403C9B5}" type="presOf" srcId="{1A73716C-7CF1-413F-99CF-8320E4C265C9}" destId="{9EED85A9-D1A1-4619-908D-797DD51A935E}" srcOrd="0" destOrd="0" presId="urn:microsoft.com/office/officeart/2005/8/layout/hierarchy3"/>
    <dgm:cxn modelId="{08E80B8B-1150-4669-AE85-7AD8FB382571}" type="presOf" srcId="{292E8519-E78F-4506-BB9F-899CC959A3FA}" destId="{22F898BD-BE3D-460D-BFD0-1261135F6B2B}" srcOrd="1" destOrd="0" presId="urn:microsoft.com/office/officeart/2005/8/layout/hierarchy3"/>
    <dgm:cxn modelId="{DF91EF7F-B0A7-4F8E-8858-08D713C9EE7A}" srcId="{9916F34A-3115-483B-8B25-4526CF31B08E}" destId="{1A73716C-7CF1-413F-99CF-8320E4C265C9}" srcOrd="0" destOrd="0" parTransId="{9643492A-3C41-456D-8085-AAB1C988B434}" sibTransId="{955BF05F-A835-483A-AD4C-3EEBA9C180F5}"/>
    <dgm:cxn modelId="{43A0747B-4C4B-4CA2-BAF7-2D54ABEA00F8}" type="presParOf" srcId="{135CCEE2-4CAD-439F-BB1C-E98FF5FC1968}" destId="{5B457E24-9119-43D3-8680-DE34A4E46435}" srcOrd="0" destOrd="0" presId="urn:microsoft.com/office/officeart/2005/8/layout/hierarchy3"/>
    <dgm:cxn modelId="{3F948954-48FE-47EA-877B-6B9E3FEE94FD}" type="presParOf" srcId="{5B457E24-9119-43D3-8680-DE34A4E46435}" destId="{736CEE2D-2E8D-4783-AA8B-4E5983F3BF99}" srcOrd="0" destOrd="0" presId="urn:microsoft.com/office/officeart/2005/8/layout/hierarchy3"/>
    <dgm:cxn modelId="{E84DAA9F-C75D-4BFF-B0E8-E3C45A8CE872}" type="presParOf" srcId="{736CEE2D-2E8D-4783-AA8B-4E5983F3BF99}" destId="{9EED85A9-D1A1-4619-908D-797DD51A935E}" srcOrd="0" destOrd="0" presId="urn:microsoft.com/office/officeart/2005/8/layout/hierarchy3"/>
    <dgm:cxn modelId="{5F97ADB3-ACA7-4538-BD1B-3E34A802EE1F}" type="presParOf" srcId="{736CEE2D-2E8D-4783-AA8B-4E5983F3BF99}" destId="{A8A60A2D-4409-41A7-A6AD-07A65A5D8BBA}" srcOrd="1" destOrd="0" presId="urn:microsoft.com/office/officeart/2005/8/layout/hierarchy3"/>
    <dgm:cxn modelId="{CEF995D7-416C-4028-84A3-E561B1D4A306}" type="presParOf" srcId="{5B457E24-9119-43D3-8680-DE34A4E46435}" destId="{6AD1288A-97C3-4FDC-B17D-17386CE695B3}" srcOrd="1" destOrd="0" presId="urn:microsoft.com/office/officeart/2005/8/layout/hierarchy3"/>
    <dgm:cxn modelId="{08A71CD3-EF07-46F5-B2F3-56EE5DD12558}" type="presParOf" srcId="{6AD1288A-97C3-4FDC-B17D-17386CE695B3}" destId="{844D02DF-60A1-4063-8EC6-DC9BE16BB1D9}" srcOrd="0" destOrd="0" presId="urn:microsoft.com/office/officeart/2005/8/layout/hierarchy3"/>
    <dgm:cxn modelId="{52DE5529-576B-478E-854F-1185187959D2}" type="presParOf" srcId="{6AD1288A-97C3-4FDC-B17D-17386CE695B3}" destId="{45248F0C-602B-44CE-B355-314B48D9E2E9}" srcOrd="1" destOrd="0" presId="urn:microsoft.com/office/officeart/2005/8/layout/hierarchy3"/>
    <dgm:cxn modelId="{7B19255C-BD4A-4EC2-B95B-224BDFAE0AA1}" type="presParOf" srcId="{6AD1288A-97C3-4FDC-B17D-17386CE695B3}" destId="{A4D2EAAE-29D3-43CA-B00B-36E3343976EC}" srcOrd="2" destOrd="0" presId="urn:microsoft.com/office/officeart/2005/8/layout/hierarchy3"/>
    <dgm:cxn modelId="{A81EC94D-5164-4234-9371-716D1737FB8A}" type="presParOf" srcId="{6AD1288A-97C3-4FDC-B17D-17386CE695B3}" destId="{F8416080-6715-4A9C-A368-B2843288E018}" srcOrd="3" destOrd="0" presId="urn:microsoft.com/office/officeart/2005/8/layout/hierarchy3"/>
    <dgm:cxn modelId="{1BB62940-C31A-4095-8F35-69F62985EB35}" type="presParOf" srcId="{6AD1288A-97C3-4FDC-B17D-17386CE695B3}" destId="{C7858ABF-35A5-409F-9700-5F921EF1E9A2}" srcOrd="4" destOrd="0" presId="urn:microsoft.com/office/officeart/2005/8/layout/hierarchy3"/>
    <dgm:cxn modelId="{FD263FF0-0712-42F5-B827-98E95850E4AE}" type="presParOf" srcId="{6AD1288A-97C3-4FDC-B17D-17386CE695B3}" destId="{C0E62509-9F73-4866-AADC-47F88954CC09}" srcOrd="5" destOrd="0" presId="urn:microsoft.com/office/officeart/2005/8/layout/hierarchy3"/>
    <dgm:cxn modelId="{DBE1ECD8-EC55-4B3F-BBB5-95F3FEBB4947}" type="presParOf" srcId="{135CCEE2-4CAD-439F-BB1C-E98FF5FC1968}" destId="{8BD68068-75E3-46F7-8FFB-CC8422C73D62}" srcOrd="1" destOrd="0" presId="urn:microsoft.com/office/officeart/2005/8/layout/hierarchy3"/>
    <dgm:cxn modelId="{903FEBE4-F2ED-4025-BE48-BD6964283A51}" type="presParOf" srcId="{8BD68068-75E3-46F7-8FFB-CC8422C73D62}" destId="{4F985200-0809-48DA-8501-237790F6478A}" srcOrd="0" destOrd="0" presId="urn:microsoft.com/office/officeart/2005/8/layout/hierarchy3"/>
    <dgm:cxn modelId="{C7EB544C-74F1-485F-9961-053C7C64AD08}" type="presParOf" srcId="{4F985200-0809-48DA-8501-237790F6478A}" destId="{35E7133C-D73F-42B9-A2EF-A40EA9DCA30C}" srcOrd="0" destOrd="0" presId="urn:microsoft.com/office/officeart/2005/8/layout/hierarchy3"/>
    <dgm:cxn modelId="{DD18AF68-9890-438B-BEC7-402C7B2D36F6}" type="presParOf" srcId="{4F985200-0809-48DA-8501-237790F6478A}" destId="{22F898BD-BE3D-460D-BFD0-1261135F6B2B}" srcOrd="1" destOrd="0" presId="urn:microsoft.com/office/officeart/2005/8/layout/hierarchy3"/>
    <dgm:cxn modelId="{B84A00BA-32F0-4187-85B2-812B76F419D4}" type="presParOf" srcId="{8BD68068-75E3-46F7-8FFB-CC8422C73D62}" destId="{C8C5FE33-8FDC-4655-A8BC-4156AC0B5E00}" srcOrd="1" destOrd="0" presId="urn:microsoft.com/office/officeart/2005/8/layout/hierarchy3"/>
    <dgm:cxn modelId="{84B69331-1A96-4BAF-9391-336F37D91F76}" type="presParOf" srcId="{C8C5FE33-8FDC-4655-A8BC-4156AC0B5E00}" destId="{4AB3ED23-5FAE-462C-9B91-B669020B8C0D}" srcOrd="0" destOrd="0" presId="urn:microsoft.com/office/officeart/2005/8/layout/hierarchy3"/>
    <dgm:cxn modelId="{CF09B532-4C74-45CB-8F96-6FDE3057D225}" type="presParOf" srcId="{C8C5FE33-8FDC-4655-A8BC-4156AC0B5E00}" destId="{24149D99-0A16-4E89-B096-8A3DEFACBBF3}" srcOrd="1" destOrd="0" presId="urn:microsoft.com/office/officeart/2005/8/layout/hierarchy3"/>
    <dgm:cxn modelId="{0F2375A1-F8AB-4A01-B558-EE71CDBD0926}" type="presParOf" srcId="{C8C5FE33-8FDC-4655-A8BC-4156AC0B5E00}" destId="{3A600FA1-B2E3-440F-9F21-8BFB006D3011}" srcOrd="2" destOrd="0" presId="urn:microsoft.com/office/officeart/2005/8/layout/hierarchy3"/>
    <dgm:cxn modelId="{CE1573DB-5992-42BC-85F2-8A96CF3CD498}" type="presParOf" srcId="{C8C5FE33-8FDC-4655-A8BC-4156AC0B5E00}" destId="{265AE00C-60E3-471E-848D-65E7BC74F434}" srcOrd="3" destOrd="0" presId="urn:microsoft.com/office/officeart/2005/8/layout/hierarchy3"/>
    <dgm:cxn modelId="{F19BCDD5-BDAF-41DD-8C6F-6E2DB4261D79}" type="presParOf" srcId="{C8C5FE33-8FDC-4655-A8BC-4156AC0B5E00}" destId="{9AF49112-7DF0-45A0-B668-743D0FE68492}" srcOrd="4" destOrd="0" presId="urn:microsoft.com/office/officeart/2005/8/layout/hierarchy3"/>
    <dgm:cxn modelId="{FEBB396E-9345-4B08-B0D4-9299C1E89386}" type="presParOf" srcId="{C8C5FE33-8FDC-4655-A8BC-4156AC0B5E00}" destId="{2DBE15A4-08E1-47CE-AB69-E2C248E1B55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66A51-6E71-43AC-8C49-3022CF2948E7}" type="doc">
      <dgm:prSet loTypeId="urn:microsoft.com/office/officeart/2008/layout/PictureAccentList" loCatId="list" qsTypeId="urn:microsoft.com/office/officeart/2005/8/quickstyle/3d1" qsCatId="3D" csTypeId="urn:microsoft.com/office/officeart/2005/8/colors/accent2_2" csCatId="accent2" phldr="1"/>
      <dgm:spPr/>
      <dgm:t>
        <a:bodyPr/>
        <a:lstStyle/>
        <a:p>
          <a:endParaRPr lang="en-US"/>
        </a:p>
      </dgm:t>
    </dgm:pt>
    <dgm:pt modelId="{61B0CF25-C9F5-4DA4-A6C6-18C08449BFB5}">
      <dgm:prSet phldrT="[Text]" custT="1"/>
      <dgm:spPr>
        <a:solidFill>
          <a:schemeClr val="accent2">
            <a:lumMod val="50000"/>
          </a:schemeClr>
        </a:solidFill>
      </dgm:spPr>
      <dgm:t>
        <a:bodyPr/>
        <a:lstStyle/>
        <a:p>
          <a:pPr algn="l">
            <a:spcAft>
              <a:spcPts val="0"/>
            </a:spcAft>
          </a:pPr>
          <a:r>
            <a:rPr lang="en-US" sz="3600" i="1" strike="noStrike" dirty="0" smtClean="0">
              <a:effectLst>
                <a:outerShdw blurRad="38100" dist="38100" dir="2700000" algn="tl">
                  <a:srgbClr val="000000">
                    <a:alpha val="43137"/>
                  </a:srgbClr>
                </a:outerShdw>
              </a:effectLst>
              <a:latin typeface="+mn-lt"/>
            </a:rPr>
            <a:t>Texas Public Universities           </a:t>
          </a:r>
          <a:r>
            <a:rPr lang="en-US" sz="1600" b="1" dirty="0" smtClean="0"/>
            <a:t>Fall 2005 Cohort</a:t>
          </a:r>
        </a:p>
        <a:p>
          <a:pPr algn="ctr">
            <a:spcAft>
              <a:spcPts val="0"/>
            </a:spcAft>
          </a:pPr>
          <a:r>
            <a:rPr lang="en-US" sz="1600" b="1" dirty="0" smtClean="0"/>
            <a:t>		                     Cohort Total: 58,183</a:t>
          </a:r>
          <a:endParaRPr lang="en-US" sz="1600" b="1" dirty="0"/>
        </a:p>
      </dgm:t>
    </dgm:pt>
    <dgm:pt modelId="{EFE4D941-172B-4531-A6C9-EA0CE12AF68E}" type="parTrans" cxnId="{C3BE76FB-AA83-4F62-9DC5-F03F3FA0B634}">
      <dgm:prSet/>
      <dgm:spPr/>
      <dgm:t>
        <a:bodyPr/>
        <a:lstStyle/>
        <a:p>
          <a:endParaRPr lang="en-US"/>
        </a:p>
      </dgm:t>
    </dgm:pt>
    <dgm:pt modelId="{22DE8859-999A-4E91-BA22-09F0AE6BABCA}" type="sibTrans" cxnId="{C3BE76FB-AA83-4F62-9DC5-F03F3FA0B634}">
      <dgm:prSet/>
      <dgm:spPr/>
      <dgm:t>
        <a:bodyPr/>
        <a:lstStyle/>
        <a:p>
          <a:endParaRPr lang="en-US"/>
        </a:p>
      </dgm:t>
    </dgm:pt>
    <dgm:pt modelId="{582294A9-E5FA-474C-AC82-210A732CA7AC}">
      <dgm:prSet phldrT="[Text]" custT="1"/>
      <dgm:spPr>
        <a:solidFill>
          <a:srgbClr val="8B3331"/>
        </a:solidFill>
      </dgm:spPr>
      <dgm:t>
        <a:bodyPr/>
        <a:lstStyle/>
        <a:p>
          <a:r>
            <a:rPr lang="en-US" sz="3200" dirty="0" smtClean="0"/>
            <a:t>100</a:t>
          </a:r>
          <a:endParaRPr lang="en-US" sz="3200" dirty="0"/>
        </a:p>
      </dgm:t>
    </dgm:pt>
    <dgm:pt modelId="{96AE0076-93AE-4263-A1DD-7644DE779C6E}" type="parTrans" cxnId="{DF49DDBF-7718-4272-B6FB-0FC41DB28788}">
      <dgm:prSet/>
      <dgm:spPr/>
      <dgm:t>
        <a:bodyPr/>
        <a:lstStyle/>
        <a:p>
          <a:endParaRPr lang="en-US"/>
        </a:p>
      </dgm:t>
    </dgm:pt>
    <dgm:pt modelId="{43600648-4B7E-4989-A96D-C742A7047182}" type="sibTrans" cxnId="{DF49DDBF-7718-4272-B6FB-0FC41DB28788}">
      <dgm:prSet/>
      <dgm:spPr/>
      <dgm:t>
        <a:bodyPr/>
        <a:lstStyle/>
        <a:p>
          <a:endParaRPr lang="en-US"/>
        </a:p>
      </dgm:t>
    </dgm:pt>
    <dgm:pt modelId="{9ADBA3D0-6CFD-474A-A651-1FDABEFDC504}">
      <dgm:prSet phldrT="[Text]" custT="1"/>
      <dgm:spPr>
        <a:solidFill>
          <a:srgbClr val="AD403D"/>
        </a:solidFill>
      </dgm:spPr>
      <dgm:t>
        <a:bodyPr/>
        <a:lstStyle/>
        <a:p>
          <a:r>
            <a:rPr lang="en-US" sz="1800" b="1" dirty="0" smtClean="0">
              <a:effectLst>
                <a:outerShdw blurRad="38100" dist="38100" dir="2700000" algn="tl">
                  <a:srgbClr val="000000">
                    <a:alpha val="43137"/>
                  </a:srgbClr>
                </a:outerShdw>
              </a:effectLst>
            </a:rPr>
            <a:t>96				4</a:t>
          </a:r>
          <a:endParaRPr lang="en-US" sz="1800" b="1" dirty="0">
            <a:effectLst>
              <a:outerShdw blurRad="38100" dist="38100" dir="2700000" algn="tl">
                <a:srgbClr val="000000">
                  <a:alpha val="43137"/>
                </a:srgbClr>
              </a:outerShdw>
            </a:effectLst>
          </a:endParaRPr>
        </a:p>
      </dgm:t>
    </dgm:pt>
    <dgm:pt modelId="{440321EC-9F5F-4D23-A18B-35D69CD54519}" type="parTrans" cxnId="{BB5D8A27-743B-4324-A6CD-C15437C9C1F1}">
      <dgm:prSet/>
      <dgm:spPr/>
      <dgm:t>
        <a:bodyPr/>
        <a:lstStyle/>
        <a:p>
          <a:endParaRPr lang="en-US"/>
        </a:p>
      </dgm:t>
    </dgm:pt>
    <dgm:pt modelId="{F3981FEA-1C8E-4161-AB98-6F499739EEC2}" type="sibTrans" cxnId="{BB5D8A27-743B-4324-A6CD-C15437C9C1F1}">
      <dgm:prSet/>
      <dgm:spPr/>
      <dgm:t>
        <a:bodyPr/>
        <a:lstStyle/>
        <a:p>
          <a:endParaRPr lang="en-US"/>
        </a:p>
      </dgm:t>
    </dgm:pt>
    <dgm:pt modelId="{C1BCDEBA-D2B6-4737-82E7-AFAB0FA1DCED}">
      <dgm:prSet phldrT="[Text]" custT="1"/>
      <dgm:spPr>
        <a:solidFill>
          <a:srgbClr val="DEA09E"/>
        </a:solidFill>
      </dgm:spPr>
      <dgm:t>
        <a:bodyPr/>
        <a:lstStyle/>
        <a:p>
          <a:r>
            <a:rPr lang="en-US" sz="1800" b="1" dirty="0" smtClean="0">
              <a:effectLst>
                <a:outerShdw blurRad="38100" dist="38100" dir="2700000" algn="tl">
                  <a:srgbClr val="000000">
                    <a:alpha val="43137"/>
                  </a:srgbClr>
                </a:outerShdw>
              </a:effectLst>
            </a:rPr>
            <a:t>28				2</a:t>
          </a:r>
          <a:endParaRPr lang="en-US" sz="1800" b="1" dirty="0">
            <a:effectLst>
              <a:outerShdw blurRad="38100" dist="38100" dir="2700000" algn="tl">
                <a:srgbClr val="000000">
                  <a:alpha val="43137"/>
                </a:srgbClr>
              </a:outerShdw>
            </a:effectLst>
          </a:endParaRPr>
        </a:p>
      </dgm:t>
    </dgm:pt>
    <dgm:pt modelId="{435BD06D-3DE6-4655-9B8F-BD0B24140288}" type="parTrans" cxnId="{24A54720-8841-4615-B23B-6D89742EDF6F}">
      <dgm:prSet/>
      <dgm:spPr/>
      <dgm:t>
        <a:bodyPr/>
        <a:lstStyle/>
        <a:p>
          <a:endParaRPr lang="en-US"/>
        </a:p>
      </dgm:t>
    </dgm:pt>
    <dgm:pt modelId="{2B542B5E-C569-4965-A3E0-B2E8270C1183}" type="sibTrans" cxnId="{24A54720-8841-4615-B23B-6D89742EDF6F}">
      <dgm:prSet/>
      <dgm:spPr/>
      <dgm:t>
        <a:bodyPr/>
        <a:lstStyle/>
        <a:p>
          <a:endParaRPr lang="en-US"/>
        </a:p>
      </dgm:t>
    </dgm:pt>
    <dgm:pt modelId="{44783966-D0C4-4001-8F1C-50767CEE307A}">
      <dgm:prSet phldrT="[Text]" custT="1"/>
      <dgm:spPr>
        <a:solidFill>
          <a:srgbClr val="BD4643"/>
        </a:solidFill>
      </dgm:spPr>
      <dgm:t>
        <a:bodyPr/>
        <a:lstStyle/>
        <a:p>
          <a:r>
            <a:rPr lang="en-US" sz="1800" b="1" dirty="0" smtClean="0">
              <a:effectLst>
                <a:outerShdw blurRad="38100" dist="38100" dir="2700000" algn="tl">
                  <a:srgbClr val="000000">
                    <a:alpha val="43137"/>
                  </a:srgbClr>
                </a:outerShdw>
              </a:effectLst>
            </a:rPr>
            <a:t>27				0</a:t>
          </a:r>
          <a:endParaRPr lang="en-US" sz="1800" b="1" dirty="0">
            <a:effectLst>
              <a:outerShdw blurRad="38100" dist="38100" dir="2700000" algn="tl">
                <a:srgbClr val="000000">
                  <a:alpha val="43137"/>
                </a:srgbClr>
              </a:outerShdw>
            </a:effectLst>
          </a:endParaRPr>
        </a:p>
      </dgm:t>
    </dgm:pt>
    <dgm:pt modelId="{69EDAFD3-DEFC-43CE-9C38-895FFBF64BA6}" type="parTrans" cxnId="{43D19604-A58D-4F4E-8313-07BA2E5208AC}">
      <dgm:prSet/>
      <dgm:spPr/>
      <dgm:t>
        <a:bodyPr/>
        <a:lstStyle/>
        <a:p>
          <a:endParaRPr lang="en-US"/>
        </a:p>
      </dgm:t>
    </dgm:pt>
    <dgm:pt modelId="{6D627D74-F7F5-4426-B6CD-B57CF7E15499}" type="sibTrans" cxnId="{43D19604-A58D-4F4E-8313-07BA2E5208AC}">
      <dgm:prSet/>
      <dgm:spPr/>
      <dgm:t>
        <a:bodyPr/>
        <a:lstStyle/>
        <a:p>
          <a:endParaRPr lang="en-US"/>
        </a:p>
      </dgm:t>
    </dgm:pt>
    <dgm:pt modelId="{6F973B9F-C1E2-4BC7-B28E-6B2994759BD4}">
      <dgm:prSet phldrT="[Text]" custT="1"/>
      <dgm:spPr>
        <a:solidFill>
          <a:srgbClr val="C1524F"/>
        </a:solidFill>
      </dgm:spPr>
      <dgm:t>
        <a:bodyPr/>
        <a:lstStyle/>
        <a:p>
          <a:r>
            <a:rPr lang="en-US" sz="1800" b="1" dirty="0" smtClean="0">
              <a:effectLst>
                <a:outerShdw blurRad="38100" dist="38100" dir="2700000" algn="tl">
                  <a:srgbClr val="000000">
                    <a:alpha val="43137"/>
                  </a:srgbClr>
                </a:outerShdw>
              </a:effectLst>
            </a:rPr>
            <a:t>29				1</a:t>
          </a:r>
          <a:endParaRPr lang="en-US" sz="1800" b="1" dirty="0">
            <a:effectLst>
              <a:outerShdw blurRad="38100" dist="38100" dir="2700000" algn="tl">
                <a:srgbClr val="000000">
                  <a:alpha val="43137"/>
                </a:srgbClr>
              </a:outerShdw>
            </a:effectLst>
          </a:endParaRPr>
        </a:p>
      </dgm:t>
    </dgm:pt>
    <dgm:pt modelId="{086DD252-2F59-430B-834E-568AA8FB0606}" type="parTrans" cxnId="{73E42BD1-274A-4103-BBD5-1211C0F26889}">
      <dgm:prSet/>
      <dgm:spPr/>
      <dgm:t>
        <a:bodyPr/>
        <a:lstStyle/>
        <a:p>
          <a:endParaRPr lang="en-US"/>
        </a:p>
      </dgm:t>
    </dgm:pt>
    <dgm:pt modelId="{7FF42FAC-2A5D-45FA-BDF7-C25E0856E245}" type="sibTrans" cxnId="{73E42BD1-274A-4103-BBD5-1211C0F26889}">
      <dgm:prSet/>
      <dgm:spPr/>
      <dgm:t>
        <a:bodyPr/>
        <a:lstStyle/>
        <a:p>
          <a:endParaRPr lang="en-US"/>
        </a:p>
      </dgm:t>
    </dgm:pt>
    <dgm:pt modelId="{B82E2C61-1D14-410A-B308-ACF5E1F79135}">
      <dgm:prSet phldrT="[Text]" custT="1"/>
      <dgm:spPr>
        <a:solidFill>
          <a:srgbClr val="C96765"/>
        </a:solidFill>
      </dgm:spPr>
      <dgm:t>
        <a:bodyPr/>
        <a:lstStyle/>
        <a:p>
          <a:r>
            <a:rPr lang="en-US" sz="1800" b="1" dirty="0" smtClean="0">
              <a:effectLst>
                <a:outerShdw blurRad="38100" dist="38100" dir="2700000" algn="tl">
                  <a:srgbClr val="000000">
                    <a:alpha val="43137"/>
                  </a:srgbClr>
                </a:outerShdw>
              </a:effectLst>
            </a:rPr>
            <a:t>56				1</a:t>
          </a:r>
          <a:endParaRPr lang="en-US" sz="1800" b="1" dirty="0">
            <a:effectLst>
              <a:outerShdw blurRad="38100" dist="38100" dir="2700000" algn="tl">
                <a:srgbClr val="000000">
                  <a:alpha val="43137"/>
                </a:srgbClr>
              </a:outerShdw>
            </a:effectLst>
          </a:endParaRPr>
        </a:p>
      </dgm:t>
    </dgm:pt>
    <dgm:pt modelId="{7D55CED1-46C1-4D14-8954-1AB1271EF7C2}" type="parTrans" cxnId="{4791EB87-2799-4EF8-B201-EBECAD0AE69B}">
      <dgm:prSet/>
      <dgm:spPr/>
      <dgm:t>
        <a:bodyPr/>
        <a:lstStyle/>
        <a:p>
          <a:endParaRPr lang="en-US"/>
        </a:p>
      </dgm:t>
    </dgm:pt>
    <dgm:pt modelId="{8A113556-5937-4481-8CFD-58CBDDCCC24C}" type="sibTrans" cxnId="{4791EB87-2799-4EF8-B201-EBECAD0AE69B}">
      <dgm:prSet/>
      <dgm:spPr/>
      <dgm:t>
        <a:bodyPr/>
        <a:lstStyle/>
        <a:p>
          <a:endParaRPr lang="en-US"/>
        </a:p>
      </dgm:t>
    </dgm:pt>
    <dgm:pt modelId="{0B9F2DCD-222D-4717-8D05-C4AB7722CAA4}">
      <dgm:prSet phldrT="[Text]" custT="1"/>
      <dgm:spPr>
        <a:solidFill>
          <a:srgbClr val="D58785"/>
        </a:solidFill>
      </dgm:spPr>
      <dgm:t>
        <a:bodyPr/>
        <a:lstStyle/>
        <a:p>
          <a:r>
            <a:rPr lang="en-US" sz="1800" b="1" dirty="0" smtClean="0">
              <a:effectLst>
                <a:outerShdw blurRad="38100" dist="38100" dir="2700000" algn="tl">
                  <a:srgbClr val="000000">
                    <a:alpha val="43137"/>
                  </a:srgbClr>
                </a:outerShdw>
              </a:effectLst>
            </a:rPr>
            <a:t>12				1</a:t>
          </a:r>
          <a:endParaRPr lang="en-US" sz="1800" b="1" dirty="0">
            <a:effectLst>
              <a:outerShdw blurRad="38100" dist="38100" dir="2700000" algn="tl">
                <a:srgbClr val="000000">
                  <a:alpha val="43137"/>
                </a:srgbClr>
              </a:outerShdw>
            </a:effectLst>
          </a:endParaRPr>
        </a:p>
      </dgm:t>
    </dgm:pt>
    <dgm:pt modelId="{441650F9-6C2F-422C-896F-DD5A1280394F}" type="parTrans" cxnId="{8390D12A-BB56-4901-9754-5BAD3F049A66}">
      <dgm:prSet/>
      <dgm:spPr/>
      <dgm:t>
        <a:bodyPr/>
        <a:lstStyle/>
        <a:p>
          <a:endParaRPr lang="en-US"/>
        </a:p>
      </dgm:t>
    </dgm:pt>
    <dgm:pt modelId="{95098C62-C5F5-4A0D-A0F2-1F0FC50ABCAE}" type="sibTrans" cxnId="{8390D12A-BB56-4901-9754-5BAD3F049A66}">
      <dgm:prSet/>
      <dgm:spPr/>
      <dgm:t>
        <a:bodyPr/>
        <a:lstStyle/>
        <a:p>
          <a:endParaRPr lang="en-US"/>
        </a:p>
      </dgm:t>
    </dgm:pt>
    <dgm:pt modelId="{EE67BC61-A585-420E-AFE9-96BA818BA570}" type="pres">
      <dgm:prSet presAssocID="{59166A51-6E71-43AC-8C49-3022CF2948E7}" presName="layout" presStyleCnt="0">
        <dgm:presLayoutVars>
          <dgm:chMax/>
          <dgm:chPref/>
          <dgm:dir/>
          <dgm:animOne val="branch"/>
          <dgm:animLvl val="lvl"/>
          <dgm:resizeHandles/>
        </dgm:presLayoutVars>
      </dgm:prSet>
      <dgm:spPr/>
      <dgm:t>
        <a:bodyPr/>
        <a:lstStyle/>
        <a:p>
          <a:endParaRPr lang="en-US"/>
        </a:p>
      </dgm:t>
    </dgm:pt>
    <dgm:pt modelId="{1300ECAC-AEE4-4D20-89EF-E0975ADBC3B8}" type="pres">
      <dgm:prSet presAssocID="{61B0CF25-C9F5-4DA4-A6C6-18C08449BFB5}" presName="root" presStyleCnt="0">
        <dgm:presLayoutVars>
          <dgm:chMax/>
          <dgm:chPref val="4"/>
        </dgm:presLayoutVars>
      </dgm:prSet>
      <dgm:spPr/>
    </dgm:pt>
    <dgm:pt modelId="{8D360DB3-7C9C-435E-B94A-FCB33FADE1B5}" type="pres">
      <dgm:prSet presAssocID="{61B0CF25-C9F5-4DA4-A6C6-18C08449BFB5}" presName="rootComposite" presStyleCnt="0">
        <dgm:presLayoutVars/>
      </dgm:prSet>
      <dgm:spPr/>
    </dgm:pt>
    <dgm:pt modelId="{A00E4CFB-3798-4C09-B200-A621DCC200C1}" type="pres">
      <dgm:prSet presAssocID="{61B0CF25-C9F5-4DA4-A6C6-18C08449BFB5}" presName="rootText" presStyleLbl="node0" presStyleIdx="0" presStyleCnt="1" custScaleX="162240" custLinFactNeighborX="-1957" custLinFactNeighborY="1125">
        <dgm:presLayoutVars>
          <dgm:chMax/>
          <dgm:chPref val="4"/>
        </dgm:presLayoutVars>
      </dgm:prSet>
      <dgm:spPr/>
      <dgm:t>
        <a:bodyPr/>
        <a:lstStyle/>
        <a:p>
          <a:endParaRPr lang="en-US"/>
        </a:p>
      </dgm:t>
    </dgm:pt>
    <dgm:pt modelId="{A7FAFAB7-91C2-4392-8614-36F9B168EAD7}" type="pres">
      <dgm:prSet presAssocID="{61B0CF25-C9F5-4DA4-A6C6-18C08449BFB5}" presName="childShape" presStyleCnt="0">
        <dgm:presLayoutVars>
          <dgm:chMax val="0"/>
          <dgm:chPref val="0"/>
        </dgm:presLayoutVars>
      </dgm:prSet>
      <dgm:spPr/>
    </dgm:pt>
    <dgm:pt modelId="{66DE8D74-68B1-463E-A5B7-F8EF8C79D8F9}" type="pres">
      <dgm:prSet presAssocID="{582294A9-E5FA-474C-AC82-210A732CA7AC}" presName="childComposite" presStyleCnt="0">
        <dgm:presLayoutVars>
          <dgm:chMax val="0"/>
          <dgm:chPref val="0"/>
        </dgm:presLayoutVars>
      </dgm:prSet>
      <dgm:spPr/>
    </dgm:pt>
    <dgm:pt modelId="{F9E88BCD-4384-4626-901F-6B90DAC1A647}" type="pres">
      <dgm:prSet presAssocID="{582294A9-E5FA-474C-AC82-210A732CA7AC}" presName="Image" presStyleLbl="node1" presStyleIdx="0" presStyleCnt="7" custScaleX="232750" custScaleY="61897" custLinFactNeighborX="-80163" custLinFactNeighborY="-11663"/>
      <dgm:spPr>
        <a:solidFill>
          <a:srgbClr val="8B3331"/>
        </a:solidFill>
      </dgm:spPr>
    </dgm:pt>
    <dgm:pt modelId="{45C12B90-1409-4107-996A-240235A1A497}" type="pres">
      <dgm:prSet presAssocID="{582294A9-E5FA-474C-AC82-210A732CA7AC}" presName="childText" presStyleLbl="lnNode1" presStyleIdx="0" presStyleCnt="7" custScaleX="142071" custScaleY="59416" custLinFactNeighborX="21011" custLinFactNeighborY="-12903">
        <dgm:presLayoutVars>
          <dgm:chMax val="0"/>
          <dgm:chPref val="0"/>
          <dgm:bulletEnabled val="1"/>
        </dgm:presLayoutVars>
      </dgm:prSet>
      <dgm:spPr/>
      <dgm:t>
        <a:bodyPr/>
        <a:lstStyle/>
        <a:p>
          <a:endParaRPr lang="en-US"/>
        </a:p>
      </dgm:t>
    </dgm:pt>
    <dgm:pt modelId="{CF4E4421-5755-45CE-A147-ED898358C3D1}" type="pres">
      <dgm:prSet presAssocID="{9ADBA3D0-6CFD-474A-A651-1FDABEFDC504}" presName="childComposite" presStyleCnt="0">
        <dgm:presLayoutVars>
          <dgm:chMax val="0"/>
          <dgm:chPref val="0"/>
        </dgm:presLayoutVars>
      </dgm:prSet>
      <dgm:spPr/>
    </dgm:pt>
    <dgm:pt modelId="{1D750F31-940E-495B-BE82-AECEA826A4BD}" type="pres">
      <dgm:prSet presAssocID="{9ADBA3D0-6CFD-474A-A651-1FDABEFDC504}" presName="Image" presStyleLbl="node1" presStyleIdx="1" presStyleCnt="7" custScaleX="170921" custScaleY="100111" custLinFactNeighborX="-84589" custLinFactNeighborY="2565"/>
      <dgm:spPr>
        <a:solidFill>
          <a:srgbClr val="AD403D"/>
        </a:solidFill>
      </dgm:spPr>
      <dgm:t>
        <a:bodyPr/>
        <a:lstStyle/>
        <a:p>
          <a:endParaRPr lang="en-US"/>
        </a:p>
      </dgm:t>
    </dgm:pt>
    <dgm:pt modelId="{359DA0A5-A5CA-4AEE-A896-167C4AF0E2A1}" type="pres">
      <dgm:prSet presAssocID="{9ADBA3D0-6CFD-474A-A651-1FDABEFDC504}" presName="childText" presStyleLbl="lnNode1" presStyleIdx="1" presStyleCnt="7" custScaleX="150635" custScaleY="65806" custLinFactNeighborX="20285" custLinFactNeighborY="2047">
        <dgm:presLayoutVars>
          <dgm:chMax val="0"/>
          <dgm:chPref val="0"/>
          <dgm:bulletEnabled val="1"/>
        </dgm:presLayoutVars>
      </dgm:prSet>
      <dgm:spPr/>
      <dgm:t>
        <a:bodyPr/>
        <a:lstStyle/>
        <a:p>
          <a:endParaRPr lang="en-US"/>
        </a:p>
      </dgm:t>
    </dgm:pt>
    <dgm:pt modelId="{E35D48BB-2CA3-442F-A14E-559D1037A04A}" type="pres">
      <dgm:prSet presAssocID="{44783966-D0C4-4001-8F1C-50767CEE307A}" presName="childComposite" presStyleCnt="0">
        <dgm:presLayoutVars>
          <dgm:chMax val="0"/>
          <dgm:chPref val="0"/>
        </dgm:presLayoutVars>
      </dgm:prSet>
      <dgm:spPr/>
    </dgm:pt>
    <dgm:pt modelId="{A523B14A-93BF-4CF0-A00A-DF6F344B0323}" type="pres">
      <dgm:prSet presAssocID="{44783966-D0C4-4001-8F1C-50767CEE307A}" presName="Image" presStyleLbl="node1" presStyleIdx="2" presStyleCnt="7" custScaleX="169992" custScaleY="99893" custLinFactNeighborX="-85054" custLinFactNeighborY="1705"/>
      <dgm:spPr>
        <a:solidFill>
          <a:srgbClr val="BD4643"/>
        </a:solidFill>
      </dgm:spPr>
    </dgm:pt>
    <dgm:pt modelId="{182ABE95-7EC0-462F-9F4F-CABC7821A4FF}" type="pres">
      <dgm:prSet presAssocID="{44783966-D0C4-4001-8F1C-50767CEE307A}" presName="childText" presStyleLbl="lnNode1" presStyleIdx="2" presStyleCnt="7" custScaleX="150635" custScaleY="66258" custLinFactNeighborX="21177" custLinFactNeighborY="75">
        <dgm:presLayoutVars>
          <dgm:chMax val="0"/>
          <dgm:chPref val="0"/>
          <dgm:bulletEnabled val="1"/>
        </dgm:presLayoutVars>
      </dgm:prSet>
      <dgm:spPr/>
      <dgm:t>
        <a:bodyPr/>
        <a:lstStyle/>
        <a:p>
          <a:endParaRPr lang="en-US"/>
        </a:p>
      </dgm:t>
    </dgm:pt>
    <dgm:pt modelId="{4B27119D-308B-411B-BB43-828852306230}" type="pres">
      <dgm:prSet presAssocID="{6F973B9F-C1E2-4BC7-B28E-6B2994759BD4}" presName="childComposite" presStyleCnt="0">
        <dgm:presLayoutVars>
          <dgm:chMax val="0"/>
          <dgm:chPref val="0"/>
        </dgm:presLayoutVars>
      </dgm:prSet>
      <dgm:spPr/>
    </dgm:pt>
    <dgm:pt modelId="{2C91D69D-9102-4DE1-96C1-58C09911A26F}" type="pres">
      <dgm:prSet presAssocID="{6F973B9F-C1E2-4BC7-B28E-6B2994759BD4}" presName="Image" presStyleLbl="node1" presStyleIdx="3" presStyleCnt="7" custScaleX="169992" custLinFactNeighborX="-85054" custLinFactNeighborY="1063"/>
      <dgm:spPr>
        <a:solidFill>
          <a:srgbClr val="C1524F"/>
        </a:solidFill>
      </dgm:spPr>
    </dgm:pt>
    <dgm:pt modelId="{313C5F69-1F73-41C5-80E4-9B6159733A26}" type="pres">
      <dgm:prSet presAssocID="{6F973B9F-C1E2-4BC7-B28E-6B2994759BD4}" presName="childText" presStyleLbl="lnNode1" presStyleIdx="3" presStyleCnt="7" custScaleX="150635" custScaleY="66258" custLinFactNeighborX="21177" custLinFactNeighborY="-1418">
        <dgm:presLayoutVars>
          <dgm:chMax val="0"/>
          <dgm:chPref val="0"/>
          <dgm:bulletEnabled val="1"/>
        </dgm:presLayoutVars>
      </dgm:prSet>
      <dgm:spPr/>
      <dgm:t>
        <a:bodyPr/>
        <a:lstStyle/>
        <a:p>
          <a:endParaRPr lang="en-US"/>
        </a:p>
      </dgm:t>
    </dgm:pt>
    <dgm:pt modelId="{DAE63946-033E-4624-A1A5-EDAF79847084}" type="pres">
      <dgm:prSet presAssocID="{B82E2C61-1D14-410A-B308-ACF5E1F79135}" presName="childComposite" presStyleCnt="0">
        <dgm:presLayoutVars>
          <dgm:chMax val="0"/>
          <dgm:chPref val="0"/>
        </dgm:presLayoutVars>
      </dgm:prSet>
      <dgm:spPr/>
    </dgm:pt>
    <dgm:pt modelId="{39406E24-C2DE-48B3-A725-FA3938897662}" type="pres">
      <dgm:prSet presAssocID="{B82E2C61-1D14-410A-B308-ACF5E1F79135}" presName="Image" presStyleLbl="node1" presStyleIdx="4" presStyleCnt="7" custScaleX="169992" custLinFactNeighborX="-85054" custLinFactNeighborY="368"/>
      <dgm:spPr>
        <a:solidFill>
          <a:srgbClr val="C96765"/>
        </a:solidFill>
      </dgm:spPr>
    </dgm:pt>
    <dgm:pt modelId="{F95ABD0A-5180-4D61-A1E1-5A3D728D1FBB}" type="pres">
      <dgm:prSet presAssocID="{B82E2C61-1D14-410A-B308-ACF5E1F79135}" presName="childText" presStyleLbl="lnNode1" presStyleIdx="4" presStyleCnt="7" custScaleX="150635" custScaleY="66258" custLinFactNeighborX="21177" custLinFactNeighborY="-1506">
        <dgm:presLayoutVars>
          <dgm:chMax val="0"/>
          <dgm:chPref val="0"/>
          <dgm:bulletEnabled val="1"/>
        </dgm:presLayoutVars>
      </dgm:prSet>
      <dgm:spPr/>
      <dgm:t>
        <a:bodyPr/>
        <a:lstStyle/>
        <a:p>
          <a:endParaRPr lang="en-US"/>
        </a:p>
      </dgm:t>
    </dgm:pt>
    <dgm:pt modelId="{6BAF3AE2-3DC6-4B14-AC3A-5EF01BA7ED8E}" type="pres">
      <dgm:prSet presAssocID="{0B9F2DCD-222D-4717-8D05-C4AB7722CAA4}" presName="childComposite" presStyleCnt="0">
        <dgm:presLayoutVars>
          <dgm:chMax val="0"/>
          <dgm:chPref val="0"/>
        </dgm:presLayoutVars>
      </dgm:prSet>
      <dgm:spPr/>
    </dgm:pt>
    <dgm:pt modelId="{D83B7FE0-C2D7-4D26-B760-3EC65D3D6FDC}" type="pres">
      <dgm:prSet presAssocID="{0B9F2DCD-222D-4717-8D05-C4AB7722CAA4}" presName="Image" presStyleLbl="node1" presStyleIdx="5" presStyleCnt="7" custScaleX="169992" custLinFactNeighborX="-85054" custLinFactNeighborY="-328"/>
      <dgm:spPr>
        <a:solidFill>
          <a:srgbClr val="D58785"/>
        </a:solidFill>
      </dgm:spPr>
    </dgm:pt>
    <dgm:pt modelId="{C47F0E4D-0A6B-4B73-8B36-3346E761B844}" type="pres">
      <dgm:prSet presAssocID="{0B9F2DCD-222D-4717-8D05-C4AB7722CAA4}" presName="childText" presStyleLbl="lnNode1" presStyleIdx="5" presStyleCnt="7" custScaleX="150635" custScaleY="66258" custLinFactNeighborX="21177" custLinFactNeighborY="-1593">
        <dgm:presLayoutVars>
          <dgm:chMax val="0"/>
          <dgm:chPref val="0"/>
          <dgm:bulletEnabled val="1"/>
        </dgm:presLayoutVars>
      </dgm:prSet>
      <dgm:spPr/>
      <dgm:t>
        <a:bodyPr/>
        <a:lstStyle/>
        <a:p>
          <a:endParaRPr lang="en-US"/>
        </a:p>
      </dgm:t>
    </dgm:pt>
    <dgm:pt modelId="{550FD763-328B-4DDD-86B5-2B326ED3094E}" type="pres">
      <dgm:prSet presAssocID="{C1BCDEBA-D2B6-4737-82E7-AFAB0FA1DCED}" presName="childComposite" presStyleCnt="0">
        <dgm:presLayoutVars>
          <dgm:chMax val="0"/>
          <dgm:chPref val="0"/>
        </dgm:presLayoutVars>
      </dgm:prSet>
      <dgm:spPr/>
    </dgm:pt>
    <dgm:pt modelId="{C8926C7C-6954-4D8F-9057-80BE33FD9A62}" type="pres">
      <dgm:prSet presAssocID="{C1BCDEBA-D2B6-4737-82E7-AFAB0FA1DCED}" presName="Image" presStyleLbl="node1" presStyleIdx="6" presStyleCnt="7" custScaleX="169992" custLinFactNeighborX="-85054" custLinFactNeighborY="162"/>
      <dgm:spPr>
        <a:solidFill>
          <a:srgbClr val="DEA09E"/>
        </a:solidFill>
      </dgm:spPr>
    </dgm:pt>
    <dgm:pt modelId="{35A879B0-4359-4694-A259-19A4EAB2A659}" type="pres">
      <dgm:prSet presAssocID="{C1BCDEBA-D2B6-4737-82E7-AFAB0FA1DCED}" presName="childText" presStyleLbl="lnNode1" presStyleIdx="6" presStyleCnt="7" custScaleX="150635" custScaleY="66258" custLinFactNeighborX="21177" custLinFactNeighborY="58">
        <dgm:presLayoutVars>
          <dgm:chMax val="0"/>
          <dgm:chPref val="0"/>
          <dgm:bulletEnabled val="1"/>
        </dgm:presLayoutVars>
      </dgm:prSet>
      <dgm:spPr/>
      <dgm:t>
        <a:bodyPr/>
        <a:lstStyle/>
        <a:p>
          <a:endParaRPr lang="en-US"/>
        </a:p>
      </dgm:t>
    </dgm:pt>
  </dgm:ptLst>
  <dgm:cxnLst>
    <dgm:cxn modelId="{041D16DA-B9D3-45FE-8F06-F38592316BE0}" type="presOf" srcId="{61B0CF25-C9F5-4DA4-A6C6-18C08449BFB5}" destId="{A00E4CFB-3798-4C09-B200-A621DCC200C1}" srcOrd="0" destOrd="0" presId="urn:microsoft.com/office/officeart/2008/layout/PictureAccentList"/>
    <dgm:cxn modelId="{09589516-AC22-4406-A785-20A233C9CE1C}" type="presOf" srcId="{9ADBA3D0-6CFD-474A-A651-1FDABEFDC504}" destId="{359DA0A5-A5CA-4AEE-A896-167C4AF0E2A1}" srcOrd="0" destOrd="0" presId="urn:microsoft.com/office/officeart/2008/layout/PictureAccentList"/>
    <dgm:cxn modelId="{24A54720-8841-4615-B23B-6D89742EDF6F}" srcId="{61B0CF25-C9F5-4DA4-A6C6-18C08449BFB5}" destId="{C1BCDEBA-D2B6-4737-82E7-AFAB0FA1DCED}" srcOrd="6" destOrd="0" parTransId="{435BD06D-3DE6-4655-9B8F-BD0B24140288}" sibTransId="{2B542B5E-C569-4965-A3E0-B2E8270C1183}"/>
    <dgm:cxn modelId="{43D19604-A58D-4F4E-8313-07BA2E5208AC}" srcId="{61B0CF25-C9F5-4DA4-A6C6-18C08449BFB5}" destId="{44783966-D0C4-4001-8F1C-50767CEE307A}" srcOrd="2" destOrd="0" parTransId="{69EDAFD3-DEFC-43CE-9C38-895FFBF64BA6}" sibTransId="{6D627D74-F7F5-4426-B6CD-B57CF7E15499}"/>
    <dgm:cxn modelId="{5ABF03BA-101A-43BF-A576-8A27B04AC423}" type="presOf" srcId="{B82E2C61-1D14-410A-B308-ACF5E1F79135}" destId="{F95ABD0A-5180-4D61-A1E1-5A3D728D1FBB}" srcOrd="0" destOrd="0" presId="urn:microsoft.com/office/officeart/2008/layout/PictureAccentList"/>
    <dgm:cxn modelId="{8390D12A-BB56-4901-9754-5BAD3F049A66}" srcId="{61B0CF25-C9F5-4DA4-A6C6-18C08449BFB5}" destId="{0B9F2DCD-222D-4717-8D05-C4AB7722CAA4}" srcOrd="5" destOrd="0" parTransId="{441650F9-6C2F-422C-896F-DD5A1280394F}" sibTransId="{95098C62-C5F5-4A0D-A0F2-1F0FC50ABCAE}"/>
    <dgm:cxn modelId="{4C57DAC1-2135-4841-874B-5D22B779DA6B}" type="presOf" srcId="{C1BCDEBA-D2B6-4737-82E7-AFAB0FA1DCED}" destId="{35A879B0-4359-4694-A259-19A4EAB2A659}" srcOrd="0" destOrd="0" presId="urn:microsoft.com/office/officeart/2008/layout/PictureAccentList"/>
    <dgm:cxn modelId="{BB5D8A27-743B-4324-A6CD-C15437C9C1F1}" srcId="{61B0CF25-C9F5-4DA4-A6C6-18C08449BFB5}" destId="{9ADBA3D0-6CFD-474A-A651-1FDABEFDC504}" srcOrd="1" destOrd="0" parTransId="{440321EC-9F5F-4D23-A18B-35D69CD54519}" sibTransId="{F3981FEA-1C8E-4161-AB98-6F499739EEC2}"/>
    <dgm:cxn modelId="{DF49DDBF-7718-4272-B6FB-0FC41DB28788}" srcId="{61B0CF25-C9F5-4DA4-A6C6-18C08449BFB5}" destId="{582294A9-E5FA-474C-AC82-210A732CA7AC}" srcOrd="0" destOrd="0" parTransId="{96AE0076-93AE-4263-A1DD-7644DE779C6E}" sibTransId="{43600648-4B7E-4989-A96D-C742A7047182}"/>
    <dgm:cxn modelId="{41A802D8-4B33-41B1-AD3B-C082B79D8E53}" type="presOf" srcId="{0B9F2DCD-222D-4717-8D05-C4AB7722CAA4}" destId="{C47F0E4D-0A6B-4B73-8B36-3346E761B844}" srcOrd="0" destOrd="0" presId="urn:microsoft.com/office/officeart/2008/layout/PictureAccentList"/>
    <dgm:cxn modelId="{4791EB87-2799-4EF8-B201-EBECAD0AE69B}" srcId="{61B0CF25-C9F5-4DA4-A6C6-18C08449BFB5}" destId="{B82E2C61-1D14-410A-B308-ACF5E1F79135}" srcOrd="4" destOrd="0" parTransId="{7D55CED1-46C1-4D14-8954-1AB1271EF7C2}" sibTransId="{8A113556-5937-4481-8CFD-58CBDDCCC24C}"/>
    <dgm:cxn modelId="{9463CC3B-E373-45BF-A1BE-095F120BEC5B}" type="presOf" srcId="{6F973B9F-C1E2-4BC7-B28E-6B2994759BD4}" destId="{313C5F69-1F73-41C5-80E4-9B6159733A26}" srcOrd="0" destOrd="0" presId="urn:microsoft.com/office/officeart/2008/layout/PictureAccentList"/>
    <dgm:cxn modelId="{67197F38-BDB6-4866-84AF-2AE9A3E6BA12}" type="presOf" srcId="{582294A9-E5FA-474C-AC82-210A732CA7AC}" destId="{45C12B90-1409-4107-996A-240235A1A497}" srcOrd="0" destOrd="0" presId="urn:microsoft.com/office/officeart/2008/layout/PictureAccentList"/>
    <dgm:cxn modelId="{16E13407-EA6F-42E1-BBAA-1C4DC7660653}" type="presOf" srcId="{44783966-D0C4-4001-8F1C-50767CEE307A}" destId="{182ABE95-7EC0-462F-9F4F-CABC7821A4FF}" srcOrd="0" destOrd="0" presId="urn:microsoft.com/office/officeart/2008/layout/PictureAccentList"/>
    <dgm:cxn modelId="{73E42BD1-274A-4103-BBD5-1211C0F26889}" srcId="{61B0CF25-C9F5-4DA4-A6C6-18C08449BFB5}" destId="{6F973B9F-C1E2-4BC7-B28E-6B2994759BD4}" srcOrd="3" destOrd="0" parTransId="{086DD252-2F59-430B-834E-568AA8FB0606}" sibTransId="{7FF42FAC-2A5D-45FA-BDF7-C25E0856E245}"/>
    <dgm:cxn modelId="{CE448277-4ABF-4DE3-A2AD-D4E6B3FB1186}" type="presOf" srcId="{59166A51-6E71-43AC-8C49-3022CF2948E7}" destId="{EE67BC61-A585-420E-AFE9-96BA818BA570}" srcOrd="0" destOrd="0" presId="urn:microsoft.com/office/officeart/2008/layout/PictureAccentList"/>
    <dgm:cxn modelId="{C3BE76FB-AA83-4F62-9DC5-F03F3FA0B634}" srcId="{59166A51-6E71-43AC-8C49-3022CF2948E7}" destId="{61B0CF25-C9F5-4DA4-A6C6-18C08449BFB5}" srcOrd="0" destOrd="0" parTransId="{EFE4D941-172B-4531-A6C9-EA0CE12AF68E}" sibTransId="{22DE8859-999A-4E91-BA22-09F0AE6BABCA}"/>
    <dgm:cxn modelId="{0ED77A64-CE18-417D-84FA-C941B56E8430}" type="presParOf" srcId="{EE67BC61-A585-420E-AFE9-96BA818BA570}" destId="{1300ECAC-AEE4-4D20-89EF-E0975ADBC3B8}" srcOrd="0" destOrd="0" presId="urn:microsoft.com/office/officeart/2008/layout/PictureAccentList"/>
    <dgm:cxn modelId="{A4E88099-E91D-446B-BB2B-342EFA5BB9C8}" type="presParOf" srcId="{1300ECAC-AEE4-4D20-89EF-E0975ADBC3B8}" destId="{8D360DB3-7C9C-435E-B94A-FCB33FADE1B5}" srcOrd="0" destOrd="0" presId="urn:microsoft.com/office/officeart/2008/layout/PictureAccentList"/>
    <dgm:cxn modelId="{EC04749F-7C8B-4889-A0F8-BB27E141C8B3}" type="presParOf" srcId="{8D360DB3-7C9C-435E-B94A-FCB33FADE1B5}" destId="{A00E4CFB-3798-4C09-B200-A621DCC200C1}" srcOrd="0" destOrd="0" presId="urn:microsoft.com/office/officeart/2008/layout/PictureAccentList"/>
    <dgm:cxn modelId="{F4412567-AF5C-48DE-9B33-5EA697AA0ADA}" type="presParOf" srcId="{1300ECAC-AEE4-4D20-89EF-E0975ADBC3B8}" destId="{A7FAFAB7-91C2-4392-8614-36F9B168EAD7}" srcOrd="1" destOrd="0" presId="urn:microsoft.com/office/officeart/2008/layout/PictureAccentList"/>
    <dgm:cxn modelId="{D029A9D3-48EE-4F48-97FF-25D82EFDB8E4}" type="presParOf" srcId="{A7FAFAB7-91C2-4392-8614-36F9B168EAD7}" destId="{66DE8D74-68B1-463E-A5B7-F8EF8C79D8F9}" srcOrd="0" destOrd="0" presId="urn:microsoft.com/office/officeart/2008/layout/PictureAccentList"/>
    <dgm:cxn modelId="{EBCB843A-BC24-4E85-AC0E-E3BB1638C3BE}" type="presParOf" srcId="{66DE8D74-68B1-463E-A5B7-F8EF8C79D8F9}" destId="{F9E88BCD-4384-4626-901F-6B90DAC1A647}" srcOrd="0" destOrd="0" presId="urn:microsoft.com/office/officeart/2008/layout/PictureAccentList"/>
    <dgm:cxn modelId="{7D63FC40-F495-4EF4-9FCF-4C27ECB9FDAF}" type="presParOf" srcId="{66DE8D74-68B1-463E-A5B7-F8EF8C79D8F9}" destId="{45C12B90-1409-4107-996A-240235A1A497}" srcOrd="1" destOrd="0" presId="urn:microsoft.com/office/officeart/2008/layout/PictureAccentList"/>
    <dgm:cxn modelId="{63B6FF67-EBBB-4BD2-8FC9-1AC7365F5F6D}" type="presParOf" srcId="{A7FAFAB7-91C2-4392-8614-36F9B168EAD7}" destId="{CF4E4421-5755-45CE-A147-ED898358C3D1}" srcOrd="1" destOrd="0" presId="urn:microsoft.com/office/officeart/2008/layout/PictureAccentList"/>
    <dgm:cxn modelId="{FEBB6833-C342-4390-916B-17732728B5EC}" type="presParOf" srcId="{CF4E4421-5755-45CE-A147-ED898358C3D1}" destId="{1D750F31-940E-495B-BE82-AECEA826A4BD}" srcOrd="0" destOrd="0" presId="urn:microsoft.com/office/officeart/2008/layout/PictureAccentList"/>
    <dgm:cxn modelId="{F02767C9-180B-44C3-B2B3-DFD0FD48D193}" type="presParOf" srcId="{CF4E4421-5755-45CE-A147-ED898358C3D1}" destId="{359DA0A5-A5CA-4AEE-A896-167C4AF0E2A1}" srcOrd="1" destOrd="0" presId="urn:microsoft.com/office/officeart/2008/layout/PictureAccentList"/>
    <dgm:cxn modelId="{ECC712C8-6F5B-4E8B-A62A-ADBD5CC1DC1B}" type="presParOf" srcId="{A7FAFAB7-91C2-4392-8614-36F9B168EAD7}" destId="{E35D48BB-2CA3-442F-A14E-559D1037A04A}" srcOrd="2" destOrd="0" presId="urn:microsoft.com/office/officeart/2008/layout/PictureAccentList"/>
    <dgm:cxn modelId="{56704ED2-ED2A-4177-8269-9D7A76412699}" type="presParOf" srcId="{E35D48BB-2CA3-442F-A14E-559D1037A04A}" destId="{A523B14A-93BF-4CF0-A00A-DF6F344B0323}" srcOrd="0" destOrd="0" presId="urn:microsoft.com/office/officeart/2008/layout/PictureAccentList"/>
    <dgm:cxn modelId="{7F402A2C-67FC-4DDC-8864-1117791C0E0C}" type="presParOf" srcId="{E35D48BB-2CA3-442F-A14E-559D1037A04A}" destId="{182ABE95-7EC0-462F-9F4F-CABC7821A4FF}" srcOrd="1" destOrd="0" presId="urn:microsoft.com/office/officeart/2008/layout/PictureAccentList"/>
    <dgm:cxn modelId="{C07E21FD-A569-40C0-810A-4423548E3596}" type="presParOf" srcId="{A7FAFAB7-91C2-4392-8614-36F9B168EAD7}" destId="{4B27119D-308B-411B-BB43-828852306230}" srcOrd="3" destOrd="0" presId="urn:microsoft.com/office/officeart/2008/layout/PictureAccentList"/>
    <dgm:cxn modelId="{6F640F98-1BB9-4BF1-A688-DB8B4591BCAC}" type="presParOf" srcId="{4B27119D-308B-411B-BB43-828852306230}" destId="{2C91D69D-9102-4DE1-96C1-58C09911A26F}" srcOrd="0" destOrd="0" presId="urn:microsoft.com/office/officeart/2008/layout/PictureAccentList"/>
    <dgm:cxn modelId="{9F301136-54BF-454A-81E8-AB95E24D29DE}" type="presParOf" srcId="{4B27119D-308B-411B-BB43-828852306230}" destId="{313C5F69-1F73-41C5-80E4-9B6159733A26}" srcOrd="1" destOrd="0" presId="urn:microsoft.com/office/officeart/2008/layout/PictureAccentList"/>
    <dgm:cxn modelId="{2CCBB28A-F36F-4763-8799-3EA3DAE5C8D5}" type="presParOf" srcId="{A7FAFAB7-91C2-4392-8614-36F9B168EAD7}" destId="{DAE63946-033E-4624-A1A5-EDAF79847084}" srcOrd="4" destOrd="0" presId="urn:microsoft.com/office/officeart/2008/layout/PictureAccentList"/>
    <dgm:cxn modelId="{78E8DDE0-36F6-480A-93BC-2D0FE81A0596}" type="presParOf" srcId="{DAE63946-033E-4624-A1A5-EDAF79847084}" destId="{39406E24-C2DE-48B3-A725-FA3938897662}" srcOrd="0" destOrd="0" presId="urn:microsoft.com/office/officeart/2008/layout/PictureAccentList"/>
    <dgm:cxn modelId="{7705EB30-4AAA-4A7F-8F4F-3222DB525F27}" type="presParOf" srcId="{DAE63946-033E-4624-A1A5-EDAF79847084}" destId="{F95ABD0A-5180-4D61-A1E1-5A3D728D1FBB}" srcOrd="1" destOrd="0" presId="urn:microsoft.com/office/officeart/2008/layout/PictureAccentList"/>
    <dgm:cxn modelId="{C2871161-9A4D-4ED7-8D28-280FBC7E1C64}" type="presParOf" srcId="{A7FAFAB7-91C2-4392-8614-36F9B168EAD7}" destId="{6BAF3AE2-3DC6-4B14-AC3A-5EF01BA7ED8E}" srcOrd="5" destOrd="0" presId="urn:microsoft.com/office/officeart/2008/layout/PictureAccentList"/>
    <dgm:cxn modelId="{1D5F6EE9-D93A-4986-B528-8C2BE1E27382}" type="presParOf" srcId="{6BAF3AE2-3DC6-4B14-AC3A-5EF01BA7ED8E}" destId="{D83B7FE0-C2D7-4D26-B760-3EC65D3D6FDC}" srcOrd="0" destOrd="0" presId="urn:microsoft.com/office/officeart/2008/layout/PictureAccentList"/>
    <dgm:cxn modelId="{B77977D9-B8D5-4829-970A-F50F96293806}" type="presParOf" srcId="{6BAF3AE2-3DC6-4B14-AC3A-5EF01BA7ED8E}" destId="{C47F0E4D-0A6B-4B73-8B36-3346E761B844}" srcOrd="1" destOrd="0" presId="urn:microsoft.com/office/officeart/2008/layout/PictureAccentList"/>
    <dgm:cxn modelId="{2286BD48-0A08-47A0-A7E0-389A273A0519}" type="presParOf" srcId="{A7FAFAB7-91C2-4392-8614-36F9B168EAD7}" destId="{550FD763-328B-4DDD-86B5-2B326ED3094E}" srcOrd="6" destOrd="0" presId="urn:microsoft.com/office/officeart/2008/layout/PictureAccentList"/>
    <dgm:cxn modelId="{87744D78-1688-4A00-85E0-EACEB5046DB4}" type="presParOf" srcId="{550FD763-328B-4DDD-86B5-2B326ED3094E}" destId="{C8926C7C-6954-4D8F-9057-80BE33FD9A62}" srcOrd="0" destOrd="0" presId="urn:microsoft.com/office/officeart/2008/layout/PictureAccentList"/>
    <dgm:cxn modelId="{2E2736D9-24F1-4F5E-AA0A-31EDCEE2B1E4}" type="presParOf" srcId="{550FD763-328B-4DDD-86B5-2B326ED3094E}" destId="{35A879B0-4359-4694-A259-19A4EAB2A65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E51A6C4-8BC2-4BAC-B88D-C8C0F0EA43E1}"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D579BF81-15AA-4294-A09E-5B582509F8FB}">
      <dgm:prSet custT="1"/>
      <dgm:spPr>
        <a:solidFill>
          <a:schemeClr val="accent2">
            <a:lumMod val="75000"/>
          </a:schemeClr>
        </a:solidFill>
      </dgm:spPr>
      <dgm:t>
        <a:bodyPr/>
        <a:lstStyle/>
        <a:p>
          <a:pPr algn="ctr" rtl="0"/>
          <a:r>
            <a:rPr lang="en-US" sz="4000" b="1" cap="none" dirty="0" smtClean="0">
              <a:effectLst>
                <a:outerShdw blurRad="38100" dist="38100" dir="2700000">
                  <a:srgbClr val="000000"/>
                </a:outerShdw>
              </a:effectLst>
              <a:latin typeface="+mj-lt"/>
            </a:rPr>
            <a:t>Partners for Success</a:t>
          </a:r>
        </a:p>
      </dgm:t>
    </dgm:pt>
    <dgm:pt modelId="{1378E010-001E-440A-9A49-9CDE3B54E96C}" type="parTrans" cxnId="{A0AB5EAA-39DE-4F75-8880-FA3262249A8F}">
      <dgm:prSet/>
      <dgm:spPr/>
      <dgm:t>
        <a:bodyPr/>
        <a:lstStyle/>
        <a:p>
          <a:endParaRPr lang="en-US"/>
        </a:p>
      </dgm:t>
    </dgm:pt>
    <dgm:pt modelId="{A25A2377-F70C-4C59-91CA-4B621CAEC71A}" type="sibTrans" cxnId="{A0AB5EAA-39DE-4F75-8880-FA3262249A8F}">
      <dgm:prSet/>
      <dgm:spPr/>
      <dgm:t>
        <a:bodyPr/>
        <a:lstStyle/>
        <a:p>
          <a:endParaRPr lang="en-US"/>
        </a:p>
      </dgm:t>
    </dgm:pt>
    <dgm:pt modelId="{5A83960D-00A3-4A5F-8D86-B3B7B8F4C4A6}" type="pres">
      <dgm:prSet presAssocID="{0E51A6C4-8BC2-4BAC-B88D-C8C0F0EA43E1}" presName="linear" presStyleCnt="0">
        <dgm:presLayoutVars>
          <dgm:animLvl val="lvl"/>
          <dgm:resizeHandles val="exact"/>
        </dgm:presLayoutVars>
      </dgm:prSet>
      <dgm:spPr/>
      <dgm:t>
        <a:bodyPr/>
        <a:lstStyle/>
        <a:p>
          <a:endParaRPr lang="en-US"/>
        </a:p>
      </dgm:t>
    </dgm:pt>
    <dgm:pt modelId="{55D38D7D-2D38-45CB-9164-40A98FE10EFF}" type="pres">
      <dgm:prSet presAssocID="{D579BF81-15AA-4294-A09E-5B582509F8FB}" presName="parentText" presStyleLbl="node1" presStyleIdx="0" presStyleCnt="1" custLinFactNeighborY="3186">
        <dgm:presLayoutVars>
          <dgm:chMax val="0"/>
          <dgm:bulletEnabled val="1"/>
        </dgm:presLayoutVars>
      </dgm:prSet>
      <dgm:spPr/>
      <dgm:t>
        <a:bodyPr/>
        <a:lstStyle/>
        <a:p>
          <a:endParaRPr lang="en-US"/>
        </a:p>
      </dgm:t>
    </dgm:pt>
  </dgm:ptLst>
  <dgm:cxnLst>
    <dgm:cxn modelId="{04215756-E337-4AF8-88B8-FC006E023950}" type="presOf" srcId="{D579BF81-15AA-4294-A09E-5B582509F8FB}" destId="{55D38D7D-2D38-45CB-9164-40A98FE10EFF}" srcOrd="0" destOrd="0" presId="urn:microsoft.com/office/officeart/2005/8/layout/vList2"/>
    <dgm:cxn modelId="{D8B94578-278D-4455-B526-926BE44DCB11}" type="presOf" srcId="{0E51A6C4-8BC2-4BAC-B88D-C8C0F0EA43E1}" destId="{5A83960D-00A3-4A5F-8D86-B3B7B8F4C4A6}" srcOrd="0" destOrd="0" presId="urn:microsoft.com/office/officeart/2005/8/layout/vList2"/>
    <dgm:cxn modelId="{A0AB5EAA-39DE-4F75-8880-FA3262249A8F}" srcId="{0E51A6C4-8BC2-4BAC-B88D-C8C0F0EA43E1}" destId="{D579BF81-15AA-4294-A09E-5B582509F8FB}" srcOrd="0" destOrd="0" parTransId="{1378E010-001E-440A-9A49-9CDE3B54E96C}" sibTransId="{A25A2377-F70C-4C59-91CA-4B621CAEC71A}"/>
    <dgm:cxn modelId="{39F5572C-AEEF-472C-AE55-B05CB2AA970D}" type="presParOf" srcId="{5A83960D-00A3-4A5F-8D86-B3B7B8F4C4A6}" destId="{55D38D7D-2D38-45CB-9164-40A98FE10EF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D54084-AE1B-4D33-8373-0A98D7DD6674}" type="doc">
      <dgm:prSet loTypeId="urn:microsoft.com/office/officeart/2005/8/layout/radial6" loCatId="cycle" qsTypeId="urn:microsoft.com/office/officeart/2005/8/quickstyle/3D1" qsCatId="3D" csTypeId="urn:microsoft.com/office/officeart/2005/8/colors/accent0_3" csCatId="mainScheme" phldr="1"/>
      <dgm:spPr/>
      <dgm:t>
        <a:bodyPr/>
        <a:lstStyle/>
        <a:p>
          <a:endParaRPr lang="en-US"/>
        </a:p>
      </dgm:t>
    </dgm:pt>
    <dgm:pt modelId="{64590FEB-5D3C-4766-9BFD-7A91237EBA7B}">
      <dgm:prSet custT="1"/>
      <dgm:spPr>
        <a:solidFill>
          <a:schemeClr val="bg1">
            <a:lumMod val="75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Counselors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D8BE371D-ED99-431B-8667-CB16E1D4FFF8}" type="parTrans" cxnId="{6364C51C-814A-407D-ABAC-9672AE12F2F5}">
      <dgm:prSet/>
      <dgm:spPr/>
      <dgm:t>
        <a:bodyPr/>
        <a:lstStyle/>
        <a:p>
          <a:endParaRPr lang="en-US"/>
        </a:p>
      </dgm:t>
    </dgm:pt>
    <dgm:pt modelId="{76CF181D-08BD-4A55-8141-A24EE6550C8E}" type="sibTrans" cxnId="{6364C51C-814A-407D-ABAC-9672AE12F2F5}">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574D2851-F008-4179-A36C-648B7A7CC2CF}">
      <dgm:prSet custT="1"/>
      <dgm:spPr>
        <a:solidFill>
          <a:schemeClr val="bg1">
            <a:lumMod val="75000"/>
          </a:schemeClr>
        </a:solidFill>
      </dgm:spPr>
      <dgm:t>
        <a:bodyPr/>
        <a:lstStyle/>
        <a:p>
          <a:pPr rtl="0"/>
          <a:r>
            <a:rPr lang="en-US" sz="1800" b="1" u="none" dirty="0" smtClean="0">
              <a:solidFill>
                <a:schemeClr val="tx1">
                  <a:lumMod val="75000"/>
                  <a:lumOff val="25000"/>
                </a:schemeClr>
              </a:solidFill>
              <a:effectLst>
                <a:outerShdw blurRad="38100" dist="38100" dir="2700000" algn="tl">
                  <a:srgbClr val="000000">
                    <a:alpha val="43137"/>
                  </a:srgbClr>
                </a:outerShdw>
              </a:effectLst>
            </a:rPr>
            <a:t>Community</a:t>
          </a:r>
          <a:endParaRPr lang="en-US" sz="1800" b="1" u="none" dirty="0">
            <a:solidFill>
              <a:schemeClr val="tx1">
                <a:lumMod val="75000"/>
                <a:lumOff val="25000"/>
              </a:schemeClr>
            </a:solidFill>
            <a:effectLst>
              <a:outerShdw blurRad="38100" dist="38100" dir="2700000" algn="tl">
                <a:srgbClr val="000000">
                  <a:alpha val="43137"/>
                </a:srgbClr>
              </a:outerShdw>
            </a:effectLst>
          </a:endParaRPr>
        </a:p>
      </dgm:t>
    </dgm:pt>
    <dgm:pt modelId="{2FD0C3E4-3A3E-4B8C-B9B3-7D54FB49B0D3}" type="parTrans" cxnId="{F8B5E7F1-50FB-4E98-B503-49CEF18B0E50}">
      <dgm:prSet/>
      <dgm:spPr/>
      <dgm:t>
        <a:bodyPr/>
        <a:lstStyle/>
        <a:p>
          <a:endParaRPr lang="en-US"/>
        </a:p>
      </dgm:t>
    </dgm:pt>
    <dgm:pt modelId="{338BA83B-D741-4F73-B6A8-E67D183730DB}" type="sibTrans" cxnId="{F8B5E7F1-50FB-4E98-B503-49CEF18B0E50}">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03FED2D3-6514-4FAD-8B41-FE7336661CC8}">
      <dgm:prSet custT="1"/>
      <dgm:spPr>
        <a:solidFill>
          <a:schemeClr val="bg1">
            <a:lumMod val="75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Campus Staff</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68E0CB18-61DB-45FE-B6CF-D0EEF495901D}" type="parTrans" cxnId="{B41D0229-C651-4373-AF02-7A83EEEECB0F}">
      <dgm:prSet/>
      <dgm:spPr/>
      <dgm:t>
        <a:bodyPr/>
        <a:lstStyle/>
        <a:p>
          <a:endParaRPr lang="en-US"/>
        </a:p>
      </dgm:t>
    </dgm:pt>
    <dgm:pt modelId="{DB72D270-C4BB-4C8D-99EA-39AAFEA84867}" type="sibTrans" cxnId="{B41D0229-C651-4373-AF02-7A83EEEECB0F}">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4C39DAEE-972A-4D70-86BC-54DA2C847F40}">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1">
            <a:lumMod val="75000"/>
            <a:lumOff val="25000"/>
          </a:schemeClr>
        </a:solidFill>
        <a:ln>
          <a:noFill/>
        </a:ln>
        <a:effectLst>
          <a:outerShdw blurRad="50800" dist="38100" dir="5400000" algn="t" rotWithShape="0">
            <a:prstClr val="black">
              <a:alpha val="40000"/>
            </a:prstClr>
          </a:outerShdw>
        </a:effectLst>
        <a:scene3d>
          <a:camera prst="orthographicFront"/>
          <a:lightRig rig="flat" dir="t"/>
        </a:scene3d>
        <a:sp3d>
          <a:bevelT/>
          <a:bevelB/>
        </a:sp3d>
      </dgm:spPr>
      <dgm:t>
        <a:bodyPr/>
        <a:lstStyle/>
        <a:p>
          <a:pPr rtl="0"/>
          <a:r>
            <a:rPr lang="en-US" sz="2000" b="0" i="1" dirty="0" smtClean="0">
              <a:effectLst>
                <a:outerShdw blurRad="38100" dist="38100" dir="2700000">
                  <a:srgbClr val="000000"/>
                </a:outerShdw>
              </a:effectLst>
              <a:latin typeface="Cambria" pitchFamily="18" charset="0"/>
            </a:rPr>
            <a:t>Students</a:t>
          </a:r>
          <a:r>
            <a:rPr lang="en-US" sz="2100" b="1" dirty="0" smtClean="0"/>
            <a:t> </a:t>
          </a:r>
          <a:endParaRPr lang="en-US" sz="2100" b="1" dirty="0"/>
        </a:p>
      </dgm:t>
    </dgm:pt>
    <dgm:pt modelId="{01CC1B82-8B75-4AB1-BA66-C686487BCB58}" type="parTrans" cxnId="{3DC0A67C-A2EE-4237-B917-67C4D7AA3A1D}">
      <dgm:prSet/>
      <dgm:spPr/>
      <dgm:t>
        <a:bodyPr/>
        <a:lstStyle/>
        <a:p>
          <a:endParaRPr lang="en-US"/>
        </a:p>
      </dgm:t>
    </dgm:pt>
    <dgm:pt modelId="{432CE4C9-BCB2-4126-8419-5637DFA73BB4}" type="sibTrans" cxnId="{3DC0A67C-A2EE-4237-B917-67C4D7AA3A1D}">
      <dgm:prSet/>
      <dgm:spPr/>
      <dgm:t>
        <a:bodyPr/>
        <a:lstStyle/>
        <a:p>
          <a:endParaRPr lang="en-US"/>
        </a:p>
      </dgm:t>
    </dgm:pt>
    <dgm:pt modelId="{DD31130D-A4ED-44AF-BFAA-372769FE2C25}">
      <dgm:prSet custT="1"/>
      <dgm:spPr>
        <a:solidFill>
          <a:schemeClr val="bg1">
            <a:lumMod val="75000"/>
          </a:schemeClr>
        </a:solidFill>
      </dgm:spPr>
      <dgm:t>
        <a:bodyPr/>
        <a:lstStyle/>
        <a:p>
          <a:r>
            <a:rPr lang="en-US" sz="1800" b="1" dirty="0" smtClean="0">
              <a:solidFill>
                <a:schemeClr val="tx1">
                  <a:lumMod val="75000"/>
                  <a:lumOff val="25000"/>
                </a:schemeClr>
              </a:solidFill>
              <a:effectLst>
                <a:outerShdw blurRad="38100" dist="38100" dir="2700000" algn="tl">
                  <a:srgbClr val="000000">
                    <a:alpha val="43137"/>
                  </a:srgbClr>
                </a:outerShdw>
              </a:effectLst>
            </a:rPr>
            <a:t>Parents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A064DD4F-C8DE-4511-AE60-5EB0AA6F3887}" type="parTrans" cxnId="{8F3862D7-1AD9-44B1-9380-4E6384A270FD}">
      <dgm:prSet/>
      <dgm:spPr/>
      <dgm:t>
        <a:bodyPr/>
        <a:lstStyle/>
        <a:p>
          <a:endParaRPr lang="en-US"/>
        </a:p>
      </dgm:t>
    </dgm:pt>
    <dgm:pt modelId="{A4DAE0A8-CAFE-42A0-B7BD-3D4E44B3CB7A}" type="sibTrans" cxnId="{8F3862D7-1AD9-44B1-9380-4E6384A270FD}">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869BA03A-ABB7-4AE0-8AC2-18B49E33752C}">
      <dgm:prSet custT="1"/>
      <dgm:spPr>
        <a:solidFill>
          <a:schemeClr val="bg1">
            <a:lumMod val="75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Administrators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96D8F069-24BB-47FB-9587-6D443379C323}" type="parTrans" cxnId="{1F91F4D2-0AC9-4763-89F9-762C2CA09572}">
      <dgm:prSet/>
      <dgm:spPr/>
      <dgm:t>
        <a:bodyPr/>
        <a:lstStyle/>
        <a:p>
          <a:endParaRPr lang="en-US"/>
        </a:p>
      </dgm:t>
    </dgm:pt>
    <dgm:pt modelId="{CA705486-7C2F-42F3-A0A4-9B37F48D95D5}" type="sibTrans" cxnId="{1F91F4D2-0AC9-4763-89F9-762C2CA09572}">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A1EE7D7A-1679-42EE-B046-A0FEEE14EF2D}">
      <dgm:prSet custT="1"/>
      <dgm:spPr>
        <a:solidFill>
          <a:schemeClr val="bg1">
            <a:lumMod val="75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Teachers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95F139B7-3772-4B47-B32B-2C785551AECF}" type="parTrans" cxnId="{1E09FF84-4F97-4CBD-A769-91DCF29BFFF7}">
      <dgm:prSet/>
      <dgm:spPr/>
      <dgm:t>
        <a:bodyPr/>
        <a:lstStyle/>
        <a:p>
          <a:endParaRPr lang="en-US"/>
        </a:p>
      </dgm:t>
    </dgm:pt>
    <dgm:pt modelId="{F6C947EB-B0DD-437E-A87F-784618B7ECBA}" type="sibTrans" cxnId="{1E09FF84-4F97-4CBD-A769-91DCF29BFFF7}">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0BF6189E-3ED4-4617-B03A-6521EED0DB14}" type="pres">
      <dgm:prSet presAssocID="{AED54084-AE1B-4D33-8373-0A98D7DD6674}" presName="Name0" presStyleCnt="0">
        <dgm:presLayoutVars>
          <dgm:chMax val="1"/>
          <dgm:dir/>
          <dgm:animLvl val="ctr"/>
          <dgm:resizeHandles val="exact"/>
        </dgm:presLayoutVars>
      </dgm:prSet>
      <dgm:spPr/>
      <dgm:t>
        <a:bodyPr/>
        <a:lstStyle/>
        <a:p>
          <a:endParaRPr lang="en-US"/>
        </a:p>
      </dgm:t>
    </dgm:pt>
    <dgm:pt modelId="{91A2DAF9-6C29-4491-B458-545F1767010D}" type="pres">
      <dgm:prSet presAssocID="{4C39DAEE-972A-4D70-86BC-54DA2C847F40}" presName="centerShape" presStyleLbl="node0" presStyleIdx="0" presStyleCnt="1" custScaleX="84555" custScaleY="84555" custLinFactNeighborX="346" custLinFactNeighborY="-74"/>
      <dgm:spPr/>
      <dgm:t>
        <a:bodyPr/>
        <a:lstStyle/>
        <a:p>
          <a:endParaRPr lang="en-US"/>
        </a:p>
      </dgm:t>
    </dgm:pt>
    <dgm:pt modelId="{7A80BE26-1C64-444D-8AC5-3633C44FD3C9}" type="pres">
      <dgm:prSet presAssocID="{64590FEB-5D3C-4766-9BFD-7A91237EBA7B}" presName="node" presStyleLbl="node1" presStyleIdx="0" presStyleCnt="6" custScaleX="173734">
        <dgm:presLayoutVars>
          <dgm:bulletEnabled val="1"/>
        </dgm:presLayoutVars>
      </dgm:prSet>
      <dgm:spPr/>
      <dgm:t>
        <a:bodyPr/>
        <a:lstStyle/>
        <a:p>
          <a:endParaRPr lang="en-US"/>
        </a:p>
      </dgm:t>
    </dgm:pt>
    <dgm:pt modelId="{1C0EA369-FFFA-4FC7-B27A-CFE9B54E8C0B}" type="pres">
      <dgm:prSet presAssocID="{64590FEB-5D3C-4766-9BFD-7A91237EBA7B}" presName="dummy" presStyleCnt="0"/>
      <dgm:spPr/>
      <dgm:t>
        <a:bodyPr/>
        <a:lstStyle/>
        <a:p>
          <a:endParaRPr lang="en-US"/>
        </a:p>
      </dgm:t>
    </dgm:pt>
    <dgm:pt modelId="{1CE7EF35-8C2E-4751-80D4-4FADD7D343F6}" type="pres">
      <dgm:prSet presAssocID="{76CF181D-08BD-4A55-8141-A24EE6550C8E}" presName="sibTrans" presStyleLbl="sibTrans2D1" presStyleIdx="0" presStyleCnt="6" custLinFactNeighborX="-16" custLinFactNeighborY="641"/>
      <dgm:spPr/>
      <dgm:t>
        <a:bodyPr/>
        <a:lstStyle/>
        <a:p>
          <a:endParaRPr lang="en-US"/>
        </a:p>
      </dgm:t>
    </dgm:pt>
    <dgm:pt modelId="{F74AFF0A-50C8-40A8-BC34-E7C6D62AC270}" type="pres">
      <dgm:prSet presAssocID="{DD31130D-A4ED-44AF-BFAA-372769FE2C25}" presName="node" presStyleLbl="node1" presStyleIdx="1" presStyleCnt="6" custScaleX="173734">
        <dgm:presLayoutVars>
          <dgm:bulletEnabled val="1"/>
        </dgm:presLayoutVars>
      </dgm:prSet>
      <dgm:spPr/>
      <dgm:t>
        <a:bodyPr/>
        <a:lstStyle/>
        <a:p>
          <a:endParaRPr lang="en-US"/>
        </a:p>
      </dgm:t>
    </dgm:pt>
    <dgm:pt modelId="{896CE3CC-C1F3-4F15-BD2F-66D3B9B8ABAE}" type="pres">
      <dgm:prSet presAssocID="{DD31130D-A4ED-44AF-BFAA-372769FE2C25}" presName="dummy" presStyleCnt="0"/>
      <dgm:spPr/>
      <dgm:t>
        <a:bodyPr/>
        <a:lstStyle/>
        <a:p>
          <a:endParaRPr lang="en-US"/>
        </a:p>
      </dgm:t>
    </dgm:pt>
    <dgm:pt modelId="{8D61EF14-C343-4EE3-B7F3-D60DC591F475}" type="pres">
      <dgm:prSet presAssocID="{A4DAE0A8-CAFE-42A0-B7BD-3D4E44B3CB7A}" presName="sibTrans" presStyleLbl="sibTrans2D1" presStyleIdx="1" presStyleCnt="6"/>
      <dgm:spPr/>
      <dgm:t>
        <a:bodyPr/>
        <a:lstStyle/>
        <a:p>
          <a:endParaRPr lang="en-US"/>
        </a:p>
      </dgm:t>
    </dgm:pt>
    <dgm:pt modelId="{665808F7-70B5-45A0-B2E5-62512B0DF571}" type="pres">
      <dgm:prSet presAssocID="{869BA03A-ABB7-4AE0-8AC2-18B49E33752C}" presName="node" presStyleLbl="node1" presStyleIdx="2" presStyleCnt="6" custScaleX="205854" custScaleY="93110">
        <dgm:presLayoutVars>
          <dgm:bulletEnabled val="1"/>
        </dgm:presLayoutVars>
      </dgm:prSet>
      <dgm:spPr/>
      <dgm:t>
        <a:bodyPr/>
        <a:lstStyle/>
        <a:p>
          <a:endParaRPr lang="en-US"/>
        </a:p>
      </dgm:t>
    </dgm:pt>
    <dgm:pt modelId="{8152C24A-B7AE-4D0E-940C-E545563317ED}" type="pres">
      <dgm:prSet presAssocID="{869BA03A-ABB7-4AE0-8AC2-18B49E33752C}" presName="dummy" presStyleCnt="0"/>
      <dgm:spPr/>
      <dgm:t>
        <a:bodyPr/>
        <a:lstStyle/>
        <a:p>
          <a:endParaRPr lang="en-US"/>
        </a:p>
      </dgm:t>
    </dgm:pt>
    <dgm:pt modelId="{CDBB8A92-7AD7-45C5-90CA-38A4A03E97DA}" type="pres">
      <dgm:prSet presAssocID="{CA705486-7C2F-42F3-A0A4-9B37F48D95D5}" presName="sibTrans" presStyleLbl="sibTrans2D1" presStyleIdx="2" presStyleCnt="6"/>
      <dgm:spPr/>
      <dgm:t>
        <a:bodyPr/>
        <a:lstStyle/>
        <a:p>
          <a:endParaRPr lang="en-US"/>
        </a:p>
      </dgm:t>
    </dgm:pt>
    <dgm:pt modelId="{9BDDAD24-E34F-4DF5-A744-BE974424EA14}" type="pres">
      <dgm:prSet presAssocID="{574D2851-F008-4179-A36C-648B7A7CC2CF}" presName="node" presStyleLbl="node1" presStyleIdx="3" presStyleCnt="6" custScaleX="173734">
        <dgm:presLayoutVars>
          <dgm:bulletEnabled val="1"/>
        </dgm:presLayoutVars>
      </dgm:prSet>
      <dgm:spPr/>
      <dgm:t>
        <a:bodyPr/>
        <a:lstStyle/>
        <a:p>
          <a:endParaRPr lang="en-US"/>
        </a:p>
      </dgm:t>
    </dgm:pt>
    <dgm:pt modelId="{D442EB98-873C-4A13-9970-33DE97B30B61}" type="pres">
      <dgm:prSet presAssocID="{574D2851-F008-4179-A36C-648B7A7CC2CF}" presName="dummy" presStyleCnt="0"/>
      <dgm:spPr/>
      <dgm:t>
        <a:bodyPr/>
        <a:lstStyle/>
        <a:p>
          <a:endParaRPr lang="en-US"/>
        </a:p>
      </dgm:t>
    </dgm:pt>
    <dgm:pt modelId="{C1ACFE9A-1CBE-40F4-B111-AB4DDF9E19A7}" type="pres">
      <dgm:prSet presAssocID="{338BA83B-D741-4F73-B6A8-E67D183730DB}" presName="sibTrans" presStyleLbl="sibTrans2D1" presStyleIdx="3" presStyleCnt="6"/>
      <dgm:spPr/>
      <dgm:t>
        <a:bodyPr/>
        <a:lstStyle/>
        <a:p>
          <a:endParaRPr lang="en-US"/>
        </a:p>
      </dgm:t>
    </dgm:pt>
    <dgm:pt modelId="{77FA5B50-F4C3-4F2E-9270-ECD937C7FFF4}" type="pres">
      <dgm:prSet presAssocID="{03FED2D3-6514-4FAD-8B41-FE7336661CC8}" presName="node" presStyleLbl="node1" presStyleIdx="4" presStyleCnt="6" custScaleX="173734">
        <dgm:presLayoutVars>
          <dgm:bulletEnabled val="1"/>
        </dgm:presLayoutVars>
      </dgm:prSet>
      <dgm:spPr/>
      <dgm:t>
        <a:bodyPr/>
        <a:lstStyle/>
        <a:p>
          <a:endParaRPr lang="en-US"/>
        </a:p>
      </dgm:t>
    </dgm:pt>
    <dgm:pt modelId="{C2D7E383-E946-4F77-AF80-678D1C81C1A3}" type="pres">
      <dgm:prSet presAssocID="{03FED2D3-6514-4FAD-8B41-FE7336661CC8}" presName="dummy" presStyleCnt="0"/>
      <dgm:spPr/>
      <dgm:t>
        <a:bodyPr/>
        <a:lstStyle/>
        <a:p>
          <a:endParaRPr lang="en-US"/>
        </a:p>
      </dgm:t>
    </dgm:pt>
    <dgm:pt modelId="{448BBDD3-08BE-4232-ACFF-9255EEAB0A5C}" type="pres">
      <dgm:prSet presAssocID="{DB72D270-C4BB-4C8D-99EA-39AAFEA84867}" presName="sibTrans" presStyleLbl="sibTrans2D1" presStyleIdx="4" presStyleCnt="6"/>
      <dgm:spPr/>
      <dgm:t>
        <a:bodyPr/>
        <a:lstStyle/>
        <a:p>
          <a:endParaRPr lang="en-US"/>
        </a:p>
      </dgm:t>
    </dgm:pt>
    <dgm:pt modelId="{60D244D7-02AB-499F-9799-AD898F442B04}" type="pres">
      <dgm:prSet presAssocID="{A1EE7D7A-1679-42EE-B046-A0FEEE14EF2D}" presName="node" presStyleLbl="node1" presStyleIdx="5" presStyleCnt="6" custScaleX="173734">
        <dgm:presLayoutVars>
          <dgm:bulletEnabled val="1"/>
        </dgm:presLayoutVars>
      </dgm:prSet>
      <dgm:spPr/>
      <dgm:t>
        <a:bodyPr/>
        <a:lstStyle/>
        <a:p>
          <a:endParaRPr lang="en-US"/>
        </a:p>
      </dgm:t>
    </dgm:pt>
    <dgm:pt modelId="{A3DC85D7-2B08-4003-8C6C-9558FC011CBC}" type="pres">
      <dgm:prSet presAssocID="{A1EE7D7A-1679-42EE-B046-A0FEEE14EF2D}" presName="dummy" presStyleCnt="0"/>
      <dgm:spPr/>
      <dgm:t>
        <a:bodyPr/>
        <a:lstStyle/>
        <a:p>
          <a:endParaRPr lang="en-US"/>
        </a:p>
      </dgm:t>
    </dgm:pt>
    <dgm:pt modelId="{B671D5D6-8A81-4037-9C67-7ED6096A7500}" type="pres">
      <dgm:prSet presAssocID="{F6C947EB-B0DD-437E-A87F-784618B7ECBA}" presName="sibTrans" presStyleLbl="sibTrans2D1" presStyleIdx="5" presStyleCnt="6"/>
      <dgm:spPr/>
      <dgm:t>
        <a:bodyPr/>
        <a:lstStyle/>
        <a:p>
          <a:endParaRPr lang="en-US"/>
        </a:p>
      </dgm:t>
    </dgm:pt>
  </dgm:ptLst>
  <dgm:cxnLst>
    <dgm:cxn modelId="{007378D1-D4AB-4D05-ACA0-BA6AD3B2A979}" type="presOf" srcId="{AED54084-AE1B-4D33-8373-0A98D7DD6674}" destId="{0BF6189E-3ED4-4617-B03A-6521EED0DB14}" srcOrd="0" destOrd="0" presId="urn:microsoft.com/office/officeart/2005/8/layout/radial6"/>
    <dgm:cxn modelId="{3DC0A67C-A2EE-4237-B917-67C4D7AA3A1D}" srcId="{AED54084-AE1B-4D33-8373-0A98D7DD6674}" destId="{4C39DAEE-972A-4D70-86BC-54DA2C847F40}" srcOrd="0" destOrd="0" parTransId="{01CC1B82-8B75-4AB1-BA66-C686487BCB58}" sibTransId="{432CE4C9-BCB2-4126-8419-5637DFA73BB4}"/>
    <dgm:cxn modelId="{03D3B194-28AD-46B6-BFEC-BAEFA5CD9376}" type="presOf" srcId="{DB72D270-C4BB-4C8D-99EA-39AAFEA84867}" destId="{448BBDD3-08BE-4232-ACFF-9255EEAB0A5C}" srcOrd="0" destOrd="0" presId="urn:microsoft.com/office/officeart/2005/8/layout/radial6"/>
    <dgm:cxn modelId="{6364C51C-814A-407D-ABAC-9672AE12F2F5}" srcId="{4C39DAEE-972A-4D70-86BC-54DA2C847F40}" destId="{64590FEB-5D3C-4766-9BFD-7A91237EBA7B}" srcOrd="0" destOrd="0" parTransId="{D8BE371D-ED99-431B-8667-CB16E1D4FFF8}" sibTransId="{76CF181D-08BD-4A55-8141-A24EE6550C8E}"/>
    <dgm:cxn modelId="{2AA555BC-1B18-4ED7-ADFD-64916C3FFF6E}" type="presOf" srcId="{A1EE7D7A-1679-42EE-B046-A0FEEE14EF2D}" destId="{60D244D7-02AB-499F-9799-AD898F442B04}" srcOrd="0" destOrd="0" presId="urn:microsoft.com/office/officeart/2005/8/layout/radial6"/>
    <dgm:cxn modelId="{1F91F4D2-0AC9-4763-89F9-762C2CA09572}" srcId="{4C39DAEE-972A-4D70-86BC-54DA2C847F40}" destId="{869BA03A-ABB7-4AE0-8AC2-18B49E33752C}" srcOrd="2" destOrd="0" parTransId="{96D8F069-24BB-47FB-9587-6D443379C323}" sibTransId="{CA705486-7C2F-42F3-A0A4-9B37F48D95D5}"/>
    <dgm:cxn modelId="{35D186CB-A9D7-424C-B99A-89F51991599C}" type="presOf" srcId="{4C39DAEE-972A-4D70-86BC-54DA2C847F40}" destId="{91A2DAF9-6C29-4491-B458-545F1767010D}" srcOrd="0" destOrd="0" presId="urn:microsoft.com/office/officeart/2005/8/layout/radial6"/>
    <dgm:cxn modelId="{594D632C-0B50-4BD9-A8BE-7C7600D1A143}" type="presOf" srcId="{64590FEB-5D3C-4766-9BFD-7A91237EBA7B}" destId="{7A80BE26-1C64-444D-8AC5-3633C44FD3C9}" srcOrd="0" destOrd="0" presId="urn:microsoft.com/office/officeart/2005/8/layout/radial6"/>
    <dgm:cxn modelId="{F9677319-4F45-4B1D-998C-01A1CCDDA2EA}" type="presOf" srcId="{869BA03A-ABB7-4AE0-8AC2-18B49E33752C}" destId="{665808F7-70B5-45A0-B2E5-62512B0DF571}" srcOrd="0" destOrd="0" presId="urn:microsoft.com/office/officeart/2005/8/layout/radial6"/>
    <dgm:cxn modelId="{B41D0229-C651-4373-AF02-7A83EEEECB0F}" srcId="{4C39DAEE-972A-4D70-86BC-54DA2C847F40}" destId="{03FED2D3-6514-4FAD-8B41-FE7336661CC8}" srcOrd="4" destOrd="0" parTransId="{68E0CB18-61DB-45FE-B6CF-D0EEF495901D}" sibTransId="{DB72D270-C4BB-4C8D-99EA-39AAFEA84867}"/>
    <dgm:cxn modelId="{837D5C30-400C-45C9-BA6E-1B677C49B280}" type="presOf" srcId="{03FED2D3-6514-4FAD-8B41-FE7336661CC8}" destId="{77FA5B50-F4C3-4F2E-9270-ECD937C7FFF4}" srcOrd="0" destOrd="0" presId="urn:microsoft.com/office/officeart/2005/8/layout/radial6"/>
    <dgm:cxn modelId="{02C07846-540E-45C3-8291-A42E3CC689FE}" type="presOf" srcId="{76CF181D-08BD-4A55-8141-A24EE6550C8E}" destId="{1CE7EF35-8C2E-4751-80D4-4FADD7D343F6}" srcOrd="0" destOrd="0" presId="urn:microsoft.com/office/officeart/2005/8/layout/radial6"/>
    <dgm:cxn modelId="{F8B5E7F1-50FB-4E98-B503-49CEF18B0E50}" srcId="{4C39DAEE-972A-4D70-86BC-54DA2C847F40}" destId="{574D2851-F008-4179-A36C-648B7A7CC2CF}" srcOrd="3" destOrd="0" parTransId="{2FD0C3E4-3A3E-4B8C-B9B3-7D54FB49B0D3}" sibTransId="{338BA83B-D741-4F73-B6A8-E67D183730DB}"/>
    <dgm:cxn modelId="{1E09FF84-4F97-4CBD-A769-91DCF29BFFF7}" srcId="{4C39DAEE-972A-4D70-86BC-54DA2C847F40}" destId="{A1EE7D7A-1679-42EE-B046-A0FEEE14EF2D}" srcOrd="5" destOrd="0" parTransId="{95F139B7-3772-4B47-B32B-2C785551AECF}" sibTransId="{F6C947EB-B0DD-437E-A87F-784618B7ECBA}"/>
    <dgm:cxn modelId="{AE6A66D8-0700-4D64-AB7D-445787DD8156}" type="presOf" srcId="{574D2851-F008-4179-A36C-648B7A7CC2CF}" destId="{9BDDAD24-E34F-4DF5-A744-BE974424EA14}" srcOrd="0" destOrd="0" presId="urn:microsoft.com/office/officeart/2005/8/layout/radial6"/>
    <dgm:cxn modelId="{3342E249-A03A-464B-A9EF-180B336E9686}" type="presOf" srcId="{338BA83B-D741-4F73-B6A8-E67D183730DB}" destId="{C1ACFE9A-1CBE-40F4-B111-AB4DDF9E19A7}" srcOrd="0" destOrd="0" presId="urn:microsoft.com/office/officeart/2005/8/layout/radial6"/>
    <dgm:cxn modelId="{8F3862D7-1AD9-44B1-9380-4E6384A270FD}" srcId="{4C39DAEE-972A-4D70-86BC-54DA2C847F40}" destId="{DD31130D-A4ED-44AF-BFAA-372769FE2C25}" srcOrd="1" destOrd="0" parTransId="{A064DD4F-C8DE-4511-AE60-5EB0AA6F3887}" sibTransId="{A4DAE0A8-CAFE-42A0-B7BD-3D4E44B3CB7A}"/>
    <dgm:cxn modelId="{FF708D6B-3F9C-4A29-A371-904EF02B8D8D}" type="presOf" srcId="{CA705486-7C2F-42F3-A0A4-9B37F48D95D5}" destId="{CDBB8A92-7AD7-45C5-90CA-38A4A03E97DA}" srcOrd="0" destOrd="0" presId="urn:microsoft.com/office/officeart/2005/8/layout/radial6"/>
    <dgm:cxn modelId="{3ECF25F2-0BE6-4156-83AA-01DF59EBA45B}" type="presOf" srcId="{A4DAE0A8-CAFE-42A0-B7BD-3D4E44B3CB7A}" destId="{8D61EF14-C343-4EE3-B7F3-D60DC591F475}" srcOrd="0" destOrd="0" presId="urn:microsoft.com/office/officeart/2005/8/layout/radial6"/>
    <dgm:cxn modelId="{51815A5B-93C9-452C-A630-2BDCCA979EF8}" type="presOf" srcId="{F6C947EB-B0DD-437E-A87F-784618B7ECBA}" destId="{B671D5D6-8A81-4037-9C67-7ED6096A7500}" srcOrd="0" destOrd="0" presId="urn:microsoft.com/office/officeart/2005/8/layout/radial6"/>
    <dgm:cxn modelId="{745CF8C2-29CC-4402-B760-ECD18097EC35}" type="presOf" srcId="{DD31130D-A4ED-44AF-BFAA-372769FE2C25}" destId="{F74AFF0A-50C8-40A8-BC34-E7C6D62AC270}" srcOrd="0" destOrd="0" presId="urn:microsoft.com/office/officeart/2005/8/layout/radial6"/>
    <dgm:cxn modelId="{E6BE0512-3A92-4655-B516-0DD071EDD9D1}" type="presParOf" srcId="{0BF6189E-3ED4-4617-B03A-6521EED0DB14}" destId="{91A2DAF9-6C29-4491-B458-545F1767010D}" srcOrd="0" destOrd="0" presId="urn:microsoft.com/office/officeart/2005/8/layout/radial6"/>
    <dgm:cxn modelId="{D3A68608-5A89-4E25-9569-D4DF2BF08CAB}" type="presParOf" srcId="{0BF6189E-3ED4-4617-B03A-6521EED0DB14}" destId="{7A80BE26-1C64-444D-8AC5-3633C44FD3C9}" srcOrd="1" destOrd="0" presId="urn:microsoft.com/office/officeart/2005/8/layout/radial6"/>
    <dgm:cxn modelId="{549120E3-1016-4B5D-8BC1-8AD221849A2B}" type="presParOf" srcId="{0BF6189E-3ED4-4617-B03A-6521EED0DB14}" destId="{1C0EA369-FFFA-4FC7-B27A-CFE9B54E8C0B}" srcOrd="2" destOrd="0" presId="urn:microsoft.com/office/officeart/2005/8/layout/radial6"/>
    <dgm:cxn modelId="{7C74AAD2-2205-46F9-9DC4-F4DDD5A69FC4}" type="presParOf" srcId="{0BF6189E-3ED4-4617-B03A-6521EED0DB14}" destId="{1CE7EF35-8C2E-4751-80D4-4FADD7D343F6}" srcOrd="3" destOrd="0" presId="urn:microsoft.com/office/officeart/2005/8/layout/radial6"/>
    <dgm:cxn modelId="{514F466E-958A-44A2-97D0-954D5E544619}" type="presParOf" srcId="{0BF6189E-3ED4-4617-B03A-6521EED0DB14}" destId="{F74AFF0A-50C8-40A8-BC34-E7C6D62AC270}" srcOrd="4" destOrd="0" presId="urn:microsoft.com/office/officeart/2005/8/layout/radial6"/>
    <dgm:cxn modelId="{055DA2F8-3F47-4EF1-AD4C-C909F4624057}" type="presParOf" srcId="{0BF6189E-3ED4-4617-B03A-6521EED0DB14}" destId="{896CE3CC-C1F3-4F15-BD2F-66D3B9B8ABAE}" srcOrd="5" destOrd="0" presId="urn:microsoft.com/office/officeart/2005/8/layout/radial6"/>
    <dgm:cxn modelId="{D8189BDB-DC4A-4153-8425-19816B28B444}" type="presParOf" srcId="{0BF6189E-3ED4-4617-B03A-6521EED0DB14}" destId="{8D61EF14-C343-4EE3-B7F3-D60DC591F475}" srcOrd="6" destOrd="0" presId="urn:microsoft.com/office/officeart/2005/8/layout/radial6"/>
    <dgm:cxn modelId="{EA583180-9499-4480-A4B9-520845E76483}" type="presParOf" srcId="{0BF6189E-3ED4-4617-B03A-6521EED0DB14}" destId="{665808F7-70B5-45A0-B2E5-62512B0DF571}" srcOrd="7" destOrd="0" presId="urn:microsoft.com/office/officeart/2005/8/layout/radial6"/>
    <dgm:cxn modelId="{D2EE8F66-AE75-4A5A-A420-048B1E72B3BE}" type="presParOf" srcId="{0BF6189E-3ED4-4617-B03A-6521EED0DB14}" destId="{8152C24A-B7AE-4D0E-940C-E545563317ED}" srcOrd="8" destOrd="0" presId="urn:microsoft.com/office/officeart/2005/8/layout/radial6"/>
    <dgm:cxn modelId="{51657CDA-4500-4180-B938-8F7F6BE90C06}" type="presParOf" srcId="{0BF6189E-3ED4-4617-B03A-6521EED0DB14}" destId="{CDBB8A92-7AD7-45C5-90CA-38A4A03E97DA}" srcOrd="9" destOrd="0" presId="urn:microsoft.com/office/officeart/2005/8/layout/radial6"/>
    <dgm:cxn modelId="{F8ECE140-55E2-4240-BD5B-0906F9A70525}" type="presParOf" srcId="{0BF6189E-3ED4-4617-B03A-6521EED0DB14}" destId="{9BDDAD24-E34F-4DF5-A744-BE974424EA14}" srcOrd="10" destOrd="0" presId="urn:microsoft.com/office/officeart/2005/8/layout/radial6"/>
    <dgm:cxn modelId="{B45DB594-5CE1-4E33-94BF-5D9A14FD596A}" type="presParOf" srcId="{0BF6189E-3ED4-4617-B03A-6521EED0DB14}" destId="{D442EB98-873C-4A13-9970-33DE97B30B61}" srcOrd="11" destOrd="0" presId="urn:microsoft.com/office/officeart/2005/8/layout/radial6"/>
    <dgm:cxn modelId="{9816ADC6-C355-44B0-8688-9BD4010DFA23}" type="presParOf" srcId="{0BF6189E-3ED4-4617-B03A-6521EED0DB14}" destId="{C1ACFE9A-1CBE-40F4-B111-AB4DDF9E19A7}" srcOrd="12" destOrd="0" presId="urn:microsoft.com/office/officeart/2005/8/layout/radial6"/>
    <dgm:cxn modelId="{70F14BFB-84DC-45FF-AD55-174A9A0EDE19}" type="presParOf" srcId="{0BF6189E-3ED4-4617-B03A-6521EED0DB14}" destId="{77FA5B50-F4C3-4F2E-9270-ECD937C7FFF4}" srcOrd="13" destOrd="0" presId="urn:microsoft.com/office/officeart/2005/8/layout/radial6"/>
    <dgm:cxn modelId="{AE26F7F9-428C-4CE5-9CFB-33E1B792DC41}" type="presParOf" srcId="{0BF6189E-3ED4-4617-B03A-6521EED0DB14}" destId="{C2D7E383-E946-4F77-AF80-678D1C81C1A3}" srcOrd="14" destOrd="0" presId="urn:microsoft.com/office/officeart/2005/8/layout/radial6"/>
    <dgm:cxn modelId="{3AC49113-ADD1-4B8E-A42C-CFBAC53FB09A}" type="presParOf" srcId="{0BF6189E-3ED4-4617-B03A-6521EED0DB14}" destId="{448BBDD3-08BE-4232-ACFF-9255EEAB0A5C}" srcOrd="15" destOrd="0" presId="urn:microsoft.com/office/officeart/2005/8/layout/radial6"/>
    <dgm:cxn modelId="{7441E675-1057-4AF0-BBC9-864200C25458}" type="presParOf" srcId="{0BF6189E-3ED4-4617-B03A-6521EED0DB14}" destId="{60D244D7-02AB-499F-9799-AD898F442B04}" srcOrd="16" destOrd="0" presId="urn:microsoft.com/office/officeart/2005/8/layout/radial6"/>
    <dgm:cxn modelId="{787FBE32-8FDC-479F-BE55-8AF560E93F7C}" type="presParOf" srcId="{0BF6189E-3ED4-4617-B03A-6521EED0DB14}" destId="{A3DC85D7-2B08-4003-8C6C-9558FC011CBC}" srcOrd="17" destOrd="0" presId="urn:microsoft.com/office/officeart/2005/8/layout/radial6"/>
    <dgm:cxn modelId="{4299DA43-2CA1-47C8-8B3E-EF81D7DF52DE}" type="presParOf" srcId="{0BF6189E-3ED4-4617-B03A-6521EED0DB14}" destId="{B671D5D6-8A81-4037-9C67-7ED6096A7500}" srcOrd="18"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4A5F6-6DF6-4C8E-AEBE-7C46856596F4}">
      <dsp:nvSpPr>
        <dsp:cNvPr id="0" name=""/>
        <dsp:cNvSpPr/>
      </dsp:nvSpPr>
      <dsp:spPr>
        <a:xfrm>
          <a:off x="0" y="0"/>
          <a:ext cx="8229600" cy="97344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Workforce Needs</a:t>
          </a:r>
          <a:endParaRPr lang="en-US" sz="4000" b="1" kern="1200" cap="none" dirty="0">
            <a:effectLst>
              <a:outerShdw blurRad="38100" dist="38100" dir="2700000">
                <a:srgbClr val="000000"/>
              </a:outerShdw>
            </a:effectLst>
            <a:latin typeface="+mj-lt"/>
          </a:endParaRPr>
        </a:p>
      </dsp:txBody>
      <dsp:txXfrm>
        <a:off x="47519" y="47519"/>
        <a:ext cx="8134562" cy="878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1577B-9333-46CE-8FB1-65A14D3D49C5}">
      <dsp:nvSpPr>
        <dsp:cNvPr id="0" name=""/>
        <dsp:cNvSpPr/>
      </dsp:nvSpPr>
      <dsp:spPr>
        <a:xfrm>
          <a:off x="0" y="0"/>
          <a:ext cx="5638800" cy="218921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latin typeface="+mn-lt"/>
              <a:cs typeface="Georgia"/>
            </a:rPr>
            <a:t>80% of jobs in the state of Texas are middle-or high-skill and require some postsecondary education. </a:t>
          </a:r>
          <a:r>
            <a:rPr lang="en-US" sz="2400" b="1" kern="1200" dirty="0" smtClean="0">
              <a:latin typeface="+mn-lt"/>
            </a:rPr>
            <a:t>This percentage is estimated to remain the same through 2018. </a:t>
          </a:r>
          <a:endParaRPr lang="en-US" sz="2400" b="1" kern="1200" dirty="0">
            <a:latin typeface="+mn-lt"/>
          </a:endParaRPr>
        </a:p>
      </dsp:txBody>
      <dsp:txXfrm>
        <a:off x="106869" y="106869"/>
        <a:ext cx="5425062" cy="1975479"/>
      </dsp:txXfrm>
    </dsp:sp>
    <dsp:sp modelId="{3856EBF9-2897-448A-AB59-FC14C0563D06}">
      <dsp:nvSpPr>
        <dsp:cNvPr id="0" name=""/>
        <dsp:cNvSpPr/>
      </dsp:nvSpPr>
      <dsp:spPr>
        <a:xfrm>
          <a:off x="0" y="2388141"/>
          <a:ext cx="5638800" cy="15742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00000"/>
            </a:lnSpc>
            <a:spcBef>
              <a:spcPct val="0"/>
            </a:spcBef>
            <a:spcAft>
              <a:spcPts val="0"/>
            </a:spcAft>
          </a:pPr>
          <a:r>
            <a:rPr lang="en-US" sz="2400" b="1" kern="1200" dirty="0" smtClean="0">
              <a:latin typeface="+mn-lt"/>
            </a:rPr>
            <a:t>Around 50% of jobs in Texas are middle-skill but only about 40% of those workers have the appropriate training. </a:t>
          </a:r>
        </a:p>
      </dsp:txBody>
      <dsp:txXfrm>
        <a:off x="76849" y="2464990"/>
        <a:ext cx="5485102" cy="1420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D85A9-D1A1-4619-908D-797DD51A935E}">
      <dsp:nvSpPr>
        <dsp:cNvPr id="0" name=""/>
        <dsp:cNvSpPr/>
      </dsp:nvSpPr>
      <dsp:spPr>
        <a:xfrm>
          <a:off x="1972009" y="1147"/>
          <a:ext cx="1904702" cy="95235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tx1">
                  <a:lumMod val="75000"/>
                  <a:lumOff val="25000"/>
                </a:schemeClr>
              </a:solidFill>
              <a:effectLst>
                <a:outerShdw blurRad="38100" dist="38100" dir="2700000" algn="tl">
                  <a:srgbClr val="000000">
                    <a:alpha val="43137"/>
                  </a:srgbClr>
                </a:outerShdw>
              </a:effectLst>
            </a:rPr>
            <a:t>Texas</a:t>
          </a:r>
          <a:endParaRPr lang="en-US" sz="2900" b="1" kern="1200" dirty="0">
            <a:solidFill>
              <a:schemeClr val="tx1">
                <a:lumMod val="75000"/>
                <a:lumOff val="25000"/>
              </a:schemeClr>
            </a:solidFill>
            <a:effectLst>
              <a:outerShdw blurRad="38100" dist="38100" dir="2700000" algn="tl">
                <a:srgbClr val="000000">
                  <a:alpha val="43137"/>
                </a:srgbClr>
              </a:outerShdw>
            </a:effectLst>
          </a:endParaRPr>
        </a:p>
      </dsp:txBody>
      <dsp:txXfrm>
        <a:off x="1999902" y="29040"/>
        <a:ext cx="1848916" cy="896565"/>
      </dsp:txXfrm>
    </dsp:sp>
    <dsp:sp modelId="{844D02DF-60A1-4063-8EC6-DC9BE16BB1D9}">
      <dsp:nvSpPr>
        <dsp:cNvPr id="0" name=""/>
        <dsp:cNvSpPr/>
      </dsp:nvSpPr>
      <dsp:spPr>
        <a:xfrm>
          <a:off x="2162480" y="953498"/>
          <a:ext cx="190470" cy="714263"/>
        </a:xfrm>
        <a:custGeom>
          <a:avLst/>
          <a:gdLst/>
          <a:ahLst/>
          <a:cxnLst/>
          <a:rect l="0" t="0" r="0" b="0"/>
          <a:pathLst>
            <a:path>
              <a:moveTo>
                <a:pt x="0" y="0"/>
              </a:moveTo>
              <a:lnTo>
                <a:pt x="0" y="714263"/>
              </a:lnTo>
              <a:lnTo>
                <a:pt x="190470" y="71426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248F0C-602B-44CE-B355-314B48D9E2E9}">
      <dsp:nvSpPr>
        <dsp:cNvPr id="0" name=""/>
        <dsp:cNvSpPr/>
      </dsp:nvSpPr>
      <dsp:spPr>
        <a:xfrm>
          <a:off x="2352950" y="1191586"/>
          <a:ext cx="1523761" cy="95235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79.9%</a:t>
          </a:r>
          <a:endParaRPr lang="en-US" sz="4100" kern="1200" dirty="0"/>
        </a:p>
      </dsp:txBody>
      <dsp:txXfrm>
        <a:off x="2380843" y="1219479"/>
        <a:ext cx="1467975" cy="896565"/>
      </dsp:txXfrm>
    </dsp:sp>
    <dsp:sp modelId="{A4D2EAAE-29D3-43CA-B00B-36E3343976EC}">
      <dsp:nvSpPr>
        <dsp:cNvPr id="0" name=""/>
        <dsp:cNvSpPr/>
      </dsp:nvSpPr>
      <dsp:spPr>
        <a:xfrm>
          <a:off x="2162480" y="953498"/>
          <a:ext cx="190470" cy="1904702"/>
        </a:xfrm>
        <a:custGeom>
          <a:avLst/>
          <a:gdLst/>
          <a:ahLst/>
          <a:cxnLst/>
          <a:rect l="0" t="0" r="0" b="0"/>
          <a:pathLst>
            <a:path>
              <a:moveTo>
                <a:pt x="0" y="0"/>
              </a:moveTo>
              <a:lnTo>
                <a:pt x="0" y="1904702"/>
              </a:lnTo>
              <a:lnTo>
                <a:pt x="190470" y="19047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416080-6715-4A9C-A368-B2843288E018}">
      <dsp:nvSpPr>
        <dsp:cNvPr id="0" name=""/>
        <dsp:cNvSpPr/>
      </dsp:nvSpPr>
      <dsp:spPr>
        <a:xfrm>
          <a:off x="2352950" y="2382025"/>
          <a:ext cx="1523761" cy="95235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25.5%</a:t>
          </a:r>
          <a:endParaRPr lang="en-US" sz="4100" kern="1200" dirty="0"/>
        </a:p>
      </dsp:txBody>
      <dsp:txXfrm>
        <a:off x="2380843" y="2409918"/>
        <a:ext cx="1467975" cy="896565"/>
      </dsp:txXfrm>
    </dsp:sp>
    <dsp:sp modelId="{C7858ABF-35A5-409F-9700-5F921EF1E9A2}">
      <dsp:nvSpPr>
        <dsp:cNvPr id="0" name=""/>
        <dsp:cNvSpPr/>
      </dsp:nvSpPr>
      <dsp:spPr>
        <a:xfrm>
          <a:off x="2162480" y="953498"/>
          <a:ext cx="190470" cy="3095141"/>
        </a:xfrm>
        <a:custGeom>
          <a:avLst/>
          <a:gdLst/>
          <a:ahLst/>
          <a:cxnLst/>
          <a:rect l="0" t="0" r="0" b="0"/>
          <a:pathLst>
            <a:path>
              <a:moveTo>
                <a:pt x="0" y="0"/>
              </a:moveTo>
              <a:lnTo>
                <a:pt x="0" y="3095141"/>
              </a:lnTo>
              <a:lnTo>
                <a:pt x="190470" y="3095141"/>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E62509-9F73-4866-AADC-47F88954CC09}">
      <dsp:nvSpPr>
        <dsp:cNvPr id="0" name=""/>
        <dsp:cNvSpPr/>
      </dsp:nvSpPr>
      <dsp:spPr>
        <a:xfrm>
          <a:off x="2352950" y="3572464"/>
          <a:ext cx="1523761" cy="95235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8.5%</a:t>
          </a:r>
          <a:endParaRPr lang="en-US" sz="4100" kern="1200" dirty="0"/>
        </a:p>
      </dsp:txBody>
      <dsp:txXfrm>
        <a:off x="2380843" y="3600357"/>
        <a:ext cx="1467975" cy="896565"/>
      </dsp:txXfrm>
    </dsp:sp>
    <dsp:sp modelId="{35E7133C-D73F-42B9-A2EF-A40EA9DCA30C}">
      <dsp:nvSpPr>
        <dsp:cNvPr id="0" name=""/>
        <dsp:cNvSpPr/>
      </dsp:nvSpPr>
      <dsp:spPr>
        <a:xfrm>
          <a:off x="4352887" y="1147"/>
          <a:ext cx="1904702" cy="95235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tx1">
                  <a:lumMod val="75000"/>
                  <a:lumOff val="25000"/>
                </a:schemeClr>
              </a:solidFill>
              <a:effectLst>
                <a:outerShdw blurRad="38100" dist="38100" dir="2700000" algn="tl">
                  <a:srgbClr val="000000">
                    <a:alpha val="43137"/>
                  </a:srgbClr>
                </a:outerShdw>
              </a:effectLst>
            </a:rPr>
            <a:t>National Average</a:t>
          </a:r>
          <a:endParaRPr lang="en-US" sz="2900" b="1" kern="1200" dirty="0">
            <a:solidFill>
              <a:schemeClr val="tx1">
                <a:lumMod val="75000"/>
                <a:lumOff val="25000"/>
              </a:schemeClr>
            </a:solidFill>
            <a:effectLst>
              <a:outerShdw blurRad="38100" dist="38100" dir="2700000" algn="tl">
                <a:srgbClr val="000000">
                  <a:alpha val="43137"/>
                </a:srgbClr>
              </a:outerShdw>
            </a:effectLst>
          </a:endParaRPr>
        </a:p>
      </dsp:txBody>
      <dsp:txXfrm>
        <a:off x="4380780" y="29040"/>
        <a:ext cx="1848916" cy="896565"/>
      </dsp:txXfrm>
    </dsp:sp>
    <dsp:sp modelId="{4AB3ED23-5FAE-462C-9B91-B669020B8C0D}">
      <dsp:nvSpPr>
        <dsp:cNvPr id="0" name=""/>
        <dsp:cNvSpPr/>
      </dsp:nvSpPr>
      <dsp:spPr>
        <a:xfrm>
          <a:off x="4543358" y="953498"/>
          <a:ext cx="190470" cy="714263"/>
        </a:xfrm>
        <a:custGeom>
          <a:avLst/>
          <a:gdLst/>
          <a:ahLst/>
          <a:cxnLst/>
          <a:rect l="0" t="0" r="0" b="0"/>
          <a:pathLst>
            <a:path>
              <a:moveTo>
                <a:pt x="0" y="0"/>
              </a:moveTo>
              <a:lnTo>
                <a:pt x="0" y="714263"/>
              </a:lnTo>
              <a:lnTo>
                <a:pt x="190470" y="71426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149D99-0A16-4E89-B096-8A3DEFACBBF3}">
      <dsp:nvSpPr>
        <dsp:cNvPr id="0" name=""/>
        <dsp:cNvSpPr/>
      </dsp:nvSpPr>
      <dsp:spPr>
        <a:xfrm>
          <a:off x="4733828" y="1191586"/>
          <a:ext cx="1523761" cy="95235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85.3%</a:t>
          </a:r>
          <a:endParaRPr lang="en-US" sz="4100" kern="1200" dirty="0"/>
        </a:p>
      </dsp:txBody>
      <dsp:txXfrm>
        <a:off x="4761721" y="1219479"/>
        <a:ext cx="1467975" cy="896565"/>
      </dsp:txXfrm>
    </dsp:sp>
    <dsp:sp modelId="{3A600FA1-B2E3-440F-9F21-8BFB006D3011}">
      <dsp:nvSpPr>
        <dsp:cNvPr id="0" name=""/>
        <dsp:cNvSpPr/>
      </dsp:nvSpPr>
      <dsp:spPr>
        <a:xfrm>
          <a:off x="4543358" y="953498"/>
          <a:ext cx="190470" cy="1904702"/>
        </a:xfrm>
        <a:custGeom>
          <a:avLst/>
          <a:gdLst/>
          <a:ahLst/>
          <a:cxnLst/>
          <a:rect l="0" t="0" r="0" b="0"/>
          <a:pathLst>
            <a:path>
              <a:moveTo>
                <a:pt x="0" y="0"/>
              </a:moveTo>
              <a:lnTo>
                <a:pt x="0" y="1904702"/>
              </a:lnTo>
              <a:lnTo>
                <a:pt x="190470" y="19047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5AE00C-60E3-471E-848D-65E7BC74F434}">
      <dsp:nvSpPr>
        <dsp:cNvPr id="0" name=""/>
        <dsp:cNvSpPr/>
      </dsp:nvSpPr>
      <dsp:spPr>
        <a:xfrm>
          <a:off x="4733828" y="2382025"/>
          <a:ext cx="1523761" cy="95235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27.9%</a:t>
          </a:r>
          <a:endParaRPr lang="en-US" sz="4100" kern="1200" dirty="0"/>
        </a:p>
      </dsp:txBody>
      <dsp:txXfrm>
        <a:off x="4761721" y="2409918"/>
        <a:ext cx="1467975" cy="896565"/>
      </dsp:txXfrm>
    </dsp:sp>
    <dsp:sp modelId="{9AF49112-7DF0-45A0-B668-743D0FE68492}">
      <dsp:nvSpPr>
        <dsp:cNvPr id="0" name=""/>
        <dsp:cNvSpPr/>
      </dsp:nvSpPr>
      <dsp:spPr>
        <a:xfrm>
          <a:off x="4543358" y="953498"/>
          <a:ext cx="190470" cy="3095141"/>
        </a:xfrm>
        <a:custGeom>
          <a:avLst/>
          <a:gdLst/>
          <a:ahLst/>
          <a:cxnLst/>
          <a:rect l="0" t="0" r="0" b="0"/>
          <a:pathLst>
            <a:path>
              <a:moveTo>
                <a:pt x="0" y="0"/>
              </a:moveTo>
              <a:lnTo>
                <a:pt x="0" y="3095141"/>
              </a:lnTo>
              <a:lnTo>
                <a:pt x="190470" y="3095141"/>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BE15A4-08E1-47CE-AB69-E2C248E1B550}">
      <dsp:nvSpPr>
        <dsp:cNvPr id="0" name=""/>
        <dsp:cNvSpPr/>
      </dsp:nvSpPr>
      <dsp:spPr>
        <a:xfrm>
          <a:off x="4733828" y="3572464"/>
          <a:ext cx="1523761" cy="95235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10.3%</a:t>
          </a:r>
          <a:endParaRPr lang="en-US" sz="4100" kern="1200" dirty="0"/>
        </a:p>
      </dsp:txBody>
      <dsp:txXfrm>
        <a:off x="4761721" y="3600357"/>
        <a:ext cx="1467975" cy="896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4CFB-3798-4C09-B200-A621DCC200C1}">
      <dsp:nvSpPr>
        <dsp:cNvPr id="0" name=""/>
        <dsp:cNvSpPr/>
      </dsp:nvSpPr>
      <dsp:spPr>
        <a:xfrm>
          <a:off x="990612" y="10990"/>
          <a:ext cx="6845234" cy="786631"/>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ts val="0"/>
            </a:spcAft>
          </a:pPr>
          <a:r>
            <a:rPr lang="en-US" sz="3600" i="1" strike="noStrike" kern="1200" dirty="0" smtClean="0">
              <a:effectLst>
                <a:outerShdw blurRad="38100" dist="38100" dir="2700000" algn="tl">
                  <a:srgbClr val="000000">
                    <a:alpha val="43137"/>
                  </a:srgbClr>
                </a:outerShdw>
              </a:effectLst>
              <a:latin typeface="+mn-lt"/>
            </a:rPr>
            <a:t>Texas Public Universities           </a:t>
          </a:r>
          <a:r>
            <a:rPr lang="en-US" sz="1600" b="1" kern="1200" dirty="0" smtClean="0"/>
            <a:t>Fall 2005 Cohort</a:t>
          </a:r>
        </a:p>
        <a:p>
          <a:pPr lvl="0" algn="ctr" defTabSz="1600200">
            <a:lnSpc>
              <a:spcPct val="90000"/>
            </a:lnSpc>
            <a:spcBef>
              <a:spcPct val="0"/>
            </a:spcBef>
            <a:spcAft>
              <a:spcPts val="0"/>
            </a:spcAft>
          </a:pPr>
          <a:r>
            <a:rPr lang="en-US" sz="1600" b="1" kern="1200" dirty="0" smtClean="0"/>
            <a:t>		                     Cohort Total: 58,183</a:t>
          </a:r>
          <a:endParaRPr lang="en-US" sz="1600" b="1" kern="1200" dirty="0"/>
        </a:p>
      </dsp:txBody>
      <dsp:txXfrm>
        <a:off x="1013652" y="34030"/>
        <a:ext cx="6799154" cy="740551"/>
      </dsp:txXfrm>
    </dsp:sp>
    <dsp:sp modelId="{F9E88BCD-4384-4626-901F-6B90DAC1A647}">
      <dsp:nvSpPr>
        <dsp:cNvPr id="0" name=""/>
        <dsp:cNvSpPr/>
      </dsp:nvSpPr>
      <dsp:spPr>
        <a:xfrm>
          <a:off x="1138483" y="838620"/>
          <a:ext cx="1830883" cy="486901"/>
        </a:xfrm>
        <a:prstGeom prst="roundRect">
          <a:avLst>
            <a:gd name="adj" fmla="val 16670"/>
          </a:avLst>
        </a:prstGeom>
        <a:solidFill>
          <a:srgbClr val="8B333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C12B90-1409-4107-996A-240235A1A497}">
      <dsp:nvSpPr>
        <dsp:cNvPr id="0" name=""/>
        <dsp:cNvSpPr/>
      </dsp:nvSpPr>
      <dsp:spPr>
        <a:xfrm>
          <a:off x="3124196" y="838624"/>
          <a:ext cx="4809634" cy="467384"/>
        </a:xfrm>
        <a:prstGeom prst="roundRect">
          <a:avLst>
            <a:gd name="adj" fmla="val 16670"/>
          </a:avLst>
        </a:prstGeom>
        <a:solidFill>
          <a:srgbClr val="8B3331"/>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100</a:t>
          </a:r>
          <a:endParaRPr lang="en-US" sz="3200" kern="1200" dirty="0"/>
        </a:p>
      </dsp:txBody>
      <dsp:txXfrm>
        <a:off x="3147016" y="861444"/>
        <a:ext cx="4763994" cy="421744"/>
      </dsp:txXfrm>
    </dsp:sp>
    <dsp:sp modelId="{1D750F31-940E-495B-BE82-AECEA826A4BD}">
      <dsp:nvSpPr>
        <dsp:cNvPr id="0" name=""/>
        <dsp:cNvSpPr/>
      </dsp:nvSpPr>
      <dsp:spPr>
        <a:xfrm>
          <a:off x="1201888" y="1531839"/>
          <a:ext cx="1344517" cy="787504"/>
        </a:xfrm>
        <a:prstGeom prst="roundRect">
          <a:avLst>
            <a:gd name="adj" fmla="val 16670"/>
          </a:avLst>
        </a:prstGeom>
        <a:solidFill>
          <a:srgbClr val="AD403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9DA0A5-A5CA-4AEE-A896-167C4AF0E2A1}">
      <dsp:nvSpPr>
        <dsp:cNvPr id="0" name=""/>
        <dsp:cNvSpPr/>
      </dsp:nvSpPr>
      <dsp:spPr>
        <a:xfrm>
          <a:off x="2809694" y="1662691"/>
          <a:ext cx="5099558" cy="517650"/>
        </a:xfrm>
        <a:prstGeom prst="roundRect">
          <a:avLst>
            <a:gd name="adj" fmla="val 16670"/>
          </a:avLst>
        </a:prstGeom>
        <a:solidFill>
          <a:srgbClr val="AD403D"/>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96				4</a:t>
          </a:r>
          <a:endParaRPr lang="en-US" sz="1800" b="1" kern="1200" dirty="0">
            <a:effectLst>
              <a:outerShdw blurRad="38100" dist="38100" dir="2700000" algn="tl">
                <a:srgbClr val="000000">
                  <a:alpha val="43137"/>
                </a:srgbClr>
              </a:outerShdw>
            </a:effectLst>
          </a:endParaRPr>
        </a:p>
      </dsp:txBody>
      <dsp:txXfrm>
        <a:off x="2834968" y="1687965"/>
        <a:ext cx="5049010" cy="467102"/>
      </dsp:txXfrm>
    </dsp:sp>
    <dsp:sp modelId="{A523B14A-93BF-4CF0-A00A-DF6F344B0323}">
      <dsp:nvSpPr>
        <dsp:cNvPr id="0" name=""/>
        <dsp:cNvSpPr/>
      </dsp:nvSpPr>
      <dsp:spPr>
        <a:xfrm>
          <a:off x="1201884" y="2406974"/>
          <a:ext cx="1337209" cy="785789"/>
        </a:xfrm>
        <a:prstGeom prst="roundRect">
          <a:avLst>
            <a:gd name="adj" fmla="val 16670"/>
          </a:avLst>
        </a:prstGeom>
        <a:solidFill>
          <a:srgbClr val="BD464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2ABE95-7EC0-462F-9F4F-CABC7821A4FF}">
      <dsp:nvSpPr>
        <dsp:cNvPr id="0" name=""/>
        <dsp:cNvSpPr/>
      </dsp:nvSpPr>
      <dsp:spPr>
        <a:xfrm>
          <a:off x="2839892" y="2526444"/>
          <a:ext cx="5099558" cy="521206"/>
        </a:xfrm>
        <a:prstGeom prst="roundRect">
          <a:avLst>
            <a:gd name="adj" fmla="val 16670"/>
          </a:avLst>
        </a:prstGeom>
        <a:solidFill>
          <a:srgbClr val="BD4643"/>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27				0</a:t>
          </a:r>
          <a:endParaRPr lang="en-US" sz="1800" b="1" kern="1200" dirty="0">
            <a:effectLst>
              <a:outerShdw blurRad="38100" dist="38100" dir="2700000" algn="tl">
                <a:srgbClr val="000000">
                  <a:alpha val="43137"/>
                </a:srgbClr>
              </a:outerShdw>
            </a:effectLst>
          </a:endParaRPr>
        </a:p>
      </dsp:txBody>
      <dsp:txXfrm>
        <a:off x="2865340" y="2551892"/>
        <a:ext cx="5048662" cy="470310"/>
      </dsp:txXfrm>
    </dsp:sp>
    <dsp:sp modelId="{2C91D69D-9102-4DE1-96C1-58C09911A26F}">
      <dsp:nvSpPr>
        <dsp:cNvPr id="0" name=""/>
        <dsp:cNvSpPr/>
      </dsp:nvSpPr>
      <dsp:spPr>
        <a:xfrm>
          <a:off x="1201884" y="3282109"/>
          <a:ext cx="1337209" cy="786631"/>
        </a:xfrm>
        <a:prstGeom prst="roundRect">
          <a:avLst>
            <a:gd name="adj" fmla="val 16670"/>
          </a:avLst>
        </a:prstGeom>
        <a:solidFill>
          <a:srgbClr val="C1524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3C5F69-1F73-41C5-80E4-9B6159733A26}">
      <dsp:nvSpPr>
        <dsp:cNvPr id="0" name=""/>
        <dsp:cNvSpPr/>
      </dsp:nvSpPr>
      <dsp:spPr>
        <a:xfrm>
          <a:off x="2839892" y="3395305"/>
          <a:ext cx="5099558" cy="521206"/>
        </a:xfrm>
        <a:prstGeom prst="roundRect">
          <a:avLst>
            <a:gd name="adj" fmla="val 16670"/>
          </a:avLst>
        </a:prstGeom>
        <a:solidFill>
          <a:srgbClr val="C1524F"/>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29				1</a:t>
          </a:r>
          <a:endParaRPr lang="en-US" sz="1800" b="1" kern="1200" dirty="0">
            <a:effectLst>
              <a:outerShdw blurRad="38100" dist="38100" dir="2700000" algn="tl">
                <a:srgbClr val="000000">
                  <a:alpha val="43137"/>
                </a:srgbClr>
              </a:outerShdw>
            </a:effectLst>
          </a:endParaRPr>
        </a:p>
      </dsp:txBody>
      <dsp:txXfrm>
        <a:off x="2865340" y="3420753"/>
        <a:ext cx="5048662" cy="470310"/>
      </dsp:txXfrm>
    </dsp:sp>
    <dsp:sp modelId="{39406E24-C2DE-48B3-A725-FA3938897662}">
      <dsp:nvSpPr>
        <dsp:cNvPr id="0" name=""/>
        <dsp:cNvSpPr/>
      </dsp:nvSpPr>
      <dsp:spPr>
        <a:xfrm>
          <a:off x="1201884" y="4157669"/>
          <a:ext cx="1337209" cy="786631"/>
        </a:xfrm>
        <a:prstGeom prst="roundRect">
          <a:avLst>
            <a:gd name="adj" fmla="val 16670"/>
          </a:avLst>
        </a:prstGeom>
        <a:solidFill>
          <a:srgbClr val="C9676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95ABD0A-5180-4D61-A1E1-5A3D728D1FBB}">
      <dsp:nvSpPr>
        <dsp:cNvPr id="0" name=""/>
        <dsp:cNvSpPr/>
      </dsp:nvSpPr>
      <dsp:spPr>
        <a:xfrm>
          <a:off x="2839892" y="4275640"/>
          <a:ext cx="5099558" cy="521206"/>
        </a:xfrm>
        <a:prstGeom prst="roundRect">
          <a:avLst>
            <a:gd name="adj" fmla="val 16670"/>
          </a:avLst>
        </a:prstGeom>
        <a:solidFill>
          <a:srgbClr val="C9676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56				1</a:t>
          </a:r>
          <a:endParaRPr lang="en-US" sz="1800" b="1" kern="1200" dirty="0">
            <a:effectLst>
              <a:outerShdw blurRad="38100" dist="38100" dir="2700000" algn="tl">
                <a:srgbClr val="000000">
                  <a:alpha val="43137"/>
                </a:srgbClr>
              </a:outerShdw>
            </a:effectLst>
          </a:endParaRPr>
        </a:p>
      </dsp:txBody>
      <dsp:txXfrm>
        <a:off x="2865340" y="4301088"/>
        <a:ext cx="5048662" cy="470310"/>
      </dsp:txXfrm>
    </dsp:sp>
    <dsp:sp modelId="{D83B7FE0-C2D7-4D26-B760-3EC65D3D6FDC}">
      <dsp:nvSpPr>
        <dsp:cNvPr id="0" name=""/>
        <dsp:cNvSpPr/>
      </dsp:nvSpPr>
      <dsp:spPr>
        <a:xfrm>
          <a:off x="1201884" y="5033220"/>
          <a:ext cx="1337209" cy="786631"/>
        </a:xfrm>
        <a:prstGeom prst="roundRect">
          <a:avLst>
            <a:gd name="adj" fmla="val 16670"/>
          </a:avLst>
        </a:prstGeom>
        <a:solidFill>
          <a:srgbClr val="D587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7F0E4D-0A6B-4B73-8B36-3346E761B844}">
      <dsp:nvSpPr>
        <dsp:cNvPr id="0" name=""/>
        <dsp:cNvSpPr/>
      </dsp:nvSpPr>
      <dsp:spPr>
        <a:xfrm>
          <a:off x="2839892" y="5155982"/>
          <a:ext cx="5099558" cy="521206"/>
        </a:xfrm>
        <a:prstGeom prst="roundRect">
          <a:avLst>
            <a:gd name="adj" fmla="val 16670"/>
          </a:avLst>
        </a:prstGeom>
        <a:solidFill>
          <a:srgbClr val="D5878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12				1</a:t>
          </a:r>
          <a:endParaRPr lang="en-US" sz="1800" b="1" kern="1200" dirty="0">
            <a:effectLst>
              <a:outerShdw blurRad="38100" dist="38100" dir="2700000" algn="tl">
                <a:srgbClr val="000000">
                  <a:alpha val="43137"/>
                </a:srgbClr>
              </a:outerShdw>
            </a:effectLst>
          </a:endParaRPr>
        </a:p>
      </dsp:txBody>
      <dsp:txXfrm>
        <a:off x="2865340" y="5181430"/>
        <a:ext cx="5048662" cy="470310"/>
      </dsp:txXfrm>
    </dsp:sp>
    <dsp:sp modelId="{C8926C7C-6954-4D8F-9057-80BE33FD9A62}">
      <dsp:nvSpPr>
        <dsp:cNvPr id="0" name=""/>
        <dsp:cNvSpPr/>
      </dsp:nvSpPr>
      <dsp:spPr>
        <a:xfrm>
          <a:off x="1201884" y="5918102"/>
          <a:ext cx="1337209" cy="786631"/>
        </a:xfrm>
        <a:prstGeom prst="roundRect">
          <a:avLst>
            <a:gd name="adj" fmla="val 16670"/>
          </a:avLst>
        </a:prstGeom>
        <a:solidFill>
          <a:srgbClr val="DEA09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A879B0-4359-4694-A259-19A4EAB2A659}">
      <dsp:nvSpPr>
        <dsp:cNvPr id="0" name=""/>
        <dsp:cNvSpPr/>
      </dsp:nvSpPr>
      <dsp:spPr>
        <a:xfrm>
          <a:off x="2839892" y="6049996"/>
          <a:ext cx="5099558" cy="521206"/>
        </a:xfrm>
        <a:prstGeom prst="roundRect">
          <a:avLst>
            <a:gd name="adj" fmla="val 16670"/>
          </a:avLst>
        </a:prstGeom>
        <a:solidFill>
          <a:srgbClr val="DEA09E"/>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28				2</a:t>
          </a:r>
          <a:endParaRPr lang="en-US" sz="1800" b="1" kern="1200" dirty="0">
            <a:effectLst>
              <a:outerShdw blurRad="38100" dist="38100" dir="2700000" algn="tl">
                <a:srgbClr val="000000">
                  <a:alpha val="43137"/>
                </a:srgbClr>
              </a:outerShdw>
            </a:effectLst>
          </a:endParaRPr>
        </a:p>
      </dsp:txBody>
      <dsp:txXfrm>
        <a:off x="2865340" y="6075444"/>
        <a:ext cx="5048662" cy="470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38D7D-2D38-45CB-9164-40A98FE10EFF}">
      <dsp:nvSpPr>
        <dsp:cNvPr id="0" name=""/>
        <dsp:cNvSpPr/>
      </dsp:nvSpPr>
      <dsp:spPr>
        <a:xfrm>
          <a:off x="0" y="152"/>
          <a:ext cx="8229599" cy="944409"/>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Partners for Success</a:t>
          </a:r>
        </a:p>
      </dsp:txBody>
      <dsp:txXfrm>
        <a:off x="46102" y="46254"/>
        <a:ext cx="8137395" cy="852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1D5D6-8A81-4037-9C67-7ED6096A7500}">
      <dsp:nvSpPr>
        <dsp:cNvPr id="0" name=""/>
        <dsp:cNvSpPr/>
      </dsp:nvSpPr>
      <dsp:spPr>
        <a:xfrm>
          <a:off x="2538221" y="569937"/>
          <a:ext cx="3889325" cy="3889325"/>
        </a:xfrm>
        <a:prstGeom prst="blockArc">
          <a:avLst>
            <a:gd name="adj1" fmla="val 12600000"/>
            <a:gd name="adj2" fmla="val 162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448BBDD3-08BE-4232-ACFF-9255EEAB0A5C}">
      <dsp:nvSpPr>
        <dsp:cNvPr id="0" name=""/>
        <dsp:cNvSpPr/>
      </dsp:nvSpPr>
      <dsp:spPr>
        <a:xfrm>
          <a:off x="2538221" y="569937"/>
          <a:ext cx="3889325" cy="3889325"/>
        </a:xfrm>
        <a:prstGeom prst="blockArc">
          <a:avLst>
            <a:gd name="adj1" fmla="val 9000000"/>
            <a:gd name="adj2" fmla="val 126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C1ACFE9A-1CBE-40F4-B111-AB4DDF9E19A7}">
      <dsp:nvSpPr>
        <dsp:cNvPr id="0" name=""/>
        <dsp:cNvSpPr/>
      </dsp:nvSpPr>
      <dsp:spPr>
        <a:xfrm>
          <a:off x="2538221" y="569937"/>
          <a:ext cx="3889325" cy="3889325"/>
        </a:xfrm>
        <a:prstGeom prst="blockArc">
          <a:avLst>
            <a:gd name="adj1" fmla="val 5400000"/>
            <a:gd name="adj2" fmla="val 90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CDBB8A92-7AD7-45C5-90CA-38A4A03E97DA}">
      <dsp:nvSpPr>
        <dsp:cNvPr id="0" name=""/>
        <dsp:cNvSpPr/>
      </dsp:nvSpPr>
      <dsp:spPr>
        <a:xfrm>
          <a:off x="2538221" y="569937"/>
          <a:ext cx="3889325" cy="3889325"/>
        </a:xfrm>
        <a:prstGeom prst="blockArc">
          <a:avLst>
            <a:gd name="adj1" fmla="val 1800000"/>
            <a:gd name="adj2" fmla="val 54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8D61EF14-C343-4EE3-B7F3-D60DC591F475}">
      <dsp:nvSpPr>
        <dsp:cNvPr id="0" name=""/>
        <dsp:cNvSpPr/>
      </dsp:nvSpPr>
      <dsp:spPr>
        <a:xfrm>
          <a:off x="2538221" y="569937"/>
          <a:ext cx="3889325" cy="3889325"/>
        </a:xfrm>
        <a:prstGeom prst="blockArc">
          <a:avLst>
            <a:gd name="adj1" fmla="val 19800000"/>
            <a:gd name="adj2" fmla="val 18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1CE7EF35-8C2E-4751-80D4-4FADD7D343F6}">
      <dsp:nvSpPr>
        <dsp:cNvPr id="0" name=""/>
        <dsp:cNvSpPr/>
      </dsp:nvSpPr>
      <dsp:spPr>
        <a:xfrm>
          <a:off x="2537599" y="594867"/>
          <a:ext cx="3889325" cy="3889325"/>
        </a:xfrm>
        <a:prstGeom prst="blockArc">
          <a:avLst>
            <a:gd name="adj1" fmla="val 16200000"/>
            <a:gd name="adj2" fmla="val 19800000"/>
            <a:gd name="adj3" fmla="val 4528"/>
          </a:avLst>
        </a:prstGeom>
        <a:solidFill>
          <a:schemeClr val="bg1"/>
        </a:solidFill>
        <a:ln w="25400" cap="flat"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91A2DAF9-6C29-4491-B458-545F1767010D}">
      <dsp:nvSpPr>
        <dsp:cNvPr id="0" name=""/>
        <dsp:cNvSpPr/>
      </dsp:nvSpPr>
      <dsp:spPr>
        <a:xfrm>
          <a:off x="3757455" y="1773205"/>
          <a:ext cx="1477163" cy="1477163"/>
        </a:xfrm>
        <a:prstGeom prst="ellipse">
          <a:avLst/>
        </a:prstGeom>
        <a:solidFill>
          <a:schemeClr val="tx1">
            <a:lumMod val="75000"/>
            <a:lumOff val="25000"/>
          </a:schemeClr>
        </a:solidFill>
        <a:ln w="25400" cap="flat" cmpd="sng" algn="ctr">
          <a:noFill/>
          <a:prstDash val="solid"/>
        </a:ln>
        <a:effectLst>
          <a:outerShdw blurRad="50800" dist="38100" dir="5400000" algn="t" rotWithShape="0">
            <a:prstClr val="black">
              <a:alpha val="40000"/>
            </a:prstClr>
          </a:outerShdw>
        </a:effectLst>
        <a:scene3d>
          <a:camera prst="orthographicFront"/>
          <a:lightRig rig="flat" dir="t"/>
        </a:scene3d>
        <a:sp3d>
          <a:bevelT/>
          <a:bevelB/>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0" i="1" kern="1200" dirty="0" smtClean="0">
              <a:effectLst>
                <a:outerShdw blurRad="38100" dist="38100" dir="2700000">
                  <a:srgbClr val="000000"/>
                </a:outerShdw>
              </a:effectLst>
              <a:latin typeface="Cambria" pitchFamily="18" charset="0"/>
            </a:rPr>
            <a:t>Students</a:t>
          </a:r>
          <a:r>
            <a:rPr lang="en-US" sz="2100" b="1" kern="1200" dirty="0" smtClean="0"/>
            <a:t> </a:t>
          </a:r>
          <a:endParaRPr lang="en-US" sz="2100" b="1" kern="1200" dirty="0"/>
        </a:p>
      </dsp:txBody>
      <dsp:txXfrm>
        <a:off x="3973781" y="1989531"/>
        <a:ext cx="1044511" cy="1044511"/>
      </dsp:txXfrm>
    </dsp:sp>
    <dsp:sp modelId="{7A80BE26-1C64-444D-8AC5-3633C44FD3C9}">
      <dsp:nvSpPr>
        <dsp:cNvPr id="0" name=""/>
        <dsp:cNvSpPr/>
      </dsp:nvSpPr>
      <dsp:spPr>
        <a:xfrm>
          <a:off x="3420597" y="2516"/>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Counselors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3731734" y="181604"/>
        <a:ext cx="1502300" cy="864713"/>
      </dsp:txXfrm>
    </dsp:sp>
    <dsp:sp modelId="{F74AFF0A-50C8-40A8-BC34-E7C6D62AC270}">
      <dsp:nvSpPr>
        <dsp:cNvPr id="0" name=""/>
        <dsp:cNvSpPr/>
      </dsp:nvSpPr>
      <dsp:spPr>
        <a:xfrm>
          <a:off x="5066598" y="952835"/>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Parents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5377735" y="1131923"/>
        <a:ext cx="1502300" cy="864713"/>
      </dsp:txXfrm>
    </dsp:sp>
    <dsp:sp modelId="{665808F7-70B5-45A0-B2E5-62512B0DF571}">
      <dsp:nvSpPr>
        <dsp:cNvPr id="0" name=""/>
        <dsp:cNvSpPr/>
      </dsp:nvSpPr>
      <dsp:spPr>
        <a:xfrm>
          <a:off x="4870202" y="2895603"/>
          <a:ext cx="2517367" cy="1138632"/>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Administrators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5238862" y="3062352"/>
        <a:ext cx="1780047" cy="805134"/>
      </dsp:txXfrm>
    </dsp:sp>
    <dsp:sp modelId="{9BDDAD24-E34F-4DF5-A744-BE974424EA14}">
      <dsp:nvSpPr>
        <dsp:cNvPr id="0" name=""/>
        <dsp:cNvSpPr/>
      </dsp:nvSpPr>
      <dsp:spPr>
        <a:xfrm>
          <a:off x="3420597" y="3803793"/>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u="none" kern="1200" dirty="0" smtClean="0">
              <a:solidFill>
                <a:schemeClr val="tx1">
                  <a:lumMod val="75000"/>
                  <a:lumOff val="25000"/>
                </a:schemeClr>
              </a:solidFill>
              <a:effectLst>
                <a:outerShdw blurRad="38100" dist="38100" dir="2700000" algn="tl">
                  <a:srgbClr val="000000">
                    <a:alpha val="43137"/>
                  </a:srgbClr>
                </a:outerShdw>
              </a:effectLst>
            </a:rPr>
            <a:t>Community</a:t>
          </a:r>
          <a:endParaRPr lang="en-US" sz="1800" b="1" u="none" kern="1200" dirty="0">
            <a:solidFill>
              <a:schemeClr val="tx1">
                <a:lumMod val="75000"/>
                <a:lumOff val="25000"/>
              </a:schemeClr>
            </a:solidFill>
            <a:effectLst>
              <a:outerShdw blurRad="38100" dist="38100" dir="2700000" algn="tl">
                <a:srgbClr val="000000">
                  <a:alpha val="43137"/>
                </a:srgbClr>
              </a:outerShdw>
            </a:effectLst>
          </a:endParaRPr>
        </a:p>
      </dsp:txBody>
      <dsp:txXfrm>
        <a:off x="3731734" y="3982881"/>
        <a:ext cx="1502300" cy="864713"/>
      </dsp:txXfrm>
    </dsp:sp>
    <dsp:sp modelId="{77FA5B50-F4C3-4F2E-9270-ECD937C7FFF4}">
      <dsp:nvSpPr>
        <dsp:cNvPr id="0" name=""/>
        <dsp:cNvSpPr/>
      </dsp:nvSpPr>
      <dsp:spPr>
        <a:xfrm>
          <a:off x="1774595" y="2853474"/>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Campus Staff</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2085732" y="3032562"/>
        <a:ext cx="1502300" cy="864713"/>
      </dsp:txXfrm>
    </dsp:sp>
    <dsp:sp modelId="{60D244D7-02AB-499F-9799-AD898F442B04}">
      <dsp:nvSpPr>
        <dsp:cNvPr id="0" name=""/>
        <dsp:cNvSpPr/>
      </dsp:nvSpPr>
      <dsp:spPr>
        <a:xfrm>
          <a:off x="1774595" y="952835"/>
          <a:ext cx="2124574" cy="122288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Teachers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2085732" y="1131923"/>
        <a:ext cx="1502300" cy="8647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b="1" i="1" dirty="0" smtClean="0"/>
              <a:t>ESC Region XI Module One</a:t>
            </a:r>
          </a:p>
          <a:p>
            <a:r>
              <a:rPr lang="en-US" b="1" i="1" dirty="0" smtClean="0"/>
              <a:t>October 16, 2012</a:t>
            </a:r>
            <a:endParaRPr lang="en-US" b="1" i="1" dirty="0"/>
          </a:p>
        </p:txBody>
      </p:sp>
      <p:sp>
        <p:nvSpPr>
          <p:cNvPr id="4" name="Footer Placeholder 3"/>
          <p:cNvSpPr>
            <a:spLocks noGrp="1"/>
          </p:cNvSpPr>
          <p:nvPr>
            <p:ph type="ftr" sz="quarter" idx="2"/>
          </p:nvPr>
        </p:nvSpPr>
        <p:spPr>
          <a:xfrm>
            <a:off x="0" y="8829675"/>
            <a:ext cx="6248400" cy="465138"/>
          </a:xfrm>
          <a:prstGeom prst="rect">
            <a:avLst/>
          </a:prstGeom>
        </p:spPr>
        <p:txBody>
          <a:bodyPr vert="horz" lIns="91440" tIns="45720" rIns="91440" bIns="45720" rtlCol="0" anchor="b"/>
          <a:lstStyle>
            <a:lvl1pPr algn="l">
              <a:defRPr sz="1200"/>
            </a:lvl1pPr>
          </a:lstStyle>
          <a:p>
            <a:r>
              <a:rPr lang="en-US" i="1" dirty="0" smtClean="0"/>
              <a:t>Provided by Education Service Center Region XI </a:t>
            </a:r>
            <a:r>
              <a:rPr lang="en-US" i="1" dirty="0" smtClean="0">
                <a:latin typeface="Calibri"/>
                <a:cs typeface="Calibri"/>
              </a:rPr>
              <a:t>• www.esc11.net </a:t>
            </a:r>
            <a:endParaRPr lang="en-US" i="1" dirty="0"/>
          </a:p>
        </p:txBody>
      </p:sp>
      <p:sp>
        <p:nvSpPr>
          <p:cNvPr id="5" name="Slide Number Placeholder 4"/>
          <p:cNvSpPr>
            <a:spLocks noGrp="1"/>
          </p:cNvSpPr>
          <p:nvPr>
            <p:ph type="sldNum" sz="quarter" idx="3"/>
          </p:nvPr>
        </p:nvSpPr>
        <p:spPr>
          <a:xfrm>
            <a:off x="6248400" y="8829675"/>
            <a:ext cx="760413" cy="465138"/>
          </a:xfrm>
          <a:prstGeom prst="rect">
            <a:avLst/>
          </a:prstGeom>
        </p:spPr>
        <p:txBody>
          <a:bodyPr vert="horz" lIns="91440" tIns="45720" rIns="91440" bIns="45720" rtlCol="0" anchor="b"/>
          <a:lstStyle>
            <a:lvl1pPr algn="r">
              <a:defRPr sz="1200"/>
            </a:lvl1pPr>
          </a:lstStyle>
          <a:p>
            <a:fld id="{9C10C6CB-86A0-476B-BAC9-EE68385C77FF}" type="slidenum">
              <a:rPr lang="en-US" smtClean="0"/>
              <a:t>‹#›</a:t>
            </a:fld>
            <a:endParaRPr lang="en-US"/>
          </a:p>
        </p:txBody>
      </p:sp>
    </p:spTree>
    <p:extLst>
      <p:ext uri="{BB962C8B-B14F-4D97-AF65-F5344CB8AC3E}">
        <p14:creationId xmlns:p14="http://schemas.microsoft.com/office/powerpoint/2010/main" val="190242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t>10/17/2012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use</a:t>
            </a:r>
            <a:r>
              <a:rPr lang="en-US" baseline="0" dirty="0" smtClean="0"/>
              <a:t> what will be helpful to your team members and partners.</a:t>
            </a:r>
          </a:p>
          <a:p>
            <a:r>
              <a:rPr lang="en-US" b="1" baseline="0" dirty="0" smtClean="0"/>
              <a:t>We advise you to assign the readings to members to read prior to meeting</a:t>
            </a:r>
            <a:r>
              <a:rPr lang="en-US" baseline="0" dirty="0" smtClean="0"/>
              <a:t>.</a:t>
            </a:r>
          </a:p>
          <a:p>
            <a:r>
              <a:rPr lang="en-US" baseline="0" dirty="0" smtClean="0"/>
              <a:t>(1) will take approximately 45 minutes, if members do the readings prior to meeting. If members are all familiar with CCRS literature, can be reduced to about 20-30 minutes. </a:t>
            </a:r>
          </a:p>
          <a:p>
            <a:r>
              <a:rPr lang="en-US" baseline="0" dirty="0" smtClean="0"/>
              <a:t>(2) will take approximately 30 minutes.</a:t>
            </a:r>
          </a:p>
          <a:p>
            <a:r>
              <a:rPr lang="en-US" baseline="0" dirty="0" smtClean="0"/>
              <a:t>(3) will vary but we recommend devoting at least 20 minutes to create a set of norms for your group. </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t>2</a:t>
            </a:fld>
            <a:endParaRPr lang="en-US" dirty="0"/>
          </a:p>
        </p:txBody>
      </p:sp>
    </p:spTree>
    <p:extLst>
      <p:ext uri="{BB962C8B-B14F-4D97-AF65-F5344CB8AC3E}">
        <p14:creationId xmlns:p14="http://schemas.microsoft.com/office/powerpoint/2010/main" val="340033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1635125" y="465138"/>
            <a:ext cx="4048125" cy="303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6925" indent="-291125">
              <a:defRPr>
                <a:solidFill>
                  <a:schemeClr val="tx1"/>
                </a:solidFill>
                <a:latin typeface="Arial" pitchFamily="34" charset="0"/>
              </a:defRPr>
            </a:lvl2pPr>
            <a:lvl3pPr marL="1164503" indent="-232901">
              <a:defRPr>
                <a:solidFill>
                  <a:schemeClr val="tx1"/>
                </a:solidFill>
                <a:latin typeface="Arial" pitchFamily="34" charset="0"/>
              </a:defRPr>
            </a:lvl3pPr>
            <a:lvl4pPr marL="1630304" indent="-232901">
              <a:defRPr>
                <a:solidFill>
                  <a:schemeClr val="tx1"/>
                </a:solidFill>
                <a:latin typeface="Arial" pitchFamily="34" charset="0"/>
              </a:defRPr>
            </a:lvl4pPr>
            <a:lvl5pPr marL="2096103" indent="-232901">
              <a:defRPr>
                <a:solidFill>
                  <a:schemeClr val="tx1"/>
                </a:solidFill>
                <a:latin typeface="Arial" pitchFamily="34" charset="0"/>
              </a:defRPr>
            </a:lvl5pPr>
            <a:lvl6pPr marL="2561904" indent="-232901" fontAlgn="base">
              <a:spcBef>
                <a:spcPct val="0"/>
              </a:spcBef>
              <a:spcAft>
                <a:spcPct val="0"/>
              </a:spcAft>
              <a:defRPr>
                <a:solidFill>
                  <a:schemeClr val="tx1"/>
                </a:solidFill>
                <a:latin typeface="Arial" pitchFamily="34" charset="0"/>
              </a:defRPr>
            </a:lvl6pPr>
            <a:lvl7pPr marL="3027704" indent="-232901" fontAlgn="base">
              <a:spcBef>
                <a:spcPct val="0"/>
              </a:spcBef>
              <a:spcAft>
                <a:spcPct val="0"/>
              </a:spcAft>
              <a:defRPr>
                <a:solidFill>
                  <a:schemeClr val="tx1"/>
                </a:solidFill>
                <a:latin typeface="Arial" pitchFamily="34" charset="0"/>
              </a:defRPr>
            </a:lvl7pPr>
            <a:lvl8pPr marL="3493506" indent="-232901" fontAlgn="base">
              <a:spcBef>
                <a:spcPct val="0"/>
              </a:spcBef>
              <a:spcAft>
                <a:spcPct val="0"/>
              </a:spcAft>
              <a:defRPr>
                <a:solidFill>
                  <a:schemeClr val="tx1"/>
                </a:solidFill>
                <a:latin typeface="Arial" pitchFamily="34" charset="0"/>
              </a:defRPr>
            </a:lvl8pPr>
            <a:lvl9pPr marL="3959307" indent="-232901" fontAlgn="base">
              <a:spcBef>
                <a:spcPct val="0"/>
              </a:spcBef>
              <a:spcAft>
                <a:spcPct val="0"/>
              </a:spcAft>
              <a:defRPr>
                <a:solidFill>
                  <a:schemeClr val="tx1"/>
                </a:solidFill>
                <a:latin typeface="Arial" pitchFamily="34" charset="0"/>
              </a:defRPr>
            </a:lvl9pPr>
          </a:lstStyle>
          <a:p>
            <a:fld id="{A932EB52-2EC2-42A5-BDB0-832DE098067B}" type="slidenum">
              <a:rPr lang="en-US" smtClean="0">
                <a:latin typeface="Calibri" pitchFamily="34" charset="0"/>
              </a:rPr>
              <a:pPr/>
              <a:t>10</a:t>
            </a:fld>
            <a:endParaRPr 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Bureau of Economic Analysis; U.S. Bureau of Labor Statistics; McKinsey Global Institute </a:t>
            </a:r>
          </a:p>
          <a:p>
            <a:r>
              <a:rPr lang="en-US" dirty="0" smtClean="0"/>
              <a:t>analysis</a:t>
            </a:r>
          </a:p>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t>11</a:t>
            </a:fld>
            <a:endParaRPr lang="en-US" dirty="0"/>
          </a:p>
        </p:txBody>
      </p:sp>
    </p:spTree>
    <p:extLst>
      <p:ext uri="{BB962C8B-B14F-4D97-AF65-F5344CB8AC3E}">
        <p14:creationId xmlns:p14="http://schemas.microsoft.com/office/powerpoint/2010/main" val="118033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t>12</a:t>
            </a:fld>
            <a:endParaRPr lang="en-US" dirty="0"/>
          </a:p>
        </p:txBody>
      </p:sp>
    </p:spTree>
    <p:extLst>
      <p:ext uri="{BB962C8B-B14F-4D97-AF65-F5344CB8AC3E}">
        <p14:creationId xmlns:p14="http://schemas.microsoft.com/office/powerpoint/2010/main" val="289792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t>16</a:t>
            </a:fld>
            <a:endParaRPr lang="en-US" dirty="0"/>
          </a:p>
        </p:txBody>
      </p:sp>
    </p:spTree>
    <p:extLst>
      <p:ext uri="{BB962C8B-B14F-4D97-AF65-F5344CB8AC3E}">
        <p14:creationId xmlns:p14="http://schemas.microsoft.com/office/powerpoint/2010/main" val="424560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30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635125" y="465138"/>
            <a:ext cx="4048125" cy="303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spcBef>
                <a:spcPct val="0"/>
              </a:spcBef>
            </a:pPr>
            <a:r>
              <a:rPr lang="en-US" sz="1400" b="1" dirty="0"/>
              <a:t>Read:  Students need a circle of caring to achieve success.  Who are these partners for success?</a:t>
            </a:r>
          </a:p>
          <a:p>
            <a:pPr>
              <a:lnSpc>
                <a:spcPct val="80000"/>
              </a:lnSpc>
              <a:spcBef>
                <a:spcPct val="0"/>
              </a:spcBef>
            </a:pPr>
            <a:endParaRPr lang="en-US" sz="1400" b="1" dirty="0"/>
          </a:p>
          <a:p>
            <a:pPr>
              <a:lnSpc>
                <a:spcPct val="80000"/>
              </a:lnSpc>
              <a:spcBef>
                <a:spcPct val="0"/>
              </a:spcBef>
            </a:pPr>
            <a:r>
              <a:rPr lang="en-US" sz="1400" b="1" dirty="0"/>
              <a:t>Counselors</a:t>
            </a:r>
          </a:p>
          <a:p>
            <a:pPr>
              <a:lnSpc>
                <a:spcPct val="80000"/>
              </a:lnSpc>
              <a:spcBef>
                <a:spcPct val="0"/>
              </a:spcBef>
            </a:pPr>
            <a:r>
              <a:rPr lang="en-US" sz="1400" b="1" dirty="0"/>
              <a:t>Teachers</a:t>
            </a:r>
          </a:p>
          <a:p>
            <a:pPr>
              <a:lnSpc>
                <a:spcPct val="80000"/>
              </a:lnSpc>
              <a:spcBef>
                <a:spcPct val="0"/>
              </a:spcBef>
            </a:pPr>
            <a:r>
              <a:rPr lang="en-US" sz="1400" b="1" dirty="0"/>
              <a:t>Administrators, especially the principal</a:t>
            </a:r>
          </a:p>
          <a:p>
            <a:pPr>
              <a:lnSpc>
                <a:spcPct val="80000"/>
              </a:lnSpc>
              <a:spcBef>
                <a:spcPct val="0"/>
              </a:spcBef>
            </a:pPr>
            <a:r>
              <a:rPr lang="en-US" sz="1400" b="1" dirty="0"/>
              <a:t>Other campus staff (specialists, school psychologists, nurses, special education staff)</a:t>
            </a:r>
          </a:p>
          <a:p>
            <a:pPr>
              <a:lnSpc>
                <a:spcPct val="80000"/>
              </a:lnSpc>
              <a:spcBef>
                <a:spcPct val="0"/>
              </a:spcBef>
            </a:pPr>
            <a:r>
              <a:rPr lang="en-US" sz="1400" b="1" dirty="0"/>
              <a:t>Parents</a:t>
            </a:r>
          </a:p>
          <a:p>
            <a:pPr>
              <a:lnSpc>
                <a:spcPct val="80000"/>
              </a:lnSpc>
              <a:spcBef>
                <a:spcPct val="0"/>
              </a:spcBef>
            </a:pPr>
            <a:r>
              <a:rPr lang="en-US" sz="1400" b="1" dirty="0"/>
              <a:t>Community and business leaders - recruit individuals who can influence and hold the confidence of the school decision makers</a:t>
            </a:r>
          </a:p>
          <a:p>
            <a:pPr>
              <a:lnSpc>
                <a:spcPct val="80000"/>
              </a:lnSpc>
              <a:spcBef>
                <a:spcPct val="0"/>
              </a:spcBef>
            </a:pPr>
            <a:endParaRPr lang="en-US" sz="1400" b="1" dirty="0"/>
          </a:p>
          <a:p>
            <a:pPr>
              <a:lnSpc>
                <a:spcPct val="80000"/>
              </a:lnSpc>
              <a:spcBef>
                <a:spcPct val="0"/>
              </a:spcBef>
            </a:pPr>
            <a:r>
              <a:rPr lang="en-US" sz="1400" b="1" dirty="0"/>
              <a:t>These partners can form a steering committee and sounding board to assist a district/campus in:</a:t>
            </a:r>
          </a:p>
          <a:p>
            <a:pPr>
              <a:lnSpc>
                <a:spcPct val="80000"/>
              </a:lnSpc>
              <a:spcBef>
                <a:spcPct val="0"/>
              </a:spcBef>
            </a:pPr>
            <a:endParaRPr lang="en-US" sz="1400" b="1" dirty="0"/>
          </a:p>
          <a:p>
            <a:pPr>
              <a:spcBef>
                <a:spcPct val="0"/>
              </a:spcBef>
              <a:buFontTx/>
              <a:buChar char="•"/>
            </a:pPr>
            <a:r>
              <a:rPr lang="en-US" sz="1400" b="1" dirty="0"/>
              <a:t>  Guiding efforts to create a culture of college and career readiness</a:t>
            </a:r>
          </a:p>
          <a:p>
            <a:pPr>
              <a:spcBef>
                <a:spcPct val="0"/>
              </a:spcBef>
              <a:buFontTx/>
              <a:buChar char="•"/>
            </a:pPr>
            <a:r>
              <a:rPr lang="en-US" sz="1400" b="1" dirty="0"/>
              <a:t>  Reviewing results of needs assessments</a:t>
            </a:r>
          </a:p>
          <a:p>
            <a:pPr>
              <a:spcBef>
                <a:spcPct val="0"/>
              </a:spcBef>
              <a:buFontTx/>
              <a:buChar char="•"/>
            </a:pPr>
            <a:r>
              <a:rPr lang="en-US" sz="1400" b="1" dirty="0"/>
              <a:t>  Making recommendations for program development</a:t>
            </a:r>
          </a:p>
          <a:p>
            <a:pPr>
              <a:spcBef>
                <a:spcPct val="0"/>
              </a:spcBef>
              <a:buFontTx/>
              <a:buChar char="•"/>
            </a:pPr>
            <a:r>
              <a:rPr lang="en-US" sz="1400" b="1" dirty="0"/>
              <a:t>  Reviewing accountability data and outcomes research</a:t>
            </a:r>
          </a:p>
          <a:p>
            <a:pPr>
              <a:spcBef>
                <a:spcPct val="0"/>
              </a:spcBef>
              <a:buFontTx/>
              <a:buChar char="•"/>
            </a:pPr>
            <a:r>
              <a:rPr lang="en-US" sz="1400" b="1" dirty="0"/>
              <a:t>  Locating internal and external funding sources</a:t>
            </a:r>
          </a:p>
          <a:p>
            <a:pPr>
              <a:spcBef>
                <a:spcPct val="0"/>
              </a:spcBef>
              <a:buFontTx/>
              <a:buChar char="•"/>
            </a:pPr>
            <a:endParaRPr lang="en-US" sz="1400" b="1" dirty="0"/>
          </a:p>
          <a:p>
            <a:pPr>
              <a:spcBef>
                <a:spcPct val="0"/>
              </a:spcBef>
            </a:pPr>
            <a:r>
              <a:rPr lang="en-US" sz="1400" b="1" dirty="0"/>
              <a:t>Remember, it takes a village, a community to raise a child.</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6925" indent="-291125">
              <a:defRPr>
                <a:solidFill>
                  <a:schemeClr val="tx1"/>
                </a:solidFill>
                <a:latin typeface="Arial" pitchFamily="34" charset="0"/>
              </a:defRPr>
            </a:lvl2pPr>
            <a:lvl3pPr marL="1164503" indent="-232901">
              <a:defRPr>
                <a:solidFill>
                  <a:schemeClr val="tx1"/>
                </a:solidFill>
                <a:latin typeface="Arial" pitchFamily="34" charset="0"/>
              </a:defRPr>
            </a:lvl3pPr>
            <a:lvl4pPr marL="1630304" indent="-232901">
              <a:defRPr>
                <a:solidFill>
                  <a:schemeClr val="tx1"/>
                </a:solidFill>
                <a:latin typeface="Arial" pitchFamily="34" charset="0"/>
              </a:defRPr>
            </a:lvl4pPr>
            <a:lvl5pPr marL="2096103" indent="-232901">
              <a:defRPr>
                <a:solidFill>
                  <a:schemeClr val="tx1"/>
                </a:solidFill>
                <a:latin typeface="Arial" pitchFamily="34" charset="0"/>
              </a:defRPr>
            </a:lvl5pPr>
            <a:lvl6pPr marL="2561904" indent="-232901" fontAlgn="base">
              <a:spcBef>
                <a:spcPct val="0"/>
              </a:spcBef>
              <a:spcAft>
                <a:spcPct val="0"/>
              </a:spcAft>
              <a:defRPr>
                <a:solidFill>
                  <a:schemeClr val="tx1"/>
                </a:solidFill>
                <a:latin typeface="Arial" pitchFamily="34" charset="0"/>
              </a:defRPr>
            </a:lvl6pPr>
            <a:lvl7pPr marL="3027704" indent="-232901" fontAlgn="base">
              <a:spcBef>
                <a:spcPct val="0"/>
              </a:spcBef>
              <a:spcAft>
                <a:spcPct val="0"/>
              </a:spcAft>
              <a:defRPr>
                <a:solidFill>
                  <a:schemeClr val="tx1"/>
                </a:solidFill>
                <a:latin typeface="Arial" pitchFamily="34" charset="0"/>
              </a:defRPr>
            </a:lvl7pPr>
            <a:lvl8pPr marL="3493506" indent="-232901" fontAlgn="base">
              <a:spcBef>
                <a:spcPct val="0"/>
              </a:spcBef>
              <a:spcAft>
                <a:spcPct val="0"/>
              </a:spcAft>
              <a:defRPr>
                <a:solidFill>
                  <a:schemeClr val="tx1"/>
                </a:solidFill>
                <a:latin typeface="Arial" pitchFamily="34" charset="0"/>
              </a:defRPr>
            </a:lvl8pPr>
            <a:lvl9pPr marL="3959307" indent="-232901" fontAlgn="base">
              <a:spcBef>
                <a:spcPct val="0"/>
              </a:spcBef>
              <a:spcAft>
                <a:spcPct val="0"/>
              </a:spcAft>
              <a:defRPr>
                <a:solidFill>
                  <a:schemeClr val="tx1"/>
                </a:solidFill>
                <a:latin typeface="Arial" pitchFamily="34" charset="0"/>
              </a:defRPr>
            </a:lvl9pPr>
          </a:lstStyle>
          <a:p>
            <a:fld id="{D0E023D8-2E4E-490D-B4FF-149138CD6223}" type="slidenum">
              <a:rPr lang="en-US" smtClean="0">
                <a:latin typeface="Calibri" pitchFamily="34" charset="0"/>
              </a:rPr>
              <a:pPr/>
              <a:t>36</a:t>
            </a:fld>
            <a:endParaRPr 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StandUp-HandUp-PairUp</a:t>
            </a:r>
            <a:r>
              <a:rPr lang="en-US" baseline="0" dirty="0" smtClean="0"/>
              <a:t> </a:t>
            </a:r>
          </a:p>
          <a:p>
            <a:pPr>
              <a:buFont typeface="Arial" pitchFamily="34" charset="0"/>
              <a:buChar char="•"/>
            </a:pPr>
            <a:r>
              <a:rPr lang="en-US" baseline="0" dirty="0" smtClean="0"/>
              <a:t>Participants stand-up, put their hands up, and quickly find a partner to share one thing you want others to know</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D450642-4D2C-446A-898F-0908D490B3D9}" type="slidenum">
              <a:rPr lang="en-US" smtClean="0"/>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104383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
        <p:nvSpPr>
          <p:cNvPr id="8" name="TextBox 7"/>
          <p:cNvSpPr txBox="1"/>
          <p:nvPr userDrawn="1"/>
        </p:nvSpPr>
        <p:spPr>
          <a:xfrm>
            <a:off x="2002262" y="6091825"/>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spTree>
    <p:extLst>
      <p:ext uri="{BB962C8B-B14F-4D97-AF65-F5344CB8AC3E}">
        <p14:creationId xmlns:p14="http://schemas.microsoft.com/office/powerpoint/2010/main" val="10062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39113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389615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
        <p:nvSpPr>
          <p:cNvPr id="8" name="TextBox 7"/>
          <p:cNvSpPr txBox="1"/>
          <p:nvPr userDrawn="1"/>
        </p:nvSpPr>
        <p:spPr>
          <a:xfrm>
            <a:off x="1791222" y="6095998"/>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2049" y="5901503"/>
            <a:ext cx="1676400" cy="819879"/>
          </a:xfrm>
          <a:prstGeom prst="rect">
            <a:avLst/>
          </a:prstGeom>
        </p:spPr>
      </p:pic>
    </p:spTree>
    <p:extLst>
      <p:ext uri="{BB962C8B-B14F-4D97-AF65-F5344CB8AC3E}">
        <p14:creationId xmlns:p14="http://schemas.microsoft.com/office/powerpoint/2010/main" val="384327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5609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16578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237992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66224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207421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103708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7FAF5-A414-4DDA-9982-9BA43AFC1562}" type="datetimeFigureOut">
              <a:rPr lang="en-US" smtClean="0"/>
              <a:t>10/17/2012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407085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7FAF5-A414-4DDA-9982-9BA43AFC1562}" type="datetimeFigureOut">
              <a:rPr lang="en-US" smtClean="0"/>
              <a:t>10/17/2012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836AA-2E5C-4B78-BCFE-529AC8470618}" type="slidenum">
              <a:rPr lang="en-US" smtClean="0"/>
              <a:t>‹#›</a:t>
            </a:fld>
            <a:endParaRPr lang="en-US" dirty="0"/>
          </a:p>
        </p:txBody>
      </p:sp>
    </p:spTree>
    <p:extLst>
      <p:ext uri="{BB962C8B-B14F-4D97-AF65-F5344CB8AC3E}">
        <p14:creationId xmlns:p14="http://schemas.microsoft.com/office/powerpoint/2010/main" val="206296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reports.thecb.state.tx.us/approot/closingthegaps/hed_main.htm?FIRSTRPT=CT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a:bodyPr>
          <a:lstStyle/>
          <a:p>
            <a:r>
              <a:rPr lang="en-US" i="1" dirty="0" smtClean="0">
                <a:solidFill>
                  <a:schemeClr val="accent2">
                    <a:lumMod val="50000"/>
                  </a:schemeClr>
                </a:solidFill>
                <a:effectLst>
                  <a:outerShdw blurRad="50800" dist="38100" dir="10800000" algn="r" rotWithShape="0">
                    <a:prstClr val="black">
                      <a:alpha val="40000"/>
                    </a:prstClr>
                  </a:outerShdw>
                </a:effectLst>
                <a:latin typeface="Bookman Old Style" pitchFamily="18" charset="0"/>
              </a:rPr>
              <a:t>ESC Region XI Module One</a:t>
            </a:r>
            <a:endParaRPr lang="en-US" i="1" dirty="0">
              <a:solidFill>
                <a:schemeClr val="accent2">
                  <a:lumMod val="50000"/>
                </a:schemeClr>
              </a:solidFill>
              <a:effectLst>
                <a:outerShdw blurRad="50800" dist="38100" dir="10800000" algn="r" rotWithShape="0">
                  <a:prstClr val="black">
                    <a:alpha val="40000"/>
                  </a:prstClr>
                </a:outerShdw>
              </a:effectLst>
              <a:latin typeface="Bookman Old Style" pitchFamily="18" charset="0"/>
            </a:endParaRPr>
          </a:p>
        </p:txBody>
      </p:sp>
      <p:sp>
        <p:nvSpPr>
          <p:cNvPr id="3" name="Subtitle 2"/>
          <p:cNvSpPr>
            <a:spLocks noGrp="1"/>
          </p:cNvSpPr>
          <p:nvPr>
            <p:ph type="subTitle" idx="4294967295"/>
          </p:nvPr>
        </p:nvSpPr>
        <p:spPr>
          <a:xfrm>
            <a:off x="-3132" y="1600200"/>
            <a:ext cx="9144000" cy="1066800"/>
          </a:xfrm>
        </p:spPr>
        <p:txBody>
          <a:bodyPr>
            <a:normAutofit lnSpcReduction="10000"/>
          </a:bodyPr>
          <a:lstStyle/>
          <a:p>
            <a:pPr marL="0" indent="0" algn="ctr">
              <a:buNone/>
            </a:pPr>
            <a:r>
              <a:rPr lang="en-US"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AVATAR Partnerships and Teams: </a:t>
            </a:r>
          </a:p>
          <a:p>
            <a:pPr marL="0" indent="0" algn="ctr">
              <a:buNone/>
            </a:pPr>
            <a:r>
              <a:rPr lang="en-US"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Getting Started</a:t>
            </a:r>
            <a:endParaRPr lang="en-US" dirty="0"/>
          </a:p>
        </p:txBody>
      </p:sp>
      <p:sp>
        <p:nvSpPr>
          <p:cNvPr id="4" name="Rounded Rectangle 3"/>
          <p:cNvSpPr/>
          <p:nvPr/>
        </p:nvSpPr>
        <p:spPr>
          <a:xfrm>
            <a:off x="0" y="0"/>
            <a:ext cx="9144000" cy="6858000"/>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532" y="2514600"/>
            <a:ext cx="6553200" cy="3202793"/>
          </a:xfrm>
          <a:prstGeom prst="rect">
            <a:avLst/>
          </a:prstGeom>
        </p:spPr>
      </p:pic>
      <p:sp>
        <p:nvSpPr>
          <p:cNvPr id="6" name="TextBox 5"/>
          <p:cNvSpPr txBox="1"/>
          <p:nvPr/>
        </p:nvSpPr>
        <p:spPr>
          <a:xfrm>
            <a:off x="0" y="6412468"/>
            <a:ext cx="9144000" cy="369332"/>
          </a:xfrm>
          <a:prstGeom prst="rect">
            <a:avLst/>
          </a:prstGeom>
          <a:noFill/>
        </p:spPr>
        <p:txBody>
          <a:bodyPr wrap="square" rtlCol="0">
            <a:spAutoFit/>
          </a:bodyPr>
          <a:lstStyle/>
          <a:p>
            <a:pPr algn="ctr"/>
            <a:r>
              <a:rPr lang="en-US" u="sng" dirty="0">
                <a:solidFill>
                  <a:schemeClr val="tx1">
                    <a:lumMod val="50000"/>
                    <a:lumOff val="50000"/>
                  </a:schemeClr>
                </a:solidFill>
                <a:latin typeface="Bookman Old Style" pitchFamily="18" charset="0"/>
              </a:rPr>
              <a:t>http://www.ntp16.notlb.com/avatar</a:t>
            </a:r>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6204373"/>
            <a:ext cx="4419600" cy="369332"/>
          </a:xfrm>
          <a:prstGeom prst="rect">
            <a:avLst/>
          </a:prstGeom>
          <a:solidFill>
            <a:schemeClr val="bg2"/>
          </a:solidFill>
        </p:spPr>
        <p:txBody>
          <a:bodyPr wrap="square" rtlCol="0">
            <a:spAutoFit/>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5581298"/>
              </p:ext>
            </p:extLst>
          </p:nvPr>
        </p:nvGraphicFramePr>
        <p:xfrm>
          <a:off x="381000" y="304800"/>
          <a:ext cx="8229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workforce3.jpg"/>
          <p:cNvPicPr>
            <a:picLocks noChangeAspect="1"/>
          </p:cNvPicPr>
          <p:nvPr/>
        </p:nvPicPr>
        <p:blipFill>
          <a:blip r:embed="rId8" cstate="print">
            <a:lum/>
          </a:blip>
          <a:stretch>
            <a:fillRect/>
          </a:stretch>
        </p:blipFill>
        <p:spPr>
          <a:xfrm>
            <a:off x="594986" y="1828800"/>
            <a:ext cx="2133600" cy="3217155"/>
          </a:xfrm>
          <a:prstGeom prst="rect">
            <a:avLst/>
          </a:prstGeom>
          <a:ln w="38100" cap="sq">
            <a:solidFill>
              <a:srgbClr val="000000"/>
            </a:solidFill>
            <a:prstDash val="solid"/>
            <a:miter lim="800000"/>
          </a:ln>
          <a:effectLst>
            <a:outerShdw blurRad="50800" dist="38100" dir="2700000" algn="tl" rotWithShape="0">
              <a:srgbClr val="3B1615">
                <a:alpha val="43000"/>
              </a:srgbClr>
            </a:outerShdw>
          </a:effectLst>
        </p:spPr>
      </p:pic>
      <p:graphicFrame>
        <p:nvGraphicFramePr>
          <p:cNvPr id="8" name="Diagram 7"/>
          <p:cNvGraphicFramePr/>
          <p:nvPr>
            <p:extLst>
              <p:ext uri="{D42A27DB-BD31-4B8C-83A1-F6EECF244321}">
                <p14:modId xmlns:p14="http://schemas.microsoft.com/office/powerpoint/2010/main" val="94444523"/>
              </p:ext>
            </p:extLst>
          </p:nvPr>
        </p:nvGraphicFramePr>
        <p:xfrm>
          <a:off x="3124200" y="1828800"/>
          <a:ext cx="5638800" cy="3962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9"/>
          <p:cNvSpPr/>
          <p:nvPr/>
        </p:nvSpPr>
        <p:spPr>
          <a:xfrm>
            <a:off x="0" y="6150114"/>
            <a:ext cx="6906016" cy="707886"/>
          </a:xfrm>
          <a:prstGeom prst="rect">
            <a:avLst/>
          </a:prstGeom>
        </p:spPr>
        <p:txBody>
          <a:bodyPr wrap="square">
            <a:spAutoFit/>
          </a:bodyPr>
          <a:lstStyle/>
          <a:p>
            <a:pPr>
              <a:defRPr/>
            </a:pPr>
            <a:r>
              <a:rPr lang="en-US" sz="1000" dirty="0" smtClean="0">
                <a:solidFill>
                  <a:schemeClr val="tx1">
                    <a:lumMod val="75000"/>
                    <a:lumOff val="25000"/>
                  </a:schemeClr>
                </a:solidFill>
                <a:latin typeface="Bookman Old Style" pitchFamily="18" charset="0"/>
              </a:rPr>
              <a:t>Source: Texas Workforce Commission cited  in </a:t>
            </a:r>
            <a:r>
              <a:rPr lang="en-US" sz="1000" i="1" dirty="0" smtClean="0">
                <a:solidFill>
                  <a:schemeClr val="tx1">
                    <a:lumMod val="75000"/>
                    <a:lumOff val="25000"/>
                  </a:schemeClr>
                </a:solidFill>
                <a:latin typeface="Bookman Old Style" pitchFamily="18" charset="0"/>
              </a:rPr>
              <a:t>Texas Middle-Skill Jobs</a:t>
            </a:r>
            <a:r>
              <a:rPr lang="en-US" sz="1000" dirty="0" smtClean="0">
                <a:solidFill>
                  <a:schemeClr val="tx1">
                    <a:lumMod val="75000"/>
                    <a:lumOff val="25000"/>
                  </a:schemeClr>
                </a:solidFill>
                <a:latin typeface="Bookman Old Style" pitchFamily="18" charset="0"/>
              </a:rPr>
              <a:t> from National Skills Coalition (2011)</a:t>
            </a:r>
          </a:p>
          <a:p>
            <a:pPr>
              <a:defRPr/>
            </a:pPr>
            <a:r>
              <a:rPr lang="en-US" sz="1000" dirty="0">
                <a:solidFill>
                  <a:schemeClr val="tx1">
                    <a:lumMod val="75000"/>
                    <a:lumOff val="25000"/>
                  </a:schemeClr>
                </a:solidFill>
                <a:latin typeface="Bookman Old Style" pitchFamily="18" charset="0"/>
              </a:rPr>
              <a:t>Retrieved From</a:t>
            </a:r>
            <a:r>
              <a:rPr lang="en-US" sz="1000" dirty="0" smtClean="0">
                <a:solidFill>
                  <a:schemeClr val="tx1">
                    <a:lumMod val="75000"/>
                    <a:lumOff val="25000"/>
                  </a:schemeClr>
                </a:solidFill>
                <a:latin typeface="Bookman Old Style" pitchFamily="18" charset="0"/>
              </a:rPr>
              <a:t>: http</a:t>
            </a:r>
            <a:r>
              <a:rPr lang="en-US" sz="1000" dirty="0">
                <a:solidFill>
                  <a:schemeClr val="tx1">
                    <a:lumMod val="75000"/>
                    <a:lumOff val="25000"/>
                  </a:schemeClr>
                </a:solidFill>
                <a:latin typeface="Bookman Old Style" pitchFamily="18" charset="0"/>
              </a:rPr>
              <a:t>://www.nationalskillscoalition.org/pdf.html?file=http://www.nationalskillscoalition.org/resources/fact-sheets/state-fact-sheets/middle-skill/nsc_middleskillfs_texas.pdf</a:t>
            </a:r>
          </a:p>
        </p:txBody>
      </p:sp>
    </p:spTree>
    <p:extLst>
      <p:ext uri="{BB962C8B-B14F-4D97-AF65-F5344CB8AC3E}">
        <p14:creationId xmlns:p14="http://schemas.microsoft.com/office/powerpoint/2010/main" val="196736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4D81577B-9333-46CE-8FB1-65A14D3D49C5}"/>
                                            </p:graphicEl>
                                          </p:spTgt>
                                        </p:tgtEl>
                                        <p:attrNameLst>
                                          <p:attrName>style.visibility</p:attrName>
                                        </p:attrNameLst>
                                      </p:cBhvr>
                                      <p:to>
                                        <p:strVal val="visible"/>
                                      </p:to>
                                    </p:set>
                                    <p:animEffect transition="in" filter="fade">
                                      <p:cBhvr>
                                        <p:cTn id="7" dur="500"/>
                                        <p:tgtEl>
                                          <p:spTgt spid="8">
                                            <p:graphicEl>
                                              <a:dgm id="{4D81577B-9333-46CE-8FB1-65A14D3D49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856EBF9-2897-448A-AB59-FC14C0563D06}"/>
                                            </p:graphicEl>
                                          </p:spTgt>
                                        </p:tgtEl>
                                        <p:attrNameLst>
                                          <p:attrName>style.visibility</p:attrName>
                                        </p:attrNameLst>
                                      </p:cBhvr>
                                      <p:to>
                                        <p:strVal val="visible"/>
                                      </p:to>
                                    </p:set>
                                    <p:animEffect transition="in" filter="fade">
                                      <p:cBhvr>
                                        <p:cTn id="12" dur="500"/>
                                        <p:tgtEl>
                                          <p:spTgt spid="8">
                                            <p:graphicEl>
                                              <a:dgm id="{3856EBF9-2897-448A-AB59-FC14C0563D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grpSp>
        <p:nvGrpSpPr>
          <p:cNvPr id="5" name="Group 4"/>
          <p:cNvGrpSpPr/>
          <p:nvPr/>
        </p:nvGrpSpPr>
        <p:grpSpPr>
          <a:xfrm>
            <a:off x="457200" y="152400"/>
            <a:ext cx="8229600" cy="973440"/>
            <a:chOff x="0" y="0"/>
            <a:chExt cx="8229600" cy="973440"/>
          </a:xfrm>
          <a:scene3d>
            <a:camera prst="orthographicFront"/>
            <a:lightRig rig="flat" dir="t"/>
          </a:scene3d>
        </p:grpSpPr>
        <p:sp>
          <p:nvSpPr>
            <p:cNvPr id="6" name="Rounded Rectangle 5"/>
            <p:cNvSpPr/>
            <p:nvPr/>
          </p:nvSpPr>
          <p:spPr>
            <a:xfrm>
              <a:off x="0" y="0"/>
              <a:ext cx="8229600" cy="9734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7" name="Rounded Rectangle 4"/>
            <p:cNvSpPr/>
            <p:nvPr/>
          </p:nvSpPr>
          <p:spPr>
            <a:xfrm>
              <a:off x="47519" y="47519"/>
              <a:ext cx="8134562" cy="8784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Workforce Needs</a:t>
              </a:r>
              <a:endParaRPr lang="en-US" sz="4000" b="1" kern="1200" cap="none" dirty="0">
                <a:effectLst>
                  <a:outerShdw blurRad="38100" dist="38100" dir="2700000">
                    <a:srgbClr val="000000"/>
                  </a:outerShdw>
                </a:effectLst>
                <a:latin typeface="+mj-lt"/>
              </a:endParaRPr>
            </a:p>
          </p:txBody>
        </p:sp>
      </p:grpSp>
      <p:graphicFrame>
        <p:nvGraphicFramePr>
          <p:cNvPr id="8" name="Chart 7"/>
          <p:cNvGraphicFramePr/>
          <p:nvPr>
            <p:extLst>
              <p:ext uri="{D42A27DB-BD31-4B8C-83A1-F6EECF244321}">
                <p14:modId xmlns:p14="http://schemas.microsoft.com/office/powerpoint/2010/main" val="1219196592"/>
              </p:ext>
            </p:extLst>
          </p:nvPr>
        </p:nvGraphicFramePr>
        <p:xfrm>
          <a:off x="1524000" y="208210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1219200"/>
            <a:ext cx="8077200" cy="762000"/>
          </a:xfrm>
          <a:ln w="28575">
            <a:solidFill>
              <a:schemeClr val="tx1"/>
            </a:solidFill>
          </a:ln>
        </p:spPr>
        <p:txBody>
          <a:bodyPr>
            <a:normAutofit fontScale="90000"/>
          </a:bodyPr>
          <a:lstStyle/>
          <a:p>
            <a:r>
              <a:rPr lang="en-US" sz="2800" i="1" dirty="0" smtClean="0">
                <a:solidFill>
                  <a:schemeClr val="accent2">
                    <a:lumMod val="50000"/>
                  </a:schemeClr>
                </a:solidFill>
              </a:rPr>
              <a:t>Workers with higher level of education are less likely to be unemployed….</a:t>
            </a:r>
            <a:endParaRPr lang="en-US" sz="2800" i="1" dirty="0">
              <a:solidFill>
                <a:schemeClr val="accent2">
                  <a:lumMod val="50000"/>
                </a:schemeClr>
              </a:solidFill>
            </a:endParaRPr>
          </a:p>
        </p:txBody>
      </p:sp>
      <p:sp>
        <p:nvSpPr>
          <p:cNvPr id="10" name="Rectangle 9"/>
          <p:cNvSpPr/>
          <p:nvPr/>
        </p:nvSpPr>
        <p:spPr>
          <a:xfrm>
            <a:off x="-37578" y="6366261"/>
            <a:ext cx="7428978" cy="661720"/>
          </a:xfrm>
          <a:prstGeom prst="rect">
            <a:avLst/>
          </a:prstGeom>
        </p:spPr>
        <p:txBody>
          <a:bodyPr wrap="square">
            <a:spAutoFit/>
          </a:bodyPr>
          <a:lstStyle/>
          <a:p>
            <a:r>
              <a:rPr lang="en-US" sz="900" dirty="0" smtClean="0">
                <a:solidFill>
                  <a:schemeClr val="tx1">
                    <a:lumMod val="75000"/>
                    <a:lumOff val="25000"/>
                  </a:schemeClr>
                </a:solidFill>
                <a:latin typeface="Bookman Old Style" pitchFamily="18" charset="0"/>
              </a:rPr>
              <a:t>Source:  </a:t>
            </a:r>
            <a:r>
              <a:rPr lang="en-US" sz="900" dirty="0">
                <a:latin typeface="Bookman Old Style" pitchFamily="18" charset="0"/>
              </a:rPr>
              <a:t>U.S. Bureau of Economic Analysis; U.S. Bureau of Labor Statistics; McKinsey Global Institute </a:t>
            </a:r>
          </a:p>
          <a:p>
            <a:r>
              <a:rPr lang="en-US" sz="900" dirty="0" smtClean="0">
                <a:latin typeface="Bookman Old Style" pitchFamily="18" charset="0"/>
              </a:rPr>
              <a:t>Analysis, as cited in McKinsey &amp; Company (2012, July 12). The future for educated workers in the United States economy. </a:t>
            </a:r>
            <a:r>
              <a:rPr lang="en-US" sz="900" dirty="0">
                <a:latin typeface="Bookman Old Style" pitchFamily="18" charset="0"/>
              </a:rPr>
              <a:t>Retrieved from: www.thecb.state.tx.us/index.cfm?objectid=C3F10ADD-F5CA-9ECB-97D3AD796301A382</a:t>
            </a:r>
          </a:p>
          <a:p>
            <a:pPr>
              <a:defRPr/>
            </a:pPr>
            <a:endParaRPr lang="en-US" sz="1000" dirty="0">
              <a:solidFill>
                <a:schemeClr val="tx1">
                  <a:lumMod val="75000"/>
                  <a:lumOff val="25000"/>
                </a:schemeClr>
              </a:solidFill>
              <a:latin typeface="Bookman Old Style" pitchFamily="18" charset="0"/>
            </a:endParaRPr>
          </a:p>
        </p:txBody>
      </p:sp>
    </p:spTree>
    <p:extLst>
      <p:ext uri="{BB962C8B-B14F-4D97-AF65-F5344CB8AC3E}">
        <p14:creationId xmlns:p14="http://schemas.microsoft.com/office/powerpoint/2010/main" val="667210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p:cNvPicPr>
          <p:nvPr>
            <p:ph idx="1"/>
          </p:nvPr>
        </p:nvPicPr>
        <p:blipFill rotWithShape="1">
          <a:blip r:embed="rId3"/>
          <a:srcRect l="9039" t="21488" r="10383" b="-1"/>
          <a:stretch/>
        </p:blipFill>
        <p:spPr bwMode="auto">
          <a:xfrm>
            <a:off x="1066800" y="1524000"/>
            <a:ext cx="7010400" cy="4343400"/>
          </a:xfrm>
          <a:prstGeom prst="rect">
            <a:avLst/>
          </a:prstGeom>
          <a:solidFill>
            <a:srgbClr val="FFFFFF">
              <a:shade val="85000"/>
            </a:srgbClr>
          </a:solidFill>
          <a:ln w="88900" cap="sq">
            <a:noFill/>
            <a:miter lim="800000"/>
          </a:ln>
          <a:effectLst/>
          <a:extLst>
            <a:ext uri="{53640926-AAD7-44D8-BBD7-CCE9431645EC}">
              <a14:shadowObscured xmlns:a14="http://schemas.microsoft.com/office/drawing/2010/main"/>
            </a:ext>
          </a:extLst>
        </p:spPr>
      </p:pic>
      <p:sp>
        <p:nvSpPr>
          <p:cNvPr id="6" name="TextBox 5"/>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7" name="Rectangle 6"/>
          <p:cNvSpPr/>
          <p:nvPr/>
        </p:nvSpPr>
        <p:spPr>
          <a:xfrm>
            <a:off x="-3544" y="6353322"/>
            <a:ext cx="7428978" cy="861774"/>
          </a:xfrm>
          <a:prstGeom prst="rect">
            <a:avLst/>
          </a:prstGeom>
        </p:spPr>
        <p:txBody>
          <a:bodyPr wrap="square">
            <a:spAutoFit/>
          </a:bodyPr>
          <a:lstStyle/>
          <a:p>
            <a:pPr>
              <a:defRPr/>
            </a:pPr>
            <a:r>
              <a:rPr lang="en-US" sz="1000" dirty="0" smtClean="0">
                <a:solidFill>
                  <a:schemeClr val="tx1">
                    <a:lumMod val="75000"/>
                    <a:lumOff val="25000"/>
                  </a:schemeClr>
                </a:solidFill>
                <a:latin typeface="Bookman Old Style" pitchFamily="18" charset="0"/>
              </a:rPr>
              <a:t>As cited in:</a:t>
            </a:r>
          </a:p>
          <a:p>
            <a:pPr>
              <a:defRPr/>
            </a:pPr>
            <a:r>
              <a:rPr lang="en-US" sz="1000" dirty="0" smtClean="0">
                <a:solidFill>
                  <a:schemeClr val="tx1">
                    <a:lumMod val="75000"/>
                    <a:lumOff val="25000"/>
                  </a:schemeClr>
                </a:solidFill>
                <a:latin typeface="Bookman Old Style" pitchFamily="18" charset="0"/>
              </a:rPr>
              <a:t>Heldenfrels IV, F. (2012, Sept 27). Progress on closing the gaps and the future of higher education and the Texas workforce. San Antonio Regional Meeting Presentation. THECB and The Chamber. Retrieved from: thecb.state.tx.us</a:t>
            </a:r>
            <a:endParaRPr lang="en-US" sz="1000" dirty="0">
              <a:solidFill>
                <a:schemeClr val="tx1">
                  <a:lumMod val="75000"/>
                  <a:lumOff val="25000"/>
                </a:schemeClr>
              </a:solidFill>
              <a:latin typeface="Bookman Old Style" pitchFamily="18" charset="0"/>
            </a:endParaRPr>
          </a:p>
          <a:p>
            <a:pPr>
              <a:defRPr/>
            </a:pPr>
            <a:endParaRPr lang="en-US" sz="1000" dirty="0">
              <a:solidFill>
                <a:schemeClr val="tx1">
                  <a:lumMod val="75000"/>
                  <a:lumOff val="25000"/>
                </a:schemeClr>
              </a:solidFill>
              <a:latin typeface="Bookman Old Style" pitchFamily="18" charset="0"/>
            </a:endParaRPr>
          </a:p>
          <a:p>
            <a:pPr>
              <a:defRPr/>
            </a:pPr>
            <a:r>
              <a:rPr lang="en-US" sz="1000" dirty="0" smtClean="0">
                <a:solidFill>
                  <a:schemeClr val="tx1">
                    <a:lumMod val="75000"/>
                    <a:lumOff val="25000"/>
                  </a:schemeClr>
                </a:solidFill>
                <a:latin typeface="Bookman Old Style" pitchFamily="18" charset="0"/>
              </a:rPr>
              <a:t> </a:t>
            </a:r>
            <a:endParaRPr lang="en-US" sz="1000" dirty="0">
              <a:solidFill>
                <a:schemeClr val="tx1">
                  <a:lumMod val="75000"/>
                  <a:lumOff val="25000"/>
                </a:schemeClr>
              </a:solidFill>
              <a:latin typeface="Bookman Old Style" pitchFamily="18" charset="0"/>
            </a:endParaRPr>
          </a:p>
        </p:txBody>
      </p:sp>
      <p:grpSp>
        <p:nvGrpSpPr>
          <p:cNvPr id="8" name="Group 7"/>
          <p:cNvGrpSpPr/>
          <p:nvPr/>
        </p:nvGrpSpPr>
        <p:grpSpPr>
          <a:xfrm>
            <a:off x="409681" y="333480"/>
            <a:ext cx="8229599" cy="973439"/>
            <a:chOff x="-47519" y="-2608800"/>
            <a:chExt cx="8229599" cy="973439"/>
          </a:xfrm>
          <a:scene3d>
            <a:camera prst="orthographicFront"/>
            <a:lightRig rig="flat" dir="t"/>
          </a:scene3d>
        </p:grpSpPr>
        <p:sp>
          <p:nvSpPr>
            <p:cNvPr id="9" name="Rounded Rectangle 8"/>
            <p:cNvSpPr/>
            <p:nvPr/>
          </p:nvSpPr>
          <p:spPr>
            <a:xfrm>
              <a:off x="-47519" y="-2608800"/>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0" name="Rounded Rectangle 4"/>
            <p:cNvSpPr/>
            <p:nvPr/>
          </p:nvSpPr>
          <p:spPr>
            <a:xfrm>
              <a:off x="47519" y="-2561280"/>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Educational Attainment  Needs </a:t>
              </a:r>
              <a:endParaRPr lang="en-US" sz="4000" b="1" kern="1200" cap="none" dirty="0">
                <a:effectLst>
                  <a:outerShdw blurRad="38100" dist="38100" dir="2700000">
                    <a:srgbClr val="000000"/>
                  </a:outerShdw>
                </a:effectLst>
                <a:latin typeface="+mj-lt"/>
              </a:endParaRPr>
            </a:p>
          </p:txBody>
        </p:sp>
      </p:grpSp>
      <p:sp>
        <p:nvSpPr>
          <p:cNvPr id="11" name="TextBox 10"/>
          <p:cNvSpPr txBox="1"/>
          <p:nvPr/>
        </p:nvSpPr>
        <p:spPr>
          <a:xfrm>
            <a:off x="1074023" y="4956973"/>
            <a:ext cx="533400" cy="877163"/>
          </a:xfrm>
          <a:prstGeom prst="rect">
            <a:avLst/>
          </a:prstGeom>
          <a:solidFill>
            <a:schemeClr val="bg1"/>
          </a:solidFill>
        </p:spPr>
        <p:txBody>
          <a:bodyPr wrap="square" rtlCol="0">
            <a:spAutoFit/>
          </a:bodyPr>
          <a:lstStyle/>
          <a:p>
            <a:r>
              <a:rPr lang="en-US" sz="1700" dirty="0" smtClean="0">
                <a:solidFill>
                  <a:schemeClr val="bg1"/>
                </a:solidFill>
              </a:rPr>
              <a:t>sdfsdfdfg</a:t>
            </a:r>
            <a:endParaRPr lang="en-US" sz="1700" dirty="0">
              <a:solidFill>
                <a:schemeClr val="bg1"/>
              </a:solidFill>
            </a:endParaRPr>
          </a:p>
        </p:txBody>
      </p:sp>
    </p:spTree>
    <p:extLst>
      <p:ext uri="{BB962C8B-B14F-4D97-AF65-F5344CB8AC3E}">
        <p14:creationId xmlns:p14="http://schemas.microsoft.com/office/powerpoint/2010/main" val="826208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266957751"/>
              </p:ext>
            </p:extLst>
          </p:nvPr>
        </p:nvGraphicFramePr>
        <p:xfrm>
          <a:off x="1219200" y="153808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409681" y="333480"/>
            <a:ext cx="8229599" cy="973439"/>
            <a:chOff x="-47519" y="-2608800"/>
            <a:chExt cx="8229599" cy="973439"/>
          </a:xfrm>
          <a:scene3d>
            <a:camera prst="orthographicFront"/>
            <a:lightRig rig="flat" dir="t"/>
          </a:scene3d>
        </p:grpSpPr>
        <p:sp>
          <p:nvSpPr>
            <p:cNvPr id="5" name="Rounded Rectangle 4"/>
            <p:cNvSpPr/>
            <p:nvPr/>
          </p:nvSpPr>
          <p:spPr>
            <a:xfrm>
              <a:off x="-47519" y="-2608800"/>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Rounded Rectangle 4"/>
            <p:cNvSpPr/>
            <p:nvPr/>
          </p:nvSpPr>
          <p:spPr>
            <a:xfrm>
              <a:off x="47519" y="-2561280"/>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Educational Attainment  Needs </a:t>
              </a:r>
              <a:endParaRPr lang="en-US" sz="4000" b="1" kern="1200" cap="none" dirty="0">
                <a:effectLst>
                  <a:outerShdw blurRad="38100" dist="38100" dir="2700000">
                    <a:srgbClr val="000000"/>
                  </a:outerShdw>
                </a:effectLst>
                <a:latin typeface="+mj-lt"/>
              </a:endParaRPr>
            </a:p>
          </p:txBody>
        </p:sp>
      </p:grpSp>
      <p:sp>
        <p:nvSpPr>
          <p:cNvPr id="8" name="TextBox 7"/>
          <p:cNvSpPr txBox="1"/>
          <p:nvPr/>
        </p:nvSpPr>
        <p:spPr>
          <a:xfrm>
            <a:off x="2325666" y="6172200"/>
            <a:ext cx="4114800" cy="369332"/>
          </a:xfrm>
          <a:prstGeom prst="rect">
            <a:avLst/>
          </a:prstGeom>
          <a:solidFill>
            <a:schemeClr val="bg2"/>
          </a:solidFill>
        </p:spPr>
        <p:txBody>
          <a:bodyPr wrap="square" rtlCol="0">
            <a:spAutoFit/>
          </a:bodyPr>
          <a:lstStyle/>
          <a:p>
            <a:endParaRPr lang="en-US" dirty="0"/>
          </a:p>
        </p:txBody>
      </p:sp>
      <p:sp>
        <p:nvSpPr>
          <p:cNvPr id="9" name="Rounded Rectangle 8"/>
          <p:cNvSpPr/>
          <p:nvPr/>
        </p:nvSpPr>
        <p:spPr>
          <a:xfrm>
            <a:off x="1161787" y="2720525"/>
            <a:ext cx="1857481" cy="91440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161788" y="2743200"/>
            <a:ext cx="1857481" cy="923330"/>
          </a:xfrm>
          <a:prstGeom prst="rect">
            <a:avLst/>
          </a:prstGeom>
          <a:noFill/>
        </p:spPr>
        <p:txBody>
          <a:bodyPr wrap="square" rtlCol="0">
            <a:spAutoFit/>
          </a:bodyPr>
          <a:lstStyle/>
          <a:p>
            <a:pPr algn="ctr"/>
            <a:r>
              <a:rPr lang="en-US" b="1" dirty="0" smtClean="0">
                <a:solidFill>
                  <a:schemeClr val="tx1">
                    <a:lumMod val="75000"/>
                    <a:lumOff val="25000"/>
                  </a:schemeClr>
                </a:solidFill>
              </a:rPr>
              <a:t>High School Graduate or more, In Percent</a:t>
            </a:r>
            <a:endParaRPr lang="en-US" b="1" dirty="0">
              <a:solidFill>
                <a:schemeClr val="tx1">
                  <a:lumMod val="75000"/>
                  <a:lumOff val="25000"/>
                </a:schemeClr>
              </a:solidFill>
            </a:endParaRPr>
          </a:p>
        </p:txBody>
      </p:sp>
      <p:sp>
        <p:nvSpPr>
          <p:cNvPr id="11" name="TextBox 10"/>
          <p:cNvSpPr txBox="1"/>
          <p:nvPr/>
        </p:nvSpPr>
        <p:spPr>
          <a:xfrm>
            <a:off x="1140911" y="3886200"/>
            <a:ext cx="1857481" cy="923330"/>
          </a:xfrm>
          <a:prstGeom prst="rect">
            <a:avLst/>
          </a:prstGeom>
          <a:noFill/>
        </p:spPr>
        <p:txBody>
          <a:bodyPr wrap="square" rtlCol="0">
            <a:spAutoFit/>
          </a:bodyPr>
          <a:lstStyle/>
          <a:p>
            <a:pPr algn="ctr"/>
            <a:r>
              <a:rPr lang="en-US" b="1" dirty="0" smtClean="0">
                <a:solidFill>
                  <a:schemeClr val="tx1">
                    <a:lumMod val="75000"/>
                    <a:lumOff val="25000"/>
                  </a:schemeClr>
                </a:solidFill>
              </a:rPr>
              <a:t>Bachelor’s Degree or more, in percent </a:t>
            </a:r>
            <a:endParaRPr lang="en-US" b="1" dirty="0">
              <a:solidFill>
                <a:schemeClr val="tx1">
                  <a:lumMod val="75000"/>
                  <a:lumOff val="25000"/>
                </a:schemeClr>
              </a:solidFill>
            </a:endParaRPr>
          </a:p>
        </p:txBody>
      </p:sp>
      <p:sp>
        <p:nvSpPr>
          <p:cNvPr id="12" name="TextBox 11"/>
          <p:cNvSpPr txBox="1"/>
          <p:nvPr/>
        </p:nvSpPr>
        <p:spPr>
          <a:xfrm>
            <a:off x="1140911" y="5105400"/>
            <a:ext cx="1857481" cy="923330"/>
          </a:xfrm>
          <a:prstGeom prst="rect">
            <a:avLst/>
          </a:prstGeom>
          <a:noFill/>
        </p:spPr>
        <p:txBody>
          <a:bodyPr wrap="square" rtlCol="0">
            <a:spAutoFit/>
          </a:bodyPr>
          <a:lstStyle/>
          <a:p>
            <a:pPr algn="ctr"/>
            <a:r>
              <a:rPr lang="en-US" b="1" dirty="0" smtClean="0">
                <a:solidFill>
                  <a:schemeClr val="tx1">
                    <a:lumMod val="75000"/>
                    <a:lumOff val="25000"/>
                  </a:schemeClr>
                </a:solidFill>
              </a:rPr>
              <a:t>Advanced Degree or more, in percent</a:t>
            </a:r>
            <a:endParaRPr lang="en-US" b="1" dirty="0">
              <a:solidFill>
                <a:schemeClr val="tx1">
                  <a:lumMod val="75000"/>
                  <a:lumOff val="25000"/>
                </a:schemeClr>
              </a:solidFill>
            </a:endParaRPr>
          </a:p>
        </p:txBody>
      </p:sp>
      <p:sp>
        <p:nvSpPr>
          <p:cNvPr id="13" name="Rounded Rectangle 12"/>
          <p:cNvSpPr/>
          <p:nvPr/>
        </p:nvSpPr>
        <p:spPr>
          <a:xfrm>
            <a:off x="1161788" y="3890665"/>
            <a:ext cx="1857481" cy="91440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140911" y="5114330"/>
            <a:ext cx="1857481" cy="91440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6806" y="6356866"/>
            <a:ext cx="4760934" cy="430887"/>
          </a:xfrm>
          <a:prstGeom prst="rect">
            <a:avLst/>
          </a:prstGeom>
        </p:spPr>
        <p:txBody>
          <a:bodyPr wrap="square">
            <a:spAutoFit/>
          </a:bodyPr>
          <a:lstStyle/>
          <a:p>
            <a:pPr>
              <a:defRPr/>
            </a:pPr>
            <a:r>
              <a:rPr lang="en-US" sz="1100" dirty="0" smtClean="0">
                <a:solidFill>
                  <a:schemeClr val="tx1">
                    <a:lumMod val="75000"/>
                    <a:lumOff val="25000"/>
                  </a:schemeClr>
                </a:solidFill>
                <a:latin typeface="Bookman Old Style" pitchFamily="18" charset="0"/>
              </a:rPr>
              <a:t>From: U.S Census Bureau, 2009</a:t>
            </a:r>
          </a:p>
          <a:p>
            <a:pPr>
              <a:defRPr/>
            </a:pPr>
            <a:r>
              <a:rPr lang="en-US" sz="1100" dirty="0">
                <a:solidFill>
                  <a:schemeClr val="tx1">
                    <a:lumMod val="75000"/>
                    <a:lumOff val="25000"/>
                  </a:schemeClr>
                </a:solidFill>
                <a:latin typeface="Bookman Old Style" pitchFamily="18" charset="0"/>
              </a:rPr>
              <a:t>http://www.census.gov/compendia/statab/cats/education.html</a:t>
            </a:r>
          </a:p>
        </p:txBody>
      </p:sp>
    </p:spTree>
    <p:extLst>
      <p:ext uri="{BB962C8B-B14F-4D97-AF65-F5344CB8AC3E}">
        <p14:creationId xmlns:p14="http://schemas.microsoft.com/office/powerpoint/2010/main" val="3922375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491149" y="135916"/>
            <a:ext cx="8229600" cy="11430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5123776"/>
              </p:ext>
            </p:extLst>
          </p:nvPr>
        </p:nvGraphicFramePr>
        <p:xfrm>
          <a:off x="484886" y="1295400"/>
          <a:ext cx="8229600" cy="452596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0" y="199324"/>
            <a:ext cx="8991600" cy="973439"/>
            <a:chOff x="-152400" y="-2742956"/>
            <a:chExt cx="8409685" cy="973439"/>
          </a:xfrm>
          <a:scene3d>
            <a:camera prst="orthographicFront"/>
            <a:lightRig rig="flat" dir="t"/>
          </a:scene3d>
        </p:grpSpPr>
        <p:sp>
          <p:nvSpPr>
            <p:cNvPr id="6" name="Rounded Rectangle 5"/>
            <p:cNvSpPr/>
            <p:nvPr/>
          </p:nvSpPr>
          <p:spPr>
            <a:xfrm>
              <a:off x="27686" y="-2742956"/>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7" name="Rounded Rectangle 4"/>
            <p:cNvSpPr/>
            <p:nvPr/>
          </p:nvSpPr>
          <p:spPr>
            <a:xfrm>
              <a:off x="-152400" y="-2674064"/>
              <a:ext cx="8399247"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ts val="600"/>
                </a:spcAft>
              </a:pPr>
              <a:r>
                <a:rPr lang="en-US" sz="3200" b="1" dirty="0" smtClean="0">
                  <a:effectLst>
                    <a:outerShdw blurRad="38100" dist="38100" dir="2700000">
                      <a:srgbClr val="000000"/>
                    </a:outerShdw>
                  </a:effectLst>
                  <a:latin typeface="+mj-lt"/>
                </a:rPr>
                <a:t>Educational Attainment:</a:t>
              </a:r>
            </a:p>
            <a:p>
              <a:pPr lvl="0" algn="ctr" defTabSz="1778000" rtl="0">
                <a:lnSpc>
                  <a:spcPct val="90000"/>
                </a:lnSpc>
                <a:spcBef>
                  <a:spcPct val="0"/>
                </a:spcBef>
                <a:spcAft>
                  <a:spcPts val="600"/>
                </a:spcAft>
              </a:pPr>
              <a:r>
                <a:rPr lang="en-US" sz="2400" b="1" i="1" dirty="0" smtClean="0">
                  <a:latin typeface="+mj-lt"/>
                </a:rPr>
                <a:t>Texas Population with Associate Degree or Higher</a:t>
              </a:r>
              <a:endParaRPr lang="en-US" sz="2400" b="1" i="1" kern="1200" cap="none" dirty="0">
                <a:latin typeface="+mj-lt"/>
              </a:endParaRPr>
            </a:p>
          </p:txBody>
        </p:sp>
      </p:grpSp>
      <p:sp>
        <p:nvSpPr>
          <p:cNvPr id="8" name="TextBox 7"/>
          <p:cNvSpPr txBox="1"/>
          <p:nvPr/>
        </p:nvSpPr>
        <p:spPr>
          <a:xfrm>
            <a:off x="0" y="6384848"/>
            <a:ext cx="4267200" cy="461963"/>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200" dirty="0">
                <a:solidFill>
                  <a:schemeClr val="tx1">
                    <a:lumMod val="75000"/>
                    <a:lumOff val="25000"/>
                  </a:schemeClr>
                </a:solidFill>
                <a:latin typeface="Bookman Old Style" pitchFamily="18" charset="0"/>
              </a:rPr>
              <a:t>Report of The </a:t>
            </a:r>
            <a:r>
              <a:rPr lang="en-US" sz="1200" dirty="0" smtClean="0">
                <a:solidFill>
                  <a:schemeClr val="tx1">
                    <a:lumMod val="75000"/>
                    <a:lumOff val="25000"/>
                  </a:schemeClr>
                </a:solidFill>
                <a:latin typeface="Bookman Old Style" pitchFamily="18" charset="0"/>
              </a:rPr>
              <a:t>Select </a:t>
            </a:r>
            <a:r>
              <a:rPr lang="en-US" sz="1200" dirty="0">
                <a:solidFill>
                  <a:schemeClr val="tx1">
                    <a:lumMod val="75000"/>
                    <a:lumOff val="25000"/>
                  </a:schemeClr>
                </a:solidFill>
                <a:latin typeface="Bookman Old Style" pitchFamily="18" charset="0"/>
              </a:rPr>
              <a:t>Commission on Higher Education and Global Competitiveness, January 2009</a:t>
            </a:r>
          </a:p>
        </p:txBody>
      </p:sp>
    </p:spTree>
    <p:extLst>
      <p:ext uri="{BB962C8B-B14F-4D97-AF65-F5344CB8AC3E}">
        <p14:creationId xmlns:p14="http://schemas.microsoft.com/office/powerpoint/2010/main" val="4240390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00239" y="1371600"/>
            <a:ext cx="6143520" cy="4977066"/>
          </a:xfrm>
          <a:prstGeom prst="rect">
            <a:avLst/>
          </a:prstGeom>
          <a:ln w="88900" cap="sq" cmpd="thickThin">
            <a:solidFill>
              <a:schemeClr val="tx1">
                <a:lumMod val="75000"/>
                <a:lumOff val="25000"/>
              </a:schemeClr>
            </a:solidFill>
            <a:prstDash val="solid"/>
            <a:miter lim="800000"/>
          </a:ln>
          <a:effectLst>
            <a:innerShdw blurRad="76200">
              <a:srgbClr val="000000"/>
            </a:innerShdw>
          </a:effectLst>
        </p:spPr>
      </p:pic>
      <p:grpSp>
        <p:nvGrpSpPr>
          <p:cNvPr id="3" name="Group 2"/>
          <p:cNvGrpSpPr/>
          <p:nvPr/>
        </p:nvGrpSpPr>
        <p:grpSpPr>
          <a:xfrm>
            <a:off x="484886" y="199324"/>
            <a:ext cx="8229599" cy="973439"/>
            <a:chOff x="27686" y="-2742956"/>
            <a:chExt cx="8229599" cy="973439"/>
          </a:xfrm>
          <a:scene3d>
            <a:camera prst="orthographicFront"/>
            <a:lightRig rig="flat" dir="t"/>
          </a:scene3d>
        </p:grpSpPr>
        <p:sp>
          <p:nvSpPr>
            <p:cNvPr id="5" name="Rounded Rectangle 4"/>
            <p:cNvSpPr/>
            <p:nvPr/>
          </p:nvSpPr>
          <p:spPr>
            <a:xfrm>
              <a:off x="27686" y="-2742956"/>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Rounded Rectangle 4"/>
            <p:cNvSpPr/>
            <p:nvPr/>
          </p:nvSpPr>
          <p:spPr>
            <a:xfrm>
              <a:off x="64220" y="-2695438"/>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Texas P-16 Pipeline</a:t>
              </a:r>
              <a:endParaRPr lang="en-US" sz="4000" b="1" kern="1200" cap="none" dirty="0">
                <a:effectLst>
                  <a:outerShdw blurRad="38100" dist="38100" dir="2700000">
                    <a:srgbClr val="000000"/>
                  </a:outerShdw>
                </a:effectLst>
                <a:latin typeface="+mj-lt"/>
              </a:endParaRPr>
            </a:p>
          </p:txBody>
        </p:sp>
      </p:grpSp>
      <p:sp>
        <p:nvSpPr>
          <p:cNvPr id="2" name="TextBox 1"/>
          <p:cNvSpPr txBox="1"/>
          <p:nvPr/>
        </p:nvSpPr>
        <p:spPr>
          <a:xfrm>
            <a:off x="1752600" y="1562100"/>
            <a:ext cx="4010914" cy="5715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44446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285537415"/>
              </p:ext>
            </p:extLst>
          </p:nvPr>
        </p:nvGraphicFramePr>
        <p:xfrm>
          <a:off x="381000" y="1219200"/>
          <a:ext cx="8229600" cy="54102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484886" y="199324"/>
            <a:ext cx="8229599" cy="973439"/>
            <a:chOff x="27686" y="-2742956"/>
            <a:chExt cx="8229599" cy="973439"/>
          </a:xfrm>
          <a:scene3d>
            <a:camera prst="orthographicFront"/>
            <a:lightRig rig="flat" dir="t"/>
          </a:scene3d>
        </p:grpSpPr>
        <p:sp>
          <p:nvSpPr>
            <p:cNvPr id="8" name="Rounded Rectangle 7"/>
            <p:cNvSpPr/>
            <p:nvPr/>
          </p:nvSpPr>
          <p:spPr>
            <a:xfrm>
              <a:off x="27686" y="-2742956"/>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9" name="Rounded Rectangle 4"/>
            <p:cNvSpPr/>
            <p:nvPr/>
          </p:nvSpPr>
          <p:spPr>
            <a:xfrm>
              <a:off x="64220" y="-2695438"/>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Retention Rates Lower Each Year</a:t>
              </a:r>
              <a:endParaRPr lang="en-US" sz="4000" b="1" kern="1200" cap="none" dirty="0">
                <a:effectLst>
                  <a:outerShdw blurRad="38100" dist="38100" dir="2700000">
                    <a:srgbClr val="000000"/>
                  </a:outerShdw>
                </a:effectLst>
                <a:latin typeface="+mj-lt"/>
              </a:endParaRPr>
            </a:p>
          </p:txBody>
        </p:sp>
      </p:grpSp>
      <p:sp>
        <p:nvSpPr>
          <p:cNvPr id="10" name="TextBox 9"/>
          <p:cNvSpPr txBox="1"/>
          <p:nvPr/>
        </p:nvSpPr>
        <p:spPr>
          <a:xfrm>
            <a:off x="0" y="6502093"/>
            <a:ext cx="6173244" cy="400110"/>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Complete College America/Alliance of the States 2011 Texas Report</a:t>
            </a:r>
          </a:p>
          <a:p>
            <a:pPr>
              <a:defRPr/>
            </a:pPr>
            <a:r>
              <a:rPr lang="en-US" sz="1000" dirty="0">
                <a:solidFill>
                  <a:schemeClr val="tx1">
                    <a:lumMod val="75000"/>
                    <a:lumOff val="25000"/>
                  </a:schemeClr>
                </a:solidFill>
                <a:latin typeface="Bookman Old Style" pitchFamily="18" charset="0"/>
              </a:rPr>
              <a:t>Retrieved from: http://www.completecollege.org/state_data/</a:t>
            </a:r>
          </a:p>
        </p:txBody>
      </p:sp>
    </p:spTree>
    <p:extLst>
      <p:ext uri="{BB962C8B-B14F-4D97-AF65-F5344CB8AC3E}">
        <p14:creationId xmlns:p14="http://schemas.microsoft.com/office/powerpoint/2010/main" val="275567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21129382"/>
              </p:ext>
            </p:extLst>
          </p:nvPr>
        </p:nvGraphicFramePr>
        <p:xfrm>
          <a:off x="152400" y="152400"/>
          <a:ext cx="8991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227116" y="983671"/>
            <a:ext cx="1981200" cy="461665"/>
          </a:xfrm>
          <a:prstGeom prst="rect">
            <a:avLst/>
          </a:prstGeom>
          <a:noFill/>
        </p:spPr>
        <p:txBody>
          <a:bodyPr wrap="square" rtlCol="0">
            <a:spAutoFit/>
          </a:bodyPr>
          <a:lstStyle/>
          <a:p>
            <a:pPr algn="ctr"/>
            <a:r>
              <a:rPr lang="en-US" sz="1200" b="1" dirty="0" smtClean="0">
                <a:solidFill>
                  <a:prstClr val="white"/>
                </a:solidFill>
                <a:effectLst>
                  <a:outerShdw blurRad="38100" dist="38100" dir="2700000" algn="tl">
                    <a:srgbClr val="000000">
                      <a:alpha val="43137"/>
                    </a:srgbClr>
                  </a:outerShdw>
                </a:effectLst>
              </a:rPr>
              <a:t>Of first time degree-seeking students who enroll</a:t>
            </a:r>
            <a:endParaRPr lang="en-US" sz="1200" b="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3581400" y="1445336"/>
            <a:ext cx="4267200" cy="369332"/>
          </a:xfrm>
          <a:prstGeom prst="rect">
            <a:avLst/>
          </a:prstGeom>
          <a:noFill/>
        </p:spPr>
        <p:txBody>
          <a:bodyPr wrap="square" rtlCol="0">
            <a:spAutoFit/>
          </a:bodyPr>
          <a:lstStyle/>
          <a:p>
            <a:r>
              <a:rPr lang="en-US" i="1" dirty="0" smtClean="0">
                <a:solidFill>
                  <a:prstClr val="black">
                    <a:lumMod val="85000"/>
                    <a:lumOff val="15000"/>
                  </a:prstClr>
                </a:solidFill>
              </a:rPr>
              <a:t>Full-Time			Part-Time</a:t>
            </a:r>
            <a:endParaRPr lang="en-US" i="1" dirty="0">
              <a:solidFill>
                <a:prstClr val="black">
                  <a:lumMod val="85000"/>
                  <a:lumOff val="15000"/>
                </a:prstClr>
              </a:solidFill>
            </a:endParaRPr>
          </a:p>
        </p:txBody>
      </p:sp>
      <p:sp>
        <p:nvSpPr>
          <p:cNvPr id="6" name="TextBox 5"/>
          <p:cNvSpPr txBox="1"/>
          <p:nvPr/>
        </p:nvSpPr>
        <p:spPr>
          <a:xfrm>
            <a:off x="1339438" y="1866077"/>
            <a:ext cx="1295400" cy="369332"/>
          </a:xfrm>
          <a:prstGeom prst="rect">
            <a:avLst/>
          </a:prstGeom>
          <a:noFill/>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rPr>
              <a:t>Enroll</a:t>
            </a:r>
            <a:endParaRPr lang="en-US" b="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1339438" y="2688230"/>
            <a:ext cx="1295400" cy="646331"/>
          </a:xfrm>
          <a:prstGeom prst="rect">
            <a:avLst/>
          </a:prstGeom>
          <a:noFill/>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rPr>
              <a:t>Graduate in &lt; 4 yrs.</a:t>
            </a:r>
            <a:endParaRPr lang="en-US" b="1"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1361210" y="3505200"/>
            <a:ext cx="1295400" cy="646331"/>
          </a:xfrm>
          <a:prstGeom prst="rect">
            <a:avLst/>
          </a:prstGeom>
          <a:noFill/>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rPr>
              <a:t>Graduate in 5-6 yrs.</a:t>
            </a:r>
            <a:endParaRPr lang="en-US" b="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1409206" y="4343400"/>
            <a:ext cx="1295400" cy="646331"/>
          </a:xfrm>
          <a:prstGeom prst="rect">
            <a:avLst/>
          </a:prstGeom>
          <a:noFill/>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rPr>
              <a:t>Total Graduates</a:t>
            </a:r>
            <a:endParaRPr lang="en-US" b="1" dirty="0">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1409206" y="5124179"/>
            <a:ext cx="1295400" cy="923330"/>
          </a:xfrm>
          <a:prstGeom prst="rect">
            <a:avLst/>
          </a:prstGeom>
          <a:noFill/>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rPr>
              <a:t>Still enrolled after 6 yrs.</a:t>
            </a:r>
            <a:endParaRPr lang="en-US" b="1" dirty="0">
              <a:solidFill>
                <a:prstClr val="white"/>
              </a:solidFill>
              <a:effectLst>
                <a:outerShdw blurRad="38100" dist="38100" dir="2700000" algn="tl">
                  <a:srgbClr val="000000">
                    <a:alpha val="43137"/>
                  </a:srgbClr>
                </a:outerShdw>
              </a:effectLst>
            </a:endParaRPr>
          </a:p>
        </p:txBody>
      </p:sp>
      <p:sp>
        <p:nvSpPr>
          <p:cNvPr id="11" name="TextBox 10"/>
          <p:cNvSpPr txBox="1"/>
          <p:nvPr/>
        </p:nvSpPr>
        <p:spPr>
          <a:xfrm>
            <a:off x="1409206" y="6019800"/>
            <a:ext cx="1295400" cy="923330"/>
          </a:xfrm>
          <a:prstGeom prst="rect">
            <a:avLst/>
          </a:prstGeom>
          <a:noFill/>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rPr>
              <a:t>No longer enrolled, no degree</a:t>
            </a:r>
            <a:endParaRPr lang="en-US" b="1" dirty="0">
              <a:solidFill>
                <a:prstClr val="white"/>
              </a:solidFill>
              <a:effectLst>
                <a:outerShdw blurRad="38100" dist="38100" dir="2700000" algn="tl">
                  <a:srgbClr val="000000">
                    <a:alpha val="43137"/>
                  </a:srgbClr>
                </a:outerShdw>
              </a:effectLst>
            </a:endParaRPr>
          </a:p>
        </p:txBody>
      </p:sp>
      <p:sp>
        <p:nvSpPr>
          <p:cNvPr id="12" name="TextBox 11"/>
          <p:cNvSpPr txBox="1"/>
          <p:nvPr/>
        </p:nvSpPr>
        <p:spPr>
          <a:xfrm>
            <a:off x="975014" y="1566207"/>
            <a:ext cx="3459184" cy="4524315"/>
          </a:xfrm>
          <a:prstGeom prst="rect">
            <a:avLst/>
          </a:prstGeom>
          <a:solidFill>
            <a:schemeClr val="bg2"/>
          </a:solidFill>
          <a:ln w="57150" cap="rnd" cmpd="thickThin">
            <a:solidFill>
              <a:schemeClr val="tx1"/>
            </a:solidFill>
          </a:ln>
        </p:spPr>
        <p:txBody>
          <a:bodyPr wrap="square" rtlCol="0">
            <a:spAutoFit/>
          </a:bodyPr>
          <a:lstStyle/>
          <a:p>
            <a:pPr algn="ctr"/>
            <a:r>
              <a:rPr lang="en-US" sz="3600" dirty="0" smtClean="0">
                <a:ln>
                  <a:solidFill>
                    <a:prstClr val="black"/>
                  </a:solidFill>
                </a:ln>
                <a:solidFill>
                  <a:prstClr val="black"/>
                </a:solidFill>
                <a:effectLst>
                  <a:outerShdw blurRad="38100" dist="38100" dir="2700000" algn="tl">
                    <a:srgbClr val="000000">
                      <a:alpha val="43137"/>
                    </a:srgbClr>
                  </a:outerShdw>
                </a:effectLst>
              </a:rPr>
              <a:t>Number of Every 100 Texas </a:t>
            </a:r>
            <a:r>
              <a:rPr lang="en-US" sz="3600" dirty="0">
                <a:ln>
                  <a:solidFill>
                    <a:prstClr val="black"/>
                  </a:solidFill>
                </a:ln>
                <a:solidFill>
                  <a:prstClr val="black"/>
                </a:solidFill>
                <a:effectLst>
                  <a:outerShdw blurRad="38100" dist="38100" dir="2700000" algn="tl">
                    <a:srgbClr val="000000">
                      <a:alpha val="43137"/>
                    </a:srgbClr>
                  </a:outerShdw>
                </a:effectLst>
              </a:rPr>
              <a:t>P</a:t>
            </a:r>
            <a:r>
              <a:rPr lang="en-US" sz="3600" dirty="0" smtClean="0">
                <a:ln>
                  <a:solidFill>
                    <a:prstClr val="black"/>
                  </a:solidFill>
                </a:ln>
                <a:solidFill>
                  <a:prstClr val="black"/>
                </a:solidFill>
                <a:effectLst>
                  <a:outerShdw blurRad="38100" dist="38100" dir="2700000" algn="tl">
                    <a:srgbClr val="000000">
                      <a:alpha val="43137"/>
                    </a:srgbClr>
                  </a:outerShdw>
                </a:effectLst>
              </a:rPr>
              <a:t>ublic University Students Who Earn a Postsecondary Degree Within 6 years:</a:t>
            </a:r>
            <a:endParaRPr lang="en-US" sz="3600" dirty="0">
              <a:ln>
                <a:solidFill>
                  <a:prstClr val="black"/>
                </a:solidFill>
              </a:ln>
              <a:solidFill>
                <a:prstClr val="black"/>
              </a:solidFill>
              <a:effectLst>
                <a:outerShdw blurRad="38100" dist="38100" dir="2700000" algn="tl">
                  <a:srgbClr val="000000">
                    <a:alpha val="43137"/>
                  </a:srgbClr>
                </a:outerShdw>
              </a:effectLst>
            </a:endParaRPr>
          </a:p>
        </p:txBody>
      </p:sp>
      <p:sp>
        <p:nvSpPr>
          <p:cNvPr id="13" name="TextBox 12"/>
          <p:cNvSpPr txBox="1"/>
          <p:nvPr/>
        </p:nvSpPr>
        <p:spPr>
          <a:xfrm>
            <a:off x="5715000" y="2199387"/>
            <a:ext cx="2743200" cy="2554545"/>
          </a:xfrm>
          <a:prstGeom prst="rect">
            <a:avLst/>
          </a:prstGeom>
          <a:solidFill>
            <a:schemeClr val="bg2"/>
          </a:solidFill>
          <a:ln w="57150" cap="rnd" cmpd="thickThin">
            <a:solidFill>
              <a:schemeClr val="tx1"/>
            </a:solidFill>
          </a:ln>
        </p:spPr>
        <p:txBody>
          <a:bodyPr wrap="square" rtlCol="0">
            <a:spAutoFit/>
          </a:bodyPr>
          <a:lstStyle/>
          <a:p>
            <a:pPr algn="ctr"/>
            <a:endParaRPr lang="en-US" sz="4400" dirty="0" smtClean="0">
              <a:solidFill>
                <a:prstClr val="black"/>
              </a:solidFill>
            </a:endParaRPr>
          </a:p>
          <a:p>
            <a:pPr algn="ctr"/>
            <a:r>
              <a:rPr lang="en-US" sz="7200" i="1" dirty="0" smtClean="0">
                <a:solidFill>
                  <a:prstClr val="black"/>
                </a:solidFill>
                <a:effectLst>
                  <a:outerShdw blurRad="38100" dist="38100" dir="2700000" algn="tl">
                    <a:srgbClr val="000000">
                      <a:alpha val="43137"/>
                    </a:srgbClr>
                  </a:outerShdw>
                </a:effectLst>
              </a:rPr>
              <a:t>57</a:t>
            </a:r>
          </a:p>
          <a:p>
            <a:pPr algn="ctr"/>
            <a:endParaRPr lang="en-US" sz="4400" dirty="0">
              <a:solidFill>
                <a:prstClr val="black"/>
              </a:solidFill>
            </a:endParaRPr>
          </a:p>
        </p:txBody>
      </p:sp>
    </p:spTree>
    <p:extLst>
      <p:ext uri="{BB962C8B-B14F-4D97-AF65-F5344CB8AC3E}">
        <p14:creationId xmlns:p14="http://schemas.microsoft.com/office/powerpoint/2010/main" val="12002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00E4CFB-3798-4C09-B200-A621DCC200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9E88BCD-4384-4626-901F-6B90DAC1A6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45C12B90-1409-4107-996A-240235A1A49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1D750F31-940E-495B-BE82-AECEA826A4B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359DA0A5-A5CA-4AEE-A896-167C4AF0E2A1}"/>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A523B14A-93BF-4CF0-A00A-DF6F344B032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182ABE95-7EC0-462F-9F4F-CABC7821A4F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2C91D69D-9102-4DE1-96C1-58C09911A26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313C5F69-1F73-41C5-80E4-9B6159733A26}"/>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graphicEl>
                                              <a:dgm id="{39406E24-C2DE-48B3-A725-FA3938897662}"/>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F95ABD0A-5180-4D61-A1E1-5A3D728D1FBB}"/>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graphicEl>
                                              <a:dgm id="{D83B7FE0-C2D7-4D26-B760-3EC65D3D6FDC}"/>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graphicEl>
                                              <a:dgm id="{C47F0E4D-0A6B-4B73-8B36-3346E761B844}"/>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graphicEl>
                                              <a:dgm id="{C8926C7C-6954-4D8F-9057-80BE33FD9A62}"/>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
                                            <p:graphicEl>
                                              <a:dgm id="{35A879B0-4359-4694-A259-19A4EAB2A659}"/>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p:bldP spid="5" grpId="0"/>
      <p:bldP spid="6" grpId="0"/>
      <p:bldP spid="7" grpId="0"/>
      <p:bldP spid="8" grpId="0"/>
      <p:bldP spid="9" grpId="0"/>
      <p:bldP spid="10" grpId="0"/>
      <p:bldP spid="11"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699" y="1447800"/>
            <a:ext cx="8229600" cy="4525963"/>
          </a:xfrm>
        </p:spPr>
        <p:txBody>
          <a:bodyPr/>
          <a:lstStyle/>
          <a:p>
            <a:r>
              <a:rPr lang="en-US" dirty="0" smtClean="0">
                <a:solidFill>
                  <a:schemeClr val="tx1">
                    <a:lumMod val="75000"/>
                    <a:lumOff val="25000"/>
                  </a:schemeClr>
                </a:solidFill>
              </a:rPr>
              <a:t>According to ACT,</a:t>
            </a:r>
          </a:p>
          <a:p>
            <a:pPr lvl="1">
              <a:spcBef>
                <a:spcPts val="1200"/>
              </a:spcBef>
            </a:pPr>
            <a:r>
              <a:rPr lang="en-US" dirty="0" smtClean="0">
                <a:solidFill>
                  <a:schemeClr val="tx1">
                    <a:lumMod val="75000"/>
                    <a:lumOff val="25000"/>
                  </a:schemeClr>
                </a:solidFill>
              </a:rPr>
              <a:t>25% of ACT-tested high school graduates met the 2012 college readiness benchmark.</a:t>
            </a:r>
          </a:p>
          <a:p>
            <a:pPr lvl="1">
              <a:spcBef>
                <a:spcPts val="1200"/>
              </a:spcBef>
            </a:pPr>
            <a:r>
              <a:rPr lang="en-US" dirty="0" smtClean="0">
                <a:solidFill>
                  <a:schemeClr val="tx1">
                    <a:lumMod val="75000"/>
                    <a:lumOff val="25000"/>
                  </a:schemeClr>
                </a:solidFill>
              </a:rPr>
              <a:t>Between 2008-2012 ACT benchmark attainment percentages remained stable (22%-25%)</a:t>
            </a:r>
          </a:p>
          <a:p>
            <a:pPr lvl="1">
              <a:spcBef>
                <a:spcPts val="1200"/>
              </a:spcBef>
            </a:pPr>
            <a:r>
              <a:rPr lang="en-US" dirty="0" smtClean="0">
                <a:solidFill>
                  <a:schemeClr val="tx1">
                    <a:lumMod val="75000"/>
                    <a:lumOff val="25000"/>
                  </a:schemeClr>
                </a:solidFill>
              </a:rPr>
              <a:t>African American graduates were least likely to meet the benchmarks in English, Reading, Mathematics, and Science - 5% </a:t>
            </a:r>
          </a:p>
          <a:p>
            <a:pPr marL="457200" lvl="1" indent="0">
              <a:spcBef>
                <a:spcPts val="0"/>
              </a:spcBef>
              <a:buNone/>
            </a:pPr>
            <a:r>
              <a:rPr lang="en-US" dirty="0" smtClean="0">
                <a:solidFill>
                  <a:schemeClr val="tx1">
                    <a:lumMod val="75000"/>
                    <a:lumOff val="25000"/>
                  </a:schemeClr>
                </a:solidFill>
              </a:rPr>
              <a:t>    </a:t>
            </a:r>
            <a:r>
              <a:rPr lang="en-US" sz="2400" i="1" dirty="0" smtClean="0">
                <a:solidFill>
                  <a:schemeClr val="tx1">
                    <a:lumMod val="75000"/>
                    <a:lumOff val="25000"/>
                  </a:schemeClr>
                </a:solidFill>
              </a:rPr>
              <a:t>(Asian – 42%, White – 32%, and Hispanic – 13%)</a:t>
            </a:r>
            <a:endParaRPr lang="en-US" i="1" dirty="0">
              <a:solidFill>
                <a:schemeClr val="tx1">
                  <a:lumMod val="75000"/>
                  <a:lumOff val="25000"/>
                </a:schemeClr>
              </a:solidFill>
            </a:endParaRPr>
          </a:p>
        </p:txBody>
      </p:sp>
      <p:sp>
        <p:nvSpPr>
          <p:cNvPr id="4" name="TextBox 3"/>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61300"/>
            <a:ext cx="6781800" cy="246221"/>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ACT, Inc. 2012</a:t>
            </a:r>
            <a:endParaRPr lang="en-US" sz="1000" dirty="0">
              <a:solidFill>
                <a:schemeClr val="tx1">
                  <a:lumMod val="75000"/>
                  <a:lumOff val="25000"/>
                </a:schemeClr>
              </a:solidFill>
              <a:latin typeface="Bookman Old Style" pitchFamily="18" charset="0"/>
            </a:endParaRPr>
          </a:p>
        </p:txBody>
      </p:sp>
      <p:grpSp>
        <p:nvGrpSpPr>
          <p:cNvPr id="6" name="Group 5"/>
          <p:cNvGrpSpPr/>
          <p:nvPr/>
        </p:nvGrpSpPr>
        <p:grpSpPr>
          <a:xfrm>
            <a:off x="570917" y="209762"/>
            <a:ext cx="8229599" cy="973439"/>
            <a:chOff x="75204" y="-3447594"/>
            <a:chExt cx="8229599" cy="973439"/>
          </a:xfrm>
          <a:scene3d>
            <a:camera prst="orthographicFront"/>
            <a:lightRig rig="flat" dir="t"/>
          </a:scene3d>
        </p:grpSpPr>
        <p:sp>
          <p:nvSpPr>
            <p:cNvPr id="7" name="Rounded Rectangle 6"/>
            <p:cNvSpPr/>
            <p:nvPr/>
          </p:nvSpPr>
          <p:spPr>
            <a:xfrm>
              <a:off x="75204" y="-3447594"/>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8" name="Rounded Rectangle 4"/>
            <p:cNvSpPr/>
            <p:nvPr/>
          </p:nvSpPr>
          <p:spPr>
            <a:xfrm>
              <a:off x="122724" y="-3352556"/>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Are Students College Ready?</a:t>
              </a:r>
              <a:endParaRPr lang="en-US" sz="4000" b="1" kern="1200" cap="none" dirty="0">
                <a:effectLst>
                  <a:outerShdw blurRad="38100" dist="38100" dir="2700000">
                    <a:srgbClr val="000000"/>
                  </a:outerShdw>
                </a:effectLst>
                <a:latin typeface="+mj-lt"/>
              </a:endParaRPr>
            </a:p>
          </p:txBody>
        </p:sp>
      </p:grpSp>
    </p:spTree>
    <p:extLst>
      <p:ext uri="{BB962C8B-B14F-4D97-AF65-F5344CB8AC3E}">
        <p14:creationId xmlns:p14="http://schemas.microsoft.com/office/powerpoint/2010/main" val="2464360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799" y="1634296"/>
            <a:ext cx="4503336"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tx1">
                    <a:lumMod val="75000"/>
                    <a:lumOff val="25000"/>
                  </a:schemeClr>
                </a:solidFill>
                <a:effectLst>
                  <a:outerShdw blurRad="38100" dist="38100" dir="2700000" algn="tl">
                    <a:srgbClr val="000000">
                      <a:alpha val="43137"/>
                    </a:srgbClr>
                  </a:outerShdw>
                </a:effectLst>
              </a:rPr>
              <a:t>51% of those entering a </a:t>
            </a:r>
          </a:p>
          <a:p>
            <a:r>
              <a:rPr lang="en-US" sz="2400" b="1" dirty="0" smtClean="0">
                <a:solidFill>
                  <a:schemeClr val="tx1">
                    <a:lumMod val="75000"/>
                    <a:lumOff val="25000"/>
                  </a:schemeClr>
                </a:solidFill>
                <a:effectLst>
                  <a:outerShdw blurRad="38100" dist="38100" dir="2700000" algn="tl">
                    <a:srgbClr val="000000">
                      <a:alpha val="43137"/>
                    </a:srgbClr>
                  </a:outerShdw>
                </a:effectLst>
              </a:rPr>
              <a:t>2-year college enrolled in remediation. </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sp>
        <p:nvSpPr>
          <p:cNvPr id="17" name="TextBox 16"/>
          <p:cNvSpPr txBox="1"/>
          <p:nvPr/>
        </p:nvSpPr>
        <p:spPr>
          <a:xfrm>
            <a:off x="518044" y="4106623"/>
            <a:ext cx="4330843" cy="830997"/>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tx1">
                    <a:lumMod val="75000"/>
                    <a:lumOff val="25000"/>
                  </a:schemeClr>
                </a:solidFill>
                <a:effectLst>
                  <a:outerShdw blurRad="38100" dist="38100" dir="2700000" algn="tl">
                    <a:srgbClr val="000000">
                      <a:alpha val="43137"/>
                    </a:srgbClr>
                  </a:outerShdw>
                </a:effectLst>
              </a:rPr>
              <a:t>22.5% of those entering a 4-year college enrolled in remediation. </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grpSp>
        <p:nvGrpSpPr>
          <p:cNvPr id="4" name="Group 3"/>
          <p:cNvGrpSpPr/>
          <p:nvPr/>
        </p:nvGrpSpPr>
        <p:grpSpPr>
          <a:xfrm>
            <a:off x="5599713" y="1634296"/>
            <a:ext cx="3004700" cy="1270950"/>
            <a:chOff x="5036736" y="2208156"/>
            <a:chExt cx="3040464" cy="1144436"/>
          </a:xfrm>
        </p:grpSpPr>
        <p:pic>
          <p:nvPicPr>
            <p:cNvPr id="31"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646336" y="2679774"/>
              <a:ext cx="609600" cy="6728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36736" y="2208156"/>
              <a:ext cx="3040464" cy="1144436"/>
              <a:chOff x="5036736" y="2208156"/>
              <a:chExt cx="3040464" cy="1144436"/>
            </a:xfrm>
          </p:grpSpPr>
          <p:pic>
            <p:nvPicPr>
              <p:cNvPr id="1031"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072743"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646336"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484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http://www.clker.com/cliparts/5/3/5/e/1195435149986189703schooldesk_aj_ashton_01.svg.med.png"/>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aturation sat="330000"/>
                        </a14:imgEffect>
                      </a14:imgLayer>
                    </a14:imgProps>
                  </a:ext>
                  <a:ext uri="{28A0092B-C50C-407E-A947-70E740481C1C}">
                    <a14:useLocalDpi xmlns:a14="http://schemas.microsoft.com/office/drawing/2010/main" val="0"/>
                  </a:ext>
                </a:extLst>
              </a:blip>
              <a:srcRect/>
              <a:stretch>
                <a:fillRect/>
              </a:stretch>
            </p:blipFill>
            <p:spPr bwMode="auto">
              <a:xfrm>
                <a:off x="5036736"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248400"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58000"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30984" y="2679774"/>
                <a:ext cx="609600" cy="67281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 name="Group 5"/>
          <p:cNvGrpSpPr/>
          <p:nvPr/>
        </p:nvGrpSpPr>
        <p:grpSpPr>
          <a:xfrm>
            <a:off x="5432811" y="4106623"/>
            <a:ext cx="3012739" cy="1283865"/>
            <a:chOff x="5072743" y="4117107"/>
            <a:chExt cx="3004457" cy="1164524"/>
          </a:xfrm>
        </p:grpSpPr>
        <p:pic>
          <p:nvPicPr>
            <p:cNvPr id="37"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072743" y="4117107"/>
              <a:ext cx="3004457" cy="1164524"/>
              <a:chOff x="5072743" y="4117107"/>
              <a:chExt cx="3004457" cy="1164524"/>
            </a:xfrm>
          </p:grpSpPr>
          <p:pic>
            <p:nvPicPr>
              <p:cNvPr id="35"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072743" y="4163728"/>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413971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4117107"/>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48400" y="413971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91943" y="4566399"/>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682343" y="4167138"/>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687367" y="4608813"/>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2801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6" name="TextBox 45"/>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grpSp>
        <p:nvGrpSpPr>
          <p:cNvPr id="48" name="Group 47"/>
          <p:cNvGrpSpPr/>
          <p:nvPr/>
        </p:nvGrpSpPr>
        <p:grpSpPr>
          <a:xfrm>
            <a:off x="569486" y="382900"/>
            <a:ext cx="8229599" cy="973439"/>
            <a:chOff x="27686" y="-2742956"/>
            <a:chExt cx="8229599" cy="973439"/>
          </a:xfrm>
          <a:scene3d>
            <a:camera prst="orthographicFront"/>
            <a:lightRig rig="flat" dir="t"/>
          </a:scene3d>
        </p:grpSpPr>
        <p:sp>
          <p:nvSpPr>
            <p:cNvPr id="49" name="Rounded Rectangle 48"/>
            <p:cNvSpPr/>
            <p:nvPr/>
          </p:nvSpPr>
          <p:spPr>
            <a:xfrm>
              <a:off x="27686" y="-2742956"/>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50" name="Rounded Rectangle 4"/>
            <p:cNvSpPr/>
            <p:nvPr/>
          </p:nvSpPr>
          <p:spPr>
            <a:xfrm>
              <a:off x="112286" y="-2674064"/>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effectLst>
                    <a:outerShdw blurRad="38100" dist="38100" dir="2700000">
                      <a:srgbClr val="000000"/>
                    </a:outerShdw>
                  </a:effectLst>
                  <a:latin typeface="+mj-lt"/>
                </a:rPr>
                <a:t>Too Many First Year Students in College Need Remediation</a:t>
              </a:r>
              <a:endParaRPr lang="en-US" sz="3600" b="1" kern="1200" cap="none" dirty="0">
                <a:effectLst>
                  <a:outerShdw blurRad="38100" dist="38100" dir="2700000">
                    <a:srgbClr val="000000"/>
                  </a:outerShdw>
                </a:effectLst>
                <a:latin typeface="+mj-lt"/>
              </a:endParaRPr>
            </a:p>
          </p:txBody>
        </p:sp>
      </p:grpSp>
      <p:sp>
        <p:nvSpPr>
          <p:cNvPr id="2" name="TextBox 1"/>
          <p:cNvSpPr txBox="1"/>
          <p:nvPr/>
        </p:nvSpPr>
        <p:spPr>
          <a:xfrm>
            <a:off x="471464" y="2743200"/>
            <a:ext cx="8356848" cy="1200329"/>
          </a:xfrm>
          <a:prstGeom prst="rect">
            <a:avLst/>
          </a:prstGeom>
          <a:noFill/>
        </p:spPr>
        <p:txBody>
          <a:bodyPr wrap="square" rtlCol="0">
            <a:spAutoFit/>
          </a:bodyPr>
          <a:lstStyle/>
          <a:p>
            <a:r>
              <a:rPr lang="en-US" b="1" dirty="0" smtClean="0">
                <a:solidFill>
                  <a:schemeClr val="tx1">
                    <a:lumMod val="65000"/>
                    <a:lumOff val="35000"/>
                  </a:schemeClr>
                </a:solidFill>
                <a:effectLst>
                  <a:outerShdw blurRad="38100" dist="38100" dir="2700000" algn="tl">
                    <a:srgbClr val="000000">
                      <a:alpha val="43137"/>
                    </a:srgbClr>
                  </a:outerShdw>
                </a:effectLst>
              </a:rPr>
              <a:t>Of those students…</a:t>
            </a:r>
          </a:p>
          <a:p>
            <a:r>
              <a:rPr lang="en-US" b="1" i="1" dirty="0" smtClean="0">
                <a:solidFill>
                  <a:schemeClr val="tx1">
                    <a:lumMod val="65000"/>
                    <a:lumOff val="35000"/>
                  </a:schemeClr>
                </a:solidFill>
                <a:effectLst>
                  <a:outerShdw blurRad="38100" dist="38100" dir="2700000" algn="tl">
                    <a:srgbClr val="000000">
                      <a:alpha val="43137"/>
                    </a:srgbClr>
                  </a:outerShdw>
                </a:effectLst>
              </a:rPr>
              <a:t>30% completed the remediation</a:t>
            </a:r>
          </a:p>
          <a:p>
            <a:r>
              <a:rPr lang="en-US" b="1" i="1" dirty="0" smtClean="0">
                <a:solidFill>
                  <a:schemeClr val="tx1">
                    <a:lumMod val="65000"/>
                    <a:lumOff val="35000"/>
                  </a:schemeClr>
                </a:solidFill>
                <a:effectLst>
                  <a:outerShdw blurRad="38100" dist="38100" dir="2700000" algn="tl">
                    <a:srgbClr val="000000">
                      <a:alpha val="43137"/>
                    </a:srgbClr>
                  </a:outerShdw>
                </a:effectLst>
              </a:rPr>
              <a:t>14.3% completed the remediation and associated college-level courses in 2 years</a:t>
            </a:r>
          </a:p>
          <a:p>
            <a:r>
              <a:rPr lang="en-US" b="1" i="1" dirty="0" smtClean="0">
                <a:solidFill>
                  <a:schemeClr val="tx1">
                    <a:lumMod val="65000"/>
                    <a:lumOff val="35000"/>
                  </a:schemeClr>
                </a:solidFill>
                <a:effectLst>
                  <a:outerShdw blurRad="38100" dist="38100" dir="2700000" algn="tl">
                    <a:srgbClr val="000000">
                      <a:alpha val="43137"/>
                    </a:srgbClr>
                  </a:outerShdw>
                </a:effectLst>
              </a:rPr>
              <a:t>5.8% Graduated within three years </a:t>
            </a:r>
            <a:endParaRPr lang="en-US" b="1" i="1" dirty="0">
              <a:solidFill>
                <a:schemeClr val="tx1">
                  <a:lumMod val="65000"/>
                  <a:lumOff val="35000"/>
                </a:schemeClr>
              </a:solidFill>
              <a:effectLst>
                <a:outerShdw blurRad="38100" dist="38100" dir="2700000" algn="tl">
                  <a:srgbClr val="000000">
                    <a:alpha val="43137"/>
                  </a:srgbClr>
                </a:outerShdw>
              </a:effectLst>
            </a:endParaRPr>
          </a:p>
        </p:txBody>
      </p:sp>
      <p:sp>
        <p:nvSpPr>
          <p:cNvPr id="45" name="TextBox 44"/>
          <p:cNvSpPr txBox="1"/>
          <p:nvPr/>
        </p:nvSpPr>
        <p:spPr>
          <a:xfrm>
            <a:off x="569486" y="4985217"/>
            <a:ext cx="8356848" cy="1200329"/>
          </a:xfrm>
          <a:prstGeom prst="rect">
            <a:avLst/>
          </a:prstGeom>
          <a:noFill/>
        </p:spPr>
        <p:txBody>
          <a:bodyPr wrap="square" rtlCol="0">
            <a:spAutoFit/>
          </a:bodyPr>
          <a:lstStyle/>
          <a:p>
            <a:r>
              <a:rPr lang="en-US" b="1" dirty="0" smtClean="0">
                <a:solidFill>
                  <a:schemeClr val="tx1">
                    <a:lumMod val="65000"/>
                    <a:lumOff val="35000"/>
                  </a:schemeClr>
                </a:solidFill>
                <a:effectLst>
                  <a:outerShdw blurRad="38100" dist="38100" dir="2700000" algn="tl">
                    <a:srgbClr val="000000">
                      <a:alpha val="43137"/>
                    </a:srgbClr>
                  </a:outerShdw>
                </a:effectLst>
              </a:rPr>
              <a:t>Of those students…</a:t>
            </a:r>
          </a:p>
          <a:p>
            <a:r>
              <a:rPr lang="en-US" b="1" i="1" dirty="0" smtClean="0">
                <a:solidFill>
                  <a:schemeClr val="tx1">
                    <a:lumMod val="65000"/>
                    <a:lumOff val="35000"/>
                  </a:schemeClr>
                </a:solidFill>
                <a:effectLst>
                  <a:outerShdw blurRad="38100" dist="38100" dir="2700000" algn="tl">
                    <a:srgbClr val="000000">
                      <a:alpha val="43137"/>
                    </a:srgbClr>
                  </a:outerShdw>
                </a:effectLst>
              </a:rPr>
              <a:t>49.2% completed the remediation</a:t>
            </a:r>
          </a:p>
          <a:p>
            <a:r>
              <a:rPr lang="en-US" b="1" i="1" dirty="0" smtClean="0">
                <a:solidFill>
                  <a:schemeClr val="tx1">
                    <a:lumMod val="65000"/>
                    <a:lumOff val="35000"/>
                  </a:schemeClr>
                </a:solidFill>
                <a:effectLst>
                  <a:outerShdw blurRad="38100" dist="38100" dir="2700000" algn="tl">
                    <a:srgbClr val="000000">
                      <a:alpha val="43137"/>
                    </a:srgbClr>
                  </a:outerShdw>
                </a:effectLst>
              </a:rPr>
              <a:t>32.1% completed the remediation and associated college-level courses in 2 years</a:t>
            </a:r>
          </a:p>
          <a:p>
            <a:r>
              <a:rPr lang="en-US" b="1" i="1" dirty="0" smtClean="0">
                <a:solidFill>
                  <a:schemeClr val="tx1">
                    <a:lumMod val="65000"/>
                    <a:lumOff val="35000"/>
                  </a:schemeClr>
                </a:solidFill>
                <a:effectLst>
                  <a:outerShdw blurRad="38100" dist="38100" dir="2700000" algn="tl">
                    <a:srgbClr val="000000">
                      <a:alpha val="43137"/>
                    </a:srgbClr>
                  </a:outerShdw>
                </a:effectLst>
              </a:rPr>
              <a:t>29.6% Graduated within six years </a:t>
            </a:r>
            <a:endParaRPr lang="en-US" b="1" i="1" dirty="0">
              <a:solidFill>
                <a:schemeClr val="tx1">
                  <a:lumMod val="65000"/>
                  <a:lumOff val="35000"/>
                </a:schemeClr>
              </a:solidFill>
              <a:effectLst>
                <a:outerShdw blurRad="38100" dist="38100" dir="2700000" algn="tl">
                  <a:srgbClr val="000000">
                    <a:alpha val="43137"/>
                  </a:srgbClr>
                </a:outerShdw>
              </a:effectLst>
            </a:endParaRPr>
          </a:p>
        </p:txBody>
      </p:sp>
      <p:sp>
        <p:nvSpPr>
          <p:cNvPr id="47" name="TextBox 46"/>
          <p:cNvSpPr txBox="1"/>
          <p:nvPr/>
        </p:nvSpPr>
        <p:spPr>
          <a:xfrm>
            <a:off x="0" y="6461300"/>
            <a:ext cx="6781800" cy="400110"/>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Complete College America/Alliance of the States 2011 Texas State Remediation Report </a:t>
            </a:r>
          </a:p>
          <a:p>
            <a:pPr>
              <a:defRPr/>
            </a:pPr>
            <a:r>
              <a:rPr lang="en-US" sz="1000" dirty="0" smtClean="0">
                <a:solidFill>
                  <a:schemeClr val="tx1">
                    <a:lumMod val="75000"/>
                    <a:lumOff val="25000"/>
                  </a:schemeClr>
                </a:solidFill>
                <a:latin typeface="Bookman Old Style" pitchFamily="18" charset="0"/>
              </a:rPr>
              <a:t>Retrieved </a:t>
            </a:r>
            <a:r>
              <a:rPr lang="en-US" sz="1000" dirty="0">
                <a:solidFill>
                  <a:schemeClr val="tx1">
                    <a:lumMod val="75000"/>
                    <a:lumOff val="25000"/>
                  </a:schemeClr>
                </a:solidFill>
                <a:latin typeface="Bookman Old Style" pitchFamily="18" charset="0"/>
              </a:rPr>
              <a:t>from: http://www.completecollege.org/state_data/</a:t>
            </a:r>
          </a:p>
        </p:txBody>
      </p:sp>
    </p:spTree>
    <p:extLst>
      <p:ext uri="{BB962C8B-B14F-4D97-AF65-F5344CB8AC3E}">
        <p14:creationId xmlns:p14="http://schemas.microsoft.com/office/powerpoint/2010/main" val="49862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328" y="1752600"/>
            <a:ext cx="9144000" cy="5201424"/>
          </a:xfrm>
          <a:prstGeom prst="rect">
            <a:avLst/>
          </a:prstGeom>
          <a:noFill/>
        </p:spPr>
        <p:txBody>
          <a:bodyPr wrap="square" rtlCol="0">
            <a:spAutoFit/>
          </a:bodyPr>
          <a:lstStyle/>
          <a:p>
            <a:pPr>
              <a:spcAft>
                <a:spcPts val="600"/>
              </a:spcAft>
            </a:pPr>
            <a:r>
              <a:rPr lang="en-US" sz="3600" i="1" dirty="0" smtClean="0">
                <a:solidFill>
                  <a:schemeClr val="tx1">
                    <a:lumMod val="75000"/>
                    <a:lumOff val="25000"/>
                  </a:schemeClr>
                </a:solidFill>
              </a:rPr>
              <a:t>	This Module </a:t>
            </a:r>
            <a:r>
              <a:rPr lang="en-US" sz="3600" i="1" dirty="0">
                <a:solidFill>
                  <a:schemeClr val="tx1">
                    <a:lumMod val="75000"/>
                    <a:lumOff val="25000"/>
                  </a:schemeClr>
                </a:solidFill>
              </a:rPr>
              <a:t>W</a:t>
            </a:r>
            <a:r>
              <a:rPr lang="en-US" sz="3600" i="1" dirty="0" smtClean="0">
                <a:solidFill>
                  <a:schemeClr val="tx1">
                    <a:lumMod val="75000"/>
                    <a:lumOff val="25000"/>
                  </a:schemeClr>
                </a:solidFill>
              </a:rPr>
              <a:t>ill Overview…</a:t>
            </a:r>
          </a:p>
          <a:p>
            <a:pPr marL="1657350" lvl="2" indent="-742950">
              <a:lnSpc>
                <a:spcPct val="150000"/>
              </a:lnSpc>
              <a:spcAft>
                <a:spcPts val="600"/>
              </a:spcAft>
              <a:buAutoNum type="arabicPeriod"/>
            </a:pPr>
            <a:r>
              <a:rPr lang="en-US" sz="3200" dirty="0" smtClean="0">
                <a:solidFill>
                  <a:schemeClr val="tx1">
                    <a:lumMod val="75000"/>
                    <a:lumOff val="25000"/>
                  </a:schemeClr>
                </a:solidFill>
              </a:rPr>
              <a:t>Academic Vertical Alignment Training and Renewal - </a:t>
            </a:r>
            <a:r>
              <a:rPr lang="en-US" sz="3200" b="1" dirty="0" smtClean="0">
                <a:solidFill>
                  <a:schemeClr val="tx1">
                    <a:lumMod val="75000"/>
                    <a:lumOff val="25000"/>
                  </a:schemeClr>
                </a:solidFill>
              </a:rPr>
              <a:t>AVATAR Processes, </a:t>
            </a:r>
          </a:p>
          <a:p>
            <a:pPr marL="1657350" lvl="2" indent="-742950">
              <a:lnSpc>
                <a:spcPct val="150000"/>
              </a:lnSpc>
              <a:spcAft>
                <a:spcPts val="600"/>
              </a:spcAft>
              <a:buAutoNum type="arabicPeriod"/>
            </a:pPr>
            <a:r>
              <a:rPr lang="en-US" sz="3200" b="1" dirty="0" smtClean="0">
                <a:solidFill>
                  <a:schemeClr val="tx1">
                    <a:lumMod val="75000"/>
                    <a:lumOff val="25000"/>
                  </a:schemeClr>
                </a:solidFill>
              </a:rPr>
              <a:t>Roles and Responsibilities of AVATAR   Team Members and Partners, and</a:t>
            </a:r>
          </a:p>
          <a:p>
            <a:pPr marL="1657350" lvl="2" indent="-742950">
              <a:lnSpc>
                <a:spcPct val="150000"/>
              </a:lnSpc>
              <a:spcAft>
                <a:spcPts val="600"/>
              </a:spcAft>
              <a:buAutoNum type="arabicPeriod"/>
            </a:pPr>
            <a:r>
              <a:rPr lang="en-US" sz="3200" b="1" dirty="0" smtClean="0">
                <a:solidFill>
                  <a:schemeClr val="tx1">
                    <a:lumMod val="75000"/>
                    <a:lumOff val="25000"/>
                  </a:schemeClr>
                </a:solidFill>
              </a:rPr>
              <a:t>Group Norms Information</a:t>
            </a:r>
          </a:p>
          <a:p>
            <a:pPr marL="742950" indent="-742950">
              <a:buAutoNum type="arabicPeriod"/>
            </a:pPr>
            <a:endParaRPr lang="en-US" sz="3600" dirty="0">
              <a:solidFill>
                <a:schemeClr val="tx1">
                  <a:lumMod val="75000"/>
                  <a:lumOff val="25000"/>
                </a:schemeClr>
              </a:solidFill>
            </a:endParaRPr>
          </a:p>
        </p:txBody>
      </p:sp>
      <p:sp>
        <p:nvSpPr>
          <p:cNvPr id="5" name="Title 4"/>
          <p:cNvSpPr>
            <a:spLocks noGrp="1"/>
          </p:cNvSpPr>
          <p:nvPr>
            <p:ph type="title"/>
          </p:nvPr>
        </p:nvSpPr>
        <p:spPr>
          <a:xfrm>
            <a:off x="474448" y="227173"/>
            <a:ext cx="8229600" cy="1143000"/>
          </a:xfrm>
        </p:spPr>
        <p:txBody>
          <a:bodyPr/>
          <a:lstStyle/>
          <a:p>
            <a:endParaRPr lang="en-US" dirty="0"/>
          </a:p>
        </p:txBody>
      </p:sp>
      <p:grpSp>
        <p:nvGrpSpPr>
          <p:cNvPr id="6" name="Group 5"/>
          <p:cNvGrpSpPr/>
          <p:nvPr/>
        </p:nvGrpSpPr>
        <p:grpSpPr>
          <a:xfrm>
            <a:off x="304801" y="313973"/>
            <a:ext cx="8446220" cy="1048664"/>
            <a:chOff x="27686" y="-2742956"/>
            <a:chExt cx="8256739" cy="973439"/>
          </a:xfrm>
          <a:scene3d>
            <a:camera prst="orthographicFront"/>
            <a:lightRig rig="flat" dir="t"/>
          </a:scene3d>
        </p:grpSpPr>
        <p:sp>
          <p:nvSpPr>
            <p:cNvPr id="7" name="Rounded Rectangle 6"/>
            <p:cNvSpPr/>
            <p:nvPr/>
          </p:nvSpPr>
          <p:spPr>
            <a:xfrm>
              <a:off x="27686" y="-2742956"/>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8" name="Rounded Rectangle 4"/>
            <p:cNvSpPr/>
            <p:nvPr/>
          </p:nvSpPr>
          <p:spPr>
            <a:xfrm>
              <a:off x="149864" y="-2637584"/>
              <a:ext cx="8134561" cy="7626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AVATAR Partnerships and Teams: Getting Started</a:t>
              </a:r>
              <a:endParaRPr lang="en-US" sz="4000" b="1" kern="1200" cap="none" dirty="0">
                <a:effectLst>
                  <a:outerShdw blurRad="38100" dist="38100" dir="2700000">
                    <a:srgbClr val="000000"/>
                  </a:outerShdw>
                </a:effectLst>
                <a:latin typeface="+mj-lt"/>
              </a:endParaRPr>
            </a:p>
          </p:txBody>
        </p:sp>
      </p:grpSp>
    </p:spTree>
    <p:extLst>
      <p:ext uri="{BB962C8B-B14F-4D97-AF65-F5344CB8AC3E}">
        <p14:creationId xmlns:p14="http://schemas.microsoft.com/office/powerpoint/2010/main" val="1355835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83" y="1437579"/>
            <a:ext cx="8229600" cy="4754563"/>
          </a:xfrm>
        </p:spPr>
        <p:txBody>
          <a:bodyPr>
            <a:normAutofit/>
          </a:bodyPr>
          <a:lstStyle/>
          <a:p>
            <a:pPr algn="ctr">
              <a:lnSpc>
                <a:spcPct val="110000"/>
              </a:lnSpc>
              <a:spcBef>
                <a:spcPts val="0"/>
              </a:spcBef>
              <a:spcAft>
                <a:spcPts val="1200"/>
              </a:spcAft>
            </a:pPr>
            <a:r>
              <a:rPr lang="en-US" sz="3600" b="1" u="sng" dirty="0" smtClean="0">
                <a:solidFill>
                  <a:schemeClr val="tx1">
                    <a:lumMod val="75000"/>
                    <a:lumOff val="25000"/>
                  </a:schemeClr>
                </a:solidFill>
              </a:rPr>
              <a:t>Students that take developmental education courses:</a:t>
            </a:r>
          </a:p>
          <a:p>
            <a:pPr marL="514350" indent="-514350" algn="ctr">
              <a:lnSpc>
                <a:spcPct val="200000"/>
              </a:lnSpc>
              <a:spcBef>
                <a:spcPts val="0"/>
              </a:spcBef>
              <a:spcAft>
                <a:spcPts val="1200"/>
              </a:spcAft>
              <a:buFont typeface="+mj-lt"/>
              <a:buAutoNum type="romanUcPeriod"/>
            </a:pPr>
            <a:r>
              <a:rPr lang="en-US" sz="3600" b="1" dirty="0" smtClean="0">
                <a:solidFill>
                  <a:schemeClr val="tx1">
                    <a:lumMod val="75000"/>
                    <a:lumOff val="25000"/>
                  </a:schemeClr>
                </a:solidFill>
              </a:rPr>
              <a:t>Take longer to complete their degree</a:t>
            </a:r>
          </a:p>
          <a:p>
            <a:pPr marL="457200" indent="-457200" algn="ctr">
              <a:lnSpc>
                <a:spcPct val="200000"/>
              </a:lnSpc>
              <a:spcBef>
                <a:spcPts val="0"/>
              </a:spcBef>
              <a:spcAft>
                <a:spcPts val="1200"/>
              </a:spcAft>
              <a:buAutoNum type="romanUcPeriod"/>
            </a:pPr>
            <a:r>
              <a:rPr lang="en-US" sz="3600" b="1" dirty="0" smtClean="0">
                <a:solidFill>
                  <a:schemeClr val="tx1">
                    <a:lumMod val="75000"/>
                    <a:lumOff val="25000"/>
                  </a:schemeClr>
                </a:solidFill>
              </a:rPr>
              <a:t>Are less likely to complete their degree</a:t>
            </a:r>
            <a:endParaRPr lang="en-US" sz="3600" b="1" dirty="0">
              <a:solidFill>
                <a:schemeClr val="tx1">
                  <a:lumMod val="75000"/>
                  <a:lumOff val="25000"/>
                </a:schemeClr>
              </a:solidFill>
            </a:endParaRPr>
          </a:p>
        </p:txBody>
      </p:sp>
      <p:sp>
        <p:nvSpPr>
          <p:cNvPr id="4" name="TextBox 3"/>
          <p:cNvSpPr txBox="1"/>
          <p:nvPr/>
        </p:nvSpPr>
        <p:spPr>
          <a:xfrm>
            <a:off x="-17745" y="6537502"/>
            <a:ext cx="4114800" cy="261610"/>
          </a:xfrm>
          <a:prstGeom prst="rect">
            <a:avLst/>
          </a:prstGeom>
          <a:noFill/>
        </p:spPr>
        <p:txBody>
          <a:bodyPr wrap="square" rtlCol="0">
            <a:spAutoFit/>
          </a:bodyPr>
          <a:lstStyle/>
          <a:p>
            <a:pPr lvl="0"/>
            <a:r>
              <a:rPr lang="en-US" sz="1100" dirty="0">
                <a:solidFill>
                  <a:srgbClr val="000000">
                    <a:lumMod val="85000"/>
                    <a:lumOff val="15000"/>
                  </a:srgbClr>
                </a:solidFill>
                <a:latin typeface="Bookman Old Style" pitchFamily="18" charset="0"/>
              </a:rPr>
              <a:t>Source: </a:t>
            </a:r>
            <a:r>
              <a:rPr lang="en-US" sz="1100" dirty="0" smtClean="0">
                <a:solidFill>
                  <a:srgbClr val="000000">
                    <a:lumMod val="85000"/>
                    <a:lumOff val="15000"/>
                  </a:srgbClr>
                </a:solidFill>
                <a:latin typeface="Bookman Old Style" pitchFamily="18" charset="0"/>
              </a:rPr>
              <a:t>National Center for Education Statistics, 2004 </a:t>
            </a:r>
            <a:endParaRPr lang="en-US" sz="1100" dirty="0">
              <a:solidFill>
                <a:srgbClr val="000000">
                  <a:lumMod val="85000"/>
                  <a:lumOff val="15000"/>
                </a:srgbClr>
              </a:solidFill>
              <a:latin typeface="Bookman Old Style" pitchFamily="18" charset="0"/>
            </a:endParaRPr>
          </a:p>
        </p:txBody>
      </p:sp>
      <p:sp>
        <p:nvSpPr>
          <p:cNvPr id="5" name="TextBox 4"/>
          <p:cNvSpPr txBox="1"/>
          <p:nvPr/>
        </p:nvSpPr>
        <p:spPr>
          <a:xfrm>
            <a:off x="2430483" y="6170221"/>
            <a:ext cx="4343400" cy="381000"/>
          </a:xfrm>
          <a:prstGeom prst="rect">
            <a:avLst/>
          </a:prstGeom>
          <a:solidFill>
            <a:schemeClr val="bg2"/>
          </a:solidFill>
        </p:spPr>
        <p:txBody>
          <a:bodyPr wrap="square" rtlCol="0">
            <a:spAutoFit/>
          </a:bodyPr>
          <a:lstStyle/>
          <a:p>
            <a:endParaRPr lang="en-US" dirty="0"/>
          </a:p>
        </p:txBody>
      </p:sp>
      <p:sp>
        <p:nvSpPr>
          <p:cNvPr id="6" name="Title 5"/>
          <p:cNvSpPr>
            <a:spLocks noGrp="1"/>
          </p:cNvSpPr>
          <p:nvPr>
            <p:ph type="title"/>
          </p:nvPr>
        </p:nvSpPr>
        <p:spPr/>
        <p:txBody>
          <a:bodyPr/>
          <a:lstStyle/>
          <a:p>
            <a:endParaRPr lang="en-US" dirty="0"/>
          </a:p>
        </p:txBody>
      </p:sp>
      <p:grpSp>
        <p:nvGrpSpPr>
          <p:cNvPr id="7" name="Group 6"/>
          <p:cNvGrpSpPr/>
          <p:nvPr/>
        </p:nvGrpSpPr>
        <p:grpSpPr>
          <a:xfrm>
            <a:off x="484886" y="199324"/>
            <a:ext cx="8229599" cy="973439"/>
            <a:chOff x="27686" y="-2742956"/>
            <a:chExt cx="8229599" cy="973439"/>
          </a:xfrm>
          <a:scene3d>
            <a:camera prst="orthographicFront"/>
            <a:lightRig rig="flat" dir="t"/>
          </a:scene3d>
        </p:grpSpPr>
        <p:sp>
          <p:nvSpPr>
            <p:cNvPr id="8" name="Rounded Rectangle 7"/>
            <p:cNvSpPr/>
            <p:nvPr/>
          </p:nvSpPr>
          <p:spPr>
            <a:xfrm>
              <a:off x="27686" y="-2742956"/>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9" name="Rounded Rectangle 4"/>
            <p:cNvSpPr/>
            <p:nvPr/>
          </p:nvSpPr>
          <p:spPr>
            <a:xfrm>
              <a:off x="112286" y="-2674064"/>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effectLst>
                    <a:outerShdw blurRad="38100" dist="38100" dir="2700000">
                      <a:srgbClr val="000000"/>
                    </a:outerShdw>
                  </a:effectLst>
                  <a:latin typeface="+mj-lt"/>
                </a:rPr>
                <a:t>The Impact of Developmental Education</a:t>
              </a:r>
              <a:endParaRPr lang="en-US" sz="3600" b="1" kern="1200" cap="none" dirty="0">
                <a:effectLst>
                  <a:outerShdw blurRad="38100" dist="38100" dir="2700000">
                    <a:srgbClr val="000000"/>
                  </a:outerShdw>
                </a:effectLst>
                <a:latin typeface="+mj-lt"/>
              </a:endParaRPr>
            </a:p>
          </p:txBody>
        </p:sp>
      </p:grpSp>
    </p:spTree>
    <p:extLst>
      <p:ext uri="{BB962C8B-B14F-4D97-AF65-F5344CB8AC3E}">
        <p14:creationId xmlns:p14="http://schemas.microsoft.com/office/powerpoint/2010/main" val="40588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normAutofit/>
          </a:bodyPr>
          <a:lstStyle/>
          <a:p>
            <a:pPr marL="0" indent="0">
              <a:buNone/>
            </a:pPr>
            <a:r>
              <a:rPr lang="en-US" b="1" dirty="0" smtClean="0">
                <a:solidFill>
                  <a:schemeClr val="tx1">
                    <a:lumMod val="75000"/>
                    <a:lumOff val="25000"/>
                  </a:schemeClr>
                </a:solidFill>
              </a:rPr>
              <a:t>In 2000, the Texas Higher Education Coordinating Board  began an initiative to close the gaps of educational attainment among subgroups of students in Texas in the areas of:</a:t>
            </a:r>
          </a:p>
          <a:p>
            <a:pPr marL="914400" lvl="1" indent="-514350">
              <a:buFont typeface="+mj-lt"/>
              <a:buAutoNum type="arabicPeriod"/>
            </a:pPr>
            <a:r>
              <a:rPr lang="en-US" b="1" dirty="0" smtClean="0">
                <a:solidFill>
                  <a:schemeClr val="tx1">
                    <a:lumMod val="75000"/>
                    <a:lumOff val="25000"/>
                  </a:schemeClr>
                </a:solidFill>
              </a:rPr>
              <a:t>Student Participation</a:t>
            </a:r>
          </a:p>
          <a:p>
            <a:pPr marL="914400" lvl="1" indent="-514350">
              <a:buFont typeface="+mj-lt"/>
              <a:buAutoNum type="arabicPeriod"/>
            </a:pPr>
            <a:r>
              <a:rPr lang="en-US" b="1" dirty="0" smtClean="0">
                <a:solidFill>
                  <a:schemeClr val="tx1">
                    <a:lumMod val="75000"/>
                    <a:lumOff val="25000"/>
                  </a:schemeClr>
                </a:solidFill>
              </a:rPr>
              <a:t>Student Success</a:t>
            </a:r>
          </a:p>
          <a:p>
            <a:pPr marL="914400" lvl="1" indent="-514350">
              <a:buFont typeface="+mj-lt"/>
              <a:buAutoNum type="arabicPeriod"/>
            </a:pPr>
            <a:r>
              <a:rPr lang="en-US" b="1" dirty="0" smtClean="0">
                <a:solidFill>
                  <a:schemeClr val="tx1">
                    <a:lumMod val="75000"/>
                    <a:lumOff val="25000"/>
                  </a:schemeClr>
                </a:solidFill>
              </a:rPr>
              <a:t>Student Excellence</a:t>
            </a:r>
          </a:p>
          <a:p>
            <a:pPr marL="914400" lvl="1" indent="-514350">
              <a:buFont typeface="+mj-lt"/>
              <a:buAutoNum type="arabicPeriod"/>
            </a:pPr>
            <a:r>
              <a:rPr lang="en-US" b="1" dirty="0" smtClean="0">
                <a:solidFill>
                  <a:schemeClr val="tx1">
                    <a:lumMod val="75000"/>
                    <a:lumOff val="25000"/>
                  </a:schemeClr>
                </a:solidFill>
              </a:rPr>
              <a:t>Student Research </a:t>
            </a:r>
            <a:endParaRPr lang="en-US" b="1" dirty="0">
              <a:solidFill>
                <a:schemeClr val="tx1">
                  <a:lumMod val="75000"/>
                  <a:lumOff val="25000"/>
                </a:schemeClr>
              </a:solidFill>
            </a:endParaRPr>
          </a:p>
        </p:txBody>
      </p:sp>
      <p:grpSp>
        <p:nvGrpSpPr>
          <p:cNvPr id="3" name="Group 2"/>
          <p:cNvGrpSpPr/>
          <p:nvPr/>
        </p:nvGrpSpPr>
        <p:grpSpPr>
          <a:xfrm>
            <a:off x="409681" y="333480"/>
            <a:ext cx="8229599" cy="973439"/>
            <a:chOff x="-47519" y="-2608800"/>
            <a:chExt cx="8229599" cy="973439"/>
          </a:xfrm>
          <a:scene3d>
            <a:camera prst="orthographicFront"/>
            <a:lightRig rig="flat" dir="t"/>
          </a:scene3d>
        </p:grpSpPr>
        <p:sp>
          <p:nvSpPr>
            <p:cNvPr id="4" name="Rounded Rectangle 3"/>
            <p:cNvSpPr/>
            <p:nvPr/>
          </p:nvSpPr>
          <p:spPr>
            <a:xfrm>
              <a:off x="-47519" y="-2608800"/>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5" name="Rounded Rectangle 4"/>
            <p:cNvSpPr/>
            <p:nvPr/>
          </p:nvSpPr>
          <p:spPr>
            <a:xfrm>
              <a:off x="47519" y="-2561280"/>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Closing the Gaps by 2015</a:t>
              </a:r>
            </a:p>
          </p:txBody>
        </p:sp>
      </p:grpSp>
      <p:sp>
        <p:nvSpPr>
          <p:cNvPr id="8" name="TextBox 7"/>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sp>
        <p:nvSpPr>
          <p:cNvPr id="9" name="TextBox 8"/>
          <p:cNvSpPr txBox="1"/>
          <p:nvPr/>
        </p:nvSpPr>
        <p:spPr>
          <a:xfrm>
            <a:off x="19493" y="6276032"/>
            <a:ext cx="6173244" cy="553998"/>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Closing the Gaps Progress Report, June 2012</a:t>
            </a:r>
          </a:p>
          <a:p>
            <a:pPr>
              <a:defRPr/>
            </a:pPr>
            <a:r>
              <a:rPr lang="en-US" sz="1000" dirty="0" smtClean="0">
                <a:solidFill>
                  <a:schemeClr val="tx1">
                    <a:lumMod val="75000"/>
                    <a:lumOff val="25000"/>
                  </a:schemeClr>
                </a:solidFill>
                <a:latin typeface="Bookman Old Style" pitchFamily="18" charset="0"/>
              </a:rPr>
              <a:t>Retrieved </a:t>
            </a:r>
            <a:r>
              <a:rPr lang="en-US" sz="1000" dirty="0">
                <a:solidFill>
                  <a:schemeClr val="tx1">
                    <a:lumMod val="75000"/>
                    <a:lumOff val="25000"/>
                  </a:schemeClr>
                </a:solidFill>
                <a:latin typeface="Bookman Old Style" pitchFamily="18" charset="0"/>
              </a:rPr>
              <a:t>from: http://www.thecb.state.tx.us/index.cfm?objectid=858D2E7C-F5C8-97E9-0CDEB3037C1C2CA3</a:t>
            </a:r>
          </a:p>
        </p:txBody>
      </p:sp>
    </p:spTree>
    <p:extLst>
      <p:ext uri="{BB962C8B-B14F-4D97-AF65-F5344CB8AC3E}">
        <p14:creationId xmlns:p14="http://schemas.microsoft.com/office/powerpoint/2010/main" val="2581051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495300" y="990600"/>
            <a:ext cx="8229600" cy="4525963"/>
          </a:xfrm>
        </p:spPr>
        <p:txBody>
          <a:bodyPr>
            <a:noAutofit/>
          </a:bodyPr>
          <a:lstStyle/>
          <a:p>
            <a:r>
              <a:rPr lang="en-US" sz="3600" b="1" dirty="0" smtClean="0">
                <a:solidFill>
                  <a:schemeClr val="tx1">
                    <a:lumMod val="75000"/>
                    <a:lumOff val="25000"/>
                  </a:schemeClr>
                </a:solidFill>
              </a:rPr>
              <a:t>For an up to date look at Texas’ progress in closing the educational attainment gaps go to the Texas Higher Education Coordinating Board’s dashboards:</a:t>
            </a:r>
          </a:p>
          <a:p>
            <a:r>
              <a:rPr lang="en-US" sz="3600" b="1" dirty="0">
                <a:solidFill>
                  <a:schemeClr val="tx1">
                    <a:lumMod val="75000"/>
                    <a:lumOff val="25000"/>
                  </a:schemeClr>
                </a:solidFill>
                <a:hlinkClick r:id="rId2"/>
              </a:rPr>
              <a:t>http://</a:t>
            </a:r>
            <a:r>
              <a:rPr lang="en-US" sz="3600" b="1" dirty="0" smtClean="0">
                <a:solidFill>
                  <a:schemeClr val="tx1">
                    <a:lumMod val="75000"/>
                    <a:lumOff val="25000"/>
                  </a:schemeClr>
                </a:solidFill>
                <a:hlinkClick r:id="rId2"/>
              </a:rPr>
              <a:t>reports.thecb.state.tx.us/approot/closingthegaps/hed_main.htm?FIRSTRPT=CTG</a:t>
            </a:r>
            <a:endParaRPr lang="en-US" sz="3600" b="1" dirty="0" smtClean="0">
              <a:solidFill>
                <a:schemeClr val="tx1">
                  <a:lumMod val="75000"/>
                  <a:lumOff val="25000"/>
                </a:schemeClr>
              </a:solidFill>
            </a:endParaRPr>
          </a:p>
          <a:p>
            <a:endParaRPr lang="en-US" sz="3600" b="1" dirty="0">
              <a:solidFill>
                <a:schemeClr val="tx1">
                  <a:lumMod val="75000"/>
                  <a:lumOff val="25000"/>
                </a:schemeClr>
              </a:solidFill>
            </a:endParaRPr>
          </a:p>
        </p:txBody>
      </p:sp>
      <p:sp>
        <p:nvSpPr>
          <p:cNvPr id="4" name="Title 3"/>
          <p:cNvSpPr>
            <a:spLocks noGrp="1"/>
          </p:cNvSpPr>
          <p:nvPr>
            <p:ph type="title"/>
          </p:nvPr>
        </p:nvSpPr>
        <p:spPr>
          <a:xfrm>
            <a:off x="495300" y="76200"/>
            <a:ext cx="8229600" cy="914400"/>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a:lstStyle/>
          <a:p>
            <a:r>
              <a:rPr lang="en-US" dirty="0" smtClean="0">
                <a:effectLst>
                  <a:outerShdw blurRad="38100" dist="38100" dir="2700000" algn="tl">
                    <a:srgbClr val="000000">
                      <a:alpha val="43137"/>
                    </a:srgbClr>
                  </a:outerShdw>
                </a:effectLst>
              </a:rPr>
              <a:t>Closing the Gaps Progress</a:t>
            </a:r>
            <a:endParaRPr lang="en-US" dirty="0">
              <a:effectLst>
                <a:outerShdw blurRad="38100" dist="38100" dir="2700000" algn="tl">
                  <a:srgbClr val="000000">
                    <a:alpha val="43137"/>
                  </a:srgbClr>
                </a:outerShdw>
              </a:effectLst>
            </a:endParaRPr>
          </a:p>
        </p:txBody>
      </p:sp>
      <p:sp>
        <p:nvSpPr>
          <p:cNvPr id="6" name="TextBox 5"/>
          <p:cNvSpPr txBox="1"/>
          <p:nvPr/>
        </p:nvSpPr>
        <p:spPr>
          <a:xfrm>
            <a:off x="0" y="6304002"/>
            <a:ext cx="6173244" cy="553998"/>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Closing the Gaps Progress Report,  June 2012</a:t>
            </a:r>
          </a:p>
          <a:p>
            <a:pPr>
              <a:defRPr/>
            </a:pPr>
            <a:r>
              <a:rPr lang="en-US" sz="1000" dirty="0">
                <a:solidFill>
                  <a:schemeClr val="tx1">
                    <a:lumMod val="75000"/>
                    <a:lumOff val="25000"/>
                  </a:schemeClr>
                </a:solidFill>
                <a:latin typeface="Bookman Old Style" pitchFamily="18" charset="0"/>
              </a:rPr>
              <a:t>Retrieved from: http://www.thecb.state.tx.us/index.cfm?objectid=858D2E7C-F5C8-97E9-0CDEB3037C1C2CA3</a:t>
            </a:r>
          </a:p>
        </p:txBody>
      </p:sp>
    </p:spTree>
    <p:extLst>
      <p:ext uri="{BB962C8B-B14F-4D97-AF65-F5344CB8AC3E}">
        <p14:creationId xmlns:p14="http://schemas.microsoft.com/office/powerpoint/2010/main" val="244545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sz="3600" i="1" dirty="0" smtClean="0">
                <a:solidFill>
                  <a:schemeClr val="tx1">
                    <a:lumMod val="85000"/>
                    <a:lumOff val="15000"/>
                  </a:schemeClr>
                </a:solidFill>
              </a:rPr>
              <a:t>While progress is being made in “closing the gaps,” your work to promote academic enrollment, achievement, and success in postsecondary education is needed and</a:t>
            </a:r>
            <a:endParaRPr lang="en-US" sz="3600" i="1" dirty="0">
              <a:solidFill>
                <a:schemeClr val="tx1">
                  <a:lumMod val="85000"/>
                  <a:lumOff val="15000"/>
                </a:schemeClr>
              </a:solidFill>
            </a:endParaRPr>
          </a:p>
          <a:p>
            <a:pPr>
              <a:buFont typeface="Wingdings" pitchFamily="2" charset="2"/>
              <a:buChar char="Ø"/>
            </a:pPr>
            <a:r>
              <a:rPr lang="en-US" sz="3600" i="1" dirty="0" smtClean="0">
                <a:solidFill>
                  <a:schemeClr val="tx1">
                    <a:lumMod val="85000"/>
                    <a:lumOff val="15000"/>
                  </a:schemeClr>
                </a:solidFill>
              </a:rPr>
              <a:t>Participation in AVATAR is one way.</a:t>
            </a:r>
            <a:endParaRPr lang="en-US" sz="3600" i="1" dirty="0">
              <a:solidFill>
                <a:schemeClr val="tx1">
                  <a:lumMod val="85000"/>
                  <a:lumOff val="15000"/>
                </a:schemeClr>
              </a:solidFill>
            </a:endParaRPr>
          </a:p>
        </p:txBody>
      </p:sp>
      <p:sp>
        <p:nvSpPr>
          <p:cNvPr id="4" name="Title 3"/>
          <p:cNvSpPr>
            <a:spLocks noGrp="1"/>
          </p:cNvSpPr>
          <p:nvPr>
            <p:ph type="title"/>
          </p:nvPr>
        </p:nvSpPr>
        <p:spPr>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a:noAutofit/>
          </a:bodyPr>
          <a:lstStyle/>
          <a:p>
            <a:r>
              <a:rPr lang="en-US" b="1" i="1" dirty="0" smtClean="0">
                <a:effectLst>
                  <a:outerShdw blurRad="38100" dist="38100" dir="2700000" algn="tl">
                    <a:srgbClr val="000000">
                      <a:alpha val="43137"/>
                    </a:srgbClr>
                  </a:outerShdw>
                </a:effectLst>
              </a:rPr>
              <a:t>Closing the Gaps Summary</a:t>
            </a:r>
            <a:endParaRPr lang="en-US" b="1" i="1" dirty="0">
              <a:effectLst>
                <a:outerShdw blurRad="38100" dist="38100" dir="2700000" algn="tl">
                  <a:srgbClr val="000000">
                    <a:alpha val="43137"/>
                  </a:srgbClr>
                </a:outerShdw>
              </a:effectLst>
            </a:endParaRPr>
          </a:p>
        </p:txBody>
      </p:sp>
      <p:sp>
        <p:nvSpPr>
          <p:cNvPr id="5" name="TextBox 4"/>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5162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047" y="1646237"/>
            <a:ext cx="8229600" cy="4525963"/>
          </a:xfrm>
        </p:spPr>
        <p:txBody>
          <a:bodyPr>
            <a:normAutofit fontScale="70000" lnSpcReduction="20000"/>
          </a:bodyPr>
          <a:lstStyle/>
          <a:p>
            <a:pPr lvl="0"/>
            <a:endParaRPr lang="en-US" dirty="0" smtClean="0">
              <a:solidFill>
                <a:schemeClr val="tx1">
                  <a:lumMod val="75000"/>
                  <a:lumOff val="25000"/>
                </a:schemeClr>
              </a:solidFill>
            </a:endParaRPr>
          </a:p>
          <a:p>
            <a:pPr lvl="0"/>
            <a:r>
              <a:rPr lang="en-US" dirty="0" smtClean="0">
                <a:solidFill>
                  <a:schemeClr val="tx1">
                    <a:lumMod val="75000"/>
                    <a:lumOff val="25000"/>
                  </a:schemeClr>
                </a:solidFill>
              </a:rPr>
              <a:t>Changing K-12 State Assessment System</a:t>
            </a:r>
          </a:p>
          <a:p>
            <a:pPr lvl="0"/>
            <a:r>
              <a:rPr lang="en-US" dirty="0" smtClean="0">
                <a:solidFill>
                  <a:schemeClr val="tx1">
                    <a:lumMod val="75000"/>
                    <a:lumOff val="25000"/>
                  </a:schemeClr>
                </a:solidFill>
              </a:rPr>
              <a:t>Changing K-12 State Accountability System</a:t>
            </a:r>
          </a:p>
          <a:p>
            <a:pPr lvl="0"/>
            <a:r>
              <a:rPr lang="en-US" dirty="0" smtClean="0">
                <a:solidFill>
                  <a:schemeClr val="tx1">
                    <a:lumMod val="75000"/>
                    <a:lumOff val="25000"/>
                  </a:schemeClr>
                </a:solidFill>
              </a:rPr>
              <a:t>Changing Post-Secondary Accountability System</a:t>
            </a:r>
          </a:p>
          <a:p>
            <a:pPr lvl="0"/>
            <a:r>
              <a:rPr lang="en-US" dirty="0" smtClean="0">
                <a:solidFill>
                  <a:schemeClr val="tx1">
                    <a:lumMod val="75000"/>
                    <a:lumOff val="25000"/>
                  </a:schemeClr>
                </a:solidFill>
              </a:rPr>
              <a:t>Too </a:t>
            </a:r>
            <a:r>
              <a:rPr lang="en-US" dirty="0">
                <a:solidFill>
                  <a:schemeClr val="tx1">
                    <a:lumMod val="75000"/>
                    <a:lumOff val="25000"/>
                  </a:schemeClr>
                </a:solidFill>
              </a:rPr>
              <a:t>many secondary and postsecondary leaders and educators do not have </a:t>
            </a:r>
            <a:r>
              <a:rPr lang="en-US" b="1" dirty="0">
                <a:solidFill>
                  <a:schemeClr val="tx1">
                    <a:lumMod val="75000"/>
                    <a:lumOff val="25000"/>
                  </a:schemeClr>
                </a:solidFill>
              </a:rPr>
              <a:t>shared and accurate information</a:t>
            </a:r>
            <a:r>
              <a:rPr lang="en-US" dirty="0">
                <a:solidFill>
                  <a:schemeClr val="tx1">
                    <a:lumMod val="75000"/>
                    <a:lumOff val="25000"/>
                  </a:schemeClr>
                </a:solidFill>
              </a:rPr>
              <a:t> and </a:t>
            </a:r>
            <a:r>
              <a:rPr lang="en-US" b="1" dirty="0">
                <a:solidFill>
                  <a:schemeClr val="tx1">
                    <a:lumMod val="75000"/>
                    <a:lumOff val="25000"/>
                  </a:schemeClr>
                </a:solidFill>
              </a:rPr>
              <a:t>understanding</a:t>
            </a:r>
            <a:r>
              <a:rPr lang="en-US" dirty="0">
                <a:solidFill>
                  <a:schemeClr val="tx1">
                    <a:lumMod val="75000"/>
                    <a:lumOff val="25000"/>
                  </a:schemeClr>
                </a:solidFill>
              </a:rPr>
              <a:t> of what a student needs to know and do to be successful in postsecondary education and career</a:t>
            </a:r>
            <a:r>
              <a:rPr lang="en-US" dirty="0" smtClean="0">
                <a:solidFill>
                  <a:schemeClr val="tx1">
                    <a:lumMod val="75000"/>
                    <a:lumOff val="25000"/>
                  </a:schemeClr>
                </a:solidFill>
              </a:rPr>
              <a:t>;</a:t>
            </a:r>
          </a:p>
          <a:p>
            <a:pPr lvl="0"/>
            <a:r>
              <a:rPr lang="en-US" dirty="0">
                <a:solidFill>
                  <a:schemeClr val="tx1">
                    <a:lumMod val="75000"/>
                    <a:lumOff val="25000"/>
                  </a:schemeClr>
                </a:solidFill>
              </a:rPr>
              <a:t>Too many students enter postsecondary education and do not </a:t>
            </a:r>
            <a:r>
              <a:rPr lang="en-US" b="1" dirty="0">
                <a:solidFill>
                  <a:schemeClr val="tx1">
                    <a:lumMod val="75000"/>
                    <a:lumOff val="25000"/>
                  </a:schemeClr>
                </a:solidFill>
              </a:rPr>
              <a:t>complete</a:t>
            </a:r>
            <a:r>
              <a:rPr lang="en-US" dirty="0">
                <a:solidFill>
                  <a:schemeClr val="tx1">
                    <a:lumMod val="75000"/>
                    <a:lumOff val="25000"/>
                  </a:schemeClr>
                </a:solidFill>
              </a:rPr>
              <a:t> in a timely </a:t>
            </a:r>
            <a:r>
              <a:rPr lang="en-US" dirty="0" smtClean="0">
                <a:solidFill>
                  <a:schemeClr val="tx1">
                    <a:lumMod val="75000"/>
                    <a:lumOff val="25000"/>
                  </a:schemeClr>
                </a:solidFill>
              </a:rPr>
              <a:t>fashion; and</a:t>
            </a:r>
            <a:endParaRPr lang="en-US" dirty="0">
              <a:solidFill>
                <a:schemeClr val="tx1">
                  <a:lumMod val="75000"/>
                  <a:lumOff val="25000"/>
                </a:schemeClr>
              </a:solidFill>
            </a:endParaRPr>
          </a:p>
          <a:p>
            <a:pPr lvl="0"/>
            <a:r>
              <a:rPr lang="en-US" dirty="0">
                <a:solidFill>
                  <a:schemeClr val="tx1">
                    <a:lumMod val="75000"/>
                    <a:lumOff val="25000"/>
                  </a:schemeClr>
                </a:solidFill>
              </a:rPr>
              <a:t>Too many students take </a:t>
            </a:r>
            <a:r>
              <a:rPr lang="en-US" b="1" dirty="0">
                <a:solidFill>
                  <a:schemeClr val="tx1">
                    <a:lumMod val="75000"/>
                    <a:lumOff val="25000"/>
                  </a:schemeClr>
                </a:solidFill>
              </a:rPr>
              <a:t>developmental education</a:t>
            </a:r>
            <a:r>
              <a:rPr lang="en-US" dirty="0">
                <a:solidFill>
                  <a:schemeClr val="tx1">
                    <a:lumMod val="75000"/>
                    <a:lumOff val="25000"/>
                  </a:schemeClr>
                </a:solidFill>
              </a:rPr>
              <a:t> at the postsecondary </a:t>
            </a:r>
            <a:r>
              <a:rPr lang="en-US" dirty="0" smtClean="0">
                <a:solidFill>
                  <a:schemeClr val="tx1">
                    <a:lumMod val="75000"/>
                    <a:lumOff val="25000"/>
                  </a:schemeClr>
                </a:solidFill>
              </a:rPr>
              <a:t>level.</a:t>
            </a:r>
          </a:p>
          <a:p>
            <a:pPr lvl="0"/>
            <a:r>
              <a:rPr lang="en-US" dirty="0" smtClean="0">
                <a:solidFill>
                  <a:schemeClr val="tx1">
                    <a:lumMod val="75000"/>
                    <a:lumOff val="25000"/>
                  </a:schemeClr>
                </a:solidFill>
              </a:rPr>
              <a:t>Texas Governor charge to lower the cost of college.</a:t>
            </a:r>
            <a:endParaRPr lang="en-US" dirty="0">
              <a:solidFill>
                <a:schemeClr val="tx1">
                  <a:lumMod val="75000"/>
                  <a:lumOff val="25000"/>
                </a:schemeClr>
              </a:solidFill>
            </a:endParaRPr>
          </a:p>
          <a:p>
            <a:pPr lvl="0"/>
            <a:endParaRPr lang="en-US" dirty="0">
              <a:solidFill>
                <a:prstClr val="black"/>
              </a:solidFill>
            </a:endParaRPr>
          </a:p>
          <a:p>
            <a:endParaRPr lang="en-US" dirty="0"/>
          </a:p>
        </p:txBody>
      </p:sp>
      <p:sp>
        <p:nvSpPr>
          <p:cNvPr id="4" name="TextBox 3"/>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grpSp>
        <p:nvGrpSpPr>
          <p:cNvPr id="6" name="Group 5"/>
          <p:cNvGrpSpPr/>
          <p:nvPr/>
        </p:nvGrpSpPr>
        <p:grpSpPr>
          <a:xfrm>
            <a:off x="521965" y="333480"/>
            <a:ext cx="8229599" cy="973439"/>
            <a:chOff x="64765" y="-2608800"/>
            <a:chExt cx="8229599" cy="973439"/>
          </a:xfrm>
          <a:scene3d>
            <a:camera prst="orthographicFront"/>
            <a:lightRig rig="flat" dir="t"/>
          </a:scene3d>
        </p:grpSpPr>
        <p:sp>
          <p:nvSpPr>
            <p:cNvPr id="7" name="Rounded Rectangle 6"/>
            <p:cNvSpPr/>
            <p:nvPr/>
          </p:nvSpPr>
          <p:spPr>
            <a:xfrm>
              <a:off x="64765" y="-2608800"/>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8" name="Rounded Rectangle 4"/>
            <p:cNvSpPr/>
            <p:nvPr/>
          </p:nvSpPr>
          <p:spPr>
            <a:xfrm>
              <a:off x="112285" y="-2561280"/>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effectLst>
                    <a:outerShdw blurRad="38100" dist="38100" dir="2700000">
                      <a:srgbClr val="000000"/>
                    </a:outerShdw>
                  </a:effectLst>
                  <a:latin typeface="+mj-lt"/>
                </a:rPr>
                <a:t>Why We Need AVATAR!</a:t>
              </a:r>
              <a:endParaRPr lang="en-US" sz="3600" b="1" kern="1200" cap="none" dirty="0">
                <a:effectLst>
                  <a:outerShdw blurRad="38100" dist="38100" dir="2700000">
                    <a:srgbClr val="000000"/>
                  </a:outerShdw>
                </a:effectLst>
                <a:latin typeface="+mj-lt"/>
              </a:endParaRPr>
            </a:p>
          </p:txBody>
        </p:sp>
      </p:grpSp>
    </p:spTree>
    <p:extLst>
      <p:ext uri="{BB962C8B-B14F-4D97-AF65-F5344CB8AC3E}">
        <p14:creationId xmlns:p14="http://schemas.microsoft.com/office/powerpoint/2010/main" val="7341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9700" y="712940"/>
            <a:ext cx="6324600" cy="4939814"/>
          </a:xfrm>
          <a:prstGeom prst="rect">
            <a:avLst/>
          </a:prstGeom>
          <a:noFill/>
          <a:ln w="38100">
            <a:noFill/>
          </a:ln>
        </p:spPr>
        <p:txBody>
          <a:bodyPr wrap="square" rtlCol="0">
            <a:spAutoFit/>
          </a:bodyPr>
          <a:lstStyle/>
          <a:p>
            <a:pPr algn="ctr"/>
            <a:r>
              <a:rPr lang="en-US" sz="6300" dirty="0" smtClean="0">
                <a:effectLst>
                  <a:outerShdw blurRad="38100" dist="38100" dir="2700000" algn="tl">
                    <a:srgbClr val="000000">
                      <a:alpha val="43137"/>
                    </a:srgbClr>
                  </a:outerShdw>
                </a:effectLst>
              </a:rPr>
              <a:t>What is the </a:t>
            </a:r>
            <a:r>
              <a:rPr lang="en-US" sz="6300" b="1" u="sng" dirty="0" smtClean="0">
                <a:solidFill>
                  <a:schemeClr val="accent2">
                    <a:lumMod val="50000"/>
                  </a:schemeClr>
                </a:solidFill>
                <a:effectLst>
                  <a:outerShdw blurRad="38100" dist="38100" dir="2700000" algn="tl">
                    <a:srgbClr val="000000">
                      <a:alpha val="43137"/>
                    </a:srgbClr>
                  </a:outerShdw>
                </a:effectLst>
              </a:rPr>
              <a:t>A</a:t>
            </a:r>
            <a:r>
              <a:rPr lang="en-US" sz="6300" b="1" dirty="0" smtClean="0">
                <a:solidFill>
                  <a:schemeClr val="accent2">
                    <a:lumMod val="50000"/>
                  </a:schemeClr>
                </a:solidFill>
                <a:effectLst>
                  <a:outerShdw blurRad="38100" dist="38100" dir="2700000" algn="tl">
                    <a:srgbClr val="000000">
                      <a:alpha val="43137"/>
                    </a:srgbClr>
                  </a:outerShdw>
                </a:effectLst>
              </a:rPr>
              <a:t>cademic </a:t>
            </a:r>
            <a:r>
              <a:rPr lang="en-US" sz="6300" b="1" u="sng" dirty="0" smtClean="0">
                <a:solidFill>
                  <a:schemeClr val="accent2">
                    <a:lumMod val="50000"/>
                  </a:schemeClr>
                </a:solidFill>
                <a:effectLst>
                  <a:outerShdw blurRad="38100" dist="38100" dir="2700000" algn="tl">
                    <a:srgbClr val="000000">
                      <a:alpha val="43137"/>
                    </a:srgbClr>
                  </a:outerShdw>
                </a:effectLst>
              </a:rPr>
              <a:t>V</a:t>
            </a:r>
            <a:r>
              <a:rPr lang="en-US" sz="6300" b="1" dirty="0" smtClean="0">
                <a:solidFill>
                  <a:schemeClr val="accent2">
                    <a:lumMod val="50000"/>
                  </a:schemeClr>
                </a:solidFill>
                <a:effectLst>
                  <a:outerShdw blurRad="38100" dist="38100" dir="2700000" algn="tl">
                    <a:srgbClr val="000000">
                      <a:alpha val="43137"/>
                    </a:srgbClr>
                  </a:outerShdw>
                </a:effectLst>
              </a:rPr>
              <a:t>ertical </a:t>
            </a:r>
            <a:r>
              <a:rPr lang="en-US" sz="6300" b="1" u="sng" dirty="0" smtClean="0">
                <a:solidFill>
                  <a:schemeClr val="accent2">
                    <a:lumMod val="50000"/>
                  </a:schemeClr>
                </a:solidFill>
                <a:effectLst>
                  <a:outerShdw blurRad="38100" dist="38100" dir="2700000" algn="tl">
                    <a:srgbClr val="000000">
                      <a:alpha val="43137"/>
                    </a:srgbClr>
                  </a:outerShdw>
                </a:effectLst>
              </a:rPr>
              <a:t>A</a:t>
            </a:r>
            <a:r>
              <a:rPr lang="en-US" sz="6300" b="1" dirty="0" smtClean="0">
                <a:solidFill>
                  <a:schemeClr val="accent2">
                    <a:lumMod val="50000"/>
                  </a:schemeClr>
                </a:solidFill>
                <a:effectLst>
                  <a:outerShdw blurRad="38100" dist="38100" dir="2700000" algn="tl">
                    <a:srgbClr val="000000">
                      <a:alpha val="43137"/>
                    </a:srgbClr>
                  </a:outerShdw>
                </a:effectLst>
              </a:rPr>
              <a:t>lignment </a:t>
            </a:r>
            <a:r>
              <a:rPr lang="en-US" sz="6300" b="1" u="sng" dirty="0" smtClean="0">
                <a:solidFill>
                  <a:schemeClr val="accent2">
                    <a:lumMod val="50000"/>
                  </a:schemeClr>
                </a:solidFill>
                <a:effectLst>
                  <a:outerShdw blurRad="38100" dist="38100" dir="2700000" algn="tl">
                    <a:srgbClr val="000000">
                      <a:alpha val="43137"/>
                    </a:srgbClr>
                  </a:outerShdw>
                </a:effectLst>
              </a:rPr>
              <a:t>T</a:t>
            </a:r>
            <a:r>
              <a:rPr lang="en-US" sz="6300" b="1" dirty="0" smtClean="0">
                <a:solidFill>
                  <a:schemeClr val="accent2">
                    <a:lumMod val="50000"/>
                  </a:schemeClr>
                </a:solidFill>
                <a:effectLst>
                  <a:outerShdw blurRad="38100" dist="38100" dir="2700000" algn="tl">
                    <a:srgbClr val="000000">
                      <a:alpha val="43137"/>
                    </a:srgbClr>
                  </a:outerShdw>
                </a:effectLst>
              </a:rPr>
              <a:t>raining </a:t>
            </a:r>
            <a:r>
              <a:rPr lang="en-US" sz="6300" b="1" u="sng" dirty="0" smtClean="0">
                <a:solidFill>
                  <a:schemeClr val="accent2">
                    <a:lumMod val="50000"/>
                  </a:schemeClr>
                </a:solidFill>
                <a:effectLst>
                  <a:outerShdw blurRad="38100" dist="38100" dir="2700000" algn="tl">
                    <a:srgbClr val="000000">
                      <a:alpha val="43137"/>
                    </a:srgbClr>
                  </a:outerShdw>
                </a:effectLst>
              </a:rPr>
              <a:t>a</a:t>
            </a:r>
            <a:r>
              <a:rPr lang="en-US" sz="6300" b="1" dirty="0" smtClean="0">
                <a:solidFill>
                  <a:schemeClr val="accent2">
                    <a:lumMod val="50000"/>
                  </a:schemeClr>
                </a:solidFill>
                <a:effectLst>
                  <a:outerShdw blurRad="38100" dist="38100" dir="2700000" algn="tl">
                    <a:srgbClr val="000000">
                      <a:alpha val="43137"/>
                    </a:srgbClr>
                  </a:outerShdw>
                </a:effectLst>
              </a:rPr>
              <a:t>nd </a:t>
            </a:r>
            <a:r>
              <a:rPr lang="en-US" sz="6300" b="1" u="sng" dirty="0" smtClean="0">
                <a:solidFill>
                  <a:schemeClr val="accent2">
                    <a:lumMod val="50000"/>
                  </a:schemeClr>
                </a:solidFill>
                <a:effectLst>
                  <a:outerShdw blurRad="38100" dist="38100" dir="2700000" algn="tl">
                    <a:srgbClr val="000000">
                      <a:alpha val="43137"/>
                    </a:srgbClr>
                  </a:outerShdw>
                </a:effectLst>
              </a:rPr>
              <a:t>R</a:t>
            </a:r>
            <a:r>
              <a:rPr lang="en-US" sz="6300" b="1" dirty="0" smtClean="0">
                <a:solidFill>
                  <a:schemeClr val="accent2">
                    <a:lumMod val="50000"/>
                  </a:schemeClr>
                </a:solidFill>
                <a:effectLst>
                  <a:outerShdw blurRad="38100" dist="38100" dir="2700000" algn="tl">
                    <a:srgbClr val="000000">
                      <a:alpha val="43137"/>
                    </a:srgbClr>
                  </a:outerShdw>
                </a:effectLst>
              </a:rPr>
              <a:t>enewal Process</a:t>
            </a:r>
            <a:r>
              <a:rPr lang="en-US" sz="6300" dirty="0" smtClean="0">
                <a:effectLst>
                  <a:outerShdw blurRad="38100" dist="38100" dir="2700000" algn="tl">
                    <a:srgbClr val="000000">
                      <a:alpha val="43137"/>
                    </a:srgbClr>
                  </a:outerShdw>
                </a:effectLst>
              </a:rPr>
              <a:t>?</a:t>
            </a:r>
            <a:endParaRPr lang="en-US" sz="6300" dirty="0">
              <a:effectLst>
                <a:outerShdw blurRad="38100" dist="38100" dir="2700000" algn="tl">
                  <a:srgbClr val="000000">
                    <a:alpha val="43137"/>
                  </a:srgbClr>
                </a:outerShdw>
              </a:effectLst>
            </a:endParaRPr>
          </a:p>
        </p:txBody>
      </p:sp>
      <p:sp>
        <p:nvSpPr>
          <p:cNvPr id="5" name="TextBox 4"/>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7" name="Rectangle 6"/>
          <p:cNvSpPr/>
          <p:nvPr/>
        </p:nvSpPr>
        <p:spPr>
          <a:xfrm>
            <a:off x="838200" y="685800"/>
            <a:ext cx="7620000" cy="51054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8185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z="3000" b="1" dirty="0" smtClean="0">
                <a:solidFill>
                  <a:schemeClr val="tx1">
                    <a:lumMod val="75000"/>
                    <a:lumOff val="25000"/>
                  </a:schemeClr>
                </a:solidFill>
              </a:rPr>
              <a:t>Creates </a:t>
            </a:r>
            <a:r>
              <a:rPr lang="en-US" sz="3000" b="1" dirty="0">
                <a:solidFill>
                  <a:schemeClr val="tx1">
                    <a:lumMod val="75000"/>
                    <a:lumOff val="25000"/>
                  </a:schemeClr>
                </a:solidFill>
              </a:rPr>
              <a:t>and </a:t>
            </a:r>
            <a:r>
              <a:rPr lang="en-US" sz="3000" b="1" dirty="0" smtClean="0">
                <a:solidFill>
                  <a:schemeClr val="tx1">
                    <a:lumMod val="75000"/>
                    <a:lumOff val="25000"/>
                  </a:schemeClr>
                </a:solidFill>
              </a:rPr>
              <a:t>builds </a:t>
            </a:r>
            <a:r>
              <a:rPr lang="en-US" sz="3000" b="1" dirty="0">
                <a:solidFill>
                  <a:schemeClr val="tx1">
                    <a:lumMod val="75000"/>
                    <a:lumOff val="25000"/>
                  </a:schemeClr>
                </a:solidFill>
              </a:rPr>
              <a:t>relationships </a:t>
            </a:r>
            <a:r>
              <a:rPr lang="en-US" sz="3000" b="1" dirty="0" smtClean="0">
                <a:solidFill>
                  <a:schemeClr val="tx1">
                    <a:lumMod val="75000"/>
                    <a:lumOff val="25000"/>
                  </a:schemeClr>
                </a:solidFill>
              </a:rPr>
              <a:t>through </a:t>
            </a:r>
            <a:r>
              <a:rPr lang="en-US" sz="3000" b="1" dirty="0">
                <a:solidFill>
                  <a:schemeClr val="tx1">
                    <a:lumMod val="75000"/>
                    <a:lumOff val="25000"/>
                  </a:schemeClr>
                </a:solidFill>
              </a:rPr>
              <a:t>ongoing critical conversations</a:t>
            </a:r>
          </a:p>
          <a:p>
            <a:pPr lvl="0"/>
            <a:r>
              <a:rPr lang="en-US" sz="3000" b="1" dirty="0" smtClean="0">
                <a:solidFill>
                  <a:schemeClr val="tx1">
                    <a:lumMod val="75000"/>
                    <a:lumOff val="25000"/>
                  </a:schemeClr>
                </a:solidFill>
              </a:rPr>
              <a:t>Uses </a:t>
            </a:r>
            <a:r>
              <a:rPr lang="en-US" sz="3000" b="1" dirty="0">
                <a:solidFill>
                  <a:schemeClr val="tx1">
                    <a:lumMod val="75000"/>
                    <a:lumOff val="25000"/>
                  </a:schemeClr>
                </a:solidFill>
              </a:rPr>
              <a:t>regional data to make alignment decisions</a:t>
            </a:r>
          </a:p>
          <a:p>
            <a:pPr lvl="0"/>
            <a:r>
              <a:rPr lang="en-US" sz="3000" b="1" dirty="0" smtClean="0">
                <a:solidFill>
                  <a:schemeClr val="tx1">
                    <a:lumMod val="75000"/>
                    <a:lumOff val="25000"/>
                  </a:schemeClr>
                </a:solidFill>
              </a:rPr>
              <a:t>Develops </a:t>
            </a:r>
            <a:r>
              <a:rPr lang="en-US" sz="3000" b="1" dirty="0">
                <a:solidFill>
                  <a:schemeClr val="tx1">
                    <a:lumMod val="75000"/>
                    <a:lumOff val="25000"/>
                  </a:schemeClr>
                </a:solidFill>
              </a:rPr>
              <a:t>shared understanding of college and career readiness and success for students</a:t>
            </a:r>
          </a:p>
          <a:p>
            <a:pPr lvl="0"/>
            <a:r>
              <a:rPr lang="en-US" sz="3000" b="1" dirty="0" smtClean="0">
                <a:solidFill>
                  <a:schemeClr val="tx1">
                    <a:lumMod val="75000"/>
                    <a:lumOff val="25000"/>
                  </a:schemeClr>
                </a:solidFill>
              </a:rPr>
              <a:t>Reviews </a:t>
            </a:r>
            <a:r>
              <a:rPr lang="en-US" sz="3000" b="1" dirty="0">
                <a:solidFill>
                  <a:schemeClr val="tx1">
                    <a:lumMod val="75000"/>
                    <a:lumOff val="25000"/>
                  </a:schemeClr>
                </a:solidFill>
              </a:rPr>
              <a:t>reference course profile information</a:t>
            </a:r>
          </a:p>
          <a:p>
            <a:pPr lvl="0"/>
            <a:r>
              <a:rPr lang="en-US" sz="3000" b="1" dirty="0" smtClean="0">
                <a:solidFill>
                  <a:schemeClr val="tx1">
                    <a:lumMod val="75000"/>
                    <a:lumOff val="25000"/>
                  </a:schemeClr>
                </a:solidFill>
              </a:rPr>
              <a:t>Identifies </a:t>
            </a:r>
            <a:r>
              <a:rPr lang="en-US" sz="3000" b="1" dirty="0">
                <a:solidFill>
                  <a:schemeClr val="tx1">
                    <a:lumMod val="75000"/>
                    <a:lumOff val="25000"/>
                  </a:schemeClr>
                </a:solidFill>
              </a:rPr>
              <a:t>and </a:t>
            </a:r>
            <a:r>
              <a:rPr lang="en-US" sz="3000" b="1" dirty="0" smtClean="0">
                <a:solidFill>
                  <a:schemeClr val="tx1">
                    <a:lumMod val="75000"/>
                    <a:lumOff val="25000"/>
                  </a:schemeClr>
                </a:solidFill>
              </a:rPr>
              <a:t>implements </a:t>
            </a:r>
            <a:r>
              <a:rPr lang="en-US" sz="3000" b="1" dirty="0">
                <a:solidFill>
                  <a:schemeClr val="tx1">
                    <a:lumMod val="75000"/>
                    <a:lumOff val="25000"/>
                  </a:schemeClr>
                </a:solidFill>
              </a:rPr>
              <a:t>intentional actions</a:t>
            </a:r>
          </a:p>
          <a:p>
            <a:pPr lvl="0"/>
            <a:r>
              <a:rPr lang="en-US" sz="3000" b="1" dirty="0" smtClean="0">
                <a:solidFill>
                  <a:schemeClr val="tx1">
                    <a:lumMod val="75000"/>
                    <a:lumOff val="25000"/>
                  </a:schemeClr>
                </a:solidFill>
              </a:rPr>
              <a:t>Evaluates, sustains, </a:t>
            </a:r>
            <a:r>
              <a:rPr lang="en-US" sz="3000" b="1" dirty="0">
                <a:solidFill>
                  <a:schemeClr val="tx1">
                    <a:lumMod val="75000"/>
                    <a:lumOff val="25000"/>
                  </a:schemeClr>
                </a:solidFill>
              </a:rPr>
              <a:t>and </a:t>
            </a:r>
            <a:r>
              <a:rPr lang="en-US" sz="3000" b="1" dirty="0" smtClean="0">
                <a:solidFill>
                  <a:schemeClr val="tx1">
                    <a:lumMod val="75000"/>
                    <a:lumOff val="25000"/>
                  </a:schemeClr>
                </a:solidFill>
              </a:rPr>
              <a:t>shares </a:t>
            </a:r>
            <a:r>
              <a:rPr lang="en-US" sz="3000" b="1" dirty="0">
                <a:solidFill>
                  <a:schemeClr val="tx1">
                    <a:lumMod val="75000"/>
                    <a:lumOff val="25000"/>
                  </a:schemeClr>
                </a:solidFill>
              </a:rPr>
              <a:t>vertical alignment work </a:t>
            </a:r>
          </a:p>
          <a:p>
            <a:endParaRPr lang="en-US" dirty="0"/>
          </a:p>
        </p:txBody>
      </p:sp>
      <p:sp>
        <p:nvSpPr>
          <p:cNvPr id="4" name="TextBox 3"/>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sp>
        <p:nvSpPr>
          <p:cNvPr id="6" name="Rounded Rectangle 4"/>
          <p:cNvSpPr>
            <a:spLocks noGrp="1"/>
          </p:cNvSpPr>
          <p:nvPr>
            <p:ph type="title"/>
          </p:nvPr>
        </p:nvSpPr>
        <p:spPr>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Texas P-16 Pipeline</a:t>
            </a:r>
            <a:endParaRPr lang="en-US" sz="4000" b="1" kern="1200" cap="none" dirty="0">
              <a:effectLst>
                <a:outerShdw blurRad="38100" dist="38100" dir="2700000">
                  <a:srgbClr val="000000"/>
                </a:outerShdw>
              </a:effectLst>
              <a:latin typeface="+mj-lt"/>
            </a:endParaRPr>
          </a:p>
        </p:txBody>
      </p:sp>
      <p:grpSp>
        <p:nvGrpSpPr>
          <p:cNvPr id="7" name="Group 6"/>
          <p:cNvGrpSpPr/>
          <p:nvPr/>
        </p:nvGrpSpPr>
        <p:grpSpPr>
          <a:xfrm>
            <a:off x="484886" y="199324"/>
            <a:ext cx="8229599" cy="973439"/>
            <a:chOff x="27686" y="-2742956"/>
            <a:chExt cx="8229599" cy="973439"/>
          </a:xfrm>
          <a:scene3d>
            <a:camera prst="orthographicFront"/>
            <a:lightRig rig="flat" dir="t"/>
          </a:scene3d>
        </p:grpSpPr>
        <p:sp>
          <p:nvSpPr>
            <p:cNvPr id="8" name="Rounded Rectangle 7"/>
            <p:cNvSpPr/>
            <p:nvPr/>
          </p:nvSpPr>
          <p:spPr>
            <a:xfrm>
              <a:off x="27686" y="-2742956"/>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9" name="Rounded Rectangle 4"/>
            <p:cNvSpPr/>
            <p:nvPr/>
          </p:nvSpPr>
          <p:spPr>
            <a:xfrm>
              <a:off x="112286" y="-2674064"/>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effectLst>
                    <a:outerShdw blurRad="38100" dist="38100" dir="2700000">
                      <a:srgbClr val="000000"/>
                    </a:outerShdw>
                  </a:effectLst>
                  <a:latin typeface="+mj-lt"/>
                </a:rPr>
                <a:t>AVATAR is a </a:t>
              </a:r>
              <a:r>
                <a:rPr lang="en-US" sz="3600" b="1" u="sng" dirty="0" smtClean="0">
                  <a:effectLst>
                    <a:outerShdw blurRad="38100" dist="38100" dir="2700000">
                      <a:srgbClr val="000000"/>
                    </a:outerShdw>
                  </a:effectLst>
                  <a:latin typeface="+mj-lt"/>
                </a:rPr>
                <a:t>Process</a:t>
              </a:r>
              <a:endParaRPr lang="en-US" sz="3600" b="1" u="sng" kern="1200" cap="none" dirty="0">
                <a:effectLst>
                  <a:outerShdw blurRad="38100" dist="38100" dir="2700000">
                    <a:srgbClr val="000000"/>
                  </a:outerShdw>
                </a:effectLst>
                <a:latin typeface="+mj-lt"/>
              </a:endParaRPr>
            </a:p>
          </p:txBody>
        </p:sp>
      </p:grpSp>
    </p:spTree>
    <p:extLst>
      <p:ext uri="{BB962C8B-B14F-4D97-AF65-F5344CB8AC3E}">
        <p14:creationId xmlns:p14="http://schemas.microsoft.com/office/powerpoint/2010/main" val="28918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9700" y="1066800"/>
            <a:ext cx="6324600" cy="3970318"/>
          </a:xfrm>
          <a:prstGeom prst="rect">
            <a:avLst/>
          </a:prstGeom>
          <a:noFill/>
          <a:ln w="38100">
            <a:noFill/>
          </a:ln>
        </p:spPr>
        <p:txBody>
          <a:bodyPr wrap="square" rtlCol="0">
            <a:spAutoFit/>
          </a:bodyPr>
          <a:lstStyle/>
          <a:p>
            <a:pPr algn="ctr"/>
            <a:r>
              <a:rPr lang="en-US" sz="6300" dirty="0" smtClean="0">
                <a:effectLst>
                  <a:outerShdw blurRad="38100" dist="38100" dir="2700000" algn="tl">
                    <a:srgbClr val="000000">
                      <a:alpha val="43137"/>
                    </a:srgbClr>
                  </a:outerShdw>
                </a:effectLst>
              </a:rPr>
              <a:t>What is my role as an </a:t>
            </a:r>
            <a:r>
              <a:rPr lang="en-US" sz="6300" b="1" dirty="0" smtClean="0">
                <a:solidFill>
                  <a:schemeClr val="accent2">
                    <a:lumMod val="50000"/>
                  </a:schemeClr>
                </a:solidFill>
                <a:effectLst>
                  <a:outerShdw blurRad="38100" dist="38100" dir="2700000" algn="tl">
                    <a:srgbClr val="000000">
                      <a:alpha val="43137"/>
                    </a:srgbClr>
                  </a:outerShdw>
                </a:effectLst>
              </a:rPr>
              <a:t>AVATAR Partner </a:t>
            </a:r>
            <a:r>
              <a:rPr lang="en-US" sz="6300" dirty="0" smtClean="0">
                <a:effectLst>
                  <a:outerShdw blurRad="38100" dist="38100" dir="2700000" algn="tl">
                    <a:srgbClr val="000000">
                      <a:alpha val="43137"/>
                    </a:srgbClr>
                  </a:outerShdw>
                </a:effectLst>
              </a:rPr>
              <a:t>or </a:t>
            </a:r>
            <a:r>
              <a:rPr lang="en-US" sz="6300" b="1" dirty="0" smtClean="0">
                <a:solidFill>
                  <a:schemeClr val="accent2">
                    <a:lumMod val="50000"/>
                  </a:schemeClr>
                </a:solidFill>
                <a:effectLst>
                  <a:outerShdw blurRad="38100" dist="38100" dir="2700000" algn="tl">
                    <a:srgbClr val="000000">
                      <a:alpha val="43137"/>
                    </a:srgbClr>
                  </a:outerShdw>
                </a:effectLst>
              </a:rPr>
              <a:t>Team Member</a:t>
            </a:r>
            <a:r>
              <a:rPr lang="en-US" sz="6300" dirty="0" smtClean="0">
                <a:effectLst>
                  <a:outerShdw blurRad="38100" dist="38100" dir="2700000" algn="tl">
                    <a:srgbClr val="000000">
                      <a:alpha val="43137"/>
                    </a:srgbClr>
                  </a:outerShdw>
                </a:effectLst>
              </a:rPr>
              <a:t>?</a:t>
            </a:r>
            <a:endParaRPr lang="en-US" sz="6300" dirty="0">
              <a:effectLst>
                <a:outerShdw blurRad="38100" dist="38100" dir="2700000" algn="tl">
                  <a:srgbClr val="000000">
                    <a:alpha val="43137"/>
                  </a:srgbClr>
                </a:outerShdw>
              </a:effectLst>
            </a:endParaRPr>
          </a:p>
        </p:txBody>
      </p:sp>
      <p:sp>
        <p:nvSpPr>
          <p:cNvPr id="5" name="TextBox 4"/>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7" name="Rectangle 6"/>
          <p:cNvSpPr/>
          <p:nvPr/>
        </p:nvSpPr>
        <p:spPr>
          <a:xfrm>
            <a:off x="838200" y="685800"/>
            <a:ext cx="7620000" cy="48006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1013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chemeClr val="tx1">
                    <a:lumMod val="75000"/>
                    <a:lumOff val="25000"/>
                  </a:schemeClr>
                </a:solidFill>
              </a:rPr>
              <a:t>Partnerships: </a:t>
            </a:r>
            <a:r>
              <a:rPr lang="en-US" sz="2000" dirty="0">
                <a:solidFill>
                  <a:schemeClr val="tx1">
                    <a:lumMod val="75000"/>
                    <a:lumOff val="25000"/>
                  </a:schemeClr>
                </a:solidFill>
              </a:rPr>
              <a:t>Leaders and educators representing regional independent school districts, two- and four-year institutions of higher education, P-16 councils, and education service centers </a:t>
            </a:r>
            <a:r>
              <a:rPr lang="en-US" sz="2000" u="sng" dirty="0">
                <a:solidFill>
                  <a:schemeClr val="tx1">
                    <a:lumMod val="75000"/>
                    <a:lumOff val="25000"/>
                  </a:schemeClr>
                </a:solidFill>
              </a:rPr>
              <a:t>committed to vertical alignment</a:t>
            </a:r>
            <a:r>
              <a:rPr lang="en-US" sz="2000" dirty="0">
                <a:solidFill>
                  <a:schemeClr val="tx1">
                    <a:lumMod val="75000"/>
                    <a:lumOff val="25000"/>
                  </a:schemeClr>
                </a:solidFill>
              </a:rPr>
              <a:t> to support students’ college and career readiness and success. </a:t>
            </a:r>
            <a:endParaRPr lang="en-US" sz="2000" dirty="0" smtClean="0">
              <a:solidFill>
                <a:schemeClr val="tx1">
                  <a:lumMod val="75000"/>
                  <a:lumOff val="25000"/>
                </a:schemeClr>
              </a:solidFill>
            </a:endParaRPr>
          </a:p>
          <a:p>
            <a:endParaRPr lang="en-US" sz="2000" dirty="0" smtClean="0">
              <a:solidFill>
                <a:schemeClr val="tx1">
                  <a:lumMod val="75000"/>
                  <a:lumOff val="25000"/>
                </a:schemeClr>
              </a:solidFill>
            </a:endParaRPr>
          </a:p>
          <a:p>
            <a:r>
              <a:rPr lang="en-US" b="1" dirty="0" smtClean="0">
                <a:solidFill>
                  <a:schemeClr val="tx1">
                    <a:lumMod val="75000"/>
                    <a:lumOff val="25000"/>
                  </a:schemeClr>
                </a:solidFill>
              </a:rPr>
              <a:t>Teams:  </a:t>
            </a:r>
            <a:r>
              <a:rPr lang="en-US" sz="2000" dirty="0">
                <a:solidFill>
                  <a:schemeClr val="tx1">
                    <a:lumMod val="75000"/>
                    <a:lumOff val="25000"/>
                  </a:schemeClr>
                </a:solidFill>
              </a:rPr>
              <a:t>Educators and leaders representing regional independent school districts, two- and four-year institutions of higher education, P-16 councils, and education service centers </a:t>
            </a:r>
            <a:r>
              <a:rPr lang="en-US" sz="2000" u="sng" dirty="0">
                <a:solidFill>
                  <a:schemeClr val="tx1">
                    <a:lumMod val="75000"/>
                    <a:lumOff val="25000"/>
                  </a:schemeClr>
                </a:solidFill>
              </a:rPr>
              <a:t>committed to addressing </a:t>
            </a:r>
            <a:r>
              <a:rPr lang="en-US" sz="2000" u="sng" dirty="0" smtClean="0">
                <a:solidFill>
                  <a:schemeClr val="tx1">
                    <a:lumMod val="75000"/>
                    <a:lumOff val="25000"/>
                  </a:schemeClr>
                </a:solidFill>
              </a:rPr>
              <a:t>discipline specific course and </a:t>
            </a:r>
            <a:r>
              <a:rPr lang="en-US" sz="2000" u="sng" dirty="0">
                <a:solidFill>
                  <a:schemeClr val="tx1">
                    <a:lumMod val="75000"/>
                    <a:lumOff val="25000"/>
                  </a:schemeClr>
                </a:solidFill>
              </a:rPr>
              <a:t>instructional alignment needs </a:t>
            </a:r>
            <a:r>
              <a:rPr lang="en-US" sz="2000" dirty="0">
                <a:solidFill>
                  <a:schemeClr val="tx1">
                    <a:lumMod val="75000"/>
                    <a:lumOff val="25000"/>
                  </a:schemeClr>
                </a:solidFill>
              </a:rPr>
              <a:t>to create environments where students can successful transitions between and among regional educational systems. </a:t>
            </a:r>
          </a:p>
          <a:p>
            <a:endParaRPr lang="en-US" b="1" dirty="0"/>
          </a:p>
        </p:txBody>
      </p:sp>
      <p:sp>
        <p:nvSpPr>
          <p:cNvPr id="4" name="TextBox 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6" name="Title 5"/>
          <p:cNvSpPr>
            <a:spLocks noGrp="1"/>
          </p:cNvSpPr>
          <p:nvPr>
            <p:ph type="title"/>
          </p:nvPr>
        </p:nvSpPr>
        <p:spPr>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a:lstStyle/>
          <a:p>
            <a:r>
              <a:rPr lang="en-US" dirty="0" smtClean="0"/>
              <a:t>AVATAR Partners &amp; Team Members</a:t>
            </a:r>
            <a:endParaRPr lang="en-US" dirty="0"/>
          </a:p>
        </p:txBody>
      </p:sp>
    </p:spTree>
    <p:extLst>
      <p:ext uri="{BB962C8B-B14F-4D97-AF65-F5344CB8AC3E}">
        <p14:creationId xmlns:p14="http://schemas.microsoft.com/office/powerpoint/2010/main" val="27452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229600" cy="4525963"/>
          </a:xfrm>
        </p:spPr>
        <p:txBody>
          <a:bodyPr>
            <a:normAutofit/>
          </a:bodyPr>
          <a:lstStyle/>
          <a:p>
            <a:pPr marL="1085850" lvl="1" indent="-571500">
              <a:buClr>
                <a:schemeClr val="tx1">
                  <a:lumMod val="75000"/>
                  <a:lumOff val="25000"/>
                </a:schemeClr>
              </a:buClr>
              <a:buFont typeface="Arial" pitchFamily="34" charset="0"/>
              <a:buChar char="•"/>
            </a:pPr>
            <a:r>
              <a:rPr lang="en-US" sz="3200" b="1" dirty="0">
                <a:solidFill>
                  <a:schemeClr val="tx1">
                    <a:lumMod val="75000"/>
                    <a:lumOff val="25000"/>
                  </a:schemeClr>
                </a:solidFill>
              </a:rPr>
              <a:t>Build </a:t>
            </a:r>
            <a:r>
              <a:rPr lang="en-US" sz="3200" b="1" dirty="0" smtClean="0">
                <a:solidFill>
                  <a:schemeClr val="tx1">
                    <a:lumMod val="75000"/>
                    <a:lumOff val="25000"/>
                  </a:schemeClr>
                </a:solidFill>
              </a:rPr>
              <a:t>capacity </a:t>
            </a:r>
            <a:r>
              <a:rPr lang="en-US" sz="3200" b="1" dirty="0">
                <a:solidFill>
                  <a:schemeClr val="tx1">
                    <a:lumMod val="75000"/>
                    <a:lumOff val="25000"/>
                  </a:schemeClr>
                </a:solidFill>
              </a:rPr>
              <a:t>to </a:t>
            </a:r>
            <a:r>
              <a:rPr lang="en-US" sz="3200" b="1" dirty="0" smtClean="0">
                <a:solidFill>
                  <a:schemeClr val="tx1">
                    <a:lumMod val="75000"/>
                    <a:lumOff val="25000"/>
                  </a:schemeClr>
                </a:solidFill>
              </a:rPr>
              <a:t>improve alignment between regional secondary and postsecondary course curriculum</a:t>
            </a:r>
          </a:p>
          <a:p>
            <a:pPr marL="685800" indent="-571500">
              <a:buClr>
                <a:schemeClr val="tx1">
                  <a:lumMod val="75000"/>
                  <a:lumOff val="25000"/>
                </a:schemeClr>
              </a:buClr>
            </a:pPr>
            <a:endParaRPr lang="en-US" b="1" dirty="0" smtClean="0">
              <a:solidFill>
                <a:schemeClr val="tx1">
                  <a:lumMod val="75000"/>
                  <a:lumOff val="25000"/>
                </a:schemeClr>
              </a:solidFill>
            </a:endParaRPr>
          </a:p>
          <a:p>
            <a:pPr marL="1085850" lvl="1" indent="-571500">
              <a:buClr>
                <a:schemeClr val="tx1">
                  <a:lumMod val="75000"/>
                  <a:lumOff val="25000"/>
                </a:schemeClr>
              </a:buClr>
              <a:buFont typeface="Arial" pitchFamily="34" charset="0"/>
              <a:buChar char="•"/>
            </a:pPr>
            <a:r>
              <a:rPr lang="en-US" sz="3200" b="1" dirty="0" smtClean="0">
                <a:solidFill>
                  <a:schemeClr val="tx1">
                    <a:lumMod val="75000"/>
                    <a:lumOff val="25000"/>
                  </a:schemeClr>
                </a:solidFill>
              </a:rPr>
              <a:t>Strengthen regional secondary </a:t>
            </a:r>
            <a:r>
              <a:rPr lang="en-US" sz="3200" b="1" dirty="0">
                <a:solidFill>
                  <a:schemeClr val="tx1">
                    <a:lumMod val="75000"/>
                    <a:lumOff val="25000"/>
                  </a:schemeClr>
                </a:solidFill>
              </a:rPr>
              <a:t>and postsecondary </a:t>
            </a:r>
            <a:r>
              <a:rPr lang="en-US" sz="3200" b="1" dirty="0" smtClean="0">
                <a:solidFill>
                  <a:schemeClr val="tx1">
                    <a:lumMod val="75000"/>
                    <a:lumOff val="25000"/>
                  </a:schemeClr>
                </a:solidFill>
              </a:rPr>
              <a:t>commitment </a:t>
            </a:r>
            <a:r>
              <a:rPr lang="en-US" sz="3200" b="1" dirty="0">
                <a:solidFill>
                  <a:schemeClr val="tx1">
                    <a:lumMod val="75000"/>
                    <a:lumOff val="25000"/>
                  </a:schemeClr>
                </a:solidFill>
              </a:rPr>
              <a:t>to college </a:t>
            </a:r>
            <a:r>
              <a:rPr lang="en-US" sz="3200" b="1" dirty="0" smtClean="0">
                <a:solidFill>
                  <a:schemeClr val="tx1">
                    <a:lumMod val="75000"/>
                    <a:lumOff val="25000"/>
                  </a:schemeClr>
                </a:solidFill>
              </a:rPr>
              <a:t>preparedness and success </a:t>
            </a:r>
            <a:r>
              <a:rPr lang="en-US" sz="3200" b="1" dirty="0">
                <a:solidFill>
                  <a:schemeClr val="tx1">
                    <a:lumMod val="75000"/>
                    <a:lumOff val="25000"/>
                  </a:schemeClr>
                </a:solidFill>
              </a:rPr>
              <a:t>for </a:t>
            </a:r>
            <a:r>
              <a:rPr lang="en-US" sz="3200" b="1" dirty="0" smtClean="0">
                <a:solidFill>
                  <a:schemeClr val="tx1">
                    <a:lumMod val="75000"/>
                    <a:lumOff val="25000"/>
                  </a:schemeClr>
                </a:solidFill>
              </a:rPr>
              <a:t>students</a:t>
            </a:r>
          </a:p>
        </p:txBody>
      </p:sp>
      <p:sp>
        <p:nvSpPr>
          <p:cNvPr id="2" name="Title 1"/>
          <p:cNvSpPr>
            <a:spLocks noGrp="1"/>
          </p:cNvSpPr>
          <p:nvPr>
            <p:ph type="title"/>
          </p:nvPr>
        </p:nvSpPr>
        <p:spPr/>
        <p:txBody>
          <a:bodyPr/>
          <a:lstStyle/>
          <a:p>
            <a:r>
              <a:rPr lang="en-US" i="1" dirty="0" smtClean="0"/>
              <a:t> Partnership Benefits</a:t>
            </a:r>
            <a:endParaRPr lang="en-US" i="1" dirty="0"/>
          </a:p>
        </p:txBody>
      </p:sp>
      <p:sp>
        <p:nvSpPr>
          <p:cNvPr id="5" name="TextBox 4"/>
          <p:cNvSpPr txBox="1"/>
          <p:nvPr/>
        </p:nvSpPr>
        <p:spPr>
          <a:xfrm>
            <a:off x="6477000" y="381000"/>
            <a:ext cx="1981200" cy="923330"/>
          </a:xfrm>
          <a:prstGeom prst="rect">
            <a:avLst/>
          </a:prstGeom>
          <a:noFill/>
        </p:spPr>
        <p:txBody>
          <a:bodyPr wrap="square" rtlCol="0">
            <a:spAutoFit/>
          </a:bodyPr>
          <a:lstStyle/>
          <a:p>
            <a:r>
              <a:rPr lang="en-US" dirty="0" smtClean="0">
                <a:solidFill>
                  <a:srgbClr val="FF0000"/>
                </a:solidFill>
              </a:rPr>
              <a:t>THECB: where is the partnership building? </a:t>
            </a:r>
            <a:endParaRPr lang="en-US" dirty="0">
              <a:solidFill>
                <a:srgbClr val="FF0000"/>
              </a:solidFill>
            </a:endParaRPr>
          </a:p>
        </p:txBody>
      </p:sp>
      <p:sp>
        <p:nvSpPr>
          <p:cNvPr id="6" name="Rounded Rectangle 5"/>
          <p:cNvSpPr/>
          <p:nvPr/>
        </p:nvSpPr>
        <p:spPr>
          <a:xfrm>
            <a:off x="521965" y="333480"/>
            <a:ext cx="8229599" cy="973439"/>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7" name="Rounded Rectangle 4"/>
          <p:cNvSpPr/>
          <p:nvPr/>
        </p:nvSpPr>
        <p:spPr>
          <a:xfrm>
            <a:off x="569485" y="381000"/>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effectLst>
                  <a:outerShdw blurRad="38100" dist="38100" dir="2700000">
                    <a:srgbClr val="000000"/>
                  </a:outerShdw>
                </a:effectLst>
                <a:latin typeface="+mj-lt"/>
              </a:rPr>
              <a:t>Partnership Benefits</a:t>
            </a:r>
            <a:endParaRPr lang="en-US" sz="3600" b="1" kern="1200" cap="none" dirty="0">
              <a:effectLst>
                <a:outerShdw blurRad="38100" dist="38100" dir="2700000">
                  <a:srgbClr val="000000"/>
                </a:outerShdw>
              </a:effectLst>
              <a:latin typeface="+mj-lt"/>
            </a:endParaRPr>
          </a:p>
        </p:txBody>
      </p:sp>
      <p:sp>
        <p:nvSpPr>
          <p:cNvPr id="8" name="TextBox 7"/>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84389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5434" y="719447"/>
            <a:ext cx="7620000" cy="4939814"/>
          </a:xfrm>
          <a:prstGeom prst="rect">
            <a:avLst/>
          </a:prstGeom>
          <a:noFill/>
          <a:ln w="38100">
            <a:noFill/>
          </a:ln>
        </p:spPr>
        <p:txBody>
          <a:bodyPr wrap="square" rtlCol="0">
            <a:spAutoFit/>
          </a:bodyPr>
          <a:lstStyle/>
          <a:p>
            <a:pPr algn="ctr"/>
            <a:r>
              <a:rPr lang="en-US" sz="6300" dirty="0" smtClean="0">
                <a:effectLst>
                  <a:outerShdw blurRad="38100" dist="38100" dir="2700000" algn="tl">
                    <a:srgbClr val="000000">
                      <a:alpha val="43137"/>
                    </a:srgbClr>
                  </a:outerShdw>
                </a:effectLst>
              </a:rPr>
              <a:t>What is </a:t>
            </a:r>
          </a:p>
          <a:p>
            <a:pPr algn="ctr"/>
            <a:r>
              <a:rPr lang="en-US" sz="6300" b="1" u="sng" dirty="0" smtClean="0">
                <a:solidFill>
                  <a:schemeClr val="accent2">
                    <a:lumMod val="50000"/>
                  </a:schemeClr>
                </a:solidFill>
                <a:effectLst>
                  <a:outerShdw blurRad="38100" dist="38100" dir="2700000" algn="tl">
                    <a:srgbClr val="000000">
                      <a:alpha val="43137"/>
                    </a:srgbClr>
                  </a:outerShdw>
                </a:effectLst>
              </a:rPr>
              <a:t>A</a:t>
            </a:r>
            <a:r>
              <a:rPr lang="en-US" sz="6300" b="1" dirty="0" smtClean="0">
                <a:solidFill>
                  <a:schemeClr val="accent2">
                    <a:lumMod val="50000"/>
                  </a:schemeClr>
                </a:solidFill>
                <a:effectLst>
                  <a:outerShdw blurRad="38100" dist="38100" dir="2700000" algn="tl">
                    <a:srgbClr val="000000">
                      <a:alpha val="43137"/>
                    </a:srgbClr>
                  </a:outerShdw>
                </a:effectLst>
              </a:rPr>
              <a:t>cademic </a:t>
            </a:r>
            <a:r>
              <a:rPr lang="en-US" sz="6300" b="1" u="sng" dirty="0" smtClean="0">
                <a:solidFill>
                  <a:schemeClr val="accent2">
                    <a:lumMod val="50000"/>
                  </a:schemeClr>
                </a:solidFill>
                <a:effectLst>
                  <a:outerShdw blurRad="38100" dist="38100" dir="2700000" algn="tl">
                    <a:srgbClr val="000000">
                      <a:alpha val="43137"/>
                    </a:srgbClr>
                  </a:outerShdw>
                </a:effectLst>
              </a:rPr>
              <a:t>V</a:t>
            </a:r>
            <a:r>
              <a:rPr lang="en-US" sz="6300" b="1" dirty="0" smtClean="0">
                <a:solidFill>
                  <a:schemeClr val="accent2">
                    <a:lumMod val="50000"/>
                  </a:schemeClr>
                </a:solidFill>
                <a:effectLst>
                  <a:outerShdw blurRad="38100" dist="38100" dir="2700000" algn="tl">
                    <a:srgbClr val="000000">
                      <a:alpha val="43137"/>
                    </a:srgbClr>
                  </a:outerShdw>
                </a:effectLst>
              </a:rPr>
              <a:t>ertical </a:t>
            </a:r>
            <a:r>
              <a:rPr lang="en-US" sz="6300" b="1" u="sng" dirty="0" smtClean="0">
                <a:solidFill>
                  <a:schemeClr val="accent2">
                    <a:lumMod val="50000"/>
                  </a:schemeClr>
                </a:solidFill>
                <a:effectLst>
                  <a:outerShdw blurRad="38100" dist="38100" dir="2700000" algn="tl">
                    <a:srgbClr val="000000">
                      <a:alpha val="43137"/>
                    </a:srgbClr>
                  </a:outerShdw>
                </a:effectLst>
              </a:rPr>
              <a:t>A</a:t>
            </a:r>
            <a:r>
              <a:rPr lang="en-US" sz="6300" b="1" dirty="0" smtClean="0">
                <a:solidFill>
                  <a:schemeClr val="accent2">
                    <a:lumMod val="50000"/>
                  </a:schemeClr>
                </a:solidFill>
                <a:effectLst>
                  <a:outerShdw blurRad="38100" dist="38100" dir="2700000" algn="tl">
                    <a:srgbClr val="000000">
                      <a:alpha val="43137"/>
                    </a:srgbClr>
                  </a:outerShdw>
                </a:effectLst>
              </a:rPr>
              <a:t>lignment </a:t>
            </a:r>
            <a:r>
              <a:rPr lang="en-US" sz="6300" b="1" u="sng" dirty="0" smtClean="0">
                <a:solidFill>
                  <a:schemeClr val="accent2">
                    <a:lumMod val="50000"/>
                  </a:schemeClr>
                </a:solidFill>
                <a:effectLst>
                  <a:outerShdw blurRad="38100" dist="38100" dir="2700000" algn="tl">
                    <a:srgbClr val="000000">
                      <a:alpha val="43137"/>
                    </a:srgbClr>
                  </a:outerShdw>
                </a:effectLst>
              </a:rPr>
              <a:t>T</a:t>
            </a:r>
            <a:r>
              <a:rPr lang="en-US" sz="6300" b="1" dirty="0" smtClean="0">
                <a:solidFill>
                  <a:schemeClr val="accent2">
                    <a:lumMod val="50000"/>
                  </a:schemeClr>
                </a:solidFill>
                <a:effectLst>
                  <a:outerShdw blurRad="38100" dist="38100" dir="2700000" algn="tl">
                    <a:srgbClr val="000000">
                      <a:alpha val="43137"/>
                    </a:srgbClr>
                  </a:outerShdw>
                </a:effectLst>
              </a:rPr>
              <a:t>raining </a:t>
            </a:r>
            <a:r>
              <a:rPr lang="en-US" sz="6300" b="1" u="sng" dirty="0" smtClean="0">
                <a:solidFill>
                  <a:schemeClr val="accent2">
                    <a:lumMod val="50000"/>
                  </a:schemeClr>
                </a:solidFill>
                <a:effectLst>
                  <a:outerShdw blurRad="38100" dist="38100" dir="2700000" algn="tl">
                    <a:srgbClr val="000000">
                      <a:alpha val="43137"/>
                    </a:srgbClr>
                  </a:outerShdw>
                </a:effectLst>
              </a:rPr>
              <a:t>A</a:t>
            </a:r>
            <a:r>
              <a:rPr lang="en-US" sz="6300" b="1" dirty="0" smtClean="0">
                <a:solidFill>
                  <a:schemeClr val="accent2">
                    <a:lumMod val="50000"/>
                  </a:schemeClr>
                </a:solidFill>
                <a:effectLst>
                  <a:outerShdw blurRad="38100" dist="38100" dir="2700000" algn="tl">
                    <a:srgbClr val="000000">
                      <a:alpha val="43137"/>
                    </a:srgbClr>
                  </a:outerShdw>
                </a:effectLst>
              </a:rPr>
              <a:t>nd </a:t>
            </a:r>
            <a:r>
              <a:rPr lang="en-US" sz="6300" b="1" u="sng" dirty="0" smtClean="0">
                <a:solidFill>
                  <a:schemeClr val="accent2">
                    <a:lumMod val="50000"/>
                  </a:schemeClr>
                </a:solidFill>
                <a:effectLst>
                  <a:outerShdw blurRad="38100" dist="38100" dir="2700000" algn="tl">
                    <a:srgbClr val="000000">
                      <a:alpha val="43137"/>
                    </a:srgbClr>
                  </a:outerShdw>
                </a:effectLst>
              </a:rPr>
              <a:t>R</a:t>
            </a:r>
            <a:r>
              <a:rPr lang="en-US" sz="6300" b="1" dirty="0" smtClean="0">
                <a:solidFill>
                  <a:schemeClr val="accent2">
                    <a:lumMod val="50000"/>
                  </a:schemeClr>
                </a:solidFill>
                <a:effectLst>
                  <a:outerShdw blurRad="38100" dist="38100" dir="2700000" algn="tl">
                    <a:srgbClr val="000000">
                      <a:alpha val="43137"/>
                    </a:srgbClr>
                  </a:outerShdw>
                </a:effectLst>
              </a:rPr>
              <a:t>enewal (AVATAR)</a:t>
            </a:r>
            <a:r>
              <a:rPr lang="en-US" sz="6300" dirty="0" smtClean="0">
                <a:effectLst>
                  <a:outerShdw blurRad="38100" dist="38100" dir="2700000" algn="tl">
                    <a:srgbClr val="000000">
                      <a:alpha val="43137"/>
                    </a:srgbClr>
                  </a:outerShdw>
                </a:effectLst>
              </a:rPr>
              <a:t>?</a:t>
            </a:r>
            <a:endParaRPr lang="en-US" sz="6300" dirty="0">
              <a:effectLst>
                <a:outerShdw blurRad="38100" dist="38100" dir="2700000" algn="tl">
                  <a:srgbClr val="000000">
                    <a:alpha val="43137"/>
                  </a:srgbClr>
                </a:outerShdw>
              </a:effectLst>
            </a:endParaRPr>
          </a:p>
        </p:txBody>
      </p:sp>
      <p:sp>
        <p:nvSpPr>
          <p:cNvPr id="5" name="TextBox 4"/>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7" name="Rectangle 6"/>
          <p:cNvSpPr/>
          <p:nvPr/>
        </p:nvSpPr>
        <p:spPr>
          <a:xfrm>
            <a:off x="838200" y="685800"/>
            <a:ext cx="7620000" cy="48006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714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84" y="1061490"/>
            <a:ext cx="8382000" cy="5257800"/>
          </a:xfrm>
        </p:spPr>
        <p:txBody>
          <a:bodyPr>
            <a:normAutofit lnSpcReduction="10000"/>
          </a:bodyPr>
          <a:lstStyle/>
          <a:p>
            <a:pPr marL="685800" indent="-228600">
              <a:buSzPct val="100000"/>
            </a:pPr>
            <a:r>
              <a:rPr lang="en-US" b="1" dirty="0" smtClean="0">
                <a:solidFill>
                  <a:schemeClr val="tx1">
                    <a:lumMod val="75000"/>
                    <a:lumOff val="25000"/>
                  </a:schemeClr>
                </a:solidFill>
              </a:rPr>
              <a:t>Are committed to higher education access and success for all students</a:t>
            </a:r>
          </a:p>
          <a:p>
            <a:pPr marL="685800" indent="-228600">
              <a:buSzPct val="100000"/>
            </a:pPr>
            <a:r>
              <a:rPr lang="en-US" b="1" dirty="0" smtClean="0">
                <a:solidFill>
                  <a:schemeClr val="tx1">
                    <a:lumMod val="75000"/>
                    <a:lumOff val="25000"/>
                  </a:schemeClr>
                </a:solidFill>
              </a:rPr>
              <a:t>Understand content course knowledge and skills</a:t>
            </a:r>
          </a:p>
          <a:p>
            <a:pPr marL="685800" indent="-228600">
              <a:buSzPct val="100000"/>
            </a:pPr>
            <a:r>
              <a:rPr lang="en-US" b="1" dirty="0" smtClean="0">
                <a:solidFill>
                  <a:schemeClr val="tx1">
                    <a:lumMod val="75000"/>
                    <a:lumOff val="25000"/>
                  </a:schemeClr>
                </a:solidFill>
              </a:rPr>
              <a:t>Utilize research-based instructional strategies</a:t>
            </a:r>
          </a:p>
          <a:p>
            <a:pPr marL="685800" indent="-228600">
              <a:buSzPct val="100000"/>
            </a:pPr>
            <a:r>
              <a:rPr lang="en-US" b="1" dirty="0" smtClean="0">
                <a:solidFill>
                  <a:schemeClr val="tx1">
                    <a:lumMod val="75000"/>
                    <a:lumOff val="25000"/>
                  </a:schemeClr>
                </a:solidFill>
              </a:rPr>
              <a:t>Demonstrate strong communication and leadership skills</a:t>
            </a:r>
          </a:p>
          <a:p>
            <a:pPr marL="685800" indent="-228600">
              <a:buSzPct val="100000"/>
            </a:pPr>
            <a:r>
              <a:rPr lang="en-US" b="1" dirty="0" smtClean="0">
                <a:solidFill>
                  <a:schemeClr val="tx1">
                    <a:lumMod val="75000"/>
                    <a:lumOff val="25000"/>
                  </a:schemeClr>
                </a:solidFill>
              </a:rPr>
              <a:t>Are effective team players</a:t>
            </a:r>
          </a:p>
          <a:p>
            <a:pPr marL="685800" indent="-228600">
              <a:buSzPct val="100000"/>
            </a:pPr>
            <a:r>
              <a:rPr lang="en-US" b="1" dirty="0" smtClean="0">
                <a:solidFill>
                  <a:schemeClr val="tx1">
                    <a:lumMod val="75000"/>
                    <a:lumOff val="25000"/>
                  </a:schemeClr>
                </a:solidFill>
              </a:rPr>
              <a:t>Are flexible – able to deal with ambiguity</a:t>
            </a:r>
          </a:p>
          <a:p>
            <a:endParaRPr lang="en-US" dirty="0" smtClean="0"/>
          </a:p>
          <a:p>
            <a:endParaRPr lang="en-US" dirty="0" smtClean="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30</a:t>
            </a:fld>
            <a:endParaRPr lang="en-US" dirty="0"/>
          </a:p>
        </p:txBody>
      </p:sp>
      <p:sp>
        <p:nvSpPr>
          <p:cNvPr id="6" name="Rounded Rectangle 5"/>
          <p:cNvSpPr/>
          <p:nvPr/>
        </p:nvSpPr>
        <p:spPr>
          <a:xfrm>
            <a:off x="569485" y="139826"/>
            <a:ext cx="8229599" cy="774576"/>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7" name="Rounded Rectangle 4"/>
          <p:cNvSpPr/>
          <p:nvPr/>
        </p:nvSpPr>
        <p:spPr>
          <a:xfrm>
            <a:off x="569485" y="228601"/>
            <a:ext cx="8134561" cy="6858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effectLst>
                  <a:outerShdw blurRad="38100" dist="38100" dir="2700000">
                    <a:srgbClr val="000000"/>
                  </a:outerShdw>
                </a:effectLst>
                <a:latin typeface="+mj-lt"/>
              </a:rPr>
              <a:t>AVATAR Partners and Team Members…</a:t>
            </a:r>
            <a:endParaRPr lang="en-US" sz="3600" b="1" kern="1200" cap="none" dirty="0">
              <a:effectLst>
                <a:outerShdw blurRad="38100" dist="38100" dir="2700000">
                  <a:srgbClr val="000000"/>
                </a:outerShdw>
              </a:effectLst>
              <a:latin typeface="+mj-lt"/>
            </a:endParaRPr>
          </a:p>
        </p:txBody>
      </p:sp>
      <p:sp>
        <p:nvSpPr>
          <p:cNvPr id="8" name="TextBox 7"/>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81976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464008" y="1394379"/>
            <a:ext cx="8229600" cy="5029200"/>
          </a:xfrm>
        </p:spPr>
        <p:txBody>
          <a:bodyPr>
            <a:normAutofit fontScale="70000" lnSpcReduction="20000"/>
          </a:bodyPr>
          <a:lstStyle/>
          <a:p>
            <a:pPr marL="0" indent="0" algn="ctr">
              <a:buNone/>
            </a:pPr>
            <a:r>
              <a:rPr lang="en-US" sz="3800" i="1" u="sng" dirty="0" smtClean="0">
                <a:solidFill>
                  <a:schemeClr val="accent2">
                    <a:lumMod val="50000"/>
                  </a:schemeClr>
                </a:solidFill>
              </a:rPr>
              <a:t>Education Service Center (ESC) or Others Who Serve as Facilitators/Coordinators</a:t>
            </a:r>
          </a:p>
          <a:p>
            <a:pPr marL="0" indent="0" algn="ctr">
              <a:buNone/>
            </a:pPr>
            <a:endParaRPr lang="en-US" sz="1100" u="sng" dirty="0" smtClean="0"/>
          </a:p>
          <a:p>
            <a:r>
              <a:rPr lang="en-US" sz="3900" b="1" dirty="0" smtClean="0">
                <a:solidFill>
                  <a:schemeClr val="tx1">
                    <a:lumMod val="75000"/>
                    <a:lumOff val="25000"/>
                  </a:schemeClr>
                </a:solidFill>
              </a:rPr>
              <a:t>Convene a vertical alignment team (VAT) in 2012-2013 and train a VAT for 2013-2014</a:t>
            </a:r>
          </a:p>
          <a:p>
            <a:r>
              <a:rPr lang="en-US" sz="3900" b="1" dirty="0" smtClean="0">
                <a:solidFill>
                  <a:schemeClr val="tx1">
                    <a:lumMod val="75000"/>
                    <a:lumOff val="25000"/>
                  </a:schemeClr>
                </a:solidFill>
              </a:rPr>
              <a:t>Expand or </a:t>
            </a:r>
            <a:r>
              <a:rPr lang="en-US" sz="3900" b="1" dirty="0">
                <a:solidFill>
                  <a:schemeClr val="tx1">
                    <a:lumMod val="75000"/>
                    <a:lumOff val="25000"/>
                  </a:schemeClr>
                </a:solidFill>
              </a:rPr>
              <a:t>c</a:t>
            </a:r>
            <a:r>
              <a:rPr lang="en-US" sz="3900" b="1" dirty="0" smtClean="0">
                <a:solidFill>
                  <a:schemeClr val="tx1">
                    <a:lumMod val="75000"/>
                    <a:lumOff val="25000"/>
                  </a:schemeClr>
                </a:solidFill>
              </a:rPr>
              <a:t>reate a regional shared college and career readiness foundation/understanding among the partnership and team</a:t>
            </a:r>
          </a:p>
          <a:p>
            <a:r>
              <a:rPr lang="en-US" sz="3900" b="1" dirty="0" smtClean="0">
                <a:solidFill>
                  <a:schemeClr val="tx1">
                    <a:lumMod val="75000"/>
                    <a:lumOff val="25000"/>
                  </a:schemeClr>
                </a:solidFill>
              </a:rPr>
              <a:t>Support the P-16 council and the partnership in securing and reviewing their regional college and career readiness student data</a:t>
            </a:r>
          </a:p>
          <a:p>
            <a:r>
              <a:rPr lang="en-US" sz="3900" b="1" dirty="0" smtClean="0">
                <a:solidFill>
                  <a:schemeClr val="tx1">
                    <a:lumMod val="75000"/>
                    <a:lumOff val="25000"/>
                  </a:schemeClr>
                </a:solidFill>
              </a:rPr>
              <a:t>Facilitate </a:t>
            </a:r>
            <a:r>
              <a:rPr lang="en-US" sz="3900" b="1" dirty="0">
                <a:solidFill>
                  <a:schemeClr val="tx1">
                    <a:lumMod val="75000"/>
                    <a:lumOff val="25000"/>
                  </a:schemeClr>
                </a:solidFill>
              </a:rPr>
              <a:t>the vertical alignment critical conversations </a:t>
            </a:r>
            <a:endParaRPr lang="en-US" sz="3900" b="1" dirty="0" smtClean="0">
              <a:solidFill>
                <a:schemeClr val="tx1">
                  <a:lumMod val="75000"/>
                  <a:lumOff val="25000"/>
                </a:schemeClr>
              </a:solidFill>
            </a:endParaRPr>
          </a:p>
          <a:p>
            <a:r>
              <a:rPr lang="en-US" sz="3900" b="1" dirty="0" smtClean="0">
                <a:solidFill>
                  <a:schemeClr val="tx1">
                    <a:lumMod val="75000"/>
                    <a:lumOff val="25000"/>
                  </a:schemeClr>
                </a:solidFill>
              </a:rPr>
              <a:t>Design and implement with the partnership their vertical alignment action plan</a:t>
            </a:r>
          </a:p>
        </p:txBody>
      </p:sp>
      <p:grpSp>
        <p:nvGrpSpPr>
          <p:cNvPr id="8" name="Group 7"/>
          <p:cNvGrpSpPr/>
          <p:nvPr/>
        </p:nvGrpSpPr>
        <p:grpSpPr>
          <a:xfrm>
            <a:off x="464009" y="221294"/>
            <a:ext cx="8259870" cy="973439"/>
            <a:chOff x="464009" y="221294"/>
            <a:chExt cx="8259870" cy="973439"/>
          </a:xfrm>
        </p:grpSpPr>
        <p:sp>
          <p:nvSpPr>
            <p:cNvPr id="6" name="Rounded Rectangle 5"/>
            <p:cNvSpPr/>
            <p:nvPr/>
          </p:nvSpPr>
          <p:spPr>
            <a:xfrm>
              <a:off x="464009" y="221294"/>
              <a:ext cx="8229599" cy="973439"/>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7" name="Rounded Rectangle 4"/>
            <p:cNvSpPr/>
            <p:nvPr/>
          </p:nvSpPr>
          <p:spPr>
            <a:xfrm>
              <a:off x="589318" y="228600"/>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400" b="1" dirty="0" smtClean="0">
                  <a:effectLst>
                    <a:outerShdw blurRad="38100" dist="38100" dir="2700000">
                      <a:srgbClr val="000000"/>
                    </a:outerShdw>
                  </a:effectLst>
                  <a:latin typeface="+mj-lt"/>
                </a:rPr>
                <a:t>AVATAR Partners</a:t>
              </a:r>
            </a:p>
            <a:p>
              <a:pPr lvl="0" algn="ctr" defTabSz="1778000" rtl="0">
                <a:spcBef>
                  <a:spcPct val="0"/>
                </a:spcBef>
              </a:pPr>
              <a:r>
                <a:rPr lang="en-US" sz="2800" b="1" i="1" kern="1200" cap="none" dirty="0" smtClean="0">
                  <a:latin typeface="+mj-lt"/>
                </a:rPr>
                <a:t>Roles and Responsibilities </a:t>
              </a:r>
              <a:endParaRPr lang="en-US" sz="2800" b="1" i="1" kern="1200" cap="none" dirty="0">
                <a:latin typeface="+mj-lt"/>
              </a:endParaRPr>
            </a:p>
          </p:txBody>
        </p:sp>
      </p:grpSp>
    </p:spTree>
    <p:extLst>
      <p:ext uri="{BB962C8B-B14F-4D97-AF65-F5344CB8AC3E}">
        <p14:creationId xmlns:p14="http://schemas.microsoft.com/office/powerpoint/2010/main" val="216779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24108" y="1157467"/>
            <a:ext cx="7305492" cy="646331"/>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accent2">
                    <a:lumMod val="75000"/>
                  </a:schemeClr>
                </a:solidFill>
                <a:effectLst>
                  <a:outerShdw blurRad="50800" dist="38100" dir="2700000" algn="tl" rotWithShape="0">
                    <a:prstClr val="black">
                      <a:alpha val="40000"/>
                    </a:prstClr>
                  </a:outerShdw>
                </a:effectLst>
                <a:cs typeface="Narkisim" pitchFamily="34" charset="-79"/>
              </a:rPr>
              <a:t>Critical Conversations</a:t>
            </a:r>
            <a:endParaRPr lang="en-US" sz="3600" b="1" dirty="0">
              <a:ln w="18000">
                <a:solidFill>
                  <a:schemeClr val="accent2">
                    <a:lumMod val="50000"/>
                  </a:schemeClr>
                </a:solidFill>
                <a:prstDash val="solid"/>
                <a:miter lim="800000"/>
              </a:ln>
              <a:solidFill>
                <a:schemeClr val="accent2">
                  <a:lumMod val="75000"/>
                </a:schemeClr>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19258" y="2332901"/>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6088"/>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chemeClr val="tx1"/>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chemeClr val="accent2">
                    <a:lumMod val="50000"/>
                  </a:scheme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Tree>
    <p:extLst>
      <p:ext uri="{BB962C8B-B14F-4D97-AF65-F5344CB8AC3E}">
        <p14:creationId xmlns:p14="http://schemas.microsoft.com/office/powerpoint/2010/main" val="9197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93" y="1310965"/>
            <a:ext cx="8229600" cy="4876800"/>
          </a:xfrm>
        </p:spPr>
        <p:txBody>
          <a:bodyPr>
            <a:normAutofit lnSpcReduction="10000"/>
          </a:bodyPr>
          <a:lstStyle/>
          <a:p>
            <a:pPr marL="0" indent="0" algn="ctr">
              <a:buNone/>
            </a:pPr>
            <a:r>
              <a:rPr lang="en-US" sz="2800" i="1" u="sng" dirty="0" smtClean="0">
                <a:solidFill>
                  <a:schemeClr val="accent2">
                    <a:lumMod val="50000"/>
                  </a:schemeClr>
                </a:solidFill>
              </a:rPr>
              <a:t>P-16 Council</a:t>
            </a:r>
          </a:p>
          <a:p>
            <a:pPr marL="0" indent="0" algn="ctr">
              <a:buNone/>
            </a:pPr>
            <a:endParaRPr lang="en-US" sz="800" u="sng" dirty="0" smtClean="0"/>
          </a:p>
          <a:p>
            <a:pPr lvl="1">
              <a:buFont typeface="Arial" pitchFamily="34" charset="0"/>
              <a:buChar char="•"/>
            </a:pPr>
            <a:r>
              <a:rPr lang="en-US" b="1" dirty="0" smtClean="0">
                <a:solidFill>
                  <a:schemeClr val="tx1">
                    <a:lumMod val="75000"/>
                    <a:lumOff val="25000"/>
                  </a:schemeClr>
                </a:solidFill>
              </a:rPr>
              <a:t>Provide regional college and career </a:t>
            </a:r>
            <a:r>
              <a:rPr lang="en-US" b="1" dirty="0">
                <a:solidFill>
                  <a:schemeClr val="tx1">
                    <a:lumMod val="75000"/>
                    <a:lumOff val="25000"/>
                  </a:schemeClr>
                </a:solidFill>
              </a:rPr>
              <a:t>r</a:t>
            </a:r>
            <a:r>
              <a:rPr lang="en-US" b="1" dirty="0" smtClean="0">
                <a:solidFill>
                  <a:schemeClr val="tx1">
                    <a:lumMod val="75000"/>
                    <a:lumOff val="25000"/>
                  </a:schemeClr>
                </a:solidFill>
              </a:rPr>
              <a:t>eadiness </a:t>
            </a:r>
            <a:r>
              <a:rPr lang="en-US" b="1" dirty="0">
                <a:solidFill>
                  <a:schemeClr val="tx1">
                    <a:lumMod val="75000"/>
                    <a:lumOff val="25000"/>
                  </a:schemeClr>
                </a:solidFill>
              </a:rPr>
              <a:t>s</a:t>
            </a:r>
            <a:r>
              <a:rPr lang="en-US" b="1" dirty="0" smtClean="0">
                <a:solidFill>
                  <a:schemeClr val="tx1">
                    <a:lumMod val="75000"/>
                    <a:lumOff val="25000"/>
                  </a:schemeClr>
                </a:solidFill>
              </a:rPr>
              <a:t>tudent data and prepare the regional data PowerPoint</a:t>
            </a:r>
          </a:p>
          <a:p>
            <a:pPr lvl="1">
              <a:buFont typeface="Arial" pitchFamily="34" charset="0"/>
              <a:buChar char="•"/>
            </a:pPr>
            <a:r>
              <a:rPr lang="en-US" b="1" dirty="0" smtClean="0">
                <a:solidFill>
                  <a:schemeClr val="tx1">
                    <a:lumMod val="75000"/>
                    <a:lumOff val="25000"/>
                  </a:schemeClr>
                </a:solidFill>
              </a:rPr>
              <a:t>Serve as the recorder for the regional vertical alignment team and partnership</a:t>
            </a:r>
          </a:p>
          <a:p>
            <a:pPr lvl="1">
              <a:buFont typeface="Arial" pitchFamily="34" charset="0"/>
              <a:buChar char="•"/>
            </a:pPr>
            <a:r>
              <a:rPr lang="en-US" b="1" dirty="0" smtClean="0">
                <a:solidFill>
                  <a:schemeClr val="tx1">
                    <a:lumMod val="75000"/>
                    <a:lumOff val="25000"/>
                  </a:schemeClr>
                </a:solidFill>
              </a:rPr>
              <a:t>Host the regional vertical alignment partnership’s Reflections, Celebrations, and Next Steps meeting by May 24, 2013</a:t>
            </a:r>
          </a:p>
          <a:p>
            <a:pPr lvl="1">
              <a:buFont typeface="Arial" pitchFamily="34" charset="0"/>
              <a:buChar char="•"/>
            </a:pPr>
            <a:r>
              <a:rPr lang="en-US" b="1" dirty="0">
                <a:solidFill>
                  <a:schemeClr val="tx1">
                    <a:lumMod val="75000"/>
                    <a:lumOff val="25000"/>
                  </a:schemeClr>
                </a:solidFill>
              </a:rPr>
              <a:t>I</a:t>
            </a:r>
            <a:r>
              <a:rPr lang="en-US" b="1" dirty="0" smtClean="0">
                <a:solidFill>
                  <a:schemeClr val="tx1">
                    <a:lumMod val="75000"/>
                    <a:lumOff val="25000"/>
                  </a:schemeClr>
                </a:solidFill>
              </a:rPr>
              <a:t>mplement the regional vertical alignment sustainability plan for 2013-2014</a:t>
            </a:r>
          </a:p>
          <a:p>
            <a:pPr lvl="1"/>
            <a:endParaRPr lang="en-US" dirty="0" smtClean="0"/>
          </a:p>
          <a:p>
            <a:pPr marL="0" indent="0">
              <a:buNone/>
            </a:pPr>
            <a:endParaRPr lang="en-US" u="sng" dirty="0" smtClean="0"/>
          </a:p>
        </p:txBody>
      </p:sp>
      <p:sp>
        <p:nvSpPr>
          <p:cNvPr id="8" name="TextBox 7"/>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9" name="Rounded Rectangle 8"/>
          <p:cNvSpPr/>
          <p:nvPr/>
        </p:nvSpPr>
        <p:spPr>
          <a:xfrm>
            <a:off x="464009" y="183716"/>
            <a:ext cx="8229599" cy="973439"/>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0" name="Rounded Rectangle 4"/>
          <p:cNvSpPr/>
          <p:nvPr/>
        </p:nvSpPr>
        <p:spPr>
          <a:xfrm>
            <a:off x="589318" y="228600"/>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400" b="1" dirty="0" smtClean="0">
                <a:effectLst>
                  <a:outerShdw blurRad="38100" dist="38100" dir="2700000">
                    <a:srgbClr val="000000"/>
                  </a:outerShdw>
                </a:effectLst>
                <a:latin typeface="+mj-lt"/>
              </a:rPr>
              <a:t>AVATAR Partners</a:t>
            </a:r>
          </a:p>
          <a:p>
            <a:pPr lvl="0" algn="ctr" defTabSz="1778000" rtl="0">
              <a:spcBef>
                <a:spcPct val="0"/>
              </a:spcBef>
            </a:pPr>
            <a:r>
              <a:rPr lang="en-US" sz="2800" b="1" i="1" kern="1200" cap="none" dirty="0" smtClean="0">
                <a:latin typeface="+mj-lt"/>
              </a:rPr>
              <a:t>Roles and Responsibilities </a:t>
            </a:r>
            <a:endParaRPr lang="en-US" sz="2800" b="1" i="1" kern="1200" cap="none" dirty="0">
              <a:latin typeface="+mj-lt"/>
            </a:endParaRPr>
          </a:p>
        </p:txBody>
      </p:sp>
    </p:spTree>
    <p:extLst>
      <p:ext uri="{BB962C8B-B14F-4D97-AF65-F5344CB8AC3E}">
        <p14:creationId xmlns:p14="http://schemas.microsoft.com/office/powerpoint/2010/main" val="287345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1798" y="183714"/>
            <a:ext cx="8229599" cy="973439"/>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3" name="Content Placeholder 2"/>
          <p:cNvSpPr>
            <a:spLocks noGrp="1"/>
          </p:cNvSpPr>
          <p:nvPr>
            <p:ph idx="1"/>
          </p:nvPr>
        </p:nvSpPr>
        <p:spPr>
          <a:xfrm>
            <a:off x="457200" y="1295400"/>
            <a:ext cx="8229600" cy="4909066"/>
          </a:xfrm>
        </p:spPr>
        <p:txBody>
          <a:bodyPr>
            <a:normAutofit lnSpcReduction="10000"/>
          </a:bodyPr>
          <a:lstStyle/>
          <a:p>
            <a:pPr marL="0" indent="0" algn="ctr">
              <a:buNone/>
            </a:pPr>
            <a:r>
              <a:rPr lang="en-US" sz="3000" i="1" u="sng" dirty="0" smtClean="0">
                <a:solidFill>
                  <a:schemeClr val="accent2">
                    <a:lumMod val="50000"/>
                  </a:schemeClr>
                </a:solidFill>
              </a:rPr>
              <a:t>Independent School District (ISD)</a:t>
            </a:r>
          </a:p>
          <a:p>
            <a:pPr marL="0" indent="0" algn="ctr">
              <a:buNone/>
            </a:pPr>
            <a:endParaRPr lang="en-US" sz="800" u="sng" dirty="0" smtClean="0"/>
          </a:p>
          <a:p>
            <a:pPr lvl="1">
              <a:buFont typeface="Arial" pitchFamily="34" charset="0"/>
              <a:buChar char="•"/>
            </a:pPr>
            <a:r>
              <a:rPr lang="en-US" b="1" dirty="0" smtClean="0">
                <a:solidFill>
                  <a:schemeClr val="tx1">
                    <a:lumMod val="75000"/>
                    <a:lumOff val="25000"/>
                  </a:schemeClr>
                </a:solidFill>
              </a:rPr>
              <a:t>Identify campus or district leaders to participate and support vertical alignment partnership and team</a:t>
            </a:r>
          </a:p>
          <a:p>
            <a:pPr lvl="1">
              <a:buFont typeface="Arial" pitchFamily="34" charset="0"/>
              <a:buChar char="•"/>
            </a:pPr>
            <a:r>
              <a:rPr lang="en-US" b="1" dirty="0" smtClean="0">
                <a:solidFill>
                  <a:schemeClr val="tx1">
                    <a:lumMod val="75000"/>
                    <a:lumOff val="25000"/>
                  </a:schemeClr>
                </a:solidFill>
              </a:rPr>
              <a:t>Identify and support discipline specific teachers and leaders to participate in the vertical alignment process</a:t>
            </a:r>
          </a:p>
          <a:p>
            <a:pPr lvl="1">
              <a:buFont typeface="Arial" pitchFamily="34" charset="0"/>
              <a:buChar char="•"/>
            </a:pPr>
            <a:r>
              <a:rPr lang="en-US" b="1" dirty="0" smtClean="0">
                <a:solidFill>
                  <a:schemeClr val="tx1">
                    <a:lumMod val="75000"/>
                    <a:lumOff val="25000"/>
                  </a:schemeClr>
                </a:solidFill>
              </a:rPr>
              <a:t>Review and discuss course and instructional practices based on the VAT’s work</a:t>
            </a:r>
          </a:p>
          <a:p>
            <a:pPr lvl="1">
              <a:buFont typeface="Arial" pitchFamily="34" charset="0"/>
              <a:buChar char="•"/>
            </a:pPr>
            <a:r>
              <a:rPr lang="en-US" b="1" dirty="0" smtClean="0">
                <a:solidFill>
                  <a:schemeClr val="tx1">
                    <a:lumMod val="75000"/>
                    <a:lumOff val="25000"/>
                  </a:schemeClr>
                </a:solidFill>
              </a:rPr>
              <a:t>Expand and/or develop a campus or district vertical alignment plan for 2013 - 2014</a:t>
            </a:r>
          </a:p>
          <a:p>
            <a:pPr lvl="1"/>
            <a:endParaRPr lang="en-US" dirty="0" smtClean="0"/>
          </a:p>
          <a:p>
            <a:pPr lvl="1"/>
            <a:endParaRPr lang="en-US" dirty="0" smtClean="0"/>
          </a:p>
        </p:txBody>
      </p:sp>
      <p:sp>
        <p:nvSpPr>
          <p:cNvPr id="4" name="TextBox 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6" name="Rounded Rectangle 4"/>
          <p:cNvSpPr/>
          <p:nvPr/>
        </p:nvSpPr>
        <p:spPr>
          <a:xfrm>
            <a:off x="636836" y="231232"/>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400" b="1" dirty="0" smtClean="0">
                <a:effectLst>
                  <a:outerShdw blurRad="38100" dist="38100" dir="2700000">
                    <a:srgbClr val="000000"/>
                  </a:outerShdw>
                </a:effectLst>
                <a:latin typeface="+mj-lt"/>
              </a:rPr>
              <a:t>AVATAR Partners</a:t>
            </a:r>
          </a:p>
          <a:p>
            <a:pPr lvl="0" algn="ctr" defTabSz="1778000" rtl="0">
              <a:spcBef>
                <a:spcPct val="0"/>
              </a:spcBef>
            </a:pPr>
            <a:r>
              <a:rPr lang="en-US" sz="2800" b="1" i="1" kern="1200" cap="none" dirty="0" smtClean="0">
                <a:latin typeface="+mj-lt"/>
              </a:rPr>
              <a:t>Roles and Responsibilities </a:t>
            </a:r>
            <a:endParaRPr lang="en-US" sz="2800" b="1" i="1" kern="1200" cap="none" dirty="0">
              <a:latin typeface="+mj-lt"/>
            </a:endParaRPr>
          </a:p>
        </p:txBody>
      </p:sp>
    </p:spTree>
    <p:extLst>
      <p:ext uri="{BB962C8B-B14F-4D97-AF65-F5344CB8AC3E}">
        <p14:creationId xmlns:p14="http://schemas.microsoft.com/office/powerpoint/2010/main" val="32629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83732"/>
            <a:ext cx="8763000" cy="5105400"/>
          </a:xfrm>
        </p:spPr>
        <p:txBody>
          <a:bodyPr>
            <a:normAutofit fontScale="92500" lnSpcReduction="20000"/>
          </a:bodyPr>
          <a:lstStyle/>
          <a:p>
            <a:pPr marL="0" indent="0" algn="ctr">
              <a:lnSpc>
                <a:spcPct val="120000"/>
              </a:lnSpc>
              <a:spcBef>
                <a:spcPts val="0"/>
              </a:spcBef>
              <a:buNone/>
            </a:pPr>
            <a:r>
              <a:rPr lang="en-US" sz="3000" i="1" u="sng" dirty="0" smtClean="0">
                <a:solidFill>
                  <a:schemeClr val="accent2">
                    <a:lumMod val="50000"/>
                  </a:schemeClr>
                </a:solidFill>
              </a:rPr>
              <a:t>Postsecondary Education: Two- and Four-Year Institutions of Higher Education</a:t>
            </a:r>
          </a:p>
          <a:p>
            <a:pPr marL="0" indent="0" algn="ctr">
              <a:lnSpc>
                <a:spcPct val="120000"/>
              </a:lnSpc>
              <a:spcBef>
                <a:spcPts val="0"/>
              </a:spcBef>
              <a:buNone/>
            </a:pPr>
            <a:r>
              <a:rPr lang="en-US" sz="3000" i="1" u="sng" dirty="0" smtClean="0">
                <a:solidFill>
                  <a:schemeClr val="accent2">
                    <a:lumMod val="50000"/>
                  </a:schemeClr>
                </a:solidFill>
              </a:rPr>
              <a:t>General/Core Education Leaders and Faculty</a:t>
            </a:r>
          </a:p>
          <a:p>
            <a:pPr marL="0" indent="0" algn="ctr">
              <a:buNone/>
            </a:pPr>
            <a:endParaRPr lang="en-US" sz="900" u="sng" dirty="0" smtClean="0"/>
          </a:p>
          <a:p>
            <a:pPr lvl="1">
              <a:buFont typeface="Arial" pitchFamily="34" charset="0"/>
              <a:buChar char="•"/>
            </a:pPr>
            <a:r>
              <a:rPr lang="en-US" b="1" dirty="0">
                <a:solidFill>
                  <a:schemeClr val="tx1">
                    <a:lumMod val="75000"/>
                    <a:lumOff val="25000"/>
                  </a:schemeClr>
                </a:solidFill>
              </a:rPr>
              <a:t>Identify </a:t>
            </a:r>
            <a:r>
              <a:rPr lang="en-US" b="1" dirty="0" smtClean="0">
                <a:solidFill>
                  <a:schemeClr val="tx1">
                    <a:lumMod val="75000"/>
                    <a:lumOff val="25000"/>
                  </a:schemeClr>
                </a:solidFill>
              </a:rPr>
              <a:t>campus, system, or district level leaders who are responsible for core or general education courses to participate </a:t>
            </a:r>
            <a:r>
              <a:rPr lang="en-US" b="1" dirty="0">
                <a:solidFill>
                  <a:schemeClr val="tx1">
                    <a:lumMod val="75000"/>
                    <a:lumOff val="25000"/>
                  </a:schemeClr>
                </a:solidFill>
              </a:rPr>
              <a:t>and support </a:t>
            </a:r>
            <a:r>
              <a:rPr lang="en-US" b="1" dirty="0" smtClean="0">
                <a:solidFill>
                  <a:schemeClr val="tx1">
                    <a:lumMod val="75000"/>
                    <a:lumOff val="25000"/>
                  </a:schemeClr>
                </a:solidFill>
              </a:rPr>
              <a:t>the vertical alignment partnership and team</a:t>
            </a:r>
          </a:p>
          <a:p>
            <a:pPr lvl="1">
              <a:buFont typeface="Arial" pitchFamily="34" charset="0"/>
              <a:buChar char="•"/>
            </a:pPr>
            <a:r>
              <a:rPr lang="en-US" b="1" dirty="0" smtClean="0">
                <a:solidFill>
                  <a:schemeClr val="tx1">
                    <a:lumMod val="75000"/>
                    <a:lumOff val="25000"/>
                  </a:schemeClr>
                </a:solidFill>
              </a:rPr>
              <a:t>Identify </a:t>
            </a:r>
            <a:r>
              <a:rPr lang="en-US" b="1" dirty="0">
                <a:solidFill>
                  <a:schemeClr val="tx1">
                    <a:lumMod val="75000"/>
                    <a:lumOff val="25000"/>
                  </a:schemeClr>
                </a:solidFill>
              </a:rPr>
              <a:t>and support </a:t>
            </a:r>
            <a:r>
              <a:rPr lang="en-US" b="1" dirty="0" smtClean="0">
                <a:solidFill>
                  <a:schemeClr val="tx1">
                    <a:lumMod val="75000"/>
                    <a:lumOff val="25000"/>
                  </a:schemeClr>
                </a:solidFill>
              </a:rPr>
              <a:t>discipline specific faculty and leaders </a:t>
            </a:r>
            <a:r>
              <a:rPr lang="en-US" b="1" dirty="0">
                <a:solidFill>
                  <a:schemeClr val="tx1">
                    <a:lumMod val="75000"/>
                    <a:lumOff val="25000"/>
                  </a:schemeClr>
                </a:solidFill>
              </a:rPr>
              <a:t>to participate in the vertical alignment </a:t>
            </a:r>
            <a:r>
              <a:rPr lang="en-US" b="1" dirty="0" smtClean="0">
                <a:solidFill>
                  <a:schemeClr val="tx1">
                    <a:lumMod val="75000"/>
                    <a:lumOff val="25000"/>
                  </a:schemeClr>
                </a:solidFill>
              </a:rPr>
              <a:t>process</a:t>
            </a:r>
          </a:p>
          <a:p>
            <a:pPr lvl="1">
              <a:buFont typeface="Arial" pitchFamily="34" charset="0"/>
              <a:buChar char="•"/>
            </a:pPr>
            <a:r>
              <a:rPr lang="en-US" b="1" dirty="0" smtClean="0">
                <a:solidFill>
                  <a:schemeClr val="tx1">
                    <a:lumMod val="75000"/>
                    <a:lumOff val="25000"/>
                  </a:schemeClr>
                </a:solidFill>
              </a:rPr>
              <a:t>Review course syllabi and explore shared reference course profiles based on the VAT’s work</a:t>
            </a:r>
          </a:p>
          <a:p>
            <a:pPr lvl="1">
              <a:buFont typeface="Arial" pitchFamily="34" charset="0"/>
              <a:buChar char="•"/>
            </a:pPr>
            <a:r>
              <a:rPr lang="en-US" b="1" dirty="0" smtClean="0">
                <a:solidFill>
                  <a:schemeClr val="tx1">
                    <a:lumMod val="75000"/>
                    <a:lumOff val="25000"/>
                  </a:schemeClr>
                </a:solidFill>
              </a:rPr>
              <a:t>Expand and/or develop a campus or district vertical alignment plan for 2013 - 2014</a:t>
            </a:r>
            <a:endParaRPr lang="en-US" b="1" dirty="0">
              <a:solidFill>
                <a:schemeClr val="tx1">
                  <a:lumMod val="75000"/>
                  <a:lumOff val="25000"/>
                </a:schemeClr>
              </a:solidFill>
            </a:endParaRPr>
          </a:p>
          <a:p>
            <a:pPr lvl="1"/>
            <a:endParaRPr lang="en-US" dirty="0"/>
          </a:p>
        </p:txBody>
      </p:sp>
      <p:sp>
        <p:nvSpPr>
          <p:cNvPr id="4" name="TextBox 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6" name="Rounded Rectangle 5"/>
          <p:cNvSpPr/>
          <p:nvPr/>
        </p:nvSpPr>
        <p:spPr>
          <a:xfrm>
            <a:off x="541798" y="183714"/>
            <a:ext cx="8229599" cy="973439"/>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7" name="Rounded Rectangle 4"/>
          <p:cNvSpPr/>
          <p:nvPr/>
        </p:nvSpPr>
        <p:spPr>
          <a:xfrm>
            <a:off x="636836" y="231232"/>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400" b="1" dirty="0" smtClean="0">
                <a:effectLst>
                  <a:outerShdw blurRad="38100" dist="38100" dir="2700000">
                    <a:srgbClr val="000000"/>
                  </a:outerShdw>
                </a:effectLst>
                <a:latin typeface="+mj-lt"/>
              </a:rPr>
              <a:t>AVATAR Partners</a:t>
            </a:r>
          </a:p>
          <a:p>
            <a:pPr lvl="0" algn="ctr" defTabSz="1778000" rtl="0">
              <a:spcBef>
                <a:spcPct val="0"/>
              </a:spcBef>
            </a:pPr>
            <a:r>
              <a:rPr lang="en-US" sz="2800" b="1" i="1" kern="1200" cap="none" dirty="0" smtClean="0">
                <a:latin typeface="+mj-lt"/>
              </a:rPr>
              <a:t>Roles and Responsibilities </a:t>
            </a:r>
            <a:endParaRPr lang="en-US" sz="2800" b="1" i="1" kern="1200" cap="none" dirty="0">
              <a:latin typeface="+mj-lt"/>
            </a:endParaRPr>
          </a:p>
        </p:txBody>
      </p:sp>
    </p:spTree>
    <p:extLst>
      <p:ext uri="{BB962C8B-B14F-4D97-AF65-F5344CB8AC3E}">
        <p14:creationId xmlns:p14="http://schemas.microsoft.com/office/powerpoint/2010/main" val="24719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graphicFrame>
        <p:nvGraphicFramePr>
          <p:cNvPr id="4" name="Diagram 3"/>
          <p:cNvGraphicFramePr/>
          <p:nvPr>
            <p:extLst>
              <p:ext uri="{D42A27DB-BD31-4B8C-83A1-F6EECF244321}">
                <p14:modId xmlns:p14="http://schemas.microsoft.com/office/powerpoint/2010/main" val="2089012879"/>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879117845"/>
              </p:ext>
            </p:extLst>
          </p:nvPr>
        </p:nvGraphicFramePr>
        <p:xfrm>
          <a:off x="-18165" y="1371600"/>
          <a:ext cx="9162165"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Up-Down Arrow 7"/>
          <p:cNvSpPr/>
          <p:nvPr/>
        </p:nvSpPr>
        <p:spPr>
          <a:xfrm rot="13934727">
            <a:off x="3471091" y="3965622"/>
            <a:ext cx="333375"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9" name="Up-Down Arrow 8"/>
          <p:cNvSpPr/>
          <p:nvPr/>
        </p:nvSpPr>
        <p:spPr>
          <a:xfrm rot="13934727">
            <a:off x="5159962" y="2967564"/>
            <a:ext cx="333375"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0" name="Up-Down Arrow 9"/>
          <p:cNvSpPr/>
          <p:nvPr/>
        </p:nvSpPr>
        <p:spPr>
          <a:xfrm rot="7404287">
            <a:off x="5202744" y="3951327"/>
            <a:ext cx="333375"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1" name="Up-Down Arrow 10"/>
          <p:cNvSpPr/>
          <p:nvPr/>
        </p:nvSpPr>
        <p:spPr>
          <a:xfrm rot="7404287">
            <a:off x="3465885" y="2981860"/>
            <a:ext cx="333375"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2" name="Up-Down Arrow 11"/>
          <p:cNvSpPr/>
          <p:nvPr/>
        </p:nvSpPr>
        <p:spPr>
          <a:xfrm rot="10800000">
            <a:off x="4406106" y="2496629"/>
            <a:ext cx="331788"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3" name="Up-Down Arrow 12"/>
          <p:cNvSpPr/>
          <p:nvPr/>
        </p:nvSpPr>
        <p:spPr>
          <a:xfrm rot="10800000">
            <a:off x="4406107" y="4572000"/>
            <a:ext cx="331788" cy="701675"/>
          </a:xfrm>
          <a:prstGeom prst="upDownArrow">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2" name="Slide Number Placeholder 1"/>
          <p:cNvSpPr>
            <a:spLocks noGrp="1"/>
          </p:cNvSpPr>
          <p:nvPr>
            <p:ph type="sldNum" sz="quarter" idx="12"/>
          </p:nvPr>
        </p:nvSpPr>
        <p:spPr/>
        <p:txBody>
          <a:bodyPr/>
          <a:lstStyle/>
          <a:p>
            <a:fld id="{6C9BBEF7-7293-46AE-9D35-8611E125A7BD}" type="slidenum">
              <a:rPr lang="en-US" smtClean="0"/>
              <a:pPr/>
              <a:t>36</a:t>
            </a:fld>
            <a:endParaRPr lang="en-US" dirty="0"/>
          </a:p>
        </p:txBody>
      </p:sp>
    </p:spTree>
    <p:extLst>
      <p:ext uri="{BB962C8B-B14F-4D97-AF65-F5344CB8AC3E}">
        <p14:creationId xmlns:p14="http://schemas.microsoft.com/office/powerpoint/2010/main" val="257145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1A2DAF9-6C29-4491-B458-545F1767010D}"/>
                                            </p:graphicEl>
                                          </p:spTgt>
                                        </p:tgtEl>
                                        <p:attrNameLst>
                                          <p:attrName>style.visibility</p:attrName>
                                        </p:attrNameLst>
                                      </p:cBhvr>
                                      <p:to>
                                        <p:strVal val="visible"/>
                                      </p:to>
                                    </p:set>
                                    <p:animEffect transition="in" filter="fade">
                                      <p:cBhvr>
                                        <p:cTn id="7" dur="500"/>
                                        <p:tgtEl>
                                          <p:spTgt spid="5">
                                            <p:graphicEl>
                                              <a:dgm id="{91A2DAF9-6C29-4491-B458-545F1767010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A80BE26-1C64-444D-8AC5-3633C44FD3C9}"/>
                                            </p:graphicEl>
                                          </p:spTgt>
                                        </p:tgtEl>
                                        <p:attrNameLst>
                                          <p:attrName>style.visibility</p:attrName>
                                        </p:attrNameLst>
                                      </p:cBhvr>
                                      <p:to>
                                        <p:strVal val="visible"/>
                                      </p:to>
                                    </p:set>
                                    <p:animEffect transition="in" filter="fade">
                                      <p:cBhvr>
                                        <p:cTn id="12" dur="500"/>
                                        <p:tgtEl>
                                          <p:spTgt spid="5">
                                            <p:graphicEl>
                                              <a:dgm id="{7A80BE26-1C64-444D-8AC5-3633C44FD3C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1CE7EF35-8C2E-4751-80D4-4FADD7D343F6}"/>
                                            </p:graphicEl>
                                          </p:spTgt>
                                        </p:tgtEl>
                                        <p:attrNameLst>
                                          <p:attrName>style.visibility</p:attrName>
                                        </p:attrNameLst>
                                      </p:cBhvr>
                                      <p:to>
                                        <p:strVal val="visible"/>
                                      </p:to>
                                    </p:set>
                                    <p:animEffect transition="in" filter="fade">
                                      <p:cBhvr>
                                        <p:cTn id="20" dur="500"/>
                                        <p:tgtEl>
                                          <p:spTgt spid="5">
                                            <p:graphicEl>
                                              <a:dgm id="{1CE7EF35-8C2E-4751-80D4-4FADD7D343F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F74AFF0A-50C8-40A8-BC34-E7C6D62AC270}"/>
                                            </p:graphicEl>
                                          </p:spTgt>
                                        </p:tgtEl>
                                        <p:attrNameLst>
                                          <p:attrName>style.visibility</p:attrName>
                                        </p:attrNameLst>
                                      </p:cBhvr>
                                      <p:to>
                                        <p:strVal val="visible"/>
                                      </p:to>
                                    </p:set>
                                    <p:animEffect transition="in" filter="fade">
                                      <p:cBhvr>
                                        <p:cTn id="23" dur="500"/>
                                        <p:tgtEl>
                                          <p:spTgt spid="5">
                                            <p:graphicEl>
                                              <a:dgm id="{F74AFF0A-50C8-40A8-BC34-E7C6D62AC27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8D61EF14-C343-4EE3-B7F3-D60DC591F475}"/>
                                            </p:graphicEl>
                                          </p:spTgt>
                                        </p:tgtEl>
                                        <p:attrNameLst>
                                          <p:attrName>style.visibility</p:attrName>
                                        </p:attrNameLst>
                                      </p:cBhvr>
                                      <p:to>
                                        <p:strVal val="visible"/>
                                      </p:to>
                                    </p:set>
                                    <p:animEffect transition="in" filter="fade">
                                      <p:cBhvr>
                                        <p:cTn id="31" dur="500"/>
                                        <p:tgtEl>
                                          <p:spTgt spid="5">
                                            <p:graphicEl>
                                              <a:dgm id="{8D61EF14-C343-4EE3-B7F3-D60DC591F47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665808F7-70B5-45A0-B2E5-62512B0DF571}"/>
                                            </p:graphicEl>
                                          </p:spTgt>
                                        </p:tgtEl>
                                        <p:attrNameLst>
                                          <p:attrName>style.visibility</p:attrName>
                                        </p:attrNameLst>
                                      </p:cBhvr>
                                      <p:to>
                                        <p:strVal val="visible"/>
                                      </p:to>
                                    </p:set>
                                    <p:animEffect transition="in" filter="fade">
                                      <p:cBhvr>
                                        <p:cTn id="34" dur="500"/>
                                        <p:tgtEl>
                                          <p:spTgt spid="5">
                                            <p:graphicEl>
                                              <a:dgm id="{665808F7-70B5-45A0-B2E5-62512B0DF57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CDBB8A92-7AD7-45C5-90CA-38A4A03E97DA}"/>
                                            </p:graphicEl>
                                          </p:spTgt>
                                        </p:tgtEl>
                                        <p:attrNameLst>
                                          <p:attrName>style.visibility</p:attrName>
                                        </p:attrNameLst>
                                      </p:cBhvr>
                                      <p:to>
                                        <p:strVal val="visible"/>
                                      </p:to>
                                    </p:set>
                                    <p:animEffect transition="in" filter="fade">
                                      <p:cBhvr>
                                        <p:cTn id="42" dur="500"/>
                                        <p:tgtEl>
                                          <p:spTgt spid="5">
                                            <p:graphicEl>
                                              <a:dgm id="{CDBB8A92-7AD7-45C5-90CA-38A4A03E97D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graphicEl>
                                              <a:dgm id="{9BDDAD24-E34F-4DF5-A744-BE974424EA14}"/>
                                            </p:graphicEl>
                                          </p:spTgt>
                                        </p:tgtEl>
                                        <p:attrNameLst>
                                          <p:attrName>style.visibility</p:attrName>
                                        </p:attrNameLst>
                                      </p:cBhvr>
                                      <p:to>
                                        <p:strVal val="visible"/>
                                      </p:to>
                                    </p:set>
                                    <p:animEffect transition="in" filter="fade">
                                      <p:cBhvr>
                                        <p:cTn id="45" dur="500"/>
                                        <p:tgtEl>
                                          <p:spTgt spid="5">
                                            <p:graphicEl>
                                              <a:dgm id="{9BDDAD24-E34F-4DF5-A744-BE974424EA14}"/>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graphicEl>
                                              <a:dgm id="{C1ACFE9A-1CBE-40F4-B111-AB4DDF9E19A7}"/>
                                            </p:graphicEl>
                                          </p:spTgt>
                                        </p:tgtEl>
                                        <p:attrNameLst>
                                          <p:attrName>style.visibility</p:attrName>
                                        </p:attrNameLst>
                                      </p:cBhvr>
                                      <p:to>
                                        <p:strVal val="visible"/>
                                      </p:to>
                                    </p:set>
                                    <p:animEffect transition="in" filter="fade">
                                      <p:cBhvr>
                                        <p:cTn id="53" dur="500"/>
                                        <p:tgtEl>
                                          <p:spTgt spid="5">
                                            <p:graphicEl>
                                              <a:dgm id="{C1ACFE9A-1CBE-40F4-B111-AB4DDF9E19A7}"/>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graphicEl>
                                              <a:dgm id="{77FA5B50-F4C3-4F2E-9270-ECD937C7FFF4}"/>
                                            </p:graphicEl>
                                          </p:spTgt>
                                        </p:tgtEl>
                                        <p:attrNameLst>
                                          <p:attrName>style.visibility</p:attrName>
                                        </p:attrNameLst>
                                      </p:cBhvr>
                                      <p:to>
                                        <p:strVal val="visible"/>
                                      </p:to>
                                    </p:set>
                                    <p:animEffect transition="in" filter="fade">
                                      <p:cBhvr>
                                        <p:cTn id="56" dur="500"/>
                                        <p:tgtEl>
                                          <p:spTgt spid="5">
                                            <p:graphicEl>
                                              <a:dgm id="{77FA5B50-F4C3-4F2E-9270-ECD937C7FFF4}"/>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graphicEl>
                                              <a:dgm id="{448BBDD3-08BE-4232-ACFF-9255EEAB0A5C}"/>
                                            </p:graphicEl>
                                          </p:spTgt>
                                        </p:tgtEl>
                                        <p:attrNameLst>
                                          <p:attrName>style.visibility</p:attrName>
                                        </p:attrNameLst>
                                      </p:cBhvr>
                                      <p:to>
                                        <p:strVal val="visible"/>
                                      </p:to>
                                    </p:set>
                                    <p:animEffect transition="in" filter="fade">
                                      <p:cBhvr>
                                        <p:cTn id="64" dur="500"/>
                                        <p:tgtEl>
                                          <p:spTgt spid="5">
                                            <p:graphicEl>
                                              <a:dgm id="{448BBDD3-08BE-4232-ACFF-9255EEAB0A5C}"/>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graphicEl>
                                              <a:dgm id="{60D244D7-02AB-499F-9799-AD898F442B04}"/>
                                            </p:graphicEl>
                                          </p:spTgt>
                                        </p:tgtEl>
                                        <p:attrNameLst>
                                          <p:attrName>style.visibility</p:attrName>
                                        </p:attrNameLst>
                                      </p:cBhvr>
                                      <p:to>
                                        <p:strVal val="visible"/>
                                      </p:to>
                                    </p:set>
                                    <p:animEffect transition="in" filter="fade">
                                      <p:cBhvr>
                                        <p:cTn id="67" dur="500"/>
                                        <p:tgtEl>
                                          <p:spTgt spid="5">
                                            <p:graphicEl>
                                              <a:dgm id="{60D244D7-02AB-499F-9799-AD898F442B04}"/>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graphicEl>
                                              <a:dgm id="{B671D5D6-8A81-4037-9C67-7ED6096A7500}"/>
                                            </p:graphicEl>
                                          </p:spTgt>
                                        </p:tgtEl>
                                        <p:attrNameLst>
                                          <p:attrName>style.visibility</p:attrName>
                                        </p:attrNameLst>
                                      </p:cBhvr>
                                      <p:to>
                                        <p:strVal val="visible"/>
                                      </p:to>
                                    </p:set>
                                    <p:animEffect transition="in" filter="fade">
                                      <p:cBhvr>
                                        <p:cTn id="73" dur="500"/>
                                        <p:tgtEl>
                                          <p:spTgt spid="5">
                                            <p:graphicEl>
                                              <a:dgm id="{B671D5D6-8A81-4037-9C67-7ED6096A75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8" grpId="0" animBg="1"/>
      <p:bldP spid="9" grpId="0" animBg="1"/>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a:lstStyle/>
          <a:p>
            <a:r>
              <a:rPr lang="en-US" b="1" dirty="0" smtClean="0">
                <a:effectLst>
                  <a:outerShdw blurRad="38100" dist="38100" dir="2700000" algn="tl">
                    <a:srgbClr val="000000">
                      <a:alpha val="43137"/>
                    </a:srgbClr>
                  </a:outerShdw>
                </a:effectLst>
              </a:rPr>
              <a:t>AVATAR Outcomes</a:t>
            </a:r>
            <a:endParaRPr lang="en-US" b="1" dirty="0">
              <a:effectLst>
                <a:outerShdw blurRad="38100" dist="38100" dir="2700000" algn="tl">
                  <a:srgbClr val="000000">
                    <a:alpha val="43137"/>
                  </a:srgbClr>
                </a:outerShdw>
              </a:effectLst>
            </a:endParaRPr>
          </a:p>
        </p:txBody>
      </p:sp>
      <p:sp>
        <p:nvSpPr>
          <p:cNvPr id="5" name="Content Placeholder 6"/>
          <p:cNvSpPr>
            <a:spLocks noGrp="1"/>
          </p:cNvSpPr>
          <p:nvPr>
            <p:ph idx="1"/>
          </p:nvPr>
        </p:nvSpPr>
        <p:spPr>
          <a:xfrm>
            <a:off x="457200" y="1447800"/>
            <a:ext cx="8229600" cy="4941332"/>
          </a:xfrm>
        </p:spPr>
        <p:txBody>
          <a:bodyPr>
            <a:normAutofit fontScale="85000" lnSpcReduction="20000"/>
          </a:bodyPr>
          <a:lstStyle/>
          <a:p>
            <a:pPr marL="514350" lvl="0" indent="-514350">
              <a:spcBef>
                <a:spcPts val="0"/>
              </a:spcBef>
              <a:spcAft>
                <a:spcPts val="600"/>
              </a:spcAft>
              <a:buFont typeface="+mj-lt"/>
              <a:buAutoNum type="arabicPeriod"/>
            </a:pPr>
            <a:r>
              <a:rPr lang="en-US" sz="2800" dirty="0" smtClean="0">
                <a:solidFill>
                  <a:schemeClr val="tx1">
                    <a:lumMod val="75000"/>
                    <a:lumOff val="25000"/>
                  </a:schemeClr>
                </a:solidFill>
              </a:rPr>
              <a:t>Identify key leaders and educators who make up a </a:t>
            </a:r>
            <a:r>
              <a:rPr lang="en-US" sz="2800" b="1" dirty="0" smtClean="0">
                <a:solidFill>
                  <a:schemeClr val="tx1">
                    <a:lumMod val="75000"/>
                    <a:lumOff val="25000"/>
                  </a:schemeClr>
                </a:solidFill>
              </a:rPr>
              <a:t>regional “pipeline” </a:t>
            </a:r>
            <a:r>
              <a:rPr lang="en-US" sz="2800" dirty="0" smtClean="0">
                <a:solidFill>
                  <a:schemeClr val="tx1">
                    <a:lumMod val="75000"/>
                    <a:lumOff val="25000"/>
                  </a:schemeClr>
                </a:solidFill>
              </a:rPr>
              <a:t>needed for students to be college and career ready and successful</a:t>
            </a:r>
          </a:p>
          <a:p>
            <a:pPr marL="514350" lvl="0" indent="-514350">
              <a:spcBef>
                <a:spcPts val="0"/>
              </a:spcBef>
              <a:spcAft>
                <a:spcPts val="600"/>
              </a:spcAft>
              <a:buFont typeface="+mj-lt"/>
              <a:buAutoNum type="arabicPeriod"/>
            </a:pPr>
            <a:endParaRPr lang="en-US" sz="1000" dirty="0">
              <a:solidFill>
                <a:schemeClr val="tx1">
                  <a:lumMod val="75000"/>
                  <a:lumOff val="25000"/>
                </a:schemeClr>
              </a:solidFill>
            </a:endParaRPr>
          </a:p>
          <a:p>
            <a:pPr marL="514350" lvl="0" indent="-514350">
              <a:spcBef>
                <a:spcPts val="0"/>
              </a:spcBef>
              <a:spcAft>
                <a:spcPts val="600"/>
              </a:spcAft>
              <a:buFont typeface="+mj-lt"/>
              <a:buAutoNum type="arabicPeriod"/>
            </a:pPr>
            <a:r>
              <a:rPr lang="en-US" sz="2800" dirty="0" smtClean="0">
                <a:solidFill>
                  <a:schemeClr val="tx1">
                    <a:lumMod val="75000"/>
                    <a:lumOff val="25000"/>
                  </a:schemeClr>
                </a:solidFill>
              </a:rPr>
              <a:t>Establish </a:t>
            </a:r>
            <a:r>
              <a:rPr lang="en-US" sz="2800" b="1" dirty="0" smtClean="0">
                <a:solidFill>
                  <a:schemeClr val="tx1">
                    <a:lumMod val="75000"/>
                    <a:lumOff val="25000"/>
                  </a:schemeClr>
                </a:solidFill>
              </a:rPr>
              <a:t>shared </a:t>
            </a:r>
            <a:r>
              <a:rPr lang="en-US" sz="2800" b="1" dirty="0">
                <a:solidFill>
                  <a:schemeClr val="tx1">
                    <a:lumMod val="75000"/>
                    <a:lumOff val="25000"/>
                  </a:schemeClr>
                </a:solidFill>
              </a:rPr>
              <a:t>regional college and career readiness </a:t>
            </a:r>
            <a:r>
              <a:rPr lang="en-US" sz="2800" b="1" dirty="0" smtClean="0">
                <a:solidFill>
                  <a:schemeClr val="tx1">
                    <a:lumMod val="75000"/>
                    <a:lumOff val="25000"/>
                  </a:schemeClr>
                </a:solidFill>
              </a:rPr>
              <a:t>foundation/understandings</a:t>
            </a:r>
          </a:p>
          <a:p>
            <a:pPr marL="514350" lvl="0" indent="-514350">
              <a:spcBef>
                <a:spcPts val="0"/>
              </a:spcBef>
              <a:spcAft>
                <a:spcPts val="600"/>
              </a:spcAft>
              <a:buFont typeface="+mj-lt"/>
              <a:buAutoNum type="arabicPeriod"/>
            </a:pPr>
            <a:endParaRPr lang="en-US" sz="1000" b="1" dirty="0" smtClean="0">
              <a:solidFill>
                <a:schemeClr val="tx1">
                  <a:lumMod val="75000"/>
                  <a:lumOff val="25000"/>
                </a:schemeClr>
              </a:solidFill>
            </a:endParaRPr>
          </a:p>
          <a:p>
            <a:pPr marL="514350" lvl="0" indent="-514350">
              <a:spcBef>
                <a:spcPts val="0"/>
              </a:spcBef>
              <a:spcAft>
                <a:spcPts val="600"/>
              </a:spcAft>
              <a:buFont typeface="+mj-lt"/>
              <a:buAutoNum type="arabicPeriod"/>
            </a:pPr>
            <a:r>
              <a:rPr lang="en-US" sz="3000" dirty="0" smtClean="0">
                <a:solidFill>
                  <a:schemeClr val="tx1">
                    <a:lumMod val="75000"/>
                    <a:lumOff val="25000"/>
                  </a:schemeClr>
                </a:solidFill>
              </a:rPr>
              <a:t>Use</a:t>
            </a:r>
            <a:r>
              <a:rPr lang="en-US" sz="3000" b="1" dirty="0" smtClean="0">
                <a:solidFill>
                  <a:schemeClr val="tx1">
                    <a:lumMod val="75000"/>
                    <a:lumOff val="25000"/>
                  </a:schemeClr>
                </a:solidFill>
              </a:rPr>
              <a:t> regional </a:t>
            </a:r>
            <a:r>
              <a:rPr lang="en-US" sz="3000" b="1" dirty="0">
                <a:solidFill>
                  <a:schemeClr val="tx1">
                    <a:lumMod val="75000"/>
                    <a:lumOff val="25000"/>
                  </a:schemeClr>
                </a:solidFill>
              </a:rPr>
              <a:t>data</a:t>
            </a:r>
            <a:r>
              <a:rPr lang="en-US" sz="3000" dirty="0">
                <a:solidFill>
                  <a:schemeClr val="tx1">
                    <a:lumMod val="75000"/>
                    <a:lumOff val="25000"/>
                  </a:schemeClr>
                </a:solidFill>
              </a:rPr>
              <a:t> to guide </a:t>
            </a:r>
            <a:r>
              <a:rPr lang="en-US" sz="3000" dirty="0" smtClean="0">
                <a:solidFill>
                  <a:schemeClr val="tx1">
                    <a:lumMod val="75000"/>
                    <a:lumOff val="25000"/>
                  </a:schemeClr>
                </a:solidFill>
              </a:rPr>
              <a:t>decision-making</a:t>
            </a:r>
          </a:p>
          <a:p>
            <a:pPr marL="514350" lvl="0" indent="-514350">
              <a:spcBef>
                <a:spcPts val="0"/>
              </a:spcBef>
              <a:spcAft>
                <a:spcPts val="600"/>
              </a:spcAft>
              <a:buFont typeface="+mj-lt"/>
              <a:buAutoNum type="arabicPeriod"/>
            </a:pPr>
            <a:endParaRPr lang="en-US" sz="1100" dirty="0" smtClean="0">
              <a:solidFill>
                <a:schemeClr val="tx1">
                  <a:lumMod val="75000"/>
                  <a:lumOff val="25000"/>
                </a:schemeClr>
              </a:solidFill>
            </a:endParaRPr>
          </a:p>
          <a:p>
            <a:pPr marL="514350" lvl="0" indent="-514350">
              <a:spcBef>
                <a:spcPts val="0"/>
              </a:spcBef>
              <a:spcAft>
                <a:spcPts val="600"/>
              </a:spcAft>
              <a:buFont typeface="+mj-lt"/>
              <a:buAutoNum type="arabicPeriod"/>
            </a:pPr>
            <a:r>
              <a:rPr lang="en-US" sz="2800" dirty="0" smtClean="0">
                <a:solidFill>
                  <a:schemeClr val="tx1">
                    <a:lumMod val="75000"/>
                    <a:lumOff val="25000"/>
                  </a:schemeClr>
                </a:solidFill>
              </a:rPr>
              <a:t>Design and </a:t>
            </a:r>
            <a:r>
              <a:rPr lang="en-US" sz="2800" dirty="0">
                <a:solidFill>
                  <a:schemeClr val="tx1">
                    <a:lumMod val="75000"/>
                    <a:lumOff val="25000"/>
                  </a:schemeClr>
                </a:solidFill>
              </a:rPr>
              <a:t>implement a </a:t>
            </a:r>
            <a:r>
              <a:rPr lang="en-US" sz="2800" b="1" dirty="0">
                <a:solidFill>
                  <a:schemeClr val="tx1">
                    <a:lumMod val="75000"/>
                    <a:lumOff val="25000"/>
                  </a:schemeClr>
                </a:solidFill>
              </a:rPr>
              <a:t>vertical alignment action plan</a:t>
            </a:r>
            <a:r>
              <a:rPr lang="en-US" sz="2800" dirty="0">
                <a:solidFill>
                  <a:schemeClr val="tx1">
                    <a:lumMod val="75000"/>
                    <a:lumOff val="25000"/>
                  </a:schemeClr>
                </a:solidFill>
              </a:rPr>
              <a:t> </a:t>
            </a:r>
            <a:r>
              <a:rPr lang="en-US" sz="2800" dirty="0" smtClean="0">
                <a:solidFill>
                  <a:schemeClr val="tx1">
                    <a:lumMod val="75000"/>
                    <a:lumOff val="25000"/>
                  </a:schemeClr>
                </a:solidFill>
              </a:rPr>
              <a:t>which will include critical conversations around specific courses needed for students to make academic progress</a:t>
            </a:r>
          </a:p>
          <a:p>
            <a:pPr marL="514350" lvl="0" indent="-514350">
              <a:spcBef>
                <a:spcPts val="0"/>
              </a:spcBef>
              <a:spcAft>
                <a:spcPts val="600"/>
              </a:spcAft>
              <a:buFont typeface="+mj-lt"/>
              <a:buAutoNum type="arabicPeriod"/>
            </a:pPr>
            <a:endParaRPr lang="en-US" sz="1000" dirty="0" smtClean="0">
              <a:solidFill>
                <a:schemeClr val="tx1">
                  <a:lumMod val="75000"/>
                  <a:lumOff val="25000"/>
                </a:schemeClr>
              </a:solidFill>
            </a:endParaRPr>
          </a:p>
          <a:p>
            <a:pPr marL="514350" lvl="0" indent="-514350">
              <a:spcBef>
                <a:spcPts val="0"/>
              </a:spcBef>
              <a:spcAft>
                <a:spcPts val="600"/>
              </a:spcAft>
              <a:buFont typeface="+mj-lt"/>
              <a:buAutoNum type="arabicPeriod"/>
            </a:pPr>
            <a:r>
              <a:rPr lang="en-US" sz="2800" dirty="0" smtClean="0">
                <a:solidFill>
                  <a:schemeClr val="tx1">
                    <a:lumMod val="75000"/>
                    <a:lumOff val="25000"/>
                  </a:schemeClr>
                </a:solidFill>
              </a:rPr>
              <a:t>Design and </a:t>
            </a:r>
            <a:r>
              <a:rPr lang="en-US" sz="2800" dirty="0">
                <a:solidFill>
                  <a:schemeClr val="tx1">
                    <a:lumMod val="75000"/>
                    <a:lumOff val="25000"/>
                  </a:schemeClr>
                </a:solidFill>
              </a:rPr>
              <a:t>implement a </a:t>
            </a:r>
            <a:r>
              <a:rPr lang="en-US" sz="2800" b="1" dirty="0">
                <a:solidFill>
                  <a:schemeClr val="tx1">
                    <a:lumMod val="75000"/>
                    <a:lumOff val="25000"/>
                  </a:schemeClr>
                </a:solidFill>
              </a:rPr>
              <a:t>sustainability </a:t>
            </a:r>
            <a:r>
              <a:rPr lang="en-US" sz="2800" b="1" dirty="0" smtClean="0">
                <a:solidFill>
                  <a:schemeClr val="tx1">
                    <a:lumMod val="75000"/>
                    <a:lumOff val="25000"/>
                  </a:schemeClr>
                </a:solidFill>
              </a:rPr>
              <a:t>plan</a:t>
            </a:r>
          </a:p>
          <a:p>
            <a:pPr marL="514350" lvl="0" indent="-514350">
              <a:spcBef>
                <a:spcPts val="0"/>
              </a:spcBef>
              <a:spcAft>
                <a:spcPts val="600"/>
              </a:spcAft>
              <a:buFont typeface="+mj-lt"/>
              <a:buAutoNum type="arabicPeriod"/>
            </a:pPr>
            <a:endParaRPr lang="en-US" sz="2400" b="1" dirty="0">
              <a:solidFill>
                <a:schemeClr val="tx1">
                  <a:lumMod val="75000"/>
                  <a:lumOff val="25000"/>
                </a:schemeClr>
              </a:solidFill>
            </a:endParaRPr>
          </a:p>
          <a:p>
            <a:pPr marL="514350" lvl="0" indent="-514350">
              <a:spcBef>
                <a:spcPts val="0"/>
              </a:spcBef>
              <a:spcAft>
                <a:spcPts val="600"/>
              </a:spcAft>
              <a:buFont typeface="+mj-lt"/>
              <a:buAutoNum type="arabicPeriod"/>
            </a:pPr>
            <a:r>
              <a:rPr lang="en-US" sz="2800" dirty="0" smtClean="0">
                <a:solidFill>
                  <a:schemeClr val="tx1">
                    <a:lumMod val="75000"/>
                    <a:lumOff val="25000"/>
                  </a:schemeClr>
                </a:solidFill>
              </a:rPr>
              <a:t>Prepare students for </a:t>
            </a:r>
            <a:r>
              <a:rPr lang="en-US" sz="2800" b="1" dirty="0" smtClean="0">
                <a:solidFill>
                  <a:schemeClr val="tx1">
                    <a:lumMod val="75000"/>
                    <a:lumOff val="25000"/>
                  </a:schemeClr>
                </a:solidFill>
              </a:rPr>
              <a:t>college and career success</a:t>
            </a:r>
            <a:endParaRPr lang="en-US" sz="2800" b="1" dirty="0">
              <a:solidFill>
                <a:schemeClr val="tx1">
                  <a:lumMod val="75000"/>
                  <a:lumOff val="25000"/>
                </a:schemeClr>
              </a:solidFill>
            </a:endParaRPr>
          </a:p>
          <a:p>
            <a:endParaRPr lang="en-US" dirty="0"/>
          </a:p>
        </p:txBody>
      </p:sp>
      <p:sp>
        <p:nvSpPr>
          <p:cNvPr id="6" name="TextBox 5"/>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4941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838200" y="1173677"/>
            <a:ext cx="7543800" cy="3970318"/>
          </a:xfrm>
          <a:prstGeom prst="rect">
            <a:avLst/>
          </a:prstGeom>
          <a:noFill/>
          <a:ln w="38100">
            <a:noFill/>
          </a:ln>
        </p:spPr>
        <p:txBody>
          <a:bodyPr wrap="square" rtlCol="0">
            <a:spAutoFit/>
          </a:bodyPr>
          <a:lstStyle/>
          <a:p>
            <a:pPr algn="ctr"/>
            <a:r>
              <a:rPr lang="en-US" sz="6300" dirty="0" smtClean="0">
                <a:effectLst>
                  <a:outerShdw blurRad="38100" dist="38100" dir="2700000" algn="tl">
                    <a:srgbClr val="000000">
                      <a:alpha val="43137"/>
                    </a:srgbClr>
                  </a:outerShdw>
                </a:effectLst>
              </a:rPr>
              <a:t>What Will </a:t>
            </a:r>
            <a:r>
              <a:rPr lang="en-US" sz="6300" dirty="0">
                <a:effectLst>
                  <a:outerShdw blurRad="38100" dist="38100" dir="2700000" algn="tl">
                    <a:srgbClr val="000000">
                      <a:alpha val="43137"/>
                    </a:srgbClr>
                  </a:outerShdw>
                </a:effectLst>
              </a:rPr>
              <a:t>T</a:t>
            </a:r>
            <a:r>
              <a:rPr lang="en-US" sz="6300" dirty="0" smtClean="0">
                <a:effectLst>
                  <a:outerShdw blurRad="38100" dist="38100" dir="2700000" algn="tl">
                    <a:srgbClr val="000000">
                      <a:alpha val="43137"/>
                    </a:srgbClr>
                  </a:outerShdw>
                </a:effectLst>
              </a:rPr>
              <a:t>he </a:t>
            </a:r>
            <a:r>
              <a:rPr lang="en-US" sz="6300" b="1" dirty="0" smtClean="0">
                <a:solidFill>
                  <a:schemeClr val="accent2">
                    <a:lumMod val="50000"/>
                  </a:schemeClr>
                </a:solidFill>
                <a:effectLst>
                  <a:outerShdw blurRad="38100" dist="38100" dir="2700000" algn="tl">
                    <a:srgbClr val="000000">
                      <a:alpha val="43137"/>
                    </a:srgbClr>
                  </a:outerShdw>
                </a:effectLst>
              </a:rPr>
              <a:t>Norms</a:t>
            </a:r>
            <a:r>
              <a:rPr lang="en-US" sz="6300" dirty="0" smtClean="0">
                <a:effectLst>
                  <a:outerShdw blurRad="38100" dist="38100" dir="2700000" algn="tl">
                    <a:srgbClr val="000000">
                      <a:alpha val="43137"/>
                    </a:srgbClr>
                  </a:outerShdw>
                </a:effectLst>
              </a:rPr>
              <a:t> Be For Our </a:t>
            </a:r>
            <a:r>
              <a:rPr lang="en-US" sz="6300" b="1" dirty="0" smtClean="0">
                <a:solidFill>
                  <a:schemeClr val="accent2">
                    <a:lumMod val="50000"/>
                  </a:schemeClr>
                </a:solidFill>
                <a:effectLst>
                  <a:outerShdw blurRad="38100" dist="38100" dir="2700000" algn="tl">
                    <a:srgbClr val="000000">
                      <a:alpha val="43137"/>
                    </a:srgbClr>
                  </a:outerShdw>
                </a:effectLst>
              </a:rPr>
              <a:t>Partnership and Team Meetings</a:t>
            </a:r>
            <a:r>
              <a:rPr lang="en-US" sz="6300" dirty="0" smtClean="0">
                <a:effectLst>
                  <a:outerShdw blurRad="38100" dist="38100" dir="2700000" algn="tl">
                    <a:srgbClr val="000000">
                      <a:alpha val="43137"/>
                    </a:srgbClr>
                  </a:outerShdw>
                </a:effectLst>
              </a:rPr>
              <a:t>? </a:t>
            </a:r>
            <a:endParaRPr lang="en-US" sz="6300" dirty="0">
              <a:effectLst>
                <a:outerShdw blurRad="38100" dist="38100" dir="2700000" algn="tl">
                  <a:srgbClr val="000000">
                    <a:alpha val="43137"/>
                  </a:srgbClr>
                </a:outerShdw>
              </a:effectLst>
            </a:endParaRPr>
          </a:p>
        </p:txBody>
      </p:sp>
      <p:sp>
        <p:nvSpPr>
          <p:cNvPr id="6" name="Rectangle 5"/>
          <p:cNvSpPr/>
          <p:nvPr/>
        </p:nvSpPr>
        <p:spPr>
          <a:xfrm>
            <a:off x="838200" y="1143000"/>
            <a:ext cx="7620000" cy="41148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3340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3"/>
          <p:cNvGrpSpPr/>
          <p:nvPr/>
        </p:nvGrpSpPr>
        <p:grpSpPr>
          <a:xfrm>
            <a:off x="512697" y="228600"/>
            <a:ext cx="8229599" cy="944409"/>
            <a:chOff x="0" y="152"/>
            <a:chExt cx="8229599" cy="944409"/>
          </a:xfrm>
          <a:scene3d>
            <a:camera prst="orthographicFront"/>
            <a:lightRig rig="flat" dir="t"/>
          </a:scene3d>
        </p:grpSpPr>
        <p:sp>
          <p:nvSpPr>
            <p:cNvPr id="5" name="Rounded Rectangle 4"/>
            <p:cNvSpPr/>
            <p:nvPr/>
          </p:nvSpPr>
          <p:spPr>
            <a:xfrm>
              <a:off x="0" y="152"/>
              <a:ext cx="8229599" cy="944409"/>
            </a:xfrm>
            <a:prstGeom prst="roundRect">
              <a:avLst/>
            </a:prstGeom>
            <a:solidFill>
              <a:schemeClr val="accent2">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6" name="Rounded Rectangle 4"/>
            <p:cNvSpPr/>
            <p:nvPr/>
          </p:nvSpPr>
          <p:spPr>
            <a:xfrm>
              <a:off x="46102" y="46254"/>
              <a:ext cx="8137395" cy="8522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Norms </a:t>
              </a:r>
            </a:p>
          </p:txBody>
        </p:sp>
      </p:grpSp>
      <p:sp>
        <p:nvSpPr>
          <p:cNvPr id="7" name="Content Placeholder 2"/>
          <p:cNvSpPr>
            <a:spLocks noGrp="1"/>
          </p:cNvSpPr>
          <p:nvPr>
            <p:ph idx="1"/>
          </p:nvPr>
        </p:nvSpPr>
        <p:spPr/>
        <p:txBody>
          <a:bodyPr>
            <a:normAutofit lnSpcReduction="10000"/>
          </a:bodyPr>
          <a:lstStyle/>
          <a:p>
            <a:pPr marL="0" indent="0" algn="ctr">
              <a:buNone/>
            </a:pPr>
            <a:r>
              <a:rPr lang="en-US" sz="3900" b="1" dirty="0" smtClean="0">
                <a:solidFill>
                  <a:schemeClr val="tx1">
                    <a:lumMod val="75000"/>
                    <a:lumOff val="25000"/>
                  </a:schemeClr>
                </a:solidFill>
              </a:rPr>
              <a:t>Norms encourage behaviors that will help a group do its work and discourage behaviors that interfere with a group’s effectiveness.</a:t>
            </a:r>
          </a:p>
          <a:p>
            <a:pPr marL="0" indent="0" algn="ctr">
              <a:buNone/>
            </a:pPr>
            <a:endParaRPr lang="en-US" sz="3000" dirty="0" smtClean="0">
              <a:solidFill>
                <a:schemeClr val="tx1">
                  <a:lumMod val="75000"/>
                  <a:lumOff val="25000"/>
                </a:schemeClr>
              </a:solidFill>
            </a:endParaRPr>
          </a:p>
          <a:p>
            <a:pPr marL="0" indent="0" algn="ctr">
              <a:buNone/>
            </a:pPr>
            <a:r>
              <a:rPr lang="en-US" sz="3000" i="1" dirty="0" smtClean="0">
                <a:solidFill>
                  <a:schemeClr val="tx1">
                    <a:lumMod val="75000"/>
                    <a:lumOff val="25000"/>
                  </a:schemeClr>
                </a:solidFill>
              </a:rPr>
              <a:t>“Never doubt that a small group of thoughtful, </a:t>
            </a:r>
          </a:p>
          <a:p>
            <a:pPr marL="0" indent="0" algn="ctr">
              <a:buNone/>
            </a:pPr>
            <a:r>
              <a:rPr lang="en-US" sz="3000" i="1" dirty="0" smtClean="0">
                <a:solidFill>
                  <a:schemeClr val="tx1">
                    <a:lumMod val="75000"/>
                    <a:lumOff val="25000"/>
                  </a:schemeClr>
                </a:solidFill>
              </a:rPr>
              <a:t>committed people can change the world.”</a:t>
            </a:r>
          </a:p>
          <a:p>
            <a:pPr marL="0" indent="0" algn="ctr">
              <a:buNone/>
            </a:pPr>
            <a:r>
              <a:rPr lang="en-US" sz="3000" i="1" dirty="0" smtClean="0">
                <a:solidFill>
                  <a:schemeClr val="tx1">
                    <a:lumMod val="75000"/>
                    <a:lumOff val="25000"/>
                  </a:schemeClr>
                </a:solidFill>
              </a:rPr>
              <a:t>Margaret Meade</a:t>
            </a:r>
          </a:p>
          <a:p>
            <a:pPr marL="0" indent="0" algn="ctr">
              <a:buNone/>
            </a:pPr>
            <a:endParaRPr lang="en-US" sz="4400" dirty="0"/>
          </a:p>
        </p:txBody>
      </p:sp>
      <p:sp>
        <p:nvSpPr>
          <p:cNvPr id="8" name="TextBox 7"/>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515983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557" y="1386275"/>
            <a:ext cx="8305800" cy="4970591"/>
          </a:xfrm>
          <a:prstGeom prst="rect">
            <a:avLst/>
          </a:prstGeom>
          <a:noFill/>
        </p:spPr>
        <p:txBody>
          <a:bodyPr wrap="square" rtlCol="0">
            <a:spAutoFit/>
          </a:bodyPr>
          <a:lstStyle/>
          <a:p>
            <a:pPr algn="ctr"/>
            <a:endParaRPr lang="en-US" sz="2800" dirty="0" smtClean="0">
              <a:solidFill>
                <a:schemeClr val="tx1">
                  <a:lumMod val="75000"/>
                  <a:lumOff val="25000"/>
                </a:schemeClr>
              </a:solidFill>
            </a:endParaRPr>
          </a:p>
          <a:p>
            <a:pPr algn="ctr"/>
            <a:r>
              <a:rPr lang="en-US" sz="1100" dirty="0">
                <a:solidFill>
                  <a:schemeClr val="tx1">
                    <a:lumMod val="75000"/>
                    <a:lumOff val="25000"/>
                  </a:schemeClr>
                </a:solidFill>
              </a:rPr>
              <a:t/>
            </a:r>
            <a:br>
              <a:rPr lang="en-US" sz="1100" dirty="0">
                <a:solidFill>
                  <a:schemeClr val="tx1">
                    <a:lumMod val="75000"/>
                    <a:lumOff val="25000"/>
                  </a:schemeClr>
                </a:solidFill>
              </a:rPr>
            </a:br>
            <a:r>
              <a:rPr lang="en-US" sz="2800" b="1" dirty="0" smtClean="0">
                <a:solidFill>
                  <a:schemeClr val="tx1">
                    <a:lumMod val="75000"/>
                    <a:lumOff val="25000"/>
                  </a:schemeClr>
                </a:solidFill>
              </a:rPr>
              <a:t>AVATAR is a </a:t>
            </a:r>
            <a:r>
              <a:rPr lang="en-US" sz="2800" b="1" dirty="0">
                <a:solidFill>
                  <a:schemeClr val="tx1">
                    <a:lumMod val="75000"/>
                    <a:lumOff val="25000"/>
                  </a:schemeClr>
                </a:solidFill>
              </a:rPr>
              <a:t>statewide </a:t>
            </a:r>
            <a:r>
              <a:rPr lang="en-US" sz="2800" b="1" dirty="0" smtClean="0">
                <a:solidFill>
                  <a:schemeClr val="tx1">
                    <a:lumMod val="75000"/>
                    <a:lumOff val="25000"/>
                  </a:schemeClr>
                </a:solidFill>
              </a:rPr>
              <a:t>network of regional partnerships, </a:t>
            </a:r>
            <a:r>
              <a:rPr lang="en-US" sz="2800" b="1" dirty="0">
                <a:solidFill>
                  <a:schemeClr val="tx1">
                    <a:lumMod val="75000"/>
                    <a:lumOff val="25000"/>
                  </a:schemeClr>
                </a:solidFill>
              </a:rPr>
              <a:t>focused on </a:t>
            </a:r>
            <a:r>
              <a:rPr lang="en-US" sz="2800" b="1" dirty="0" smtClean="0">
                <a:solidFill>
                  <a:schemeClr val="tx1">
                    <a:lumMod val="75000"/>
                    <a:lumOff val="25000"/>
                  </a:schemeClr>
                </a:solidFill>
              </a:rPr>
              <a:t>secondary and postsecondary vertical alignment, </a:t>
            </a:r>
            <a:r>
              <a:rPr lang="en-US" sz="2800" b="1" dirty="0">
                <a:solidFill>
                  <a:schemeClr val="tx1">
                    <a:lumMod val="75000"/>
                    <a:lumOff val="25000"/>
                  </a:schemeClr>
                </a:solidFill>
              </a:rPr>
              <a:t>to support students’ college and career readiness and </a:t>
            </a:r>
            <a:r>
              <a:rPr lang="en-US" sz="2800" b="1" dirty="0" smtClean="0">
                <a:solidFill>
                  <a:schemeClr val="tx1">
                    <a:lumMod val="75000"/>
                    <a:lumOff val="25000"/>
                  </a:schemeClr>
                </a:solidFill>
              </a:rPr>
              <a:t>success.</a:t>
            </a:r>
          </a:p>
          <a:p>
            <a:pPr algn="ctr"/>
            <a:endParaRPr lang="en-US" sz="4400" b="1" dirty="0">
              <a:solidFill>
                <a:schemeClr val="tx1">
                  <a:lumMod val="75000"/>
                  <a:lumOff val="25000"/>
                </a:schemeClr>
              </a:solidFill>
            </a:endParaRPr>
          </a:p>
          <a:p>
            <a:pPr algn="ctr"/>
            <a:r>
              <a:rPr lang="en-US" sz="2800" b="1" dirty="0" smtClean="0">
                <a:solidFill>
                  <a:schemeClr val="tx1">
                    <a:lumMod val="75000"/>
                    <a:lumOff val="25000"/>
                  </a:schemeClr>
                </a:solidFill>
              </a:rPr>
              <a:t>AVATAR is a Texas Higher Education Coordinating Board (THECB) funded project which is implemented by the North Texas Regional P-16 Council and the University of North Texas</a:t>
            </a:r>
            <a:r>
              <a:rPr lang="en-US" sz="2800" b="1" dirty="0" smtClean="0">
                <a:solidFill>
                  <a:prstClr val="black"/>
                </a:solidFill>
              </a:rPr>
              <a:t>.</a:t>
            </a:r>
            <a:endParaRPr lang="en-US" b="1" dirty="0">
              <a:solidFill>
                <a:prstClr val="black"/>
              </a:solidFill>
            </a:endParaRPr>
          </a:p>
        </p:txBody>
      </p:sp>
      <p:grpSp>
        <p:nvGrpSpPr>
          <p:cNvPr id="6" name="Group 5"/>
          <p:cNvGrpSpPr/>
          <p:nvPr/>
        </p:nvGrpSpPr>
        <p:grpSpPr>
          <a:xfrm>
            <a:off x="2400300" y="251381"/>
            <a:ext cx="4343400" cy="1784476"/>
            <a:chOff x="-76200" y="-1494480"/>
            <a:chExt cx="8258281" cy="2420401"/>
          </a:xfrm>
          <a:scene3d>
            <a:camera prst="orthographicFront"/>
            <a:lightRig rig="flat" dir="t"/>
          </a:scene3d>
        </p:grpSpPr>
        <p:sp>
          <p:nvSpPr>
            <p:cNvPr id="7" name="Rounded Rectangle 6"/>
            <p:cNvSpPr/>
            <p:nvPr/>
          </p:nvSpPr>
          <p:spPr>
            <a:xfrm>
              <a:off x="-76200" y="-1494480"/>
              <a:ext cx="8229599" cy="1137745"/>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8" name="Rounded Rectangle 4"/>
            <p:cNvSpPr/>
            <p:nvPr/>
          </p:nvSpPr>
          <p:spPr>
            <a:xfrm>
              <a:off x="47519" y="47519"/>
              <a:ext cx="8134562" cy="8784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endParaRPr lang="en-US" sz="4000" b="1" kern="1200" cap="none" dirty="0">
                <a:effectLst>
                  <a:outerShdw blurRad="38100" dist="38100" dir="2700000">
                    <a:srgbClr val="000000"/>
                  </a:outerShdw>
                </a:effectLst>
                <a:latin typeface="+mj-lt"/>
              </a:endParaRPr>
            </a:p>
          </p:txBody>
        </p:sp>
      </p:grpSp>
      <p:sp>
        <p:nvSpPr>
          <p:cNvPr id="2" name="Title 1"/>
          <p:cNvSpPr>
            <a:spLocks noGrp="1"/>
          </p:cNvSpPr>
          <p:nvPr>
            <p:ph type="title"/>
          </p:nvPr>
        </p:nvSpPr>
        <p:spPr>
          <a:xfrm>
            <a:off x="-7543" y="457200"/>
            <a:ext cx="9144000" cy="1401762"/>
          </a:xfrm>
        </p:spPr>
        <p:txBody>
          <a:bodyPr>
            <a:noAutofit/>
          </a:bodyPr>
          <a:lstStyle/>
          <a:p>
            <a:r>
              <a:rPr lang="en-US" sz="4000" dirty="0" smtClean="0">
                <a:solidFill>
                  <a:schemeClr val="bg1"/>
                </a:solidFill>
                <a:effectLst>
                  <a:outerShdw blurRad="38100" dist="38100" dir="2700000" algn="tl">
                    <a:srgbClr val="000000">
                      <a:alpha val="43137"/>
                    </a:srgbClr>
                  </a:outerShdw>
                </a:effectLst>
              </a:rPr>
              <a:t>What is </a:t>
            </a:r>
            <a:r>
              <a:rPr lang="en-US" sz="4200" b="1" dirty="0" smtClean="0">
                <a:solidFill>
                  <a:schemeClr val="bg1"/>
                </a:solidFill>
                <a:effectLst>
                  <a:outerShdw blurRad="38100" dist="38100" dir="2700000" algn="tl">
                    <a:srgbClr val="000000">
                      <a:alpha val="43137"/>
                    </a:srgbClr>
                  </a:outerShdw>
                </a:effectLst>
              </a:rPr>
              <a:t>AVATAR</a:t>
            </a:r>
            <a:r>
              <a:rPr lang="en-US" sz="4000" dirty="0" smtClean="0">
                <a:solidFill>
                  <a:schemeClr val="bg1"/>
                </a:solidFill>
              </a:rPr>
              <a:t>?  </a:t>
            </a:r>
            <a:r>
              <a:rPr lang="en-US" sz="2800" dirty="0" smtClean="0"/>
              <a:t/>
            </a:r>
            <a:br>
              <a:rPr lang="en-US" sz="2800" dirty="0" smtClean="0"/>
            </a:br>
            <a:r>
              <a:rPr lang="en-US" sz="800" dirty="0" smtClean="0"/>
              <a:t/>
            </a:r>
            <a:br>
              <a:rPr lang="en-US" sz="800" dirty="0" smtClean="0"/>
            </a:br>
            <a:r>
              <a:rPr lang="en-US" sz="3200" b="1" i="1" dirty="0" smtClean="0">
                <a:solidFill>
                  <a:schemeClr val="accent2">
                    <a:lumMod val="50000"/>
                  </a:schemeClr>
                </a:solidFill>
                <a:effectLst>
                  <a:outerShdw blurRad="38100" dist="38100" dir="2700000" algn="tl">
                    <a:srgbClr val="000000">
                      <a:alpha val="43137"/>
                    </a:srgbClr>
                  </a:outerShdw>
                </a:effectLst>
              </a:rPr>
              <a:t>A</a:t>
            </a:r>
            <a:r>
              <a:rPr lang="en-US" sz="3200" i="1" dirty="0" smtClean="0">
                <a:solidFill>
                  <a:schemeClr val="tx1">
                    <a:lumMod val="75000"/>
                    <a:lumOff val="25000"/>
                  </a:schemeClr>
                </a:solidFill>
                <a:effectLst>
                  <a:outerShdw blurRad="38100" dist="38100" dir="2700000" algn="tl">
                    <a:srgbClr val="000000">
                      <a:alpha val="43137"/>
                    </a:srgbClr>
                  </a:outerShdw>
                </a:effectLst>
              </a:rPr>
              <a:t>cademic</a:t>
            </a:r>
            <a:r>
              <a:rPr lang="en-US" sz="3200" i="1" dirty="0" smtClean="0">
                <a:effectLst>
                  <a:outerShdw blurRad="38100" dist="38100" dir="2700000" algn="tl">
                    <a:srgbClr val="000000">
                      <a:alpha val="43137"/>
                    </a:srgbClr>
                  </a:outerShdw>
                </a:effectLst>
              </a:rPr>
              <a:t> </a:t>
            </a:r>
            <a:r>
              <a:rPr lang="en-US" sz="3200" b="1" i="1" dirty="0" smtClean="0">
                <a:solidFill>
                  <a:schemeClr val="accent2">
                    <a:lumMod val="50000"/>
                  </a:schemeClr>
                </a:solidFill>
                <a:effectLst>
                  <a:outerShdw blurRad="38100" dist="38100" dir="2700000" algn="tl">
                    <a:srgbClr val="000000">
                      <a:alpha val="43137"/>
                    </a:srgbClr>
                  </a:outerShdw>
                </a:effectLst>
              </a:rPr>
              <a:t>V</a:t>
            </a:r>
            <a:r>
              <a:rPr lang="en-US" sz="3200" i="1" dirty="0" smtClean="0">
                <a:solidFill>
                  <a:schemeClr val="tx1">
                    <a:lumMod val="75000"/>
                    <a:lumOff val="25000"/>
                  </a:schemeClr>
                </a:solidFill>
                <a:effectLst>
                  <a:outerShdw blurRad="38100" dist="38100" dir="2700000" algn="tl">
                    <a:srgbClr val="000000">
                      <a:alpha val="43137"/>
                    </a:srgbClr>
                  </a:outerShdw>
                </a:effectLst>
              </a:rPr>
              <a:t>ertical</a:t>
            </a:r>
            <a:r>
              <a:rPr lang="en-US" sz="3200" i="1" dirty="0" smtClean="0">
                <a:effectLst>
                  <a:outerShdw blurRad="38100" dist="38100" dir="2700000" algn="tl">
                    <a:srgbClr val="000000">
                      <a:alpha val="43137"/>
                    </a:srgbClr>
                  </a:outerShdw>
                </a:effectLst>
              </a:rPr>
              <a:t> </a:t>
            </a:r>
            <a:r>
              <a:rPr lang="en-US" sz="3200" b="1" i="1" dirty="0" smtClean="0">
                <a:solidFill>
                  <a:schemeClr val="accent2">
                    <a:lumMod val="50000"/>
                  </a:schemeClr>
                </a:solidFill>
                <a:effectLst>
                  <a:outerShdw blurRad="38100" dist="38100" dir="2700000" algn="tl">
                    <a:srgbClr val="000000">
                      <a:alpha val="43137"/>
                    </a:srgbClr>
                  </a:outerShdw>
                </a:effectLst>
              </a:rPr>
              <a:t>A</a:t>
            </a:r>
            <a:r>
              <a:rPr lang="en-US" sz="3200" i="1" dirty="0" smtClean="0">
                <a:solidFill>
                  <a:schemeClr val="tx1">
                    <a:lumMod val="75000"/>
                    <a:lumOff val="25000"/>
                  </a:schemeClr>
                </a:solidFill>
                <a:effectLst>
                  <a:outerShdw blurRad="38100" dist="38100" dir="2700000" algn="tl">
                    <a:srgbClr val="000000">
                      <a:alpha val="43137"/>
                    </a:srgbClr>
                  </a:outerShdw>
                </a:effectLst>
              </a:rPr>
              <a:t>lignment</a:t>
            </a:r>
            <a:r>
              <a:rPr lang="en-US" sz="3200" i="1" dirty="0" smtClean="0">
                <a:effectLst>
                  <a:outerShdw blurRad="38100" dist="38100" dir="2700000" algn="tl">
                    <a:srgbClr val="000000">
                      <a:alpha val="43137"/>
                    </a:srgbClr>
                  </a:outerShdw>
                </a:effectLst>
              </a:rPr>
              <a:t> </a:t>
            </a:r>
            <a:r>
              <a:rPr lang="en-US" sz="3200" b="1" i="1" dirty="0" smtClean="0">
                <a:solidFill>
                  <a:schemeClr val="accent2">
                    <a:lumMod val="50000"/>
                  </a:schemeClr>
                </a:solidFill>
                <a:effectLst>
                  <a:outerShdw blurRad="38100" dist="38100" dir="2700000" algn="tl">
                    <a:srgbClr val="000000">
                      <a:alpha val="43137"/>
                    </a:srgbClr>
                  </a:outerShdw>
                </a:effectLst>
              </a:rPr>
              <a:t>T</a:t>
            </a:r>
            <a:r>
              <a:rPr lang="en-US" sz="3200" i="1" dirty="0" smtClean="0">
                <a:solidFill>
                  <a:schemeClr val="tx1">
                    <a:lumMod val="75000"/>
                    <a:lumOff val="25000"/>
                  </a:schemeClr>
                </a:solidFill>
                <a:effectLst>
                  <a:outerShdw blurRad="38100" dist="38100" dir="2700000" algn="tl">
                    <a:srgbClr val="000000">
                      <a:alpha val="43137"/>
                    </a:srgbClr>
                  </a:outerShdw>
                </a:effectLst>
              </a:rPr>
              <a:t>raining</a:t>
            </a:r>
            <a:r>
              <a:rPr lang="en-US" sz="3200" i="1" dirty="0" smtClean="0">
                <a:solidFill>
                  <a:schemeClr val="accent2">
                    <a:lumMod val="50000"/>
                  </a:schemeClr>
                </a:solidFill>
                <a:effectLst>
                  <a:outerShdw blurRad="38100" dist="38100" dir="2700000" algn="tl">
                    <a:srgbClr val="000000">
                      <a:alpha val="43137"/>
                    </a:srgbClr>
                  </a:outerShdw>
                </a:effectLst>
              </a:rPr>
              <a:t> </a:t>
            </a:r>
            <a:r>
              <a:rPr lang="en-US" sz="3200" b="1" i="1" dirty="0" smtClean="0">
                <a:solidFill>
                  <a:schemeClr val="accent2">
                    <a:lumMod val="50000"/>
                  </a:schemeClr>
                </a:solidFill>
                <a:effectLst>
                  <a:outerShdw blurRad="38100" dist="38100" dir="2700000" algn="tl">
                    <a:srgbClr val="000000">
                      <a:alpha val="43137"/>
                    </a:srgbClr>
                  </a:outerShdw>
                </a:effectLst>
              </a:rPr>
              <a:t>A</a:t>
            </a:r>
            <a:r>
              <a:rPr lang="en-US" sz="3200" i="1" dirty="0" smtClean="0">
                <a:solidFill>
                  <a:schemeClr val="tx1">
                    <a:lumMod val="75000"/>
                    <a:lumOff val="25000"/>
                  </a:schemeClr>
                </a:solidFill>
                <a:effectLst>
                  <a:outerShdw blurRad="38100" dist="38100" dir="2700000" algn="tl">
                    <a:srgbClr val="000000">
                      <a:alpha val="43137"/>
                    </a:srgbClr>
                  </a:outerShdw>
                </a:effectLst>
              </a:rPr>
              <a:t>nd</a:t>
            </a:r>
            <a:r>
              <a:rPr lang="en-US" sz="3200" i="1" dirty="0" smtClean="0">
                <a:solidFill>
                  <a:schemeClr val="accent2">
                    <a:lumMod val="50000"/>
                  </a:schemeClr>
                </a:solidFill>
                <a:effectLst>
                  <a:outerShdw blurRad="38100" dist="38100" dir="2700000" algn="tl">
                    <a:srgbClr val="000000">
                      <a:alpha val="43137"/>
                    </a:srgbClr>
                  </a:outerShdw>
                </a:effectLst>
              </a:rPr>
              <a:t> </a:t>
            </a:r>
            <a:r>
              <a:rPr lang="en-US" sz="3200" b="1" i="1" dirty="0" smtClean="0">
                <a:solidFill>
                  <a:schemeClr val="accent2">
                    <a:lumMod val="50000"/>
                  </a:schemeClr>
                </a:solidFill>
                <a:effectLst>
                  <a:outerShdw blurRad="38100" dist="38100" dir="2700000" algn="tl">
                    <a:srgbClr val="000000">
                      <a:alpha val="43137"/>
                    </a:srgbClr>
                  </a:outerShdw>
                </a:effectLst>
              </a:rPr>
              <a:t>R</a:t>
            </a:r>
            <a:r>
              <a:rPr lang="en-US" sz="3200" i="1" dirty="0" smtClean="0">
                <a:solidFill>
                  <a:schemeClr val="tx1">
                    <a:lumMod val="75000"/>
                    <a:lumOff val="25000"/>
                  </a:schemeClr>
                </a:solidFill>
                <a:effectLst>
                  <a:outerShdw blurRad="38100" dist="38100" dir="2700000" algn="tl">
                    <a:srgbClr val="000000">
                      <a:alpha val="43137"/>
                    </a:srgbClr>
                  </a:outerShdw>
                </a:effectLst>
              </a:rPr>
              <a:t>enewal</a:t>
            </a:r>
            <a:r>
              <a:rPr lang="en-US" sz="2800" i="1" dirty="0" smtClean="0">
                <a:effectLst>
                  <a:outerShdw blurRad="38100" dist="38100" dir="2700000" algn="tl">
                    <a:srgbClr val="000000">
                      <a:alpha val="43137"/>
                    </a:srgbClr>
                  </a:outerShdw>
                </a:effectLst>
              </a:rPr>
              <a:t> </a:t>
            </a:r>
            <a:r>
              <a:rPr lang="en-US" sz="2800" dirty="0" smtClean="0"/>
              <a:t/>
            </a:r>
            <a:br>
              <a:rPr lang="en-US" sz="2800" dirty="0" smtClean="0"/>
            </a:br>
            <a:endParaRPr lang="en-US" sz="2800" dirty="0"/>
          </a:p>
        </p:txBody>
      </p:sp>
      <p:sp>
        <p:nvSpPr>
          <p:cNvPr id="9" name="TextBox 8"/>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436866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3"/>
          <p:cNvGrpSpPr/>
          <p:nvPr/>
        </p:nvGrpSpPr>
        <p:grpSpPr>
          <a:xfrm>
            <a:off x="512697" y="228600"/>
            <a:ext cx="8229599" cy="944409"/>
            <a:chOff x="0" y="152"/>
            <a:chExt cx="8229599" cy="944409"/>
          </a:xfrm>
          <a:scene3d>
            <a:camera prst="orthographicFront"/>
            <a:lightRig rig="flat" dir="t"/>
          </a:scene3d>
        </p:grpSpPr>
        <p:sp>
          <p:nvSpPr>
            <p:cNvPr id="5" name="Rounded Rectangle 4"/>
            <p:cNvSpPr/>
            <p:nvPr/>
          </p:nvSpPr>
          <p:spPr>
            <a:xfrm>
              <a:off x="0" y="152"/>
              <a:ext cx="8229599" cy="944409"/>
            </a:xfrm>
            <a:prstGeom prst="roundRect">
              <a:avLst/>
            </a:prstGeom>
            <a:solidFill>
              <a:schemeClr val="accent2">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6" name="Rounded Rectangle 4"/>
            <p:cNvSpPr/>
            <p:nvPr/>
          </p:nvSpPr>
          <p:spPr>
            <a:xfrm>
              <a:off x="46102" y="46254"/>
              <a:ext cx="8137395" cy="8522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What are Norms? </a:t>
              </a:r>
            </a:p>
          </p:txBody>
        </p:sp>
      </p:grpSp>
      <p:sp>
        <p:nvSpPr>
          <p:cNvPr id="7" name="Content Placeholder 2"/>
          <p:cNvSpPr>
            <a:spLocks noGrp="1"/>
          </p:cNvSpPr>
          <p:nvPr>
            <p:ph idx="1"/>
          </p:nvPr>
        </p:nvSpPr>
        <p:spPr/>
        <p:txBody>
          <a:bodyPr/>
          <a:lstStyle/>
          <a:p>
            <a:r>
              <a:rPr lang="en-US" b="1" dirty="0" smtClean="0">
                <a:solidFill>
                  <a:schemeClr val="tx1">
                    <a:lumMod val="75000"/>
                    <a:lumOff val="25000"/>
                  </a:schemeClr>
                </a:solidFill>
              </a:rPr>
              <a:t>Standards or expectations by which individuals or a group has agreed to operate while working together  </a:t>
            </a:r>
          </a:p>
          <a:p>
            <a:r>
              <a:rPr lang="en-US" b="1" dirty="0" smtClean="0">
                <a:solidFill>
                  <a:schemeClr val="tx1">
                    <a:lumMod val="75000"/>
                    <a:lumOff val="25000"/>
                  </a:schemeClr>
                </a:solidFill>
              </a:rPr>
              <a:t>Maximizes team productivity and effectiveness </a:t>
            </a:r>
          </a:p>
          <a:p>
            <a:r>
              <a:rPr lang="en-US" b="1" dirty="0" smtClean="0">
                <a:solidFill>
                  <a:schemeClr val="tx1">
                    <a:lumMod val="75000"/>
                    <a:lumOff val="25000"/>
                  </a:schemeClr>
                </a:solidFill>
              </a:rPr>
              <a:t>Ensures individuals are respected</a:t>
            </a:r>
          </a:p>
          <a:p>
            <a:r>
              <a:rPr lang="en-US" b="1" dirty="0" smtClean="0">
                <a:solidFill>
                  <a:schemeClr val="tx1">
                    <a:lumMod val="75000"/>
                    <a:lumOff val="25000"/>
                  </a:schemeClr>
                </a:solidFill>
              </a:rPr>
              <a:t>Places responsibility on individuals for expected behavior to build group community</a:t>
            </a:r>
          </a:p>
          <a:p>
            <a:endParaRPr lang="en-US" dirty="0" smtClean="0"/>
          </a:p>
          <a:p>
            <a:endParaRPr lang="en-US" dirty="0"/>
          </a:p>
        </p:txBody>
      </p:sp>
      <p:sp>
        <p:nvSpPr>
          <p:cNvPr id="8" name="TextBox 7"/>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238891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a:bodyPr>
          <a:lstStyle/>
          <a:p>
            <a:r>
              <a:rPr lang="en-US" b="1" dirty="0" smtClean="0">
                <a:solidFill>
                  <a:schemeClr val="tx1">
                    <a:lumMod val="75000"/>
                    <a:lumOff val="25000"/>
                  </a:schemeClr>
                </a:solidFill>
              </a:rPr>
              <a:t>Be respectful when others are voicing an opinion</a:t>
            </a:r>
            <a:endParaRPr lang="en-US" sz="2800" b="1" dirty="0" smtClean="0">
              <a:solidFill>
                <a:schemeClr val="tx1">
                  <a:lumMod val="75000"/>
                  <a:lumOff val="25000"/>
                </a:schemeClr>
              </a:solidFill>
            </a:endParaRPr>
          </a:p>
          <a:p>
            <a:r>
              <a:rPr lang="en-US" b="1" dirty="0" smtClean="0">
                <a:solidFill>
                  <a:schemeClr val="tx1">
                    <a:lumMod val="75000"/>
                    <a:lumOff val="25000"/>
                  </a:schemeClr>
                </a:solidFill>
              </a:rPr>
              <a:t>Participate actively</a:t>
            </a:r>
          </a:p>
          <a:p>
            <a:pPr lvl="1">
              <a:buFont typeface="Lucida Sans Unicode" pitchFamily="34" charset="0"/>
              <a:buChar char="₋"/>
            </a:pPr>
            <a:r>
              <a:rPr lang="en-US" sz="2400" b="1" dirty="0" smtClean="0">
                <a:solidFill>
                  <a:schemeClr val="tx1">
                    <a:lumMod val="75000"/>
                    <a:lumOff val="25000"/>
                  </a:schemeClr>
                </a:solidFill>
              </a:rPr>
              <a:t>Ask questions</a:t>
            </a:r>
          </a:p>
          <a:p>
            <a:pPr lvl="1">
              <a:buFont typeface="Lucida Sans Unicode" pitchFamily="34" charset="0"/>
              <a:buChar char="₋"/>
            </a:pPr>
            <a:r>
              <a:rPr lang="en-US" sz="2400" b="1" dirty="0" smtClean="0">
                <a:solidFill>
                  <a:schemeClr val="tx1">
                    <a:lumMod val="75000"/>
                    <a:lumOff val="25000"/>
                  </a:schemeClr>
                </a:solidFill>
              </a:rPr>
              <a:t>Share experiences and insights</a:t>
            </a:r>
          </a:p>
          <a:p>
            <a:pPr lvl="1">
              <a:buFont typeface="Lucida Sans Unicode" pitchFamily="34" charset="0"/>
              <a:buChar char="₋"/>
            </a:pPr>
            <a:r>
              <a:rPr lang="en-US" sz="2400" b="1" dirty="0" smtClean="0">
                <a:solidFill>
                  <a:schemeClr val="tx1">
                    <a:lumMod val="75000"/>
                    <a:lumOff val="25000"/>
                  </a:schemeClr>
                </a:solidFill>
              </a:rPr>
              <a:t>Make connections</a:t>
            </a:r>
          </a:p>
          <a:p>
            <a:pPr lvl="1">
              <a:buFont typeface="Lucida Sans Unicode" pitchFamily="34" charset="0"/>
              <a:buChar char="₋"/>
            </a:pPr>
            <a:r>
              <a:rPr lang="en-US" sz="2400" b="1" dirty="0" smtClean="0">
                <a:solidFill>
                  <a:schemeClr val="tx1">
                    <a:lumMod val="75000"/>
                    <a:lumOff val="25000"/>
                  </a:schemeClr>
                </a:solidFill>
              </a:rPr>
              <a:t>Help each other</a:t>
            </a:r>
            <a:endParaRPr lang="en-US" b="1" dirty="0" smtClean="0">
              <a:solidFill>
                <a:schemeClr val="tx1">
                  <a:lumMod val="75000"/>
                  <a:lumOff val="25000"/>
                </a:schemeClr>
              </a:solidFill>
            </a:endParaRPr>
          </a:p>
          <a:p>
            <a:r>
              <a:rPr lang="en-US" b="1" dirty="0" smtClean="0">
                <a:solidFill>
                  <a:schemeClr val="tx1">
                    <a:lumMod val="75000"/>
                    <a:lumOff val="25000"/>
                  </a:schemeClr>
                </a:solidFill>
              </a:rPr>
              <a:t>Tame the technology</a:t>
            </a:r>
          </a:p>
          <a:p>
            <a:r>
              <a:rPr lang="en-US" b="1" dirty="0" smtClean="0">
                <a:solidFill>
                  <a:schemeClr val="tx1">
                    <a:lumMod val="75000"/>
                    <a:lumOff val="25000"/>
                  </a:schemeClr>
                </a:solidFill>
              </a:rPr>
              <a:t>Look at the data before making decisions</a:t>
            </a:r>
          </a:p>
          <a:p>
            <a:endParaRPr lang="en-US" i="1" dirty="0" smtClean="0"/>
          </a:p>
        </p:txBody>
      </p:sp>
      <p:sp>
        <p:nvSpPr>
          <p:cNvPr id="4" name="Slide Number Placeholder 3"/>
          <p:cNvSpPr>
            <a:spLocks noGrp="1"/>
          </p:cNvSpPr>
          <p:nvPr>
            <p:ph type="sldNum" sz="quarter" idx="12"/>
          </p:nvPr>
        </p:nvSpPr>
        <p:spPr/>
        <p:txBody>
          <a:bodyPr/>
          <a:lstStyle/>
          <a:p>
            <a:fld id="{6C9BBEF7-7293-46AE-9D35-8611E125A7BD}" type="slidenum">
              <a:rPr lang="en-US" smtClean="0"/>
              <a:pPr/>
              <a:t>41</a:t>
            </a:fld>
            <a:endParaRPr lang="en-US" dirty="0"/>
          </a:p>
        </p:txBody>
      </p:sp>
      <p:grpSp>
        <p:nvGrpSpPr>
          <p:cNvPr id="6" name="Group 5"/>
          <p:cNvGrpSpPr/>
          <p:nvPr/>
        </p:nvGrpSpPr>
        <p:grpSpPr>
          <a:xfrm>
            <a:off x="512697" y="228600"/>
            <a:ext cx="8229599" cy="944409"/>
            <a:chOff x="0" y="152"/>
            <a:chExt cx="8229599" cy="944409"/>
          </a:xfrm>
          <a:scene3d>
            <a:camera prst="orthographicFront"/>
            <a:lightRig rig="flat" dir="t"/>
          </a:scene3d>
        </p:grpSpPr>
        <p:sp>
          <p:nvSpPr>
            <p:cNvPr id="7" name="Rounded Rectangle 6"/>
            <p:cNvSpPr/>
            <p:nvPr/>
          </p:nvSpPr>
          <p:spPr>
            <a:xfrm>
              <a:off x="0" y="152"/>
              <a:ext cx="8229599" cy="944409"/>
            </a:xfrm>
            <a:prstGeom prst="roundRect">
              <a:avLst/>
            </a:prstGeom>
            <a:solidFill>
              <a:schemeClr val="accent2">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8" name="Rounded Rectangle 4"/>
            <p:cNvSpPr/>
            <p:nvPr/>
          </p:nvSpPr>
          <p:spPr>
            <a:xfrm>
              <a:off x="46102" y="46254"/>
              <a:ext cx="8137395" cy="8522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Group Norms  </a:t>
              </a:r>
            </a:p>
          </p:txBody>
        </p:sp>
      </p:grpSp>
      <p:sp>
        <p:nvSpPr>
          <p:cNvPr id="9" name="TextBox 8"/>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47126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077200" cy="5791200"/>
          </a:xfrm>
        </p:spPr>
        <p:txBody>
          <a:bodyPr>
            <a:normAutofit/>
          </a:bodyPr>
          <a:lstStyle/>
          <a:p>
            <a:pPr algn="ctr">
              <a:buNone/>
            </a:pPr>
            <a:r>
              <a:rPr lang="en-US" sz="4400" b="1" i="1" dirty="0" smtClean="0">
                <a:solidFill>
                  <a:schemeClr val="tx1">
                    <a:lumMod val="75000"/>
                    <a:lumOff val="25000"/>
                  </a:schemeClr>
                </a:solidFill>
              </a:rPr>
              <a:t>List </a:t>
            </a:r>
            <a:r>
              <a:rPr lang="en-US" sz="4400" b="1" i="1" u="sng" dirty="0" smtClean="0">
                <a:solidFill>
                  <a:schemeClr val="tx1">
                    <a:lumMod val="75000"/>
                    <a:lumOff val="25000"/>
                  </a:schemeClr>
                </a:solidFill>
              </a:rPr>
              <a:t>three</a:t>
            </a:r>
            <a:r>
              <a:rPr lang="en-US" sz="4400" b="1" i="1" dirty="0" smtClean="0">
                <a:solidFill>
                  <a:schemeClr val="tx1">
                    <a:lumMod val="75000"/>
                    <a:lumOff val="25000"/>
                  </a:schemeClr>
                </a:solidFill>
              </a:rPr>
              <a:t> things you want others to know about your </a:t>
            </a:r>
            <a:r>
              <a:rPr lang="en-US" sz="4400" b="1" i="1" smtClean="0">
                <a:solidFill>
                  <a:schemeClr val="tx1">
                    <a:lumMod val="75000"/>
                    <a:lumOff val="25000"/>
                  </a:schemeClr>
                </a:solidFill>
              </a:rPr>
              <a:t>college education </a:t>
            </a:r>
            <a:r>
              <a:rPr lang="en-US" sz="4400" b="1" i="1" dirty="0" smtClean="0">
                <a:solidFill>
                  <a:schemeClr val="tx1">
                    <a:lumMod val="75000"/>
                    <a:lumOff val="25000"/>
                  </a:schemeClr>
                </a:solidFill>
              </a:rPr>
              <a:t>journey.</a:t>
            </a:r>
          </a:p>
          <a:p>
            <a:pPr algn="ctr">
              <a:buNone/>
            </a:pPr>
            <a:endParaRPr lang="en-US" sz="2000" dirty="0"/>
          </a:p>
          <a:p>
            <a:pPr algn="r">
              <a:buNone/>
            </a:pPr>
            <a:endParaRPr lang="en-US" sz="2800" dirty="0" smtClean="0"/>
          </a:p>
          <a:p>
            <a:pPr algn="r">
              <a:buNone/>
            </a:pPr>
            <a:endParaRPr lang="en-US" sz="2800" dirty="0" smtClean="0"/>
          </a:p>
          <a:p>
            <a:pPr algn="r">
              <a:buNone/>
            </a:pPr>
            <a:endParaRPr lang="en-US" sz="2800" dirty="0"/>
          </a:p>
          <a:p>
            <a:pPr algn="r">
              <a:buNone/>
            </a:pPr>
            <a:endParaRPr lang="en-US" sz="2800" dirty="0"/>
          </a:p>
          <a:p>
            <a:pPr algn="r">
              <a:buNone/>
            </a:pPr>
            <a:r>
              <a:rPr lang="en-US" sz="2800" b="1" i="1" dirty="0" smtClean="0">
                <a:solidFill>
                  <a:schemeClr val="accent2">
                    <a:lumMod val="50000"/>
                  </a:schemeClr>
                </a:solidFill>
              </a:rPr>
              <a:t>(Be prepared to share with a partner.)</a:t>
            </a:r>
          </a:p>
          <a:p>
            <a:pPr marL="457200" lvl="1" indent="0" algn="ctr">
              <a:buNone/>
            </a:pPr>
            <a:endParaRPr lang="en-US" sz="4400" dirty="0"/>
          </a:p>
        </p:txBody>
      </p:sp>
      <p:pic>
        <p:nvPicPr>
          <p:cNvPr id="2050" name="Picture 2" descr="C:\Users\jharvill\AppData\Local\Microsoft\Windows\Temporary Internet Files\Content.IE5\NKU46CL5\MP900442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35709">
            <a:off x="776026" y="2509438"/>
            <a:ext cx="2245424" cy="2926080"/>
          </a:xfrm>
          <a:prstGeom prst="rect">
            <a:avLst/>
          </a:prstGeom>
          <a:noFill/>
          <a:ln w="38100">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C9BBEF7-7293-46AE-9D35-8611E125A7BD}" type="slidenum">
              <a:rPr lang="en-US" smtClean="0"/>
              <a:pPr/>
              <a:t>42</a:t>
            </a:fld>
            <a:endParaRPr lang="en-US" dirty="0"/>
          </a:p>
        </p:txBody>
      </p:sp>
      <p:sp>
        <p:nvSpPr>
          <p:cNvPr id="5" name="TextBox 4"/>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75579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619562" y="823910"/>
            <a:ext cx="1828800" cy="1838325"/>
            <a:chOff x="0" y="0"/>
            <a:chExt cx="1828800" cy="1838325"/>
          </a:xfrm>
        </p:grpSpPr>
        <p:cxnSp>
          <p:nvCxnSpPr>
            <p:cNvPr id="55" name="Straight Connector 54"/>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58"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2" name="Group 11"/>
          <p:cNvGrpSpPr/>
          <p:nvPr/>
        </p:nvGrpSpPr>
        <p:grpSpPr>
          <a:xfrm>
            <a:off x="5250753" y="2100751"/>
            <a:ext cx="1876425" cy="2466975"/>
            <a:chOff x="0" y="0"/>
            <a:chExt cx="1876425" cy="2466975"/>
          </a:xfrm>
        </p:grpSpPr>
        <p:grpSp>
          <p:nvGrpSpPr>
            <p:cNvPr id="13" name="Group 12"/>
            <p:cNvGrpSpPr/>
            <p:nvPr/>
          </p:nvGrpSpPr>
          <p:grpSpPr>
            <a:xfrm>
              <a:off x="0" y="0"/>
              <a:ext cx="1876425" cy="2466975"/>
              <a:chOff x="0" y="0"/>
              <a:chExt cx="1876425"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26" name="Group 25"/>
          <p:cNvGrpSpPr/>
          <p:nvPr/>
        </p:nvGrpSpPr>
        <p:grpSpPr>
          <a:xfrm>
            <a:off x="4532692" y="4037089"/>
            <a:ext cx="1828800" cy="2466975"/>
            <a:chOff x="0" y="0"/>
            <a:chExt cx="1828800"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200025" y="333375"/>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46" name="Text Box 40"/>
          <p:cNvSpPr txBox="1"/>
          <p:nvPr/>
        </p:nvSpPr>
        <p:spPr>
          <a:xfrm>
            <a:off x="3848162" y="2547937"/>
            <a:ext cx="1428750" cy="1371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i="1" u="sng" spc="300" dirty="0">
                <a:solidFill>
                  <a:prstClr val="black"/>
                </a:solidFill>
                <a:effectLst>
                  <a:outerShdw blurRad="38100" dist="38100" dir="2700000" algn="tl">
                    <a:srgbClr val="000000">
                      <a:alpha val="43137"/>
                    </a:srgbClr>
                  </a:outerShdw>
                </a:effectLst>
                <a:ea typeface="Calibri"/>
                <a:cs typeface="Times New Roman"/>
              </a:rPr>
              <a:t>Scaffolding</a:t>
            </a:r>
          </a:p>
          <a:p>
            <a:pPr algn="ctr">
              <a:lnSpc>
                <a:spcPct val="115000"/>
              </a:lnSpc>
            </a:pPr>
            <a:r>
              <a:rPr lang="en-US" sz="1400" b="1" i="1" u="sng" spc="300" dirty="0">
                <a:solidFill>
                  <a:prstClr val="black"/>
                </a:solidFill>
                <a:effectLst>
                  <a:outerShdw blurRad="38100" dist="38100" dir="2700000" algn="tl">
                    <a:srgbClr val="000000">
                      <a:alpha val="43137"/>
                    </a:srgbClr>
                  </a:outerShdw>
                </a:effectLst>
                <a:ea typeface="Calibri"/>
                <a:cs typeface="Times New Roman"/>
              </a:rPr>
              <a:t>Student</a:t>
            </a:r>
            <a:endParaRPr lang="en-US" sz="1100" b="1" i="1" spc="300" dirty="0">
              <a:solidFill>
                <a:prstClr val="black"/>
              </a:solidFill>
              <a:effectLst>
                <a:outerShdw blurRad="38100" dist="38100" dir="2700000" algn="tl">
                  <a:srgbClr val="000000">
                    <a:alpha val="43137"/>
                  </a:srgbClr>
                </a:outerShdw>
              </a:effectLst>
              <a:ea typeface="Calibri"/>
              <a:cs typeface="Times New Roman"/>
            </a:endParaRPr>
          </a:p>
          <a:p>
            <a:pPr algn="ctr">
              <a:lnSpc>
                <a:spcPct val="115000"/>
              </a:lnSpc>
            </a:pPr>
            <a:r>
              <a:rPr lang="en-US" sz="1400" b="1" i="1" u="sng" spc="300" dirty="0">
                <a:solidFill>
                  <a:prstClr val="black"/>
                </a:solidFill>
                <a:effectLst>
                  <a:outerShdw blurRad="38100" dist="38100" dir="2700000" algn="tl">
                    <a:srgbClr val="000000">
                      <a:alpha val="43137"/>
                    </a:srgbClr>
                  </a:outerShdw>
                </a:effectLst>
                <a:ea typeface="Calibri"/>
                <a:cs typeface="Times New Roman"/>
              </a:rPr>
              <a:t>Success</a:t>
            </a:r>
            <a:endParaRPr lang="en-US" sz="1100" b="1" i="1" spc="300" dirty="0">
              <a:solidFill>
                <a:prstClr val="black"/>
              </a:solidFill>
              <a:effectLst>
                <a:outerShdw blurRad="38100" dist="38100" dir="2700000" algn="tl">
                  <a:srgbClr val="000000">
                    <a:alpha val="43137"/>
                  </a:srgbClr>
                </a:outerShdw>
              </a:effectLst>
              <a:ea typeface="Calibri"/>
              <a:cs typeface="Times New Roman"/>
            </a:endParaRPr>
          </a:p>
        </p:txBody>
      </p:sp>
      <p:grpSp>
        <p:nvGrpSpPr>
          <p:cNvPr id="65" name="Group 64"/>
          <p:cNvGrpSpPr/>
          <p:nvPr/>
        </p:nvGrpSpPr>
        <p:grpSpPr>
          <a:xfrm>
            <a:off x="2016822" y="2079620"/>
            <a:ext cx="1831340" cy="2465069"/>
            <a:chOff x="0" y="0"/>
            <a:chExt cx="1831924" cy="2465680"/>
          </a:xfrm>
        </p:grpSpPr>
        <p:grpSp>
          <p:nvGrpSpPr>
            <p:cNvPr id="66" name="Group 65"/>
            <p:cNvGrpSpPr/>
            <p:nvPr/>
          </p:nvGrpSpPr>
          <p:grpSpPr>
            <a:xfrm>
              <a:off x="0" y="0"/>
              <a:ext cx="1831924" cy="2465680"/>
              <a:chOff x="0" y="0"/>
              <a:chExt cx="1831924"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59" name="Group 58"/>
          <p:cNvGrpSpPr/>
          <p:nvPr/>
        </p:nvGrpSpPr>
        <p:grpSpPr>
          <a:xfrm>
            <a:off x="2713417" y="4032326"/>
            <a:ext cx="1828800"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8" name="Group 37"/>
          <p:cNvGrpSpPr/>
          <p:nvPr/>
        </p:nvGrpSpPr>
        <p:grpSpPr>
          <a:xfrm>
            <a:off x="3829112" y="2106778"/>
            <a:ext cx="1428750" cy="2531745"/>
            <a:chOff x="0" y="0"/>
            <a:chExt cx="1428750" cy="2531745"/>
          </a:xfrm>
        </p:grpSpPr>
        <p:cxnSp>
          <p:nvCxnSpPr>
            <p:cNvPr id="39" name="Straight Connector 38"/>
            <p:cNvCxnSpPr/>
            <p:nvPr/>
          </p:nvCxnSpPr>
          <p:spPr>
            <a:xfrm>
              <a:off x="0" y="628650"/>
              <a:ext cx="0" cy="140017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nvGrpSpPr>
            <p:cNvPr id="4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grpSp>
      <p:sp>
        <p:nvSpPr>
          <p:cNvPr id="2" name="TextBox 1"/>
          <p:cNvSpPr txBox="1"/>
          <p:nvPr/>
        </p:nvSpPr>
        <p:spPr>
          <a:xfrm>
            <a:off x="0" y="6212806"/>
            <a:ext cx="9144000" cy="646331"/>
          </a:xfrm>
          <a:prstGeom prst="rect">
            <a:avLst/>
          </a:prstGeom>
          <a:noFill/>
        </p:spPr>
        <p:txBody>
          <a:bodyPr wrap="square" rtlCol="0">
            <a:spAutoFit/>
          </a:bodyPr>
          <a:lstStyle/>
          <a:p>
            <a:pPr algn="ctr"/>
            <a:r>
              <a:rPr lang="en-US" sz="3600" i="1" dirty="0" smtClean="0">
                <a:effectLst>
                  <a:outerShdw blurRad="38100" dist="38100" dir="2700000" algn="tl">
                    <a:srgbClr val="000000">
                      <a:alpha val="43137"/>
                    </a:srgbClr>
                  </a:outerShdw>
                </a:effectLst>
              </a:rPr>
              <a:t>Working to Scaffold Student Success </a:t>
            </a:r>
            <a:endParaRPr lang="en-US" sz="3600" i="1" dirty="0">
              <a:effectLst>
                <a:outerShdw blurRad="38100" dist="38100" dir="2700000" algn="tl">
                  <a:srgbClr val="000000">
                    <a:alpha val="43137"/>
                  </a:srgbClr>
                </a:outerShdw>
              </a:effectLst>
            </a:endParaRPr>
          </a:p>
        </p:txBody>
      </p:sp>
      <p:grpSp>
        <p:nvGrpSpPr>
          <p:cNvPr id="47" name="Group 46"/>
          <p:cNvGrpSpPr/>
          <p:nvPr/>
        </p:nvGrpSpPr>
        <p:grpSpPr>
          <a:xfrm>
            <a:off x="484886" y="94336"/>
            <a:ext cx="8229599" cy="835673"/>
            <a:chOff x="27686" y="-2742956"/>
            <a:chExt cx="8229599" cy="973439"/>
          </a:xfrm>
          <a:scene3d>
            <a:camera prst="orthographicFront"/>
            <a:lightRig rig="flat" dir="t"/>
          </a:scene3d>
        </p:grpSpPr>
        <p:sp>
          <p:nvSpPr>
            <p:cNvPr id="48" name="Rounded Rectangle 47"/>
            <p:cNvSpPr/>
            <p:nvPr/>
          </p:nvSpPr>
          <p:spPr>
            <a:xfrm>
              <a:off x="27686" y="-2742956"/>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50" name="Rounded Rectangle 4"/>
            <p:cNvSpPr/>
            <p:nvPr/>
          </p:nvSpPr>
          <p:spPr>
            <a:xfrm>
              <a:off x="112286" y="-2717488"/>
              <a:ext cx="8134561" cy="646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kern="1200" cap="none" dirty="0" smtClean="0">
                  <a:effectLst>
                    <a:outerShdw blurRad="38100" dist="38100" dir="2700000">
                      <a:srgbClr val="000000"/>
                    </a:outerShdw>
                  </a:effectLst>
                  <a:latin typeface="+mj-lt"/>
                </a:rPr>
                <a:t>Who is AVATAR?</a:t>
              </a:r>
              <a:endParaRPr lang="en-US" sz="3600" b="1" kern="1200" cap="none" dirty="0">
                <a:effectLst>
                  <a:outerShdw blurRad="38100" dist="38100" dir="2700000">
                    <a:srgbClr val="000000"/>
                  </a:outerShdw>
                </a:effectLst>
                <a:latin typeface="+mj-lt"/>
              </a:endParaRPr>
            </a:p>
          </p:txBody>
        </p:sp>
      </p:grpSp>
      <p:sp>
        <p:nvSpPr>
          <p:cNvPr id="3" name="TextBox 2"/>
          <p:cNvSpPr txBox="1"/>
          <p:nvPr/>
        </p:nvSpPr>
        <p:spPr>
          <a:xfrm>
            <a:off x="509143" y="411351"/>
            <a:ext cx="8125714" cy="523220"/>
          </a:xfrm>
          <a:prstGeom prst="rect">
            <a:avLst/>
          </a:prstGeom>
          <a:noFill/>
        </p:spPr>
        <p:txBody>
          <a:bodyPr wrap="square" rtlCol="0">
            <a:spAutoFit/>
          </a:bodyPr>
          <a:lstStyle/>
          <a:p>
            <a:pPr algn="ctr"/>
            <a:r>
              <a:rPr lang="en-US" sz="2800" i="1" dirty="0" smtClean="0">
                <a:solidFill>
                  <a:schemeClr val="bg1"/>
                </a:solidFill>
                <a:effectLst>
                  <a:outerShdw blurRad="38100" dist="38100" dir="2700000" algn="tl">
                    <a:srgbClr val="000000">
                      <a:alpha val="43137"/>
                    </a:srgbClr>
                  </a:outerShdw>
                </a:effectLst>
              </a:rPr>
              <a:t>A Partnership of Regional Leaders From… </a:t>
            </a:r>
            <a:endParaRPr lang="en-US" sz="28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882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anim calcmode="lin" valueType="num">
                                      <p:cBhvr>
                                        <p:cTn id="29" dur="1000" fill="hold"/>
                                        <p:tgtEl>
                                          <p:spTgt spid="59"/>
                                        </p:tgtEl>
                                        <p:attrNameLst>
                                          <p:attrName>ppt_x</p:attrName>
                                        </p:attrNameLst>
                                      </p:cBhvr>
                                      <p:tavLst>
                                        <p:tav tm="0">
                                          <p:val>
                                            <p:strVal val="#ppt_x"/>
                                          </p:val>
                                        </p:tav>
                                        <p:tav tm="100000">
                                          <p:val>
                                            <p:strVal val="#ppt_x"/>
                                          </p:val>
                                        </p:tav>
                                      </p:tavLst>
                                    </p:anim>
                                    <p:anim calcmode="lin" valueType="num">
                                      <p:cBhvr>
                                        <p:cTn id="3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inVertical)">
                                      <p:cBhvr>
                                        <p:cTn id="42" dur="500"/>
                                        <p:tgtEl>
                                          <p:spTgt spid="3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9448" t="19739" r="27577" b="7112"/>
          <a:stretch/>
        </p:blipFill>
        <p:spPr bwMode="auto">
          <a:xfrm>
            <a:off x="1104900" y="1219200"/>
            <a:ext cx="6934200" cy="5486400"/>
          </a:xfrm>
          <a:prstGeom prst="ellipse">
            <a:avLst/>
          </a:prstGeom>
          <a:ln>
            <a:noFill/>
          </a:ln>
          <a:effectLst>
            <a:softEdge rad="112500"/>
          </a:effectLst>
          <a:extLst>
            <a:ext uri="{53640926-AAD7-44D8-BBD7-CCE9431645EC}">
              <a14:shadowObscured xmlns:a14="http://schemas.microsoft.com/office/drawing/2010/main"/>
            </a:ext>
          </a:extLst>
        </p:spPr>
      </p:pic>
      <p:grpSp>
        <p:nvGrpSpPr>
          <p:cNvPr id="4" name="Group 3"/>
          <p:cNvGrpSpPr/>
          <p:nvPr/>
        </p:nvGrpSpPr>
        <p:grpSpPr>
          <a:xfrm>
            <a:off x="675510" y="245761"/>
            <a:ext cx="7792981" cy="1202039"/>
            <a:chOff x="27686" y="-2742956"/>
            <a:chExt cx="8229599" cy="1202039"/>
          </a:xfrm>
          <a:scene3d>
            <a:camera prst="orthographicFront"/>
            <a:lightRig rig="flat" dir="t"/>
          </a:scene3d>
        </p:grpSpPr>
        <p:sp>
          <p:nvSpPr>
            <p:cNvPr id="5" name="Rounded Rectangle 4"/>
            <p:cNvSpPr/>
            <p:nvPr/>
          </p:nvSpPr>
          <p:spPr>
            <a:xfrm>
              <a:off x="27686" y="-2742956"/>
              <a:ext cx="8229599" cy="12020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Rounded Rectangle 4"/>
            <p:cNvSpPr/>
            <p:nvPr/>
          </p:nvSpPr>
          <p:spPr>
            <a:xfrm>
              <a:off x="46675" y="-2632311"/>
              <a:ext cx="8134561" cy="9807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3600" b="1" dirty="0" smtClean="0">
                  <a:effectLst>
                    <a:glow rad="76200">
                      <a:schemeClr val="bg1">
                        <a:lumMod val="65000"/>
                        <a:alpha val="60000"/>
                      </a:schemeClr>
                    </a:glow>
                    <a:outerShdw blurRad="38100" dist="38100" dir="2700000">
                      <a:srgbClr val="000000"/>
                    </a:outerShdw>
                  </a:effectLst>
                  <a:latin typeface="+mj-lt"/>
                </a:rPr>
                <a:t>AVATAR: </a:t>
              </a:r>
              <a:r>
                <a:rPr lang="en-US" sz="3200" i="1" kern="1200" cap="none" dirty="0" smtClean="0">
                  <a:effectLst>
                    <a:outerShdw blurRad="38100" dist="38100" dir="2700000">
                      <a:srgbClr val="000000"/>
                    </a:outerShdw>
                  </a:effectLst>
                  <a:latin typeface="+mj-lt"/>
                </a:rPr>
                <a:t>Statewide Vertical Alignment Network of Regional Partnerships  </a:t>
              </a:r>
              <a:endParaRPr lang="en-US" sz="3200" i="1" kern="1200" cap="none" dirty="0">
                <a:effectLst>
                  <a:outerShdw blurRad="38100" dist="38100" dir="2700000">
                    <a:srgbClr val="000000"/>
                  </a:outerShdw>
                </a:effectLst>
                <a:latin typeface="+mj-lt"/>
              </a:endParaRPr>
            </a:p>
          </p:txBody>
        </p:sp>
      </p:grpSp>
      <p:sp>
        <p:nvSpPr>
          <p:cNvPr id="2" name="Rounded Rectangle 1"/>
          <p:cNvSpPr/>
          <p:nvPr/>
        </p:nvSpPr>
        <p:spPr>
          <a:xfrm>
            <a:off x="109155" y="146138"/>
            <a:ext cx="8925691" cy="6677416"/>
          </a:xfrm>
          <a:prstGeom prst="round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336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b="1" dirty="0">
                <a:solidFill>
                  <a:schemeClr val="tx1">
                    <a:lumMod val="75000"/>
                    <a:lumOff val="25000"/>
                  </a:schemeClr>
                </a:solidFill>
              </a:rPr>
              <a:t>Expand awareness of and create regional vertical alignment initiatives to prepare and support students who are </a:t>
            </a:r>
            <a:r>
              <a:rPr lang="en-US" b="1" dirty="0" smtClean="0">
                <a:solidFill>
                  <a:schemeClr val="tx1">
                    <a:lumMod val="75000"/>
                    <a:lumOff val="25000"/>
                  </a:schemeClr>
                </a:solidFill>
              </a:rPr>
              <a:t>ready and successful in colleges </a:t>
            </a:r>
            <a:r>
              <a:rPr lang="en-US" b="1" dirty="0">
                <a:solidFill>
                  <a:schemeClr val="tx1">
                    <a:lumMod val="75000"/>
                    <a:lumOff val="25000"/>
                  </a:schemeClr>
                </a:solidFill>
              </a:rPr>
              <a:t>and </a:t>
            </a:r>
            <a:r>
              <a:rPr lang="en-US" b="1" dirty="0" smtClean="0">
                <a:solidFill>
                  <a:schemeClr val="tx1">
                    <a:lumMod val="75000"/>
                    <a:lumOff val="25000"/>
                  </a:schemeClr>
                </a:solidFill>
              </a:rPr>
              <a:t>careers</a:t>
            </a:r>
            <a:endParaRPr lang="en-US" b="1" dirty="0">
              <a:solidFill>
                <a:schemeClr val="tx1">
                  <a:lumMod val="75000"/>
                  <a:lumOff val="25000"/>
                </a:schemeClr>
              </a:solidFill>
            </a:endParaRPr>
          </a:p>
          <a:p>
            <a:pPr marL="514350" indent="-514350">
              <a:buAutoNum type="arabicPeriod"/>
            </a:pPr>
            <a:r>
              <a:rPr lang="en-US" b="1" dirty="0">
                <a:solidFill>
                  <a:schemeClr val="tx1">
                    <a:lumMod val="75000"/>
                    <a:lumOff val="25000"/>
                  </a:schemeClr>
                </a:solidFill>
              </a:rPr>
              <a:t>Identify and implement strategies to close regional </a:t>
            </a:r>
            <a:r>
              <a:rPr lang="en-US" b="1" dirty="0" smtClean="0">
                <a:solidFill>
                  <a:schemeClr val="tx1">
                    <a:lumMod val="75000"/>
                    <a:lumOff val="25000"/>
                  </a:schemeClr>
                </a:solidFill>
              </a:rPr>
              <a:t>academic course </a:t>
            </a:r>
            <a:r>
              <a:rPr lang="en-US" b="1" dirty="0">
                <a:solidFill>
                  <a:schemeClr val="tx1">
                    <a:lumMod val="75000"/>
                    <a:lumOff val="25000"/>
                  </a:schemeClr>
                </a:solidFill>
              </a:rPr>
              <a:t>and expectation gaps</a:t>
            </a:r>
          </a:p>
          <a:p>
            <a:pPr marL="514350" indent="-514350">
              <a:buAutoNum type="arabicPeriod"/>
            </a:pPr>
            <a:r>
              <a:rPr lang="en-US" b="1" dirty="0">
                <a:solidFill>
                  <a:schemeClr val="tx1">
                    <a:lumMod val="75000"/>
                    <a:lumOff val="25000"/>
                  </a:schemeClr>
                </a:solidFill>
              </a:rPr>
              <a:t>Identify processes to assess and celebrate regional progress in preparing college and career readied students</a:t>
            </a:r>
          </a:p>
          <a:p>
            <a:pPr marL="514350" indent="-514350">
              <a:buAutoNum type="arabicPeriod"/>
            </a:pPr>
            <a:r>
              <a:rPr lang="en-US" b="1" dirty="0">
                <a:solidFill>
                  <a:schemeClr val="tx1">
                    <a:lumMod val="75000"/>
                    <a:lumOff val="25000"/>
                  </a:schemeClr>
                </a:solidFill>
              </a:rPr>
              <a:t>Share best practices statewide</a:t>
            </a:r>
          </a:p>
          <a:p>
            <a:endParaRPr lang="en-US" dirty="0"/>
          </a:p>
        </p:txBody>
      </p:sp>
      <p:sp>
        <p:nvSpPr>
          <p:cNvPr id="4" name="Rounded Rectangle 4"/>
          <p:cNvSpPr>
            <a:spLocks noGrp="1"/>
          </p:cNvSpPr>
          <p:nvPr>
            <p:ph type="title"/>
          </p:nvPr>
        </p:nvSpPr>
        <p:spPr>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effectLst>
                  <a:outerShdw blurRad="38100" dist="38100" dir="2700000">
                    <a:srgbClr val="000000"/>
                  </a:outerShdw>
                </a:effectLst>
                <a:latin typeface="+mj-lt"/>
              </a:rPr>
              <a:t>The AVATAR Project Outcomes</a:t>
            </a:r>
            <a:endParaRPr lang="en-US" sz="3600" b="1" kern="1200" cap="none" dirty="0">
              <a:effectLst>
                <a:outerShdw blurRad="38100" dist="38100" dir="2700000">
                  <a:srgbClr val="000000"/>
                </a:outerShdw>
              </a:effectLst>
              <a:latin typeface="+mj-lt"/>
            </a:endParaRPr>
          </a:p>
        </p:txBody>
      </p:sp>
      <p:grpSp>
        <p:nvGrpSpPr>
          <p:cNvPr id="5" name="Group 4"/>
          <p:cNvGrpSpPr/>
          <p:nvPr/>
        </p:nvGrpSpPr>
        <p:grpSpPr>
          <a:xfrm>
            <a:off x="521965" y="333480"/>
            <a:ext cx="8229599" cy="973439"/>
            <a:chOff x="64765" y="-2608800"/>
            <a:chExt cx="8229599" cy="973439"/>
          </a:xfrm>
          <a:scene3d>
            <a:camera prst="orthographicFront"/>
            <a:lightRig rig="flat" dir="t"/>
          </a:scene3d>
        </p:grpSpPr>
        <p:sp>
          <p:nvSpPr>
            <p:cNvPr id="6" name="Rounded Rectangle 5"/>
            <p:cNvSpPr/>
            <p:nvPr/>
          </p:nvSpPr>
          <p:spPr>
            <a:xfrm>
              <a:off x="64765" y="-2608800"/>
              <a:ext cx="8229599" cy="97343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7" name="Rounded Rectangle 4"/>
            <p:cNvSpPr/>
            <p:nvPr/>
          </p:nvSpPr>
          <p:spPr>
            <a:xfrm>
              <a:off x="112285" y="-2561280"/>
              <a:ext cx="8134561" cy="878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effectLst>
                    <a:outerShdw blurRad="38100" dist="38100" dir="2700000">
                      <a:srgbClr val="000000"/>
                    </a:outerShdw>
                  </a:effectLst>
                  <a:latin typeface="+mj-lt"/>
                </a:rPr>
                <a:t>What are AVATAR’s  Goals?</a:t>
              </a:r>
              <a:endParaRPr lang="en-US" sz="3600" b="1" kern="1200" cap="none" dirty="0">
                <a:effectLst>
                  <a:outerShdw blurRad="38100" dist="38100" dir="2700000">
                    <a:srgbClr val="000000"/>
                  </a:outerShdw>
                </a:effectLst>
                <a:latin typeface="+mj-lt"/>
              </a:endParaRPr>
            </a:p>
          </p:txBody>
        </p:sp>
      </p:grpSp>
      <p:sp>
        <p:nvSpPr>
          <p:cNvPr id="8" name="TextBox 7"/>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4893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712940"/>
            <a:ext cx="7620000" cy="4939814"/>
          </a:xfrm>
          <a:prstGeom prst="rect">
            <a:avLst/>
          </a:prstGeom>
          <a:noFill/>
          <a:ln w="38100">
            <a:noFill/>
          </a:ln>
        </p:spPr>
        <p:txBody>
          <a:bodyPr wrap="square" rtlCol="0">
            <a:spAutoFit/>
          </a:bodyPr>
          <a:lstStyle/>
          <a:p>
            <a:pPr algn="ctr"/>
            <a:r>
              <a:rPr lang="en-US" sz="6200" dirty="0" smtClean="0">
                <a:effectLst>
                  <a:outerShdw blurRad="38100" dist="38100" dir="2700000" algn="tl">
                    <a:srgbClr val="000000">
                      <a:alpha val="43137"/>
                    </a:srgbClr>
                  </a:outerShdw>
                </a:effectLst>
              </a:rPr>
              <a:t>Why is </a:t>
            </a:r>
            <a:r>
              <a:rPr lang="en-US" sz="6200" b="1" u="sng" dirty="0" smtClean="0">
                <a:solidFill>
                  <a:schemeClr val="accent2">
                    <a:lumMod val="50000"/>
                  </a:schemeClr>
                </a:solidFill>
                <a:effectLst>
                  <a:outerShdw blurRad="38100" dist="38100" dir="2700000" algn="tl">
                    <a:srgbClr val="000000">
                      <a:alpha val="43137"/>
                    </a:srgbClr>
                  </a:outerShdw>
                </a:effectLst>
              </a:rPr>
              <a:t>A</a:t>
            </a:r>
            <a:r>
              <a:rPr lang="en-US" sz="6200" b="1" dirty="0" smtClean="0">
                <a:solidFill>
                  <a:schemeClr val="accent2">
                    <a:lumMod val="50000"/>
                  </a:schemeClr>
                </a:solidFill>
                <a:effectLst>
                  <a:outerShdw blurRad="38100" dist="38100" dir="2700000" algn="tl">
                    <a:srgbClr val="000000">
                      <a:alpha val="43137"/>
                    </a:srgbClr>
                  </a:outerShdw>
                </a:effectLst>
              </a:rPr>
              <a:t>cademic </a:t>
            </a:r>
            <a:r>
              <a:rPr lang="en-US" sz="6200" b="1" u="sng" dirty="0" smtClean="0">
                <a:solidFill>
                  <a:schemeClr val="accent2">
                    <a:lumMod val="50000"/>
                  </a:schemeClr>
                </a:solidFill>
                <a:effectLst>
                  <a:outerShdw blurRad="38100" dist="38100" dir="2700000" algn="tl">
                    <a:srgbClr val="000000">
                      <a:alpha val="43137"/>
                    </a:srgbClr>
                  </a:outerShdw>
                </a:effectLst>
              </a:rPr>
              <a:t>V</a:t>
            </a:r>
            <a:r>
              <a:rPr lang="en-US" sz="6200" b="1" dirty="0" smtClean="0">
                <a:solidFill>
                  <a:schemeClr val="accent2">
                    <a:lumMod val="50000"/>
                  </a:schemeClr>
                </a:solidFill>
                <a:effectLst>
                  <a:outerShdw blurRad="38100" dist="38100" dir="2700000" algn="tl">
                    <a:srgbClr val="000000">
                      <a:alpha val="43137"/>
                    </a:srgbClr>
                  </a:outerShdw>
                </a:effectLst>
              </a:rPr>
              <a:t>ertical </a:t>
            </a:r>
            <a:r>
              <a:rPr lang="en-US" sz="6200" b="1" u="sng" dirty="0" smtClean="0">
                <a:solidFill>
                  <a:schemeClr val="accent2">
                    <a:lumMod val="50000"/>
                  </a:schemeClr>
                </a:solidFill>
                <a:effectLst>
                  <a:outerShdw blurRad="38100" dist="38100" dir="2700000" algn="tl">
                    <a:srgbClr val="000000">
                      <a:alpha val="43137"/>
                    </a:srgbClr>
                  </a:outerShdw>
                </a:effectLst>
              </a:rPr>
              <a:t>A</a:t>
            </a:r>
            <a:r>
              <a:rPr lang="en-US" sz="6200" b="1" dirty="0" smtClean="0">
                <a:solidFill>
                  <a:schemeClr val="accent2">
                    <a:lumMod val="50000"/>
                  </a:schemeClr>
                </a:solidFill>
                <a:effectLst>
                  <a:outerShdw blurRad="38100" dist="38100" dir="2700000" algn="tl">
                    <a:srgbClr val="000000">
                      <a:alpha val="43137"/>
                    </a:srgbClr>
                  </a:outerShdw>
                </a:effectLst>
              </a:rPr>
              <a:t>lignment </a:t>
            </a:r>
            <a:r>
              <a:rPr lang="en-US" sz="6200" b="1" u="sng" dirty="0" smtClean="0">
                <a:solidFill>
                  <a:schemeClr val="accent2">
                    <a:lumMod val="50000"/>
                  </a:schemeClr>
                </a:solidFill>
                <a:effectLst>
                  <a:outerShdw blurRad="38100" dist="38100" dir="2700000" algn="tl">
                    <a:srgbClr val="000000">
                      <a:alpha val="43137"/>
                    </a:srgbClr>
                  </a:outerShdw>
                </a:effectLst>
              </a:rPr>
              <a:t>T</a:t>
            </a:r>
            <a:r>
              <a:rPr lang="en-US" sz="6200" b="1" dirty="0" smtClean="0">
                <a:solidFill>
                  <a:schemeClr val="accent2">
                    <a:lumMod val="50000"/>
                  </a:schemeClr>
                </a:solidFill>
                <a:effectLst>
                  <a:outerShdw blurRad="38100" dist="38100" dir="2700000" algn="tl">
                    <a:srgbClr val="000000">
                      <a:alpha val="43137"/>
                    </a:srgbClr>
                  </a:outerShdw>
                </a:effectLst>
              </a:rPr>
              <a:t>raining </a:t>
            </a:r>
            <a:r>
              <a:rPr lang="en-US" sz="6200" b="1" u="sng" dirty="0" smtClean="0">
                <a:solidFill>
                  <a:schemeClr val="accent2">
                    <a:lumMod val="50000"/>
                  </a:schemeClr>
                </a:solidFill>
                <a:effectLst>
                  <a:outerShdw blurRad="38100" dist="38100" dir="2700000" algn="tl">
                    <a:srgbClr val="000000">
                      <a:alpha val="43137"/>
                    </a:srgbClr>
                  </a:outerShdw>
                </a:effectLst>
              </a:rPr>
              <a:t>a</a:t>
            </a:r>
            <a:r>
              <a:rPr lang="en-US" sz="6200" b="1" dirty="0" smtClean="0">
                <a:solidFill>
                  <a:schemeClr val="accent2">
                    <a:lumMod val="50000"/>
                  </a:schemeClr>
                </a:solidFill>
                <a:effectLst>
                  <a:outerShdw blurRad="38100" dist="38100" dir="2700000" algn="tl">
                    <a:srgbClr val="000000">
                      <a:alpha val="43137"/>
                    </a:srgbClr>
                  </a:outerShdw>
                </a:effectLst>
              </a:rPr>
              <a:t>nd </a:t>
            </a:r>
            <a:r>
              <a:rPr lang="en-US" sz="6200" b="1" u="sng" dirty="0" smtClean="0">
                <a:solidFill>
                  <a:schemeClr val="accent2">
                    <a:lumMod val="50000"/>
                  </a:schemeClr>
                </a:solidFill>
                <a:effectLst>
                  <a:outerShdw blurRad="38100" dist="38100" dir="2700000" algn="tl">
                    <a:srgbClr val="000000">
                      <a:alpha val="43137"/>
                    </a:srgbClr>
                  </a:outerShdw>
                </a:effectLst>
              </a:rPr>
              <a:t>R</a:t>
            </a:r>
            <a:r>
              <a:rPr lang="en-US" sz="6200" b="1" dirty="0" smtClean="0">
                <a:solidFill>
                  <a:schemeClr val="accent2">
                    <a:lumMod val="50000"/>
                  </a:schemeClr>
                </a:solidFill>
                <a:effectLst>
                  <a:outerShdw blurRad="38100" dist="38100" dir="2700000" algn="tl">
                    <a:srgbClr val="000000">
                      <a:alpha val="43137"/>
                    </a:srgbClr>
                  </a:outerShdw>
                </a:effectLst>
              </a:rPr>
              <a:t>enewal (AVATAR)  </a:t>
            </a:r>
            <a:r>
              <a:rPr lang="en-US" sz="6200" dirty="0" smtClean="0">
                <a:effectLst>
                  <a:outerShdw blurRad="38100" dist="38100" dir="2700000" algn="tl">
                    <a:srgbClr val="000000">
                      <a:alpha val="43137"/>
                    </a:srgbClr>
                  </a:outerShdw>
                </a:effectLst>
              </a:rPr>
              <a:t>Needed in Texas Today?</a:t>
            </a:r>
            <a:endParaRPr lang="en-US" sz="6200" dirty="0">
              <a:effectLst>
                <a:outerShdw blurRad="38100" dist="38100" dir="2700000" algn="tl">
                  <a:srgbClr val="000000">
                    <a:alpha val="43137"/>
                  </a:srgbClr>
                </a:outerShdw>
              </a:effectLst>
            </a:endParaRPr>
          </a:p>
        </p:txBody>
      </p:sp>
      <p:sp>
        <p:nvSpPr>
          <p:cNvPr id="5" name="TextBox 4"/>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7" name="Rectangle 6"/>
          <p:cNvSpPr/>
          <p:nvPr/>
        </p:nvSpPr>
        <p:spPr>
          <a:xfrm>
            <a:off x="838200" y="685800"/>
            <a:ext cx="7620000" cy="48006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100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8173" t="7987" r="8173"/>
          <a:stretch/>
        </p:blipFill>
        <p:spPr bwMode="auto">
          <a:xfrm>
            <a:off x="1524000" y="1524000"/>
            <a:ext cx="6057838" cy="416445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296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800" y="6204373"/>
            <a:ext cx="4419600" cy="369332"/>
          </a:xfrm>
          <a:prstGeom prst="rect">
            <a:avLst/>
          </a:prstGeom>
          <a:solidFill>
            <a:schemeClr val="bg2"/>
          </a:solidFill>
        </p:spPr>
        <p:txBody>
          <a:bodyPr wrap="square" rtlCol="0">
            <a:spAutoFit/>
          </a:bodyPr>
          <a:lstStyle/>
          <a:p>
            <a:endParaRPr lang="en-US" dirty="0"/>
          </a:p>
        </p:txBody>
      </p:sp>
      <p:sp>
        <p:nvSpPr>
          <p:cNvPr id="9" name="Rectangle 8"/>
          <p:cNvSpPr/>
          <p:nvPr/>
        </p:nvSpPr>
        <p:spPr>
          <a:xfrm>
            <a:off x="-3544" y="6353322"/>
            <a:ext cx="9147544" cy="861774"/>
          </a:xfrm>
          <a:prstGeom prst="rect">
            <a:avLst/>
          </a:prstGeom>
        </p:spPr>
        <p:txBody>
          <a:bodyPr wrap="square">
            <a:spAutoFit/>
          </a:bodyPr>
          <a:lstStyle/>
          <a:p>
            <a:pPr>
              <a:defRPr/>
            </a:pPr>
            <a:r>
              <a:rPr lang="en-US" sz="1000" dirty="0" smtClean="0">
                <a:solidFill>
                  <a:schemeClr val="tx1">
                    <a:lumMod val="75000"/>
                    <a:lumOff val="25000"/>
                  </a:schemeClr>
                </a:solidFill>
                <a:latin typeface="Bookman Old Style" pitchFamily="18" charset="0"/>
              </a:rPr>
              <a:t>As cited in:</a:t>
            </a:r>
          </a:p>
          <a:p>
            <a:pPr>
              <a:defRPr/>
            </a:pPr>
            <a:r>
              <a:rPr lang="en-US" sz="1000" dirty="0" smtClean="0">
                <a:solidFill>
                  <a:schemeClr val="tx1">
                    <a:lumMod val="75000"/>
                    <a:lumOff val="25000"/>
                  </a:schemeClr>
                </a:solidFill>
                <a:latin typeface="Bookman Old Style" pitchFamily="18" charset="0"/>
              </a:rPr>
              <a:t>Paredes, R. (2012, Aug 1). Progress on closing the gaps and the future of higher education and the Texas workforce. </a:t>
            </a:r>
          </a:p>
          <a:p>
            <a:pPr>
              <a:defRPr/>
            </a:pPr>
            <a:r>
              <a:rPr lang="en-US" sz="1000" dirty="0" smtClean="0">
                <a:solidFill>
                  <a:schemeClr val="tx1">
                    <a:lumMod val="75000"/>
                    <a:lumOff val="25000"/>
                  </a:schemeClr>
                </a:solidFill>
                <a:latin typeface="Bookman Old Style" pitchFamily="18" charset="0"/>
              </a:rPr>
              <a:t>San Antonio Regional Meeting Presentation. THECB and Corpus Christi Chamber of Commerce. Retrieved from: thecb.state.tx.us</a:t>
            </a:r>
            <a:endParaRPr lang="en-US" sz="1000" dirty="0">
              <a:solidFill>
                <a:schemeClr val="tx1">
                  <a:lumMod val="75000"/>
                  <a:lumOff val="25000"/>
                </a:schemeClr>
              </a:solidFill>
              <a:latin typeface="Bookman Old Style" pitchFamily="18" charset="0"/>
            </a:endParaRPr>
          </a:p>
          <a:p>
            <a:pPr>
              <a:defRPr/>
            </a:pPr>
            <a:endParaRPr lang="en-US" sz="1000" dirty="0">
              <a:solidFill>
                <a:schemeClr val="tx1">
                  <a:lumMod val="75000"/>
                  <a:lumOff val="25000"/>
                </a:schemeClr>
              </a:solidFill>
              <a:latin typeface="Bookman Old Style" pitchFamily="18" charset="0"/>
            </a:endParaRPr>
          </a:p>
          <a:p>
            <a:pPr>
              <a:defRPr/>
            </a:pPr>
            <a:r>
              <a:rPr lang="en-US" sz="1000" dirty="0" smtClean="0">
                <a:solidFill>
                  <a:schemeClr val="tx1">
                    <a:lumMod val="75000"/>
                    <a:lumOff val="25000"/>
                  </a:schemeClr>
                </a:solidFill>
                <a:latin typeface="Bookman Old Style" pitchFamily="18" charset="0"/>
              </a:rPr>
              <a:t> </a:t>
            </a:r>
            <a:endParaRPr lang="en-US" sz="1000" dirty="0">
              <a:solidFill>
                <a:schemeClr val="tx1">
                  <a:lumMod val="75000"/>
                  <a:lumOff val="25000"/>
                </a:schemeClr>
              </a:solidFill>
              <a:latin typeface="Bookman Old Style" pitchFamily="18" charset="0"/>
            </a:endParaRPr>
          </a:p>
        </p:txBody>
      </p:sp>
    </p:spTree>
    <p:extLst>
      <p:ext uri="{BB962C8B-B14F-4D97-AF65-F5344CB8AC3E}">
        <p14:creationId xmlns:p14="http://schemas.microsoft.com/office/powerpoint/2010/main" val="280759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AVATAR Presentation 0719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AVATAR Presentation 07192012</Template>
  <TotalTime>2562</TotalTime>
  <Words>2184</Words>
  <Application>Microsoft Office PowerPoint</Application>
  <PresentationFormat>On-screen Show (4:3)</PresentationFormat>
  <Paragraphs>345</Paragraphs>
  <Slides>42</Slides>
  <Notes>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AVATAR Presentation 07192012</vt:lpstr>
      <vt:lpstr>ESC Region XI Module One</vt:lpstr>
      <vt:lpstr>PowerPoint Presentation</vt:lpstr>
      <vt:lpstr>PowerPoint Presentation</vt:lpstr>
      <vt:lpstr>What is AVATAR?    Academic Vertical Alignment Training And Renewal  </vt:lpstr>
      <vt:lpstr>PowerPoint Presentation</vt:lpstr>
      <vt:lpstr>PowerPoint Presentation</vt:lpstr>
      <vt:lpstr>The AVATAR Project Outcomes</vt:lpstr>
      <vt:lpstr>PowerPoint Presentation</vt:lpstr>
      <vt:lpstr>PowerPoint Presentation</vt:lpstr>
      <vt:lpstr>PowerPoint Presentation</vt:lpstr>
      <vt:lpstr>Workers with higher level of education are less likely to be unemployed….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the Gaps Progress</vt:lpstr>
      <vt:lpstr>Closing the Gaps Summary</vt:lpstr>
      <vt:lpstr>PowerPoint Presentation</vt:lpstr>
      <vt:lpstr>PowerPoint Presentation</vt:lpstr>
      <vt:lpstr>Texas P-16 Pipeline</vt:lpstr>
      <vt:lpstr>PowerPoint Presentation</vt:lpstr>
      <vt:lpstr>AVATAR Partners &amp; Team Members</vt:lpstr>
      <vt:lpstr> Partnership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AVATAR Outcomes</vt:lpstr>
      <vt:lpstr>PowerPoint Presentation</vt:lpstr>
      <vt:lpstr>PowerPoint Presentation</vt:lpstr>
      <vt:lpstr>PowerPoint Presentation</vt:lpstr>
      <vt:lpstr>PowerPoint Presentation</vt:lpstr>
      <vt:lpstr>PowerPoint Presentation</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Quinn, Kerry</dc:creator>
  <cp:lastModifiedBy>Quinn, Kerry</cp:lastModifiedBy>
  <cp:revision>90</cp:revision>
  <cp:lastPrinted>2012-10-09T01:20:27Z</cp:lastPrinted>
  <dcterms:created xsi:type="dcterms:W3CDTF">2012-08-21T16:02:43Z</dcterms:created>
  <dcterms:modified xsi:type="dcterms:W3CDTF">2012-10-17T14:11:45Z</dcterms:modified>
</cp:coreProperties>
</file>