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charts/chart8.xml" ContentType="application/vnd.openxmlformats-officedocument.drawingml.chart+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charts/chart10.xml" ContentType="application/vnd.openxmlformats-officedocument.drawingml.chart+xml"/>
  <Override PartName="/ppt/notesSlides/notesSlide26.xml" ContentType="application/vnd.openxmlformats-officedocument.presentationml.notesSlide+xml"/>
  <Override PartName="/ppt/charts/chart11.xml" ContentType="application/vnd.openxmlformats-officedocument.drawingml.chart+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0.xml" ContentType="application/vnd.openxmlformats-officedocument.presentationml.notesSlide+xml"/>
  <Override PartName="/ppt/charts/chart15.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6.xml" ContentType="application/vnd.openxmlformats-officedocument.drawingml.chart+xml"/>
  <Override PartName="/ppt/notesSlides/notesSlide33.xml" ContentType="application/vnd.openxmlformats-officedocument.presentationml.notesSlide+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80" r:id="rId2"/>
    <p:sldId id="281" r:id="rId3"/>
    <p:sldId id="283" r:id="rId4"/>
    <p:sldId id="257" r:id="rId5"/>
    <p:sldId id="259" r:id="rId6"/>
    <p:sldId id="260" r:id="rId7"/>
    <p:sldId id="261" r:id="rId8"/>
    <p:sldId id="263" r:id="rId9"/>
    <p:sldId id="262" r:id="rId10"/>
    <p:sldId id="265" r:id="rId11"/>
    <p:sldId id="274" r:id="rId12"/>
    <p:sldId id="275" r:id="rId13"/>
    <p:sldId id="276" r:id="rId14"/>
    <p:sldId id="266" r:id="rId15"/>
    <p:sldId id="267" r:id="rId16"/>
    <p:sldId id="268" r:id="rId17"/>
    <p:sldId id="269" r:id="rId18"/>
    <p:sldId id="270" r:id="rId19"/>
    <p:sldId id="271" r:id="rId20"/>
    <p:sldId id="272" r:id="rId21"/>
    <p:sldId id="273" r:id="rId22"/>
    <p:sldId id="264" r:id="rId23"/>
    <p:sldId id="381" r:id="rId24"/>
    <p:sldId id="355" r:id="rId25"/>
    <p:sldId id="288" r:id="rId26"/>
    <p:sldId id="284" r:id="rId27"/>
    <p:sldId id="285" r:id="rId28"/>
    <p:sldId id="286" r:id="rId29"/>
    <p:sldId id="287" r:id="rId30"/>
    <p:sldId id="289" r:id="rId31"/>
    <p:sldId id="290" r:id="rId32"/>
    <p:sldId id="292" r:id="rId33"/>
    <p:sldId id="359" r:id="rId34"/>
    <p:sldId id="360" r:id="rId35"/>
    <p:sldId id="361" r:id="rId36"/>
    <p:sldId id="291" r:id="rId37"/>
    <p:sldId id="358"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2" r:id="rId57"/>
    <p:sldId id="293" r:id="rId58"/>
    <p:sldId id="294" r:id="rId59"/>
    <p:sldId id="296" r:id="rId60"/>
    <p:sldId id="297" r:id="rId61"/>
    <p:sldId id="298" r:id="rId62"/>
    <p:sldId id="299" r:id="rId63"/>
    <p:sldId id="300" r:id="rId64"/>
    <p:sldId id="302" r:id="rId65"/>
    <p:sldId id="301" r:id="rId66"/>
    <p:sldId id="303" r:id="rId67"/>
    <p:sldId id="278" r:id="rId68"/>
    <p:sldId id="27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937"/>
    <a:srgbClr val="BF504D"/>
    <a:srgbClr val="B54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684" y="-96"/>
      </p:cViewPr>
      <p:guideLst>
        <p:guide orient="horz" pos="2160"/>
        <p:guide pos="2880"/>
      </p:guideLst>
    </p:cSldViewPr>
  </p:slideViewPr>
  <p:notesTextViewPr>
    <p:cViewPr>
      <p:scale>
        <a:sx n="1" d="1"/>
        <a:sy n="1" d="1"/>
      </p:scale>
      <p:origin x="0" y="0"/>
    </p:cViewPr>
  </p:notesTextViewPr>
  <p:sorterViewPr>
    <p:cViewPr>
      <p:scale>
        <a:sx n="100" d="100"/>
        <a:sy n="100" d="100"/>
      </p:scale>
      <p:origin x="0" y="7200"/>
    </p:cViewPr>
  </p:sorterViewPr>
  <p:notesViewPr>
    <p:cSldViewPr>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carson\Desktop\2012%20data.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1" Type="http://schemas.openxmlformats.org/officeDocument/2006/relationships/oleObject" Target="file:///F:\2012%20dat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2012%20dat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2012%20dat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2012%20dat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2012%20dat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2012%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carson\Desktop\2012%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carson\Desktop\2012%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carson\Desktop\2012%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carson\Desktop\2012%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carson\Desktop\2012%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carson\Desktop\2012%20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carson\Desktop\2012%20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carson\Desktop\2012%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'Eng I Rdg'!$B$1:$B$2</c:f>
              <c:strCache>
                <c:ptCount val="1"/>
                <c:pt idx="0">
                  <c:v>English I Reading Region</c:v>
                </c:pt>
              </c:strCache>
            </c:strRef>
          </c:tx>
          <c:invertIfNegative val="0"/>
          <c:cat>
            <c:strRef>
              <c:f>'Eng I Rdg'!$A$3:$A$6</c:f>
              <c:strCache>
                <c:ptCount val="4"/>
                <c:pt idx="0">
                  <c:v>Level I</c:v>
                </c:pt>
                <c:pt idx="1">
                  <c:v>Minimum</c:v>
                </c:pt>
                <c:pt idx="2">
                  <c:v>Level II</c:v>
                </c:pt>
                <c:pt idx="3">
                  <c:v>Level III</c:v>
                </c:pt>
              </c:strCache>
            </c:strRef>
          </c:cat>
          <c:val>
            <c:numRef>
              <c:f>'Eng I Rdg'!$B$3:$B$6</c:f>
              <c:numCache>
                <c:formatCode>General</c:formatCode>
                <c:ptCount val="4"/>
                <c:pt idx="0">
                  <c:v>27</c:v>
                </c:pt>
                <c:pt idx="1">
                  <c:v>8</c:v>
                </c:pt>
                <c:pt idx="2">
                  <c:v>73</c:v>
                </c:pt>
                <c:pt idx="3">
                  <c:v>9</c:v>
                </c:pt>
              </c:numCache>
            </c:numRef>
          </c:val>
        </c:ser>
        <c:ser>
          <c:idx val="1"/>
          <c:order val="1"/>
          <c:tx>
            <c:strRef>
              <c:f>'Eng I Rdg'!$C$1:$C$2</c:f>
              <c:strCache>
                <c:ptCount val="1"/>
                <c:pt idx="0">
                  <c:v>English I Reading State</c:v>
                </c:pt>
              </c:strCache>
            </c:strRef>
          </c:tx>
          <c:invertIfNegative val="0"/>
          <c:cat>
            <c:strRef>
              <c:f>'Eng I Rdg'!$A$3:$A$6</c:f>
              <c:strCache>
                <c:ptCount val="4"/>
                <c:pt idx="0">
                  <c:v>Level I</c:v>
                </c:pt>
                <c:pt idx="1">
                  <c:v>Minimum</c:v>
                </c:pt>
                <c:pt idx="2">
                  <c:v>Level II</c:v>
                </c:pt>
                <c:pt idx="3">
                  <c:v>Level III</c:v>
                </c:pt>
              </c:strCache>
            </c:strRef>
          </c:cat>
          <c:val>
            <c:numRef>
              <c:f>'Eng I Rdg'!$C$3:$C$6</c:f>
              <c:numCache>
                <c:formatCode>General</c:formatCode>
                <c:ptCount val="4"/>
                <c:pt idx="0">
                  <c:v>32</c:v>
                </c:pt>
                <c:pt idx="1">
                  <c:v>9</c:v>
                </c:pt>
                <c:pt idx="2">
                  <c:v>68</c:v>
                </c:pt>
                <c:pt idx="3">
                  <c:v>8</c:v>
                </c:pt>
              </c:numCache>
            </c:numRef>
          </c:val>
        </c:ser>
        <c:dLbls>
          <c:showLegendKey val="0"/>
          <c:showVal val="0"/>
          <c:showCatName val="0"/>
          <c:showSerName val="0"/>
          <c:showPercent val="0"/>
          <c:showBubbleSize val="0"/>
        </c:dLbls>
        <c:gapWidth val="150"/>
        <c:axId val="112091904"/>
        <c:axId val="112093440"/>
      </c:barChart>
      <c:catAx>
        <c:axId val="112091904"/>
        <c:scaling>
          <c:orientation val="minMax"/>
        </c:scaling>
        <c:delete val="0"/>
        <c:axPos val="b"/>
        <c:majorTickMark val="out"/>
        <c:minorTickMark val="none"/>
        <c:tickLblPos val="nextTo"/>
        <c:crossAx val="112093440"/>
        <c:crosses val="autoZero"/>
        <c:auto val="1"/>
        <c:lblAlgn val="ctr"/>
        <c:lblOffset val="100"/>
        <c:noMultiLvlLbl val="0"/>
      </c:catAx>
      <c:valAx>
        <c:axId val="112093440"/>
        <c:scaling>
          <c:orientation val="minMax"/>
          <c:max val="100"/>
        </c:scaling>
        <c:delete val="0"/>
        <c:axPos val="l"/>
        <c:majorGridlines/>
        <c:numFmt formatCode="General" sourceLinked="1"/>
        <c:majorTickMark val="out"/>
        <c:minorTickMark val="none"/>
        <c:tickLblPos val="nextTo"/>
        <c:crossAx val="112091904"/>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Biology!$B$1:$B$2</c:f>
              <c:strCache>
                <c:ptCount val="1"/>
                <c:pt idx="0">
                  <c:v>Biology Region</c:v>
                </c:pt>
              </c:strCache>
            </c:strRef>
          </c:tx>
          <c:invertIfNegative val="0"/>
          <c:cat>
            <c:strRef>
              <c:f>Biology!$A$3:$A$6</c:f>
              <c:strCache>
                <c:ptCount val="4"/>
                <c:pt idx="0">
                  <c:v>Level I</c:v>
                </c:pt>
                <c:pt idx="1">
                  <c:v>Minimum</c:v>
                </c:pt>
                <c:pt idx="2">
                  <c:v>Level II</c:v>
                </c:pt>
                <c:pt idx="3">
                  <c:v>Level III</c:v>
                </c:pt>
              </c:strCache>
            </c:strRef>
          </c:cat>
          <c:val>
            <c:numRef>
              <c:f>Biology!$B$3:$B$6</c:f>
              <c:numCache>
                <c:formatCode>General</c:formatCode>
                <c:ptCount val="4"/>
                <c:pt idx="0">
                  <c:v>11</c:v>
                </c:pt>
                <c:pt idx="1">
                  <c:v>6</c:v>
                </c:pt>
                <c:pt idx="2">
                  <c:v>89</c:v>
                </c:pt>
                <c:pt idx="3">
                  <c:v>10</c:v>
                </c:pt>
              </c:numCache>
            </c:numRef>
          </c:val>
        </c:ser>
        <c:ser>
          <c:idx val="1"/>
          <c:order val="1"/>
          <c:tx>
            <c:strRef>
              <c:f>Biology!$C$1:$C$2</c:f>
              <c:strCache>
                <c:ptCount val="1"/>
                <c:pt idx="0">
                  <c:v>Biology State</c:v>
                </c:pt>
              </c:strCache>
            </c:strRef>
          </c:tx>
          <c:invertIfNegative val="0"/>
          <c:cat>
            <c:strRef>
              <c:f>Biology!$A$3:$A$6</c:f>
              <c:strCache>
                <c:ptCount val="4"/>
                <c:pt idx="0">
                  <c:v>Level I</c:v>
                </c:pt>
                <c:pt idx="1">
                  <c:v>Minimum</c:v>
                </c:pt>
                <c:pt idx="2">
                  <c:v>Level II</c:v>
                </c:pt>
                <c:pt idx="3">
                  <c:v>Level III</c:v>
                </c:pt>
              </c:strCache>
            </c:strRef>
          </c:cat>
          <c:val>
            <c:numRef>
              <c:f>Biology!$C$3:$C$6</c:f>
              <c:numCache>
                <c:formatCode>General</c:formatCode>
                <c:ptCount val="4"/>
                <c:pt idx="0">
                  <c:v>13</c:v>
                </c:pt>
                <c:pt idx="1">
                  <c:v>7</c:v>
                </c:pt>
                <c:pt idx="2">
                  <c:v>87</c:v>
                </c:pt>
                <c:pt idx="3">
                  <c:v>9</c:v>
                </c:pt>
              </c:numCache>
            </c:numRef>
          </c:val>
        </c:ser>
        <c:dLbls>
          <c:showLegendKey val="0"/>
          <c:showVal val="0"/>
          <c:showCatName val="0"/>
          <c:showSerName val="0"/>
          <c:showPercent val="0"/>
          <c:showBubbleSize val="0"/>
        </c:dLbls>
        <c:gapWidth val="150"/>
        <c:axId val="141288576"/>
        <c:axId val="141290112"/>
      </c:barChart>
      <c:catAx>
        <c:axId val="141288576"/>
        <c:scaling>
          <c:orientation val="minMax"/>
        </c:scaling>
        <c:delete val="0"/>
        <c:axPos val="b"/>
        <c:majorTickMark val="out"/>
        <c:minorTickMark val="none"/>
        <c:tickLblPos val="nextTo"/>
        <c:crossAx val="141290112"/>
        <c:crosses val="autoZero"/>
        <c:auto val="1"/>
        <c:lblAlgn val="ctr"/>
        <c:lblOffset val="100"/>
        <c:noMultiLvlLbl val="0"/>
      </c:catAx>
      <c:valAx>
        <c:axId val="141290112"/>
        <c:scaling>
          <c:orientation val="minMax"/>
        </c:scaling>
        <c:delete val="0"/>
        <c:axPos val="l"/>
        <c:majorGridlines/>
        <c:numFmt formatCode="General" sourceLinked="1"/>
        <c:majorTickMark val="out"/>
        <c:minorTickMark val="none"/>
        <c:tickLblPos val="nextTo"/>
        <c:crossAx val="141288576"/>
        <c:crosses val="autoZero"/>
        <c:crossBetween val="between"/>
      </c:valAx>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Chemistry!$B$1:$B$2</c:f>
              <c:strCache>
                <c:ptCount val="1"/>
                <c:pt idx="0">
                  <c:v>Chemistry Region</c:v>
                </c:pt>
              </c:strCache>
            </c:strRef>
          </c:tx>
          <c:invertIfNegative val="0"/>
          <c:cat>
            <c:strRef>
              <c:f>Chemistry!$A$3:$A$6</c:f>
              <c:strCache>
                <c:ptCount val="4"/>
                <c:pt idx="0">
                  <c:v>Level I</c:v>
                </c:pt>
                <c:pt idx="1">
                  <c:v>Minimum</c:v>
                </c:pt>
                <c:pt idx="2">
                  <c:v>Level II</c:v>
                </c:pt>
                <c:pt idx="3">
                  <c:v>Level III</c:v>
                </c:pt>
              </c:strCache>
            </c:strRef>
          </c:cat>
          <c:val>
            <c:numRef>
              <c:f>Chemistry!$B$3:$B$6</c:f>
              <c:numCache>
                <c:formatCode>General</c:formatCode>
                <c:ptCount val="4"/>
                <c:pt idx="0">
                  <c:v>48</c:v>
                </c:pt>
                <c:pt idx="1">
                  <c:v>12</c:v>
                </c:pt>
                <c:pt idx="2">
                  <c:v>52</c:v>
                </c:pt>
                <c:pt idx="3">
                  <c:v>2</c:v>
                </c:pt>
              </c:numCache>
            </c:numRef>
          </c:val>
        </c:ser>
        <c:ser>
          <c:idx val="1"/>
          <c:order val="1"/>
          <c:tx>
            <c:strRef>
              <c:f>Chemistry!$C$1:$C$2</c:f>
              <c:strCache>
                <c:ptCount val="1"/>
                <c:pt idx="0">
                  <c:v>Chemistry State</c:v>
                </c:pt>
              </c:strCache>
            </c:strRef>
          </c:tx>
          <c:invertIfNegative val="0"/>
          <c:cat>
            <c:strRef>
              <c:f>Chemistry!$A$3:$A$6</c:f>
              <c:strCache>
                <c:ptCount val="4"/>
                <c:pt idx="0">
                  <c:v>Level I</c:v>
                </c:pt>
                <c:pt idx="1">
                  <c:v>Minimum</c:v>
                </c:pt>
                <c:pt idx="2">
                  <c:v>Level II</c:v>
                </c:pt>
                <c:pt idx="3">
                  <c:v>Level III</c:v>
                </c:pt>
              </c:strCache>
            </c:strRef>
          </c:cat>
          <c:val>
            <c:numRef>
              <c:f>Chemistry!$C$3:$C$6</c:f>
              <c:numCache>
                <c:formatCode>General</c:formatCode>
                <c:ptCount val="4"/>
                <c:pt idx="0">
                  <c:v>46</c:v>
                </c:pt>
                <c:pt idx="1">
                  <c:v>12</c:v>
                </c:pt>
                <c:pt idx="2">
                  <c:v>54</c:v>
                </c:pt>
                <c:pt idx="3">
                  <c:v>3</c:v>
                </c:pt>
              </c:numCache>
            </c:numRef>
          </c:val>
        </c:ser>
        <c:dLbls>
          <c:showLegendKey val="0"/>
          <c:showVal val="0"/>
          <c:showCatName val="0"/>
          <c:showSerName val="0"/>
          <c:showPercent val="0"/>
          <c:showBubbleSize val="0"/>
        </c:dLbls>
        <c:gapWidth val="150"/>
        <c:axId val="138503296"/>
        <c:axId val="138504832"/>
      </c:barChart>
      <c:catAx>
        <c:axId val="138503296"/>
        <c:scaling>
          <c:orientation val="minMax"/>
        </c:scaling>
        <c:delete val="0"/>
        <c:axPos val="b"/>
        <c:majorTickMark val="out"/>
        <c:minorTickMark val="none"/>
        <c:tickLblPos val="nextTo"/>
        <c:crossAx val="138504832"/>
        <c:crosses val="autoZero"/>
        <c:auto val="1"/>
        <c:lblAlgn val="ctr"/>
        <c:lblOffset val="100"/>
        <c:noMultiLvlLbl val="0"/>
      </c:catAx>
      <c:valAx>
        <c:axId val="138504832"/>
        <c:scaling>
          <c:orientation val="minMax"/>
          <c:max val="100"/>
        </c:scaling>
        <c:delete val="0"/>
        <c:axPos val="l"/>
        <c:majorGridlines/>
        <c:numFmt formatCode="General" sourceLinked="1"/>
        <c:majorTickMark val="out"/>
        <c:minorTickMark val="none"/>
        <c:tickLblPos val="nextTo"/>
        <c:crossAx val="138503296"/>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Physics!$B$1:$B$2</c:f>
              <c:strCache>
                <c:ptCount val="1"/>
                <c:pt idx="0">
                  <c:v>Physics Region</c:v>
                </c:pt>
              </c:strCache>
            </c:strRef>
          </c:tx>
          <c:invertIfNegative val="0"/>
          <c:cat>
            <c:strRef>
              <c:f>Physics!$A$3:$A$6</c:f>
              <c:strCache>
                <c:ptCount val="4"/>
                <c:pt idx="0">
                  <c:v>Level I</c:v>
                </c:pt>
                <c:pt idx="1">
                  <c:v>Minimum</c:v>
                </c:pt>
                <c:pt idx="2">
                  <c:v>Level II</c:v>
                </c:pt>
                <c:pt idx="3">
                  <c:v>Level III</c:v>
                </c:pt>
              </c:strCache>
            </c:strRef>
          </c:cat>
          <c:val>
            <c:numRef>
              <c:f>Physics!$B$3:$B$6</c:f>
              <c:numCache>
                <c:formatCode>General</c:formatCode>
                <c:ptCount val="4"/>
                <c:pt idx="0">
                  <c:v>41</c:v>
                </c:pt>
                <c:pt idx="1">
                  <c:v>14</c:v>
                </c:pt>
                <c:pt idx="2">
                  <c:v>59</c:v>
                </c:pt>
                <c:pt idx="3">
                  <c:v>4</c:v>
                </c:pt>
              </c:numCache>
            </c:numRef>
          </c:val>
        </c:ser>
        <c:ser>
          <c:idx val="1"/>
          <c:order val="1"/>
          <c:tx>
            <c:strRef>
              <c:f>Physics!$C$1:$C$2</c:f>
              <c:strCache>
                <c:ptCount val="1"/>
                <c:pt idx="0">
                  <c:v>Physics State</c:v>
                </c:pt>
              </c:strCache>
            </c:strRef>
          </c:tx>
          <c:invertIfNegative val="0"/>
          <c:cat>
            <c:strRef>
              <c:f>Physics!$A$3:$A$6</c:f>
              <c:strCache>
                <c:ptCount val="4"/>
                <c:pt idx="0">
                  <c:v>Level I</c:v>
                </c:pt>
                <c:pt idx="1">
                  <c:v>Minimum</c:v>
                </c:pt>
                <c:pt idx="2">
                  <c:v>Level II</c:v>
                </c:pt>
                <c:pt idx="3">
                  <c:v>Level III</c:v>
                </c:pt>
              </c:strCache>
            </c:strRef>
          </c:cat>
          <c:val>
            <c:numRef>
              <c:f>Physics!$C$3:$C$6</c:f>
              <c:numCache>
                <c:formatCode>General</c:formatCode>
                <c:ptCount val="4"/>
                <c:pt idx="0">
                  <c:v>39</c:v>
                </c:pt>
                <c:pt idx="1">
                  <c:v>14</c:v>
                </c:pt>
                <c:pt idx="2">
                  <c:v>61</c:v>
                </c:pt>
                <c:pt idx="3">
                  <c:v>5</c:v>
                </c:pt>
              </c:numCache>
            </c:numRef>
          </c:val>
        </c:ser>
        <c:dLbls>
          <c:showLegendKey val="0"/>
          <c:showVal val="0"/>
          <c:showCatName val="0"/>
          <c:showSerName val="0"/>
          <c:showPercent val="0"/>
          <c:showBubbleSize val="0"/>
        </c:dLbls>
        <c:gapWidth val="150"/>
        <c:axId val="138679424"/>
        <c:axId val="138680960"/>
      </c:barChart>
      <c:catAx>
        <c:axId val="138679424"/>
        <c:scaling>
          <c:orientation val="minMax"/>
        </c:scaling>
        <c:delete val="0"/>
        <c:axPos val="b"/>
        <c:majorTickMark val="out"/>
        <c:minorTickMark val="none"/>
        <c:tickLblPos val="nextTo"/>
        <c:crossAx val="138680960"/>
        <c:crosses val="autoZero"/>
        <c:auto val="1"/>
        <c:lblAlgn val="ctr"/>
        <c:lblOffset val="100"/>
        <c:noMultiLvlLbl val="0"/>
      </c:catAx>
      <c:valAx>
        <c:axId val="138680960"/>
        <c:scaling>
          <c:orientation val="minMax"/>
          <c:max val="100"/>
        </c:scaling>
        <c:delete val="0"/>
        <c:axPos val="l"/>
        <c:majorGridlines/>
        <c:numFmt formatCode="General" sourceLinked="1"/>
        <c:majorTickMark val="out"/>
        <c:minorTickMark val="none"/>
        <c:tickLblPos val="nextTo"/>
        <c:crossAx val="138679424"/>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'World Geo'!$B$1:$B$2</c:f>
              <c:strCache>
                <c:ptCount val="1"/>
                <c:pt idx="0">
                  <c:v>World Geography Region</c:v>
                </c:pt>
              </c:strCache>
            </c:strRef>
          </c:tx>
          <c:invertIfNegative val="0"/>
          <c:cat>
            <c:strRef>
              <c:f>'World Geo'!$A$3:$A$6</c:f>
              <c:strCache>
                <c:ptCount val="4"/>
                <c:pt idx="0">
                  <c:v>Level I</c:v>
                </c:pt>
                <c:pt idx="1">
                  <c:v>Minimum</c:v>
                </c:pt>
                <c:pt idx="2">
                  <c:v>Level II</c:v>
                </c:pt>
                <c:pt idx="3">
                  <c:v>Level III</c:v>
                </c:pt>
              </c:strCache>
            </c:strRef>
          </c:cat>
          <c:val>
            <c:numRef>
              <c:f>'World Geo'!$B$3:$B$6</c:f>
              <c:numCache>
                <c:formatCode>General</c:formatCode>
                <c:ptCount val="4"/>
                <c:pt idx="0">
                  <c:v>16</c:v>
                </c:pt>
                <c:pt idx="1">
                  <c:v>6</c:v>
                </c:pt>
                <c:pt idx="2">
                  <c:v>84</c:v>
                </c:pt>
                <c:pt idx="3">
                  <c:v>16</c:v>
                </c:pt>
              </c:numCache>
            </c:numRef>
          </c:val>
        </c:ser>
        <c:ser>
          <c:idx val="1"/>
          <c:order val="1"/>
          <c:tx>
            <c:strRef>
              <c:f>'World Geo'!$C$1:$C$2</c:f>
              <c:strCache>
                <c:ptCount val="1"/>
                <c:pt idx="0">
                  <c:v>World Geography State</c:v>
                </c:pt>
              </c:strCache>
            </c:strRef>
          </c:tx>
          <c:invertIfNegative val="0"/>
          <c:cat>
            <c:strRef>
              <c:f>'World Geo'!$A$3:$A$6</c:f>
              <c:strCache>
                <c:ptCount val="4"/>
                <c:pt idx="0">
                  <c:v>Level I</c:v>
                </c:pt>
                <c:pt idx="1">
                  <c:v>Minimum</c:v>
                </c:pt>
                <c:pt idx="2">
                  <c:v>Level II</c:v>
                </c:pt>
                <c:pt idx="3">
                  <c:v>Level III</c:v>
                </c:pt>
              </c:strCache>
            </c:strRef>
          </c:cat>
          <c:val>
            <c:numRef>
              <c:f>'World Geo'!$C$3:$C$6</c:f>
              <c:numCache>
                <c:formatCode>General</c:formatCode>
                <c:ptCount val="4"/>
                <c:pt idx="0">
                  <c:v>19</c:v>
                </c:pt>
                <c:pt idx="1">
                  <c:v>7</c:v>
                </c:pt>
                <c:pt idx="2">
                  <c:v>81</c:v>
                </c:pt>
                <c:pt idx="3">
                  <c:v>13</c:v>
                </c:pt>
              </c:numCache>
            </c:numRef>
          </c:val>
        </c:ser>
        <c:dLbls>
          <c:showLegendKey val="0"/>
          <c:showVal val="0"/>
          <c:showCatName val="0"/>
          <c:showSerName val="0"/>
          <c:showPercent val="0"/>
          <c:showBubbleSize val="0"/>
        </c:dLbls>
        <c:gapWidth val="150"/>
        <c:axId val="138708096"/>
        <c:axId val="138709632"/>
      </c:barChart>
      <c:catAx>
        <c:axId val="138708096"/>
        <c:scaling>
          <c:orientation val="minMax"/>
        </c:scaling>
        <c:delete val="0"/>
        <c:axPos val="b"/>
        <c:majorTickMark val="out"/>
        <c:minorTickMark val="none"/>
        <c:tickLblPos val="nextTo"/>
        <c:crossAx val="138709632"/>
        <c:crosses val="autoZero"/>
        <c:auto val="1"/>
        <c:lblAlgn val="ctr"/>
        <c:lblOffset val="100"/>
        <c:noMultiLvlLbl val="0"/>
      </c:catAx>
      <c:valAx>
        <c:axId val="138709632"/>
        <c:scaling>
          <c:orientation val="minMax"/>
          <c:max val="100"/>
        </c:scaling>
        <c:delete val="0"/>
        <c:axPos val="l"/>
        <c:majorGridlines/>
        <c:numFmt formatCode="General" sourceLinked="1"/>
        <c:majorTickMark val="out"/>
        <c:minorTickMark val="none"/>
        <c:tickLblPos val="nextTo"/>
        <c:crossAx val="138708096"/>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'W History'!$B$1:$B$2</c:f>
              <c:strCache>
                <c:ptCount val="1"/>
                <c:pt idx="0">
                  <c:v>World History Region</c:v>
                </c:pt>
              </c:strCache>
            </c:strRef>
          </c:tx>
          <c:invertIfNegative val="0"/>
          <c:cat>
            <c:strRef>
              <c:f>'W History'!$A$3:$A$6</c:f>
              <c:strCache>
                <c:ptCount val="4"/>
                <c:pt idx="0">
                  <c:v>Level I</c:v>
                </c:pt>
                <c:pt idx="1">
                  <c:v>Minimum</c:v>
                </c:pt>
                <c:pt idx="2">
                  <c:v>Level II</c:v>
                </c:pt>
                <c:pt idx="3">
                  <c:v>Level III</c:v>
                </c:pt>
              </c:strCache>
            </c:strRef>
          </c:cat>
          <c:val>
            <c:numRef>
              <c:f>'W History'!$B$3:$B$6</c:f>
              <c:numCache>
                <c:formatCode>General</c:formatCode>
                <c:ptCount val="4"/>
                <c:pt idx="0">
                  <c:v>63</c:v>
                </c:pt>
                <c:pt idx="1">
                  <c:v>11</c:v>
                </c:pt>
                <c:pt idx="2">
                  <c:v>37</c:v>
                </c:pt>
                <c:pt idx="3">
                  <c:v>2</c:v>
                </c:pt>
              </c:numCache>
            </c:numRef>
          </c:val>
        </c:ser>
        <c:ser>
          <c:idx val="1"/>
          <c:order val="1"/>
          <c:tx>
            <c:strRef>
              <c:f>'W History'!$C$1:$C$2</c:f>
              <c:strCache>
                <c:ptCount val="1"/>
                <c:pt idx="0">
                  <c:v>World History State</c:v>
                </c:pt>
              </c:strCache>
            </c:strRef>
          </c:tx>
          <c:invertIfNegative val="0"/>
          <c:cat>
            <c:strRef>
              <c:f>'W History'!$A$3:$A$6</c:f>
              <c:strCache>
                <c:ptCount val="4"/>
                <c:pt idx="0">
                  <c:v>Level I</c:v>
                </c:pt>
                <c:pt idx="1">
                  <c:v>Minimum</c:v>
                </c:pt>
                <c:pt idx="2">
                  <c:v>Level II</c:v>
                </c:pt>
                <c:pt idx="3">
                  <c:v>Level III</c:v>
                </c:pt>
              </c:strCache>
            </c:strRef>
          </c:cat>
          <c:val>
            <c:numRef>
              <c:f>'W History'!$C$3:$C$6</c:f>
              <c:numCache>
                <c:formatCode>General</c:formatCode>
                <c:ptCount val="4"/>
                <c:pt idx="0">
                  <c:v>57</c:v>
                </c:pt>
                <c:pt idx="1">
                  <c:v>11</c:v>
                </c:pt>
                <c:pt idx="2">
                  <c:v>43</c:v>
                </c:pt>
                <c:pt idx="3">
                  <c:v>3</c:v>
                </c:pt>
              </c:numCache>
            </c:numRef>
          </c:val>
        </c:ser>
        <c:dLbls>
          <c:showLegendKey val="0"/>
          <c:showVal val="0"/>
          <c:showCatName val="0"/>
          <c:showSerName val="0"/>
          <c:showPercent val="0"/>
          <c:showBubbleSize val="0"/>
        </c:dLbls>
        <c:gapWidth val="150"/>
        <c:axId val="141689984"/>
        <c:axId val="141691520"/>
      </c:barChart>
      <c:catAx>
        <c:axId val="141689984"/>
        <c:scaling>
          <c:orientation val="minMax"/>
        </c:scaling>
        <c:delete val="0"/>
        <c:axPos val="b"/>
        <c:majorTickMark val="out"/>
        <c:minorTickMark val="none"/>
        <c:tickLblPos val="nextTo"/>
        <c:crossAx val="141691520"/>
        <c:crosses val="autoZero"/>
        <c:auto val="1"/>
        <c:lblAlgn val="ctr"/>
        <c:lblOffset val="100"/>
        <c:noMultiLvlLbl val="0"/>
      </c:catAx>
      <c:valAx>
        <c:axId val="141691520"/>
        <c:scaling>
          <c:orientation val="minMax"/>
          <c:max val="100"/>
        </c:scaling>
        <c:delete val="0"/>
        <c:axPos val="l"/>
        <c:majorGridlines/>
        <c:numFmt formatCode="General" sourceLinked="1"/>
        <c:majorTickMark val="out"/>
        <c:minorTickMark val="none"/>
        <c:tickLblPos val="nextTo"/>
        <c:crossAx val="141689984"/>
        <c:crosses val="autoZero"/>
        <c:crossBetween val="between"/>
      </c:valAx>
    </c:plotArea>
    <c:legend>
      <c:legendPos val="r"/>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'US Hist'!$B$1:$B$2</c:f>
              <c:strCache>
                <c:ptCount val="1"/>
                <c:pt idx="0">
                  <c:v>U.S. History Region</c:v>
                </c:pt>
              </c:strCache>
            </c:strRef>
          </c:tx>
          <c:invertIfNegative val="0"/>
          <c:cat>
            <c:strRef>
              <c:f>'US Hist'!$A$3:$A$6</c:f>
              <c:strCache>
                <c:ptCount val="4"/>
                <c:pt idx="0">
                  <c:v>Level I</c:v>
                </c:pt>
                <c:pt idx="1">
                  <c:v>Minimum</c:v>
                </c:pt>
                <c:pt idx="2">
                  <c:v>Level II</c:v>
                </c:pt>
                <c:pt idx="3">
                  <c:v>Level III</c:v>
                </c:pt>
              </c:strCache>
            </c:strRef>
          </c:cat>
          <c:val>
            <c:numRef>
              <c:f>'US Hist'!$B$3:$B$6</c:f>
              <c:numCache>
                <c:formatCode>General</c:formatCode>
                <c:ptCount val="4"/>
                <c:pt idx="0">
                  <c:v>34</c:v>
                </c:pt>
                <c:pt idx="1">
                  <c:v>10</c:v>
                </c:pt>
                <c:pt idx="2">
                  <c:v>66</c:v>
                </c:pt>
                <c:pt idx="3">
                  <c:v>6</c:v>
                </c:pt>
              </c:numCache>
            </c:numRef>
          </c:val>
        </c:ser>
        <c:ser>
          <c:idx val="1"/>
          <c:order val="1"/>
          <c:tx>
            <c:strRef>
              <c:f>'US Hist'!$C$1:$C$2</c:f>
              <c:strCache>
                <c:ptCount val="1"/>
                <c:pt idx="0">
                  <c:v>U.S. History State</c:v>
                </c:pt>
              </c:strCache>
            </c:strRef>
          </c:tx>
          <c:invertIfNegative val="0"/>
          <c:cat>
            <c:strRef>
              <c:f>'US Hist'!$A$3:$A$6</c:f>
              <c:strCache>
                <c:ptCount val="4"/>
                <c:pt idx="0">
                  <c:v>Level I</c:v>
                </c:pt>
                <c:pt idx="1">
                  <c:v>Minimum</c:v>
                </c:pt>
                <c:pt idx="2">
                  <c:v>Level II</c:v>
                </c:pt>
                <c:pt idx="3">
                  <c:v>Level III</c:v>
                </c:pt>
              </c:strCache>
            </c:strRef>
          </c:cat>
          <c:val>
            <c:numRef>
              <c:f>'US Hist'!$C$3:$C$6</c:f>
              <c:numCache>
                <c:formatCode>General</c:formatCode>
                <c:ptCount val="4"/>
                <c:pt idx="0">
                  <c:v>37</c:v>
                </c:pt>
                <c:pt idx="1">
                  <c:v>10</c:v>
                </c:pt>
                <c:pt idx="2">
                  <c:v>63</c:v>
                </c:pt>
                <c:pt idx="3">
                  <c:v>5</c:v>
                </c:pt>
              </c:numCache>
            </c:numRef>
          </c:val>
        </c:ser>
        <c:dLbls>
          <c:showLegendKey val="0"/>
          <c:showVal val="0"/>
          <c:showCatName val="0"/>
          <c:showSerName val="0"/>
          <c:showPercent val="0"/>
          <c:showBubbleSize val="0"/>
        </c:dLbls>
        <c:gapWidth val="150"/>
        <c:axId val="141735040"/>
        <c:axId val="141736576"/>
      </c:barChart>
      <c:catAx>
        <c:axId val="141735040"/>
        <c:scaling>
          <c:orientation val="minMax"/>
        </c:scaling>
        <c:delete val="0"/>
        <c:axPos val="b"/>
        <c:majorTickMark val="out"/>
        <c:minorTickMark val="none"/>
        <c:tickLblPos val="nextTo"/>
        <c:crossAx val="141736576"/>
        <c:crosses val="autoZero"/>
        <c:auto val="1"/>
        <c:lblAlgn val="ctr"/>
        <c:lblOffset val="100"/>
        <c:noMultiLvlLbl val="0"/>
      </c:catAx>
      <c:valAx>
        <c:axId val="141736576"/>
        <c:scaling>
          <c:orientation val="minMax"/>
          <c:max val="100"/>
        </c:scaling>
        <c:delete val="0"/>
        <c:axPos val="l"/>
        <c:majorGridlines/>
        <c:numFmt formatCode="General" sourceLinked="1"/>
        <c:majorTickMark val="out"/>
        <c:minorTickMark val="none"/>
        <c:tickLblPos val="nextTo"/>
        <c:crossAx val="141735040"/>
        <c:crosses val="autoZero"/>
        <c:crossBetween val="between"/>
      </c:valAx>
    </c:plotArea>
    <c:legend>
      <c:legendPos val="r"/>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'Grade 10'!$B$1:$B$2</c:f>
              <c:strCache>
                <c:ptCount val="1"/>
                <c:pt idx="0">
                  <c:v>Grade 10  Region</c:v>
                </c:pt>
              </c:strCache>
            </c:strRef>
          </c:tx>
          <c:invertIfNegative val="0"/>
          <c:cat>
            <c:strRef>
              <c:f>'Grade 10'!$A$3:$A$7</c:f>
              <c:strCache>
                <c:ptCount val="5"/>
                <c:pt idx="0">
                  <c:v>ELA</c:v>
                </c:pt>
                <c:pt idx="1">
                  <c:v>Mathematics</c:v>
                </c:pt>
                <c:pt idx="2">
                  <c:v>Social Studies</c:v>
                </c:pt>
                <c:pt idx="3">
                  <c:v>Science</c:v>
                </c:pt>
                <c:pt idx="4">
                  <c:v>All tests taken</c:v>
                </c:pt>
              </c:strCache>
            </c:strRef>
          </c:cat>
          <c:val>
            <c:numRef>
              <c:f>'Grade 10'!$B$3:$B$7</c:f>
              <c:numCache>
                <c:formatCode>0</c:formatCode>
                <c:ptCount val="5"/>
                <c:pt idx="0">
                  <c:v>92</c:v>
                </c:pt>
                <c:pt idx="1">
                  <c:v>74</c:v>
                </c:pt>
                <c:pt idx="2">
                  <c:v>95</c:v>
                </c:pt>
                <c:pt idx="3">
                  <c:v>76</c:v>
                </c:pt>
                <c:pt idx="4">
                  <c:v>65</c:v>
                </c:pt>
              </c:numCache>
            </c:numRef>
          </c:val>
        </c:ser>
        <c:ser>
          <c:idx val="1"/>
          <c:order val="1"/>
          <c:tx>
            <c:strRef>
              <c:f>'Grade 10'!$C$1:$C$2</c:f>
              <c:strCache>
                <c:ptCount val="1"/>
                <c:pt idx="0">
                  <c:v>Grade 10 State</c:v>
                </c:pt>
              </c:strCache>
            </c:strRef>
          </c:tx>
          <c:invertIfNegative val="0"/>
          <c:cat>
            <c:strRef>
              <c:f>'Grade 10'!$A$3:$A$7</c:f>
              <c:strCache>
                <c:ptCount val="5"/>
                <c:pt idx="0">
                  <c:v>ELA</c:v>
                </c:pt>
                <c:pt idx="1">
                  <c:v>Mathematics</c:v>
                </c:pt>
                <c:pt idx="2">
                  <c:v>Social Studies</c:v>
                </c:pt>
                <c:pt idx="3">
                  <c:v>Science</c:v>
                </c:pt>
                <c:pt idx="4">
                  <c:v>All tests taken</c:v>
                </c:pt>
              </c:strCache>
            </c:strRef>
          </c:cat>
          <c:val>
            <c:numRef>
              <c:f>'Grade 10'!$C$3:$C$7</c:f>
              <c:numCache>
                <c:formatCode>General</c:formatCode>
                <c:ptCount val="5"/>
                <c:pt idx="0">
                  <c:v>91</c:v>
                </c:pt>
                <c:pt idx="1">
                  <c:v>74</c:v>
                </c:pt>
                <c:pt idx="2">
                  <c:v>94</c:v>
                </c:pt>
                <c:pt idx="3">
                  <c:v>75</c:v>
                </c:pt>
                <c:pt idx="4">
                  <c:v>64</c:v>
                </c:pt>
              </c:numCache>
            </c:numRef>
          </c:val>
        </c:ser>
        <c:dLbls>
          <c:showLegendKey val="0"/>
          <c:showVal val="0"/>
          <c:showCatName val="0"/>
          <c:showSerName val="0"/>
          <c:showPercent val="0"/>
          <c:showBubbleSize val="0"/>
        </c:dLbls>
        <c:gapWidth val="150"/>
        <c:axId val="141811712"/>
        <c:axId val="141813248"/>
      </c:barChart>
      <c:catAx>
        <c:axId val="141811712"/>
        <c:scaling>
          <c:orientation val="minMax"/>
        </c:scaling>
        <c:delete val="0"/>
        <c:axPos val="b"/>
        <c:majorTickMark val="out"/>
        <c:minorTickMark val="none"/>
        <c:tickLblPos val="nextTo"/>
        <c:crossAx val="141813248"/>
        <c:crosses val="autoZero"/>
        <c:auto val="1"/>
        <c:lblAlgn val="ctr"/>
        <c:lblOffset val="100"/>
        <c:noMultiLvlLbl val="0"/>
      </c:catAx>
      <c:valAx>
        <c:axId val="141813248"/>
        <c:scaling>
          <c:orientation val="minMax"/>
        </c:scaling>
        <c:delete val="0"/>
        <c:axPos val="l"/>
        <c:majorGridlines/>
        <c:numFmt formatCode="0" sourceLinked="1"/>
        <c:majorTickMark val="out"/>
        <c:minorTickMark val="none"/>
        <c:tickLblPos val="nextTo"/>
        <c:crossAx val="141811712"/>
        <c:crosses val="autoZero"/>
        <c:crossBetween val="between"/>
      </c:valAx>
    </c:plotArea>
    <c:legend>
      <c:legendPos val="r"/>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'Exit Level'!$B$1:$B$2</c:f>
              <c:strCache>
                <c:ptCount val="1"/>
                <c:pt idx="0">
                  <c:v>Exit-level Region</c:v>
                </c:pt>
              </c:strCache>
            </c:strRef>
          </c:tx>
          <c:invertIfNegative val="0"/>
          <c:cat>
            <c:strRef>
              <c:f>'Exit Level'!$A$3:$A$7</c:f>
              <c:strCache>
                <c:ptCount val="5"/>
                <c:pt idx="0">
                  <c:v>ELA</c:v>
                </c:pt>
                <c:pt idx="1">
                  <c:v>Mathematics</c:v>
                </c:pt>
                <c:pt idx="2">
                  <c:v>Social Studies</c:v>
                </c:pt>
                <c:pt idx="3">
                  <c:v>Science</c:v>
                </c:pt>
                <c:pt idx="4">
                  <c:v>All tests taken</c:v>
                </c:pt>
              </c:strCache>
            </c:strRef>
          </c:cat>
          <c:val>
            <c:numRef>
              <c:f>'Exit Level'!$B$3:$B$7</c:f>
              <c:numCache>
                <c:formatCode>0</c:formatCode>
                <c:ptCount val="5"/>
                <c:pt idx="0">
                  <c:v>95</c:v>
                </c:pt>
                <c:pt idx="1">
                  <c:v>92</c:v>
                </c:pt>
                <c:pt idx="2">
                  <c:v>99</c:v>
                </c:pt>
                <c:pt idx="3">
                  <c:v>95</c:v>
                </c:pt>
                <c:pt idx="4">
                  <c:v>87</c:v>
                </c:pt>
              </c:numCache>
            </c:numRef>
          </c:val>
        </c:ser>
        <c:ser>
          <c:idx val="1"/>
          <c:order val="1"/>
          <c:tx>
            <c:strRef>
              <c:f>'Exit Level'!$C$1:$C$2</c:f>
              <c:strCache>
                <c:ptCount val="1"/>
                <c:pt idx="0">
                  <c:v>Exit-level State</c:v>
                </c:pt>
              </c:strCache>
            </c:strRef>
          </c:tx>
          <c:invertIfNegative val="0"/>
          <c:cat>
            <c:strRef>
              <c:f>'Exit Level'!$A$3:$A$7</c:f>
              <c:strCache>
                <c:ptCount val="5"/>
                <c:pt idx="0">
                  <c:v>ELA</c:v>
                </c:pt>
                <c:pt idx="1">
                  <c:v>Mathematics</c:v>
                </c:pt>
                <c:pt idx="2">
                  <c:v>Social Studies</c:v>
                </c:pt>
                <c:pt idx="3">
                  <c:v>Science</c:v>
                </c:pt>
                <c:pt idx="4">
                  <c:v>All tests taken</c:v>
                </c:pt>
              </c:strCache>
            </c:strRef>
          </c:cat>
          <c:val>
            <c:numRef>
              <c:f>'Exit Level'!$C$3:$C$7</c:f>
              <c:numCache>
                <c:formatCode>General</c:formatCode>
                <c:ptCount val="5"/>
                <c:pt idx="0">
                  <c:v>93</c:v>
                </c:pt>
                <c:pt idx="1">
                  <c:v>91</c:v>
                </c:pt>
                <c:pt idx="2">
                  <c:v>98</c:v>
                </c:pt>
                <c:pt idx="3">
                  <c:v>94</c:v>
                </c:pt>
                <c:pt idx="4">
                  <c:v>86</c:v>
                </c:pt>
              </c:numCache>
            </c:numRef>
          </c:val>
        </c:ser>
        <c:dLbls>
          <c:showLegendKey val="0"/>
          <c:showVal val="0"/>
          <c:showCatName val="0"/>
          <c:showSerName val="0"/>
          <c:showPercent val="0"/>
          <c:showBubbleSize val="0"/>
        </c:dLbls>
        <c:gapWidth val="150"/>
        <c:axId val="141860864"/>
        <c:axId val="141862400"/>
      </c:barChart>
      <c:catAx>
        <c:axId val="141860864"/>
        <c:scaling>
          <c:orientation val="minMax"/>
        </c:scaling>
        <c:delete val="0"/>
        <c:axPos val="b"/>
        <c:majorTickMark val="out"/>
        <c:minorTickMark val="none"/>
        <c:tickLblPos val="nextTo"/>
        <c:crossAx val="141862400"/>
        <c:crosses val="autoZero"/>
        <c:auto val="1"/>
        <c:lblAlgn val="ctr"/>
        <c:lblOffset val="100"/>
        <c:noMultiLvlLbl val="0"/>
      </c:catAx>
      <c:valAx>
        <c:axId val="141862400"/>
        <c:scaling>
          <c:orientation val="minMax"/>
          <c:min val="0"/>
        </c:scaling>
        <c:delete val="0"/>
        <c:axPos val="l"/>
        <c:majorGridlines/>
        <c:numFmt formatCode="0" sourceLinked="1"/>
        <c:majorTickMark val="out"/>
        <c:minorTickMark val="none"/>
        <c:tickLblPos val="nextTo"/>
        <c:crossAx val="141860864"/>
        <c:crosses val="autoZero"/>
        <c:crossBetween val="between"/>
        <c:majorUnit val="10"/>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'Eng I Wtg'!$B$1:$B$2</c:f>
              <c:strCache>
                <c:ptCount val="1"/>
                <c:pt idx="0">
                  <c:v>English I Writing Region</c:v>
                </c:pt>
              </c:strCache>
            </c:strRef>
          </c:tx>
          <c:invertIfNegative val="0"/>
          <c:cat>
            <c:strRef>
              <c:f>'Eng I Wtg'!$A$3:$A$6</c:f>
              <c:strCache>
                <c:ptCount val="4"/>
                <c:pt idx="0">
                  <c:v>Level 1</c:v>
                </c:pt>
                <c:pt idx="1">
                  <c:v>Minimum</c:v>
                </c:pt>
                <c:pt idx="2">
                  <c:v>Level II</c:v>
                </c:pt>
                <c:pt idx="3">
                  <c:v>Level III</c:v>
                </c:pt>
              </c:strCache>
            </c:strRef>
          </c:cat>
          <c:val>
            <c:numRef>
              <c:f>'Eng I Wtg'!$B$3:$B$6</c:f>
              <c:numCache>
                <c:formatCode>General</c:formatCode>
                <c:ptCount val="4"/>
                <c:pt idx="0">
                  <c:v>41</c:v>
                </c:pt>
                <c:pt idx="1">
                  <c:v>11</c:v>
                </c:pt>
                <c:pt idx="2">
                  <c:v>59</c:v>
                </c:pt>
                <c:pt idx="3">
                  <c:v>4</c:v>
                </c:pt>
              </c:numCache>
            </c:numRef>
          </c:val>
        </c:ser>
        <c:ser>
          <c:idx val="1"/>
          <c:order val="1"/>
          <c:tx>
            <c:strRef>
              <c:f>'Eng I Wtg'!$C$1:$C$2</c:f>
              <c:strCache>
                <c:ptCount val="1"/>
                <c:pt idx="0">
                  <c:v>English I Writing State</c:v>
                </c:pt>
              </c:strCache>
            </c:strRef>
          </c:tx>
          <c:invertIfNegative val="0"/>
          <c:cat>
            <c:strRef>
              <c:f>'Eng I Wtg'!$A$3:$A$6</c:f>
              <c:strCache>
                <c:ptCount val="4"/>
                <c:pt idx="0">
                  <c:v>Level 1</c:v>
                </c:pt>
                <c:pt idx="1">
                  <c:v>Minimum</c:v>
                </c:pt>
                <c:pt idx="2">
                  <c:v>Level II</c:v>
                </c:pt>
                <c:pt idx="3">
                  <c:v>Level III</c:v>
                </c:pt>
              </c:strCache>
            </c:strRef>
          </c:cat>
          <c:val>
            <c:numRef>
              <c:f>'Eng I Wtg'!$C$3:$C$6</c:f>
              <c:numCache>
                <c:formatCode>General</c:formatCode>
                <c:ptCount val="4"/>
                <c:pt idx="0">
                  <c:v>45</c:v>
                </c:pt>
                <c:pt idx="1">
                  <c:v>12</c:v>
                </c:pt>
                <c:pt idx="2">
                  <c:v>55</c:v>
                </c:pt>
                <c:pt idx="3">
                  <c:v>3</c:v>
                </c:pt>
              </c:numCache>
            </c:numRef>
          </c:val>
        </c:ser>
        <c:dLbls>
          <c:showLegendKey val="0"/>
          <c:showVal val="0"/>
          <c:showCatName val="0"/>
          <c:showSerName val="0"/>
          <c:showPercent val="0"/>
          <c:showBubbleSize val="0"/>
        </c:dLbls>
        <c:gapWidth val="150"/>
        <c:axId val="139801344"/>
        <c:axId val="139802880"/>
      </c:barChart>
      <c:catAx>
        <c:axId val="139801344"/>
        <c:scaling>
          <c:orientation val="minMax"/>
        </c:scaling>
        <c:delete val="0"/>
        <c:axPos val="b"/>
        <c:majorTickMark val="out"/>
        <c:minorTickMark val="none"/>
        <c:tickLblPos val="nextTo"/>
        <c:crossAx val="139802880"/>
        <c:crosses val="autoZero"/>
        <c:auto val="1"/>
        <c:lblAlgn val="ctr"/>
        <c:lblOffset val="100"/>
        <c:noMultiLvlLbl val="0"/>
      </c:catAx>
      <c:valAx>
        <c:axId val="139802880"/>
        <c:scaling>
          <c:orientation val="minMax"/>
          <c:max val="100"/>
        </c:scaling>
        <c:delete val="0"/>
        <c:axPos val="l"/>
        <c:majorGridlines/>
        <c:numFmt formatCode="General" sourceLinked="1"/>
        <c:majorTickMark val="out"/>
        <c:minorTickMark val="none"/>
        <c:tickLblPos val="nextTo"/>
        <c:crossAx val="13980134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'Eng II Rdg'!$B$1:$B$2</c:f>
              <c:strCache>
                <c:ptCount val="1"/>
                <c:pt idx="0">
                  <c:v>English II Reading Region</c:v>
                </c:pt>
              </c:strCache>
            </c:strRef>
          </c:tx>
          <c:invertIfNegative val="0"/>
          <c:cat>
            <c:strRef>
              <c:f>'Eng II Rdg'!$A$3:$A$6</c:f>
              <c:strCache>
                <c:ptCount val="4"/>
                <c:pt idx="0">
                  <c:v>Level 1</c:v>
                </c:pt>
                <c:pt idx="1">
                  <c:v>Minimum</c:v>
                </c:pt>
                <c:pt idx="2">
                  <c:v>Level II</c:v>
                </c:pt>
                <c:pt idx="3">
                  <c:v>Level III</c:v>
                </c:pt>
              </c:strCache>
            </c:strRef>
          </c:cat>
          <c:val>
            <c:numRef>
              <c:f>'Eng II Rdg'!$B$3:$B$6</c:f>
              <c:numCache>
                <c:formatCode>General</c:formatCode>
                <c:ptCount val="4"/>
                <c:pt idx="0">
                  <c:v>28</c:v>
                </c:pt>
                <c:pt idx="1">
                  <c:v>6</c:v>
                </c:pt>
                <c:pt idx="2">
                  <c:v>72</c:v>
                </c:pt>
                <c:pt idx="3">
                  <c:v>11</c:v>
                </c:pt>
              </c:numCache>
            </c:numRef>
          </c:val>
        </c:ser>
        <c:ser>
          <c:idx val="1"/>
          <c:order val="1"/>
          <c:tx>
            <c:strRef>
              <c:f>'Eng II Rdg'!$C$1:$C$2</c:f>
              <c:strCache>
                <c:ptCount val="1"/>
                <c:pt idx="0">
                  <c:v>English II Reading State</c:v>
                </c:pt>
              </c:strCache>
            </c:strRef>
          </c:tx>
          <c:invertIfNegative val="0"/>
          <c:cat>
            <c:strRef>
              <c:f>'Eng II Rdg'!$A$3:$A$6</c:f>
              <c:strCache>
                <c:ptCount val="4"/>
                <c:pt idx="0">
                  <c:v>Level 1</c:v>
                </c:pt>
                <c:pt idx="1">
                  <c:v>Minimum</c:v>
                </c:pt>
                <c:pt idx="2">
                  <c:v>Level II</c:v>
                </c:pt>
                <c:pt idx="3">
                  <c:v>Level III</c:v>
                </c:pt>
              </c:strCache>
            </c:strRef>
          </c:cat>
          <c:val>
            <c:numRef>
              <c:f>'Eng II Rdg'!$C$3:$C$6</c:f>
              <c:numCache>
                <c:formatCode>General</c:formatCode>
                <c:ptCount val="4"/>
                <c:pt idx="0">
                  <c:v>39</c:v>
                </c:pt>
                <c:pt idx="1">
                  <c:v>7</c:v>
                </c:pt>
                <c:pt idx="2">
                  <c:v>61</c:v>
                </c:pt>
                <c:pt idx="3">
                  <c:v>9</c:v>
                </c:pt>
              </c:numCache>
            </c:numRef>
          </c:val>
        </c:ser>
        <c:dLbls>
          <c:showLegendKey val="0"/>
          <c:showVal val="0"/>
          <c:showCatName val="0"/>
          <c:showSerName val="0"/>
          <c:showPercent val="0"/>
          <c:showBubbleSize val="0"/>
        </c:dLbls>
        <c:gapWidth val="150"/>
        <c:axId val="139846784"/>
        <c:axId val="139848320"/>
      </c:barChart>
      <c:catAx>
        <c:axId val="139846784"/>
        <c:scaling>
          <c:orientation val="minMax"/>
        </c:scaling>
        <c:delete val="0"/>
        <c:axPos val="b"/>
        <c:majorTickMark val="out"/>
        <c:minorTickMark val="none"/>
        <c:tickLblPos val="nextTo"/>
        <c:crossAx val="139848320"/>
        <c:crosses val="autoZero"/>
        <c:auto val="1"/>
        <c:lblAlgn val="ctr"/>
        <c:lblOffset val="100"/>
        <c:noMultiLvlLbl val="0"/>
      </c:catAx>
      <c:valAx>
        <c:axId val="139848320"/>
        <c:scaling>
          <c:orientation val="minMax"/>
          <c:max val="100"/>
        </c:scaling>
        <c:delete val="0"/>
        <c:axPos val="l"/>
        <c:majorGridlines/>
        <c:numFmt formatCode="General" sourceLinked="1"/>
        <c:majorTickMark val="out"/>
        <c:minorTickMark val="none"/>
        <c:tickLblPos val="nextTo"/>
        <c:crossAx val="139846784"/>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'Eng II Wtg'!$B$1:$B$2</c:f>
              <c:strCache>
                <c:ptCount val="1"/>
                <c:pt idx="0">
                  <c:v>English II Writing  Region</c:v>
                </c:pt>
              </c:strCache>
            </c:strRef>
          </c:tx>
          <c:invertIfNegative val="0"/>
          <c:cat>
            <c:strRef>
              <c:f>'Eng II Wtg'!$A$3:$A$6</c:f>
              <c:strCache>
                <c:ptCount val="4"/>
                <c:pt idx="0">
                  <c:v>Level 1</c:v>
                </c:pt>
                <c:pt idx="1">
                  <c:v>Minimum</c:v>
                </c:pt>
                <c:pt idx="2">
                  <c:v>Level II</c:v>
                </c:pt>
                <c:pt idx="3">
                  <c:v>Level III</c:v>
                </c:pt>
              </c:strCache>
            </c:strRef>
          </c:cat>
          <c:val>
            <c:numRef>
              <c:f>'Eng II Wtg'!$B$3:$B$6</c:f>
              <c:numCache>
                <c:formatCode>General</c:formatCode>
                <c:ptCount val="4"/>
                <c:pt idx="0">
                  <c:v>46</c:v>
                </c:pt>
                <c:pt idx="1">
                  <c:v>8</c:v>
                </c:pt>
                <c:pt idx="2">
                  <c:v>54</c:v>
                </c:pt>
                <c:pt idx="3">
                  <c:v>2</c:v>
                </c:pt>
              </c:numCache>
            </c:numRef>
          </c:val>
        </c:ser>
        <c:ser>
          <c:idx val="1"/>
          <c:order val="1"/>
          <c:tx>
            <c:strRef>
              <c:f>'Eng II Wtg'!$C$1:$C$2</c:f>
              <c:strCache>
                <c:ptCount val="1"/>
                <c:pt idx="0">
                  <c:v>English II Writing  State</c:v>
                </c:pt>
              </c:strCache>
            </c:strRef>
          </c:tx>
          <c:invertIfNegative val="0"/>
          <c:cat>
            <c:strRef>
              <c:f>'Eng II Wtg'!$A$3:$A$6</c:f>
              <c:strCache>
                <c:ptCount val="4"/>
                <c:pt idx="0">
                  <c:v>Level 1</c:v>
                </c:pt>
                <c:pt idx="1">
                  <c:v>Minimum</c:v>
                </c:pt>
                <c:pt idx="2">
                  <c:v>Level II</c:v>
                </c:pt>
                <c:pt idx="3">
                  <c:v>Level III</c:v>
                </c:pt>
              </c:strCache>
            </c:strRef>
          </c:cat>
          <c:val>
            <c:numRef>
              <c:f>'Eng II Wtg'!$C$3:$C$6</c:f>
              <c:numCache>
                <c:formatCode>General</c:formatCode>
                <c:ptCount val="4"/>
                <c:pt idx="0">
                  <c:v>54</c:v>
                </c:pt>
                <c:pt idx="1">
                  <c:v>7</c:v>
                </c:pt>
                <c:pt idx="2">
                  <c:v>46</c:v>
                </c:pt>
                <c:pt idx="3">
                  <c:v>2</c:v>
                </c:pt>
              </c:numCache>
            </c:numRef>
          </c:val>
        </c:ser>
        <c:dLbls>
          <c:showLegendKey val="0"/>
          <c:showVal val="0"/>
          <c:showCatName val="0"/>
          <c:showSerName val="0"/>
          <c:showPercent val="0"/>
          <c:showBubbleSize val="0"/>
        </c:dLbls>
        <c:gapWidth val="150"/>
        <c:axId val="140944512"/>
        <c:axId val="140946048"/>
      </c:barChart>
      <c:catAx>
        <c:axId val="140944512"/>
        <c:scaling>
          <c:orientation val="minMax"/>
        </c:scaling>
        <c:delete val="0"/>
        <c:axPos val="b"/>
        <c:majorTickMark val="out"/>
        <c:minorTickMark val="none"/>
        <c:tickLblPos val="nextTo"/>
        <c:crossAx val="140946048"/>
        <c:crosses val="autoZero"/>
        <c:auto val="1"/>
        <c:lblAlgn val="ctr"/>
        <c:lblOffset val="100"/>
        <c:noMultiLvlLbl val="0"/>
      </c:catAx>
      <c:valAx>
        <c:axId val="140946048"/>
        <c:scaling>
          <c:orientation val="minMax"/>
          <c:max val="100"/>
        </c:scaling>
        <c:delete val="0"/>
        <c:axPos val="l"/>
        <c:majorGridlines/>
        <c:numFmt formatCode="General" sourceLinked="1"/>
        <c:majorTickMark val="out"/>
        <c:minorTickMark val="none"/>
        <c:tickLblPos val="nextTo"/>
        <c:crossAx val="140944512"/>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'Eng III Rdg'!$B$1:$B$2</c:f>
              <c:strCache>
                <c:ptCount val="1"/>
                <c:pt idx="0">
                  <c:v>English III Reading Region</c:v>
                </c:pt>
              </c:strCache>
            </c:strRef>
          </c:tx>
          <c:invertIfNegative val="0"/>
          <c:cat>
            <c:strRef>
              <c:f>'Eng III Rdg'!$A$3:$A$6</c:f>
              <c:strCache>
                <c:ptCount val="4"/>
                <c:pt idx="0">
                  <c:v>Level 1</c:v>
                </c:pt>
                <c:pt idx="1">
                  <c:v>Minimum</c:v>
                </c:pt>
                <c:pt idx="2">
                  <c:v>Level II</c:v>
                </c:pt>
                <c:pt idx="3">
                  <c:v>Level III</c:v>
                </c:pt>
              </c:strCache>
            </c:strRef>
          </c:cat>
          <c:val>
            <c:numRef>
              <c:f>'Eng III Rdg'!$B$3:$B$6</c:f>
              <c:numCache>
                <c:formatCode>General</c:formatCode>
                <c:ptCount val="4"/>
                <c:pt idx="0">
                  <c:v>47</c:v>
                </c:pt>
                <c:pt idx="1">
                  <c:v>5</c:v>
                </c:pt>
                <c:pt idx="2">
                  <c:v>53</c:v>
                </c:pt>
                <c:pt idx="3">
                  <c:v>20</c:v>
                </c:pt>
              </c:numCache>
            </c:numRef>
          </c:val>
        </c:ser>
        <c:ser>
          <c:idx val="1"/>
          <c:order val="1"/>
          <c:tx>
            <c:strRef>
              <c:f>'Eng III Rdg'!$C$1:$C$2</c:f>
              <c:strCache>
                <c:ptCount val="1"/>
                <c:pt idx="0">
                  <c:v>English III Reading State</c:v>
                </c:pt>
              </c:strCache>
            </c:strRef>
          </c:tx>
          <c:invertIfNegative val="0"/>
          <c:cat>
            <c:strRef>
              <c:f>'Eng III Rdg'!$A$3:$A$6</c:f>
              <c:strCache>
                <c:ptCount val="4"/>
                <c:pt idx="0">
                  <c:v>Level 1</c:v>
                </c:pt>
                <c:pt idx="1">
                  <c:v>Minimum</c:v>
                </c:pt>
                <c:pt idx="2">
                  <c:v>Level II</c:v>
                </c:pt>
                <c:pt idx="3">
                  <c:v>Level III</c:v>
                </c:pt>
              </c:strCache>
            </c:strRef>
          </c:cat>
          <c:val>
            <c:numRef>
              <c:f>'Eng III Rdg'!$C$3:$C$6</c:f>
              <c:numCache>
                <c:formatCode>General</c:formatCode>
                <c:ptCount val="4"/>
                <c:pt idx="0">
                  <c:v>50</c:v>
                </c:pt>
                <c:pt idx="1">
                  <c:v>6</c:v>
                </c:pt>
                <c:pt idx="2">
                  <c:v>50</c:v>
                </c:pt>
                <c:pt idx="3">
                  <c:v>15</c:v>
                </c:pt>
              </c:numCache>
            </c:numRef>
          </c:val>
        </c:ser>
        <c:dLbls>
          <c:showLegendKey val="0"/>
          <c:showVal val="0"/>
          <c:showCatName val="0"/>
          <c:showSerName val="0"/>
          <c:showPercent val="0"/>
          <c:showBubbleSize val="0"/>
        </c:dLbls>
        <c:gapWidth val="150"/>
        <c:axId val="141128832"/>
        <c:axId val="141130368"/>
      </c:barChart>
      <c:catAx>
        <c:axId val="141128832"/>
        <c:scaling>
          <c:orientation val="minMax"/>
        </c:scaling>
        <c:delete val="0"/>
        <c:axPos val="b"/>
        <c:majorTickMark val="out"/>
        <c:minorTickMark val="none"/>
        <c:tickLblPos val="nextTo"/>
        <c:crossAx val="141130368"/>
        <c:crosses val="autoZero"/>
        <c:auto val="1"/>
        <c:lblAlgn val="ctr"/>
        <c:lblOffset val="100"/>
        <c:noMultiLvlLbl val="0"/>
      </c:catAx>
      <c:valAx>
        <c:axId val="141130368"/>
        <c:scaling>
          <c:orientation val="minMax"/>
          <c:max val="100"/>
        </c:scaling>
        <c:delete val="0"/>
        <c:axPos val="l"/>
        <c:majorGridlines/>
        <c:numFmt formatCode="General" sourceLinked="1"/>
        <c:majorTickMark val="out"/>
        <c:minorTickMark val="none"/>
        <c:tickLblPos val="nextTo"/>
        <c:crossAx val="141128832"/>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'Eng III Wtg'!$B$1:$B$2</c:f>
              <c:strCache>
                <c:ptCount val="1"/>
                <c:pt idx="0">
                  <c:v>English III Writing Region</c:v>
                </c:pt>
              </c:strCache>
            </c:strRef>
          </c:tx>
          <c:invertIfNegative val="0"/>
          <c:cat>
            <c:strRef>
              <c:f>'Eng III Wtg'!$A$3:$A$6</c:f>
              <c:strCache>
                <c:ptCount val="4"/>
                <c:pt idx="0">
                  <c:v>Level 1</c:v>
                </c:pt>
                <c:pt idx="1">
                  <c:v>Minimum</c:v>
                </c:pt>
                <c:pt idx="2">
                  <c:v>Level II</c:v>
                </c:pt>
                <c:pt idx="3">
                  <c:v>Level III</c:v>
                </c:pt>
              </c:strCache>
            </c:strRef>
          </c:cat>
          <c:val>
            <c:numRef>
              <c:f>'Eng III Wtg'!$B$3:$B$6</c:f>
              <c:numCache>
                <c:formatCode>General</c:formatCode>
                <c:ptCount val="4"/>
                <c:pt idx="0">
                  <c:v>56</c:v>
                </c:pt>
                <c:pt idx="1">
                  <c:v>12</c:v>
                </c:pt>
                <c:pt idx="2">
                  <c:v>44</c:v>
                </c:pt>
                <c:pt idx="3">
                  <c:v>10</c:v>
                </c:pt>
              </c:numCache>
            </c:numRef>
          </c:val>
        </c:ser>
        <c:ser>
          <c:idx val="1"/>
          <c:order val="1"/>
          <c:tx>
            <c:strRef>
              <c:f>'Eng III Wtg'!$C$1:$C$2</c:f>
              <c:strCache>
                <c:ptCount val="1"/>
                <c:pt idx="0">
                  <c:v>English III Writing State</c:v>
                </c:pt>
              </c:strCache>
            </c:strRef>
          </c:tx>
          <c:invertIfNegative val="0"/>
          <c:cat>
            <c:strRef>
              <c:f>'Eng III Wtg'!$A$3:$A$6</c:f>
              <c:strCache>
                <c:ptCount val="4"/>
                <c:pt idx="0">
                  <c:v>Level 1</c:v>
                </c:pt>
                <c:pt idx="1">
                  <c:v>Minimum</c:v>
                </c:pt>
                <c:pt idx="2">
                  <c:v>Level II</c:v>
                </c:pt>
                <c:pt idx="3">
                  <c:v>Level III</c:v>
                </c:pt>
              </c:strCache>
            </c:strRef>
          </c:cat>
          <c:val>
            <c:numRef>
              <c:f>'Eng III Wtg'!$C$3:$C$6</c:f>
              <c:numCache>
                <c:formatCode>General</c:formatCode>
                <c:ptCount val="4"/>
                <c:pt idx="0">
                  <c:v>62</c:v>
                </c:pt>
                <c:pt idx="1">
                  <c:v>13</c:v>
                </c:pt>
                <c:pt idx="2">
                  <c:v>38</c:v>
                </c:pt>
                <c:pt idx="3">
                  <c:v>7</c:v>
                </c:pt>
              </c:numCache>
            </c:numRef>
          </c:val>
        </c:ser>
        <c:dLbls>
          <c:showLegendKey val="0"/>
          <c:showVal val="0"/>
          <c:showCatName val="0"/>
          <c:showSerName val="0"/>
          <c:showPercent val="0"/>
          <c:showBubbleSize val="0"/>
        </c:dLbls>
        <c:gapWidth val="150"/>
        <c:axId val="141038720"/>
        <c:axId val="141040256"/>
      </c:barChart>
      <c:catAx>
        <c:axId val="141038720"/>
        <c:scaling>
          <c:orientation val="minMax"/>
        </c:scaling>
        <c:delete val="0"/>
        <c:axPos val="b"/>
        <c:majorTickMark val="out"/>
        <c:minorTickMark val="none"/>
        <c:tickLblPos val="nextTo"/>
        <c:crossAx val="141040256"/>
        <c:crosses val="autoZero"/>
        <c:auto val="1"/>
        <c:lblAlgn val="ctr"/>
        <c:lblOffset val="100"/>
        <c:noMultiLvlLbl val="0"/>
      </c:catAx>
      <c:valAx>
        <c:axId val="141040256"/>
        <c:scaling>
          <c:orientation val="minMax"/>
          <c:max val="100"/>
        </c:scaling>
        <c:delete val="0"/>
        <c:axPos val="l"/>
        <c:majorGridlines/>
        <c:numFmt formatCode="General" sourceLinked="1"/>
        <c:majorTickMark val="out"/>
        <c:minorTickMark val="none"/>
        <c:tickLblPos val="nextTo"/>
        <c:crossAx val="141038720"/>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'Alg I'!$B$1:$B$2</c:f>
              <c:strCache>
                <c:ptCount val="1"/>
                <c:pt idx="0">
                  <c:v>Algebra I Region</c:v>
                </c:pt>
              </c:strCache>
            </c:strRef>
          </c:tx>
          <c:invertIfNegative val="0"/>
          <c:cat>
            <c:strRef>
              <c:f>'Alg I'!$A$3:$A$6</c:f>
              <c:strCache>
                <c:ptCount val="4"/>
                <c:pt idx="0">
                  <c:v>Level 1</c:v>
                </c:pt>
                <c:pt idx="1">
                  <c:v>Minimum</c:v>
                </c:pt>
                <c:pt idx="2">
                  <c:v>Level II</c:v>
                </c:pt>
                <c:pt idx="3">
                  <c:v>Level III</c:v>
                </c:pt>
              </c:strCache>
            </c:strRef>
          </c:cat>
          <c:val>
            <c:numRef>
              <c:f>'Alg I'!$B$3:$B$6</c:f>
              <c:numCache>
                <c:formatCode>General</c:formatCode>
                <c:ptCount val="4"/>
                <c:pt idx="0">
                  <c:v>15</c:v>
                </c:pt>
                <c:pt idx="1">
                  <c:v>7</c:v>
                </c:pt>
                <c:pt idx="2">
                  <c:v>85</c:v>
                </c:pt>
                <c:pt idx="3">
                  <c:v>18</c:v>
                </c:pt>
              </c:numCache>
            </c:numRef>
          </c:val>
        </c:ser>
        <c:ser>
          <c:idx val="1"/>
          <c:order val="1"/>
          <c:tx>
            <c:strRef>
              <c:f>'Alg I'!$C$1:$C$2</c:f>
              <c:strCache>
                <c:ptCount val="1"/>
                <c:pt idx="0">
                  <c:v>Algebra I State</c:v>
                </c:pt>
              </c:strCache>
            </c:strRef>
          </c:tx>
          <c:invertIfNegative val="0"/>
          <c:cat>
            <c:strRef>
              <c:f>'Alg I'!$A$3:$A$6</c:f>
              <c:strCache>
                <c:ptCount val="4"/>
                <c:pt idx="0">
                  <c:v>Level 1</c:v>
                </c:pt>
                <c:pt idx="1">
                  <c:v>Minimum</c:v>
                </c:pt>
                <c:pt idx="2">
                  <c:v>Level II</c:v>
                </c:pt>
                <c:pt idx="3">
                  <c:v>Level III</c:v>
                </c:pt>
              </c:strCache>
            </c:strRef>
          </c:cat>
          <c:val>
            <c:numRef>
              <c:f>'Alg I'!$C$3:$C$6</c:f>
              <c:numCache>
                <c:formatCode>General</c:formatCode>
                <c:ptCount val="4"/>
                <c:pt idx="0">
                  <c:v>17</c:v>
                </c:pt>
                <c:pt idx="1">
                  <c:v>8</c:v>
                </c:pt>
                <c:pt idx="2">
                  <c:v>83</c:v>
                </c:pt>
                <c:pt idx="3">
                  <c:v>17</c:v>
                </c:pt>
              </c:numCache>
            </c:numRef>
          </c:val>
        </c:ser>
        <c:dLbls>
          <c:showLegendKey val="0"/>
          <c:showVal val="0"/>
          <c:showCatName val="0"/>
          <c:showSerName val="0"/>
          <c:showPercent val="0"/>
          <c:showBubbleSize val="0"/>
        </c:dLbls>
        <c:gapWidth val="150"/>
        <c:axId val="141079680"/>
        <c:axId val="141081216"/>
      </c:barChart>
      <c:catAx>
        <c:axId val="141079680"/>
        <c:scaling>
          <c:orientation val="minMax"/>
        </c:scaling>
        <c:delete val="0"/>
        <c:axPos val="b"/>
        <c:majorTickMark val="out"/>
        <c:minorTickMark val="none"/>
        <c:tickLblPos val="nextTo"/>
        <c:crossAx val="141081216"/>
        <c:crosses val="autoZero"/>
        <c:auto val="1"/>
        <c:lblAlgn val="ctr"/>
        <c:lblOffset val="100"/>
        <c:noMultiLvlLbl val="0"/>
      </c:catAx>
      <c:valAx>
        <c:axId val="141081216"/>
        <c:scaling>
          <c:orientation val="minMax"/>
          <c:max val="100"/>
        </c:scaling>
        <c:delete val="0"/>
        <c:axPos val="l"/>
        <c:majorGridlines/>
        <c:numFmt formatCode="General" sourceLinked="1"/>
        <c:majorTickMark val="out"/>
        <c:minorTickMark val="none"/>
        <c:tickLblPos val="nextTo"/>
        <c:crossAx val="141079680"/>
        <c:crosses val="autoZero"/>
        <c:crossBetween val="between"/>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Geom!$B$2</c:f>
              <c:strCache>
                <c:ptCount val="1"/>
                <c:pt idx="0">
                  <c:v>Region</c:v>
                </c:pt>
              </c:strCache>
            </c:strRef>
          </c:tx>
          <c:invertIfNegative val="0"/>
          <c:cat>
            <c:strRef>
              <c:f>Geom!$A$3:$A$6</c:f>
              <c:strCache>
                <c:ptCount val="4"/>
                <c:pt idx="0">
                  <c:v>Level 1</c:v>
                </c:pt>
                <c:pt idx="1">
                  <c:v>Minimum</c:v>
                </c:pt>
                <c:pt idx="2">
                  <c:v>Level II</c:v>
                </c:pt>
                <c:pt idx="3">
                  <c:v>Level III</c:v>
                </c:pt>
              </c:strCache>
            </c:strRef>
          </c:cat>
          <c:val>
            <c:numRef>
              <c:f>Geom!$B$3:$B$6</c:f>
              <c:numCache>
                <c:formatCode>General</c:formatCode>
                <c:ptCount val="4"/>
                <c:pt idx="0">
                  <c:v>2</c:v>
                </c:pt>
                <c:pt idx="1">
                  <c:v>1</c:v>
                </c:pt>
                <c:pt idx="2">
                  <c:v>98</c:v>
                </c:pt>
                <c:pt idx="3">
                  <c:v>43</c:v>
                </c:pt>
              </c:numCache>
            </c:numRef>
          </c:val>
        </c:ser>
        <c:ser>
          <c:idx val="1"/>
          <c:order val="1"/>
          <c:tx>
            <c:strRef>
              <c:f>Geom!$C$2</c:f>
              <c:strCache>
                <c:ptCount val="1"/>
                <c:pt idx="0">
                  <c:v>State</c:v>
                </c:pt>
              </c:strCache>
            </c:strRef>
          </c:tx>
          <c:invertIfNegative val="0"/>
          <c:cat>
            <c:strRef>
              <c:f>Geom!$A$3:$A$6</c:f>
              <c:strCache>
                <c:ptCount val="4"/>
                <c:pt idx="0">
                  <c:v>Level 1</c:v>
                </c:pt>
                <c:pt idx="1">
                  <c:v>Minimum</c:v>
                </c:pt>
                <c:pt idx="2">
                  <c:v>Level II</c:v>
                </c:pt>
                <c:pt idx="3">
                  <c:v>Level III</c:v>
                </c:pt>
              </c:strCache>
            </c:strRef>
          </c:cat>
          <c:val>
            <c:numRef>
              <c:f>Geom!$C$3:$C$6</c:f>
              <c:numCache>
                <c:formatCode>General</c:formatCode>
                <c:ptCount val="4"/>
                <c:pt idx="0">
                  <c:v>2</c:v>
                </c:pt>
                <c:pt idx="1">
                  <c:v>1</c:v>
                </c:pt>
                <c:pt idx="2">
                  <c:v>98</c:v>
                </c:pt>
                <c:pt idx="3">
                  <c:v>41</c:v>
                </c:pt>
              </c:numCache>
            </c:numRef>
          </c:val>
        </c:ser>
        <c:dLbls>
          <c:showLegendKey val="0"/>
          <c:showVal val="0"/>
          <c:showCatName val="0"/>
          <c:showSerName val="0"/>
          <c:showPercent val="0"/>
          <c:showBubbleSize val="0"/>
        </c:dLbls>
        <c:gapWidth val="150"/>
        <c:axId val="141206656"/>
        <c:axId val="141208192"/>
      </c:barChart>
      <c:catAx>
        <c:axId val="141206656"/>
        <c:scaling>
          <c:orientation val="minMax"/>
        </c:scaling>
        <c:delete val="0"/>
        <c:axPos val="b"/>
        <c:majorTickMark val="out"/>
        <c:minorTickMark val="none"/>
        <c:tickLblPos val="nextTo"/>
        <c:crossAx val="141208192"/>
        <c:crosses val="autoZero"/>
        <c:auto val="1"/>
        <c:lblAlgn val="ctr"/>
        <c:lblOffset val="100"/>
        <c:noMultiLvlLbl val="0"/>
      </c:catAx>
      <c:valAx>
        <c:axId val="141208192"/>
        <c:scaling>
          <c:orientation val="minMax"/>
          <c:max val="100"/>
        </c:scaling>
        <c:delete val="0"/>
        <c:axPos val="l"/>
        <c:majorGridlines/>
        <c:numFmt formatCode="General" sourceLinked="1"/>
        <c:majorTickMark val="out"/>
        <c:minorTickMark val="none"/>
        <c:tickLblPos val="nextTo"/>
        <c:crossAx val="141206656"/>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'Alg II'!$B$1:$B$2</c:f>
              <c:strCache>
                <c:ptCount val="1"/>
                <c:pt idx="0">
                  <c:v>Algebra II Region</c:v>
                </c:pt>
              </c:strCache>
            </c:strRef>
          </c:tx>
          <c:invertIfNegative val="0"/>
          <c:cat>
            <c:strRef>
              <c:f>'Alg II'!$A$3:$A$6</c:f>
              <c:strCache>
                <c:ptCount val="4"/>
                <c:pt idx="0">
                  <c:v>Level 1</c:v>
                </c:pt>
                <c:pt idx="1">
                  <c:v>Minimum</c:v>
                </c:pt>
                <c:pt idx="2">
                  <c:v>Level II</c:v>
                </c:pt>
                <c:pt idx="3">
                  <c:v>Level III</c:v>
                </c:pt>
              </c:strCache>
            </c:strRef>
          </c:cat>
          <c:val>
            <c:numRef>
              <c:f>'Alg II'!$B$3:$B$6</c:f>
              <c:numCache>
                <c:formatCode>General</c:formatCode>
                <c:ptCount val="4"/>
                <c:pt idx="0">
                  <c:v>40</c:v>
                </c:pt>
                <c:pt idx="1">
                  <c:v>14</c:v>
                </c:pt>
                <c:pt idx="2">
                  <c:v>60</c:v>
                </c:pt>
                <c:pt idx="3">
                  <c:v>20</c:v>
                </c:pt>
              </c:numCache>
            </c:numRef>
          </c:val>
        </c:ser>
        <c:ser>
          <c:idx val="1"/>
          <c:order val="1"/>
          <c:tx>
            <c:strRef>
              <c:f>'Alg II'!$C$1:$C$2</c:f>
              <c:strCache>
                <c:ptCount val="1"/>
                <c:pt idx="0">
                  <c:v>Algebra II State</c:v>
                </c:pt>
              </c:strCache>
            </c:strRef>
          </c:tx>
          <c:invertIfNegative val="0"/>
          <c:cat>
            <c:strRef>
              <c:f>'Alg II'!$A$3:$A$6</c:f>
              <c:strCache>
                <c:ptCount val="4"/>
                <c:pt idx="0">
                  <c:v>Level 1</c:v>
                </c:pt>
                <c:pt idx="1">
                  <c:v>Minimum</c:v>
                </c:pt>
                <c:pt idx="2">
                  <c:v>Level II</c:v>
                </c:pt>
                <c:pt idx="3">
                  <c:v>Level III</c:v>
                </c:pt>
              </c:strCache>
            </c:strRef>
          </c:cat>
          <c:val>
            <c:numRef>
              <c:f>'Alg II'!$C$3:$C$6</c:f>
              <c:numCache>
                <c:formatCode>General</c:formatCode>
                <c:ptCount val="4"/>
                <c:pt idx="0">
                  <c:v>35</c:v>
                </c:pt>
                <c:pt idx="1">
                  <c:v>13</c:v>
                </c:pt>
                <c:pt idx="2">
                  <c:v>65</c:v>
                </c:pt>
                <c:pt idx="3">
                  <c:v>24</c:v>
                </c:pt>
              </c:numCache>
            </c:numRef>
          </c:val>
        </c:ser>
        <c:dLbls>
          <c:showLegendKey val="0"/>
          <c:showVal val="0"/>
          <c:showCatName val="0"/>
          <c:showSerName val="0"/>
          <c:showPercent val="0"/>
          <c:showBubbleSize val="0"/>
        </c:dLbls>
        <c:gapWidth val="150"/>
        <c:axId val="141235328"/>
        <c:axId val="141236864"/>
      </c:barChart>
      <c:catAx>
        <c:axId val="141235328"/>
        <c:scaling>
          <c:orientation val="minMax"/>
        </c:scaling>
        <c:delete val="0"/>
        <c:axPos val="b"/>
        <c:majorTickMark val="out"/>
        <c:minorTickMark val="none"/>
        <c:tickLblPos val="nextTo"/>
        <c:crossAx val="141236864"/>
        <c:crosses val="autoZero"/>
        <c:auto val="1"/>
        <c:lblAlgn val="ctr"/>
        <c:lblOffset val="100"/>
        <c:noMultiLvlLbl val="0"/>
      </c:catAx>
      <c:valAx>
        <c:axId val="141236864"/>
        <c:scaling>
          <c:orientation val="minMax"/>
          <c:max val="100"/>
        </c:scaling>
        <c:delete val="0"/>
        <c:axPos val="l"/>
        <c:majorGridlines/>
        <c:numFmt formatCode="General" sourceLinked="1"/>
        <c:majorTickMark val="out"/>
        <c:minorTickMark val="none"/>
        <c:tickLblPos val="nextTo"/>
        <c:crossAx val="141235328"/>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54084-AE1B-4D33-8373-0A98D7DD6674}" type="doc">
      <dgm:prSet loTypeId="urn:microsoft.com/office/officeart/2005/8/layout/radial6" loCatId="cycle" qsTypeId="urn:microsoft.com/office/officeart/2005/8/quickstyle/3D1" qsCatId="3D" csTypeId="urn:microsoft.com/office/officeart/2005/8/colors/accent0_3" csCatId="mainScheme" phldr="1"/>
      <dgm:spPr/>
      <dgm:t>
        <a:bodyPr/>
        <a:lstStyle/>
        <a:p>
          <a:endParaRPr lang="en-US"/>
        </a:p>
      </dgm:t>
    </dgm:pt>
    <dgm:pt modelId="{64590FEB-5D3C-4766-9BFD-7A91237EBA7B}">
      <dgm:prSet custT="1"/>
      <dgm:spPr>
        <a:solidFill>
          <a:schemeClr val="bg1">
            <a:lumMod val="75000"/>
          </a:schemeClr>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Counselors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D8BE371D-ED99-431B-8667-CB16E1D4FFF8}" type="parTrans" cxnId="{6364C51C-814A-407D-ABAC-9672AE12F2F5}">
      <dgm:prSet/>
      <dgm:spPr/>
      <dgm:t>
        <a:bodyPr/>
        <a:lstStyle/>
        <a:p>
          <a:endParaRPr lang="en-US"/>
        </a:p>
      </dgm:t>
    </dgm:pt>
    <dgm:pt modelId="{76CF181D-08BD-4A55-8141-A24EE6550C8E}" type="sibTrans" cxnId="{6364C51C-814A-407D-ABAC-9672AE12F2F5}">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574D2851-F008-4179-A36C-648B7A7CC2CF}">
      <dgm:prSet custT="1"/>
      <dgm:spPr>
        <a:solidFill>
          <a:schemeClr val="bg1">
            <a:lumMod val="75000"/>
          </a:schemeClr>
        </a:solidFill>
      </dgm:spPr>
      <dgm:t>
        <a:bodyPr/>
        <a:lstStyle/>
        <a:p>
          <a:pPr rtl="0"/>
          <a:r>
            <a:rPr lang="en-US" sz="1800" b="1" u="none" dirty="0" smtClean="0">
              <a:solidFill>
                <a:schemeClr val="tx1">
                  <a:lumMod val="75000"/>
                  <a:lumOff val="25000"/>
                </a:schemeClr>
              </a:solidFill>
              <a:effectLst>
                <a:outerShdw blurRad="38100" dist="38100" dir="2700000" algn="tl">
                  <a:srgbClr val="000000">
                    <a:alpha val="43137"/>
                  </a:srgbClr>
                </a:outerShdw>
              </a:effectLst>
            </a:rPr>
            <a:t>Community</a:t>
          </a:r>
          <a:endParaRPr lang="en-US" sz="1800" b="1" u="none" dirty="0">
            <a:solidFill>
              <a:schemeClr val="tx1">
                <a:lumMod val="75000"/>
                <a:lumOff val="25000"/>
              </a:schemeClr>
            </a:solidFill>
            <a:effectLst>
              <a:outerShdw blurRad="38100" dist="38100" dir="2700000" algn="tl">
                <a:srgbClr val="000000">
                  <a:alpha val="43137"/>
                </a:srgbClr>
              </a:outerShdw>
            </a:effectLst>
          </a:endParaRPr>
        </a:p>
      </dgm:t>
    </dgm:pt>
    <dgm:pt modelId="{2FD0C3E4-3A3E-4B8C-B9B3-7D54FB49B0D3}" type="parTrans" cxnId="{F8B5E7F1-50FB-4E98-B503-49CEF18B0E50}">
      <dgm:prSet/>
      <dgm:spPr/>
      <dgm:t>
        <a:bodyPr/>
        <a:lstStyle/>
        <a:p>
          <a:endParaRPr lang="en-US"/>
        </a:p>
      </dgm:t>
    </dgm:pt>
    <dgm:pt modelId="{338BA83B-D741-4F73-B6A8-E67D183730DB}" type="sibTrans" cxnId="{F8B5E7F1-50FB-4E98-B503-49CEF18B0E50}">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03FED2D3-6514-4FAD-8B41-FE7336661CC8}">
      <dgm:prSet custT="1"/>
      <dgm:spPr>
        <a:solidFill>
          <a:schemeClr val="bg1">
            <a:lumMod val="75000"/>
          </a:schemeClr>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Campus Staff</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68E0CB18-61DB-45FE-B6CF-D0EEF495901D}" type="parTrans" cxnId="{B41D0229-C651-4373-AF02-7A83EEEECB0F}">
      <dgm:prSet/>
      <dgm:spPr/>
      <dgm:t>
        <a:bodyPr/>
        <a:lstStyle/>
        <a:p>
          <a:endParaRPr lang="en-US"/>
        </a:p>
      </dgm:t>
    </dgm:pt>
    <dgm:pt modelId="{DB72D270-C4BB-4C8D-99EA-39AAFEA84867}" type="sibTrans" cxnId="{B41D0229-C651-4373-AF02-7A83EEEECB0F}">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4C39DAEE-972A-4D70-86BC-54DA2C847F40}">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tx1">
            <a:lumMod val="75000"/>
            <a:lumOff val="25000"/>
          </a:schemeClr>
        </a:solidFill>
        <a:ln>
          <a:noFill/>
        </a:ln>
        <a:effectLst>
          <a:outerShdw blurRad="50800" dist="38100" dir="5400000" algn="t" rotWithShape="0">
            <a:prstClr val="black">
              <a:alpha val="40000"/>
            </a:prstClr>
          </a:outerShdw>
        </a:effectLst>
        <a:scene3d>
          <a:camera prst="orthographicFront"/>
          <a:lightRig rig="flat" dir="t"/>
        </a:scene3d>
        <a:sp3d>
          <a:bevelT/>
          <a:bevelB/>
        </a:sp3d>
      </dgm:spPr>
      <dgm:t>
        <a:bodyPr/>
        <a:lstStyle/>
        <a:p>
          <a:pPr rtl="0"/>
          <a:r>
            <a:rPr lang="en-US" sz="2000" b="0" i="1" dirty="0" smtClean="0">
              <a:effectLst>
                <a:outerShdw blurRad="38100" dist="38100" dir="2700000">
                  <a:srgbClr val="000000"/>
                </a:outerShdw>
              </a:effectLst>
              <a:latin typeface="Cambria" pitchFamily="18" charset="0"/>
            </a:rPr>
            <a:t>Students</a:t>
          </a:r>
          <a:r>
            <a:rPr lang="en-US" sz="2100" b="1" dirty="0" smtClean="0"/>
            <a:t> </a:t>
          </a:r>
          <a:endParaRPr lang="en-US" sz="2100" b="1" dirty="0"/>
        </a:p>
      </dgm:t>
    </dgm:pt>
    <dgm:pt modelId="{01CC1B82-8B75-4AB1-BA66-C686487BCB58}" type="parTrans" cxnId="{3DC0A67C-A2EE-4237-B917-67C4D7AA3A1D}">
      <dgm:prSet/>
      <dgm:spPr/>
      <dgm:t>
        <a:bodyPr/>
        <a:lstStyle/>
        <a:p>
          <a:endParaRPr lang="en-US"/>
        </a:p>
      </dgm:t>
    </dgm:pt>
    <dgm:pt modelId="{432CE4C9-BCB2-4126-8419-5637DFA73BB4}" type="sibTrans" cxnId="{3DC0A67C-A2EE-4237-B917-67C4D7AA3A1D}">
      <dgm:prSet/>
      <dgm:spPr/>
      <dgm:t>
        <a:bodyPr/>
        <a:lstStyle/>
        <a:p>
          <a:endParaRPr lang="en-US"/>
        </a:p>
      </dgm:t>
    </dgm:pt>
    <dgm:pt modelId="{DD31130D-A4ED-44AF-BFAA-372769FE2C25}">
      <dgm:prSet custT="1"/>
      <dgm:spPr>
        <a:solidFill>
          <a:schemeClr val="bg1">
            <a:lumMod val="75000"/>
          </a:schemeClr>
        </a:solidFill>
      </dgm:spPr>
      <dgm:t>
        <a:bodyPr/>
        <a:lstStyle/>
        <a:p>
          <a:r>
            <a:rPr lang="en-US" sz="1800" b="1" dirty="0" smtClean="0">
              <a:solidFill>
                <a:schemeClr val="tx1">
                  <a:lumMod val="75000"/>
                  <a:lumOff val="25000"/>
                </a:schemeClr>
              </a:solidFill>
              <a:effectLst>
                <a:outerShdw blurRad="38100" dist="38100" dir="2700000" algn="tl">
                  <a:srgbClr val="000000">
                    <a:alpha val="43137"/>
                  </a:srgbClr>
                </a:outerShdw>
              </a:effectLst>
            </a:rPr>
            <a:t>Parents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A064DD4F-C8DE-4511-AE60-5EB0AA6F3887}" type="parTrans" cxnId="{8F3862D7-1AD9-44B1-9380-4E6384A270FD}">
      <dgm:prSet/>
      <dgm:spPr/>
      <dgm:t>
        <a:bodyPr/>
        <a:lstStyle/>
        <a:p>
          <a:endParaRPr lang="en-US"/>
        </a:p>
      </dgm:t>
    </dgm:pt>
    <dgm:pt modelId="{A4DAE0A8-CAFE-42A0-B7BD-3D4E44B3CB7A}" type="sibTrans" cxnId="{8F3862D7-1AD9-44B1-9380-4E6384A270FD}">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869BA03A-ABB7-4AE0-8AC2-18B49E33752C}">
      <dgm:prSet custT="1"/>
      <dgm:spPr>
        <a:solidFill>
          <a:schemeClr val="bg1">
            <a:lumMod val="75000"/>
          </a:schemeClr>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Administrators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96D8F069-24BB-47FB-9587-6D443379C323}" type="parTrans" cxnId="{1F91F4D2-0AC9-4763-89F9-762C2CA09572}">
      <dgm:prSet/>
      <dgm:spPr/>
      <dgm:t>
        <a:bodyPr/>
        <a:lstStyle/>
        <a:p>
          <a:endParaRPr lang="en-US"/>
        </a:p>
      </dgm:t>
    </dgm:pt>
    <dgm:pt modelId="{CA705486-7C2F-42F3-A0A4-9B37F48D95D5}" type="sibTrans" cxnId="{1F91F4D2-0AC9-4763-89F9-762C2CA09572}">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A1EE7D7A-1679-42EE-B046-A0FEEE14EF2D}">
      <dgm:prSet custT="1"/>
      <dgm:spPr>
        <a:solidFill>
          <a:schemeClr val="bg1">
            <a:lumMod val="75000"/>
          </a:schemeClr>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Teachers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95F139B7-3772-4B47-B32B-2C785551AECF}" type="parTrans" cxnId="{1E09FF84-4F97-4CBD-A769-91DCF29BFFF7}">
      <dgm:prSet/>
      <dgm:spPr/>
      <dgm:t>
        <a:bodyPr/>
        <a:lstStyle/>
        <a:p>
          <a:endParaRPr lang="en-US"/>
        </a:p>
      </dgm:t>
    </dgm:pt>
    <dgm:pt modelId="{F6C947EB-B0DD-437E-A87F-784618B7ECBA}" type="sibTrans" cxnId="{1E09FF84-4F97-4CBD-A769-91DCF29BFFF7}">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0BF6189E-3ED4-4617-B03A-6521EED0DB14}" type="pres">
      <dgm:prSet presAssocID="{AED54084-AE1B-4D33-8373-0A98D7DD6674}" presName="Name0" presStyleCnt="0">
        <dgm:presLayoutVars>
          <dgm:chMax val="1"/>
          <dgm:dir/>
          <dgm:animLvl val="ctr"/>
          <dgm:resizeHandles val="exact"/>
        </dgm:presLayoutVars>
      </dgm:prSet>
      <dgm:spPr/>
      <dgm:t>
        <a:bodyPr/>
        <a:lstStyle/>
        <a:p>
          <a:endParaRPr lang="en-US"/>
        </a:p>
      </dgm:t>
    </dgm:pt>
    <dgm:pt modelId="{91A2DAF9-6C29-4491-B458-545F1767010D}" type="pres">
      <dgm:prSet presAssocID="{4C39DAEE-972A-4D70-86BC-54DA2C847F40}" presName="centerShape" presStyleLbl="node0" presStyleIdx="0" presStyleCnt="1" custScaleX="84555" custScaleY="84555" custLinFactNeighborX="346" custLinFactNeighborY="-74"/>
      <dgm:spPr/>
      <dgm:t>
        <a:bodyPr/>
        <a:lstStyle/>
        <a:p>
          <a:endParaRPr lang="en-US"/>
        </a:p>
      </dgm:t>
    </dgm:pt>
    <dgm:pt modelId="{7A80BE26-1C64-444D-8AC5-3633C44FD3C9}" type="pres">
      <dgm:prSet presAssocID="{64590FEB-5D3C-4766-9BFD-7A91237EBA7B}" presName="node" presStyleLbl="node1" presStyleIdx="0" presStyleCnt="6" custScaleX="173734">
        <dgm:presLayoutVars>
          <dgm:bulletEnabled val="1"/>
        </dgm:presLayoutVars>
      </dgm:prSet>
      <dgm:spPr/>
      <dgm:t>
        <a:bodyPr/>
        <a:lstStyle/>
        <a:p>
          <a:endParaRPr lang="en-US"/>
        </a:p>
      </dgm:t>
    </dgm:pt>
    <dgm:pt modelId="{1C0EA369-FFFA-4FC7-B27A-CFE9B54E8C0B}" type="pres">
      <dgm:prSet presAssocID="{64590FEB-5D3C-4766-9BFD-7A91237EBA7B}" presName="dummy" presStyleCnt="0"/>
      <dgm:spPr/>
      <dgm:t>
        <a:bodyPr/>
        <a:lstStyle/>
        <a:p>
          <a:endParaRPr lang="en-US"/>
        </a:p>
      </dgm:t>
    </dgm:pt>
    <dgm:pt modelId="{1CE7EF35-8C2E-4751-80D4-4FADD7D343F6}" type="pres">
      <dgm:prSet presAssocID="{76CF181D-08BD-4A55-8141-A24EE6550C8E}" presName="sibTrans" presStyleLbl="sibTrans2D1" presStyleIdx="0" presStyleCnt="6" custLinFactNeighborX="-16" custLinFactNeighborY="641"/>
      <dgm:spPr/>
      <dgm:t>
        <a:bodyPr/>
        <a:lstStyle/>
        <a:p>
          <a:endParaRPr lang="en-US"/>
        </a:p>
      </dgm:t>
    </dgm:pt>
    <dgm:pt modelId="{F74AFF0A-50C8-40A8-BC34-E7C6D62AC270}" type="pres">
      <dgm:prSet presAssocID="{DD31130D-A4ED-44AF-BFAA-372769FE2C25}" presName="node" presStyleLbl="node1" presStyleIdx="1" presStyleCnt="6" custScaleX="173734">
        <dgm:presLayoutVars>
          <dgm:bulletEnabled val="1"/>
        </dgm:presLayoutVars>
      </dgm:prSet>
      <dgm:spPr/>
      <dgm:t>
        <a:bodyPr/>
        <a:lstStyle/>
        <a:p>
          <a:endParaRPr lang="en-US"/>
        </a:p>
      </dgm:t>
    </dgm:pt>
    <dgm:pt modelId="{896CE3CC-C1F3-4F15-BD2F-66D3B9B8ABAE}" type="pres">
      <dgm:prSet presAssocID="{DD31130D-A4ED-44AF-BFAA-372769FE2C25}" presName="dummy" presStyleCnt="0"/>
      <dgm:spPr/>
      <dgm:t>
        <a:bodyPr/>
        <a:lstStyle/>
        <a:p>
          <a:endParaRPr lang="en-US"/>
        </a:p>
      </dgm:t>
    </dgm:pt>
    <dgm:pt modelId="{8D61EF14-C343-4EE3-B7F3-D60DC591F475}" type="pres">
      <dgm:prSet presAssocID="{A4DAE0A8-CAFE-42A0-B7BD-3D4E44B3CB7A}" presName="sibTrans" presStyleLbl="sibTrans2D1" presStyleIdx="1" presStyleCnt="6"/>
      <dgm:spPr/>
      <dgm:t>
        <a:bodyPr/>
        <a:lstStyle/>
        <a:p>
          <a:endParaRPr lang="en-US"/>
        </a:p>
      </dgm:t>
    </dgm:pt>
    <dgm:pt modelId="{665808F7-70B5-45A0-B2E5-62512B0DF571}" type="pres">
      <dgm:prSet presAssocID="{869BA03A-ABB7-4AE0-8AC2-18B49E33752C}" presName="node" presStyleLbl="node1" presStyleIdx="2" presStyleCnt="6" custScaleX="205854" custScaleY="93110">
        <dgm:presLayoutVars>
          <dgm:bulletEnabled val="1"/>
        </dgm:presLayoutVars>
      </dgm:prSet>
      <dgm:spPr/>
      <dgm:t>
        <a:bodyPr/>
        <a:lstStyle/>
        <a:p>
          <a:endParaRPr lang="en-US"/>
        </a:p>
      </dgm:t>
    </dgm:pt>
    <dgm:pt modelId="{8152C24A-B7AE-4D0E-940C-E545563317ED}" type="pres">
      <dgm:prSet presAssocID="{869BA03A-ABB7-4AE0-8AC2-18B49E33752C}" presName="dummy" presStyleCnt="0"/>
      <dgm:spPr/>
      <dgm:t>
        <a:bodyPr/>
        <a:lstStyle/>
        <a:p>
          <a:endParaRPr lang="en-US"/>
        </a:p>
      </dgm:t>
    </dgm:pt>
    <dgm:pt modelId="{CDBB8A92-7AD7-45C5-90CA-38A4A03E97DA}" type="pres">
      <dgm:prSet presAssocID="{CA705486-7C2F-42F3-A0A4-9B37F48D95D5}" presName="sibTrans" presStyleLbl="sibTrans2D1" presStyleIdx="2" presStyleCnt="6"/>
      <dgm:spPr/>
      <dgm:t>
        <a:bodyPr/>
        <a:lstStyle/>
        <a:p>
          <a:endParaRPr lang="en-US"/>
        </a:p>
      </dgm:t>
    </dgm:pt>
    <dgm:pt modelId="{9BDDAD24-E34F-4DF5-A744-BE974424EA14}" type="pres">
      <dgm:prSet presAssocID="{574D2851-F008-4179-A36C-648B7A7CC2CF}" presName="node" presStyleLbl="node1" presStyleIdx="3" presStyleCnt="6" custScaleX="173734">
        <dgm:presLayoutVars>
          <dgm:bulletEnabled val="1"/>
        </dgm:presLayoutVars>
      </dgm:prSet>
      <dgm:spPr/>
      <dgm:t>
        <a:bodyPr/>
        <a:lstStyle/>
        <a:p>
          <a:endParaRPr lang="en-US"/>
        </a:p>
      </dgm:t>
    </dgm:pt>
    <dgm:pt modelId="{D442EB98-873C-4A13-9970-33DE97B30B61}" type="pres">
      <dgm:prSet presAssocID="{574D2851-F008-4179-A36C-648B7A7CC2CF}" presName="dummy" presStyleCnt="0"/>
      <dgm:spPr/>
      <dgm:t>
        <a:bodyPr/>
        <a:lstStyle/>
        <a:p>
          <a:endParaRPr lang="en-US"/>
        </a:p>
      </dgm:t>
    </dgm:pt>
    <dgm:pt modelId="{C1ACFE9A-1CBE-40F4-B111-AB4DDF9E19A7}" type="pres">
      <dgm:prSet presAssocID="{338BA83B-D741-4F73-B6A8-E67D183730DB}" presName="sibTrans" presStyleLbl="sibTrans2D1" presStyleIdx="3" presStyleCnt="6"/>
      <dgm:spPr/>
      <dgm:t>
        <a:bodyPr/>
        <a:lstStyle/>
        <a:p>
          <a:endParaRPr lang="en-US"/>
        </a:p>
      </dgm:t>
    </dgm:pt>
    <dgm:pt modelId="{77FA5B50-F4C3-4F2E-9270-ECD937C7FFF4}" type="pres">
      <dgm:prSet presAssocID="{03FED2D3-6514-4FAD-8B41-FE7336661CC8}" presName="node" presStyleLbl="node1" presStyleIdx="4" presStyleCnt="6" custScaleX="173734">
        <dgm:presLayoutVars>
          <dgm:bulletEnabled val="1"/>
        </dgm:presLayoutVars>
      </dgm:prSet>
      <dgm:spPr/>
      <dgm:t>
        <a:bodyPr/>
        <a:lstStyle/>
        <a:p>
          <a:endParaRPr lang="en-US"/>
        </a:p>
      </dgm:t>
    </dgm:pt>
    <dgm:pt modelId="{C2D7E383-E946-4F77-AF80-678D1C81C1A3}" type="pres">
      <dgm:prSet presAssocID="{03FED2D3-6514-4FAD-8B41-FE7336661CC8}" presName="dummy" presStyleCnt="0"/>
      <dgm:spPr/>
      <dgm:t>
        <a:bodyPr/>
        <a:lstStyle/>
        <a:p>
          <a:endParaRPr lang="en-US"/>
        </a:p>
      </dgm:t>
    </dgm:pt>
    <dgm:pt modelId="{448BBDD3-08BE-4232-ACFF-9255EEAB0A5C}" type="pres">
      <dgm:prSet presAssocID="{DB72D270-C4BB-4C8D-99EA-39AAFEA84867}" presName="sibTrans" presStyleLbl="sibTrans2D1" presStyleIdx="4" presStyleCnt="6"/>
      <dgm:spPr/>
      <dgm:t>
        <a:bodyPr/>
        <a:lstStyle/>
        <a:p>
          <a:endParaRPr lang="en-US"/>
        </a:p>
      </dgm:t>
    </dgm:pt>
    <dgm:pt modelId="{60D244D7-02AB-499F-9799-AD898F442B04}" type="pres">
      <dgm:prSet presAssocID="{A1EE7D7A-1679-42EE-B046-A0FEEE14EF2D}" presName="node" presStyleLbl="node1" presStyleIdx="5" presStyleCnt="6" custScaleX="173734">
        <dgm:presLayoutVars>
          <dgm:bulletEnabled val="1"/>
        </dgm:presLayoutVars>
      </dgm:prSet>
      <dgm:spPr/>
      <dgm:t>
        <a:bodyPr/>
        <a:lstStyle/>
        <a:p>
          <a:endParaRPr lang="en-US"/>
        </a:p>
      </dgm:t>
    </dgm:pt>
    <dgm:pt modelId="{A3DC85D7-2B08-4003-8C6C-9558FC011CBC}" type="pres">
      <dgm:prSet presAssocID="{A1EE7D7A-1679-42EE-B046-A0FEEE14EF2D}" presName="dummy" presStyleCnt="0"/>
      <dgm:spPr/>
      <dgm:t>
        <a:bodyPr/>
        <a:lstStyle/>
        <a:p>
          <a:endParaRPr lang="en-US"/>
        </a:p>
      </dgm:t>
    </dgm:pt>
    <dgm:pt modelId="{B671D5D6-8A81-4037-9C67-7ED6096A7500}" type="pres">
      <dgm:prSet presAssocID="{F6C947EB-B0DD-437E-A87F-784618B7ECBA}" presName="sibTrans" presStyleLbl="sibTrans2D1" presStyleIdx="5" presStyleCnt="6"/>
      <dgm:spPr/>
      <dgm:t>
        <a:bodyPr/>
        <a:lstStyle/>
        <a:p>
          <a:endParaRPr lang="en-US"/>
        </a:p>
      </dgm:t>
    </dgm:pt>
  </dgm:ptLst>
  <dgm:cxnLst>
    <dgm:cxn modelId="{FB9EAF8E-4E98-4778-A0A2-033A1F853CE0}" type="presOf" srcId="{AED54084-AE1B-4D33-8373-0A98D7DD6674}" destId="{0BF6189E-3ED4-4617-B03A-6521EED0DB14}" srcOrd="0" destOrd="0" presId="urn:microsoft.com/office/officeart/2005/8/layout/radial6"/>
    <dgm:cxn modelId="{12E03B43-71FC-4B90-9DBA-BA59890579B4}" type="presOf" srcId="{A4DAE0A8-CAFE-42A0-B7BD-3D4E44B3CB7A}" destId="{8D61EF14-C343-4EE3-B7F3-D60DC591F475}" srcOrd="0" destOrd="0" presId="urn:microsoft.com/office/officeart/2005/8/layout/radial6"/>
    <dgm:cxn modelId="{D23348FE-3FE3-4037-BE36-146376E0C4DB}" type="presOf" srcId="{DD31130D-A4ED-44AF-BFAA-372769FE2C25}" destId="{F74AFF0A-50C8-40A8-BC34-E7C6D62AC270}" srcOrd="0" destOrd="0" presId="urn:microsoft.com/office/officeart/2005/8/layout/radial6"/>
    <dgm:cxn modelId="{8F3862D7-1AD9-44B1-9380-4E6384A270FD}" srcId="{4C39DAEE-972A-4D70-86BC-54DA2C847F40}" destId="{DD31130D-A4ED-44AF-BFAA-372769FE2C25}" srcOrd="1" destOrd="0" parTransId="{A064DD4F-C8DE-4511-AE60-5EB0AA6F3887}" sibTransId="{A4DAE0A8-CAFE-42A0-B7BD-3D4E44B3CB7A}"/>
    <dgm:cxn modelId="{6364C51C-814A-407D-ABAC-9672AE12F2F5}" srcId="{4C39DAEE-972A-4D70-86BC-54DA2C847F40}" destId="{64590FEB-5D3C-4766-9BFD-7A91237EBA7B}" srcOrd="0" destOrd="0" parTransId="{D8BE371D-ED99-431B-8667-CB16E1D4FFF8}" sibTransId="{76CF181D-08BD-4A55-8141-A24EE6550C8E}"/>
    <dgm:cxn modelId="{2ABE5E53-28D2-4324-B7DF-9FCDFEC0E732}" type="presOf" srcId="{64590FEB-5D3C-4766-9BFD-7A91237EBA7B}" destId="{7A80BE26-1C64-444D-8AC5-3633C44FD3C9}" srcOrd="0" destOrd="0" presId="urn:microsoft.com/office/officeart/2005/8/layout/radial6"/>
    <dgm:cxn modelId="{1E09FF84-4F97-4CBD-A769-91DCF29BFFF7}" srcId="{4C39DAEE-972A-4D70-86BC-54DA2C847F40}" destId="{A1EE7D7A-1679-42EE-B046-A0FEEE14EF2D}" srcOrd="5" destOrd="0" parTransId="{95F139B7-3772-4B47-B32B-2C785551AECF}" sibTransId="{F6C947EB-B0DD-437E-A87F-784618B7ECBA}"/>
    <dgm:cxn modelId="{C7A7C41D-AA9C-4F53-BC46-203DA04BF27D}" type="presOf" srcId="{574D2851-F008-4179-A36C-648B7A7CC2CF}" destId="{9BDDAD24-E34F-4DF5-A744-BE974424EA14}" srcOrd="0" destOrd="0" presId="urn:microsoft.com/office/officeart/2005/8/layout/radial6"/>
    <dgm:cxn modelId="{96834A63-1D8A-4C4E-BD4C-A7D49EE5A9B6}" type="presOf" srcId="{869BA03A-ABB7-4AE0-8AC2-18B49E33752C}" destId="{665808F7-70B5-45A0-B2E5-62512B0DF571}" srcOrd="0" destOrd="0" presId="urn:microsoft.com/office/officeart/2005/8/layout/radial6"/>
    <dgm:cxn modelId="{3D3CE6CA-299B-4CCD-ACD7-D401BCB62AC1}" type="presOf" srcId="{03FED2D3-6514-4FAD-8B41-FE7336661CC8}" destId="{77FA5B50-F4C3-4F2E-9270-ECD937C7FFF4}" srcOrd="0" destOrd="0" presId="urn:microsoft.com/office/officeart/2005/8/layout/radial6"/>
    <dgm:cxn modelId="{6DB3FBFF-D23E-4679-A684-FCC1D1D71974}" type="presOf" srcId="{338BA83B-D741-4F73-B6A8-E67D183730DB}" destId="{C1ACFE9A-1CBE-40F4-B111-AB4DDF9E19A7}" srcOrd="0" destOrd="0" presId="urn:microsoft.com/office/officeart/2005/8/layout/radial6"/>
    <dgm:cxn modelId="{12B04F85-BCD6-4146-894D-B8A5EF7A5CFC}" type="presOf" srcId="{4C39DAEE-972A-4D70-86BC-54DA2C847F40}" destId="{91A2DAF9-6C29-4491-B458-545F1767010D}" srcOrd="0" destOrd="0" presId="urn:microsoft.com/office/officeart/2005/8/layout/radial6"/>
    <dgm:cxn modelId="{3DC0A67C-A2EE-4237-B917-67C4D7AA3A1D}" srcId="{AED54084-AE1B-4D33-8373-0A98D7DD6674}" destId="{4C39DAEE-972A-4D70-86BC-54DA2C847F40}" srcOrd="0" destOrd="0" parTransId="{01CC1B82-8B75-4AB1-BA66-C686487BCB58}" sibTransId="{432CE4C9-BCB2-4126-8419-5637DFA73BB4}"/>
    <dgm:cxn modelId="{EF056ED2-5349-4FA1-9293-8CF2C998F8EA}" type="presOf" srcId="{DB72D270-C4BB-4C8D-99EA-39AAFEA84867}" destId="{448BBDD3-08BE-4232-ACFF-9255EEAB0A5C}" srcOrd="0" destOrd="0" presId="urn:microsoft.com/office/officeart/2005/8/layout/radial6"/>
    <dgm:cxn modelId="{C86C18F0-C2C0-431D-96D8-776B70402831}" type="presOf" srcId="{F6C947EB-B0DD-437E-A87F-784618B7ECBA}" destId="{B671D5D6-8A81-4037-9C67-7ED6096A7500}" srcOrd="0" destOrd="0" presId="urn:microsoft.com/office/officeart/2005/8/layout/radial6"/>
    <dgm:cxn modelId="{5EDAFC72-6ABE-4D98-A951-40F38485450C}" type="presOf" srcId="{76CF181D-08BD-4A55-8141-A24EE6550C8E}" destId="{1CE7EF35-8C2E-4751-80D4-4FADD7D343F6}" srcOrd="0" destOrd="0" presId="urn:microsoft.com/office/officeart/2005/8/layout/radial6"/>
    <dgm:cxn modelId="{1F91F4D2-0AC9-4763-89F9-762C2CA09572}" srcId="{4C39DAEE-972A-4D70-86BC-54DA2C847F40}" destId="{869BA03A-ABB7-4AE0-8AC2-18B49E33752C}" srcOrd="2" destOrd="0" parTransId="{96D8F069-24BB-47FB-9587-6D443379C323}" sibTransId="{CA705486-7C2F-42F3-A0A4-9B37F48D95D5}"/>
    <dgm:cxn modelId="{F8B5E7F1-50FB-4E98-B503-49CEF18B0E50}" srcId="{4C39DAEE-972A-4D70-86BC-54DA2C847F40}" destId="{574D2851-F008-4179-A36C-648B7A7CC2CF}" srcOrd="3" destOrd="0" parTransId="{2FD0C3E4-3A3E-4B8C-B9B3-7D54FB49B0D3}" sibTransId="{338BA83B-D741-4F73-B6A8-E67D183730DB}"/>
    <dgm:cxn modelId="{C6CD4695-E7AE-406B-BE5E-B182F24C040F}" type="presOf" srcId="{A1EE7D7A-1679-42EE-B046-A0FEEE14EF2D}" destId="{60D244D7-02AB-499F-9799-AD898F442B04}" srcOrd="0" destOrd="0" presId="urn:microsoft.com/office/officeart/2005/8/layout/radial6"/>
    <dgm:cxn modelId="{B41D0229-C651-4373-AF02-7A83EEEECB0F}" srcId="{4C39DAEE-972A-4D70-86BC-54DA2C847F40}" destId="{03FED2D3-6514-4FAD-8B41-FE7336661CC8}" srcOrd="4" destOrd="0" parTransId="{68E0CB18-61DB-45FE-B6CF-D0EEF495901D}" sibTransId="{DB72D270-C4BB-4C8D-99EA-39AAFEA84867}"/>
    <dgm:cxn modelId="{BE9CFB88-B294-47E9-B1E7-43E2D09D7DFA}" type="presOf" srcId="{CA705486-7C2F-42F3-A0A4-9B37F48D95D5}" destId="{CDBB8A92-7AD7-45C5-90CA-38A4A03E97DA}" srcOrd="0" destOrd="0" presId="urn:microsoft.com/office/officeart/2005/8/layout/radial6"/>
    <dgm:cxn modelId="{3196304F-0CE6-4527-9209-32D36FA02B5F}" type="presParOf" srcId="{0BF6189E-3ED4-4617-B03A-6521EED0DB14}" destId="{91A2DAF9-6C29-4491-B458-545F1767010D}" srcOrd="0" destOrd="0" presId="urn:microsoft.com/office/officeart/2005/8/layout/radial6"/>
    <dgm:cxn modelId="{7F281DA3-1CA8-4E4D-B517-B7DD0094BAAA}" type="presParOf" srcId="{0BF6189E-3ED4-4617-B03A-6521EED0DB14}" destId="{7A80BE26-1C64-444D-8AC5-3633C44FD3C9}" srcOrd="1" destOrd="0" presId="urn:microsoft.com/office/officeart/2005/8/layout/radial6"/>
    <dgm:cxn modelId="{9333D033-8F0E-4557-BF36-0DD1937C80E1}" type="presParOf" srcId="{0BF6189E-3ED4-4617-B03A-6521EED0DB14}" destId="{1C0EA369-FFFA-4FC7-B27A-CFE9B54E8C0B}" srcOrd="2" destOrd="0" presId="urn:microsoft.com/office/officeart/2005/8/layout/radial6"/>
    <dgm:cxn modelId="{0FE892B4-68BE-468E-AB07-3CAB46AE5B4F}" type="presParOf" srcId="{0BF6189E-3ED4-4617-B03A-6521EED0DB14}" destId="{1CE7EF35-8C2E-4751-80D4-4FADD7D343F6}" srcOrd="3" destOrd="0" presId="urn:microsoft.com/office/officeart/2005/8/layout/radial6"/>
    <dgm:cxn modelId="{D141278F-9195-4AB5-B1B9-97989C38EC86}" type="presParOf" srcId="{0BF6189E-3ED4-4617-B03A-6521EED0DB14}" destId="{F74AFF0A-50C8-40A8-BC34-E7C6D62AC270}" srcOrd="4" destOrd="0" presId="urn:microsoft.com/office/officeart/2005/8/layout/radial6"/>
    <dgm:cxn modelId="{16FC5581-322F-4E49-A658-794DCD94C785}" type="presParOf" srcId="{0BF6189E-3ED4-4617-B03A-6521EED0DB14}" destId="{896CE3CC-C1F3-4F15-BD2F-66D3B9B8ABAE}" srcOrd="5" destOrd="0" presId="urn:microsoft.com/office/officeart/2005/8/layout/radial6"/>
    <dgm:cxn modelId="{335858E1-1F5E-4662-8171-F9B6EBF42148}" type="presParOf" srcId="{0BF6189E-3ED4-4617-B03A-6521EED0DB14}" destId="{8D61EF14-C343-4EE3-B7F3-D60DC591F475}" srcOrd="6" destOrd="0" presId="urn:microsoft.com/office/officeart/2005/8/layout/radial6"/>
    <dgm:cxn modelId="{9608DCF6-3534-414D-99C6-68F6611F540C}" type="presParOf" srcId="{0BF6189E-3ED4-4617-B03A-6521EED0DB14}" destId="{665808F7-70B5-45A0-B2E5-62512B0DF571}" srcOrd="7" destOrd="0" presId="urn:microsoft.com/office/officeart/2005/8/layout/radial6"/>
    <dgm:cxn modelId="{99CD3B2B-361F-41EC-8CF9-5D61474633D3}" type="presParOf" srcId="{0BF6189E-3ED4-4617-B03A-6521EED0DB14}" destId="{8152C24A-B7AE-4D0E-940C-E545563317ED}" srcOrd="8" destOrd="0" presId="urn:microsoft.com/office/officeart/2005/8/layout/radial6"/>
    <dgm:cxn modelId="{0A92DDD7-9704-44F0-9AE7-8555B859EC71}" type="presParOf" srcId="{0BF6189E-3ED4-4617-B03A-6521EED0DB14}" destId="{CDBB8A92-7AD7-45C5-90CA-38A4A03E97DA}" srcOrd="9" destOrd="0" presId="urn:microsoft.com/office/officeart/2005/8/layout/radial6"/>
    <dgm:cxn modelId="{F240643C-202D-4199-B925-E7C845129848}" type="presParOf" srcId="{0BF6189E-3ED4-4617-B03A-6521EED0DB14}" destId="{9BDDAD24-E34F-4DF5-A744-BE974424EA14}" srcOrd="10" destOrd="0" presId="urn:microsoft.com/office/officeart/2005/8/layout/radial6"/>
    <dgm:cxn modelId="{F59B12CC-7114-4FAF-A505-87B477A0FE6C}" type="presParOf" srcId="{0BF6189E-3ED4-4617-B03A-6521EED0DB14}" destId="{D442EB98-873C-4A13-9970-33DE97B30B61}" srcOrd="11" destOrd="0" presId="urn:microsoft.com/office/officeart/2005/8/layout/radial6"/>
    <dgm:cxn modelId="{1CD0FA52-3FFB-44E6-B871-603D53163237}" type="presParOf" srcId="{0BF6189E-3ED4-4617-B03A-6521EED0DB14}" destId="{C1ACFE9A-1CBE-40F4-B111-AB4DDF9E19A7}" srcOrd="12" destOrd="0" presId="urn:microsoft.com/office/officeart/2005/8/layout/radial6"/>
    <dgm:cxn modelId="{67E70E80-E79A-4952-8E9D-81DA0FB22906}" type="presParOf" srcId="{0BF6189E-3ED4-4617-B03A-6521EED0DB14}" destId="{77FA5B50-F4C3-4F2E-9270-ECD937C7FFF4}" srcOrd="13" destOrd="0" presId="urn:microsoft.com/office/officeart/2005/8/layout/radial6"/>
    <dgm:cxn modelId="{02DFB0D5-3B5B-4593-AD9A-34499BC59F66}" type="presParOf" srcId="{0BF6189E-3ED4-4617-B03A-6521EED0DB14}" destId="{C2D7E383-E946-4F77-AF80-678D1C81C1A3}" srcOrd="14" destOrd="0" presId="urn:microsoft.com/office/officeart/2005/8/layout/radial6"/>
    <dgm:cxn modelId="{BA3B466B-603A-4C8D-B56D-7E4053351EB5}" type="presParOf" srcId="{0BF6189E-3ED4-4617-B03A-6521EED0DB14}" destId="{448BBDD3-08BE-4232-ACFF-9255EEAB0A5C}" srcOrd="15" destOrd="0" presId="urn:microsoft.com/office/officeart/2005/8/layout/radial6"/>
    <dgm:cxn modelId="{16D54D30-141B-411A-8FDC-AC00E5A39707}" type="presParOf" srcId="{0BF6189E-3ED4-4617-B03A-6521EED0DB14}" destId="{60D244D7-02AB-499F-9799-AD898F442B04}" srcOrd="16" destOrd="0" presId="urn:microsoft.com/office/officeart/2005/8/layout/radial6"/>
    <dgm:cxn modelId="{1039B4F9-D5BE-4EFA-8F1A-03F35BB3DAB2}" type="presParOf" srcId="{0BF6189E-3ED4-4617-B03A-6521EED0DB14}" destId="{A3DC85D7-2B08-4003-8C6C-9558FC011CBC}" srcOrd="17" destOrd="0" presId="urn:microsoft.com/office/officeart/2005/8/layout/radial6"/>
    <dgm:cxn modelId="{56672EF1-2923-4F37-8749-E5EB433357DF}" type="presParOf" srcId="{0BF6189E-3ED4-4617-B03A-6521EED0DB14}" destId="{B671D5D6-8A81-4037-9C67-7ED6096A7500}"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1D5D6-8A81-4037-9C67-7ED6096A7500}">
      <dsp:nvSpPr>
        <dsp:cNvPr id="0" name=""/>
        <dsp:cNvSpPr/>
      </dsp:nvSpPr>
      <dsp:spPr>
        <a:xfrm>
          <a:off x="2538221" y="569937"/>
          <a:ext cx="3889325" cy="3889325"/>
        </a:xfrm>
        <a:prstGeom prst="blockArc">
          <a:avLst>
            <a:gd name="adj1" fmla="val 12600000"/>
            <a:gd name="adj2" fmla="val 162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448BBDD3-08BE-4232-ACFF-9255EEAB0A5C}">
      <dsp:nvSpPr>
        <dsp:cNvPr id="0" name=""/>
        <dsp:cNvSpPr/>
      </dsp:nvSpPr>
      <dsp:spPr>
        <a:xfrm>
          <a:off x="2538221" y="569937"/>
          <a:ext cx="3889325" cy="3889325"/>
        </a:xfrm>
        <a:prstGeom prst="blockArc">
          <a:avLst>
            <a:gd name="adj1" fmla="val 9000000"/>
            <a:gd name="adj2" fmla="val 126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C1ACFE9A-1CBE-40F4-B111-AB4DDF9E19A7}">
      <dsp:nvSpPr>
        <dsp:cNvPr id="0" name=""/>
        <dsp:cNvSpPr/>
      </dsp:nvSpPr>
      <dsp:spPr>
        <a:xfrm>
          <a:off x="2538221" y="569937"/>
          <a:ext cx="3889325" cy="3889325"/>
        </a:xfrm>
        <a:prstGeom prst="blockArc">
          <a:avLst>
            <a:gd name="adj1" fmla="val 5400000"/>
            <a:gd name="adj2" fmla="val 90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CDBB8A92-7AD7-45C5-90CA-38A4A03E97DA}">
      <dsp:nvSpPr>
        <dsp:cNvPr id="0" name=""/>
        <dsp:cNvSpPr/>
      </dsp:nvSpPr>
      <dsp:spPr>
        <a:xfrm>
          <a:off x="2538221" y="569937"/>
          <a:ext cx="3889325" cy="3889325"/>
        </a:xfrm>
        <a:prstGeom prst="blockArc">
          <a:avLst>
            <a:gd name="adj1" fmla="val 1800000"/>
            <a:gd name="adj2" fmla="val 54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8D61EF14-C343-4EE3-B7F3-D60DC591F475}">
      <dsp:nvSpPr>
        <dsp:cNvPr id="0" name=""/>
        <dsp:cNvSpPr/>
      </dsp:nvSpPr>
      <dsp:spPr>
        <a:xfrm>
          <a:off x="2538221" y="569937"/>
          <a:ext cx="3889325" cy="3889325"/>
        </a:xfrm>
        <a:prstGeom prst="blockArc">
          <a:avLst>
            <a:gd name="adj1" fmla="val 19800000"/>
            <a:gd name="adj2" fmla="val 18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1CE7EF35-8C2E-4751-80D4-4FADD7D343F6}">
      <dsp:nvSpPr>
        <dsp:cNvPr id="0" name=""/>
        <dsp:cNvSpPr/>
      </dsp:nvSpPr>
      <dsp:spPr>
        <a:xfrm>
          <a:off x="2537599" y="594867"/>
          <a:ext cx="3889325" cy="3889325"/>
        </a:xfrm>
        <a:prstGeom prst="blockArc">
          <a:avLst>
            <a:gd name="adj1" fmla="val 16200000"/>
            <a:gd name="adj2" fmla="val 198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91A2DAF9-6C29-4491-B458-545F1767010D}">
      <dsp:nvSpPr>
        <dsp:cNvPr id="0" name=""/>
        <dsp:cNvSpPr/>
      </dsp:nvSpPr>
      <dsp:spPr>
        <a:xfrm>
          <a:off x="3757455" y="1773205"/>
          <a:ext cx="1477163" cy="1477163"/>
        </a:xfrm>
        <a:prstGeom prst="ellipse">
          <a:avLst/>
        </a:prstGeom>
        <a:solidFill>
          <a:schemeClr val="tx1">
            <a:lumMod val="75000"/>
            <a:lumOff val="25000"/>
          </a:schemeClr>
        </a:solidFill>
        <a:ln w="25400" cap="flat" cmpd="sng" algn="ctr">
          <a:noFill/>
          <a:prstDash val="solid"/>
        </a:ln>
        <a:effectLst>
          <a:outerShdw blurRad="50800" dist="38100" dir="5400000" algn="t" rotWithShape="0">
            <a:prstClr val="black">
              <a:alpha val="40000"/>
            </a:prstClr>
          </a:outerShdw>
        </a:effectLst>
        <a:scene3d>
          <a:camera prst="orthographicFront"/>
          <a:lightRig rig="flat" dir="t"/>
        </a:scene3d>
        <a:sp3d>
          <a:bevelT/>
          <a:bevelB/>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0" i="1" kern="1200" dirty="0" smtClean="0">
              <a:effectLst>
                <a:outerShdw blurRad="38100" dist="38100" dir="2700000">
                  <a:srgbClr val="000000"/>
                </a:outerShdw>
              </a:effectLst>
              <a:latin typeface="Cambria" pitchFamily="18" charset="0"/>
            </a:rPr>
            <a:t>Students</a:t>
          </a:r>
          <a:r>
            <a:rPr lang="en-US" sz="2100" b="1" kern="1200" dirty="0" smtClean="0"/>
            <a:t> </a:t>
          </a:r>
          <a:endParaRPr lang="en-US" sz="2100" b="1" kern="1200" dirty="0"/>
        </a:p>
      </dsp:txBody>
      <dsp:txXfrm>
        <a:off x="3973781" y="1989531"/>
        <a:ext cx="1044511" cy="1044511"/>
      </dsp:txXfrm>
    </dsp:sp>
    <dsp:sp modelId="{7A80BE26-1C64-444D-8AC5-3633C44FD3C9}">
      <dsp:nvSpPr>
        <dsp:cNvPr id="0" name=""/>
        <dsp:cNvSpPr/>
      </dsp:nvSpPr>
      <dsp:spPr>
        <a:xfrm>
          <a:off x="3420597" y="2516"/>
          <a:ext cx="2124574" cy="122288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Counselors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3731734" y="181604"/>
        <a:ext cx="1502300" cy="864713"/>
      </dsp:txXfrm>
    </dsp:sp>
    <dsp:sp modelId="{F74AFF0A-50C8-40A8-BC34-E7C6D62AC270}">
      <dsp:nvSpPr>
        <dsp:cNvPr id="0" name=""/>
        <dsp:cNvSpPr/>
      </dsp:nvSpPr>
      <dsp:spPr>
        <a:xfrm>
          <a:off x="5066598" y="952835"/>
          <a:ext cx="2124574" cy="122288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Parents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5377735" y="1131923"/>
        <a:ext cx="1502300" cy="864713"/>
      </dsp:txXfrm>
    </dsp:sp>
    <dsp:sp modelId="{665808F7-70B5-45A0-B2E5-62512B0DF571}">
      <dsp:nvSpPr>
        <dsp:cNvPr id="0" name=""/>
        <dsp:cNvSpPr/>
      </dsp:nvSpPr>
      <dsp:spPr>
        <a:xfrm>
          <a:off x="4870202" y="2895603"/>
          <a:ext cx="2517367" cy="1138632"/>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Administrators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5238862" y="3062352"/>
        <a:ext cx="1780047" cy="805134"/>
      </dsp:txXfrm>
    </dsp:sp>
    <dsp:sp modelId="{9BDDAD24-E34F-4DF5-A744-BE974424EA14}">
      <dsp:nvSpPr>
        <dsp:cNvPr id="0" name=""/>
        <dsp:cNvSpPr/>
      </dsp:nvSpPr>
      <dsp:spPr>
        <a:xfrm>
          <a:off x="3420597" y="3803793"/>
          <a:ext cx="2124574" cy="122288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u="none" kern="1200" dirty="0" smtClean="0">
              <a:solidFill>
                <a:schemeClr val="tx1">
                  <a:lumMod val="75000"/>
                  <a:lumOff val="25000"/>
                </a:schemeClr>
              </a:solidFill>
              <a:effectLst>
                <a:outerShdw blurRad="38100" dist="38100" dir="2700000" algn="tl">
                  <a:srgbClr val="000000">
                    <a:alpha val="43137"/>
                  </a:srgbClr>
                </a:outerShdw>
              </a:effectLst>
            </a:rPr>
            <a:t>Community</a:t>
          </a:r>
          <a:endParaRPr lang="en-US" sz="1800" b="1" u="none" kern="1200" dirty="0">
            <a:solidFill>
              <a:schemeClr val="tx1">
                <a:lumMod val="75000"/>
                <a:lumOff val="25000"/>
              </a:schemeClr>
            </a:solidFill>
            <a:effectLst>
              <a:outerShdw blurRad="38100" dist="38100" dir="2700000" algn="tl">
                <a:srgbClr val="000000">
                  <a:alpha val="43137"/>
                </a:srgbClr>
              </a:outerShdw>
            </a:effectLst>
          </a:endParaRPr>
        </a:p>
      </dsp:txBody>
      <dsp:txXfrm>
        <a:off x="3731734" y="3982881"/>
        <a:ext cx="1502300" cy="864713"/>
      </dsp:txXfrm>
    </dsp:sp>
    <dsp:sp modelId="{77FA5B50-F4C3-4F2E-9270-ECD937C7FFF4}">
      <dsp:nvSpPr>
        <dsp:cNvPr id="0" name=""/>
        <dsp:cNvSpPr/>
      </dsp:nvSpPr>
      <dsp:spPr>
        <a:xfrm>
          <a:off x="1774595" y="2853474"/>
          <a:ext cx="2124574" cy="122288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Campus Staff</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2085732" y="3032562"/>
        <a:ext cx="1502300" cy="864713"/>
      </dsp:txXfrm>
    </dsp:sp>
    <dsp:sp modelId="{60D244D7-02AB-499F-9799-AD898F442B04}">
      <dsp:nvSpPr>
        <dsp:cNvPr id="0" name=""/>
        <dsp:cNvSpPr/>
      </dsp:nvSpPr>
      <dsp:spPr>
        <a:xfrm>
          <a:off x="1774595" y="952835"/>
          <a:ext cx="2124574" cy="122288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Teachers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2085732" y="1131923"/>
        <a:ext cx="1502300" cy="86471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b="1" i="1" dirty="0" smtClean="0"/>
              <a:t>ESC Region XI Module Two A</a:t>
            </a:r>
          </a:p>
          <a:p>
            <a:r>
              <a:rPr lang="en-US" b="1" i="1" dirty="0" smtClean="0"/>
              <a:t>October 16, 2012</a:t>
            </a:r>
            <a:endParaRPr lang="en-US" b="1" i="1" dirty="0"/>
          </a:p>
        </p:txBody>
      </p:sp>
      <p:sp>
        <p:nvSpPr>
          <p:cNvPr id="4" name="Footer Placeholder 3"/>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1200"/>
            </a:lvl1pPr>
          </a:lstStyle>
          <a:p>
            <a:r>
              <a:rPr lang="en-US" i="1" dirty="0" smtClean="0"/>
              <a:t>Provided by Education Service Center Region XI </a:t>
            </a:r>
            <a:r>
              <a:rPr lang="en-US" i="1" dirty="0" smtClean="0">
                <a:latin typeface="Calibri"/>
                <a:cs typeface="Calibri"/>
              </a:rPr>
              <a:t>• www.esc11.net </a:t>
            </a:r>
            <a:r>
              <a:rPr lang="en-US" i="1" dirty="0" smtClean="0"/>
              <a:t> </a:t>
            </a:r>
            <a:endParaRPr lang="en-US" i="1" dirty="0"/>
          </a:p>
        </p:txBody>
      </p:sp>
      <p:sp>
        <p:nvSpPr>
          <p:cNvPr id="5" name="Slide Number Placeholder 4"/>
          <p:cNvSpPr>
            <a:spLocks noGrp="1"/>
          </p:cNvSpPr>
          <p:nvPr>
            <p:ph type="sldNum" sz="quarter" idx="3"/>
          </p:nvPr>
        </p:nvSpPr>
        <p:spPr>
          <a:xfrm>
            <a:off x="6172199" y="8685213"/>
            <a:ext cx="684213" cy="457200"/>
          </a:xfrm>
          <a:prstGeom prst="rect">
            <a:avLst/>
          </a:prstGeom>
        </p:spPr>
        <p:txBody>
          <a:bodyPr vert="horz" lIns="91440" tIns="45720" rIns="91440" bIns="45720" rtlCol="0" anchor="b"/>
          <a:lstStyle>
            <a:lvl1pPr algn="r">
              <a:defRPr sz="1200"/>
            </a:lvl1pPr>
          </a:lstStyle>
          <a:p>
            <a:fld id="{5BEB50FF-B00C-4464-9829-23D498BCF30E}" type="slidenum">
              <a:rPr lang="en-US" smtClean="0"/>
              <a:t>‹#›</a:t>
            </a:fld>
            <a:endParaRPr lang="en-US"/>
          </a:p>
        </p:txBody>
      </p:sp>
    </p:spTree>
    <p:extLst>
      <p:ext uri="{BB962C8B-B14F-4D97-AF65-F5344CB8AC3E}">
        <p14:creationId xmlns:p14="http://schemas.microsoft.com/office/powerpoint/2010/main" val="145665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BAF5D-0314-4137-BEDD-B5699FB497CA}" type="datetimeFigureOut">
              <a:rPr lang="en-US" smtClean="0"/>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B711B-59B8-4754-AF99-AF1E06286DA4}" type="slidenum">
              <a:rPr lang="en-US" smtClean="0"/>
              <a:t>‹#›</a:t>
            </a:fld>
            <a:endParaRPr lang="en-US"/>
          </a:p>
        </p:txBody>
      </p:sp>
    </p:spTree>
    <p:extLst>
      <p:ext uri="{BB962C8B-B14F-4D97-AF65-F5344CB8AC3E}">
        <p14:creationId xmlns:p14="http://schemas.microsoft.com/office/powerpoint/2010/main" val="285587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1589088" y="457200"/>
            <a:ext cx="3981450" cy="2987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spcBef>
                <a:spcPct val="0"/>
              </a:spcBef>
            </a:pPr>
            <a:r>
              <a:rPr lang="en-US" sz="1400" b="1" dirty="0"/>
              <a:t>Read:  Students need a circle of caring to achieve success.  Who are these partners for success?</a:t>
            </a:r>
          </a:p>
          <a:p>
            <a:pPr>
              <a:lnSpc>
                <a:spcPct val="80000"/>
              </a:lnSpc>
              <a:spcBef>
                <a:spcPct val="0"/>
              </a:spcBef>
            </a:pPr>
            <a:endParaRPr lang="en-US" sz="1400" b="1" dirty="0"/>
          </a:p>
          <a:p>
            <a:pPr>
              <a:lnSpc>
                <a:spcPct val="80000"/>
              </a:lnSpc>
              <a:spcBef>
                <a:spcPct val="0"/>
              </a:spcBef>
            </a:pPr>
            <a:r>
              <a:rPr lang="en-US" sz="1400" b="1" dirty="0"/>
              <a:t>Counselors</a:t>
            </a:r>
          </a:p>
          <a:p>
            <a:pPr>
              <a:lnSpc>
                <a:spcPct val="80000"/>
              </a:lnSpc>
              <a:spcBef>
                <a:spcPct val="0"/>
              </a:spcBef>
            </a:pPr>
            <a:r>
              <a:rPr lang="en-US" sz="1400" b="1" dirty="0"/>
              <a:t>Teachers</a:t>
            </a:r>
          </a:p>
          <a:p>
            <a:pPr>
              <a:lnSpc>
                <a:spcPct val="80000"/>
              </a:lnSpc>
              <a:spcBef>
                <a:spcPct val="0"/>
              </a:spcBef>
            </a:pPr>
            <a:r>
              <a:rPr lang="en-US" sz="1400" b="1" dirty="0"/>
              <a:t>Administrators, especially the principal</a:t>
            </a:r>
          </a:p>
          <a:p>
            <a:pPr>
              <a:lnSpc>
                <a:spcPct val="80000"/>
              </a:lnSpc>
              <a:spcBef>
                <a:spcPct val="0"/>
              </a:spcBef>
            </a:pPr>
            <a:r>
              <a:rPr lang="en-US" sz="1400" b="1" dirty="0"/>
              <a:t>Other campus staff (specialists, school psychologists, nurses, special education staff)</a:t>
            </a:r>
          </a:p>
          <a:p>
            <a:pPr>
              <a:lnSpc>
                <a:spcPct val="80000"/>
              </a:lnSpc>
              <a:spcBef>
                <a:spcPct val="0"/>
              </a:spcBef>
            </a:pPr>
            <a:r>
              <a:rPr lang="en-US" sz="1400" b="1" dirty="0"/>
              <a:t>Parents</a:t>
            </a:r>
          </a:p>
          <a:p>
            <a:pPr>
              <a:lnSpc>
                <a:spcPct val="80000"/>
              </a:lnSpc>
              <a:spcBef>
                <a:spcPct val="0"/>
              </a:spcBef>
            </a:pPr>
            <a:r>
              <a:rPr lang="en-US" sz="1400" b="1" dirty="0"/>
              <a:t>Community and business leaders - recruit individuals who can influence and hold the confidence of the school decision makers</a:t>
            </a:r>
          </a:p>
          <a:p>
            <a:pPr>
              <a:lnSpc>
                <a:spcPct val="80000"/>
              </a:lnSpc>
              <a:spcBef>
                <a:spcPct val="0"/>
              </a:spcBef>
            </a:pPr>
            <a:endParaRPr lang="en-US" sz="1400" b="1" dirty="0"/>
          </a:p>
          <a:p>
            <a:pPr>
              <a:lnSpc>
                <a:spcPct val="80000"/>
              </a:lnSpc>
              <a:spcBef>
                <a:spcPct val="0"/>
              </a:spcBef>
            </a:pPr>
            <a:r>
              <a:rPr lang="en-US" sz="1400" b="1" dirty="0"/>
              <a:t>These partners can form a steering committee and sounding board to assist a district/campus in:</a:t>
            </a:r>
          </a:p>
          <a:p>
            <a:pPr>
              <a:lnSpc>
                <a:spcPct val="80000"/>
              </a:lnSpc>
              <a:spcBef>
                <a:spcPct val="0"/>
              </a:spcBef>
            </a:pPr>
            <a:endParaRPr lang="en-US" sz="1400" b="1" dirty="0"/>
          </a:p>
          <a:p>
            <a:pPr>
              <a:spcBef>
                <a:spcPct val="0"/>
              </a:spcBef>
              <a:buFontTx/>
              <a:buChar char="•"/>
            </a:pPr>
            <a:r>
              <a:rPr lang="en-US" sz="1400" b="1" dirty="0"/>
              <a:t>  Guiding efforts to create a culture of college and career readiness</a:t>
            </a:r>
          </a:p>
          <a:p>
            <a:pPr>
              <a:spcBef>
                <a:spcPct val="0"/>
              </a:spcBef>
              <a:buFontTx/>
              <a:buChar char="•"/>
            </a:pPr>
            <a:r>
              <a:rPr lang="en-US" sz="1400" b="1" dirty="0"/>
              <a:t>  Reviewing results of needs assessments</a:t>
            </a:r>
          </a:p>
          <a:p>
            <a:pPr>
              <a:spcBef>
                <a:spcPct val="0"/>
              </a:spcBef>
              <a:buFontTx/>
              <a:buChar char="•"/>
            </a:pPr>
            <a:r>
              <a:rPr lang="en-US" sz="1400" b="1" dirty="0"/>
              <a:t>  Making recommendations for program development</a:t>
            </a:r>
          </a:p>
          <a:p>
            <a:pPr>
              <a:spcBef>
                <a:spcPct val="0"/>
              </a:spcBef>
              <a:buFontTx/>
              <a:buChar char="•"/>
            </a:pPr>
            <a:r>
              <a:rPr lang="en-US" sz="1400" b="1" dirty="0"/>
              <a:t>  Reviewing accountability data and outcomes research</a:t>
            </a:r>
          </a:p>
          <a:p>
            <a:pPr>
              <a:spcBef>
                <a:spcPct val="0"/>
              </a:spcBef>
              <a:buFontTx/>
              <a:buChar char="•"/>
            </a:pPr>
            <a:r>
              <a:rPr lang="en-US" sz="1400" b="1" dirty="0"/>
              <a:t>  Locating internal and external funding sources</a:t>
            </a:r>
          </a:p>
          <a:p>
            <a:pPr>
              <a:spcBef>
                <a:spcPct val="0"/>
              </a:spcBef>
              <a:buFontTx/>
              <a:buChar char="•"/>
            </a:pPr>
            <a:endParaRPr lang="en-US" sz="1400" b="1" dirty="0"/>
          </a:p>
          <a:p>
            <a:pPr>
              <a:spcBef>
                <a:spcPct val="0"/>
              </a:spcBef>
            </a:pPr>
            <a:r>
              <a:rPr lang="en-US" sz="1400" b="1" dirty="0"/>
              <a:t>Remember, it takes a village, a community to raise a child.</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12" indent="-285697">
              <a:defRPr>
                <a:solidFill>
                  <a:schemeClr val="tx1"/>
                </a:solidFill>
                <a:latin typeface="Arial" pitchFamily="34" charset="0"/>
              </a:defRPr>
            </a:lvl2pPr>
            <a:lvl3pPr marL="1142790" indent="-228558">
              <a:defRPr>
                <a:solidFill>
                  <a:schemeClr val="tx1"/>
                </a:solidFill>
                <a:latin typeface="Arial" pitchFamily="34" charset="0"/>
              </a:defRPr>
            </a:lvl3pPr>
            <a:lvl4pPr marL="1599906" indent="-228558">
              <a:defRPr>
                <a:solidFill>
                  <a:schemeClr val="tx1"/>
                </a:solidFill>
                <a:latin typeface="Arial" pitchFamily="34" charset="0"/>
              </a:defRPr>
            </a:lvl4pPr>
            <a:lvl5pPr marL="2057020" indent="-228558">
              <a:defRPr>
                <a:solidFill>
                  <a:schemeClr val="tx1"/>
                </a:solidFill>
                <a:latin typeface="Arial" pitchFamily="34" charset="0"/>
              </a:defRPr>
            </a:lvl5pPr>
            <a:lvl6pPr marL="2514135" indent="-228558" fontAlgn="base">
              <a:spcBef>
                <a:spcPct val="0"/>
              </a:spcBef>
              <a:spcAft>
                <a:spcPct val="0"/>
              </a:spcAft>
              <a:defRPr>
                <a:solidFill>
                  <a:schemeClr val="tx1"/>
                </a:solidFill>
                <a:latin typeface="Arial" pitchFamily="34" charset="0"/>
              </a:defRPr>
            </a:lvl6pPr>
            <a:lvl7pPr marL="2971250" indent="-228558" fontAlgn="base">
              <a:spcBef>
                <a:spcPct val="0"/>
              </a:spcBef>
              <a:spcAft>
                <a:spcPct val="0"/>
              </a:spcAft>
              <a:defRPr>
                <a:solidFill>
                  <a:schemeClr val="tx1"/>
                </a:solidFill>
                <a:latin typeface="Arial" pitchFamily="34" charset="0"/>
              </a:defRPr>
            </a:lvl7pPr>
            <a:lvl8pPr marL="3428367" indent="-228558" fontAlgn="base">
              <a:spcBef>
                <a:spcPct val="0"/>
              </a:spcBef>
              <a:spcAft>
                <a:spcPct val="0"/>
              </a:spcAft>
              <a:defRPr>
                <a:solidFill>
                  <a:schemeClr val="tx1"/>
                </a:solidFill>
                <a:latin typeface="Arial" pitchFamily="34" charset="0"/>
              </a:defRPr>
            </a:lvl8pPr>
            <a:lvl9pPr marL="3885483" indent="-228558" fontAlgn="base">
              <a:spcBef>
                <a:spcPct val="0"/>
              </a:spcBef>
              <a:spcAft>
                <a:spcPct val="0"/>
              </a:spcAft>
              <a:defRPr>
                <a:solidFill>
                  <a:schemeClr val="tx1"/>
                </a:solidFill>
                <a:latin typeface="Arial" pitchFamily="34" charset="0"/>
              </a:defRPr>
            </a:lvl9pPr>
          </a:lstStyle>
          <a:p>
            <a:fld id="{D0E023D8-2E4E-490D-B4FF-149138CD6223}" type="slidenum">
              <a:rPr lang="en-US" smtClean="0">
                <a:latin typeface="Calibri" pitchFamily="34" charset="0"/>
              </a:rPr>
              <a:pPr/>
              <a:t>5</a:t>
            </a:fld>
            <a:endParaRPr 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How would you prioritize them?</a:t>
            </a:r>
            <a:r>
              <a:rPr lang="en-US" baseline="0" dirty="0" smtClean="0"/>
              <a:t>  In what ways do the student assignments you give build these skills?</a:t>
            </a:r>
            <a:endParaRPr lang="en-US" dirty="0"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FA094A-2294-4CD1-8283-9F19B2A423EF}" type="slidenum">
              <a:rPr lang="en-US"/>
              <a:pPr fontAlgn="base">
                <a:spcBef>
                  <a:spcPct val="0"/>
                </a:spcBef>
                <a:spcAft>
                  <a:spcPct val="0"/>
                </a:spcAft>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B711B-59B8-4754-AF99-AF1E06286DA4}" type="slidenum">
              <a:rPr lang="en-US" smtClean="0"/>
              <a:t>30</a:t>
            </a:fld>
            <a:endParaRPr lang="en-US"/>
          </a:p>
        </p:txBody>
      </p:sp>
    </p:spTree>
    <p:extLst>
      <p:ext uri="{BB962C8B-B14F-4D97-AF65-F5344CB8AC3E}">
        <p14:creationId xmlns:p14="http://schemas.microsoft.com/office/powerpoint/2010/main" val="61955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r>
              <a:rPr lang="en-US" dirty="0" smtClean="0"/>
              <a:t>STAAR performance standard setting process has a more vertical approach than we saw with TAKS.</a:t>
            </a:r>
          </a:p>
          <a:p>
            <a:pPr eaLnBrk="1" hangingPunct="1"/>
            <a:endParaRPr lang="en-US" dirty="0" smtClean="0"/>
          </a:p>
          <a:p>
            <a:pPr eaLnBrk="1" hangingPunct="1"/>
            <a:r>
              <a:rPr lang="en-US" dirty="0" smtClean="0"/>
              <a:t>In addition to student performance on the STAAR assessments, data from other sources was used in setting standards.</a:t>
            </a:r>
          </a:p>
          <a:p>
            <a:endParaRPr lang="en-US" dirty="0" smtClean="0"/>
          </a:p>
          <a:p>
            <a:r>
              <a:rPr lang="en-US" dirty="0" smtClean="0"/>
              <a:t>STAAR assessments in mathematics and reading are linked from grade to grade as well as to postsecondary-readiness standards for the Algebra II and English III assessments. </a:t>
            </a:r>
          </a:p>
          <a:p>
            <a:endParaRPr lang="en-US" dirty="0" smtClean="0"/>
          </a:p>
          <a:p>
            <a:endParaRPr kumimoji="1" lang="en-US" dirty="0">
              <a:latin typeface="Times New Roman" pitchFamily="18" charset="0"/>
            </a:endParaRPr>
          </a:p>
          <a:p>
            <a:r>
              <a:rPr kumimoji="1" lang="en-US" b="1" dirty="0">
                <a:latin typeface="Times New Roman" pitchFamily="18" charset="0"/>
              </a:rPr>
              <a:t>What research studies were used as part of the standard-setting process? </a:t>
            </a:r>
            <a:endParaRPr kumimoji="1" lang="en-US" dirty="0">
              <a:latin typeface="Times New Roman" pitchFamily="18" charset="0"/>
            </a:endParaRPr>
          </a:p>
          <a:p>
            <a:r>
              <a:rPr kumimoji="1" lang="en-US" dirty="0">
                <a:latin typeface="Times New Roman" pitchFamily="18" charset="0"/>
              </a:rPr>
              <a:t>TEA conducted extensive research to support the standard-setting process. Studies focused on creating links between STAAR assessments and other measures of students’ knowledge and skills. Some studies focused on comparisons between STAAR assessments and corresponding TAKS tests. Other studies linked students’ scores on STAAR assessments to corresponding course grades. Another set of studies linked STAAR assessments to established national and international assessments, such as SAT, ACT, NAEP, and PISA. Additional studies linked STAAR assessments to other assessments (THEA and ACCUPLACER) used by Texas colleges and universities to place students in credit-bearing courses. Finally, research was conducted to link STAAR scores to corresponding grades in entry-level, credit-bearing college courses. To support reliable and meaningful score interpretations, links between two assessments were based on the same students taking STAAR and one of the assessments listed above. For example, SAT mathematics performance was compared to STAAR Algebra II performance for the same group of students. </a:t>
            </a:r>
            <a:endParaRPr lang="en-US"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dirty="0" smtClean="0"/>
              <a:t>Refer participants to STAAR Performance Level document</a:t>
            </a:r>
            <a:endParaRPr lang="en-US" dirty="0"/>
          </a:p>
          <a:p>
            <a:r>
              <a:rPr lang="en-US" dirty="0" smtClean="0"/>
              <a:t>Even at the initial phase-in level, the STAAR passing standards require students to demonstrate more in-depth knowledge, critical thinking and application skills than did the Texas Assessment of Knowledge and Skills (TAKS).</a:t>
            </a:r>
          </a:p>
          <a:p>
            <a:endParaRPr lang="en-US" dirty="0"/>
          </a:p>
          <a:p>
            <a:r>
              <a:rPr lang="en-US" dirty="0" smtClean="0"/>
              <a:t>Academic Achievement Distinction Designations being considered as part of the state accountability system for 2013 and beyond place an emphasis on the number of students achieving Level III on STAAR assessments.</a:t>
            </a:r>
          </a:p>
          <a:p>
            <a:endParaRPr lang="en-US" dirty="0"/>
          </a:p>
          <a:p>
            <a:endParaRPr lang="en-US" dirty="0" smtClean="0"/>
          </a:p>
          <a:p>
            <a:endParaRPr lang="en-US" dirty="0" smtClean="0"/>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
          </p:nvPr>
        </p:nvSpPr>
        <p:spPr/>
        <p:txBody>
          <a:bodyPr/>
          <a:lstStyle/>
          <a:p>
            <a:pPr>
              <a:defRPr/>
            </a:pPr>
            <a:fld id="{947AEB20-4485-484A-BD8B-81720E79B4D4}" type="datetimeFigureOut">
              <a:rPr lang="en-US"/>
              <a:pPr>
                <a:defRPr/>
              </a:pPr>
              <a:t>10/17/2012</a:t>
            </a:fld>
            <a:endParaRPr lang="en-US" dirty="0"/>
          </a:p>
        </p:txBody>
      </p:sp>
      <p:sp>
        <p:nvSpPr>
          <p:cNvPr id="57346" name="Rectangle 6"/>
          <p:cNvSpPr>
            <a:spLocks noGrp="1" noChangeArrowheads="1"/>
          </p:cNvSpPr>
          <p:nvPr>
            <p:ph type="ftr" sz="quarter" idx="4"/>
          </p:nvPr>
        </p:nvSpPr>
        <p:spPr bwMode="auto">
          <a:ln>
            <a:miter lim="800000"/>
            <a:headEnd/>
            <a:tailEnd/>
          </a:ln>
        </p:spPr>
        <p:txBody>
          <a:bodyPr rtlCol="0"/>
          <a:lstStyle/>
          <a:p>
            <a:pPr>
              <a:defRPr/>
            </a:pPr>
            <a:r>
              <a:rPr lang="en-US" dirty="0">
                <a:latin typeface="+mn-lt"/>
              </a:rPr>
              <a:t>Provided by: Education Service Center Region XI, 3001 North Freeway, Fort Worth, Texas 76106 ~ www.esc11.net</a:t>
            </a:r>
          </a:p>
        </p:txBody>
      </p:sp>
      <p:sp>
        <p:nvSpPr>
          <p:cNvPr id="5734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964DDB-14E9-47C3-815B-6CF9F02FDA76}" type="slidenum">
              <a:rPr lang="en-US" smtClean="0"/>
              <a:pPr fontAlgn="base">
                <a:spcBef>
                  <a:spcPct val="0"/>
                </a:spcBef>
                <a:spcAft>
                  <a:spcPct val="0"/>
                </a:spcAft>
                <a:defRPr/>
              </a:pPr>
              <a:t>37</a:t>
            </a:fld>
            <a:endParaRPr lang="en-US" dirty="0" smtClean="0"/>
          </a:p>
        </p:txBody>
      </p:sp>
      <p:sp>
        <p:nvSpPr>
          <p:cNvPr id="450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 course testing requirements for graduation began for students entering 9</a:t>
            </a:r>
            <a:r>
              <a:rPr lang="en-US" baseline="30000" dirty="0" smtClean="0"/>
              <a:t>th</a:t>
            </a:r>
            <a:r>
              <a:rPr lang="en-US" dirty="0" smtClean="0"/>
              <a:t> grade  and below in the 2011-2012 school year.</a:t>
            </a:r>
          </a:p>
          <a:p>
            <a:endParaRPr lang="en-US" dirty="0"/>
          </a:p>
          <a:p>
            <a:r>
              <a:rPr lang="en-US" dirty="0" smtClean="0"/>
              <a:t>While there is no required course sequence in Texas, most high school freshman take Biology, World Geography, Algebra I and English I.</a:t>
            </a:r>
          </a:p>
          <a:p>
            <a:endParaRPr lang="en-US" dirty="0"/>
          </a:p>
          <a:p>
            <a:r>
              <a:rPr lang="en-US" dirty="0" smtClean="0"/>
              <a:t>In addition to students meeting Level I, II or III some scores that were close to passing were identified as a Minimum Score.  Minimum Scores are not passing and are also reported in the Level I column.</a:t>
            </a:r>
          </a:p>
          <a:p>
            <a:endParaRPr lang="en-US" dirty="0"/>
          </a:p>
          <a:p>
            <a:r>
              <a:rPr lang="en-US" dirty="0" smtClean="0"/>
              <a:t>We’ve never had 9</a:t>
            </a:r>
            <a:r>
              <a:rPr lang="en-US" baseline="30000" dirty="0" smtClean="0"/>
              <a:t>th</a:t>
            </a:r>
            <a:r>
              <a:rPr lang="en-US" dirty="0" smtClean="0"/>
              <a:t> grade students having to pass a test required for graduation.</a:t>
            </a:r>
          </a:p>
          <a:p>
            <a:r>
              <a:rPr lang="en-US" dirty="0" smtClean="0"/>
              <a:t>With TAKS it was only students nearing graduation that took Exit-level retests.    With STAAR, </a:t>
            </a:r>
            <a:r>
              <a:rPr lang="en-US" dirty="0"/>
              <a:t>r</a:t>
            </a:r>
            <a:r>
              <a:rPr lang="en-US" dirty="0" smtClean="0"/>
              <a:t>etests for students that will graduate with EOC testing requirements are offered in July, December and May.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87268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for English EOC assessments are assessed using two different tests, one focusing on reading skills and the other on writing skills.  </a:t>
            </a:r>
          </a:p>
          <a:p>
            <a:endParaRPr lang="en-US" dirty="0"/>
          </a:p>
          <a:p>
            <a:r>
              <a:rPr lang="en-US" dirty="0" smtClean="0"/>
              <a:t>The writing skills assessed are very different from those assessed by TAKS.  Students were required to write three essays, one literary and one expository and one field test essay.  Students can’t tell on the test which is the field-test essay.</a:t>
            </a:r>
          </a:p>
          <a:p>
            <a:endParaRPr lang="en-US" dirty="0"/>
          </a:p>
          <a:p>
            <a:r>
              <a:rPr lang="en-US" dirty="0" smtClean="0"/>
              <a:t>This was the first year writing has been assessed at 9</a:t>
            </a:r>
            <a:r>
              <a:rPr lang="en-US" baseline="30000" dirty="0" smtClean="0"/>
              <a:t>th</a:t>
            </a:r>
            <a:r>
              <a:rPr lang="en-US" dirty="0" smtClean="0"/>
              <a:t> grade.  </a:t>
            </a:r>
          </a:p>
          <a:p>
            <a:endParaRPr lang="en-US" dirty="0"/>
          </a:p>
          <a:p>
            <a:r>
              <a:rPr lang="en-US" dirty="0" smtClean="0"/>
              <a:t>In response to districts’ instructional needs, TEA put out an email in August saying they will be releasing a copy of each student’s essays that were scored for the test. </a:t>
            </a:r>
          </a:p>
          <a:p>
            <a:r>
              <a:rPr lang="en-US" dirty="0"/>
              <a:t>The decision to make these essays available to districts has been made to assist educators in preparing students for subsequent administrations and to help target instructional intervention. </a:t>
            </a:r>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314464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that took English II EOC assessments in spring 2012 fell into two categories.  </a:t>
            </a:r>
          </a:p>
          <a:p>
            <a:endParaRPr lang="en-US" dirty="0"/>
          </a:p>
          <a:p>
            <a:r>
              <a:rPr lang="en-US" dirty="0" smtClean="0"/>
              <a:t>Some students were advanced 9</a:t>
            </a:r>
            <a:r>
              <a:rPr lang="en-US" baseline="30000" dirty="0" smtClean="0"/>
              <a:t>th</a:t>
            </a:r>
            <a:r>
              <a:rPr lang="en-US" dirty="0" smtClean="0"/>
              <a:t> grade students that finished English I previously and probably scored well on this EOC test.</a:t>
            </a:r>
          </a:p>
          <a:p>
            <a:endParaRPr lang="en-US" dirty="0"/>
          </a:p>
          <a:p>
            <a:r>
              <a:rPr lang="en-US" dirty="0" smtClean="0"/>
              <a:t>Some students were upperclassmen enrolled in English II that have TAKS as their graduation requirement, but were required by TEA to take English II EOC as part of a mandatory testing sample.  These students were probably not motivated to do well on this EOC assessment, but their results were included in local, regional and state reports.</a:t>
            </a:r>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819879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that took English II EOC assessments in spring 2012 fell into two categories.  </a:t>
            </a:r>
          </a:p>
          <a:p>
            <a:endParaRPr lang="en-US" dirty="0"/>
          </a:p>
          <a:p>
            <a:r>
              <a:rPr lang="en-US" dirty="0" smtClean="0"/>
              <a:t>Some students were advanced 9</a:t>
            </a:r>
            <a:r>
              <a:rPr lang="en-US" baseline="30000" dirty="0" smtClean="0"/>
              <a:t>th</a:t>
            </a:r>
            <a:r>
              <a:rPr lang="en-US" dirty="0" smtClean="0"/>
              <a:t> grade students that finished English I previously and probably scored well on this EOC test.</a:t>
            </a:r>
          </a:p>
          <a:p>
            <a:endParaRPr lang="en-US" dirty="0" smtClean="0"/>
          </a:p>
          <a:p>
            <a:r>
              <a:rPr lang="en-US" dirty="0" smtClean="0"/>
              <a:t>Some students were upperclassmen enrolled in English II that have TAKS as their graduation requirement, but were required by TEA to take English II EOC as part of a mandatory testing sample.  These students were probably not motivated to do well on this EOC assessment, but their results were included in local, regional and state reports.</a:t>
            </a:r>
          </a:p>
          <a:p>
            <a:endParaRPr lang="en-US" dirty="0"/>
          </a:p>
          <a:p>
            <a:r>
              <a:rPr lang="en-US" dirty="0" smtClean="0"/>
              <a:t>TEA has already said that they will release copies of individual student English II essays from testing in spring 2013.</a:t>
            </a:r>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11187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Use a Jigsaw to read the article.</a:t>
            </a:r>
          </a:p>
          <a:p>
            <a:pPr eaLnBrk="1" hangingPunct="1">
              <a:spcBef>
                <a:spcPct val="0"/>
              </a:spcBef>
              <a:buFontTx/>
              <a:buChar char="•"/>
            </a:pPr>
            <a:r>
              <a:rPr lang="en-US" dirty="0" smtClean="0"/>
              <a:t>Divide the sections between groups. Have groups read, reflect, and determine key attributes from the report.</a:t>
            </a:r>
          </a:p>
          <a:p>
            <a:pPr eaLnBrk="1" hangingPunct="1">
              <a:spcBef>
                <a:spcPct val="0"/>
              </a:spcBef>
              <a:buFontTx/>
              <a:buChar char="•"/>
            </a:pPr>
            <a:r>
              <a:rPr lang="en-US" dirty="0" smtClean="0"/>
              <a:t>Have groups report out their findings. </a:t>
            </a:r>
          </a:p>
          <a:p>
            <a:pPr eaLnBrk="1" hangingPunct="1">
              <a:spcBef>
                <a:spcPct val="0"/>
              </a:spcBef>
            </a:pPr>
            <a:r>
              <a:rPr lang="en-US" dirty="0" smtClean="0"/>
              <a:t>Determine the strengths and areas of concern in your system based upon what you have discussed.</a:t>
            </a:r>
          </a:p>
          <a:p>
            <a:pPr eaLnBrk="1" hangingPunct="1">
              <a:spcBef>
                <a:spcPct val="0"/>
              </a:spcBef>
            </a:pPr>
            <a:r>
              <a:rPr lang="en-US" dirty="0" smtClean="0"/>
              <a:t>Prioritize areas of concern. These areas can be combined with other areas of concern after you complete Activities I-VII.</a:t>
            </a:r>
          </a:p>
          <a:p>
            <a:pPr eaLnBrk="1" hangingPunct="1">
              <a:spcBef>
                <a:spcPct val="0"/>
              </a:spcBef>
            </a:pPr>
            <a:endParaRPr lang="en-US" dirty="0"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22296" indent="-277806">
              <a:defRPr>
                <a:solidFill>
                  <a:schemeClr val="tx1"/>
                </a:solidFill>
                <a:latin typeface="Lucida Sans Unicode" pitchFamily="34" charset="0"/>
              </a:defRPr>
            </a:lvl2pPr>
            <a:lvl3pPr marL="1111225" indent="-222245">
              <a:defRPr>
                <a:solidFill>
                  <a:schemeClr val="tx1"/>
                </a:solidFill>
                <a:latin typeface="Lucida Sans Unicode" pitchFamily="34" charset="0"/>
              </a:defRPr>
            </a:lvl3pPr>
            <a:lvl4pPr marL="1555714" indent="-222245">
              <a:defRPr>
                <a:solidFill>
                  <a:schemeClr val="tx1"/>
                </a:solidFill>
                <a:latin typeface="Lucida Sans Unicode" pitchFamily="34" charset="0"/>
              </a:defRPr>
            </a:lvl4pPr>
            <a:lvl5pPr marL="2000204" indent="-222245">
              <a:defRPr>
                <a:solidFill>
                  <a:schemeClr val="tx1"/>
                </a:solidFill>
                <a:latin typeface="Lucida Sans Unicode" pitchFamily="34" charset="0"/>
              </a:defRPr>
            </a:lvl5pPr>
            <a:lvl6pPr marL="2444694" indent="-222245" fontAlgn="base">
              <a:spcBef>
                <a:spcPct val="0"/>
              </a:spcBef>
              <a:spcAft>
                <a:spcPct val="0"/>
              </a:spcAft>
              <a:defRPr>
                <a:solidFill>
                  <a:schemeClr val="tx1"/>
                </a:solidFill>
                <a:latin typeface="Lucida Sans Unicode" pitchFamily="34" charset="0"/>
              </a:defRPr>
            </a:lvl6pPr>
            <a:lvl7pPr marL="2889184" indent="-222245" fontAlgn="base">
              <a:spcBef>
                <a:spcPct val="0"/>
              </a:spcBef>
              <a:spcAft>
                <a:spcPct val="0"/>
              </a:spcAft>
              <a:defRPr>
                <a:solidFill>
                  <a:schemeClr val="tx1"/>
                </a:solidFill>
                <a:latin typeface="Lucida Sans Unicode" pitchFamily="34" charset="0"/>
              </a:defRPr>
            </a:lvl7pPr>
            <a:lvl8pPr marL="3333674" indent="-222245" fontAlgn="base">
              <a:spcBef>
                <a:spcPct val="0"/>
              </a:spcBef>
              <a:spcAft>
                <a:spcPct val="0"/>
              </a:spcAft>
              <a:defRPr>
                <a:solidFill>
                  <a:schemeClr val="tx1"/>
                </a:solidFill>
                <a:latin typeface="Lucida Sans Unicode" pitchFamily="34" charset="0"/>
              </a:defRPr>
            </a:lvl8pPr>
            <a:lvl9pPr marL="3778164" indent="-222245"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F4FA3D2-B1E1-464E-BD80-7727E1AB5452}" type="slidenum">
              <a:rPr lang="en-US">
                <a:latin typeface="Calibri" pitchFamily="34" charset="0"/>
              </a:rPr>
              <a:pPr fontAlgn="base">
                <a:spcBef>
                  <a:spcPct val="0"/>
                </a:spcBef>
                <a:spcAft>
                  <a:spcPct val="0"/>
                </a:spcAft>
                <a:defRPr/>
              </a:pPr>
              <a:t>6</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that took English III EOC assessments in spring 2012 fell into two categories.  </a:t>
            </a:r>
          </a:p>
          <a:p>
            <a:endParaRPr lang="en-US" dirty="0" smtClean="0"/>
          </a:p>
          <a:p>
            <a:r>
              <a:rPr lang="en-US" dirty="0" smtClean="0"/>
              <a:t>Some students were advanced 9</a:t>
            </a:r>
            <a:r>
              <a:rPr lang="en-US" baseline="30000" dirty="0" smtClean="0"/>
              <a:t>th</a:t>
            </a:r>
            <a:r>
              <a:rPr lang="en-US" dirty="0" smtClean="0"/>
              <a:t> grade students that finished English I and II previously and probably scored well on this EOC test.</a:t>
            </a:r>
          </a:p>
          <a:p>
            <a:endParaRPr lang="en-US" dirty="0" smtClean="0"/>
          </a:p>
          <a:p>
            <a:r>
              <a:rPr lang="en-US" dirty="0" smtClean="0"/>
              <a:t>Some students were upperclassmen enrolled in English III that have TAKS as their graduation requirement, but were required by TEA to take English II EOC as part of a mandatory testing sample.  These students were probably not motivated to do well on this EOC assessment, but their results were included in local, regional and state reports.</a:t>
            </a:r>
          </a:p>
          <a:p>
            <a:endParaRPr lang="en-US" dirty="0" smtClean="0"/>
          </a:p>
          <a:p>
            <a:r>
              <a:rPr lang="en-US" dirty="0" smtClean="0"/>
              <a:t>Beginning with students that entered 9</a:t>
            </a:r>
            <a:r>
              <a:rPr lang="en-US" baseline="30000" dirty="0" smtClean="0"/>
              <a:t>th</a:t>
            </a:r>
            <a:r>
              <a:rPr lang="en-US" dirty="0" smtClean="0"/>
              <a:t> grade in 11-12, students will have to score at Level II on English III EOC assessments in order to graduate on the Recommended High School Program and score at Level III in order to graduate on the  Distinguished High School Program. Students scoring at Level III of English III EOC assessments will have met the college readiness indicator required to not have to take remedial courses in college. </a:t>
            </a:r>
          </a:p>
          <a:p>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18643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that took English III EOC assessments in spring 2012 fell into two categories.  </a:t>
            </a:r>
          </a:p>
          <a:p>
            <a:endParaRPr lang="en-US" dirty="0" smtClean="0"/>
          </a:p>
          <a:p>
            <a:r>
              <a:rPr lang="en-US" dirty="0" smtClean="0"/>
              <a:t>Some students were advanced 9</a:t>
            </a:r>
            <a:r>
              <a:rPr lang="en-US" baseline="30000" dirty="0" smtClean="0"/>
              <a:t>th</a:t>
            </a:r>
            <a:r>
              <a:rPr lang="en-US" dirty="0" smtClean="0"/>
              <a:t> grade students that finished English I and II previously and probably scored well on this EOC test.</a:t>
            </a:r>
          </a:p>
          <a:p>
            <a:endParaRPr lang="en-US" dirty="0" smtClean="0"/>
          </a:p>
          <a:p>
            <a:r>
              <a:rPr lang="en-US" dirty="0" smtClean="0"/>
              <a:t>Some students were upperclassmen enrolled in English III that have TAKS as their graduation requirement, but were required by TEA to take English II EOC as part of a mandatory testing sample.  These students were probably not motivated to do well on this EOC assessment, but their results were included in local, regional and state reports.</a:t>
            </a:r>
          </a:p>
          <a:p>
            <a:endParaRPr lang="en-US" dirty="0" smtClean="0"/>
          </a:p>
          <a:p>
            <a:r>
              <a:rPr lang="en-US" dirty="0" smtClean="0"/>
              <a:t>Beginning with students that entered 9</a:t>
            </a:r>
            <a:r>
              <a:rPr lang="en-US" baseline="30000" dirty="0" smtClean="0"/>
              <a:t>th</a:t>
            </a:r>
            <a:r>
              <a:rPr lang="en-US" dirty="0" smtClean="0"/>
              <a:t> grade in 11-12, students will have to score at Level II on English III EOC assessments in order to graduate on the Recommended High School Program and score at Level III in order to graduate on the  Distinguished High School Program. Students scoring at Level III of English III EOC assessments will have met the college readiness indicator required to not have to take remedial English courses in college.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6727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 course testing requirements for graduation began for students entering 9</a:t>
            </a:r>
            <a:r>
              <a:rPr lang="en-US" baseline="30000" dirty="0" smtClean="0"/>
              <a:t>th</a:t>
            </a:r>
            <a:r>
              <a:rPr lang="en-US" dirty="0" smtClean="0"/>
              <a:t> grade  and below in the 2011-2012 school year.</a:t>
            </a:r>
          </a:p>
          <a:p>
            <a:endParaRPr lang="en-US" dirty="0" smtClean="0"/>
          </a:p>
          <a:p>
            <a:r>
              <a:rPr lang="en-US" dirty="0" smtClean="0"/>
              <a:t>In addition to students meeting Level I, II or III some scores that were close to passing were identified as a Minimum Score.  Minimum Scores are not passing and are also reported in the Level I column.</a:t>
            </a:r>
          </a:p>
          <a:p>
            <a:endParaRPr lang="en-US" dirty="0" smtClean="0"/>
          </a:p>
          <a:p>
            <a:r>
              <a:rPr lang="en-US" dirty="0" smtClean="0"/>
              <a:t>While there is no required course sequence in Texas, most high school freshman take Biology, World Geography, Algebra I and English I.</a:t>
            </a:r>
          </a:p>
          <a:p>
            <a:endParaRPr lang="en-US" dirty="0"/>
          </a:p>
          <a:p>
            <a:r>
              <a:rPr lang="en-US" dirty="0" smtClean="0"/>
              <a:t>This was the first year that students completing a grade level or course were required to take that assessment.  For example we had 4</a:t>
            </a:r>
            <a:r>
              <a:rPr lang="en-US" baseline="30000" dirty="0" smtClean="0"/>
              <a:t>th</a:t>
            </a:r>
            <a:r>
              <a:rPr lang="en-US" dirty="0" smtClean="0"/>
              <a:t> grade students taking 6</a:t>
            </a:r>
            <a:r>
              <a:rPr lang="en-US" baseline="30000" dirty="0" smtClean="0"/>
              <a:t>th</a:t>
            </a:r>
            <a:r>
              <a:rPr lang="en-US" dirty="0" smtClean="0"/>
              <a:t> grade tests  because they are on an accelerated path.  Many districts have large numbers of 8</a:t>
            </a:r>
            <a:r>
              <a:rPr lang="en-US" baseline="30000" dirty="0" smtClean="0"/>
              <a:t>th</a:t>
            </a:r>
            <a:r>
              <a:rPr lang="en-US" dirty="0" smtClean="0"/>
              <a:t> grade students that take Algebra I.  Those results are also included here. </a:t>
            </a:r>
          </a:p>
          <a:p>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006242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 was not part of the mandatory testing sample required by TEA.  Students that entered 9</a:t>
            </a:r>
            <a:r>
              <a:rPr lang="en-US" baseline="30000" dirty="0" smtClean="0"/>
              <a:t>th</a:t>
            </a:r>
            <a:r>
              <a:rPr lang="en-US" dirty="0" smtClean="0"/>
              <a:t> grade in 11-12 who took the Geometry EOC were either freshmen who took courses in an atypical sequence or advanced students who previously took Algebra I (many when they were in 8</a:t>
            </a:r>
            <a:r>
              <a:rPr lang="en-US" baseline="30000" dirty="0" smtClean="0"/>
              <a:t>th</a:t>
            </a:r>
            <a:r>
              <a:rPr lang="en-US" dirty="0" smtClean="0"/>
              <a:t> grade).</a:t>
            </a:r>
          </a:p>
          <a:p>
            <a:endParaRPr lang="en-US" dirty="0"/>
          </a:p>
          <a:p>
            <a:r>
              <a:rPr lang="en-US" dirty="0" smtClean="0"/>
              <a:t>This was the EOC test with the highest passing rate, but results are likely not indicative of future performance on this test.</a:t>
            </a:r>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520713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that took Algebra II EOC assessments in spring 2012 fell into two categories.  </a:t>
            </a:r>
          </a:p>
          <a:p>
            <a:endParaRPr lang="en-US" dirty="0" smtClean="0"/>
          </a:p>
          <a:p>
            <a:r>
              <a:rPr lang="en-US" dirty="0" smtClean="0"/>
              <a:t>Some students were advanced 9</a:t>
            </a:r>
            <a:r>
              <a:rPr lang="en-US" baseline="30000" dirty="0" smtClean="0"/>
              <a:t>th</a:t>
            </a:r>
            <a:r>
              <a:rPr lang="en-US" dirty="0" smtClean="0"/>
              <a:t> grade students that finished Algebra I and even Geometry previously and probably scored well on this EOC test.</a:t>
            </a:r>
          </a:p>
          <a:p>
            <a:endParaRPr lang="en-US" dirty="0" smtClean="0"/>
          </a:p>
          <a:p>
            <a:r>
              <a:rPr lang="en-US" dirty="0" smtClean="0"/>
              <a:t>Some students were upperclassmen enrolled in Algebra  II that have TAKS as their graduation requirement, but were required by TEA to take Algebra II EOC as part of a mandatory testing sample.  These students were probably not motivated to do well on this EOC assessment, but their results were included in local, regional and state reports.</a:t>
            </a:r>
          </a:p>
          <a:p>
            <a:endParaRPr lang="en-US" dirty="0" smtClean="0"/>
          </a:p>
          <a:p>
            <a:r>
              <a:rPr lang="en-US" dirty="0" smtClean="0"/>
              <a:t>Beginning with students that entered 9</a:t>
            </a:r>
            <a:r>
              <a:rPr lang="en-US" baseline="30000" dirty="0" smtClean="0"/>
              <a:t>th</a:t>
            </a:r>
            <a:r>
              <a:rPr lang="en-US" dirty="0" smtClean="0"/>
              <a:t> grade in 11-12, students will have to score at Level II on Algebra II EOC assessments in order to graduate on the Recommended High School Program and score at Level III in order to graduate on the  Distinguished High School Program. Students scoring at Level III of Algebra II EOC assessments will have met the college readiness indicator required to not have to take remedial math courses in college. </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542202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there is no required sequence of courses in Texas, most students that entered 9</a:t>
            </a:r>
            <a:r>
              <a:rPr lang="en-US" baseline="30000" dirty="0" smtClean="0"/>
              <a:t>th</a:t>
            </a:r>
            <a:r>
              <a:rPr lang="en-US" dirty="0" smtClean="0"/>
              <a:t> grade in 11-12 took Biology as their science class.</a:t>
            </a:r>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58093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that took Chemistry EOC assessments in spring 2012 fell into three categories.  </a:t>
            </a:r>
          </a:p>
          <a:p>
            <a:endParaRPr lang="en-US" dirty="0" smtClean="0"/>
          </a:p>
          <a:p>
            <a:r>
              <a:rPr lang="en-US" dirty="0" smtClean="0"/>
              <a:t>Some students were advanced 9</a:t>
            </a:r>
            <a:r>
              <a:rPr lang="en-US" baseline="30000" dirty="0" smtClean="0"/>
              <a:t>th</a:t>
            </a:r>
            <a:r>
              <a:rPr lang="en-US" dirty="0" smtClean="0"/>
              <a:t> grade students that finished other high school science courses previously and probably scored well on this EOC test.</a:t>
            </a:r>
          </a:p>
          <a:p>
            <a:endParaRPr lang="en-US" dirty="0"/>
          </a:p>
          <a:p>
            <a:r>
              <a:rPr lang="en-US" dirty="0" smtClean="0"/>
              <a:t>Some of these students were 9</a:t>
            </a:r>
            <a:r>
              <a:rPr lang="en-US" baseline="30000" dirty="0" smtClean="0"/>
              <a:t>th</a:t>
            </a:r>
            <a:r>
              <a:rPr lang="en-US" dirty="0" smtClean="0"/>
              <a:t> grade students who are taking science courses in an atypical sequence.</a:t>
            </a:r>
          </a:p>
          <a:p>
            <a:endParaRPr lang="en-US" dirty="0" smtClean="0"/>
          </a:p>
          <a:p>
            <a:r>
              <a:rPr lang="en-US" dirty="0" smtClean="0"/>
              <a:t>Some students were upperclassmen enrolled in Chemistry that have TAKS as their graduation requirement, but were required by TEA to take Chemistry EOC as part of a mandatory testing sample.  These students were probably not motivated to do well on this EOC assessment, but their results were included in local, regional and state reports.</a:t>
            </a:r>
          </a:p>
          <a:p>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598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that took Physics EOC assessments in spring 2012 fell into three categories.  </a:t>
            </a:r>
          </a:p>
          <a:p>
            <a:endParaRPr lang="en-US" dirty="0" smtClean="0"/>
          </a:p>
          <a:p>
            <a:r>
              <a:rPr lang="en-US" dirty="0" smtClean="0"/>
              <a:t>Some students were advanced 9</a:t>
            </a:r>
            <a:r>
              <a:rPr lang="en-US" baseline="30000" dirty="0" smtClean="0"/>
              <a:t>th</a:t>
            </a:r>
            <a:r>
              <a:rPr lang="en-US" dirty="0" smtClean="0"/>
              <a:t> grade students that finished other high school science courses previously and probably scored well on this EOC test.</a:t>
            </a:r>
          </a:p>
          <a:p>
            <a:endParaRPr lang="en-US" dirty="0" smtClean="0"/>
          </a:p>
          <a:p>
            <a:r>
              <a:rPr lang="en-US" dirty="0" smtClean="0"/>
              <a:t>Some of these students were 9</a:t>
            </a:r>
            <a:r>
              <a:rPr lang="en-US" baseline="30000" dirty="0" smtClean="0"/>
              <a:t>th</a:t>
            </a:r>
            <a:r>
              <a:rPr lang="en-US" dirty="0" smtClean="0"/>
              <a:t> grade students who are taking science courses in an atypical sequence.</a:t>
            </a:r>
          </a:p>
          <a:p>
            <a:endParaRPr lang="en-US" dirty="0" smtClean="0"/>
          </a:p>
          <a:p>
            <a:r>
              <a:rPr lang="en-US" dirty="0" smtClean="0"/>
              <a:t>Some students were upperclassmen enrolled in Physics that have TAKS as their graduation requirement, but were required by TEA to take Chemistry EOC as part of a mandatory testing sample.  These students were probably not motivated to do well on this EOC assessment, but their results were included in local, regional and state reports.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298453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re is no set sequence of courses in Texas, this is the social studies course most 9</a:t>
            </a:r>
            <a:r>
              <a:rPr lang="en-US" baseline="30000" dirty="0" smtClean="0"/>
              <a:t>th</a:t>
            </a:r>
            <a:r>
              <a:rPr lang="en-US" dirty="0" smtClean="0"/>
              <a:t> grade students are enrolled in.</a:t>
            </a:r>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730518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that took World History EOC assessments in spring 2012 fell into three categories.  </a:t>
            </a:r>
          </a:p>
          <a:p>
            <a:endParaRPr lang="en-US" dirty="0" smtClean="0"/>
          </a:p>
          <a:p>
            <a:r>
              <a:rPr lang="en-US" dirty="0" smtClean="0"/>
              <a:t>Some students were advanced 9</a:t>
            </a:r>
            <a:r>
              <a:rPr lang="en-US" baseline="30000" dirty="0" smtClean="0"/>
              <a:t>th</a:t>
            </a:r>
            <a:r>
              <a:rPr lang="en-US" dirty="0" smtClean="0"/>
              <a:t> grade students that finished other high school social studies courses previously and probably scored well on this EOC test.</a:t>
            </a:r>
          </a:p>
          <a:p>
            <a:endParaRPr lang="en-US" dirty="0" smtClean="0"/>
          </a:p>
          <a:p>
            <a:r>
              <a:rPr lang="en-US" dirty="0" smtClean="0"/>
              <a:t>Some of these students were 9</a:t>
            </a:r>
            <a:r>
              <a:rPr lang="en-US" baseline="30000" dirty="0" smtClean="0"/>
              <a:t>th</a:t>
            </a:r>
            <a:r>
              <a:rPr lang="en-US" dirty="0" smtClean="0"/>
              <a:t> grade students who are taking social studies courses in an atypical sequence.</a:t>
            </a:r>
          </a:p>
          <a:p>
            <a:endParaRPr lang="en-US" dirty="0" smtClean="0"/>
          </a:p>
          <a:p>
            <a:r>
              <a:rPr lang="en-US" dirty="0" smtClean="0"/>
              <a:t>Some students were upperclassmen enrolled in World History that have TAKS as their graduation requirement, but were required by TEA to take World History EOC as part of a mandatory testing sample.  These students were probably not motivated to do well on this EOC assessment, but their results were included in local, regional and state reports.</a:t>
            </a:r>
          </a:p>
          <a:p>
            <a:endParaRPr lang="en-US" dirty="0"/>
          </a:p>
          <a:p>
            <a:r>
              <a:rPr lang="en-US" dirty="0" smtClean="0"/>
              <a:t>Most of this year’s 10</a:t>
            </a:r>
            <a:r>
              <a:rPr lang="en-US" baseline="30000" dirty="0" smtClean="0"/>
              <a:t>th</a:t>
            </a:r>
            <a:r>
              <a:rPr lang="en-US" dirty="0" smtClean="0"/>
              <a:t> grade students will take the World History EOC test this year.  In years past teachers of this course may never have taught all of the World History TEKS as that was not the content tested by the 10</a:t>
            </a:r>
            <a:r>
              <a:rPr lang="en-US" baseline="30000" dirty="0" smtClean="0"/>
              <a:t>th</a:t>
            </a:r>
            <a:r>
              <a:rPr lang="en-US" dirty="0" smtClean="0"/>
              <a:t> grade TAKS test.  Big changes for these teachers as they realize students have to master World History up through the present day to be successful on the EOC test.</a:t>
            </a:r>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14920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400" dirty="0"/>
              <a:t>College Readiness research identifies: participation, preparedness, work completion, and study skills as areas to be addressed to support college readiness.  Let’s share our thoughts about the areas listed in regards to expectations at the high school, college, and career levels.  Do you agree/disagree and would you expand the lists?  </a:t>
            </a:r>
          </a:p>
        </p:txBody>
      </p:sp>
      <p:sp>
        <p:nvSpPr>
          <p:cNvPr id="20483" name="Slide Number Placeholder 3"/>
          <p:cNvSpPr txBox="1">
            <a:spLocks noGrp="1"/>
          </p:cNvSpPr>
          <p:nvPr/>
        </p:nvSpPr>
        <p:spPr bwMode="auto">
          <a:xfrm>
            <a:off x="3883827" y="8684926"/>
            <a:ext cx="2972590" cy="457513"/>
          </a:xfrm>
          <a:prstGeom prst="rect">
            <a:avLst/>
          </a:prstGeom>
          <a:noFill/>
          <a:ln w="9525">
            <a:noFill/>
            <a:miter lim="800000"/>
            <a:headEnd/>
            <a:tailEnd/>
          </a:ln>
        </p:spPr>
        <p:txBody>
          <a:bodyPr lIns="91430" tIns="45715" rIns="91430" bIns="45715" anchor="b"/>
          <a:lstStyle/>
          <a:p>
            <a:pPr algn="r"/>
            <a:fld id="{8B201360-C9FD-4ADC-B4E0-CD613827E6B3}" type="slidenum">
              <a:rPr lang="en-US" sz="1200">
                <a:latin typeface="Calibri" pitchFamily="34" charset="0"/>
              </a:rPr>
              <a:pPr algn="r"/>
              <a:t>14</a:t>
            </a:fld>
            <a:endParaRPr lang="en-US"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that took U.S.  History EOC assessments in spring 2012 fell into three categories.  </a:t>
            </a:r>
          </a:p>
          <a:p>
            <a:endParaRPr lang="en-US" dirty="0" smtClean="0"/>
          </a:p>
          <a:p>
            <a:r>
              <a:rPr lang="en-US" dirty="0" smtClean="0"/>
              <a:t>Some students were advanced 9</a:t>
            </a:r>
            <a:r>
              <a:rPr lang="en-US" baseline="30000" dirty="0" smtClean="0"/>
              <a:t>th</a:t>
            </a:r>
            <a:r>
              <a:rPr lang="en-US" dirty="0" smtClean="0"/>
              <a:t> grade students that finished other high school social studies courses previously and probably scored well on this EOC test.</a:t>
            </a:r>
          </a:p>
          <a:p>
            <a:endParaRPr lang="en-US" dirty="0" smtClean="0"/>
          </a:p>
          <a:p>
            <a:r>
              <a:rPr lang="en-US" dirty="0" smtClean="0"/>
              <a:t>Some of these students were 9</a:t>
            </a:r>
            <a:r>
              <a:rPr lang="en-US" baseline="30000" dirty="0" smtClean="0"/>
              <a:t>th</a:t>
            </a:r>
            <a:r>
              <a:rPr lang="en-US" dirty="0" smtClean="0"/>
              <a:t> grade students who are taking social studies courses in an atypical sequence.</a:t>
            </a:r>
          </a:p>
          <a:p>
            <a:endParaRPr lang="en-US" dirty="0" smtClean="0"/>
          </a:p>
          <a:p>
            <a:r>
              <a:rPr lang="en-US" dirty="0" smtClean="0"/>
              <a:t>Some students were upperclassmen enrolled in U.S.  History that have TAKS as their graduation requirement, but were required by TEA to take </a:t>
            </a:r>
            <a:r>
              <a:rPr lang="en-US" dirty="0" err="1" smtClean="0"/>
              <a:t>U.S.v</a:t>
            </a:r>
            <a:r>
              <a:rPr lang="en-US" dirty="0" smtClean="0"/>
              <a:t> History EOC as part of a mandatory testing sample.  These students were probably not motivated to do well on this EOC assessment, but their results were included in local, regional and state reports</a:t>
            </a:r>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380985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512198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last year for administering</a:t>
            </a:r>
            <a:r>
              <a:rPr lang="en-US" baseline="0" dirty="0" smtClean="0"/>
              <a:t> the Grade 10 TAKS test.  Region XI met or slightly exceeded state results.</a:t>
            </a:r>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78894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TAKS Exit-level testing will remain in place as long as there are students that need to pass in order to graduate.  Region XI results slightly exceeded state results.</a:t>
            </a:r>
          </a:p>
          <a:p>
            <a:endParaRPr lang="en-US" dirty="0"/>
          </a:p>
          <a:p>
            <a:r>
              <a:rPr lang="en-US" baseline="0" dirty="0" smtClean="0"/>
              <a:t>We still have students who come back and test at our schools that are trying to meet the TAAS testing requirements for graduation.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F30FC51-E5AA-4020-A682-4A2D1EC49BAE}"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81542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Continue sharing  thoughts about the areas listed in regards to expectations at the high school, college, and career levels.  Do you agree/disagree and would you expand the lists?  </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 same research also  identifies areas of focus for Writing, Reading , and Speaking.</a:t>
            </a:r>
          </a:p>
          <a:p>
            <a:r>
              <a:rPr lang="en-US" dirty="0" smtClean="0"/>
              <a:t>Continue  the discussions about the areas listed in regards to expectations at the high school, college, and career levels.  Do you agree/disagree and would you expand the lists?  </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Continue  the discussions about the areas listed in regards to expectations at the high school, college, and career levels.  Do you agree/disagree and would you expand the lists?  </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Continue  the discussions about the areas listed in regards to expectations at the high school, college, and career levels.  Do you agree/disagree and would you expand the lists?  </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Perhaps completing these ourselves</a:t>
            </a:r>
            <a:r>
              <a:rPr lang="en-US" baseline="0" dirty="0" smtClean="0"/>
              <a:t> would give us additional insights.  Encouraging students to complete them may also be beneficial.</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Give the partners 3-5 minutes to generate</a:t>
            </a:r>
            <a:r>
              <a:rPr lang="en-US" baseline="0" dirty="0" smtClean="0"/>
              <a:t> their lists and then review the next slide together.</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F110A1-A50F-43DE-9773-85E15F939FD0}" type="slidenum">
              <a:rPr lang="en-US"/>
              <a:pPr fontAlgn="base">
                <a:spcBef>
                  <a:spcPct val="0"/>
                </a:spcBef>
                <a:spcAft>
                  <a:spcPct val="0"/>
                </a:spcAft>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800600"/>
            <a:ext cx="6400800" cy="104383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17FAF5-A414-4DDA-9982-9BA43AFC1562}"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
        <p:nvSpPr>
          <p:cNvPr id="8" name="TextBox 7"/>
          <p:cNvSpPr txBox="1"/>
          <p:nvPr userDrawn="1"/>
        </p:nvSpPr>
        <p:spPr>
          <a:xfrm>
            <a:off x="2002262" y="6091825"/>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spTree>
    <p:extLst>
      <p:ext uri="{BB962C8B-B14F-4D97-AF65-F5344CB8AC3E}">
        <p14:creationId xmlns:p14="http://schemas.microsoft.com/office/powerpoint/2010/main" val="100627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7FAF5-A414-4DDA-9982-9BA43AFC1562}"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39113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7FAF5-A414-4DDA-9982-9BA43AFC1562}"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389615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7FAF5-A414-4DDA-9982-9BA43AFC1562}"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
        <p:nvSpPr>
          <p:cNvPr id="8" name="TextBox 7"/>
          <p:cNvSpPr txBox="1"/>
          <p:nvPr userDrawn="1"/>
        </p:nvSpPr>
        <p:spPr>
          <a:xfrm>
            <a:off x="1791222" y="6095998"/>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2049" y="5901503"/>
            <a:ext cx="1676400" cy="819879"/>
          </a:xfrm>
          <a:prstGeom prst="rect">
            <a:avLst/>
          </a:prstGeom>
        </p:spPr>
      </p:pic>
    </p:spTree>
    <p:extLst>
      <p:ext uri="{BB962C8B-B14F-4D97-AF65-F5344CB8AC3E}">
        <p14:creationId xmlns:p14="http://schemas.microsoft.com/office/powerpoint/2010/main" val="384327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7FAF5-A414-4DDA-9982-9BA43AFC1562}"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56095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17FAF5-A414-4DDA-9982-9BA43AFC1562}"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165787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17FAF5-A414-4DDA-9982-9BA43AFC1562}" type="datetimeFigureOut">
              <a:rPr lang="en-US" smtClean="0"/>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237992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7FAF5-A414-4DDA-9982-9BA43AFC1562}" type="datetimeFigureOut">
              <a:rPr lang="en-US" smtClean="0"/>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66224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7FAF5-A414-4DDA-9982-9BA43AFC1562}" type="datetimeFigureOut">
              <a:rPr lang="en-US" smtClean="0"/>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207421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7FAF5-A414-4DDA-9982-9BA43AFC1562}"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103708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7FAF5-A414-4DDA-9982-9BA43AFC1562}"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407085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7FAF5-A414-4DDA-9982-9BA43AFC1562}" type="datetimeFigureOut">
              <a:rPr lang="en-US" smtClean="0"/>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836AA-2E5C-4B78-BCFE-529AC8470618}" type="slidenum">
              <a:rPr lang="en-US" smtClean="0"/>
              <a:t>‹#›</a:t>
            </a:fld>
            <a:endParaRPr lang="en-US"/>
          </a:p>
        </p:txBody>
      </p:sp>
    </p:spTree>
    <p:extLst>
      <p:ext uri="{BB962C8B-B14F-4D97-AF65-F5344CB8AC3E}">
        <p14:creationId xmlns:p14="http://schemas.microsoft.com/office/powerpoint/2010/main" val="206296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epiconline.org/files/pdf/20110228_ASU.pdf" TargetMode="External"/><Relationship Id="rId5" Type="http://schemas.openxmlformats.org/officeDocument/2006/relationships/hyperlink" Target="http://www.ntp16.notlb.com/avatar/files/resources"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act.org/workkeys/assess/tech/sample3.html" TargetMode="External"/><Relationship Id="rId3" Type="http://schemas.openxmlformats.org/officeDocument/2006/relationships/hyperlink" Target="http://www.act.org/workkeys/index.html" TargetMode="External"/><Relationship Id="rId7" Type="http://schemas.openxmlformats.org/officeDocument/2006/relationships/hyperlink" Target="http://www.act.org/workkeys/assess/locate/sample3.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act.org/workkeys/assess/reading/sample3.html" TargetMode="External"/><Relationship Id="rId11" Type="http://schemas.openxmlformats.org/officeDocument/2006/relationships/hyperlink" Target="http://www.act.org/workkeys/assess/teamwork/sample3.html" TargetMode="External"/><Relationship Id="rId5" Type="http://schemas.openxmlformats.org/officeDocument/2006/relationships/hyperlink" Target="http://www.act.org/workkeys/assess/math/sample3.html" TargetMode="External"/><Relationship Id="rId10" Type="http://schemas.openxmlformats.org/officeDocument/2006/relationships/hyperlink" Target="http://www.act.org/workkeys/assess/understand/demo/wk_listening_demo.html" TargetMode="External"/><Relationship Id="rId4" Type="http://schemas.openxmlformats.org/officeDocument/2006/relationships/hyperlink" Target="http://www.act.org/certificate/" TargetMode="External"/><Relationship Id="rId9" Type="http://schemas.openxmlformats.org/officeDocument/2006/relationships/hyperlink" Target="http://www.act.org/workkeys/assess/bus_writ/sample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a:bodyPr>
          <a:lstStyle/>
          <a:p>
            <a:r>
              <a:rPr lang="en-US" i="1" dirty="0" smtClean="0">
                <a:solidFill>
                  <a:schemeClr val="accent2">
                    <a:lumMod val="50000"/>
                  </a:schemeClr>
                </a:solidFill>
                <a:effectLst>
                  <a:outerShdw blurRad="50800" dist="38100" dir="10800000" algn="r" rotWithShape="0">
                    <a:prstClr val="black">
                      <a:alpha val="40000"/>
                    </a:prstClr>
                  </a:outerShdw>
                </a:effectLst>
                <a:latin typeface="Bookman Old Style" pitchFamily="18" charset="0"/>
              </a:rPr>
              <a:t>ESC Region XI Module Two A</a:t>
            </a:r>
            <a:endParaRPr lang="en-US" i="1" dirty="0">
              <a:solidFill>
                <a:schemeClr val="accent2">
                  <a:lumMod val="50000"/>
                </a:schemeClr>
              </a:solidFill>
              <a:effectLst>
                <a:outerShdw blurRad="50800" dist="38100" dir="10800000" algn="r" rotWithShape="0">
                  <a:prstClr val="black">
                    <a:alpha val="40000"/>
                  </a:prstClr>
                </a:outerShdw>
              </a:effectLst>
              <a:latin typeface="Bookman Old Style" pitchFamily="18" charset="0"/>
            </a:endParaRPr>
          </a:p>
        </p:txBody>
      </p:sp>
      <p:sp>
        <p:nvSpPr>
          <p:cNvPr id="3" name="Subtitle 2"/>
          <p:cNvSpPr>
            <a:spLocks noGrp="1"/>
          </p:cNvSpPr>
          <p:nvPr>
            <p:ph type="subTitle" idx="4294967295"/>
          </p:nvPr>
        </p:nvSpPr>
        <p:spPr>
          <a:xfrm>
            <a:off x="0" y="1295400"/>
            <a:ext cx="9144000" cy="1828800"/>
          </a:xfrm>
        </p:spPr>
        <p:txBody>
          <a:bodyPr>
            <a:noAutofit/>
          </a:bodyPr>
          <a:lstStyle/>
          <a:p>
            <a:pPr marL="0" indent="0" algn="ctr">
              <a:spcBef>
                <a:spcPts val="0"/>
              </a:spcBef>
              <a:buNone/>
            </a:pPr>
            <a:r>
              <a:rPr lang="en-US"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AVATAR Common Foundations: Understanding College and Career Readiness and Success</a:t>
            </a:r>
            <a:endParaRPr lang="en-US" dirty="0"/>
          </a:p>
        </p:txBody>
      </p:sp>
      <p:sp>
        <p:nvSpPr>
          <p:cNvPr id="4" name="Rounded Rectangle 3"/>
          <p:cNvSpPr/>
          <p:nvPr/>
        </p:nvSpPr>
        <p:spPr>
          <a:xfrm>
            <a:off x="0" y="0"/>
            <a:ext cx="9144000" cy="6858000"/>
          </a:xfrm>
          <a:prstGeom prst="round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048000"/>
            <a:ext cx="6553200" cy="3202793"/>
          </a:xfrm>
          <a:prstGeom prst="rect">
            <a:avLst/>
          </a:prstGeom>
        </p:spPr>
      </p:pic>
      <p:sp>
        <p:nvSpPr>
          <p:cNvPr id="6" name="TextBox 5"/>
          <p:cNvSpPr txBox="1"/>
          <p:nvPr/>
        </p:nvSpPr>
        <p:spPr>
          <a:xfrm>
            <a:off x="0" y="6400800"/>
            <a:ext cx="9144000" cy="369332"/>
          </a:xfrm>
          <a:prstGeom prst="rect">
            <a:avLst/>
          </a:prstGeom>
          <a:noFill/>
        </p:spPr>
        <p:txBody>
          <a:bodyPr wrap="square" rtlCol="0">
            <a:spAutoFit/>
          </a:bodyPr>
          <a:lstStyle/>
          <a:p>
            <a:pPr algn="ctr"/>
            <a:r>
              <a:rPr lang="en-US" u="sng" dirty="0">
                <a:solidFill>
                  <a:schemeClr val="tx1">
                    <a:lumMod val="50000"/>
                    <a:lumOff val="50000"/>
                  </a:schemeClr>
                </a:solidFill>
                <a:latin typeface="Bookman Old Style" pitchFamily="18" charset="0"/>
              </a:rPr>
              <a:t>http://www.ntp16.notlb.com/avatar</a:t>
            </a:r>
          </a:p>
        </p:txBody>
      </p:sp>
    </p:spTree>
    <p:extLst>
      <p:ext uri="{BB962C8B-B14F-4D97-AF65-F5344CB8AC3E}">
        <p14:creationId xmlns:p14="http://schemas.microsoft.com/office/powerpoint/2010/main" val="411173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a:bodyPr>
          <a:lstStyle/>
          <a:p>
            <a:pPr marL="0" indent="-256032" algn="ctr" eaLnBrk="1" fontAlgn="auto" hangingPunct="1">
              <a:spcBef>
                <a:spcPts val="0"/>
              </a:spcBef>
              <a:spcAft>
                <a:spcPts val="0"/>
              </a:spcAft>
              <a:buFont typeface="Wingdings 3"/>
              <a:buNone/>
              <a:defRPr/>
            </a:pPr>
            <a:r>
              <a:rPr lang="en-US" sz="2800" b="1" i="1" dirty="0" smtClean="0">
                <a:solidFill>
                  <a:schemeClr val="tx1">
                    <a:lumMod val="85000"/>
                    <a:lumOff val="15000"/>
                  </a:schemeClr>
                </a:solidFill>
                <a:effectLst>
                  <a:outerShdw blurRad="38100" dist="38100" dir="2700000" algn="tl">
                    <a:srgbClr val="000000">
                      <a:alpha val="43137"/>
                    </a:srgbClr>
                  </a:outerShdw>
                </a:effectLst>
              </a:rPr>
              <a:t>College and Career Ready:  Helping all Students</a:t>
            </a:r>
          </a:p>
          <a:p>
            <a:pPr marL="0" indent="-256032" algn="ctr" eaLnBrk="1" fontAlgn="auto" hangingPunct="1">
              <a:spcBef>
                <a:spcPts val="0"/>
              </a:spcBef>
              <a:spcAft>
                <a:spcPts val="0"/>
              </a:spcAft>
              <a:buFont typeface="Wingdings 3"/>
              <a:buNone/>
              <a:defRPr/>
            </a:pPr>
            <a:r>
              <a:rPr lang="en-US" sz="2800" b="1" i="1" dirty="0" smtClean="0">
                <a:solidFill>
                  <a:schemeClr val="tx1">
                    <a:lumMod val="85000"/>
                    <a:lumOff val="15000"/>
                  </a:schemeClr>
                </a:solidFill>
                <a:effectLst>
                  <a:outerShdw blurRad="38100" dist="38100" dir="2700000" algn="tl">
                    <a:srgbClr val="000000">
                      <a:alpha val="43137"/>
                    </a:srgbClr>
                  </a:outerShdw>
                </a:effectLst>
              </a:rPr>
              <a:t>Succeed Beyond High School</a:t>
            </a:r>
            <a:r>
              <a:rPr lang="en-US" sz="2800" i="1" dirty="0" smtClean="0">
                <a:solidFill>
                  <a:schemeClr val="tx1">
                    <a:lumMod val="85000"/>
                    <a:lumOff val="15000"/>
                  </a:schemeClr>
                </a:solidFill>
                <a:effectLst>
                  <a:outerShdw blurRad="38100" dist="38100" dir="2700000" algn="tl">
                    <a:srgbClr val="000000">
                      <a:alpha val="43137"/>
                    </a:srgbClr>
                  </a:outerShdw>
                </a:effectLst>
              </a:rPr>
              <a:t> </a:t>
            </a:r>
            <a:endParaRPr lang="en-US" sz="2800" i="1" dirty="0">
              <a:solidFill>
                <a:schemeClr val="tx1">
                  <a:lumMod val="85000"/>
                  <a:lumOff val="15000"/>
                </a:schemeClr>
              </a:solidFill>
              <a:effectLst>
                <a:outerShdw blurRad="38100" dist="38100" dir="2700000" algn="tl">
                  <a:srgbClr val="000000">
                    <a:alpha val="43137"/>
                  </a:srgbClr>
                </a:outerShdw>
              </a:effectLst>
            </a:endParaRPr>
          </a:p>
          <a:p>
            <a:pPr marL="0" indent="-256032" algn="ctr" eaLnBrk="1" fontAlgn="auto" hangingPunct="1">
              <a:spcBef>
                <a:spcPts val="0"/>
              </a:spcBef>
              <a:spcAft>
                <a:spcPts val="0"/>
              </a:spcAft>
              <a:buFont typeface="Wingdings 3"/>
              <a:buNone/>
              <a:defRPr/>
            </a:pPr>
            <a:r>
              <a:rPr lang="en-US" sz="2800" b="1" dirty="0" smtClean="0">
                <a:solidFill>
                  <a:schemeClr val="accent2">
                    <a:lumMod val="50000"/>
                  </a:schemeClr>
                </a:solidFill>
                <a:effectLst>
                  <a:outerShdw blurRad="38100" dist="38100" dir="2700000" algn="tl">
                    <a:srgbClr val="000000">
                      <a:alpha val="43137"/>
                    </a:srgbClr>
                  </a:outerShdw>
                </a:effectLst>
              </a:rPr>
              <a:t>by David T. Conley, 2010</a:t>
            </a:r>
          </a:p>
          <a:p>
            <a:pPr marL="365760" indent="-256032"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None/>
              <a:defRPr/>
            </a:pPr>
            <a:endParaRPr lang="en-US" sz="2000" i="1" dirty="0" smtClean="0"/>
          </a:p>
          <a:p>
            <a:pPr marL="365760" indent="-256032" eaLnBrk="1" fontAlgn="auto" hangingPunct="1">
              <a:spcAft>
                <a:spcPts val="0"/>
              </a:spcAft>
              <a:buFont typeface="Wingdings 3"/>
              <a:buNone/>
              <a:defRPr/>
            </a:pPr>
            <a:endParaRPr lang="en-US" sz="1000" i="1" dirty="0" smtClean="0"/>
          </a:p>
          <a:p>
            <a:pPr marL="365760" indent="-256032" eaLnBrk="1" fontAlgn="auto" hangingPunct="1">
              <a:spcAft>
                <a:spcPts val="0"/>
              </a:spcAft>
              <a:buFont typeface="Wingdings 3"/>
              <a:buNone/>
              <a:defRPr/>
            </a:pPr>
            <a:endParaRPr lang="en-US" i="1" dirty="0"/>
          </a:p>
          <a:p>
            <a:pPr marL="365760" indent="-256032" algn="ctr" eaLnBrk="1" fontAlgn="auto" hangingPunct="1">
              <a:spcAft>
                <a:spcPts val="0"/>
              </a:spcAft>
              <a:buFont typeface="Wingdings 3"/>
              <a:buNone/>
              <a:defRPr/>
            </a:pPr>
            <a:r>
              <a:rPr lang="en-US" sz="2800" b="1" i="1" u="sng" dirty="0" smtClean="0">
                <a:solidFill>
                  <a:schemeClr val="tx1">
                    <a:lumMod val="85000"/>
                    <a:lumOff val="15000"/>
                  </a:schemeClr>
                </a:solidFill>
              </a:rPr>
              <a:t>Participants will: </a:t>
            </a:r>
          </a:p>
          <a:p>
            <a:pPr marL="1657350" lvl="4" indent="-514350">
              <a:spcBef>
                <a:spcPts val="0"/>
              </a:spcBef>
              <a:spcAft>
                <a:spcPts val="600"/>
              </a:spcAft>
              <a:buFont typeface="+mj-lt"/>
              <a:buAutoNum type="arabicPeriod"/>
              <a:defRPr/>
            </a:pPr>
            <a:r>
              <a:rPr lang="en-US" sz="2800" i="1" dirty="0" smtClean="0">
                <a:solidFill>
                  <a:schemeClr val="tx1">
                    <a:lumMod val="85000"/>
                    <a:lumOff val="15000"/>
                  </a:schemeClr>
                </a:solidFill>
              </a:rPr>
              <a:t>Read the abstract</a:t>
            </a:r>
          </a:p>
          <a:p>
            <a:pPr marL="1657350" lvl="4" indent="-514350">
              <a:spcBef>
                <a:spcPts val="0"/>
              </a:spcBef>
              <a:buFont typeface="+mj-lt"/>
              <a:buAutoNum type="arabicPeriod"/>
              <a:defRPr/>
            </a:pPr>
            <a:r>
              <a:rPr lang="en-US" sz="2800" i="1" dirty="0" smtClean="0">
                <a:solidFill>
                  <a:schemeClr val="tx1">
                    <a:lumMod val="85000"/>
                    <a:lumOff val="15000"/>
                  </a:schemeClr>
                </a:solidFill>
              </a:rPr>
              <a:t>Discuss the seven principles utilizing the STEPS project discussion document</a:t>
            </a:r>
            <a:endParaRPr lang="en-US" sz="2800" i="1" dirty="0">
              <a:solidFill>
                <a:schemeClr val="tx1">
                  <a:lumMod val="85000"/>
                  <a:lumOff val="15000"/>
                </a:schemeClr>
              </a:solidFill>
            </a:endParaRPr>
          </a:p>
        </p:txBody>
      </p:sp>
      <p:sp>
        <p:nvSpPr>
          <p:cNvPr id="2" name="Title 1"/>
          <p:cNvSpPr>
            <a:spLocks noGrp="1"/>
          </p:cNvSpPr>
          <p:nvPr>
            <p:ph type="title"/>
          </p:nvPr>
        </p:nvSpPr>
        <p:spPr>
          <a:xfrm>
            <a:off x="457200" y="-22964"/>
            <a:ext cx="8229600" cy="1143000"/>
          </a:xfrm>
        </p:spPr>
        <p:txBody>
          <a:bodyPr>
            <a:normAutofit/>
          </a:bodyPr>
          <a:lstStyle/>
          <a:p>
            <a:pPr eaLnBrk="1" fontAlgn="auto" hangingPunct="1">
              <a:spcAft>
                <a:spcPts val="0"/>
              </a:spcAft>
              <a:defRPr/>
            </a:pPr>
            <a:r>
              <a:rPr lang="en-US" b="1" i="1" u="sng" dirty="0" smtClean="0">
                <a:solidFill>
                  <a:schemeClr val="accent2">
                    <a:lumMod val="50000"/>
                  </a:schemeClr>
                </a:solidFill>
                <a:effectLst>
                  <a:outerShdw blurRad="38100" dist="38100" dir="2700000" algn="tl">
                    <a:srgbClr val="000000">
                      <a:alpha val="43137"/>
                    </a:srgbClr>
                  </a:outerShdw>
                </a:effectLst>
              </a:rPr>
              <a:t>Creating a College Ready Student</a:t>
            </a:r>
            <a:endParaRPr lang="en-US" b="1" i="1" u="sng" dirty="0">
              <a:solidFill>
                <a:schemeClr val="accent2">
                  <a:lumMod val="50000"/>
                </a:schemeClr>
              </a:solidFill>
              <a:effectLst>
                <a:outerShdw blurRad="38100" dist="38100" dir="2700000" algn="tl">
                  <a:srgbClr val="000000">
                    <a:alpha val="43137"/>
                  </a:srgbClr>
                </a:outerShdw>
              </a:effectLst>
            </a:endParaRPr>
          </a:p>
        </p:txBody>
      </p:sp>
      <p:pic>
        <p:nvPicPr>
          <p:cNvPr id="15365" name="Picture 2" descr="http://ts1.mm.bing.net/images/thumbnail.aspx?q=1251084218560&amp;id=6229bc969754c77a682d7069562bf1fa&amp;url=http%3a%2f%2fcepr.uoregon.edu%2fpublic%2fimages%2fsite_images%2fccrcover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1" y="2514600"/>
            <a:ext cx="1028699"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2" name="Picture 2" descr="C:\Users\kaq0007\AppData\Local\Microsoft\Windows\Temporary Internet Files\Content.IE5\7I3UU201\MP90043948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98" r="19276"/>
          <a:stretch/>
        </p:blipFill>
        <p:spPr bwMode="auto">
          <a:xfrm>
            <a:off x="7026528" y="2514600"/>
            <a:ext cx="1289889"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kaq0007\AppData\Local\Microsoft\Windows\Temporary Internet Files\Content.IE5\CJL5TIRK\MP90043939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27544" r="-2090"/>
          <a:stretch/>
        </p:blipFill>
        <p:spPr bwMode="auto">
          <a:xfrm>
            <a:off x="762000" y="2514600"/>
            <a:ext cx="1290218"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35896" y="6206646"/>
            <a:ext cx="4343400" cy="369332"/>
          </a:xfrm>
          <a:prstGeom prst="rect">
            <a:avLst/>
          </a:prstGeom>
          <a:solidFill>
            <a:schemeClr val="bg2"/>
          </a:solidFill>
        </p:spPr>
        <p:txBody>
          <a:bodyPr wrap="square" rtlCol="0">
            <a:spAutoFit/>
          </a:bodyPr>
          <a:lstStyle/>
          <a:p>
            <a:endParaRPr lang="en-US" dirty="0"/>
          </a:p>
        </p:txBody>
      </p:sp>
      <p:sp>
        <p:nvSpPr>
          <p:cNvPr id="4" name="TextBox 3"/>
          <p:cNvSpPr txBox="1"/>
          <p:nvPr/>
        </p:nvSpPr>
        <p:spPr>
          <a:xfrm>
            <a:off x="0" y="6189644"/>
            <a:ext cx="7026528" cy="907941"/>
          </a:xfrm>
          <a:prstGeom prst="rect">
            <a:avLst/>
          </a:prstGeom>
          <a:noFill/>
        </p:spPr>
        <p:txBody>
          <a:bodyPr wrap="square" rtlCol="0">
            <a:spAutoFit/>
          </a:bodyPr>
          <a:lstStyle/>
          <a:p>
            <a:r>
              <a:rPr lang="en-US" sz="1300" i="1" dirty="0" smtClean="0"/>
              <a:t>Discussion Document Available on </a:t>
            </a:r>
            <a:r>
              <a:rPr lang="en-US" sz="1300" i="1" dirty="0"/>
              <a:t>AVATAR site: </a:t>
            </a:r>
            <a:r>
              <a:rPr lang="en-US" sz="1300" i="1" dirty="0">
                <a:hlinkClick r:id="rId5"/>
              </a:rPr>
              <a:t>http://</a:t>
            </a:r>
            <a:r>
              <a:rPr lang="en-US" sz="1300" i="1" dirty="0" smtClean="0">
                <a:hlinkClick r:id="rId5"/>
              </a:rPr>
              <a:t>www.ntp16.notlb.com/avatar/files/resources</a:t>
            </a:r>
            <a:r>
              <a:rPr lang="en-US" sz="1300" i="1" dirty="0" smtClean="0"/>
              <a:t> and the seven </a:t>
            </a:r>
            <a:r>
              <a:rPr lang="en-US" sz="1300" i="1" dirty="0"/>
              <a:t>p</a:t>
            </a:r>
            <a:r>
              <a:rPr lang="en-US" sz="1300" i="1" dirty="0" smtClean="0"/>
              <a:t>rinciples are discussed in more detail in PowerPoint of Conley’s at </a:t>
            </a:r>
            <a:r>
              <a:rPr lang="en-US" sz="1400" dirty="0">
                <a:latin typeface="Calibri" pitchFamily="34" charset="0"/>
                <a:ea typeface="Calibri" pitchFamily="34" charset="0"/>
                <a:cs typeface="CalistoMT"/>
                <a:hlinkClick r:id="rId6"/>
              </a:rPr>
              <a:t>https://epiconline.org/files/pdf/20110228_ASU.pdf</a:t>
            </a:r>
            <a:endParaRPr lang="en-US" sz="1400" dirty="0">
              <a:latin typeface="Arial" pitchFamily="34" charset="0"/>
            </a:endParaRPr>
          </a:p>
          <a:p>
            <a:endParaRPr lang="en-US" sz="1300" i="1" dirty="0"/>
          </a:p>
        </p:txBody>
      </p:sp>
    </p:spTree>
    <p:extLst>
      <p:ext uri="{BB962C8B-B14F-4D97-AF65-F5344CB8AC3E}">
        <p14:creationId xmlns:p14="http://schemas.microsoft.com/office/powerpoint/2010/main" val="40397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09600" y="1600200"/>
            <a:ext cx="8229600" cy="4525963"/>
          </a:xfrm>
        </p:spPr>
        <p:txBody>
          <a:bodyPr/>
          <a:lstStyle/>
          <a:p>
            <a:pPr eaLnBrk="1" hangingPunct="1">
              <a:buSzPct val="100000"/>
            </a:pPr>
            <a:r>
              <a:rPr lang="en-US" sz="2600" b="1" dirty="0" smtClean="0">
                <a:solidFill>
                  <a:schemeClr val="accent2">
                    <a:lumMod val="50000"/>
                  </a:schemeClr>
                </a:solidFill>
              </a:rPr>
              <a:t>Principle 1:  </a:t>
            </a:r>
            <a:r>
              <a:rPr lang="en-US" sz="2600" dirty="0" smtClean="0">
                <a:solidFill>
                  <a:schemeClr val="tx1">
                    <a:lumMod val="85000"/>
                    <a:lumOff val="15000"/>
                  </a:schemeClr>
                </a:solidFill>
              </a:rPr>
              <a:t>Create and maintain a college-going culture in the school.</a:t>
            </a:r>
          </a:p>
          <a:p>
            <a:pPr eaLnBrk="1" hangingPunct="1">
              <a:buSzPct val="100000"/>
            </a:pPr>
            <a:r>
              <a:rPr lang="en-US" sz="2600" b="1" dirty="0" smtClean="0">
                <a:solidFill>
                  <a:schemeClr val="accent2">
                    <a:lumMod val="50000"/>
                  </a:schemeClr>
                </a:solidFill>
              </a:rPr>
              <a:t>Principle 2:  </a:t>
            </a:r>
            <a:r>
              <a:rPr lang="en-US" sz="2600" dirty="0" smtClean="0">
                <a:solidFill>
                  <a:schemeClr val="tx1">
                    <a:lumMod val="85000"/>
                    <a:lumOff val="15000"/>
                  </a:schemeClr>
                </a:solidFill>
              </a:rPr>
              <a:t>Create a core academic program that is aligned with and leads to college readiness by the end of 12</a:t>
            </a:r>
            <a:r>
              <a:rPr lang="en-US" sz="2600" baseline="30000" dirty="0" smtClean="0">
                <a:solidFill>
                  <a:schemeClr val="tx1">
                    <a:lumMod val="85000"/>
                    <a:lumOff val="15000"/>
                  </a:schemeClr>
                </a:solidFill>
              </a:rPr>
              <a:t>th</a:t>
            </a:r>
            <a:r>
              <a:rPr lang="en-US" sz="2600" dirty="0" smtClean="0">
                <a:solidFill>
                  <a:schemeClr val="tx1">
                    <a:lumMod val="85000"/>
                    <a:lumOff val="15000"/>
                  </a:schemeClr>
                </a:solidFill>
              </a:rPr>
              <a:t> grade.</a:t>
            </a:r>
          </a:p>
          <a:p>
            <a:pPr eaLnBrk="1" hangingPunct="1">
              <a:buSzPct val="100000"/>
            </a:pPr>
            <a:r>
              <a:rPr lang="en-US" sz="2600" b="1" dirty="0" smtClean="0">
                <a:solidFill>
                  <a:schemeClr val="accent2">
                    <a:lumMod val="50000"/>
                  </a:schemeClr>
                </a:solidFill>
              </a:rPr>
              <a:t>Principle 3:  </a:t>
            </a:r>
            <a:r>
              <a:rPr lang="en-US" sz="2600" dirty="0" smtClean="0">
                <a:solidFill>
                  <a:schemeClr val="tx1">
                    <a:lumMod val="85000"/>
                    <a:lumOff val="15000"/>
                  </a:schemeClr>
                </a:solidFill>
              </a:rPr>
              <a:t>Teach key self-management skills, require students to use them, and provide students with feedback on how well they are developing these skills.</a:t>
            </a:r>
          </a:p>
          <a:p>
            <a:pPr eaLnBrk="1" hangingPunct="1">
              <a:buSzPct val="100000"/>
            </a:pPr>
            <a:r>
              <a:rPr lang="en-US" sz="2600" b="1" dirty="0" smtClean="0">
                <a:solidFill>
                  <a:schemeClr val="accent2">
                    <a:lumMod val="50000"/>
                  </a:schemeClr>
                </a:solidFill>
              </a:rPr>
              <a:t>Principle 4: </a:t>
            </a:r>
            <a:r>
              <a:rPr lang="en-US" sz="2600" dirty="0" smtClean="0">
                <a:solidFill>
                  <a:schemeClr val="tx1">
                    <a:lumMod val="85000"/>
                    <a:lumOff val="15000"/>
                  </a:schemeClr>
                </a:solidFill>
              </a:rPr>
              <a:t>Make college real by preparing students for the complexity of applying to college.</a:t>
            </a:r>
          </a:p>
        </p:txBody>
      </p:sp>
      <p:sp>
        <p:nvSpPr>
          <p:cNvPr id="2" name="Title 1"/>
          <p:cNvSpPr>
            <a:spLocks noGrp="1"/>
          </p:cNvSpPr>
          <p:nvPr>
            <p:ph type="title"/>
          </p:nvPr>
        </p:nvSpPr>
        <p:spPr>
          <a:xfrm>
            <a:off x="457200" y="152400"/>
            <a:ext cx="8229600" cy="1143000"/>
          </a:xfrm>
        </p:spPr>
        <p:txBody>
          <a:bodyPr>
            <a:normAutofit fontScale="90000"/>
          </a:bodyPr>
          <a:lstStyle/>
          <a:p>
            <a:pPr eaLnBrk="1" fontAlgn="auto" hangingPunct="1">
              <a:spcAft>
                <a:spcPts val="0"/>
              </a:spcAft>
              <a:defRPr/>
            </a:pPr>
            <a:r>
              <a:rPr lang="en-US" dirty="0" smtClean="0">
                <a:solidFill>
                  <a:schemeClr val="tx1">
                    <a:lumMod val="85000"/>
                    <a:lumOff val="15000"/>
                  </a:schemeClr>
                </a:solidFill>
                <a:effectLst>
                  <a:outerShdw blurRad="38100" dist="38100" dir="2700000" algn="tl">
                    <a:srgbClr val="000000">
                      <a:alpha val="43137"/>
                    </a:srgbClr>
                  </a:outerShdw>
                </a:effectLst>
                <a:latin typeface="Bookman Old Style" pitchFamily="18" charset="0"/>
              </a:rPr>
              <a:t>Conley’s Key Principles of </a:t>
            </a:r>
            <a:br>
              <a:rPr lang="en-US" dirty="0" smtClean="0">
                <a:solidFill>
                  <a:schemeClr val="tx1">
                    <a:lumMod val="85000"/>
                    <a:lumOff val="15000"/>
                  </a:schemeClr>
                </a:solidFill>
                <a:effectLst>
                  <a:outerShdw blurRad="38100" dist="38100" dir="2700000" algn="tl">
                    <a:srgbClr val="000000">
                      <a:alpha val="43137"/>
                    </a:srgbClr>
                  </a:outerShdw>
                </a:effectLst>
                <a:latin typeface="Bookman Old Style" pitchFamily="18" charset="0"/>
              </a:rPr>
            </a:br>
            <a:r>
              <a:rPr lang="en-US"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College Readiness</a:t>
            </a:r>
            <a:endParaRPr lang="en-US"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5" name="TextBox 4"/>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24013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fade">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fade">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fade">
                                      <p:cBhvr>
                                        <p:cTn id="22" dur="500"/>
                                        <p:tgtEl>
                                          <p:spTgt spid="184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eaLnBrk="1" hangingPunct="1"/>
            <a:r>
              <a:rPr lang="en-US" sz="2800" b="1" dirty="0" smtClean="0">
                <a:solidFill>
                  <a:schemeClr val="accent2">
                    <a:lumMod val="50000"/>
                  </a:schemeClr>
                </a:solidFill>
              </a:rPr>
              <a:t>Principle 5:  </a:t>
            </a:r>
            <a:r>
              <a:rPr lang="en-US" sz="2800" dirty="0" smtClean="0">
                <a:solidFill>
                  <a:schemeClr val="tx1">
                    <a:lumMod val="85000"/>
                    <a:lumOff val="15000"/>
                  </a:schemeClr>
                </a:solidFill>
              </a:rPr>
              <a:t>Create assignments and grading policies that more closely approximate college expectations each successive year of high school.</a:t>
            </a:r>
          </a:p>
          <a:p>
            <a:pPr eaLnBrk="1" hangingPunct="1"/>
            <a:r>
              <a:rPr lang="en-US" sz="2800" b="1" dirty="0" smtClean="0">
                <a:solidFill>
                  <a:schemeClr val="accent2">
                    <a:lumMod val="50000"/>
                  </a:schemeClr>
                </a:solidFill>
              </a:rPr>
              <a:t>Principle 6:  </a:t>
            </a:r>
            <a:r>
              <a:rPr lang="en-US" sz="2800" dirty="0" smtClean="0">
                <a:solidFill>
                  <a:schemeClr val="tx1">
                    <a:lumMod val="85000"/>
                    <a:lumOff val="15000"/>
                  </a:schemeClr>
                </a:solidFill>
              </a:rPr>
              <a:t>Make the senior year meaningful and challenging.</a:t>
            </a:r>
          </a:p>
          <a:p>
            <a:pPr eaLnBrk="1" hangingPunct="1"/>
            <a:r>
              <a:rPr lang="en-US" sz="2800" b="1" dirty="0" smtClean="0">
                <a:solidFill>
                  <a:schemeClr val="accent2">
                    <a:lumMod val="50000"/>
                  </a:schemeClr>
                </a:solidFill>
              </a:rPr>
              <a:t>Principle 7:  </a:t>
            </a:r>
            <a:r>
              <a:rPr lang="en-US" sz="2800" dirty="0" smtClean="0">
                <a:solidFill>
                  <a:schemeClr val="tx1">
                    <a:lumMod val="85000"/>
                    <a:lumOff val="15000"/>
                  </a:schemeClr>
                </a:solidFill>
              </a:rPr>
              <a:t>Build partnerships with and connections to postsecondary programs and institutions.</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sz="4400" dirty="0" smtClean="0">
                <a:solidFill>
                  <a:schemeClr val="tx1">
                    <a:lumMod val="85000"/>
                    <a:lumOff val="15000"/>
                  </a:schemeClr>
                </a:solidFill>
                <a:effectLst>
                  <a:outerShdw blurRad="38100" dist="38100" dir="2700000" algn="tl">
                    <a:srgbClr val="000000">
                      <a:alpha val="43137"/>
                    </a:srgbClr>
                  </a:outerShdw>
                </a:effectLst>
                <a:latin typeface="Bookman Old Style" pitchFamily="18" charset="0"/>
              </a:rPr>
              <a:t>Conley’s Key Principles of </a:t>
            </a:r>
            <a:r>
              <a:rPr lang="en-US" sz="4400"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College Readiness</a:t>
            </a:r>
            <a:endParaRPr lang="en-US"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5" name="TextBox 4"/>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63103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fade">
                                      <p:cBhvr>
                                        <p:cTn id="12" dur="500"/>
                                        <p:tgtEl>
                                          <p:spTgt spid="194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fade">
                                      <p:cBhvr>
                                        <p:cTn id="17" dur="5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Creating a College Ready Student Debrief</a:t>
            </a:r>
            <a:endParaRPr lang="en-US"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495300" y="2332037"/>
            <a:ext cx="8229600" cy="4525963"/>
          </a:xfrm>
        </p:spPr>
        <p:txBody>
          <a:bodyPr>
            <a:normAutofit/>
          </a:bodyPr>
          <a:lstStyle/>
          <a:p>
            <a:pPr marL="0" indent="0">
              <a:buNone/>
            </a:pPr>
            <a:r>
              <a:rPr lang="en-US" sz="4000" i="1" dirty="0" smtClean="0">
                <a:solidFill>
                  <a:schemeClr val="tx1">
                    <a:lumMod val="85000"/>
                    <a:lumOff val="15000"/>
                  </a:schemeClr>
                </a:solidFill>
                <a:effectLst>
                  <a:outerShdw blurRad="38100" dist="38100" dir="2700000" algn="tl">
                    <a:srgbClr val="000000">
                      <a:alpha val="43137"/>
                    </a:srgbClr>
                  </a:outerShdw>
                </a:effectLst>
              </a:rPr>
              <a:t>	I used to think…</a:t>
            </a:r>
          </a:p>
          <a:p>
            <a:pPr marL="0" indent="0">
              <a:buNone/>
            </a:pPr>
            <a:endParaRPr lang="en-US" sz="4000" dirty="0" smtClean="0">
              <a:solidFill>
                <a:schemeClr val="tx1">
                  <a:lumMod val="85000"/>
                  <a:lumOff val="15000"/>
                </a:schemeClr>
              </a:solidFill>
              <a:effectLst>
                <a:outerShdw blurRad="38100" dist="38100" dir="2700000" algn="tl">
                  <a:srgbClr val="000000">
                    <a:alpha val="43137"/>
                  </a:srgbClr>
                </a:outerShdw>
              </a:effectLst>
            </a:endParaRPr>
          </a:p>
          <a:p>
            <a:pPr marL="0" indent="0">
              <a:buNone/>
            </a:pPr>
            <a:endParaRPr lang="en-US" sz="4000" dirty="0">
              <a:solidFill>
                <a:schemeClr val="tx1">
                  <a:lumMod val="85000"/>
                  <a:lumOff val="15000"/>
                </a:schemeClr>
              </a:solidFill>
              <a:effectLst>
                <a:outerShdw blurRad="38100" dist="38100" dir="2700000" algn="tl">
                  <a:srgbClr val="000000">
                    <a:alpha val="43137"/>
                  </a:srgbClr>
                </a:outerShdw>
              </a:effectLst>
            </a:endParaRPr>
          </a:p>
          <a:p>
            <a:pPr marL="0" indent="0">
              <a:buNone/>
            </a:pPr>
            <a:r>
              <a:rPr lang="en-US" sz="4000" i="1" dirty="0" smtClean="0">
                <a:solidFill>
                  <a:schemeClr val="tx1">
                    <a:lumMod val="85000"/>
                    <a:lumOff val="15000"/>
                  </a:schemeClr>
                </a:solidFill>
                <a:effectLst>
                  <a:outerShdw blurRad="38100" dist="38100" dir="2700000" algn="tl">
                    <a:srgbClr val="000000">
                      <a:alpha val="43137"/>
                    </a:srgbClr>
                  </a:outerShdw>
                </a:effectLst>
              </a:rPr>
              <a:t>			And now I think…</a:t>
            </a:r>
            <a:endParaRPr lang="en-US" sz="4000" i="1" dirty="0">
              <a:solidFill>
                <a:schemeClr val="tx1">
                  <a:lumMod val="85000"/>
                  <a:lumOff val="15000"/>
                </a:schemeClr>
              </a:solidFill>
              <a:effectLst>
                <a:outerShdw blurRad="38100" dist="38100" dir="2700000" algn="tl">
                  <a:srgbClr val="000000">
                    <a:alpha val="43137"/>
                  </a:srgbClr>
                </a:outerShdw>
              </a:effectLst>
            </a:endParaRPr>
          </a:p>
        </p:txBody>
      </p:sp>
      <p:sp>
        <p:nvSpPr>
          <p:cNvPr id="4" name="TextBox 3"/>
          <p:cNvSpPr txBox="1"/>
          <p:nvPr/>
        </p:nvSpPr>
        <p:spPr>
          <a:xfrm>
            <a:off x="0" y="1447800"/>
            <a:ext cx="8991600" cy="461665"/>
          </a:xfrm>
          <a:prstGeom prst="rect">
            <a:avLst/>
          </a:prstGeom>
          <a:noFill/>
        </p:spPr>
        <p:txBody>
          <a:bodyPr wrap="square" rtlCol="0">
            <a:spAutoFit/>
          </a:bodyPr>
          <a:lstStyle/>
          <a:p>
            <a:pPr algn="ctr"/>
            <a:r>
              <a:rPr lang="en-US" sz="2400" b="1" i="1" dirty="0" smtClean="0">
                <a:solidFill>
                  <a:schemeClr val="tx1">
                    <a:lumMod val="85000"/>
                    <a:lumOff val="15000"/>
                  </a:schemeClr>
                </a:solidFill>
              </a:rPr>
              <a:t>Please complete the following thoughts in groups of 2 to 3</a:t>
            </a:r>
            <a:endParaRPr lang="en-US" sz="2400" b="1" i="1" dirty="0">
              <a:solidFill>
                <a:schemeClr val="tx1">
                  <a:lumMod val="85000"/>
                  <a:lumOff val="15000"/>
                </a:schemeClr>
              </a:solidFill>
            </a:endParaRPr>
          </a:p>
        </p:txBody>
      </p:sp>
      <p:sp>
        <p:nvSpPr>
          <p:cNvPr id="5" name="TextBox 4"/>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46729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title" idx="4294967295"/>
          </p:nvPr>
        </p:nvSpPr>
        <p:spPr bwMode="auto">
          <a:xfrm>
            <a:off x="1828800" y="914400"/>
            <a:ext cx="6629400" cy="1143000"/>
          </a:xfrm>
          <a:noFill/>
        </p:spPr>
        <p:txBody>
          <a:bodyPr wrap="square" lIns="91440" tIns="45720" rIns="91440" bIns="45720" numCol="1" anchorCtr="0" compatLnSpc="1">
            <a:prstTxWarp prst="textNoShape">
              <a:avLst/>
            </a:prstTxWarp>
            <a:normAutofit/>
          </a:bodyPr>
          <a:lstStyle/>
          <a:p>
            <a:r>
              <a:rPr lang="en-US" sz="3600" b="1" dirty="0" smtClean="0">
                <a:solidFill>
                  <a:schemeClr val="accent2">
                    <a:lumMod val="50000"/>
                  </a:schemeClr>
                </a:solidFill>
                <a:effectLst/>
              </a:rPr>
              <a:t>Participation &amp; Preparedness</a:t>
            </a:r>
          </a:p>
        </p:txBody>
      </p:sp>
      <p:sp>
        <p:nvSpPr>
          <p:cNvPr id="19460" name="Rectangle 4"/>
          <p:cNvSpPr>
            <a:spLocks noGrp="1"/>
          </p:cNvSpPr>
          <p:nvPr>
            <p:ph type="body" sz="half" idx="4294967295"/>
          </p:nvPr>
        </p:nvSpPr>
        <p:spPr>
          <a:xfrm>
            <a:off x="174321" y="1882776"/>
            <a:ext cx="4038600" cy="4525962"/>
          </a:xfrm>
        </p:spPr>
        <p:txBody>
          <a:bodyPr>
            <a:normAutofit/>
          </a:bodyPr>
          <a:lstStyle/>
          <a:p>
            <a:r>
              <a:rPr lang="en-US" sz="2400" i="1" dirty="0" smtClean="0">
                <a:solidFill>
                  <a:schemeClr val="tx1">
                    <a:lumMod val="85000"/>
                    <a:lumOff val="15000"/>
                  </a:schemeClr>
                </a:solidFill>
              </a:rPr>
              <a:t>Regular academic attendance</a:t>
            </a:r>
          </a:p>
          <a:p>
            <a:r>
              <a:rPr lang="en-US" sz="2400" i="1" dirty="0" smtClean="0">
                <a:solidFill>
                  <a:schemeClr val="tx1">
                    <a:lumMod val="85000"/>
                    <a:lumOff val="15000"/>
                  </a:schemeClr>
                </a:solidFill>
              </a:rPr>
              <a:t>Engagement in learning environment</a:t>
            </a:r>
          </a:p>
          <a:p>
            <a:pPr lvl="1"/>
            <a:r>
              <a:rPr lang="en-US" sz="2000" i="1" dirty="0" smtClean="0">
                <a:solidFill>
                  <a:schemeClr val="tx1">
                    <a:lumMod val="85000"/>
                    <a:lumOff val="15000"/>
                  </a:schemeClr>
                </a:solidFill>
              </a:rPr>
              <a:t>Volunteer information</a:t>
            </a:r>
          </a:p>
          <a:p>
            <a:pPr lvl="1"/>
            <a:r>
              <a:rPr lang="en-US" sz="2000" i="1" dirty="0" smtClean="0">
                <a:solidFill>
                  <a:schemeClr val="tx1">
                    <a:lumMod val="85000"/>
                    <a:lumOff val="15000"/>
                  </a:schemeClr>
                </a:solidFill>
              </a:rPr>
              <a:t>Take initiative participating in class discussion</a:t>
            </a:r>
          </a:p>
          <a:p>
            <a:pPr lvl="1"/>
            <a:r>
              <a:rPr lang="en-US" sz="2000" i="1" dirty="0" smtClean="0">
                <a:solidFill>
                  <a:schemeClr val="tx1">
                    <a:lumMod val="85000"/>
                    <a:lumOff val="15000"/>
                  </a:schemeClr>
                </a:solidFill>
              </a:rPr>
              <a:t>Self advocacy</a:t>
            </a:r>
          </a:p>
        </p:txBody>
      </p:sp>
      <p:sp>
        <p:nvSpPr>
          <p:cNvPr id="19461" name="Rectangle 5"/>
          <p:cNvSpPr>
            <a:spLocks noGrp="1"/>
          </p:cNvSpPr>
          <p:nvPr>
            <p:ph type="body" sz="half" idx="4294967295"/>
          </p:nvPr>
        </p:nvSpPr>
        <p:spPr>
          <a:xfrm>
            <a:off x="4610100" y="1847286"/>
            <a:ext cx="4038600" cy="4525962"/>
          </a:xfrm>
        </p:spPr>
        <p:txBody>
          <a:bodyPr>
            <a:normAutofit/>
          </a:bodyPr>
          <a:lstStyle/>
          <a:p>
            <a:r>
              <a:rPr lang="en-US" sz="2400" i="1" dirty="0" smtClean="0">
                <a:solidFill>
                  <a:schemeClr val="tx1">
                    <a:lumMod val="85000"/>
                    <a:lumOff val="15000"/>
                  </a:schemeClr>
                </a:solidFill>
              </a:rPr>
              <a:t>Come to class with materials</a:t>
            </a:r>
          </a:p>
          <a:p>
            <a:r>
              <a:rPr lang="en-US" sz="2400" i="1" dirty="0" smtClean="0">
                <a:solidFill>
                  <a:schemeClr val="tx1">
                    <a:lumMod val="85000"/>
                    <a:lumOff val="15000"/>
                  </a:schemeClr>
                </a:solidFill>
              </a:rPr>
              <a:t>Assigned reading completed</a:t>
            </a:r>
          </a:p>
          <a:p>
            <a:r>
              <a:rPr lang="en-US" sz="2400" i="1" dirty="0" smtClean="0">
                <a:solidFill>
                  <a:schemeClr val="tx1">
                    <a:lumMod val="85000"/>
                    <a:lumOff val="15000"/>
                  </a:schemeClr>
                </a:solidFill>
              </a:rPr>
              <a:t>Homework completed and turned in on time</a:t>
            </a:r>
          </a:p>
          <a:p>
            <a:r>
              <a:rPr lang="en-US" sz="2400" i="1" dirty="0" smtClean="0">
                <a:solidFill>
                  <a:schemeClr val="tx1">
                    <a:lumMod val="85000"/>
                    <a:lumOff val="15000"/>
                  </a:schemeClr>
                </a:solidFill>
              </a:rPr>
              <a:t>Test and quiz ready</a:t>
            </a:r>
          </a:p>
          <a:p>
            <a:r>
              <a:rPr lang="en-US" sz="2400" i="1" dirty="0" smtClean="0">
                <a:solidFill>
                  <a:schemeClr val="tx1">
                    <a:lumMod val="85000"/>
                    <a:lumOff val="15000"/>
                  </a:schemeClr>
                </a:solidFill>
              </a:rPr>
              <a:t>Research complete for in-class project participation</a:t>
            </a:r>
          </a:p>
        </p:txBody>
      </p:sp>
      <p:sp>
        <p:nvSpPr>
          <p:cNvPr id="19464" name="WordArt 8"/>
          <p:cNvSpPr>
            <a:spLocks noChangeArrowheads="1" noChangeShapeType="1" noTextEdit="1"/>
          </p:cNvSpPr>
          <p:nvPr/>
        </p:nvSpPr>
        <p:spPr bwMode="auto">
          <a:xfrm>
            <a:off x="152400" y="304800"/>
            <a:ext cx="7848600" cy="952500"/>
          </a:xfrm>
          <a:prstGeom prst="rect">
            <a:avLst/>
          </a:prstGeom>
        </p:spPr>
        <p:txBody>
          <a:bodyPr wrap="none" fromWordArt="1">
            <a:prstTxWarp prst="textPlain">
              <a:avLst>
                <a:gd name="adj" fmla="val 50000"/>
              </a:avLst>
            </a:prstTxWarp>
          </a:bodyPr>
          <a:lstStyle/>
          <a:p>
            <a:pPr algn="ctr"/>
            <a:r>
              <a:rPr lang="en-US" sz="3600" i="1" kern="10" dirty="0">
                <a:solidFill>
                  <a:schemeClr val="tx1">
                    <a:lumMod val="85000"/>
                    <a:lumOff val="15000"/>
                  </a:schemeClr>
                </a:solidFill>
              </a:rPr>
              <a:t>HS </a:t>
            </a:r>
            <a:r>
              <a:rPr lang="en-US" sz="3600" i="1" kern="10" dirty="0" smtClean="0">
                <a:solidFill>
                  <a:schemeClr val="tx1">
                    <a:lumMod val="85000"/>
                    <a:lumOff val="15000"/>
                  </a:schemeClr>
                </a:solidFill>
              </a:rPr>
              <a:t>vs. </a:t>
            </a:r>
            <a:r>
              <a:rPr lang="en-US" sz="3600" i="1" kern="10" dirty="0">
                <a:solidFill>
                  <a:schemeClr val="tx1">
                    <a:lumMod val="85000"/>
                    <a:lumOff val="15000"/>
                  </a:schemeClr>
                </a:solidFill>
              </a:rPr>
              <a:t>College </a:t>
            </a:r>
            <a:r>
              <a:rPr lang="en-US" sz="3600" i="1" kern="10" dirty="0" smtClean="0">
                <a:solidFill>
                  <a:schemeClr val="tx1">
                    <a:lumMod val="85000"/>
                    <a:lumOff val="15000"/>
                  </a:schemeClr>
                </a:solidFill>
              </a:rPr>
              <a:t>vs. Career:</a:t>
            </a:r>
            <a:endParaRPr lang="en-US" sz="3600" i="1" kern="10" dirty="0">
              <a:solidFill>
                <a:schemeClr val="tx1">
                  <a:lumMod val="85000"/>
                  <a:lumOff val="15000"/>
                </a:schemeClr>
              </a:solidFill>
            </a:endParaRPr>
          </a:p>
        </p:txBody>
      </p:sp>
      <p:sp>
        <p:nvSpPr>
          <p:cNvPr id="9" name="TextBox 8"/>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pic>
        <p:nvPicPr>
          <p:cNvPr id="1026" name="Picture 2" descr="C:\Users\kaq0007\AppData\Local\Microsoft\Windows\Temporary Internet Files\Content.IE5\JX3E1P1K\MP90044325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584"/>
          <a:stretch/>
        </p:blipFill>
        <p:spPr bwMode="auto">
          <a:xfrm>
            <a:off x="3390900" y="5380156"/>
            <a:ext cx="2362200" cy="1352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9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0">
                                            <p:txEl>
                                              <p:pRg st="0" end="0"/>
                                            </p:txEl>
                                          </p:spTgt>
                                        </p:tgtEl>
                                        <p:attrNameLst>
                                          <p:attrName>style.visibility</p:attrName>
                                        </p:attrNameLst>
                                      </p:cBhvr>
                                      <p:to>
                                        <p:strVal val="visible"/>
                                      </p:to>
                                    </p:set>
                                    <p:animEffect transition="in" filter="fade">
                                      <p:cBhvr>
                                        <p:cTn id="13" dur="500"/>
                                        <p:tgtEl>
                                          <p:spTgt spid="1946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60">
                                            <p:txEl>
                                              <p:pRg st="1" end="1"/>
                                            </p:txEl>
                                          </p:spTgt>
                                        </p:tgtEl>
                                        <p:attrNameLst>
                                          <p:attrName>style.visibility</p:attrName>
                                        </p:attrNameLst>
                                      </p:cBhvr>
                                      <p:to>
                                        <p:strVal val="visible"/>
                                      </p:to>
                                    </p:set>
                                    <p:animEffect transition="in" filter="fade">
                                      <p:cBhvr>
                                        <p:cTn id="18" dur="500"/>
                                        <p:tgtEl>
                                          <p:spTgt spid="19460">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460">
                                            <p:txEl>
                                              <p:pRg st="2" end="2"/>
                                            </p:txEl>
                                          </p:spTgt>
                                        </p:tgtEl>
                                        <p:attrNameLst>
                                          <p:attrName>style.visibility</p:attrName>
                                        </p:attrNameLst>
                                      </p:cBhvr>
                                      <p:to>
                                        <p:strVal val="visible"/>
                                      </p:to>
                                    </p:set>
                                    <p:animEffect transition="in" filter="fade">
                                      <p:cBhvr>
                                        <p:cTn id="21" dur="500"/>
                                        <p:tgtEl>
                                          <p:spTgt spid="19460">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460">
                                            <p:txEl>
                                              <p:pRg st="3" end="3"/>
                                            </p:txEl>
                                          </p:spTgt>
                                        </p:tgtEl>
                                        <p:attrNameLst>
                                          <p:attrName>style.visibility</p:attrName>
                                        </p:attrNameLst>
                                      </p:cBhvr>
                                      <p:to>
                                        <p:strVal val="visible"/>
                                      </p:to>
                                    </p:set>
                                    <p:animEffect transition="in" filter="fade">
                                      <p:cBhvr>
                                        <p:cTn id="24" dur="500"/>
                                        <p:tgtEl>
                                          <p:spTgt spid="19460">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460">
                                            <p:txEl>
                                              <p:pRg st="4" end="4"/>
                                            </p:txEl>
                                          </p:spTgt>
                                        </p:tgtEl>
                                        <p:attrNameLst>
                                          <p:attrName>style.visibility</p:attrName>
                                        </p:attrNameLst>
                                      </p:cBhvr>
                                      <p:to>
                                        <p:strVal val="visible"/>
                                      </p:to>
                                    </p:set>
                                    <p:animEffect transition="in" filter="fade">
                                      <p:cBhvr>
                                        <p:cTn id="27" dur="500"/>
                                        <p:tgtEl>
                                          <p:spTgt spid="194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61">
                                            <p:txEl>
                                              <p:pRg st="0" end="0"/>
                                            </p:txEl>
                                          </p:spTgt>
                                        </p:tgtEl>
                                        <p:attrNameLst>
                                          <p:attrName>style.visibility</p:attrName>
                                        </p:attrNameLst>
                                      </p:cBhvr>
                                      <p:to>
                                        <p:strVal val="visible"/>
                                      </p:to>
                                    </p:set>
                                    <p:animEffect transition="in" filter="fade">
                                      <p:cBhvr>
                                        <p:cTn id="32" dur="500"/>
                                        <p:tgtEl>
                                          <p:spTgt spid="1946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61">
                                            <p:txEl>
                                              <p:pRg st="1" end="1"/>
                                            </p:txEl>
                                          </p:spTgt>
                                        </p:tgtEl>
                                        <p:attrNameLst>
                                          <p:attrName>style.visibility</p:attrName>
                                        </p:attrNameLst>
                                      </p:cBhvr>
                                      <p:to>
                                        <p:strVal val="visible"/>
                                      </p:to>
                                    </p:set>
                                    <p:animEffect transition="in" filter="fade">
                                      <p:cBhvr>
                                        <p:cTn id="37" dur="500"/>
                                        <p:tgtEl>
                                          <p:spTgt spid="1946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461">
                                            <p:txEl>
                                              <p:pRg st="2" end="2"/>
                                            </p:txEl>
                                          </p:spTgt>
                                        </p:tgtEl>
                                        <p:attrNameLst>
                                          <p:attrName>style.visibility</p:attrName>
                                        </p:attrNameLst>
                                      </p:cBhvr>
                                      <p:to>
                                        <p:strVal val="visible"/>
                                      </p:to>
                                    </p:set>
                                    <p:animEffect transition="in" filter="fade">
                                      <p:cBhvr>
                                        <p:cTn id="42" dur="500"/>
                                        <p:tgtEl>
                                          <p:spTgt spid="1946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461">
                                            <p:txEl>
                                              <p:pRg st="3" end="3"/>
                                            </p:txEl>
                                          </p:spTgt>
                                        </p:tgtEl>
                                        <p:attrNameLst>
                                          <p:attrName>style.visibility</p:attrName>
                                        </p:attrNameLst>
                                      </p:cBhvr>
                                      <p:to>
                                        <p:strVal val="visible"/>
                                      </p:to>
                                    </p:set>
                                    <p:animEffect transition="in" filter="fade">
                                      <p:cBhvr>
                                        <p:cTn id="47" dur="500"/>
                                        <p:tgtEl>
                                          <p:spTgt spid="1946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461">
                                            <p:txEl>
                                              <p:pRg st="4" end="4"/>
                                            </p:txEl>
                                          </p:spTgt>
                                        </p:tgtEl>
                                        <p:attrNameLst>
                                          <p:attrName>style.visibility</p:attrName>
                                        </p:attrNameLst>
                                      </p:cBhvr>
                                      <p:to>
                                        <p:strVal val="visible"/>
                                      </p:to>
                                    </p:set>
                                    <p:animEffect transition="in" filter="fade">
                                      <p:cBhvr>
                                        <p:cTn id="52" dur="500"/>
                                        <p:tgtEl>
                                          <p:spTgt spid="194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build="p"/>
      <p:bldP spid="1946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58372" name="Rectangle 4"/>
          <p:cNvSpPr>
            <a:spLocks noGrp="1"/>
          </p:cNvSpPr>
          <p:nvPr>
            <p:ph type="title" idx="4294967295"/>
          </p:nvPr>
        </p:nvSpPr>
        <p:spPr bwMode="auto">
          <a:xfrm>
            <a:off x="845974" y="857250"/>
            <a:ext cx="8229600" cy="1143000"/>
          </a:xfrm>
          <a:noFill/>
        </p:spPr>
        <p:txBody>
          <a:bodyPr wrap="square" lIns="91440" tIns="45720" rIns="91440" bIns="45720" numCol="1" anchorCtr="0" compatLnSpc="1">
            <a:prstTxWarp prst="textNoShape">
              <a:avLst/>
            </a:prstTxWarp>
            <a:normAutofit/>
          </a:bodyPr>
          <a:lstStyle/>
          <a:p>
            <a:r>
              <a:rPr lang="en-US" sz="3600" b="1" dirty="0" smtClean="0">
                <a:solidFill>
                  <a:schemeClr val="accent2">
                    <a:lumMod val="50000"/>
                  </a:schemeClr>
                </a:solidFill>
                <a:effectLst/>
              </a:rPr>
              <a:t>Work Completion &amp; Study Skills</a:t>
            </a:r>
          </a:p>
        </p:txBody>
      </p:sp>
      <p:sp>
        <p:nvSpPr>
          <p:cNvPr id="58373" name="Rectangle 5"/>
          <p:cNvSpPr>
            <a:spLocks noGrp="1"/>
          </p:cNvSpPr>
          <p:nvPr>
            <p:ph type="body" sz="half" idx="4294967295"/>
          </p:nvPr>
        </p:nvSpPr>
        <p:spPr>
          <a:xfrm>
            <a:off x="457200" y="1910142"/>
            <a:ext cx="3810000" cy="4525962"/>
          </a:xfrm>
        </p:spPr>
        <p:txBody>
          <a:bodyPr/>
          <a:lstStyle/>
          <a:p>
            <a:r>
              <a:rPr lang="en-US" sz="2300" dirty="0" smtClean="0">
                <a:solidFill>
                  <a:schemeClr val="tx1">
                    <a:lumMod val="85000"/>
                    <a:lumOff val="15000"/>
                  </a:schemeClr>
                </a:solidFill>
              </a:rPr>
              <a:t>Homework completed on time</a:t>
            </a:r>
          </a:p>
          <a:p>
            <a:r>
              <a:rPr lang="en-US" sz="2300" dirty="0" smtClean="0">
                <a:solidFill>
                  <a:schemeClr val="tx1">
                    <a:lumMod val="85000"/>
                    <a:lumOff val="15000"/>
                  </a:schemeClr>
                </a:solidFill>
              </a:rPr>
              <a:t>Original work done and turned in</a:t>
            </a:r>
          </a:p>
          <a:p>
            <a:r>
              <a:rPr lang="en-US" sz="2300" dirty="0" smtClean="0">
                <a:solidFill>
                  <a:schemeClr val="tx1">
                    <a:lumMod val="85000"/>
                    <a:lumOff val="15000"/>
                  </a:schemeClr>
                </a:solidFill>
              </a:rPr>
              <a:t>Follow through with all project requirements</a:t>
            </a:r>
          </a:p>
        </p:txBody>
      </p:sp>
      <p:sp>
        <p:nvSpPr>
          <p:cNvPr id="58374" name="Rectangle 6"/>
          <p:cNvSpPr>
            <a:spLocks noGrp="1"/>
          </p:cNvSpPr>
          <p:nvPr>
            <p:ph type="body" sz="half" idx="4294967295"/>
          </p:nvPr>
        </p:nvSpPr>
        <p:spPr>
          <a:xfrm>
            <a:off x="4610100" y="1885090"/>
            <a:ext cx="4038600" cy="4525962"/>
          </a:xfrm>
        </p:spPr>
        <p:txBody>
          <a:bodyPr/>
          <a:lstStyle/>
          <a:p>
            <a:r>
              <a:rPr lang="en-US" sz="2300" dirty="0" smtClean="0">
                <a:solidFill>
                  <a:schemeClr val="tx1">
                    <a:lumMod val="85000"/>
                    <a:lumOff val="15000"/>
                  </a:schemeClr>
                </a:solidFill>
              </a:rPr>
              <a:t>Organization  </a:t>
            </a:r>
          </a:p>
          <a:p>
            <a:r>
              <a:rPr lang="en-US" sz="2300" dirty="0" smtClean="0">
                <a:solidFill>
                  <a:schemeClr val="tx1">
                    <a:lumMod val="85000"/>
                    <a:lumOff val="15000"/>
                  </a:schemeClr>
                </a:solidFill>
              </a:rPr>
              <a:t>Time management</a:t>
            </a:r>
          </a:p>
          <a:p>
            <a:r>
              <a:rPr lang="en-US" sz="2300" dirty="0" smtClean="0">
                <a:solidFill>
                  <a:schemeClr val="tx1">
                    <a:lumMod val="85000"/>
                    <a:lumOff val="15000"/>
                  </a:schemeClr>
                </a:solidFill>
              </a:rPr>
              <a:t>Note-taking</a:t>
            </a:r>
          </a:p>
          <a:p>
            <a:r>
              <a:rPr lang="en-US" sz="2300" dirty="0" smtClean="0">
                <a:solidFill>
                  <a:schemeClr val="tx1">
                    <a:lumMod val="85000"/>
                    <a:lumOff val="15000"/>
                  </a:schemeClr>
                </a:solidFill>
              </a:rPr>
              <a:t>Memory building</a:t>
            </a:r>
          </a:p>
          <a:p>
            <a:r>
              <a:rPr lang="en-US" sz="2300" dirty="0" smtClean="0">
                <a:solidFill>
                  <a:schemeClr val="tx1">
                    <a:lumMod val="85000"/>
                    <a:lumOff val="15000"/>
                  </a:schemeClr>
                </a:solidFill>
              </a:rPr>
              <a:t>Test taking skills</a:t>
            </a:r>
          </a:p>
          <a:p>
            <a:r>
              <a:rPr lang="en-US" sz="2300" dirty="0" smtClean="0">
                <a:solidFill>
                  <a:schemeClr val="tx1">
                    <a:lumMod val="85000"/>
                    <a:lumOff val="15000"/>
                  </a:schemeClr>
                </a:solidFill>
              </a:rPr>
              <a:t>Stress management</a:t>
            </a:r>
          </a:p>
          <a:p>
            <a:r>
              <a:rPr lang="en-US" sz="2300" dirty="0" smtClean="0">
                <a:solidFill>
                  <a:schemeClr val="tx1">
                    <a:lumMod val="85000"/>
                    <a:lumOff val="15000"/>
                  </a:schemeClr>
                </a:solidFill>
              </a:rPr>
              <a:t>Goal Setting</a:t>
            </a:r>
          </a:p>
        </p:txBody>
      </p:sp>
      <p:pic>
        <p:nvPicPr>
          <p:cNvPr id="3075" name="Picture 3"/>
          <p:cNvPicPr>
            <a:picLocks noChangeAspect="1" noChangeArrowheads="1"/>
          </p:cNvPicPr>
          <p:nvPr/>
        </p:nvPicPr>
        <p:blipFill>
          <a:blip r:embed="rId3" cstate="print"/>
          <a:srcRect/>
          <a:stretch>
            <a:fillRect/>
          </a:stretch>
        </p:blipFill>
        <p:spPr bwMode="auto">
          <a:xfrm>
            <a:off x="3476351" y="5204652"/>
            <a:ext cx="2191299" cy="14630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WordArt 8"/>
          <p:cNvSpPr>
            <a:spLocks noChangeArrowheads="1" noChangeShapeType="1" noTextEdit="1"/>
          </p:cNvSpPr>
          <p:nvPr/>
        </p:nvSpPr>
        <p:spPr bwMode="auto">
          <a:xfrm>
            <a:off x="147181" y="381000"/>
            <a:ext cx="7848600" cy="952500"/>
          </a:xfrm>
          <a:prstGeom prst="rect">
            <a:avLst/>
          </a:prstGeom>
        </p:spPr>
        <p:txBody>
          <a:bodyPr wrap="none" fromWordArt="1">
            <a:prstTxWarp prst="textPlain">
              <a:avLst>
                <a:gd name="adj" fmla="val 50000"/>
              </a:avLst>
            </a:prstTxWarp>
          </a:bodyPr>
          <a:lstStyle/>
          <a:p>
            <a:pPr algn="ctr"/>
            <a:r>
              <a:rPr lang="en-US" sz="3600" i="1" kern="10" dirty="0">
                <a:solidFill>
                  <a:schemeClr val="tx1">
                    <a:lumMod val="85000"/>
                    <a:lumOff val="15000"/>
                  </a:schemeClr>
                </a:solidFill>
              </a:rPr>
              <a:t>HS </a:t>
            </a:r>
            <a:r>
              <a:rPr lang="en-US" sz="3600" i="1" kern="10" dirty="0" smtClean="0">
                <a:solidFill>
                  <a:schemeClr val="tx1">
                    <a:lumMod val="85000"/>
                    <a:lumOff val="15000"/>
                  </a:schemeClr>
                </a:solidFill>
              </a:rPr>
              <a:t>vs. </a:t>
            </a:r>
            <a:r>
              <a:rPr lang="en-US" sz="3600" i="1" kern="10" dirty="0">
                <a:solidFill>
                  <a:schemeClr val="tx1">
                    <a:lumMod val="85000"/>
                    <a:lumOff val="15000"/>
                  </a:schemeClr>
                </a:solidFill>
              </a:rPr>
              <a:t>College </a:t>
            </a:r>
            <a:r>
              <a:rPr lang="en-US" sz="3600" i="1" kern="10" dirty="0" smtClean="0">
                <a:solidFill>
                  <a:schemeClr val="tx1">
                    <a:lumMod val="85000"/>
                    <a:lumOff val="15000"/>
                  </a:schemeClr>
                </a:solidFill>
              </a:rPr>
              <a:t>vs. Career:</a:t>
            </a:r>
            <a:endParaRPr lang="en-US" sz="3600" i="1" kern="10" dirty="0">
              <a:solidFill>
                <a:schemeClr val="tx1">
                  <a:lumMod val="85000"/>
                  <a:lumOff val="15000"/>
                </a:schemeClr>
              </a:solidFill>
            </a:endParaRPr>
          </a:p>
        </p:txBody>
      </p:sp>
    </p:spTree>
    <p:extLst>
      <p:ext uri="{BB962C8B-B14F-4D97-AF65-F5344CB8AC3E}">
        <p14:creationId xmlns:p14="http://schemas.microsoft.com/office/powerpoint/2010/main" val="259926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0-#ppt_w/2"/>
                                          </p:val>
                                        </p:tav>
                                        <p:tav tm="100000">
                                          <p:val>
                                            <p:strVal val="#ppt_x"/>
                                          </p:val>
                                        </p:tav>
                                      </p:tavLst>
                                    </p:anim>
                                    <p:anim calcmode="lin" valueType="num">
                                      <p:cBhvr additive="base">
                                        <p:cTn id="8" dur="500" fill="hold"/>
                                        <p:tgtEl>
                                          <p:spTgt spid="5837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8373">
                                            <p:txEl>
                                              <p:pRg st="0" end="0"/>
                                            </p:txEl>
                                          </p:spTgt>
                                        </p:tgtEl>
                                        <p:attrNameLst>
                                          <p:attrName>style.visibility</p:attrName>
                                        </p:attrNameLst>
                                      </p:cBhvr>
                                      <p:to>
                                        <p:strVal val="visible"/>
                                      </p:to>
                                    </p:set>
                                    <p:animEffect transition="in" filter="fade">
                                      <p:cBhvr>
                                        <p:cTn id="13" dur="500"/>
                                        <p:tgtEl>
                                          <p:spTgt spid="5837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8373">
                                            <p:txEl>
                                              <p:pRg st="1" end="1"/>
                                            </p:txEl>
                                          </p:spTgt>
                                        </p:tgtEl>
                                        <p:attrNameLst>
                                          <p:attrName>style.visibility</p:attrName>
                                        </p:attrNameLst>
                                      </p:cBhvr>
                                      <p:to>
                                        <p:strVal val="visible"/>
                                      </p:to>
                                    </p:set>
                                    <p:animEffect transition="in" filter="fade">
                                      <p:cBhvr>
                                        <p:cTn id="18" dur="500"/>
                                        <p:tgtEl>
                                          <p:spTgt spid="5837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8373">
                                            <p:txEl>
                                              <p:pRg st="2" end="2"/>
                                            </p:txEl>
                                          </p:spTgt>
                                        </p:tgtEl>
                                        <p:attrNameLst>
                                          <p:attrName>style.visibility</p:attrName>
                                        </p:attrNameLst>
                                      </p:cBhvr>
                                      <p:to>
                                        <p:strVal val="visible"/>
                                      </p:to>
                                    </p:set>
                                    <p:animEffect transition="in" filter="fade">
                                      <p:cBhvr>
                                        <p:cTn id="23" dur="500"/>
                                        <p:tgtEl>
                                          <p:spTgt spid="5837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8374">
                                            <p:txEl>
                                              <p:pRg st="0" end="0"/>
                                            </p:txEl>
                                          </p:spTgt>
                                        </p:tgtEl>
                                        <p:attrNameLst>
                                          <p:attrName>style.visibility</p:attrName>
                                        </p:attrNameLst>
                                      </p:cBhvr>
                                      <p:to>
                                        <p:strVal val="visible"/>
                                      </p:to>
                                    </p:set>
                                    <p:animEffect transition="in" filter="fade">
                                      <p:cBhvr>
                                        <p:cTn id="28" dur="500"/>
                                        <p:tgtEl>
                                          <p:spTgt spid="5837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8374">
                                            <p:txEl>
                                              <p:pRg st="1" end="1"/>
                                            </p:txEl>
                                          </p:spTgt>
                                        </p:tgtEl>
                                        <p:attrNameLst>
                                          <p:attrName>style.visibility</p:attrName>
                                        </p:attrNameLst>
                                      </p:cBhvr>
                                      <p:to>
                                        <p:strVal val="visible"/>
                                      </p:to>
                                    </p:set>
                                    <p:animEffect transition="in" filter="fade">
                                      <p:cBhvr>
                                        <p:cTn id="33" dur="500"/>
                                        <p:tgtEl>
                                          <p:spTgt spid="5837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8374">
                                            <p:txEl>
                                              <p:pRg st="2" end="2"/>
                                            </p:txEl>
                                          </p:spTgt>
                                        </p:tgtEl>
                                        <p:attrNameLst>
                                          <p:attrName>style.visibility</p:attrName>
                                        </p:attrNameLst>
                                      </p:cBhvr>
                                      <p:to>
                                        <p:strVal val="visible"/>
                                      </p:to>
                                    </p:set>
                                    <p:animEffect transition="in" filter="fade">
                                      <p:cBhvr>
                                        <p:cTn id="38" dur="500"/>
                                        <p:tgtEl>
                                          <p:spTgt spid="5837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8374">
                                            <p:txEl>
                                              <p:pRg st="3" end="3"/>
                                            </p:txEl>
                                          </p:spTgt>
                                        </p:tgtEl>
                                        <p:attrNameLst>
                                          <p:attrName>style.visibility</p:attrName>
                                        </p:attrNameLst>
                                      </p:cBhvr>
                                      <p:to>
                                        <p:strVal val="visible"/>
                                      </p:to>
                                    </p:set>
                                    <p:animEffect transition="in" filter="fade">
                                      <p:cBhvr>
                                        <p:cTn id="43" dur="500"/>
                                        <p:tgtEl>
                                          <p:spTgt spid="5837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8374">
                                            <p:txEl>
                                              <p:pRg st="4" end="4"/>
                                            </p:txEl>
                                          </p:spTgt>
                                        </p:tgtEl>
                                        <p:attrNameLst>
                                          <p:attrName>style.visibility</p:attrName>
                                        </p:attrNameLst>
                                      </p:cBhvr>
                                      <p:to>
                                        <p:strVal val="visible"/>
                                      </p:to>
                                    </p:set>
                                    <p:animEffect transition="in" filter="fade">
                                      <p:cBhvr>
                                        <p:cTn id="48" dur="500"/>
                                        <p:tgtEl>
                                          <p:spTgt spid="5837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8374">
                                            <p:txEl>
                                              <p:pRg st="5" end="5"/>
                                            </p:txEl>
                                          </p:spTgt>
                                        </p:tgtEl>
                                        <p:attrNameLst>
                                          <p:attrName>style.visibility</p:attrName>
                                        </p:attrNameLst>
                                      </p:cBhvr>
                                      <p:to>
                                        <p:strVal val="visible"/>
                                      </p:to>
                                    </p:set>
                                    <p:animEffect transition="in" filter="fade">
                                      <p:cBhvr>
                                        <p:cTn id="53" dur="500"/>
                                        <p:tgtEl>
                                          <p:spTgt spid="58374">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8374">
                                            <p:txEl>
                                              <p:pRg st="6" end="6"/>
                                            </p:txEl>
                                          </p:spTgt>
                                        </p:tgtEl>
                                        <p:attrNameLst>
                                          <p:attrName>style.visibility</p:attrName>
                                        </p:attrNameLst>
                                      </p:cBhvr>
                                      <p:to>
                                        <p:strVal val="visible"/>
                                      </p:to>
                                    </p:set>
                                    <p:animEffect transition="in" filter="fade">
                                      <p:cBhvr>
                                        <p:cTn id="58" dur="500"/>
                                        <p:tgtEl>
                                          <p:spTgt spid="583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build="p"/>
      <p:bldP spid="5837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Rectangle 7"/>
          <p:cNvSpPr>
            <a:spLocks noGrp="1"/>
          </p:cNvSpPr>
          <p:nvPr>
            <p:ph type="title" idx="4294967295"/>
          </p:nvPr>
        </p:nvSpPr>
        <p:spPr bwMode="auto">
          <a:xfrm>
            <a:off x="3637186" y="713201"/>
            <a:ext cx="4724400" cy="1143000"/>
          </a:xfrm>
          <a:noFill/>
        </p:spPr>
        <p:txBody>
          <a:bodyPr wrap="square" lIns="91440" tIns="45720" rIns="91440" bIns="45720" numCol="1" anchorCtr="0" compatLnSpc="1">
            <a:prstTxWarp prst="textNoShape">
              <a:avLst/>
            </a:prstTxWarp>
            <a:normAutofit/>
          </a:bodyPr>
          <a:lstStyle/>
          <a:p>
            <a:r>
              <a:rPr lang="en-US" sz="3600" b="1" dirty="0" smtClean="0">
                <a:solidFill>
                  <a:schemeClr val="accent2">
                    <a:lumMod val="50000"/>
                  </a:schemeClr>
                </a:solidFill>
              </a:rPr>
              <a:t>Writing Abilities</a:t>
            </a:r>
          </a:p>
        </p:txBody>
      </p:sp>
      <p:sp>
        <p:nvSpPr>
          <p:cNvPr id="61448" name="Rectangle 8"/>
          <p:cNvSpPr>
            <a:spLocks noGrp="1"/>
          </p:cNvSpPr>
          <p:nvPr>
            <p:ph type="body" idx="4294967295"/>
          </p:nvPr>
        </p:nvSpPr>
        <p:spPr>
          <a:xfrm>
            <a:off x="304800" y="1870476"/>
            <a:ext cx="8229600" cy="4525963"/>
          </a:xfrm>
        </p:spPr>
        <p:txBody>
          <a:bodyPr>
            <a:normAutofit fontScale="92500" lnSpcReduction="20000"/>
          </a:bodyPr>
          <a:lstStyle/>
          <a:p>
            <a:pPr>
              <a:lnSpc>
                <a:spcPct val="90000"/>
              </a:lnSpc>
            </a:pPr>
            <a:r>
              <a:rPr lang="en-US" dirty="0" smtClean="0">
                <a:solidFill>
                  <a:schemeClr val="tx1">
                    <a:lumMod val="85000"/>
                    <a:lumOff val="15000"/>
                  </a:schemeClr>
                </a:solidFill>
              </a:rPr>
              <a:t>Planning</a:t>
            </a:r>
          </a:p>
          <a:p>
            <a:pPr lvl="1">
              <a:lnSpc>
                <a:spcPct val="90000"/>
              </a:lnSpc>
            </a:pPr>
            <a:r>
              <a:rPr lang="en-US" dirty="0" smtClean="0">
                <a:solidFill>
                  <a:schemeClr val="tx1">
                    <a:lumMod val="85000"/>
                    <a:lumOff val="15000"/>
                  </a:schemeClr>
                </a:solidFill>
              </a:rPr>
              <a:t>Brainstorming</a:t>
            </a:r>
          </a:p>
          <a:p>
            <a:pPr lvl="1">
              <a:lnSpc>
                <a:spcPct val="90000"/>
              </a:lnSpc>
            </a:pPr>
            <a:r>
              <a:rPr lang="en-US" dirty="0" smtClean="0">
                <a:solidFill>
                  <a:schemeClr val="tx1">
                    <a:lumMod val="85000"/>
                    <a:lumOff val="15000"/>
                  </a:schemeClr>
                </a:solidFill>
              </a:rPr>
              <a:t>Mapping</a:t>
            </a:r>
          </a:p>
          <a:p>
            <a:pPr lvl="1">
              <a:lnSpc>
                <a:spcPct val="90000"/>
              </a:lnSpc>
            </a:pPr>
            <a:r>
              <a:rPr lang="en-US" dirty="0" smtClean="0">
                <a:solidFill>
                  <a:schemeClr val="tx1">
                    <a:lumMod val="85000"/>
                    <a:lumOff val="15000"/>
                  </a:schemeClr>
                </a:solidFill>
              </a:rPr>
              <a:t>Outlining</a:t>
            </a:r>
          </a:p>
          <a:p>
            <a:pPr lvl="1">
              <a:lnSpc>
                <a:spcPct val="90000"/>
              </a:lnSpc>
            </a:pPr>
            <a:r>
              <a:rPr lang="en-US" dirty="0" smtClean="0">
                <a:solidFill>
                  <a:schemeClr val="tx1">
                    <a:lumMod val="85000"/>
                    <a:lumOff val="15000"/>
                  </a:schemeClr>
                </a:solidFill>
              </a:rPr>
              <a:t>Graphic organizers</a:t>
            </a:r>
          </a:p>
          <a:p>
            <a:pPr lvl="1">
              <a:lnSpc>
                <a:spcPct val="90000"/>
              </a:lnSpc>
            </a:pPr>
            <a:r>
              <a:rPr lang="en-US" dirty="0" smtClean="0">
                <a:solidFill>
                  <a:schemeClr val="tx1">
                    <a:lumMod val="85000"/>
                    <a:lumOff val="15000"/>
                  </a:schemeClr>
                </a:solidFill>
              </a:rPr>
              <a:t>Note taking</a:t>
            </a:r>
          </a:p>
          <a:p>
            <a:pPr>
              <a:lnSpc>
                <a:spcPct val="90000"/>
              </a:lnSpc>
            </a:pPr>
            <a:r>
              <a:rPr lang="en-US" dirty="0" smtClean="0">
                <a:solidFill>
                  <a:schemeClr val="tx1">
                    <a:lumMod val="85000"/>
                    <a:lumOff val="15000"/>
                  </a:schemeClr>
                </a:solidFill>
              </a:rPr>
              <a:t>Drafting the paper</a:t>
            </a:r>
          </a:p>
          <a:p>
            <a:pPr lvl="1">
              <a:lnSpc>
                <a:spcPct val="90000"/>
              </a:lnSpc>
            </a:pPr>
            <a:r>
              <a:rPr lang="en-US" dirty="0" smtClean="0">
                <a:solidFill>
                  <a:schemeClr val="tx1">
                    <a:lumMod val="85000"/>
                    <a:lumOff val="15000"/>
                  </a:schemeClr>
                </a:solidFill>
              </a:rPr>
              <a:t>Following assignment requirements</a:t>
            </a:r>
          </a:p>
          <a:p>
            <a:pPr>
              <a:lnSpc>
                <a:spcPct val="90000"/>
              </a:lnSpc>
            </a:pPr>
            <a:r>
              <a:rPr lang="en-US" dirty="0" smtClean="0">
                <a:solidFill>
                  <a:schemeClr val="tx1">
                    <a:lumMod val="85000"/>
                    <a:lumOff val="15000"/>
                  </a:schemeClr>
                </a:solidFill>
              </a:rPr>
              <a:t>Evaluation</a:t>
            </a:r>
          </a:p>
          <a:p>
            <a:pPr lvl="1">
              <a:lnSpc>
                <a:spcPct val="90000"/>
              </a:lnSpc>
            </a:pPr>
            <a:r>
              <a:rPr lang="en-US" dirty="0" smtClean="0">
                <a:solidFill>
                  <a:schemeClr val="tx1">
                    <a:lumMod val="85000"/>
                    <a:lumOff val="15000"/>
                  </a:schemeClr>
                </a:solidFill>
              </a:rPr>
              <a:t>Making necessary adjustments/corrections</a:t>
            </a:r>
          </a:p>
          <a:p>
            <a:pPr>
              <a:lnSpc>
                <a:spcPct val="90000"/>
              </a:lnSpc>
            </a:pPr>
            <a:r>
              <a:rPr lang="en-US" dirty="0" smtClean="0">
                <a:solidFill>
                  <a:schemeClr val="tx1">
                    <a:lumMod val="85000"/>
                    <a:lumOff val="15000"/>
                  </a:schemeClr>
                </a:solidFill>
              </a:rPr>
              <a:t>Revision</a:t>
            </a:r>
          </a:p>
        </p:txBody>
      </p:sp>
      <p:pic>
        <p:nvPicPr>
          <p:cNvPr id="61454" name="Picture 14" descr="MP900407402[1]"/>
          <p:cNvPicPr>
            <a:picLocks noChangeAspect="1" noChangeArrowheads="1"/>
          </p:cNvPicPr>
          <p:nvPr/>
        </p:nvPicPr>
        <p:blipFill rotWithShape="1">
          <a:blip r:embed="rId3" cstate="print"/>
          <a:srcRect l="17633"/>
          <a:stretch/>
        </p:blipFill>
        <p:spPr bwMode="auto">
          <a:xfrm>
            <a:off x="5949863" y="2133600"/>
            <a:ext cx="2117130" cy="2057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WordArt 8"/>
          <p:cNvSpPr>
            <a:spLocks noChangeArrowheads="1" noChangeShapeType="1" noTextEdit="1"/>
          </p:cNvSpPr>
          <p:nvPr/>
        </p:nvSpPr>
        <p:spPr bwMode="auto">
          <a:xfrm>
            <a:off x="212942" y="228600"/>
            <a:ext cx="7848600" cy="952500"/>
          </a:xfrm>
          <a:prstGeom prst="rect">
            <a:avLst/>
          </a:prstGeom>
        </p:spPr>
        <p:txBody>
          <a:bodyPr wrap="none" fromWordArt="1">
            <a:prstTxWarp prst="textPlain">
              <a:avLst>
                <a:gd name="adj" fmla="val 50000"/>
              </a:avLst>
            </a:prstTxWarp>
          </a:bodyPr>
          <a:lstStyle/>
          <a:p>
            <a:pPr algn="ctr"/>
            <a:r>
              <a:rPr lang="en-US" sz="3600" i="1" kern="10" dirty="0">
                <a:solidFill>
                  <a:schemeClr val="tx1">
                    <a:lumMod val="85000"/>
                    <a:lumOff val="15000"/>
                  </a:schemeClr>
                </a:solidFill>
              </a:rPr>
              <a:t>HS </a:t>
            </a:r>
            <a:r>
              <a:rPr lang="en-US" sz="3600" i="1" kern="10" dirty="0" smtClean="0">
                <a:solidFill>
                  <a:schemeClr val="tx1">
                    <a:lumMod val="85000"/>
                    <a:lumOff val="15000"/>
                  </a:schemeClr>
                </a:solidFill>
              </a:rPr>
              <a:t>vs. </a:t>
            </a:r>
            <a:r>
              <a:rPr lang="en-US" sz="3600" i="1" kern="10" dirty="0">
                <a:solidFill>
                  <a:schemeClr val="tx1">
                    <a:lumMod val="85000"/>
                    <a:lumOff val="15000"/>
                  </a:schemeClr>
                </a:solidFill>
              </a:rPr>
              <a:t>College </a:t>
            </a:r>
            <a:r>
              <a:rPr lang="en-US" sz="3600" i="1" kern="10" dirty="0" smtClean="0">
                <a:solidFill>
                  <a:schemeClr val="tx1">
                    <a:lumMod val="85000"/>
                    <a:lumOff val="15000"/>
                  </a:schemeClr>
                </a:solidFill>
              </a:rPr>
              <a:t>vs. Career:</a:t>
            </a:r>
            <a:endParaRPr lang="en-US" sz="3600" i="1" kern="10" dirty="0">
              <a:solidFill>
                <a:schemeClr val="tx1">
                  <a:lumMod val="85000"/>
                  <a:lumOff val="15000"/>
                </a:schemeClr>
              </a:solidFill>
            </a:endParaRPr>
          </a:p>
        </p:txBody>
      </p:sp>
      <p:sp>
        <p:nvSpPr>
          <p:cNvPr id="6" name="TextBox 5"/>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77573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 calcmode="lin" valueType="num">
                                      <p:cBhvr additive="base">
                                        <p:cTn id="7" dur="500" fill="hold"/>
                                        <p:tgtEl>
                                          <p:spTgt spid="61447"/>
                                        </p:tgtEl>
                                        <p:attrNameLst>
                                          <p:attrName>ppt_x</p:attrName>
                                        </p:attrNameLst>
                                      </p:cBhvr>
                                      <p:tavLst>
                                        <p:tav tm="0">
                                          <p:val>
                                            <p:strVal val="0-#ppt_w/2"/>
                                          </p:val>
                                        </p:tav>
                                        <p:tav tm="100000">
                                          <p:val>
                                            <p:strVal val="#ppt_x"/>
                                          </p:val>
                                        </p:tav>
                                      </p:tavLst>
                                    </p:anim>
                                    <p:anim calcmode="lin" valueType="num">
                                      <p:cBhvr additive="base">
                                        <p:cTn id="8" dur="500" fill="hold"/>
                                        <p:tgtEl>
                                          <p:spTgt spid="614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1448">
                                            <p:txEl>
                                              <p:pRg st="0" end="0"/>
                                            </p:txEl>
                                          </p:spTgt>
                                        </p:tgtEl>
                                        <p:attrNameLst>
                                          <p:attrName>style.visibility</p:attrName>
                                        </p:attrNameLst>
                                      </p:cBhvr>
                                      <p:to>
                                        <p:strVal val="visible"/>
                                      </p:to>
                                    </p:set>
                                    <p:animEffect transition="in" filter="fade">
                                      <p:cBhvr>
                                        <p:cTn id="13" dur="500"/>
                                        <p:tgtEl>
                                          <p:spTgt spid="6144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48">
                                            <p:txEl>
                                              <p:pRg st="1" end="1"/>
                                            </p:txEl>
                                          </p:spTgt>
                                        </p:tgtEl>
                                        <p:attrNameLst>
                                          <p:attrName>style.visibility</p:attrName>
                                        </p:attrNameLst>
                                      </p:cBhvr>
                                      <p:to>
                                        <p:strVal val="visible"/>
                                      </p:to>
                                    </p:set>
                                    <p:animEffect transition="in" filter="fade">
                                      <p:cBhvr>
                                        <p:cTn id="16" dur="500"/>
                                        <p:tgtEl>
                                          <p:spTgt spid="6144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448">
                                            <p:txEl>
                                              <p:pRg st="2" end="2"/>
                                            </p:txEl>
                                          </p:spTgt>
                                        </p:tgtEl>
                                        <p:attrNameLst>
                                          <p:attrName>style.visibility</p:attrName>
                                        </p:attrNameLst>
                                      </p:cBhvr>
                                      <p:to>
                                        <p:strVal val="visible"/>
                                      </p:to>
                                    </p:set>
                                    <p:animEffect transition="in" filter="fade">
                                      <p:cBhvr>
                                        <p:cTn id="19" dur="500"/>
                                        <p:tgtEl>
                                          <p:spTgt spid="61448">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448">
                                            <p:txEl>
                                              <p:pRg st="3" end="3"/>
                                            </p:txEl>
                                          </p:spTgt>
                                        </p:tgtEl>
                                        <p:attrNameLst>
                                          <p:attrName>style.visibility</p:attrName>
                                        </p:attrNameLst>
                                      </p:cBhvr>
                                      <p:to>
                                        <p:strVal val="visible"/>
                                      </p:to>
                                    </p:set>
                                    <p:animEffect transition="in" filter="fade">
                                      <p:cBhvr>
                                        <p:cTn id="22" dur="500"/>
                                        <p:tgtEl>
                                          <p:spTgt spid="61448">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448">
                                            <p:txEl>
                                              <p:pRg st="4" end="4"/>
                                            </p:txEl>
                                          </p:spTgt>
                                        </p:tgtEl>
                                        <p:attrNameLst>
                                          <p:attrName>style.visibility</p:attrName>
                                        </p:attrNameLst>
                                      </p:cBhvr>
                                      <p:to>
                                        <p:strVal val="visible"/>
                                      </p:to>
                                    </p:set>
                                    <p:animEffect transition="in" filter="fade">
                                      <p:cBhvr>
                                        <p:cTn id="25" dur="500"/>
                                        <p:tgtEl>
                                          <p:spTgt spid="61448">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448">
                                            <p:txEl>
                                              <p:pRg st="5" end="5"/>
                                            </p:txEl>
                                          </p:spTgt>
                                        </p:tgtEl>
                                        <p:attrNameLst>
                                          <p:attrName>style.visibility</p:attrName>
                                        </p:attrNameLst>
                                      </p:cBhvr>
                                      <p:to>
                                        <p:strVal val="visible"/>
                                      </p:to>
                                    </p:set>
                                    <p:animEffect transition="in" filter="fade">
                                      <p:cBhvr>
                                        <p:cTn id="28" dur="500"/>
                                        <p:tgtEl>
                                          <p:spTgt spid="6144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1448">
                                            <p:txEl>
                                              <p:pRg st="6" end="6"/>
                                            </p:txEl>
                                          </p:spTgt>
                                        </p:tgtEl>
                                        <p:attrNameLst>
                                          <p:attrName>style.visibility</p:attrName>
                                        </p:attrNameLst>
                                      </p:cBhvr>
                                      <p:to>
                                        <p:strVal val="visible"/>
                                      </p:to>
                                    </p:set>
                                    <p:animEffect transition="in" filter="fade">
                                      <p:cBhvr>
                                        <p:cTn id="33" dur="500"/>
                                        <p:tgtEl>
                                          <p:spTgt spid="61448">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448">
                                            <p:txEl>
                                              <p:pRg st="7" end="7"/>
                                            </p:txEl>
                                          </p:spTgt>
                                        </p:tgtEl>
                                        <p:attrNameLst>
                                          <p:attrName>style.visibility</p:attrName>
                                        </p:attrNameLst>
                                      </p:cBhvr>
                                      <p:to>
                                        <p:strVal val="visible"/>
                                      </p:to>
                                    </p:set>
                                    <p:animEffect transition="in" filter="fade">
                                      <p:cBhvr>
                                        <p:cTn id="36" dur="500"/>
                                        <p:tgtEl>
                                          <p:spTgt spid="61448">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448">
                                            <p:txEl>
                                              <p:pRg st="8" end="8"/>
                                            </p:txEl>
                                          </p:spTgt>
                                        </p:tgtEl>
                                        <p:attrNameLst>
                                          <p:attrName>style.visibility</p:attrName>
                                        </p:attrNameLst>
                                      </p:cBhvr>
                                      <p:to>
                                        <p:strVal val="visible"/>
                                      </p:to>
                                    </p:set>
                                    <p:animEffect transition="in" filter="fade">
                                      <p:cBhvr>
                                        <p:cTn id="41" dur="500"/>
                                        <p:tgtEl>
                                          <p:spTgt spid="61448">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1448">
                                            <p:txEl>
                                              <p:pRg st="9" end="9"/>
                                            </p:txEl>
                                          </p:spTgt>
                                        </p:tgtEl>
                                        <p:attrNameLst>
                                          <p:attrName>style.visibility</p:attrName>
                                        </p:attrNameLst>
                                      </p:cBhvr>
                                      <p:to>
                                        <p:strVal val="visible"/>
                                      </p:to>
                                    </p:set>
                                    <p:animEffect transition="in" filter="fade">
                                      <p:cBhvr>
                                        <p:cTn id="44" dur="500"/>
                                        <p:tgtEl>
                                          <p:spTgt spid="61448">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1448">
                                            <p:txEl>
                                              <p:pRg st="10" end="10"/>
                                            </p:txEl>
                                          </p:spTgt>
                                        </p:tgtEl>
                                        <p:attrNameLst>
                                          <p:attrName>style.visibility</p:attrName>
                                        </p:attrNameLst>
                                      </p:cBhvr>
                                      <p:to>
                                        <p:strVal val="visible"/>
                                      </p:to>
                                    </p:set>
                                    <p:animEffect transition="in" filter="fade">
                                      <p:cBhvr>
                                        <p:cTn id="49" dur="500"/>
                                        <p:tgtEl>
                                          <p:spTgt spid="6144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P spid="6144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65538" name="Rectangle 2"/>
          <p:cNvSpPr>
            <a:spLocks noGrp="1"/>
          </p:cNvSpPr>
          <p:nvPr>
            <p:ph type="title" idx="4294967295"/>
          </p:nvPr>
        </p:nvSpPr>
        <p:spPr bwMode="auto">
          <a:xfrm>
            <a:off x="4196932" y="781050"/>
            <a:ext cx="4267200" cy="1143000"/>
          </a:xfrm>
          <a:noFill/>
        </p:spPr>
        <p:txBody>
          <a:bodyPr wrap="square" lIns="91440" tIns="45720" rIns="91440" bIns="45720" numCol="1" anchorCtr="0" compatLnSpc="1">
            <a:prstTxWarp prst="textNoShape">
              <a:avLst/>
            </a:prstTxWarp>
            <a:normAutofit/>
          </a:bodyPr>
          <a:lstStyle/>
          <a:p>
            <a:r>
              <a:rPr lang="en-US" sz="3600" b="1" dirty="0" smtClean="0">
                <a:solidFill>
                  <a:schemeClr val="accent2">
                    <a:lumMod val="50000"/>
                  </a:schemeClr>
                </a:solidFill>
                <a:effectLst/>
              </a:rPr>
              <a:t>Reading Abilities</a:t>
            </a:r>
          </a:p>
        </p:txBody>
      </p:sp>
      <p:sp>
        <p:nvSpPr>
          <p:cNvPr id="65539" name="Rectangle 3"/>
          <p:cNvSpPr>
            <a:spLocks noGrp="1"/>
          </p:cNvSpPr>
          <p:nvPr>
            <p:ph type="body" idx="4294967295"/>
          </p:nvPr>
        </p:nvSpPr>
        <p:spPr>
          <a:xfrm>
            <a:off x="374737" y="1677460"/>
            <a:ext cx="6400800" cy="4525962"/>
          </a:xfrm>
        </p:spPr>
        <p:txBody>
          <a:bodyPr>
            <a:normAutofit fontScale="92500" lnSpcReduction="10000"/>
          </a:bodyPr>
          <a:lstStyle/>
          <a:p>
            <a:r>
              <a:rPr lang="en-US" dirty="0" smtClean="0">
                <a:solidFill>
                  <a:schemeClr val="tx1">
                    <a:lumMod val="85000"/>
                    <a:lumOff val="15000"/>
                  </a:schemeClr>
                </a:solidFill>
              </a:rPr>
              <a:t>Listen to and read a variety </a:t>
            </a:r>
          </a:p>
          <a:p>
            <a:pPr>
              <a:buFont typeface="Wingdings 3" pitchFamily="18" charset="2"/>
              <a:buNone/>
            </a:pPr>
            <a:r>
              <a:rPr lang="en-US" dirty="0" smtClean="0">
                <a:solidFill>
                  <a:schemeClr val="tx1">
                    <a:lumMod val="85000"/>
                    <a:lumOff val="15000"/>
                  </a:schemeClr>
                </a:solidFill>
              </a:rPr>
              <a:t>	of texts while applying:</a:t>
            </a:r>
          </a:p>
          <a:p>
            <a:pPr lvl="1"/>
            <a:r>
              <a:rPr lang="en-US" dirty="0" smtClean="0">
                <a:solidFill>
                  <a:schemeClr val="tx1">
                    <a:lumMod val="85000"/>
                    <a:lumOff val="15000"/>
                  </a:schemeClr>
                </a:solidFill>
              </a:rPr>
              <a:t>Comprehension strategies</a:t>
            </a:r>
          </a:p>
          <a:p>
            <a:pPr lvl="1"/>
            <a:r>
              <a:rPr lang="en-US" dirty="0" smtClean="0">
                <a:solidFill>
                  <a:schemeClr val="tx1">
                    <a:lumMod val="85000"/>
                    <a:lumOff val="15000"/>
                  </a:schemeClr>
                </a:solidFill>
              </a:rPr>
              <a:t>An extension of understanding on a personal level</a:t>
            </a:r>
          </a:p>
          <a:p>
            <a:pPr lvl="1"/>
            <a:r>
              <a:rPr lang="en-US" dirty="0" smtClean="0">
                <a:solidFill>
                  <a:schemeClr val="tx1">
                    <a:lumMod val="85000"/>
                    <a:lumOff val="15000"/>
                  </a:schemeClr>
                </a:solidFill>
              </a:rPr>
              <a:t>An analysis of the text</a:t>
            </a:r>
          </a:p>
          <a:p>
            <a:pPr lvl="1"/>
            <a:r>
              <a:rPr lang="en-US" dirty="0" smtClean="0">
                <a:solidFill>
                  <a:schemeClr val="tx1">
                    <a:lumMod val="85000"/>
                    <a:lumOff val="15000"/>
                  </a:schemeClr>
                </a:solidFill>
              </a:rPr>
              <a:t>Contextual analysis</a:t>
            </a:r>
          </a:p>
          <a:p>
            <a:r>
              <a:rPr lang="en-US" dirty="0" smtClean="0">
                <a:solidFill>
                  <a:schemeClr val="tx1">
                    <a:lumMod val="85000"/>
                    <a:lumOff val="15000"/>
                  </a:schemeClr>
                </a:solidFill>
              </a:rPr>
              <a:t>Increase word knowledge through vocabulary development and application</a:t>
            </a:r>
          </a:p>
        </p:txBody>
      </p:sp>
      <p:pic>
        <p:nvPicPr>
          <p:cNvPr id="2050" name="Picture 2"/>
          <p:cNvPicPr>
            <a:picLocks noChangeAspect="1" noChangeArrowheads="1"/>
          </p:cNvPicPr>
          <p:nvPr/>
        </p:nvPicPr>
        <p:blipFill>
          <a:blip r:embed="rId3" cstate="print"/>
          <a:srcRect/>
          <a:stretch>
            <a:fillRect/>
          </a:stretch>
        </p:blipFill>
        <p:spPr bwMode="auto">
          <a:xfrm>
            <a:off x="6330533" y="2133600"/>
            <a:ext cx="2022088"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WordArt 8"/>
          <p:cNvSpPr>
            <a:spLocks noChangeArrowheads="1" noChangeShapeType="1" noTextEdit="1"/>
          </p:cNvSpPr>
          <p:nvPr/>
        </p:nvSpPr>
        <p:spPr bwMode="auto">
          <a:xfrm>
            <a:off x="381000" y="304800"/>
            <a:ext cx="7848600" cy="952500"/>
          </a:xfrm>
          <a:prstGeom prst="rect">
            <a:avLst/>
          </a:prstGeom>
        </p:spPr>
        <p:txBody>
          <a:bodyPr wrap="none" fromWordArt="1">
            <a:prstTxWarp prst="textPlain">
              <a:avLst>
                <a:gd name="adj" fmla="val 50000"/>
              </a:avLst>
            </a:prstTxWarp>
          </a:bodyPr>
          <a:lstStyle/>
          <a:p>
            <a:pPr algn="ctr"/>
            <a:r>
              <a:rPr lang="en-US" sz="3600" i="1" kern="10" dirty="0">
                <a:solidFill>
                  <a:schemeClr val="tx1">
                    <a:lumMod val="85000"/>
                    <a:lumOff val="15000"/>
                  </a:schemeClr>
                </a:solidFill>
              </a:rPr>
              <a:t>HS </a:t>
            </a:r>
            <a:r>
              <a:rPr lang="en-US" sz="3600" i="1" kern="10" dirty="0" smtClean="0">
                <a:solidFill>
                  <a:schemeClr val="tx1">
                    <a:lumMod val="85000"/>
                    <a:lumOff val="15000"/>
                  </a:schemeClr>
                </a:solidFill>
              </a:rPr>
              <a:t>vs. </a:t>
            </a:r>
            <a:r>
              <a:rPr lang="en-US" sz="3600" i="1" kern="10" dirty="0">
                <a:solidFill>
                  <a:schemeClr val="tx1">
                    <a:lumMod val="85000"/>
                    <a:lumOff val="15000"/>
                  </a:schemeClr>
                </a:solidFill>
              </a:rPr>
              <a:t>College </a:t>
            </a:r>
            <a:r>
              <a:rPr lang="en-US" sz="3600" i="1" kern="10" dirty="0" smtClean="0">
                <a:solidFill>
                  <a:schemeClr val="tx1">
                    <a:lumMod val="85000"/>
                    <a:lumOff val="15000"/>
                  </a:schemeClr>
                </a:solidFill>
              </a:rPr>
              <a:t>vs. Career:</a:t>
            </a:r>
            <a:endParaRPr lang="en-US" sz="3600" i="1" kern="10" dirty="0">
              <a:solidFill>
                <a:schemeClr val="tx1">
                  <a:lumMod val="85000"/>
                  <a:lumOff val="15000"/>
                </a:schemeClr>
              </a:solidFill>
            </a:endParaRPr>
          </a:p>
        </p:txBody>
      </p:sp>
    </p:spTree>
    <p:extLst>
      <p:ext uri="{BB962C8B-B14F-4D97-AF65-F5344CB8AC3E}">
        <p14:creationId xmlns:p14="http://schemas.microsoft.com/office/powerpoint/2010/main" val="21452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0-#ppt_w/2"/>
                                          </p:val>
                                        </p:tav>
                                        <p:tav tm="100000">
                                          <p:val>
                                            <p:strVal val="#ppt_x"/>
                                          </p:val>
                                        </p:tav>
                                      </p:tavLst>
                                    </p:anim>
                                    <p:anim calcmode="lin" valueType="num">
                                      <p:cBhvr additive="base">
                                        <p:cTn id="8" dur="500" fill="hold"/>
                                        <p:tgtEl>
                                          <p:spTgt spid="655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Effect transition="in" filter="fade">
                                      <p:cBhvr>
                                        <p:cTn id="13" dur="500"/>
                                        <p:tgtEl>
                                          <p:spTgt spid="655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5539">
                                            <p:txEl>
                                              <p:pRg st="1" end="1"/>
                                            </p:txEl>
                                          </p:spTgt>
                                        </p:tgtEl>
                                        <p:attrNameLst>
                                          <p:attrName>style.visibility</p:attrName>
                                        </p:attrNameLst>
                                      </p:cBhvr>
                                      <p:to>
                                        <p:strVal val="visible"/>
                                      </p:to>
                                    </p:set>
                                    <p:animEffect transition="in" filter="fade">
                                      <p:cBhvr>
                                        <p:cTn id="18" dur="500"/>
                                        <p:tgtEl>
                                          <p:spTgt spid="65539">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539">
                                            <p:txEl>
                                              <p:pRg st="2" end="2"/>
                                            </p:txEl>
                                          </p:spTgt>
                                        </p:tgtEl>
                                        <p:attrNameLst>
                                          <p:attrName>style.visibility</p:attrName>
                                        </p:attrNameLst>
                                      </p:cBhvr>
                                      <p:to>
                                        <p:strVal val="visible"/>
                                      </p:to>
                                    </p:set>
                                    <p:animEffect transition="in" filter="fade">
                                      <p:cBhvr>
                                        <p:cTn id="21" dur="500"/>
                                        <p:tgtEl>
                                          <p:spTgt spid="65539">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5539">
                                            <p:txEl>
                                              <p:pRg st="3" end="3"/>
                                            </p:txEl>
                                          </p:spTgt>
                                        </p:tgtEl>
                                        <p:attrNameLst>
                                          <p:attrName>style.visibility</p:attrName>
                                        </p:attrNameLst>
                                      </p:cBhvr>
                                      <p:to>
                                        <p:strVal val="visible"/>
                                      </p:to>
                                    </p:set>
                                    <p:animEffect transition="in" filter="fade">
                                      <p:cBhvr>
                                        <p:cTn id="24" dur="500"/>
                                        <p:tgtEl>
                                          <p:spTgt spid="65539">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fade">
                                      <p:cBhvr>
                                        <p:cTn id="27" dur="500"/>
                                        <p:tgtEl>
                                          <p:spTgt spid="6553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539">
                                            <p:txEl>
                                              <p:pRg st="5" end="5"/>
                                            </p:txEl>
                                          </p:spTgt>
                                        </p:tgtEl>
                                        <p:attrNameLst>
                                          <p:attrName>style.visibility</p:attrName>
                                        </p:attrNameLst>
                                      </p:cBhvr>
                                      <p:to>
                                        <p:strVal val="visible"/>
                                      </p:to>
                                    </p:set>
                                    <p:animEffect transition="in" filter="fade">
                                      <p:cBhvr>
                                        <p:cTn id="30" dur="500"/>
                                        <p:tgtEl>
                                          <p:spTgt spid="6553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5539">
                                            <p:txEl>
                                              <p:pRg st="6" end="6"/>
                                            </p:txEl>
                                          </p:spTgt>
                                        </p:tgtEl>
                                        <p:attrNameLst>
                                          <p:attrName>style.visibility</p:attrName>
                                        </p:attrNameLst>
                                      </p:cBhvr>
                                      <p:to>
                                        <p:strVal val="visible"/>
                                      </p:to>
                                    </p:set>
                                    <p:animEffect transition="in" filter="fade">
                                      <p:cBhvr>
                                        <p:cTn id="35" dur="500"/>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bwMode="auto">
          <a:xfrm>
            <a:off x="3733800" y="597335"/>
            <a:ext cx="4953000" cy="1143000"/>
          </a:xfrm>
          <a:noFill/>
        </p:spPr>
        <p:txBody>
          <a:bodyPr wrap="square" lIns="91440" tIns="45720" rIns="91440" bIns="45720" numCol="1" anchorCtr="0" compatLnSpc="1">
            <a:prstTxWarp prst="textNoShape">
              <a:avLst/>
            </a:prstTxWarp>
            <a:normAutofit/>
          </a:bodyPr>
          <a:lstStyle/>
          <a:p>
            <a:r>
              <a:rPr lang="en-US" sz="3600" b="1" dirty="0" smtClean="0">
                <a:solidFill>
                  <a:schemeClr val="accent2">
                    <a:lumMod val="50000"/>
                  </a:schemeClr>
                </a:solidFill>
                <a:effectLst/>
              </a:rPr>
              <a:t>Speaking Abilities</a:t>
            </a:r>
          </a:p>
        </p:txBody>
      </p:sp>
      <p:sp>
        <p:nvSpPr>
          <p:cNvPr id="67587" name="Rectangle 3"/>
          <p:cNvSpPr>
            <a:spLocks noGrp="1"/>
          </p:cNvSpPr>
          <p:nvPr>
            <p:ph type="body" idx="4294967295"/>
          </p:nvPr>
        </p:nvSpPr>
        <p:spPr>
          <a:xfrm>
            <a:off x="3429000" y="1712949"/>
            <a:ext cx="5029200" cy="4525963"/>
          </a:xfrm>
        </p:spPr>
        <p:txBody>
          <a:bodyPr>
            <a:normAutofit lnSpcReduction="10000"/>
          </a:bodyPr>
          <a:lstStyle/>
          <a:p>
            <a:r>
              <a:rPr lang="en-US" dirty="0" smtClean="0">
                <a:solidFill>
                  <a:schemeClr val="tx1">
                    <a:lumMod val="85000"/>
                    <a:lumOff val="15000"/>
                  </a:schemeClr>
                </a:solidFill>
              </a:rPr>
              <a:t>Communicate supported</a:t>
            </a:r>
          </a:p>
          <a:p>
            <a:pPr>
              <a:buFont typeface="Wingdings 3" pitchFamily="18" charset="2"/>
              <a:buNone/>
            </a:pPr>
            <a:r>
              <a:rPr lang="en-US" dirty="0" smtClean="0">
                <a:solidFill>
                  <a:schemeClr val="tx1">
                    <a:lumMod val="85000"/>
                    <a:lumOff val="15000"/>
                  </a:schemeClr>
                </a:solidFill>
              </a:rPr>
              <a:t>	ideas through various </a:t>
            </a:r>
          </a:p>
          <a:p>
            <a:pPr>
              <a:buFont typeface="Wingdings 3" pitchFamily="18" charset="2"/>
              <a:buNone/>
            </a:pPr>
            <a:r>
              <a:rPr lang="en-US" dirty="0" smtClean="0">
                <a:solidFill>
                  <a:schemeClr val="tx1">
                    <a:lumMod val="85000"/>
                    <a:lumOff val="15000"/>
                  </a:schemeClr>
                </a:solidFill>
              </a:rPr>
              <a:t>	mediums</a:t>
            </a:r>
          </a:p>
          <a:p>
            <a:r>
              <a:rPr lang="en-US" dirty="0" smtClean="0">
                <a:solidFill>
                  <a:schemeClr val="tx1">
                    <a:lumMod val="85000"/>
                    <a:lumOff val="15000"/>
                  </a:schemeClr>
                </a:solidFill>
              </a:rPr>
              <a:t>Listen critically and </a:t>
            </a:r>
          </a:p>
          <a:p>
            <a:pPr>
              <a:buFont typeface="Wingdings 3" pitchFamily="18" charset="2"/>
              <a:buNone/>
            </a:pPr>
            <a:r>
              <a:rPr lang="en-US" dirty="0" smtClean="0">
                <a:solidFill>
                  <a:schemeClr val="tx1">
                    <a:lumMod val="85000"/>
                    <a:lumOff val="15000"/>
                  </a:schemeClr>
                </a:solidFill>
              </a:rPr>
              <a:t>	respond appropriately to </a:t>
            </a:r>
          </a:p>
          <a:p>
            <a:pPr>
              <a:buFont typeface="Wingdings 3" pitchFamily="18" charset="2"/>
              <a:buNone/>
            </a:pPr>
            <a:r>
              <a:rPr lang="en-US" dirty="0" smtClean="0">
                <a:solidFill>
                  <a:schemeClr val="tx1">
                    <a:lumMod val="85000"/>
                    <a:lumOff val="15000"/>
                  </a:schemeClr>
                </a:solidFill>
              </a:rPr>
              <a:t>	various information both </a:t>
            </a:r>
          </a:p>
          <a:p>
            <a:pPr>
              <a:buFont typeface="Wingdings 3" pitchFamily="18" charset="2"/>
              <a:buNone/>
            </a:pPr>
            <a:r>
              <a:rPr lang="en-US" dirty="0" smtClean="0">
                <a:solidFill>
                  <a:schemeClr val="tx1">
                    <a:lumMod val="85000"/>
                    <a:lumOff val="15000"/>
                  </a:schemeClr>
                </a:solidFill>
              </a:rPr>
              <a:t>	in and out of an academic </a:t>
            </a:r>
          </a:p>
          <a:p>
            <a:pPr>
              <a:buFont typeface="Wingdings 3" pitchFamily="18" charset="2"/>
              <a:buNone/>
            </a:pPr>
            <a:r>
              <a:rPr lang="en-US" dirty="0" smtClean="0">
                <a:solidFill>
                  <a:schemeClr val="tx1">
                    <a:lumMod val="85000"/>
                    <a:lumOff val="15000"/>
                  </a:schemeClr>
                </a:solidFill>
              </a:rPr>
              <a:t>	context</a:t>
            </a:r>
          </a:p>
        </p:txBody>
      </p:sp>
      <p:pic>
        <p:nvPicPr>
          <p:cNvPr id="67589" name="Picture 5" descr="MP900289528[1]"/>
          <p:cNvPicPr>
            <a:picLocks noChangeAspect="1" noChangeArrowheads="1"/>
          </p:cNvPicPr>
          <p:nvPr/>
        </p:nvPicPr>
        <p:blipFill>
          <a:blip r:embed="rId3" cstate="print"/>
          <a:srcRect/>
          <a:stretch>
            <a:fillRect/>
          </a:stretch>
        </p:blipFill>
        <p:spPr bwMode="auto">
          <a:xfrm>
            <a:off x="762000" y="1981200"/>
            <a:ext cx="2133600" cy="3118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WordArt 8"/>
          <p:cNvSpPr>
            <a:spLocks noChangeArrowheads="1" noChangeShapeType="1" noTextEdit="1"/>
          </p:cNvSpPr>
          <p:nvPr/>
        </p:nvSpPr>
        <p:spPr bwMode="auto">
          <a:xfrm>
            <a:off x="228600" y="152400"/>
            <a:ext cx="7848600" cy="952500"/>
          </a:xfrm>
          <a:prstGeom prst="rect">
            <a:avLst/>
          </a:prstGeom>
        </p:spPr>
        <p:txBody>
          <a:bodyPr wrap="none" fromWordArt="1">
            <a:prstTxWarp prst="textPlain">
              <a:avLst>
                <a:gd name="adj" fmla="val 50000"/>
              </a:avLst>
            </a:prstTxWarp>
          </a:bodyPr>
          <a:lstStyle/>
          <a:p>
            <a:pPr algn="ctr"/>
            <a:r>
              <a:rPr lang="en-US" sz="3600" i="1" kern="10" dirty="0">
                <a:solidFill>
                  <a:schemeClr val="tx1">
                    <a:lumMod val="85000"/>
                    <a:lumOff val="15000"/>
                  </a:schemeClr>
                </a:solidFill>
              </a:rPr>
              <a:t>HS </a:t>
            </a:r>
            <a:r>
              <a:rPr lang="en-US" sz="3600" i="1" kern="10" dirty="0" smtClean="0">
                <a:solidFill>
                  <a:schemeClr val="tx1">
                    <a:lumMod val="85000"/>
                    <a:lumOff val="15000"/>
                  </a:schemeClr>
                </a:solidFill>
              </a:rPr>
              <a:t>vs. </a:t>
            </a:r>
            <a:r>
              <a:rPr lang="en-US" sz="3600" i="1" kern="10" dirty="0">
                <a:solidFill>
                  <a:schemeClr val="tx1">
                    <a:lumMod val="85000"/>
                    <a:lumOff val="15000"/>
                  </a:schemeClr>
                </a:solidFill>
              </a:rPr>
              <a:t>College </a:t>
            </a:r>
            <a:r>
              <a:rPr lang="en-US" sz="3600" i="1" kern="10" dirty="0" smtClean="0">
                <a:solidFill>
                  <a:schemeClr val="tx1">
                    <a:lumMod val="85000"/>
                    <a:lumOff val="15000"/>
                  </a:schemeClr>
                </a:solidFill>
              </a:rPr>
              <a:t>vs. Career:</a:t>
            </a:r>
            <a:endParaRPr lang="en-US" sz="3600" i="1" kern="10" dirty="0">
              <a:solidFill>
                <a:schemeClr val="tx1">
                  <a:lumMod val="85000"/>
                  <a:lumOff val="15000"/>
                </a:schemeClr>
              </a:solidFill>
            </a:endParaRPr>
          </a:p>
        </p:txBody>
      </p:sp>
      <p:sp>
        <p:nvSpPr>
          <p:cNvPr id="7" name="TextBox 6"/>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98376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0-#ppt_w/2"/>
                                          </p:val>
                                        </p:tav>
                                        <p:tav tm="100000">
                                          <p:val>
                                            <p:strVal val="#ppt_x"/>
                                          </p:val>
                                        </p:tav>
                                      </p:tavLst>
                                    </p:anim>
                                    <p:anim calcmode="lin" valueType="num">
                                      <p:cBhvr additive="base">
                                        <p:cTn id="8" dur="500" fill="hold"/>
                                        <p:tgtEl>
                                          <p:spTgt spid="6758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7587">
                                            <p:txEl>
                                              <p:pRg st="0" end="0"/>
                                            </p:txEl>
                                          </p:spTgt>
                                        </p:tgtEl>
                                        <p:attrNameLst>
                                          <p:attrName>style.visibility</p:attrName>
                                        </p:attrNameLst>
                                      </p:cBhvr>
                                      <p:to>
                                        <p:strVal val="visible"/>
                                      </p:to>
                                    </p:set>
                                    <p:animEffect transition="in" filter="fade">
                                      <p:cBhvr>
                                        <p:cTn id="13" dur="500"/>
                                        <p:tgtEl>
                                          <p:spTgt spid="6758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7587">
                                            <p:txEl>
                                              <p:pRg st="1" end="1"/>
                                            </p:txEl>
                                          </p:spTgt>
                                        </p:tgtEl>
                                        <p:attrNameLst>
                                          <p:attrName>style.visibility</p:attrName>
                                        </p:attrNameLst>
                                      </p:cBhvr>
                                      <p:to>
                                        <p:strVal val="visible"/>
                                      </p:to>
                                    </p:set>
                                    <p:animEffect transition="in" filter="fade">
                                      <p:cBhvr>
                                        <p:cTn id="16" dur="500"/>
                                        <p:tgtEl>
                                          <p:spTgt spid="67587">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Effect transition="in" filter="fade">
                                      <p:cBhvr>
                                        <p:cTn id="19" dur="500"/>
                                        <p:tgtEl>
                                          <p:spTgt spid="6758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7587">
                                            <p:txEl>
                                              <p:pRg st="3" end="3"/>
                                            </p:txEl>
                                          </p:spTgt>
                                        </p:tgtEl>
                                        <p:attrNameLst>
                                          <p:attrName>style.visibility</p:attrName>
                                        </p:attrNameLst>
                                      </p:cBhvr>
                                      <p:to>
                                        <p:strVal val="visible"/>
                                      </p:to>
                                    </p:set>
                                    <p:animEffect transition="in" filter="fade">
                                      <p:cBhvr>
                                        <p:cTn id="24" dur="500"/>
                                        <p:tgtEl>
                                          <p:spTgt spid="67587">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7587">
                                            <p:txEl>
                                              <p:pRg st="4" end="4"/>
                                            </p:txEl>
                                          </p:spTgt>
                                        </p:tgtEl>
                                        <p:attrNameLst>
                                          <p:attrName>style.visibility</p:attrName>
                                        </p:attrNameLst>
                                      </p:cBhvr>
                                      <p:to>
                                        <p:strVal val="visible"/>
                                      </p:to>
                                    </p:set>
                                    <p:animEffect transition="in" filter="fade">
                                      <p:cBhvr>
                                        <p:cTn id="27" dur="500"/>
                                        <p:tgtEl>
                                          <p:spTgt spid="6758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7587">
                                            <p:txEl>
                                              <p:pRg st="5" end="5"/>
                                            </p:txEl>
                                          </p:spTgt>
                                        </p:tgtEl>
                                        <p:attrNameLst>
                                          <p:attrName>style.visibility</p:attrName>
                                        </p:attrNameLst>
                                      </p:cBhvr>
                                      <p:to>
                                        <p:strVal val="visible"/>
                                      </p:to>
                                    </p:set>
                                    <p:animEffect transition="in" filter="fade">
                                      <p:cBhvr>
                                        <p:cTn id="30" dur="500"/>
                                        <p:tgtEl>
                                          <p:spTgt spid="6758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7587">
                                            <p:txEl>
                                              <p:pRg st="6" end="6"/>
                                            </p:txEl>
                                          </p:spTgt>
                                        </p:tgtEl>
                                        <p:attrNameLst>
                                          <p:attrName>style.visibility</p:attrName>
                                        </p:attrNameLst>
                                      </p:cBhvr>
                                      <p:to>
                                        <p:strVal val="visible"/>
                                      </p:to>
                                    </p:set>
                                    <p:animEffect transition="in" filter="fade">
                                      <p:cBhvr>
                                        <p:cTn id="33" dur="500"/>
                                        <p:tgtEl>
                                          <p:spTgt spid="67587">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7587">
                                            <p:txEl>
                                              <p:pRg st="7" end="7"/>
                                            </p:txEl>
                                          </p:spTgt>
                                        </p:tgtEl>
                                        <p:attrNameLst>
                                          <p:attrName>style.visibility</p:attrName>
                                        </p:attrNameLst>
                                      </p:cBhvr>
                                      <p:to>
                                        <p:strVal val="visible"/>
                                      </p:to>
                                    </p:set>
                                    <p:animEffect transition="in" filter="fade">
                                      <p:cBhvr>
                                        <p:cTn id="36" dur="500"/>
                                        <p:tgtEl>
                                          <p:spTgt spid="67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b="1" dirty="0" smtClean="0">
                <a:solidFill>
                  <a:schemeClr val="accent2">
                    <a:lumMod val="50000"/>
                  </a:schemeClr>
                </a:solidFill>
                <a:effectLst>
                  <a:outerShdw blurRad="38100" dist="38100" dir="2700000" algn="tl">
                    <a:srgbClr val="000000">
                      <a:alpha val="43137"/>
                    </a:srgbClr>
                  </a:outerShdw>
                </a:effectLst>
              </a:rPr>
              <a:t> Career Readiness Skills</a:t>
            </a:r>
          </a:p>
        </p:txBody>
      </p:sp>
      <p:sp>
        <p:nvSpPr>
          <p:cNvPr id="69637" name="Rectangle 5"/>
          <p:cNvSpPr>
            <a:spLocks noChangeArrowheads="1"/>
          </p:cNvSpPr>
          <p:nvPr/>
        </p:nvSpPr>
        <p:spPr bwMode="auto">
          <a:xfrm>
            <a:off x="4953000" y="5486400"/>
            <a:ext cx="3867150" cy="366712"/>
          </a:xfrm>
          <a:prstGeom prst="rect">
            <a:avLst/>
          </a:prstGeom>
          <a:noFill/>
          <a:ln w="9525">
            <a:noFill/>
            <a:miter lim="800000"/>
            <a:headEnd/>
            <a:tailEnd/>
          </a:ln>
          <a:effectLst/>
        </p:spPr>
        <p:txBody>
          <a:bodyPr wrap="none">
            <a:spAutoFit/>
          </a:bodyPr>
          <a:lstStyle/>
          <a:p>
            <a:r>
              <a:rPr lang="en-US" dirty="0"/>
              <a:t>http://www.act.org/workkeys/assess/</a:t>
            </a:r>
          </a:p>
        </p:txBody>
      </p:sp>
      <p:sp>
        <p:nvSpPr>
          <p:cNvPr id="4" name="Rectangle 3"/>
          <p:cNvSpPr/>
          <p:nvPr/>
        </p:nvSpPr>
        <p:spPr>
          <a:xfrm>
            <a:off x="838200" y="1371600"/>
            <a:ext cx="8077200" cy="4524315"/>
          </a:xfrm>
          <a:prstGeom prst="rect">
            <a:avLst/>
          </a:prstGeom>
        </p:spPr>
        <p:txBody>
          <a:bodyPr wrap="square">
            <a:spAutoFit/>
          </a:bodyPr>
          <a:lstStyle/>
          <a:p>
            <a:r>
              <a:rPr lang="en-US" b="1" dirty="0" err="1" smtClean="0">
                <a:solidFill>
                  <a:schemeClr val="tx1">
                    <a:lumMod val="85000"/>
                    <a:lumOff val="15000"/>
                  </a:schemeClr>
                </a:solidFill>
                <a:hlinkClick r:id="rId3" action="ppaction://hlinkfile"/>
              </a:rPr>
              <a:t>WorkKeys</a:t>
            </a:r>
            <a:r>
              <a:rPr lang="en-US" b="1" baseline="30000" dirty="0" smtClean="0">
                <a:solidFill>
                  <a:schemeClr val="tx1">
                    <a:lumMod val="85000"/>
                    <a:lumOff val="15000"/>
                  </a:schemeClr>
                </a:solidFill>
                <a:hlinkClick r:id="rId3" action="ppaction://hlinkfile"/>
              </a:rPr>
              <a:t>®</a:t>
            </a:r>
            <a:endParaRPr lang="en-US" dirty="0" smtClean="0">
              <a:solidFill>
                <a:schemeClr val="tx1">
                  <a:lumMod val="85000"/>
                  <a:lumOff val="15000"/>
                </a:schemeClr>
              </a:solidFill>
            </a:endParaRPr>
          </a:p>
          <a:p>
            <a:endParaRPr lang="en-US" dirty="0" smtClean="0">
              <a:solidFill>
                <a:schemeClr val="tx1">
                  <a:lumMod val="85000"/>
                  <a:lumOff val="15000"/>
                </a:schemeClr>
              </a:solidFill>
            </a:endParaRPr>
          </a:p>
          <a:p>
            <a:r>
              <a:rPr lang="en-US" dirty="0" smtClean="0">
                <a:solidFill>
                  <a:schemeClr val="tx1">
                    <a:lumMod val="85000"/>
                    <a:lumOff val="15000"/>
                  </a:schemeClr>
                </a:solidFill>
              </a:rPr>
              <a:t>  </a:t>
            </a:r>
            <a:r>
              <a:rPr lang="en-US" b="1" dirty="0" smtClean="0">
                <a:solidFill>
                  <a:schemeClr val="tx1">
                    <a:lumMod val="85000"/>
                    <a:lumOff val="15000"/>
                  </a:schemeClr>
                </a:solidFill>
              </a:rPr>
              <a:t>Sample Questions</a:t>
            </a:r>
          </a:p>
          <a:p>
            <a:r>
              <a:rPr lang="en-US" b="1" dirty="0" smtClean="0">
                <a:solidFill>
                  <a:schemeClr val="tx1">
                    <a:lumMod val="85000"/>
                    <a:lumOff val="15000"/>
                  </a:schemeClr>
                </a:solidFill>
              </a:rPr>
              <a:t>The National Career Readiness Certificate Assessments</a:t>
            </a:r>
          </a:p>
          <a:p>
            <a:r>
              <a:rPr lang="en-US" dirty="0" smtClean="0">
                <a:solidFill>
                  <a:schemeClr val="tx1">
                    <a:lumMod val="85000"/>
                    <a:lumOff val="15000"/>
                  </a:schemeClr>
                </a:solidFill>
              </a:rPr>
              <a:t>The </a:t>
            </a:r>
            <a:r>
              <a:rPr lang="en-US" dirty="0" smtClean="0">
                <a:solidFill>
                  <a:schemeClr val="tx1">
                    <a:lumMod val="85000"/>
                    <a:lumOff val="15000"/>
                  </a:schemeClr>
                </a:solidFill>
                <a:hlinkClick r:id="rId4" action="ppaction://hlinkfile"/>
              </a:rPr>
              <a:t>National Career Readiness Certificate</a:t>
            </a:r>
            <a:r>
              <a:rPr lang="en-US" dirty="0" smtClean="0">
                <a:solidFill>
                  <a:schemeClr val="tx1">
                    <a:lumMod val="85000"/>
                    <a:lumOff val="15000"/>
                  </a:schemeClr>
                </a:solidFill>
              </a:rPr>
              <a:t> program is composed of these three </a:t>
            </a:r>
            <a:r>
              <a:rPr lang="en-US" dirty="0" err="1" smtClean="0">
                <a:solidFill>
                  <a:schemeClr val="tx1">
                    <a:lumMod val="85000"/>
                    <a:lumOff val="15000"/>
                  </a:schemeClr>
                </a:solidFill>
              </a:rPr>
              <a:t>WorkKeys</a:t>
            </a:r>
            <a:r>
              <a:rPr lang="en-US" dirty="0" smtClean="0">
                <a:solidFill>
                  <a:schemeClr val="tx1">
                    <a:lumMod val="85000"/>
                    <a:lumOff val="15000"/>
                  </a:schemeClr>
                </a:solidFill>
              </a:rPr>
              <a:t> assessments </a:t>
            </a:r>
          </a:p>
          <a:p>
            <a:r>
              <a:rPr lang="en-US" dirty="0" smtClean="0">
                <a:solidFill>
                  <a:schemeClr val="tx1">
                    <a:lumMod val="85000"/>
                    <a:lumOff val="15000"/>
                  </a:schemeClr>
                </a:solidFill>
                <a:hlinkClick r:id="rId5" action="ppaction://hlinkfile"/>
              </a:rPr>
              <a:t>Applied Mathematics</a:t>
            </a:r>
            <a:r>
              <a:rPr lang="en-US" dirty="0" smtClean="0">
                <a:solidFill>
                  <a:schemeClr val="tx1">
                    <a:lumMod val="85000"/>
                    <a:lumOff val="15000"/>
                  </a:schemeClr>
                </a:solidFill>
              </a:rPr>
              <a:t> </a:t>
            </a:r>
          </a:p>
          <a:p>
            <a:r>
              <a:rPr lang="en-US" dirty="0" smtClean="0">
                <a:solidFill>
                  <a:schemeClr val="tx1">
                    <a:lumMod val="85000"/>
                    <a:lumOff val="15000"/>
                  </a:schemeClr>
                </a:solidFill>
                <a:hlinkClick r:id="rId6" action="ppaction://hlinkfile"/>
              </a:rPr>
              <a:t>Reading for Information</a:t>
            </a:r>
            <a:r>
              <a:rPr lang="en-US" dirty="0" smtClean="0">
                <a:solidFill>
                  <a:schemeClr val="tx1">
                    <a:lumMod val="85000"/>
                    <a:lumOff val="15000"/>
                  </a:schemeClr>
                </a:solidFill>
              </a:rPr>
              <a:t> </a:t>
            </a:r>
          </a:p>
          <a:p>
            <a:r>
              <a:rPr lang="en-US" dirty="0" smtClean="0">
                <a:solidFill>
                  <a:schemeClr val="tx1">
                    <a:lumMod val="85000"/>
                    <a:lumOff val="15000"/>
                  </a:schemeClr>
                </a:solidFill>
                <a:hlinkClick r:id="rId7" action="ppaction://hlinkfile"/>
              </a:rPr>
              <a:t>Locating Information</a:t>
            </a:r>
            <a:r>
              <a:rPr lang="en-US" dirty="0" smtClean="0">
                <a:solidFill>
                  <a:schemeClr val="tx1">
                    <a:lumMod val="85000"/>
                    <a:lumOff val="15000"/>
                  </a:schemeClr>
                </a:solidFill>
              </a:rPr>
              <a:t> </a:t>
            </a:r>
          </a:p>
          <a:p>
            <a:r>
              <a:rPr lang="en-US" b="1" dirty="0" smtClean="0">
                <a:solidFill>
                  <a:schemeClr val="tx1">
                    <a:lumMod val="85000"/>
                    <a:lumOff val="15000"/>
                  </a:schemeClr>
                </a:solidFill>
              </a:rPr>
              <a:t>Other Foundational Skills Assessments</a:t>
            </a:r>
          </a:p>
          <a:p>
            <a:r>
              <a:rPr lang="en-US" dirty="0" smtClean="0">
                <a:solidFill>
                  <a:schemeClr val="tx1">
                    <a:lumMod val="85000"/>
                    <a:lumOff val="15000"/>
                  </a:schemeClr>
                </a:solidFill>
                <a:hlinkClick r:id="rId8" action="ppaction://hlinkfile"/>
              </a:rPr>
              <a:t>Applied Technology</a:t>
            </a:r>
            <a:r>
              <a:rPr lang="en-US" dirty="0" smtClean="0">
                <a:solidFill>
                  <a:schemeClr val="tx1">
                    <a:lumMod val="85000"/>
                    <a:lumOff val="15000"/>
                  </a:schemeClr>
                </a:solidFill>
              </a:rPr>
              <a:t> </a:t>
            </a:r>
          </a:p>
          <a:p>
            <a:r>
              <a:rPr lang="en-US" dirty="0" smtClean="0">
                <a:solidFill>
                  <a:schemeClr val="tx1">
                    <a:lumMod val="85000"/>
                    <a:lumOff val="15000"/>
                  </a:schemeClr>
                </a:solidFill>
                <a:hlinkClick r:id="rId9" action="ppaction://hlinkfile"/>
              </a:rPr>
              <a:t>Business Writing</a:t>
            </a:r>
            <a:r>
              <a:rPr lang="en-US" dirty="0" smtClean="0">
                <a:solidFill>
                  <a:schemeClr val="tx1">
                    <a:lumMod val="85000"/>
                    <a:lumOff val="15000"/>
                  </a:schemeClr>
                </a:solidFill>
              </a:rPr>
              <a:t> </a:t>
            </a:r>
          </a:p>
          <a:p>
            <a:r>
              <a:rPr lang="en-US" dirty="0" smtClean="0">
                <a:solidFill>
                  <a:schemeClr val="tx1">
                    <a:lumMod val="85000"/>
                    <a:lumOff val="15000"/>
                  </a:schemeClr>
                </a:solidFill>
                <a:hlinkClick r:id="rId10" action="ppaction://hlinkfile"/>
              </a:rPr>
              <a:t>Listening for Understanding</a:t>
            </a:r>
            <a:r>
              <a:rPr lang="en-US" dirty="0" smtClean="0">
                <a:solidFill>
                  <a:schemeClr val="tx1">
                    <a:lumMod val="85000"/>
                    <a:lumOff val="15000"/>
                  </a:schemeClr>
                </a:solidFill>
              </a:rPr>
              <a:t> </a:t>
            </a:r>
          </a:p>
          <a:p>
            <a:r>
              <a:rPr lang="en-US" dirty="0" smtClean="0">
                <a:solidFill>
                  <a:schemeClr val="tx1">
                    <a:lumMod val="85000"/>
                    <a:lumOff val="15000"/>
                  </a:schemeClr>
                </a:solidFill>
                <a:hlinkClick r:id="rId11" action="ppaction://hlinkfile"/>
              </a:rPr>
              <a:t>Teamwork</a:t>
            </a:r>
            <a:r>
              <a:rPr lang="en-US" dirty="0" smtClean="0">
                <a:solidFill>
                  <a:schemeClr val="tx1">
                    <a:lumMod val="85000"/>
                    <a:lumOff val="15000"/>
                  </a:schemeClr>
                </a:solidFill>
              </a:rPr>
              <a:t> </a:t>
            </a:r>
          </a:p>
          <a:p>
            <a:endParaRPr lang="en-US" dirty="0" smtClean="0"/>
          </a:p>
          <a:p>
            <a:endParaRPr lang="en-US" dirty="0"/>
          </a:p>
        </p:txBody>
      </p:sp>
      <p:sp>
        <p:nvSpPr>
          <p:cNvPr id="5" name="TextBox 4"/>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983502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74638"/>
            <a:ext cx="7696200" cy="1143000"/>
          </a:xfrm>
          <a:ln w="38100">
            <a:solidFill>
              <a:schemeClr val="accent2">
                <a:lumMod val="50000"/>
              </a:schemeClr>
            </a:solidFill>
          </a:ln>
        </p:spPr>
        <p:txBody>
          <a:bodyPr/>
          <a:lstStyle/>
          <a:p>
            <a:r>
              <a:rPr lang="en-US" i="1" dirty="0" smtClean="0">
                <a:solidFill>
                  <a:schemeClr val="tx1">
                    <a:lumMod val="75000"/>
                    <a:lumOff val="25000"/>
                  </a:schemeClr>
                </a:solidFill>
                <a:effectLst>
                  <a:outerShdw blurRad="38100" dist="38100" dir="2700000" algn="tl">
                    <a:srgbClr val="000000">
                      <a:alpha val="43137"/>
                    </a:srgbClr>
                  </a:outerShdw>
                </a:effectLst>
              </a:rPr>
              <a:t>This Module Will Present…</a:t>
            </a:r>
            <a:endParaRPr lang="en-US" i="1" dirty="0">
              <a:solidFill>
                <a:schemeClr val="tx1">
                  <a:lumMod val="75000"/>
                  <a:lumOff val="25000"/>
                </a:schemeClr>
              </a:solidFill>
              <a:effectLst>
                <a:outerShdw blurRad="38100" dist="38100" dir="2700000" algn="tl">
                  <a:srgbClr val="000000">
                    <a:alpha val="43137"/>
                  </a:srgbClr>
                </a:outerShdw>
              </a:effectLst>
            </a:endParaRPr>
          </a:p>
        </p:txBody>
      </p:sp>
      <p:sp>
        <p:nvSpPr>
          <p:cNvPr id="3" name="TextBox 2"/>
          <p:cNvSpPr txBox="1"/>
          <p:nvPr/>
        </p:nvSpPr>
        <p:spPr>
          <a:xfrm>
            <a:off x="152400" y="1676400"/>
            <a:ext cx="8839200" cy="4616648"/>
          </a:xfrm>
          <a:prstGeom prst="rect">
            <a:avLst/>
          </a:prstGeom>
          <a:noFill/>
          <a:ln w="38100">
            <a:solidFill>
              <a:schemeClr val="tx1">
                <a:lumMod val="75000"/>
                <a:lumOff val="25000"/>
              </a:schemeClr>
            </a:solidFill>
          </a:ln>
        </p:spPr>
        <p:txBody>
          <a:bodyPr wrap="square" rtlCol="0">
            <a:spAutoFit/>
          </a:bodyPr>
          <a:lstStyle/>
          <a:p>
            <a:endParaRPr lang="en-US" sz="900" b="1" i="1" u="sng" dirty="0" smtClean="0">
              <a:solidFill>
                <a:schemeClr val="accent2">
                  <a:lumMod val="50000"/>
                </a:schemeClr>
              </a:solidFill>
            </a:endParaRPr>
          </a:p>
          <a:p>
            <a:pPr algn="ctr"/>
            <a:r>
              <a:rPr lang="en-US" sz="2700" b="1" dirty="0" smtClean="0">
                <a:solidFill>
                  <a:schemeClr val="accent2">
                    <a:lumMod val="50000"/>
                  </a:schemeClr>
                </a:solidFill>
              </a:rPr>
              <a:t>SECTION A: </a:t>
            </a:r>
          </a:p>
          <a:p>
            <a:pPr algn="ctr">
              <a:spcBef>
                <a:spcPts val="600"/>
              </a:spcBef>
              <a:spcAft>
                <a:spcPts val="600"/>
              </a:spcAft>
            </a:pPr>
            <a:r>
              <a:rPr lang="en-US" sz="2600" i="1" u="sng" dirty="0" smtClean="0">
                <a:solidFill>
                  <a:schemeClr val="accent2">
                    <a:lumMod val="50000"/>
                  </a:schemeClr>
                </a:solidFill>
              </a:rPr>
              <a:t>College and Career Readiness: Features, Standards, Assessments </a:t>
            </a:r>
          </a:p>
          <a:p>
            <a:pPr marL="514350" indent="-514350" algn="ctr">
              <a:spcBef>
                <a:spcPts val="600"/>
              </a:spcBef>
              <a:buFont typeface="+mj-lt"/>
              <a:buAutoNum type="romanLcPeriod"/>
            </a:pPr>
            <a:r>
              <a:rPr lang="en-US" sz="2200" b="1" i="1" dirty="0" smtClean="0">
                <a:solidFill>
                  <a:schemeClr val="accent2">
                    <a:lumMod val="50000"/>
                  </a:schemeClr>
                </a:solidFill>
              </a:rPr>
              <a:t>Definitions of College and Career Readiness</a:t>
            </a:r>
          </a:p>
          <a:p>
            <a:pPr marL="514350" indent="-514350" algn="ctr">
              <a:spcAft>
                <a:spcPts val="600"/>
              </a:spcAft>
              <a:buFont typeface="+mj-lt"/>
              <a:buAutoNum type="romanLcPeriod"/>
            </a:pPr>
            <a:r>
              <a:rPr lang="en-US" sz="2200" b="1" i="1" dirty="0" smtClean="0">
                <a:solidFill>
                  <a:schemeClr val="accent2">
                    <a:lumMod val="50000"/>
                  </a:schemeClr>
                </a:solidFill>
              </a:rPr>
              <a:t>Standards and Assessments for College and Career Readiness</a:t>
            </a:r>
            <a:endParaRPr lang="en-US" sz="2400" b="1" dirty="0" smtClean="0">
              <a:solidFill>
                <a:schemeClr val="accent2">
                  <a:lumMod val="50000"/>
                </a:schemeClr>
              </a:solidFill>
            </a:endParaRPr>
          </a:p>
          <a:p>
            <a:pPr algn="ctr"/>
            <a:endParaRPr lang="en-US" sz="2400" b="1" dirty="0" smtClean="0">
              <a:solidFill>
                <a:schemeClr val="accent2">
                  <a:lumMod val="50000"/>
                </a:schemeClr>
              </a:solidFill>
            </a:endParaRPr>
          </a:p>
          <a:p>
            <a:pPr algn="ctr"/>
            <a:r>
              <a:rPr lang="en-US" sz="2400" b="1" dirty="0" smtClean="0">
                <a:solidFill>
                  <a:schemeClr val="accent2">
                    <a:lumMod val="50000"/>
                  </a:schemeClr>
                </a:solidFill>
              </a:rPr>
              <a:t>SECTION B:</a:t>
            </a:r>
          </a:p>
          <a:p>
            <a:pPr algn="ctr">
              <a:spcBef>
                <a:spcPts val="600"/>
              </a:spcBef>
              <a:spcAft>
                <a:spcPts val="600"/>
              </a:spcAft>
            </a:pPr>
            <a:r>
              <a:rPr lang="en-US" sz="2700" i="1" u="sng" dirty="0" smtClean="0">
                <a:solidFill>
                  <a:schemeClr val="accent2">
                    <a:lumMod val="50000"/>
                  </a:schemeClr>
                </a:solidFill>
              </a:rPr>
              <a:t>Indicators of Student Readiness and Success</a:t>
            </a:r>
            <a:endParaRPr lang="en-US" sz="2700" i="1" u="sng" dirty="0">
              <a:solidFill>
                <a:schemeClr val="accent2">
                  <a:lumMod val="50000"/>
                </a:schemeClr>
              </a:solidFill>
            </a:endParaRPr>
          </a:p>
          <a:p>
            <a:pPr marL="514350" indent="-514350" algn="ctr">
              <a:spcBef>
                <a:spcPts val="600"/>
              </a:spcBef>
              <a:buFont typeface="+mj-lt"/>
              <a:buAutoNum type="romanLcPeriod"/>
            </a:pPr>
            <a:r>
              <a:rPr lang="en-US" sz="2200" b="1" i="1" dirty="0" smtClean="0">
                <a:solidFill>
                  <a:schemeClr val="accent2">
                    <a:lumMod val="50000"/>
                  </a:schemeClr>
                </a:solidFill>
              </a:rPr>
              <a:t>Local Student Performance Data</a:t>
            </a:r>
          </a:p>
          <a:p>
            <a:pPr marL="514350" indent="-514350" algn="ctr">
              <a:spcAft>
                <a:spcPts val="600"/>
              </a:spcAft>
              <a:buFont typeface="+mj-lt"/>
              <a:buAutoNum type="romanLcPeriod"/>
            </a:pPr>
            <a:r>
              <a:rPr lang="en-US" sz="2200" b="1" i="1" dirty="0" smtClean="0">
                <a:solidFill>
                  <a:schemeClr val="accent2">
                    <a:lumMod val="50000"/>
                  </a:schemeClr>
                </a:solidFill>
              </a:rPr>
              <a:t>State Student Performance Data </a:t>
            </a:r>
          </a:p>
          <a:p>
            <a:pPr marL="342900" indent="-342900">
              <a:buAutoNum type="arabicPeriod"/>
            </a:pPr>
            <a:endParaRPr lang="en-US" sz="2400" b="1" i="1" dirty="0">
              <a:solidFill>
                <a:schemeClr val="accent2">
                  <a:lumMod val="50000"/>
                </a:schemeClr>
              </a:solidFill>
            </a:endParaRPr>
          </a:p>
        </p:txBody>
      </p:sp>
    </p:spTree>
    <p:extLst>
      <p:ext uri="{BB962C8B-B14F-4D97-AF65-F5344CB8AC3E}">
        <p14:creationId xmlns:p14="http://schemas.microsoft.com/office/powerpoint/2010/main" val="187947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31745" name="Content Placeholder 2"/>
          <p:cNvSpPr>
            <a:spLocks noGrp="1"/>
          </p:cNvSpPr>
          <p:nvPr>
            <p:ph idx="1"/>
          </p:nvPr>
        </p:nvSpPr>
        <p:spPr>
          <a:xfrm>
            <a:off x="685800" y="1696247"/>
            <a:ext cx="8229600" cy="4525963"/>
          </a:xfrm>
        </p:spPr>
        <p:txBody>
          <a:bodyPr/>
          <a:lstStyle/>
          <a:p>
            <a:pPr eaLnBrk="1" hangingPunct="1">
              <a:lnSpc>
                <a:spcPct val="150000"/>
              </a:lnSpc>
            </a:pPr>
            <a:r>
              <a:rPr lang="en-US" i="1" dirty="0" smtClean="0">
                <a:solidFill>
                  <a:schemeClr val="tx1">
                    <a:lumMod val="85000"/>
                    <a:lumOff val="15000"/>
                  </a:schemeClr>
                </a:solidFill>
              </a:rPr>
              <a:t>Create a list of the top five, necessary career skills that you believe employers cite.</a:t>
            </a:r>
          </a:p>
        </p:txBody>
      </p:sp>
      <p:pic>
        <p:nvPicPr>
          <p:cNvPr id="31747" name="Picture 2" descr="C:\Users\jharvill\AppData\Local\Microsoft\Windows\Temporary Internet Files\Content.IE5\Y0NC11OM\MP900309617[1].jpg"/>
          <p:cNvPicPr>
            <a:picLocks noChangeAspect="1" noChangeArrowheads="1"/>
          </p:cNvPicPr>
          <p:nvPr/>
        </p:nvPicPr>
        <p:blipFill rotWithShape="1">
          <a:blip r:embed="rId3" cstate="print"/>
          <a:srcRect b="13104"/>
          <a:stretch/>
        </p:blipFill>
        <p:spPr bwMode="auto">
          <a:xfrm>
            <a:off x="2743200" y="3954999"/>
            <a:ext cx="3657600" cy="2267211"/>
          </a:xfrm>
          <a:prstGeom prst="rect">
            <a:avLst/>
          </a:prstGeom>
          <a:ln>
            <a:noFill/>
          </a:ln>
          <a:effectLst>
            <a:softEdge rad="112500"/>
          </a:effectLst>
        </p:spPr>
      </p:pic>
      <p:sp>
        <p:nvSpPr>
          <p:cNvPr id="5" name="TextBox 4"/>
          <p:cNvSpPr txBox="1"/>
          <p:nvPr/>
        </p:nvSpPr>
        <p:spPr>
          <a:xfrm>
            <a:off x="0" y="609600"/>
            <a:ext cx="9144000" cy="769441"/>
          </a:xfrm>
          <a:prstGeom prst="rect">
            <a:avLst/>
          </a:prstGeom>
          <a:noFill/>
        </p:spPr>
        <p:txBody>
          <a:bodyPr wrap="square" rtlCol="0">
            <a:spAutoFit/>
          </a:bodyPr>
          <a:lstStyle/>
          <a:p>
            <a:pPr algn="ctr"/>
            <a:r>
              <a:rPr lang="en-US" sz="4400" b="1" i="1" dirty="0" smtClean="0">
                <a:solidFill>
                  <a:schemeClr val="accent2">
                    <a:lumMod val="50000"/>
                  </a:schemeClr>
                </a:solidFill>
                <a:effectLst>
                  <a:outerShdw blurRad="38100" dist="38100" dir="2700000" algn="tl">
                    <a:srgbClr val="000000">
                      <a:alpha val="43137"/>
                    </a:srgbClr>
                  </a:outerShdw>
                </a:effectLst>
              </a:rPr>
              <a:t>Elbow Partner Conversations </a:t>
            </a:r>
            <a:endParaRPr lang="en-US" sz="4400" b="1" i="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9260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152400" y="1676400"/>
            <a:ext cx="8991600" cy="4525962"/>
          </a:xfrm>
        </p:spPr>
        <p:txBody>
          <a:bodyPr/>
          <a:lstStyle/>
          <a:p>
            <a:pPr eaLnBrk="1" hangingPunct="1">
              <a:lnSpc>
                <a:spcPct val="90000"/>
              </a:lnSpc>
              <a:buFont typeface="Wingdings" pitchFamily="2" charset="2"/>
              <a:buChar char="§"/>
            </a:pPr>
            <a:r>
              <a:rPr lang="en-US" sz="2200" dirty="0" smtClean="0">
                <a:solidFill>
                  <a:schemeClr val="tx1">
                    <a:lumMod val="85000"/>
                    <a:lumOff val="15000"/>
                  </a:schemeClr>
                </a:solidFill>
              </a:rPr>
              <a:t>Communication = exceptional ability to listen, write, and speak effectively</a:t>
            </a:r>
          </a:p>
          <a:p>
            <a:pPr eaLnBrk="1" hangingPunct="1">
              <a:lnSpc>
                <a:spcPct val="90000"/>
              </a:lnSpc>
              <a:buFont typeface="Wingdings" pitchFamily="2" charset="2"/>
              <a:buChar char="§"/>
            </a:pPr>
            <a:r>
              <a:rPr lang="en-US" sz="2200" dirty="0" smtClean="0">
                <a:solidFill>
                  <a:schemeClr val="tx1">
                    <a:lumMod val="85000"/>
                    <a:lumOff val="15000"/>
                  </a:schemeClr>
                </a:solidFill>
              </a:rPr>
              <a:t>Analytical/Research = assesses situations seeking multiple perspectives </a:t>
            </a:r>
          </a:p>
          <a:p>
            <a:pPr eaLnBrk="1" hangingPunct="1">
              <a:lnSpc>
                <a:spcPct val="90000"/>
              </a:lnSpc>
              <a:buFont typeface="Wingdings" pitchFamily="2" charset="2"/>
              <a:buChar char="§"/>
            </a:pPr>
            <a:r>
              <a:rPr lang="en-US" sz="2200" dirty="0" smtClean="0">
                <a:solidFill>
                  <a:schemeClr val="tx1">
                    <a:lumMod val="85000"/>
                    <a:lumOff val="15000"/>
                  </a:schemeClr>
                </a:solidFill>
              </a:rPr>
              <a:t>Computer/Technology Literacy = extensive software abilities</a:t>
            </a:r>
          </a:p>
          <a:p>
            <a:pPr eaLnBrk="1" hangingPunct="1">
              <a:lnSpc>
                <a:spcPct val="90000"/>
              </a:lnSpc>
              <a:buFont typeface="Wingdings" pitchFamily="2" charset="2"/>
              <a:buChar char="§"/>
            </a:pPr>
            <a:r>
              <a:rPr lang="en-US" sz="2200" dirty="0" smtClean="0">
                <a:solidFill>
                  <a:schemeClr val="tx1">
                    <a:lumMod val="85000"/>
                    <a:lumOff val="15000"/>
                  </a:schemeClr>
                </a:solidFill>
              </a:rPr>
              <a:t>Flexibility/Adaptability/Managing Multiple Priorities = thrives on juggling multiple tasks and projects</a:t>
            </a:r>
          </a:p>
          <a:p>
            <a:pPr eaLnBrk="1" hangingPunct="1">
              <a:lnSpc>
                <a:spcPct val="90000"/>
              </a:lnSpc>
              <a:buFont typeface="Wingdings" pitchFamily="2" charset="2"/>
              <a:buChar char="§"/>
            </a:pPr>
            <a:r>
              <a:rPr lang="en-US" sz="2200" dirty="0" smtClean="0">
                <a:solidFill>
                  <a:schemeClr val="tx1">
                    <a:lumMod val="85000"/>
                    <a:lumOff val="15000"/>
                  </a:schemeClr>
                </a:solidFill>
              </a:rPr>
              <a:t>Interpersonal Abilities = proven relationship builder</a:t>
            </a:r>
          </a:p>
          <a:p>
            <a:pPr eaLnBrk="1" hangingPunct="1">
              <a:lnSpc>
                <a:spcPct val="90000"/>
              </a:lnSpc>
              <a:buFont typeface="Wingdings" pitchFamily="2" charset="2"/>
              <a:buChar char="§"/>
            </a:pPr>
            <a:r>
              <a:rPr lang="en-US" sz="2200" dirty="0" smtClean="0">
                <a:solidFill>
                  <a:schemeClr val="tx1">
                    <a:lumMod val="85000"/>
                    <a:lumOff val="15000"/>
                  </a:schemeClr>
                </a:solidFill>
              </a:rPr>
              <a:t>Leadership/Management Skills = goal driven, motivational leader</a:t>
            </a:r>
          </a:p>
          <a:p>
            <a:pPr eaLnBrk="1" hangingPunct="1">
              <a:lnSpc>
                <a:spcPct val="90000"/>
              </a:lnSpc>
              <a:buFont typeface="Wingdings" pitchFamily="2" charset="2"/>
              <a:buChar char="§"/>
            </a:pPr>
            <a:r>
              <a:rPr lang="en-US" sz="2200" dirty="0" smtClean="0">
                <a:solidFill>
                  <a:schemeClr val="tx1">
                    <a:lumMod val="85000"/>
                    <a:lumOff val="15000"/>
                  </a:schemeClr>
                </a:solidFill>
              </a:rPr>
              <a:t>Multicultural Sensitivity/Awareness = personable rapport builder</a:t>
            </a:r>
          </a:p>
          <a:p>
            <a:pPr eaLnBrk="1" hangingPunct="1">
              <a:lnSpc>
                <a:spcPct val="90000"/>
              </a:lnSpc>
              <a:buFont typeface="Wingdings" pitchFamily="2" charset="2"/>
              <a:buChar char="§"/>
            </a:pPr>
            <a:r>
              <a:rPr lang="en-US" sz="2200" dirty="0" smtClean="0">
                <a:solidFill>
                  <a:schemeClr val="tx1">
                    <a:lumMod val="85000"/>
                    <a:lumOff val="15000"/>
                  </a:schemeClr>
                </a:solidFill>
              </a:rPr>
              <a:t>Planning/Organizing = results driven, detail oriented achiever</a:t>
            </a:r>
          </a:p>
          <a:p>
            <a:pPr eaLnBrk="1" hangingPunct="1">
              <a:lnSpc>
                <a:spcPct val="90000"/>
              </a:lnSpc>
              <a:buFont typeface="Wingdings" pitchFamily="2" charset="2"/>
              <a:buChar char="§"/>
            </a:pPr>
            <a:r>
              <a:rPr lang="en-US" sz="2200" dirty="0" smtClean="0">
                <a:solidFill>
                  <a:schemeClr val="tx1">
                    <a:lumMod val="85000"/>
                    <a:lumOff val="15000"/>
                  </a:schemeClr>
                </a:solidFill>
              </a:rPr>
              <a:t>Problem-Solving/Reasoning/Creativity= innovative problem solver</a:t>
            </a:r>
          </a:p>
          <a:p>
            <a:pPr eaLnBrk="1" hangingPunct="1">
              <a:lnSpc>
                <a:spcPct val="90000"/>
              </a:lnSpc>
              <a:buFont typeface="Wingdings" pitchFamily="2" charset="2"/>
              <a:buChar char="§"/>
            </a:pPr>
            <a:r>
              <a:rPr lang="en-US" sz="2200" dirty="0" smtClean="0">
                <a:solidFill>
                  <a:schemeClr val="tx1">
                    <a:lumMod val="85000"/>
                    <a:lumOff val="15000"/>
                  </a:schemeClr>
                </a:solidFill>
              </a:rPr>
              <a:t>Teamwork = resourceful team player</a:t>
            </a:r>
          </a:p>
          <a:p>
            <a:pPr lvl="1" eaLnBrk="1" hangingPunct="1">
              <a:lnSpc>
                <a:spcPct val="90000"/>
              </a:lnSpc>
              <a:buClr>
                <a:srgbClr val="EB641B"/>
              </a:buClr>
              <a:buNone/>
            </a:pPr>
            <a:endParaRPr lang="en-US" sz="2000" i="1" dirty="0" smtClean="0"/>
          </a:p>
          <a:p>
            <a:pPr marL="273050" indent="-273050" eaLnBrk="1" hangingPunct="1"/>
            <a:endParaRPr lang="en-US" sz="2000" dirty="0" smtClean="0"/>
          </a:p>
        </p:txBody>
      </p:sp>
      <p:sp>
        <p:nvSpPr>
          <p:cNvPr id="6" name="Title 5"/>
          <p:cNvSpPr>
            <a:spLocks noGrp="1"/>
          </p:cNvSpPr>
          <p:nvPr>
            <p:ph type="title"/>
          </p:nvPr>
        </p:nvSpPr>
        <p:spPr>
          <a:xfrm>
            <a:off x="304800" y="320755"/>
            <a:ext cx="8229600" cy="1143000"/>
          </a:xfrm>
        </p:spPr>
        <p:txBody>
          <a:bodyPr/>
          <a:lstStyle/>
          <a:p>
            <a:r>
              <a:rPr lang="en-US" b="1" u="sng" dirty="0" smtClean="0">
                <a:solidFill>
                  <a:schemeClr val="accent2">
                    <a:lumMod val="50000"/>
                  </a:schemeClr>
                </a:solidFill>
                <a:effectLst>
                  <a:outerShdw blurRad="38100" dist="38100" dir="2700000" algn="tl">
                    <a:srgbClr val="000000">
                      <a:alpha val="43137"/>
                    </a:srgbClr>
                  </a:outerShdw>
                </a:effectLst>
              </a:rPr>
              <a:t>Top 10 Career Skills</a:t>
            </a:r>
            <a:endParaRPr lang="en-US" b="1" u="sng" dirty="0">
              <a:solidFill>
                <a:schemeClr val="accent2">
                  <a:lumMod val="50000"/>
                </a:schemeClr>
              </a:solidFill>
              <a:effectLst>
                <a:outerShdw blurRad="38100" dist="38100" dir="2700000" algn="tl">
                  <a:srgbClr val="000000">
                    <a:alpha val="43137"/>
                  </a:srgbClr>
                </a:outerShdw>
              </a:effectLst>
            </a:endParaRPr>
          </a:p>
        </p:txBody>
      </p:sp>
      <p:pic>
        <p:nvPicPr>
          <p:cNvPr id="33795" name="Picture 2" descr="C:\Users\jharvill\AppData\Local\Microsoft\Windows\Temporary Internet Files\Content.IE5\G4PZC5A9\MP900442417[1].jpg"/>
          <p:cNvPicPr>
            <a:picLocks noChangeAspect="1" noChangeArrowheads="1"/>
          </p:cNvPicPr>
          <p:nvPr/>
        </p:nvPicPr>
        <p:blipFill rotWithShape="1">
          <a:blip r:embed="rId3" cstate="print"/>
          <a:srcRect l="14615"/>
          <a:stretch/>
        </p:blipFill>
        <p:spPr bwMode="auto">
          <a:xfrm rot="-2519946">
            <a:off x="6969818" y="20657"/>
            <a:ext cx="900142" cy="1590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3592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fade">
                                      <p:cBhvr>
                                        <p:cTn id="7" dur="500"/>
                                        <p:tgtEl>
                                          <p:spTgt spid="337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3">
                                            <p:txEl>
                                              <p:pRg st="1" end="1"/>
                                            </p:txEl>
                                          </p:spTgt>
                                        </p:tgtEl>
                                        <p:attrNameLst>
                                          <p:attrName>style.visibility</p:attrName>
                                        </p:attrNameLst>
                                      </p:cBhvr>
                                      <p:to>
                                        <p:strVal val="visible"/>
                                      </p:to>
                                    </p:set>
                                    <p:animEffect transition="in" filter="fade">
                                      <p:cBhvr>
                                        <p:cTn id="12" dur="500"/>
                                        <p:tgtEl>
                                          <p:spTgt spid="337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3">
                                            <p:txEl>
                                              <p:pRg st="2" end="2"/>
                                            </p:txEl>
                                          </p:spTgt>
                                        </p:tgtEl>
                                        <p:attrNameLst>
                                          <p:attrName>style.visibility</p:attrName>
                                        </p:attrNameLst>
                                      </p:cBhvr>
                                      <p:to>
                                        <p:strVal val="visible"/>
                                      </p:to>
                                    </p:set>
                                    <p:animEffect transition="in" filter="fade">
                                      <p:cBhvr>
                                        <p:cTn id="17" dur="500"/>
                                        <p:tgtEl>
                                          <p:spTgt spid="337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3">
                                            <p:txEl>
                                              <p:pRg st="3" end="3"/>
                                            </p:txEl>
                                          </p:spTgt>
                                        </p:tgtEl>
                                        <p:attrNameLst>
                                          <p:attrName>style.visibility</p:attrName>
                                        </p:attrNameLst>
                                      </p:cBhvr>
                                      <p:to>
                                        <p:strVal val="visible"/>
                                      </p:to>
                                    </p:set>
                                    <p:animEffect transition="in" filter="fade">
                                      <p:cBhvr>
                                        <p:cTn id="22" dur="500"/>
                                        <p:tgtEl>
                                          <p:spTgt spid="337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3">
                                            <p:txEl>
                                              <p:pRg st="4" end="4"/>
                                            </p:txEl>
                                          </p:spTgt>
                                        </p:tgtEl>
                                        <p:attrNameLst>
                                          <p:attrName>style.visibility</p:attrName>
                                        </p:attrNameLst>
                                      </p:cBhvr>
                                      <p:to>
                                        <p:strVal val="visible"/>
                                      </p:to>
                                    </p:set>
                                    <p:animEffect transition="in" filter="fade">
                                      <p:cBhvr>
                                        <p:cTn id="27" dur="500"/>
                                        <p:tgtEl>
                                          <p:spTgt spid="337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793">
                                            <p:txEl>
                                              <p:pRg st="5" end="5"/>
                                            </p:txEl>
                                          </p:spTgt>
                                        </p:tgtEl>
                                        <p:attrNameLst>
                                          <p:attrName>style.visibility</p:attrName>
                                        </p:attrNameLst>
                                      </p:cBhvr>
                                      <p:to>
                                        <p:strVal val="visible"/>
                                      </p:to>
                                    </p:set>
                                    <p:animEffect transition="in" filter="fade">
                                      <p:cBhvr>
                                        <p:cTn id="32" dur="500"/>
                                        <p:tgtEl>
                                          <p:spTgt spid="337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793">
                                            <p:txEl>
                                              <p:pRg st="6" end="6"/>
                                            </p:txEl>
                                          </p:spTgt>
                                        </p:tgtEl>
                                        <p:attrNameLst>
                                          <p:attrName>style.visibility</p:attrName>
                                        </p:attrNameLst>
                                      </p:cBhvr>
                                      <p:to>
                                        <p:strVal val="visible"/>
                                      </p:to>
                                    </p:set>
                                    <p:animEffect transition="in" filter="fade">
                                      <p:cBhvr>
                                        <p:cTn id="37" dur="500"/>
                                        <p:tgtEl>
                                          <p:spTgt spid="337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793">
                                            <p:txEl>
                                              <p:pRg st="7" end="7"/>
                                            </p:txEl>
                                          </p:spTgt>
                                        </p:tgtEl>
                                        <p:attrNameLst>
                                          <p:attrName>style.visibility</p:attrName>
                                        </p:attrNameLst>
                                      </p:cBhvr>
                                      <p:to>
                                        <p:strVal val="visible"/>
                                      </p:to>
                                    </p:set>
                                    <p:animEffect transition="in" filter="fade">
                                      <p:cBhvr>
                                        <p:cTn id="42" dur="500"/>
                                        <p:tgtEl>
                                          <p:spTgt spid="337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793">
                                            <p:txEl>
                                              <p:pRg st="8" end="8"/>
                                            </p:txEl>
                                          </p:spTgt>
                                        </p:tgtEl>
                                        <p:attrNameLst>
                                          <p:attrName>style.visibility</p:attrName>
                                        </p:attrNameLst>
                                      </p:cBhvr>
                                      <p:to>
                                        <p:strVal val="visible"/>
                                      </p:to>
                                    </p:set>
                                    <p:animEffect transition="in" filter="fade">
                                      <p:cBhvr>
                                        <p:cTn id="47" dur="500"/>
                                        <p:tgtEl>
                                          <p:spTgt spid="3379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793">
                                            <p:txEl>
                                              <p:pRg st="9" end="9"/>
                                            </p:txEl>
                                          </p:spTgt>
                                        </p:tgtEl>
                                        <p:attrNameLst>
                                          <p:attrName>style.visibility</p:attrName>
                                        </p:attrNameLst>
                                      </p:cBhvr>
                                      <p:to>
                                        <p:strVal val="visible"/>
                                      </p:to>
                                    </p:set>
                                    <p:animEffect transition="in" filter="fade">
                                      <p:cBhvr>
                                        <p:cTn id="52" dur="500"/>
                                        <p:tgtEl>
                                          <p:spTgt spid="3379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u="sng" dirty="0" smtClean="0">
                <a:solidFill>
                  <a:schemeClr val="tx1">
                    <a:lumMod val="85000"/>
                    <a:lumOff val="15000"/>
                  </a:schemeClr>
                </a:solidFill>
                <a:effectLst>
                  <a:outerShdw blurRad="38100" dist="38100" dir="2700000" algn="tl">
                    <a:srgbClr val="000000">
                      <a:alpha val="43137"/>
                    </a:srgbClr>
                  </a:outerShdw>
                </a:effectLst>
              </a:rPr>
              <a:t>Critical Questions in Building a </a:t>
            </a:r>
            <a:br>
              <a:rPr lang="en-US" u="sng" dirty="0" smtClean="0">
                <a:solidFill>
                  <a:schemeClr val="tx1">
                    <a:lumMod val="85000"/>
                    <a:lumOff val="15000"/>
                  </a:schemeClr>
                </a:solidFill>
                <a:effectLst>
                  <a:outerShdw blurRad="38100" dist="38100" dir="2700000" algn="tl">
                    <a:srgbClr val="000000">
                      <a:alpha val="43137"/>
                    </a:srgbClr>
                  </a:outerShdw>
                </a:effectLst>
              </a:rPr>
            </a:br>
            <a:r>
              <a:rPr lang="en-US" b="1" u="sng" dirty="0" smtClean="0">
                <a:solidFill>
                  <a:schemeClr val="accent2">
                    <a:lumMod val="50000"/>
                  </a:schemeClr>
                </a:solidFill>
                <a:effectLst>
                  <a:outerShdw blurRad="38100" dist="38100" dir="2700000" algn="tl">
                    <a:srgbClr val="000000">
                      <a:alpha val="43137"/>
                    </a:srgbClr>
                  </a:outerShdw>
                </a:effectLst>
              </a:rPr>
              <a:t>Culture of College and Career Readiness</a:t>
            </a:r>
            <a:endParaRPr lang="en-US" b="1" u="sng"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lstStyle/>
          <a:p>
            <a:pPr>
              <a:buFont typeface="Wingdings" pitchFamily="2" charset="2"/>
              <a:buChar char="Ø"/>
            </a:pPr>
            <a:r>
              <a:rPr lang="en-US" b="1" dirty="0" smtClean="0">
                <a:solidFill>
                  <a:schemeClr val="tx1">
                    <a:lumMod val="85000"/>
                    <a:lumOff val="15000"/>
                  </a:schemeClr>
                </a:solidFill>
              </a:rPr>
              <a:t>What do we want our students to understand?</a:t>
            </a:r>
          </a:p>
          <a:p>
            <a:endParaRPr lang="en-US" b="1" dirty="0">
              <a:solidFill>
                <a:schemeClr val="tx1">
                  <a:lumMod val="85000"/>
                  <a:lumOff val="15000"/>
                </a:schemeClr>
              </a:solidFill>
            </a:endParaRPr>
          </a:p>
          <a:p>
            <a:pPr>
              <a:buFont typeface="Wingdings" pitchFamily="2" charset="2"/>
              <a:buChar char="Ø"/>
            </a:pPr>
            <a:r>
              <a:rPr lang="en-US" b="1" dirty="0" smtClean="0">
                <a:solidFill>
                  <a:schemeClr val="tx1">
                    <a:lumMod val="85000"/>
                    <a:lumOff val="15000"/>
                  </a:schemeClr>
                </a:solidFill>
              </a:rPr>
              <a:t>What do we want our students to be able to do?</a:t>
            </a:r>
          </a:p>
          <a:p>
            <a:endParaRPr lang="en-US" b="1" dirty="0">
              <a:solidFill>
                <a:schemeClr val="tx1">
                  <a:lumMod val="85000"/>
                  <a:lumOff val="15000"/>
                </a:schemeClr>
              </a:solidFill>
            </a:endParaRPr>
          </a:p>
          <a:p>
            <a:pPr>
              <a:buFont typeface="Wingdings" pitchFamily="2" charset="2"/>
              <a:buChar char="Ø"/>
            </a:pPr>
            <a:r>
              <a:rPr lang="en-US" b="1" dirty="0" smtClean="0">
                <a:solidFill>
                  <a:schemeClr val="tx1">
                    <a:lumMod val="85000"/>
                    <a:lumOff val="15000"/>
                  </a:schemeClr>
                </a:solidFill>
              </a:rPr>
              <a:t>How will we know when each student has learned it?</a:t>
            </a:r>
            <a:endParaRPr lang="en-US" b="1" dirty="0">
              <a:solidFill>
                <a:schemeClr val="tx1">
                  <a:lumMod val="85000"/>
                  <a:lumOff val="15000"/>
                </a:schemeClr>
              </a:solidFill>
            </a:endParaRPr>
          </a:p>
        </p:txBody>
      </p:sp>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60247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7200" i="1" dirty="0" smtClean="0"/>
              <a:t>I wish I knew back then……</a:t>
            </a:r>
            <a:endParaRPr lang="en-US" sz="7200" i="1" dirty="0"/>
          </a:p>
        </p:txBody>
      </p:sp>
      <p:sp>
        <p:nvSpPr>
          <p:cNvPr id="2" name="Slide Number Placeholder 1"/>
          <p:cNvSpPr>
            <a:spLocks noGrp="1"/>
          </p:cNvSpPr>
          <p:nvPr>
            <p:ph type="sldNum" sz="quarter" idx="12"/>
          </p:nvPr>
        </p:nvSpPr>
        <p:spPr/>
        <p:txBody>
          <a:bodyPr/>
          <a:lstStyle/>
          <a:p>
            <a:fld id="{6C9BBEF7-7293-46AE-9D35-8611E125A7BD}" type="slidenum">
              <a:rPr lang="en-US" smtClean="0"/>
              <a:pPr/>
              <a:t>23</a:t>
            </a:fld>
            <a:endParaRPr lang="en-US" dirty="0"/>
          </a:p>
        </p:txBody>
      </p:sp>
    </p:spTree>
    <p:extLst>
      <p:ext uri="{BB962C8B-B14F-4D97-AF65-F5344CB8AC3E}">
        <p14:creationId xmlns:p14="http://schemas.microsoft.com/office/powerpoint/2010/main" val="755740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066800"/>
            <a:ext cx="7620000" cy="3970318"/>
          </a:xfrm>
          <a:prstGeom prst="rect">
            <a:avLst/>
          </a:prstGeom>
          <a:noFill/>
          <a:ln w="38100">
            <a:noFill/>
          </a:ln>
        </p:spPr>
        <p:txBody>
          <a:bodyPr wrap="square" rtlCol="0">
            <a:spAutoFit/>
          </a:bodyPr>
          <a:lstStyle/>
          <a:p>
            <a:pPr algn="ctr"/>
            <a:r>
              <a:rPr lang="en-US" sz="6300" b="1" dirty="0" smtClean="0">
                <a:effectLst>
                  <a:outerShdw blurRad="38100" dist="38100" dir="2700000" algn="tl">
                    <a:srgbClr val="000000">
                      <a:alpha val="43137"/>
                    </a:srgbClr>
                  </a:outerShdw>
                </a:effectLst>
              </a:rPr>
              <a:t>Texas Public School</a:t>
            </a:r>
          </a:p>
          <a:p>
            <a:pPr algn="ctr"/>
            <a:r>
              <a:rPr lang="en-US" sz="6300" dirty="0" smtClean="0">
                <a:solidFill>
                  <a:schemeClr val="accent2">
                    <a:lumMod val="50000"/>
                  </a:schemeClr>
                </a:solidFill>
                <a:effectLst>
                  <a:outerShdw blurRad="38100" dist="38100" dir="2700000" algn="tl">
                    <a:srgbClr val="000000">
                      <a:alpha val="43137"/>
                    </a:srgbClr>
                  </a:outerShdw>
                </a:effectLst>
              </a:rPr>
              <a:t>Standards and Assessments for Readiness and Success</a:t>
            </a:r>
            <a:endParaRPr lang="en-US" sz="630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
        <p:nvSpPr>
          <p:cNvPr id="7" name="Rectangle 6"/>
          <p:cNvSpPr/>
          <p:nvPr/>
        </p:nvSpPr>
        <p:spPr>
          <a:xfrm>
            <a:off x="838200" y="685800"/>
            <a:ext cx="7620000" cy="4800600"/>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6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vron 5"/>
          <p:cNvSpPr/>
          <p:nvPr/>
        </p:nvSpPr>
        <p:spPr>
          <a:xfrm>
            <a:off x="2244508" y="253116"/>
            <a:ext cx="3352800" cy="2049653"/>
          </a:xfrm>
          <a:prstGeom prst="chevron">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4" name="Pentagon 3"/>
          <p:cNvSpPr/>
          <p:nvPr/>
        </p:nvSpPr>
        <p:spPr>
          <a:xfrm>
            <a:off x="796708" y="260862"/>
            <a:ext cx="2356722" cy="2049654"/>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Chevron 6"/>
          <p:cNvSpPr/>
          <p:nvPr/>
        </p:nvSpPr>
        <p:spPr>
          <a:xfrm>
            <a:off x="4681518" y="260863"/>
            <a:ext cx="3277990" cy="2049653"/>
          </a:xfrm>
          <a:prstGeom prst="chevron">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869515" y="1056415"/>
            <a:ext cx="2749985" cy="461665"/>
          </a:xfrm>
          <a:prstGeom prst="rect">
            <a:avLst/>
          </a:prstGeom>
          <a:noFill/>
        </p:spPr>
        <p:txBody>
          <a:bodyPr wrap="square" rtlCol="0">
            <a:spAutoFit/>
          </a:bodyPr>
          <a:lstStyle/>
          <a:p>
            <a:r>
              <a:rPr lang="en-US" sz="2400" b="1" dirty="0" smtClean="0">
                <a:solidFill>
                  <a:schemeClr val="bg2"/>
                </a:solidFill>
                <a:effectLst>
                  <a:outerShdw blurRad="38100" dist="38100" dir="2700000" algn="tl">
                    <a:srgbClr val="000000">
                      <a:alpha val="43137"/>
                    </a:srgbClr>
                  </a:outerShdw>
                </a:effectLst>
                <a:latin typeface="Bookman Old Style" pitchFamily="18" charset="0"/>
              </a:rPr>
              <a:t>STANDARDS</a:t>
            </a:r>
            <a:r>
              <a:rPr lang="en-US" sz="2000" b="1" dirty="0" smtClean="0">
                <a:solidFill>
                  <a:schemeClr val="bg2"/>
                </a:solidFill>
                <a:effectLst>
                  <a:outerShdw blurRad="38100" dist="38100" dir="2700000" algn="tl">
                    <a:srgbClr val="000000">
                      <a:alpha val="43137"/>
                    </a:srgbClr>
                  </a:outerShdw>
                </a:effectLst>
                <a:latin typeface="Bookman Old Style" pitchFamily="18" charset="0"/>
              </a:rPr>
              <a:t> </a:t>
            </a:r>
            <a:endParaRPr lang="en-US" sz="2000" b="1" dirty="0">
              <a:solidFill>
                <a:schemeClr val="bg2"/>
              </a:solidFill>
              <a:effectLst>
                <a:outerShdw blurRad="38100" dist="38100" dir="2700000" algn="tl">
                  <a:srgbClr val="000000">
                    <a:alpha val="43137"/>
                  </a:srgbClr>
                </a:outerShdw>
              </a:effectLst>
              <a:latin typeface="Bookman Old Style" pitchFamily="18" charset="0"/>
            </a:endParaRPr>
          </a:p>
        </p:txBody>
      </p:sp>
      <p:sp>
        <p:nvSpPr>
          <p:cNvPr id="11" name="TextBox 10"/>
          <p:cNvSpPr txBox="1"/>
          <p:nvPr/>
        </p:nvSpPr>
        <p:spPr>
          <a:xfrm>
            <a:off x="3153430" y="1054856"/>
            <a:ext cx="2749985" cy="461665"/>
          </a:xfrm>
          <a:prstGeom prst="rect">
            <a:avLst/>
          </a:prstGeom>
          <a:noFill/>
        </p:spPr>
        <p:txBody>
          <a:bodyPr wrap="square" rtlCol="0">
            <a:spAutoFit/>
          </a:bodyPr>
          <a:lstStyle/>
          <a:p>
            <a:r>
              <a:rPr lang="en-US" sz="2400" b="1" dirty="0" smtClean="0">
                <a:solidFill>
                  <a:schemeClr val="bg2"/>
                </a:solidFill>
                <a:effectLst>
                  <a:outerShdw blurRad="38100" dist="38100" dir="2700000" algn="tl">
                    <a:srgbClr val="000000">
                      <a:alpha val="43137"/>
                    </a:srgbClr>
                  </a:outerShdw>
                </a:effectLst>
                <a:latin typeface="Bookman Old Style" pitchFamily="18" charset="0"/>
              </a:rPr>
              <a:t>INSTRUCTION</a:t>
            </a:r>
            <a:r>
              <a:rPr lang="en-US" sz="2000" b="1" dirty="0" smtClean="0">
                <a:solidFill>
                  <a:schemeClr val="bg2"/>
                </a:solidFill>
                <a:effectLst>
                  <a:outerShdw blurRad="38100" dist="38100" dir="2700000" algn="tl">
                    <a:srgbClr val="000000">
                      <a:alpha val="43137"/>
                    </a:srgbClr>
                  </a:outerShdw>
                </a:effectLst>
                <a:latin typeface="Bookman Old Style" pitchFamily="18" charset="0"/>
              </a:rPr>
              <a:t> </a:t>
            </a:r>
            <a:endParaRPr lang="en-US" sz="2000" b="1" dirty="0">
              <a:solidFill>
                <a:schemeClr val="bg2"/>
              </a:solidFill>
              <a:effectLst>
                <a:outerShdw blurRad="38100" dist="38100" dir="2700000" algn="tl">
                  <a:srgbClr val="000000">
                    <a:alpha val="43137"/>
                  </a:srgbClr>
                </a:outerShdw>
              </a:effectLst>
              <a:latin typeface="Bookman Old Style" pitchFamily="18" charset="0"/>
            </a:endParaRPr>
          </a:p>
        </p:txBody>
      </p:sp>
      <p:sp>
        <p:nvSpPr>
          <p:cNvPr id="12" name="TextBox 11"/>
          <p:cNvSpPr txBox="1"/>
          <p:nvPr/>
        </p:nvSpPr>
        <p:spPr>
          <a:xfrm>
            <a:off x="5597308" y="1056415"/>
            <a:ext cx="2749985" cy="461665"/>
          </a:xfrm>
          <a:prstGeom prst="rect">
            <a:avLst/>
          </a:prstGeom>
          <a:noFill/>
        </p:spPr>
        <p:txBody>
          <a:bodyPr wrap="square" rtlCol="0">
            <a:spAutoFit/>
          </a:bodyPr>
          <a:lstStyle/>
          <a:p>
            <a:r>
              <a:rPr lang="en-US" sz="2400" b="1" dirty="0" smtClean="0">
                <a:solidFill>
                  <a:schemeClr val="bg2"/>
                </a:solidFill>
                <a:effectLst>
                  <a:outerShdw blurRad="38100" dist="38100" dir="2700000" algn="tl">
                    <a:srgbClr val="000000">
                      <a:alpha val="43137"/>
                    </a:srgbClr>
                  </a:outerShdw>
                </a:effectLst>
                <a:latin typeface="Bookman Old Style" pitchFamily="18" charset="0"/>
              </a:rPr>
              <a:t>ASSESSMENT</a:t>
            </a:r>
            <a:r>
              <a:rPr lang="en-US" sz="2000" b="1" dirty="0" smtClean="0">
                <a:solidFill>
                  <a:schemeClr val="bg2"/>
                </a:solidFill>
                <a:effectLst>
                  <a:outerShdw blurRad="38100" dist="38100" dir="2700000" algn="tl">
                    <a:srgbClr val="000000">
                      <a:alpha val="43137"/>
                    </a:srgbClr>
                  </a:outerShdw>
                </a:effectLst>
                <a:latin typeface="Bookman Old Style" pitchFamily="18" charset="0"/>
              </a:rPr>
              <a:t> </a:t>
            </a:r>
            <a:endParaRPr lang="en-US" sz="2000" b="1" dirty="0">
              <a:solidFill>
                <a:schemeClr val="bg2"/>
              </a:solidFill>
              <a:effectLst>
                <a:outerShdw blurRad="38100" dist="38100" dir="2700000" algn="tl">
                  <a:srgbClr val="000000">
                    <a:alpha val="43137"/>
                  </a:srgbClr>
                </a:outerShdw>
              </a:effectLst>
              <a:latin typeface="Bookman Old Style" pitchFamily="18" charset="0"/>
            </a:endParaRPr>
          </a:p>
        </p:txBody>
      </p:sp>
      <p:sp>
        <p:nvSpPr>
          <p:cNvPr id="16" name="TextBox 15"/>
          <p:cNvSpPr txBox="1"/>
          <p:nvPr/>
        </p:nvSpPr>
        <p:spPr>
          <a:xfrm>
            <a:off x="796708" y="223859"/>
            <a:ext cx="6828511" cy="830997"/>
          </a:xfrm>
          <a:prstGeom prst="rect">
            <a:avLst/>
          </a:prstGeom>
          <a:noFill/>
        </p:spPr>
        <p:txBody>
          <a:bodyPr wrap="square" rtlCol="0">
            <a:spAutoFit/>
          </a:bodyPr>
          <a:lstStyle/>
          <a:p>
            <a:pPr algn="ctr"/>
            <a:r>
              <a:rPr lang="en-US" sz="4800" b="1" u="sng" spc="600" dirty="0" smtClean="0">
                <a:ln>
                  <a:solidFill>
                    <a:schemeClr val="tx1">
                      <a:lumMod val="85000"/>
                      <a:lumOff val="15000"/>
                    </a:schemeClr>
                  </a:solidFill>
                </a:ln>
                <a:solidFill>
                  <a:schemeClr val="bg2"/>
                </a:solidFill>
                <a:effectLst>
                  <a:outerShdw blurRad="38100" dist="38100" dir="2700000" algn="tl">
                    <a:srgbClr val="000000">
                      <a:alpha val="43137"/>
                    </a:srgbClr>
                  </a:outerShdw>
                </a:effectLst>
                <a:latin typeface="High Tower Text" pitchFamily="18" charset="0"/>
              </a:rPr>
              <a:t>CONNECTIONS</a:t>
            </a:r>
            <a:endParaRPr lang="en-US" sz="4800" b="1" u="sng" spc="600" dirty="0">
              <a:ln>
                <a:solidFill>
                  <a:schemeClr val="tx1">
                    <a:lumMod val="85000"/>
                    <a:lumOff val="15000"/>
                  </a:schemeClr>
                </a:solidFill>
              </a:ln>
              <a:solidFill>
                <a:schemeClr val="bg2"/>
              </a:solidFill>
              <a:effectLst>
                <a:outerShdw blurRad="38100" dist="38100" dir="2700000" algn="tl">
                  <a:srgbClr val="000000">
                    <a:alpha val="43137"/>
                  </a:srgbClr>
                </a:outerShdw>
              </a:effectLst>
              <a:latin typeface="High Tower Text" pitchFamily="18" charset="0"/>
            </a:endParaRPr>
          </a:p>
        </p:txBody>
      </p:sp>
      <p:sp>
        <p:nvSpPr>
          <p:cNvPr id="17" name="Content Placeholder 2"/>
          <p:cNvSpPr>
            <a:spLocks noGrp="1"/>
          </p:cNvSpPr>
          <p:nvPr>
            <p:ph idx="1"/>
          </p:nvPr>
        </p:nvSpPr>
        <p:spPr>
          <a:xfrm>
            <a:off x="413622" y="2590800"/>
            <a:ext cx="8229600" cy="3230563"/>
          </a:xfrm>
          <a:ln w="19050">
            <a:solidFill>
              <a:schemeClr val="tx1">
                <a:lumMod val="85000"/>
                <a:lumOff val="15000"/>
              </a:schemeClr>
            </a:solidFill>
          </a:ln>
        </p:spPr>
        <p:txBody>
          <a:bodyPr>
            <a:normAutofit/>
          </a:bodyPr>
          <a:lstStyle/>
          <a:p>
            <a:pPr marL="0" indent="0" algn="ctr">
              <a:buNone/>
            </a:pPr>
            <a:endParaRPr lang="en-US" sz="1200" i="1" dirty="0" smtClean="0">
              <a:solidFill>
                <a:schemeClr val="tx1">
                  <a:lumMod val="85000"/>
                  <a:lumOff val="15000"/>
                </a:schemeClr>
              </a:solidFill>
            </a:endParaRPr>
          </a:p>
          <a:p>
            <a:pPr marL="0" indent="0" algn="ctr">
              <a:buNone/>
            </a:pPr>
            <a:endParaRPr lang="en-US" sz="1600" i="1" dirty="0" smtClean="0">
              <a:solidFill>
                <a:schemeClr val="tx1">
                  <a:lumMod val="85000"/>
                  <a:lumOff val="15000"/>
                </a:schemeClr>
              </a:solidFill>
            </a:endParaRPr>
          </a:p>
          <a:p>
            <a:pPr marL="0" indent="0" algn="ctr">
              <a:buNone/>
            </a:pPr>
            <a:r>
              <a:rPr lang="en-US" i="1" dirty="0" smtClean="0">
                <a:solidFill>
                  <a:schemeClr val="tx1">
                    <a:lumMod val="85000"/>
                    <a:lumOff val="15000"/>
                  </a:schemeClr>
                </a:solidFill>
              </a:rPr>
              <a:t>Standards </a:t>
            </a:r>
            <a:r>
              <a:rPr lang="en-US" i="1" dirty="0">
                <a:solidFill>
                  <a:schemeClr val="tx1">
                    <a:lumMod val="85000"/>
                    <a:lumOff val="15000"/>
                  </a:schemeClr>
                </a:solidFill>
              </a:rPr>
              <a:t>require a change in both teaching and assessment. Standards and assessment are intertwined and need to be integral parts of the curriculum and the program of </a:t>
            </a:r>
            <a:r>
              <a:rPr lang="en-US" i="1" dirty="0" smtClean="0">
                <a:solidFill>
                  <a:schemeClr val="tx1">
                    <a:lumMod val="85000"/>
                    <a:lumOff val="15000"/>
                  </a:schemeClr>
                </a:solidFill>
              </a:rPr>
              <a:t>instruction</a:t>
            </a:r>
            <a:r>
              <a:rPr lang="en-US" i="1" dirty="0">
                <a:solidFill>
                  <a:schemeClr val="tx1">
                    <a:lumMod val="85000"/>
                    <a:lumOff val="15000"/>
                  </a:schemeClr>
                </a:solidFill>
              </a:rPr>
              <a:t>.</a:t>
            </a:r>
            <a:endParaRPr lang="en-US" i="1" dirty="0" smtClean="0">
              <a:solidFill>
                <a:schemeClr val="tx1">
                  <a:lumMod val="85000"/>
                  <a:lumOff val="15000"/>
                </a:schemeClr>
              </a:solidFill>
            </a:endParaRPr>
          </a:p>
          <a:p>
            <a:pPr marL="0" indent="0">
              <a:buNone/>
            </a:pPr>
            <a:endParaRPr lang="en-US" dirty="0"/>
          </a:p>
        </p:txBody>
      </p:sp>
      <p:sp>
        <p:nvSpPr>
          <p:cNvPr id="18" name="TextBox 17"/>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2" name="TextBox 1"/>
          <p:cNvSpPr txBox="1"/>
          <p:nvPr/>
        </p:nvSpPr>
        <p:spPr>
          <a:xfrm>
            <a:off x="-37947" y="6553032"/>
            <a:ext cx="7577470" cy="338554"/>
          </a:xfrm>
          <a:prstGeom prst="rect">
            <a:avLst/>
          </a:prstGeom>
          <a:noFill/>
        </p:spPr>
        <p:txBody>
          <a:bodyPr wrap="square" rtlCol="0">
            <a:spAutoFit/>
          </a:bodyPr>
          <a:lstStyle/>
          <a:p>
            <a:r>
              <a:rPr lang="en-US" sz="800" dirty="0" smtClean="0">
                <a:latin typeface="Bookman Old Style" pitchFamily="18" charset="0"/>
              </a:rPr>
              <a:t>Steiner, J. (1998). Why </a:t>
            </a:r>
            <a:r>
              <a:rPr lang="en-US" sz="800" dirty="0">
                <a:latin typeface="Bookman Old Style" pitchFamily="18" charset="0"/>
              </a:rPr>
              <a:t>have a standards-based curriculum </a:t>
            </a:r>
            <a:r>
              <a:rPr lang="en-US" sz="800" dirty="0" smtClean="0">
                <a:latin typeface="Bookman Old Style" pitchFamily="18" charset="0"/>
              </a:rPr>
              <a:t>and </a:t>
            </a:r>
            <a:r>
              <a:rPr lang="en-US" sz="800" dirty="0">
                <a:latin typeface="Bookman Old Style" pitchFamily="18" charset="0"/>
              </a:rPr>
              <a:t>what are the implications for the </a:t>
            </a:r>
            <a:r>
              <a:rPr lang="en-US" sz="800" dirty="0" smtClean="0">
                <a:latin typeface="Bookman Old Style" pitchFamily="18" charset="0"/>
              </a:rPr>
              <a:t>teaching-</a:t>
            </a:r>
          </a:p>
          <a:p>
            <a:r>
              <a:rPr lang="en-US" sz="800" dirty="0" smtClean="0">
                <a:latin typeface="Bookman Old Style" pitchFamily="18" charset="0"/>
              </a:rPr>
              <a:t>learning-assessment </a:t>
            </a:r>
            <a:r>
              <a:rPr lang="en-US" sz="800" dirty="0">
                <a:latin typeface="Bookman Old Style" pitchFamily="18" charset="0"/>
              </a:rPr>
              <a:t>process</a:t>
            </a:r>
            <a:r>
              <a:rPr lang="en-US" sz="800" dirty="0" smtClean="0">
                <a:latin typeface="Bookman Old Style" pitchFamily="18" charset="0"/>
              </a:rPr>
              <a:t>? </a:t>
            </a:r>
            <a:r>
              <a:rPr lang="en-US" sz="800" dirty="0">
                <a:latin typeface="Bookman Old Style" pitchFamily="18" charset="0"/>
              </a:rPr>
              <a:t>Retrieved </a:t>
            </a:r>
            <a:r>
              <a:rPr lang="en-US" sz="800" dirty="0" smtClean="0">
                <a:latin typeface="Bookman Old Style" pitchFamily="18" charset="0"/>
              </a:rPr>
              <a:t>from: http</a:t>
            </a:r>
            <a:r>
              <a:rPr lang="en-US" sz="800" dirty="0">
                <a:latin typeface="Bookman Old Style" pitchFamily="18" charset="0"/>
              </a:rPr>
              <a:t>://www.etni.org.il/red/etninews/issue4/whystandard.html</a:t>
            </a:r>
          </a:p>
        </p:txBody>
      </p:sp>
    </p:spTree>
    <p:extLst>
      <p:ext uri="{BB962C8B-B14F-4D97-AF65-F5344CB8AC3E}">
        <p14:creationId xmlns:p14="http://schemas.microsoft.com/office/powerpoint/2010/main" val="17759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bg/>
                                          </p:spTgt>
                                        </p:tgtEl>
                                        <p:attrNameLst>
                                          <p:attrName>style.visibility</p:attrName>
                                        </p:attrNameLst>
                                      </p:cBhvr>
                                      <p:to>
                                        <p:strVal val="visible"/>
                                      </p:to>
                                    </p:set>
                                    <p:animEffect transition="in" filter="fade">
                                      <p:cBhvr>
                                        <p:cTn id="34" dur="500"/>
                                        <p:tgtEl>
                                          <p:spTgt spid="17">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animEffect transition="in" filter="fade">
                                      <p:cBhvr>
                                        <p:cTn id="3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0" grpId="0"/>
      <p:bldP spid="11" grpId="0"/>
      <p:bldP spid="12" grpId="0"/>
      <p:bldP spid="16" grpId="0"/>
      <p:bldP spid="17"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Curriculum Standards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457200" y="1179534"/>
            <a:ext cx="8229600" cy="4876800"/>
          </a:xfrm>
        </p:spPr>
        <p:txBody>
          <a:bodyPr>
            <a:noAutofit/>
          </a:bodyPr>
          <a:lstStyle/>
          <a:p>
            <a:pPr>
              <a:spcBef>
                <a:spcPts val="0"/>
              </a:spcBef>
              <a:spcAft>
                <a:spcPts val="1800"/>
              </a:spcAft>
            </a:pPr>
            <a:r>
              <a:rPr lang="en-US" sz="2800" dirty="0">
                <a:solidFill>
                  <a:schemeClr val="tx1">
                    <a:lumMod val="85000"/>
                    <a:lumOff val="15000"/>
                  </a:schemeClr>
                </a:solidFill>
              </a:rPr>
              <a:t>In the field of education, </a:t>
            </a:r>
            <a:r>
              <a:rPr lang="en-US" sz="2800" b="1" i="1" dirty="0">
                <a:solidFill>
                  <a:schemeClr val="tx1">
                    <a:lumMod val="85000"/>
                    <a:lumOff val="15000"/>
                  </a:schemeClr>
                </a:solidFill>
              </a:rPr>
              <a:t>standards</a:t>
            </a:r>
            <a:r>
              <a:rPr lang="en-US" sz="2800" dirty="0">
                <a:solidFill>
                  <a:schemeClr val="tx1">
                    <a:lumMod val="85000"/>
                    <a:lumOff val="15000"/>
                  </a:schemeClr>
                </a:solidFill>
              </a:rPr>
              <a:t> is a term which defines a cumulative body of knowledge and set of competencies that is the basis for quality education. </a:t>
            </a:r>
            <a:endParaRPr lang="en-US" sz="2800" dirty="0" smtClean="0">
              <a:solidFill>
                <a:schemeClr val="tx1">
                  <a:lumMod val="85000"/>
                  <a:lumOff val="15000"/>
                </a:schemeClr>
              </a:solidFill>
            </a:endParaRPr>
          </a:p>
          <a:p>
            <a:pPr>
              <a:spcBef>
                <a:spcPts val="0"/>
              </a:spcBef>
              <a:spcAft>
                <a:spcPts val="1200"/>
              </a:spcAft>
            </a:pPr>
            <a:r>
              <a:rPr lang="en-US" sz="2800" dirty="0" smtClean="0">
                <a:solidFill>
                  <a:schemeClr val="tx1">
                    <a:lumMod val="85000"/>
                    <a:lumOff val="15000"/>
                  </a:schemeClr>
                </a:solidFill>
              </a:rPr>
              <a:t>They </a:t>
            </a:r>
            <a:r>
              <a:rPr lang="en-US" sz="2800" dirty="0">
                <a:solidFill>
                  <a:schemeClr val="tx1">
                    <a:lumMod val="85000"/>
                    <a:lumOff val="15000"/>
                  </a:schemeClr>
                </a:solidFill>
              </a:rPr>
              <a:t>express what all pupils should know and be able to do, but do not dictate pedagogy </a:t>
            </a:r>
            <a:r>
              <a:rPr lang="en-US" sz="2800" dirty="0" smtClean="0">
                <a:solidFill>
                  <a:schemeClr val="tx1">
                    <a:lumMod val="85000"/>
                    <a:lumOff val="15000"/>
                  </a:schemeClr>
                </a:solidFill>
              </a:rPr>
              <a:t>(</a:t>
            </a:r>
            <a:r>
              <a:rPr lang="en-US" sz="2800" dirty="0" err="1" smtClean="0">
                <a:solidFill>
                  <a:schemeClr val="tx1">
                    <a:lumMod val="85000"/>
                    <a:lumOff val="15000"/>
                  </a:schemeClr>
                </a:solidFill>
              </a:rPr>
              <a:t>Ravitch</a:t>
            </a:r>
            <a:r>
              <a:rPr lang="en-US" sz="2800" dirty="0">
                <a:solidFill>
                  <a:schemeClr val="tx1">
                    <a:lumMod val="85000"/>
                    <a:lumOff val="15000"/>
                  </a:schemeClr>
                </a:solidFill>
              </a:rPr>
              <a:t>, 1996</a:t>
            </a:r>
            <a:r>
              <a:rPr lang="en-US" sz="2800" dirty="0" smtClean="0">
                <a:solidFill>
                  <a:schemeClr val="tx1">
                    <a:lumMod val="85000"/>
                    <a:lumOff val="15000"/>
                  </a:schemeClr>
                </a:solidFill>
              </a:rPr>
              <a:t>).</a:t>
            </a:r>
          </a:p>
          <a:p>
            <a:r>
              <a:rPr lang="en-US" sz="2800" dirty="0">
                <a:solidFill>
                  <a:schemeClr val="tx1">
                    <a:lumMod val="85000"/>
                    <a:lumOff val="15000"/>
                  </a:schemeClr>
                </a:solidFill>
              </a:rPr>
              <a:t>Standards in and of themselves are meaningless. What counts are the steps that educators and others take to help pupils reach </a:t>
            </a:r>
            <a:r>
              <a:rPr lang="en-US" sz="2800" dirty="0" smtClean="0">
                <a:solidFill>
                  <a:schemeClr val="tx1">
                    <a:lumMod val="85000"/>
                    <a:lumOff val="15000"/>
                  </a:schemeClr>
                </a:solidFill>
              </a:rPr>
              <a:t>them</a:t>
            </a:r>
            <a:r>
              <a:rPr lang="en-US" sz="2800" dirty="0">
                <a:solidFill>
                  <a:schemeClr val="tx1">
                    <a:lumMod val="85000"/>
                    <a:lumOff val="15000"/>
                  </a:schemeClr>
                </a:solidFill>
              </a:rPr>
              <a:t> </a:t>
            </a:r>
            <a:r>
              <a:rPr lang="en-US" sz="2800" dirty="0" smtClean="0">
                <a:solidFill>
                  <a:schemeClr val="tx1">
                    <a:lumMod val="85000"/>
                    <a:lumOff val="15000"/>
                  </a:schemeClr>
                </a:solidFill>
              </a:rPr>
              <a:t>(Fiske</a:t>
            </a:r>
            <a:r>
              <a:rPr lang="en-US" sz="2800" dirty="0">
                <a:solidFill>
                  <a:schemeClr val="tx1">
                    <a:lumMod val="85000"/>
                    <a:lumOff val="15000"/>
                  </a:schemeClr>
                </a:solidFill>
              </a:rPr>
              <a:t>, 1998). </a:t>
            </a:r>
            <a:r>
              <a:rPr lang="en-US" sz="2800" dirty="0" smtClean="0"/>
              <a:t/>
            </a:r>
            <a:br>
              <a:rPr lang="en-US" sz="2800" dirty="0" smtClean="0"/>
            </a:br>
            <a:endParaRPr lang="en-US" sz="2800" dirty="0"/>
          </a:p>
        </p:txBody>
      </p:sp>
      <p:sp>
        <p:nvSpPr>
          <p:cNvPr id="5" name="TextBox 4"/>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3" name="TextBox 2"/>
          <p:cNvSpPr txBox="1"/>
          <p:nvPr/>
        </p:nvSpPr>
        <p:spPr>
          <a:xfrm>
            <a:off x="0" y="6288535"/>
            <a:ext cx="9144000" cy="738664"/>
          </a:xfrm>
          <a:prstGeom prst="rect">
            <a:avLst/>
          </a:prstGeom>
          <a:noFill/>
        </p:spPr>
        <p:txBody>
          <a:bodyPr wrap="square" rtlCol="0">
            <a:spAutoFit/>
          </a:bodyPr>
          <a:lstStyle/>
          <a:p>
            <a:r>
              <a:rPr lang="en-US" sz="800" dirty="0" err="1">
                <a:latin typeface="Bookman Old Style" pitchFamily="18" charset="0"/>
              </a:rPr>
              <a:t>Ravitch</a:t>
            </a:r>
            <a:r>
              <a:rPr lang="en-US" sz="800" dirty="0">
                <a:latin typeface="Bookman Old Style" pitchFamily="18" charset="0"/>
              </a:rPr>
              <a:t>, D., (1996). 50 states, 50 standards - The continuing need for national voluntary standards in education. </a:t>
            </a:r>
            <a:endParaRPr lang="en-US" sz="800" dirty="0" smtClean="0">
              <a:latin typeface="Bookman Old Style" pitchFamily="18" charset="0"/>
            </a:endParaRPr>
          </a:p>
          <a:p>
            <a:r>
              <a:rPr lang="en-US" sz="800" dirty="0" smtClean="0">
                <a:latin typeface="Bookman Old Style" pitchFamily="18" charset="0"/>
              </a:rPr>
              <a:t>The </a:t>
            </a:r>
            <a:r>
              <a:rPr lang="en-US" sz="800" dirty="0">
                <a:latin typeface="Bookman Old Style" pitchFamily="18" charset="0"/>
              </a:rPr>
              <a:t>Brookings Review, 14, </a:t>
            </a:r>
            <a:r>
              <a:rPr lang="en-US" sz="800" dirty="0" smtClean="0">
                <a:latin typeface="Bookman Old Style" pitchFamily="18" charset="0"/>
              </a:rPr>
              <a:t>1-9. </a:t>
            </a:r>
          </a:p>
          <a:p>
            <a:r>
              <a:rPr lang="en-US" sz="800" dirty="0">
                <a:latin typeface="Bookman Old Style" pitchFamily="18" charset="0"/>
              </a:rPr>
              <a:t>Fiske, E.B. (1998). Quest for standards splits US Educators. International. Herald Tribune. Feb. 9. </a:t>
            </a:r>
            <a:r>
              <a:rPr lang="en-US" sz="800" dirty="0" smtClean="0">
                <a:latin typeface="Bookman Old Style" pitchFamily="18" charset="0"/>
              </a:rPr>
              <a:t>Foreign </a:t>
            </a:r>
            <a:r>
              <a:rPr lang="en-US" sz="800" dirty="0">
                <a:latin typeface="Bookman Old Style" pitchFamily="18" charset="0"/>
              </a:rPr>
              <a:t>Language </a:t>
            </a:r>
            <a:r>
              <a:rPr lang="en-US" sz="800" dirty="0" smtClean="0">
                <a:latin typeface="Bookman Old Style" pitchFamily="18" charset="0"/>
              </a:rPr>
              <a:t>Standards. </a:t>
            </a:r>
          </a:p>
          <a:p>
            <a:r>
              <a:rPr lang="en-US" sz="800" dirty="0">
                <a:latin typeface="Bookman Old Style" pitchFamily="18" charset="0"/>
              </a:rPr>
              <a:t>Retrieved from: http://www.etni.org.il/red/etninews/issue4/whystandard.html</a:t>
            </a:r>
            <a:endParaRPr lang="en-US" sz="800" dirty="0" smtClean="0">
              <a:latin typeface="Bookman Old Style" pitchFamily="18" charset="0"/>
            </a:endParaRPr>
          </a:p>
          <a:p>
            <a:endParaRPr lang="en-US" sz="1000" dirty="0">
              <a:latin typeface="Bookman Old Style" pitchFamily="18" charset="0"/>
            </a:endParaRPr>
          </a:p>
        </p:txBody>
      </p:sp>
    </p:spTree>
    <p:extLst>
      <p:ext uri="{BB962C8B-B14F-4D97-AF65-F5344CB8AC3E}">
        <p14:creationId xmlns:p14="http://schemas.microsoft.com/office/powerpoint/2010/main" val="27302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Texas Essential Knowledge and Skills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945600"/>
          </a:xfrm>
        </p:spPr>
        <p:txBody>
          <a:bodyPr>
            <a:normAutofit fontScale="85000" lnSpcReduction="10000"/>
          </a:bodyPr>
          <a:lstStyle/>
          <a:p>
            <a:pPr marL="0" indent="0">
              <a:buNone/>
            </a:pPr>
            <a:r>
              <a:rPr lang="en-US" sz="3500" u="sng" dirty="0">
                <a:solidFill>
                  <a:schemeClr val="tx1">
                    <a:lumMod val="85000"/>
                    <a:lumOff val="15000"/>
                  </a:schemeClr>
                </a:solidFill>
              </a:rPr>
              <a:t>Sec. 28.001</a:t>
            </a:r>
            <a:r>
              <a:rPr lang="en-US" sz="3300" dirty="0"/>
              <a:t>.</a:t>
            </a:r>
            <a:r>
              <a:rPr lang="en-US" sz="3300" dirty="0">
                <a:effectLst>
                  <a:outerShdw blurRad="38100" dist="38100" dir="2700000" algn="tl">
                    <a:srgbClr val="000000">
                      <a:alpha val="43137"/>
                    </a:srgbClr>
                  </a:outerShdw>
                </a:effectLst>
              </a:rPr>
              <a:t> </a:t>
            </a:r>
          </a:p>
          <a:p>
            <a:pPr marL="0" indent="0">
              <a:buNone/>
            </a:pPr>
            <a:r>
              <a:rPr lang="en-US" sz="3300" b="1" dirty="0">
                <a:solidFill>
                  <a:schemeClr val="tx1">
                    <a:lumMod val="85000"/>
                    <a:lumOff val="15000"/>
                  </a:schemeClr>
                </a:solidFill>
              </a:rPr>
              <a:t>PURPOSE. </a:t>
            </a:r>
            <a:r>
              <a:rPr lang="en-US" sz="3300" i="1" dirty="0">
                <a:solidFill>
                  <a:schemeClr val="tx1">
                    <a:lumMod val="85000"/>
                    <a:lumOff val="15000"/>
                  </a:schemeClr>
                </a:solidFill>
              </a:rPr>
              <a:t>It is the intent of the legislature that the essential knowledge and skills developed by the State Board of Education under this subchapter shall require </a:t>
            </a:r>
            <a:r>
              <a:rPr lang="en-US" sz="3300" b="1" i="1" dirty="0">
                <a:solidFill>
                  <a:schemeClr val="tx1">
                    <a:lumMod val="85000"/>
                    <a:lumOff val="15000"/>
                  </a:schemeClr>
                </a:solidFill>
              </a:rPr>
              <a:t>all students to demonstrate the knowledge and skills necessary to read, write, compute, problem solve, think critically, apply technology, and communicate across all subject areas</a:t>
            </a:r>
            <a:r>
              <a:rPr lang="en-US" sz="3300" i="1" dirty="0">
                <a:solidFill>
                  <a:schemeClr val="tx1">
                    <a:lumMod val="85000"/>
                    <a:lumOff val="15000"/>
                  </a:schemeClr>
                </a:solidFill>
              </a:rPr>
              <a:t>. The essential knowledge and skills shall also </a:t>
            </a:r>
            <a:r>
              <a:rPr lang="en-US" sz="3300" b="1" i="1" dirty="0">
                <a:solidFill>
                  <a:schemeClr val="tx1">
                    <a:lumMod val="85000"/>
                    <a:lumOff val="15000"/>
                  </a:schemeClr>
                </a:solidFill>
              </a:rPr>
              <a:t>prepare and enable all students to continue to learn in postsecondary educational, training, or employment settings</a:t>
            </a:r>
            <a:r>
              <a:rPr lang="en-US" sz="3300" i="1" dirty="0">
                <a:solidFill>
                  <a:schemeClr val="tx1">
                    <a:lumMod val="85000"/>
                    <a:lumOff val="15000"/>
                  </a:schemeClr>
                </a:solidFill>
              </a:rPr>
              <a:t>. </a:t>
            </a:r>
            <a:endParaRPr lang="en-US" sz="3300" i="1" dirty="0" smtClean="0">
              <a:solidFill>
                <a:schemeClr val="tx1">
                  <a:lumMod val="85000"/>
                  <a:lumOff val="15000"/>
                </a:schemeClr>
              </a:solidFill>
            </a:endParaRPr>
          </a:p>
          <a:p>
            <a:pPr marL="0" indent="0">
              <a:buNone/>
            </a:pPr>
            <a:r>
              <a:rPr lang="en-US" sz="3300" i="1" dirty="0" smtClean="0">
                <a:solidFill>
                  <a:schemeClr val="tx1">
                    <a:lumMod val="85000"/>
                    <a:lumOff val="15000"/>
                  </a:schemeClr>
                </a:solidFill>
              </a:rPr>
              <a:t>74</a:t>
            </a:r>
            <a:r>
              <a:rPr lang="en-US" sz="3300" i="1" baseline="30000" dirty="0" smtClean="0">
                <a:solidFill>
                  <a:schemeClr val="tx1">
                    <a:lumMod val="85000"/>
                    <a:lumOff val="15000"/>
                  </a:schemeClr>
                </a:solidFill>
              </a:rPr>
              <a:t>th</a:t>
            </a:r>
            <a:r>
              <a:rPr lang="en-US" sz="3300" i="1" dirty="0" smtClean="0">
                <a:solidFill>
                  <a:schemeClr val="tx1">
                    <a:lumMod val="85000"/>
                    <a:lumOff val="15000"/>
                  </a:schemeClr>
                </a:solidFill>
              </a:rPr>
              <a:t> </a:t>
            </a:r>
            <a:r>
              <a:rPr lang="en-US" sz="3300" i="1" dirty="0">
                <a:solidFill>
                  <a:schemeClr val="tx1">
                    <a:lumMod val="85000"/>
                    <a:lumOff val="15000"/>
                  </a:schemeClr>
                </a:solidFill>
              </a:rPr>
              <a:t>Legislative </a:t>
            </a:r>
            <a:r>
              <a:rPr lang="en-US" sz="3300" i="1" dirty="0" smtClean="0">
                <a:solidFill>
                  <a:schemeClr val="tx1">
                    <a:lumMod val="85000"/>
                    <a:lumOff val="15000"/>
                  </a:schemeClr>
                </a:solidFill>
              </a:rPr>
              <a:t>Session (1995)</a:t>
            </a:r>
            <a:endParaRPr lang="en-US" sz="3300" i="1" dirty="0">
              <a:solidFill>
                <a:schemeClr val="tx1">
                  <a:lumMod val="85000"/>
                  <a:lumOff val="15000"/>
                </a:schemeClr>
              </a:solidFill>
            </a:endParaRPr>
          </a:p>
          <a:p>
            <a:endParaRPr lang="en-US" dirty="0"/>
          </a:p>
        </p:txBody>
      </p:sp>
    </p:spTree>
    <p:extLst>
      <p:ext uri="{BB962C8B-B14F-4D97-AF65-F5344CB8AC3E}">
        <p14:creationId xmlns:p14="http://schemas.microsoft.com/office/powerpoint/2010/main" val="365286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451903"/>
            <a:ext cx="8229600" cy="5973763"/>
          </a:xfrm>
        </p:spPr>
        <p:txBody>
          <a:bodyPr>
            <a:normAutofit fontScale="92500" lnSpcReduction="20000"/>
          </a:bodyPr>
          <a:lstStyle/>
          <a:p>
            <a:pPr marL="514350" indent="-514350">
              <a:buFont typeface="+mj-lt"/>
              <a:buAutoNum type="arabicPeriod"/>
            </a:pPr>
            <a:r>
              <a:rPr lang="en-US" b="1" dirty="0" smtClean="0">
                <a:solidFill>
                  <a:schemeClr val="accent2">
                    <a:lumMod val="50000"/>
                  </a:schemeClr>
                </a:solidFill>
                <a:effectLst>
                  <a:outerShdw blurRad="38100" dist="38100" dir="2700000" algn="tl">
                    <a:srgbClr val="000000">
                      <a:alpha val="43137"/>
                    </a:srgbClr>
                  </a:outerShdw>
                </a:effectLst>
              </a:rPr>
              <a:t>What are the TEKS?</a:t>
            </a:r>
          </a:p>
          <a:p>
            <a:pPr marL="0" indent="0">
              <a:buNone/>
            </a:pPr>
            <a:r>
              <a:rPr lang="en-US" sz="3000" i="1" dirty="0" smtClean="0">
                <a:solidFill>
                  <a:schemeClr val="tx1">
                    <a:lumMod val="85000"/>
                    <a:lumOff val="15000"/>
                  </a:schemeClr>
                </a:solidFill>
              </a:rPr>
              <a:t>They are state-mandated learning standards for students from elementary through high school in the state; what students should and be able to do in each subject area. </a:t>
            </a:r>
            <a:endParaRPr lang="en-US" sz="3000" i="1" dirty="0">
              <a:solidFill>
                <a:schemeClr val="tx1">
                  <a:lumMod val="85000"/>
                  <a:lumOff val="15000"/>
                </a:schemeClr>
              </a:solidFill>
            </a:endParaRPr>
          </a:p>
          <a:p>
            <a:pPr marL="514350" indent="-514350">
              <a:buFont typeface="+mj-lt"/>
              <a:buAutoNum type="arabicPeriod" startAt="2"/>
            </a:pPr>
            <a:r>
              <a:rPr lang="en-US" b="1" dirty="0" smtClean="0">
                <a:solidFill>
                  <a:schemeClr val="accent2">
                    <a:lumMod val="50000"/>
                  </a:schemeClr>
                </a:solidFill>
                <a:effectLst>
                  <a:outerShdw blurRad="38100" dist="38100" dir="2700000" algn="tl">
                    <a:srgbClr val="000000">
                      <a:alpha val="43137"/>
                    </a:srgbClr>
                  </a:outerShdw>
                </a:effectLst>
              </a:rPr>
              <a:t>Why were the TEKS created?</a:t>
            </a:r>
          </a:p>
          <a:p>
            <a:pPr marL="0" indent="0">
              <a:buNone/>
            </a:pPr>
            <a:r>
              <a:rPr lang="en-US" sz="3000" i="1" dirty="0" smtClean="0">
                <a:solidFill>
                  <a:schemeClr val="tx1">
                    <a:lumMod val="85000"/>
                    <a:lumOff val="15000"/>
                  </a:schemeClr>
                </a:solidFill>
              </a:rPr>
              <a:t>Prior to the creation of the TEKS, Essential Elements were used. It was discovered more specific and clear guidelines were needed so teachers are knowledgeable about what to teach and test. </a:t>
            </a:r>
            <a:endParaRPr lang="en-US" sz="3000" i="1" dirty="0">
              <a:solidFill>
                <a:schemeClr val="tx1">
                  <a:lumMod val="85000"/>
                  <a:lumOff val="15000"/>
                </a:schemeClr>
              </a:solidFill>
            </a:endParaRPr>
          </a:p>
          <a:p>
            <a:pPr marL="514350" indent="-514350">
              <a:buFont typeface="+mj-lt"/>
              <a:buAutoNum type="arabicPeriod" startAt="3"/>
            </a:pPr>
            <a:r>
              <a:rPr lang="en-US" b="1" dirty="0" smtClean="0">
                <a:solidFill>
                  <a:schemeClr val="accent2">
                    <a:lumMod val="50000"/>
                  </a:schemeClr>
                </a:solidFill>
                <a:effectLst>
                  <a:outerShdw blurRad="38100" dist="38100" dir="2700000" algn="tl">
                    <a:srgbClr val="000000">
                      <a:alpha val="43137"/>
                    </a:srgbClr>
                  </a:outerShdw>
                </a:effectLst>
              </a:rPr>
              <a:t>Who developed the TEKS?</a:t>
            </a:r>
          </a:p>
          <a:p>
            <a:pPr marL="0" indent="0">
              <a:buNone/>
            </a:pPr>
            <a:r>
              <a:rPr lang="en-US" sz="3000" i="1" dirty="0" smtClean="0">
                <a:solidFill>
                  <a:schemeClr val="tx1">
                    <a:lumMod val="85000"/>
                    <a:lumOff val="15000"/>
                  </a:schemeClr>
                </a:solidFill>
              </a:rPr>
              <a:t>Groups of teachers, administrators, parents, businesspeople, and members of the general public make up the subject-specific TEKS writing teams.  </a:t>
            </a:r>
            <a:endParaRPr lang="en-US" sz="3000" i="1" dirty="0">
              <a:solidFill>
                <a:schemeClr val="tx1">
                  <a:lumMod val="85000"/>
                  <a:lumOff val="15000"/>
                </a:schemeClr>
              </a:solidFill>
            </a:endParaRPr>
          </a:p>
        </p:txBody>
      </p:sp>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0" y="6457890"/>
            <a:ext cx="6019800" cy="400110"/>
          </a:xfrm>
          <a:prstGeom prst="rect">
            <a:avLst/>
          </a:prstGeom>
          <a:noFill/>
        </p:spPr>
        <p:txBody>
          <a:bodyPr wrap="square" rtlCol="0">
            <a:spAutoFit/>
          </a:bodyPr>
          <a:lstStyle/>
          <a:p>
            <a:r>
              <a:rPr lang="en-US" sz="1000" dirty="0" smtClean="0">
                <a:latin typeface="Bookman Old Style" pitchFamily="18" charset="0"/>
              </a:rPr>
              <a:t>Source: Mathematics &amp; Science TEKS Toolkit, Charles A. Dana Center at University of Texas</a:t>
            </a:r>
          </a:p>
          <a:p>
            <a:r>
              <a:rPr lang="en-US" sz="1000" dirty="0">
                <a:latin typeface="Bookman Old Style" pitchFamily="18" charset="0"/>
              </a:rPr>
              <a:t> http://www.utdanacenter.org/</a:t>
            </a:r>
          </a:p>
        </p:txBody>
      </p:sp>
    </p:spTree>
    <p:extLst>
      <p:ext uri="{BB962C8B-B14F-4D97-AF65-F5344CB8AC3E}">
        <p14:creationId xmlns:p14="http://schemas.microsoft.com/office/powerpoint/2010/main" val="16823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 y="362468"/>
            <a:ext cx="8229600" cy="5878532"/>
          </a:xfrm>
          <a:prstGeom prst="rect">
            <a:avLst/>
          </a:prstGeom>
        </p:spPr>
        <p:txBody>
          <a:bodyPr wrap="square">
            <a:spAutoFit/>
          </a:bodyPr>
          <a:lstStyle/>
          <a:p>
            <a:r>
              <a:rPr lang="en-US" sz="3000" i="1" dirty="0" smtClean="0">
                <a:solidFill>
                  <a:schemeClr val="tx1">
                    <a:lumMod val="85000"/>
                    <a:lumOff val="15000"/>
                  </a:schemeClr>
                </a:solidFill>
              </a:rPr>
              <a:t>The </a:t>
            </a:r>
            <a:r>
              <a:rPr lang="en-US" b="1" i="1" dirty="0">
                <a:solidFill>
                  <a:schemeClr val="accent2">
                    <a:lumMod val="50000"/>
                  </a:schemeClr>
                </a:solidFill>
                <a:effectLst>
                  <a:outerShdw blurRad="38100" dist="38100" dir="2700000" algn="tl">
                    <a:srgbClr val="000000">
                      <a:alpha val="43137"/>
                    </a:srgbClr>
                  </a:outerShdw>
                </a:effectLst>
              </a:rPr>
              <a:t>College and Career Readiness Standards (CCRS) </a:t>
            </a:r>
            <a:r>
              <a:rPr lang="en-US" sz="3000" i="1" dirty="0">
                <a:solidFill>
                  <a:schemeClr val="tx1">
                    <a:lumMod val="85000"/>
                    <a:lumOff val="15000"/>
                  </a:schemeClr>
                </a:solidFill>
              </a:rPr>
              <a:t>program is identifying, defining and implementing college and career readiness </a:t>
            </a:r>
            <a:r>
              <a:rPr lang="en-US" sz="3000" b="1" i="1" dirty="0">
                <a:solidFill>
                  <a:schemeClr val="tx1">
                    <a:lumMod val="85000"/>
                    <a:lumOff val="15000"/>
                  </a:schemeClr>
                </a:solidFill>
              </a:rPr>
              <a:t>educational standards </a:t>
            </a:r>
            <a:r>
              <a:rPr lang="en-US" sz="3000" i="1" dirty="0">
                <a:solidFill>
                  <a:schemeClr val="tx1">
                    <a:lumMod val="85000"/>
                    <a:lumOff val="15000"/>
                  </a:schemeClr>
                </a:solidFill>
              </a:rPr>
              <a:t>in partnership with Texas secondary schools.  </a:t>
            </a:r>
            <a:endParaRPr lang="en-US" sz="3000" i="1" dirty="0" smtClean="0">
              <a:solidFill>
                <a:schemeClr val="tx1">
                  <a:lumMod val="85000"/>
                  <a:lumOff val="15000"/>
                </a:schemeClr>
              </a:solidFill>
            </a:endParaRPr>
          </a:p>
          <a:p>
            <a:r>
              <a:rPr lang="en-US" sz="3000" i="1" dirty="0" smtClean="0">
                <a:solidFill>
                  <a:schemeClr val="tx1">
                    <a:lumMod val="85000"/>
                    <a:lumOff val="15000"/>
                  </a:schemeClr>
                </a:solidFill>
              </a:rPr>
              <a:t>The </a:t>
            </a:r>
            <a:r>
              <a:rPr lang="en-US" sz="3000" i="1" dirty="0">
                <a:solidFill>
                  <a:schemeClr val="tx1">
                    <a:lumMod val="85000"/>
                    <a:lumOff val="15000"/>
                  </a:schemeClr>
                </a:solidFill>
              </a:rPr>
              <a:t>program is a </a:t>
            </a:r>
            <a:r>
              <a:rPr lang="en-US" sz="3000" b="1" i="1" dirty="0">
                <a:solidFill>
                  <a:schemeClr val="tx1">
                    <a:lumMod val="85000"/>
                    <a:lumOff val="15000"/>
                  </a:schemeClr>
                </a:solidFill>
              </a:rPr>
              <a:t>collaboration between the Texas Education Agency and the Texas Higher Education Coordinating Board</a:t>
            </a:r>
            <a:r>
              <a:rPr lang="en-US" sz="3000" i="1" dirty="0">
                <a:solidFill>
                  <a:schemeClr val="tx1">
                    <a:lumMod val="85000"/>
                    <a:lumOff val="15000"/>
                  </a:schemeClr>
                </a:solidFill>
              </a:rPr>
              <a:t>.  </a:t>
            </a:r>
          </a:p>
          <a:p>
            <a:r>
              <a:rPr lang="en-US" sz="3000" i="1" dirty="0" smtClean="0">
                <a:solidFill>
                  <a:schemeClr val="tx1">
                    <a:lumMod val="85000"/>
                    <a:lumOff val="15000"/>
                  </a:schemeClr>
                </a:solidFill>
              </a:rPr>
              <a:t>The </a:t>
            </a:r>
            <a:r>
              <a:rPr lang="en-US" sz="3000" i="1" dirty="0">
                <a:solidFill>
                  <a:schemeClr val="tx1">
                    <a:lumMod val="85000"/>
                    <a:lumOff val="15000"/>
                  </a:schemeClr>
                </a:solidFill>
              </a:rPr>
              <a:t>initiative was formed by the 79th Texas Legislature (3rd Called Session) through House Bill 1, now Section 28.008 of the Texas Education Code.</a:t>
            </a:r>
            <a:r>
              <a:rPr lang="en-US" sz="2800" dirty="0"/>
              <a:t>  </a:t>
            </a:r>
          </a:p>
        </p:txBody>
      </p:sp>
      <p:sp>
        <p:nvSpPr>
          <p:cNvPr id="5" name="TextBox 4"/>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6" name="TextBox 5"/>
          <p:cNvSpPr txBox="1"/>
          <p:nvPr/>
        </p:nvSpPr>
        <p:spPr>
          <a:xfrm>
            <a:off x="11482" y="6257836"/>
            <a:ext cx="7620000" cy="600164"/>
          </a:xfrm>
          <a:prstGeom prst="rect">
            <a:avLst/>
          </a:prstGeom>
          <a:noFill/>
        </p:spPr>
        <p:txBody>
          <a:bodyPr wrap="square" rtlCol="0">
            <a:spAutoFit/>
          </a:bodyPr>
          <a:lstStyle/>
          <a:p>
            <a:r>
              <a:rPr lang="en-US" sz="1100" u="sng" dirty="0" smtClean="0">
                <a:latin typeface="Bookman Old Style" pitchFamily="18" charset="0"/>
              </a:rPr>
              <a:t>Sources</a:t>
            </a:r>
          </a:p>
          <a:p>
            <a:r>
              <a:rPr lang="en-US" sz="1100" dirty="0" smtClean="0">
                <a:latin typeface="Bookman Old Style" pitchFamily="18" charset="0"/>
              </a:rPr>
              <a:t>House Bill 1:  </a:t>
            </a:r>
            <a:r>
              <a:rPr lang="en-US" sz="1100" dirty="0">
                <a:latin typeface="Bookman Old Style" pitchFamily="18" charset="0"/>
              </a:rPr>
              <a:t>http://</a:t>
            </a:r>
            <a:r>
              <a:rPr lang="en-US" sz="1100" dirty="0" smtClean="0">
                <a:latin typeface="Bookman Old Style" pitchFamily="18" charset="0"/>
              </a:rPr>
              <a:t>www.capitol.state.tx.us/tlodocs/793/billtext/html/HB00001F.htm</a:t>
            </a:r>
          </a:p>
          <a:p>
            <a:r>
              <a:rPr lang="en-US" sz="1100" dirty="0">
                <a:latin typeface="Bookman Old Style" pitchFamily="18" charset="0"/>
              </a:rPr>
              <a:t>Section 28.008: http://www.statutes.legis.state.tx.us/Docs/ED/htm/ED.28.htm</a:t>
            </a:r>
          </a:p>
        </p:txBody>
      </p:sp>
    </p:spTree>
    <p:extLst>
      <p:ext uri="{BB962C8B-B14F-4D97-AF65-F5344CB8AC3E}">
        <p14:creationId xmlns:p14="http://schemas.microsoft.com/office/powerpoint/2010/main" val="235044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066800"/>
            <a:ext cx="7620000" cy="3970318"/>
          </a:xfrm>
          <a:prstGeom prst="rect">
            <a:avLst/>
          </a:prstGeom>
          <a:noFill/>
          <a:ln w="38100">
            <a:noFill/>
          </a:ln>
        </p:spPr>
        <p:txBody>
          <a:bodyPr wrap="square" rtlCol="0">
            <a:spAutoFit/>
          </a:bodyPr>
          <a:lstStyle/>
          <a:p>
            <a:pPr algn="ctr"/>
            <a:endParaRPr lang="en-US" sz="6300" b="1" dirty="0" smtClean="0">
              <a:effectLst>
                <a:outerShdw blurRad="38100" dist="38100" dir="2700000" algn="tl">
                  <a:srgbClr val="000000">
                    <a:alpha val="43137"/>
                  </a:srgbClr>
                </a:outerShdw>
              </a:effectLst>
            </a:endParaRPr>
          </a:p>
          <a:p>
            <a:pPr algn="ctr"/>
            <a:r>
              <a:rPr lang="en-US" sz="6300" dirty="0" smtClean="0">
                <a:solidFill>
                  <a:schemeClr val="accent2">
                    <a:lumMod val="50000"/>
                  </a:schemeClr>
                </a:solidFill>
                <a:effectLst>
                  <a:outerShdw blurRad="38100" dist="38100" dir="2700000" algn="tl">
                    <a:srgbClr val="000000">
                      <a:alpha val="43137"/>
                    </a:srgbClr>
                  </a:outerShdw>
                </a:effectLst>
              </a:rPr>
              <a:t>Defining College</a:t>
            </a:r>
          </a:p>
          <a:p>
            <a:pPr algn="ctr"/>
            <a:r>
              <a:rPr lang="en-US" sz="6300" dirty="0" smtClean="0">
                <a:solidFill>
                  <a:schemeClr val="accent2">
                    <a:lumMod val="50000"/>
                  </a:schemeClr>
                </a:solidFill>
                <a:effectLst>
                  <a:outerShdw blurRad="38100" dist="38100" dir="2700000" algn="tl">
                    <a:srgbClr val="000000">
                      <a:alpha val="43137"/>
                    </a:srgbClr>
                  </a:outerShdw>
                </a:effectLst>
              </a:rPr>
              <a:t>And </a:t>
            </a:r>
          </a:p>
          <a:p>
            <a:pPr algn="ctr"/>
            <a:r>
              <a:rPr lang="en-US" sz="6300" dirty="0" smtClean="0">
                <a:solidFill>
                  <a:schemeClr val="accent2">
                    <a:lumMod val="50000"/>
                  </a:schemeClr>
                </a:solidFill>
                <a:effectLst>
                  <a:outerShdw blurRad="38100" dist="38100" dir="2700000" algn="tl">
                    <a:srgbClr val="000000">
                      <a:alpha val="43137"/>
                    </a:srgbClr>
                  </a:outerShdw>
                </a:effectLst>
              </a:rPr>
              <a:t>Career Readiness</a:t>
            </a:r>
            <a:endParaRPr lang="en-US" sz="630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
        <p:nvSpPr>
          <p:cNvPr id="7" name="Rectangle 6"/>
          <p:cNvSpPr/>
          <p:nvPr/>
        </p:nvSpPr>
        <p:spPr>
          <a:xfrm>
            <a:off x="838200" y="685800"/>
            <a:ext cx="7620000" cy="4800600"/>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75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b="1" i="1" dirty="0" smtClean="0">
                <a:solidFill>
                  <a:schemeClr val="accent2">
                    <a:lumMod val="50000"/>
                  </a:schemeClr>
                </a:solidFill>
                <a:effectLst>
                  <a:outerShdw blurRad="38100" dist="38100" dir="2700000" algn="tl">
                    <a:srgbClr val="000000">
                      <a:alpha val="43137"/>
                    </a:srgbClr>
                  </a:outerShdw>
                </a:effectLst>
              </a:rPr>
              <a:t>Assessment</a:t>
            </a:r>
            <a:endParaRPr lang="en-US" sz="4800" b="1" i="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pPr marL="0" indent="0" algn="ctr">
              <a:buNone/>
            </a:pPr>
            <a:r>
              <a:rPr lang="en-US" i="1" dirty="0" smtClean="0">
                <a:solidFill>
                  <a:schemeClr val="tx1">
                    <a:lumMod val="85000"/>
                    <a:lumOff val="15000"/>
                  </a:schemeClr>
                </a:solidFill>
              </a:rPr>
              <a:t>In </a:t>
            </a:r>
            <a:r>
              <a:rPr lang="en-US" i="1" dirty="0">
                <a:solidFill>
                  <a:schemeClr val="tx1">
                    <a:lumMod val="85000"/>
                    <a:lumOff val="15000"/>
                  </a:schemeClr>
                </a:solidFill>
              </a:rPr>
              <a:t>a standards-based curriculum, assessment is viewed not only as a final product (summative</a:t>
            </a:r>
            <a:r>
              <a:rPr lang="en-US" i="1" dirty="0" smtClean="0">
                <a:solidFill>
                  <a:schemeClr val="tx1">
                    <a:lumMod val="85000"/>
                    <a:lumOff val="15000"/>
                  </a:schemeClr>
                </a:solidFill>
              </a:rPr>
              <a:t>), </a:t>
            </a:r>
            <a:r>
              <a:rPr lang="en-US" i="1" dirty="0">
                <a:solidFill>
                  <a:schemeClr val="tx1">
                    <a:lumMod val="85000"/>
                    <a:lumOff val="15000"/>
                  </a:schemeClr>
                </a:solidFill>
              </a:rPr>
              <a:t>but also as a continual process (formative) that </a:t>
            </a:r>
            <a:r>
              <a:rPr lang="en-US" b="1" i="1" dirty="0">
                <a:solidFill>
                  <a:schemeClr val="tx1">
                    <a:lumMod val="85000"/>
                    <a:lumOff val="15000"/>
                  </a:schemeClr>
                </a:solidFill>
              </a:rPr>
              <a:t>provides pupil performance data to teachers and students regarding their progress towards achieving the </a:t>
            </a:r>
            <a:r>
              <a:rPr lang="en-US" b="1" i="1" dirty="0" smtClean="0">
                <a:solidFill>
                  <a:schemeClr val="tx1">
                    <a:lumMod val="85000"/>
                    <a:lumOff val="15000"/>
                  </a:schemeClr>
                </a:solidFill>
              </a:rPr>
              <a:t>standards.</a:t>
            </a:r>
            <a:endParaRPr lang="en-US" i="1" dirty="0">
              <a:solidFill>
                <a:schemeClr val="tx1">
                  <a:lumMod val="85000"/>
                  <a:lumOff val="15000"/>
                </a:schemeClr>
              </a:solidFill>
            </a:endParaRPr>
          </a:p>
          <a:p>
            <a:pPr marL="0" indent="0" algn="ctr">
              <a:buNone/>
            </a:pPr>
            <a:r>
              <a:rPr lang="en-US" i="1" dirty="0" smtClean="0">
                <a:solidFill>
                  <a:schemeClr val="tx1">
                    <a:lumMod val="85000"/>
                    <a:lumOff val="15000"/>
                  </a:schemeClr>
                </a:solidFill>
              </a:rPr>
              <a:t>Therefore</a:t>
            </a:r>
            <a:r>
              <a:rPr lang="en-US" i="1" dirty="0">
                <a:solidFill>
                  <a:schemeClr val="tx1">
                    <a:lumMod val="85000"/>
                    <a:lumOff val="15000"/>
                  </a:schemeClr>
                </a:solidFill>
              </a:rPr>
              <a:t>, it is necessary to </a:t>
            </a:r>
            <a:r>
              <a:rPr lang="en-US" b="1" i="1" dirty="0">
                <a:solidFill>
                  <a:schemeClr val="tx1">
                    <a:lumMod val="85000"/>
                    <a:lumOff val="15000"/>
                  </a:schemeClr>
                </a:solidFill>
              </a:rPr>
              <a:t>move beyond testing methods which concentrate on memory, and develop those which measure understanding and application</a:t>
            </a:r>
            <a:r>
              <a:rPr lang="en-US" i="1" dirty="0">
                <a:solidFill>
                  <a:schemeClr val="tx1">
                    <a:lumMod val="85000"/>
                    <a:lumOff val="15000"/>
                  </a:schemeClr>
                </a:solidFill>
              </a:rPr>
              <a:t> (Genesee, et.al., 1998; Winters, 1995). </a:t>
            </a:r>
          </a:p>
          <a:p>
            <a:endParaRPr lang="en-US" dirty="0"/>
          </a:p>
        </p:txBody>
      </p:sp>
      <p:sp>
        <p:nvSpPr>
          <p:cNvPr id="5" name="TextBox 4"/>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6" name="TextBox 5"/>
          <p:cNvSpPr txBox="1"/>
          <p:nvPr/>
        </p:nvSpPr>
        <p:spPr>
          <a:xfrm>
            <a:off x="-76200" y="6304811"/>
            <a:ext cx="6781800" cy="584775"/>
          </a:xfrm>
          <a:prstGeom prst="rect">
            <a:avLst/>
          </a:prstGeom>
          <a:noFill/>
        </p:spPr>
        <p:txBody>
          <a:bodyPr wrap="square" rtlCol="0">
            <a:spAutoFit/>
          </a:bodyPr>
          <a:lstStyle/>
          <a:p>
            <a:r>
              <a:rPr lang="en-US" sz="800" dirty="0">
                <a:latin typeface="Bookman Old Style" pitchFamily="18" charset="0"/>
              </a:rPr>
              <a:t>Genesee, F. Gottlieb, M. Katz, A. Malone, M. Managing the assessment process. (1998). Virginia: </a:t>
            </a:r>
            <a:r>
              <a:rPr lang="en-US" sz="800" dirty="0" smtClean="0">
                <a:latin typeface="Bookman Old Style" pitchFamily="18" charset="0"/>
              </a:rPr>
              <a:t>TESOL</a:t>
            </a:r>
          </a:p>
          <a:p>
            <a:r>
              <a:rPr lang="en-US" sz="800" dirty="0">
                <a:latin typeface="Bookman Old Style" pitchFamily="18" charset="0"/>
              </a:rPr>
              <a:t>Winters, R.E. (1995). National Standards in Education: How we should arrive at them, why we should arrive at them and why we have not arrived at them yet. The Claremont Graduate School. </a:t>
            </a:r>
            <a:endParaRPr lang="en-US" sz="800" dirty="0" smtClean="0">
              <a:latin typeface="Bookman Old Style" pitchFamily="18" charset="0"/>
            </a:endParaRPr>
          </a:p>
          <a:p>
            <a:r>
              <a:rPr lang="en-US" sz="800" dirty="0">
                <a:latin typeface="Bookman Old Style" pitchFamily="18" charset="0"/>
              </a:rPr>
              <a:t>Retrieved from: http://www.etni.org.il/red/etninews/issue4/whystandard.html</a:t>
            </a:r>
          </a:p>
        </p:txBody>
      </p:sp>
    </p:spTree>
    <p:extLst>
      <p:ext uri="{BB962C8B-B14F-4D97-AF65-F5344CB8AC3E}">
        <p14:creationId xmlns:p14="http://schemas.microsoft.com/office/powerpoint/2010/main" val="26752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229600" cy="1143000"/>
          </a:xfrm>
        </p:spPr>
        <p:txBody>
          <a:bodyPr>
            <a:normAutofit/>
          </a:bodyPr>
          <a:lstStyle/>
          <a:p>
            <a:r>
              <a:rPr lang="en-US" sz="4800" b="1" i="1" dirty="0" smtClean="0">
                <a:solidFill>
                  <a:schemeClr val="accent2">
                    <a:lumMod val="50000"/>
                  </a:schemeClr>
                </a:solidFill>
                <a:effectLst>
                  <a:outerShdw blurRad="38100" dist="38100" dir="2700000" algn="tl">
                    <a:srgbClr val="000000">
                      <a:alpha val="43137"/>
                    </a:srgbClr>
                  </a:outerShdw>
                </a:effectLst>
              </a:rPr>
              <a:t>What are the Assessments?</a:t>
            </a:r>
            <a:endParaRPr lang="en-US" sz="4800" b="1" i="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solidFill>
                  <a:schemeClr val="tx1">
                    <a:lumMod val="85000"/>
                    <a:lumOff val="15000"/>
                  </a:schemeClr>
                </a:solidFill>
              </a:rPr>
              <a:t>Texas Assessment of Knowledge and Skills (TAKS)</a:t>
            </a:r>
          </a:p>
          <a:p>
            <a:pPr marL="571500" indent="-571500">
              <a:buFont typeface="+mj-lt"/>
              <a:buAutoNum type="romanUcPeriod"/>
            </a:pPr>
            <a:r>
              <a:rPr lang="en-US" dirty="0">
                <a:solidFill>
                  <a:schemeClr val="tx1">
                    <a:lumMod val="85000"/>
                    <a:lumOff val="15000"/>
                  </a:schemeClr>
                </a:solidFill>
              </a:rPr>
              <a:t>State of Texas Assessment of Academic Readiness (</a:t>
            </a:r>
            <a:r>
              <a:rPr lang="en-US" dirty="0" smtClean="0">
                <a:solidFill>
                  <a:schemeClr val="tx1">
                    <a:lumMod val="85000"/>
                    <a:lumOff val="15000"/>
                  </a:schemeClr>
                </a:solidFill>
              </a:rPr>
              <a:t>STAAR)</a:t>
            </a:r>
          </a:p>
          <a:p>
            <a:pPr marL="971550" lvl="1" indent="-571500">
              <a:buFont typeface="+mj-lt"/>
              <a:buAutoNum type="alphaLcPeriod"/>
            </a:pPr>
            <a:r>
              <a:rPr lang="en-US" sz="3200" dirty="0" smtClean="0">
                <a:solidFill>
                  <a:schemeClr val="tx1">
                    <a:lumMod val="85000"/>
                    <a:lumOff val="15000"/>
                  </a:schemeClr>
                </a:solidFill>
              </a:rPr>
              <a:t>Grades 3-8</a:t>
            </a:r>
          </a:p>
          <a:p>
            <a:pPr marL="971550" lvl="1" indent="-571500">
              <a:buFont typeface="+mj-lt"/>
              <a:buAutoNum type="alphaLcPeriod"/>
            </a:pPr>
            <a:r>
              <a:rPr lang="en-US" sz="3200" dirty="0" smtClean="0">
                <a:solidFill>
                  <a:schemeClr val="tx1">
                    <a:lumMod val="85000"/>
                    <a:lumOff val="15000"/>
                  </a:schemeClr>
                </a:solidFill>
              </a:rPr>
              <a:t>End </a:t>
            </a:r>
            <a:r>
              <a:rPr lang="en-US" sz="3200" dirty="0">
                <a:solidFill>
                  <a:schemeClr val="tx1">
                    <a:lumMod val="85000"/>
                    <a:lumOff val="15000"/>
                  </a:schemeClr>
                </a:solidFill>
              </a:rPr>
              <a:t>of Course (EOC</a:t>
            </a:r>
            <a:r>
              <a:rPr lang="en-US" sz="3200" dirty="0" smtClean="0">
                <a:solidFill>
                  <a:schemeClr val="tx1">
                    <a:lumMod val="85000"/>
                    <a:lumOff val="15000"/>
                  </a:schemeClr>
                </a:solidFill>
              </a:rPr>
              <a:t>)</a:t>
            </a:r>
          </a:p>
          <a:p>
            <a:pPr marL="571500" indent="-571500">
              <a:buFont typeface="+mj-lt"/>
              <a:buAutoNum type="romanUcPeriod"/>
            </a:pPr>
            <a:r>
              <a:rPr lang="en-US" dirty="0" smtClean="0">
                <a:solidFill>
                  <a:schemeClr val="tx1">
                    <a:lumMod val="85000"/>
                    <a:lumOff val="15000"/>
                  </a:schemeClr>
                </a:solidFill>
              </a:rPr>
              <a:t>Texas Success Initiative (TSI)</a:t>
            </a:r>
            <a:endParaRPr lang="en-US" dirty="0">
              <a:solidFill>
                <a:schemeClr val="tx1">
                  <a:lumMod val="85000"/>
                  <a:lumOff val="15000"/>
                </a:schemeClr>
              </a:solidFill>
            </a:endParaRPr>
          </a:p>
          <a:p>
            <a:pPr marL="0" indent="0">
              <a:buNone/>
            </a:pPr>
            <a:endParaRPr lang="en-US" dirty="0"/>
          </a:p>
        </p:txBody>
      </p:sp>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71845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idx="4294967295"/>
          </p:nvPr>
        </p:nvSpPr>
        <p:spPr>
          <a:xfrm>
            <a:off x="0" y="-27140"/>
            <a:ext cx="9144000" cy="815975"/>
          </a:xfrm>
        </p:spPr>
        <p:txBody>
          <a:bodyPr>
            <a:normAutofit/>
          </a:bodyPr>
          <a:lstStyle/>
          <a:p>
            <a:r>
              <a:rPr lang="en-US" sz="2800" b="1" i="1" u="sng" dirty="0" smtClean="0">
                <a:solidFill>
                  <a:schemeClr val="accent2">
                    <a:lumMod val="50000"/>
                  </a:schemeClr>
                </a:solidFill>
                <a:effectLst>
                  <a:outerShdw blurRad="38100" dist="38100" dir="2700000" algn="tl">
                    <a:srgbClr val="000000">
                      <a:alpha val="43137"/>
                    </a:srgbClr>
                  </a:outerShdw>
                </a:effectLst>
              </a:rPr>
              <a:t>What’s the Difference?</a:t>
            </a:r>
            <a:endParaRPr lang="en-US" sz="2800" b="1" i="1" u="sng" dirty="0">
              <a:solidFill>
                <a:schemeClr val="accent2">
                  <a:lumMod val="50000"/>
                </a:schemeClr>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172087552"/>
              </p:ext>
            </p:extLst>
          </p:nvPr>
        </p:nvGraphicFramePr>
        <p:xfrm>
          <a:off x="263568" y="643425"/>
          <a:ext cx="8686800" cy="5559811"/>
        </p:xfrm>
        <a:graphic>
          <a:graphicData uri="http://schemas.openxmlformats.org/drawingml/2006/table">
            <a:tbl>
              <a:tblPr firstRow="1" bandRow="1">
                <a:tableStyleId>{21E4AEA4-8DFA-4A89-87EB-49C32662AFE0}</a:tableStyleId>
              </a:tblPr>
              <a:tblGrid>
                <a:gridCol w="1565232"/>
                <a:gridCol w="3200400"/>
                <a:gridCol w="3921168"/>
              </a:tblGrid>
              <a:tr h="264104">
                <a:tc>
                  <a:txBody>
                    <a:bodyPr/>
                    <a:lstStyle/>
                    <a:p>
                      <a:pPr algn="l"/>
                      <a:endParaRPr lang="en-US" b="1"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accent2">
                        <a:lumMod val="75000"/>
                      </a:schemeClr>
                    </a:solidFill>
                  </a:tcPr>
                </a:tc>
                <a:tc>
                  <a:txBody>
                    <a:bodyPr/>
                    <a:lstStyle/>
                    <a:p>
                      <a:pPr algn="l"/>
                      <a:r>
                        <a:rPr lang="en-US" dirty="0" smtClean="0"/>
                        <a:t>TAKS</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accent2">
                        <a:lumMod val="75000"/>
                      </a:schemeClr>
                    </a:solidFill>
                  </a:tcPr>
                </a:tc>
                <a:tc>
                  <a:txBody>
                    <a:bodyPr/>
                    <a:lstStyle/>
                    <a:p>
                      <a:pPr algn="l"/>
                      <a:r>
                        <a:rPr lang="en-US" dirty="0" smtClean="0"/>
                        <a:t>STAAR</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accent2">
                        <a:lumMod val="75000"/>
                      </a:schemeClr>
                    </a:solidFill>
                  </a:tcPr>
                </a:tc>
              </a:tr>
              <a:tr h="713491">
                <a:tc>
                  <a:txBody>
                    <a:bodyPr/>
                    <a:lstStyle/>
                    <a:p>
                      <a:pPr algn="l"/>
                      <a:r>
                        <a:rPr lang="en-US" b="1" dirty="0" smtClean="0">
                          <a:solidFill>
                            <a:schemeClr val="accent2">
                              <a:lumMod val="50000"/>
                            </a:schemeClr>
                          </a:solidFill>
                        </a:rPr>
                        <a:t>Assessed Curriculum</a:t>
                      </a:r>
                      <a:endParaRPr lang="en-US" b="1" dirty="0">
                        <a:solidFill>
                          <a:schemeClr val="accent2">
                            <a:lumMod val="50000"/>
                          </a:schemeClr>
                        </a:solidFill>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l"/>
                      <a:r>
                        <a:rPr lang="en-US" dirty="0" smtClean="0"/>
                        <a:t>Grade-level assessments assess content from multiple courses.</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l"/>
                      <a:r>
                        <a:rPr lang="en-US" dirty="0" smtClean="0"/>
                        <a:t>Assessments will assess only curriculum</a:t>
                      </a:r>
                      <a:r>
                        <a:rPr lang="en-US" baseline="0" dirty="0" smtClean="0"/>
                        <a:t> for that grade and course.</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713491">
                <a:tc>
                  <a:txBody>
                    <a:bodyPr/>
                    <a:lstStyle/>
                    <a:p>
                      <a:pPr algn="l"/>
                      <a:r>
                        <a:rPr lang="en-US" b="1" dirty="0" smtClean="0">
                          <a:solidFill>
                            <a:schemeClr val="accent2">
                              <a:lumMod val="50000"/>
                            </a:schemeClr>
                          </a:solidFill>
                        </a:rPr>
                        <a:t>Rigor of Assessment</a:t>
                      </a:r>
                      <a:endParaRPr lang="en-US" b="1" dirty="0">
                        <a:solidFill>
                          <a:schemeClr val="accent2">
                            <a:lumMod val="50000"/>
                          </a:schemeClr>
                        </a:solidFill>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l"/>
                      <a:r>
                        <a:rPr lang="en-US" dirty="0" smtClean="0"/>
                        <a:t>Rigor</a:t>
                      </a:r>
                      <a:r>
                        <a:rPr lang="en-US" baseline="0" dirty="0" smtClean="0"/>
                        <a:t> based upon standards set in 2003; students have outgrown the assessments. </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l"/>
                      <a:r>
                        <a:rPr lang="en-US" dirty="0" smtClean="0"/>
                        <a:t>Assessments will be longer and include more rigorous</a:t>
                      </a:r>
                      <a:r>
                        <a:rPr lang="en-US" baseline="0" dirty="0" smtClean="0"/>
                        <a:t> items; Skills will be assessed at a greater depth and cognitive complexity. </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713491">
                <a:tc>
                  <a:txBody>
                    <a:bodyPr/>
                    <a:lstStyle/>
                    <a:p>
                      <a:pPr algn="l"/>
                      <a:r>
                        <a:rPr lang="en-US" b="1" dirty="0" smtClean="0">
                          <a:solidFill>
                            <a:schemeClr val="accent2">
                              <a:lumMod val="50000"/>
                            </a:schemeClr>
                          </a:solidFill>
                        </a:rPr>
                        <a:t>Performance Standards</a:t>
                      </a:r>
                      <a:endParaRPr lang="en-US" b="1" dirty="0">
                        <a:solidFill>
                          <a:schemeClr val="accent2">
                            <a:lumMod val="50000"/>
                          </a:schemeClr>
                        </a:solidFill>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l"/>
                      <a:r>
                        <a:rPr lang="en-US" dirty="0" smtClean="0"/>
                        <a:t>Standards are set separately</a:t>
                      </a:r>
                      <a:r>
                        <a:rPr lang="en-US" baseline="0" dirty="0" smtClean="0"/>
                        <a:t> for each grade and subject. </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l"/>
                      <a:r>
                        <a:rPr lang="en-US" dirty="0" smtClean="0"/>
                        <a:t>Standards will be set as an aligned system</a:t>
                      </a:r>
                      <a:r>
                        <a:rPr lang="en-US" baseline="0" dirty="0" smtClean="0"/>
                        <a:t> and based on data from studies from other states, national, and international assessments. </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13372">
                <a:tc>
                  <a:txBody>
                    <a:bodyPr/>
                    <a:lstStyle/>
                    <a:p>
                      <a:pPr algn="l"/>
                      <a:r>
                        <a:rPr lang="en-US" b="1" dirty="0" smtClean="0">
                          <a:solidFill>
                            <a:schemeClr val="accent2">
                              <a:lumMod val="50000"/>
                            </a:schemeClr>
                          </a:solidFill>
                        </a:rPr>
                        <a:t>Testing Days</a:t>
                      </a:r>
                    </a:p>
                    <a:p>
                      <a:pPr algn="l"/>
                      <a:r>
                        <a:rPr lang="en-US" b="1" dirty="0" smtClean="0">
                          <a:solidFill>
                            <a:schemeClr val="accent2">
                              <a:lumMod val="50000"/>
                            </a:schemeClr>
                          </a:solidFill>
                        </a:rPr>
                        <a:t>(Grades 9-11)</a:t>
                      </a:r>
                      <a:endParaRPr lang="en-US" b="1" dirty="0">
                        <a:solidFill>
                          <a:schemeClr val="accent2">
                            <a:lumMod val="50000"/>
                          </a:schemeClr>
                        </a:solidFill>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l"/>
                      <a:r>
                        <a:rPr lang="en-US" dirty="0" smtClean="0"/>
                        <a:t>13 (25 with exit level retesting)</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l"/>
                      <a:r>
                        <a:rPr lang="en-US" dirty="0" smtClean="0"/>
                        <a:t>15 (45 with retesting)</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713491">
                <a:tc>
                  <a:txBody>
                    <a:bodyPr/>
                    <a:lstStyle/>
                    <a:p>
                      <a:pPr algn="l"/>
                      <a:r>
                        <a:rPr lang="en-US" b="1" dirty="0" smtClean="0">
                          <a:solidFill>
                            <a:schemeClr val="accent2">
                              <a:lumMod val="50000"/>
                            </a:schemeClr>
                          </a:solidFill>
                        </a:rPr>
                        <a:t>Measures of Student Progress</a:t>
                      </a:r>
                      <a:endParaRPr lang="en-US" b="1" dirty="0">
                        <a:solidFill>
                          <a:schemeClr val="accent2">
                            <a:lumMod val="50000"/>
                          </a:schemeClr>
                        </a:solidFill>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l"/>
                      <a:r>
                        <a:rPr lang="en-US" dirty="0" smtClean="0"/>
                        <a:t>Growth measures were developed after TAKS program</a:t>
                      </a:r>
                      <a:r>
                        <a:rPr lang="en-US" baseline="0" dirty="0" smtClean="0"/>
                        <a:t> was established and provide information on whether student is on track to meet standards.</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l"/>
                      <a:r>
                        <a:rPr lang="en-US" dirty="0" smtClean="0"/>
                        <a:t>Growth</a:t>
                      </a:r>
                      <a:r>
                        <a:rPr lang="en-US" baseline="0" dirty="0" smtClean="0"/>
                        <a:t> measures will be developed as STAAR is implemented and will provide early-warning indicators for students who are not on track.</a:t>
                      </a:r>
                      <a:endParaRPr lang="en-US"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TextBox 8"/>
          <p:cNvSpPr txBox="1"/>
          <p:nvPr/>
        </p:nvSpPr>
        <p:spPr>
          <a:xfrm>
            <a:off x="0" y="6442502"/>
            <a:ext cx="5257800" cy="415498"/>
          </a:xfrm>
          <a:prstGeom prst="rect">
            <a:avLst/>
          </a:prstGeom>
          <a:noFill/>
        </p:spPr>
        <p:txBody>
          <a:bodyPr wrap="square" rtlCol="0">
            <a:spAutoFit/>
          </a:bodyPr>
          <a:lstStyle/>
          <a:p>
            <a:r>
              <a:rPr lang="en-US" sz="1000" dirty="0" smtClean="0">
                <a:latin typeface="Bookman Old Style" pitchFamily="18" charset="0"/>
              </a:rPr>
              <a:t>Source: House Bill 3 Transition Plan, Chapter One</a:t>
            </a:r>
          </a:p>
          <a:p>
            <a:r>
              <a:rPr lang="en-US" sz="1000" dirty="0">
                <a:latin typeface="Bookman Old Style" pitchFamily="18" charset="0"/>
              </a:rPr>
              <a:t>http://www.tea.state.tx.us/student.assessment/hb3plan/</a:t>
            </a:r>
          </a:p>
        </p:txBody>
      </p:sp>
    </p:spTree>
    <p:extLst>
      <p:ext uri="{BB962C8B-B14F-4D97-AF65-F5344CB8AC3E}">
        <p14:creationId xmlns:p14="http://schemas.microsoft.com/office/powerpoint/2010/main" val="164155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1524000"/>
          </a:xfrm>
        </p:spPr>
        <p:txBody>
          <a:bodyPr/>
          <a:lstStyle/>
          <a:p>
            <a:pPr algn="ctr" eaLnBrk="1" fontAlgn="auto" hangingPunct="1">
              <a:spcAft>
                <a:spcPts val="0"/>
              </a:spcAft>
              <a:defRPr/>
            </a:pPr>
            <a:r>
              <a:rPr lang="en-US" dirty="0" smtClean="0">
                <a:latin typeface="Calibri" pitchFamily="34" charset="0"/>
                <a:cs typeface="Arial" pitchFamily="34" charset="0"/>
              </a:rPr>
              <a:t>STAAR Performance Standards</a:t>
            </a:r>
            <a:r>
              <a:rPr lang="en-US" dirty="0" smtClean="0">
                <a:solidFill>
                  <a:schemeClr val="tx2">
                    <a:tint val="100000"/>
                    <a:satMod val="250000"/>
                  </a:schemeClr>
                </a:solidFill>
                <a:latin typeface="Calibri" pitchFamily="34" charset="0"/>
                <a:cs typeface="Arial" pitchFamily="34" charset="0"/>
              </a:rPr>
              <a:t/>
            </a:r>
            <a:br>
              <a:rPr lang="en-US" dirty="0" smtClean="0">
                <a:solidFill>
                  <a:schemeClr val="tx2">
                    <a:tint val="100000"/>
                    <a:satMod val="250000"/>
                  </a:schemeClr>
                </a:solidFill>
                <a:latin typeface="Calibri" pitchFamily="34" charset="0"/>
                <a:cs typeface="Arial" pitchFamily="34" charset="0"/>
              </a:rPr>
            </a:br>
            <a:endParaRPr lang="en-US" dirty="0">
              <a:solidFill>
                <a:schemeClr val="tx2">
                  <a:tint val="100000"/>
                  <a:satMod val="250000"/>
                </a:schemeClr>
              </a:solidFill>
              <a:latin typeface="Calibri" pitchFamily="34" charset="0"/>
              <a:cs typeface="Arial" pitchFamily="34" charset="0"/>
            </a:endParaRPr>
          </a:p>
        </p:txBody>
      </p:sp>
      <p:sp>
        <p:nvSpPr>
          <p:cNvPr id="48130" name="Content Placeholder 5"/>
          <p:cNvSpPr>
            <a:spLocks noGrp="1"/>
          </p:cNvSpPr>
          <p:nvPr>
            <p:ph idx="1"/>
          </p:nvPr>
        </p:nvSpPr>
        <p:spPr>
          <a:xfrm>
            <a:off x="457200" y="1295400"/>
            <a:ext cx="8229600" cy="5334000"/>
          </a:xfrm>
        </p:spPr>
        <p:txBody>
          <a:bodyPr/>
          <a:lstStyle/>
          <a:p>
            <a:pPr eaLnBrk="1" hangingPunct="1"/>
            <a:r>
              <a:rPr lang="en-US" dirty="0" smtClean="0">
                <a:latin typeface="Calibri" pitchFamily="34" charset="0"/>
                <a:cs typeface="Arial" pitchFamily="34" charset="0"/>
              </a:rPr>
              <a:t>Under STAAR, standards are set as an aligned system across courses within a content area and are set based on data from empirical studies of other state, national, and international assessments as well as on test content.</a:t>
            </a:r>
          </a:p>
        </p:txBody>
      </p:sp>
      <p:sp>
        <p:nvSpPr>
          <p:cNvPr id="6" name="Slide Number Placeholder 3"/>
          <p:cNvSpPr>
            <a:spLocks noGrp="1"/>
          </p:cNvSpPr>
          <p:nvPr/>
        </p:nvSpPr>
        <p:spPr>
          <a:xfrm>
            <a:off x="7467600" y="6391175"/>
            <a:ext cx="1676400" cy="365125"/>
          </a:xfrm>
          <a:prstGeom prst="rect">
            <a:avLst/>
          </a:prstGeom>
        </p:spPr>
        <p:txBody>
          <a:bodyPr vert="horz" lIns="91440" rIns="0" anchor="b"/>
          <a:lstStyle>
            <a:defPPr>
              <a:defRPr lang="en-US"/>
            </a:defPPr>
            <a:lvl1pPr algn="r" rtl="0" eaLnBrk="0" fontAlgn="base" hangingPunct="0">
              <a:spcBef>
                <a:spcPct val="0"/>
              </a:spcBef>
              <a:spcAft>
                <a:spcPct val="0"/>
              </a:spcAft>
              <a:defRPr kumimoji="1" sz="1400" b="1" kern="1200">
                <a:solidFill>
                  <a:schemeClr val="tx2">
                    <a:shade val="50000"/>
                  </a:schemeClr>
                </a:solidFill>
                <a:latin typeface="Times New Roman" pitchFamily="18" charset="0"/>
                <a:ea typeface="+mn-ea"/>
                <a:cs typeface="+mn-cs"/>
              </a:defRPr>
            </a:lvl1pPr>
            <a:lvl2pPr marL="457200" algn="l" rtl="0" fontAlgn="base">
              <a:spcBef>
                <a:spcPct val="0"/>
              </a:spcBef>
              <a:spcAft>
                <a:spcPct val="0"/>
              </a:spcAft>
              <a:defRPr kumimoji="1" sz="2400" b="1"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b="1"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b="1"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b="1" kern="1200">
                <a:solidFill>
                  <a:schemeClr val="tx1"/>
                </a:solidFill>
                <a:latin typeface="Times New Roman" pitchFamily="18" charset="0"/>
                <a:ea typeface="+mn-ea"/>
                <a:cs typeface="+mn-cs"/>
              </a:defRPr>
            </a:lvl5pPr>
            <a:lvl6pPr marL="2286000" algn="l" defTabSz="914400" rtl="0" eaLnBrk="1" latinLnBrk="0" hangingPunct="1">
              <a:defRPr kumimoji="1" sz="2400" b="1" kern="1200">
                <a:solidFill>
                  <a:schemeClr val="tx1"/>
                </a:solidFill>
                <a:latin typeface="Times New Roman" pitchFamily="18" charset="0"/>
                <a:ea typeface="+mn-ea"/>
                <a:cs typeface="+mn-cs"/>
              </a:defRPr>
            </a:lvl6pPr>
            <a:lvl7pPr marL="2743200" algn="l" defTabSz="914400" rtl="0" eaLnBrk="1" latinLnBrk="0" hangingPunct="1">
              <a:defRPr kumimoji="1" sz="2400" b="1" kern="1200">
                <a:solidFill>
                  <a:schemeClr val="tx1"/>
                </a:solidFill>
                <a:latin typeface="Times New Roman" pitchFamily="18" charset="0"/>
                <a:ea typeface="+mn-ea"/>
                <a:cs typeface="+mn-cs"/>
              </a:defRPr>
            </a:lvl7pPr>
            <a:lvl8pPr marL="3200400" algn="l" defTabSz="914400" rtl="0" eaLnBrk="1" latinLnBrk="0" hangingPunct="1">
              <a:defRPr kumimoji="1" sz="2400" b="1" kern="1200">
                <a:solidFill>
                  <a:schemeClr val="tx1"/>
                </a:solidFill>
                <a:latin typeface="Times New Roman" pitchFamily="18" charset="0"/>
                <a:ea typeface="+mn-ea"/>
                <a:cs typeface="+mn-cs"/>
              </a:defRPr>
            </a:lvl8pPr>
            <a:lvl9pPr marL="3657600" algn="l" defTabSz="914400" rtl="0" eaLnBrk="1" latinLnBrk="0" hangingPunct="1">
              <a:defRPr kumimoji="1" sz="2400" b="1" kern="1200">
                <a:solidFill>
                  <a:schemeClr val="tx1"/>
                </a:solidFill>
                <a:latin typeface="Times New Roman" pitchFamily="18" charset="0"/>
                <a:ea typeface="+mn-ea"/>
                <a:cs typeface="+mn-cs"/>
              </a:defRPr>
            </a:lvl9pPr>
          </a:lstStyle>
          <a:p>
            <a:pPr algn="ctr">
              <a:defRPr/>
            </a:pPr>
            <a:fld id="{D2B0D0BB-C7BE-430D-9F50-93F48E377053}" type="slidenum">
              <a:rPr lang="en-US" smtClean="0">
                <a:solidFill>
                  <a:srgbClr val="1F497D">
                    <a:shade val="50000"/>
                  </a:srgbClr>
                </a:solidFill>
              </a:rPr>
              <a:pPr algn="ctr">
                <a:defRPr/>
              </a:pPr>
              <a:t>33</a:t>
            </a:fld>
            <a:endParaRPr lang="en-US" dirty="0">
              <a:solidFill>
                <a:srgbClr val="1F497D">
                  <a:shade val="50000"/>
                </a:srgbClr>
              </a:solidFill>
            </a:endParaRPr>
          </a:p>
        </p:txBody>
      </p:sp>
    </p:spTree>
    <p:extLst>
      <p:ext uri="{BB962C8B-B14F-4D97-AF65-F5344CB8AC3E}">
        <p14:creationId xmlns:p14="http://schemas.microsoft.com/office/powerpoint/2010/main" val="4936752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1524000"/>
          </a:xfrm>
        </p:spPr>
        <p:txBody>
          <a:bodyPr/>
          <a:lstStyle/>
          <a:p>
            <a:pPr algn="ctr" eaLnBrk="1" fontAlgn="auto" hangingPunct="1">
              <a:spcAft>
                <a:spcPts val="0"/>
              </a:spcAft>
              <a:defRPr/>
            </a:pPr>
            <a:r>
              <a:rPr lang="en-US" dirty="0" smtClean="0">
                <a:latin typeface="Calibri" pitchFamily="34" charset="0"/>
                <a:cs typeface="Arial" pitchFamily="34" charset="0"/>
              </a:rPr>
              <a:t>STAAR Performance Standards</a:t>
            </a:r>
            <a:r>
              <a:rPr lang="en-US" dirty="0" smtClean="0">
                <a:solidFill>
                  <a:schemeClr val="tx2">
                    <a:tint val="100000"/>
                    <a:satMod val="250000"/>
                  </a:schemeClr>
                </a:solidFill>
                <a:latin typeface="Calibri" pitchFamily="34" charset="0"/>
                <a:cs typeface="Arial" pitchFamily="34" charset="0"/>
              </a:rPr>
              <a:t/>
            </a:r>
            <a:br>
              <a:rPr lang="en-US" dirty="0" smtClean="0">
                <a:solidFill>
                  <a:schemeClr val="tx2">
                    <a:tint val="100000"/>
                    <a:satMod val="250000"/>
                  </a:schemeClr>
                </a:solidFill>
                <a:latin typeface="Calibri" pitchFamily="34" charset="0"/>
                <a:cs typeface="Arial" pitchFamily="34" charset="0"/>
              </a:rPr>
            </a:br>
            <a:endParaRPr lang="en-US" dirty="0">
              <a:solidFill>
                <a:schemeClr val="tx2">
                  <a:tint val="100000"/>
                  <a:satMod val="250000"/>
                </a:schemeClr>
              </a:solidFill>
              <a:latin typeface="Calibri" pitchFamily="34" charset="0"/>
              <a:cs typeface="Arial" pitchFamily="34" charset="0"/>
            </a:endParaRPr>
          </a:p>
        </p:txBody>
      </p:sp>
      <p:sp>
        <p:nvSpPr>
          <p:cNvPr id="49154" name="Content Placeholder 7"/>
          <p:cNvSpPr>
            <a:spLocks noGrp="1"/>
          </p:cNvSpPr>
          <p:nvPr>
            <p:ph idx="1"/>
          </p:nvPr>
        </p:nvSpPr>
        <p:spPr>
          <a:xfrm>
            <a:off x="457200" y="1559503"/>
            <a:ext cx="8229600" cy="4800600"/>
          </a:xfrm>
        </p:spPr>
        <p:txBody>
          <a:bodyPr/>
          <a:lstStyle/>
          <a:p>
            <a:pPr eaLnBrk="1" hangingPunct="1"/>
            <a:r>
              <a:rPr lang="en-US" dirty="0" smtClean="0">
                <a:latin typeface="Calibri" pitchFamily="34" charset="0"/>
                <a:cs typeface="Arial" pitchFamily="34" charset="0"/>
              </a:rPr>
              <a:t>Performance standards for STAAR Alternate and STAAR Modified at all grade levels will be set in fall of 2012, after the first spring administration of STAAR.</a:t>
            </a:r>
          </a:p>
          <a:p>
            <a:pPr eaLnBrk="1" hangingPunct="1"/>
            <a:endParaRPr lang="en-US" dirty="0">
              <a:latin typeface="Calibri" pitchFamily="34" charset="0"/>
              <a:cs typeface="Arial" pitchFamily="34" charset="0"/>
            </a:endParaRPr>
          </a:p>
          <a:p>
            <a:pPr eaLnBrk="1" hangingPunct="1"/>
            <a:r>
              <a:rPr lang="en-US" dirty="0" smtClean="0">
                <a:latin typeface="Calibri" pitchFamily="34" charset="0"/>
                <a:cs typeface="Arial" pitchFamily="34" charset="0"/>
              </a:rPr>
              <a:t>Reporting of final STAAR Grades 3-8 results, compared to the performance standard, will be delayed until January 2013</a:t>
            </a:r>
          </a:p>
        </p:txBody>
      </p:sp>
      <p:sp>
        <p:nvSpPr>
          <p:cNvPr id="6" name="Slide Number Placeholder 3"/>
          <p:cNvSpPr>
            <a:spLocks noGrp="1"/>
          </p:cNvSpPr>
          <p:nvPr/>
        </p:nvSpPr>
        <p:spPr>
          <a:xfrm>
            <a:off x="7467600" y="6391175"/>
            <a:ext cx="1676400" cy="365125"/>
          </a:xfrm>
          <a:prstGeom prst="rect">
            <a:avLst/>
          </a:prstGeom>
        </p:spPr>
        <p:txBody>
          <a:bodyPr vert="horz" lIns="91440" rIns="0" anchor="b"/>
          <a:lstStyle>
            <a:defPPr>
              <a:defRPr lang="en-US"/>
            </a:defPPr>
            <a:lvl1pPr algn="r" rtl="0" eaLnBrk="0" fontAlgn="base" hangingPunct="0">
              <a:spcBef>
                <a:spcPct val="0"/>
              </a:spcBef>
              <a:spcAft>
                <a:spcPct val="0"/>
              </a:spcAft>
              <a:defRPr kumimoji="1" sz="1400" b="1" kern="1200">
                <a:solidFill>
                  <a:schemeClr val="tx2">
                    <a:shade val="50000"/>
                  </a:schemeClr>
                </a:solidFill>
                <a:latin typeface="Times New Roman" pitchFamily="18" charset="0"/>
                <a:ea typeface="+mn-ea"/>
                <a:cs typeface="+mn-cs"/>
              </a:defRPr>
            </a:lvl1pPr>
            <a:lvl2pPr marL="457200" algn="l" rtl="0" fontAlgn="base">
              <a:spcBef>
                <a:spcPct val="0"/>
              </a:spcBef>
              <a:spcAft>
                <a:spcPct val="0"/>
              </a:spcAft>
              <a:defRPr kumimoji="1" sz="2400" b="1"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b="1"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b="1"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b="1" kern="1200">
                <a:solidFill>
                  <a:schemeClr val="tx1"/>
                </a:solidFill>
                <a:latin typeface="Times New Roman" pitchFamily="18" charset="0"/>
                <a:ea typeface="+mn-ea"/>
                <a:cs typeface="+mn-cs"/>
              </a:defRPr>
            </a:lvl5pPr>
            <a:lvl6pPr marL="2286000" algn="l" defTabSz="914400" rtl="0" eaLnBrk="1" latinLnBrk="0" hangingPunct="1">
              <a:defRPr kumimoji="1" sz="2400" b="1" kern="1200">
                <a:solidFill>
                  <a:schemeClr val="tx1"/>
                </a:solidFill>
                <a:latin typeface="Times New Roman" pitchFamily="18" charset="0"/>
                <a:ea typeface="+mn-ea"/>
                <a:cs typeface="+mn-cs"/>
              </a:defRPr>
            </a:lvl6pPr>
            <a:lvl7pPr marL="2743200" algn="l" defTabSz="914400" rtl="0" eaLnBrk="1" latinLnBrk="0" hangingPunct="1">
              <a:defRPr kumimoji="1" sz="2400" b="1" kern="1200">
                <a:solidFill>
                  <a:schemeClr val="tx1"/>
                </a:solidFill>
                <a:latin typeface="Times New Roman" pitchFamily="18" charset="0"/>
                <a:ea typeface="+mn-ea"/>
                <a:cs typeface="+mn-cs"/>
              </a:defRPr>
            </a:lvl7pPr>
            <a:lvl8pPr marL="3200400" algn="l" defTabSz="914400" rtl="0" eaLnBrk="1" latinLnBrk="0" hangingPunct="1">
              <a:defRPr kumimoji="1" sz="2400" b="1" kern="1200">
                <a:solidFill>
                  <a:schemeClr val="tx1"/>
                </a:solidFill>
                <a:latin typeface="Times New Roman" pitchFamily="18" charset="0"/>
                <a:ea typeface="+mn-ea"/>
                <a:cs typeface="+mn-cs"/>
              </a:defRPr>
            </a:lvl8pPr>
            <a:lvl9pPr marL="3657600" algn="l" defTabSz="914400" rtl="0" eaLnBrk="1" latinLnBrk="0" hangingPunct="1">
              <a:defRPr kumimoji="1" sz="2400" b="1" kern="1200">
                <a:solidFill>
                  <a:schemeClr val="tx1"/>
                </a:solidFill>
                <a:latin typeface="Times New Roman" pitchFamily="18" charset="0"/>
                <a:ea typeface="+mn-ea"/>
                <a:cs typeface="+mn-cs"/>
              </a:defRPr>
            </a:lvl9pPr>
          </a:lstStyle>
          <a:p>
            <a:pPr algn="ctr">
              <a:defRPr/>
            </a:pPr>
            <a:fld id="{D2B0D0BB-C7BE-430D-9F50-93F48E377053}" type="slidenum">
              <a:rPr lang="en-US" smtClean="0">
                <a:solidFill>
                  <a:srgbClr val="1F497D">
                    <a:shade val="50000"/>
                  </a:srgbClr>
                </a:solidFill>
              </a:rPr>
              <a:pPr algn="ctr">
                <a:defRPr/>
              </a:pPr>
              <a:t>34</a:t>
            </a:fld>
            <a:endParaRPr lang="en-US" dirty="0">
              <a:solidFill>
                <a:srgbClr val="1F497D">
                  <a:shade val="50000"/>
                </a:srgbClr>
              </a:solidFill>
            </a:endParaRPr>
          </a:p>
        </p:txBody>
      </p:sp>
    </p:spTree>
    <p:extLst>
      <p:ext uri="{BB962C8B-B14F-4D97-AF65-F5344CB8AC3E}">
        <p14:creationId xmlns:p14="http://schemas.microsoft.com/office/powerpoint/2010/main" val="32353773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lstStyle/>
          <a:p>
            <a:pPr algn="ctr" eaLnBrk="1" fontAlgn="auto" hangingPunct="1">
              <a:spcAft>
                <a:spcPts val="0"/>
              </a:spcAft>
              <a:defRPr/>
            </a:pPr>
            <a:r>
              <a:rPr lang="en-US" dirty="0" smtClean="0">
                <a:latin typeface="Calibri" pitchFamily="34" charset="0"/>
                <a:cs typeface="Arial" pitchFamily="34" charset="0"/>
              </a:rPr>
              <a:t>STAAR Performance Standards</a:t>
            </a:r>
            <a:r>
              <a:rPr lang="en-US" dirty="0" smtClean="0">
                <a:solidFill>
                  <a:schemeClr val="tx2">
                    <a:tint val="100000"/>
                    <a:satMod val="250000"/>
                  </a:schemeClr>
                </a:solidFill>
                <a:latin typeface="Calibri" pitchFamily="34" charset="0"/>
                <a:cs typeface="Arial" pitchFamily="34" charset="0"/>
              </a:rPr>
              <a:t/>
            </a:r>
            <a:br>
              <a:rPr lang="en-US" dirty="0" smtClean="0">
                <a:solidFill>
                  <a:schemeClr val="tx2">
                    <a:tint val="100000"/>
                    <a:satMod val="250000"/>
                  </a:schemeClr>
                </a:solidFill>
                <a:latin typeface="Calibri" pitchFamily="34" charset="0"/>
                <a:cs typeface="Arial" pitchFamily="34" charset="0"/>
              </a:rPr>
            </a:br>
            <a:endParaRPr lang="en-US" dirty="0">
              <a:solidFill>
                <a:schemeClr val="tx2">
                  <a:tint val="100000"/>
                  <a:satMod val="250000"/>
                </a:schemeClr>
              </a:solidFill>
              <a:latin typeface="Calibri" pitchFamily="34" charset="0"/>
              <a:cs typeface="Arial" pitchFamily="34" charset="0"/>
            </a:endParaRPr>
          </a:p>
        </p:txBody>
      </p:sp>
      <p:sp>
        <p:nvSpPr>
          <p:cNvPr id="53251" name="Content Placeholder 2"/>
          <p:cNvSpPr>
            <a:spLocks noGrp="1"/>
          </p:cNvSpPr>
          <p:nvPr>
            <p:ph idx="1"/>
          </p:nvPr>
        </p:nvSpPr>
        <p:spPr>
          <a:xfrm>
            <a:off x="457200" y="914401"/>
            <a:ext cx="8458200" cy="5562599"/>
          </a:xfrm>
        </p:spPr>
        <p:txBody>
          <a:bodyPr>
            <a:normAutofit fontScale="92500" lnSpcReduction="20000"/>
          </a:bodyPr>
          <a:lstStyle/>
          <a:p>
            <a:pPr marL="0" indent="0" eaLnBrk="1" hangingPunct="1">
              <a:buNone/>
            </a:pPr>
            <a:endParaRPr lang="en-US" dirty="0" smtClean="0">
              <a:latin typeface="Calibri" pitchFamily="34" charset="0"/>
              <a:cs typeface="Arial" pitchFamily="34" charset="0"/>
            </a:endParaRPr>
          </a:p>
          <a:p>
            <a:pPr marL="0" indent="0" eaLnBrk="1" hangingPunct="1">
              <a:buNone/>
            </a:pPr>
            <a:r>
              <a:rPr lang="en-US" dirty="0" smtClean="0">
                <a:latin typeface="Calibri" pitchFamily="34" charset="0"/>
                <a:cs typeface="Arial" pitchFamily="34" charset="0"/>
              </a:rPr>
              <a:t>Performance labels and policy definitions for the general STAAR assessments have been set.</a:t>
            </a:r>
          </a:p>
          <a:p>
            <a:pPr lvl="1" eaLnBrk="1" hangingPunct="1"/>
            <a:r>
              <a:rPr lang="en-US" i="1" dirty="0" smtClean="0">
                <a:latin typeface="Calibri" pitchFamily="34" charset="0"/>
                <a:cs typeface="Arial" pitchFamily="34" charset="0"/>
              </a:rPr>
              <a:t>Level III - Advanced Academic Performance</a:t>
            </a:r>
          </a:p>
          <a:p>
            <a:pPr lvl="2" eaLnBrk="1" hangingPunct="1"/>
            <a:r>
              <a:rPr lang="en-US" dirty="0" smtClean="0">
                <a:latin typeface="Calibri" pitchFamily="34" charset="0"/>
                <a:cs typeface="Arial" pitchFamily="34" charset="0"/>
              </a:rPr>
              <a:t>Key phrase: </a:t>
            </a:r>
            <a:r>
              <a:rPr lang="en-US" dirty="0" smtClean="0">
                <a:solidFill>
                  <a:srgbClr val="FF0000"/>
                </a:solidFill>
                <a:latin typeface="Calibri" pitchFamily="34" charset="0"/>
                <a:cs typeface="Arial" pitchFamily="34" charset="0"/>
              </a:rPr>
              <a:t>Well prepared </a:t>
            </a:r>
            <a:r>
              <a:rPr lang="en-US" dirty="0" smtClean="0">
                <a:latin typeface="Calibri" pitchFamily="34" charset="0"/>
                <a:cs typeface="Arial" pitchFamily="34" charset="0"/>
              </a:rPr>
              <a:t>for next grade or course</a:t>
            </a:r>
          </a:p>
          <a:p>
            <a:pPr lvl="1" eaLnBrk="1" hangingPunct="1"/>
            <a:r>
              <a:rPr lang="en-US" i="1" dirty="0" smtClean="0">
                <a:latin typeface="Calibri" pitchFamily="34" charset="0"/>
                <a:cs typeface="Arial" pitchFamily="34" charset="0"/>
              </a:rPr>
              <a:t>Level II - Satisfactory Academic Performance</a:t>
            </a:r>
          </a:p>
          <a:p>
            <a:pPr lvl="2" eaLnBrk="1" hangingPunct="1"/>
            <a:r>
              <a:rPr lang="en-US" dirty="0" smtClean="0">
                <a:latin typeface="Calibri" pitchFamily="34" charset="0"/>
                <a:cs typeface="Arial" pitchFamily="34" charset="0"/>
              </a:rPr>
              <a:t>Key phrase: </a:t>
            </a:r>
            <a:r>
              <a:rPr lang="en-US" dirty="0" smtClean="0">
                <a:solidFill>
                  <a:srgbClr val="FF0000"/>
                </a:solidFill>
                <a:latin typeface="Calibri" pitchFamily="34" charset="0"/>
                <a:cs typeface="Arial" pitchFamily="34" charset="0"/>
              </a:rPr>
              <a:t>Sufficiently prepared </a:t>
            </a:r>
            <a:r>
              <a:rPr lang="en-US" dirty="0" smtClean="0">
                <a:latin typeface="Calibri" pitchFamily="34" charset="0"/>
                <a:cs typeface="Arial" pitchFamily="34" charset="0"/>
              </a:rPr>
              <a:t>for next grade or course, but may need short-term intervention</a:t>
            </a:r>
          </a:p>
          <a:p>
            <a:pPr lvl="1" eaLnBrk="1" hangingPunct="1"/>
            <a:r>
              <a:rPr lang="en-US" i="1" dirty="0" smtClean="0">
                <a:latin typeface="Calibri" pitchFamily="34" charset="0"/>
                <a:cs typeface="Arial" pitchFamily="34" charset="0"/>
              </a:rPr>
              <a:t>Level I - Unsatisfactory Academic Performance</a:t>
            </a:r>
          </a:p>
          <a:p>
            <a:pPr lvl="2" eaLnBrk="1" hangingPunct="1"/>
            <a:r>
              <a:rPr lang="en-US" dirty="0" smtClean="0">
                <a:latin typeface="Calibri" pitchFamily="34" charset="0"/>
                <a:cs typeface="Arial" pitchFamily="34" charset="0"/>
              </a:rPr>
              <a:t>Key phrase: </a:t>
            </a:r>
            <a:r>
              <a:rPr lang="en-US" dirty="0" smtClean="0">
                <a:solidFill>
                  <a:srgbClr val="FF0000"/>
                </a:solidFill>
                <a:latin typeface="Calibri" pitchFamily="34" charset="0"/>
                <a:cs typeface="Arial" pitchFamily="34" charset="0"/>
              </a:rPr>
              <a:t>Inadequately prepared </a:t>
            </a:r>
            <a:r>
              <a:rPr lang="en-US" dirty="0" smtClean="0">
                <a:latin typeface="Calibri" pitchFamily="34" charset="0"/>
                <a:cs typeface="Arial" pitchFamily="34" charset="0"/>
              </a:rPr>
              <a:t>and unlikely to succeed in next grade or course without significant, ongoing academic intervention</a:t>
            </a:r>
            <a:r>
              <a:rPr lang="en-US" sz="3000" dirty="0" smtClean="0">
                <a:latin typeface="Calibri" pitchFamily="34" charset="0"/>
                <a:cs typeface="Arial" pitchFamily="34" charset="0"/>
              </a:rPr>
              <a:t>.</a:t>
            </a:r>
          </a:p>
          <a:p>
            <a:pPr marL="914400" lvl="2" indent="0">
              <a:buNone/>
            </a:pPr>
            <a:endParaRPr lang="en-US" sz="3000" dirty="0">
              <a:latin typeface="Calibri" pitchFamily="34" charset="0"/>
              <a:cs typeface="Arial" pitchFamily="34" charset="0"/>
            </a:endParaRPr>
          </a:p>
          <a:p>
            <a:pPr marL="914400" lvl="2" indent="0">
              <a:buNone/>
            </a:pPr>
            <a:r>
              <a:rPr lang="en-US" sz="1900" dirty="0" smtClean="0">
                <a:latin typeface="Calibri" pitchFamily="34" charset="0"/>
                <a:cs typeface="Arial" pitchFamily="34" charset="0"/>
              </a:rPr>
              <a:t>(Adapted from document titled </a:t>
            </a:r>
            <a:r>
              <a:rPr lang="en-US" sz="1900" i="1" dirty="0" smtClean="0">
                <a:latin typeface="Calibri" pitchFamily="34" charset="0"/>
                <a:cs typeface="Arial" pitchFamily="34" charset="0"/>
              </a:rPr>
              <a:t>STAAR Performance Labels and Policy Definitions)</a:t>
            </a:r>
            <a:endParaRPr lang="en-US" sz="1900" dirty="0" smtClean="0">
              <a:latin typeface="Calibri" pitchFamily="34" charset="0"/>
              <a:cs typeface="Arial" pitchFamily="34" charset="0"/>
            </a:endParaRPr>
          </a:p>
        </p:txBody>
      </p:sp>
      <p:sp>
        <p:nvSpPr>
          <p:cNvPr id="6" name="Slide Number Placeholder 3"/>
          <p:cNvSpPr>
            <a:spLocks noGrp="1"/>
          </p:cNvSpPr>
          <p:nvPr/>
        </p:nvSpPr>
        <p:spPr>
          <a:xfrm>
            <a:off x="7467600" y="6391175"/>
            <a:ext cx="1676400" cy="365125"/>
          </a:xfrm>
          <a:prstGeom prst="rect">
            <a:avLst/>
          </a:prstGeom>
        </p:spPr>
        <p:txBody>
          <a:bodyPr vert="horz" lIns="91440" rIns="0" anchor="b"/>
          <a:lstStyle>
            <a:defPPr>
              <a:defRPr lang="en-US"/>
            </a:defPPr>
            <a:lvl1pPr algn="r" rtl="0" eaLnBrk="0" fontAlgn="base" hangingPunct="0">
              <a:spcBef>
                <a:spcPct val="0"/>
              </a:spcBef>
              <a:spcAft>
                <a:spcPct val="0"/>
              </a:spcAft>
              <a:defRPr kumimoji="1" sz="1400" b="1" kern="1200">
                <a:solidFill>
                  <a:schemeClr val="tx2">
                    <a:shade val="50000"/>
                  </a:schemeClr>
                </a:solidFill>
                <a:latin typeface="Times New Roman" pitchFamily="18" charset="0"/>
                <a:ea typeface="+mn-ea"/>
                <a:cs typeface="+mn-cs"/>
              </a:defRPr>
            </a:lvl1pPr>
            <a:lvl2pPr marL="457200" algn="l" rtl="0" fontAlgn="base">
              <a:spcBef>
                <a:spcPct val="0"/>
              </a:spcBef>
              <a:spcAft>
                <a:spcPct val="0"/>
              </a:spcAft>
              <a:defRPr kumimoji="1" sz="2400" b="1"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b="1"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b="1"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b="1" kern="1200">
                <a:solidFill>
                  <a:schemeClr val="tx1"/>
                </a:solidFill>
                <a:latin typeface="Times New Roman" pitchFamily="18" charset="0"/>
                <a:ea typeface="+mn-ea"/>
                <a:cs typeface="+mn-cs"/>
              </a:defRPr>
            </a:lvl5pPr>
            <a:lvl6pPr marL="2286000" algn="l" defTabSz="914400" rtl="0" eaLnBrk="1" latinLnBrk="0" hangingPunct="1">
              <a:defRPr kumimoji="1" sz="2400" b="1" kern="1200">
                <a:solidFill>
                  <a:schemeClr val="tx1"/>
                </a:solidFill>
                <a:latin typeface="Times New Roman" pitchFamily="18" charset="0"/>
                <a:ea typeface="+mn-ea"/>
                <a:cs typeface="+mn-cs"/>
              </a:defRPr>
            </a:lvl6pPr>
            <a:lvl7pPr marL="2743200" algn="l" defTabSz="914400" rtl="0" eaLnBrk="1" latinLnBrk="0" hangingPunct="1">
              <a:defRPr kumimoji="1" sz="2400" b="1" kern="1200">
                <a:solidFill>
                  <a:schemeClr val="tx1"/>
                </a:solidFill>
                <a:latin typeface="Times New Roman" pitchFamily="18" charset="0"/>
                <a:ea typeface="+mn-ea"/>
                <a:cs typeface="+mn-cs"/>
              </a:defRPr>
            </a:lvl7pPr>
            <a:lvl8pPr marL="3200400" algn="l" defTabSz="914400" rtl="0" eaLnBrk="1" latinLnBrk="0" hangingPunct="1">
              <a:defRPr kumimoji="1" sz="2400" b="1" kern="1200">
                <a:solidFill>
                  <a:schemeClr val="tx1"/>
                </a:solidFill>
                <a:latin typeface="Times New Roman" pitchFamily="18" charset="0"/>
                <a:ea typeface="+mn-ea"/>
                <a:cs typeface="+mn-cs"/>
              </a:defRPr>
            </a:lvl8pPr>
            <a:lvl9pPr marL="3657600" algn="l" defTabSz="914400" rtl="0" eaLnBrk="1" latinLnBrk="0" hangingPunct="1">
              <a:defRPr kumimoji="1" sz="2400" b="1" kern="1200">
                <a:solidFill>
                  <a:schemeClr val="tx1"/>
                </a:solidFill>
                <a:latin typeface="Times New Roman" pitchFamily="18" charset="0"/>
                <a:ea typeface="+mn-ea"/>
                <a:cs typeface="+mn-cs"/>
              </a:defRPr>
            </a:lvl9pPr>
          </a:lstStyle>
          <a:p>
            <a:pPr algn="ctr">
              <a:defRPr/>
            </a:pPr>
            <a:fld id="{D2B0D0BB-C7BE-430D-9F50-93F48E377053}" type="slidenum">
              <a:rPr lang="en-US" smtClean="0">
                <a:solidFill>
                  <a:srgbClr val="1F497D">
                    <a:shade val="50000"/>
                  </a:srgbClr>
                </a:solidFill>
              </a:rPr>
              <a:pPr algn="ctr">
                <a:defRPr/>
              </a:pPr>
              <a:t>35</a:t>
            </a:fld>
            <a:endParaRPr lang="en-US" dirty="0">
              <a:solidFill>
                <a:srgbClr val="1F497D">
                  <a:shade val="50000"/>
                </a:srgbClr>
              </a:solidFill>
            </a:endParaRPr>
          </a:p>
        </p:txBody>
      </p:sp>
    </p:spTree>
    <p:extLst>
      <p:ext uri="{BB962C8B-B14F-4D97-AF65-F5344CB8AC3E}">
        <p14:creationId xmlns:p14="http://schemas.microsoft.com/office/powerpoint/2010/main" val="2497963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68" y="304800"/>
            <a:ext cx="8229600" cy="1143000"/>
          </a:xfrm>
        </p:spPr>
        <p:txBody>
          <a:bodyPr>
            <a:normAutofit/>
          </a:bodyPr>
          <a:lstStyle/>
          <a:p>
            <a:r>
              <a:rPr lang="en-US" sz="4000" b="1" i="1" u="sng" dirty="0" smtClean="0">
                <a:solidFill>
                  <a:schemeClr val="tx1">
                    <a:lumMod val="85000"/>
                    <a:lumOff val="15000"/>
                  </a:schemeClr>
                </a:solidFill>
                <a:effectLst>
                  <a:outerShdw blurRad="38100" dist="38100" dir="2700000" algn="tl">
                    <a:srgbClr val="000000">
                      <a:alpha val="43137"/>
                    </a:srgbClr>
                  </a:outerShdw>
                </a:effectLst>
              </a:rPr>
              <a:t>Phasing in of STAAR EOC Assessments</a:t>
            </a:r>
            <a:endParaRPr lang="en-US" sz="4000" b="1" i="1" u="sng" dirty="0">
              <a:solidFill>
                <a:schemeClr val="tx1">
                  <a:lumMod val="85000"/>
                  <a:lumOff val="15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0896007"/>
              </p:ext>
            </p:extLst>
          </p:nvPr>
        </p:nvGraphicFramePr>
        <p:xfrm>
          <a:off x="361950" y="1981200"/>
          <a:ext cx="8496299" cy="3124200"/>
        </p:xfrm>
        <a:graphic>
          <a:graphicData uri="http://schemas.openxmlformats.org/drawingml/2006/table">
            <a:tbl>
              <a:tblPr firstRow="1" bandRow="1">
                <a:tableStyleId>{21E4AEA4-8DFA-4A89-87EB-49C32662AFE0}</a:tableStyleId>
              </a:tblPr>
              <a:tblGrid>
                <a:gridCol w="1416050"/>
                <a:gridCol w="1258711"/>
                <a:gridCol w="1258711"/>
                <a:gridCol w="1258711"/>
                <a:gridCol w="1652058"/>
                <a:gridCol w="1652058"/>
              </a:tblGrid>
              <a:tr h="624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2011-2012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2012-2013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2013-2014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2014-2015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2015-2016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4840">
                <a:tc>
                  <a:txBody>
                    <a:bodyPr/>
                    <a:lstStyle/>
                    <a:p>
                      <a:r>
                        <a:rPr lang="en-US" b="1" dirty="0" smtClean="0">
                          <a:solidFill>
                            <a:schemeClr val="bg1"/>
                          </a:solidFill>
                        </a:rPr>
                        <a:t>Grade</a:t>
                      </a:r>
                      <a:r>
                        <a:rPr lang="en-US" b="1" baseline="0" dirty="0" smtClean="0">
                          <a:solidFill>
                            <a:schemeClr val="bg1"/>
                          </a:solidFill>
                        </a:rPr>
                        <a:t> 9</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dirty="0" smtClean="0">
                          <a:solidFill>
                            <a:schemeClr val="tx1">
                              <a:lumMod val="95000"/>
                              <a:lumOff val="5000"/>
                            </a:schemeClr>
                          </a:solidFill>
                        </a:rPr>
                        <a:t>STAAR</a:t>
                      </a:r>
                      <a:endParaRPr lang="en-US"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4840">
                <a:tc>
                  <a:txBody>
                    <a:bodyPr/>
                    <a:lstStyle/>
                    <a:p>
                      <a:r>
                        <a:rPr lang="en-US" b="1" dirty="0" smtClean="0">
                          <a:solidFill>
                            <a:schemeClr val="bg1"/>
                          </a:solidFill>
                        </a:rPr>
                        <a:t>Grade 10</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dirty="0" smtClean="0"/>
                        <a:t>TAKS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4840">
                <a:tc>
                  <a:txBody>
                    <a:bodyPr/>
                    <a:lstStyle/>
                    <a:p>
                      <a:r>
                        <a:rPr lang="en-US" b="1" dirty="0" smtClean="0">
                          <a:solidFill>
                            <a:schemeClr val="bg1"/>
                          </a:solidFill>
                        </a:rPr>
                        <a:t>Grade 11</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dirty="0" smtClean="0"/>
                        <a:t>TAKS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TAKS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4840">
                <a:tc>
                  <a:txBody>
                    <a:bodyPr/>
                    <a:lstStyle/>
                    <a:p>
                      <a:r>
                        <a:rPr lang="en-US" b="1" dirty="0" smtClean="0">
                          <a:solidFill>
                            <a:schemeClr val="bg1"/>
                          </a:solidFill>
                        </a:rPr>
                        <a:t>Grade</a:t>
                      </a:r>
                      <a:r>
                        <a:rPr lang="en-US" b="1" baseline="0" dirty="0" smtClean="0">
                          <a:solidFill>
                            <a:schemeClr val="bg1"/>
                          </a:solidFill>
                        </a:rPr>
                        <a:t> 12+</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dirty="0" smtClean="0"/>
                        <a:t>TAKS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TAKS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TAKS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TAKS or</a:t>
                      </a:r>
                      <a:r>
                        <a:rPr lang="en-US" baseline="0" dirty="0" smtClean="0"/>
                        <a:t> 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TAKS or</a:t>
                      </a:r>
                      <a:r>
                        <a:rPr lang="en-US" baseline="0" dirty="0" smtClean="0"/>
                        <a:t> STAAR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
        <p:nvSpPr>
          <p:cNvPr id="6" name="TextBox 5"/>
          <p:cNvSpPr txBox="1"/>
          <p:nvPr/>
        </p:nvSpPr>
        <p:spPr>
          <a:xfrm>
            <a:off x="0" y="6372513"/>
            <a:ext cx="7086600" cy="400110"/>
          </a:xfrm>
          <a:prstGeom prst="rect">
            <a:avLst/>
          </a:prstGeom>
          <a:noFill/>
        </p:spPr>
        <p:txBody>
          <a:bodyPr wrap="square" rtlCol="0">
            <a:spAutoFit/>
          </a:bodyPr>
          <a:lstStyle/>
          <a:p>
            <a:r>
              <a:rPr lang="en-US" sz="1000" dirty="0" smtClean="0">
                <a:latin typeface="Bookman Old Style" pitchFamily="18" charset="0"/>
              </a:rPr>
              <a:t>Source: http</a:t>
            </a:r>
            <a:r>
              <a:rPr lang="en-US" sz="1000" dirty="0">
                <a:latin typeface="Bookman Old Style" pitchFamily="18" charset="0"/>
              </a:rPr>
              <a:t>://www.tea.state.tx.us/WorkArea/linkit.aspx?LinkIdentifier=id&amp;ItemID=2147497744&amp;libID=2147497741</a:t>
            </a:r>
          </a:p>
        </p:txBody>
      </p:sp>
    </p:spTree>
    <p:extLst>
      <p:ext uri="{BB962C8B-B14F-4D97-AF65-F5344CB8AC3E}">
        <p14:creationId xmlns:p14="http://schemas.microsoft.com/office/powerpoint/2010/main" val="4003832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0" y="533400"/>
            <a:ext cx="9144000" cy="5562600"/>
          </a:xfrm>
          <a:prstGeom prst="rect">
            <a:avLst/>
          </a:prstGeom>
          <a:solidFill>
            <a:schemeClr val="bg1"/>
          </a:solidFill>
          <a:ln w="9525">
            <a:solidFill>
              <a:schemeClr val="bg1"/>
            </a:solidFill>
            <a:miter lim="800000"/>
            <a:headEnd/>
            <a:tailEnd/>
          </a:ln>
        </p:spPr>
        <p:txBody>
          <a:bodyPr wrap="none" anchor="ctr"/>
          <a:lstStyle/>
          <a:p>
            <a:endParaRPr lang="en-US" dirty="0">
              <a:latin typeface="Calibri" pitchFamily="34" charset="0"/>
            </a:endParaRPr>
          </a:p>
        </p:txBody>
      </p:sp>
      <p:sp>
        <p:nvSpPr>
          <p:cNvPr id="5" name="TextBox 4"/>
          <p:cNvSpPr txBox="1"/>
          <p:nvPr/>
        </p:nvSpPr>
        <p:spPr>
          <a:xfrm>
            <a:off x="990600" y="1981200"/>
            <a:ext cx="7315200" cy="3447098"/>
          </a:xfrm>
          <a:prstGeom prst="rect">
            <a:avLst/>
          </a:prstGeom>
          <a:noFill/>
        </p:spPr>
        <p:txBody>
          <a:bodyPr>
            <a:spAutoFit/>
          </a:bodyPr>
          <a:lstStyle/>
          <a:p>
            <a:pPr algn="ctr" fontAlgn="auto">
              <a:spcBef>
                <a:spcPts val="0"/>
              </a:spcBef>
              <a:spcAft>
                <a:spcPts val="0"/>
              </a:spcAft>
              <a:defRPr/>
            </a:pPr>
            <a:r>
              <a:rPr lang="en-US" sz="4800" b="1" spc="800" dirty="0">
                <a:latin typeface="+mj-lt"/>
              </a:rPr>
              <a:t>ESC REGION XI</a:t>
            </a:r>
          </a:p>
          <a:p>
            <a:pPr algn="ctr" fontAlgn="auto">
              <a:spcBef>
                <a:spcPts val="0"/>
              </a:spcBef>
              <a:spcAft>
                <a:spcPts val="0"/>
              </a:spcAft>
              <a:defRPr/>
            </a:pPr>
            <a:endParaRPr lang="en-US" sz="2800" b="1" dirty="0">
              <a:latin typeface="+mj-lt"/>
            </a:endParaRPr>
          </a:p>
          <a:p>
            <a:pPr algn="ctr" fontAlgn="auto">
              <a:spcBef>
                <a:spcPts val="0"/>
              </a:spcBef>
              <a:spcAft>
                <a:spcPts val="0"/>
              </a:spcAft>
              <a:defRPr/>
            </a:pPr>
            <a:r>
              <a:rPr lang="en-US" sz="4800" b="1" dirty="0">
                <a:latin typeface="+mj-lt"/>
              </a:rPr>
              <a:t>SPRING </a:t>
            </a:r>
            <a:r>
              <a:rPr lang="en-US" sz="4800" b="1" dirty="0" smtClean="0">
                <a:latin typeface="+mj-lt"/>
              </a:rPr>
              <a:t>2012 EOC/TAKS</a:t>
            </a:r>
            <a:endParaRPr lang="en-US" sz="4800" b="1" dirty="0">
              <a:latin typeface="+mj-lt"/>
            </a:endParaRPr>
          </a:p>
          <a:p>
            <a:pPr algn="ctr" fontAlgn="auto">
              <a:spcBef>
                <a:spcPts val="0"/>
              </a:spcBef>
              <a:spcAft>
                <a:spcPts val="0"/>
              </a:spcAft>
              <a:defRPr/>
            </a:pPr>
            <a:endParaRPr lang="en-US" sz="2800" b="1" dirty="0">
              <a:latin typeface="+mj-lt"/>
            </a:endParaRPr>
          </a:p>
          <a:p>
            <a:pPr algn="ctr" fontAlgn="auto">
              <a:spcBef>
                <a:spcPts val="0"/>
              </a:spcBef>
              <a:spcAft>
                <a:spcPts val="0"/>
              </a:spcAft>
              <a:defRPr/>
            </a:pPr>
            <a:r>
              <a:rPr lang="en-US" sz="4800" b="1" dirty="0" smtClean="0">
                <a:latin typeface="+mj-lt"/>
              </a:rPr>
              <a:t>PERFORMANCE  </a:t>
            </a:r>
            <a:r>
              <a:rPr lang="en-US" sz="4800" b="1" dirty="0">
                <a:latin typeface="+mj-lt"/>
              </a:rPr>
              <a:t>DATA</a:t>
            </a:r>
          </a:p>
          <a:p>
            <a:pPr fontAlgn="auto">
              <a:spcBef>
                <a:spcPts val="0"/>
              </a:spcBef>
              <a:spcAft>
                <a:spcPts val="0"/>
              </a:spcAft>
              <a:defRPr/>
            </a:pPr>
            <a:endParaRPr lang="en-US" dirty="0">
              <a:latin typeface="Freestyle Script" pitchFamily="66" charset="0"/>
            </a:endParaRPr>
          </a:p>
        </p:txBody>
      </p:sp>
      <p:sp>
        <p:nvSpPr>
          <p:cNvPr id="6" name="Slide Number Placeholder 5"/>
          <p:cNvSpPr>
            <a:spLocks noGrp="1"/>
          </p:cNvSpPr>
          <p:nvPr>
            <p:ph type="sldNum" sz="quarter" idx="12"/>
          </p:nvPr>
        </p:nvSpPr>
        <p:spPr/>
        <p:txBody>
          <a:bodyPr/>
          <a:lstStyle/>
          <a:p>
            <a:fld id="{FA30662A-0E73-4357-B97E-C1D940B99C40}" type="slidenum">
              <a:rPr lang="en-US" smtClean="0"/>
              <a:pPr/>
              <a:t>37</a:t>
            </a:fld>
            <a:endParaRPr lang="en-US" dirty="0"/>
          </a:p>
        </p:txBody>
      </p:sp>
    </p:spTree>
    <p:extLst>
      <p:ext uri="{BB962C8B-B14F-4D97-AF65-F5344CB8AC3E}">
        <p14:creationId xmlns:p14="http://schemas.microsoft.com/office/powerpoint/2010/main" val="97627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English I Reading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32584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0740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English I </a:t>
            </a:r>
            <a:r>
              <a:rPr lang="en-US" dirty="0"/>
              <a:t>W</a:t>
            </a:r>
            <a:r>
              <a:rPr lang="en-US" dirty="0" smtClean="0"/>
              <a:t>riting</a:t>
            </a:r>
            <a:endParaRPr lang="en-US" dirty="0"/>
          </a:p>
        </p:txBody>
      </p:sp>
      <p:sp>
        <p:nvSpPr>
          <p:cNvPr id="3" name="Content Placeholder 2"/>
          <p:cNvSpPr>
            <a:spLocks noGrp="1"/>
          </p:cNvSpPr>
          <p:nvPr>
            <p:ph idx="1"/>
          </p:nvPr>
        </p:nvSpPr>
        <p:spPr/>
        <p:txBody>
          <a:bodyPr/>
          <a:lstStyle/>
          <a:p>
            <a:pPr marL="114300" indent="0">
              <a:buNone/>
            </a:pP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405534450"/>
              </p:ext>
            </p:extLst>
          </p:nvPr>
        </p:nvGraphicFramePr>
        <p:xfrm>
          <a:off x="609600" y="2057400"/>
          <a:ext cx="7848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4297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6172200"/>
            <a:ext cx="4343400" cy="369332"/>
          </a:xfrm>
          <a:prstGeom prst="rect">
            <a:avLst/>
          </a:prstGeom>
          <a:solidFill>
            <a:schemeClr val="bg2"/>
          </a:solidFill>
        </p:spPr>
        <p:txBody>
          <a:bodyPr wrap="square" rtlCol="0">
            <a:spAutoFit/>
          </a:bodyPr>
          <a:lstStyle/>
          <a:p>
            <a:endParaRPr lang="en-US" dirty="0"/>
          </a:p>
        </p:txBody>
      </p:sp>
      <p:sp>
        <p:nvSpPr>
          <p:cNvPr id="3" name="Content Placeholder 2"/>
          <p:cNvSpPr>
            <a:spLocks noGrp="1"/>
          </p:cNvSpPr>
          <p:nvPr>
            <p:ph idx="4294967295"/>
          </p:nvPr>
        </p:nvSpPr>
        <p:spPr>
          <a:xfrm>
            <a:off x="609600" y="457201"/>
            <a:ext cx="8001000" cy="3352800"/>
          </a:xfrm>
        </p:spPr>
        <p:txBody>
          <a:bodyPr>
            <a:normAutofit/>
          </a:bodyPr>
          <a:lstStyle/>
          <a:p>
            <a:pPr marL="0" indent="0" algn="ctr">
              <a:lnSpc>
                <a:spcPct val="150000"/>
              </a:lnSpc>
              <a:buNone/>
            </a:pPr>
            <a:r>
              <a:rPr lang="en-US" sz="4400"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Are</a:t>
            </a:r>
            <a:r>
              <a:rPr lang="en-US" sz="4400"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 we </a:t>
            </a:r>
            <a:r>
              <a:rPr lang="en-US" sz="4400"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really responsible </a:t>
            </a:r>
          </a:p>
          <a:p>
            <a:pPr marL="0" indent="0" algn="ctr">
              <a:lnSpc>
                <a:spcPct val="150000"/>
              </a:lnSpc>
              <a:buNone/>
            </a:pPr>
            <a:r>
              <a:rPr lang="en-US" sz="4400"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for getting </a:t>
            </a:r>
            <a:r>
              <a:rPr lang="en-US" sz="4400"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all</a:t>
            </a:r>
            <a:r>
              <a:rPr lang="en-US" sz="4400"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 students college and career ready? </a:t>
            </a:r>
            <a:endParaRPr lang="en-US" sz="4400" dirty="0">
              <a:solidFill>
                <a:schemeClr val="tx1">
                  <a:lumMod val="75000"/>
                  <a:lumOff val="25000"/>
                </a:schemeClr>
              </a:solidFill>
              <a:effectLst>
                <a:outerShdw blurRad="38100" dist="38100" dir="2700000" algn="tl">
                  <a:srgbClr val="000000">
                    <a:alpha val="43137"/>
                  </a:srgbClr>
                </a:outerShdw>
              </a:effectLst>
              <a:latin typeface="Bookman Old Style" pitchFamily="18" charset="0"/>
            </a:endParaRPr>
          </a:p>
        </p:txBody>
      </p:sp>
      <p:sp>
        <p:nvSpPr>
          <p:cNvPr id="4" name="Rectangle 3"/>
          <p:cNvSpPr/>
          <p:nvPr/>
        </p:nvSpPr>
        <p:spPr>
          <a:xfrm>
            <a:off x="609600" y="457200"/>
            <a:ext cx="8001000" cy="6084332"/>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kaq0007\AppData\Local\Microsoft\Windows\Temporary Internet Files\Content.IE5\CJL5TIRK\MP900438620[1].jpg"/>
          <p:cNvPicPr>
            <a:picLocks noChangeAspect="1" noChangeArrowheads="1"/>
          </p:cNvPicPr>
          <p:nvPr/>
        </p:nvPicPr>
        <p:blipFill rotWithShape="1">
          <a:blip r:embed="rId2">
            <a:extLst>
              <a:ext uri="{28A0092B-C50C-407E-A947-70E740481C1C}">
                <a14:useLocalDpi xmlns:a14="http://schemas.microsoft.com/office/drawing/2010/main" val="0"/>
              </a:ext>
            </a:extLst>
          </a:blip>
          <a:srcRect t="36513" b="15729"/>
          <a:stretch/>
        </p:blipFill>
        <p:spPr bwMode="auto">
          <a:xfrm>
            <a:off x="1409700" y="3962400"/>
            <a:ext cx="6400800" cy="2029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100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English II </a:t>
            </a:r>
            <a:r>
              <a:rPr lang="en-US" dirty="0"/>
              <a:t>R</a:t>
            </a:r>
            <a:r>
              <a:rPr lang="en-US" dirty="0" smtClean="0"/>
              <a:t>eading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60385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8221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English II </a:t>
            </a:r>
            <a:r>
              <a:rPr lang="en-US" dirty="0"/>
              <a:t>W</a:t>
            </a:r>
            <a:r>
              <a:rPr lang="en-US" dirty="0" smtClean="0"/>
              <a:t>riting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85228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360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English III </a:t>
            </a:r>
            <a:r>
              <a:rPr lang="en-US" dirty="0"/>
              <a:t>R</a:t>
            </a:r>
            <a:r>
              <a:rPr lang="en-US" dirty="0" smtClean="0"/>
              <a:t>eading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721847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7542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English III Writing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16214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4187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Algebra </a:t>
            </a:r>
            <a:r>
              <a:rPr lang="en-US" dirty="0"/>
              <a:t>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65657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1007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Geometry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284421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8451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Algebra II</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0299231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397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Biology</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77769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Chemistry</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690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Physics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930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0168064"/>
              </p:ext>
            </p:extLst>
          </p:nvPr>
        </p:nvGraphicFramePr>
        <p:xfrm>
          <a:off x="-18165" y="1371600"/>
          <a:ext cx="9162165"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Up-Down Arrow 7"/>
          <p:cNvSpPr/>
          <p:nvPr/>
        </p:nvSpPr>
        <p:spPr>
          <a:xfrm rot="13934727">
            <a:off x="3471089" y="3951326"/>
            <a:ext cx="333375"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9" name="Up-Down Arrow 8"/>
          <p:cNvSpPr/>
          <p:nvPr/>
        </p:nvSpPr>
        <p:spPr>
          <a:xfrm rot="13934727">
            <a:off x="5159962" y="2967564"/>
            <a:ext cx="333375"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0" name="Up-Down Arrow 9"/>
          <p:cNvSpPr/>
          <p:nvPr/>
        </p:nvSpPr>
        <p:spPr>
          <a:xfrm rot="7404287">
            <a:off x="5202744" y="3951327"/>
            <a:ext cx="333375"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1" name="Up-Down Arrow 10"/>
          <p:cNvSpPr/>
          <p:nvPr/>
        </p:nvSpPr>
        <p:spPr>
          <a:xfrm rot="7404287">
            <a:off x="3465885" y="2981860"/>
            <a:ext cx="333375"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2" name="Up-Down Arrow 11"/>
          <p:cNvSpPr/>
          <p:nvPr/>
        </p:nvSpPr>
        <p:spPr>
          <a:xfrm rot="10800000">
            <a:off x="4406106" y="2496629"/>
            <a:ext cx="331788"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3" name="Up-Down Arrow 12"/>
          <p:cNvSpPr/>
          <p:nvPr/>
        </p:nvSpPr>
        <p:spPr>
          <a:xfrm rot="10800000">
            <a:off x="4419600" y="4572000"/>
            <a:ext cx="331788"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3" name="TextBox 2"/>
          <p:cNvSpPr txBox="1"/>
          <p:nvPr/>
        </p:nvSpPr>
        <p:spPr>
          <a:xfrm>
            <a:off x="685800" y="381000"/>
            <a:ext cx="7924800" cy="707886"/>
          </a:xfrm>
          <a:prstGeom prst="rect">
            <a:avLst/>
          </a:prstGeom>
          <a:noFill/>
          <a:ln w="38100">
            <a:solidFill>
              <a:schemeClr val="accent2">
                <a:lumMod val="75000"/>
              </a:schemeClr>
            </a:solidFill>
          </a:ln>
        </p:spPr>
        <p:txBody>
          <a:bodyPr wrap="square" rtlCol="0">
            <a:spAutoFit/>
          </a:bodyPr>
          <a:lstStyle/>
          <a:p>
            <a:pPr algn="ctr"/>
            <a:r>
              <a:rPr lang="en-US" sz="4000" b="1" dirty="0" smtClean="0">
                <a:solidFill>
                  <a:schemeClr val="tx1">
                    <a:lumMod val="75000"/>
                    <a:lumOff val="25000"/>
                  </a:schemeClr>
                </a:solidFill>
                <a:effectLst>
                  <a:outerShdw blurRad="38100" dist="38100" dir="2700000" algn="tl">
                    <a:srgbClr val="000000">
                      <a:alpha val="43137"/>
                    </a:srgbClr>
                  </a:outerShdw>
                </a:effectLst>
              </a:rPr>
              <a:t>Partners for Student Success</a:t>
            </a:r>
            <a:endParaRPr lang="en-US" sz="4000" b="1"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242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A80BE26-1C64-444D-8AC5-3633C44FD3C9}"/>
                                            </p:graphicEl>
                                          </p:spTgt>
                                        </p:tgtEl>
                                        <p:attrNameLst>
                                          <p:attrName>style.visibility</p:attrName>
                                        </p:attrNameLst>
                                      </p:cBhvr>
                                      <p:to>
                                        <p:strVal val="visible"/>
                                      </p:to>
                                    </p:set>
                                    <p:animEffect transition="in" filter="fade">
                                      <p:cBhvr>
                                        <p:cTn id="7" dur="500"/>
                                        <p:tgtEl>
                                          <p:spTgt spid="5">
                                            <p:graphicEl>
                                              <a:dgm id="{7A80BE26-1C64-444D-8AC5-3633C44FD3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CE7EF35-8C2E-4751-80D4-4FADD7D343F6}"/>
                                            </p:graphicEl>
                                          </p:spTgt>
                                        </p:tgtEl>
                                        <p:attrNameLst>
                                          <p:attrName>style.visibility</p:attrName>
                                        </p:attrNameLst>
                                      </p:cBhvr>
                                      <p:to>
                                        <p:strVal val="visible"/>
                                      </p:to>
                                    </p:set>
                                    <p:animEffect transition="in" filter="fade">
                                      <p:cBhvr>
                                        <p:cTn id="12" dur="500"/>
                                        <p:tgtEl>
                                          <p:spTgt spid="5">
                                            <p:graphicEl>
                                              <a:dgm id="{1CE7EF35-8C2E-4751-80D4-4FADD7D343F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F74AFF0A-50C8-40A8-BC34-E7C6D62AC270}"/>
                                            </p:graphicEl>
                                          </p:spTgt>
                                        </p:tgtEl>
                                        <p:attrNameLst>
                                          <p:attrName>style.visibility</p:attrName>
                                        </p:attrNameLst>
                                      </p:cBhvr>
                                      <p:to>
                                        <p:strVal val="visible"/>
                                      </p:to>
                                    </p:set>
                                    <p:animEffect transition="in" filter="fade">
                                      <p:cBhvr>
                                        <p:cTn id="15" dur="500"/>
                                        <p:tgtEl>
                                          <p:spTgt spid="5">
                                            <p:graphicEl>
                                              <a:dgm id="{F74AFF0A-50C8-40A8-BC34-E7C6D62AC27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8D61EF14-C343-4EE3-B7F3-D60DC591F475}"/>
                                            </p:graphicEl>
                                          </p:spTgt>
                                        </p:tgtEl>
                                        <p:attrNameLst>
                                          <p:attrName>style.visibility</p:attrName>
                                        </p:attrNameLst>
                                      </p:cBhvr>
                                      <p:to>
                                        <p:strVal val="visible"/>
                                      </p:to>
                                    </p:set>
                                    <p:animEffect transition="in" filter="fade">
                                      <p:cBhvr>
                                        <p:cTn id="20" dur="500"/>
                                        <p:tgtEl>
                                          <p:spTgt spid="5">
                                            <p:graphicEl>
                                              <a:dgm id="{8D61EF14-C343-4EE3-B7F3-D60DC591F47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665808F7-70B5-45A0-B2E5-62512B0DF571}"/>
                                            </p:graphicEl>
                                          </p:spTgt>
                                        </p:tgtEl>
                                        <p:attrNameLst>
                                          <p:attrName>style.visibility</p:attrName>
                                        </p:attrNameLst>
                                      </p:cBhvr>
                                      <p:to>
                                        <p:strVal val="visible"/>
                                      </p:to>
                                    </p:set>
                                    <p:animEffect transition="in" filter="fade">
                                      <p:cBhvr>
                                        <p:cTn id="23" dur="500"/>
                                        <p:tgtEl>
                                          <p:spTgt spid="5">
                                            <p:graphicEl>
                                              <a:dgm id="{665808F7-70B5-45A0-B2E5-62512B0DF57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CDBB8A92-7AD7-45C5-90CA-38A4A03E97DA}"/>
                                            </p:graphicEl>
                                          </p:spTgt>
                                        </p:tgtEl>
                                        <p:attrNameLst>
                                          <p:attrName>style.visibility</p:attrName>
                                        </p:attrNameLst>
                                      </p:cBhvr>
                                      <p:to>
                                        <p:strVal val="visible"/>
                                      </p:to>
                                    </p:set>
                                    <p:animEffect transition="in" filter="fade">
                                      <p:cBhvr>
                                        <p:cTn id="28" dur="500"/>
                                        <p:tgtEl>
                                          <p:spTgt spid="5">
                                            <p:graphicEl>
                                              <a:dgm id="{CDBB8A92-7AD7-45C5-90CA-38A4A03E97D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9BDDAD24-E34F-4DF5-A744-BE974424EA14}"/>
                                            </p:graphicEl>
                                          </p:spTgt>
                                        </p:tgtEl>
                                        <p:attrNameLst>
                                          <p:attrName>style.visibility</p:attrName>
                                        </p:attrNameLst>
                                      </p:cBhvr>
                                      <p:to>
                                        <p:strVal val="visible"/>
                                      </p:to>
                                    </p:set>
                                    <p:animEffect transition="in" filter="fade">
                                      <p:cBhvr>
                                        <p:cTn id="31" dur="500"/>
                                        <p:tgtEl>
                                          <p:spTgt spid="5">
                                            <p:graphicEl>
                                              <a:dgm id="{9BDDAD24-E34F-4DF5-A744-BE974424EA1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C1ACFE9A-1CBE-40F4-B111-AB4DDF9E19A7}"/>
                                            </p:graphicEl>
                                          </p:spTgt>
                                        </p:tgtEl>
                                        <p:attrNameLst>
                                          <p:attrName>style.visibility</p:attrName>
                                        </p:attrNameLst>
                                      </p:cBhvr>
                                      <p:to>
                                        <p:strVal val="visible"/>
                                      </p:to>
                                    </p:set>
                                    <p:animEffect transition="in" filter="fade">
                                      <p:cBhvr>
                                        <p:cTn id="36" dur="500"/>
                                        <p:tgtEl>
                                          <p:spTgt spid="5">
                                            <p:graphicEl>
                                              <a:dgm id="{C1ACFE9A-1CBE-40F4-B111-AB4DDF9E19A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77FA5B50-F4C3-4F2E-9270-ECD937C7FFF4}"/>
                                            </p:graphicEl>
                                          </p:spTgt>
                                        </p:tgtEl>
                                        <p:attrNameLst>
                                          <p:attrName>style.visibility</p:attrName>
                                        </p:attrNameLst>
                                      </p:cBhvr>
                                      <p:to>
                                        <p:strVal val="visible"/>
                                      </p:to>
                                    </p:set>
                                    <p:animEffect transition="in" filter="fade">
                                      <p:cBhvr>
                                        <p:cTn id="39" dur="500"/>
                                        <p:tgtEl>
                                          <p:spTgt spid="5">
                                            <p:graphicEl>
                                              <a:dgm id="{77FA5B50-F4C3-4F2E-9270-ECD937C7FFF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448BBDD3-08BE-4232-ACFF-9255EEAB0A5C}"/>
                                            </p:graphicEl>
                                          </p:spTgt>
                                        </p:tgtEl>
                                        <p:attrNameLst>
                                          <p:attrName>style.visibility</p:attrName>
                                        </p:attrNameLst>
                                      </p:cBhvr>
                                      <p:to>
                                        <p:strVal val="visible"/>
                                      </p:to>
                                    </p:set>
                                    <p:animEffect transition="in" filter="fade">
                                      <p:cBhvr>
                                        <p:cTn id="44" dur="500"/>
                                        <p:tgtEl>
                                          <p:spTgt spid="5">
                                            <p:graphicEl>
                                              <a:dgm id="{448BBDD3-08BE-4232-ACFF-9255EEAB0A5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60D244D7-02AB-499F-9799-AD898F442B04}"/>
                                            </p:graphicEl>
                                          </p:spTgt>
                                        </p:tgtEl>
                                        <p:attrNameLst>
                                          <p:attrName>style.visibility</p:attrName>
                                        </p:attrNameLst>
                                      </p:cBhvr>
                                      <p:to>
                                        <p:strVal val="visible"/>
                                      </p:to>
                                    </p:set>
                                    <p:animEffect transition="in" filter="fade">
                                      <p:cBhvr>
                                        <p:cTn id="47" dur="500"/>
                                        <p:tgtEl>
                                          <p:spTgt spid="5">
                                            <p:graphicEl>
                                              <a:dgm id="{60D244D7-02AB-499F-9799-AD898F442B04}"/>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graphicEl>
                                              <a:dgm id="{B671D5D6-8A81-4037-9C67-7ED6096A7500}"/>
                                            </p:graphicEl>
                                          </p:spTgt>
                                        </p:tgtEl>
                                        <p:attrNameLst>
                                          <p:attrName>style.visibility</p:attrName>
                                        </p:attrNameLst>
                                      </p:cBhvr>
                                      <p:to>
                                        <p:strVal val="visible"/>
                                      </p:to>
                                    </p:set>
                                    <p:animEffect transition="in" filter="fade">
                                      <p:cBhvr>
                                        <p:cTn id="50" dur="500"/>
                                        <p:tgtEl>
                                          <p:spTgt spid="5">
                                            <p:graphicEl>
                                              <a:dgm id="{B671D5D6-8A81-4037-9C67-7ED6096A75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World Geography</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7710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World History</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9509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U. S. History</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67270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2012 TAKS </a:t>
            </a:r>
            <a:endParaRPr lang="en-US" b="1" dirty="0"/>
          </a:p>
        </p:txBody>
      </p:sp>
      <p:sp>
        <p:nvSpPr>
          <p:cNvPr id="3" name="Content Placeholder 2"/>
          <p:cNvSpPr>
            <a:spLocks noGrp="1"/>
          </p:cNvSpPr>
          <p:nvPr>
            <p:ph type="subTitle" idx="1"/>
          </p:nvPr>
        </p:nvSpPr>
        <p:spPr/>
        <p:txBody>
          <a:bodyPr/>
          <a:lstStyle/>
          <a:p>
            <a:pPr marL="0" indent="0">
              <a:buNone/>
            </a:pPr>
            <a:r>
              <a:rPr lang="en-US" dirty="0"/>
              <a:t>	</a:t>
            </a:r>
          </a:p>
        </p:txBody>
      </p:sp>
      <p:sp>
        <p:nvSpPr>
          <p:cNvPr id="4" name="Title 3"/>
          <p:cNvSpPr txBox="1">
            <a:spLocks/>
          </p:cNvSpPr>
          <p:nvPr/>
        </p:nvSpPr>
        <p:spPr>
          <a:xfrm>
            <a:off x="838200" y="2282825"/>
            <a:ext cx="7772400" cy="1470025"/>
          </a:xfrm>
          <a:prstGeom prst="rect">
            <a:avLst/>
          </a:prstGeom>
          <a:ln w="10477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7143972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2012 Percent </a:t>
            </a:r>
            <a:r>
              <a:rPr lang="en-US" sz="3200" dirty="0"/>
              <a:t>of All Grade 10 </a:t>
            </a:r>
            <a:r>
              <a:rPr lang="en-US" sz="3200" dirty="0" smtClean="0"/>
              <a:t>Students </a:t>
            </a:r>
            <a:r>
              <a:rPr lang="en-US" sz="3200" dirty="0"/>
              <a:t>that </a:t>
            </a:r>
            <a:r>
              <a:rPr lang="en-US" sz="3200" dirty="0" smtClean="0"/>
              <a:t/>
            </a:r>
            <a:br>
              <a:rPr lang="en-US" sz="3200" dirty="0" smtClean="0"/>
            </a:br>
            <a:r>
              <a:rPr lang="en-US" sz="3200" dirty="0" smtClean="0"/>
              <a:t>Met </a:t>
            </a:r>
            <a:r>
              <a:rPr lang="en-US" sz="3200" dirty="0"/>
              <a:t>Standard on TAKS and TAKS Accommodated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016418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36948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2012 Percent of All </a:t>
            </a:r>
            <a:r>
              <a:rPr lang="en-US" sz="3200" dirty="0" smtClean="0"/>
              <a:t>Exit-level Students </a:t>
            </a:r>
            <a:r>
              <a:rPr lang="en-US" sz="3200" dirty="0"/>
              <a:t>that </a:t>
            </a:r>
            <a:br>
              <a:rPr lang="en-US" sz="3200" dirty="0"/>
            </a:br>
            <a:r>
              <a:rPr lang="en-US" sz="3200" dirty="0"/>
              <a:t>Met Standard on TAKS and TAKS Accommodated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322731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73689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516563"/>
          </a:xfrm>
        </p:spPr>
        <p:txBody>
          <a:bodyPr/>
          <a:lstStyle/>
          <a:p>
            <a:pPr marL="0" indent="0" algn="ctr">
              <a:buNone/>
            </a:pPr>
            <a:endParaRPr lang="en-US" dirty="0" smtClean="0"/>
          </a:p>
          <a:p>
            <a:pPr marL="0" indent="0" algn="ctr">
              <a:buNone/>
            </a:pPr>
            <a:endParaRPr lang="en-US" dirty="0"/>
          </a:p>
          <a:p>
            <a:pPr marL="0" indent="0" algn="ctr">
              <a:buNone/>
            </a:pPr>
            <a:r>
              <a:rPr lang="en-US" dirty="0" smtClean="0"/>
              <a:t> </a:t>
            </a:r>
            <a:r>
              <a:rPr lang="en-US" sz="7200" dirty="0" smtClean="0"/>
              <a:t>Examine District </a:t>
            </a:r>
            <a:r>
              <a:rPr lang="en-US" sz="7200" dirty="0"/>
              <a:t>STAAR EOC and </a:t>
            </a:r>
            <a:r>
              <a:rPr lang="en-US" sz="7200" dirty="0" smtClean="0"/>
              <a:t>TAKS</a:t>
            </a:r>
          </a:p>
          <a:p>
            <a:pPr algn="ctr"/>
            <a:r>
              <a:rPr lang="en-US" sz="2400" dirty="0" smtClean="0"/>
              <a:t>Identify patterns and trends</a:t>
            </a:r>
          </a:p>
          <a:p>
            <a:pPr algn="ctr"/>
            <a:r>
              <a:rPr lang="en-US" sz="2400" dirty="0" smtClean="0"/>
              <a:t>Discuss the impact on </a:t>
            </a:r>
            <a:r>
              <a:rPr lang="en-US" sz="2400" smtClean="0"/>
              <a:t>college readiness </a:t>
            </a:r>
            <a:r>
              <a:rPr lang="en-US" sz="2400" dirty="0" smtClean="0"/>
              <a:t>in your district </a:t>
            </a:r>
            <a:r>
              <a:rPr lang="en-US" sz="2400" smtClean="0"/>
              <a:t>and/or institution</a:t>
            </a:r>
            <a:endParaRPr lang="en-US" sz="2400" dirty="0" smtClean="0"/>
          </a:p>
          <a:p>
            <a:pPr marL="0" indent="0" algn="ctr">
              <a:buNone/>
            </a:pPr>
            <a:endParaRPr lang="en-US" sz="2400" dirty="0" smtClean="0"/>
          </a:p>
          <a:p>
            <a:pPr marL="0" indent="0" algn="ctr">
              <a:buNone/>
            </a:pPr>
            <a:endParaRPr lang="en-US" sz="7200" dirty="0"/>
          </a:p>
        </p:txBody>
      </p:sp>
    </p:spTree>
    <p:extLst>
      <p:ext uri="{BB962C8B-B14F-4D97-AF65-F5344CB8AC3E}">
        <p14:creationId xmlns:p14="http://schemas.microsoft.com/office/powerpoint/2010/main" val="36118452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30362"/>
          </a:xfrm>
        </p:spPr>
        <p:txBody>
          <a:bodyPr>
            <a:normAutofit/>
          </a:bodyPr>
          <a:lstStyle/>
          <a:p>
            <a:r>
              <a:rPr lang="en-US" sz="3200" i="1" dirty="0" smtClean="0">
                <a:solidFill>
                  <a:schemeClr val="tx1">
                    <a:lumMod val="85000"/>
                    <a:lumOff val="15000"/>
                  </a:schemeClr>
                </a:solidFill>
                <a:effectLst>
                  <a:outerShdw blurRad="38100" dist="38100" dir="2700000" algn="tl">
                    <a:srgbClr val="000000">
                      <a:alpha val="43137"/>
                    </a:srgbClr>
                  </a:outerShdw>
                </a:effectLst>
              </a:rPr>
              <a:t>State of Texas Assessment of Academic Readiness</a:t>
            </a:r>
            <a:r>
              <a:rPr lang="en-US" sz="3200" dirty="0" smtClean="0"/>
              <a:t/>
            </a:r>
            <a:br>
              <a:rPr lang="en-US" sz="3200" dirty="0" smtClean="0"/>
            </a:br>
            <a:r>
              <a:rPr lang="en-US" sz="6000" b="1" u="sng" dirty="0" smtClean="0">
                <a:solidFill>
                  <a:schemeClr val="accent2">
                    <a:lumMod val="50000"/>
                  </a:schemeClr>
                </a:solidFill>
                <a:effectLst>
                  <a:outerShdw blurRad="38100" dist="38100" dir="2700000" algn="tl">
                    <a:srgbClr val="000000">
                      <a:alpha val="43137"/>
                    </a:srgbClr>
                  </a:outerShdw>
                </a:effectLst>
              </a:rPr>
              <a:t>STAAR</a:t>
            </a:r>
            <a:r>
              <a:rPr lang="en-US" sz="6000" dirty="0" smtClean="0"/>
              <a:t> </a:t>
            </a:r>
            <a:endParaRPr lang="en-US" sz="6000" dirty="0"/>
          </a:p>
        </p:txBody>
      </p:sp>
      <p:sp>
        <p:nvSpPr>
          <p:cNvPr id="3" name="Content Placeholder 2"/>
          <p:cNvSpPr>
            <a:spLocks noGrp="1"/>
          </p:cNvSpPr>
          <p:nvPr>
            <p:ph idx="1"/>
          </p:nvPr>
        </p:nvSpPr>
        <p:spPr>
          <a:xfrm>
            <a:off x="492168" y="1896386"/>
            <a:ext cx="8229600" cy="4525963"/>
          </a:xfrm>
        </p:spPr>
        <p:txBody>
          <a:bodyPr/>
          <a:lstStyle/>
          <a:p>
            <a:pPr marL="0" indent="0">
              <a:buNone/>
            </a:pPr>
            <a:r>
              <a:rPr lang="en-US" b="1" dirty="0" smtClean="0">
                <a:solidFill>
                  <a:schemeClr val="tx1">
                    <a:lumMod val="85000"/>
                    <a:lumOff val="15000"/>
                  </a:schemeClr>
                </a:solidFill>
              </a:rPr>
              <a:t>How will this change affect students?</a:t>
            </a:r>
          </a:p>
          <a:p>
            <a:pPr lvl="1"/>
            <a:r>
              <a:rPr lang="en-US" sz="3200" dirty="0" smtClean="0">
                <a:solidFill>
                  <a:schemeClr val="tx1">
                    <a:lumMod val="85000"/>
                    <a:lumOff val="15000"/>
                  </a:schemeClr>
                </a:solidFill>
              </a:rPr>
              <a:t>Students’ score on each EOC assessment will be worth 15% of the students’ final grade for the course tested. </a:t>
            </a:r>
          </a:p>
          <a:p>
            <a:pPr lvl="1"/>
            <a:r>
              <a:rPr lang="en-US" sz="3200" dirty="0" smtClean="0">
                <a:solidFill>
                  <a:schemeClr val="tx1">
                    <a:lumMod val="85000"/>
                    <a:lumOff val="15000"/>
                  </a:schemeClr>
                </a:solidFill>
              </a:rPr>
              <a:t>The test will be administered (3) times, allowing for retesting opportunities and choice when to take the STAAR.</a:t>
            </a:r>
          </a:p>
          <a:p>
            <a:pPr lvl="1"/>
            <a:r>
              <a:rPr lang="en-US" sz="3200" dirty="0" smtClean="0">
                <a:solidFill>
                  <a:schemeClr val="tx1">
                    <a:lumMod val="85000"/>
                    <a:lumOff val="15000"/>
                  </a:schemeClr>
                </a:solidFill>
              </a:rPr>
              <a:t>Graduation Requirements</a:t>
            </a:r>
          </a:p>
          <a:p>
            <a:pPr lvl="1"/>
            <a:endParaRPr lang="en-US" dirty="0"/>
          </a:p>
        </p:txBody>
      </p:sp>
      <p:sp>
        <p:nvSpPr>
          <p:cNvPr id="4" name="TextBox 3"/>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27140" y="6457518"/>
            <a:ext cx="7086600" cy="400110"/>
          </a:xfrm>
          <a:prstGeom prst="rect">
            <a:avLst/>
          </a:prstGeom>
          <a:noFill/>
        </p:spPr>
        <p:txBody>
          <a:bodyPr wrap="square" rtlCol="0">
            <a:spAutoFit/>
          </a:bodyPr>
          <a:lstStyle/>
          <a:p>
            <a:r>
              <a:rPr lang="en-US" sz="1000" dirty="0" smtClean="0">
                <a:latin typeface="Bookman Old Style" pitchFamily="18" charset="0"/>
              </a:rPr>
              <a:t>Source: http</a:t>
            </a:r>
            <a:r>
              <a:rPr lang="en-US" sz="1000" dirty="0">
                <a:latin typeface="Bookman Old Style" pitchFamily="18" charset="0"/>
              </a:rPr>
              <a:t>://www.tea.state.tx.us/WorkArea/linkit.aspx?LinkIdentifier=id&amp;ItemID=2147497744&amp;libID=2147497741</a:t>
            </a:r>
          </a:p>
        </p:txBody>
      </p:sp>
    </p:spTree>
    <p:extLst>
      <p:ext uri="{BB962C8B-B14F-4D97-AF65-F5344CB8AC3E}">
        <p14:creationId xmlns:p14="http://schemas.microsoft.com/office/powerpoint/2010/main" val="2397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
        <p:nvSpPr>
          <p:cNvPr id="3" name="Content Placeholder 2"/>
          <p:cNvSpPr>
            <a:spLocks noGrp="1"/>
          </p:cNvSpPr>
          <p:nvPr>
            <p:ph idx="1"/>
          </p:nvPr>
        </p:nvSpPr>
        <p:spPr>
          <a:xfrm>
            <a:off x="457200" y="1295400"/>
            <a:ext cx="8229600" cy="4525963"/>
          </a:xfrm>
        </p:spPr>
        <p:txBody>
          <a:bodyPr/>
          <a:lstStyle/>
          <a:p>
            <a:pPr marL="457200" lvl="1" indent="0" algn="ctr">
              <a:buNone/>
            </a:pPr>
            <a:r>
              <a:rPr lang="en-US" sz="3200" b="1" dirty="0" smtClean="0">
                <a:solidFill>
                  <a:schemeClr val="tx1">
                    <a:lumMod val="85000"/>
                    <a:lumOff val="15000"/>
                  </a:schemeClr>
                </a:solidFill>
              </a:rPr>
              <a:t>Graduation Requirements</a:t>
            </a:r>
            <a:endParaRPr lang="en-US" sz="3200" b="1" dirty="0">
              <a:solidFill>
                <a:schemeClr val="tx1">
                  <a:lumMod val="85000"/>
                  <a:lumOff val="15000"/>
                </a:schemeClr>
              </a:solidFill>
            </a:endParaRPr>
          </a:p>
          <a:p>
            <a:endParaRPr lang="en-US" dirty="0"/>
          </a:p>
        </p:txBody>
      </p:sp>
      <p:sp>
        <p:nvSpPr>
          <p:cNvPr id="4" name="TextBox 3"/>
          <p:cNvSpPr txBox="1"/>
          <p:nvPr/>
        </p:nvSpPr>
        <p:spPr>
          <a:xfrm>
            <a:off x="0" y="6627168"/>
            <a:ext cx="7086600" cy="230832"/>
          </a:xfrm>
          <a:prstGeom prst="rect">
            <a:avLst/>
          </a:prstGeom>
          <a:noFill/>
        </p:spPr>
        <p:txBody>
          <a:bodyPr wrap="square" rtlCol="0">
            <a:spAutoFit/>
          </a:bodyPr>
          <a:lstStyle/>
          <a:p>
            <a:r>
              <a:rPr lang="en-US" sz="900" dirty="0" smtClean="0">
                <a:latin typeface="Bookman Old Style" pitchFamily="18" charset="0"/>
              </a:rPr>
              <a:t>Source: http</a:t>
            </a:r>
            <a:r>
              <a:rPr lang="en-US" sz="900" dirty="0">
                <a:latin typeface="Bookman Old Style" pitchFamily="18" charset="0"/>
              </a:rPr>
              <a:t>://www.tea.state.tx.us/WorkArea/linkit.aspx?LinkIdentifier=id&amp;ItemID=2147497744&amp;libID=2147497741</a:t>
            </a:r>
          </a:p>
        </p:txBody>
      </p:sp>
      <p:sp>
        <p:nvSpPr>
          <p:cNvPr id="8" name="Title 1"/>
          <p:cNvSpPr txBox="1">
            <a:spLocks/>
          </p:cNvSpPr>
          <p:nvPr/>
        </p:nvSpPr>
        <p:spPr>
          <a:xfrm>
            <a:off x="609600" y="0"/>
            <a:ext cx="7924800" cy="12954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smtClean="0">
                <a:solidFill>
                  <a:schemeClr val="tx1">
                    <a:lumMod val="85000"/>
                    <a:lumOff val="15000"/>
                  </a:schemeClr>
                </a:solidFill>
                <a:effectLst>
                  <a:outerShdw blurRad="38100" dist="38100" dir="2700000" algn="tl">
                    <a:srgbClr val="000000">
                      <a:alpha val="43137"/>
                    </a:srgbClr>
                  </a:outerShdw>
                </a:effectLst>
              </a:rPr>
              <a:t>State of Texas Assessment of Academic Readiness</a:t>
            </a:r>
            <a:r>
              <a:rPr lang="en-US" sz="3200" dirty="0" smtClean="0"/>
              <a:t/>
            </a:r>
            <a:br>
              <a:rPr lang="en-US" sz="3200" dirty="0" smtClean="0"/>
            </a:br>
            <a:r>
              <a:rPr lang="en-US" sz="5400" b="1" u="sng" dirty="0" smtClean="0">
                <a:solidFill>
                  <a:schemeClr val="accent2">
                    <a:lumMod val="50000"/>
                  </a:schemeClr>
                </a:solidFill>
                <a:effectLst>
                  <a:outerShdw blurRad="38100" dist="38100" dir="2700000" algn="tl">
                    <a:srgbClr val="000000">
                      <a:alpha val="43137"/>
                    </a:srgbClr>
                  </a:outerShdw>
                </a:effectLst>
              </a:rPr>
              <a:t>STAAR</a:t>
            </a:r>
            <a:r>
              <a:rPr lang="en-US" sz="6000" dirty="0" smtClean="0"/>
              <a:t> </a:t>
            </a:r>
            <a:endParaRPr lang="en-US" sz="6000" dirty="0"/>
          </a:p>
        </p:txBody>
      </p:sp>
      <p:grpSp>
        <p:nvGrpSpPr>
          <p:cNvPr id="31" name="Group 30"/>
          <p:cNvGrpSpPr/>
          <p:nvPr/>
        </p:nvGrpSpPr>
        <p:grpSpPr>
          <a:xfrm>
            <a:off x="1813116" y="3700828"/>
            <a:ext cx="5517768" cy="2348295"/>
            <a:chOff x="2000928" y="2237604"/>
            <a:chExt cx="4857072" cy="2486795"/>
          </a:xfrm>
        </p:grpSpPr>
        <p:sp>
          <p:nvSpPr>
            <p:cNvPr id="11" name="Rectangle 10"/>
            <p:cNvSpPr/>
            <p:nvPr/>
          </p:nvSpPr>
          <p:spPr>
            <a:xfrm>
              <a:off x="5238976" y="2402530"/>
              <a:ext cx="1619024" cy="1828800"/>
            </a:xfrm>
            <a:prstGeom prst="rect">
              <a:avLst/>
            </a:prstGeom>
            <a:solidFill>
              <a:srgbClr val="993937"/>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30" name="Group 29"/>
            <p:cNvGrpSpPr/>
            <p:nvPr/>
          </p:nvGrpSpPr>
          <p:grpSpPr>
            <a:xfrm>
              <a:off x="2000928" y="2237604"/>
              <a:ext cx="4857072" cy="2486795"/>
              <a:chOff x="2000928" y="2237604"/>
              <a:chExt cx="4857072" cy="2486795"/>
            </a:xfrm>
          </p:grpSpPr>
          <p:sp>
            <p:nvSpPr>
              <p:cNvPr id="9" name="Rectangle 8"/>
              <p:cNvSpPr/>
              <p:nvPr/>
            </p:nvSpPr>
            <p:spPr>
              <a:xfrm>
                <a:off x="2000928" y="2390004"/>
                <a:ext cx="1619024" cy="1828800"/>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9"/>
              <p:cNvSpPr/>
              <p:nvPr/>
            </p:nvSpPr>
            <p:spPr>
              <a:xfrm>
                <a:off x="3619952" y="2402530"/>
                <a:ext cx="1619024" cy="1828799"/>
              </a:xfrm>
              <a:prstGeom prst="rect">
                <a:avLst/>
              </a:prstGeom>
              <a:solidFill>
                <a:srgbClr val="BF504D"/>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TextBox 12"/>
              <p:cNvSpPr txBox="1"/>
              <p:nvPr/>
            </p:nvSpPr>
            <p:spPr>
              <a:xfrm>
                <a:off x="3587366" y="2432802"/>
                <a:ext cx="1619024" cy="1200329"/>
              </a:xfrm>
              <a:prstGeom prst="rect">
                <a:avLst/>
              </a:prstGeom>
              <a:noFill/>
              <a:ln>
                <a:noFill/>
              </a:ln>
            </p:spPr>
            <p:txBody>
              <a:bodyPr wrap="square" rtlCol="0">
                <a:spAutoFit/>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rPr>
                  <a:t>Level 2:</a:t>
                </a:r>
              </a:p>
              <a:p>
                <a:pPr algn="ctr"/>
                <a:r>
                  <a:rPr lang="en-US" b="1" dirty="0">
                    <a:solidFill>
                      <a:schemeClr val="tx1">
                        <a:lumMod val="85000"/>
                        <a:lumOff val="15000"/>
                      </a:schemeClr>
                    </a:solidFill>
                    <a:effectLst>
                      <a:outerShdw blurRad="38100" dist="38100" dir="2700000" algn="tl">
                        <a:srgbClr val="000000">
                          <a:alpha val="43137"/>
                        </a:srgbClr>
                      </a:outerShdw>
                    </a:effectLst>
                  </a:rPr>
                  <a:t>S</a:t>
                </a:r>
                <a:r>
                  <a:rPr lang="en-US" b="1" dirty="0" smtClean="0">
                    <a:solidFill>
                      <a:schemeClr val="tx1">
                        <a:lumMod val="85000"/>
                        <a:lumOff val="15000"/>
                      </a:schemeClr>
                    </a:solidFill>
                    <a:effectLst>
                      <a:outerShdw blurRad="38100" dist="38100" dir="2700000" algn="tl">
                        <a:srgbClr val="000000">
                          <a:alpha val="43137"/>
                        </a:srgbClr>
                      </a:outerShdw>
                    </a:effectLst>
                  </a:rPr>
                  <a:t>atisfactory</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Academic </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Performance</a:t>
                </a:r>
                <a:endParaRPr lang="en-US" b="1" dirty="0">
                  <a:solidFill>
                    <a:schemeClr val="tx1">
                      <a:lumMod val="85000"/>
                      <a:lumOff val="15000"/>
                    </a:schemeClr>
                  </a:solidFill>
                  <a:effectLst>
                    <a:outerShdw blurRad="38100" dist="38100" dir="2700000" algn="tl">
                      <a:srgbClr val="000000">
                        <a:alpha val="43137"/>
                      </a:srgbClr>
                    </a:outerShdw>
                  </a:effectLst>
                </a:endParaRPr>
              </a:p>
            </p:txBody>
          </p:sp>
          <p:sp>
            <p:nvSpPr>
              <p:cNvPr id="14" name="TextBox 13"/>
              <p:cNvSpPr txBox="1"/>
              <p:nvPr/>
            </p:nvSpPr>
            <p:spPr>
              <a:xfrm>
                <a:off x="5238976" y="2443240"/>
                <a:ext cx="1619024" cy="1200329"/>
              </a:xfrm>
              <a:prstGeom prst="rect">
                <a:avLst/>
              </a:prstGeom>
              <a:noFill/>
              <a:ln>
                <a:noFill/>
              </a:ln>
            </p:spPr>
            <p:txBody>
              <a:bodyPr wrap="square" rtlCol="0">
                <a:spAutoFit/>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rPr>
                  <a:t>Level 3:</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Advanced</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Academic </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Performance</a:t>
                </a:r>
                <a:endParaRPr lang="en-US" b="1" dirty="0">
                  <a:solidFill>
                    <a:schemeClr val="tx1">
                      <a:lumMod val="85000"/>
                      <a:lumOff val="15000"/>
                    </a:schemeClr>
                  </a:solidFill>
                  <a:effectLst>
                    <a:outerShdw blurRad="38100" dist="38100" dir="2700000" algn="tl">
                      <a:srgbClr val="000000">
                        <a:alpha val="43137"/>
                      </a:srgbClr>
                    </a:outerShdw>
                  </a:effectLst>
                </a:endParaRPr>
              </a:p>
            </p:txBody>
          </p:sp>
          <p:cxnSp>
            <p:nvCxnSpPr>
              <p:cNvPr id="16" name="Straight Arrow Connector 15"/>
              <p:cNvCxnSpPr/>
              <p:nvPr/>
            </p:nvCxnSpPr>
            <p:spPr>
              <a:xfrm>
                <a:off x="3310721" y="2237604"/>
                <a:ext cx="0" cy="2209800"/>
              </a:xfrm>
              <a:prstGeom prst="straightConnector1">
                <a:avLst/>
              </a:prstGeom>
              <a:ln>
                <a:solidFill>
                  <a:schemeClr val="tx1">
                    <a:lumMod val="85000"/>
                    <a:lumOff val="15000"/>
                  </a:schemeClr>
                </a:solidFill>
                <a:prstDash val="sysDot"/>
                <a:headEnd type="arrow"/>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000928" y="2443240"/>
                <a:ext cx="1619024" cy="1200329"/>
              </a:xfrm>
              <a:prstGeom prst="rect">
                <a:avLst/>
              </a:prstGeom>
              <a:noFill/>
              <a:ln>
                <a:noFill/>
              </a:ln>
            </p:spPr>
            <p:txBody>
              <a:bodyPr wrap="square" rtlCol="0">
                <a:spAutoFit/>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rPr>
                  <a:t>Level 1:</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Unsatisfactory</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Academic </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Performance</a:t>
                </a:r>
                <a:endParaRPr lang="en-US" b="1" dirty="0">
                  <a:solidFill>
                    <a:schemeClr val="tx1">
                      <a:lumMod val="85000"/>
                      <a:lumOff val="15000"/>
                    </a:schemeClr>
                  </a:solidFill>
                  <a:effectLst>
                    <a:outerShdw blurRad="38100" dist="38100" dir="2700000" algn="tl">
                      <a:srgbClr val="000000">
                        <a:alpha val="43137"/>
                      </a:srgbClr>
                    </a:outerShdw>
                  </a:effectLst>
                </a:endParaRPr>
              </a:p>
            </p:txBody>
          </p:sp>
          <p:sp>
            <p:nvSpPr>
              <p:cNvPr id="18" name="TextBox 17"/>
              <p:cNvSpPr txBox="1"/>
              <p:nvPr/>
            </p:nvSpPr>
            <p:spPr>
              <a:xfrm>
                <a:off x="2521365" y="4447400"/>
                <a:ext cx="1510469" cy="276999"/>
              </a:xfrm>
              <a:prstGeom prst="rect">
                <a:avLst/>
              </a:prstGeom>
              <a:noFill/>
            </p:spPr>
            <p:txBody>
              <a:bodyPr wrap="square" rtlCol="0">
                <a:spAutoFit/>
              </a:bodyPr>
              <a:lstStyle/>
              <a:p>
                <a:pPr algn="ctr"/>
                <a:r>
                  <a:rPr lang="en-US" sz="1200" b="1" dirty="0" smtClean="0"/>
                  <a:t>Minimum Score</a:t>
                </a:r>
                <a:endParaRPr lang="en-US" sz="1200" b="1" dirty="0"/>
              </a:p>
            </p:txBody>
          </p:sp>
        </p:grpSp>
      </p:grpSp>
      <p:sp>
        <p:nvSpPr>
          <p:cNvPr id="21" name="TextBox 20"/>
          <p:cNvSpPr txBox="1"/>
          <p:nvPr/>
        </p:nvSpPr>
        <p:spPr>
          <a:xfrm>
            <a:off x="157619" y="1967299"/>
            <a:ext cx="3077332" cy="1754326"/>
          </a:xfrm>
          <a:prstGeom prst="rect">
            <a:avLst/>
          </a:prstGeom>
          <a:noFill/>
        </p:spPr>
        <p:txBody>
          <a:bodyPr wrap="square" rtlCol="0">
            <a:spAutoFit/>
          </a:bodyPr>
          <a:lstStyle/>
          <a:p>
            <a:pPr algn="ctr"/>
            <a:r>
              <a:rPr lang="en-US" b="1" i="1" u="sng" dirty="0" smtClean="0"/>
              <a:t>Minimum High </a:t>
            </a:r>
          </a:p>
          <a:p>
            <a:pPr algn="ctr"/>
            <a:r>
              <a:rPr lang="en-US" b="1" i="1" u="sng" dirty="0" smtClean="0"/>
              <a:t>School Program:</a:t>
            </a:r>
          </a:p>
          <a:p>
            <a:pPr algn="ctr"/>
            <a:r>
              <a:rPr lang="en-US" i="1" dirty="0" smtClean="0"/>
              <a:t>Must meet the minimum cumulative score requirement</a:t>
            </a:r>
          </a:p>
          <a:p>
            <a:pPr algn="ctr"/>
            <a:r>
              <a:rPr lang="en-US" i="1" dirty="0" smtClean="0"/>
              <a:t> in each of the four core content areas. </a:t>
            </a:r>
            <a:endParaRPr lang="en-US" i="1" dirty="0"/>
          </a:p>
        </p:txBody>
      </p:sp>
      <p:sp>
        <p:nvSpPr>
          <p:cNvPr id="22" name="TextBox 21"/>
          <p:cNvSpPr txBox="1"/>
          <p:nvPr/>
        </p:nvSpPr>
        <p:spPr>
          <a:xfrm>
            <a:off x="2971800" y="1967299"/>
            <a:ext cx="3200400" cy="1477328"/>
          </a:xfrm>
          <a:prstGeom prst="rect">
            <a:avLst/>
          </a:prstGeom>
          <a:noFill/>
        </p:spPr>
        <p:txBody>
          <a:bodyPr wrap="square" rtlCol="0">
            <a:spAutoFit/>
          </a:bodyPr>
          <a:lstStyle/>
          <a:p>
            <a:pPr algn="ctr"/>
            <a:r>
              <a:rPr lang="en-US" b="1" i="1" u="sng" dirty="0" smtClean="0"/>
              <a:t>Recommended High </a:t>
            </a:r>
          </a:p>
          <a:p>
            <a:pPr algn="ctr"/>
            <a:r>
              <a:rPr lang="en-US" b="1" i="1" u="sng" dirty="0" smtClean="0"/>
              <a:t>School Program:</a:t>
            </a:r>
          </a:p>
          <a:p>
            <a:pPr algn="ctr"/>
            <a:r>
              <a:rPr lang="en-US" i="1" dirty="0" smtClean="0"/>
              <a:t>In addition to the previous, </a:t>
            </a:r>
          </a:p>
          <a:p>
            <a:pPr algn="ctr"/>
            <a:r>
              <a:rPr lang="en-US" i="1" dirty="0" smtClean="0"/>
              <a:t>must achieve level 2 for </a:t>
            </a:r>
          </a:p>
          <a:p>
            <a:pPr algn="ctr"/>
            <a:r>
              <a:rPr lang="en-US" i="1" dirty="0" smtClean="0"/>
              <a:t>Algebra II and English III.</a:t>
            </a:r>
          </a:p>
        </p:txBody>
      </p:sp>
      <p:sp>
        <p:nvSpPr>
          <p:cNvPr id="23" name="TextBox 22"/>
          <p:cNvSpPr txBox="1"/>
          <p:nvPr/>
        </p:nvSpPr>
        <p:spPr>
          <a:xfrm>
            <a:off x="6029769" y="1967299"/>
            <a:ext cx="2895600" cy="1477328"/>
          </a:xfrm>
          <a:prstGeom prst="rect">
            <a:avLst/>
          </a:prstGeom>
          <a:noFill/>
        </p:spPr>
        <p:txBody>
          <a:bodyPr wrap="square" rtlCol="0">
            <a:spAutoFit/>
          </a:bodyPr>
          <a:lstStyle/>
          <a:p>
            <a:pPr algn="ctr"/>
            <a:r>
              <a:rPr lang="en-US" b="1" i="1" u="sng" dirty="0" smtClean="0"/>
              <a:t>Distinguished Achievement</a:t>
            </a:r>
          </a:p>
          <a:p>
            <a:pPr algn="ctr"/>
            <a:r>
              <a:rPr lang="en-US" b="1" i="1" u="sng" dirty="0" smtClean="0"/>
              <a:t>High School Program:</a:t>
            </a:r>
          </a:p>
          <a:p>
            <a:pPr algn="ctr"/>
            <a:r>
              <a:rPr lang="en-US" i="1" dirty="0" smtClean="0"/>
              <a:t>In addition to the minimum, must achieve level 3 for Algebra II and English III.</a:t>
            </a:r>
          </a:p>
        </p:txBody>
      </p:sp>
    </p:spTree>
    <p:extLst>
      <p:ext uri="{BB962C8B-B14F-4D97-AF65-F5344CB8AC3E}">
        <p14:creationId xmlns:p14="http://schemas.microsoft.com/office/powerpoint/2010/main" val="16467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P spid="22" grpId="0"/>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31838"/>
          </a:xfrm>
        </p:spPr>
        <p:txBody>
          <a:bodyPr>
            <a:noAutofit/>
          </a:bodyPr>
          <a:lstStyle/>
          <a:p>
            <a:r>
              <a:rPr lang="en-US" sz="4000" b="1" dirty="0" smtClean="0">
                <a:solidFill>
                  <a:schemeClr val="accent2">
                    <a:lumMod val="50000"/>
                  </a:schemeClr>
                </a:solidFill>
                <a:effectLst>
                  <a:outerShdw blurRad="38100" dist="38100" dir="2700000" algn="tl">
                    <a:srgbClr val="000000">
                      <a:alpha val="43137"/>
                    </a:srgbClr>
                  </a:outerShdw>
                </a:effectLst>
              </a:rPr>
              <a:t>What Can </a:t>
            </a:r>
            <a:r>
              <a:rPr lang="en-US" sz="4000" b="1" dirty="0">
                <a:solidFill>
                  <a:schemeClr val="accent2">
                    <a:lumMod val="50000"/>
                  </a:schemeClr>
                </a:solidFill>
                <a:effectLst>
                  <a:outerShdw blurRad="38100" dist="38100" dir="2700000" algn="tl">
                    <a:srgbClr val="000000">
                      <a:alpha val="43137"/>
                    </a:srgbClr>
                  </a:outerShdw>
                </a:effectLst>
              </a:rPr>
              <a:t>H</a:t>
            </a:r>
            <a:r>
              <a:rPr lang="en-US" sz="4000" b="1" dirty="0" smtClean="0">
                <a:solidFill>
                  <a:schemeClr val="accent2">
                    <a:lumMod val="50000"/>
                  </a:schemeClr>
                </a:solidFill>
                <a:effectLst>
                  <a:outerShdw blurRad="38100" dist="38100" dir="2700000" algn="tl">
                    <a:srgbClr val="000000">
                      <a:alpha val="43137"/>
                    </a:srgbClr>
                  </a:outerShdw>
                </a:effectLst>
              </a:rPr>
              <a:t>appen </a:t>
            </a:r>
            <a:r>
              <a:rPr lang="en-US" sz="4000" b="1" dirty="0">
                <a:solidFill>
                  <a:schemeClr val="accent2">
                    <a:lumMod val="50000"/>
                  </a:schemeClr>
                </a:solidFill>
                <a:effectLst>
                  <a:outerShdw blurRad="38100" dist="38100" dir="2700000" algn="tl">
                    <a:srgbClr val="000000">
                      <a:alpha val="43137"/>
                    </a:srgbClr>
                  </a:outerShdw>
                </a:effectLst>
              </a:rPr>
              <a:t>T</a:t>
            </a:r>
            <a:r>
              <a:rPr lang="en-US" sz="4000" b="1" dirty="0" smtClean="0">
                <a:solidFill>
                  <a:schemeClr val="accent2">
                    <a:lumMod val="50000"/>
                  </a:schemeClr>
                </a:solidFill>
                <a:effectLst>
                  <a:outerShdw blurRad="38100" dist="38100" dir="2700000" algn="tl">
                    <a:srgbClr val="000000">
                      <a:alpha val="43137"/>
                    </a:srgbClr>
                  </a:outerShdw>
                </a:effectLst>
              </a:rPr>
              <a:t>o </a:t>
            </a:r>
            <a:r>
              <a:rPr lang="en-US" sz="4000" b="1" dirty="0">
                <a:solidFill>
                  <a:schemeClr val="accent2">
                    <a:lumMod val="50000"/>
                  </a:schemeClr>
                </a:solidFill>
                <a:effectLst>
                  <a:outerShdw blurRad="38100" dist="38100" dir="2700000" algn="tl">
                    <a:srgbClr val="000000">
                      <a:alpha val="43137"/>
                    </a:srgbClr>
                  </a:outerShdw>
                </a:effectLst>
              </a:rPr>
              <a:t>S</a:t>
            </a:r>
            <a:r>
              <a:rPr lang="en-US" sz="4000" b="1" dirty="0" smtClean="0">
                <a:solidFill>
                  <a:schemeClr val="accent2">
                    <a:lumMod val="50000"/>
                  </a:schemeClr>
                </a:solidFill>
                <a:effectLst>
                  <a:outerShdw blurRad="38100" dist="38100" dir="2700000" algn="tl">
                    <a:srgbClr val="000000">
                      <a:alpha val="43137"/>
                    </a:srgbClr>
                  </a:outerShdw>
                </a:effectLst>
              </a:rPr>
              <a:t>tudents </a:t>
            </a:r>
            <a:r>
              <a:rPr lang="en-US" sz="4000" b="1" dirty="0">
                <a:solidFill>
                  <a:schemeClr val="accent2">
                    <a:lumMod val="50000"/>
                  </a:schemeClr>
                </a:solidFill>
                <a:effectLst>
                  <a:outerShdw blurRad="38100" dist="38100" dir="2700000" algn="tl">
                    <a:srgbClr val="000000">
                      <a:alpha val="43137"/>
                    </a:srgbClr>
                  </a:outerShdw>
                </a:effectLst>
              </a:rPr>
              <a:t>T</a:t>
            </a:r>
            <a:r>
              <a:rPr lang="en-US" sz="4000" b="1" dirty="0" smtClean="0">
                <a:solidFill>
                  <a:schemeClr val="accent2">
                    <a:lumMod val="50000"/>
                  </a:schemeClr>
                </a:solidFill>
                <a:effectLst>
                  <a:outerShdw blurRad="38100" dist="38100" dir="2700000" algn="tl">
                    <a:srgbClr val="000000">
                      <a:alpha val="43137"/>
                    </a:srgbClr>
                  </a:outerShdw>
                </a:effectLst>
              </a:rPr>
              <a:t>hat Are </a:t>
            </a:r>
            <a:r>
              <a:rPr lang="en-US" sz="4000" b="1" dirty="0">
                <a:solidFill>
                  <a:schemeClr val="accent2">
                    <a:lumMod val="50000"/>
                  </a:schemeClr>
                </a:solidFill>
                <a:effectLst>
                  <a:outerShdw blurRad="38100" dist="38100" dir="2700000" algn="tl">
                    <a:srgbClr val="000000">
                      <a:alpha val="43137"/>
                    </a:srgbClr>
                  </a:outerShdw>
                </a:effectLst>
              </a:rPr>
              <a:t>N</a:t>
            </a:r>
            <a:r>
              <a:rPr lang="en-US" sz="4000" b="1" dirty="0" smtClean="0">
                <a:solidFill>
                  <a:schemeClr val="accent2">
                    <a:lumMod val="50000"/>
                  </a:schemeClr>
                </a:solidFill>
                <a:effectLst>
                  <a:outerShdw blurRad="38100" dist="38100" dir="2700000" algn="tl">
                    <a:srgbClr val="000000">
                      <a:alpha val="43137"/>
                    </a:srgbClr>
                  </a:outerShdw>
                </a:effectLst>
              </a:rPr>
              <a:t>ot </a:t>
            </a:r>
            <a:r>
              <a:rPr lang="en-US" sz="4000" b="1" dirty="0">
                <a:solidFill>
                  <a:schemeClr val="accent2">
                    <a:lumMod val="50000"/>
                  </a:schemeClr>
                </a:solidFill>
                <a:effectLst>
                  <a:outerShdw blurRad="38100" dist="38100" dir="2700000" algn="tl">
                    <a:srgbClr val="000000">
                      <a:alpha val="43137"/>
                    </a:srgbClr>
                  </a:outerShdw>
                </a:effectLst>
              </a:rPr>
              <a:t>C</a:t>
            </a:r>
            <a:r>
              <a:rPr lang="en-US" sz="4000" b="1" dirty="0" smtClean="0">
                <a:solidFill>
                  <a:schemeClr val="accent2">
                    <a:lumMod val="50000"/>
                  </a:schemeClr>
                </a:solidFill>
                <a:effectLst>
                  <a:outerShdw blurRad="38100" dist="38100" dir="2700000" algn="tl">
                    <a:srgbClr val="000000">
                      <a:alpha val="43137"/>
                    </a:srgbClr>
                  </a:outerShdw>
                </a:effectLst>
              </a:rPr>
              <a:t>ollege </a:t>
            </a:r>
            <a:r>
              <a:rPr lang="en-US" sz="4000" b="1" dirty="0">
                <a:solidFill>
                  <a:schemeClr val="accent2">
                    <a:lumMod val="50000"/>
                  </a:schemeClr>
                </a:solidFill>
                <a:effectLst>
                  <a:outerShdw blurRad="38100" dist="38100" dir="2700000" algn="tl">
                    <a:srgbClr val="000000">
                      <a:alpha val="43137"/>
                    </a:srgbClr>
                  </a:outerShdw>
                </a:effectLst>
              </a:rPr>
              <a:t>R</a:t>
            </a:r>
            <a:r>
              <a:rPr lang="en-US" sz="4000" b="1" dirty="0" smtClean="0">
                <a:solidFill>
                  <a:schemeClr val="accent2">
                    <a:lumMod val="50000"/>
                  </a:schemeClr>
                </a:solidFill>
                <a:effectLst>
                  <a:outerShdw blurRad="38100" dist="38100" dir="2700000" algn="tl">
                    <a:srgbClr val="000000">
                      <a:alpha val="43137"/>
                    </a:srgbClr>
                  </a:outerShdw>
                </a:effectLst>
              </a:rPr>
              <a:t>eadied?</a:t>
            </a:r>
            <a:endParaRPr lang="en-US" sz="40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677273"/>
            <a:ext cx="7696200" cy="4525963"/>
          </a:xfrm>
        </p:spPr>
        <p:txBody>
          <a:bodyPr>
            <a:normAutofit fontScale="92500" lnSpcReduction="10000"/>
          </a:bodyPr>
          <a:lstStyle/>
          <a:p>
            <a:pPr>
              <a:spcAft>
                <a:spcPts val="600"/>
              </a:spcAft>
            </a:pPr>
            <a:r>
              <a:rPr lang="en-US" b="1" i="1" dirty="0" smtClean="0">
                <a:solidFill>
                  <a:schemeClr val="tx1">
                    <a:lumMod val="85000"/>
                    <a:lumOff val="15000"/>
                  </a:schemeClr>
                </a:solidFill>
              </a:rPr>
              <a:t>Endanger the GPA needed to stay at college,</a:t>
            </a:r>
          </a:p>
          <a:p>
            <a:pPr>
              <a:spcAft>
                <a:spcPts val="600"/>
              </a:spcAft>
            </a:pPr>
            <a:r>
              <a:rPr lang="en-US" b="1" i="1" dirty="0" smtClean="0">
                <a:solidFill>
                  <a:schemeClr val="tx1">
                    <a:lumMod val="85000"/>
                    <a:lumOff val="15000"/>
                  </a:schemeClr>
                </a:solidFill>
              </a:rPr>
              <a:t>Double tuition costs by retaking the same course,</a:t>
            </a:r>
          </a:p>
          <a:p>
            <a:pPr>
              <a:spcAft>
                <a:spcPts val="600"/>
              </a:spcAft>
            </a:pPr>
            <a:r>
              <a:rPr lang="en-US" b="1" i="1" dirty="0" smtClean="0">
                <a:solidFill>
                  <a:schemeClr val="tx1">
                    <a:lumMod val="85000"/>
                    <a:lumOff val="15000"/>
                  </a:schemeClr>
                </a:solidFill>
              </a:rPr>
              <a:t>Risk penalties incurred by “Three-peat,” “Six-Drops,” and “Excess hours” legislation,</a:t>
            </a:r>
          </a:p>
          <a:p>
            <a:pPr>
              <a:spcAft>
                <a:spcPts val="600"/>
              </a:spcAft>
            </a:pPr>
            <a:r>
              <a:rPr lang="en-US" b="1" i="1" dirty="0" smtClean="0">
                <a:solidFill>
                  <a:schemeClr val="tx1">
                    <a:lumMod val="85000"/>
                    <a:lumOff val="15000"/>
                  </a:schemeClr>
                </a:solidFill>
              </a:rPr>
              <a:t>Delay progress toward graduation,</a:t>
            </a:r>
          </a:p>
          <a:p>
            <a:pPr>
              <a:spcAft>
                <a:spcPts val="600"/>
              </a:spcAft>
            </a:pPr>
            <a:r>
              <a:rPr lang="en-US" b="1" i="1" dirty="0" smtClean="0">
                <a:solidFill>
                  <a:schemeClr val="tx1">
                    <a:lumMod val="85000"/>
                    <a:lumOff val="15000"/>
                  </a:schemeClr>
                </a:solidFill>
              </a:rPr>
              <a:t>Contribute to drop-out probability, and/or</a:t>
            </a:r>
          </a:p>
          <a:p>
            <a:pPr>
              <a:spcAft>
                <a:spcPts val="600"/>
              </a:spcAft>
            </a:pPr>
            <a:r>
              <a:rPr lang="en-US" b="1" i="1" dirty="0" smtClean="0">
                <a:solidFill>
                  <a:schemeClr val="tx1">
                    <a:lumMod val="85000"/>
                    <a:lumOff val="15000"/>
                  </a:schemeClr>
                </a:solidFill>
              </a:rPr>
              <a:t>Move back home</a:t>
            </a:r>
            <a:endParaRPr lang="en-US" b="1" i="1" dirty="0">
              <a:solidFill>
                <a:schemeClr val="tx1">
                  <a:lumMod val="85000"/>
                  <a:lumOff val="15000"/>
                </a:schemeClr>
              </a:solidFill>
            </a:endParaRPr>
          </a:p>
        </p:txBody>
      </p:sp>
      <p:sp>
        <p:nvSpPr>
          <p:cNvPr id="4" name="TextBox 3"/>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89154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1566797"/>
            <a:ext cx="9144000" cy="5257800"/>
          </a:xfrm>
        </p:spPr>
        <p:txBody>
          <a:bodyPr/>
          <a:lstStyle/>
          <a:p>
            <a:pPr lvl="1">
              <a:buFont typeface="Wingdings" pitchFamily="2" charset="2"/>
              <a:buChar char="Ø"/>
            </a:pPr>
            <a:r>
              <a:rPr lang="en-US" dirty="0" smtClean="0">
                <a:solidFill>
                  <a:schemeClr val="tx1">
                    <a:lumMod val="85000"/>
                    <a:lumOff val="15000"/>
                  </a:schemeClr>
                </a:solidFill>
              </a:rPr>
              <a:t>Read </a:t>
            </a:r>
            <a:r>
              <a:rPr lang="en-US" b="1" dirty="0" smtClean="0">
                <a:solidFill>
                  <a:schemeClr val="tx1">
                    <a:lumMod val="85000"/>
                    <a:lumOff val="15000"/>
                  </a:schemeClr>
                </a:solidFill>
                <a:effectLst>
                  <a:outerShdw blurRad="38100" dist="38100" dir="2700000" algn="tl">
                    <a:srgbClr val="000000">
                      <a:alpha val="43137"/>
                    </a:srgbClr>
                  </a:outerShdw>
                </a:effectLst>
              </a:rPr>
              <a:t>Redefining College Readiness  </a:t>
            </a:r>
            <a:r>
              <a:rPr lang="en-US" dirty="0" smtClean="0">
                <a:solidFill>
                  <a:schemeClr val="tx1">
                    <a:lumMod val="85000"/>
                    <a:lumOff val="15000"/>
                  </a:schemeClr>
                </a:solidFill>
              </a:rPr>
              <a:t>by David T. Conley</a:t>
            </a:r>
            <a:endParaRPr lang="en-US" sz="800" dirty="0" smtClean="0">
              <a:solidFill>
                <a:schemeClr val="tx1">
                  <a:lumMod val="85000"/>
                  <a:lumOff val="15000"/>
                </a:schemeClr>
              </a:solidFill>
            </a:endParaRPr>
          </a:p>
          <a:p>
            <a:pPr lvl="1">
              <a:buFont typeface="Wingdings" pitchFamily="2" charset="2"/>
              <a:buChar char="Ø"/>
            </a:pPr>
            <a:r>
              <a:rPr lang="en-US" dirty="0" smtClean="0">
                <a:solidFill>
                  <a:schemeClr val="tx1">
                    <a:lumMod val="85000"/>
                    <a:lumOff val="15000"/>
                  </a:schemeClr>
                </a:solidFill>
              </a:rPr>
              <a:t>Discuss</a:t>
            </a:r>
          </a:p>
          <a:p>
            <a:pPr marL="1020763" lvl="2"/>
            <a:r>
              <a:rPr lang="en-US" i="1" dirty="0" smtClean="0">
                <a:solidFill>
                  <a:schemeClr val="tx1">
                    <a:lumMod val="85000"/>
                    <a:lumOff val="15000"/>
                  </a:schemeClr>
                </a:solidFill>
              </a:rPr>
              <a:t>Current Means to Determine College Readiness</a:t>
            </a:r>
          </a:p>
          <a:p>
            <a:pPr marL="1020763" lvl="2"/>
            <a:r>
              <a:rPr lang="en-US" i="1" dirty="0" smtClean="0">
                <a:solidFill>
                  <a:schemeClr val="tx1">
                    <a:lumMod val="85000"/>
                    <a:lumOff val="15000"/>
                  </a:schemeClr>
                </a:solidFill>
              </a:rPr>
              <a:t>Components in a Comprehensive Definition of College Readiness</a:t>
            </a:r>
          </a:p>
          <a:p>
            <a:pPr marL="1020763" lvl="2"/>
            <a:r>
              <a:rPr lang="en-US" i="1" dirty="0" smtClean="0">
                <a:solidFill>
                  <a:schemeClr val="tx1">
                    <a:lumMod val="85000"/>
                    <a:lumOff val="15000"/>
                  </a:schemeClr>
                </a:solidFill>
              </a:rPr>
              <a:t>A Definition of College Readiness </a:t>
            </a:r>
          </a:p>
          <a:p>
            <a:pPr marL="1020763" lvl="2"/>
            <a:r>
              <a:rPr lang="en-US" i="1" dirty="0" smtClean="0">
                <a:solidFill>
                  <a:schemeClr val="tx1">
                    <a:lumMod val="85000"/>
                    <a:lumOff val="15000"/>
                  </a:schemeClr>
                </a:solidFill>
              </a:rPr>
              <a:t>Possible Ways to Measure the Dimensions of College Readiness</a:t>
            </a:r>
          </a:p>
          <a:p>
            <a:pPr marL="1020763" lvl="2"/>
            <a:r>
              <a:rPr lang="en-US" i="1" dirty="0" smtClean="0">
                <a:solidFill>
                  <a:schemeClr val="tx1">
                    <a:lumMod val="85000"/>
                    <a:lumOff val="15000"/>
                  </a:schemeClr>
                </a:solidFill>
              </a:rPr>
              <a:t>Implications of the Definition</a:t>
            </a:r>
          </a:p>
          <a:p>
            <a:pPr marL="1020763" lvl="2"/>
            <a:r>
              <a:rPr lang="en-US" i="1" dirty="0" smtClean="0">
                <a:solidFill>
                  <a:schemeClr val="tx1">
                    <a:lumMod val="85000"/>
                    <a:lumOff val="15000"/>
                  </a:schemeClr>
                </a:solidFill>
              </a:rPr>
              <a:t>What Schools and Students Can Do to Foster College Readiness</a:t>
            </a:r>
          </a:p>
          <a:p>
            <a:pPr marL="1020763" lvl="2"/>
            <a:r>
              <a:rPr lang="en-US" i="1" dirty="0" smtClean="0">
                <a:solidFill>
                  <a:schemeClr val="tx1">
                    <a:lumMod val="85000"/>
                    <a:lumOff val="15000"/>
                  </a:schemeClr>
                </a:solidFill>
              </a:rPr>
              <a:t>What Students Can </a:t>
            </a:r>
            <a:r>
              <a:rPr lang="en-US" i="1" dirty="0">
                <a:solidFill>
                  <a:schemeClr val="tx1">
                    <a:lumMod val="85000"/>
                    <a:lumOff val="15000"/>
                  </a:schemeClr>
                </a:solidFill>
              </a:rPr>
              <a:t>D</a:t>
            </a:r>
            <a:r>
              <a:rPr lang="en-US" i="1" dirty="0" smtClean="0">
                <a:solidFill>
                  <a:schemeClr val="tx1">
                    <a:lumMod val="85000"/>
                    <a:lumOff val="15000"/>
                  </a:schemeClr>
                </a:solidFill>
              </a:rPr>
              <a:t>o to Develop Their College Readiness</a:t>
            </a:r>
          </a:p>
          <a:p>
            <a:pPr eaLnBrk="1" hangingPunct="1"/>
            <a:endParaRPr lang="en-US" sz="2400" dirty="0" smtClean="0">
              <a:solidFill>
                <a:schemeClr val="tx1">
                  <a:lumMod val="85000"/>
                  <a:lumOff val="15000"/>
                </a:schemeClr>
              </a:solidFill>
            </a:endParaRPr>
          </a:p>
        </p:txBody>
      </p:sp>
      <p:sp>
        <p:nvSpPr>
          <p:cNvPr id="2" name="Title 1"/>
          <p:cNvSpPr>
            <a:spLocks noGrp="1"/>
          </p:cNvSpPr>
          <p:nvPr>
            <p:ph type="title"/>
          </p:nvPr>
        </p:nvSpPr>
        <p:spPr/>
        <p:txBody>
          <a:bodyPr>
            <a:normAutofit/>
          </a:bodyPr>
          <a:lstStyle/>
          <a:p>
            <a:pPr eaLnBrk="1" fontAlgn="auto" hangingPunct="1">
              <a:spcAft>
                <a:spcPts val="0"/>
              </a:spcAft>
              <a:defRPr/>
            </a:pPr>
            <a:r>
              <a:rPr lang="en-US" i="1" u="sng" dirty="0" smtClean="0">
                <a:solidFill>
                  <a:schemeClr val="accent2">
                    <a:lumMod val="50000"/>
                  </a:schemeClr>
                </a:solidFill>
                <a:effectLst>
                  <a:outerShdw blurRad="38100" dist="38100" dir="2700000" algn="tl">
                    <a:srgbClr val="000000">
                      <a:alpha val="43137"/>
                    </a:srgbClr>
                  </a:outerShdw>
                </a:effectLst>
              </a:rPr>
              <a:t>Creating a College Ready Student</a:t>
            </a:r>
            <a:endParaRPr lang="en-US" i="1" u="sng"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2209800" y="6172200"/>
            <a:ext cx="4343400" cy="369332"/>
          </a:xfrm>
          <a:prstGeom prst="rect">
            <a:avLst/>
          </a:prstGeom>
          <a:solidFill>
            <a:schemeClr val="bg2"/>
          </a:solidFill>
        </p:spPr>
        <p:txBody>
          <a:bodyPr wrap="square" rtlCol="0">
            <a:spAutoFit/>
          </a:bodyPr>
          <a:lstStyle/>
          <a:p>
            <a:endParaRPr lang="en-US" dirty="0"/>
          </a:p>
        </p:txBody>
      </p:sp>
      <p:sp>
        <p:nvSpPr>
          <p:cNvPr id="3" name="TextBox 2"/>
          <p:cNvSpPr txBox="1"/>
          <p:nvPr/>
        </p:nvSpPr>
        <p:spPr>
          <a:xfrm>
            <a:off x="-18789" y="6542576"/>
            <a:ext cx="6934200" cy="292388"/>
          </a:xfrm>
          <a:prstGeom prst="rect">
            <a:avLst/>
          </a:prstGeom>
          <a:noFill/>
        </p:spPr>
        <p:txBody>
          <a:bodyPr wrap="square" rtlCol="0">
            <a:spAutoFit/>
          </a:bodyPr>
          <a:lstStyle/>
          <a:p>
            <a:r>
              <a:rPr lang="en-US" sz="1300" i="1" dirty="0"/>
              <a:t>Document Available on the AVATAR site: http://www.ntp16.notlb.com/avatar/files/resources</a:t>
            </a:r>
          </a:p>
        </p:txBody>
      </p:sp>
    </p:spTree>
    <p:extLst>
      <p:ext uri="{BB962C8B-B14F-4D97-AF65-F5344CB8AC3E}">
        <p14:creationId xmlns:p14="http://schemas.microsoft.com/office/powerpoint/2010/main" val="168260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animEffect transition="in" filter="fade">
                                      <p:cBhvr>
                                        <p:cTn id="7" dur="500"/>
                                        <p:tgtEl>
                                          <p:spTgt spid="12290">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290">
                                            <p:txEl>
                                              <p:pRg st="3" end="3"/>
                                            </p:txEl>
                                          </p:spTgt>
                                        </p:tgtEl>
                                        <p:attrNameLst>
                                          <p:attrName>style.visibility</p:attrName>
                                        </p:attrNameLst>
                                      </p:cBhvr>
                                      <p:to>
                                        <p:strVal val="visible"/>
                                      </p:to>
                                    </p:set>
                                    <p:animEffect transition="in" filter="fade">
                                      <p:cBhvr>
                                        <p:cTn id="11" dur="500"/>
                                        <p:tgtEl>
                                          <p:spTgt spid="12290">
                                            <p:txEl>
                                              <p:pRg st="3" end="3"/>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animEffect transition="in" filter="fade">
                                      <p:cBhvr>
                                        <p:cTn id="15" dur="500"/>
                                        <p:tgtEl>
                                          <p:spTgt spid="12290">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290">
                                            <p:txEl>
                                              <p:pRg st="5" end="5"/>
                                            </p:txEl>
                                          </p:spTgt>
                                        </p:tgtEl>
                                        <p:attrNameLst>
                                          <p:attrName>style.visibility</p:attrName>
                                        </p:attrNameLst>
                                      </p:cBhvr>
                                      <p:to>
                                        <p:strVal val="visible"/>
                                      </p:to>
                                    </p:set>
                                    <p:animEffect transition="in" filter="fade">
                                      <p:cBhvr>
                                        <p:cTn id="19" dur="500"/>
                                        <p:tgtEl>
                                          <p:spTgt spid="12290">
                                            <p:txEl>
                                              <p:pRg st="5" end="5"/>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290">
                                            <p:txEl>
                                              <p:pRg st="6" end="6"/>
                                            </p:txEl>
                                          </p:spTgt>
                                        </p:tgtEl>
                                        <p:attrNameLst>
                                          <p:attrName>style.visibility</p:attrName>
                                        </p:attrNameLst>
                                      </p:cBhvr>
                                      <p:to>
                                        <p:strVal val="visible"/>
                                      </p:to>
                                    </p:set>
                                    <p:animEffect transition="in" filter="fade">
                                      <p:cBhvr>
                                        <p:cTn id="23" dur="500"/>
                                        <p:tgtEl>
                                          <p:spTgt spid="12290">
                                            <p:txEl>
                                              <p:pRg st="6" end="6"/>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290">
                                            <p:txEl>
                                              <p:pRg st="7" end="7"/>
                                            </p:txEl>
                                          </p:spTgt>
                                        </p:tgtEl>
                                        <p:attrNameLst>
                                          <p:attrName>style.visibility</p:attrName>
                                        </p:attrNameLst>
                                      </p:cBhvr>
                                      <p:to>
                                        <p:strVal val="visible"/>
                                      </p:to>
                                    </p:set>
                                    <p:animEffect transition="in" filter="fade">
                                      <p:cBhvr>
                                        <p:cTn id="27" dur="500"/>
                                        <p:tgtEl>
                                          <p:spTgt spid="12290">
                                            <p:txEl>
                                              <p:pRg st="7" end="7"/>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290">
                                            <p:txEl>
                                              <p:pRg st="8" end="8"/>
                                            </p:txEl>
                                          </p:spTgt>
                                        </p:tgtEl>
                                        <p:attrNameLst>
                                          <p:attrName>style.visibility</p:attrName>
                                        </p:attrNameLst>
                                      </p:cBhvr>
                                      <p:to>
                                        <p:strVal val="visible"/>
                                      </p:to>
                                    </p:set>
                                    <p:animEffect transition="in" filter="fade">
                                      <p:cBhvr>
                                        <p:cTn id="31" dur="500"/>
                                        <p:tgtEl>
                                          <p:spTgt spid="122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0"/>
            <a:ext cx="9144000" cy="731838"/>
          </a:xfrm>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Why </a:t>
            </a:r>
            <a:r>
              <a:rPr lang="en-US" b="1" dirty="0">
                <a:solidFill>
                  <a:schemeClr val="accent2">
                    <a:lumMod val="50000"/>
                  </a:schemeClr>
                </a:solidFill>
                <a:effectLst>
                  <a:outerShdw blurRad="38100" dist="38100" dir="2700000" algn="tl">
                    <a:srgbClr val="000000">
                      <a:alpha val="43137"/>
                    </a:srgbClr>
                  </a:outerShdw>
                </a:effectLst>
              </a:rPr>
              <a:t>D</a:t>
            </a:r>
            <a:r>
              <a:rPr lang="en-US" b="1" dirty="0" smtClean="0">
                <a:solidFill>
                  <a:schemeClr val="accent2">
                    <a:lumMod val="50000"/>
                  </a:schemeClr>
                </a:solidFill>
                <a:effectLst>
                  <a:outerShdw blurRad="38100" dist="38100" dir="2700000" algn="tl">
                    <a:srgbClr val="000000">
                      <a:alpha val="43137"/>
                    </a:srgbClr>
                  </a:outerShdw>
                </a:effectLst>
              </a:rPr>
              <a:t>oes </a:t>
            </a:r>
            <a:r>
              <a:rPr lang="en-US" b="1" dirty="0">
                <a:solidFill>
                  <a:schemeClr val="accent2">
                    <a:lumMod val="50000"/>
                  </a:schemeClr>
                </a:solidFill>
                <a:effectLst>
                  <a:outerShdw blurRad="38100" dist="38100" dir="2700000" algn="tl">
                    <a:srgbClr val="000000">
                      <a:alpha val="43137"/>
                    </a:srgbClr>
                  </a:outerShdw>
                </a:effectLst>
              </a:rPr>
              <a:t>P</a:t>
            </a:r>
            <a:r>
              <a:rPr lang="en-US" b="1" dirty="0" smtClean="0">
                <a:solidFill>
                  <a:schemeClr val="accent2">
                    <a:lumMod val="50000"/>
                  </a:schemeClr>
                </a:solidFill>
                <a:effectLst>
                  <a:outerShdw blurRad="38100" dist="38100" dir="2700000" algn="tl">
                    <a:srgbClr val="000000">
                      <a:alpha val="43137"/>
                    </a:srgbClr>
                  </a:outerShdw>
                </a:effectLst>
              </a:rPr>
              <a:t>lacement </a:t>
            </a:r>
            <a:r>
              <a:rPr lang="en-US" b="1" dirty="0">
                <a:solidFill>
                  <a:schemeClr val="accent2">
                    <a:lumMod val="50000"/>
                  </a:schemeClr>
                </a:solidFill>
                <a:effectLst>
                  <a:outerShdw blurRad="38100" dist="38100" dir="2700000" algn="tl">
                    <a:srgbClr val="000000">
                      <a:alpha val="43137"/>
                    </a:srgbClr>
                  </a:outerShdw>
                </a:effectLst>
              </a:rPr>
              <a:t>T</a:t>
            </a:r>
            <a:r>
              <a:rPr lang="en-US" b="1" dirty="0" smtClean="0">
                <a:solidFill>
                  <a:schemeClr val="accent2">
                    <a:lumMod val="50000"/>
                  </a:schemeClr>
                </a:solidFill>
                <a:effectLst>
                  <a:outerShdw blurRad="38100" dist="38100" dir="2700000" algn="tl">
                    <a:srgbClr val="000000">
                      <a:alpha val="43137"/>
                    </a:srgbClr>
                  </a:outerShdw>
                </a:effectLst>
              </a:rPr>
              <a:t>esting </a:t>
            </a:r>
            <a:r>
              <a:rPr lang="en-US" b="1" dirty="0">
                <a:solidFill>
                  <a:schemeClr val="accent2">
                    <a:lumMod val="50000"/>
                  </a:schemeClr>
                </a:solidFill>
                <a:effectLst>
                  <a:outerShdw blurRad="38100" dist="38100" dir="2700000" algn="tl">
                    <a:srgbClr val="000000">
                      <a:alpha val="43137"/>
                    </a:srgbClr>
                  </a:outerShdw>
                </a:effectLst>
              </a:rPr>
              <a:t>M</a:t>
            </a:r>
            <a:r>
              <a:rPr lang="en-US" b="1" dirty="0" smtClean="0">
                <a:solidFill>
                  <a:schemeClr val="accent2">
                    <a:lumMod val="50000"/>
                  </a:schemeClr>
                </a:solidFill>
                <a:effectLst>
                  <a:outerShdw blurRad="38100" dist="38100" dir="2700000" algn="tl">
                    <a:srgbClr val="000000">
                      <a:alpha val="43137"/>
                    </a:srgbClr>
                  </a:outerShdw>
                </a:effectLst>
              </a:rPr>
              <a:t>atter?</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0268" y="1371600"/>
            <a:ext cx="8153400" cy="4525963"/>
          </a:xfrm>
        </p:spPr>
        <p:txBody>
          <a:bodyPr>
            <a:noAutofit/>
          </a:bodyPr>
          <a:lstStyle/>
          <a:p>
            <a:pPr marL="571500" indent="-457200">
              <a:spcBef>
                <a:spcPts val="600"/>
              </a:spcBef>
              <a:spcAft>
                <a:spcPts val="600"/>
              </a:spcAft>
            </a:pPr>
            <a:r>
              <a:rPr lang="en-US" sz="2800" i="1" dirty="0" smtClean="0"/>
              <a:t>Placement tests provide an indication of whether the student is </a:t>
            </a:r>
            <a:r>
              <a:rPr lang="en-US" sz="2800" b="1" i="1" dirty="0" smtClean="0"/>
              <a:t>prepared</a:t>
            </a:r>
            <a:r>
              <a:rPr lang="en-US" sz="2800" i="1" dirty="0" smtClean="0"/>
              <a:t> </a:t>
            </a:r>
            <a:r>
              <a:rPr lang="en-US" sz="2800" b="1" i="1" dirty="0" smtClean="0"/>
              <a:t>to succeed </a:t>
            </a:r>
            <a:r>
              <a:rPr lang="en-US" sz="2800" i="1" dirty="0" smtClean="0"/>
              <a:t>in college courses</a:t>
            </a:r>
            <a:r>
              <a:rPr lang="en-US" sz="2800" i="1" dirty="0"/>
              <a:t>. </a:t>
            </a:r>
            <a:endParaRPr lang="en-US" sz="2800" i="1" dirty="0" smtClean="0"/>
          </a:p>
          <a:p>
            <a:pPr marL="571500" indent="-457200">
              <a:spcBef>
                <a:spcPts val="600"/>
              </a:spcBef>
              <a:spcAft>
                <a:spcPts val="600"/>
              </a:spcAft>
            </a:pPr>
            <a:r>
              <a:rPr lang="en-US" sz="2800" i="1" dirty="0" smtClean="0"/>
              <a:t>Failure </a:t>
            </a:r>
            <a:r>
              <a:rPr lang="en-US" sz="2800" i="1" dirty="0"/>
              <a:t>rates in first-year college courses can be very high. </a:t>
            </a:r>
            <a:endParaRPr lang="en-US" sz="2800" i="1" dirty="0" smtClean="0"/>
          </a:p>
          <a:p>
            <a:pPr marL="571500" indent="-457200">
              <a:spcBef>
                <a:spcPts val="600"/>
              </a:spcBef>
              <a:spcAft>
                <a:spcPts val="600"/>
              </a:spcAft>
            </a:pPr>
            <a:r>
              <a:rPr lang="en-US" sz="2800" i="1" dirty="0" smtClean="0"/>
              <a:t>Retaking courses can be expensive.</a:t>
            </a:r>
          </a:p>
          <a:p>
            <a:pPr marL="571500" indent="-457200">
              <a:spcBef>
                <a:spcPts val="600"/>
              </a:spcBef>
              <a:spcAft>
                <a:spcPts val="600"/>
              </a:spcAft>
            </a:pPr>
            <a:r>
              <a:rPr lang="en-US" sz="2800" i="1" dirty="0" smtClean="0"/>
              <a:t>The more semesters of developmental courses taken, the less likely passing college-credit courses and earning a degree.</a:t>
            </a:r>
          </a:p>
        </p:txBody>
      </p:sp>
      <p:sp>
        <p:nvSpPr>
          <p:cNvPr id="4" name="TextBox 3"/>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27140" y="6457890"/>
            <a:ext cx="6221260" cy="400110"/>
          </a:xfrm>
          <a:prstGeom prst="rect">
            <a:avLst/>
          </a:prstGeom>
          <a:noFill/>
        </p:spPr>
        <p:txBody>
          <a:bodyPr wrap="square" rtlCol="0">
            <a:spAutoFit/>
          </a:bodyPr>
          <a:lstStyle/>
          <a:p>
            <a:r>
              <a:rPr lang="en-US" sz="1000" dirty="0" smtClean="0">
                <a:latin typeface="Bookman Old Style" pitchFamily="18" charset="0"/>
              </a:rPr>
              <a:t>Source: The Tipping Point in Developmental Education (McCoy &amp; Mejia) </a:t>
            </a:r>
          </a:p>
          <a:p>
            <a:r>
              <a:rPr lang="en-US" sz="1000" dirty="0" smtClean="0">
                <a:latin typeface="Bookman Old Style" pitchFamily="18" charset="0"/>
              </a:rPr>
              <a:t>retrieved from</a:t>
            </a:r>
            <a:r>
              <a:rPr lang="en-US" sz="1000" dirty="0">
                <a:latin typeface="Bookman Old Style" pitchFamily="18" charset="0"/>
              </a:rPr>
              <a:t>: http://www.mheducation.com/uar/Developmental_Ed_White_Paper.pdf</a:t>
            </a:r>
          </a:p>
        </p:txBody>
      </p:sp>
    </p:spTree>
    <p:extLst>
      <p:ext uri="{BB962C8B-B14F-4D97-AF65-F5344CB8AC3E}">
        <p14:creationId xmlns:p14="http://schemas.microsoft.com/office/powerpoint/2010/main" val="20227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sz="4900" b="1" dirty="0" smtClean="0">
                <a:solidFill>
                  <a:schemeClr val="accent2">
                    <a:lumMod val="50000"/>
                  </a:schemeClr>
                </a:solidFill>
                <a:effectLst>
                  <a:outerShdw blurRad="38100" dist="38100" dir="2700000" algn="tl">
                    <a:srgbClr val="000000">
                      <a:alpha val="43137"/>
                    </a:srgbClr>
                  </a:outerShdw>
                </a:effectLst>
              </a:rPr>
              <a:t>What is the TSI?</a:t>
            </a:r>
            <a:r>
              <a:rPr lang="en-US" b="1" dirty="0" smtClean="0"/>
              <a:t/>
            </a:r>
            <a:br>
              <a:rPr lang="en-US" b="1" dirty="0" smtClean="0"/>
            </a:br>
            <a:endParaRPr lang="en-US" b="1" dirty="0"/>
          </a:p>
        </p:txBody>
      </p:sp>
      <p:sp>
        <p:nvSpPr>
          <p:cNvPr id="3" name="Content Placeholder 2"/>
          <p:cNvSpPr>
            <a:spLocks noGrp="1"/>
          </p:cNvSpPr>
          <p:nvPr>
            <p:ph idx="1"/>
          </p:nvPr>
        </p:nvSpPr>
        <p:spPr>
          <a:xfrm>
            <a:off x="492168" y="1371600"/>
            <a:ext cx="8229600" cy="4525963"/>
          </a:xfrm>
        </p:spPr>
        <p:txBody>
          <a:bodyPr>
            <a:normAutofit fontScale="92500" lnSpcReduction="10000"/>
          </a:bodyPr>
          <a:lstStyle/>
          <a:p>
            <a:r>
              <a:rPr lang="en-US" dirty="0" smtClean="0">
                <a:solidFill>
                  <a:schemeClr val="tx1">
                    <a:lumMod val="85000"/>
                    <a:lumOff val="15000"/>
                  </a:schemeClr>
                </a:solidFill>
              </a:rPr>
              <a:t>Texas Success Initiative (TSI) requires all students enrolling in public colleges and universities to </a:t>
            </a:r>
            <a:r>
              <a:rPr lang="en-US" b="1" dirty="0" smtClean="0">
                <a:solidFill>
                  <a:schemeClr val="tx1">
                    <a:lumMod val="85000"/>
                    <a:lumOff val="15000"/>
                  </a:schemeClr>
                </a:solidFill>
              </a:rPr>
              <a:t>take an approved test to demonstrate readiness for college-level work</a:t>
            </a:r>
            <a:r>
              <a:rPr lang="en-US" i="1" dirty="0" smtClean="0">
                <a:solidFill>
                  <a:schemeClr val="tx1">
                    <a:lumMod val="85000"/>
                    <a:lumOff val="15000"/>
                  </a:schemeClr>
                </a:solidFill>
              </a:rPr>
              <a:t>, unless otherwise exempt.</a:t>
            </a:r>
          </a:p>
          <a:p>
            <a:pPr>
              <a:spcBef>
                <a:spcPts val="1800"/>
              </a:spcBef>
            </a:pPr>
            <a:r>
              <a:rPr lang="en-US" b="1" dirty="0" smtClean="0">
                <a:solidFill>
                  <a:schemeClr val="tx1">
                    <a:lumMod val="85000"/>
                    <a:lumOff val="15000"/>
                  </a:schemeClr>
                </a:solidFill>
              </a:rPr>
              <a:t>Currently </a:t>
            </a:r>
            <a:r>
              <a:rPr lang="en-US" dirty="0" smtClean="0">
                <a:solidFill>
                  <a:schemeClr val="tx1">
                    <a:lumMod val="85000"/>
                    <a:lumOff val="15000"/>
                  </a:schemeClr>
                </a:solidFill>
              </a:rPr>
              <a:t>approved tests include: ACCUPLACER, ASSET, COMPASS, AND THEA</a:t>
            </a:r>
          </a:p>
          <a:p>
            <a:pPr lvl="1">
              <a:spcBef>
                <a:spcPts val="600"/>
              </a:spcBef>
            </a:pPr>
            <a:r>
              <a:rPr lang="en-US" sz="3200" dirty="0" smtClean="0">
                <a:solidFill>
                  <a:schemeClr val="tx1">
                    <a:lumMod val="85000"/>
                    <a:lumOff val="15000"/>
                  </a:schemeClr>
                </a:solidFill>
              </a:rPr>
              <a:t>Minimum state standards are set for each test, yet institutions may set higher standards and/or require additional departmental placement tests </a:t>
            </a:r>
            <a:endParaRPr lang="en-US" sz="3200" dirty="0">
              <a:solidFill>
                <a:schemeClr val="tx1">
                  <a:lumMod val="85000"/>
                  <a:lumOff val="15000"/>
                </a:schemeClr>
              </a:solidFill>
            </a:endParaRPr>
          </a:p>
        </p:txBody>
      </p:sp>
      <p:sp>
        <p:nvSpPr>
          <p:cNvPr id="4" name="TextBox 3"/>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27140" y="6457890"/>
            <a:ext cx="6221260" cy="400110"/>
          </a:xfrm>
          <a:prstGeom prst="rect">
            <a:avLst/>
          </a:prstGeom>
          <a:noFill/>
        </p:spPr>
        <p:txBody>
          <a:bodyPr wrap="square" rtlCol="0">
            <a:spAutoFit/>
          </a:bodyPr>
          <a:lstStyle/>
          <a:p>
            <a:r>
              <a:rPr lang="en-US" sz="1000" dirty="0" smtClean="0">
                <a:latin typeface="Bookman Old Style" pitchFamily="18" charset="0"/>
              </a:rPr>
              <a:t>Source: The Tipping Point in Developmental Education (McCoy &amp; Mejia) </a:t>
            </a:r>
          </a:p>
          <a:p>
            <a:r>
              <a:rPr lang="en-US" sz="1000" dirty="0" smtClean="0">
                <a:latin typeface="Bookman Old Style" pitchFamily="18" charset="0"/>
              </a:rPr>
              <a:t>retrieved from: http://www.mheducation.com/uar/Developmental_Ed_White_Paper.pdf</a:t>
            </a:r>
            <a:endParaRPr lang="en-US" sz="1000" dirty="0">
              <a:latin typeface="Bookman Old Style" pitchFamily="18" charset="0"/>
            </a:endParaRPr>
          </a:p>
        </p:txBody>
      </p:sp>
    </p:spTree>
    <p:extLst>
      <p:ext uri="{BB962C8B-B14F-4D97-AF65-F5344CB8AC3E}">
        <p14:creationId xmlns:p14="http://schemas.microsoft.com/office/powerpoint/2010/main" val="393032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Upcoming TSI Changes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2168" y="1371600"/>
            <a:ext cx="8229600" cy="4525963"/>
          </a:xfrm>
        </p:spPr>
        <p:txBody>
          <a:bodyPr>
            <a:normAutofit lnSpcReduction="10000"/>
          </a:bodyPr>
          <a:lstStyle/>
          <a:p>
            <a:pPr marL="0" indent="0">
              <a:spcBef>
                <a:spcPts val="0"/>
              </a:spcBef>
              <a:buNone/>
            </a:pPr>
            <a:r>
              <a:rPr lang="en-US" sz="1800" i="1" dirty="0" smtClean="0">
                <a:solidFill>
                  <a:schemeClr val="tx1">
                    <a:lumMod val="85000"/>
                    <a:lumOff val="15000"/>
                  </a:schemeClr>
                </a:solidFill>
              </a:rPr>
              <a:t>Texas Education Code</a:t>
            </a:r>
          </a:p>
          <a:p>
            <a:pPr marL="0" indent="0">
              <a:spcBef>
                <a:spcPts val="0"/>
              </a:spcBef>
              <a:buNone/>
            </a:pPr>
            <a:r>
              <a:rPr lang="en-US" sz="1800" i="1" dirty="0" smtClean="0">
                <a:solidFill>
                  <a:schemeClr val="tx1">
                    <a:lumMod val="85000"/>
                    <a:lumOff val="15000"/>
                  </a:schemeClr>
                </a:solidFill>
              </a:rPr>
              <a:t>Chapter 4, Subchapter C, Section 453.3</a:t>
            </a:r>
          </a:p>
          <a:p>
            <a:pPr marL="0" indent="0">
              <a:spcBef>
                <a:spcPts val="0"/>
              </a:spcBef>
              <a:buNone/>
            </a:pPr>
            <a:r>
              <a:rPr lang="en-US" sz="1800" i="1" dirty="0"/>
              <a:t>Assessment--the use of a Board-approved instrument to determine the academic skills of each entering undergraduate student and the student's readiness to enroll in freshman-level academic coursework</a:t>
            </a:r>
            <a:r>
              <a:rPr lang="en-US" sz="1800" i="1" dirty="0" smtClean="0"/>
              <a:t>.</a:t>
            </a:r>
          </a:p>
          <a:p>
            <a:pPr marL="0" indent="0">
              <a:spcBef>
                <a:spcPts val="0"/>
              </a:spcBef>
              <a:buNone/>
            </a:pPr>
            <a:endParaRPr lang="en-US" sz="2400" dirty="0">
              <a:solidFill>
                <a:schemeClr val="tx1">
                  <a:lumMod val="85000"/>
                  <a:lumOff val="15000"/>
                </a:schemeClr>
              </a:solidFill>
            </a:endParaRPr>
          </a:p>
          <a:p>
            <a:pPr marL="0" indent="0" algn="ctr">
              <a:spcBef>
                <a:spcPts val="0"/>
              </a:spcBef>
              <a:buNone/>
            </a:pPr>
            <a:r>
              <a:rPr lang="en-US" sz="3000" b="1" u="sng" dirty="0" smtClean="0">
                <a:solidFill>
                  <a:schemeClr val="tx1">
                    <a:lumMod val="85000"/>
                    <a:lumOff val="15000"/>
                  </a:schemeClr>
                </a:solidFill>
              </a:rPr>
              <a:t>What does this mean?</a:t>
            </a:r>
          </a:p>
          <a:p>
            <a:pPr lvl="0" defTabSz="457200">
              <a:lnSpc>
                <a:spcPct val="110000"/>
              </a:lnSpc>
              <a:spcBef>
                <a:spcPts val="600"/>
              </a:spcBef>
              <a:buClr>
                <a:prstClr val="black"/>
              </a:buClr>
              <a:buFont typeface="Constantia" pitchFamily="18" charset="0"/>
              <a:buChar char="•"/>
            </a:pPr>
            <a:r>
              <a:rPr lang="en-US" sz="2400" dirty="0">
                <a:solidFill>
                  <a:schemeClr val="tx1">
                    <a:lumMod val="85000"/>
                    <a:lumOff val="15000"/>
                  </a:schemeClr>
                </a:solidFill>
              </a:rPr>
              <a:t>The Commissioner will recommend a </a:t>
            </a:r>
            <a:r>
              <a:rPr lang="en-US" sz="2400" i="1" dirty="0">
                <a:solidFill>
                  <a:schemeClr val="tx1">
                    <a:lumMod val="85000"/>
                    <a:lumOff val="15000"/>
                  </a:schemeClr>
                </a:solidFill>
              </a:rPr>
              <a:t>uniform performance standard for college readiness</a:t>
            </a:r>
            <a:r>
              <a:rPr lang="en-US" sz="2400" dirty="0">
                <a:solidFill>
                  <a:schemeClr val="tx1">
                    <a:lumMod val="85000"/>
                    <a:lumOff val="15000"/>
                  </a:schemeClr>
                </a:solidFill>
              </a:rPr>
              <a:t>, placement in Developmental Education or Adult Basic </a:t>
            </a:r>
            <a:r>
              <a:rPr lang="en-US" sz="2400" dirty="0" smtClean="0">
                <a:solidFill>
                  <a:schemeClr val="tx1">
                    <a:lumMod val="85000"/>
                    <a:lumOff val="15000"/>
                  </a:schemeClr>
                </a:solidFill>
              </a:rPr>
              <a:t>Education.</a:t>
            </a:r>
            <a:endParaRPr lang="en-US" sz="2400" dirty="0">
              <a:solidFill>
                <a:schemeClr val="tx1">
                  <a:lumMod val="85000"/>
                  <a:lumOff val="15000"/>
                </a:schemeClr>
              </a:solidFill>
            </a:endParaRPr>
          </a:p>
          <a:p>
            <a:pPr lvl="0" defTabSz="457200">
              <a:lnSpc>
                <a:spcPct val="110000"/>
              </a:lnSpc>
              <a:spcBef>
                <a:spcPts val="0"/>
              </a:spcBef>
              <a:buClr>
                <a:prstClr val="black"/>
              </a:buClr>
              <a:buFont typeface="Constantia" pitchFamily="18" charset="0"/>
              <a:buChar char="•"/>
            </a:pPr>
            <a:r>
              <a:rPr lang="en-US" sz="2400" dirty="0" smtClean="0">
                <a:solidFill>
                  <a:schemeClr val="tx1">
                    <a:lumMod val="85000"/>
                    <a:lumOff val="15000"/>
                  </a:schemeClr>
                </a:solidFill>
              </a:rPr>
              <a:t>With the </a:t>
            </a:r>
            <a:r>
              <a:rPr lang="en-US" sz="2400" i="1" dirty="0" smtClean="0">
                <a:solidFill>
                  <a:schemeClr val="tx1">
                    <a:lumMod val="85000"/>
                    <a:lumOff val="15000"/>
                  </a:schemeClr>
                </a:solidFill>
              </a:rPr>
              <a:t>one test</a:t>
            </a:r>
            <a:r>
              <a:rPr lang="en-US" sz="2400" dirty="0" smtClean="0">
                <a:solidFill>
                  <a:schemeClr val="tx1">
                    <a:lumMod val="85000"/>
                    <a:lumOff val="15000"/>
                  </a:schemeClr>
                </a:solidFill>
              </a:rPr>
              <a:t>, there will be </a:t>
            </a:r>
            <a:r>
              <a:rPr lang="en-US" sz="2400" i="1" dirty="0" smtClean="0">
                <a:solidFill>
                  <a:schemeClr val="tx1">
                    <a:lumMod val="85000"/>
                    <a:lumOff val="15000"/>
                  </a:schemeClr>
                </a:solidFill>
              </a:rPr>
              <a:t>one cutoff score </a:t>
            </a:r>
            <a:r>
              <a:rPr lang="en-US" sz="2400" dirty="0" smtClean="0">
                <a:solidFill>
                  <a:schemeClr val="tx1">
                    <a:lumMod val="85000"/>
                    <a:lumOff val="15000"/>
                  </a:schemeClr>
                </a:solidFill>
              </a:rPr>
              <a:t>that determines </a:t>
            </a:r>
            <a:r>
              <a:rPr lang="en-US" sz="2400" dirty="0">
                <a:solidFill>
                  <a:schemeClr val="tx1">
                    <a:lumMod val="85000"/>
                    <a:lumOff val="15000"/>
                  </a:schemeClr>
                </a:solidFill>
              </a:rPr>
              <a:t>college readiness to be in place by Fall 2013. </a:t>
            </a:r>
            <a:endParaRPr lang="en-US" sz="2400" dirty="0" smtClean="0">
              <a:solidFill>
                <a:schemeClr val="tx1">
                  <a:lumMod val="85000"/>
                  <a:lumOff val="15000"/>
                </a:schemeClr>
              </a:solidFill>
            </a:endParaRPr>
          </a:p>
          <a:p>
            <a:pPr lvl="0" defTabSz="457200">
              <a:lnSpc>
                <a:spcPct val="110000"/>
              </a:lnSpc>
              <a:spcBef>
                <a:spcPts val="0"/>
              </a:spcBef>
              <a:buClr>
                <a:prstClr val="black"/>
              </a:buClr>
              <a:buFont typeface="Constantia" pitchFamily="18" charset="0"/>
              <a:buChar char="•"/>
            </a:pPr>
            <a:r>
              <a:rPr lang="en-US" sz="2400" dirty="0" smtClean="0">
                <a:solidFill>
                  <a:schemeClr val="tx1">
                    <a:lumMod val="85000"/>
                    <a:lumOff val="15000"/>
                  </a:schemeClr>
                </a:solidFill>
              </a:rPr>
              <a:t>Institutions </a:t>
            </a:r>
            <a:r>
              <a:rPr lang="en-US" sz="2400" dirty="0">
                <a:solidFill>
                  <a:schemeClr val="tx1">
                    <a:lumMod val="85000"/>
                    <a:lumOff val="15000"/>
                  </a:schemeClr>
                </a:solidFill>
              </a:rPr>
              <a:t>may not set a higher standard.</a:t>
            </a:r>
          </a:p>
          <a:p>
            <a:pPr marL="0" indent="0">
              <a:spcBef>
                <a:spcPts val="0"/>
              </a:spcBef>
              <a:buNone/>
            </a:pPr>
            <a:endParaRPr lang="en-US" dirty="0">
              <a:solidFill>
                <a:schemeClr val="tx1">
                  <a:lumMod val="85000"/>
                  <a:lumOff val="15000"/>
                </a:schemeClr>
              </a:solidFill>
            </a:endParaRPr>
          </a:p>
        </p:txBody>
      </p:sp>
      <p:sp>
        <p:nvSpPr>
          <p:cNvPr id="4" name="TextBox 3"/>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28322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Timeline of New TSI</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2168" y="1325500"/>
            <a:ext cx="8229600" cy="4906963"/>
          </a:xfrm>
        </p:spPr>
        <p:txBody>
          <a:bodyPr>
            <a:normAutofit fontScale="77500" lnSpcReduction="20000"/>
          </a:bodyPr>
          <a:lstStyle/>
          <a:p>
            <a:pPr marL="0" indent="0">
              <a:buNone/>
            </a:pPr>
            <a:r>
              <a:rPr lang="en-US" sz="3600" b="1" u="sng" dirty="0">
                <a:solidFill>
                  <a:schemeClr val="tx1">
                    <a:lumMod val="85000"/>
                    <a:lumOff val="15000"/>
                  </a:schemeClr>
                </a:solidFill>
              </a:rPr>
              <a:t>Fall 2012 </a:t>
            </a:r>
            <a:endParaRPr lang="en-US" sz="3600" b="1" u="sng" dirty="0" smtClean="0">
              <a:solidFill>
                <a:schemeClr val="tx1">
                  <a:lumMod val="85000"/>
                  <a:lumOff val="15000"/>
                </a:schemeClr>
              </a:solidFill>
            </a:endParaRPr>
          </a:p>
          <a:p>
            <a:pPr marL="0" indent="0">
              <a:buNone/>
            </a:pPr>
            <a:r>
              <a:rPr lang="en-US" sz="3600" dirty="0" smtClean="0">
                <a:solidFill>
                  <a:schemeClr val="tx1">
                    <a:lumMod val="85000"/>
                    <a:lumOff val="15000"/>
                  </a:schemeClr>
                </a:solidFill>
              </a:rPr>
              <a:t>Field </a:t>
            </a:r>
            <a:r>
              <a:rPr lang="en-US" sz="3600" dirty="0">
                <a:solidFill>
                  <a:schemeClr val="tx1">
                    <a:lumMod val="85000"/>
                    <a:lumOff val="15000"/>
                  </a:schemeClr>
                </a:solidFill>
              </a:rPr>
              <a:t>Testing with current ACCUPLACER Users</a:t>
            </a:r>
          </a:p>
          <a:p>
            <a:pPr marL="0" indent="0">
              <a:buNone/>
            </a:pPr>
            <a:r>
              <a:rPr lang="en-US" sz="3600" b="1" u="sng" dirty="0">
                <a:solidFill>
                  <a:schemeClr val="tx1">
                    <a:lumMod val="85000"/>
                    <a:lumOff val="15000"/>
                  </a:schemeClr>
                </a:solidFill>
              </a:rPr>
              <a:t>January/February </a:t>
            </a:r>
            <a:r>
              <a:rPr lang="en-US" sz="3600" b="1" u="sng" dirty="0" smtClean="0">
                <a:solidFill>
                  <a:schemeClr val="tx1">
                    <a:lumMod val="85000"/>
                    <a:lumOff val="15000"/>
                  </a:schemeClr>
                </a:solidFill>
              </a:rPr>
              <a:t>2013</a:t>
            </a:r>
          </a:p>
          <a:p>
            <a:pPr marL="0" indent="0">
              <a:buNone/>
            </a:pPr>
            <a:r>
              <a:rPr lang="en-US" sz="3600" dirty="0" smtClean="0">
                <a:solidFill>
                  <a:schemeClr val="tx1">
                    <a:lumMod val="85000"/>
                    <a:lumOff val="15000"/>
                  </a:schemeClr>
                </a:solidFill>
              </a:rPr>
              <a:t>Standard </a:t>
            </a:r>
            <a:r>
              <a:rPr lang="en-US" sz="3600" dirty="0">
                <a:solidFill>
                  <a:schemeClr val="tx1">
                    <a:lumMod val="85000"/>
                    <a:lumOff val="15000"/>
                  </a:schemeClr>
                </a:solidFill>
              </a:rPr>
              <a:t>Setting</a:t>
            </a:r>
          </a:p>
          <a:p>
            <a:pPr marL="0" indent="0">
              <a:buNone/>
            </a:pPr>
            <a:r>
              <a:rPr lang="en-US" sz="3600" b="1" u="sng" dirty="0">
                <a:solidFill>
                  <a:schemeClr val="tx1">
                    <a:lumMod val="85000"/>
                    <a:lumOff val="15000"/>
                  </a:schemeClr>
                </a:solidFill>
              </a:rPr>
              <a:t>March/April 2013 </a:t>
            </a:r>
            <a:endParaRPr lang="en-US" sz="3600" b="1" u="sng" dirty="0" smtClean="0">
              <a:solidFill>
                <a:schemeClr val="tx1">
                  <a:lumMod val="85000"/>
                  <a:lumOff val="15000"/>
                </a:schemeClr>
              </a:solidFill>
            </a:endParaRPr>
          </a:p>
          <a:p>
            <a:pPr marL="0" indent="0">
              <a:buNone/>
            </a:pPr>
            <a:r>
              <a:rPr lang="en-US" sz="3600" dirty="0" smtClean="0">
                <a:solidFill>
                  <a:schemeClr val="tx1">
                    <a:lumMod val="85000"/>
                    <a:lumOff val="15000"/>
                  </a:schemeClr>
                </a:solidFill>
              </a:rPr>
              <a:t>THECB </a:t>
            </a:r>
            <a:r>
              <a:rPr lang="en-US" sz="3600" dirty="0">
                <a:solidFill>
                  <a:schemeClr val="tx1">
                    <a:lumMod val="85000"/>
                    <a:lumOff val="15000"/>
                  </a:schemeClr>
                </a:solidFill>
              </a:rPr>
              <a:t>Approval</a:t>
            </a:r>
          </a:p>
          <a:p>
            <a:pPr marL="0" indent="0">
              <a:buNone/>
            </a:pPr>
            <a:r>
              <a:rPr lang="en-US" sz="3600" b="1" u="sng" dirty="0">
                <a:solidFill>
                  <a:schemeClr val="tx1">
                    <a:lumMod val="85000"/>
                    <a:lumOff val="15000"/>
                  </a:schemeClr>
                </a:solidFill>
              </a:rPr>
              <a:t>May – July 2013 </a:t>
            </a:r>
          </a:p>
          <a:p>
            <a:pPr marL="0" indent="0">
              <a:buNone/>
            </a:pPr>
            <a:r>
              <a:rPr lang="en-US" sz="3600" dirty="0" smtClean="0">
                <a:solidFill>
                  <a:schemeClr val="tx1">
                    <a:lumMod val="85000"/>
                    <a:lumOff val="15000"/>
                  </a:schemeClr>
                </a:solidFill>
              </a:rPr>
              <a:t>College </a:t>
            </a:r>
            <a:r>
              <a:rPr lang="en-US" sz="3600" dirty="0">
                <a:solidFill>
                  <a:schemeClr val="tx1">
                    <a:lumMod val="85000"/>
                    <a:lumOff val="15000"/>
                  </a:schemeClr>
                </a:solidFill>
              </a:rPr>
              <a:t>and University  Training </a:t>
            </a:r>
          </a:p>
          <a:p>
            <a:pPr marL="0" indent="0">
              <a:buNone/>
            </a:pPr>
            <a:r>
              <a:rPr lang="en-US" sz="3600" b="1" u="sng" dirty="0">
                <a:solidFill>
                  <a:schemeClr val="tx1">
                    <a:lumMod val="85000"/>
                    <a:lumOff val="15000"/>
                  </a:schemeClr>
                </a:solidFill>
              </a:rPr>
              <a:t>First day of AY 2013 </a:t>
            </a:r>
            <a:endParaRPr lang="en-US" sz="3600" b="1" u="sng" dirty="0" smtClean="0">
              <a:solidFill>
                <a:schemeClr val="tx1">
                  <a:lumMod val="85000"/>
                  <a:lumOff val="15000"/>
                </a:schemeClr>
              </a:solidFill>
            </a:endParaRPr>
          </a:p>
          <a:p>
            <a:pPr marL="0" indent="0">
              <a:buNone/>
            </a:pPr>
            <a:r>
              <a:rPr lang="en-US" sz="3600" dirty="0" smtClean="0">
                <a:solidFill>
                  <a:schemeClr val="tx1">
                    <a:lumMod val="85000"/>
                    <a:lumOff val="15000"/>
                  </a:schemeClr>
                </a:solidFill>
              </a:rPr>
              <a:t>IMPLEMENTATION</a:t>
            </a:r>
          </a:p>
          <a:p>
            <a:pPr marL="0" indent="0">
              <a:buNone/>
            </a:pPr>
            <a:endParaRPr lang="en-US" sz="2300" dirty="0">
              <a:solidFill>
                <a:schemeClr val="tx1">
                  <a:lumMod val="85000"/>
                  <a:lumOff val="15000"/>
                </a:schemeClr>
              </a:solidFill>
            </a:endParaRPr>
          </a:p>
          <a:p>
            <a:pPr marL="0" indent="0">
              <a:buNone/>
            </a:pPr>
            <a:r>
              <a:rPr lang="en-US" sz="1800" i="1" dirty="0">
                <a:solidFill>
                  <a:schemeClr val="tx1">
                    <a:lumMod val="85000"/>
                    <a:lumOff val="15000"/>
                  </a:schemeClr>
                </a:solidFill>
              </a:rPr>
              <a:t>Note: Majority of 2013 students will have current standards applied</a:t>
            </a:r>
          </a:p>
          <a:p>
            <a:endParaRPr lang="en-US" dirty="0"/>
          </a:p>
        </p:txBody>
      </p:sp>
      <p:sp>
        <p:nvSpPr>
          <p:cNvPr id="4" name="TextBox 3"/>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08994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What Are the Potential Outcomes?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419601"/>
          </a:xfrm>
        </p:spPr>
        <p:txBody>
          <a:bodyPr>
            <a:noAutofit/>
          </a:bodyPr>
          <a:lstStyle/>
          <a:p>
            <a:r>
              <a:rPr lang="en-US" dirty="0" smtClean="0">
                <a:solidFill>
                  <a:schemeClr val="tx1">
                    <a:lumMod val="85000"/>
                    <a:lumOff val="15000"/>
                  </a:schemeClr>
                </a:solidFill>
              </a:rPr>
              <a:t>One test and one score (in each area) will provide targets for students and educators,</a:t>
            </a:r>
          </a:p>
          <a:p>
            <a:r>
              <a:rPr lang="en-US" dirty="0" smtClean="0">
                <a:solidFill>
                  <a:schemeClr val="tx1">
                    <a:lumMod val="85000"/>
                    <a:lumOff val="15000"/>
                  </a:schemeClr>
                </a:solidFill>
              </a:rPr>
              <a:t>Higher standards, </a:t>
            </a:r>
          </a:p>
          <a:p>
            <a:pPr lvl="1"/>
            <a:r>
              <a:rPr lang="en-US" sz="3200" dirty="0" smtClean="0">
                <a:solidFill>
                  <a:schemeClr val="tx1">
                    <a:lumMod val="85000"/>
                    <a:lumOff val="15000"/>
                  </a:schemeClr>
                </a:solidFill>
              </a:rPr>
              <a:t>Current THEA cut score is 230</a:t>
            </a:r>
          </a:p>
          <a:p>
            <a:pPr lvl="1"/>
            <a:r>
              <a:rPr lang="en-US" sz="3200" dirty="0" smtClean="0">
                <a:solidFill>
                  <a:schemeClr val="tx1">
                    <a:lumMod val="85000"/>
                    <a:lumOff val="15000"/>
                  </a:schemeClr>
                </a:solidFill>
              </a:rPr>
              <a:t>New score expected to approach 270 equivalence</a:t>
            </a:r>
          </a:p>
          <a:p>
            <a:r>
              <a:rPr lang="en-US" dirty="0">
                <a:solidFill>
                  <a:schemeClr val="tx1">
                    <a:lumMod val="85000"/>
                    <a:lumOff val="15000"/>
                  </a:schemeClr>
                </a:solidFill>
              </a:rPr>
              <a:t>E</a:t>
            </a:r>
            <a:r>
              <a:rPr lang="en-US" dirty="0" smtClean="0">
                <a:solidFill>
                  <a:schemeClr val="tx1">
                    <a:lumMod val="85000"/>
                    <a:lumOff val="15000"/>
                  </a:schemeClr>
                </a:solidFill>
              </a:rPr>
              <a:t>xpect </a:t>
            </a:r>
            <a:r>
              <a:rPr lang="en-US" b="1" dirty="0" smtClean="0">
                <a:solidFill>
                  <a:schemeClr val="tx1">
                    <a:lumMod val="85000"/>
                    <a:lumOff val="15000"/>
                  </a:schemeClr>
                </a:solidFill>
              </a:rPr>
              <a:t>more</a:t>
            </a:r>
            <a:r>
              <a:rPr lang="en-US" dirty="0" smtClean="0">
                <a:solidFill>
                  <a:schemeClr val="tx1">
                    <a:lumMod val="85000"/>
                    <a:lumOff val="15000"/>
                  </a:schemeClr>
                </a:solidFill>
              </a:rPr>
              <a:t> students to require developmental education – but only in the short run</a:t>
            </a:r>
          </a:p>
        </p:txBody>
      </p:sp>
      <p:sp>
        <p:nvSpPr>
          <p:cNvPr id="4" name="TextBox 3"/>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93949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5638800"/>
            <a:ext cx="6553200" cy="1200329"/>
          </a:xfrm>
          <a:prstGeom prst="rect">
            <a:avLst/>
          </a:prstGeom>
          <a:solidFill>
            <a:schemeClr val="bg2"/>
          </a:solidFill>
        </p:spPr>
        <p:txBody>
          <a:bodyPr wrap="square" rtlCol="0">
            <a:spAutoFit/>
          </a:bodyPr>
          <a:lstStyle/>
          <a:p>
            <a:endParaRPr lang="en-US" dirty="0" smtClean="0">
              <a:ln>
                <a:solidFill>
                  <a:schemeClr val="bg2"/>
                </a:solidFill>
              </a:ln>
              <a:solidFill>
                <a:schemeClr val="bg2"/>
              </a:solidFill>
            </a:endParaRPr>
          </a:p>
          <a:p>
            <a:endParaRPr lang="en-US" dirty="0">
              <a:ln>
                <a:solidFill>
                  <a:schemeClr val="bg2"/>
                </a:solidFill>
              </a:ln>
              <a:solidFill>
                <a:schemeClr val="bg2"/>
              </a:solidFill>
            </a:endParaRPr>
          </a:p>
          <a:p>
            <a:endParaRPr lang="en-US" dirty="0" smtClean="0">
              <a:ln>
                <a:solidFill>
                  <a:schemeClr val="bg2"/>
                </a:solidFill>
              </a:ln>
              <a:solidFill>
                <a:schemeClr val="bg2"/>
              </a:solidFill>
            </a:endParaRPr>
          </a:p>
          <a:p>
            <a:endParaRPr lang="en-US" dirty="0">
              <a:ln>
                <a:solidFill>
                  <a:schemeClr val="bg2"/>
                </a:solidFill>
              </a:ln>
              <a:solidFill>
                <a:schemeClr val="bg2"/>
              </a:solidFill>
            </a:endParaRPr>
          </a:p>
        </p:txBody>
      </p:sp>
      <p:sp>
        <p:nvSpPr>
          <p:cNvPr id="2" name="Title 1"/>
          <p:cNvSpPr>
            <a:spLocks noGrp="1"/>
          </p:cNvSpPr>
          <p:nvPr>
            <p:ph type="title"/>
          </p:nvPr>
        </p:nvSpPr>
        <p:spPr>
          <a:xfrm>
            <a:off x="465551" y="457200"/>
            <a:ext cx="8229600" cy="1143000"/>
          </a:xfrm>
        </p:spPr>
        <p:txBody>
          <a:bodyPr>
            <a:normAutofit fontScale="90000"/>
          </a:bodyPr>
          <a:lstStyle/>
          <a:p>
            <a:r>
              <a:rPr lang="en-US" b="1" u="sng" dirty="0" smtClean="0">
                <a:solidFill>
                  <a:schemeClr val="accent2">
                    <a:lumMod val="50000"/>
                  </a:schemeClr>
                </a:solidFill>
                <a:effectLst>
                  <a:outerShdw blurRad="38100" dist="38100" dir="2700000" algn="tl">
                    <a:srgbClr val="000000">
                      <a:alpha val="43137"/>
                    </a:srgbClr>
                  </a:outerShdw>
                </a:effectLst>
              </a:rPr>
              <a:t>The Connection:</a:t>
            </a:r>
            <a:br>
              <a:rPr lang="en-US" b="1" u="sng" dirty="0" smtClean="0">
                <a:solidFill>
                  <a:schemeClr val="accent2">
                    <a:lumMod val="50000"/>
                  </a:schemeClr>
                </a:solidFill>
                <a:effectLst>
                  <a:outerShdw blurRad="38100" dist="38100" dir="2700000" algn="tl">
                    <a:srgbClr val="000000">
                      <a:alpha val="43137"/>
                    </a:srgbClr>
                  </a:outerShdw>
                </a:effectLst>
              </a:rPr>
            </a:br>
            <a:r>
              <a:rPr lang="en-US" i="1" dirty="0" smtClean="0">
                <a:solidFill>
                  <a:schemeClr val="accent2">
                    <a:lumMod val="50000"/>
                  </a:schemeClr>
                </a:solidFill>
                <a:effectLst>
                  <a:outerShdw blurRad="38100" dist="38100" dir="2700000" algn="tl">
                    <a:srgbClr val="000000">
                      <a:alpha val="43137"/>
                    </a:srgbClr>
                  </a:outerShdw>
                </a:effectLst>
              </a:rPr>
              <a:t>STAAR and TSI Implementation</a:t>
            </a:r>
            <a:r>
              <a:rPr lang="en-US" b="1" u="sng" dirty="0" smtClean="0">
                <a:solidFill>
                  <a:schemeClr val="accent2">
                    <a:lumMod val="50000"/>
                  </a:schemeClr>
                </a:solidFill>
                <a:effectLst>
                  <a:outerShdw blurRad="38100" dist="38100" dir="2700000" algn="tl">
                    <a:srgbClr val="000000">
                      <a:alpha val="43137"/>
                    </a:srgbClr>
                  </a:outerShdw>
                </a:effectLst>
              </a:rPr>
              <a:t/>
            </a:r>
            <a:br>
              <a:rPr lang="en-US" b="1" u="sng" dirty="0" smtClean="0">
                <a:solidFill>
                  <a:schemeClr val="accent2">
                    <a:lumMod val="50000"/>
                  </a:schemeClr>
                </a:solidFill>
                <a:effectLst>
                  <a:outerShdw blurRad="38100" dist="38100" dir="2700000" algn="tl">
                    <a:srgbClr val="000000">
                      <a:alpha val="43137"/>
                    </a:srgbClr>
                  </a:outerShdw>
                </a:effectLst>
              </a:rPr>
            </a:br>
            <a:endParaRPr lang="en-US" sz="4000" i="1" dirty="0">
              <a:solidFill>
                <a:schemeClr val="accent2">
                  <a:lumMod val="50000"/>
                </a:schemeClr>
              </a:solidFill>
              <a:effectLst>
                <a:outerShdw blurRad="38100" dist="38100" dir="2700000" algn="tl">
                  <a:srgbClr val="000000">
                    <a:alpha val="43137"/>
                  </a:srgbClr>
                </a:outerShdw>
              </a:effectLst>
            </a:endParaRPr>
          </a:p>
        </p:txBody>
      </p:sp>
      <p:pic>
        <p:nvPicPr>
          <p:cNvPr id="4" name="Picture 3" descr="TSI Image.jpg"/>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3440" t="18494" r="4272" b="7945"/>
          <a:stretch/>
        </p:blipFill>
        <p:spPr>
          <a:xfrm>
            <a:off x="112734" y="1447800"/>
            <a:ext cx="8931058" cy="5181600"/>
          </a:xfrm>
          <a:prstGeom prst="rect">
            <a:avLst/>
          </a:prstGeom>
          <a:ln w="28575">
            <a:solidFill>
              <a:schemeClr val="tx1"/>
            </a:solidFill>
          </a:ln>
        </p:spPr>
      </p:pic>
    </p:spTree>
    <p:extLst>
      <p:ext uri="{BB962C8B-B14F-4D97-AF65-F5344CB8AC3E}">
        <p14:creationId xmlns:p14="http://schemas.microsoft.com/office/powerpoint/2010/main" val="262755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b="1" dirty="0" smtClean="0">
                <a:solidFill>
                  <a:schemeClr val="accent2">
                    <a:lumMod val="50000"/>
                  </a:schemeClr>
                </a:solidFill>
                <a:effectLst>
                  <a:outerShdw blurRad="38100" dist="38100" dir="2700000" algn="tl">
                    <a:srgbClr val="000000">
                      <a:alpha val="43137"/>
                    </a:srgbClr>
                  </a:outerShdw>
                </a:effectLst>
              </a:rPr>
              <a:t>Other Considerations in College and Career Readiness…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2168" y="1469721"/>
            <a:ext cx="8229600" cy="4940102"/>
          </a:xfrm>
        </p:spPr>
        <p:txBody>
          <a:bodyPr>
            <a:normAutofit fontScale="77500" lnSpcReduction="20000"/>
          </a:bodyPr>
          <a:lstStyle/>
          <a:p>
            <a:r>
              <a:rPr lang="en-US" sz="3600" dirty="0" smtClean="0"/>
              <a:t>Advanced Placement (AP) &amp; International </a:t>
            </a:r>
            <a:br>
              <a:rPr lang="en-US" sz="3600" dirty="0" smtClean="0"/>
            </a:br>
            <a:r>
              <a:rPr lang="en-US" sz="3600" dirty="0" smtClean="0"/>
              <a:t>Baccalaureate (IB) programs </a:t>
            </a:r>
          </a:p>
          <a:p>
            <a:pPr lvl="1"/>
            <a:r>
              <a:rPr lang="en-US" i="1" dirty="0" smtClean="0"/>
              <a:t>Many </a:t>
            </a:r>
            <a:r>
              <a:rPr lang="en-US" i="1" dirty="0"/>
              <a:t>more participating in courses</a:t>
            </a:r>
          </a:p>
          <a:p>
            <a:pPr lvl="1"/>
            <a:r>
              <a:rPr lang="en-US" i="1" dirty="0"/>
              <a:t>Performance still trailing </a:t>
            </a:r>
            <a:r>
              <a:rPr lang="en-US" i="1" dirty="0" smtClean="0"/>
              <a:t>number </a:t>
            </a:r>
            <a:r>
              <a:rPr lang="en-US" i="1" dirty="0"/>
              <a:t>of attempts</a:t>
            </a:r>
          </a:p>
          <a:p>
            <a:pPr>
              <a:spcBef>
                <a:spcPts val="1200"/>
              </a:spcBef>
            </a:pPr>
            <a:r>
              <a:rPr lang="en-US" sz="3600" dirty="0" smtClean="0"/>
              <a:t>Dual Credit</a:t>
            </a:r>
          </a:p>
          <a:p>
            <a:pPr lvl="1"/>
            <a:r>
              <a:rPr lang="en-US" i="1" dirty="0"/>
              <a:t>High rates of participation</a:t>
            </a:r>
          </a:p>
          <a:p>
            <a:pPr lvl="1"/>
            <a:r>
              <a:rPr lang="en-US" i="1" dirty="0"/>
              <a:t>Quality and rigor difficult to monitor</a:t>
            </a:r>
          </a:p>
          <a:p>
            <a:pPr>
              <a:spcBef>
                <a:spcPts val="1200"/>
              </a:spcBef>
            </a:pPr>
            <a:r>
              <a:rPr lang="en-US" sz="3600" dirty="0" smtClean="0"/>
              <a:t>Early College High Schools</a:t>
            </a:r>
          </a:p>
          <a:p>
            <a:pPr lvl="1"/>
            <a:r>
              <a:rPr lang="en-US" i="1" dirty="0" smtClean="0"/>
              <a:t>Proficiency and graduation rates higher than local high schools </a:t>
            </a:r>
          </a:p>
          <a:p>
            <a:pPr lvl="1"/>
            <a:r>
              <a:rPr lang="en-US" i="1" dirty="0" smtClean="0"/>
              <a:t>Stronger student performance linked to ECHSs located on college campuses</a:t>
            </a:r>
          </a:p>
          <a:p>
            <a:pPr lvl="1"/>
            <a:r>
              <a:rPr lang="en-US" i="1" dirty="0" smtClean="0"/>
              <a:t>Not all college credits earned transfer to college by institution upon graduation from a ECHS</a:t>
            </a:r>
          </a:p>
          <a:p>
            <a:endParaRPr lang="en-US" dirty="0"/>
          </a:p>
        </p:txBody>
      </p:sp>
      <p:sp>
        <p:nvSpPr>
          <p:cNvPr id="4" name="TextBox 3"/>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27140" y="6457890"/>
            <a:ext cx="6221260" cy="400110"/>
          </a:xfrm>
          <a:prstGeom prst="rect">
            <a:avLst/>
          </a:prstGeom>
          <a:noFill/>
        </p:spPr>
        <p:txBody>
          <a:bodyPr wrap="square" rtlCol="0">
            <a:spAutoFit/>
          </a:bodyPr>
          <a:lstStyle/>
          <a:p>
            <a:r>
              <a:rPr lang="en-US" sz="1000" dirty="0" smtClean="0">
                <a:latin typeface="Bookman Old Style" pitchFamily="18" charset="0"/>
              </a:rPr>
              <a:t>Source: Six Years and Counting: The ECHSI Mature, 2009</a:t>
            </a:r>
          </a:p>
          <a:p>
            <a:r>
              <a:rPr lang="en-US" sz="1000" dirty="0">
                <a:latin typeface="Bookman Old Style" pitchFamily="18" charset="0"/>
              </a:rPr>
              <a:t>http://www.earlycolleges.org/publications.html#earlycollege:researchandevaluations</a:t>
            </a:r>
          </a:p>
        </p:txBody>
      </p:sp>
    </p:spTree>
    <p:extLst>
      <p:ext uri="{BB962C8B-B14F-4D97-AF65-F5344CB8AC3E}">
        <p14:creationId xmlns:p14="http://schemas.microsoft.com/office/powerpoint/2010/main" val="305262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731837"/>
            <a:ext cx="8229600" cy="4906963"/>
          </a:xfrm>
        </p:spPr>
        <p:txBody>
          <a:bodyPr>
            <a:normAutofit/>
          </a:bodyPr>
          <a:lstStyle/>
          <a:p>
            <a:pPr marL="0" indent="0" algn="ctr">
              <a:buNone/>
            </a:pPr>
            <a:r>
              <a:rPr lang="en-US" sz="3600" i="1" dirty="0">
                <a:solidFill>
                  <a:schemeClr val="tx1">
                    <a:lumMod val="85000"/>
                    <a:lumOff val="15000"/>
                  </a:schemeClr>
                </a:solidFill>
              </a:rPr>
              <a:t>What is the recipe for successful achievement? To my mind there are just four essential ingredients: Choose a career you love.... Give it the best there is in you.... Seize your opportunities.... And be a member of the </a:t>
            </a:r>
            <a:r>
              <a:rPr lang="en-US" sz="3600" i="1" dirty="0" smtClean="0">
                <a:solidFill>
                  <a:schemeClr val="tx1">
                    <a:lumMod val="85000"/>
                    <a:lumOff val="15000"/>
                  </a:schemeClr>
                </a:solidFill>
              </a:rPr>
              <a:t>team.</a:t>
            </a:r>
          </a:p>
          <a:p>
            <a:pPr marL="0" indent="0">
              <a:buNone/>
            </a:pPr>
            <a:endParaRPr lang="en-US" sz="2800" dirty="0" smtClean="0"/>
          </a:p>
          <a:p>
            <a:pPr marL="0" indent="0" algn="ctr">
              <a:buNone/>
            </a:pPr>
            <a:r>
              <a:rPr lang="en-US" sz="3600" b="1" dirty="0" smtClean="0">
                <a:solidFill>
                  <a:schemeClr val="accent2">
                    <a:lumMod val="50000"/>
                  </a:schemeClr>
                </a:solidFill>
              </a:rPr>
              <a:t>Benjamin F. Fairless</a:t>
            </a:r>
            <a:endParaRPr lang="en-US" sz="3600" b="1" dirty="0">
              <a:solidFill>
                <a:schemeClr val="accent2">
                  <a:lumMod val="50000"/>
                </a:schemeClr>
              </a:solidFill>
            </a:endParaRPr>
          </a:p>
        </p:txBody>
      </p:sp>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5" name="Rounded Rectangle 4"/>
          <p:cNvSpPr/>
          <p:nvPr/>
        </p:nvSpPr>
        <p:spPr>
          <a:xfrm>
            <a:off x="304800" y="457200"/>
            <a:ext cx="8458200" cy="518160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8756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2">
                    <a:lumMod val="50000"/>
                  </a:schemeClr>
                </a:solidFill>
                <a:effectLst>
                  <a:outerShdw blurRad="38100" dist="38100" dir="2700000" algn="tl">
                    <a:srgbClr val="000000">
                      <a:alpha val="43137"/>
                    </a:srgbClr>
                  </a:outerShdw>
                </a:effectLst>
              </a:rPr>
              <a:t>Group Debrief</a:t>
            </a:r>
            <a:endParaRPr lang="en-US" b="1" u="sng"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i="1" dirty="0" smtClean="0">
                <a:effectLst>
                  <a:outerShdw blurRad="38100" dist="38100" dir="2700000" algn="tl">
                    <a:srgbClr val="000000">
                      <a:alpha val="43137"/>
                    </a:srgbClr>
                  </a:outerShdw>
                </a:effectLst>
              </a:rPr>
              <a:t>Three things I learned today,</a:t>
            </a:r>
          </a:p>
          <a:p>
            <a:endParaRPr lang="en-US" i="1" dirty="0">
              <a:effectLst>
                <a:outerShdw blurRad="38100" dist="38100" dir="2700000" algn="tl">
                  <a:srgbClr val="000000">
                    <a:alpha val="43137"/>
                  </a:srgbClr>
                </a:outerShdw>
              </a:effectLst>
            </a:endParaRPr>
          </a:p>
          <a:p>
            <a:r>
              <a:rPr lang="en-US" i="1" dirty="0" smtClean="0">
                <a:effectLst>
                  <a:outerShdw blurRad="38100" dist="38100" dir="2700000" algn="tl">
                    <a:srgbClr val="000000">
                      <a:alpha val="43137"/>
                    </a:srgbClr>
                  </a:outerShdw>
                </a:effectLst>
              </a:rPr>
              <a:t>Two topics I want to know more about, and</a:t>
            </a:r>
          </a:p>
          <a:p>
            <a:endParaRPr lang="en-US" i="1" dirty="0">
              <a:effectLst>
                <a:outerShdw blurRad="38100" dist="38100" dir="2700000" algn="tl">
                  <a:srgbClr val="000000">
                    <a:alpha val="43137"/>
                  </a:srgbClr>
                </a:outerShdw>
              </a:effectLst>
            </a:endParaRPr>
          </a:p>
          <a:p>
            <a:r>
              <a:rPr lang="en-US" i="1" dirty="0" smtClean="0">
                <a:effectLst>
                  <a:outerShdw blurRad="38100" dist="38100" dir="2700000" algn="tl">
                    <a:srgbClr val="000000">
                      <a:alpha val="43137"/>
                    </a:srgbClr>
                  </a:outerShdw>
                </a:effectLst>
              </a:rPr>
              <a:t>One action I can start next week to incorporate what I’ve learned </a:t>
            </a:r>
            <a:endParaRPr lang="en-US" i="1" dirty="0">
              <a:effectLst>
                <a:outerShdw blurRad="38100" dist="38100" dir="2700000" algn="tl">
                  <a:srgbClr val="000000">
                    <a:alpha val="43137"/>
                  </a:srgbClr>
                </a:outerShdw>
              </a:effectLst>
            </a:endParaRPr>
          </a:p>
        </p:txBody>
      </p:sp>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83702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0" y="1512332"/>
            <a:ext cx="9144000" cy="5029200"/>
          </a:xfrm>
        </p:spPr>
        <p:txBody>
          <a:bodyPr>
            <a:normAutofit/>
          </a:bodyPr>
          <a:lstStyle/>
          <a:p>
            <a:pPr lvl="1">
              <a:buFont typeface="Wingdings" pitchFamily="2" charset="2"/>
              <a:buChar char="Ø"/>
            </a:pPr>
            <a:r>
              <a:rPr lang="en-US" i="1" dirty="0" smtClean="0"/>
              <a:t> </a:t>
            </a:r>
            <a:r>
              <a:rPr lang="en-US" i="1" dirty="0" smtClean="0">
                <a:solidFill>
                  <a:schemeClr val="tx1">
                    <a:lumMod val="85000"/>
                    <a:lumOff val="15000"/>
                  </a:schemeClr>
                </a:solidFill>
              </a:rPr>
              <a:t>Small Group Discussion</a:t>
            </a:r>
          </a:p>
          <a:p>
            <a:pPr marL="1020763" lvl="2"/>
            <a:r>
              <a:rPr lang="en-US" sz="2300" i="1" dirty="0" smtClean="0">
                <a:solidFill>
                  <a:schemeClr val="tx1">
                    <a:lumMod val="85000"/>
                    <a:lumOff val="15000"/>
                  </a:schemeClr>
                </a:solidFill>
              </a:rPr>
              <a:t>Introduction (pp. 5-6)</a:t>
            </a:r>
          </a:p>
          <a:p>
            <a:pPr lvl="3"/>
            <a:r>
              <a:rPr lang="en-US" sz="1800" dirty="0" smtClean="0">
                <a:solidFill>
                  <a:schemeClr val="tx1">
                    <a:lumMod val="85000"/>
                    <a:lumOff val="15000"/>
                  </a:schemeClr>
                </a:solidFill>
              </a:rPr>
              <a:t>Group 1 - Current Means to Determine College Readiness (pp.8-11)</a:t>
            </a:r>
          </a:p>
          <a:p>
            <a:pPr lvl="3"/>
            <a:r>
              <a:rPr lang="en-US" sz="1800" dirty="0" smtClean="0">
                <a:solidFill>
                  <a:schemeClr val="tx1">
                    <a:lumMod val="85000"/>
                    <a:lumOff val="15000"/>
                  </a:schemeClr>
                </a:solidFill>
              </a:rPr>
              <a:t>Group 2 - Components in a Comprehensive Definition of College Readiness </a:t>
            </a:r>
          </a:p>
          <a:p>
            <a:pPr marL="1371600" lvl="3" indent="0">
              <a:buNone/>
            </a:pPr>
            <a:r>
              <a:rPr lang="en-US" sz="1800" dirty="0">
                <a:solidFill>
                  <a:schemeClr val="tx1">
                    <a:lumMod val="85000"/>
                    <a:lumOff val="15000"/>
                  </a:schemeClr>
                </a:solidFill>
              </a:rPr>
              <a:t>	</a:t>
            </a:r>
            <a:r>
              <a:rPr lang="en-US" sz="1800" dirty="0" smtClean="0">
                <a:solidFill>
                  <a:schemeClr val="tx1">
                    <a:lumMod val="85000"/>
                    <a:lumOff val="15000"/>
                  </a:schemeClr>
                </a:solidFill>
              </a:rPr>
              <a:t>(pp. 12-17)</a:t>
            </a:r>
          </a:p>
          <a:p>
            <a:pPr lvl="3"/>
            <a:r>
              <a:rPr lang="en-US" sz="1800" dirty="0" smtClean="0">
                <a:solidFill>
                  <a:schemeClr val="tx1">
                    <a:lumMod val="85000"/>
                    <a:lumOff val="15000"/>
                  </a:schemeClr>
                </a:solidFill>
              </a:rPr>
              <a:t>Group 3 - A Definition of College Readiness (pp. 18-19)</a:t>
            </a:r>
          </a:p>
          <a:p>
            <a:pPr lvl="3"/>
            <a:r>
              <a:rPr lang="en-US" sz="1800" dirty="0" smtClean="0">
                <a:solidFill>
                  <a:schemeClr val="tx1">
                    <a:lumMod val="85000"/>
                    <a:lumOff val="15000"/>
                  </a:schemeClr>
                </a:solidFill>
              </a:rPr>
              <a:t>Group 4 - Possible Ways to Measure the Dimensions of College Readiness </a:t>
            </a:r>
          </a:p>
          <a:p>
            <a:pPr marL="1371600" lvl="3" indent="0">
              <a:buNone/>
            </a:pPr>
            <a:r>
              <a:rPr lang="en-US" sz="1800" dirty="0">
                <a:solidFill>
                  <a:schemeClr val="tx1">
                    <a:lumMod val="85000"/>
                    <a:lumOff val="15000"/>
                  </a:schemeClr>
                </a:solidFill>
              </a:rPr>
              <a:t>	</a:t>
            </a:r>
            <a:r>
              <a:rPr lang="en-US" sz="1800" dirty="0" smtClean="0">
                <a:solidFill>
                  <a:schemeClr val="tx1">
                    <a:lumMod val="85000"/>
                    <a:lumOff val="15000"/>
                  </a:schemeClr>
                </a:solidFill>
              </a:rPr>
              <a:t>(pp. 20-22)</a:t>
            </a:r>
          </a:p>
          <a:p>
            <a:pPr lvl="3"/>
            <a:r>
              <a:rPr lang="en-US" sz="1800" dirty="0" smtClean="0">
                <a:solidFill>
                  <a:schemeClr val="tx1">
                    <a:lumMod val="85000"/>
                    <a:lumOff val="15000"/>
                  </a:schemeClr>
                </a:solidFill>
              </a:rPr>
              <a:t>Group 5 - Implications of the Definition (p. 23)</a:t>
            </a:r>
          </a:p>
          <a:p>
            <a:pPr lvl="3"/>
            <a:r>
              <a:rPr lang="en-US" sz="1800" dirty="0" smtClean="0">
                <a:solidFill>
                  <a:schemeClr val="tx1">
                    <a:lumMod val="85000"/>
                    <a:lumOff val="15000"/>
                  </a:schemeClr>
                </a:solidFill>
              </a:rPr>
              <a:t>Group 6  - What Schools and Students Can Do to Foster College Readiness </a:t>
            </a:r>
          </a:p>
          <a:p>
            <a:pPr marL="1371600" lvl="3" indent="0">
              <a:buNone/>
            </a:pPr>
            <a:r>
              <a:rPr lang="en-US" sz="1800" dirty="0">
                <a:solidFill>
                  <a:schemeClr val="tx1">
                    <a:lumMod val="85000"/>
                    <a:lumOff val="15000"/>
                  </a:schemeClr>
                </a:solidFill>
              </a:rPr>
              <a:t>	</a:t>
            </a:r>
            <a:r>
              <a:rPr lang="en-US" sz="1800" dirty="0" smtClean="0">
                <a:solidFill>
                  <a:schemeClr val="tx1">
                    <a:lumMod val="85000"/>
                    <a:lumOff val="15000"/>
                  </a:schemeClr>
                </a:solidFill>
              </a:rPr>
              <a:t>(pp. 25-27)</a:t>
            </a:r>
          </a:p>
          <a:p>
            <a:pPr marL="1020763" lvl="2"/>
            <a:r>
              <a:rPr lang="en-US" sz="2300" i="1" dirty="0" smtClean="0">
                <a:solidFill>
                  <a:schemeClr val="tx1">
                    <a:lumMod val="85000"/>
                    <a:lumOff val="15000"/>
                  </a:schemeClr>
                </a:solidFill>
              </a:rPr>
              <a:t>What Students Can </a:t>
            </a:r>
            <a:r>
              <a:rPr lang="en-US" sz="2300" i="1" dirty="0">
                <a:solidFill>
                  <a:schemeClr val="tx1">
                    <a:lumMod val="85000"/>
                    <a:lumOff val="15000"/>
                  </a:schemeClr>
                </a:solidFill>
              </a:rPr>
              <a:t>D</a:t>
            </a:r>
            <a:r>
              <a:rPr lang="en-US" sz="2300" i="1" dirty="0" smtClean="0">
                <a:solidFill>
                  <a:schemeClr val="tx1">
                    <a:lumMod val="85000"/>
                    <a:lumOff val="15000"/>
                  </a:schemeClr>
                </a:solidFill>
              </a:rPr>
              <a:t>o to Develop Their College Readiness (p. 28)</a:t>
            </a:r>
          </a:p>
          <a:p>
            <a:pPr eaLnBrk="1" hangingPunct="1"/>
            <a:endParaRPr lang="en-US" dirty="0" smtClean="0"/>
          </a:p>
        </p:txBody>
      </p:sp>
      <p:sp>
        <p:nvSpPr>
          <p:cNvPr id="4" name="Title 3"/>
          <p:cNvSpPr>
            <a:spLocks noGrp="1"/>
          </p:cNvSpPr>
          <p:nvPr>
            <p:ph type="title"/>
          </p:nvPr>
        </p:nvSpPr>
        <p:spPr/>
        <p:txBody>
          <a:bodyPr>
            <a:normAutofit/>
          </a:bodyPr>
          <a:lstStyle/>
          <a:p>
            <a:pPr eaLnBrk="1" fontAlgn="auto" hangingPunct="1">
              <a:spcAft>
                <a:spcPts val="0"/>
              </a:spcAft>
              <a:defRPr/>
            </a:pPr>
            <a:r>
              <a:rPr lang="en-US" i="1" u="sng" dirty="0">
                <a:solidFill>
                  <a:schemeClr val="accent2">
                    <a:lumMod val="50000"/>
                  </a:schemeClr>
                </a:solidFill>
                <a:effectLst>
                  <a:outerShdw blurRad="38100" dist="38100" dir="2700000" algn="tl">
                    <a:srgbClr val="000000">
                      <a:alpha val="43137"/>
                    </a:srgbClr>
                  </a:outerShdw>
                </a:effectLst>
              </a:rPr>
              <a:t>Creating a College Ready Student</a:t>
            </a:r>
          </a:p>
        </p:txBody>
      </p:sp>
      <p:sp>
        <p:nvSpPr>
          <p:cNvPr id="5" name="TextBox 4"/>
          <p:cNvSpPr txBox="1"/>
          <p:nvPr/>
        </p:nvSpPr>
        <p:spPr>
          <a:xfrm>
            <a:off x="2198318" y="6172200"/>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30024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fade">
                                      <p:cBhvr>
                                        <p:cTn id="7" dur="500"/>
                                        <p:tgtEl>
                                          <p:spTgt spid="1331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4">
                                            <p:txEl>
                                              <p:pRg st="2" end="2"/>
                                            </p:txEl>
                                          </p:spTgt>
                                        </p:tgtEl>
                                        <p:attrNameLst>
                                          <p:attrName>style.visibility</p:attrName>
                                        </p:attrNameLst>
                                      </p:cBhvr>
                                      <p:to>
                                        <p:strVal val="visible"/>
                                      </p:to>
                                    </p:set>
                                    <p:animEffect transition="in" filter="fade">
                                      <p:cBhvr>
                                        <p:cTn id="10" dur="500"/>
                                        <p:tgtEl>
                                          <p:spTgt spid="1331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4">
                                            <p:txEl>
                                              <p:pRg st="3" end="3"/>
                                            </p:txEl>
                                          </p:spTgt>
                                        </p:tgtEl>
                                        <p:attrNameLst>
                                          <p:attrName>style.visibility</p:attrName>
                                        </p:attrNameLst>
                                      </p:cBhvr>
                                      <p:to>
                                        <p:strVal val="visible"/>
                                      </p:to>
                                    </p:set>
                                    <p:animEffect transition="in" filter="fade">
                                      <p:cBhvr>
                                        <p:cTn id="13" dur="500"/>
                                        <p:tgtEl>
                                          <p:spTgt spid="1331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14">
                                            <p:txEl>
                                              <p:pRg st="4" end="4"/>
                                            </p:txEl>
                                          </p:spTgt>
                                        </p:tgtEl>
                                        <p:attrNameLst>
                                          <p:attrName>style.visibility</p:attrName>
                                        </p:attrNameLst>
                                      </p:cBhvr>
                                      <p:to>
                                        <p:strVal val="visible"/>
                                      </p:to>
                                    </p:set>
                                    <p:animEffect transition="in" filter="fade">
                                      <p:cBhvr>
                                        <p:cTn id="16" dur="500"/>
                                        <p:tgtEl>
                                          <p:spTgt spid="1331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314">
                                            <p:txEl>
                                              <p:pRg st="5" end="5"/>
                                            </p:txEl>
                                          </p:spTgt>
                                        </p:tgtEl>
                                        <p:attrNameLst>
                                          <p:attrName>style.visibility</p:attrName>
                                        </p:attrNameLst>
                                      </p:cBhvr>
                                      <p:to>
                                        <p:strVal val="visible"/>
                                      </p:to>
                                    </p:set>
                                    <p:animEffect transition="in" filter="fade">
                                      <p:cBhvr>
                                        <p:cTn id="19" dur="500"/>
                                        <p:tgtEl>
                                          <p:spTgt spid="1331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314">
                                            <p:txEl>
                                              <p:pRg st="6" end="6"/>
                                            </p:txEl>
                                          </p:spTgt>
                                        </p:tgtEl>
                                        <p:attrNameLst>
                                          <p:attrName>style.visibility</p:attrName>
                                        </p:attrNameLst>
                                      </p:cBhvr>
                                      <p:to>
                                        <p:strVal val="visible"/>
                                      </p:to>
                                    </p:set>
                                    <p:animEffect transition="in" filter="fade">
                                      <p:cBhvr>
                                        <p:cTn id="22" dur="500"/>
                                        <p:tgtEl>
                                          <p:spTgt spid="1331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314">
                                            <p:txEl>
                                              <p:pRg st="7" end="7"/>
                                            </p:txEl>
                                          </p:spTgt>
                                        </p:tgtEl>
                                        <p:attrNameLst>
                                          <p:attrName>style.visibility</p:attrName>
                                        </p:attrNameLst>
                                      </p:cBhvr>
                                      <p:to>
                                        <p:strVal val="visible"/>
                                      </p:to>
                                    </p:set>
                                    <p:animEffect transition="in" filter="fade">
                                      <p:cBhvr>
                                        <p:cTn id="25" dur="500"/>
                                        <p:tgtEl>
                                          <p:spTgt spid="13314">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314">
                                            <p:txEl>
                                              <p:pRg st="8" end="8"/>
                                            </p:txEl>
                                          </p:spTgt>
                                        </p:tgtEl>
                                        <p:attrNameLst>
                                          <p:attrName>style.visibility</p:attrName>
                                        </p:attrNameLst>
                                      </p:cBhvr>
                                      <p:to>
                                        <p:strVal val="visible"/>
                                      </p:to>
                                    </p:set>
                                    <p:animEffect transition="in" filter="fade">
                                      <p:cBhvr>
                                        <p:cTn id="28" dur="500"/>
                                        <p:tgtEl>
                                          <p:spTgt spid="13314">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314">
                                            <p:txEl>
                                              <p:pRg st="9" end="9"/>
                                            </p:txEl>
                                          </p:spTgt>
                                        </p:tgtEl>
                                        <p:attrNameLst>
                                          <p:attrName>style.visibility</p:attrName>
                                        </p:attrNameLst>
                                      </p:cBhvr>
                                      <p:to>
                                        <p:strVal val="visible"/>
                                      </p:to>
                                    </p:set>
                                    <p:animEffect transition="in" filter="fade">
                                      <p:cBhvr>
                                        <p:cTn id="31" dur="500"/>
                                        <p:tgtEl>
                                          <p:spTgt spid="13314">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14">
                                            <p:txEl>
                                              <p:pRg st="10" end="10"/>
                                            </p:txEl>
                                          </p:spTgt>
                                        </p:tgtEl>
                                        <p:attrNameLst>
                                          <p:attrName>style.visibility</p:attrName>
                                        </p:attrNameLst>
                                      </p:cBhvr>
                                      <p:to>
                                        <p:strVal val="visible"/>
                                      </p:to>
                                    </p:set>
                                    <p:animEffect transition="in" filter="fade">
                                      <p:cBhvr>
                                        <p:cTn id="34" dur="500"/>
                                        <p:tgtEl>
                                          <p:spTgt spid="13314">
                                            <p:txEl>
                                              <p:pRg st="10" end="10"/>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314">
                                            <p:txEl>
                                              <p:pRg st="11" end="11"/>
                                            </p:txEl>
                                          </p:spTgt>
                                        </p:tgtEl>
                                        <p:attrNameLst>
                                          <p:attrName>style.visibility</p:attrName>
                                        </p:attrNameLst>
                                      </p:cBhvr>
                                      <p:to>
                                        <p:strVal val="visible"/>
                                      </p:to>
                                    </p:set>
                                    <p:animEffect transition="in" filter="fade">
                                      <p:cBhvr>
                                        <p:cTn id="38" dur="500"/>
                                        <p:tgtEl>
                                          <p:spTgt spid="133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8318" y="6172200"/>
            <a:ext cx="4343400" cy="369332"/>
          </a:xfrm>
          <a:prstGeom prst="rect">
            <a:avLst/>
          </a:prstGeom>
          <a:solidFill>
            <a:schemeClr val="bg2"/>
          </a:solidFill>
        </p:spPr>
        <p:txBody>
          <a:bodyPr wrap="square" rtlCol="0">
            <a:spAutoFit/>
          </a:bodyPr>
          <a:lstStyle/>
          <a:p>
            <a:endParaRPr lang="en-US" dirty="0"/>
          </a:p>
        </p:txBody>
      </p:sp>
      <p:pic>
        <p:nvPicPr>
          <p:cNvPr id="3074" name="Picture 2" descr="C:\Users\kaq0007\AppData\Local\Microsoft\Windows\Temporary Internet Files\Content.IE5\M3HPQW0X\MP900442359[1].jpg"/>
          <p:cNvPicPr>
            <a:picLocks noChangeAspect="1" noChangeArrowheads="1"/>
          </p:cNvPicPr>
          <p:nvPr/>
        </p:nvPicPr>
        <p:blipFill rotWithShape="1">
          <a:blip r:embed="rId2">
            <a:extLst>
              <a:ext uri="{28A0092B-C50C-407E-A947-70E740481C1C}">
                <a14:useLocalDpi xmlns:a14="http://schemas.microsoft.com/office/drawing/2010/main" val="0"/>
              </a:ext>
            </a:extLst>
          </a:blip>
          <a:srcRect l="19932" r="16850"/>
          <a:stretch/>
        </p:blipFill>
        <p:spPr bwMode="auto">
          <a:xfrm>
            <a:off x="0" y="0"/>
            <a:ext cx="2890379"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554162"/>
          </a:xfrm>
        </p:spPr>
        <p:txBody>
          <a:bodyPr/>
          <a:lstStyle/>
          <a:p>
            <a:pPr eaLnBrk="1" fontAlgn="auto" hangingPunct="1">
              <a:spcAft>
                <a:spcPts val="0"/>
              </a:spcAft>
              <a:defRPr/>
            </a:pPr>
            <a:r>
              <a:rPr lang="en-US" b="1" dirty="0" smtClean="0">
                <a:solidFill>
                  <a:schemeClr val="accent2">
                    <a:lumMod val="50000"/>
                  </a:schemeClr>
                </a:solidFill>
                <a:effectLst>
                  <a:outerShdw blurRad="38100" dist="38100" dir="2700000" algn="tl">
                    <a:srgbClr val="000000">
                      <a:alpha val="43137"/>
                    </a:srgbClr>
                  </a:outerShdw>
                </a:effectLst>
              </a:rPr>
              <a:t>	</a:t>
            </a:r>
            <a:r>
              <a:rPr lang="en-US" b="1" u="sng" dirty="0" smtClean="0">
                <a:solidFill>
                  <a:schemeClr val="accent2">
                    <a:lumMod val="50000"/>
                  </a:schemeClr>
                </a:solidFill>
                <a:effectLst>
                  <a:outerShdw blurRad="38100" dist="38100" dir="2700000" algn="tl">
                    <a:srgbClr val="000000">
                      <a:alpha val="43137"/>
                    </a:srgbClr>
                  </a:outerShdw>
                </a:effectLst>
              </a:rPr>
              <a:t>Redefining College Readiness </a:t>
            </a:r>
            <a:r>
              <a:rPr lang="en-US" b="1" dirty="0" smtClean="0">
                <a:solidFill>
                  <a:schemeClr val="accent2">
                    <a:lumMod val="50000"/>
                  </a:schemeClr>
                </a:solidFill>
                <a:effectLst>
                  <a:outerShdw blurRad="38100" dist="38100" dir="2700000" algn="tl">
                    <a:srgbClr val="000000">
                      <a:alpha val="43137"/>
                    </a:srgbClr>
                  </a:outerShdw>
                </a:effectLst>
              </a:rPr>
              <a:t> </a:t>
            </a:r>
            <a:r>
              <a:rPr lang="en-US" sz="3600" dirty="0" smtClean="0"/>
              <a:t/>
            </a:r>
            <a:br>
              <a:rPr lang="en-US" sz="3600" dirty="0" smtClean="0"/>
            </a:br>
            <a:r>
              <a:rPr lang="en-US" sz="3600" dirty="0" smtClean="0"/>
              <a:t>	</a:t>
            </a:r>
            <a:r>
              <a:rPr lang="en-US" sz="3600" i="1" dirty="0" smtClean="0">
                <a:solidFill>
                  <a:schemeClr val="tx1">
                    <a:lumMod val="85000"/>
                    <a:lumOff val="15000"/>
                  </a:schemeClr>
                </a:solidFill>
                <a:effectLst>
                  <a:outerShdw blurRad="38100" dist="38100" dir="2700000" algn="tl">
                    <a:srgbClr val="000000">
                      <a:alpha val="43137"/>
                    </a:srgbClr>
                  </a:outerShdw>
                </a:effectLst>
              </a:rPr>
              <a:t>by David T. Conley</a:t>
            </a:r>
            <a:endParaRPr lang="en-US" sz="3600" i="1" dirty="0">
              <a:solidFill>
                <a:schemeClr val="tx1">
                  <a:lumMod val="85000"/>
                  <a:lumOff val="15000"/>
                </a:schemeClr>
              </a:solidFill>
              <a:effectLst>
                <a:outerShdw blurRad="38100" dist="38100" dir="2700000" algn="tl">
                  <a:srgbClr val="000000">
                    <a:alpha val="43137"/>
                  </a:srgbClr>
                </a:outerShdw>
              </a:effectLst>
            </a:endParaRPr>
          </a:p>
        </p:txBody>
      </p:sp>
      <p:sp>
        <p:nvSpPr>
          <p:cNvPr id="14338" name="Content Placeholder 2"/>
          <p:cNvSpPr>
            <a:spLocks noGrp="1"/>
          </p:cNvSpPr>
          <p:nvPr>
            <p:ph idx="1"/>
          </p:nvPr>
        </p:nvSpPr>
        <p:spPr>
          <a:xfrm>
            <a:off x="0" y="1981200"/>
            <a:ext cx="9144000" cy="4191000"/>
          </a:xfrm>
        </p:spPr>
        <p:txBody>
          <a:bodyPr>
            <a:normAutofit fontScale="92500" lnSpcReduction="20000"/>
          </a:bodyPr>
          <a:lstStyle/>
          <a:p>
            <a:pPr marL="109538" indent="0" eaLnBrk="1" hangingPunct="1">
              <a:buFont typeface="Wingdings 3" pitchFamily="18" charset="2"/>
              <a:buNone/>
            </a:pPr>
            <a:r>
              <a:rPr lang="en-US" sz="2800" i="1" dirty="0" smtClean="0">
                <a:solidFill>
                  <a:schemeClr val="tx1">
                    <a:lumMod val="85000"/>
                    <a:lumOff val="15000"/>
                  </a:schemeClr>
                </a:solidFill>
              </a:rPr>
              <a:t>			</a:t>
            </a:r>
            <a:r>
              <a:rPr lang="en-US" b="1" i="1" dirty="0" smtClean="0">
                <a:solidFill>
                  <a:schemeClr val="tx1">
                    <a:lumMod val="85000"/>
                    <a:lumOff val="15000"/>
                  </a:schemeClr>
                </a:solidFill>
                <a:effectLst>
                  <a:outerShdw blurRad="38100" dist="38100" dir="2700000" algn="tl">
                    <a:srgbClr val="000000">
                      <a:alpha val="43137"/>
                    </a:srgbClr>
                  </a:outerShdw>
                </a:effectLst>
              </a:rPr>
              <a:t>Following reading, reflection, and 				small group discussion, participants </a:t>
            </a:r>
          </a:p>
          <a:p>
            <a:pPr marL="109538" indent="0" eaLnBrk="1" hangingPunct="1">
              <a:buFont typeface="Wingdings 3" pitchFamily="18" charset="2"/>
              <a:buNone/>
            </a:pPr>
            <a:r>
              <a:rPr lang="en-US" b="1" i="1" dirty="0" smtClean="0">
                <a:solidFill>
                  <a:schemeClr val="tx1">
                    <a:lumMod val="85000"/>
                    <a:lumOff val="15000"/>
                  </a:schemeClr>
                </a:solidFill>
                <a:effectLst>
                  <a:outerShdw blurRad="38100" dist="38100" dir="2700000" algn="tl">
                    <a:srgbClr val="000000">
                      <a:alpha val="43137"/>
                    </a:srgbClr>
                  </a:outerShdw>
                </a:effectLst>
              </a:rPr>
              <a:t>			will:</a:t>
            </a:r>
          </a:p>
          <a:p>
            <a:pPr marL="109538" indent="0" eaLnBrk="1" hangingPunct="1">
              <a:buFont typeface="Wingdings 3" pitchFamily="18" charset="2"/>
              <a:buNone/>
            </a:pPr>
            <a:endParaRPr lang="en-US" sz="900" i="1" dirty="0" smtClean="0">
              <a:solidFill>
                <a:schemeClr val="tx1">
                  <a:lumMod val="85000"/>
                  <a:lumOff val="15000"/>
                </a:schemeClr>
              </a:solidFill>
              <a:effectLst>
                <a:outerShdw blurRad="38100" dist="38100" dir="2700000" algn="tl">
                  <a:srgbClr val="000000">
                    <a:alpha val="43137"/>
                  </a:srgbClr>
                </a:outerShdw>
              </a:effectLst>
            </a:endParaRPr>
          </a:p>
          <a:p>
            <a:pPr marL="2849563" lvl="6">
              <a:buFont typeface="Wingdings 3" pitchFamily="18" charset="2"/>
              <a:buChar char="}"/>
            </a:pPr>
            <a:r>
              <a:rPr lang="en-US" sz="2800" i="1" dirty="0" smtClean="0">
                <a:solidFill>
                  <a:schemeClr val="tx1">
                    <a:lumMod val="85000"/>
                    <a:lumOff val="15000"/>
                  </a:schemeClr>
                </a:solidFill>
                <a:effectLst>
                  <a:outerShdw blurRad="38100" dist="38100" dir="2700000" algn="tl">
                    <a:srgbClr val="000000">
                      <a:alpha val="43137"/>
                    </a:srgbClr>
                  </a:outerShdw>
                </a:effectLst>
              </a:rPr>
              <a:t>Report key report findings.</a:t>
            </a:r>
          </a:p>
          <a:p>
            <a:pPr marL="620713" lvl="1" eaLnBrk="1" hangingPunct="1">
              <a:buFont typeface="Wingdings 3" pitchFamily="18" charset="2"/>
              <a:buChar char="}"/>
            </a:pPr>
            <a:endParaRPr lang="en-US" sz="1100" i="1" dirty="0" smtClean="0">
              <a:solidFill>
                <a:schemeClr val="tx1">
                  <a:lumMod val="85000"/>
                  <a:lumOff val="15000"/>
                </a:schemeClr>
              </a:solidFill>
              <a:effectLst>
                <a:outerShdw blurRad="38100" dist="38100" dir="2700000" algn="tl">
                  <a:srgbClr val="000000">
                    <a:alpha val="43137"/>
                  </a:srgbClr>
                </a:outerShdw>
              </a:effectLst>
            </a:endParaRPr>
          </a:p>
          <a:p>
            <a:pPr marL="2849563" lvl="6">
              <a:buFont typeface="Wingdings 3" pitchFamily="18" charset="2"/>
              <a:buChar char="}"/>
            </a:pPr>
            <a:r>
              <a:rPr lang="en-US" sz="2800" i="1" dirty="0" smtClean="0">
                <a:solidFill>
                  <a:schemeClr val="tx1">
                    <a:lumMod val="85000"/>
                    <a:lumOff val="15000"/>
                  </a:schemeClr>
                </a:solidFill>
                <a:effectLst>
                  <a:outerShdw blurRad="38100" dist="38100" dir="2700000" algn="tl">
                    <a:srgbClr val="000000">
                      <a:alpha val="43137"/>
                    </a:srgbClr>
                  </a:outerShdw>
                </a:effectLst>
              </a:rPr>
              <a:t>Discuss strengths of the secondary and postsecondary systems in developing college and career readiness.</a:t>
            </a:r>
          </a:p>
          <a:p>
            <a:pPr marL="620713" lvl="1" eaLnBrk="1" hangingPunct="1">
              <a:buFont typeface="Wingdings 3" pitchFamily="18" charset="2"/>
              <a:buChar char="}"/>
            </a:pPr>
            <a:endParaRPr lang="en-US" sz="1100" i="1" dirty="0" smtClean="0">
              <a:solidFill>
                <a:schemeClr val="tx1">
                  <a:lumMod val="85000"/>
                  <a:lumOff val="15000"/>
                </a:schemeClr>
              </a:solidFill>
              <a:effectLst>
                <a:outerShdw blurRad="38100" dist="38100" dir="2700000" algn="tl">
                  <a:srgbClr val="000000">
                    <a:alpha val="43137"/>
                  </a:srgbClr>
                </a:outerShdw>
              </a:effectLst>
            </a:endParaRPr>
          </a:p>
          <a:p>
            <a:pPr marL="2849563" lvl="6">
              <a:buFont typeface="Wingdings 3" pitchFamily="18" charset="2"/>
              <a:buChar char="}"/>
            </a:pPr>
            <a:r>
              <a:rPr lang="en-US" sz="2800" i="1" dirty="0" smtClean="0">
                <a:solidFill>
                  <a:schemeClr val="tx1">
                    <a:lumMod val="85000"/>
                    <a:lumOff val="15000"/>
                  </a:schemeClr>
                </a:solidFill>
                <a:effectLst>
                  <a:outerShdw blurRad="38100" dist="38100" dir="2700000" algn="tl">
                    <a:srgbClr val="000000">
                      <a:alpha val="43137"/>
                    </a:srgbClr>
                  </a:outerShdw>
                </a:effectLst>
              </a:rPr>
              <a:t>Identify secondary and postsecondary opportunities for improvement.</a:t>
            </a:r>
          </a:p>
        </p:txBody>
      </p:sp>
    </p:spTree>
    <p:extLst>
      <p:ext uri="{BB962C8B-B14F-4D97-AF65-F5344CB8AC3E}">
        <p14:creationId xmlns:p14="http://schemas.microsoft.com/office/powerpoint/2010/main" val="318681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98318" y="6172200"/>
            <a:ext cx="43434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Group Discussion: </a:t>
            </a:r>
            <a:r>
              <a:rPr lang="en-US" dirty="0" smtClean="0">
                <a:solidFill>
                  <a:schemeClr val="tx1">
                    <a:lumMod val="85000"/>
                    <a:lumOff val="15000"/>
                  </a:schemeClr>
                </a:solidFill>
                <a:effectLst>
                  <a:outerShdw blurRad="38100" dist="38100" dir="2700000" algn="tl">
                    <a:srgbClr val="000000">
                      <a:alpha val="43137"/>
                    </a:srgbClr>
                  </a:outerShdw>
                </a:effectLst>
              </a:rPr>
              <a:t/>
            </a:r>
            <a:br>
              <a:rPr lang="en-US" dirty="0" smtClean="0">
                <a:solidFill>
                  <a:schemeClr val="tx1">
                    <a:lumMod val="85000"/>
                    <a:lumOff val="15000"/>
                  </a:schemeClr>
                </a:solidFill>
                <a:effectLst>
                  <a:outerShdw blurRad="38100" dist="38100" dir="2700000" algn="tl">
                    <a:srgbClr val="000000">
                      <a:alpha val="43137"/>
                    </a:srgbClr>
                  </a:outerShdw>
                </a:effectLst>
              </a:rPr>
            </a:br>
            <a:r>
              <a:rPr lang="en-US" i="1" dirty="0" smtClean="0">
                <a:solidFill>
                  <a:schemeClr val="tx1">
                    <a:lumMod val="85000"/>
                    <a:lumOff val="15000"/>
                  </a:schemeClr>
                </a:solidFill>
                <a:effectLst>
                  <a:outerShdw blurRad="38100" dist="38100" dir="2700000" algn="tl">
                    <a:srgbClr val="000000">
                      <a:alpha val="43137"/>
                    </a:srgbClr>
                  </a:outerShdw>
                </a:effectLst>
              </a:rPr>
              <a:t>Your Past Education Experiences</a:t>
            </a:r>
            <a:endParaRPr lang="en-US" i="1" dirty="0">
              <a:solidFill>
                <a:schemeClr val="tx1">
                  <a:lumMod val="85000"/>
                  <a:lumOff val="15000"/>
                </a:schemeClr>
              </a:solidFill>
              <a:effectLst>
                <a:outerShdw blurRad="38100" dist="38100" dir="2700000" algn="tl">
                  <a:srgbClr val="000000">
                    <a:alpha val="43137"/>
                  </a:srgbClr>
                </a:outerShdw>
              </a:effectLst>
            </a:endParaRPr>
          </a:p>
        </p:txBody>
      </p:sp>
      <p:pic>
        <p:nvPicPr>
          <p:cNvPr id="2051" name="Picture 3" descr="C:\Users\kaq0007\AppData\Local\Microsoft\Windows\Temporary Internet Files\Content.IE5\JX3E1P1K\MP910220755[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241"/>
          <a:stretch/>
        </p:blipFill>
        <p:spPr bwMode="auto">
          <a:xfrm>
            <a:off x="3596035" y="4811762"/>
            <a:ext cx="19519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aq0007\AppData\Local\Microsoft\Windows\Temporary Internet Files\Content.IE5\CJL5TIRK\MP90042768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241"/>
          <a:stretch/>
        </p:blipFill>
        <p:spPr bwMode="auto">
          <a:xfrm>
            <a:off x="844011" y="1609215"/>
            <a:ext cx="189337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aq0007\AppData\Local\Microsoft\Windows\Temporary Internet Files\Content.IE5\JX3E1P1K\MP90044325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8080" y="1609215"/>
            <a:ext cx="2002839"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312860"/>
            <a:ext cx="2667000" cy="1569660"/>
          </a:xfrm>
          <a:prstGeom prst="rect">
            <a:avLst/>
          </a:prstGeom>
          <a:noFill/>
        </p:spPr>
        <p:txBody>
          <a:bodyPr wrap="square" rtlCol="0">
            <a:spAutoFit/>
          </a:bodyPr>
          <a:lstStyle/>
          <a:p>
            <a:pPr algn="ctr"/>
            <a:r>
              <a:rPr lang="en-US" sz="2400" i="1" dirty="0" smtClean="0">
                <a:solidFill>
                  <a:schemeClr val="tx1">
                    <a:lumMod val="85000"/>
                    <a:lumOff val="15000"/>
                  </a:schemeClr>
                </a:solidFill>
              </a:rPr>
              <a:t>How focused on preparing for college were you in high school? </a:t>
            </a:r>
            <a:endParaRPr lang="en-US" sz="2400" i="1" dirty="0">
              <a:solidFill>
                <a:schemeClr val="tx1">
                  <a:lumMod val="85000"/>
                  <a:lumOff val="15000"/>
                </a:schemeClr>
              </a:solidFill>
            </a:endParaRPr>
          </a:p>
        </p:txBody>
      </p:sp>
      <p:sp>
        <p:nvSpPr>
          <p:cNvPr id="12" name="TextBox 11"/>
          <p:cNvSpPr txBox="1"/>
          <p:nvPr/>
        </p:nvSpPr>
        <p:spPr>
          <a:xfrm>
            <a:off x="3238500" y="1828800"/>
            <a:ext cx="2667000" cy="2308324"/>
          </a:xfrm>
          <a:prstGeom prst="rect">
            <a:avLst/>
          </a:prstGeom>
          <a:noFill/>
        </p:spPr>
        <p:txBody>
          <a:bodyPr wrap="square" rtlCol="0">
            <a:spAutoFit/>
          </a:bodyPr>
          <a:lstStyle/>
          <a:p>
            <a:pPr algn="ctr"/>
            <a:r>
              <a:rPr lang="en-US" sz="2400" i="1" dirty="0" smtClean="0">
                <a:solidFill>
                  <a:schemeClr val="tx1">
                    <a:lumMod val="85000"/>
                    <a:lumOff val="15000"/>
                  </a:schemeClr>
                </a:solidFill>
              </a:rPr>
              <a:t>How knowledgeable were you about career expectations when you finished high school? </a:t>
            </a:r>
            <a:endParaRPr lang="en-US" sz="2400" i="1" dirty="0">
              <a:solidFill>
                <a:schemeClr val="tx1">
                  <a:lumMod val="85000"/>
                  <a:lumOff val="15000"/>
                </a:schemeClr>
              </a:solidFill>
            </a:endParaRPr>
          </a:p>
        </p:txBody>
      </p:sp>
      <p:sp>
        <p:nvSpPr>
          <p:cNvPr id="13" name="TextBox 12"/>
          <p:cNvSpPr txBox="1"/>
          <p:nvPr/>
        </p:nvSpPr>
        <p:spPr>
          <a:xfrm>
            <a:off x="6095999" y="4523611"/>
            <a:ext cx="2667000" cy="830997"/>
          </a:xfrm>
          <a:prstGeom prst="rect">
            <a:avLst/>
          </a:prstGeom>
          <a:noFill/>
        </p:spPr>
        <p:txBody>
          <a:bodyPr wrap="square" rtlCol="0">
            <a:spAutoFit/>
          </a:bodyPr>
          <a:lstStyle/>
          <a:p>
            <a:pPr algn="ctr"/>
            <a:r>
              <a:rPr lang="en-US" sz="2400" i="1" dirty="0" smtClean="0">
                <a:solidFill>
                  <a:schemeClr val="tx1">
                    <a:lumMod val="85000"/>
                    <a:lumOff val="15000"/>
                  </a:schemeClr>
                </a:solidFill>
              </a:rPr>
              <a:t>Why did you want to go to college? </a:t>
            </a:r>
            <a:endParaRPr lang="en-US" sz="2400" i="1" dirty="0">
              <a:solidFill>
                <a:schemeClr val="tx1">
                  <a:lumMod val="85000"/>
                  <a:lumOff val="15000"/>
                </a:schemeClr>
              </a:solidFill>
            </a:endParaRPr>
          </a:p>
        </p:txBody>
      </p:sp>
    </p:spTree>
    <p:extLst>
      <p:ext uri="{BB962C8B-B14F-4D97-AF65-F5344CB8AC3E}">
        <p14:creationId xmlns:p14="http://schemas.microsoft.com/office/powerpoint/2010/main" val="66438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p:sld>
</file>

<file path=ppt/theme/theme1.xml><?xml version="1.0" encoding="utf-8"?>
<a:theme xmlns:a="http://schemas.openxmlformats.org/drawingml/2006/main" name="AVATAR Presentation 0719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AVATAR Presentation 07192012</Template>
  <TotalTime>1350</TotalTime>
  <Words>5334</Words>
  <Application>Microsoft Office PowerPoint</Application>
  <PresentationFormat>On-screen Show (4:3)</PresentationFormat>
  <Paragraphs>613</Paragraphs>
  <Slides>68</Slides>
  <Notes>33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AVATAR Presentation 07192012</vt:lpstr>
      <vt:lpstr>ESC Region XI Module Two A</vt:lpstr>
      <vt:lpstr>This Module Will Present…</vt:lpstr>
      <vt:lpstr>PowerPoint Presentation</vt:lpstr>
      <vt:lpstr>PowerPoint Presentation</vt:lpstr>
      <vt:lpstr>PowerPoint Presentation</vt:lpstr>
      <vt:lpstr>Creating a College Ready Student</vt:lpstr>
      <vt:lpstr>Creating a College Ready Student</vt:lpstr>
      <vt:lpstr> Redefining College Readiness    by David T. Conley</vt:lpstr>
      <vt:lpstr>Group Discussion:  Your Past Education Experiences</vt:lpstr>
      <vt:lpstr>Creating a College Ready Student</vt:lpstr>
      <vt:lpstr>Conley’s Key Principles of  College Readiness</vt:lpstr>
      <vt:lpstr>Conley’s Key Principles of College Readiness</vt:lpstr>
      <vt:lpstr>Creating a College Ready Student Debrief</vt:lpstr>
      <vt:lpstr>Participation &amp; Preparedness</vt:lpstr>
      <vt:lpstr>Work Completion &amp; Study Skills</vt:lpstr>
      <vt:lpstr>Writing Abilities</vt:lpstr>
      <vt:lpstr>Reading Abilities</vt:lpstr>
      <vt:lpstr>Speaking Abilities</vt:lpstr>
      <vt:lpstr> Career Readiness Skills</vt:lpstr>
      <vt:lpstr>PowerPoint Presentation</vt:lpstr>
      <vt:lpstr>Top 10 Career Skills</vt:lpstr>
      <vt:lpstr>Critical Questions in Building a  Culture of College and Career Readiness</vt:lpstr>
      <vt:lpstr>PowerPoint Presentation</vt:lpstr>
      <vt:lpstr>PowerPoint Presentation</vt:lpstr>
      <vt:lpstr>PowerPoint Presentation</vt:lpstr>
      <vt:lpstr>Curriculum Standards</vt:lpstr>
      <vt:lpstr>Texas Essential Knowledge and Skills</vt:lpstr>
      <vt:lpstr>PowerPoint Presentation</vt:lpstr>
      <vt:lpstr>PowerPoint Presentation</vt:lpstr>
      <vt:lpstr>Assessment</vt:lpstr>
      <vt:lpstr>What are the Assessments?</vt:lpstr>
      <vt:lpstr>What’s the Difference?</vt:lpstr>
      <vt:lpstr>STAAR Performance Standards </vt:lpstr>
      <vt:lpstr>STAAR Performance Standards </vt:lpstr>
      <vt:lpstr>STAAR Performance Standards </vt:lpstr>
      <vt:lpstr>Phasing in of STAAR EOC Assessments</vt:lpstr>
      <vt:lpstr>PowerPoint Presentation</vt:lpstr>
      <vt:lpstr>2012 English I Reading</vt:lpstr>
      <vt:lpstr>2012 English I Writing</vt:lpstr>
      <vt:lpstr>2012 English II Reading</vt:lpstr>
      <vt:lpstr>2012 English II Writing</vt:lpstr>
      <vt:lpstr>2012 English III Reading</vt:lpstr>
      <vt:lpstr>2012 English III Writing</vt:lpstr>
      <vt:lpstr>2012 Algebra I</vt:lpstr>
      <vt:lpstr>2012 Geometry</vt:lpstr>
      <vt:lpstr>2012 Algebra II</vt:lpstr>
      <vt:lpstr>2012 Biology</vt:lpstr>
      <vt:lpstr>2012 Chemistry</vt:lpstr>
      <vt:lpstr>2012 Physics</vt:lpstr>
      <vt:lpstr>2012 World Geography</vt:lpstr>
      <vt:lpstr>2012 World History</vt:lpstr>
      <vt:lpstr>2012 U. S. History</vt:lpstr>
      <vt:lpstr>2012 TAKS </vt:lpstr>
      <vt:lpstr>2012 Percent of All Grade 10 Students that  Met Standard on TAKS and TAKS Accommodated</vt:lpstr>
      <vt:lpstr>2012 Percent of All Exit-level Students that  Met Standard on TAKS and TAKS Accommodated</vt:lpstr>
      <vt:lpstr>PowerPoint Presentation</vt:lpstr>
      <vt:lpstr>State of Texas Assessment of Academic Readiness STAAR </vt:lpstr>
      <vt:lpstr>PowerPoint Presentation</vt:lpstr>
      <vt:lpstr>What Can Happen To Students That Are Not College Readied?</vt:lpstr>
      <vt:lpstr>Why Does Placement Testing Matter?</vt:lpstr>
      <vt:lpstr> What is the TSI? </vt:lpstr>
      <vt:lpstr>Upcoming TSI Changes</vt:lpstr>
      <vt:lpstr>Timeline of New TSI</vt:lpstr>
      <vt:lpstr>What Are the Potential Outcomes?</vt:lpstr>
      <vt:lpstr>The Connection: STAAR and TSI Implementation </vt:lpstr>
      <vt:lpstr>Other Considerations in College and Career Readiness…</vt:lpstr>
      <vt:lpstr>PowerPoint Presentation</vt:lpstr>
      <vt:lpstr>Group Debrief</vt:lpstr>
    </vt:vector>
  </TitlesOfParts>
  <Company>University of North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Three:</dc:title>
  <dc:creator>Quinn, Kerry</dc:creator>
  <cp:lastModifiedBy>Quinn, Kerry</cp:lastModifiedBy>
  <cp:revision>94</cp:revision>
  <dcterms:created xsi:type="dcterms:W3CDTF">2012-08-29T15:35:32Z</dcterms:created>
  <dcterms:modified xsi:type="dcterms:W3CDTF">2012-10-17T14:10:44Z</dcterms:modified>
</cp:coreProperties>
</file>