
<file path=[Content_Types].xml><?xml version="1.0" encoding="utf-8"?>
<Types xmlns="http://schemas.openxmlformats.org/package/2006/content-types">
  <Default Extension="bin" ContentType="application/vnd.openxmlformats-officedocument.oleObject"/>
  <Default Extension="pdf" ContentType="image/unknown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87" r:id="rId3"/>
    <p:sldId id="419" r:id="rId4"/>
    <p:sldId id="294" r:id="rId5"/>
    <p:sldId id="373" r:id="rId6"/>
    <p:sldId id="374" r:id="rId7"/>
    <p:sldId id="398" r:id="rId8"/>
    <p:sldId id="399" r:id="rId9"/>
    <p:sldId id="401" r:id="rId10"/>
    <p:sldId id="400" r:id="rId11"/>
    <p:sldId id="405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409" r:id="rId20"/>
    <p:sldId id="406" r:id="rId21"/>
    <p:sldId id="383" r:id="rId22"/>
    <p:sldId id="382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391" r:id="rId31"/>
    <p:sldId id="392" r:id="rId32"/>
    <p:sldId id="393" r:id="rId33"/>
    <p:sldId id="408" r:id="rId34"/>
    <p:sldId id="414" r:id="rId35"/>
    <p:sldId id="415" r:id="rId36"/>
    <p:sldId id="413" r:id="rId37"/>
    <p:sldId id="349" r:id="rId38"/>
    <p:sldId id="411" r:id="rId39"/>
    <p:sldId id="416" r:id="rId40"/>
    <p:sldId id="417" r:id="rId41"/>
    <p:sldId id="418" r:id="rId4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829" autoAdjust="0"/>
  </p:normalViewPr>
  <p:slideViewPr>
    <p:cSldViewPr>
      <p:cViewPr>
        <p:scale>
          <a:sx n="100" d="100"/>
          <a:sy n="100" d="100"/>
        </p:scale>
        <p:origin x="-38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68"/>
    </p:cViewPr>
  </p:sorterViewPr>
  <p:notesViewPr>
    <p:cSldViewPr>
      <p:cViewPr varScale="1">
        <p:scale>
          <a:sx n="81" d="100"/>
          <a:sy n="81" d="100"/>
        </p:scale>
        <p:origin x="-311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b="1" i="1" dirty="0" smtClean="0"/>
              <a:t>ESC Region XI Module Two B</a:t>
            </a:r>
          </a:p>
          <a:p>
            <a:r>
              <a:rPr lang="en-US" b="1" i="1" dirty="0" smtClean="0"/>
              <a:t>October 16, 2012</a:t>
            </a:r>
            <a:endParaRPr lang="en-US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62484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i="1" dirty="0" smtClean="0"/>
              <a:t>Provided by Education Service Center Region XI </a:t>
            </a:r>
            <a:r>
              <a:rPr lang="en-US" i="1" dirty="0" smtClean="0">
                <a:latin typeface="Calibri"/>
                <a:cs typeface="Calibri"/>
              </a:rPr>
              <a:t>• www.esc11.net 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248400" y="8829967"/>
            <a:ext cx="760378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11F218-0CC6-476B-A08C-AE357EEFF5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2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4D0017-E612-48AF-A0E3-060BA9B1D2AD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FD73E1-0721-4669-AC5B-60F8F24E77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0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 are added.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73E1-0721-4669-AC5B-60F8F24E777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4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752600"/>
            <a:ext cx="7391400" cy="36304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371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6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8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6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6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99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7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7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6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7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867400"/>
            <a:ext cx="1600200" cy="785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1A4-7F32-41DB-B2A0-E22C118FE1C2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3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41A4-7F32-41DB-B2A0-E22C118FE1C2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7652-D6EE-451D-85FD-490AC93DE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3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d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600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Bookman Old Style" pitchFamily="18" charset="0"/>
              </a:rPr>
              <a:t> </a:t>
            </a:r>
            <a:br>
              <a:rPr lang="en-US" dirty="0" smtClean="0">
                <a:latin typeface="Bookman Old Style" pitchFamily="18" charset="0"/>
              </a:rPr>
            </a:b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ESC Region XI Module Two B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Studying Local Data for Region XI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Fort Worth Partners</a:t>
            </a:r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endParaRPr lang="en-US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76800"/>
            <a:ext cx="6400800" cy="1219200"/>
          </a:xfrm>
        </p:spPr>
        <p:txBody>
          <a:bodyPr/>
          <a:lstStyle/>
          <a:p>
            <a:r>
              <a:rPr lang="en-US" dirty="0" smtClean="0"/>
              <a:t>All AVATAR artifacts :</a:t>
            </a:r>
          </a:p>
          <a:p>
            <a:r>
              <a:rPr lang="en-US" dirty="0" smtClean="0"/>
              <a:t> </a:t>
            </a:r>
            <a:r>
              <a:rPr lang="en-US" dirty="0"/>
              <a:t>http://www.ntp16.notlb.com/avatar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State and Regional Data Sources</a:t>
            </a:r>
            <a:endParaRPr lang="en-US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High school data are from the Texas Education Agency, Testing and Accountability, AEIS.  </a:t>
            </a:r>
            <a:endParaRPr lang="en-US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K-12 and higher education data are from the Texas Higher Education Coordinating Board, Data Resources and Tools.  </a:t>
            </a:r>
          </a:p>
          <a:p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If your partner IHE is a private institution, you may need to ask for local data.</a:t>
            </a:r>
            <a:endParaRPr lang="en-US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8153400" cy="5592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b="1" dirty="0" smtClean="0"/>
              <a:t>TEA State and District </a:t>
            </a:r>
          </a:p>
          <a:p>
            <a:pPr marL="0" indent="0" algn="ctr">
              <a:buNone/>
            </a:pPr>
            <a:r>
              <a:rPr lang="en-US" sz="6000" b="1" dirty="0" smtClean="0"/>
              <a:t> </a:t>
            </a:r>
            <a:r>
              <a:rPr lang="en-US" sz="6000" b="1" dirty="0"/>
              <a:t>Academic Excellence Indicator System</a:t>
            </a:r>
          </a:p>
          <a:p>
            <a:pPr marL="0" indent="0" algn="ctr">
              <a:buNone/>
            </a:pPr>
            <a:r>
              <a:rPr lang="en-US" sz="6000" b="1" dirty="0" smtClean="0"/>
              <a:t>(AEIS) Data</a:t>
            </a:r>
          </a:p>
        </p:txBody>
      </p:sp>
    </p:spTree>
    <p:extLst>
      <p:ext uri="{BB962C8B-B14F-4D97-AF65-F5344CB8AC3E}">
        <p14:creationId xmlns:p14="http://schemas.microsoft.com/office/powerpoint/2010/main" val="110242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TEA AEIS Data </a:t>
            </a:r>
            <a:br>
              <a:rPr lang="en-US" b="1" dirty="0" smtClean="0"/>
            </a:br>
            <a:r>
              <a:rPr lang="en-US" b="1" dirty="0" smtClean="0"/>
              <a:t>All Texas Public High Schools, 2010-11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Student Body: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562333"/>
              </p:ext>
            </p:extLst>
          </p:nvPr>
        </p:nvGraphicFramePr>
        <p:xfrm>
          <a:off x="1447800" y="2286000"/>
          <a:ext cx="4064000" cy="35001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/>
                <a:gridCol w="1168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1,329,203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390,370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343,450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314,263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291,799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Graduating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280,520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Minimum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17.2*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Recommended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82.8*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43600" y="4724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*State Comparison:</a:t>
            </a:r>
          </a:p>
          <a:p>
            <a:r>
              <a:rPr lang="en-US" dirty="0" smtClean="0"/>
              <a:t>Minimum   17.2%</a:t>
            </a:r>
          </a:p>
          <a:p>
            <a:r>
              <a:rPr lang="en-US" dirty="0" smtClean="0"/>
              <a:t>Recommended   82.8%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4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TEA AEIS Data </a:t>
            </a:r>
            <a:br>
              <a:rPr lang="en-US" b="1" dirty="0" smtClean="0"/>
            </a:br>
            <a:r>
              <a:rPr lang="en-US" b="1" dirty="0" smtClean="0"/>
              <a:t>All Texas Public Schools, 2010-11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Ethnicity of Student Body in Percentages: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536433"/>
              </p:ext>
            </p:extLst>
          </p:nvPr>
        </p:nvGraphicFramePr>
        <p:xfrm>
          <a:off x="1447800" y="2286000"/>
          <a:ext cx="4800600" cy="31292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514600"/>
                <a:gridCol w="2286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Ethnic 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12.9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31.2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Pacific Islander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or more races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7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 AEIS Data </a:t>
            </a:r>
            <a:br>
              <a:rPr lang="en-US" dirty="0" smtClean="0"/>
            </a:br>
            <a:r>
              <a:rPr lang="en-US" dirty="0" smtClean="0"/>
              <a:t>All Texas Public Schools,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Other Descriptors of Student Body in Percentages: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679819"/>
              </p:ext>
            </p:extLst>
          </p:nvPr>
        </p:nvGraphicFramePr>
        <p:xfrm>
          <a:off x="1447800" y="2286000"/>
          <a:ext cx="4800600" cy="23876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200400"/>
                <a:gridCol w="16002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Demographic</a:t>
                      </a:r>
                      <a:r>
                        <a:rPr lang="en-US" baseline="0" dirty="0" smtClean="0"/>
                        <a:t> 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Economically disadvantaged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English</a:t>
                      </a:r>
                      <a:r>
                        <a:rPr lang="en-US" baseline="0" dirty="0" smtClean="0"/>
                        <a:t> Proficient (LEP)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16.9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r>
                        <a:rPr lang="en-US" baseline="0" dirty="0" smtClean="0"/>
                        <a:t> disciplinary placements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 risk*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46.3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Mobility (2009-10)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4876800"/>
            <a:ext cx="597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*At risk of dropping out of school based on performance and status indicators listed in the AEIS Glossary.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3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TEA AEIS Data</a:t>
            </a:r>
            <a:br>
              <a:rPr lang="en-US" b="1" dirty="0" smtClean="0"/>
            </a:br>
            <a:r>
              <a:rPr lang="en-US" b="1" dirty="0" smtClean="0"/>
              <a:t>All Texas Public High Schools, 2010-11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  Enrolled in Advanced Course/Dual Enrollment: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669119"/>
              </p:ext>
            </p:extLst>
          </p:nvPr>
        </p:nvGraphicFramePr>
        <p:xfrm>
          <a:off x="533400" y="2667000"/>
          <a:ext cx="7924800" cy="141667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30.6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0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 AEIS Data </a:t>
            </a:r>
            <a:br>
              <a:rPr lang="en-US" dirty="0" smtClean="0"/>
            </a:br>
            <a:r>
              <a:rPr lang="en-US" dirty="0" smtClean="0"/>
              <a:t>All Texas Public High Schools,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AP/IB </a:t>
            </a:r>
            <a:r>
              <a:rPr lang="en-US" dirty="0"/>
              <a:t>Percentage Tested</a:t>
            </a:r>
          </a:p>
          <a:p>
            <a:pPr lvl="1"/>
            <a:r>
              <a:rPr lang="en-US" dirty="0"/>
              <a:t>IP </a:t>
            </a:r>
            <a:r>
              <a:rPr lang="en-US" dirty="0" err="1"/>
              <a:t>PercenAP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 err="1" smtClean="0"/>
              <a:t>tage</a:t>
            </a:r>
            <a:r>
              <a:rPr lang="en-US" dirty="0"/>
              <a:t> </a:t>
            </a:r>
            <a:r>
              <a:rPr lang="en-US" dirty="0" err="1"/>
              <a:t>TestedAP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/>
              <a:t>AP/IP Percentage Tested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AP/IB Percent Examinees Met or Exceeded Criteria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746791"/>
              </p:ext>
            </p:extLst>
          </p:nvPr>
        </p:nvGraphicFramePr>
        <p:xfrm>
          <a:off x="533400" y="2209799"/>
          <a:ext cx="7924800" cy="13716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27.0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496191"/>
              </p:ext>
            </p:extLst>
          </p:nvPr>
        </p:nvGraphicFramePr>
        <p:xfrm>
          <a:off x="609600" y="4191000"/>
          <a:ext cx="7848600" cy="14173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990600"/>
                <a:gridCol w="685800"/>
                <a:gridCol w="1219200"/>
                <a:gridCol w="990600"/>
                <a:gridCol w="762000"/>
                <a:gridCol w="838200"/>
                <a:gridCol w="762000"/>
                <a:gridCol w="838200"/>
                <a:gridCol w="7620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544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61.6</a:t>
                      </a:r>
                      <a:endParaRPr lang="en-US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14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TEA AEIS Data </a:t>
            </a:r>
            <a:br>
              <a:rPr lang="en-US" b="1" dirty="0" smtClean="0"/>
            </a:br>
            <a:r>
              <a:rPr lang="en-US" b="1" dirty="0" smtClean="0"/>
              <a:t>All Texas Public High Schools, 2010-11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Texas Success Initiative, English Lang Arts, Percent Passing</a:t>
            </a:r>
            <a:endParaRPr lang="en-US" sz="2400" dirty="0"/>
          </a:p>
          <a:p>
            <a:pPr lvl="1"/>
            <a:r>
              <a:rPr lang="en-US" dirty="0"/>
              <a:t>IP </a:t>
            </a:r>
            <a:r>
              <a:rPr lang="en-US" dirty="0" err="1"/>
              <a:t>PercenAP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 err="1" smtClean="0"/>
              <a:t>tage</a:t>
            </a:r>
            <a:r>
              <a:rPr lang="en-US" dirty="0"/>
              <a:t> </a:t>
            </a:r>
            <a:r>
              <a:rPr lang="en-US" dirty="0" err="1"/>
              <a:t>TestedAP</a:t>
            </a:r>
            <a:r>
              <a:rPr lang="en-US" dirty="0"/>
              <a:t>/IP Percentage Tested</a:t>
            </a:r>
          </a:p>
          <a:p>
            <a:pPr lvl="1"/>
            <a:r>
              <a:rPr lang="en-US" dirty="0"/>
              <a:t>AP/IP Percentage Tested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Texas Success Initiative, Math, Percent Passing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065371"/>
              </p:ext>
            </p:extLst>
          </p:nvPr>
        </p:nvGraphicFramePr>
        <p:xfrm>
          <a:off x="533400" y="2133600"/>
          <a:ext cx="7924800" cy="14173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</a:tr>
              <a:tr h="309379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909477"/>
              </p:ext>
            </p:extLst>
          </p:nvPr>
        </p:nvGraphicFramePr>
        <p:xfrm>
          <a:off x="609600" y="4191000"/>
          <a:ext cx="7848600" cy="14173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990600"/>
                <a:gridCol w="685800"/>
                <a:gridCol w="1219200"/>
                <a:gridCol w="990600"/>
                <a:gridCol w="762000"/>
                <a:gridCol w="838200"/>
                <a:gridCol w="762000"/>
                <a:gridCol w="838200"/>
                <a:gridCol w="7620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54479">
                <a:tc>
                  <a:txBody>
                    <a:bodyPr/>
                    <a:lstStyle/>
                    <a:p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</a:tr>
              <a:tr h="349624">
                <a:tc>
                  <a:txBody>
                    <a:bodyPr/>
                    <a:lstStyle/>
                    <a:p>
                      <a:r>
                        <a:rPr lang="en-US" dirty="0" smtClean="0"/>
                        <a:t>2008-09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7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TEA AEIS Data </a:t>
            </a:r>
            <a:br>
              <a:rPr lang="en-US" b="1" dirty="0" smtClean="0"/>
            </a:br>
            <a:r>
              <a:rPr lang="en-US" b="1" dirty="0" smtClean="0"/>
              <a:t>All Texas Public High Schools, 2010-11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Percentage College Ready Graduates, Class of 2010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77652"/>
              </p:ext>
            </p:extLst>
          </p:nvPr>
        </p:nvGraphicFramePr>
        <p:xfrm>
          <a:off x="914400" y="2819400"/>
          <a:ext cx="7924800" cy="180497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066800"/>
                <a:gridCol w="685800"/>
                <a:gridCol w="1143000"/>
                <a:gridCol w="990600"/>
                <a:gridCol w="762000"/>
                <a:gridCol w="838200"/>
                <a:gridCol w="762000"/>
                <a:gridCol w="838200"/>
                <a:gridCol w="838200"/>
              </a:tblGrid>
              <a:tr h="558511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</a:t>
                      </a:r>
                    </a:p>
                    <a:p>
                      <a:r>
                        <a:rPr lang="en-US" dirty="0" smtClean="0"/>
                        <a:t>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Amer.</a:t>
                      </a:r>
                    </a:p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Pacific</a:t>
                      </a:r>
                    </a:p>
                    <a:p>
                      <a:r>
                        <a:rPr lang="en-US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Two/</a:t>
                      </a:r>
                    </a:p>
                    <a:p>
                      <a:r>
                        <a:rPr lang="en-US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388298"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87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District AEIS </a:t>
            </a:r>
            <a:r>
              <a:rPr lang="en-US" b="1" dirty="0"/>
              <a:t>Data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Examine </a:t>
            </a:r>
            <a:r>
              <a:rPr lang="en-US" dirty="0"/>
              <a:t>District AEIS College Readiness Indicators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Advanced Course/Dual </a:t>
            </a:r>
            <a:r>
              <a:rPr lang="en-US" dirty="0"/>
              <a:t>E</a:t>
            </a:r>
            <a:r>
              <a:rPr lang="en-US" dirty="0" smtClean="0"/>
              <a:t>nrollment Completion</a:t>
            </a:r>
          </a:p>
          <a:p>
            <a:pPr lvl="1"/>
            <a:r>
              <a:rPr lang="en-US" dirty="0" smtClean="0"/>
              <a:t>RHSP/DAP Graduates</a:t>
            </a:r>
          </a:p>
          <a:p>
            <a:pPr lvl="1"/>
            <a:r>
              <a:rPr lang="en-US" dirty="0"/>
              <a:t>AP/IB Percent Tested</a:t>
            </a:r>
          </a:p>
          <a:p>
            <a:pPr lvl="1"/>
            <a:r>
              <a:rPr lang="en-US" dirty="0" smtClean="0"/>
              <a:t>Texas Success Initiative, </a:t>
            </a:r>
          </a:p>
          <a:p>
            <a:pPr lvl="2"/>
            <a:r>
              <a:rPr lang="en-US" dirty="0" smtClean="0"/>
              <a:t>English Language Arts</a:t>
            </a:r>
          </a:p>
          <a:p>
            <a:pPr lvl="2"/>
            <a:r>
              <a:rPr lang="en-US" dirty="0" smtClean="0"/>
              <a:t>Mathematics</a:t>
            </a:r>
          </a:p>
          <a:p>
            <a:pPr lvl="1"/>
            <a:r>
              <a:rPr lang="en-US" dirty="0" smtClean="0"/>
              <a:t>College-Ready Graduates</a:t>
            </a:r>
          </a:p>
          <a:p>
            <a:pPr lvl="2"/>
            <a:r>
              <a:rPr lang="en-US" dirty="0" smtClean="0"/>
              <a:t>English Language Arts</a:t>
            </a:r>
          </a:p>
          <a:p>
            <a:pPr lvl="2"/>
            <a:r>
              <a:rPr lang="en-US" dirty="0" smtClean="0"/>
              <a:t>Mathematics</a:t>
            </a:r>
          </a:p>
          <a:p>
            <a:pPr lvl="2"/>
            <a:r>
              <a:rPr lang="en-US" dirty="0" smtClean="0"/>
              <a:t>Both Subjects</a:t>
            </a:r>
          </a:p>
          <a:p>
            <a:r>
              <a:rPr lang="en-US" dirty="0" smtClean="0"/>
              <a:t>Identify Sharing Next Steps </a:t>
            </a:r>
          </a:p>
          <a:p>
            <a:pPr lvl="1"/>
            <a:r>
              <a:rPr lang="en-US" dirty="0"/>
              <a:t>Create a Chart District AEIS College Readiness Indicators Data to Share with Colleagues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Examine State, Regional, District and Post-Secondary Indicators of College Readiness and Success Data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Identify District and Post-Secondary Vertical Alignment </a:t>
            </a:r>
            <a:r>
              <a:rPr lang="en-US" smtClean="0"/>
              <a:t>Outreach Activities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Create ESC Region XI Project AVATAR Action and Sustainability Plans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/>
              <a:t>Texas Higher Education Coordinating Board (THECB) Data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2592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P-16 Data from THECB</a:t>
            </a:r>
            <a:b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All Texas Public High Schools, 2011</a:t>
            </a:r>
            <a:endParaRPr lang="en-US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3198"/>
            <a:ext cx="8229600" cy="45259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200" dirty="0" smtClean="0"/>
              <a:t>Public Higher Education First Year Grades of High School Graduates in FY 2010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These data are available by school district and high school for schools with more than 25 students.  State level data are not available.</a:t>
            </a:r>
          </a:p>
          <a:p>
            <a:pPr lvl="1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67969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P-16 Data from THECB</a:t>
            </a:r>
            <a:br>
              <a:rPr lang="en-US" dirty="0" smtClean="0"/>
            </a:br>
            <a:r>
              <a:rPr lang="en-US" dirty="0" smtClean="0"/>
              <a:t>All Texas Public High Schools,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00674"/>
              </p:ext>
            </p:extLst>
          </p:nvPr>
        </p:nvGraphicFramePr>
        <p:xfrm>
          <a:off x="914400" y="1752600"/>
          <a:ext cx="5105399" cy="301640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340571"/>
                <a:gridCol w="1079029"/>
                <a:gridCol w="685799"/>
              </a:tblGrid>
              <a:tr h="380999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Institution of</a:t>
                      </a:r>
                      <a:r>
                        <a:rPr lang="en-US" baseline="0" dirty="0" smtClean="0"/>
                        <a:t> Enrollment, Class of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%age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2-year</a:t>
                      </a:r>
                      <a:r>
                        <a:rPr lang="en-US" baseline="0" dirty="0" smtClean="0"/>
                        <a:t> 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79,966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27.5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4-year 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60,508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20.8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Independent college</a:t>
                      </a:r>
                      <a:r>
                        <a:rPr lang="en-US" baseline="0" dirty="0" smtClean="0"/>
                        <a:t> or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11,128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3.8</a:t>
                      </a:r>
                      <a:endParaRPr lang="en-US" dirty="0"/>
                    </a:p>
                  </a:txBody>
                  <a:tcPr/>
                </a:tc>
              </a:tr>
              <a:tr h="411201">
                <a:tc>
                  <a:txBody>
                    <a:bodyPr/>
                    <a:lstStyle/>
                    <a:p>
                      <a:r>
                        <a:rPr lang="en-US" dirty="0" smtClean="0"/>
                        <a:t>Not </a:t>
                      </a:r>
                      <a:r>
                        <a:rPr lang="en-US" dirty="0" err="1" smtClean="0"/>
                        <a:t>trackable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14,210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4.9</a:t>
                      </a:r>
                      <a:endParaRPr lang="en-US" dirty="0"/>
                    </a:p>
                  </a:txBody>
                  <a:tcPr/>
                </a:tc>
              </a:tr>
              <a:tr h="307590">
                <a:tc>
                  <a:txBody>
                    <a:bodyPr/>
                    <a:lstStyle/>
                    <a:p>
                      <a:r>
                        <a:rPr lang="en-US" dirty="0" smtClean="0"/>
                        <a:t>Not 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124,796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42.9</a:t>
                      </a:r>
                      <a:endParaRPr lang="en-US" dirty="0"/>
                    </a:p>
                  </a:txBody>
                  <a:tcPr/>
                </a:tc>
              </a:tr>
              <a:tr h="30759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290,581*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52578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*Includes GED recipients as well as high school graduates.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Participation Data from THECB</a:t>
            </a:r>
            <a:br>
              <a:rPr lang="en-US" dirty="0" smtClean="0"/>
            </a:br>
            <a:r>
              <a:rPr lang="en-US" dirty="0" smtClean="0"/>
              <a:t>First Time Undergraduates,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Enrollment Total &amp; by Ethnicity, Summer/Fall, ‘11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489388"/>
              </p:ext>
            </p:extLst>
          </p:nvPr>
        </p:nvGraphicFramePr>
        <p:xfrm>
          <a:off x="304800" y="2438400"/>
          <a:ext cx="8458200" cy="32562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95400"/>
                <a:gridCol w="990600"/>
                <a:gridCol w="838200"/>
                <a:gridCol w="990600"/>
                <a:gridCol w="1143000"/>
                <a:gridCol w="762000"/>
                <a:gridCol w="838200"/>
                <a:gridCol w="762000"/>
                <a:gridCol w="8382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I</a:t>
                      </a:r>
                      <a:r>
                        <a:rPr lang="en-US" dirty="0" smtClean="0"/>
                        <a:t>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MultiRacial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Asian/Pacific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Inter’l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Other/</a:t>
                      </a:r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128,095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47,072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47,352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18,464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8,456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688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4,996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12,627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6,668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1,450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2,466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650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5,904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5,249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146,626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53,818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49,050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20,971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9,689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6,087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5,806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79,080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28,473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21,946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12,478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720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4,857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3,074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67,546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25,345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27,104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8,493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485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4,832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3,713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2,732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90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Participation Data from THECB</a:t>
            </a:r>
            <a:br>
              <a:rPr lang="en-US" dirty="0" smtClean="0"/>
            </a:br>
            <a:r>
              <a:rPr lang="en-US" dirty="0" smtClean="0"/>
              <a:t>Statewide Enrollment,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Enrollment Totals by Institutional Type, Fall, 2011</a:t>
            </a:r>
          </a:p>
          <a:p>
            <a:pPr lvl="1"/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786192"/>
              </p:ext>
            </p:extLst>
          </p:nvPr>
        </p:nvGraphicFramePr>
        <p:xfrm>
          <a:off x="1752600" y="2286000"/>
          <a:ext cx="3962400" cy="27584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286000"/>
                <a:gridCol w="1676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I</a:t>
                      </a:r>
                      <a:r>
                        <a:rPr lang="en-US" dirty="0" smtClean="0"/>
                        <a:t>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Enrolled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568,938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730,633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12,353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Independent 4-year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122,624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Independent 2-year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1,066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1,445,614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64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0" y="6069811"/>
            <a:ext cx="41910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P-16 Data from THECB</a:t>
            </a:r>
            <a:br>
              <a:rPr lang="en-US" dirty="0" smtClean="0"/>
            </a:br>
            <a:r>
              <a:rPr lang="en-US" dirty="0" smtClean="0"/>
              <a:t>Dual Credit Enrollment by Type of Texas Public IHE,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IHE Students by Prior Dual Credit Enrollment </a:t>
            </a:r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503442"/>
              </p:ext>
            </p:extLst>
          </p:nvPr>
        </p:nvGraphicFramePr>
        <p:xfrm>
          <a:off x="1143000" y="2667000"/>
          <a:ext cx="5562600" cy="3505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146217"/>
                <a:gridCol w="1120983"/>
                <a:gridCol w="129540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enrollment</a:t>
                      </a:r>
                      <a:r>
                        <a:rPr lang="en-US" baseline="0" dirty="0" smtClean="0"/>
                        <a:t> after high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 enrolled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r>
                        <a:rPr lang="en-US" baseline="0" dirty="0" smtClean="0"/>
                        <a:t> with core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2-year 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2-year 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5,665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Same public 4-year 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435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public 4-year 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24,626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Independent college or</a:t>
                      </a:r>
                      <a:r>
                        <a:rPr lang="en-US" baseline="0" dirty="0" smtClean="0"/>
                        <a:t>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5,431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18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on record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48,240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0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Participation Data from THECB</a:t>
            </a:r>
            <a:br>
              <a:rPr lang="en-US" dirty="0" smtClean="0"/>
            </a:br>
            <a:r>
              <a:rPr lang="en-US" dirty="0" smtClean="0"/>
              <a:t>All Texas Institutions, 2011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1" dirty="0" smtClean="0"/>
              <a:t>Developmental Education, First time Cohort Tracked for 3 years;</a:t>
            </a:r>
            <a:br>
              <a:rPr lang="en-US" sz="2200" b="1" dirty="0" smtClean="0"/>
            </a:br>
            <a:r>
              <a:rPr lang="en-US" sz="2200" b="1" dirty="0" smtClean="0"/>
              <a:t> 2008 cohort for 2-year IHEs and 2005 cohort for 4-year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002538"/>
              </p:ext>
            </p:extLst>
          </p:nvPr>
        </p:nvGraphicFramePr>
        <p:xfrm>
          <a:off x="990600" y="3886200"/>
          <a:ext cx="6019800" cy="16103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286000"/>
                <a:gridCol w="1828800"/>
                <a:gridCol w="1905000"/>
              </a:tblGrid>
              <a:tr h="868680">
                <a:tc>
                  <a:txBody>
                    <a:bodyPr/>
                    <a:lstStyle/>
                    <a:p>
                      <a:r>
                        <a:rPr lang="en-US" dirty="0" smtClean="0"/>
                        <a:t>FTIC Students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Requiring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who persisted after 3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who graduated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2-year institutions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4-year institutions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40753"/>
              </p:ext>
            </p:extLst>
          </p:nvPr>
        </p:nvGraphicFramePr>
        <p:xfrm>
          <a:off x="990600" y="2285999"/>
          <a:ext cx="6019800" cy="13817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286000"/>
                <a:gridCol w="1828800"/>
                <a:gridCol w="1905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FTIC*</a:t>
                      </a:r>
                      <a:r>
                        <a:rPr lang="en-US" baseline="0" dirty="0" smtClean="0"/>
                        <a:t> Students Not Needing Dev.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who</a:t>
                      </a:r>
                      <a:r>
                        <a:rPr lang="en-US" baseline="0" dirty="0" smtClean="0"/>
                        <a:t> persisted after 3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 who graduated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2-year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39.9    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4-year institutions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5770547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*First time in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3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Migration Data from THECB</a:t>
            </a:r>
            <a:br>
              <a:rPr lang="en-US" dirty="0" smtClean="0"/>
            </a:br>
            <a:r>
              <a:rPr lang="en-US" dirty="0" smtClean="0"/>
              <a:t>Statewide Summary, 2011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1" dirty="0" smtClean="0"/>
              <a:t>Fall 2009 to Fall 2010</a:t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854671"/>
              </p:ext>
            </p:extLst>
          </p:nvPr>
        </p:nvGraphicFramePr>
        <p:xfrm>
          <a:off x="990600" y="3962400"/>
          <a:ext cx="6858000" cy="17526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600200"/>
                <a:gridCol w="990600"/>
                <a:gridCol w="990600"/>
                <a:gridCol w="1295400"/>
                <a:gridCol w="1219200"/>
                <a:gridCol w="7620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dirty="0" smtClean="0"/>
                        <a:t>Non-graduates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 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 Other 2-yr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 Other </a:t>
                      </a:r>
                    </a:p>
                    <a:p>
                      <a:r>
                        <a:rPr lang="en-US" dirty="0" smtClean="0"/>
                        <a:t>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not found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Academic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191,574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Technical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53,247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Tech-prep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30,478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99208"/>
              </p:ext>
            </p:extLst>
          </p:nvPr>
        </p:nvGraphicFramePr>
        <p:xfrm>
          <a:off x="990600" y="2016761"/>
          <a:ext cx="6858000" cy="179323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24000"/>
                <a:gridCol w="1066800"/>
                <a:gridCol w="990600"/>
                <a:gridCol w="1219200"/>
                <a:gridCol w="1295400"/>
                <a:gridCol w="762000"/>
              </a:tblGrid>
              <a:tr h="685799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Graduates by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 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 at Other 2-yr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at </a:t>
                      </a:r>
                    </a:p>
                    <a:p>
                      <a:r>
                        <a:rPr lang="en-US" dirty="0" smtClean="0"/>
                        <a:t>Other 4-yr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not</a:t>
                      </a:r>
                    </a:p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Academic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23,026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18,680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70.9</a:t>
                      </a:r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/>
                        <a:t>  Tech-Prep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9,093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04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Texas Colleges,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b="1" dirty="0" smtClean="0"/>
              <a:t>Developmental Education vs. No Developmental Education, Fall 2010</a:t>
            </a:r>
            <a:br>
              <a:rPr lang="en-US" sz="2200" b="1" dirty="0" smtClean="0"/>
            </a:b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Fall 2010 Transfers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213014"/>
              </p:ext>
            </p:extLst>
          </p:nvPr>
        </p:nvGraphicFramePr>
        <p:xfrm>
          <a:off x="381000" y="2209800"/>
          <a:ext cx="8382000" cy="2743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52600"/>
                <a:gridCol w="838200"/>
                <a:gridCol w="838200"/>
                <a:gridCol w="685800"/>
                <a:gridCol w="685800"/>
                <a:gridCol w="685800"/>
                <a:gridCol w="685800"/>
                <a:gridCol w="685800"/>
                <a:gridCol w="609600"/>
                <a:gridCol w="914400"/>
              </a:tblGrid>
              <a:tr h="5665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</a:p>
                    <a:p>
                      <a:r>
                        <a:rPr lang="en-US" dirty="0" smtClean="0"/>
                        <a:t>30,945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‘11</a:t>
                      </a:r>
                      <a:endParaRPr lang="en-US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Developmental Education prior to Transfer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16,332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12,161</a:t>
                      </a:r>
                      <a:endParaRPr lang="en-US" dirty="0"/>
                    </a:p>
                  </a:txBody>
                  <a:tcPr/>
                </a:tc>
              </a:tr>
              <a:tr h="80941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Develop-</a:t>
                      </a:r>
                    </a:p>
                    <a:p>
                      <a:r>
                        <a:rPr lang="en-US" baseline="0" dirty="0" smtClean="0"/>
                        <a:t>mental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14,613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7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Texas Colleges,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700" b="1" dirty="0" smtClean="0"/>
              <a:t>Academic and Technical Associate Degree Transfers, 2010</a:t>
            </a:r>
            <a:br>
              <a:rPr lang="en-US" sz="2700" b="1" dirty="0" smtClean="0"/>
            </a:b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Fall 2010 Transfers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753885"/>
              </p:ext>
            </p:extLst>
          </p:nvPr>
        </p:nvGraphicFramePr>
        <p:xfrm>
          <a:off x="381000" y="2209800"/>
          <a:ext cx="8382000" cy="2743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52600"/>
                <a:gridCol w="838200"/>
                <a:gridCol w="838200"/>
                <a:gridCol w="685800"/>
                <a:gridCol w="685800"/>
                <a:gridCol w="685800"/>
                <a:gridCol w="685800"/>
                <a:gridCol w="685800"/>
                <a:gridCol w="609600"/>
                <a:gridCol w="914400"/>
              </a:tblGrid>
              <a:tr h="5665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</a:p>
                    <a:p>
                      <a:r>
                        <a:rPr lang="en-US" dirty="0" smtClean="0"/>
                        <a:t>30,945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‘11</a:t>
                      </a:r>
                      <a:endParaRPr lang="en-US" dirty="0"/>
                    </a:p>
                  </a:txBody>
                  <a:tcPr/>
                </a:tc>
              </a:tr>
              <a:tr h="1052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Earned AA degree prior to transfer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8, 210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6,435</a:t>
                      </a:r>
                      <a:endParaRPr lang="en-US" dirty="0"/>
                    </a:p>
                  </a:txBody>
                  <a:tcPr/>
                </a:tc>
              </a:tr>
              <a:tr h="80941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Earned Technical Associate prior to 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864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57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esc11.net/cms/lib3/TX21000259/Centricity/Domain/3/bgReg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"/>
            <a:ext cx="5105400" cy="6610351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2">
                <a:lumMod val="50000"/>
              </a:schemeClr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36798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Academic Performance of Transfer Students from</a:t>
            </a:r>
            <a:br>
              <a:rPr lang="en-US" sz="3100" dirty="0" smtClean="0"/>
            </a:br>
            <a:r>
              <a:rPr lang="en-US" sz="3100" dirty="0" smtClean="0"/>
              <a:t>Texas Colleges, 2011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700" b="1" dirty="0" smtClean="0"/>
              <a:t>Core Curriculum and Field of Study Complete, 2010</a:t>
            </a:r>
            <a:br>
              <a:rPr lang="en-US" sz="2700" b="1" dirty="0" smtClean="0"/>
            </a:b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Fall 2010 Transfers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314359"/>
              </p:ext>
            </p:extLst>
          </p:nvPr>
        </p:nvGraphicFramePr>
        <p:xfrm>
          <a:off x="381000" y="2209800"/>
          <a:ext cx="8458200" cy="2743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52600"/>
                <a:gridCol w="838200"/>
                <a:gridCol w="838200"/>
                <a:gridCol w="685800"/>
                <a:gridCol w="685800"/>
                <a:gridCol w="685800"/>
                <a:gridCol w="685800"/>
                <a:gridCol w="685800"/>
                <a:gridCol w="609600"/>
                <a:gridCol w="990600"/>
              </a:tblGrid>
              <a:tr h="5665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</a:p>
                    <a:p>
                      <a:r>
                        <a:rPr lang="en-US" dirty="0" smtClean="0"/>
                        <a:t>30,945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2.0-2.49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2.5-2.99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3.0-3.49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 Fall ‘11</a:t>
                      </a:r>
                      <a:endParaRPr lang="en-US" dirty="0"/>
                    </a:p>
                  </a:txBody>
                  <a:tcPr/>
                </a:tc>
              </a:tr>
              <a:tr h="1052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Core curriculum complete prior to transfer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9,284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7,331</a:t>
                      </a:r>
                      <a:endParaRPr lang="en-US" dirty="0"/>
                    </a:p>
                  </a:txBody>
                  <a:tcPr/>
                </a:tc>
              </a:tr>
              <a:tr h="80941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Field of study complete prior to 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404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9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Success Data from THECB</a:t>
            </a:r>
            <a:br>
              <a:rPr lang="en-US" dirty="0" smtClean="0"/>
            </a:br>
            <a:r>
              <a:rPr lang="en-US" sz="3600" b="1" dirty="0" smtClean="0"/>
              <a:t>6-year graduation rate and persistence for Fall 2004 Cohort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Degree-seeking  fulltime and part-time undergraduates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245934"/>
              </p:ext>
            </p:extLst>
          </p:nvPr>
        </p:nvGraphicFramePr>
        <p:xfrm>
          <a:off x="609600" y="2743200"/>
          <a:ext cx="7315200" cy="28092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362200"/>
                <a:gridCol w="1066800"/>
                <a:gridCol w="1295400"/>
                <a:gridCol w="1219200"/>
                <a:gridCol w="13716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</a:p>
                    <a:p>
                      <a:r>
                        <a:rPr lang="en-US" dirty="0" smtClean="0"/>
                        <a:t>Fulltime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</a:p>
                    <a:p>
                      <a:r>
                        <a:rPr lang="en-US" dirty="0" smtClean="0"/>
                        <a:t>Fulltime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</a:p>
                    <a:p>
                      <a:r>
                        <a:rPr lang="en-US" dirty="0" smtClean="0"/>
                        <a:t>Part-time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</a:p>
                    <a:p>
                      <a:r>
                        <a:rPr lang="en-US" dirty="0" smtClean="0"/>
                        <a:t>Part-time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Earned Baccalaureate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7,628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13.4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6,974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Earned AA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6,412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3,743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7.0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Earned certificate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2,682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1,854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graduating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16,722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12,571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Non-graduates persisting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7,316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7,773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74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Success Data from THECB</a:t>
            </a:r>
            <a:br>
              <a:rPr lang="en-US" dirty="0" smtClean="0"/>
            </a:br>
            <a:r>
              <a:rPr lang="en-US" sz="2200" b="1" dirty="0" smtClean="0"/>
              <a:t>6-Year Baccalaureate Graduation Rate of First-time, Full-Time </a:t>
            </a:r>
            <a:br>
              <a:rPr lang="en-US" sz="2200" b="1" dirty="0" smtClean="0"/>
            </a:br>
            <a:r>
              <a:rPr lang="en-US" sz="2200" b="1" dirty="0" smtClean="0"/>
              <a:t>Degree-seeking Students, 2005 entry</a:t>
            </a:r>
            <a:endParaRPr lang="en-US" sz="22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528624"/>
              </p:ext>
            </p:extLst>
          </p:nvPr>
        </p:nvGraphicFramePr>
        <p:xfrm>
          <a:off x="762000" y="2209801"/>
          <a:ext cx="7162800" cy="376935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24000"/>
                <a:gridCol w="838200"/>
                <a:gridCol w="838200"/>
                <a:gridCol w="1219200"/>
                <a:gridCol w="990600"/>
                <a:gridCol w="838200"/>
                <a:gridCol w="914400"/>
              </a:tblGrid>
              <a:tr h="8381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Same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58.0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</a:t>
                      </a:r>
                      <a:r>
                        <a:rPr lang="en-US" baseline="0" dirty="0" smtClean="0"/>
                        <a:t>institution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Still</a:t>
                      </a:r>
                      <a:r>
                        <a:rPr lang="en-US" baseline="0" dirty="0" smtClean="0"/>
                        <a:t> enrolled, same inst.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Still enrolled,</a:t>
                      </a:r>
                      <a:r>
                        <a:rPr lang="en-US" baseline="0" dirty="0" smtClean="0"/>
                        <a:t> other inst.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enrolled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1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i="1" dirty="0" smtClean="0"/>
          </a:p>
          <a:p>
            <a:pPr marL="0" indent="0" algn="ctr">
              <a:buNone/>
            </a:pPr>
            <a:r>
              <a:rPr lang="en-US" sz="4400" b="1" i="1" dirty="0" smtClean="0"/>
              <a:t>Postsecondary Two Year</a:t>
            </a:r>
          </a:p>
          <a:p>
            <a:pPr marL="0" indent="0" algn="ctr">
              <a:buNone/>
            </a:pPr>
            <a:r>
              <a:rPr lang="en-US" sz="4400" b="1" i="1" dirty="0" smtClean="0"/>
              <a:t> and </a:t>
            </a:r>
          </a:p>
          <a:p>
            <a:pPr marL="0" indent="0" algn="ctr">
              <a:buNone/>
            </a:pPr>
            <a:r>
              <a:rPr lang="en-US" sz="4400" b="1" i="1" dirty="0" smtClean="0"/>
              <a:t>Postsecondary Four Year Partner </a:t>
            </a:r>
          </a:p>
          <a:p>
            <a:pPr marL="0" indent="0" algn="ctr">
              <a:buNone/>
            </a:pPr>
            <a:r>
              <a:rPr lang="en-US" sz="4400" b="1" i="1" dirty="0" smtClean="0"/>
              <a:t>THECB Resume Data</a:t>
            </a:r>
          </a:p>
          <a:p>
            <a:pPr marL="0" indent="0" algn="ctr">
              <a:buNone/>
            </a:pPr>
            <a:endParaRPr lang="en-US" sz="3600" b="1" i="1" dirty="0" smtClean="0"/>
          </a:p>
          <a:p>
            <a:pPr marL="0" indent="0" algn="ctr">
              <a:buNone/>
            </a:pPr>
            <a:r>
              <a:rPr lang="en-US" sz="2400" b="1" i="1" dirty="0" smtClean="0"/>
              <a:t>http://www.thecb.state.tx.us/apps/resumes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49544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316164"/>
              </p:ext>
            </p:extLst>
          </p:nvPr>
        </p:nvGraphicFramePr>
        <p:xfrm>
          <a:off x="317500" y="152400"/>
          <a:ext cx="8520113" cy="658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Acrobat Document" r:id="rId3" imgW="7543607" imgH="5829107" progId="AcroExch.Document.7">
                  <p:embed/>
                </p:oleObj>
              </mc:Choice>
              <mc:Fallback>
                <p:oleObj name="Acrobat Document" r:id="rId3" imgW="7543607" imgH="5829107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7500" y="152400"/>
                        <a:ext cx="8520113" cy="6583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034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435431"/>
              </p:ext>
            </p:extLst>
          </p:nvPr>
        </p:nvGraphicFramePr>
        <p:xfrm>
          <a:off x="314325" y="76200"/>
          <a:ext cx="8523288" cy="658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Acrobat Document" r:id="rId3" imgW="7543607" imgH="5829107" progId="AcroExch.Document.7">
                  <p:embed/>
                </p:oleObj>
              </mc:Choice>
              <mc:Fallback>
                <p:oleObj name="Acrobat Document" r:id="rId3" imgW="7543607" imgH="5829107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325" y="76200"/>
                        <a:ext cx="8523288" cy="6586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315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107" y="3165467"/>
            <a:ext cx="1397786" cy="1395429"/>
          </a:xfr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523200"/>
              </p:ext>
            </p:extLst>
          </p:nvPr>
        </p:nvGraphicFramePr>
        <p:xfrm>
          <a:off x="304800" y="152400"/>
          <a:ext cx="8520120" cy="6583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Acrobat Document" r:id="rId4" imgW="6034886" imgH="4663286" progId="AcroExch.Document.7">
                  <p:embed/>
                </p:oleObj>
              </mc:Choice>
              <mc:Fallback>
                <p:oleObj name="Acrobat Document" r:id="rId4" imgW="6034886" imgH="4663286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152400"/>
                        <a:ext cx="8520120" cy="6583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751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394186"/>
              </p:ext>
            </p:extLst>
          </p:nvPr>
        </p:nvGraphicFramePr>
        <p:xfrm>
          <a:off x="304800" y="152400"/>
          <a:ext cx="8520056" cy="6583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Acrobat Document" r:id="rId3" imgW="7543732" imgH="5829300" progId="AcroExch.Document.7">
                  <p:embed/>
                </p:oleObj>
              </mc:Choice>
              <mc:Fallback>
                <p:oleObj name="Acrobat Document" r:id="rId3" imgW="7543732" imgH="58293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52400"/>
                        <a:ext cx="8520056" cy="6583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859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Texas </a:t>
            </a:r>
            <a:r>
              <a:rPr lang="en-US" sz="3100" b="1" dirty="0"/>
              <a:t>High School Graduates from 2010 Enrolled in Texas Public or Independent Higher Education in 2011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343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Examine District and Campus THECB Data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Vertical Alignment Concerns</a:t>
            </a:r>
          </a:p>
          <a:p>
            <a:endParaRPr lang="en-US" dirty="0"/>
          </a:p>
          <a:p>
            <a:r>
              <a:rPr lang="en-US" dirty="0" smtClean="0"/>
              <a:t>Identify Next Steps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Create AVATAR Project Action and Sustainability Plans</a:t>
            </a:r>
          </a:p>
          <a:p>
            <a:r>
              <a:rPr lang="en-US" dirty="0"/>
              <a:t>Identify Vertical Alignment Outreach Activities  beyond ESC Region XI AVATAR Project Meetings</a:t>
            </a:r>
          </a:p>
          <a:p>
            <a:r>
              <a:rPr lang="en-US" dirty="0"/>
              <a:t>Identify ESC Region XI AVATAR Meeting Schedule</a:t>
            </a:r>
          </a:p>
          <a:p>
            <a:pPr lvl="1"/>
            <a:r>
              <a:rPr lang="en-US" dirty="0"/>
              <a:t>Fall 2012 (October 16, 2012 and additional meeting)</a:t>
            </a:r>
          </a:p>
          <a:p>
            <a:pPr lvl="1"/>
            <a:r>
              <a:rPr lang="en-US" dirty="0"/>
              <a:t>Spring 2013 (two meetings)</a:t>
            </a:r>
          </a:p>
          <a:p>
            <a:r>
              <a:rPr lang="en-US" dirty="0" smtClean="0"/>
              <a:t>Next Meeting – Review Post-Secondary </a:t>
            </a:r>
            <a:r>
              <a:rPr lang="en-US" dirty="0"/>
              <a:t>C</a:t>
            </a:r>
            <a:r>
              <a:rPr lang="en-US" dirty="0" smtClean="0"/>
              <a:t>ourse Syllabi and Reference Course Profile 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3656330" y="1227474"/>
            <a:ext cx="1828800" cy="1838325"/>
            <a:chOff x="0" y="0"/>
            <a:chExt cx="1828800" cy="1838325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>
            <a:xfrm>
              <a:off x="182880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57" name="Flowchart: Decision 5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58" name="Text Box 22"/>
            <p:cNvSpPr txBox="1"/>
            <p:nvPr/>
          </p:nvSpPr>
          <p:spPr>
            <a:xfrm>
              <a:off x="220345" y="296526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b="1" i="1" dirty="0" smtClean="0">
                  <a:latin typeface="Calibri"/>
                  <a:ea typeface="Calibri"/>
                  <a:cs typeface="Calibri"/>
                </a:rPr>
                <a:t>Fort Worth ISD and Burleson ISD</a:t>
              </a:r>
              <a:r>
                <a:rPr lang="en-US" sz="1400" b="1" i="1" dirty="0" smtClean="0">
                  <a:effectLst/>
                  <a:latin typeface="Calibri"/>
                  <a:ea typeface="Calibri"/>
                  <a:cs typeface="Calibri"/>
                </a:rPr>
                <a:t>     </a:t>
              </a:r>
              <a:endParaRPr lang="en-US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79266" y="2100751"/>
            <a:ext cx="1838325" cy="2466975"/>
            <a:chOff x="0" y="0"/>
            <a:chExt cx="1838325" cy="2466975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1838325" cy="2466975"/>
              <a:chOff x="0" y="0"/>
              <a:chExt cx="1838325" cy="2466975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838325" y="6572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6" name="Flowchart: Decision 15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904875" y="12668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8" name="Text Box 20"/>
              <p:cNvSpPr txBox="1"/>
              <p:nvPr/>
            </p:nvSpPr>
            <p:spPr>
              <a:xfrm>
                <a:off x="205864" y="248585"/>
                <a:ext cx="1495425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b="1" i="1" dirty="0" smtClean="0">
                    <a:effectLst/>
                    <a:latin typeface="Calibri"/>
                    <a:ea typeface="Calibri"/>
                    <a:cs typeface="Calibri"/>
                  </a:rPr>
                  <a:t>      University of North Texas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>
              <a:off x="0" y="6572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561205" y="4037089"/>
            <a:ext cx="1828800" cy="2466975"/>
            <a:chOff x="0" y="0"/>
            <a:chExt cx="1828800" cy="2466975"/>
          </a:xfrm>
        </p:grpSpPr>
        <p:sp>
          <p:nvSpPr>
            <p:cNvPr id="27" name="Flowchart: Decision 2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82880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904875" y="12668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31" name="Text Box 42"/>
            <p:cNvSpPr txBox="1"/>
            <p:nvPr/>
          </p:nvSpPr>
          <p:spPr>
            <a:xfrm>
              <a:off x="157163" y="153911"/>
              <a:ext cx="1514474" cy="98766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 smtClean="0">
                  <a:effectLst/>
                  <a:latin typeface="Calibri"/>
                  <a:ea typeface="Calibri"/>
                  <a:cs typeface="Calibri"/>
                </a:rPr>
                <a:t>North Texas Regional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 smtClean="0">
                  <a:effectLst/>
                  <a:latin typeface="Calibri"/>
                  <a:ea typeface="Calibri"/>
                  <a:cs typeface="Calibri"/>
                </a:rPr>
                <a:t> P-16</a:t>
              </a:r>
              <a:r>
                <a:rPr lang="en-US" sz="1100" dirty="0">
                  <a:latin typeface="Calibri"/>
                  <a:ea typeface="Calibri"/>
                  <a:cs typeface="Times New Roman"/>
                </a:rPr>
                <a:t> </a:t>
              </a:r>
              <a:r>
                <a:rPr lang="en-US" sz="1600" b="1" i="1" dirty="0" smtClean="0">
                  <a:effectLst/>
                  <a:latin typeface="Calibri"/>
                  <a:ea typeface="Calibri"/>
                  <a:cs typeface="Calibri"/>
                </a:rPr>
                <a:t>Council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46" name="Text Box 40"/>
          <p:cNvSpPr txBox="1"/>
          <p:nvPr/>
        </p:nvSpPr>
        <p:spPr>
          <a:xfrm>
            <a:off x="3876675" y="2547937"/>
            <a:ext cx="1428750" cy="13716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u="none" strike="noStrike" dirty="0">
                <a:effectLst/>
                <a:latin typeface="Felix Titling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u="none" strike="noStrike" dirty="0">
                <a:effectLst/>
                <a:latin typeface="Felix Titling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Scaffolding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Student</a:t>
            </a:r>
            <a:endParaRPr lang="en-US" sz="1100" b="1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Success</a:t>
            </a:r>
            <a:endParaRPr lang="en-US" sz="1100" b="1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045335" y="2079620"/>
            <a:ext cx="1932389" cy="2465069"/>
            <a:chOff x="0" y="0"/>
            <a:chExt cx="1933005" cy="2465680"/>
          </a:xfrm>
        </p:grpSpPr>
        <p:grpSp>
          <p:nvGrpSpPr>
            <p:cNvPr id="66" name="Group 65"/>
            <p:cNvGrpSpPr/>
            <p:nvPr/>
          </p:nvGrpSpPr>
          <p:grpSpPr>
            <a:xfrm>
              <a:off x="0" y="0"/>
              <a:ext cx="1933005" cy="2465680"/>
              <a:chOff x="0" y="0"/>
              <a:chExt cx="1933005" cy="2465680"/>
            </a:xfrm>
          </p:grpSpPr>
          <p:sp>
            <p:nvSpPr>
              <p:cNvPr id="68" name="Flowchart: Decision 67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929030" y="1265530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0" y="643738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71" name="Text Box 21"/>
              <p:cNvSpPr txBox="1"/>
              <p:nvPr/>
            </p:nvSpPr>
            <p:spPr>
              <a:xfrm>
                <a:off x="1" y="187376"/>
                <a:ext cx="1933004" cy="949173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b="1" i="1" dirty="0" smtClean="0">
                    <a:effectLst/>
                    <a:latin typeface="Calibri"/>
                    <a:ea typeface="Calibri"/>
                    <a:cs typeface="Calibri"/>
                  </a:rPr>
                  <a:t>Tarrant </a:t>
                </a:r>
                <a:r>
                  <a:rPr lang="en-US" sz="1400" b="1" i="1" dirty="0" smtClean="0">
                    <a:latin typeface="Calibri"/>
                    <a:ea typeface="Calibri"/>
                    <a:cs typeface="Calibri"/>
                  </a:rPr>
                  <a:t>County</a:t>
                </a:r>
                <a:r>
                  <a:rPr lang="en-US" sz="1400" b="1" i="1" dirty="0" smtClean="0">
                    <a:effectLst/>
                    <a:latin typeface="Calibri"/>
                    <a:ea typeface="Calibri"/>
                    <a:cs typeface="Calibri"/>
                  </a:rPr>
                  <a:t>                  College and Hill College</a:t>
                </a:r>
                <a:endParaRPr lang="en-US" sz="14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67" name="Straight Connector 66"/>
            <p:cNvCxnSpPr/>
            <p:nvPr/>
          </p:nvCxnSpPr>
          <p:spPr>
            <a:xfrm>
              <a:off x="1816100" y="641350"/>
              <a:ext cx="0" cy="1199853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2741930" y="4032326"/>
            <a:ext cx="1828800" cy="2447925"/>
            <a:chOff x="0" y="0"/>
            <a:chExt cx="1828800" cy="2447925"/>
          </a:xfrm>
        </p:grpSpPr>
        <p:sp>
          <p:nvSpPr>
            <p:cNvPr id="60" name="Flowchart: Decision 59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>
              <a:off x="904875" y="12477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63" name="Text Box 41"/>
            <p:cNvSpPr txBox="1"/>
            <p:nvPr/>
          </p:nvSpPr>
          <p:spPr>
            <a:xfrm>
              <a:off x="209550" y="419100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 smtClean="0">
                  <a:effectLst/>
                  <a:latin typeface="Calibri"/>
                  <a:ea typeface="Calibri"/>
                  <a:cs typeface="Calibri"/>
                </a:rPr>
                <a:t>ESC Region </a:t>
              </a:r>
              <a:r>
                <a:rPr lang="en-US" sz="1600" b="1" i="1" dirty="0" smtClean="0">
                  <a:latin typeface="Calibri"/>
                  <a:ea typeface="Calibri"/>
                  <a:cs typeface="Calibri"/>
                </a:rPr>
                <a:t>X</a:t>
              </a:r>
              <a:r>
                <a:rPr lang="en-US" sz="1600" b="1" dirty="0" smtClean="0">
                  <a:latin typeface="Calibri"/>
                  <a:ea typeface="Calibri"/>
                  <a:cs typeface="Calibri"/>
                </a:rPr>
                <a:t>I</a:t>
              </a:r>
              <a:r>
                <a:rPr lang="en-US" sz="1600" b="1" i="1" dirty="0" smtClean="0">
                  <a:effectLst/>
                  <a:latin typeface="Calibri"/>
                  <a:ea typeface="Calibri"/>
                  <a:cs typeface="Calibri"/>
                </a:rPr>
                <a:t>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1828800" y="628650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3856355" y="2438400"/>
            <a:ext cx="1428750" cy="2182810"/>
            <a:chOff x="0" y="0"/>
            <a:chExt cx="1428750" cy="2531745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0" y="628650"/>
              <a:ext cx="0" cy="1400175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grpSp>
          <p:nvGrpSpPr>
            <p:cNvPr id="40" name="Group 39"/>
            <p:cNvGrpSpPr/>
            <p:nvPr/>
          </p:nvGrpSpPr>
          <p:grpSpPr>
            <a:xfrm>
              <a:off x="0" y="0"/>
              <a:ext cx="1428750" cy="2531745"/>
              <a:chOff x="0" y="0"/>
              <a:chExt cx="1428750" cy="253174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H="1">
                <a:off x="0" y="0"/>
                <a:ext cx="713105" cy="63055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714375" y="0"/>
                <a:ext cx="713740" cy="62801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428750" y="628650"/>
                <a:ext cx="0" cy="140017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4" name="Straight Connector 43"/>
              <p:cNvCxnSpPr/>
              <p:nvPr/>
            </p:nvCxnSpPr>
            <p:spPr>
              <a:xfrm flipH="1" flipV="1">
                <a:off x="0" y="2028825"/>
                <a:ext cx="713740" cy="502920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714375" y="2019300"/>
                <a:ext cx="714374" cy="506730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</p:grpSp>
      </p:grpSp>
      <p:sp>
        <p:nvSpPr>
          <p:cNvPr id="2" name="TextBox 1"/>
          <p:cNvSpPr txBox="1"/>
          <p:nvPr/>
        </p:nvSpPr>
        <p:spPr>
          <a:xfrm>
            <a:off x="838200" y="457200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 Region XI AVATAR Partners</a:t>
            </a:r>
            <a:endParaRPr lang="en-US" sz="44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954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 ESC Region XI AVATAR Meeting Schedule</a:t>
            </a:r>
          </a:p>
          <a:p>
            <a:pPr lvl="1"/>
            <a:r>
              <a:rPr lang="en-US" dirty="0"/>
              <a:t>Fall 2012 (October 16, 2012 and additional meeting)</a:t>
            </a:r>
          </a:p>
          <a:p>
            <a:pPr lvl="1"/>
            <a:r>
              <a:rPr lang="en-US" dirty="0"/>
              <a:t>Spring 2013 (two meetings)</a:t>
            </a:r>
          </a:p>
          <a:p>
            <a:r>
              <a:rPr lang="en-US" dirty="0"/>
              <a:t>Next </a:t>
            </a:r>
            <a:r>
              <a:rPr lang="en-US" dirty="0" smtClean="0"/>
              <a:t>AVATAR Meeting </a:t>
            </a:r>
            <a:r>
              <a:rPr lang="en-US" dirty="0"/>
              <a:t>– </a:t>
            </a:r>
            <a:endParaRPr lang="en-US" dirty="0" smtClean="0"/>
          </a:p>
          <a:p>
            <a:pPr lvl="1"/>
            <a:r>
              <a:rPr lang="en-US" dirty="0" smtClean="0"/>
              <a:t>Review </a:t>
            </a:r>
            <a:r>
              <a:rPr lang="en-US" dirty="0"/>
              <a:t>Post-Secondary Course Syllabi and Reference Course Profile Information </a:t>
            </a:r>
            <a:endParaRPr lang="en-US" dirty="0" smtClean="0"/>
          </a:p>
          <a:p>
            <a:pPr lvl="1"/>
            <a:r>
              <a:rPr lang="en-US" dirty="0" smtClean="0"/>
              <a:t>Work on the AVATAR Project Action Plan Product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3-2-1 Debrief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3</a:t>
            </a:r>
            <a:r>
              <a:rPr lang="en-US" dirty="0" smtClean="0"/>
              <a:t> new or confirmed ideas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2</a:t>
            </a:r>
            <a:r>
              <a:rPr lang="en-US" dirty="0" smtClean="0"/>
              <a:t> ideas to share with others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smtClean="0"/>
              <a:t>1</a:t>
            </a:r>
            <a:r>
              <a:rPr lang="en-US" smtClean="0"/>
              <a:t> idea </a:t>
            </a:r>
            <a:r>
              <a:rPr lang="en-US" dirty="0" smtClean="0"/>
              <a:t>that changes your daily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100941"/>
            <a:ext cx="7620000" cy="300082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6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Indicators of Readiness and Success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685800"/>
            <a:ext cx="7772400" cy="5257800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Studying and Collecting Student Data Research?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Reinforces the importance of using data as the basis for all AVATAR 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decision-making 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0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Provides opportunity for comparison of regional data and state data by Vertical Alignment Teams. </a:t>
            </a:r>
          </a:p>
          <a:p>
            <a:endParaRPr lang="en-US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2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You Examine the Data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To what extent do local students progress from high school to college?</a:t>
            </a:r>
          </a:p>
          <a:p>
            <a:r>
              <a:rPr lang="en-US" dirty="0" smtClean="0"/>
              <a:t>Are there differences by discipline in college readiness?</a:t>
            </a:r>
          </a:p>
          <a:p>
            <a:r>
              <a:rPr lang="en-US" dirty="0" smtClean="0"/>
              <a:t>How does student readiness for college vary by ethnicity?  What factors contribute to the gaps?</a:t>
            </a:r>
          </a:p>
          <a:p>
            <a:r>
              <a:rPr lang="en-US" dirty="0" smtClean="0"/>
              <a:t>What colleges do local students attend?</a:t>
            </a:r>
          </a:p>
        </p:txBody>
      </p:sp>
    </p:spTree>
    <p:extLst>
      <p:ext uri="{BB962C8B-B14F-4D97-AF65-F5344CB8AC3E}">
        <p14:creationId xmlns:p14="http://schemas.microsoft.com/office/powerpoint/2010/main" val="190109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You Examine the Data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what extent do local students take advantage of college readiness programs (AP/IB, dual credit, core completion)?</a:t>
            </a:r>
          </a:p>
          <a:p>
            <a:r>
              <a:rPr lang="en-US" dirty="0" smtClean="0"/>
              <a:t>How </a:t>
            </a:r>
            <a:r>
              <a:rPr lang="en-US" dirty="0"/>
              <a:t>does </a:t>
            </a:r>
            <a:r>
              <a:rPr lang="en-US" dirty="0" smtClean="0"/>
              <a:t>developmental </a:t>
            </a:r>
            <a:r>
              <a:rPr lang="en-US" dirty="0"/>
              <a:t>education influence college readiness and </a:t>
            </a:r>
            <a:r>
              <a:rPr lang="en-US" dirty="0" smtClean="0"/>
              <a:t>success locally?</a:t>
            </a:r>
            <a:endParaRPr lang="en-US" dirty="0"/>
          </a:p>
          <a:p>
            <a:r>
              <a:rPr lang="en-US" dirty="0" smtClean="0"/>
              <a:t>How do local students fare when they transfer to other institutions?</a:t>
            </a:r>
          </a:p>
          <a:p>
            <a:r>
              <a:rPr lang="en-US" dirty="0" smtClean="0"/>
              <a:t>How do local data compare the that of the state?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Discussion: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Analyzing the Data</a:t>
            </a:r>
            <a:endParaRPr lang="en-US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Name significant patterns of readiness evidenced by advancement to next education level and lack of readiness in certain areas evidenced by individuals falling through along the regional pipeline.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i="1" dirty="0" smtClean="0"/>
              <a:t>What other factors may be influencing the data?</a:t>
            </a:r>
          </a:p>
          <a:p>
            <a:r>
              <a:rPr lang="en-US" i="1" dirty="0" smtClean="0"/>
              <a:t>What are other supports to college and career  readiness in the region? </a:t>
            </a:r>
            <a:r>
              <a:rPr lang="en-US" sz="2600" i="1" dirty="0" smtClean="0"/>
              <a:t>(ECHS, Dual Credit, Non-Profits)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7520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2401</TotalTime>
  <Words>1787</Words>
  <Application>Microsoft Office PowerPoint</Application>
  <PresentationFormat>On-screen Show (4:3)</PresentationFormat>
  <Paragraphs>743</Paragraphs>
  <Slides>41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Office Theme</vt:lpstr>
      <vt:lpstr>Acrobat Document</vt:lpstr>
      <vt:lpstr>  ESC Region XI Module Two B  Studying Local Data for Region XI  Fort Worth Partners </vt:lpstr>
      <vt:lpstr>PowerPoint Presentation</vt:lpstr>
      <vt:lpstr>PowerPoint Presentation</vt:lpstr>
      <vt:lpstr>PowerPoint Presentation</vt:lpstr>
      <vt:lpstr>PowerPoint Presentation</vt:lpstr>
      <vt:lpstr>What is the Purpose of Studying and Collecting Student Data Research?</vt:lpstr>
      <vt:lpstr>As You Examine the Data</vt:lpstr>
      <vt:lpstr>As You Examine the Data</vt:lpstr>
      <vt:lpstr>Group Discussion:  Analyzing the Data</vt:lpstr>
      <vt:lpstr>State and Regional Data Sources</vt:lpstr>
      <vt:lpstr>PowerPoint Presentation</vt:lpstr>
      <vt:lpstr>TEA AEIS Data  All Texas Public High Schools, 2010-11</vt:lpstr>
      <vt:lpstr> TEA AEIS Data  All Texas Public Schools, 2010-11</vt:lpstr>
      <vt:lpstr>TEA AEIS Data  All Texas Public Schools, 2010-11</vt:lpstr>
      <vt:lpstr>TEA AEIS Data All Texas Public High Schools, 2010-11</vt:lpstr>
      <vt:lpstr>TEA AEIS Data  All Texas Public High Schools, 2010-11</vt:lpstr>
      <vt:lpstr>TEA AEIS Data  All Texas Public High Schools, 2010-11</vt:lpstr>
      <vt:lpstr>TEA AEIS Data  All Texas Public High Schools, 2010-11</vt:lpstr>
      <vt:lpstr>District AEIS Data  </vt:lpstr>
      <vt:lpstr>PowerPoint Presentation</vt:lpstr>
      <vt:lpstr>P-16 Data from THECB All Texas Public High Schools, 2011</vt:lpstr>
      <vt:lpstr>P-16 Data from THECB All Texas Public High Schools, 2011</vt:lpstr>
      <vt:lpstr>Participation Data from THECB First Time Undergraduates, 2011</vt:lpstr>
      <vt:lpstr>Participation Data from THECB Statewide Enrollment, 2011</vt:lpstr>
      <vt:lpstr>P-16 Data from THECB Dual Credit Enrollment by Type of Texas Public IHE, 2011</vt:lpstr>
      <vt:lpstr>Participation Data from THECB All Texas Institutions, 2011 Developmental Education, First time Cohort Tracked for 3 years;  2008 cohort for 2-year IHEs and 2005 cohort for 4-year </vt:lpstr>
      <vt:lpstr>Student Migration Data from THECB Statewide Summary, 2011 Fall 2009 to Fall 2010 </vt:lpstr>
      <vt:lpstr>Academic Performance of Transfer Students from Texas Colleges, 2011 Developmental Education vs. No Developmental Education, Fall 2010 </vt:lpstr>
      <vt:lpstr>Academic Performance of Transfer Students from Texas Colleges, 2011 Academic and Technical Associate Degree Transfers, 2010 </vt:lpstr>
      <vt:lpstr>Academic Performance of Transfer Students from Texas Colleges, 2011 Core Curriculum and Field of Study Complete, 2010 </vt:lpstr>
      <vt:lpstr>  Success Data from THECB 6-year graduation rate and persistence for Fall 2004 Cohort</vt:lpstr>
      <vt:lpstr>  Success Data from THECB 6-Year Baccalaureate Graduation Rate of First-time, Full-Time  Degree-seeking Students, 2005 entry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Texas High School Graduates from 2010 Enrolled in Texas Public or Independent Higher Education in 2011 </vt:lpstr>
      <vt:lpstr>Next Steps</vt:lpstr>
      <vt:lpstr>Next Steps</vt:lpstr>
      <vt:lpstr>3-2-1 Debrief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Jeremy</dc:creator>
  <cp:lastModifiedBy>Quinn, Kerry</cp:lastModifiedBy>
  <cp:revision>285</cp:revision>
  <cp:lastPrinted>2012-10-15T15:23:03Z</cp:lastPrinted>
  <dcterms:created xsi:type="dcterms:W3CDTF">2012-06-25T20:11:14Z</dcterms:created>
  <dcterms:modified xsi:type="dcterms:W3CDTF">2012-10-17T14:10:15Z</dcterms:modified>
</cp:coreProperties>
</file>