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11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12.xml" ContentType="application/vnd.openxmlformats-officedocument.presentationml.notesSl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1"/>
  </p:notesMasterIdLst>
  <p:handoutMasterIdLst>
    <p:handoutMasterId r:id="rId32"/>
  </p:handoutMasterIdLst>
  <p:sldIdLst>
    <p:sldId id="256" r:id="rId2"/>
    <p:sldId id="379" r:id="rId3"/>
    <p:sldId id="384" r:id="rId4"/>
    <p:sldId id="391" r:id="rId5"/>
    <p:sldId id="378" r:id="rId6"/>
    <p:sldId id="262" r:id="rId7"/>
    <p:sldId id="394" r:id="rId8"/>
    <p:sldId id="302" r:id="rId9"/>
    <p:sldId id="368" r:id="rId10"/>
    <p:sldId id="350" r:id="rId11"/>
    <p:sldId id="403" r:id="rId12"/>
    <p:sldId id="404" r:id="rId13"/>
    <p:sldId id="406" r:id="rId14"/>
    <p:sldId id="424" r:id="rId15"/>
    <p:sldId id="429" r:id="rId16"/>
    <p:sldId id="386" r:id="rId17"/>
    <p:sldId id="425" r:id="rId18"/>
    <p:sldId id="344" r:id="rId19"/>
    <p:sldId id="381" r:id="rId20"/>
    <p:sldId id="335" r:id="rId21"/>
    <p:sldId id="387" r:id="rId22"/>
    <p:sldId id="375" r:id="rId23"/>
    <p:sldId id="376" r:id="rId24"/>
    <p:sldId id="400" r:id="rId25"/>
    <p:sldId id="377" r:id="rId26"/>
    <p:sldId id="388" r:id="rId27"/>
    <p:sldId id="389" r:id="rId28"/>
    <p:sldId id="399" r:id="rId29"/>
    <p:sldId id="292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ramerKN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EEFF"/>
    <a:srgbClr val="EA157A"/>
    <a:srgbClr val="A8BEF0"/>
    <a:srgbClr val="FFF309"/>
    <a:srgbClr val="00ADDC"/>
    <a:srgbClr val="7FD13B"/>
    <a:srgbClr val="862DDF"/>
    <a:srgbClr val="FFB2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1507" autoAdjust="0"/>
    <p:restoredTop sz="94017" autoAdjust="0"/>
  </p:normalViewPr>
  <p:slideViewPr>
    <p:cSldViewPr snapToGrid="0">
      <p:cViewPr>
        <p:scale>
          <a:sx n="76" d="100"/>
          <a:sy n="76" d="100"/>
        </p:scale>
        <p:origin x="-606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thecb-auvfs41\userfile\APP\PA\Planning\Research%20and%20Eval%20Team\Pathways\El%20Paso%20Pathways\Kick%20Off%20Materials\Figures%20for%20PPT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thecb-auvfs41\userfile\APP\PA\Planning\Research%20and%20Eval%20Team\Pathways\El%20Paso%20Pathways\Kick%20Off%20Materials\Figures%20for%20PPT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thecb-auvfs41\userfile\APP\PA\Planning\Research%20and%20Eval%20Team\Pathways\El%20Paso%20Pathways\Kick%20Off%20Materials\Figures%20for%20PP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thecb-auvfs41\userfile\APP\PA\Planning\Research%20and%20Eval%20Team\Pathways\El%20Paso%20Pathways\Kick%20Off%20Materials\Figures%20for%20PP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thecb-auvfs41\userfile\APP\PA\Planning\Research%20and%20Eval%20Team\Pathways\El%20Paso%20Pathways\Kick%20Off%20Materials\Figures%20for%20PP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thecb-auvfs41\userfile\APP\PA\Planning\Research%20and%20Eval%20Team\Pathways\El%20Paso%20Pathways\Kick%20Off%20Materials\Figures%20for%20PPT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thecb-auvfs41\userfile\APP\PA\Planning\Research%20and%20Eval%20Team\Pathways\El%20Paso%20Pathways\Kick%20Off%20Materials\Figures%20for%20PPT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thecb-auvfs41\userfile\APP\PA\Planning\Research%20and%20Eval%20Team\Pathways\El%20Paso%20Pathways\Kick%20Off%20Materials\Figures%20for%20PP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rgbClr val="7FD13B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862DDF"/>
              </a:solidFill>
            </c:spPr>
          </c:dPt>
          <c:cat>
            <c:strRef>
              <c:f>'Math HS to Dev Ed'!$A$12:$A$13</c:f>
              <c:strCache>
                <c:ptCount val="2"/>
                <c:pt idx="0">
                  <c:v>Developmental Education</c:v>
                </c:pt>
                <c:pt idx="1">
                  <c:v>Credit Courses</c:v>
                </c:pt>
              </c:strCache>
            </c:strRef>
          </c:cat>
          <c:val>
            <c:numRef>
              <c:f>'Math HS to Dev Ed'!$B$12:$B$13</c:f>
              <c:numCache>
                <c:formatCode>0.0%</c:formatCode>
                <c:ptCount val="2"/>
                <c:pt idx="0">
                  <c:v>0.77400000000000002</c:v>
                </c:pt>
                <c:pt idx="1">
                  <c:v>0.105</c:v>
                </c:pt>
              </c:numCache>
            </c:numRef>
          </c:val>
        </c:ser>
        <c:ser>
          <c:idx val="1"/>
          <c:order val="1"/>
          <c:spPr>
            <a:solidFill>
              <a:srgbClr val="00ADDC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B265"/>
              </a:solidFill>
            </c:spPr>
          </c:dPt>
          <c:cat>
            <c:strRef>
              <c:f>'Math HS to Dev Ed'!$A$12:$A$13</c:f>
              <c:strCache>
                <c:ptCount val="2"/>
                <c:pt idx="0">
                  <c:v>Developmental Education</c:v>
                </c:pt>
                <c:pt idx="1">
                  <c:v>Credit Courses</c:v>
                </c:pt>
              </c:strCache>
            </c:strRef>
          </c:cat>
          <c:val>
            <c:numRef>
              <c:f>'Math HS to Dev Ed'!$C$12:$C$13</c:f>
              <c:numCache>
                <c:formatCode>0.0%</c:formatCode>
                <c:ptCount val="2"/>
                <c:pt idx="0">
                  <c:v>0.109</c:v>
                </c:pt>
                <c:pt idx="1">
                  <c:v>8.9999999999999993E-3</c:v>
                </c:pt>
              </c:numCache>
            </c:numRef>
          </c:val>
        </c:ser>
        <c:ser>
          <c:idx val="2"/>
          <c:order val="2"/>
          <c:spPr>
            <a:solidFill>
              <a:srgbClr val="FEB80A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FFF309"/>
              </a:solidFill>
            </c:spPr>
          </c:dPt>
          <c:cat>
            <c:strRef>
              <c:f>'Math HS to Dev Ed'!$A$12:$A$13</c:f>
              <c:strCache>
                <c:ptCount val="2"/>
                <c:pt idx="0">
                  <c:v>Developmental Education</c:v>
                </c:pt>
                <c:pt idx="1">
                  <c:v>Credit Courses</c:v>
                </c:pt>
              </c:strCache>
            </c:strRef>
          </c:cat>
          <c:val>
            <c:numRef>
              <c:f>'Math HS to Dev Ed'!$D$12:$D$13</c:f>
              <c:numCache>
                <c:formatCode>0.0%</c:formatCode>
                <c:ptCount val="2"/>
                <c:pt idx="0">
                  <c:v>0</c:v>
                </c:pt>
                <c:pt idx="1">
                  <c:v>0.02</c:v>
                </c:pt>
              </c:numCache>
            </c:numRef>
          </c:val>
        </c:ser>
        <c:ser>
          <c:idx val="3"/>
          <c:order val="3"/>
          <c:invertIfNegative val="0"/>
          <c:dPt>
            <c:idx val="1"/>
            <c:invertIfNegative val="0"/>
            <c:bubble3D val="0"/>
            <c:spPr>
              <a:solidFill>
                <a:srgbClr val="EA157A"/>
              </a:solidFill>
            </c:spPr>
          </c:dPt>
          <c:cat>
            <c:strRef>
              <c:f>'Math HS to Dev Ed'!$A$12:$A$13</c:f>
              <c:strCache>
                <c:ptCount val="2"/>
                <c:pt idx="0">
                  <c:v>Developmental Education</c:v>
                </c:pt>
                <c:pt idx="1">
                  <c:v>Credit Courses</c:v>
                </c:pt>
              </c:strCache>
            </c:strRef>
          </c:cat>
          <c:val>
            <c:numRef>
              <c:f>'Math HS to Dev Ed'!$E$12:$E$13</c:f>
              <c:numCache>
                <c:formatCode>0.0%</c:formatCode>
                <c:ptCount val="2"/>
                <c:pt idx="0">
                  <c:v>0</c:v>
                </c:pt>
                <c:pt idx="1">
                  <c:v>0.02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4524928"/>
        <c:axId val="94526464"/>
      </c:barChart>
      <c:catAx>
        <c:axId val="94524928"/>
        <c:scaling>
          <c:orientation val="minMax"/>
        </c:scaling>
        <c:delete val="0"/>
        <c:axPos val="b"/>
        <c:majorTickMark val="out"/>
        <c:minorTickMark val="none"/>
        <c:tickLblPos val="nextTo"/>
        <c:crossAx val="94526464"/>
        <c:crosses val="autoZero"/>
        <c:auto val="1"/>
        <c:lblAlgn val="ctr"/>
        <c:lblOffset val="100"/>
        <c:noMultiLvlLbl val="0"/>
      </c:catAx>
      <c:valAx>
        <c:axId val="94526464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94524928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rgbClr val="7FD13B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rgbClr val="EA157A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ADDC"/>
              </a:solidFill>
            </c:spPr>
          </c:dPt>
          <c:cat>
            <c:strRef>
              <c:f>'English HS to College Passing'!$H$9:$H$11</c:f>
              <c:strCache>
                <c:ptCount val="3"/>
                <c:pt idx="0">
                  <c:v>Dev Ed</c:v>
                </c:pt>
                <c:pt idx="1">
                  <c:v>Composition</c:v>
                </c:pt>
                <c:pt idx="2">
                  <c:v>Other</c:v>
                </c:pt>
              </c:strCache>
            </c:strRef>
          </c:cat>
          <c:val>
            <c:numRef>
              <c:f>'English HS to College Passing'!$I$9:$I$11</c:f>
              <c:numCache>
                <c:formatCode>0.0%</c:formatCode>
                <c:ptCount val="3"/>
                <c:pt idx="0">
                  <c:v>0.56100000000000005</c:v>
                </c:pt>
                <c:pt idx="1">
                  <c:v>0.57099999999999995</c:v>
                </c:pt>
                <c:pt idx="2">
                  <c:v>0.70799999999999996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9078912"/>
        <c:axId val="79080448"/>
      </c:barChart>
      <c:catAx>
        <c:axId val="79078912"/>
        <c:scaling>
          <c:orientation val="minMax"/>
        </c:scaling>
        <c:delete val="0"/>
        <c:axPos val="b"/>
        <c:majorTickMark val="out"/>
        <c:minorTickMark val="none"/>
        <c:tickLblPos val="nextTo"/>
        <c:crossAx val="79080448"/>
        <c:crosses val="autoZero"/>
        <c:auto val="1"/>
        <c:lblAlgn val="ctr"/>
        <c:lblOffset val="100"/>
        <c:noMultiLvlLbl val="0"/>
      </c:catAx>
      <c:valAx>
        <c:axId val="79080448"/>
        <c:scaling>
          <c:orientation val="minMax"/>
          <c:max val="1"/>
        </c:scaling>
        <c:delete val="1"/>
        <c:axPos val="l"/>
        <c:majorGridlines/>
        <c:numFmt formatCode="0%" sourceLinked="0"/>
        <c:majorTickMark val="out"/>
        <c:minorTickMark val="none"/>
        <c:tickLblPos val="nextTo"/>
        <c:crossAx val="79078912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rgbClr val="7FD13B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rgbClr val="EA157A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ADDC"/>
              </a:solidFill>
            </c:spPr>
          </c:dPt>
          <c:cat>
            <c:strRef>
              <c:f>'English HS to College Passing'!$O$9:$O$11</c:f>
              <c:strCache>
                <c:ptCount val="3"/>
                <c:pt idx="0">
                  <c:v>Dev Ed</c:v>
                </c:pt>
                <c:pt idx="1">
                  <c:v>Composition</c:v>
                </c:pt>
                <c:pt idx="2">
                  <c:v>Other</c:v>
                </c:pt>
              </c:strCache>
            </c:strRef>
          </c:cat>
          <c:val>
            <c:numRef>
              <c:f>'English HS to College Passing'!$P$9:$P$11</c:f>
              <c:numCache>
                <c:formatCode>0.0%</c:formatCode>
                <c:ptCount val="3"/>
                <c:pt idx="0">
                  <c:v>0.60899999999999999</c:v>
                </c:pt>
                <c:pt idx="1">
                  <c:v>0.67600000000000005</c:v>
                </c:pt>
                <c:pt idx="2">
                  <c:v>0.76100000000000001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9088640"/>
        <c:axId val="81789696"/>
      </c:barChart>
      <c:catAx>
        <c:axId val="79088640"/>
        <c:scaling>
          <c:orientation val="minMax"/>
        </c:scaling>
        <c:delete val="0"/>
        <c:axPos val="b"/>
        <c:majorTickMark val="out"/>
        <c:minorTickMark val="none"/>
        <c:tickLblPos val="nextTo"/>
        <c:crossAx val="81789696"/>
        <c:crosses val="autoZero"/>
        <c:auto val="1"/>
        <c:lblAlgn val="ctr"/>
        <c:lblOffset val="100"/>
        <c:noMultiLvlLbl val="0"/>
      </c:catAx>
      <c:valAx>
        <c:axId val="81789696"/>
        <c:scaling>
          <c:orientation val="minMax"/>
          <c:max val="1"/>
        </c:scaling>
        <c:delete val="1"/>
        <c:axPos val="l"/>
        <c:majorGridlines/>
        <c:numFmt formatCode="0%" sourceLinked="0"/>
        <c:majorTickMark val="out"/>
        <c:minorTickMark val="none"/>
        <c:tickLblPos val="nextTo"/>
        <c:crossAx val="79088640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rgbClr val="7FD13B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rgbClr val="EA157A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ADDC"/>
              </a:solidFill>
            </c:spPr>
          </c:dPt>
          <c:cat>
            <c:strRef>
              <c:f>'English HS to College Passing'!$A$9:$A$11</c:f>
              <c:strCache>
                <c:ptCount val="3"/>
                <c:pt idx="0">
                  <c:v>Dev Ed</c:v>
                </c:pt>
                <c:pt idx="1">
                  <c:v>Composition</c:v>
                </c:pt>
                <c:pt idx="2">
                  <c:v>Other</c:v>
                </c:pt>
              </c:strCache>
            </c:strRef>
          </c:cat>
          <c:val>
            <c:numRef>
              <c:f>'English HS to College Passing'!$B$9:$B$11</c:f>
              <c:numCache>
                <c:formatCode>0.0%</c:formatCode>
                <c:ptCount val="3"/>
                <c:pt idx="0">
                  <c:v>0.77600000000000002</c:v>
                </c:pt>
                <c:pt idx="1">
                  <c:v>0.76500000000000001</c:v>
                </c:pt>
                <c:pt idx="2">
                  <c:v>0.76700000000000002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1814272"/>
        <c:axId val="81815808"/>
      </c:barChart>
      <c:catAx>
        <c:axId val="81814272"/>
        <c:scaling>
          <c:orientation val="minMax"/>
        </c:scaling>
        <c:delete val="0"/>
        <c:axPos val="b"/>
        <c:majorTickMark val="out"/>
        <c:minorTickMark val="none"/>
        <c:tickLblPos val="nextTo"/>
        <c:crossAx val="81815808"/>
        <c:crosses val="autoZero"/>
        <c:auto val="1"/>
        <c:lblAlgn val="ctr"/>
        <c:lblOffset val="100"/>
        <c:noMultiLvlLbl val="0"/>
      </c:catAx>
      <c:valAx>
        <c:axId val="81815808"/>
        <c:scaling>
          <c:orientation val="minMax"/>
          <c:max val="1"/>
          <c:min val="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81814272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rgbClr val="7FD13B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862DDF"/>
              </a:solidFill>
            </c:spPr>
          </c:dPt>
          <c:cat>
            <c:strRef>
              <c:f>'Math HS to Dev Ed'!$H$12:$H$13</c:f>
              <c:strCache>
                <c:ptCount val="2"/>
                <c:pt idx="0">
                  <c:v>Developmental Education</c:v>
                </c:pt>
                <c:pt idx="1">
                  <c:v>Credit Courses</c:v>
                </c:pt>
              </c:strCache>
            </c:strRef>
          </c:cat>
          <c:val>
            <c:numRef>
              <c:f>'Math HS to Dev Ed'!$I$12:$I$13</c:f>
              <c:numCache>
                <c:formatCode>0.0%</c:formatCode>
                <c:ptCount val="2"/>
                <c:pt idx="0">
                  <c:v>0.123</c:v>
                </c:pt>
                <c:pt idx="1">
                  <c:v>0.34300000000000003</c:v>
                </c:pt>
              </c:numCache>
            </c:numRef>
          </c:val>
        </c:ser>
        <c:ser>
          <c:idx val="1"/>
          <c:order val="1"/>
          <c:spPr>
            <a:solidFill>
              <a:srgbClr val="00ADDC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B265"/>
              </a:solidFill>
            </c:spPr>
          </c:dPt>
          <c:cat>
            <c:strRef>
              <c:f>'Math HS to Dev Ed'!$H$12:$H$13</c:f>
              <c:strCache>
                <c:ptCount val="2"/>
                <c:pt idx="0">
                  <c:v>Developmental Education</c:v>
                </c:pt>
                <c:pt idx="1">
                  <c:v>Credit Courses</c:v>
                </c:pt>
              </c:strCache>
            </c:strRef>
          </c:cat>
          <c:val>
            <c:numRef>
              <c:f>'Math HS to Dev Ed'!$J$12:$J$13</c:f>
              <c:numCache>
                <c:formatCode>0.0%</c:formatCode>
                <c:ptCount val="2"/>
                <c:pt idx="0">
                  <c:v>0.47099999999999997</c:v>
                </c:pt>
                <c:pt idx="1">
                  <c:v>3.9E-2</c:v>
                </c:pt>
              </c:numCache>
            </c:numRef>
          </c:val>
        </c:ser>
        <c:ser>
          <c:idx val="2"/>
          <c:order val="2"/>
          <c:spPr>
            <a:solidFill>
              <a:srgbClr val="FEB80A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FFF309"/>
              </a:solidFill>
            </c:spPr>
          </c:dPt>
          <c:cat>
            <c:strRef>
              <c:f>'Math HS to Dev Ed'!$H$12:$H$13</c:f>
              <c:strCache>
                <c:ptCount val="2"/>
                <c:pt idx="0">
                  <c:v>Developmental Education</c:v>
                </c:pt>
                <c:pt idx="1">
                  <c:v>Credit Courses</c:v>
                </c:pt>
              </c:strCache>
            </c:strRef>
          </c:cat>
          <c:val>
            <c:numRef>
              <c:f>'Math HS to Dev Ed'!$K$12:$K$13</c:f>
              <c:numCache>
                <c:formatCode>0.0%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3"/>
          <c:order val="3"/>
          <c:invertIfNegative val="0"/>
          <c:dPt>
            <c:idx val="1"/>
            <c:invertIfNegative val="0"/>
            <c:bubble3D val="0"/>
            <c:spPr>
              <a:solidFill>
                <a:srgbClr val="EA157A"/>
              </a:solidFill>
            </c:spPr>
          </c:dPt>
          <c:cat>
            <c:strRef>
              <c:f>'Math HS to Dev Ed'!$H$12:$H$13</c:f>
              <c:strCache>
                <c:ptCount val="2"/>
                <c:pt idx="0">
                  <c:v>Developmental Education</c:v>
                </c:pt>
                <c:pt idx="1">
                  <c:v>Credit Courses</c:v>
                </c:pt>
              </c:strCache>
            </c:strRef>
          </c:cat>
          <c:val>
            <c:numRef>
              <c:f>'Math HS to Dev Ed'!$L$12:$L$13</c:f>
              <c:numCache>
                <c:formatCode>0.0%</c:formatCode>
                <c:ptCount val="2"/>
                <c:pt idx="0">
                  <c:v>0</c:v>
                </c:pt>
                <c:pt idx="1">
                  <c:v>1.7999999999999999E-2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4550272"/>
        <c:axId val="94556160"/>
      </c:barChart>
      <c:catAx>
        <c:axId val="94550272"/>
        <c:scaling>
          <c:orientation val="minMax"/>
        </c:scaling>
        <c:delete val="0"/>
        <c:axPos val="b"/>
        <c:majorTickMark val="out"/>
        <c:minorTickMark val="none"/>
        <c:tickLblPos val="nextTo"/>
        <c:crossAx val="94556160"/>
        <c:crosses val="autoZero"/>
        <c:auto val="1"/>
        <c:lblAlgn val="ctr"/>
        <c:lblOffset val="100"/>
        <c:noMultiLvlLbl val="0"/>
      </c:catAx>
      <c:valAx>
        <c:axId val="94556160"/>
        <c:scaling>
          <c:orientation val="minMax"/>
          <c:max val="1"/>
        </c:scaling>
        <c:delete val="1"/>
        <c:axPos val="l"/>
        <c:majorGridlines/>
        <c:numFmt formatCode="0%" sourceLinked="0"/>
        <c:majorTickMark val="out"/>
        <c:minorTickMark val="none"/>
        <c:tickLblPos val="nextTo"/>
        <c:crossAx val="94550272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rgbClr val="7FD13B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862DDF"/>
              </a:solidFill>
            </c:spPr>
          </c:dPt>
          <c:cat>
            <c:strRef>
              <c:f>'Math HS "A" to Dev Ed'!$A$12:$A$13</c:f>
              <c:strCache>
                <c:ptCount val="2"/>
                <c:pt idx="0">
                  <c:v>Developmental Education</c:v>
                </c:pt>
                <c:pt idx="1">
                  <c:v>Credit Courses</c:v>
                </c:pt>
              </c:strCache>
            </c:strRef>
          </c:cat>
          <c:val>
            <c:numRef>
              <c:f>'Math HS "A" to Dev Ed'!$B$12:$B$13</c:f>
              <c:numCache>
                <c:formatCode>0.0%</c:formatCode>
                <c:ptCount val="2"/>
                <c:pt idx="0">
                  <c:v>0.09</c:v>
                </c:pt>
                <c:pt idx="1">
                  <c:v>0.44900000000000001</c:v>
                </c:pt>
              </c:numCache>
            </c:numRef>
          </c:val>
        </c:ser>
        <c:ser>
          <c:idx val="1"/>
          <c:order val="1"/>
          <c:spPr>
            <a:solidFill>
              <a:srgbClr val="00ADDC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B265"/>
              </a:solidFill>
            </c:spPr>
          </c:dPt>
          <c:cat>
            <c:strRef>
              <c:f>'Math HS "A" to Dev Ed'!$A$12:$A$13</c:f>
              <c:strCache>
                <c:ptCount val="2"/>
                <c:pt idx="0">
                  <c:v>Developmental Education</c:v>
                </c:pt>
                <c:pt idx="1">
                  <c:v>Credit Courses</c:v>
                </c:pt>
              </c:strCache>
            </c:strRef>
          </c:cat>
          <c:val>
            <c:numRef>
              <c:f>'Math HS "A" to Dev Ed'!$C$12:$C$13</c:f>
              <c:numCache>
                <c:formatCode>0.0%</c:formatCode>
                <c:ptCount val="2"/>
                <c:pt idx="0">
                  <c:v>0.35899999999999999</c:v>
                </c:pt>
                <c:pt idx="1">
                  <c:v>7.6999999999999999E-2</c:v>
                </c:pt>
              </c:numCache>
            </c:numRef>
          </c:val>
        </c:ser>
        <c:ser>
          <c:idx val="2"/>
          <c:order val="2"/>
          <c:spPr>
            <a:solidFill>
              <a:srgbClr val="FEB80A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FFF309"/>
              </a:solidFill>
            </c:spPr>
          </c:dPt>
          <c:cat>
            <c:strRef>
              <c:f>'Math HS "A" to Dev Ed'!$A$12:$A$13</c:f>
              <c:strCache>
                <c:ptCount val="2"/>
                <c:pt idx="0">
                  <c:v>Developmental Education</c:v>
                </c:pt>
                <c:pt idx="1">
                  <c:v>Credit Courses</c:v>
                </c:pt>
              </c:strCache>
            </c:strRef>
          </c:cat>
          <c:val>
            <c:numRef>
              <c:f>'Math HS "A" to Dev Ed'!$D$12:$D$13</c:f>
              <c:numCache>
                <c:formatCode>0.0%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3"/>
          <c:order val="3"/>
          <c:invertIfNegative val="0"/>
          <c:dPt>
            <c:idx val="1"/>
            <c:invertIfNegative val="0"/>
            <c:bubble3D val="0"/>
            <c:spPr>
              <a:solidFill>
                <a:srgbClr val="EA157A"/>
              </a:solidFill>
            </c:spPr>
          </c:dPt>
          <c:cat>
            <c:strRef>
              <c:f>'Math HS "A" to Dev Ed'!$A$12:$A$13</c:f>
              <c:strCache>
                <c:ptCount val="2"/>
                <c:pt idx="0">
                  <c:v>Developmental Education</c:v>
                </c:pt>
                <c:pt idx="1">
                  <c:v>Credit Courses</c:v>
                </c:pt>
              </c:strCache>
            </c:strRef>
          </c:cat>
          <c:val>
            <c:numRef>
              <c:f>'Math HS "A" to Dev Ed'!$E$12:$E$13</c:f>
              <c:numCache>
                <c:formatCode>0.0%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4632576"/>
        <c:axId val="29307264"/>
      </c:barChart>
      <c:catAx>
        <c:axId val="94632576"/>
        <c:scaling>
          <c:orientation val="minMax"/>
        </c:scaling>
        <c:delete val="0"/>
        <c:axPos val="b"/>
        <c:majorTickMark val="out"/>
        <c:minorTickMark val="none"/>
        <c:tickLblPos val="nextTo"/>
        <c:crossAx val="29307264"/>
        <c:crosses val="autoZero"/>
        <c:auto val="1"/>
        <c:lblAlgn val="ctr"/>
        <c:lblOffset val="100"/>
        <c:noMultiLvlLbl val="0"/>
      </c:catAx>
      <c:valAx>
        <c:axId val="29307264"/>
        <c:scaling>
          <c:orientation val="minMax"/>
          <c:max val="1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94632576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1"/>
            <c:bubble3D val="0"/>
            <c:spPr>
              <a:solidFill>
                <a:schemeClr val="accent2"/>
              </a:solidFill>
            </c:spPr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AP English *</c:v>
                </c:pt>
                <c:pt idx="1">
                  <c:v>English IV</c:v>
                </c:pt>
                <c:pt idx="2">
                  <c:v>English III</c:v>
                </c:pt>
                <c:pt idx="3">
                  <c:v>Below English III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640</c:v>
                </c:pt>
                <c:pt idx="1">
                  <c:v>2990</c:v>
                </c:pt>
                <c:pt idx="2">
                  <c:v>240</c:v>
                </c:pt>
                <c:pt idx="3">
                  <c:v>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2"/>
            <c:bubble3D val="0"/>
            <c:spPr>
              <a:solidFill>
                <a:schemeClr val="accent3"/>
              </a:solidFill>
            </c:spPr>
          </c:dPt>
          <c:dPt>
            <c:idx val="3"/>
            <c:bubble3D val="0"/>
            <c:spPr>
              <a:solidFill>
                <a:schemeClr val="accent4"/>
              </a:solidFill>
            </c:spPr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AP English *</c:v>
                </c:pt>
                <c:pt idx="1">
                  <c:v>English IV</c:v>
                </c:pt>
                <c:pt idx="2">
                  <c:v>English III</c:v>
                </c:pt>
                <c:pt idx="3">
                  <c:v>Below English III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713</c:v>
                </c:pt>
                <c:pt idx="1">
                  <c:v>3431</c:v>
                </c:pt>
                <c:pt idx="2">
                  <c:v>420</c:v>
                </c:pt>
                <c:pt idx="3">
                  <c:v>159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AP English *</c:v>
                </c:pt>
                <c:pt idx="1">
                  <c:v>English IV</c:v>
                </c:pt>
                <c:pt idx="2">
                  <c:v>English III</c:v>
                </c:pt>
                <c:pt idx="3">
                  <c:v>Below English III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5147</c:v>
                </c:pt>
                <c:pt idx="1">
                  <c:v>9710</c:v>
                </c:pt>
                <c:pt idx="2">
                  <c:v>849</c:v>
                </c:pt>
                <c:pt idx="3">
                  <c:v>196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rgbClr val="7FD13B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862DDF"/>
              </a:solidFill>
            </c:spPr>
          </c:dPt>
          <c:cat>
            <c:strRef>
              <c:f>'English HS to Dev Ed'!$A$9:$A$10</c:f>
              <c:strCache>
                <c:ptCount val="2"/>
                <c:pt idx="0">
                  <c:v>Dev Ed</c:v>
                </c:pt>
                <c:pt idx="1">
                  <c:v>Credit Courses</c:v>
                </c:pt>
              </c:strCache>
            </c:strRef>
          </c:cat>
          <c:val>
            <c:numRef>
              <c:f>'English HS to Dev Ed'!$B$9:$B$10</c:f>
              <c:numCache>
                <c:formatCode>0.0%</c:formatCode>
                <c:ptCount val="2"/>
                <c:pt idx="0">
                  <c:v>0.51900000000000002</c:v>
                </c:pt>
                <c:pt idx="1">
                  <c:v>0.47099999999999997</c:v>
                </c:pt>
              </c:numCache>
            </c:numRef>
          </c:val>
        </c:ser>
        <c:ser>
          <c:idx val="1"/>
          <c:order val="1"/>
          <c:spPr>
            <a:solidFill>
              <a:srgbClr val="00ADDC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B265"/>
              </a:solidFill>
            </c:spPr>
          </c:dPt>
          <c:cat>
            <c:strRef>
              <c:f>'English HS to Dev Ed'!$A$9:$A$10</c:f>
              <c:strCache>
                <c:ptCount val="2"/>
                <c:pt idx="0">
                  <c:v>Dev Ed</c:v>
                </c:pt>
                <c:pt idx="1">
                  <c:v>Credit Courses</c:v>
                </c:pt>
              </c:strCache>
            </c:strRef>
          </c:cat>
          <c:val>
            <c:numRef>
              <c:f>'English HS to Dev Ed'!$C$9:$C$10</c:f>
              <c:numCache>
                <c:formatCode>0.0%</c:formatCode>
                <c:ptCount val="2"/>
                <c:pt idx="0">
                  <c:v>0</c:v>
                </c:pt>
                <c:pt idx="1">
                  <c:v>0.01</c:v>
                </c:pt>
              </c:numCache>
            </c:numRef>
          </c:val>
        </c:ser>
        <c:ser>
          <c:idx val="2"/>
          <c:order val="2"/>
          <c:spPr>
            <a:solidFill>
              <a:srgbClr val="FEB80A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FFF309"/>
              </a:solidFill>
            </c:spPr>
          </c:dPt>
          <c:cat>
            <c:strRef>
              <c:f>'English HS to Dev Ed'!$A$9:$A$10</c:f>
              <c:strCache>
                <c:ptCount val="2"/>
                <c:pt idx="0">
                  <c:v>Dev Ed</c:v>
                </c:pt>
                <c:pt idx="1">
                  <c:v>Credit Courses</c:v>
                </c:pt>
              </c:strCache>
            </c:strRef>
          </c:cat>
          <c:val>
            <c:numRef>
              <c:f>'English HS to Dev Ed'!$D$9:$D$10</c:f>
              <c:numCache>
                <c:formatCode>General</c:formatCode>
                <c:ptCount val="2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903872"/>
        <c:axId val="49909760"/>
      </c:barChart>
      <c:catAx>
        <c:axId val="49903872"/>
        <c:scaling>
          <c:orientation val="minMax"/>
        </c:scaling>
        <c:delete val="0"/>
        <c:axPos val="b"/>
        <c:majorTickMark val="out"/>
        <c:minorTickMark val="none"/>
        <c:tickLblPos val="nextTo"/>
        <c:crossAx val="49909760"/>
        <c:crosses val="autoZero"/>
        <c:auto val="1"/>
        <c:lblAlgn val="ctr"/>
        <c:lblOffset val="100"/>
        <c:noMultiLvlLbl val="0"/>
      </c:catAx>
      <c:valAx>
        <c:axId val="49909760"/>
        <c:scaling>
          <c:orientation val="minMax"/>
          <c:max val="1"/>
          <c:min val="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49903872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rgbClr val="7FD13B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862DDF"/>
              </a:solidFill>
            </c:spPr>
          </c:dPt>
          <c:cat>
            <c:strRef>
              <c:f>'English HS to Dev Ed'!$H$9:$H$10</c:f>
              <c:strCache>
                <c:ptCount val="2"/>
                <c:pt idx="0">
                  <c:v>Dev Ed</c:v>
                </c:pt>
                <c:pt idx="1">
                  <c:v>Credit Courses</c:v>
                </c:pt>
              </c:strCache>
            </c:strRef>
          </c:cat>
          <c:val>
            <c:numRef>
              <c:f>'English HS to Dev Ed'!$I$9:$I$10</c:f>
              <c:numCache>
                <c:formatCode>0.0%</c:formatCode>
                <c:ptCount val="2"/>
                <c:pt idx="0">
                  <c:v>0.13</c:v>
                </c:pt>
                <c:pt idx="1">
                  <c:v>0.86299999999999999</c:v>
                </c:pt>
              </c:numCache>
            </c:numRef>
          </c:val>
        </c:ser>
        <c:ser>
          <c:idx val="1"/>
          <c:order val="1"/>
          <c:spPr>
            <a:solidFill>
              <a:srgbClr val="00ADDC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B265"/>
              </a:solidFill>
            </c:spPr>
          </c:dPt>
          <c:cat>
            <c:strRef>
              <c:f>'English HS to Dev Ed'!$H$9:$H$10</c:f>
              <c:strCache>
                <c:ptCount val="2"/>
                <c:pt idx="0">
                  <c:v>Dev Ed</c:v>
                </c:pt>
                <c:pt idx="1">
                  <c:v>Credit Courses</c:v>
                </c:pt>
              </c:strCache>
            </c:strRef>
          </c:cat>
          <c:val>
            <c:numRef>
              <c:f>'English HS to Dev Ed'!$J$9:$J$10</c:f>
              <c:numCache>
                <c:formatCode>0.0%</c:formatCode>
                <c:ptCount val="2"/>
                <c:pt idx="0">
                  <c:v>0</c:v>
                </c:pt>
                <c:pt idx="1">
                  <c:v>7.0000000000000001E-3</c:v>
                </c:pt>
              </c:numCache>
            </c:numRef>
          </c:val>
        </c:ser>
        <c:ser>
          <c:idx val="2"/>
          <c:order val="2"/>
          <c:spPr>
            <a:solidFill>
              <a:srgbClr val="FEB80A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FFF309"/>
              </a:solidFill>
            </c:spPr>
          </c:dPt>
          <c:cat>
            <c:strRef>
              <c:f>'English HS to Dev Ed'!$H$9:$H$10</c:f>
              <c:strCache>
                <c:ptCount val="2"/>
                <c:pt idx="0">
                  <c:v>Dev Ed</c:v>
                </c:pt>
                <c:pt idx="1">
                  <c:v>Credit Courses</c:v>
                </c:pt>
              </c:strCache>
            </c:strRef>
          </c:cat>
          <c:val>
            <c:numRef>
              <c:f>'English HS to Dev Ed'!$K$9:$K$10</c:f>
              <c:numCache>
                <c:formatCode>General</c:formatCode>
                <c:ptCount val="2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936256"/>
        <c:axId val="49937792"/>
      </c:barChart>
      <c:catAx>
        <c:axId val="49936256"/>
        <c:scaling>
          <c:orientation val="minMax"/>
        </c:scaling>
        <c:delete val="0"/>
        <c:axPos val="b"/>
        <c:majorTickMark val="out"/>
        <c:minorTickMark val="none"/>
        <c:tickLblPos val="nextTo"/>
        <c:crossAx val="49937792"/>
        <c:crosses val="autoZero"/>
        <c:auto val="1"/>
        <c:lblAlgn val="ctr"/>
        <c:lblOffset val="100"/>
        <c:noMultiLvlLbl val="0"/>
      </c:catAx>
      <c:valAx>
        <c:axId val="49937792"/>
        <c:scaling>
          <c:orientation val="minMax"/>
          <c:max val="1"/>
        </c:scaling>
        <c:delete val="1"/>
        <c:axPos val="l"/>
        <c:majorGridlines/>
        <c:numFmt formatCode="0%" sourceLinked="0"/>
        <c:majorTickMark val="out"/>
        <c:minorTickMark val="none"/>
        <c:tickLblPos val="nextTo"/>
        <c:crossAx val="49936256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rgbClr val="7FD13B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862DDF"/>
              </a:solidFill>
            </c:spPr>
          </c:dPt>
          <c:cat>
            <c:strRef>
              <c:f>'English HS to Dev Ed'!$O$9:$O$10</c:f>
              <c:strCache>
                <c:ptCount val="2"/>
                <c:pt idx="0">
                  <c:v>Dev Ed</c:v>
                </c:pt>
                <c:pt idx="1">
                  <c:v>Credit Courses</c:v>
                </c:pt>
              </c:strCache>
            </c:strRef>
          </c:cat>
          <c:val>
            <c:numRef>
              <c:f>'English HS to Dev Ed'!$P$9:$P$10</c:f>
              <c:numCache>
                <c:formatCode>0.0%</c:formatCode>
                <c:ptCount val="2"/>
                <c:pt idx="0">
                  <c:v>0.49</c:v>
                </c:pt>
                <c:pt idx="1">
                  <c:v>0.495</c:v>
                </c:pt>
              </c:numCache>
            </c:numRef>
          </c:val>
        </c:ser>
        <c:ser>
          <c:idx val="1"/>
          <c:order val="1"/>
          <c:spPr>
            <a:solidFill>
              <a:srgbClr val="00ADDC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B265"/>
              </a:solidFill>
            </c:spPr>
          </c:dPt>
          <c:cat>
            <c:strRef>
              <c:f>'English HS to Dev Ed'!$O$9:$O$10</c:f>
              <c:strCache>
                <c:ptCount val="2"/>
                <c:pt idx="0">
                  <c:v>Dev Ed</c:v>
                </c:pt>
                <c:pt idx="1">
                  <c:v>Credit Courses</c:v>
                </c:pt>
              </c:strCache>
            </c:strRef>
          </c:cat>
          <c:val>
            <c:numRef>
              <c:f>'English HS to Dev Ed'!$Q$9:$Q$10</c:f>
              <c:numCache>
                <c:formatCode>0.0%</c:formatCode>
                <c:ptCount val="2"/>
                <c:pt idx="0">
                  <c:v>0</c:v>
                </c:pt>
                <c:pt idx="1">
                  <c:v>1.4999999999999999E-2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7885952"/>
        <c:axId val="27887488"/>
      </c:barChart>
      <c:catAx>
        <c:axId val="27885952"/>
        <c:scaling>
          <c:orientation val="minMax"/>
        </c:scaling>
        <c:delete val="0"/>
        <c:axPos val="b"/>
        <c:majorTickMark val="out"/>
        <c:minorTickMark val="none"/>
        <c:tickLblPos val="nextTo"/>
        <c:crossAx val="27887488"/>
        <c:crosses val="autoZero"/>
        <c:auto val="1"/>
        <c:lblAlgn val="ctr"/>
        <c:lblOffset val="100"/>
        <c:noMultiLvlLbl val="0"/>
      </c:catAx>
      <c:valAx>
        <c:axId val="27887488"/>
        <c:scaling>
          <c:orientation val="minMax"/>
          <c:max val="1"/>
        </c:scaling>
        <c:delete val="1"/>
        <c:axPos val="l"/>
        <c:majorGridlines/>
        <c:numFmt formatCode="0%" sourceLinked="0"/>
        <c:majorTickMark val="out"/>
        <c:minorTickMark val="none"/>
        <c:tickLblPos val="nextTo"/>
        <c:crossAx val="27885952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B4CD15-7083-4E14-91DD-CD0D43E3688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7ABBAF2-CD41-4D6E-AAE7-6132BCEC3370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Find a student’s highest high school course in a subject area</a:t>
          </a:r>
          <a:endParaRPr lang="en-US" dirty="0">
            <a:solidFill>
              <a:schemeClr val="bg1"/>
            </a:solidFill>
          </a:endParaRPr>
        </a:p>
      </dgm:t>
    </dgm:pt>
    <dgm:pt modelId="{60994493-FBF0-4443-A271-60A0B1B59D4A}" type="parTrans" cxnId="{25D89CCD-F299-4B7C-B566-EF3DAFCF02D4}">
      <dgm:prSet/>
      <dgm:spPr/>
      <dgm:t>
        <a:bodyPr/>
        <a:lstStyle/>
        <a:p>
          <a:endParaRPr lang="en-US"/>
        </a:p>
      </dgm:t>
    </dgm:pt>
    <dgm:pt modelId="{ECBADFFB-6117-47E3-B05F-BF4004ABE906}" type="sibTrans" cxnId="{25D89CCD-F299-4B7C-B566-EF3DAFCF02D4}">
      <dgm:prSet/>
      <dgm:spPr/>
      <dgm:t>
        <a:bodyPr/>
        <a:lstStyle/>
        <a:p>
          <a:endParaRPr lang="en-US"/>
        </a:p>
      </dgm:t>
    </dgm:pt>
    <dgm:pt modelId="{E39243B5-3130-4396-8455-215B17920043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Link the student’s data to  higher education data </a:t>
          </a:r>
          <a:endParaRPr lang="en-US" dirty="0">
            <a:solidFill>
              <a:schemeClr val="bg1"/>
            </a:solidFill>
          </a:endParaRPr>
        </a:p>
      </dgm:t>
    </dgm:pt>
    <dgm:pt modelId="{A8323075-2D15-4EDC-A692-247705B4E358}" type="parTrans" cxnId="{41F3F05E-6AB0-4CA6-90C6-F34E379B0901}">
      <dgm:prSet/>
      <dgm:spPr/>
      <dgm:t>
        <a:bodyPr/>
        <a:lstStyle/>
        <a:p>
          <a:endParaRPr lang="en-US"/>
        </a:p>
      </dgm:t>
    </dgm:pt>
    <dgm:pt modelId="{1A82026C-2845-4182-AE1B-14340D0177BB}" type="sibTrans" cxnId="{41F3F05E-6AB0-4CA6-90C6-F34E379B0901}">
      <dgm:prSet/>
      <dgm:spPr/>
      <dgm:t>
        <a:bodyPr/>
        <a:lstStyle/>
        <a:p>
          <a:endParaRPr lang="en-US"/>
        </a:p>
      </dgm:t>
    </dgm:pt>
    <dgm:pt modelId="{1B1D8AA1-45D5-4689-A45E-978F51B24192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Find the first course  the student took in higher education </a:t>
          </a:r>
          <a:endParaRPr lang="en-US" dirty="0">
            <a:solidFill>
              <a:schemeClr val="bg1"/>
            </a:solidFill>
          </a:endParaRPr>
        </a:p>
      </dgm:t>
    </dgm:pt>
    <dgm:pt modelId="{270FAEB4-A559-4D8E-9801-73BD4E3172E5}" type="parTrans" cxnId="{0627CE24-E03D-4C6F-AFAB-BDF34C6FC480}">
      <dgm:prSet/>
      <dgm:spPr/>
      <dgm:t>
        <a:bodyPr/>
        <a:lstStyle/>
        <a:p>
          <a:endParaRPr lang="en-US"/>
        </a:p>
      </dgm:t>
    </dgm:pt>
    <dgm:pt modelId="{3857ADF5-88ED-420B-8411-568F1D6C3AEB}" type="sibTrans" cxnId="{0627CE24-E03D-4C6F-AFAB-BDF34C6FC480}">
      <dgm:prSet/>
      <dgm:spPr/>
      <dgm:t>
        <a:bodyPr/>
        <a:lstStyle/>
        <a:p>
          <a:endParaRPr lang="en-US"/>
        </a:p>
      </dgm:t>
    </dgm:pt>
    <dgm:pt modelId="{1D42D099-693C-4EA8-B92E-418E274E927F}" type="pres">
      <dgm:prSet presAssocID="{1CB4CD15-7083-4E14-91DD-CD0D43E36883}" presName="Name0" presStyleCnt="0">
        <dgm:presLayoutVars>
          <dgm:dir/>
          <dgm:animLvl val="lvl"/>
          <dgm:resizeHandles val="exact"/>
        </dgm:presLayoutVars>
      </dgm:prSet>
      <dgm:spPr/>
    </dgm:pt>
    <dgm:pt modelId="{08E39E26-EA4F-4513-91D0-DC84124CB8C6}" type="pres">
      <dgm:prSet presAssocID="{57ABBAF2-CD41-4D6E-AAE7-6132BCEC3370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AC810E-28CD-4285-ACE2-B6B6D6B2E772}" type="pres">
      <dgm:prSet presAssocID="{ECBADFFB-6117-47E3-B05F-BF4004ABE906}" presName="parTxOnlySpace" presStyleCnt="0"/>
      <dgm:spPr/>
    </dgm:pt>
    <dgm:pt modelId="{75B24E7B-0DBA-47BA-B009-C32DCD1C17A8}" type="pres">
      <dgm:prSet presAssocID="{E39243B5-3130-4396-8455-215B17920043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71B76C-F06B-4199-9317-B11EA92AEE98}" type="pres">
      <dgm:prSet presAssocID="{1A82026C-2845-4182-AE1B-14340D0177BB}" presName="parTxOnlySpace" presStyleCnt="0"/>
      <dgm:spPr/>
    </dgm:pt>
    <dgm:pt modelId="{E2C70542-4D0A-4811-81E0-D87749AA6D82}" type="pres">
      <dgm:prSet presAssocID="{1B1D8AA1-45D5-4689-A45E-978F51B24192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6788D9D-0374-4D27-9F3C-3ECA51779424}" type="presOf" srcId="{E39243B5-3130-4396-8455-215B17920043}" destId="{75B24E7B-0DBA-47BA-B009-C32DCD1C17A8}" srcOrd="0" destOrd="0" presId="urn:microsoft.com/office/officeart/2005/8/layout/chevron1"/>
    <dgm:cxn modelId="{05B0B767-ECAC-47EB-9D2D-8F3C06D8C339}" type="presOf" srcId="{1CB4CD15-7083-4E14-91DD-CD0D43E36883}" destId="{1D42D099-693C-4EA8-B92E-418E274E927F}" srcOrd="0" destOrd="0" presId="urn:microsoft.com/office/officeart/2005/8/layout/chevron1"/>
    <dgm:cxn modelId="{41F3F05E-6AB0-4CA6-90C6-F34E379B0901}" srcId="{1CB4CD15-7083-4E14-91DD-CD0D43E36883}" destId="{E39243B5-3130-4396-8455-215B17920043}" srcOrd="1" destOrd="0" parTransId="{A8323075-2D15-4EDC-A692-247705B4E358}" sibTransId="{1A82026C-2845-4182-AE1B-14340D0177BB}"/>
    <dgm:cxn modelId="{0627CE24-E03D-4C6F-AFAB-BDF34C6FC480}" srcId="{1CB4CD15-7083-4E14-91DD-CD0D43E36883}" destId="{1B1D8AA1-45D5-4689-A45E-978F51B24192}" srcOrd="2" destOrd="0" parTransId="{270FAEB4-A559-4D8E-9801-73BD4E3172E5}" sibTransId="{3857ADF5-88ED-420B-8411-568F1D6C3AEB}"/>
    <dgm:cxn modelId="{4E11EEEE-CB25-474B-9534-0607B5605180}" type="presOf" srcId="{1B1D8AA1-45D5-4689-A45E-978F51B24192}" destId="{E2C70542-4D0A-4811-81E0-D87749AA6D82}" srcOrd="0" destOrd="0" presId="urn:microsoft.com/office/officeart/2005/8/layout/chevron1"/>
    <dgm:cxn modelId="{C897BE83-6B7B-4136-A840-D73E73C43CC2}" type="presOf" srcId="{57ABBAF2-CD41-4D6E-AAE7-6132BCEC3370}" destId="{08E39E26-EA4F-4513-91D0-DC84124CB8C6}" srcOrd="0" destOrd="0" presId="urn:microsoft.com/office/officeart/2005/8/layout/chevron1"/>
    <dgm:cxn modelId="{25D89CCD-F299-4B7C-B566-EF3DAFCF02D4}" srcId="{1CB4CD15-7083-4E14-91DD-CD0D43E36883}" destId="{57ABBAF2-CD41-4D6E-AAE7-6132BCEC3370}" srcOrd="0" destOrd="0" parTransId="{60994493-FBF0-4443-A271-60A0B1B59D4A}" sibTransId="{ECBADFFB-6117-47E3-B05F-BF4004ABE906}"/>
    <dgm:cxn modelId="{E8CFC310-1921-47B0-B826-1BB767AFEBB5}" type="presParOf" srcId="{1D42D099-693C-4EA8-B92E-418E274E927F}" destId="{08E39E26-EA4F-4513-91D0-DC84124CB8C6}" srcOrd="0" destOrd="0" presId="urn:microsoft.com/office/officeart/2005/8/layout/chevron1"/>
    <dgm:cxn modelId="{4F3AD024-1BCA-4260-966F-6E2615B8105C}" type="presParOf" srcId="{1D42D099-693C-4EA8-B92E-418E274E927F}" destId="{1EAC810E-28CD-4285-ACE2-B6B6D6B2E772}" srcOrd="1" destOrd="0" presId="urn:microsoft.com/office/officeart/2005/8/layout/chevron1"/>
    <dgm:cxn modelId="{9FD3110D-6AF1-4407-B012-D86D3E86CD80}" type="presParOf" srcId="{1D42D099-693C-4EA8-B92E-418E274E927F}" destId="{75B24E7B-0DBA-47BA-B009-C32DCD1C17A8}" srcOrd="2" destOrd="0" presId="urn:microsoft.com/office/officeart/2005/8/layout/chevron1"/>
    <dgm:cxn modelId="{A6F254DA-ED3A-40A8-BAEA-941004CCC5B4}" type="presParOf" srcId="{1D42D099-693C-4EA8-B92E-418E274E927F}" destId="{3871B76C-F06B-4199-9317-B11EA92AEE98}" srcOrd="3" destOrd="0" presId="urn:microsoft.com/office/officeart/2005/8/layout/chevron1"/>
    <dgm:cxn modelId="{A1F311DB-E217-4A17-81E1-5BC78468CE4F}" type="presParOf" srcId="{1D42D099-693C-4EA8-B92E-418E274E927F}" destId="{E2C70542-4D0A-4811-81E0-D87749AA6D82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513"/>
          </a:xfrm>
          <a:prstGeom prst="rect">
            <a:avLst/>
          </a:prstGeom>
        </p:spPr>
        <p:txBody>
          <a:bodyPr vert="horz" lIns="90059" tIns="45030" rIns="90059" bIns="4503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513"/>
          </a:xfrm>
          <a:prstGeom prst="rect">
            <a:avLst/>
          </a:prstGeom>
        </p:spPr>
        <p:txBody>
          <a:bodyPr vert="horz" lIns="90059" tIns="45030" rIns="90059" bIns="45030" rtlCol="0"/>
          <a:lstStyle>
            <a:lvl1pPr algn="r">
              <a:defRPr sz="1200"/>
            </a:lvl1pPr>
          </a:lstStyle>
          <a:p>
            <a:fld id="{D6331B1C-4A12-4AD0-993E-462E9EEB943D}" type="datetimeFigureOut">
              <a:rPr lang="en-US" smtClean="0"/>
              <a:pPr/>
              <a:t>3/30/2012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4926"/>
            <a:ext cx="2971800" cy="457513"/>
          </a:xfrm>
          <a:prstGeom prst="rect">
            <a:avLst/>
          </a:prstGeom>
        </p:spPr>
        <p:txBody>
          <a:bodyPr vert="horz" lIns="90059" tIns="45030" rIns="90059" bIns="4503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4926"/>
            <a:ext cx="2971800" cy="457513"/>
          </a:xfrm>
          <a:prstGeom prst="rect">
            <a:avLst/>
          </a:prstGeom>
        </p:spPr>
        <p:txBody>
          <a:bodyPr vert="horz" lIns="90059" tIns="45030" rIns="90059" bIns="45030" rtlCol="0" anchor="b"/>
          <a:lstStyle>
            <a:lvl1pPr algn="r">
              <a:defRPr sz="1200"/>
            </a:lvl1pPr>
          </a:lstStyle>
          <a:p>
            <a:fld id="{90327675-7C5C-4542-AE63-09CF18302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295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0059" tIns="45030" rIns="90059" bIns="4503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0059" tIns="45030" rIns="90059" bIns="45030" rtlCol="0"/>
          <a:lstStyle>
            <a:lvl1pPr algn="r">
              <a:defRPr sz="1200"/>
            </a:lvl1pPr>
          </a:lstStyle>
          <a:p>
            <a:fld id="{1D73FBCA-A420-487C-A376-9B825501EB8D}" type="datetimeFigureOut">
              <a:rPr lang="en-US" smtClean="0"/>
              <a:pPr/>
              <a:t>3/30/2012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059" tIns="45030" rIns="90059" bIns="4503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0059" tIns="45030" rIns="90059" bIns="4503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7200"/>
          </a:xfrm>
          <a:prstGeom prst="rect">
            <a:avLst/>
          </a:prstGeom>
        </p:spPr>
        <p:txBody>
          <a:bodyPr vert="horz" lIns="90059" tIns="45030" rIns="90059" bIns="4503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4"/>
            <a:ext cx="2971800" cy="457200"/>
          </a:xfrm>
          <a:prstGeom prst="rect">
            <a:avLst/>
          </a:prstGeom>
        </p:spPr>
        <p:txBody>
          <a:bodyPr vert="horz" lIns="90059" tIns="45030" rIns="90059" bIns="45030" rtlCol="0" anchor="b"/>
          <a:lstStyle>
            <a:lvl1pPr algn="r">
              <a:defRPr sz="1200"/>
            </a:lvl1pPr>
          </a:lstStyle>
          <a:p>
            <a:fld id="{CC3304AF-5069-478A-94F5-7D15E98935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946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304AF-5069-478A-94F5-7D15E98935C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does the asterisk mean?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03C60-EA84-4531-B797-9A392F76972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683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304AF-5069-478A-94F5-7D15E98935C5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304AF-5069-478A-94F5-7D15E98935C5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304AF-5069-478A-94F5-7D15E98935C5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1. Secondary and postsecondary education partners agree to share student level data.</a:t>
            </a:r>
          </a:p>
          <a:p>
            <a:r>
              <a:rPr lang="en-US" dirty="0" smtClean="0"/>
              <a:t>2. Partners assign faculty members to meet on a monthly basis. </a:t>
            </a:r>
          </a:p>
          <a:p>
            <a:r>
              <a:rPr lang="en-US" dirty="0" smtClean="0"/>
              <a:t>3. The data is used to generate reports for faculty teams.</a:t>
            </a:r>
          </a:p>
          <a:p>
            <a:r>
              <a:rPr lang="en-US" dirty="0" smtClean="0"/>
              <a:t>4. The faculty teams use the data to fuel interventions designed to increase student success. 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304AF-5069-478A-94F5-7D15E98935C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9437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304AF-5069-478A-94F5-7D15E98935C5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304AF-5069-478A-94F5-7D15E98935C5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304AF-5069-478A-94F5-7D15E98935C5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</a:t>
            </a:r>
            <a:r>
              <a:rPr lang="en-US" baseline="0" dirty="0" smtClean="0"/>
              <a:t> of Group Norms in Binder!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304AF-5069-478A-94F5-7D15E98935C5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304AF-5069-478A-94F5-7D15E98935C5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304AF-5069-478A-94F5-7D15E98935C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304AF-5069-478A-94F5-7D15E98935C5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304AF-5069-478A-94F5-7D15E98935C5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304AF-5069-478A-94F5-7D15E98935C5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304AF-5069-478A-94F5-7D15E98935C5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304AF-5069-478A-94F5-7D15E98935C5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304AF-5069-478A-94F5-7D15E98935C5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304AF-5069-478A-94F5-7D15E98935C5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304AF-5069-478A-94F5-7D15E98935C5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304AF-5069-478A-94F5-7D15E98935C5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Since 2004, the THECB has used a Secure File Transfer Process (SFTP).</a:t>
            </a:r>
          </a:p>
          <a:p>
            <a:r>
              <a:rPr lang="en-US" dirty="0" smtClean="0"/>
              <a:t>Each partner institution will be given a unique username and password  to transmit data.</a:t>
            </a:r>
          </a:p>
          <a:p>
            <a:r>
              <a:rPr lang="en-US" dirty="0" smtClean="0"/>
              <a:t>This process is currently used for all sensitive data transmissions to the THECB. </a:t>
            </a:r>
          </a:p>
          <a:p>
            <a:r>
              <a:rPr lang="en-US" dirty="0" smtClean="0"/>
              <a:t>Only THECB staff have access to student-level Pathways data.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304AF-5069-478A-94F5-7D15E98935C5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304AF-5069-478A-94F5-7D15E98935C5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304AF-5069-478A-94F5-7D15E98935C5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304AF-5069-478A-94F5-7D15E98935C5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304AF-5069-478A-94F5-7D15E98935C5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99B61A-3EA4-41FF-88CB-A9E200336801}" type="datetimeFigureOut">
              <a:rPr lang="en-US" smtClean="0"/>
              <a:pPr/>
              <a:t>3/30/2012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D688C-3CE8-4600-87E8-1EB7D1C1816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99B61A-3EA4-41FF-88CB-A9E200336801}" type="datetimeFigureOut">
              <a:rPr lang="en-US" smtClean="0"/>
              <a:pPr/>
              <a:t>3/30/2012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D688C-3CE8-4600-87E8-1EB7D1C181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99B61A-3EA4-41FF-88CB-A9E200336801}" type="datetimeFigureOut">
              <a:rPr lang="en-US" smtClean="0"/>
              <a:pPr/>
              <a:t>3/30/2012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D688C-3CE8-4600-87E8-1EB7D1C181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99B61A-3EA4-41FF-88CB-A9E200336801}" type="datetimeFigureOut">
              <a:rPr lang="en-US" smtClean="0"/>
              <a:pPr/>
              <a:t>3/30/2012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D688C-3CE8-4600-87E8-1EB7D1C181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99B61A-3EA4-41FF-88CB-A9E200336801}" type="datetimeFigureOut">
              <a:rPr lang="en-US" smtClean="0"/>
              <a:pPr/>
              <a:t>3/30/2012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D688C-3CE8-4600-87E8-1EB7D1C1816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99B61A-3EA4-41FF-88CB-A9E200336801}" type="datetimeFigureOut">
              <a:rPr lang="en-US" smtClean="0"/>
              <a:pPr/>
              <a:t>3/30/2012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D688C-3CE8-4600-87E8-1EB7D1C181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99B61A-3EA4-41FF-88CB-A9E200336801}" type="datetimeFigureOut">
              <a:rPr lang="en-US" smtClean="0"/>
              <a:pPr/>
              <a:t>3/30/2012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D688C-3CE8-4600-87E8-1EB7D1C1816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99B61A-3EA4-41FF-88CB-A9E200336801}" type="datetimeFigureOut">
              <a:rPr lang="en-US" smtClean="0"/>
              <a:pPr/>
              <a:t>3/30/2012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D688C-3CE8-4600-87E8-1EB7D1C181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99B61A-3EA4-41FF-88CB-A9E200336801}" type="datetimeFigureOut">
              <a:rPr lang="en-US" smtClean="0"/>
              <a:pPr/>
              <a:t>3/30/2012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D688C-3CE8-4600-87E8-1EB7D1C181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99B61A-3EA4-41FF-88CB-A9E200336801}" type="datetimeFigureOut">
              <a:rPr lang="en-US" smtClean="0"/>
              <a:pPr/>
              <a:t>3/30/2012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D688C-3CE8-4600-87E8-1EB7D1C181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899B61A-3EA4-41FF-88CB-A9E200336801}" type="datetimeFigureOut">
              <a:rPr lang="en-US" smtClean="0"/>
              <a:pPr/>
              <a:t>3/30/2012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EF0D688C-3CE8-4600-87E8-1EB7D1C181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899B61A-3EA4-41FF-88CB-A9E200336801}" type="datetimeFigureOut">
              <a:rPr lang="en-US" smtClean="0"/>
              <a:pPr/>
              <a:t>3/30/2012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EF0D688C-3CE8-4600-87E8-1EB7D1C181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mailto:julie.eklund@thecb.state.tx.us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risten.kramer@thecb.state.tx.u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 Paso</a:t>
            </a:r>
            <a:br>
              <a:rPr lang="en-US" dirty="0" smtClean="0"/>
            </a:br>
            <a:r>
              <a:rPr lang="en-US" dirty="0" smtClean="0"/>
              <a:t>Pathways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762000"/>
            <a:ext cx="7772400" cy="3581400"/>
          </a:xfrm>
        </p:spPr>
        <p:txBody>
          <a:bodyPr>
            <a:normAutofit/>
          </a:bodyPr>
          <a:lstStyle/>
          <a:p>
            <a:r>
              <a:rPr lang="en-US" dirty="0" smtClean="0"/>
              <a:t>January 23, 2012	</a:t>
            </a:r>
          </a:p>
          <a:p>
            <a:r>
              <a:rPr lang="en-US" dirty="0" smtClean="0"/>
              <a:t>El Paso, </a:t>
            </a:r>
            <a:r>
              <a:rPr lang="en-US" dirty="0" err="1" smtClean="0"/>
              <a:t>Tx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Streamlining Transitions Through Vertical Alignment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46593"/>
            <a:ext cx="7772400" cy="914400"/>
          </a:xfrm>
        </p:spPr>
        <p:txBody>
          <a:bodyPr>
            <a:noAutofit/>
          </a:bodyPr>
          <a:lstStyle/>
          <a:p>
            <a:pPr algn="ctr"/>
            <a:r>
              <a:rPr lang="en-US" sz="2000" dirty="0" smtClean="0"/>
              <a:t>First College Math Course at a Higher Ed Institution</a:t>
            </a:r>
            <a:br>
              <a:rPr lang="en-US" sz="2000" dirty="0" smtClean="0"/>
            </a:br>
            <a:r>
              <a:rPr lang="en-US" sz="2000" dirty="0" smtClean="0"/>
              <a:t> Students who Passed Algebra 2 with an ‘A’ in High School</a:t>
            </a:r>
            <a:br>
              <a:rPr lang="en-US" sz="2000" dirty="0" smtClean="0"/>
            </a:br>
            <a:r>
              <a:rPr lang="en-US" sz="2000" i="1" dirty="0" smtClean="0"/>
              <a:t>H.S. Graduates FY 2005-2007</a:t>
            </a:r>
            <a:endParaRPr lang="en-US" sz="2000" i="1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162246"/>
              </p:ext>
            </p:extLst>
          </p:nvPr>
        </p:nvGraphicFramePr>
        <p:xfrm>
          <a:off x="924693" y="1629697"/>
          <a:ext cx="3990975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2330251" y="1498148"/>
            <a:ext cx="1784555" cy="330169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 spc="-100" baseline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2000" dirty="0"/>
              <a:t>4</a:t>
            </a:r>
            <a:r>
              <a:rPr lang="en-US" sz="2000" dirty="0" smtClean="0"/>
              <a:t>-Year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6295100" y="2310582"/>
            <a:ext cx="186813" cy="185758"/>
          </a:xfrm>
          <a:prstGeom prst="rect">
            <a:avLst/>
          </a:prstGeom>
          <a:solidFill>
            <a:srgbClr val="862DD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295099" y="2704856"/>
            <a:ext cx="186813" cy="185758"/>
          </a:xfrm>
          <a:prstGeom prst="rect">
            <a:avLst/>
          </a:prstGeom>
          <a:solidFill>
            <a:srgbClr val="FFB265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295098" y="3099130"/>
            <a:ext cx="186813" cy="185758"/>
          </a:xfrm>
          <a:prstGeom prst="rect">
            <a:avLst/>
          </a:prstGeom>
          <a:solidFill>
            <a:srgbClr val="7FD13B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295097" y="3493404"/>
            <a:ext cx="186813" cy="185758"/>
          </a:xfrm>
          <a:prstGeom prst="rect">
            <a:avLst/>
          </a:prstGeom>
          <a:solidFill>
            <a:srgbClr val="00ADD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295100" y="3887678"/>
            <a:ext cx="186813" cy="185758"/>
          </a:xfrm>
          <a:prstGeom prst="rect">
            <a:avLst/>
          </a:prstGeom>
          <a:solidFill>
            <a:srgbClr val="FFF30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295100" y="4281954"/>
            <a:ext cx="186813" cy="185758"/>
          </a:xfrm>
          <a:prstGeom prst="rect">
            <a:avLst/>
          </a:prstGeom>
          <a:solidFill>
            <a:srgbClr val="EA157A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452417" y="2249477"/>
            <a:ext cx="2219636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1600" dirty="0" smtClean="0"/>
              <a:t>Basic Math</a:t>
            </a:r>
          </a:p>
          <a:p>
            <a:pPr>
              <a:spcBef>
                <a:spcPts val="1200"/>
              </a:spcBef>
            </a:pPr>
            <a:r>
              <a:rPr lang="en-US" sz="1600" dirty="0" smtClean="0"/>
              <a:t>Intermediate Math</a:t>
            </a:r>
          </a:p>
          <a:p>
            <a:pPr>
              <a:spcBef>
                <a:spcPts val="1200"/>
              </a:spcBef>
            </a:pPr>
            <a:r>
              <a:rPr lang="en-US" sz="1600" dirty="0" smtClean="0"/>
              <a:t>College Algebra</a:t>
            </a:r>
          </a:p>
          <a:p>
            <a:pPr>
              <a:spcBef>
                <a:spcPts val="1200"/>
              </a:spcBef>
            </a:pPr>
            <a:r>
              <a:rPr lang="en-US" sz="1600" dirty="0" smtClean="0"/>
              <a:t>Pre-Calculus</a:t>
            </a:r>
          </a:p>
          <a:p>
            <a:pPr>
              <a:spcBef>
                <a:spcPts val="1200"/>
              </a:spcBef>
            </a:pPr>
            <a:r>
              <a:rPr lang="en-US" sz="1600" dirty="0" smtClean="0"/>
              <a:t>Calculus</a:t>
            </a:r>
          </a:p>
          <a:p>
            <a:pPr>
              <a:spcBef>
                <a:spcPts val="1200"/>
              </a:spcBef>
            </a:pPr>
            <a:r>
              <a:rPr lang="en-US" sz="1600" dirty="0" smtClean="0"/>
              <a:t>Other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2109020" y="3401617"/>
            <a:ext cx="816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44.9%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642852" y="3007343"/>
            <a:ext cx="816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52.6%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Example of </a:t>
            </a:r>
            <a:r>
              <a:rPr lang="en-US" dirty="0" err="1" smtClean="0"/>
              <a:t>english</a:t>
            </a:r>
            <a:r>
              <a:rPr lang="en-US" dirty="0" smtClean="0"/>
              <a:t> iv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cap="all" dirty="0" smtClean="0">
                <a:solidFill>
                  <a:schemeClr val="tx2">
                    <a:satMod val="200000"/>
                  </a:schemeClr>
                </a:solidFill>
                <a:effectLst>
                  <a:reflection blurRad="12700" stA="34000" endA="740" endPos="53000" dir="5400000" sy="-100000" algn="bl" rotWithShape="0"/>
                </a:effectLst>
                <a:latin typeface="+mj-lt"/>
                <a:ea typeface="+mj-ea"/>
                <a:cs typeface="+mj-cs"/>
              </a:rPr>
              <a:t>DATA:</a:t>
            </a:r>
            <a:endParaRPr lang="en-US" sz="3200" b="1" cap="all" dirty="0">
              <a:solidFill>
                <a:schemeClr val="tx2">
                  <a:satMod val="200000"/>
                </a:schemeClr>
              </a:solidFill>
              <a:effectLst>
                <a:reflection blurRad="12700" stA="34000" endA="740" endPos="53000" dir="5400000" sy="-100000" algn="bl" rotWithShape="0"/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5269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Highest H.S. English Course Taken by Students Entering Community College</a:t>
            </a:r>
            <a:endParaRPr lang="en-US" sz="2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933913" y="1504951"/>
            <a:ext cx="1927273" cy="639762"/>
          </a:xfrm>
        </p:spPr>
        <p:txBody>
          <a:bodyPr/>
          <a:lstStyle/>
          <a:p>
            <a:r>
              <a:rPr lang="en-US" dirty="0" smtClean="0"/>
              <a:t>Location A 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>
          <a:xfrm>
            <a:off x="3682539" y="2842135"/>
            <a:ext cx="2001582" cy="639762"/>
          </a:xfrm>
        </p:spPr>
        <p:txBody>
          <a:bodyPr/>
          <a:lstStyle/>
          <a:p>
            <a:r>
              <a:rPr lang="en-US" dirty="0" smtClean="0"/>
              <a:t>Location B 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947185999"/>
              </p:ext>
            </p:extLst>
          </p:nvPr>
        </p:nvGraphicFramePr>
        <p:xfrm>
          <a:off x="-8320" y="2025446"/>
          <a:ext cx="3657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ontent Placeholder 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647862978"/>
              </p:ext>
            </p:extLst>
          </p:nvPr>
        </p:nvGraphicFramePr>
        <p:xfrm>
          <a:off x="2726711" y="3362633"/>
          <a:ext cx="3657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88079" y="6270077"/>
            <a:ext cx="7272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 English*	English IV	English III		Below English III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35516" y="6365870"/>
            <a:ext cx="186813" cy="185758"/>
          </a:xfrm>
          <a:prstGeom prst="rect">
            <a:avLst/>
          </a:prstGeom>
          <a:solidFill>
            <a:srgbClr val="7FD13B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400886" y="6365870"/>
            <a:ext cx="186813" cy="185758"/>
          </a:xfrm>
          <a:prstGeom prst="rect">
            <a:avLst/>
          </a:prstGeom>
          <a:solidFill>
            <a:srgbClr val="FFB265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233572" y="6365870"/>
            <a:ext cx="186813" cy="185758"/>
          </a:xfrm>
          <a:prstGeom prst="rect">
            <a:avLst/>
          </a:prstGeom>
          <a:solidFill>
            <a:srgbClr val="00ADD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568201" y="6365870"/>
            <a:ext cx="186813" cy="185758"/>
          </a:xfrm>
          <a:prstGeom prst="rect">
            <a:avLst/>
          </a:prstGeom>
          <a:solidFill>
            <a:srgbClr val="EA157A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3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8566536"/>
              </p:ext>
            </p:extLst>
          </p:nvPr>
        </p:nvGraphicFramePr>
        <p:xfrm>
          <a:off x="5486400" y="2041471"/>
          <a:ext cx="3657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Text Placeholder 7"/>
          <p:cNvSpPr txBox="1">
            <a:spLocks/>
          </p:cNvSpPr>
          <p:nvPr/>
        </p:nvSpPr>
        <p:spPr>
          <a:xfrm>
            <a:off x="6390889" y="1490200"/>
            <a:ext cx="2001582" cy="639762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73152" indent="0" algn="l" rtl="0" eaLnBrk="1" latinLnBrk="0" hangingPunct="1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None/>
              <a:defRPr kumimoji="0" sz="24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740664" indent="-28575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1872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3"/>
              <a:buNone/>
              <a:defRPr kumimoji="0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13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99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19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3976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/>
              <a:t>Location C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99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344920"/>
            <a:ext cx="7772400" cy="914400"/>
          </a:xfrm>
        </p:spPr>
        <p:txBody>
          <a:bodyPr/>
          <a:lstStyle/>
          <a:p>
            <a:pPr algn="ctr"/>
            <a:r>
              <a:rPr lang="en-US" sz="2000" dirty="0" smtClean="0"/>
              <a:t>First College English Course at a 2-year institution</a:t>
            </a:r>
            <a:br>
              <a:rPr lang="en-US" sz="2000" dirty="0" smtClean="0"/>
            </a:br>
            <a:r>
              <a:rPr lang="en-US" sz="2000" dirty="0" smtClean="0"/>
              <a:t>Students who Passed English IV in High School</a:t>
            </a:r>
            <a:br>
              <a:rPr lang="en-US" sz="2000" dirty="0" smtClean="0"/>
            </a:br>
            <a:r>
              <a:rPr lang="en-US" sz="2000" i="1" dirty="0" smtClean="0"/>
              <a:t>H.S. Graduates FY 2005-2007</a:t>
            </a:r>
            <a:endParaRPr lang="en-US" sz="2000" i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273272" y="1396802"/>
            <a:ext cx="1912382" cy="639762"/>
          </a:xfrm>
        </p:spPr>
        <p:txBody>
          <a:bodyPr/>
          <a:lstStyle/>
          <a:p>
            <a:r>
              <a:rPr lang="en-US" dirty="0" smtClean="0"/>
              <a:t>Location A 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>
          <a:xfrm>
            <a:off x="4025591" y="1367302"/>
            <a:ext cx="1706614" cy="639762"/>
          </a:xfrm>
        </p:spPr>
        <p:txBody>
          <a:bodyPr/>
          <a:lstStyle/>
          <a:p>
            <a:r>
              <a:rPr lang="en-US" dirty="0" smtClean="0"/>
              <a:t>Location B</a:t>
            </a:r>
            <a:endParaRPr lang="en-US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8438026"/>
              </p:ext>
            </p:extLst>
          </p:nvPr>
        </p:nvGraphicFramePr>
        <p:xfrm>
          <a:off x="68825" y="1686240"/>
          <a:ext cx="3441289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1618508"/>
              </p:ext>
            </p:extLst>
          </p:nvPr>
        </p:nvGraphicFramePr>
        <p:xfrm>
          <a:off x="3486916" y="1730484"/>
          <a:ext cx="2805728" cy="48325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2766454"/>
              </p:ext>
            </p:extLst>
          </p:nvPr>
        </p:nvGraphicFramePr>
        <p:xfrm>
          <a:off x="6259613" y="1725864"/>
          <a:ext cx="2807208" cy="4837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Text Placeholder 5"/>
          <p:cNvSpPr txBox="1">
            <a:spLocks/>
          </p:cNvSpPr>
          <p:nvPr/>
        </p:nvSpPr>
        <p:spPr>
          <a:xfrm>
            <a:off x="6842532" y="1372217"/>
            <a:ext cx="1706614" cy="639762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73152" indent="0" algn="l" rtl="0" eaLnBrk="1" latinLnBrk="0" hangingPunct="1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None/>
              <a:defRPr kumimoji="0" sz="24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740664" indent="-28575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1872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3"/>
              <a:buNone/>
              <a:defRPr kumimoji="0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13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99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19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3976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/>
              <a:t>Location C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88079" y="6496213"/>
            <a:ext cx="7272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Developmental Education		Composition		Other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389950" y="6588000"/>
            <a:ext cx="186813" cy="185758"/>
          </a:xfrm>
          <a:prstGeom prst="rect">
            <a:avLst/>
          </a:prstGeom>
          <a:solidFill>
            <a:srgbClr val="7FD13B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128308" y="6588000"/>
            <a:ext cx="186813" cy="185758"/>
          </a:xfrm>
          <a:prstGeom prst="rect">
            <a:avLst/>
          </a:prstGeom>
          <a:solidFill>
            <a:srgbClr val="00ADD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28301" y="6588000"/>
            <a:ext cx="186813" cy="185758"/>
          </a:xfrm>
          <a:prstGeom prst="rect">
            <a:avLst/>
          </a:prstGeom>
          <a:solidFill>
            <a:srgbClr val="862DD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135625" y="3071270"/>
            <a:ext cx="816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44.9%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389237" y="3440602"/>
            <a:ext cx="816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48.1%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903405" y="4639514"/>
            <a:ext cx="816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13.0%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181599" y="1886484"/>
            <a:ext cx="816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87.0%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685934" y="3457496"/>
            <a:ext cx="816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49.0%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954296" y="3386673"/>
            <a:ext cx="816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51.0%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9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3" y="344920"/>
            <a:ext cx="8383537" cy="914400"/>
          </a:xfrm>
        </p:spPr>
        <p:txBody>
          <a:bodyPr/>
          <a:lstStyle/>
          <a:p>
            <a:pPr algn="ctr"/>
            <a:r>
              <a:rPr lang="en-US" sz="2000" dirty="0"/>
              <a:t>First College English Course at a 2-year institution </a:t>
            </a:r>
            <a:r>
              <a:rPr lang="en-US" sz="2000" u="sng" dirty="0"/>
              <a:t>Pass Rates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Students who Passed English IV in High School</a:t>
            </a:r>
            <a:br>
              <a:rPr lang="en-US" sz="2000" dirty="0"/>
            </a:br>
            <a:r>
              <a:rPr lang="en-US" sz="2000" i="1" dirty="0"/>
              <a:t>H.S. Graduates FY 2005-2007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273272" y="1578694"/>
            <a:ext cx="1912382" cy="639762"/>
          </a:xfrm>
        </p:spPr>
        <p:txBody>
          <a:bodyPr/>
          <a:lstStyle/>
          <a:p>
            <a:r>
              <a:rPr lang="en-US" dirty="0" smtClean="0"/>
              <a:t>Location A 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>
          <a:xfrm>
            <a:off x="4015759" y="1549198"/>
            <a:ext cx="1706614" cy="639762"/>
          </a:xfrm>
        </p:spPr>
        <p:txBody>
          <a:bodyPr/>
          <a:lstStyle/>
          <a:p>
            <a:r>
              <a:rPr lang="en-US" dirty="0" smtClean="0"/>
              <a:t>Location B</a:t>
            </a:r>
            <a:endParaRPr lang="en-US" dirty="0"/>
          </a:p>
        </p:txBody>
      </p:sp>
      <p:sp>
        <p:nvSpPr>
          <p:cNvPr id="14" name="Text Placeholder 5"/>
          <p:cNvSpPr txBox="1">
            <a:spLocks/>
          </p:cNvSpPr>
          <p:nvPr/>
        </p:nvSpPr>
        <p:spPr>
          <a:xfrm>
            <a:off x="6842532" y="1549198"/>
            <a:ext cx="1706614" cy="639762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73152" indent="0" algn="l" rtl="0" eaLnBrk="1" latinLnBrk="0" hangingPunct="1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None/>
              <a:defRPr kumimoji="0" sz="24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740664" indent="-28575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1872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3"/>
              <a:buNone/>
              <a:defRPr kumimoji="0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13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99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19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3976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/>
              <a:t>Location C</a:t>
            </a:r>
            <a:endParaRPr lang="en-US" dirty="0"/>
          </a:p>
        </p:txBody>
      </p:sp>
      <p:graphicFrame>
        <p:nvGraphicFramePr>
          <p:cNvPr id="22" name="Chart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136350"/>
              </p:ext>
            </p:extLst>
          </p:nvPr>
        </p:nvGraphicFramePr>
        <p:xfrm>
          <a:off x="3439293" y="1936955"/>
          <a:ext cx="2882850" cy="4835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8" name="Chart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3929560"/>
              </p:ext>
            </p:extLst>
          </p:nvPr>
        </p:nvGraphicFramePr>
        <p:xfrm>
          <a:off x="6176346" y="1938854"/>
          <a:ext cx="2880360" cy="4837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3642851" y="3071270"/>
            <a:ext cx="816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56.1%</a:t>
            </a:r>
            <a:endParaRPr lang="en-US" dirty="0"/>
          </a:p>
        </p:txBody>
      </p:sp>
      <p:graphicFrame>
        <p:nvGraphicFramePr>
          <p:cNvPr id="31" name="Chart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182744"/>
              </p:ext>
            </p:extLst>
          </p:nvPr>
        </p:nvGraphicFramePr>
        <p:xfrm>
          <a:off x="0" y="1882880"/>
          <a:ext cx="3593592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924231" y="2392156"/>
            <a:ext cx="816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77.6%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799301" y="2402906"/>
            <a:ext cx="816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76.5%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2684204" y="2395073"/>
            <a:ext cx="816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76.7%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557251" y="3082561"/>
            <a:ext cx="816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57.1%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402825" y="2685879"/>
            <a:ext cx="816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70.8%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381133" y="3020176"/>
            <a:ext cx="816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60.9%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7295533" y="2736507"/>
            <a:ext cx="816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67.6%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8141107" y="2398817"/>
            <a:ext cx="816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76.1%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84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0099" y="108152"/>
            <a:ext cx="7772400" cy="914400"/>
          </a:xfrm>
        </p:spPr>
        <p:txBody>
          <a:bodyPr/>
          <a:lstStyle/>
          <a:p>
            <a:r>
              <a:rPr lang="en-US" dirty="0" smtClean="0"/>
              <a:t>Online Data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936" y="1006806"/>
            <a:ext cx="8396748" cy="602816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Texas Education Agency</a:t>
            </a:r>
          </a:p>
          <a:p>
            <a:pPr lvl="1"/>
            <a:r>
              <a:rPr lang="en-US" sz="2400" dirty="0" smtClean="0"/>
              <a:t>Public Education Information Management Systems (PEIMS)</a:t>
            </a:r>
          </a:p>
          <a:p>
            <a:pPr lvl="1"/>
            <a:r>
              <a:rPr lang="en-US" sz="2400" dirty="0" smtClean="0"/>
              <a:t>Academic Excellence Indicator System (AEIS)</a:t>
            </a:r>
          </a:p>
          <a:p>
            <a:r>
              <a:rPr lang="en-US" sz="2800" dirty="0" smtClean="0"/>
              <a:t>Texas Higher Education Coordinating Board</a:t>
            </a:r>
          </a:p>
          <a:p>
            <a:pPr lvl="1"/>
            <a:r>
              <a:rPr lang="en-US" sz="2400" dirty="0" smtClean="0"/>
              <a:t>High school to college</a:t>
            </a:r>
          </a:p>
          <a:p>
            <a:pPr lvl="1"/>
            <a:r>
              <a:rPr lang="en-US" sz="2400" dirty="0" smtClean="0"/>
              <a:t>Performance (GPA)</a:t>
            </a:r>
          </a:p>
          <a:p>
            <a:pPr lvl="1"/>
            <a:r>
              <a:rPr lang="en-US" sz="2400" dirty="0" smtClean="0"/>
              <a:t>Dual credit</a:t>
            </a:r>
          </a:p>
          <a:p>
            <a:pPr lvl="1"/>
            <a:r>
              <a:rPr lang="en-US" sz="2400" dirty="0" smtClean="0"/>
              <a:t>Texas Success Initiative (TSI)</a:t>
            </a:r>
          </a:p>
          <a:p>
            <a:pPr lvl="1"/>
            <a:r>
              <a:rPr lang="en-US" sz="2400" dirty="0" smtClean="0"/>
              <a:t>Accountability</a:t>
            </a:r>
          </a:p>
          <a:p>
            <a:pPr lvl="1"/>
            <a:r>
              <a:rPr lang="en-US" sz="2400" dirty="0" smtClean="0"/>
              <a:t>Transfers</a:t>
            </a:r>
          </a:p>
          <a:p>
            <a:r>
              <a:rPr lang="en-US" sz="2800" dirty="0" smtClean="0"/>
              <a:t>Texas P-16 Education Information Resources (TPEIR)</a:t>
            </a:r>
          </a:p>
          <a:p>
            <a:pPr marL="454914" lvl="1" indent="0">
              <a:buNone/>
            </a:pPr>
            <a:r>
              <a:rPr lang="en-US" dirty="0" smtClean="0"/>
              <a:t>						</a:t>
            </a:r>
            <a:r>
              <a:rPr lang="en-US" sz="2200" dirty="0" smtClean="0"/>
              <a:t>See Handout for Links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306084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Key elements of Pathways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914400"/>
          </a:xfrm>
        </p:spPr>
        <p:txBody>
          <a:bodyPr/>
          <a:lstStyle/>
          <a:p>
            <a:r>
              <a:rPr lang="en-US" dirty="0" smtClean="0"/>
              <a:t>Texas Pathways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-922119" y="2495262"/>
            <a:ext cx="3760236" cy="640080"/>
          </a:xfrm>
          <a:prstGeom prst="roundRect">
            <a:avLst/>
          </a:prstGeom>
          <a:solidFill>
            <a:srgbClr val="C1EEFF"/>
          </a:solidFill>
          <a:ln w="50800">
            <a:solidFill>
              <a:schemeClr val="tx1">
                <a:lumMod val="75000"/>
              </a:schemeClr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THECB</a:t>
            </a:r>
          </a:p>
        </p:txBody>
      </p:sp>
      <p:sp>
        <p:nvSpPr>
          <p:cNvPr id="53" name="TextBox 52"/>
          <p:cNvSpPr txBox="1"/>
          <p:nvPr/>
        </p:nvSpPr>
        <p:spPr>
          <a:xfrm rot="16200000">
            <a:off x="-1284090" y="2602111"/>
            <a:ext cx="2971800" cy="510778"/>
          </a:xfrm>
          <a:prstGeom prst="round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bg1"/>
                </a:solidFill>
              </a:rPr>
              <a:t>Consortia Structure</a:t>
            </a:r>
            <a:endParaRPr lang="en-US" sz="2400" b="1" dirty="0">
              <a:solidFill>
                <a:schemeClr val="bg1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21016" y="949413"/>
            <a:ext cx="7239587" cy="1804749"/>
            <a:chOff x="1721016" y="792101"/>
            <a:chExt cx="7239587" cy="1804749"/>
          </a:xfrm>
        </p:grpSpPr>
        <p:sp>
          <p:nvSpPr>
            <p:cNvPr id="35" name="TextBox 34"/>
            <p:cNvSpPr txBox="1"/>
            <p:nvPr/>
          </p:nvSpPr>
          <p:spPr>
            <a:xfrm>
              <a:off x="1721016" y="792101"/>
              <a:ext cx="7239587" cy="1804749"/>
            </a:xfrm>
            <a:prstGeom prst="roundRect">
              <a:avLst/>
            </a:prstGeom>
            <a:solidFill>
              <a:schemeClr val="tx1"/>
            </a:solidFill>
            <a:ln w="50800">
              <a:solidFill>
                <a:srgbClr val="C1EEFF"/>
              </a:solidFill>
            </a:ln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n-US" b="1" dirty="0" smtClean="0">
                  <a:solidFill>
                    <a:schemeClr val="bg1"/>
                  </a:solidFill>
                </a:rPr>
                <a:t>Local Consortia</a:t>
              </a:r>
            </a:p>
            <a:p>
              <a:pPr algn="ctr">
                <a:spcAft>
                  <a:spcPts val="600"/>
                </a:spcAft>
              </a:pPr>
              <a:endParaRPr lang="en-US" b="1" dirty="0" smtClean="0">
                <a:solidFill>
                  <a:schemeClr val="bg1"/>
                </a:solidFill>
              </a:endParaRPr>
            </a:p>
            <a:p>
              <a:pPr algn="ctr"/>
              <a:endParaRPr lang="en-US" b="1" dirty="0" smtClean="0">
                <a:solidFill>
                  <a:schemeClr val="bg1"/>
                </a:solidFill>
              </a:endParaRPr>
            </a:p>
            <a:p>
              <a:pPr algn="ctr"/>
              <a:endParaRPr lang="en-US" b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Regional Coordinators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452476" y="1577054"/>
              <a:ext cx="1175331" cy="408623"/>
            </a:xfrm>
            <a:prstGeom prst="roundRect">
              <a:avLst/>
            </a:prstGeom>
            <a:solidFill>
              <a:schemeClr val="tx1">
                <a:lumMod val="75000"/>
              </a:schemeClr>
            </a:solidFill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El Paso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124745" y="1577054"/>
              <a:ext cx="1175331" cy="408623"/>
            </a:xfrm>
            <a:prstGeom prst="roundRect">
              <a:avLst/>
            </a:prstGeom>
            <a:solidFill>
              <a:schemeClr val="tx1">
                <a:lumMod val="75000"/>
              </a:schemeClr>
            </a:solidFill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RGV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381545" y="1576864"/>
              <a:ext cx="1175331" cy="408623"/>
            </a:xfrm>
            <a:prstGeom prst="roundRect">
              <a:avLst/>
            </a:prstGeom>
            <a:solidFill>
              <a:schemeClr val="tx1">
                <a:lumMod val="75000"/>
              </a:schemeClr>
            </a:solidFill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Houston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042276" y="1256966"/>
              <a:ext cx="1175331" cy="715089"/>
            </a:xfrm>
            <a:prstGeom prst="roundRect">
              <a:avLst/>
            </a:prstGeom>
            <a:solidFill>
              <a:schemeClr val="tx1">
                <a:lumMod val="75000"/>
              </a:schemeClr>
            </a:solidFill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San Antonio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753145" y="1270588"/>
              <a:ext cx="1175331" cy="715089"/>
            </a:xfrm>
            <a:prstGeom prst="roundRect">
              <a:avLst/>
            </a:prstGeom>
            <a:solidFill>
              <a:schemeClr val="tx1">
                <a:lumMod val="75000"/>
              </a:schemeClr>
            </a:solidFill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San Jacinto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590525" y="4786307"/>
            <a:ext cx="7370078" cy="1940957"/>
            <a:chOff x="1386345" y="4826102"/>
            <a:chExt cx="7370078" cy="1940957"/>
          </a:xfrm>
        </p:grpSpPr>
        <p:sp>
          <p:nvSpPr>
            <p:cNvPr id="89" name="TextBox 88"/>
            <p:cNvSpPr txBox="1"/>
            <p:nvPr/>
          </p:nvSpPr>
          <p:spPr>
            <a:xfrm>
              <a:off x="1386345" y="4826102"/>
              <a:ext cx="7370078" cy="1940957"/>
            </a:xfrm>
            <a:prstGeom prst="roundRect">
              <a:avLst/>
            </a:prstGeom>
            <a:solidFill>
              <a:schemeClr val="tx1">
                <a:lumMod val="75000"/>
              </a:schemeClr>
            </a:solidFill>
            <a:ln w="50800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Vertical Team Structure</a:t>
              </a:r>
            </a:p>
            <a:p>
              <a:pPr algn="ctr"/>
              <a:endParaRPr lang="en-US" b="1" dirty="0" smtClean="0">
                <a:solidFill>
                  <a:schemeClr val="bg1"/>
                </a:solidFill>
              </a:endParaRPr>
            </a:p>
            <a:p>
              <a:pPr algn="ctr"/>
              <a:endParaRPr lang="en-US" b="1" dirty="0" smtClean="0">
                <a:solidFill>
                  <a:schemeClr val="bg1"/>
                </a:solidFill>
              </a:endParaRPr>
            </a:p>
            <a:p>
              <a:pPr algn="ctr"/>
              <a:endParaRPr lang="en-US" b="1" dirty="0" smtClean="0">
                <a:solidFill>
                  <a:schemeClr val="bg1"/>
                </a:solidFill>
              </a:endParaRPr>
            </a:p>
            <a:p>
              <a:pPr algn="ctr"/>
              <a:endParaRPr lang="en-US" b="1" dirty="0" smtClean="0">
                <a:solidFill>
                  <a:schemeClr val="bg1"/>
                </a:solidFill>
              </a:endParaRPr>
            </a:p>
            <a:p>
              <a:pPr algn="ctr"/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1815469" y="5283301"/>
              <a:ext cx="1163702" cy="408623"/>
            </a:xfrm>
            <a:prstGeom prst="roundRect">
              <a:avLst/>
            </a:prstGeom>
            <a:solidFill>
              <a:schemeClr val="tx1"/>
            </a:solidFill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English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3263483" y="5283301"/>
              <a:ext cx="1163702" cy="408623"/>
            </a:xfrm>
            <a:prstGeom prst="roundRect">
              <a:avLst/>
            </a:prstGeom>
            <a:solidFill>
              <a:schemeClr val="tx1"/>
            </a:solidFill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Science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4711497" y="5283301"/>
              <a:ext cx="1630731" cy="408623"/>
            </a:xfrm>
            <a:prstGeom prst="roundRect">
              <a:avLst/>
            </a:prstGeom>
            <a:solidFill>
              <a:schemeClr val="tx1"/>
            </a:solidFill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Mathematics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5760377" y="5968179"/>
              <a:ext cx="1163702" cy="408623"/>
            </a:xfrm>
            <a:prstGeom prst="roundRect">
              <a:avLst/>
            </a:prstGeom>
            <a:solidFill>
              <a:schemeClr val="tx1"/>
            </a:solidFill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IHE</a:t>
              </a: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7144029" y="5968180"/>
              <a:ext cx="1163702" cy="408623"/>
            </a:xfrm>
            <a:prstGeom prst="roundRect">
              <a:avLst/>
            </a:prstGeom>
            <a:solidFill>
              <a:schemeClr val="tx1"/>
            </a:solidFill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LEA</a:t>
              </a:r>
            </a:p>
          </p:txBody>
        </p:sp>
        <p:cxnSp>
          <p:nvCxnSpPr>
            <p:cNvPr id="116" name="Straight Arrow Connector 115"/>
            <p:cNvCxnSpPr>
              <a:stCxn id="98" idx="2"/>
            </p:cNvCxnSpPr>
            <p:nvPr/>
          </p:nvCxnSpPr>
          <p:spPr>
            <a:xfrm>
              <a:off x="7470043" y="5691924"/>
              <a:ext cx="246006" cy="24676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Arrow Connector 116"/>
            <p:cNvCxnSpPr/>
            <p:nvPr/>
          </p:nvCxnSpPr>
          <p:spPr>
            <a:xfrm flipH="1">
              <a:off x="6779151" y="5574890"/>
              <a:ext cx="641929" cy="363793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TextBox 97"/>
            <p:cNvSpPr txBox="1"/>
            <p:nvPr/>
          </p:nvSpPr>
          <p:spPr>
            <a:xfrm>
              <a:off x="6626540" y="5283301"/>
              <a:ext cx="1687006" cy="408623"/>
            </a:xfrm>
            <a:prstGeom prst="roundRect">
              <a:avLst/>
            </a:prstGeom>
            <a:solidFill>
              <a:schemeClr val="tx1"/>
            </a:solidFill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Social Studies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 flipH="1">
              <a:off x="5741599" y="6357139"/>
              <a:ext cx="1220921" cy="408623"/>
            </a:xfrm>
            <a:prstGeom prst="round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Co-chair</a:t>
              </a:r>
              <a:endParaRPr lang="en-US" b="1" dirty="0"/>
            </a:p>
          </p:txBody>
        </p:sp>
        <p:sp>
          <p:nvSpPr>
            <p:cNvPr id="122" name="TextBox 121"/>
            <p:cNvSpPr txBox="1"/>
            <p:nvPr/>
          </p:nvSpPr>
          <p:spPr>
            <a:xfrm flipH="1">
              <a:off x="7115419" y="6357723"/>
              <a:ext cx="1220921" cy="408623"/>
            </a:xfrm>
            <a:prstGeom prst="round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Co-chair</a:t>
              </a:r>
              <a:endParaRPr lang="en-US" b="1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426968" y="2965652"/>
            <a:ext cx="4495800" cy="1634490"/>
            <a:chOff x="4377808" y="2937513"/>
            <a:chExt cx="4495800" cy="1634490"/>
          </a:xfrm>
        </p:grpSpPr>
        <p:sp>
          <p:nvSpPr>
            <p:cNvPr id="55" name="TextBox 54"/>
            <p:cNvSpPr txBox="1"/>
            <p:nvPr/>
          </p:nvSpPr>
          <p:spPr>
            <a:xfrm>
              <a:off x="4377808" y="2937513"/>
              <a:ext cx="4495800" cy="1634490"/>
            </a:xfrm>
            <a:prstGeom prst="roundRect">
              <a:avLst/>
            </a:prstGeom>
            <a:solidFill>
              <a:schemeClr val="tx1"/>
            </a:solidFill>
            <a:ln w="50800">
              <a:solidFill>
                <a:srgbClr val="C1EE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Student Feeder Pattern</a:t>
              </a:r>
            </a:p>
            <a:p>
              <a:pPr algn="ctr"/>
              <a:endParaRPr lang="en-US" b="1" dirty="0" smtClean="0">
                <a:solidFill>
                  <a:schemeClr val="bg1"/>
                </a:solidFill>
              </a:endParaRPr>
            </a:p>
            <a:p>
              <a:pPr algn="ctr"/>
              <a:endParaRPr lang="en-US" b="1" dirty="0" smtClean="0">
                <a:solidFill>
                  <a:schemeClr val="bg1"/>
                </a:solidFill>
              </a:endParaRPr>
            </a:p>
            <a:p>
              <a:pPr algn="ctr"/>
              <a:endParaRPr lang="en-US" b="1" dirty="0" smtClean="0">
                <a:solidFill>
                  <a:schemeClr val="bg1"/>
                </a:solidFill>
              </a:endParaRPr>
            </a:p>
            <a:p>
              <a:pPr algn="ctr"/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4893626" y="3376800"/>
              <a:ext cx="1175331" cy="408623"/>
            </a:xfrm>
            <a:prstGeom prst="roundRect">
              <a:avLst/>
            </a:prstGeom>
            <a:solidFill>
              <a:schemeClr val="tx1">
                <a:lumMod val="75000"/>
              </a:schemeClr>
            </a:solidFill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IHE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892407" y="3376801"/>
              <a:ext cx="1175331" cy="408623"/>
            </a:xfrm>
            <a:prstGeom prst="roundRect">
              <a:avLst/>
            </a:prstGeom>
            <a:solidFill>
              <a:schemeClr val="tx1">
                <a:lumMod val="75000"/>
              </a:schemeClr>
            </a:solidFill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IHE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cxnSp>
          <p:nvCxnSpPr>
            <p:cNvPr id="65" name="Straight Arrow Connector 64"/>
            <p:cNvCxnSpPr/>
            <p:nvPr/>
          </p:nvCxnSpPr>
          <p:spPr>
            <a:xfrm flipV="1">
              <a:off x="4981453" y="3841502"/>
              <a:ext cx="130465" cy="401122"/>
            </a:xfrm>
            <a:prstGeom prst="straightConnector1">
              <a:avLst/>
            </a:prstGeom>
            <a:ln w="15875">
              <a:solidFill>
                <a:schemeClr val="tx1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 flipV="1">
              <a:off x="5730878" y="3581112"/>
              <a:ext cx="1107264" cy="568104"/>
            </a:xfrm>
            <a:prstGeom prst="straightConnector1">
              <a:avLst/>
            </a:prstGeom>
            <a:ln w="15875">
              <a:solidFill>
                <a:schemeClr val="tx1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 flipH="1" flipV="1">
              <a:off x="7883008" y="3841502"/>
              <a:ext cx="116850" cy="401122"/>
            </a:xfrm>
            <a:prstGeom prst="straightConnector1">
              <a:avLst/>
            </a:prstGeom>
            <a:ln w="15875">
              <a:solidFill>
                <a:schemeClr val="tx1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/>
            <p:nvPr/>
          </p:nvCxnSpPr>
          <p:spPr>
            <a:xfrm flipH="1" flipV="1">
              <a:off x="6104694" y="3605400"/>
              <a:ext cx="1244914" cy="543816"/>
            </a:xfrm>
            <a:prstGeom prst="straightConnector1">
              <a:avLst/>
            </a:prstGeom>
            <a:ln w="15875">
              <a:solidFill>
                <a:schemeClr val="tx1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 flipV="1">
              <a:off x="6625708" y="3841502"/>
              <a:ext cx="495300" cy="401122"/>
            </a:xfrm>
            <a:prstGeom prst="straightConnector1">
              <a:avLst/>
            </a:prstGeom>
            <a:ln w="15875">
              <a:solidFill>
                <a:schemeClr val="tx1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flipH="1" flipV="1">
              <a:off x="5931825" y="3841502"/>
              <a:ext cx="495300" cy="401122"/>
            </a:xfrm>
            <a:prstGeom prst="straightConnector1">
              <a:avLst/>
            </a:prstGeom>
            <a:ln w="15875">
              <a:solidFill>
                <a:schemeClr val="tx1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4687899" y="4068104"/>
              <a:ext cx="1175331" cy="408623"/>
            </a:xfrm>
            <a:prstGeom prst="roundRect">
              <a:avLst/>
            </a:prstGeom>
            <a:solidFill>
              <a:schemeClr val="tx1">
                <a:lumMod val="75000"/>
              </a:schemeClr>
            </a:solidFill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LEA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950875" y="4068104"/>
              <a:ext cx="1175331" cy="408623"/>
            </a:xfrm>
            <a:prstGeom prst="roundRect">
              <a:avLst/>
            </a:prstGeom>
            <a:solidFill>
              <a:schemeClr val="tx1">
                <a:lumMod val="75000"/>
              </a:schemeClr>
            </a:solidFill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LEA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197207" y="4068104"/>
              <a:ext cx="1175331" cy="408623"/>
            </a:xfrm>
            <a:prstGeom prst="roundRect">
              <a:avLst/>
            </a:prstGeom>
            <a:solidFill>
              <a:schemeClr val="tx1">
                <a:lumMod val="75000"/>
              </a:schemeClr>
            </a:solidFill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LEA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cxnSp>
          <p:nvCxnSpPr>
            <p:cNvPr id="4" name="Straight Arrow Connector 3"/>
            <p:cNvCxnSpPr/>
            <p:nvPr/>
          </p:nvCxnSpPr>
          <p:spPr>
            <a:xfrm>
              <a:off x="6104694" y="3470787"/>
              <a:ext cx="733448" cy="0"/>
            </a:xfrm>
            <a:prstGeom prst="straightConnector1">
              <a:avLst/>
            </a:prstGeom>
            <a:ln w="15875">
              <a:solidFill>
                <a:schemeClr val="tx1">
                  <a:lumMod val="75000"/>
                </a:schemeClr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477320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Commitment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772400" cy="4907760"/>
          </a:xfrm>
        </p:spPr>
        <p:txBody>
          <a:bodyPr>
            <a:normAutofit/>
          </a:bodyPr>
          <a:lstStyle/>
          <a:p>
            <a:r>
              <a:rPr lang="en-US" dirty="0" smtClean="0"/>
              <a:t>Commitment by Leadership</a:t>
            </a:r>
          </a:p>
          <a:p>
            <a:pPr lvl="1"/>
            <a:r>
              <a:rPr lang="en-US" dirty="0" smtClean="0"/>
              <a:t>To support faculty teams and coordinator(s)</a:t>
            </a:r>
          </a:p>
          <a:p>
            <a:pPr lvl="1"/>
            <a:r>
              <a:rPr lang="en-US" dirty="0" smtClean="0"/>
              <a:t>To act on data</a:t>
            </a:r>
          </a:p>
          <a:p>
            <a:pPr lvl="1"/>
            <a:r>
              <a:rPr lang="en-US" dirty="0" smtClean="0"/>
              <a:t>To support innovations and interventions</a:t>
            </a:r>
          </a:p>
          <a:p>
            <a:pPr lvl="1"/>
            <a:r>
              <a:rPr lang="en-US" dirty="0" smtClean="0"/>
              <a:t>To take the risks of R&amp;D</a:t>
            </a:r>
          </a:p>
          <a:p>
            <a:r>
              <a:rPr lang="en-US" dirty="0" smtClean="0"/>
              <a:t>Commitment by Faculty</a:t>
            </a:r>
          </a:p>
          <a:p>
            <a:pPr lvl="1"/>
            <a:r>
              <a:rPr lang="en-US" dirty="0" smtClean="0"/>
              <a:t>To participate regularly over time</a:t>
            </a:r>
          </a:p>
          <a:p>
            <a:pPr lvl="1"/>
            <a:r>
              <a:rPr lang="en-US" dirty="0" smtClean="0"/>
              <a:t>To act on data</a:t>
            </a:r>
          </a:p>
          <a:p>
            <a:pPr lvl="1"/>
            <a:r>
              <a:rPr lang="en-US" dirty="0" smtClean="0"/>
              <a:t>To take risks by thinking innovatively about the </a:t>
            </a:r>
            <a:r>
              <a:rPr lang="en-US" u="sng" dirty="0" smtClean="0"/>
              <a:t>system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Collaboration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772400" cy="46482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200" dirty="0" smtClean="0"/>
              <a:t>All partners share data</a:t>
            </a:r>
          </a:p>
          <a:p>
            <a:pPr>
              <a:spcAft>
                <a:spcPts val="1200"/>
              </a:spcAft>
            </a:pPr>
            <a:r>
              <a:rPr lang="en-US" sz="3200" dirty="0" smtClean="0"/>
              <a:t>Data is not used to compare or evaluate institutions or campuses</a:t>
            </a:r>
          </a:p>
          <a:p>
            <a:pPr>
              <a:spcAft>
                <a:spcPts val="1200"/>
              </a:spcAft>
            </a:pPr>
            <a:r>
              <a:rPr lang="en-US" sz="3200" dirty="0" smtClean="0"/>
              <a:t>Faculty from all segments participate and hear one another</a:t>
            </a:r>
          </a:p>
          <a:p>
            <a:pPr>
              <a:spcAft>
                <a:spcPts val="1200"/>
              </a:spcAft>
            </a:pPr>
            <a:r>
              <a:rPr lang="en-US" sz="3200" dirty="0" smtClean="0"/>
              <a:t>Partners are in this together to serve their (shared) students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64291" tIns="32146" rIns="64291" bIns="32146"/>
          <a:lstStyle/>
          <a:p>
            <a:r>
              <a:rPr lang="en-US" dirty="0" smtClean="0"/>
              <a:t>The Great Cultural Divide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0440051"/>
              </p:ext>
            </p:extLst>
          </p:nvPr>
        </p:nvGraphicFramePr>
        <p:xfrm>
          <a:off x="228600" y="1295400"/>
          <a:ext cx="8763000" cy="520184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81500"/>
                <a:gridCol w="4381500"/>
              </a:tblGrid>
              <a:tr h="5572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1" u="sng" dirty="0" smtClean="0"/>
                        <a:t>K-12 System</a:t>
                      </a:r>
                      <a:endParaRPr lang="en-US" sz="2500" b="1" u="sng" dirty="0" smtClean="0">
                        <a:latin typeface="+mn-lt"/>
                        <a:cs typeface="Arial" pitchFamily="34" charset="0"/>
                      </a:endParaRP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r>
                        <a:rPr lang="en-US" sz="2500" b="1" u="sng" dirty="0" smtClean="0"/>
                        <a:t>Postsecondary</a:t>
                      </a:r>
                      <a:r>
                        <a:rPr lang="en-US" sz="2500" b="1" u="sng" baseline="0" dirty="0" smtClean="0"/>
                        <a:t> System</a:t>
                      </a:r>
                      <a:endParaRPr lang="en-US" sz="2500" b="1" u="sng" dirty="0"/>
                    </a:p>
                  </a:txBody>
                  <a:tcPr marL="64294" marR="64294" marT="32147" marB="32147" anchor="ctr"/>
                </a:tc>
              </a:tr>
              <a:tr h="5417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Focus on success for all (graduation)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smtClean="0"/>
                        <a:t>Success</a:t>
                      </a:r>
                      <a:r>
                        <a:rPr lang="en-US" sz="2000" baseline="0" dirty="0" smtClean="0"/>
                        <a:t> is primarily up to student</a:t>
                      </a:r>
                      <a:endParaRPr lang="en-US" sz="2000" dirty="0"/>
                    </a:p>
                  </a:txBody>
                  <a:tcPr marL="64294" marR="64294" marT="32147" marB="32147"/>
                </a:tc>
              </a:tr>
              <a:tr h="838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Support services for all who need it (differentiated instruction)</a:t>
                      </a:r>
                      <a:endParaRPr lang="en-US" sz="20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smtClean="0"/>
                        <a:t>Services</a:t>
                      </a:r>
                      <a:r>
                        <a:rPr lang="en-US" sz="2000" baseline="0" dirty="0" smtClean="0"/>
                        <a:t> vary; </a:t>
                      </a:r>
                      <a:r>
                        <a:rPr lang="en-US" sz="2000" dirty="0" smtClean="0"/>
                        <a:t>Students expected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to seek out support services</a:t>
                      </a:r>
                      <a:endParaRPr lang="en-US" sz="2000" dirty="0"/>
                    </a:p>
                  </a:txBody>
                  <a:tcPr marL="64294" marR="64294" marT="32147" marB="32147"/>
                </a:tc>
              </a:tr>
              <a:tr h="533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Mandated standards</a:t>
                      </a:r>
                      <a:endParaRPr lang="en-US" sz="20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Few overarching  </a:t>
                      </a:r>
                      <a:r>
                        <a:rPr lang="en-US" sz="2000" baseline="0" dirty="0" smtClean="0"/>
                        <a:t>standards</a:t>
                      </a:r>
                      <a:endParaRPr lang="en-US" sz="2000" dirty="0"/>
                    </a:p>
                  </a:txBody>
                  <a:tcPr marL="64294" marR="64294" marT="32147" marB="32147"/>
                </a:tc>
              </a:tr>
              <a:tr h="76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Accountable to state and federal standards</a:t>
                      </a:r>
                      <a:endParaRPr lang="en-US" sz="20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smtClean="0"/>
                        <a:t>Some</a:t>
                      </a:r>
                      <a:r>
                        <a:rPr lang="en-US" sz="2000" baseline="0" dirty="0" smtClean="0"/>
                        <a:t> accountability but with a f</a:t>
                      </a:r>
                      <a:r>
                        <a:rPr lang="en-US" sz="2000" dirty="0" smtClean="0"/>
                        <a:t>ocus</a:t>
                      </a:r>
                      <a:r>
                        <a:rPr lang="en-US" sz="2000" baseline="0" dirty="0" smtClean="0"/>
                        <a:t> on academic freedom</a:t>
                      </a:r>
                      <a:endParaRPr lang="en-US" sz="2000" dirty="0"/>
                    </a:p>
                  </a:txBody>
                  <a:tcPr marL="64294" marR="64294" marT="32147" marB="32147"/>
                </a:tc>
              </a:tr>
              <a:tr h="762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Driven by high stakes accountability  defined by high school graduation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Less accountability tied to student success</a:t>
                      </a:r>
                    </a:p>
                  </a:txBody>
                  <a:tcPr marL="64294" marR="64294" marT="32147" marB="32147"/>
                </a:tc>
              </a:tr>
              <a:tr h="5334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Multiple assessments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Assessment is left to individual teachers</a:t>
                      </a:r>
                      <a:endParaRPr lang="en-US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294" marR="64294" marT="32147" marB="32147"/>
                </a:tc>
              </a:tr>
              <a:tr h="66555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Strong emphasis on improving instruction and teacher accountability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Strong emphasis on student accountability</a:t>
                      </a:r>
                    </a:p>
                  </a:txBody>
                  <a:tcPr marL="64294" marR="64294" marT="32147" marB="32147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469136"/>
          </a:xfrm>
        </p:spPr>
        <p:txBody>
          <a:bodyPr/>
          <a:lstStyle/>
          <a:p>
            <a:r>
              <a:rPr lang="en-US" dirty="0" smtClean="0"/>
              <a:t>Faculty Teams– </a:t>
            </a:r>
            <a:br>
              <a:rPr lang="en-US" dirty="0" smtClean="0"/>
            </a:br>
            <a:r>
              <a:rPr lang="en-US" dirty="0" smtClean="0"/>
              <a:t>the Core of Pathways–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772400" cy="483156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meet once a month</a:t>
            </a:r>
          </a:p>
          <a:p>
            <a:r>
              <a:rPr lang="en-US" dirty="0" smtClean="0"/>
              <a:t>are supported by a regional coordinator, the THECB, local leadership and stakeholders</a:t>
            </a:r>
          </a:p>
          <a:p>
            <a:r>
              <a:rPr lang="en-US" dirty="0" smtClean="0"/>
              <a:t>identify possible local road blocks to successful transition</a:t>
            </a:r>
          </a:p>
          <a:p>
            <a:r>
              <a:rPr lang="en-US" dirty="0" smtClean="0"/>
              <a:t>develop interventions/systemic policy change for all education levels to better alignment </a:t>
            </a:r>
          </a:p>
          <a:p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312" y="512064"/>
            <a:ext cx="8094406" cy="914400"/>
          </a:xfrm>
        </p:spPr>
        <p:txBody>
          <a:bodyPr/>
          <a:lstStyle/>
          <a:p>
            <a:r>
              <a:rPr lang="en-US" dirty="0" smtClean="0"/>
              <a:t>Facilitating Vertical Teams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153400" cy="4679160"/>
          </a:xfrm>
        </p:spPr>
        <p:txBody>
          <a:bodyPr>
            <a:normAutofit/>
          </a:bodyPr>
          <a:lstStyle/>
          <a:p>
            <a:r>
              <a:rPr lang="en-US" dirty="0" smtClean="0"/>
              <a:t>Represent each sector in leadership (co-chairs)</a:t>
            </a:r>
          </a:p>
          <a:p>
            <a:r>
              <a:rPr lang="en-US" dirty="0" smtClean="0"/>
              <a:t>Establish group norms </a:t>
            </a:r>
          </a:p>
          <a:p>
            <a:r>
              <a:rPr lang="en-US" dirty="0" smtClean="0"/>
              <a:t>Assist scheduling (release time, meeting venues and times)</a:t>
            </a:r>
          </a:p>
          <a:p>
            <a:r>
              <a:rPr lang="en-US" dirty="0" smtClean="0"/>
              <a:t>Establish team goals</a:t>
            </a:r>
          </a:p>
          <a:p>
            <a:r>
              <a:rPr lang="en-US" dirty="0" smtClean="0"/>
              <a:t>Establish team member roles</a:t>
            </a:r>
          </a:p>
          <a:p>
            <a:r>
              <a:rPr lang="en-US" dirty="0" smtClean="0"/>
              <a:t>Provide organizational support and means to carry the results of the work beyond the membership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14400" y="4578096"/>
            <a:ext cx="7772400" cy="1975104"/>
          </a:xfrm>
        </p:spPr>
        <p:txBody>
          <a:bodyPr/>
          <a:lstStyle/>
          <a:p>
            <a:r>
              <a:rPr lang="en-US" dirty="0" smtClean="0"/>
              <a:t>Sample interventions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312" y="167935"/>
            <a:ext cx="8340213" cy="914400"/>
          </a:xfrm>
        </p:spPr>
        <p:txBody>
          <a:bodyPr/>
          <a:lstStyle/>
          <a:p>
            <a:r>
              <a:rPr lang="en-US" dirty="0" smtClean="0"/>
              <a:t>Faculty Team Interventions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433" y="1022551"/>
            <a:ext cx="8377083" cy="5982929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>
                <a:solidFill>
                  <a:srgbClr val="EA157A"/>
                </a:solidFill>
              </a:rPr>
              <a:t>Navigate College Readiness</a:t>
            </a:r>
          </a:p>
          <a:p>
            <a:pPr lvl="0"/>
            <a:r>
              <a:rPr lang="en-US" sz="2200" dirty="0"/>
              <a:t>Review Critical TEKS and TEKS-CCRS validation studies and crosswalks</a:t>
            </a:r>
          </a:p>
          <a:p>
            <a:pPr lvl="0"/>
            <a:r>
              <a:rPr lang="en-US" sz="2200" dirty="0"/>
              <a:t>Take and analyze college readiness-placement assessments</a:t>
            </a:r>
          </a:p>
          <a:p>
            <a:pPr lvl="0"/>
            <a:r>
              <a:rPr lang="en-US" sz="2200" dirty="0"/>
              <a:t>Review college readiness and success research</a:t>
            </a:r>
          </a:p>
          <a:p>
            <a:pPr lvl="0"/>
            <a:r>
              <a:rPr lang="en-US" sz="2200" dirty="0"/>
              <a:t>Evaluation and Adjustment of CR Assessment for Alignment to College Algebra and </a:t>
            </a:r>
            <a:r>
              <a:rPr lang="en-US" sz="2200" dirty="0" smtClean="0"/>
              <a:t>TEKS</a:t>
            </a:r>
          </a:p>
          <a:p>
            <a:pPr marL="68580" lvl="0" indent="0">
              <a:buNone/>
            </a:pPr>
            <a:r>
              <a:rPr lang="en-US" dirty="0" smtClean="0">
                <a:solidFill>
                  <a:srgbClr val="EA157A"/>
                </a:solidFill>
              </a:rPr>
              <a:t>Professional </a:t>
            </a:r>
            <a:r>
              <a:rPr lang="en-US" dirty="0">
                <a:solidFill>
                  <a:srgbClr val="EA157A"/>
                </a:solidFill>
              </a:rPr>
              <a:t>Development</a:t>
            </a:r>
          </a:p>
          <a:p>
            <a:pPr lvl="0"/>
            <a:r>
              <a:rPr lang="en-US" sz="2200" dirty="0"/>
              <a:t>Participate in professional development related to the interpretation and use of P-16 data, including the data-driven decision-making process</a:t>
            </a:r>
          </a:p>
          <a:p>
            <a:pPr lvl="0"/>
            <a:r>
              <a:rPr lang="en-US" sz="2200" dirty="0"/>
              <a:t>Secondary and Postsecondary PD: College Writing</a:t>
            </a:r>
          </a:p>
          <a:p>
            <a:pPr lvl="0"/>
            <a:r>
              <a:rPr lang="en-US" sz="2200" dirty="0"/>
              <a:t>Learning Strategies </a:t>
            </a:r>
            <a:r>
              <a:rPr lang="en-US" sz="2200" dirty="0" smtClean="0"/>
              <a:t>PD</a:t>
            </a:r>
          </a:p>
          <a:p>
            <a:pPr lvl="0"/>
            <a:r>
              <a:rPr lang="en-US" sz="2200" dirty="0" smtClean="0"/>
              <a:t>“Just-in-Time” PD for Science Teachers</a:t>
            </a:r>
            <a:endParaRPr lang="en-US" sz="2200" dirty="0"/>
          </a:p>
          <a:p>
            <a:pPr marL="6858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480" y="217096"/>
            <a:ext cx="8448368" cy="914400"/>
          </a:xfrm>
        </p:spPr>
        <p:txBody>
          <a:bodyPr/>
          <a:lstStyle/>
          <a:p>
            <a:r>
              <a:rPr lang="en-US" dirty="0" smtClean="0"/>
              <a:t>Faculty Team Interventions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153400" cy="51054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>
                <a:solidFill>
                  <a:srgbClr val="EA157A"/>
                </a:solidFill>
              </a:rPr>
              <a:t>Shared Experience</a:t>
            </a:r>
          </a:p>
          <a:p>
            <a:pPr lvl="0"/>
            <a:r>
              <a:rPr lang="en-US" sz="2400" dirty="0"/>
              <a:t>Share syllabi</a:t>
            </a:r>
          </a:p>
          <a:p>
            <a:pPr lvl="0"/>
            <a:r>
              <a:rPr lang="en-US" sz="2400" dirty="0"/>
              <a:t>Visit each other’s classes</a:t>
            </a:r>
          </a:p>
          <a:p>
            <a:pPr lvl="0"/>
            <a:r>
              <a:rPr lang="en-US" sz="2400" dirty="0"/>
              <a:t>Share assignments and grading rubrics and compare scoring practices to identify shared and divergent expectations in student performance</a:t>
            </a:r>
          </a:p>
          <a:p>
            <a:pPr lvl="0"/>
            <a:r>
              <a:rPr lang="en-US" sz="2400" dirty="0"/>
              <a:t>Participate in ISD curriculum modification activities</a:t>
            </a:r>
          </a:p>
          <a:p>
            <a:pPr lvl="0"/>
            <a:r>
              <a:rPr lang="en-US" sz="2400" dirty="0"/>
              <a:t>Develop surveys for students and/or faculty to increase knowledge about programs and provide additional context for data provided to the teams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07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480" y="167936"/>
            <a:ext cx="7809271" cy="914400"/>
          </a:xfrm>
        </p:spPr>
        <p:txBody>
          <a:bodyPr/>
          <a:lstStyle/>
          <a:p>
            <a:r>
              <a:rPr lang="en-US" dirty="0" smtClean="0"/>
              <a:t>Faculty Team Interventions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153400" cy="490776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>
                <a:solidFill>
                  <a:srgbClr val="EA157A"/>
                </a:solidFill>
              </a:rPr>
              <a:t>Messaging</a:t>
            </a:r>
          </a:p>
          <a:p>
            <a:pPr lvl="0"/>
            <a:r>
              <a:rPr lang="en-US" sz="2200" dirty="0"/>
              <a:t>Develop means to more effectively communicate with regional leadership</a:t>
            </a:r>
          </a:p>
          <a:p>
            <a:pPr lvl="0"/>
            <a:r>
              <a:rPr lang="en-US" sz="2200" dirty="0"/>
              <a:t>Development of White Papers for institutional leadership </a:t>
            </a:r>
          </a:p>
          <a:p>
            <a:pPr marL="68580" indent="0">
              <a:buNone/>
            </a:pPr>
            <a:r>
              <a:rPr lang="en-US" dirty="0">
                <a:solidFill>
                  <a:srgbClr val="EA157A"/>
                </a:solidFill>
              </a:rPr>
              <a:t>Interventions with Students</a:t>
            </a:r>
          </a:p>
          <a:p>
            <a:pPr lvl="0"/>
            <a:r>
              <a:rPr lang="en-US" sz="2200" dirty="0"/>
              <a:t>Development of a 4</a:t>
            </a:r>
            <a:r>
              <a:rPr lang="en-US" sz="2200" baseline="30000" dirty="0"/>
              <a:t>th</a:t>
            </a:r>
            <a:r>
              <a:rPr lang="en-US" sz="2200" dirty="0"/>
              <a:t> Year H.S. Mathematics Intervention</a:t>
            </a:r>
          </a:p>
          <a:p>
            <a:pPr lvl="0"/>
            <a:r>
              <a:rPr lang="en-US" sz="2200" dirty="0"/>
              <a:t>Development of a FTIC Mathematics Orientation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resources to Leverage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Projects and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772400" cy="49530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US" sz="3200" dirty="0" smtClean="0"/>
              <a:t>Developmental Ed Demo Projects (4-yr and 2-yr)</a:t>
            </a: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US" sz="3200" dirty="0" smtClean="0"/>
              <a:t>AVID Postsecondary</a:t>
            </a: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US" sz="3200" dirty="0" smtClean="0"/>
              <a:t>Early College High Schools</a:t>
            </a: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US" sz="3200" dirty="0" smtClean="0"/>
              <a:t>TCCRI Faculty </a:t>
            </a:r>
            <a:r>
              <a:rPr lang="en-US" sz="3200" dirty="0" err="1" smtClean="0"/>
              <a:t>Collaboratives</a:t>
            </a:r>
            <a:r>
              <a:rPr lang="en-US" sz="3200" dirty="0" smtClean="0"/>
              <a:t> http://www.txfacultycollaboratives.org/</a:t>
            </a: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US" sz="3200" dirty="0" smtClean="0"/>
              <a:t>College Readiness Assignments Field Test (CRAFT)</a:t>
            </a: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US" sz="3200" dirty="0" smtClean="0"/>
              <a:t>P-16 Institutes</a:t>
            </a:r>
          </a:p>
          <a:p>
            <a:pPr lvl="1">
              <a:spcAft>
                <a:spcPts val="1200"/>
              </a:spcAft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Projects and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772400" cy="4953000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US" sz="3200" dirty="0" smtClean="0"/>
              <a:t>State-level data resources</a:t>
            </a: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US" sz="3200" dirty="0" smtClean="0"/>
              <a:t>P-16 Councils</a:t>
            </a:r>
            <a:endParaRPr lang="en-US" sz="3200" dirty="0"/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US" sz="3200" dirty="0" smtClean="0"/>
              <a:t>Chambers </a:t>
            </a:r>
            <a:r>
              <a:rPr lang="en-US" sz="3200" dirty="0"/>
              <a:t>of Commerce</a:t>
            </a: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US" sz="3200" dirty="0"/>
              <a:t>Faculty involved in CCRS work</a:t>
            </a: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US" sz="3200" dirty="0"/>
              <a:t>Colleges of Education</a:t>
            </a: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US" sz="3200" dirty="0"/>
              <a:t>IHE/ESC college readiness staff</a:t>
            </a:r>
          </a:p>
          <a:p>
            <a:pPr>
              <a:lnSpc>
                <a:spcPct val="120000"/>
              </a:lnSpc>
              <a:spcAft>
                <a:spcPts val="1200"/>
              </a:spcAft>
            </a:pPr>
            <a:endParaRPr lang="en-US" sz="3200" dirty="0" smtClean="0"/>
          </a:p>
          <a:p>
            <a:pPr lvl="1">
              <a:spcAft>
                <a:spcPts val="1200"/>
              </a:spcAft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866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THECB Contacts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21640"/>
            <a:ext cx="7772400" cy="4983960"/>
          </a:xfrm>
        </p:spPr>
        <p:txBody>
          <a:bodyPr>
            <a:normAutofit/>
          </a:bodyPr>
          <a:lstStyle/>
          <a:p>
            <a:pPr marL="582930" indent="-514350">
              <a:buNone/>
            </a:pPr>
            <a:r>
              <a:rPr lang="en-US" dirty="0" smtClean="0"/>
              <a:t>Ginger Gossman</a:t>
            </a:r>
          </a:p>
          <a:p>
            <a:pPr marL="582930" indent="-514350">
              <a:buNone/>
            </a:pPr>
            <a:r>
              <a:rPr lang="en-US" sz="2200" dirty="0" smtClean="0"/>
              <a:t>Senior Research Specialist, Pathways</a:t>
            </a:r>
          </a:p>
          <a:p>
            <a:pPr marL="582930" indent="-514350">
              <a:buNone/>
            </a:pPr>
            <a:r>
              <a:rPr lang="en-US" dirty="0" smtClean="0">
                <a:hlinkClick r:id="rId3"/>
              </a:rPr>
              <a:t>ginger.gossman@thecb.state.tx.us</a:t>
            </a:r>
            <a:endParaRPr lang="en-US" dirty="0" smtClean="0"/>
          </a:p>
          <a:p>
            <a:pPr marL="582930" indent="-514350">
              <a:buNone/>
            </a:pP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Kristen Kramer</a:t>
            </a:r>
          </a:p>
          <a:p>
            <a:pPr marL="582930" indent="-514350">
              <a:buNone/>
            </a:pPr>
            <a:r>
              <a:rPr lang="en-US" sz="2200" dirty="0" smtClean="0"/>
              <a:t>Director  of Success Initiatives, P-16 Initiatives</a:t>
            </a:r>
          </a:p>
          <a:p>
            <a:pPr marL="582930" indent="-514350">
              <a:buNone/>
            </a:pPr>
            <a:r>
              <a:rPr lang="en-US" dirty="0" smtClean="0">
                <a:hlinkClick r:id="rId4"/>
              </a:rPr>
              <a:t>kristen.kramer@thecb.state.tx.us</a:t>
            </a:r>
            <a:endParaRPr lang="en-US" dirty="0" smtClean="0"/>
          </a:p>
          <a:p>
            <a:pPr marL="582930" indent="-514350">
              <a:buNone/>
            </a:pPr>
            <a:endParaRPr lang="en-US" dirty="0" smtClean="0"/>
          </a:p>
          <a:p>
            <a:pPr marL="582930" indent="-514350">
              <a:buNone/>
            </a:pPr>
            <a:endParaRPr lang="en-US" dirty="0" smtClean="0"/>
          </a:p>
          <a:p>
            <a:pPr marL="912114" lvl="1" indent="-514350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64291" tIns="32146" rIns="64291" bIns="32146"/>
          <a:lstStyle/>
          <a:p>
            <a:r>
              <a:rPr lang="en-US" dirty="0" smtClean="0"/>
              <a:t>Bridging the Divide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sz="quarter" idx="2"/>
          </p:nvPr>
        </p:nvSpPr>
        <p:spPr>
          <a:xfrm>
            <a:off x="1524000" y="1524000"/>
            <a:ext cx="6096000" cy="112236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kumimoji="0" lang="en-US" sz="4000" b="1" kern="1200" cap="all" spc="0" baseline="0" dirty="0" smtClean="0">
                <a:solidFill>
                  <a:schemeClr val="tx2">
                    <a:satMod val="200000"/>
                  </a:schemeClr>
                </a:solidFill>
                <a:effectLst>
                  <a:reflection blurRad="12700" stA="34000" endA="740" endPos="53000" dir="5400000" sy="-100000" algn="bl" rotWithShape="0"/>
                </a:effectLst>
                <a:latin typeface="+mj-lt"/>
                <a:ea typeface="+mj-ea"/>
                <a:cs typeface="+mj-cs"/>
              </a:rPr>
              <a:t>THE PATHWAYS PROJECT</a:t>
            </a:r>
            <a:endParaRPr kumimoji="0" lang="en-US" sz="4000" b="1" kern="1200" cap="all" spc="0" baseline="0" dirty="0">
              <a:solidFill>
                <a:schemeClr val="tx2">
                  <a:satMod val="200000"/>
                </a:schemeClr>
              </a:solidFill>
              <a:effectLst>
                <a:reflection blurRad="12700" stA="34000" endA="740" endPos="53000" dir="5400000" sy="-10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2362200"/>
            <a:ext cx="8610600" cy="39933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0" dirty="0" smtClean="0">
                <a:solidFill>
                  <a:schemeClr val="tx1"/>
                </a:solidFill>
              </a:rPr>
              <a:t>Mission Statement:</a:t>
            </a:r>
          </a:p>
          <a:p>
            <a:pPr>
              <a:buNone/>
            </a:pPr>
            <a:r>
              <a:rPr lang="en-US" b="0" dirty="0" smtClean="0">
                <a:solidFill>
                  <a:schemeClr val="tx1"/>
                </a:solidFill>
              </a:rPr>
              <a:t>The Texas Pathways Project is focused on increasing college and career readiness and success at the local, regional, and state levels through data-driven decision-making, increased collaboration between all educational segments, effective educational interventions and professional development, the promotion of strategies for systemic change, and regular evaluation of the project and its developed interventions.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426" y="512064"/>
            <a:ext cx="8008374" cy="914400"/>
          </a:xfrm>
        </p:spPr>
        <p:txBody>
          <a:bodyPr/>
          <a:lstStyle/>
          <a:p>
            <a:r>
              <a:rPr lang="en-US" dirty="0" smtClean="0"/>
              <a:t>Goals of the Pathways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Improve access to, analysis of, and use of data to inform decision-making at secondary and postsecondary levels.</a:t>
            </a:r>
          </a:p>
          <a:p>
            <a:pPr lvl="0"/>
            <a:r>
              <a:rPr lang="en-US" dirty="0" smtClean="0"/>
              <a:t>Improve coordination between secondary and postsecondary sectors through face-to-face collaborative learning teams.</a:t>
            </a:r>
          </a:p>
          <a:p>
            <a:pPr lvl="0"/>
            <a:r>
              <a:rPr lang="en-US" dirty="0" smtClean="0"/>
              <a:t>Improve successful transitions from secondary through postsecondary.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27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876" y="519120"/>
            <a:ext cx="8676124" cy="914400"/>
          </a:xfrm>
        </p:spPr>
        <p:txBody>
          <a:bodyPr/>
          <a:lstStyle/>
          <a:p>
            <a:r>
              <a:rPr lang="en-US" dirty="0" smtClean="0"/>
              <a:t>Goals of the Pathways Process</a:t>
            </a:r>
            <a:endParaRPr lang="en-US" dirty="0"/>
          </a:p>
        </p:txBody>
      </p:sp>
      <p:sp>
        <p:nvSpPr>
          <p:cNvPr id="17" name="Freeform 16"/>
          <p:cNvSpPr/>
          <p:nvPr/>
        </p:nvSpPr>
        <p:spPr>
          <a:xfrm>
            <a:off x="5124524" y="2115370"/>
            <a:ext cx="2095350" cy="1361978"/>
          </a:xfrm>
          <a:custGeom>
            <a:avLst/>
            <a:gdLst>
              <a:gd name="connsiteX0" fmla="*/ 0 w 2095350"/>
              <a:gd name="connsiteY0" fmla="*/ 227001 h 1361978"/>
              <a:gd name="connsiteX1" fmla="*/ 227001 w 2095350"/>
              <a:gd name="connsiteY1" fmla="*/ 0 h 1361978"/>
              <a:gd name="connsiteX2" fmla="*/ 1868349 w 2095350"/>
              <a:gd name="connsiteY2" fmla="*/ 0 h 1361978"/>
              <a:gd name="connsiteX3" fmla="*/ 2095350 w 2095350"/>
              <a:gd name="connsiteY3" fmla="*/ 227001 h 1361978"/>
              <a:gd name="connsiteX4" fmla="*/ 2095350 w 2095350"/>
              <a:gd name="connsiteY4" fmla="*/ 1134977 h 1361978"/>
              <a:gd name="connsiteX5" fmla="*/ 1868349 w 2095350"/>
              <a:gd name="connsiteY5" fmla="*/ 1361978 h 1361978"/>
              <a:gd name="connsiteX6" fmla="*/ 227001 w 2095350"/>
              <a:gd name="connsiteY6" fmla="*/ 1361978 h 1361978"/>
              <a:gd name="connsiteX7" fmla="*/ 0 w 2095350"/>
              <a:gd name="connsiteY7" fmla="*/ 1134977 h 1361978"/>
              <a:gd name="connsiteX8" fmla="*/ 0 w 2095350"/>
              <a:gd name="connsiteY8" fmla="*/ 227001 h 1361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95350" h="1361978">
                <a:moveTo>
                  <a:pt x="0" y="227001"/>
                </a:moveTo>
                <a:cubicBezTo>
                  <a:pt x="0" y="101632"/>
                  <a:pt x="101632" y="0"/>
                  <a:pt x="227001" y="0"/>
                </a:cubicBezTo>
                <a:lnTo>
                  <a:pt x="1868349" y="0"/>
                </a:lnTo>
                <a:cubicBezTo>
                  <a:pt x="1993718" y="0"/>
                  <a:pt x="2095350" y="101632"/>
                  <a:pt x="2095350" y="227001"/>
                </a:cubicBezTo>
                <a:lnTo>
                  <a:pt x="2095350" y="1134977"/>
                </a:lnTo>
                <a:cubicBezTo>
                  <a:pt x="2095350" y="1260346"/>
                  <a:pt x="1993718" y="1361978"/>
                  <a:pt x="1868349" y="1361978"/>
                </a:cubicBezTo>
                <a:lnTo>
                  <a:pt x="227001" y="1361978"/>
                </a:lnTo>
                <a:cubicBezTo>
                  <a:pt x="101632" y="1361978"/>
                  <a:pt x="0" y="1260346"/>
                  <a:pt x="0" y="1134977"/>
                </a:cubicBezTo>
                <a:lnTo>
                  <a:pt x="0" y="22700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0306" tIns="150306" rIns="150306" bIns="150306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200" kern="1200" dirty="0" smtClean="0">
                <a:solidFill>
                  <a:schemeClr val="bg1"/>
                </a:solidFill>
              </a:rPr>
              <a:t>Faculty teams design / change interventions</a:t>
            </a:r>
            <a:endParaRPr lang="en-US" sz="2200" kern="1200" dirty="0">
              <a:solidFill>
                <a:schemeClr val="bg1"/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4350628" y="2793922"/>
            <a:ext cx="3636245" cy="363624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148256" y="578641"/>
                </a:moveTo>
                <a:arcTo wR="1818122" hR="1818122" stAng="19021230" swAng="2279929"/>
              </a:path>
            </a:pathLst>
          </a:custGeom>
          <a:noFill/>
          <a:ln w="15875">
            <a:solidFill>
              <a:schemeClr val="accent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Freeform 18"/>
          <p:cNvSpPr/>
          <p:nvPr/>
        </p:nvSpPr>
        <p:spPr>
          <a:xfrm>
            <a:off x="6704924" y="4824802"/>
            <a:ext cx="2095350" cy="1361978"/>
          </a:xfrm>
          <a:custGeom>
            <a:avLst/>
            <a:gdLst>
              <a:gd name="connsiteX0" fmla="*/ 0 w 2095350"/>
              <a:gd name="connsiteY0" fmla="*/ 227001 h 1361978"/>
              <a:gd name="connsiteX1" fmla="*/ 227001 w 2095350"/>
              <a:gd name="connsiteY1" fmla="*/ 0 h 1361978"/>
              <a:gd name="connsiteX2" fmla="*/ 1868349 w 2095350"/>
              <a:gd name="connsiteY2" fmla="*/ 0 h 1361978"/>
              <a:gd name="connsiteX3" fmla="*/ 2095350 w 2095350"/>
              <a:gd name="connsiteY3" fmla="*/ 227001 h 1361978"/>
              <a:gd name="connsiteX4" fmla="*/ 2095350 w 2095350"/>
              <a:gd name="connsiteY4" fmla="*/ 1134977 h 1361978"/>
              <a:gd name="connsiteX5" fmla="*/ 1868349 w 2095350"/>
              <a:gd name="connsiteY5" fmla="*/ 1361978 h 1361978"/>
              <a:gd name="connsiteX6" fmla="*/ 227001 w 2095350"/>
              <a:gd name="connsiteY6" fmla="*/ 1361978 h 1361978"/>
              <a:gd name="connsiteX7" fmla="*/ 0 w 2095350"/>
              <a:gd name="connsiteY7" fmla="*/ 1134977 h 1361978"/>
              <a:gd name="connsiteX8" fmla="*/ 0 w 2095350"/>
              <a:gd name="connsiteY8" fmla="*/ 227001 h 1361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95350" h="1361978">
                <a:moveTo>
                  <a:pt x="0" y="227001"/>
                </a:moveTo>
                <a:cubicBezTo>
                  <a:pt x="0" y="101632"/>
                  <a:pt x="101632" y="0"/>
                  <a:pt x="227001" y="0"/>
                </a:cubicBezTo>
                <a:lnTo>
                  <a:pt x="1868349" y="0"/>
                </a:lnTo>
                <a:cubicBezTo>
                  <a:pt x="1993718" y="0"/>
                  <a:pt x="2095350" y="101632"/>
                  <a:pt x="2095350" y="227001"/>
                </a:cubicBezTo>
                <a:lnTo>
                  <a:pt x="2095350" y="1134977"/>
                </a:lnTo>
                <a:cubicBezTo>
                  <a:pt x="2095350" y="1260346"/>
                  <a:pt x="1993718" y="1361978"/>
                  <a:pt x="1868349" y="1361978"/>
                </a:cubicBezTo>
                <a:lnTo>
                  <a:pt x="227001" y="1361978"/>
                </a:lnTo>
                <a:cubicBezTo>
                  <a:pt x="101632" y="1361978"/>
                  <a:pt x="0" y="1260346"/>
                  <a:pt x="0" y="1134977"/>
                </a:cubicBezTo>
                <a:lnTo>
                  <a:pt x="0" y="22700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0306" tIns="150306" rIns="150306" bIns="150306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200" kern="1200" dirty="0" smtClean="0">
                <a:solidFill>
                  <a:schemeClr val="bg1"/>
                </a:solidFill>
              </a:rPr>
              <a:t>Faculty teams start interventions</a:t>
            </a:r>
            <a:endParaRPr lang="en-US" sz="2200" kern="1200" dirty="0">
              <a:solidFill>
                <a:schemeClr val="bg1"/>
              </a:solidFill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4350286" y="2794264"/>
            <a:ext cx="3636245" cy="363624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402375" y="3539813"/>
                </a:moveTo>
                <a:arcTo wR="1818122" hR="1818122" stAng="4275327" swAng="2181055"/>
              </a:path>
            </a:pathLst>
          </a:custGeom>
          <a:noFill/>
          <a:ln w="15875">
            <a:solidFill>
              <a:schemeClr val="accent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Freeform 20"/>
          <p:cNvSpPr/>
          <p:nvPr/>
        </p:nvSpPr>
        <p:spPr>
          <a:xfrm>
            <a:off x="3549983" y="4842554"/>
            <a:ext cx="2095350" cy="1361978"/>
          </a:xfrm>
          <a:custGeom>
            <a:avLst/>
            <a:gdLst>
              <a:gd name="connsiteX0" fmla="*/ 0 w 2095350"/>
              <a:gd name="connsiteY0" fmla="*/ 227001 h 1361978"/>
              <a:gd name="connsiteX1" fmla="*/ 227001 w 2095350"/>
              <a:gd name="connsiteY1" fmla="*/ 0 h 1361978"/>
              <a:gd name="connsiteX2" fmla="*/ 1868349 w 2095350"/>
              <a:gd name="connsiteY2" fmla="*/ 0 h 1361978"/>
              <a:gd name="connsiteX3" fmla="*/ 2095350 w 2095350"/>
              <a:gd name="connsiteY3" fmla="*/ 227001 h 1361978"/>
              <a:gd name="connsiteX4" fmla="*/ 2095350 w 2095350"/>
              <a:gd name="connsiteY4" fmla="*/ 1134977 h 1361978"/>
              <a:gd name="connsiteX5" fmla="*/ 1868349 w 2095350"/>
              <a:gd name="connsiteY5" fmla="*/ 1361978 h 1361978"/>
              <a:gd name="connsiteX6" fmla="*/ 227001 w 2095350"/>
              <a:gd name="connsiteY6" fmla="*/ 1361978 h 1361978"/>
              <a:gd name="connsiteX7" fmla="*/ 0 w 2095350"/>
              <a:gd name="connsiteY7" fmla="*/ 1134977 h 1361978"/>
              <a:gd name="connsiteX8" fmla="*/ 0 w 2095350"/>
              <a:gd name="connsiteY8" fmla="*/ 227001 h 1361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95350" h="1361978">
                <a:moveTo>
                  <a:pt x="0" y="227001"/>
                </a:moveTo>
                <a:cubicBezTo>
                  <a:pt x="0" y="101632"/>
                  <a:pt x="101632" y="0"/>
                  <a:pt x="227001" y="0"/>
                </a:cubicBezTo>
                <a:lnTo>
                  <a:pt x="1868349" y="0"/>
                </a:lnTo>
                <a:cubicBezTo>
                  <a:pt x="1993718" y="0"/>
                  <a:pt x="2095350" y="101632"/>
                  <a:pt x="2095350" y="227001"/>
                </a:cubicBezTo>
                <a:lnTo>
                  <a:pt x="2095350" y="1134977"/>
                </a:lnTo>
                <a:cubicBezTo>
                  <a:pt x="2095350" y="1260346"/>
                  <a:pt x="1993718" y="1361978"/>
                  <a:pt x="1868349" y="1361978"/>
                </a:cubicBezTo>
                <a:lnTo>
                  <a:pt x="227001" y="1361978"/>
                </a:lnTo>
                <a:cubicBezTo>
                  <a:pt x="101632" y="1361978"/>
                  <a:pt x="0" y="1260346"/>
                  <a:pt x="0" y="1134977"/>
                </a:cubicBezTo>
                <a:lnTo>
                  <a:pt x="0" y="22700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0306" tIns="150306" rIns="150306" bIns="150306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200" kern="1200" dirty="0" smtClean="0">
                <a:solidFill>
                  <a:schemeClr val="bg1"/>
                </a:solidFill>
              </a:rPr>
              <a:t>Interventions are evaluated using data.</a:t>
            </a:r>
            <a:endParaRPr lang="en-US" sz="2200" kern="1200" dirty="0">
              <a:solidFill>
                <a:schemeClr val="bg1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4354076" y="2796359"/>
            <a:ext cx="3636245" cy="363624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5858" y="1672285"/>
                </a:moveTo>
                <a:arcTo wR="1818122" hR="1818122" stAng="11076049" swAng="2304327"/>
              </a:path>
            </a:pathLst>
          </a:custGeom>
          <a:noFill/>
          <a:ln w="15875">
            <a:solidFill>
              <a:schemeClr val="accent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7" name="Group 6"/>
          <p:cNvGrpSpPr/>
          <p:nvPr/>
        </p:nvGrpSpPr>
        <p:grpSpPr>
          <a:xfrm>
            <a:off x="635782" y="4802832"/>
            <a:ext cx="2095725" cy="1362221"/>
            <a:chOff x="1860027" y="1729"/>
            <a:chExt cx="2095725" cy="1362221"/>
          </a:xfrm>
        </p:grpSpPr>
        <p:sp>
          <p:nvSpPr>
            <p:cNvPr id="8" name="Rounded Rectangle 7"/>
            <p:cNvSpPr/>
            <p:nvPr/>
          </p:nvSpPr>
          <p:spPr>
            <a:xfrm>
              <a:off x="1860027" y="1729"/>
              <a:ext cx="2095725" cy="1362221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ounded Rectangle 4"/>
            <p:cNvSpPr/>
            <p:nvPr/>
          </p:nvSpPr>
          <p:spPr>
            <a:xfrm>
              <a:off x="1926525" y="68227"/>
              <a:ext cx="1962729" cy="12292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 smtClean="0">
                  <a:solidFill>
                    <a:schemeClr val="bg1"/>
                  </a:solidFill>
                </a:rPr>
                <a:t>THECB generates reports</a:t>
              </a:r>
              <a:endParaRPr lang="en-US" sz="2200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683645" y="2552248"/>
            <a:ext cx="2095725" cy="1362221"/>
            <a:chOff x="1860027" y="1729"/>
            <a:chExt cx="2095725" cy="1362221"/>
          </a:xfrm>
        </p:grpSpPr>
        <p:sp>
          <p:nvSpPr>
            <p:cNvPr id="12" name="Rounded Rectangle 11"/>
            <p:cNvSpPr/>
            <p:nvPr/>
          </p:nvSpPr>
          <p:spPr>
            <a:xfrm>
              <a:off x="1860027" y="1729"/>
              <a:ext cx="2095725" cy="1362221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ounded Rectangle 4"/>
            <p:cNvSpPr/>
            <p:nvPr/>
          </p:nvSpPr>
          <p:spPr>
            <a:xfrm>
              <a:off x="1926525" y="68227"/>
              <a:ext cx="1962729" cy="12292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 smtClean="0">
                  <a:solidFill>
                    <a:schemeClr val="bg1"/>
                  </a:solidFill>
                </a:rPr>
                <a:t>Faculty / partners review reports</a:t>
              </a:r>
              <a:endParaRPr lang="en-US" sz="2200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23" name="Freeform 22"/>
          <p:cNvSpPr/>
          <p:nvPr/>
        </p:nvSpPr>
        <p:spPr>
          <a:xfrm rot="16676273">
            <a:off x="2153343" y="2798629"/>
            <a:ext cx="3972231" cy="209868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148256" y="578641"/>
                </a:moveTo>
                <a:arcTo wR="1818122" hR="1818122" stAng="19021230" swAng="2279929"/>
              </a:path>
            </a:pathLst>
          </a:custGeom>
          <a:noFill/>
          <a:ln w="15875">
            <a:solidFill>
              <a:schemeClr val="accent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4" name="Freeform 23"/>
          <p:cNvSpPr/>
          <p:nvPr/>
        </p:nvSpPr>
        <p:spPr>
          <a:xfrm rot="14238991">
            <a:off x="86774" y="4702971"/>
            <a:ext cx="3636245" cy="181812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148256" y="578641"/>
                </a:moveTo>
                <a:arcTo wR="1818122" hR="1818122" stAng="19021230" swAng="2279929"/>
              </a:path>
            </a:pathLst>
          </a:custGeom>
          <a:noFill/>
          <a:ln w="15875">
            <a:solidFill>
              <a:schemeClr val="accent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 and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7586" y="1386348"/>
            <a:ext cx="8416413" cy="547165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u="sng" dirty="0" smtClean="0"/>
              <a:t>COLLECTED</a:t>
            </a:r>
          </a:p>
          <a:p>
            <a:pPr marL="68580" indent="0">
              <a:buNone/>
            </a:pPr>
            <a:endParaRPr lang="en-US" u="sng" dirty="0" smtClean="0"/>
          </a:p>
          <a:p>
            <a:pPr marL="68580" indent="0">
              <a:buNone/>
            </a:pPr>
            <a:endParaRPr lang="en-US" u="sng" dirty="0"/>
          </a:p>
          <a:p>
            <a:pPr marL="68580" indent="0">
              <a:buNone/>
            </a:pPr>
            <a:r>
              <a:rPr lang="en-US" u="sng" dirty="0" smtClean="0"/>
              <a:t>USE</a:t>
            </a:r>
            <a:endParaRPr lang="en-US" u="sng" dirty="0"/>
          </a:p>
          <a:p>
            <a:pPr marL="6858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r>
              <a:rPr lang="en-US" sz="2400" dirty="0" smtClean="0"/>
              <a:t>Data transmission to THECB uses a method that protects sensitive data.</a:t>
            </a:r>
          </a:p>
          <a:p>
            <a:r>
              <a:rPr lang="en-US" sz="2400" dirty="0" smtClean="0"/>
              <a:t>Only THECB staff can access student-level Pathways data.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9118320"/>
              </p:ext>
            </p:extLst>
          </p:nvPr>
        </p:nvGraphicFramePr>
        <p:xfrm>
          <a:off x="889833" y="2713709"/>
          <a:ext cx="7772400" cy="29939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89833" y="2009948"/>
            <a:ext cx="1745212" cy="510778"/>
          </a:xfrm>
          <a:prstGeom prst="round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Enrollment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89020" y="2009948"/>
            <a:ext cx="2143418" cy="817245"/>
          </a:xfrm>
          <a:prstGeom prst="round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Course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(grades included)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60168" y="2009948"/>
            <a:ext cx="1863185" cy="919401"/>
          </a:xfrm>
          <a:prstGeom prst="round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Graduation Data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253" y="482567"/>
            <a:ext cx="7197218" cy="914400"/>
          </a:xfrm>
        </p:spPr>
        <p:txBody>
          <a:bodyPr/>
          <a:lstStyle/>
          <a:p>
            <a:r>
              <a:rPr lang="en-US" dirty="0" smtClean="0"/>
              <a:t>Faculty Reports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9266" y="1326359"/>
            <a:ext cx="5793658" cy="1571729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800" u="sng" dirty="0" smtClean="0"/>
              <a:t>Alignment reports</a:t>
            </a:r>
            <a:r>
              <a:rPr lang="en-US" sz="2800" dirty="0" smtClean="0"/>
              <a:t> are designed to illustrate possible gaps in secondary / post-secondary alignment.</a:t>
            </a:r>
          </a:p>
        </p:txBody>
      </p:sp>
      <p:sp>
        <p:nvSpPr>
          <p:cNvPr id="4" name="Rectangle 3"/>
          <p:cNvSpPr/>
          <p:nvPr/>
        </p:nvSpPr>
        <p:spPr>
          <a:xfrm>
            <a:off x="2519498" y="3134056"/>
            <a:ext cx="1600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H.S. Pre-Calculus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6939098" y="1686256"/>
            <a:ext cx="19050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College Calculus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7015298" y="3057856"/>
            <a:ext cx="1828800" cy="12192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College Pre-Calculus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7091498" y="4581856"/>
            <a:ext cx="1752600" cy="1219200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Below College Pre-Calculus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8" name="Straight Arrow Connector 7"/>
          <p:cNvCxnSpPr>
            <a:stCxn id="4" idx="3"/>
            <a:endCxn id="5" idx="2"/>
          </p:cNvCxnSpPr>
          <p:nvPr/>
        </p:nvCxnSpPr>
        <p:spPr>
          <a:xfrm flipV="1">
            <a:off x="4119698" y="2295856"/>
            <a:ext cx="2743200" cy="1295400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4" idx="3"/>
            <a:endCxn id="6" idx="2"/>
          </p:cNvCxnSpPr>
          <p:nvPr/>
        </p:nvCxnSpPr>
        <p:spPr>
          <a:xfrm>
            <a:off x="4119698" y="3591256"/>
            <a:ext cx="2834640" cy="76200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4" idx="3"/>
            <a:endCxn id="7" idx="2"/>
          </p:cNvCxnSpPr>
          <p:nvPr/>
        </p:nvCxnSpPr>
        <p:spPr>
          <a:xfrm>
            <a:off x="4119698" y="3591256"/>
            <a:ext cx="2880360" cy="1600200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2" name="Content Placeholder 2"/>
          <p:cNvSpPr txBox="1">
            <a:spLocks/>
          </p:cNvSpPr>
          <p:nvPr/>
        </p:nvSpPr>
        <p:spPr>
          <a:xfrm>
            <a:off x="629265" y="4705984"/>
            <a:ext cx="5919019" cy="1901293"/>
          </a:xfrm>
          <a:prstGeom prst="rect">
            <a:avLst/>
          </a:prstGeom>
        </p:spPr>
        <p:txBody>
          <a:bodyPr vert="horz">
            <a:noAutofit/>
          </a:bodyPr>
          <a:lstStyle>
            <a:lvl1pPr marL="411480" indent="-342900" algn="l" rtl="0" eaLnBrk="1" latinLnBrk="0" hangingPunct="1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0664" indent="-28575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Char char="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1872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3"/>
              <a:buChar char="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13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99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19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3976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68580" indent="0">
              <a:buNone/>
            </a:pPr>
            <a:r>
              <a:rPr lang="en-US" sz="2800" u="sng" dirty="0" smtClean="0"/>
              <a:t>Institution-level reports</a:t>
            </a:r>
            <a:r>
              <a:rPr lang="en-US" sz="2800" dirty="0" smtClean="0"/>
              <a:t> show how different student populations affect alignment and how successful projects affect alignment</a:t>
            </a:r>
          </a:p>
        </p:txBody>
      </p:sp>
    </p:spTree>
    <p:extLst>
      <p:ext uri="{BB962C8B-B14F-4D97-AF65-F5344CB8AC3E}">
        <p14:creationId xmlns:p14="http://schemas.microsoft.com/office/powerpoint/2010/main" val="185527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Example of Algebra 2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cap="all" dirty="0" smtClean="0">
                <a:solidFill>
                  <a:schemeClr val="tx2">
                    <a:satMod val="200000"/>
                  </a:schemeClr>
                </a:solidFill>
                <a:effectLst>
                  <a:reflection blurRad="12700" stA="34000" endA="740" endPos="53000" dir="5400000" sy="-100000" algn="bl" rotWithShape="0"/>
                </a:effectLst>
                <a:latin typeface="+mj-lt"/>
                <a:ea typeface="+mj-ea"/>
                <a:cs typeface="+mj-cs"/>
              </a:rPr>
              <a:t>DATA:</a:t>
            </a:r>
            <a:endParaRPr lang="en-US" sz="3200" b="1" cap="all" dirty="0">
              <a:solidFill>
                <a:schemeClr val="tx2">
                  <a:satMod val="200000"/>
                </a:schemeClr>
              </a:solidFill>
              <a:effectLst>
                <a:reflection blurRad="12700" stA="34000" endA="740" endPos="53000" dir="5400000" sy="-100000" algn="bl" rotWithShape="0"/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4568" y="108945"/>
            <a:ext cx="7772400" cy="914400"/>
          </a:xfrm>
        </p:spPr>
        <p:txBody>
          <a:bodyPr>
            <a:noAutofit/>
          </a:bodyPr>
          <a:lstStyle/>
          <a:p>
            <a:pPr algn="ctr"/>
            <a:r>
              <a:rPr lang="en-US" sz="2000" dirty="0" smtClean="0"/>
              <a:t>First College Math Course at a Higher Ed Institution</a:t>
            </a:r>
            <a:br>
              <a:rPr lang="en-US" sz="2000" dirty="0" smtClean="0"/>
            </a:br>
            <a:r>
              <a:rPr lang="en-US" sz="2000" dirty="0" smtClean="0"/>
              <a:t> Students who Passed Algebra 2 in High School</a:t>
            </a:r>
            <a:br>
              <a:rPr lang="en-US" sz="2000" dirty="0" smtClean="0"/>
            </a:br>
            <a:r>
              <a:rPr lang="en-US" sz="2000" i="1" dirty="0" smtClean="0"/>
              <a:t>H.S. Graduates FY 2005-2007</a:t>
            </a:r>
            <a:endParaRPr lang="en-US" sz="20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1936957" y="1651822"/>
            <a:ext cx="816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88.3%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56040" y="4380278"/>
            <a:ext cx="816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15.4%</a:t>
            </a:r>
            <a:endParaRPr lang="en-US" dirty="0"/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2528526"/>
              </p:ext>
            </p:extLst>
          </p:nvPr>
        </p:nvGraphicFramePr>
        <p:xfrm>
          <a:off x="757547" y="1393729"/>
          <a:ext cx="3990975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4093314"/>
              </p:ext>
            </p:extLst>
          </p:nvPr>
        </p:nvGraphicFramePr>
        <p:xfrm>
          <a:off x="4788773" y="1465013"/>
          <a:ext cx="3735796" cy="48251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442156" y="2767784"/>
            <a:ext cx="816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59.4%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113645" y="3554363"/>
            <a:ext cx="816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40.0%</a:t>
            </a:r>
            <a:endParaRPr lang="en-US" dirty="0"/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2177845" y="1258532"/>
            <a:ext cx="1784555" cy="330169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 spc="-100" baseline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2000" dirty="0" smtClean="0"/>
              <a:t>2-Year</a:t>
            </a:r>
            <a:endParaRPr lang="en-US" sz="2000" dirty="0"/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5761707" y="1258532"/>
            <a:ext cx="1784555" cy="330169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 spc="-100" baseline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2000" dirty="0"/>
              <a:t>4</a:t>
            </a:r>
            <a:r>
              <a:rPr lang="en-US" sz="2000" dirty="0" smtClean="0"/>
              <a:t>-Year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573159" y="6305284"/>
            <a:ext cx="65826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Basic Math		College Algebra		Calculus</a:t>
            </a:r>
          </a:p>
          <a:p>
            <a:r>
              <a:rPr lang="en-US" sz="1600" dirty="0" smtClean="0"/>
              <a:t>Intermediate Math		Pre-Calculus		Other</a:t>
            </a:r>
            <a:endParaRPr lang="en-US" sz="1600" dirty="0"/>
          </a:p>
        </p:txBody>
      </p:sp>
      <p:sp>
        <p:nvSpPr>
          <p:cNvPr id="20" name="Rectangle 19"/>
          <p:cNvSpPr/>
          <p:nvPr/>
        </p:nvSpPr>
        <p:spPr>
          <a:xfrm>
            <a:off x="1415846" y="6371304"/>
            <a:ext cx="186813" cy="185758"/>
          </a:xfrm>
          <a:prstGeom prst="rect">
            <a:avLst/>
          </a:prstGeom>
          <a:solidFill>
            <a:srgbClr val="862DD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410934" y="6622024"/>
            <a:ext cx="186813" cy="185758"/>
          </a:xfrm>
          <a:prstGeom prst="rect">
            <a:avLst/>
          </a:prstGeom>
          <a:solidFill>
            <a:srgbClr val="FFB265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173726" y="6376224"/>
            <a:ext cx="186813" cy="185758"/>
          </a:xfrm>
          <a:prstGeom prst="rect">
            <a:avLst/>
          </a:prstGeom>
          <a:solidFill>
            <a:srgbClr val="7FD13B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168814" y="6617112"/>
            <a:ext cx="186813" cy="185758"/>
          </a:xfrm>
          <a:prstGeom prst="rect">
            <a:avLst/>
          </a:prstGeom>
          <a:solidFill>
            <a:srgbClr val="00ADD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911942" y="6371312"/>
            <a:ext cx="186813" cy="185758"/>
          </a:xfrm>
          <a:prstGeom prst="rect">
            <a:avLst/>
          </a:prstGeom>
          <a:solidFill>
            <a:srgbClr val="FFF30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916862" y="6612200"/>
            <a:ext cx="186813" cy="185758"/>
          </a:xfrm>
          <a:prstGeom prst="rect">
            <a:avLst/>
          </a:prstGeom>
          <a:solidFill>
            <a:srgbClr val="EA157A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6034</TotalTime>
  <Words>1166</Words>
  <Application>Microsoft Office PowerPoint</Application>
  <PresentationFormat>On-screen Show (4:3)</PresentationFormat>
  <Paragraphs>286</Paragraphs>
  <Slides>29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Metro</vt:lpstr>
      <vt:lpstr>El Paso Pathways Project</vt:lpstr>
      <vt:lpstr>The Great Cultural Divide</vt:lpstr>
      <vt:lpstr>Bridging the Divide</vt:lpstr>
      <vt:lpstr>Goals of the Pathways Project</vt:lpstr>
      <vt:lpstr>Goals of the Pathways Process</vt:lpstr>
      <vt:lpstr>Data Collection and Use</vt:lpstr>
      <vt:lpstr>Faculty Reports</vt:lpstr>
      <vt:lpstr>The Example of Algebra 2</vt:lpstr>
      <vt:lpstr>First College Math Course at a Higher Ed Institution  Students who Passed Algebra 2 in High School H.S. Graduates FY 2005-2007</vt:lpstr>
      <vt:lpstr>First College Math Course at a Higher Ed Institution  Students who Passed Algebra 2 with an ‘A’ in High School H.S. Graduates FY 2005-2007</vt:lpstr>
      <vt:lpstr>The Example of english iv</vt:lpstr>
      <vt:lpstr>Highest H.S. English Course Taken by Students Entering Community College</vt:lpstr>
      <vt:lpstr>First College English Course at a 2-year institution Students who Passed English IV in High School H.S. Graduates FY 2005-2007</vt:lpstr>
      <vt:lpstr>First College English Course at a 2-year institution Pass Rates Students who Passed English IV in High School H.S. Graduates FY 2005-2007</vt:lpstr>
      <vt:lpstr>Online Data Sources</vt:lpstr>
      <vt:lpstr>Key elements of Pathways</vt:lpstr>
      <vt:lpstr>Texas Pathways</vt:lpstr>
      <vt:lpstr>The Commitment</vt:lpstr>
      <vt:lpstr>The Collaboration </vt:lpstr>
      <vt:lpstr>Faculty Teams–  the Core of Pathways– </vt:lpstr>
      <vt:lpstr>Facilitating Vertical Teams</vt:lpstr>
      <vt:lpstr>Sample interventions</vt:lpstr>
      <vt:lpstr>Faculty Team Interventions</vt:lpstr>
      <vt:lpstr>Faculty Team Interventions</vt:lpstr>
      <vt:lpstr>Faculty Team Interventions</vt:lpstr>
      <vt:lpstr>resources to Leverage</vt:lpstr>
      <vt:lpstr>Projects and Resources</vt:lpstr>
      <vt:lpstr>Projects and Resources</vt:lpstr>
      <vt:lpstr>THECB Contacts </vt:lpstr>
    </vt:vector>
  </TitlesOfParts>
  <Company>THECB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Pathwa</dc:title>
  <dc:creator>stoeverCY</dc:creator>
  <cp:lastModifiedBy>Volkman, Nicole</cp:lastModifiedBy>
  <cp:revision>506</cp:revision>
  <cp:lastPrinted>2012-01-20T21:21:14Z</cp:lastPrinted>
  <dcterms:created xsi:type="dcterms:W3CDTF">2009-03-09T16:05:57Z</dcterms:created>
  <dcterms:modified xsi:type="dcterms:W3CDTF">2012-03-30T21:42:37Z</dcterms:modified>
</cp:coreProperties>
</file>