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9" r:id="rId3"/>
    <p:sldId id="384" r:id="rId4"/>
    <p:sldId id="391" r:id="rId5"/>
    <p:sldId id="378" r:id="rId6"/>
    <p:sldId id="262" r:id="rId7"/>
    <p:sldId id="394" r:id="rId8"/>
    <p:sldId id="302" r:id="rId9"/>
    <p:sldId id="368" r:id="rId10"/>
    <p:sldId id="350" r:id="rId11"/>
    <p:sldId id="403" r:id="rId12"/>
    <p:sldId id="404" r:id="rId13"/>
    <p:sldId id="406" r:id="rId14"/>
    <p:sldId id="424" r:id="rId15"/>
    <p:sldId id="429" r:id="rId16"/>
    <p:sldId id="386" r:id="rId17"/>
    <p:sldId id="425" r:id="rId18"/>
    <p:sldId id="344" r:id="rId19"/>
    <p:sldId id="381" r:id="rId20"/>
    <p:sldId id="335" r:id="rId21"/>
    <p:sldId id="387" r:id="rId22"/>
    <p:sldId id="375" r:id="rId23"/>
    <p:sldId id="376" r:id="rId24"/>
    <p:sldId id="400" r:id="rId25"/>
    <p:sldId id="377" r:id="rId26"/>
    <p:sldId id="388" r:id="rId27"/>
    <p:sldId id="389" r:id="rId28"/>
    <p:sldId id="399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merK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EFF"/>
    <a:srgbClr val="EA157A"/>
    <a:srgbClr val="A8BEF0"/>
    <a:srgbClr val="FFF309"/>
    <a:srgbClr val="00ADDC"/>
    <a:srgbClr val="7FD13B"/>
    <a:srgbClr val="862DDF"/>
    <a:srgbClr val="FFB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07" autoAdjust="0"/>
    <p:restoredTop sz="94017" autoAdjust="0"/>
  </p:normalViewPr>
  <p:slideViewPr>
    <p:cSldViewPr snapToGrid="0">
      <p:cViewPr>
        <p:scale>
          <a:sx n="76" d="100"/>
          <a:sy n="76" d="100"/>
        </p:scale>
        <p:origin x="-6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thecb-auvfs41\userfile\APP\PA\Planning\Research%20and%20Eval%20Team\Pathways\El%20Paso%20Pathways\Kick%20Off%20Materials\Figures%20for%20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'Math HS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Ed'!$B$12:$B$13</c:f>
              <c:numCache>
                <c:formatCode>0.0%</c:formatCode>
                <c:ptCount val="2"/>
                <c:pt idx="0">
                  <c:v>0.77400000000000002</c:v>
                </c:pt>
                <c:pt idx="1">
                  <c:v>0.105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'Math HS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Ed'!$C$12:$C$13</c:f>
              <c:numCache>
                <c:formatCode>0.0%</c:formatCode>
                <c:ptCount val="2"/>
                <c:pt idx="0">
                  <c:v>0.109</c:v>
                </c:pt>
                <c:pt idx="1">
                  <c:v>8.9999999999999993E-3</c:v>
                </c:pt>
              </c:numCache>
            </c:numRef>
          </c:val>
        </c:ser>
        <c:ser>
          <c:idx val="2"/>
          <c:order val="2"/>
          <c:spPr>
            <a:solidFill>
              <a:srgbClr val="FEB80A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309"/>
              </a:solidFill>
            </c:spPr>
          </c:dPt>
          <c:cat>
            <c:strRef>
              <c:f>'Math HS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Ed'!$D$12:$D$13</c:f>
              <c:numCache>
                <c:formatCode>0.0%</c:formatCode>
                <c:ptCount val="2"/>
                <c:pt idx="0">
                  <c:v>0</c:v>
                </c:pt>
                <c:pt idx="1">
                  <c:v>0.02</c:v>
                </c:pt>
              </c:numCache>
            </c:numRef>
          </c:val>
        </c:ser>
        <c:ser>
          <c:idx val="3"/>
          <c:order val="3"/>
          <c:invertIfNegative val="0"/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cat>
            <c:strRef>
              <c:f>'Math HS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Ed'!$E$12:$E$13</c:f>
              <c:numCache>
                <c:formatCode>0.0%</c:formatCode>
                <c:ptCount val="2"/>
                <c:pt idx="0">
                  <c:v>0</c:v>
                </c:pt>
                <c:pt idx="1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24928"/>
        <c:axId val="94526464"/>
      </c:barChart>
      <c:catAx>
        <c:axId val="9452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94526464"/>
        <c:crosses val="autoZero"/>
        <c:auto val="1"/>
        <c:lblAlgn val="ctr"/>
        <c:lblOffset val="100"/>
        <c:noMultiLvlLbl val="0"/>
      </c:catAx>
      <c:valAx>
        <c:axId val="9452646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45249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ADDC"/>
              </a:solidFill>
            </c:spPr>
          </c:dPt>
          <c:cat>
            <c:strRef>
              <c:f>'English HS to College Passing'!$H$9:$H$11</c:f>
              <c:strCache>
                <c:ptCount val="3"/>
                <c:pt idx="0">
                  <c:v>Dev Ed</c:v>
                </c:pt>
                <c:pt idx="1">
                  <c:v>Composition</c:v>
                </c:pt>
                <c:pt idx="2">
                  <c:v>Other</c:v>
                </c:pt>
              </c:strCache>
            </c:strRef>
          </c:cat>
          <c:val>
            <c:numRef>
              <c:f>'English HS to College Passing'!$I$9:$I$11</c:f>
              <c:numCache>
                <c:formatCode>0.0%</c:formatCode>
                <c:ptCount val="3"/>
                <c:pt idx="0">
                  <c:v>0.56100000000000005</c:v>
                </c:pt>
                <c:pt idx="1">
                  <c:v>0.57099999999999995</c:v>
                </c:pt>
                <c:pt idx="2">
                  <c:v>0.70799999999999996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078912"/>
        <c:axId val="79080448"/>
      </c:barChart>
      <c:catAx>
        <c:axId val="7907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79080448"/>
        <c:crosses val="autoZero"/>
        <c:auto val="1"/>
        <c:lblAlgn val="ctr"/>
        <c:lblOffset val="100"/>
        <c:noMultiLvlLbl val="0"/>
      </c:catAx>
      <c:valAx>
        <c:axId val="79080448"/>
        <c:scaling>
          <c:orientation val="minMax"/>
          <c:max val="1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790789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ADDC"/>
              </a:solidFill>
            </c:spPr>
          </c:dPt>
          <c:cat>
            <c:strRef>
              <c:f>'English HS to College Passing'!$O$9:$O$11</c:f>
              <c:strCache>
                <c:ptCount val="3"/>
                <c:pt idx="0">
                  <c:v>Dev Ed</c:v>
                </c:pt>
                <c:pt idx="1">
                  <c:v>Composition</c:v>
                </c:pt>
                <c:pt idx="2">
                  <c:v>Other</c:v>
                </c:pt>
              </c:strCache>
            </c:strRef>
          </c:cat>
          <c:val>
            <c:numRef>
              <c:f>'English HS to College Passing'!$P$9:$P$11</c:f>
              <c:numCache>
                <c:formatCode>0.0%</c:formatCode>
                <c:ptCount val="3"/>
                <c:pt idx="0">
                  <c:v>0.60899999999999999</c:v>
                </c:pt>
                <c:pt idx="1">
                  <c:v>0.67600000000000005</c:v>
                </c:pt>
                <c:pt idx="2">
                  <c:v>0.76100000000000001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088640"/>
        <c:axId val="81789696"/>
      </c:barChart>
      <c:catAx>
        <c:axId val="7908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81789696"/>
        <c:crosses val="autoZero"/>
        <c:auto val="1"/>
        <c:lblAlgn val="ctr"/>
        <c:lblOffset val="100"/>
        <c:noMultiLvlLbl val="0"/>
      </c:catAx>
      <c:valAx>
        <c:axId val="81789696"/>
        <c:scaling>
          <c:orientation val="minMax"/>
          <c:max val="1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790886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ADDC"/>
              </a:solidFill>
            </c:spPr>
          </c:dPt>
          <c:cat>
            <c:strRef>
              <c:f>'English HS to College Passing'!$A$9:$A$11</c:f>
              <c:strCache>
                <c:ptCount val="3"/>
                <c:pt idx="0">
                  <c:v>Dev Ed</c:v>
                </c:pt>
                <c:pt idx="1">
                  <c:v>Composition</c:v>
                </c:pt>
                <c:pt idx="2">
                  <c:v>Other</c:v>
                </c:pt>
              </c:strCache>
            </c:strRef>
          </c:cat>
          <c:val>
            <c:numRef>
              <c:f>'English HS to College Passing'!$B$9:$B$11</c:f>
              <c:numCache>
                <c:formatCode>0.0%</c:formatCode>
                <c:ptCount val="3"/>
                <c:pt idx="0">
                  <c:v>0.77600000000000002</c:v>
                </c:pt>
                <c:pt idx="1">
                  <c:v>0.76500000000000001</c:v>
                </c:pt>
                <c:pt idx="2">
                  <c:v>0.76700000000000002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814272"/>
        <c:axId val="81815808"/>
      </c:barChart>
      <c:catAx>
        <c:axId val="8181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81815808"/>
        <c:crosses val="autoZero"/>
        <c:auto val="1"/>
        <c:lblAlgn val="ctr"/>
        <c:lblOffset val="100"/>
        <c:noMultiLvlLbl val="0"/>
      </c:catAx>
      <c:valAx>
        <c:axId val="8181580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18142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'Math HS to Dev Ed'!$H$12:$H$13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Ed'!$I$12:$I$13</c:f>
              <c:numCache>
                <c:formatCode>0.0%</c:formatCode>
                <c:ptCount val="2"/>
                <c:pt idx="0">
                  <c:v>0.123</c:v>
                </c:pt>
                <c:pt idx="1">
                  <c:v>0.34300000000000003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'Math HS to Dev Ed'!$H$12:$H$13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Ed'!$J$12:$J$13</c:f>
              <c:numCache>
                <c:formatCode>0.0%</c:formatCode>
                <c:ptCount val="2"/>
                <c:pt idx="0">
                  <c:v>0.47099999999999997</c:v>
                </c:pt>
                <c:pt idx="1">
                  <c:v>3.9E-2</c:v>
                </c:pt>
              </c:numCache>
            </c:numRef>
          </c:val>
        </c:ser>
        <c:ser>
          <c:idx val="2"/>
          <c:order val="2"/>
          <c:spPr>
            <a:solidFill>
              <a:srgbClr val="FEB80A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309"/>
              </a:solidFill>
            </c:spPr>
          </c:dPt>
          <c:cat>
            <c:strRef>
              <c:f>'Math HS to Dev Ed'!$H$12:$H$13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Ed'!$K$12:$K$13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invertIfNegative val="0"/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cat>
            <c:strRef>
              <c:f>'Math HS to Dev Ed'!$H$12:$H$13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to Dev Ed'!$L$12:$L$13</c:f>
              <c:numCache>
                <c:formatCode>0.0%</c:formatCode>
                <c:ptCount val="2"/>
                <c:pt idx="0">
                  <c:v>0</c:v>
                </c:pt>
                <c:pt idx="1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50272"/>
        <c:axId val="94556160"/>
      </c:barChart>
      <c:catAx>
        <c:axId val="9455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94556160"/>
        <c:crosses val="autoZero"/>
        <c:auto val="1"/>
        <c:lblAlgn val="ctr"/>
        <c:lblOffset val="100"/>
        <c:noMultiLvlLbl val="0"/>
      </c:catAx>
      <c:valAx>
        <c:axId val="94556160"/>
        <c:scaling>
          <c:orientation val="minMax"/>
          <c:max val="1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945502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'Math HS "A"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"A" to Dev Ed'!$B$12:$B$13</c:f>
              <c:numCache>
                <c:formatCode>0.0%</c:formatCode>
                <c:ptCount val="2"/>
                <c:pt idx="0">
                  <c:v>0.09</c:v>
                </c:pt>
                <c:pt idx="1">
                  <c:v>0.44900000000000001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'Math HS "A"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"A" to Dev Ed'!$C$12:$C$13</c:f>
              <c:numCache>
                <c:formatCode>0.0%</c:formatCode>
                <c:ptCount val="2"/>
                <c:pt idx="0">
                  <c:v>0.35899999999999999</c:v>
                </c:pt>
                <c:pt idx="1">
                  <c:v>7.6999999999999999E-2</c:v>
                </c:pt>
              </c:numCache>
            </c:numRef>
          </c:val>
        </c:ser>
        <c:ser>
          <c:idx val="2"/>
          <c:order val="2"/>
          <c:spPr>
            <a:solidFill>
              <a:srgbClr val="FEB80A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309"/>
              </a:solidFill>
            </c:spPr>
          </c:dPt>
          <c:cat>
            <c:strRef>
              <c:f>'Math HS "A"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"A" to Dev Ed'!$D$12:$D$13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invertIfNegative val="0"/>
          <c:dPt>
            <c:idx val="1"/>
            <c:invertIfNegative val="0"/>
            <c:bubble3D val="0"/>
            <c:spPr>
              <a:solidFill>
                <a:srgbClr val="EA157A"/>
              </a:solidFill>
            </c:spPr>
          </c:dPt>
          <c:cat>
            <c:strRef>
              <c:f>'Math HS "A" to Dev Ed'!$A$12:$A$13</c:f>
              <c:strCache>
                <c:ptCount val="2"/>
                <c:pt idx="0">
                  <c:v>Developmental Education</c:v>
                </c:pt>
                <c:pt idx="1">
                  <c:v>Credit Courses</c:v>
                </c:pt>
              </c:strCache>
            </c:strRef>
          </c:cat>
          <c:val>
            <c:numRef>
              <c:f>'Math HS "A" to Dev Ed'!$E$12:$E$13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632576"/>
        <c:axId val="29307264"/>
      </c:barChart>
      <c:catAx>
        <c:axId val="9463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29307264"/>
        <c:crosses val="autoZero"/>
        <c:auto val="1"/>
        <c:lblAlgn val="ctr"/>
        <c:lblOffset val="100"/>
        <c:noMultiLvlLbl val="0"/>
      </c:catAx>
      <c:valAx>
        <c:axId val="2930726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46325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AP English *</c:v>
                </c:pt>
                <c:pt idx="1">
                  <c:v>English IV</c:v>
                </c:pt>
                <c:pt idx="2">
                  <c:v>English III</c:v>
                </c:pt>
                <c:pt idx="3">
                  <c:v>Below English III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640</c:v>
                </c:pt>
                <c:pt idx="1">
                  <c:v>2990</c:v>
                </c:pt>
                <c:pt idx="2">
                  <c:v>240</c:v>
                </c:pt>
                <c:pt idx="3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AP English *</c:v>
                </c:pt>
                <c:pt idx="1">
                  <c:v>English IV</c:v>
                </c:pt>
                <c:pt idx="2">
                  <c:v>English III</c:v>
                </c:pt>
                <c:pt idx="3">
                  <c:v>Below English III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713</c:v>
                </c:pt>
                <c:pt idx="1">
                  <c:v>3431</c:v>
                </c:pt>
                <c:pt idx="2">
                  <c:v>420</c:v>
                </c:pt>
                <c:pt idx="3">
                  <c:v>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AP English *</c:v>
                </c:pt>
                <c:pt idx="1">
                  <c:v>English IV</c:v>
                </c:pt>
                <c:pt idx="2">
                  <c:v>English III</c:v>
                </c:pt>
                <c:pt idx="3">
                  <c:v>Below English III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5147</c:v>
                </c:pt>
                <c:pt idx="1">
                  <c:v>9710</c:v>
                </c:pt>
                <c:pt idx="2">
                  <c:v>849</c:v>
                </c:pt>
                <c:pt idx="3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'English HS to Dev Ed'!$A$9:$A$10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Ed'!$B$9:$B$10</c:f>
              <c:numCache>
                <c:formatCode>0.0%</c:formatCode>
                <c:ptCount val="2"/>
                <c:pt idx="0">
                  <c:v>0.51900000000000002</c:v>
                </c:pt>
                <c:pt idx="1">
                  <c:v>0.47099999999999997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'English HS to Dev Ed'!$A$9:$A$10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Ed'!$C$9:$C$10</c:f>
              <c:numCache>
                <c:formatCode>0.0%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</c:ser>
        <c:ser>
          <c:idx val="2"/>
          <c:order val="2"/>
          <c:spPr>
            <a:solidFill>
              <a:srgbClr val="FEB80A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309"/>
              </a:solidFill>
            </c:spPr>
          </c:dPt>
          <c:cat>
            <c:strRef>
              <c:f>'English HS to Dev Ed'!$A$9:$A$10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Ed'!$D$9:$D$10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03872"/>
        <c:axId val="49909760"/>
      </c:barChart>
      <c:catAx>
        <c:axId val="4990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49909760"/>
        <c:crosses val="autoZero"/>
        <c:auto val="1"/>
        <c:lblAlgn val="ctr"/>
        <c:lblOffset val="100"/>
        <c:noMultiLvlLbl val="0"/>
      </c:catAx>
      <c:valAx>
        <c:axId val="4990976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99038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'English HS to Dev Ed'!$H$9:$H$10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Ed'!$I$9:$I$10</c:f>
              <c:numCache>
                <c:formatCode>0.0%</c:formatCode>
                <c:ptCount val="2"/>
                <c:pt idx="0">
                  <c:v>0.13</c:v>
                </c:pt>
                <c:pt idx="1">
                  <c:v>0.86299999999999999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'English HS to Dev Ed'!$H$9:$H$10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Ed'!$J$9:$J$10</c:f>
              <c:numCache>
                <c:formatCode>0.0%</c:formatCode>
                <c:ptCount val="2"/>
                <c:pt idx="0">
                  <c:v>0</c:v>
                </c:pt>
                <c:pt idx="1">
                  <c:v>7.0000000000000001E-3</c:v>
                </c:pt>
              </c:numCache>
            </c:numRef>
          </c:val>
        </c:ser>
        <c:ser>
          <c:idx val="2"/>
          <c:order val="2"/>
          <c:spPr>
            <a:solidFill>
              <a:srgbClr val="FEB80A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309"/>
              </a:solidFill>
            </c:spPr>
          </c:dPt>
          <c:cat>
            <c:strRef>
              <c:f>'English HS to Dev Ed'!$H$9:$H$10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Ed'!$K$9:$K$10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36256"/>
        <c:axId val="49937792"/>
      </c:barChart>
      <c:catAx>
        <c:axId val="4993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49937792"/>
        <c:crosses val="autoZero"/>
        <c:auto val="1"/>
        <c:lblAlgn val="ctr"/>
        <c:lblOffset val="100"/>
        <c:noMultiLvlLbl val="0"/>
      </c:catAx>
      <c:valAx>
        <c:axId val="49937792"/>
        <c:scaling>
          <c:orientation val="minMax"/>
          <c:max val="1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499362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FD13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62DDF"/>
              </a:solidFill>
            </c:spPr>
          </c:dPt>
          <c:cat>
            <c:strRef>
              <c:f>'English HS to Dev Ed'!$O$9:$O$10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Ed'!$P$9:$P$10</c:f>
              <c:numCache>
                <c:formatCode>0.0%</c:formatCode>
                <c:ptCount val="2"/>
                <c:pt idx="0">
                  <c:v>0.49</c:v>
                </c:pt>
                <c:pt idx="1">
                  <c:v>0.495</c:v>
                </c:pt>
              </c:numCache>
            </c:numRef>
          </c:val>
        </c:ser>
        <c:ser>
          <c:idx val="1"/>
          <c:order val="1"/>
          <c:spPr>
            <a:solidFill>
              <a:srgbClr val="00AD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B265"/>
              </a:solidFill>
            </c:spPr>
          </c:dPt>
          <c:cat>
            <c:strRef>
              <c:f>'English HS to Dev Ed'!$O$9:$O$10</c:f>
              <c:strCache>
                <c:ptCount val="2"/>
                <c:pt idx="0">
                  <c:v>Dev Ed</c:v>
                </c:pt>
                <c:pt idx="1">
                  <c:v>Credit Courses</c:v>
                </c:pt>
              </c:strCache>
            </c:strRef>
          </c:cat>
          <c:val>
            <c:numRef>
              <c:f>'English HS to Dev Ed'!$Q$9:$Q$10</c:f>
              <c:numCache>
                <c:formatCode>0.0%</c:formatCode>
                <c:ptCount val="2"/>
                <c:pt idx="0">
                  <c:v>0</c:v>
                </c:pt>
                <c:pt idx="1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885952"/>
        <c:axId val="27887488"/>
      </c:barChart>
      <c:catAx>
        <c:axId val="2788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7887488"/>
        <c:crosses val="autoZero"/>
        <c:auto val="1"/>
        <c:lblAlgn val="ctr"/>
        <c:lblOffset val="100"/>
        <c:noMultiLvlLbl val="0"/>
      </c:catAx>
      <c:valAx>
        <c:axId val="27887488"/>
        <c:scaling>
          <c:orientation val="minMax"/>
          <c:max val="1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278859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4CD15-7083-4E14-91DD-CD0D43E3688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7ABBAF2-CD41-4D6E-AAE7-6132BCEC337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Find a student’s highest high school course in a subject area</a:t>
          </a:r>
          <a:endParaRPr lang="en-US" dirty="0">
            <a:solidFill>
              <a:schemeClr val="bg1"/>
            </a:solidFill>
          </a:endParaRPr>
        </a:p>
      </dgm:t>
    </dgm:pt>
    <dgm:pt modelId="{60994493-FBF0-4443-A271-60A0B1B59D4A}" type="parTrans" cxnId="{25D89CCD-F299-4B7C-B566-EF3DAFCF02D4}">
      <dgm:prSet/>
      <dgm:spPr/>
      <dgm:t>
        <a:bodyPr/>
        <a:lstStyle/>
        <a:p>
          <a:endParaRPr lang="en-US"/>
        </a:p>
      </dgm:t>
    </dgm:pt>
    <dgm:pt modelId="{ECBADFFB-6117-47E3-B05F-BF4004ABE906}" type="sibTrans" cxnId="{25D89CCD-F299-4B7C-B566-EF3DAFCF02D4}">
      <dgm:prSet/>
      <dgm:spPr/>
      <dgm:t>
        <a:bodyPr/>
        <a:lstStyle/>
        <a:p>
          <a:endParaRPr lang="en-US"/>
        </a:p>
      </dgm:t>
    </dgm:pt>
    <dgm:pt modelId="{E39243B5-3130-4396-8455-215B1792004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Link the student’s data to  higher education data </a:t>
          </a:r>
          <a:endParaRPr lang="en-US" dirty="0">
            <a:solidFill>
              <a:schemeClr val="bg1"/>
            </a:solidFill>
          </a:endParaRPr>
        </a:p>
      </dgm:t>
    </dgm:pt>
    <dgm:pt modelId="{A8323075-2D15-4EDC-A692-247705B4E358}" type="parTrans" cxnId="{41F3F05E-6AB0-4CA6-90C6-F34E379B0901}">
      <dgm:prSet/>
      <dgm:spPr/>
      <dgm:t>
        <a:bodyPr/>
        <a:lstStyle/>
        <a:p>
          <a:endParaRPr lang="en-US"/>
        </a:p>
      </dgm:t>
    </dgm:pt>
    <dgm:pt modelId="{1A82026C-2845-4182-AE1B-14340D0177BB}" type="sibTrans" cxnId="{41F3F05E-6AB0-4CA6-90C6-F34E379B0901}">
      <dgm:prSet/>
      <dgm:spPr/>
      <dgm:t>
        <a:bodyPr/>
        <a:lstStyle/>
        <a:p>
          <a:endParaRPr lang="en-US"/>
        </a:p>
      </dgm:t>
    </dgm:pt>
    <dgm:pt modelId="{1B1D8AA1-45D5-4689-A45E-978F51B2419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Find the first course  the student took in higher education </a:t>
          </a:r>
          <a:endParaRPr lang="en-US" dirty="0">
            <a:solidFill>
              <a:schemeClr val="bg1"/>
            </a:solidFill>
          </a:endParaRPr>
        </a:p>
      </dgm:t>
    </dgm:pt>
    <dgm:pt modelId="{270FAEB4-A559-4D8E-9801-73BD4E3172E5}" type="parTrans" cxnId="{0627CE24-E03D-4C6F-AFAB-BDF34C6FC480}">
      <dgm:prSet/>
      <dgm:spPr/>
      <dgm:t>
        <a:bodyPr/>
        <a:lstStyle/>
        <a:p>
          <a:endParaRPr lang="en-US"/>
        </a:p>
      </dgm:t>
    </dgm:pt>
    <dgm:pt modelId="{3857ADF5-88ED-420B-8411-568F1D6C3AEB}" type="sibTrans" cxnId="{0627CE24-E03D-4C6F-AFAB-BDF34C6FC480}">
      <dgm:prSet/>
      <dgm:spPr/>
      <dgm:t>
        <a:bodyPr/>
        <a:lstStyle/>
        <a:p>
          <a:endParaRPr lang="en-US"/>
        </a:p>
      </dgm:t>
    </dgm:pt>
    <dgm:pt modelId="{1D42D099-693C-4EA8-B92E-418E274E927F}" type="pres">
      <dgm:prSet presAssocID="{1CB4CD15-7083-4E14-91DD-CD0D43E36883}" presName="Name0" presStyleCnt="0">
        <dgm:presLayoutVars>
          <dgm:dir/>
          <dgm:animLvl val="lvl"/>
          <dgm:resizeHandles val="exact"/>
        </dgm:presLayoutVars>
      </dgm:prSet>
      <dgm:spPr/>
    </dgm:pt>
    <dgm:pt modelId="{08E39E26-EA4F-4513-91D0-DC84124CB8C6}" type="pres">
      <dgm:prSet presAssocID="{57ABBAF2-CD41-4D6E-AAE7-6132BCEC337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C810E-28CD-4285-ACE2-B6B6D6B2E772}" type="pres">
      <dgm:prSet presAssocID="{ECBADFFB-6117-47E3-B05F-BF4004ABE906}" presName="parTxOnlySpace" presStyleCnt="0"/>
      <dgm:spPr/>
    </dgm:pt>
    <dgm:pt modelId="{75B24E7B-0DBA-47BA-B009-C32DCD1C17A8}" type="pres">
      <dgm:prSet presAssocID="{E39243B5-3130-4396-8455-215B1792004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1B76C-F06B-4199-9317-B11EA92AEE98}" type="pres">
      <dgm:prSet presAssocID="{1A82026C-2845-4182-AE1B-14340D0177BB}" presName="parTxOnlySpace" presStyleCnt="0"/>
      <dgm:spPr/>
    </dgm:pt>
    <dgm:pt modelId="{E2C70542-4D0A-4811-81E0-D87749AA6D82}" type="pres">
      <dgm:prSet presAssocID="{1B1D8AA1-45D5-4689-A45E-978F51B2419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788D9D-0374-4D27-9F3C-3ECA51779424}" type="presOf" srcId="{E39243B5-3130-4396-8455-215B17920043}" destId="{75B24E7B-0DBA-47BA-B009-C32DCD1C17A8}" srcOrd="0" destOrd="0" presId="urn:microsoft.com/office/officeart/2005/8/layout/chevron1"/>
    <dgm:cxn modelId="{05B0B767-ECAC-47EB-9D2D-8F3C06D8C339}" type="presOf" srcId="{1CB4CD15-7083-4E14-91DD-CD0D43E36883}" destId="{1D42D099-693C-4EA8-B92E-418E274E927F}" srcOrd="0" destOrd="0" presId="urn:microsoft.com/office/officeart/2005/8/layout/chevron1"/>
    <dgm:cxn modelId="{41F3F05E-6AB0-4CA6-90C6-F34E379B0901}" srcId="{1CB4CD15-7083-4E14-91DD-CD0D43E36883}" destId="{E39243B5-3130-4396-8455-215B17920043}" srcOrd="1" destOrd="0" parTransId="{A8323075-2D15-4EDC-A692-247705B4E358}" sibTransId="{1A82026C-2845-4182-AE1B-14340D0177BB}"/>
    <dgm:cxn modelId="{0627CE24-E03D-4C6F-AFAB-BDF34C6FC480}" srcId="{1CB4CD15-7083-4E14-91DD-CD0D43E36883}" destId="{1B1D8AA1-45D5-4689-A45E-978F51B24192}" srcOrd="2" destOrd="0" parTransId="{270FAEB4-A559-4D8E-9801-73BD4E3172E5}" sibTransId="{3857ADF5-88ED-420B-8411-568F1D6C3AEB}"/>
    <dgm:cxn modelId="{4E11EEEE-CB25-474B-9534-0607B5605180}" type="presOf" srcId="{1B1D8AA1-45D5-4689-A45E-978F51B24192}" destId="{E2C70542-4D0A-4811-81E0-D87749AA6D82}" srcOrd="0" destOrd="0" presId="urn:microsoft.com/office/officeart/2005/8/layout/chevron1"/>
    <dgm:cxn modelId="{C897BE83-6B7B-4136-A840-D73E73C43CC2}" type="presOf" srcId="{57ABBAF2-CD41-4D6E-AAE7-6132BCEC3370}" destId="{08E39E26-EA4F-4513-91D0-DC84124CB8C6}" srcOrd="0" destOrd="0" presId="urn:microsoft.com/office/officeart/2005/8/layout/chevron1"/>
    <dgm:cxn modelId="{25D89CCD-F299-4B7C-B566-EF3DAFCF02D4}" srcId="{1CB4CD15-7083-4E14-91DD-CD0D43E36883}" destId="{57ABBAF2-CD41-4D6E-AAE7-6132BCEC3370}" srcOrd="0" destOrd="0" parTransId="{60994493-FBF0-4443-A271-60A0B1B59D4A}" sibTransId="{ECBADFFB-6117-47E3-B05F-BF4004ABE906}"/>
    <dgm:cxn modelId="{E8CFC310-1921-47B0-B826-1BB767AFEBB5}" type="presParOf" srcId="{1D42D099-693C-4EA8-B92E-418E274E927F}" destId="{08E39E26-EA4F-4513-91D0-DC84124CB8C6}" srcOrd="0" destOrd="0" presId="urn:microsoft.com/office/officeart/2005/8/layout/chevron1"/>
    <dgm:cxn modelId="{4F3AD024-1BCA-4260-966F-6E2615B8105C}" type="presParOf" srcId="{1D42D099-693C-4EA8-B92E-418E274E927F}" destId="{1EAC810E-28CD-4285-ACE2-B6B6D6B2E772}" srcOrd="1" destOrd="0" presId="urn:microsoft.com/office/officeart/2005/8/layout/chevron1"/>
    <dgm:cxn modelId="{9FD3110D-6AF1-4407-B012-D86D3E86CD80}" type="presParOf" srcId="{1D42D099-693C-4EA8-B92E-418E274E927F}" destId="{75B24E7B-0DBA-47BA-B009-C32DCD1C17A8}" srcOrd="2" destOrd="0" presId="urn:microsoft.com/office/officeart/2005/8/layout/chevron1"/>
    <dgm:cxn modelId="{A6F254DA-ED3A-40A8-BAEA-941004CCC5B4}" type="presParOf" srcId="{1D42D099-693C-4EA8-B92E-418E274E927F}" destId="{3871B76C-F06B-4199-9317-B11EA92AEE98}" srcOrd="3" destOrd="0" presId="urn:microsoft.com/office/officeart/2005/8/layout/chevron1"/>
    <dgm:cxn modelId="{A1F311DB-E217-4A17-81E1-5BC78468CE4F}" type="presParOf" srcId="{1D42D099-693C-4EA8-B92E-418E274E927F}" destId="{E2C70542-4D0A-4811-81E0-D87749AA6D8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513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513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fld id="{D6331B1C-4A12-4AD0-993E-462E9EEB943D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926"/>
            <a:ext cx="2971800" cy="457513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fld id="{90327675-7C5C-4542-AE63-09CF18302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95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fld id="{1D73FBCA-A420-487C-A376-9B825501EB8D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59" tIns="45030" rIns="90059" bIns="4503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0059" tIns="45030" rIns="90059" bIns="450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fld id="{CC3304AF-5069-478A-94F5-7D15E98935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4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the asterisk mean?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03C60-EA84-4531-B797-9A392F769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Secondary and postsecondary education partners agree to share student level data.</a:t>
            </a:r>
          </a:p>
          <a:p>
            <a:r>
              <a:rPr lang="en-US" dirty="0" smtClean="0"/>
              <a:t>2. Partners assign faculty members to meet on a monthly basis. </a:t>
            </a:r>
          </a:p>
          <a:p>
            <a:r>
              <a:rPr lang="en-US" dirty="0" smtClean="0"/>
              <a:t>3. The data is used to generate reports for faculty teams.</a:t>
            </a:r>
          </a:p>
          <a:p>
            <a:r>
              <a:rPr lang="en-US" dirty="0" smtClean="0"/>
              <a:t>4. The faculty teams use the data to fuel interventions designed to increase student success.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43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of Group Norms in Binder!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2004, the THECB has used a Secure File Transfer Process (SFTP).</a:t>
            </a:r>
          </a:p>
          <a:p>
            <a:r>
              <a:rPr lang="en-US" dirty="0" smtClean="0"/>
              <a:t>Each partner institution will be given a unique username and password  to transmit data.</a:t>
            </a:r>
          </a:p>
          <a:p>
            <a:r>
              <a:rPr lang="en-US" dirty="0" smtClean="0"/>
              <a:t>This process is currently used for all sensitive data transmissions to the THECB. </a:t>
            </a:r>
          </a:p>
          <a:p>
            <a:r>
              <a:rPr lang="en-US" dirty="0" smtClean="0"/>
              <a:t>Only THECB staff have access to student-level Pathways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304AF-5069-478A-94F5-7D15E98935C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99B61A-3EA4-41FF-88CB-A9E200336801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0D688C-3CE8-4600-87E8-1EB7D1C181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eklund@thecb.state.tx.u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risten.kramer@thecb.state.tx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Paso</a:t>
            </a:r>
            <a:br>
              <a:rPr lang="en-US" dirty="0" smtClean="0"/>
            </a:br>
            <a:r>
              <a:rPr lang="en-US" dirty="0" smtClean="0"/>
              <a:t>Pathways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7724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January 23, 2012	</a:t>
            </a:r>
          </a:p>
          <a:p>
            <a:r>
              <a:rPr lang="en-US" dirty="0" smtClean="0"/>
              <a:t>El Paso, </a:t>
            </a:r>
            <a:r>
              <a:rPr lang="en-US" dirty="0" err="1" smtClean="0"/>
              <a:t>Tx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Streamlining Transitions Through Vertical Alignment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6593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First College Math Course at a Higher Ed Institution</a:t>
            </a:r>
            <a:br>
              <a:rPr lang="en-US" sz="2000" dirty="0" smtClean="0"/>
            </a:br>
            <a:r>
              <a:rPr lang="en-US" sz="2000" dirty="0" smtClean="0"/>
              <a:t> Students who Passed Algebra 2 with an ‘A’ in High School</a:t>
            </a:r>
            <a:br>
              <a:rPr lang="en-US" sz="2000" dirty="0" smtClean="0"/>
            </a:br>
            <a:r>
              <a:rPr lang="en-US" sz="2000" i="1" dirty="0" smtClean="0"/>
              <a:t>H.S. Graduates FY 2005-2007</a:t>
            </a:r>
            <a:endParaRPr lang="en-US" sz="20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62246"/>
              </p:ext>
            </p:extLst>
          </p:nvPr>
        </p:nvGraphicFramePr>
        <p:xfrm>
          <a:off x="924693" y="1629697"/>
          <a:ext cx="39909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330251" y="1498148"/>
            <a:ext cx="1784555" cy="33016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/>
              <a:t>4</a:t>
            </a:r>
            <a:r>
              <a:rPr lang="en-US" sz="2000" dirty="0" smtClean="0"/>
              <a:t>-Year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6295100" y="2310582"/>
            <a:ext cx="186813" cy="185758"/>
          </a:xfrm>
          <a:prstGeom prst="rect">
            <a:avLst/>
          </a:prstGeom>
          <a:solidFill>
            <a:srgbClr val="862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95099" y="2704856"/>
            <a:ext cx="186813" cy="185758"/>
          </a:xfrm>
          <a:prstGeom prst="rect">
            <a:avLst/>
          </a:prstGeom>
          <a:solidFill>
            <a:srgbClr val="FFB2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95098" y="3099130"/>
            <a:ext cx="186813" cy="185758"/>
          </a:xfrm>
          <a:prstGeom prst="rect">
            <a:avLst/>
          </a:prstGeom>
          <a:solidFill>
            <a:srgbClr val="7FD13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95097" y="3493404"/>
            <a:ext cx="186813" cy="185758"/>
          </a:xfrm>
          <a:prstGeom prst="rect">
            <a:avLst/>
          </a:prstGeom>
          <a:solidFill>
            <a:srgbClr val="00AD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95100" y="3887678"/>
            <a:ext cx="186813" cy="185758"/>
          </a:xfrm>
          <a:prstGeom prst="rect">
            <a:avLst/>
          </a:prstGeom>
          <a:solidFill>
            <a:srgbClr val="FFF30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95100" y="4281954"/>
            <a:ext cx="186813" cy="185758"/>
          </a:xfrm>
          <a:prstGeom prst="rect">
            <a:avLst/>
          </a:prstGeom>
          <a:solidFill>
            <a:srgbClr val="EA157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52417" y="2249477"/>
            <a:ext cx="22196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 smtClean="0"/>
              <a:t>Basic Math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Intermediate Math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College Algebra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Pre-Calculus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Calculus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Other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09020" y="3401617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44.9%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42852" y="3007343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52.6%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Example of </a:t>
            </a:r>
            <a:r>
              <a:rPr lang="en-US" dirty="0" err="1" smtClean="0"/>
              <a:t>english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DATA:</a:t>
            </a:r>
            <a:endParaRPr lang="en-US" sz="32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26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Highest H.S. English Course Taken by Students Entering Community College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33913" y="1504951"/>
            <a:ext cx="1927273" cy="639762"/>
          </a:xfrm>
        </p:spPr>
        <p:txBody>
          <a:bodyPr/>
          <a:lstStyle/>
          <a:p>
            <a:r>
              <a:rPr lang="en-US" dirty="0" smtClean="0"/>
              <a:t>Location A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3682539" y="2842135"/>
            <a:ext cx="2001582" cy="639762"/>
          </a:xfrm>
        </p:spPr>
        <p:txBody>
          <a:bodyPr/>
          <a:lstStyle/>
          <a:p>
            <a:r>
              <a:rPr lang="en-US" dirty="0" smtClean="0"/>
              <a:t>Location B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47185999"/>
              </p:ext>
            </p:extLst>
          </p:nvPr>
        </p:nvGraphicFramePr>
        <p:xfrm>
          <a:off x="-8320" y="2025446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7862978"/>
              </p:ext>
            </p:extLst>
          </p:nvPr>
        </p:nvGraphicFramePr>
        <p:xfrm>
          <a:off x="2726711" y="3362633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8079" y="6270077"/>
            <a:ext cx="727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 English*	English IV	English III		Below English III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5516" y="6365870"/>
            <a:ext cx="186813" cy="185758"/>
          </a:xfrm>
          <a:prstGeom prst="rect">
            <a:avLst/>
          </a:prstGeom>
          <a:solidFill>
            <a:srgbClr val="7FD13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00886" y="6365870"/>
            <a:ext cx="186813" cy="185758"/>
          </a:xfrm>
          <a:prstGeom prst="rect">
            <a:avLst/>
          </a:prstGeom>
          <a:solidFill>
            <a:srgbClr val="FFB2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33572" y="6365870"/>
            <a:ext cx="186813" cy="185758"/>
          </a:xfrm>
          <a:prstGeom prst="rect">
            <a:avLst/>
          </a:prstGeom>
          <a:solidFill>
            <a:srgbClr val="00AD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68201" y="6365870"/>
            <a:ext cx="186813" cy="185758"/>
          </a:xfrm>
          <a:prstGeom prst="rect">
            <a:avLst/>
          </a:prstGeom>
          <a:solidFill>
            <a:srgbClr val="EA157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566536"/>
              </p:ext>
            </p:extLst>
          </p:nvPr>
        </p:nvGraphicFramePr>
        <p:xfrm>
          <a:off x="5486400" y="2041471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 Placeholder 7"/>
          <p:cNvSpPr txBox="1">
            <a:spLocks/>
          </p:cNvSpPr>
          <p:nvPr/>
        </p:nvSpPr>
        <p:spPr>
          <a:xfrm>
            <a:off x="6390889" y="1490200"/>
            <a:ext cx="2001582" cy="63976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73152" indent="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Location 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44920"/>
            <a:ext cx="7772400" cy="914400"/>
          </a:xfrm>
        </p:spPr>
        <p:txBody>
          <a:bodyPr/>
          <a:lstStyle/>
          <a:p>
            <a:pPr algn="ctr"/>
            <a:r>
              <a:rPr lang="en-US" sz="2000" dirty="0" smtClean="0"/>
              <a:t>First College English Course at a 2-year institution</a:t>
            </a:r>
            <a:br>
              <a:rPr lang="en-US" sz="2000" dirty="0" smtClean="0"/>
            </a:br>
            <a:r>
              <a:rPr lang="en-US" sz="2000" dirty="0" smtClean="0"/>
              <a:t>Students who Passed English IV in High School</a:t>
            </a:r>
            <a:br>
              <a:rPr lang="en-US" sz="2000" dirty="0" smtClean="0"/>
            </a:br>
            <a:r>
              <a:rPr lang="en-US" sz="2000" i="1" dirty="0" smtClean="0"/>
              <a:t>H.S. Graduates FY 2005-2007</a:t>
            </a:r>
            <a:endParaRPr lang="en-US" sz="2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3272" y="1396802"/>
            <a:ext cx="1912382" cy="639762"/>
          </a:xfrm>
        </p:spPr>
        <p:txBody>
          <a:bodyPr/>
          <a:lstStyle/>
          <a:p>
            <a:r>
              <a:rPr lang="en-US" dirty="0" smtClean="0"/>
              <a:t>Location A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025591" y="1367302"/>
            <a:ext cx="1706614" cy="639762"/>
          </a:xfrm>
        </p:spPr>
        <p:txBody>
          <a:bodyPr/>
          <a:lstStyle/>
          <a:p>
            <a:r>
              <a:rPr lang="en-US" dirty="0" smtClean="0"/>
              <a:t>Location B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438026"/>
              </p:ext>
            </p:extLst>
          </p:nvPr>
        </p:nvGraphicFramePr>
        <p:xfrm>
          <a:off x="68825" y="1686240"/>
          <a:ext cx="344128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618508"/>
              </p:ext>
            </p:extLst>
          </p:nvPr>
        </p:nvGraphicFramePr>
        <p:xfrm>
          <a:off x="3486916" y="1730484"/>
          <a:ext cx="2805728" cy="4832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766454"/>
              </p:ext>
            </p:extLst>
          </p:nvPr>
        </p:nvGraphicFramePr>
        <p:xfrm>
          <a:off x="6259613" y="1725864"/>
          <a:ext cx="2807208" cy="483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 Placeholder 5"/>
          <p:cNvSpPr txBox="1">
            <a:spLocks/>
          </p:cNvSpPr>
          <p:nvPr/>
        </p:nvSpPr>
        <p:spPr>
          <a:xfrm>
            <a:off x="6842532" y="1372217"/>
            <a:ext cx="1706614" cy="63976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73152" indent="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Location 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8079" y="6496213"/>
            <a:ext cx="727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Developmental Education		Composition		Other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89950" y="6588000"/>
            <a:ext cx="186813" cy="185758"/>
          </a:xfrm>
          <a:prstGeom prst="rect">
            <a:avLst/>
          </a:prstGeom>
          <a:solidFill>
            <a:srgbClr val="7FD13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28308" y="6588000"/>
            <a:ext cx="186813" cy="185758"/>
          </a:xfrm>
          <a:prstGeom prst="rect">
            <a:avLst/>
          </a:prstGeom>
          <a:solidFill>
            <a:srgbClr val="00AD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8301" y="6588000"/>
            <a:ext cx="186813" cy="185758"/>
          </a:xfrm>
          <a:prstGeom prst="rect">
            <a:avLst/>
          </a:prstGeom>
          <a:solidFill>
            <a:srgbClr val="862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35625" y="3071270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44.9%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89237" y="3440602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48.1%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03405" y="4639514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13.0%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81599" y="1886484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87.0%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85934" y="3457496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49.0%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54296" y="3386673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51.0%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3" y="344920"/>
            <a:ext cx="8383537" cy="914400"/>
          </a:xfrm>
        </p:spPr>
        <p:txBody>
          <a:bodyPr/>
          <a:lstStyle/>
          <a:p>
            <a:pPr algn="ctr"/>
            <a:r>
              <a:rPr lang="en-US" sz="2000" dirty="0"/>
              <a:t>First College English Course at a 2-year institution </a:t>
            </a:r>
            <a:r>
              <a:rPr lang="en-US" sz="2000" u="sng" dirty="0"/>
              <a:t>Pass Rates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Students who Passed English IV in High School</a:t>
            </a:r>
            <a:br>
              <a:rPr lang="en-US" sz="2000" dirty="0"/>
            </a:br>
            <a:r>
              <a:rPr lang="en-US" sz="2000" i="1" dirty="0"/>
              <a:t>H.S. Graduates FY 2005-2007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3272" y="1578694"/>
            <a:ext cx="1912382" cy="639762"/>
          </a:xfrm>
        </p:spPr>
        <p:txBody>
          <a:bodyPr/>
          <a:lstStyle/>
          <a:p>
            <a:r>
              <a:rPr lang="en-US" dirty="0" smtClean="0"/>
              <a:t>Location A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015759" y="1549198"/>
            <a:ext cx="1706614" cy="639762"/>
          </a:xfrm>
        </p:spPr>
        <p:txBody>
          <a:bodyPr/>
          <a:lstStyle/>
          <a:p>
            <a:r>
              <a:rPr lang="en-US" dirty="0" smtClean="0"/>
              <a:t>Location B</a:t>
            </a:r>
            <a:endParaRPr lang="en-US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6842532" y="1549198"/>
            <a:ext cx="1706614" cy="63976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73152" indent="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Location C</a:t>
            </a:r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36350"/>
              </p:ext>
            </p:extLst>
          </p:nvPr>
        </p:nvGraphicFramePr>
        <p:xfrm>
          <a:off x="3439293" y="1936955"/>
          <a:ext cx="2882850" cy="483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929560"/>
              </p:ext>
            </p:extLst>
          </p:nvPr>
        </p:nvGraphicFramePr>
        <p:xfrm>
          <a:off x="6176346" y="1938854"/>
          <a:ext cx="2880360" cy="483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642851" y="3071270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56.1%</a:t>
            </a:r>
            <a:endParaRPr lang="en-US" dirty="0"/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82744"/>
              </p:ext>
            </p:extLst>
          </p:nvPr>
        </p:nvGraphicFramePr>
        <p:xfrm>
          <a:off x="0" y="1882880"/>
          <a:ext cx="359359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24231" y="2392156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77.6%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99301" y="2402906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76.5%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84204" y="2395073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76.7%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57251" y="3082561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57.1%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2825" y="2685879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70.8%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381133" y="3020176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60.9%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95533" y="2736507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67.6%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41107" y="2398817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76.1%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099" y="108152"/>
            <a:ext cx="7772400" cy="914400"/>
          </a:xfrm>
        </p:spPr>
        <p:txBody>
          <a:bodyPr/>
          <a:lstStyle/>
          <a:p>
            <a:r>
              <a:rPr lang="en-US" dirty="0" smtClean="0"/>
              <a:t>Online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36" y="1006806"/>
            <a:ext cx="8396748" cy="60281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Texas Education Agency</a:t>
            </a:r>
          </a:p>
          <a:p>
            <a:pPr lvl="1"/>
            <a:r>
              <a:rPr lang="en-US" sz="2400" dirty="0" smtClean="0"/>
              <a:t>Public Education Information Management Systems (PEIMS)</a:t>
            </a:r>
          </a:p>
          <a:p>
            <a:pPr lvl="1"/>
            <a:r>
              <a:rPr lang="en-US" sz="2400" dirty="0" smtClean="0"/>
              <a:t>Academic Excellence Indicator System (AEIS)</a:t>
            </a:r>
          </a:p>
          <a:p>
            <a:r>
              <a:rPr lang="en-US" sz="2800" dirty="0" smtClean="0"/>
              <a:t>Texas Higher Education Coordinating Board</a:t>
            </a:r>
          </a:p>
          <a:p>
            <a:pPr lvl="1"/>
            <a:r>
              <a:rPr lang="en-US" sz="2400" dirty="0" smtClean="0"/>
              <a:t>High school to college</a:t>
            </a:r>
          </a:p>
          <a:p>
            <a:pPr lvl="1"/>
            <a:r>
              <a:rPr lang="en-US" sz="2400" dirty="0" smtClean="0"/>
              <a:t>Performance (GPA)</a:t>
            </a:r>
          </a:p>
          <a:p>
            <a:pPr lvl="1"/>
            <a:r>
              <a:rPr lang="en-US" sz="2400" dirty="0" smtClean="0"/>
              <a:t>Dual credit</a:t>
            </a:r>
          </a:p>
          <a:p>
            <a:pPr lvl="1"/>
            <a:r>
              <a:rPr lang="en-US" sz="2400" dirty="0" smtClean="0"/>
              <a:t>Texas Success Initiative (TSI)</a:t>
            </a:r>
          </a:p>
          <a:p>
            <a:pPr lvl="1"/>
            <a:r>
              <a:rPr lang="en-US" sz="2400" dirty="0" smtClean="0"/>
              <a:t>Accountability</a:t>
            </a:r>
          </a:p>
          <a:p>
            <a:pPr lvl="1"/>
            <a:r>
              <a:rPr lang="en-US" sz="2400" dirty="0" smtClean="0"/>
              <a:t>Transfers</a:t>
            </a:r>
          </a:p>
          <a:p>
            <a:r>
              <a:rPr lang="en-US" sz="2800" dirty="0" smtClean="0"/>
              <a:t>Texas P-16 Education Information Resources (TPEIR)</a:t>
            </a:r>
          </a:p>
          <a:p>
            <a:pPr marL="454914" lvl="1" indent="0">
              <a:buNone/>
            </a:pPr>
            <a:r>
              <a:rPr lang="en-US" dirty="0" smtClean="0"/>
              <a:t>						</a:t>
            </a:r>
            <a:r>
              <a:rPr lang="en-US" sz="2200" dirty="0" smtClean="0"/>
              <a:t>See Handout for Links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60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elements of Pathways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dirty="0" smtClean="0"/>
              <a:t>Texas Pathways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922119" y="2495262"/>
            <a:ext cx="3760236" cy="640080"/>
          </a:xfrm>
          <a:prstGeom prst="roundRect">
            <a:avLst/>
          </a:prstGeom>
          <a:solidFill>
            <a:srgbClr val="C1EEFF"/>
          </a:solidFill>
          <a:ln w="50800">
            <a:solidFill>
              <a:schemeClr val="tx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THECB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-1284090" y="2602111"/>
            <a:ext cx="2971800" cy="510778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Consortia Structure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21016" y="949413"/>
            <a:ext cx="7239587" cy="1804749"/>
            <a:chOff x="1721016" y="792101"/>
            <a:chExt cx="7239587" cy="1804749"/>
          </a:xfrm>
        </p:grpSpPr>
        <p:sp>
          <p:nvSpPr>
            <p:cNvPr id="35" name="TextBox 34"/>
            <p:cNvSpPr txBox="1"/>
            <p:nvPr/>
          </p:nvSpPr>
          <p:spPr>
            <a:xfrm>
              <a:off x="1721016" y="792101"/>
              <a:ext cx="7239587" cy="1804749"/>
            </a:xfrm>
            <a:prstGeom prst="roundRect">
              <a:avLst/>
            </a:prstGeom>
            <a:solidFill>
              <a:schemeClr val="tx1"/>
            </a:solidFill>
            <a:ln w="50800">
              <a:solidFill>
                <a:srgbClr val="C1EEFF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b="1" dirty="0" smtClean="0">
                  <a:solidFill>
                    <a:schemeClr val="bg1"/>
                  </a:solidFill>
                </a:rPr>
                <a:t>Local Consortia</a:t>
              </a:r>
            </a:p>
            <a:p>
              <a:pPr algn="ctr">
                <a:spcAft>
                  <a:spcPts val="600"/>
                </a:spcAft>
              </a:pPr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Regional Coordinators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2476" y="157705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 Paso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24745" y="157705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RGV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81545" y="157686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Houston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42276" y="1256966"/>
              <a:ext cx="1175331" cy="715089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San Antonio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53145" y="1270588"/>
              <a:ext cx="1175331" cy="715089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San Jacinto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90525" y="4786307"/>
            <a:ext cx="7370078" cy="1940957"/>
            <a:chOff x="1386345" y="4826102"/>
            <a:chExt cx="7370078" cy="1940957"/>
          </a:xfrm>
        </p:grpSpPr>
        <p:sp>
          <p:nvSpPr>
            <p:cNvPr id="89" name="TextBox 88"/>
            <p:cNvSpPr txBox="1"/>
            <p:nvPr/>
          </p:nvSpPr>
          <p:spPr>
            <a:xfrm>
              <a:off x="1386345" y="4826102"/>
              <a:ext cx="7370078" cy="1940957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508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Vertical Team Structure</a:t>
              </a: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815469" y="5283301"/>
              <a:ext cx="1163702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English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263483" y="5283301"/>
              <a:ext cx="1163702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Science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11497" y="5283301"/>
              <a:ext cx="1630731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Mathematics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60377" y="5968179"/>
              <a:ext cx="1163702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IHE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144029" y="5968180"/>
              <a:ext cx="1163702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LEA</a:t>
              </a:r>
            </a:p>
          </p:txBody>
        </p:sp>
        <p:cxnSp>
          <p:nvCxnSpPr>
            <p:cNvPr id="116" name="Straight Arrow Connector 115"/>
            <p:cNvCxnSpPr>
              <a:stCxn id="98" idx="2"/>
            </p:cNvCxnSpPr>
            <p:nvPr/>
          </p:nvCxnSpPr>
          <p:spPr>
            <a:xfrm>
              <a:off x="7470043" y="5691924"/>
              <a:ext cx="246006" cy="24676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6779151" y="5574890"/>
              <a:ext cx="641929" cy="36379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6626540" y="5283301"/>
              <a:ext cx="1687006" cy="40862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Social Studies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 flipH="1">
              <a:off x="5741599" y="6357139"/>
              <a:ext cx="1220921" cy="408623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Co-chair</a:t>
              </a:r>
              <a:endParaRPr lang="en-US" b="1" dirty="0"/>
            </a:p>
          </p:txBody>
        </p:sp>
        <p:sp>
          <p:nvSpPr>
            <p:cNvPr id="122" name="TextBox 121"/>
            <p:cNvSpPr txBox="1"/>
            <p:nvPr/>
          </p:nvSpPr>
          <p:spPr>
            <a:xfrm flipH="1">
              <a:off x="7115419" y="6357723"/>
              <a:ext cx="1220921" cy="408623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Co-chair</a:t>
              </a:r>
              <a:endParaRPr lang="en-US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26968" y="2965652"/>
            <a:ext cx="4495800" cy="1634490"/>
            <a:chOff x="4377808" y="2937513"/>
            <a:chExt cx="4495800" cy="1634490"/>
          </a:xfrm>
        </p:grpSpPr>
        <p:sp>
          <p:nvSpPr>
            <p:cNvPr id="55" name="TextBox 54"/>
            <p:cNvSpPr txBox="1"/>
            <p:nvPr/>
          </p:nvSpPr>
          <p:spPr>
            <a:xfrm>
              <a:off x="4377808" y="2937513"/>
              <a:ext cx="4495800" cy="1634490"/>
            </a:xfrm>
            <a:prstGeom prst="roundRect">
              <a:avLst/>
            </a:prstGeom>
            <a:solidFill>
              <a:schemeClr val="tx1"/>
            </a:solidFill>
            <a:ln w="50800">
              <a:solidFill>
                <a:srgbClr val="C1EE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Student Feeder Pattern</a:t>
              </a: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93626" y="3376800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IHE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92407" y="3376801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IHE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4981453" y="3841502"/>
              <a:ext cx="130465" cy="401122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5730878" y="3581112"/>
              <a:ext cx="1107264" cy="568104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 flipV="1">
              <a:off x="7883008" y="3841502"/>
              <a:ext cx="116850" cy="401122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 flipV="1">
              <a:off x="6104694" y="3605400"/>
              <a:ext cx="1244914" cy="543816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6625708" y="3841502"/>
              <a:ext cx="495300" cy="401122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 flipV="1">
              <a:off x="5931825" y="3841502"/>
              <a:ext cx="495300" cy="401122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687899" y="406810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LEA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50875" y="406810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LEA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97207" y="4068104"/>
              <a:ext cx="1175331" cy="408623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LEA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6104694" y="3470787"/>
              <a:ext cx="733448" cy="0"/>
            </a:xfrm>
            <a:prstGeom prst="straightConnector1">
              <a:avLst/>
            </a:prstGeom>
            <a:ln w="15875">
              <a:solidFill>
                <a:schemeClr val="tx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7732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/>
          </a:bodyPr>
          <a:lstStyle/>
          <a:p>
            <a:r>
              <a:rPr lang="en-US" dirty="0" smtClean="0"/>
              <a:t>Commitment by Leadership</a:t>
            </a:r>
          </a:p>
          <a:p>
            <a:pPr lvl="1"/>
            <a:r>
              <a:rPr lang="en-US" dirty="0" smtClean="0"/>
              <a:t>To support faculty teams and coordinator(s)</a:t>
            </a:r>
          </a:p>
          <a:p>
            <a:pPr lvl="1"/>
            <a:r>
              <a:rPr lang="en-US" dirty="0" smtClean="0"/>
              <a:t>To act on data</a:t>
            </a:r>
          </a:p>
          <a:p>
            <a:pPr lvl="1"/>
            <a:r>
              <a:rPr lang="en-US" dirty="0" smtClean="0"/>
              <a:t>To support innovations and interventions</a:t>
            </a:r>
          </a:p>
          <a:p>
            <a:pPr lvl="1"/>
            <a:r>
              <a:rPr lang="en-US" dirty="0" smtClean="0"/>
              <a:t>To take the risks of R&amp;D</a:t>
            </a:r>
          </a:p>
          <a:p>
            <a:r>
              <a:rPr lang="en-US" dirty="0" smtClean="0"/>
              <a:t>Commitment by Faculty</a:t>
            </a:r>
          </a:p>
          <a:p>
            <a:pPr lvl="1"/>
            <a:r>
              <a:rPr lang="en-US" dirty="0" smtClean="0"/>
              <a:t>To participate regularly over time</a:t>
            </a:r>
          </a:p>
          <a:p>
            <a:pPr lvl="1"/>
            <a:r>
              <a:rPr lang="en-US" dirty="0" smtClean="0"/>
              <a:t>To act on data</a:t>
            </a:r>
          </a:p>
          <a:p>
            <a:pPr lvl="1"/>
            <a:r>
              <a:rPr lang="en-US" dirty="0" smtClean="0"/>
              <a:t>To take risks by thinking innovatively about the </a:t>
            </a:r>
            <a:r>
              <a:rPr lang="en-US" u="sng" dirty="0" smtClean="0"/>
              <a:t>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Collaboration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All partners share data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Data is not used to compare or evaluate institutions or campuses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Faculty from all segments participate and hear one another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Partners are in this together to serve their (shared) students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r>
              <a:rPr lang="en-US" dirty="0" smtClean="0"/>
              <a:t>The Great Cultural Divide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440051"/>
              </p:ext>
            </p:extLst>
          </p:nvPr>
        </p:nvGraphicFramePr>
        <p:xfrm>
          <a:off x="228600" y="1295400"/>
          <a:ext cx="8763000" cy="5201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0"/>
                <a:gridCol w="4381500"/>
              </a:tblGrid>
              <a:tr h="557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u="sng" dirty="0" smtClean="0"/>
                        <a:t>K-12 System</a:t>
                      </a:r>
                      <a:endParaRPr lang="en-US" sz="2500" b="1" u="sng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r>
                        <a:rPr lang="en-US" sz="2500" b="1" u="sng" dirty="0" smtClean="0"/>
                        <a:t>Postsecondary</a:t>
                      </a:r>
                      <a:r>
                        <a:rPr lang="en-US" sz="2500" b="1" u="sng" baseline="0" dirty="0" smtClean="0"/>
                        <a:t> System</a:t>
                      </a:r>
                      <a:endParaRPr lang="en-US" sz="2500" b="1" u="sng" dirty="0"/>
                    </a:p>
                  </a:txBody>
                  <a:tcPr marL="64294" marR="64294" marT="32147" marB="32147" anchor="ctr"/>
                </a:tc>
              </a:tr>
              <a:tr h="541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Focus on success for all (graduation)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Success</a:t>
                      </a:r>
                      <a:r>
                        <a:rPr lang="en-US" sz="2000" baseline="0" dirty="0" smtClean="0"/>
                        <a:t> is primarily up to student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Support services for all who need it (differentiated instruction)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Services</a:t>
                      </a:r>
                      <a:r>
                        <a:rPr lang="en-US" sz="2000" baseline="0" dirty="0" smtClean="0"/>
                        <a:t> vary; </a:t>
                      </a:r>
                      <a:r>
                        <a:rPr lang="en-US" sz="2000" dirty="0" smtClean="0"/>
                        <a:t>Students expected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to seek out support services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Mandated standards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Few overarching  </a:t>
                      </a:r>
                      <a:r>
                        <a:rPr lang="en-US" sz="2000" baseline="0" dirty="0" smtClean="0"/>
                        <a:t>standards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Accountable to state and federal standards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Some</a:t>
                      </a:r>
                      <a:r>
                        <a:rPr lang="en-US" sz="2000" baseline="0" dirty="0" smtClean="0"/>
                        <a:t> accountability but with a f</a:t>
                      </a:r>
                      <a:r>
                        <a:rPr lang="en-US" sz="2000" dirty="0" smtClean="0"/>
                        <a:t>ocus</a:t>
                      </a:r>
                      <a:r>
                        <a:rPr lang="en-US" sz="2000" baseline="0" dirty="0" smtClean="0"/>
                        <a:t> on academic freedom</a:t>
                      </a:r>
                      <a:endParaRPr lang="en-US" sz="2000" dirty="0"/>
                    </a:p>
                  </a:txBody>
                  <a:tcPr marL="64294" marR="64294" marT="32147" marB="32147"/>
                </a:tc>
              </a:tr>
              <a:tr h="762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Driven by high stakes accountability  defined by high school graduation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Less accountability tied to student success</a:t>
                      </a:r>
                    </a:p>
                  </a:txBody>
                  <a:tcPr marL="64294" marR="64294" marT="32147" marB="32147"/>
                </a:tc>
              </a:tr>
              <a:tr h="533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 assessments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 is left to individual teachers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64294" marT="32147" marB="32147"/>
                </a:tc>
              </a:tr>
              <a:tr h="6655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emphasis on improving instruction and teacher accountability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emphasis on student accountability</a:t>
                      </a:r>
                    </a:p>
                  </a:txBody>
                  <a:tcPr marL="64294" marR="64294" marT="32147" marB="32147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69136"/>
          </a:xfrm>
        </p:spPr>
        <p:txBody>
          <a:bodyPr/>
          <a:lstStyle/>
          <a:p>
            <a:r>
              <a:rPr lang="en-US" dirty="0" smtClean="0"/>
              <a:t>Faculty Teams– </a:t>
            </a:r>
            <a:br>
              <a:rPr lang="en-US" dirty="0" smtClean="0"/>
            </a:br>
            <a:r>
              <a:rPr lang="en-US" dirty="0" smtClean="0"/>
              <a:t>the Core of Pathways–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meet once a month</a:t>
            </a:r>
          </a:p>
          <a:p>
            <a:r>
              <a:rPr lang="en-US" dirty="0" smtClean="0"/>
              <a:t>are supported by a regional coordinator, the THECB, local leadership and stakeholders</a:t>
            </a:r>
          </a:p>
          <a:p>
            <a:r>
              <a:rPr lang="en-US" dirty="0" smtClean="0"/>
              <a:t>identify possible local road blocks to successful transition</a:t>
            </a:r>
          </a:p>
          <a:p>
            <a:r>
              <a:rPr lang="en-US" dirty="0" smtClean="0"/>
              <a:t>develop interventions/systemic policy change for all education levels to better alignment 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12" y="512064"/>
            <a:ext cx="8094406" cy="914400"/>
          </a:xfrm>
        </p:spPr>
        <p:txBody>
          <a:bodyPr/>
          <a:lstStyle/>
          <a:p>
            <a:r>
              <a:rPr lang="en-US" dirty="0" smtClean="0"/>
              <a:t>Facilitating Vertical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679160"/>
          </a:xfrm>
        </p:spPr>
        <p:txBody>
          <a:bodyPr>
            <a:normAutofit/>
          </a:bodyPr>
          <a:lstStyle/>
          <a:p>
            <a:r>
              <a:rPr lang="en-US" dirty="0" smtClean="0"/>
              <a:t>Represent each sector in leadership (co-chairs)</a:t>
            </a:r>
          </a:p>
          <a:p>
            <a:r>
              <a:rPr lang="en-US" dirty="0" smtClean="0"/>
              <a:t>Establish group norms </a:t>
            </a:r>
          </a:p>
          <a:p>
            <a:r>
              <a:rPr lang="en-US" dirty="0" smtClean="0"/>
              <a:t>Assist scheduling (release time, meeting venues and times)</a:t>
            </a:r>
          </a:p>
          <a:p>
            <a:r>
              <a:rPr lang="en-US" dirty="0" smtClean="0"/>
              <a:t>Establish team goals</a:t>
            </a:r>
          </a:p>
          <a:p>
            <a:r>
              <a:rPr lang="en-US" dirty="0" smtClean="0"/>
              <a:t>Establish team member roles</a:t>
            </a:r>
          </a:p>
          <a:p>
            <a:r>
              <a:rPr lang="en-US" dirty="0" smtClean="0"/>
              <a:t>Provide organizational support and means to carry the results of the work beyond the membership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578096"/>
            <a:ext cx="7772400" cy="1975104"/>
          </a:xfrm>
        </p:spPr>
        <p:txBody>
          <a:bodyPr/>
          <a:lstStyle/>
          <a:p>
            <a:r>
              <a:rPr lang="en-US" dirty="0" smtClean="0"/>
              <a:t>Sample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12" y="167935"/>
            <a:ext cx="8340213" cy="914400"/>
          </a:xfrm>
        </p:spPr>
        <p:txBody>
          <a:bodyPr/>
          <a:lstStyle/>
          <a:p>
            <a:r>
              <a:rPr lang="en-US" dirty="0" smtClean="0"/>
              <a:t>Faculty Team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3" y="1022551"/>
            <a:ext cx="8377083" cy="59829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solidFill>
                  <a:srgbClr val="EA157A"/>
                </a:solidFill>
              </a:rPr>
              <a:t>Navigate College Readiness</a:t>
            </a:r>
          </a:p>
          <a:p>
            <a:pPr lvl="0"/>
            <a:r>
              <a:rPr lang="en-US" sz="2200" dirty="0"/>
              <a:t>Review Critical TEKS and TEKS-CCRS validation studies and crosswalks</a:t>
            </a:r>
          </a:p>
          <a:p>
            <a:pPr lvl="0"/>
            <a:r>
              <a:rPr lang="en-US" sz="2200" dirty="0"/>
              <a:t>Take and analyze college readiness-placement assessments</a:t>
            </a:r>
          </a:p>
          <a:p>
            <a:pPr lvl="0"/>
            <a:r>
              <a:rPr lang="en-US" sz="2200" dirty="0"/>
              <a:t>Review college readiness and success research</a:t>
            </a:r>
          </a:p>
          <a:p>
            <a:pPr lvl="0"/>
            <a:r>
              <a:rPr lang="en-US" sz="2200" dirty="0"/>
              <a:t>Evaluation and Adjustment of CR Assessment for Alignment to College Algebra and </a:t>
            </a:r>
            <a:r>
              <a:rPr lang="en-US" sz="2200" dirty="0" smtClean="0"/>
              <a:t>TEKS</a:t>
            </a:r>
          </a:p>
          <a:p>
            <a:pPr marL="68580" lvl="0" indent="0">
              <a:buNone/>
            </a:pPr>
            <a:r>
              <a:rPr lang="en-US" dirty="0" smtClean="0">
                <a:solidFill>
                  <a:srgbClr val="EA157A"/>
                </a:solidFill>
              </a:rPr>
              <a:t>Professional </a:t>
            </a:r>
            <a:r>
              <a:rPr lang="en-US" dirty="0">
                <a:solidFill>
                  <a:srgbClr val="EA157A"/>
                </a:solidFill>
              </a:rPr>
              <a:t>Development</a:t>
            </a:r>
          </a:p>
          <a:p>
            <a:pPr lvl="0"/>
            <a:r>
              <a:rPr lang="en-US" sz="2200" dirty="0"/>
              <a:t>Participate in professional development related to the interpretation and use of P-16 data, including the data-driven decision-making process</a:t>
            </a:r>
          </a:p>
          <a:p>
            <a:pPr lvl="0"/>
            <a:r>
              <a:rPr lang="en-US" sz="2200" dirty="0"/>
              <a:t>Secondary and Postsecondary PD: College Writing</a:t>
            </a:r>
          </a:p>
          <a:p>
            <a:pPr lvl="0"/>
            <a:r>
              <a:rPr lang="en-US" sz="2200" dirty="0"/>
              <a:t>Learning Strategies </a:t>
            </a:r>
            <a:r>
              <a:rPr lang="en-US" sz="2200" dirty="0" smtClean="0"/>
              <a:t>PD</a:t>
            </a:r>
          </a:p>
          <a:p>
            <a:pPr lvl="0"/>
            <a:r>
              <a:rPr lang="en-US" sz="2200" dirty="0" smtClean="0"/>
              <a:t>“Just-in-Time” PD for Science Teachers</a:t>
            </a:r>
            <a:endParaRPr lang="en-US" sz="2200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80" y="217096"/>
            <a:ext cx="8448368" cy="914400"/>
          </a:xfrm>
        </p:spPr>
        <p:txBody>
          <a:bodyPr/>
          <a:lstStyle/>
          <a:p>
            <a:r>
              <a:rPr lang="en-US" dirty="0" smtClean="0"/>
              <a:t>Faculty Team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105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solidFill>
                  <a:srgbClr val="EA157A"/>
                </a:solidFill>
              </a:rPr>
              <a:t>Shared Experience</a:t>
            </a:r>
          </a:p>
          <a:p>
            <a:pPr lvl="0"/>
            <a:r>
              <a:rPr lang="en-US" sz="2400" dirty="0"/>
              <a:t>Share syllabi</a:t>
            </a:r>
          </a:p>
          <a:p>
            <a:pPr lvl="0"/>
            <a:r>
              <a:rPr lang="en-US" sz="2400" dirty="0"/>
              <a:t>Visit each other’s classes</a:t>
            </a:r>
          </a:p>
          <a:p>
            <a:pPr lvl="0"/>
            <a:r>
              <a:rPr lang="en-US" sz="2400" dirty="0"/>
              <a:t>Share assignments and grading rubrics and compare scoring practices to identify shared and divergent expectations in student performance</a:t>
            </a:r>
          </a:p>
          <a:p>
            <a:pPr lvl="0"/>
            <a:r>
              <a:rPr lang="en-US" sz="2400" dirty="0"/>
              <a:t>Participate in ISD curriculum modification activities</a:t>
            </a:r>
          </a:p>
          <a:p>
            <a:pPr lvl="0"/>
            <a:r>
              <a:rPr lang="en-US" sz="2400" dirty="0"/>
              <a:t>Develop surveys for students and/or faculty to increase knowledge about programs and provide additional context for data provided to the teams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80" y="167936"/>
            <a:ext cx="7809271" cy="914400"/>
          </a:xfrm>
        </p:spPr>
        <p:txBody>
          <a:bodyPr/>
          <a:lstStyle/>
          <a:p>
            <a:r>
              <a:rPr lang="en-US" dirty="0" smtClean="0"/>
              <a:t>Faculty Team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9077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solidFill>
                  <a:srgbClr val="EA157A"/>
                </a:solidFill>
              </a:rPr>
              <a:t>Messaging</a:t>
            </a:r>
          </a:p>
          <a:p>
            <a:pPr lvl="0"/>
            <a:r>
              <a:rPr lang="en-US" sz="2200" dirty="0"/>
              <a:t>Develop means to more effectively communicate with regional leadership</a:t>
            </a:r>
          </a:p>
          <a:p>
            <a:pPr lvl="0"/>
            <a:r>
              <a:rPr lang="en-US" sz="2200" dirty="0"/>
              <a:t>Development of White Papers for institutional leadership </a:t>
            </a:r>
          </a:p>
          <a:p>
            <a:pPr marL="68580" indent="0">
              <a:buNone/>
            </a:pPr>
            <a:r>
              <a:rPr lang="en-US" dirty="0">
                <a:solidFill>
                  <a:srgbClr val="EA157A"/>
                </a:solidFill>
              </a:rPr>
              <a:t>Interventions with Students</a:t>
            </a:r>
          </a:p>
          <a:p>
            <a:pPr lvl="0"/>
            <a:r>
              <a:rPr lang="en-US" sz="2200" dirty="0"/>
              <a:t>Development of a 4</a:t>
            </a:r>
            <a:r>
              <a:rPr lang="en-US" sz="2200" baseline="30000" dirty="0"/>
              <a:t>th</a:t>
            </a:r>
            <a:r>
              <a:rPr lang="en-US" sz="2200" dirty="0"/>
              <a:t> Year H.S. Mathematics Intervention</a:t>
            </a:r>
          </a:p>
          <a:p>
            <a:pPr lvl="0"/>
            <a:r>
              <a:rPr lang="en-US" sz="2200" dirty="0"/>
              <a:t>Development of a FTIC Mathematics Orientation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 to Leverage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Developmental Ed Demo Projects (4-yr and 2-yr)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AVID Postsecondary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Early College High Schools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TCCRI Faculty </a:t>
            </a:r>
            <a:r>
              <a:rPr lang="en-US" sz="3200" dirty="0" err="1" smtClean="0"/>
              <a:t>Collaboratives</a:t>
            </a:r>
            <a:r>
              <a:rPr lang="en-US" sz="3200" dirty="0" smtClean="0"/>
              <a:t> http://www.txfacultycollaboratives.org/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College Readiness Assignments Field Test (CRAFT)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P-16 Institutes</a:t>
            </a:r>
          </a:p>
          <a:p>
            <a:pPr lvl="1">
              <a:spcAft>
                <a:spcPts val="1200"/>
              </a:spcAft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State-level data resources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P-16 Councils</a:t>
            </a:r>
            <a:endParaRPr lang="en-US" sz="32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Chambers </a:t>
            </a:r>
            <a:r>
              <a:rPr lang="en-US" sz="3200" dirty="0"/>
              <a:t>of Commerce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/>
              <a:t>Faculty involved in CCRS work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/>
              <a:t>Colleges of Education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/>
              <a:t>IHE/ESC college readiness staff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US" sz="3200" dirty="0" smtClean="0"/>
          </a:p>
          <a:p>
            <a:pPr lvl="1">
              <a:spcAft>
                <a:spcPts val="1200"/>
              </a:spcAft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6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THECB Contacts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1640"/>
            <a:ext cx="7772400" cy="4983960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dirty="0" smtClean="0"/>
              <a:t>Ginger Gossman</a:t>
            </a:r>
          </a:p>
          <a:p>
            <a:pPr marL="582930" indent="-514350">
              <a:buNone/>
            </a:pPr>
            <a:r>
              <a:rPr lang="en-US" sz="2200" dirty="0" smtClean="0"/>
              <a:t>Senior Research Specialist, Pathways</a:t>
            </a:r>
          </a:p>
          <a:p>
            <a:pPr marL="582930" indent="-514350">
              <a:buNone/>
            </a:pPr>
            <a:r>
              <a:rPr lang="en-US" dirty="0" smtClean="0">
                <a:hlinkClick r:id="rId3"/>
              </a:rPr>
              <a:t>ginger.gossman@thecb.state.tx.us</a:t>
            </a: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Kristen Kramer</a:t>
            </a:r>
          </a:p>
          <a:p>
            <a:pPr marL="582930" indent="-514350">
              <a:buNone/>
            </a:pPr>
            <a:r>
              <a:rPr lang="en-US" sz="2200" dirty="0" smtClean="0"/>
              <a:t>Director  of Success Initiatives, P-16 Initiatives</a:t>
            </a:r>
          </a:p>
          <a:p>
            <a:pPr marL="582930" indent="-514350">
              <a:buNone/>
            </a:pPr>
            <a:r>
              <a:rPr lang="en-US" dirty="0" smtClean="0">
                <a:hlinkClick r:id="rId4"/>
              </a:rPr>
              <a:t>kristen.kramer@thecb.state.tx.us</a:t>
            </a: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 marL="912114" lvl="1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r>
              <a:rPr lang="en-US" dirty="0" smtClean="0"/>
              <a:t>Bridging the Divide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sz="quarter" idx="2"/>
          </p:nvPr>
        </p:nvSpPr>
        <p:spPr>
          <a:xfrm>
            <a:off x="1524000" y="1524000"/>
            <a:ext cx="6096000" cy="1122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0" lang="en-US" sz="4000" b="1" kern="1200" cap="all" spc="0" baseline="0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THE PATHWAYS PROJECT</a:t>
            </a:r>
            <a:endParaRPr kumimoji="0" lang="en-US" sz="4000" b="1" kern="1200" cap="all" spc="0" baseline="0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399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</a:rPr>
              <a:t>Mission Statement:</a:t>
            </a:r>
          </a:p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</a:rPr>
              <a:t>The Texas Pathways Project is focused on increasing college and career readiness and success at the local, regional, and state levels through data-driven decision-making, increased collaboration between all educational segments, effective educational interventions and professional development, the promotion of strategies for systemic change, and regular evaluation of the project and its developed interventions.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26" y="512064"/>
            <a:ext cx="8008374" cy="914400"/>
          </a:xfrm>
        </p:spPr>
        <p:txBody>
          <a:bodyPr/>
          <a:lstStyle/>
          <a:p>
            <a:r>
              <a:rPr lang="en-US" dirty="0" smtClean="0"/>
              <a:t>Goals of the Pathways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Improve access to, analysis of, and use of data to inform decision-making at secondary and postsecondary levels.</a:t>
            </a:r>
          </a:p>
          <a:p>
            <a:pPr lvl="0"/>
            <a:r>
              <a:rPr lang="en-US" dirty="0" smtClean="0"/>
              <a:t>Improve coordination between secondary and postsecondary sectors through face-to-face collaborative learning teams.</a:t>
            </a:r>
          </a:p>
          <a:p>
            <a:pPr lvl="0"/>
            <a:r>
              <a:rPr lang="en-US" dirty="0" smtClean="0"/>
              <a:t>Improve successful transitions from secondary through postsecondary.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76" y="519120"/>
            <a:ext cx="8676124" cy="914400"/>
          </a:xfrm>
        </p:spPr>
        <p:txBody>
          <a:bodyPr/>
          <a:lstStyle/>
          <a:p>
            <a:r>
              <a:rPr lang="en-US" dirty="0" smtClean="0"/>
              <a:t>Goals of the Pathways Process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5124524" y="2115370"/>
            <a:ext cx="2095350" cy="1361978"/>
          </a:xfrm>
          <a:custGeom>
            <a:avLst/>
            <a:gdLst>
              <a:gd name="connsiteX0" fmla="*/ 0 w 2095350"/>
              <a:gd name="connsiteY0" fmla="*/ 227001 h 1361978"/>
              <a:gd name="connsiteX1" fmla="*/ 227001 w 2095350"/>
              <a:gd name="connsiteY1" fmla="*/ 0 h 1361978"/>
              <a:gd name="connsiteX2" fmla="*/ 1868349 w 2095350"/>
              <a:gd name="connsiteY2" fmla="*/ 0 h 1361978"/>
              <a:gd name="connsiteX3" fmla="*/ 2095350 w 2095350"/>
              <a:gd name="connsiteY3" fmla="*/ 227001 h 1361978"/>
              <a:gd name="connsiteX4" fmla="*/ 2095350 w 2095350"/>
              <a:gd name="connsiteY4" fmla="*/ 1134977 h 1361978"/>
              <a:gd name="connsiteX5" fmla="*/ 1868349 w 2095350"/>
              <a:gd name="connsiteY5" fmla="*/ 1361978 h 1361978"/>
              <a:gd name="connsiteX6" fmla="*/ 227001 w 2095350"/>
              <a:gd name="connsiteY6" fmla="*/ 1361978 h 1361978"/>
              <a:gd name="connsiteX7" fmla="*/ 0 w 2095350"/>
              <a:gd name="connsiteY7" fmla="*/ 1134977 h 1361978"/>
              <a:gd name="connsiteX8" fmla="*/ 0 w 2095350"/>
              <a:gd name="connsiteY8" fmla="*/ 227001 h 136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350" h="1361978">
                <a:moveTo>
                  <a:pt x="0" y="227001"/>
                </a:moveTo>
                <a:cubicBezTo>
                  <a:pt x="0" y="101632"/>
                  <a:pt x="101632" y="0"/>
                  <a:pt x="227001" y="0"/>
                </a:cubicBezTo>
                <a:lnTo>
                  <a:pt x="1868349" y="0"/>
                </a:lnTo>
                <a:cubicBezTo>
                  <a:pt x="1993718" y="0"/>
                  <a:pt x="2095350" y="101632"/>
                  <a:pt x="2095350" y="227001"/>
                </a:cubicBezTo>
                <a:lnTo>
                  <a:pt x="2095350" y="1134977"/>
                </a:lnTo>
                <a:cubicBezTo>
                  <a:pt x="2095350" y="1260346"/>
                  <a:pt x="1993718" y="1361978"/>
                  <a:pt x="1868349" y="1361978"/>
                </a:cubicBezTo>
                <a:lnTo>
                  <a:pt x="227001" y="1361978"/>
                </a:lnTo>
                <a:cubicBezTo>
                  <a:pt x="101632" y="1361978"/>
                  <a:pt x="0" y="1260346"/>
                  <a:pt x="0" y="1134977"/>
                </a:cubicBezTo>
                <a:lnTo>
                  <a:pt x="0" y="22700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306" tIns="150306" rIns="150306" bIns="15030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>
                <a:solidFill>
                  <a:schemeClr val="bg1"/>
                </a:solidFill>
              </a:rPr>
              <a:t>Faculty teams design / change interventions</a:t>
            </a:r>
            <a:endParaRPr lang="en-US" sz="2200" kern="1200" dirty="0">
              <a:solidFill>
                <a:schemeClr val="bg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350628" y="2793922"/>
            <a:ext cx="3636245" cy="36362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48256" y="578641"/>
                </a:moveTo>
                <a:arcTo wR="1818122" hR="1818122" stAng="19021230" swAng="2279929"/>
              </a:path>
            </a:pathLst>
          </a:custGeom>
          <a:noFill/>
          <a:ln w="15875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6704924" y="4824802"/>
            <a:ext cx="2095350" cy="1361978"/>
          </a:xfrm>
          <a:custGeom>
            <a:avLst/>
            <a:gdLst>
              <a:gd name="connsiteX0" fmla="*/ 0 w 2095350"/>
              <a:gd name="connsiteY0" fmla="*/ 227001 h 1361978"/>
              <a:gd name="connsiteX1" fmla="*/ 227001 w 2095350"/>
              <a:gd name="connsiteY1" fmla="*/ 0 h 1361978"/>
              <a:gd name="connsiteX2" fmla="*/ 1868349 w 2095350"/>
              <a:gd name="connsiteY2" fmla="*/ 0 h 1361978"/>
              <a:gd name="connsiteX3" fmla="*/ 2095350 w 2095350"/>
              <a:gd name="connsiteY3" fmla="*/ 227001 h 1361978"/>
              <a:gd name="connsiteX4" fmla="*/ 2095350 w 2095350"/>
              <a:gd name="connsiteY4" fmla="*/ 1134977 h 1361978"/>
              <a:gd name="connsiteX5" fmla="*/ 1868349 w 2095350"/>
              <a:gd name="connsiteY5" fmla="*/ 1361978 h 1361978"/>
              <a:gd name="connsiteX6" fmla="*/ 227001 w 2095350"/>
              <a:gd name="connsiteY6" fmla="*/ 1361978 h 1361978"/>
              <a:gd name="connsiteX7" fmla="*/ 0 w 2095350"/>
              <a:gd name="connsiteY7" fmla="*/ 1134977 h 1361978"/>
              <a:gd name="connsiteX8" fmla="*/ 0 w 2095350"/>
              <a:gd name="connsiteY8" fmla="*/ 227001 h 136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350" h="1361978">
                <a:moveTo>
                  <a:pt x="0" y="227001"/>
                </a:moveTo>
                <a:cubicBezTo>
                  <a:pt x="0" y="101632"/>
                  <a:pt x="101632" y="0"/>
                  <a:pt x="227001" y="0"/>
                </a:cubicBezTo>
                <a:lnTo>
                  <a:pt x="1868349" y="0"/>
                </a:lnTo>
                <a:cubicBezTo>
                  <a:pt x="1993718" y="0"/>
                  <a:pt x="2095350" y="101632"/>
                  <a:pt x="2095350" y="227001"/>
                </a:cubicBezTo>
                <a:lnTo>
                  <a:pt x="2095350" y="1134977"/>
                </a:lnTo>
                <a:cubicBezTo>
                  <a:pt x="2095350" y="1260346"/>
                  <a:pt x="1993718" y="1361978"/>
                  <a:pt x="1868349" y="1361978"/>
                </a:cubicBezTo>
                <a:lnTo>
                  <a:pt x="227001" y="1361978"/>
                </a:lnTo>
                <a:cubicBezTo>
                  <a:pt x="101632" y="1361978"/>
                  <a:pt x="0" y="1260346"/>
                  <a:pt x="0" y="1134977"/>
                </a:cubicBezTo>
                <a:lnTo>
                  <a:pt x="0" y="22700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306" tIns="150306" rIns="150306" bIns="15030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>
                <a:solidFill>
                  <a:schemeClr val="bg1"/>
                </a:solidFill>
              </a:rPr>
              <a:t>Faculty teams start interventions</a:t>
            </a:r>
            <a:endParaRPr lang="en-US" sz="2200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350286" y="2794264"/>
            <a:ext cx="3636245" cy="36362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02375" y="3539813"/>
                </a:moveTo>
                <a:arcTo wR="1818122" hR="1818122" stAng="4275327" swAng="2181055"/>
              </a:path>
            </a:pathLst>
          </a:custGeom>
          <a:noFill/>
          <a:ln w="15875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3549983" y="4842554"/>
            <a:ext cx="2095350" cy="1361978"/>
          </a:xfrm>
          <a:custGeom>
            <a:avLst/>
            <a:gdLst>
              <a:gd name="connsiteX0" fmla="*/ 0 w 2095350"/>
              <a:gd name="connsiteY0" fmla="*/ 227001 h 1361978"/>
              <a:gd name="connsiteX1" fmla="*/ 227001 w 2095350"/>
              <a:gd name="connsiteY1" fmla="*/ 0 h 1361978"/>
              <a:gd name="connsiteX2" fmla="*/ 1868349 w 2095350"/>
              <a:gd name="connsiteY2" fmla="*/ 0 h 1361978"/>
              <a:gd name="connsiteX3" fmla="*/ 2095350 w 2095350"/>
              <a:gd name="connsiteY3" fmla="*/ 227001 h 1361978"/>
              <a:gd name="connsiteX4" fmla="*/ 2095350 w 2095350"/>
              <a:gd name="connsiteY4" fmla="*/ 1134977 h 1361978"/>
              <a:gd name="connsiteX5" fmla="*/ 1868349 w 2095350"/>
              <a:gd name="connsiteY5" fmla="*/ 1361978 h 1361978"/>
              <a:gd name="connsiteX6" fmla="*/ 227001 w 2095350"/>
              <a:gd name="connsiteY6" fmla="*/ 1361978 h 1361978"/>
              <a:gd name="connsiteX7" fmla="*/ 0 w 2095350"/>
              <a:gd name="connsiteY7" fmla="*/ 1134977 h 1361978"/>
              <a:gd name="connsiteX8" fmla="*/ 0 w 2095350"/>
              <a:gd name="connsiteY8" fmla="*/ 227001 h 136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5350" h="1361978">
                <a:moveTo>
                  <a:pt x="0" y="227001"/>
                </a:moveTo>
                <a:cubicBezTo>
                  <a:pt x="0" y="101632"/>
                  <a:pt x="101632" y="0"/>
                  <a:pt x="227001" y="0"/>
                </a:cubicBezTo>
                <a:lnTo>
                  <a:pt x="1868349" y="0"/>
                </a:lnTo>
                <a:cubicBezTo>
                  <a:pt x="1993718" y="0"/>
                  <a:pt x="2095350" y="101632"/>
                  <a:pt x="2095350" y="227001"/>
                </a:cubicBezTo>
                <a:lnTo>
                  <a:pt x="2095350" y="1134977"/>
                </a:lnTo>
                <a:cubicBezTo>
                  <a:pt x="2095350" y="1260346"/>
                  <a:pt x="1993718" y="1361978"/>
                  <a:pt x="1868349" y="1361978"/>
                </a:cubicBezTo>
                <a:lnTo>
                  <a:pt x="227001" y="1361978"/>
                </a:lnTo>
                <a:cubicBezTo>
                  <a:pt x="101632" y="1361978"/>
                  <a:pt x="0" y="1260346"/>
                  <a:pt x="0" y="1134977"/>
                </a:cubicBezTo>
                <a:lnTo>
                  <a:pt x="0" y="22700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306" tIns="150306" rIns="150306" bIns="150306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>
                <a:solidFill>
                  <a:schemeClr val="bg1"/>
                </a:solidFill>
              </a:rPr>
              <a:t>Interventions are evaluated using data.</a:t>
            </a:r>
            <a:endParaRPr lang="en-US" sz="2200" kern="1200" dirty="0">
              <a:solidFill>
                <a:schemeClr val="bg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54076" y="2796359"/>
            <a:ext cx="3636245" cy="36362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858" y="1672285"/>
                </a:moveTo>
                <a:arcTo wR="1818122" hR="1818122" stAng="11076049" swAng="2304327"/>
              </a:path>
            </a:pathLst>
          </a:custGeom>
          <a:noFill/>
          <a:ln w="15875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635782" y="4802832"/>
            <a:ext cx="2095725" cy="1362221"/>
            <a:chOff x="1860027" y="1729"/>
            <a:chExt cx="2095725" cy="1362221"/>
          </a:xfrm>
        </p:grpSpPr>
        <p:sp>
          <p:nvSpPr>
            <p:cNvPr id="8" name="Rounded Rectangle 7"/>
            <p:cNvSpPr/>
            <p:nvPr/>
          </p:nvSpPr>
          <p:spPr>
            <a:xfrm>
              <a:off x="1860027" y="1729"/>
              <a:ext cx="2095725" cy="13622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926525" y="68227"/>
              <a:ext cx="1962729" cy="1229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solidFill>
                    <a:schemeClr val="bg1"/>
                  </a:solidFill>
                </a:rPr>
                <a:t>THECB generates reports</a:t>
              </a:r>
              <a:endParaRPr lang="en-US" sz="2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83645" y="2552248"/>
            <a:ext cx="2095725" cy="1362221"/>
            <a:chOff x="1860027" y="1729"/>
            <a:chExt cx="2095725" cy="1362221"/>
          </a:xfrm>
        </p:grpSpPr>
        <p:sp>
          <p:nvSpPr>
            <p:cNvPr id="12" name="Rounded Rectangle 11"/>
            <p:cNvSpPr/>
            <p:nvPr/>
          </p:nvSpPr>
          <p:spPr>
            <a:xfrm>
              <a:off x="1860027" y="1729"/>
              <a:ext cx="2095725" cy="13622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926525" y="68227"/>
              <a:ext cx="1962729" cy="1229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solidFill>
                    <a:schemeClr val="bg1"/>
                  </a:solidFill>
                </a:rPr>
                <a:t>Faculty / partners review reports</a:t>
              </a:r>
              <a:endParaRPr lang="en-US" sz="2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6676273">
            <a:off x="2153343" y="2798629"/>
            <a:ext cx="3972231" cy="209868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48256" y="578641"/>
                </a:moveTo>
                <a:arcTo wR="1818122" hR="1818122" stAng="19021230" swAng="2279929"/>
              </a:path>
            </a:pathLst>
          </a:custGeom>
          <a:noFill/>
          <a:ln w="15875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 rot="14238991">
            <a:off x="86774" y="4702971"/>
            <a:ext cx="3636245" cy="18181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48256" y="578641"/>
                </a:moveTo>
                <a:arcTo wR="1818122" hR="1818122" stAng="19021230" swAng="2279929"/>
              </a:path>
            </a:pathLst>
          </a:custGeom>
          <a:noFill/>
          <a:ln w="15875">
            <a:solidFill>
              <a:schemeClr val="accent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86" y="1386348"/>
            <a:ext cx="8416413" cy="54716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u="sng" dirty="0" smtClean="0"/>
              <a:t>COLLECTED</a:t>
            </a:r>
          </a:p>
          <a:p>
            <a:pPr marL="68580" indent="0">
              <a:buNone/>
            </a:pPr>
            <a:endParaRPr lang="en-US" u="sng" dirty="0" smtClean="0"/>
          </a:p>
          <a:p>
            <a:pPr marL="68580" indent="0">
              <a:buNone/>
            </a:pPr>
            <a:endParaRPr lang="en-US" u="sng" dirty="0"/>
          </a:p>
          <a:p>
            <a:pPr marL="68580" indent="0">
              <a:buNone/>
            </a:pPr>
            <a:r>
              <a:rPr lang="en-US" u="sng" dirty="0" smtClean="0"/>
              <a:t>USE</a:t>
            </a:r>
            <a:endParaRPr lang="en-US" u="sng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sz="2400" dirty="0" smtClean="0"/>
              <a:t>Data transmission to THECB uses a method that protects sensitive data.</a:t>
            </a:r>
          </a:p>
          <a:p>
            <a:r>
              <a:rPr lang="en-US" sz="2400" dirty="0" smtClean="0"/>
              <a:t>Only THECB staff can access student-level Pathways data.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118320"/>
              </p:ext>
            </p:extLst>
          </p:nvPr>
        </p:nvGraphicFramePr>
        <p:xfrm>
          <a:off x="889833" y="2713709"/>
          <a:ext cx="7772400" cy="2993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9833" y="2009948"/>
            <a:ext cx="1745212" cy="51077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Enrollment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9020" y="2009948"/>
            <a:ext cx="2143418" cy="817245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Course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(grades included)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0168" y="2009948"/>
            <a:ext cx="1863185" cy="919401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Graduation Data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53" y="482567"/>
            <a:ext cx="7197218" cy="914400"/>
          </a:xfrm>
        </p:spPr>
        <p:txBody>
          <a:bodyPr/>
          <a:lstStyle/>
          <a:p>
            <a:r>
              <a:rPr lang="en-US" dirty="0" smtClean="0"/>
              <a:t>Faculty Reports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66" y="1326359"/>
            <a:ext cx="5793658" cy="15717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u="sng" dirty="0" smtClean="0"/>
              <a:t>Alignment reports</a:t>
            </a:r>
            <a:r>
              <a:rPr lang="en-US" sz="2800" dirty="0" smtClean="0"/>
              <a:t> are designed to illustrate possible gaps in secondary / post-secondary alignment.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9498" y="3134056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H.S. Pre-Calculus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939098" y="1686256"/>
            <a:ext cx="1905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College Calculus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015298" y="3057856"/>
            <a:ext cx="18288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College Pre-Calculus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91498" y="4581856"/>
            <a:ext cx="1752600" cy="1219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Below College Pre-Calculus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2"/>
          </p:cNvCxnSpPr>
          <p:nvPr/>
        </p:nvCxnSpPr>
        <p:spPr>
          <a:xfrm flipV="1">
            <a:off x="4119698" y="2295856"/>
            <a:ext cx="2743200" cy="1295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6" idx="2"/>
          </p:cNvCxnSpPr>
          <p:nvPr/>
        </p:nvCxnSpPr>
        <p:spPr>
          <a:xfrm>
            <a:off x="4119698" y="3591256"/>
            <a:ext cx="2834640" cy="76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7" idx="2"/>
          </p:cNvCxnSpPr>
          <p:nvPr/>
        </p:nvCxnSpPr>
        <p:spPr>
          <a:xfrm>
            <a:off x="4119698" y="3591256"/>
            <a:ext cx="2880360" cy="1600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29265" y="4705984"/>
            <a:ext cx="5919019" cy="1901293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r>
              <a:rPr lang="en-US" sz="2800" u="sng" dirty="0" smtClean="0"/>
              <a:t>Institution-level reports</a:t>
            </a:r>
            <a:r>
              <a:rPr lang="en-US" sz="2800" dirty="0" smtClean="0"/>
              <a:t> show how different student populations affect alignment and how successful projects affect alignment</a:t>
            </a:r>
          </a:p>
        </p:txBody>
      </p:sp>
    </p:spTree>
    <p:extLst>
      <p:ext uri="{BB962C8B-B14F-4D97-AF65-F5344CB8AC3E}">
        <p14:creationId xmlns:p14="http://schemas.microsoft.com/office/powerpoint/2010/main" val="18552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Example of Algebra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DATA:</a:t>
            </a:r>
            <a:endParaRPr lang="en-US" sz="32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568" y="108945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First College Math Course at a Higher Ed Institution</a:t>
            </a:r>
            <a:br>
              <a:rPr lang="en-US" sz="2000" dirty="0" smtClean="0"/>
            </a:br>
            <a:r>
              <a:rPr lang="en-US" sz="2000" dirty="0" smtClean="0"/>
              <a:t> Students who Passed Algebra 2 in High School</a:t>
            </a:r>
            <a:br>
              <a:rPr lang="en-US" sz="2000" dirty="0" smtClean="0"/>
            </a:br>
            <a:r>
              <a:rPr lang="en-US" sz="2000" i="1" dirty="0" smtClean="0"/>
              <a:t>H.S. Graduates FY 2005-2007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36957" y="1651822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88.3%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56040" y="4380278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15.4%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528526"/>
              </p:ext>
            </p:extLst>
          </p:nvPr>
        </p:nvGraphicFramePr>
        <p:xfrm>
          <a:off x="757547" y="1393729"/>
          <a:ext cx="39909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093314"/>
              </p:ext>
            </p:extLst>
          </p:nvPr>
        </p:nvGraphicFramePr>
        <p:xfrm>
          <a:off x="4788773" y="1465013"/>
          <a:ext cx="3735796" cy="482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42156" y="2767784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59.4%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13645" y="3554363"/>
            <a:ext cx="81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40.0%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177845" y="1258532"/>
            <a:ext cx="1784555" cy="33016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 smtClean="0"/>
              <a:t>2-Year</a:t>
            </a:r>
            <a:endParaRPr lang="en-US" sz="20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761707" y="1258532"/>
            <a:ext cx="1784555" cy="33016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/>
              <a:t>4</a:t>
            </a:r>
            <a:r>
              <a:rPr lang="en-US" sz="2000" dirty="0" smtClean="0"/>
              <a:t>-Year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73159" y="6305284"/>
            <a:ext cx="658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Basic Math		College Algebra		Calculus</a:t>
            </a:r>
          </a:p>
          <a:p>
            <a:r>
              <a:rPr lang="en-US" sz="1600" dirty="0" smtClean="0"/>
              <a:t>Intermediate Math		Pre-Calculus		Other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415846" y="6371304"/>
            <a:ext cx="186813" cy="185758"/>
          </a:xfrm>
          <a:prstGeom prst="rect">
            <a:avLst/>
          </a:prstGeom>
          <a:solidFill>
            <a:srgbClr val="862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10934" y="6622024"/>
            <a:ext cx="186813" cy="185758"/>
          </a:xfrm>
          <a:prstGeom prst="rect">
            <a:avLst/>
          </a:prstGeom>
          <a:solidFill>
            <a:srgbClr val="FFB2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73726" y="6376224"/>
            <a:ext cx="186813" cy="185758"/>
          </a:xfrm>
          <a:prstGeom prst="rect">
            <a:avLst/>
          </a:prstGeom>
          <a:solidFill>
            <a:srgbClr val="7FD13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68814" y="6617112"/>
            <a:ext cx="186813" cy="185758"/>
          </a:xfrm>
          <a:prstGeom prst="rect">
            <a:avLst/>
          </a:prstGeom>
          <a:solidFill>
            <a:srgbClr val="00AD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11942" y="6371312"/>
            <a:ext cx="186813" cy="185758"/>
          </a:xfrm>
          <a:prstGeom prst="rect">
            <a:avLst/>
          </a:prstGeom>
          <a:solidFill>
            <a:srgbClr val="FFF30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16862" y="6612200"/>
            <a:ext cx="186813" cy="185758"/>
          </a:xfrm>
          <a:prstGeom prst="rect">
            <a:avLst/>
          </a:prstGeom>
          <a:solidFill>
            <a:srgbClr val="EA157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6034</TotalTime>
  <Words>1166</Words>
  <Application>Microsoft Office PowerPoint</Application>
  <PresentationFormat>On-screen Show (4:3)</PresentationFormat>
  <Paragraphs>286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El Paso Pathways Project</vt:lpstr>
      <vt:lpstr>The Great Cultural Divide</vt:lpstr>
      <vt:lpstr>Bridging the Divide</vt:lpstr>
      <vt:lpstr>Goals of the Pathways Project</vt:lpstr>
      <vt:lpstr>Goals of the Pathways Process</vt:lpstr>
      <vt:lpstr>Data Collection and Use</vt:lpstr>
      <vt:lpstr>Faculty Reports</vt:lpstr>
      <vt:lpstr>The Example of Algebra 2</vt:lpstr>
      <vt:lpstr>First College Math Course at a Higher Ed Institution  Students who Passed Algebra 2 in High School H.S. Graduates FY 2005-2007</vt:lpstr>
      <vt:lpstr>First College Math Course at a Higher Ed Institution  Students who Passed Algebra 2 with an ‘A’ in High School H.S. Graduates FY 2005-2007</vt:lpstr>
      <vt:lpstr>The Example of english iv</vt:lpstr>
      <vt:lpstr>Highest H.S. English Course Taken by Students Entering Community College</vt:lpstr>
      <vt:lpstr>First College English Course at a 2-year institution Students who Passed English IV in High School H.S. Graduates FY 2005-2007</vt:lpstr>
      <vt:lpstr>First College English Course at a 2-year institution Pass Rates Students who Passed English IV in High School H.S. Graduates FY 2005-2007</vt:lpstr>
      <vt:lpstr>Online Data Sources</vt:lpstr>
      <vt:lpstr>Key elements of Pathways</vt:lpstr>
      <vt:lpstr>Texas Pathways</vt:lpstr>
      <vt:lpstr>The Commitment</vt:lpstr>
      <vt:lpstr>The Collaboration </vt:lpstr>
      <vt:lpstr>Faculty Teams–  the Core of Pathways– </vt:lpstr>
      <vt:lpstr>Facilitating Vertical Teams</vt:lpstr>
      <vt:lpstr>Sample interventions</vt:lpstr>
      <vt:lpstr>Faculty Team Interventions</vt:lpstr>
      <vt:lpstr>Faculty Team Interventions</vt:lpstr>
      <vt:lpstr>Faculty Team Interventions</vt:lpstr>
      <vt:lpstr>resources to Leverage</vt:lpstr>
      <vt:lpstr>Projects and Resources</vt:lpstr>
      <vt:lpstr>Projects and Resources</vt:lpstr>
      <vt:lpstr>THECB Contacts </vt:lpstr>
    </vt:vector>
  </TitlesOfParts>
  <Company>THECB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</dc:title>
  <dc:creator>stoeverCY</dc:creator>
  <cp:lastModifiedBy>Volkman, Nicole</cp:lastModifiedBy>
  <cp:revision>506</cp:revision>
  <cp:lastPrinted>2012-01-20T21:21:14Z</cp:lastPrinted>
  <dcterms:created xsi:type="dcterms:W3CDTF">2009-03-09T16:05:57Z</dcterms:created>
  <dcterms:modified xsi:type="dcterms:W3CDTF">2012-03-30T21:42:37Z</dcterms:modified>
</cp:coreProperties>
</file>