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64" r:id="rId2"/>
    <p:sldId id="263" r:id="rId3"/>
    <p:sldId id="271" r:id="rId4"/>
    <p:sldId id="270" r:id="rId5"/>
    <p:sldId id="265" r:id="rId6"/>
    <p:sldId id="266" r:id="rId7"/>
    <p:sldId id="267" r:id="rId8"/>
    <p:sldId id="258" r:id="rId9"/>
    <p:sldId id="257" r:id="rId10"/>
    <p:sldId id="256" r:id="rId11"/>
    <p:sldId id="268" r:id="rId12"/>
    <p:sldId id="259" r:id="rId13"/>
    <p:sldId id="261" r:id="rId14"/>
    <p:sldId id="262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4F17-155D-4145-9764-700F4DBC90B1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FC4EA-17B5-4DB2-9E74-7319EC87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0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0C8A6C-AE93-4A1F-9BCA-EE85C3D28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2C3046-279C-4674-9C8A-CA321401C932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78506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59" y="381000"/>
            <a:ext cx="325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 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127" y="363006"/>
            <a:ext cx="57901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5730"/>
            <a:ext cx="6442828" cy="43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2439" y="152400"/>
            <a:ext cx="7281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WELCOME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39772"/>
            <a:ext cx="767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FEBRUARY 8, 2014</a:t>
            </a:r>
          </a:p>
          <a:p>
            <a:endParaRPr lang="en-US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Presenters: Dr. Avila &amp; Vertical Alignment Team</a:t>
            </a:r>
          </a:p>
          <a:p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72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25" y="514646"/>
            <a:ext cx="424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Exploration C : Adding more gas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311" y="4114800"/>
            <a:ext cx="8226279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536" y="4191000"/>
            <a:ext cx="809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a molecular level explanation for the increase in volume among the balloons in experiment C.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" y="1066800"/>
            <a:ext cx="78692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03" y="4572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Gases in the Flexible Container</a:t>
            </a:r>
          </a:p>
          <a:p>
            <a:pPr algn="ctr"/>
            <a:endParaRPr lang="en-US" dirty="0" smtClean="0">
              <a:latin typeface="Arial Black" panose="020B0A04020102020204" pitchFamily="34" charset="0"/>
            </a:endParaRP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latin typeface="Arial Black" panose="020B0A04020102020204" pitchFamily="34" charset="0"/>
            </a:endParaRPr>
          </a:p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561" y="826532"/>
            <a:ext cx="416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Exploration D:   Heating the gas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416" y="4336026"/>
            <a:ext cx="8226279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561" y="4344678"/>
            <a:ext cx="815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a molecular level explanation for the increase in volume among the balloons </a:t>
            </a:r>
          </a:p>
          <a:p>
            <a:r>
              <a:rPr lang="en-US" dirty="0" smtClean="0"/>
              <a:t>in experiment 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6" y="1371600"/>
            <a:ext cx="8241551" cy="28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74" y="381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Exploration E:Reducing External Pressure on the Gas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96" y="3890665"/>
            <a:ext cx="8226279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6" y="1143000"/>
            <a:ext cx="78025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96" y="3890665"/>
            <a:ext cx="8150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Provide a molecular level explanation for the increase in volume among the balloons </a:t>
            </a:r>
          </a:p>
          <a:p>
            <a:r>
              <a:rPr lang="en-US" dirty="0"/>
              <a:t>in experiment </a:t>
            </a:r>
            <a:r>
              <a:rPr lang="en-US" dirty="0" smtClean="0"/>
              <a:t>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7032"/>
            <a:ext cx="2945097" cy="2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34" y="1207512"/>
            <a:ext cx="2865084" cy="24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552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CHARLES’ LAW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691601"/>
            <a:ext cx="38862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711921"/>
            <a:ext cx="38862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8952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BOYLE’S LAW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6838"/>
            <a:ext cx="3505199" cy="22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58060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6880" y="736838"/>
            <a:ext cx="4572000" cy="2387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6240" y="3500120"/>
            <a:ext cx="4572000" cy="2387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8952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Hot Air Balloon</a:t>
            </a:r>
          </a:p>
          <a:p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97" y="228600"/>
            <a:ext cx="2590800" cy="26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7836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14148"/>
              </p:ext>
            </p:extLst>
          </p:nvPr>
        </p:nvGraphicFramePr>
        <p:xfrm>
          <a:off x="76199" y="762000"/>
          <a:ext cx="6177597" cy="1828800"/>
        </p:xfrm>
        <a:graphic>
          <a:graphicData uri="http://schemas.openxmlformats.org/drawingml/2006/table">
            <a:tbl>
              <a:tblPr/>
              <a:tblGrid>
                <a:gridCol w="6177597"/>
              </a:tblGrid>
              <a:tr h="182880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Arial Black" panose="020B0A04020102020204" pitchFamily="34" charset="0"/>
                        </a:rPr>
                      </a:br>
                      <a:endParaRPr lang="en-US" sz="12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rtl="0" fontAlgn="t"/>
                      <a:r>
                        <a:rPr lang="en-US" sz="1000" b="1" dirty="0">
                          <a:effectLst/>
                          <a:latin typeface="Arial Black" panose="020B0A04020102020204" pitchFamily="34" charset="0"/>
                        </a:rPr>
                        <a:t>Concepts to Investigate:</a:t>
                      </a:r>
                      <a:r>
                        <a:rPr lang="en-US" sz="1000" dirty="0">
                          <a:effectLst/>
                          <a:latin typeface="Arial Black" panose="020B0A04020102020204" pitchFamily="34" charset="0"/>
                        </a:rPr>
                        <a:t> Charles's Law, hot air balloons, buoyancy, density, temperature-volume relationships in gases, Archimedes' </a:t>
                      </a:r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Principle</a:t>
                      </a:r>
                    </a:p>
                    <a:p>
                      <a:pPr rtl="0" fontAlgn="t"/>
                      <a:endParaRPr lang="en-US" sz="10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rtl="0" fontAlgn="t"/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Questions: </a:t>
                      </a:r>
                    </a:p>
                    <a:p>
                      <a:pPr rtl="0" fontAlgn="t"/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(1) How high did your balloon travel?  How long did it stay aloft?</a:t>
                      </a:r>
                    </a:p>
                    <a:p>
                      <a:pPr rtl="0" fontAlgn="t"/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(2) Will your balloon rise faster on a cool day or a warm day? Explain.</a:t>
                      </a:r>
                    </a:p>
                    <a:p>
                      <a:pPr rtl="0" fontAlgn="t"/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(3) Why does the hot air balloon eventually fall back to earth? </a:t>
                      </a:r>
                    </a:p>
                    <a:p>
                      <a:pPr rtl="0" fontAlgn="t"/>
                      <a:r>
                        <a:rPr lang="en-US" sz="1000" dirty="0" smtClean="0">
                          <a:effectLst/>
                          <a:latin typeface="Arial Black" panose="020B0A04020102020204" pitchFamily="34" charset="0"/>
                        </a:rPr>
                        <a:t>(4) Why does the density of the air in the balloon decrease as it is heated? </a:t>
                      </a:r>
                      <a:endParaRPr lang="en-US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6713" marR="46713" marT="46713" marB="467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155" y="381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810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Lab: Copper Reactions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This laboratory experiment focuses on the chemical transformations of copper metal through different types of chemical reactions.  In this series of reactions, copper metal will be dissolved in nitric acid; reaction with sodium hydroxide will produce copper (II) hydroxide; heating will produce copper (II) oxide; and copper (II) ions will then be reduced with magnesium metal to produce copper metal again.  Modifications to ensure a safe experience in the high school chemistry setting will be discussed.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Lab &amp; Demonstrations: Gas Laws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A laboratory and several demonstrations related to the gas laws (Boyle’s Law, Charles’ Law, Gay-Lussac’s Law, and the ideal gas law) will be performed.  We will explore the conceptual and mathematical relations between volume, pressure, temperature, and number of moles for an ideal gas.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155" y="381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41074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Chemistry Vertical Alignment Staff Development </a:t>
            </a:r>
            <a:endParaRPr lang="en-US" sz="24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Saturday, February 8, 2014</a:t>
            </a:r>
          </a:p>
          <a:p>
            <a:pPr algn="ctr"/>
            <a:endParaRPr lang="en-US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24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Agenda</a:t>
            </a:r>
            <a:endParaRPr lang="en-US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7:30 am - 8:15 am	</a:t>
            </a:r>
            <a:r>
              <a:rPr lang="en-US" dirty="0" smtClean="0"/>
              <a:t>	Registration </a:t>
            </a:r>
            <a:r>
              <a:rPr lang="en-US" dirty="0"/>
              <a:t>and Welcome by Dr. Saenz</a:t>
            </a:r>
          </a:p>
          <a:p>
            <a:r>
              <a:rPr lang="en-US" dirty="0"/>
              <a:t>8:30 am - 10:00 am	</a:t>
            </a:r>
            <a:r>
              <a:rPr lang="en-US" dirty="0" smtClean="0"/>
              <a:t>	Lab</a:t>
            </a:r>
            <a:r>
              <a:rPr lang="en-US" dirty="0"/>
              <a:t>: Copper Reactions 	</a:t>
            </a:r>
          </a:p>
          <a:p>
            <a:r>
              <a:rPr lang="en-US" dirty="0"/>
              <a:t>10:00 am - 11:30 am	Lab &amp; Demonstrations: Gas Laws</a:t>
            </a:r>
          </a:p>
          <a:p>
            <a:r>
              <a:rPr lang="en-US" dirty="0"/>
              <a:t>11:30 am - 12:10 pm	Lunch</a:t>
            </a:r>
          </a:p>
          <a:p>
            <a:r>
              <a:rPr lang="en-US" dirty="0"/>
              <a:t>12:15 pm - 1:45 pm	</a:t>
            </a:r>
            <a:r>
              <a:rPr lang="en-US" dirty="0" smtClean="0"/>
              <a:t>	Lab</a:t>
            </a:r>
            <a:r>
              <a:rPr lang="en-US" dirty="0"/>
              <a:t>: Copper Reactions</a:t>
            </a:r>
          </a:p>
          <a:p>
            <a:r>
              <a:rPr lang="en-US" dirty="0"/>
              <a:t>1:45 pm - 3:15 pm	</a:t>
            </a:r>
            <a:r>
              <a:rPr lang="en-US" dirty="0" smtClean="0"/>
              <a:t>	Lab </a:t>
            </a:r>
            <a:r>
              <a:rPr lang="en-US" dirty="0"/>
              <a:t>&amp; Demonstrations: Gas Laws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72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155" y="381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CHEM TEKS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1447800"/>
            <a:ext cx="824048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" y="381000"/>
            <a:ext cx="7315200" cy="53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79317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55" y="11869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79317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55" y="11869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8" y="609600"/>
            <a:ext cx="8593441" cy="58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79317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55" y="11869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681038"/>
            <a:ext cx="801211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03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Complete the following table for the two experiments in Model 1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561" y="82653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99028"/>
              </p:ext>
            </p:extLst>
          </p:nvPr>
        </p:nvGraphicFramePr>
        <p:xfrm>
          <a:off x="374855" y="1524000"/>
          <a:ext cx="8259096" cy="447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032"/>
                <a:gridCol w="2753032"/>
                <a:gridCol w="2753032"/>
              </a:tblGrid>
              <a:tr h="1119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93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Independent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Variable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93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Dependent Variable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93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Controlled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Variable 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79317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755" y="11869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69476"/>
              </p:ext>
            </p:extLst>
          </p:nvPr>
        </p:nvGraphicFramePr>
        <p:xfrm>
          <a:off x="381000" y="1407160"/>
          <a:ext cx="84582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Gas Law: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Formula:</a:t>
                      </a:r>
                      <a:endParaRPr lang="en-US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Cause:  Expose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aerosol can to a direct  flame.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Effect: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Gas Law: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Formula: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Cause:  Expose balloon</a:t>
                      </a:r>
                      <a:r>
                        <a:rPr lang="en-US" baseline="0" dirty="0" smtClean="0"/>
                        <a:t> filled with helium on a cold winter day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Effect: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Gas Law: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Formula: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Cause:  Expose balloon</a:t>
                      </a:r>
                      <a:r>
                        <a:rPr lang="en-US" baseline="0" dirty="0" smtClean="0"/>
                        <a:t> filled with helium on a hot summer day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Effect: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Gas Law: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Formula: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Cause: </a:t>
                      </a:r>
                      <a:r>
                        <a:rPr lang="en-US" baseline="0" dirty="0" smtClean="0"/>
                        <a:t> Add more external pressure on an inflated balloon.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Effect: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5&quot;/&gt;&lt;property id=&quot;20307&quot; value=&quot;265&quot;/&gt;&lt;/object&gt;&lt;object type=&quot;3&quot; unique_id=&quot;10007&quot;&gt;&lt;property id=&quot;20148&quot; value=&quot;5&quot;/&gt;&lt;property id=&quot;20300&quot; value=&quot;Slide 6&quot;/&gt;&lt;property id=&quot;20307&quot; value=&quot;266&quot;/&gt;&lt;/object&gt;&lt;object type=&quot;3&quot; unique_id=&quot;10008&quot;&gt;&lt;property id=&quot;20148&quot; value=&quot;5&quot;/&gt;&lt;property id=&quot;20300&quot; value=&quot;Slide 7&quot;/&gt;&lt;property id=&quot;20307&quot; value=&quot;267&quot;/&gt;&lt;/object&gt;&lt;object type=&quot;3&quot; unique_id=&quot;10009&quot;&gt;&lt;property id=&quot;20148&quot; value=&quot;5&quot;/&gt;&lt;property id=&quot;20300&quot; value=&quot;Slide 8&quot;/&gt;&lt;property id=&quot;20307&quot; value=&quot;258&quot;/&gt;&lt;/object&gt;&lt;object type=&quot;3&quot; unique_id=&quot;10010&quot;&gt;&lt;property id=&quot;20148&quot; value=&quot;5&quot;/&gt;&lt;property id=&quot;20300&quot; value=&quot;Slide 9&quot;/&gt;&lt;property id=&quot;20307&quot; value=&quot;257&quot;/&gt;&lt;/object&gt;&lt;object type=&quot;3&quot; unique_id=&quot;10011&quot;&gt;&lt;property id=&quot;20148&quot; value=&quot;5&quot;/&gt;&lt;property id=&quot;20300&quot; value=&quot;Slide 10&quot;/&gt;&lt;property id=&quot;20307&quot; value=&quot;256&quot;/&gt;&lt;/object&gt;&lt;object type=&quot;3&quot; unique_id=&quot;10012&quot;&gt;&lt;property id=&quot;20148&quot; value=&quot;5&quot;/&gt;&lt;property id=&quot;20300&quot; value=&quot;Slide 11&quot;/&gt;&lt;property id=&quot;20307&quot; value=&quot;268&quot;/&gt;&lt;/object&gt;&lt;object type=&quot;3&quot; unique_id=&quot;10013&quot;&gt;&lt;property id=&quot;20148&quot; value=&quot;5&quot;/&gt;&lt;property id=&quot;20300&quot; value=&quot;Slide 12&quot;/&gt;&lt;property id=&quot;20307&quot; value=&quot;259&quot;/&gt;&lt;/object&gt;&lt;object type=&quot;3&quot; unique_id=&quot;10014&quot;&gt;&lt;property id=&quot;20148&quot; value=&quot;5&quot;/&gt;&lt;property id=&quot;20300&quot; value=&quot;Slide 13&quot;/&gt;&lt;property id=&quot;20307&quot; value=&quot;261&quot;/&gt;&lt;/object&gt;&lt;object type=&quot;3&quot; unique_id=&quot;10015&quot;&gt;&lt;property id=&quot;20148&quot; value=&quot;5&quot;/&gt;&lt;property id=&quot;20300&quot; value=&quot;Slide 14&quot;/&gt;&lt;property id=&quot;20307&quot; value=&quot;262&quot;/&gt;&lt;/object&gt;&lt;object type=&quot;3&quot; unique_id=&quot;10016&quot;&gt;&lt;property id=&quot;20148&quot; value=&quot;5&quot;/&gt;&lt;property id=&quot;20300&quot; value=&quot;Slide 15&quot;/&gt;&lt;property id=&quot;20307&quot; value=&quot;269&quot;/&gt;&lt;/object&gt;&lt;object type=&quot;3&quot; unique_id=&quot;10047&quot;&gt;&lt;property id=&quot;20148&quot; value=&quot;5&quot;/&gt;&lt;property id=&quot;20300&quot; value=&quot;Slide 3&quot;/&gt;&lt;property id=&quot;20307&quot; value=&quot;271&quot;/&gt;&lt;/object&gt;&lt;object type=&quot;3&quot; unique_id=&quot;10048&quot;&gt;&lt;property id=&quot;20148&quot; value=&quot;5&quot;/&gt;&lt;property id=&quot;20300&quot; value=&quot;Slide 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230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Weslaco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SINOY, MA CONCEPCION</dc:creator>
  <cp:lastModifiedBy>SINOY, MA CONCEPCION</cp:lastModifiedBy>
  <cp:revision>27</cp:revision>
  <cp:lastPrinted>2014-02-08T07:41:36Z</cp:lastPrinted>
  <dcterms:created xsi:type="dcterms:W3CDTF">2014-02-07T20:00:42Z</dcterms:created>
  <dcterms:modified xsi:type="dcterms:W3CDTF">2014-02-08T07:48:10Z</dcterms:modified>
</cp:coreProperties>
</file>