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61" r:id="rId1"/>
  </p:sldMasterIdLst>
  <p:notesMasterIdLst>
    <p:notesMasterId r:id="rId40"/>
  </p:notesMasterIdLst>
  <p:sldIdLst>
    <p:sldId id="256" r:id="rId2"/>
    <p:sldId id="417" r:id="rId3"/>
    <p:sldId id="430" r:id="rId4"/>
    <p:sldId id="432" r:id="rId5"/>
    <p:sldId id="431" r:id="rId6"/>
    <p:sldId id="455" r:id="rId7"/>
    <p:sldId id="456" r:id="rId8"/>
    <p:sldId id="442" r:id="rId9"/>
    <p:sldId id="419" r:id="rId10"/>
    <p:sldId id="437" r:id="rId11"/>
    <p:sldId id="457" r:id="rId12"/>
    <p:sldId id="459" r:id="rId13"/>
    <p:sldId id="466" r:id="rId14"/>
    <p:sldId id="444" r:id="rId15"/>
    <p:sldId id="445" r:id="rId16"/>
    <p:sldId id="446" r:id="rId17"/>
    <p:sldId id="467" r:id="rId18"/>
    <p:sldId id="460" r:id="rId19"/>
    <p:sldId id="461" r:id="rId20"/>
    <p:sldId id="452" r:id="rId21"/>
    <p:sldId id="453" r:id="rId22"/>
    <p:sldId id="464" r:id="rId23"/>
    <p:sldId id="473" r:id="rId24"/>
    <p:sldId id="462" r:id="rId25"/>
    <p:sldId id="463" r:id="rId26"/>
    <p:sldId id="469" r:id="rId27"/>
    <p:sldId id="470" r:id="rId28"/>
    <p:sldId id="472" r:id="rId29"/>
    <p:sldId id="468" r:id="rId30"/>
    <p:sldId id="471" r:id="rId31"/>
    <p:sldId id="474" r:id="rId32"/>
    <p:sldId id="427" r:id="rId33"/>
    <p:sldId id="475" r:id="rId34"/>
    <p:sldId id="476" r:id="rId35"/>
    <p:sldId id="477" r:id="rId36"/>
    <p:sldId id="478" r:id="rId37"/>
    <p:sldId id="479" r:id="rId38"/>
    <p:sldId id="440"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9A9"/>
    <a:srgbClr val="FFFFFF"/>
    <a:srgbClr val="722A28"/>
    <a:srgbClr val="FFD757"/>
    <a:srgbClr val="DAA600"/>
    <a:srgbClr val="A6CE28"/>
    <a:srgbClr val="349C4D"/>
    <a:srgbClr val="8EB022"/>
    <a:srgbClr val="3B1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1" autoAdjust="0"/>
    <p:restoredTop sz="88933" autoAdjust="0"/>
  </p:normalViewPr>
  <p:slideViewPr>
    <p:cSldViewPr>
      <p:cViewPr varScale="1">
        <p:scale>
          <a:sx n="116" d="100"/>
          <a:sy n="116" d="100"/>
        </p:scale>
        <p:origin x="918"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1FFDA-602C-D446-978F-7F3B64EA5291}" type="doc">
      <dgm:prSet loTypeId="urn:microsoft.com/office/officeart/2005/8/layout/venn1" loCatId="" qsTypeId="urn:microsoft.com/office/officeart/2005/8/quickstyle/3D3" qsCatId="3D" csTypeId="urn:microsoft.com/office/officeart/2005/8/colors/accent3_5" csCatId="accent3" phldr="1"/>
      <dgm:spPr/>
      <dgm:t>
        <a:bodyPr/>
        <a:lstStyle/>
        <a:p>
          <a:endParaRPr lang="en-US"/>
        </a:p>
      </dgm:t>
    </dgm:pt>
    <dgm:pt modelId="{802FC989-8C2F-3747-9C8F-33490C577B98}">
      <dgm:prSet phldrT="[Text]"/>
      <dgm:spPr/>
      <dgm:t>
        <a:bodyPr/>
        <a:lstStyle/>
        <a:p>
          <a:r>
            <a:rPr lang="en-US" dirty="0" smtClean="0"/>
            <a:t>College and Career Readiness Standards</a:t>
          </a:r>
          <a:endParaRPr lang="en-US" dirty="0"/>
        </a:p>
      </dgm:t>
    </dgm:pt>
    <dgm:pt modelId="{3E44EA61-9D48-234D-AE8B-683DFD4CCCC7}" type="parTrans" cxnId="{91D539EA-AA29-1048-8305-EB91BEF5B8B1}">
      <dgm:prSet/>
      <dgm:spPr/>
      <dgm:t>
        <a:bodyPr/>
        <a:lstStyle/>
        <a:p>
          <a:endParaRPr lang="en-US"/>
        </a:p>
      </dgm:t>
    </dgm:pt>
    <dgm:pt modelId="{5F9371D2-2823-9D40-951D-9FF9C5DA7943}" type="sibTrans" cxnId="{91D539EA-AA29-1048-8305-EB91BEF5B8B1}">
      <dgm:prSet/>
      <dgm:spPr/>
      <dgm:t>
        <a:bodyPr/>
        <a:lstStyle/>
        <a:p>
          <a:endParaRPr lang="en-US"/>
        </a:p>
      </dgm:t>
    </dgm:pt>
    <dgm:pt modelId="{BB7A3DB8-5F26-6F45-A84A-771C8DE1B6C2}">
      <dgm:prSet phldrT="[Text]"/>
      <dgm:spPr/>
      <dgm:t>
        <a:bodyPr/>
        <a:lstStyle/>
        <a:p>
          <a:r>
            <a:rPr lang="en-US" dirty="0" smtClean="0"/>
            <a:t>College Algebra</a:t>
          </a:r>
          <a:endParaRPr lang="en-US" dirty="0"/>
        </a:p>
      </dgm:t>
    </dgm:pt>
    <dgm:pt modelId="{BFDF0588-486F-844C-A333-2B635105E197}" type="parTrans" cxnId="{062B82AB-CE90-FF45-A094-58435115276C}">
      <dgm:prSet/>
      <dgm:spPr/>
      <dgm:t>
        <a:bodyPr/>
        <a:lstStyle/>
        <a:p>
          <a:endParaRPr lang="en-US"/>
        </a:p>
      </dgm:t>
    </dgm:pt>
    <dgm:pt modelId="{C16C2742-41F1-8146-83DB-0EA5EA8DD3F2}" type="sibTrans" cxnId="{062B82AB-CE90-FF45-A094-58435115276C}">
      <dgm:prSet/>
      <dgm:spPr/>
      <dgm:t>
        <a:bodyPr/>
        <a:lstStyle/>
        <a:p>
          <a:endParaRPr lang="en-US"/>
        </a:p>
      </dgm:t>
    </dgm:pt>
    <dgm:pt modelId="{2E667D31-7D7B-A142-997C-6530BF6E0A01}">
      <dgm:prSet phldrT="[Text]"/>
      <dgm:spPr/>
      <dgm:t>
        <a:bodyPr/>
        <a:lstStyle/>
        <a:p>
          <a:r>
            <a:rPr lang="en-US" dirty="0" smtClean="0"/>
            <a:t>Grade 8-Algebra II TEKS</a:t>
          </a:r>
          <a:endParaRPr lang="en-US" dirty="0"/>
        </a:p>
      </dgm:t>
    </dgm:pt>
    <dgm:pt modelId="{F84898D5-C457-A847-8F37-86EDF4A527A9}" type="parTrans" cxnId="{757BE05F-A3BC-1D4F-B5FF-D396389C7E18}">
      <dgm:prSet/>
      <dgm:spPr/>
      <dgm:t>
        <a:bodyPr/>
        <a:lstStyle/>
        <a:p>
          <a:endParaRPr lang="en-US"/>
        </a:p>
      </dgm:t>
    </dgm:pt>
    <dgm:pt modelId="{DA7A590F-EA76-D043-9AFD-B29928D226B7}" type="sibTrans" cxnId="{757BE05F-A3BC-1D4F-B5FF-D396389C7E18}">
      <dgm:prSet/>
      <dgm:spPr/>
      <dgm:t>
        <a:bodyPr/>
        <a:lstStyle/>
        <a:p>
          <a:endParaRPr lang="en-US"/>
        </a:p>
      </dgm:t>
    </dgm:pt>
    <dgm:pt modelId="{39CC0321-B4F1-484A-858B-AF2705F49F77}" type="pres">
      <dgm:prSet presAssocID="{FB31FFDA-602C-D446-978F-7F3B64EA5291}" presName="compositeShape" presStyleCnt="0">
        <dgm:presLayoutVars>
          <dgm:chMax val="7"/>
          <dgm:dir/>
          <dgm:resizeHandles val="exact"/>
        </dgm:presLayoutVars>
      </dgm:prSet>
      <dgm:spPr/>
      <dgm:t>
        <a:bodyPr/>
        <a:lstStyle/>
        <a:p>
          <a:endParaRPr lang="en-US"/>
        </a:p>
      </dgm:t>
    </dgm:pt>
    <dgm:pt modelId="{5FF36E11-4871-5044-86CE-CCB5A43F1B52}" type="pres">
      <dgm:prSet presAssocID="{802FC989-8C2F-3747-9C8F-33490C577B98}" presName="circ1" presStyleLbl="vennNode1" presStyleIdx="0" presStyleCnt="3"/>
      <dgm:spPr/>
      <dgm:t>
        <a:bodyPr/>
        <a:lstStyle/>
        <a:p>
          <a:endParaRPr lang="en-US"/>
        </a:p>
      </dgm:t>
    </dgm:pt>
    <dgm:pt modelId="{11131D49-E611-E441-A6C3-49F0EFC41C1C}" type="pres">
      <dgm:prSet presAssocID="{802FC989-8C2F-3747-9C8F-33490C577B98}" presName="circ1Tx" presStyleLbl="revTx" presStyleIdx="0" presStyleCnt="0">
        <dgm:presLayoutVars>
          <dgm:chMax val="0"/>
          <dgm:chPref val="0"/>
          <dgm:bulletEnabled val="1"/>
        </dgm:presLayoutVars>
      </dgm:prSet>
      <dgm:spPr/>
      <dgm:t>
        <a:bodyPr/>
        <a:lstStyle/>
        <a:p>
          <a:endParaRPr lang="en-US"/>
        </a:p>
      </dgm:t>
    </dgm:pt>
    <dgm:pt modelId="{4BA7D005-AE3F-B74B-82E9-71898F93D71D}" type="pres">
      <dgm:prSet presAssocID="{BB7A3DB8-5F26-6F45-A84A-771C8DE1B6C2}" presName="circ2" presStyleLbl="vennNode1" presStyleIdx="1" presStyleCnt="3" custLinFactNeighborX="3047" custLinFactNeighborY="-13859"/>
      <dgm:spPr/>
      <dgm:t>
        <a:bodyPr/>
        <a:lstStyle/>
        <a:p>
          <a:endParaRPr lang="en-US"/>
        </a:p>
      </dgm:t>
    </dgm:pt>
    <dgm:pt modelId="{DBAD7435-B93A-DD4A-A272-8973F5F63DE9}" type="pres">
      <dgm:prSet presAssocID="{BB7A3DB8-5F26-6F45-A84A-771C8DE1B6C2}" presName="circ2Tx" presStyleLbl="revTx" presStyleIdx="0" presStyleCnt="0">
        <dgm:presLayoutVars>
          <dgm:chMax val="0"/>
          <dgm:chPref val="0"/>
          <dgm:bulletEnabled val="1"/>
        </dgm:presLayoutVars>
      </dgm:prSet>
      <dgm:spPr/>
      <dgm:t>
        <a:bodyPr/>
        <a:lstStyle/>
        <a:p>
          <a:endParaRPr lang="en-US"/>
        </a:p>
      </dgm:t>
    </dgm:pt>
    <dgm:pt modelId="{475CA09B-47ED-9445-B6AB-12868DE731AB}" type="pres">
      <dgm:prSet presAssocID="{2E667D31-7D7B-A142-997C-6530BF6E0A01}" presName="circ3" presStyleLbl="vennNode1" presStyleIdx="2" presStyleCnt="3" custLinFactNeighborX="17243" custLinFactNeighborY="-18624"/>
      <dgm:spPr/>
      <dgm:t>
        <a:bodyPr/>
        <a:lstStyle/>
        <a:p>
          <a:endParaRPr lang="en-US"/>
        </a:p>
      </dgm:t>
    </dgm:pt>
    <dgm:pt modelId="{C3407D9B-5AAC-3B4D-B867-6FBE51B15FFA}" type="pres">
      <dgm:prSet presAssocID="{2E667D31-7D7B-A142-997C-6530BF6E0A01}" presName="circ3Tx" presStyleLbl="revTx" presStyleIdx="0" presStyleCnt="0">
        <dgm:presLayoutVars>
          <dgm:chMax val="0"/>
          <dgm:chPref val="0"/>
          <dgm:bulletEnabled val="1"/>
        </dgm:presLayoutVars>
      </dgm:prSet>
      <dgm:spPr/>
      <dgm:t>
        <a:bodyPr/>
        <a:lstStyle/>
        <a:p>
          <a:endParaRPr lang="en-US"/>
        </a:p>
      </dgm:t>
    </dgm:pt>
  </dgm:ptLst>
  <dgm:cxnLst>
    <dgm:cxn modelId="{5E078405-9EB9-47EE-A291-8DD8F921D3A8}" type="presOf" srcId="{BB7A3DB8-5F26-6F45-A84A-771C8DE1B6C2}" destId="{DBAD7435-B93A-DD4A-A272-8973F5F63DE9}" srcOrd="1" destOrd="0" presId="urn:microsoft.com/office/officeart/2005/8/layout/venn1"/>
    <dgm:cxn modelId="{8DEB38DD-A27E-4780-B6CD-B05539A55129}" type="presOf" srcId="{BB7A3DB8-5F26-6F45-A84A-771C8DE1B6C2}" destId="{4BA7D005-AE3F-B74B-82E9-71898F93D71D}" srcOrd="0" destOrd="0" presId="urn:microsoft.com/office/officeart/2005/8/layout/venn1"/>
    <dgm:cxn modelId="{757BE05F-A3BC-1D4F-B5FF-D396389C7E18}" srcId="{FB31FFDA-602C-D446-978F-7F3B64EA5291}" destId="{2E667D31-7D7B-A142-997C-6530BF6E0A01}" srcOrd="2" destOrd="0" parTransId="{F84898D5-C457-A847-8F37-86EDF4A527A9}" sibTransId="{DA7A590F-EA76-D043-9AFD-B29928D226B7}"/>
    <dgm:cxn modelId="{9DE4B6D8-C9C3-4409-AC25-1F7C25062700}" type="presOf" srcId="{2E667D31-7D7B-A142-997C-6530BF6E0A01}" destId="{475CA09B-47ED-9445-B6AB-12868DE731AB}" srcOrd="0" destOrd="0" presId="urn:microsoft.com/office/officeart/2005/8/layout/venn1"/>
    <dgm:cxn modelId="{91D539EA-AA29-1048-8305-EB91BEF5B8B1}" srcId="{FB31FFDA-602C-D446-978F-7F3B64EA5291}" destId="{802FC989-8C2F-3747-9C8F-33490C577B98}" srcOrd="0" destOrd="0" parTransId="{3E44EA61-9D48-234D-AE8B-683DFD4CCCC7}" sibTransId="{5F9371D2-2823-9D40-951D-9FF9C5DA7943}"/>
    <dgm:cxn modelId="{219A4B84-57C6-4FEC-A6D3-DE520ED1DE87}" type="presOf" srcId="{802FC989-8C2F-3747-9C8F-33490C577B98}" destId="{11131D49-E611-E441-A6C3-49F0EFC41C1C}" srcOrd="1" destOrd="0" presId="urn:microsoft.com/office/officeart/2005/8/layout/venn1"/>
    <dgm:cxn modelId="{062B82AB-CE90-FF45-A094-58435115276C}" srcId="{FB31FFDA-602C-D446-978F-7F3B64EA5291}" destId="{BB7A3DB8-5F26-6F45-A84A-771C8DE1B6C2}" srcOrd="1" destOrd="0" parTransId="{BFDF0588-486F-844C-A333-2B635105E197}" sibTransId="{C16C2742-41F1-8146-83DB-0EA5EA8DD3F2}"/>
    <dgm:cxn modelId="{5451F9F0-10C3-4B72-B958-739923559D4E}" type="presOf" srcId="{2E667D31-7D7B-A142-997C-6530BF6E0A01}" destId="{C3407D9B-5AAC-3B4D-B867-6FBE51B15FFA}" srcOrd="1" destOrd="0" presId="urn:microsoft.com/office/officeart/2005/8/layout/venn1"/>
    <dgm:cxn modelId="{275C7AE4-FD58-4CB4-9E85-FA19CA939ACC}" type="presOf" srcId="{802FC989-8C2F-3747-9C8F-33490C577B98}" destId="{5FF36E11-4871-5044-86CE-CCB5A43F1B52}" srcOrd="0" destOrd="0" presId="urn:microsoft.com/office/officeart/2005/8/layout/venn1"/>
    <dgm:cxn modelId="{BEA507B8-6E80-452C-96BE-990BA9997024}" type="presOf" srcId="{FB31FFDA-602C-D446-978F-7F3B64EA5291}" destId="{39CC0321-B4F1-484A-858B-AF2705F49F77}" srcOrd="0" destOrd="0" presId="urn:microsoft.com/office/officeart/2005/8/layout/venn1"/>
    <dgm:cxn modelId="{DADFD3BE-1FF7-44FF-9182-F1842F09FB63}" type="presParOf" srcId="{39CC0321-B4F1-484A-858B-AF2705F49F77}" destId="{5FF36E11-4871-5044-86CE-CCB5A43F1B52}" srcOrd="0" destOrd="0" presId="urn:microsoft.com/office/officeart/2005/8/layout/venn1"/>
    <dgm:cxn modelId="{DEAF9090-032E-45C3-A1CA-A094976FAAB3}" type="presParOf" srcId="{39CC0321-B4F1-484A-858B-AF2705F49F77}" destId="{11131D49-E611-E441-A6C3-49F0EFC41C1C}" srcOrd="1" destOrd="0" presId="urn:microsoft.com/office/officeart/2005/8/layout/venn1"/>
    <dgm:cxn modelId="{3AB7676D-DDAF-4333-9FAF-24931DEF19F1}" type="presParOf" srcId="{39CC0321-B4F1-484A-858B-AF2705F49F77}" destId="{4BA7D005-AE3F-B74B-82E9-71898F93D71D}" srcOrd="2" destOrd="0" presId="urn:microsoft.com/office/officeart/2005/8/layout/venn1"/>
    <dgm:cxn modelId="{60F3F410-21DA-453B-AE48-8136A9CB1D91}" type="presParOf" srcId="{39CC0321-B4F1-484A-858B-AF2705F49F77}" destId="{DBAD7435-B93A-DD4A-A272-8973F5F63DE9}" srcOrd="3" destOrd="0" presId="urn:microsoft.com/office/officeart/2005/8/layout/venn1"/>
    <dgm:cxn modelId="{E50E5D0C-5D0A-4D3C-BD07-A22301CCDFAF}" type="presParOf" srcId="{39CC0321-B4F1-484A-858B-AF2705F49F77}" destId="{475CA09B-47ED-9445-B6AB-12868DE731AB}" srcOrd="4" destOrd="0" presId="urn:microsoft.com/office/officeart/2005/8/layout/venn1"/>
    <dgm:cxn modelId="{78E95D03-965A-4D02-AD5A-DD6778F7DFEC}" type="presParOf" srcId="{39CC0321-B4F1-484A-858B-AF2705F49F77}" destId="{C3407D9B-5AAC-3B4D-B867-6FBE51B15FFA}"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D5796A-7CDB-40B9-A11F-D421A28B91ED}" type="datetimeFigureOut">
              <a:rPr lang="en-US" smtClean="0"/>
              <a:pPr/>
              <a:t>10/26/2015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9ACFD8-91C1-4EFF-B273-5897C9E97F7B}" type="slidenum">
              <a:rPr lang="en-US" smtClean="0"/>
              <a:pPr/>
              <a:t>‹#›</a:t>
            </a:fld>
            <a:endParaRPr lang="en-US" dirty="0"/>
          </a:p>
        </p:txBody>
      </p:sp>
    </p:spTree>
    <p:extLst>
      <p:ext uri="{BB962C8B-B14F-4D97-AF65-F5344CB8AC3E}">
        <p14:creationId xmlns:p14="http://schemas.microsoft.com/office/powerpoint/2010/main" val="164911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1</a:t>
            </a:fld>
            <a:endParaRPr lang="en-US" dirty="0"/>
          </a:p>
        </p:txBody>
      </p:sp>
    </p:spTree>
    <p:extLst>
      <p:ext uri="{BB962C8B-B14F-4D97-AF65-F5344CB8AC3E}">
        <p14:creationId xmlns:p14="http://schemas.microsoft.com/office/powerpoint/2010/main" val="66936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HB 5, Section 10</a:t>
            </a:r>
            <a:r>
              <a:rPr lang="en-US" baseline="0" dirty="0" smtClean="0"/>
              <a:t> (TEC 28.014); LBB p. 115</a:t>
            </a:r>
          </a:p>
          <a:p>
            <a:r>
              <a:rPr lang="en-US" dirty="0" smtClean="0"/>
              <a:t>Notes:</a:t>
            </a:r>
          </a:p>
          <a:p>
            <a:endParaRPr lang="en-US" baseline="0" dirty="0" smtClean="0"/>
          </a:p>
          <a:p>
            <a:r>
              <a:rPr lang="en-US" baseline="0" dirty="0" smtClean="0"/>
              <a:t>This is specific to mathematics and ELA courses.</a:t>
            </a:r>
          </a:p>
          <a:p>
            <a:r>
              <a:rPr lang="en-US" baseline="0" dirty="0" smtClean="0"/>
              <a:t>Not meeting college readiness standards is automatically indicated if the student fails an EOC exam.</a:t>
            </a:r>
            <a:endParaRPr lang="en-US" dirty="0"/>
          </a:p>
        </p:txBody>
      </p:sp>
      <p:sp>
        <p:nvSpPr>
          <p:cNvPr id="4" name="Slide Number Placeholder 3"/>
          <p:cNvSpPr>
            <a:spLocks noGrp="1"/>
          </p:cNvSpPr>
          <p:nvPr>
            <p:ph type="sldNum" sz="quarter" idx="10"/>
          </p:nvPr>
        </p:nvSpPr>
        <p:spPr/>
        <p:txBody>
          <a:bodyPr/>
          <a:lstStyle/>
          <a:p>
            <a:fld id="{6D67A0E5-AC3F-42E9-80E3-48AD357341AD}" type="slidenum">
              <a:rPr lang="en-US" smtClean="0"/>
              <a:pPr/>
              <a:t>18</a:t>
            </a:fld>
            <a:endParaRPr lang="en-US"/>
          </a:p>
        </p:txBody>
      </p:sp>
    </p:spTree>
    <p:extLst>
      <p:ext uri="{BB962C8B-B14F-4D97-AF65-F5344CB8AC3E}">
        <p14:creationId xmlns:p14="http://schemas.microsoft.com/office/powerpoint/2010/main" val="105604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defTabSz="909188">
              <a:defRPr/>
            </a:pPr>
            <a:r>
              <a:rPr lang="en-US" dirty="0" smtClean="0"/>
              <a:t>HB 5 requires that the endorsement will be placed on the diploma and transcript.</a:t>
            </a:r>
          </a:p>
          <a:p>
            <a:endParaRPr lang="en-US" dirty="0" smtClean="0"/>
          </a:p>
          <a:p>
            <a:r>
              <a:rPr lang="en-US" dirty="0" smtClean="0"/>
              <a:t>SBOE can choose to include</a:t>
            </a:r>
            <a:r>
              <a:rPr lang="en-US" baseline="0" dirty="0" smtClean="0"/>
              <a:t> specific course requirements in each of the endorsement areas but we do not know yet if they will do this.  They have the authority to do so.</a:t>
            </a:r>
          </a:p>
          <a:p>
            <a:endParaRPr lang="en-US" dirty="0" smtClean="0"/>
          </a:p>
          <a:p>
            <a:r>
              <a:rPr lang="en-US" dirty="0" smtClean="0"/>
              <a:t>HB</a:t>
            </a:r>
            <a:r>
              <a:rPr lang="en-US" baseline="0" dirty="0" smtClean="0"/>
              <a:t> 5 requires that students must have multiple options for earning each endorsement, including, to the greatest extent possible, coherent sequences of courses.  Additionally, the statute requires that student must be permitted to enroll in courses under more than one endorsement curriculum before the student’s junior year.</a:t>
            </a:r>
          </a:p>
          <a:p>
            <a:endParaRPr lang="en-US" dirty="0" smtClean="0"/>
          </a:p>
          <a:p>
            <a:r>
              <a:rPr lang="en-US" dirty="0" smtClean="0"/>
              <a:t>STEM – least complicated endorsement in statute.  TEA has talked with SBOE about possible CTE courses</a:t>
            </a:r>
            <a:r>
              <a:rPr lang="en-US" baseline="0" dirty="0" smtClean="0"/>
              <a:t> for this area.</a:t>
            </a:r>
          </a:p>
          <a:p>
            <a:endParaRPr lang="en-US" baseline="0" dirty="0" smtClean="0"/>
          </a:p>
          <a:p>
            <a:r>
              <a:rPr lang="en-US" baseline="0" dirty="0" smtClean="0"/>
              <a:t>Business and Industry – aligns a lot to the current career clusters in CTE.  TEA has visited with SBOE about possibly aligning these to the current coherent sequences in clusters.</a:t>
            </a:r>
          </a:p>
          <a:p>
            <a:endParaRPr lang="en-US" baseline="0" dirty="0" smtClean="0"/>
          </a:p>
          <a:p>
            <a:r>
              <a:rPr lang="en-US" baseline="0" dirty="0" smtClean="0"/>
              <a:t>Public Services – Per TEA’s conversation with SBOE, Culinary Arts &amp; Hospitality may be moved from this endorsement to the Business and Industry endorsement.</a:t>
            </a:r>
          </a:p>
          <a:p>
            <a:endParaRPr lang="en-US" baseline="0" dirty="0" smtClean="0"/>
          </a:p>
          <a:p>
            <a:r>
              <a:rPr lang="en-US" baseline="0" dirty="0" smtClean="0"/>
              <a:t>Arts and Humanities – Per TEA’s conversation with SBOE, Political Science may be moving to Public Services – as that is more closely aligned with where courses reside within current course clusters.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67A0E5-AC3F-42E9-80E3-48AD357341AD}" type="slidenum">
              <a:rPr lang="en-US" smtClean="0"/>
              <a:pPr/>
              <a:t>24</a:t>
            </a:fld>
            <a:endParaRPr lang="en-US"/>
          </a:p>
        </p:txBody>
      </p:sp>
    </p:spTree>
    <p:extLst>
      <p:ext uri="{BB962C8B-B14F-4D97-AF65-F5344CB8AC3E}">
        <p14:creationId xmlns:p14="http://schemas.microsoft.com/office/powerpoint/2010/main" val="1687163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8, 28.002(g-1); LBB p. 54</a:t>
            </a:r>
          </a:p>
          <a:p>
            <a:endParaRPr lang="en-US" dirty="0" smtClean="0"/>
          </a:p>
          <a:p>
            <a:r>
              <a:rPr lang="en-US" dirty="0" smtClean="0"/>
              <a:t>Conditions</a:t>
            </a:r>
            <a:r>
              <a:rPr lang="en-US" baseline="0" dirty="0" smtClean="0"/>
              <a:t> required:</a:t>
            </a:r>
          </a:p>
          <a:p>
            <a:pPr marL="227297" indent="-227297">
              <a:buAutoNum type="arabicParenBoth"/>
            </a:pPr>
            <a:r>
              <a:rPr lang="en-US" baseline="0" dirty="0" smtClean="0"/>
              <a:t>The district develops a program under which the district partners with a public or private institution of higher education and local business, labor, and community leaders to develop and provide the course; and</a:t>
            </a:r>
          </a:p>
          <a:p>
            <a:pPr marL="227297" indent="-227297">
              <a:buAutoNum type="arabicParenBoth"/>
            </a:pPr>
            <a:r>
              <a:rPr lang="en-US" baseline="0" dirty="0" smtClean="0"/>
              <a:t>The course or other activity allows the student to enter:</a:t>
            </a:r>
          </a:p>
          <a:p>
            <a:pPr marL="681891" lvl="1" indent="-227297">
              <a:buAutoNum type="alphaUcParenBoth"/>
            </a:pPr>
            <a:r>
              <a:rPr lang="en-US" baseline="0" dirty="0" smtClean="0"/>
              <a:t>A CTE training program in the district’s region of the state;</a:t>
            </a:r>
          </a:p>
          <a:p>
            <a:pPr marL="681891" lvl="1" indent="-227297">
              <a:buAutoNum type="alphaUcParenBoth"/>
            </a:pPr>
            <a:r>
              <a:rPr lang="en-US" baseline="0" dirty="0" smtClean="0"/>
              <a:t>An IHE without remediation;</a:t>
            </a:r>
          </a:p>
          <a:p>
            <a:pPr marL="681891" lvl="1" indent="-227297">
              <a:buAutoNum type="alphaUcParenBoth"/>
            </a:pPr>
            <a:r>
              <a:rPr lang="en-US" baseline="0" dirty="0" smtClean="0"/>
              <a:t>An apprenticeship training program; or</a:t>
            </a:r>
          </a:p>
          <a:p>
            <a:pPr marL="681891" lvl="1" indent="-227297">
              <a:buAutoNum type="alphaUcParenBoth"/>
            </a:pPr>
            <a:r>
              <a:rPr lang="en-US" baseline="0" dirty="0" smtClean="0"/>
              <a:t>An internship required as part of the accreditation toward an industry-recognized credential or certificate for course credit.</a:t>
            </a:r>
          </a:p>
          <a:p>
            <a:r>
              <a:rPr lang="en-US" baseline="0" dirty="0" smtClean="0"/>
              <a:t>28.002 (g-2) Reporting</a:t>
            </a:r>
          </a:p>
          <a:p>
            <a:r>
              <a:rPr lang="en-US" baseline="0" dirty="0" smtClean="0"/>
              <a:t>District must annually report to TEA names of the courses, programs, IHE, and internships in which the students have enrolled under (g-1) and TEA must make this information available to other districts</a:t>
            </a:r>
          </a:p>
        </p:txBody>
      </p:sp>
      <p:sp>
        <p:nvSpPr>
          <p:cNvPr id="4" name="Slide Number Placeholder 3"/>
          <p:cNvSpPr>
            <a:spLocks noGrp="1"/>
          </p:cNvSpPr>
          <p:nvPr>
            <p:ph type="sldNum" sz="quarter" idx="10"/>
          </p:nvPr>
        </p:nvSpPr>
        <p:spPr/>
        <p:txBody>
          <a:bodyPr/>
          <a:lstStyle/>
          <a:p>
            <a:fld id="{6D67A0E5-AC3F-42E9-80E3-48AD357341AD}" type="slidenum">
              <a:rPr lang="en-US" smtClean="0"/>
              <a:pPr/>
              <a:t>25</a:t>
            </a:fld>
            <a:endParaRPr lang="en-US"/>
          </a:p>
        </p:txBody>
      </p:sp>
    </p:spTree>
    <p:extLst>
      <p:ext uri="{BB962C8B-B14F-4D97-AF65-F5344CB8AC3E}">
        <p14:creationId xmlns:p14="http://schemas.microsoft.com/office/powerpoint/2010/main" val="426864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4</a:t>
            </a:fld>
            <a:endParaRPr lang="en-US" dirty="0"/>
          </a:p>
        </p:txBody>
      </p:sp>
    </p:spTree>
    <p:extLst>
      <p:ext uri="{BB962C8B-B14F-4D97-AF65-F5344CB8AC3E}">
        <p14:creationId xmlns:p14="http://schemas.microsoft.com/office/powerpoint/2010/main" val="55999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5</a:t>
            </a:fld>
            <a:endParaRPr lang="en-US" dirty="0"/>
          </a:p>
        </p:txBody>
      </p:sp>
    </p:spTree>
    <p:extLst>
      <p:ext uri="{BB962C8B-B14F-4D97-AF65-F5344CB8AC3E}">
        <p14:creationId xmlns:p14="http://schemas.microsoft.com/office/powerpoint/2010/main" val="81722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3EE7E3E5-E7B5-4623-BE14-7299FF461ED9}" type="slidenum">
              <a:rPr lang="en-US" smtClean="0"/>
              <a:pPr>
                <a:defRPr/>
              </a:pPr>
              <a:t>6</a:t>
            </a:fld>
            <a:endParaRPr lang="en-US" dirty="0"/>
          </a:p>
        </p:txBody>
      </p:sp>
    </p:spTree>
    <p:extLst>
      <p:ext uri="{BB962C8B-B14F-4D97-AF65-F5344CB8AC3E}">
        <p14:creationId xmlns:p14="http://schemas.microsoft.com/office/powerpoint/2010/main" val="3097443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9</a:t>
            </a:fld>
            <a:endParaRPr lang="en-US" dirty="0"/>
          </a:p>
        </p:txBody>
      </p:sp>
    </p:spTree>
    <p:extLst>
      <p:ext uri="{BB962C8B-B14F-4D97-AF65-F5344CB8AC3E}">
        <p14:creationId xmlns:p14="http://schemas.microsoft.com/office/powerpoint/2010/main" val="260571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46</a:t>
            </a:r>
            <a:endParaRPr lang="en-US" dirty="0"/>
          </a:p>
        </p:txBody>
      </p:sp>
      <p:sp>
        <p:nvSpPr>
          <p:cNvPr id="4" name="Slide Number Placeholder 3"/>
          <p:cNvSpPr>
            <a:spLocks noGrp="1"/>
          </p:cNvSpPr>
          <p:nvPr>
            <p:ph type="sldNum" sz="quarter" idx="10"/>
          </p:nvPr>
        </p:nvSpPr>
        <p:spPr/>
        <p:txBody>
          <a:bodyPr/>
          <a:lstStyle/>
          <a:p>
            <a:fld id="{560B711B-59B8-4754-AF99-AF1E06286DA4}" type="slidenum">
              <a:rPr lang="en-US" smtClean="0"/>
              <a:t>13</a:t>
            </a:fld>
            <a:endParaRPr lang="en-US" dirty="0"/>
          </a:p>
        </p:txBody>
      </p:sp>
    </p:spTree>
    <p:extLst>
      <p:ext uri="{BB962C8B-B14F-4D97-AF65-F5344CB8AC3E}">
        <p14:creationId xmlns:p14="http://schemas.microsoft.com/office/powerpoint/2010/main" val="103872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of alignment with CCRS led to critical conversations about instruction, grading practices, individual teacher expectations vs. professors’ expectations, student reading deficiencies, testing,</a:t>
            </a:r>
            <a:r>
              <a:rPr lang="en-US" baseline="0" dirty="0" smtClean="0"/>
              <a:t> test makeup, etc.</a:t>
            </a:r>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t>14</a:t>
            </a:fld>
            <a:endParaRPr lang="en-US"/>
          </a:p>
        </p:txBody>
      </p:sp>
    </p:spTree>
    <p:extLst>
      <p:ext uri="{BB962C8B-B14F-4D97-AF65-F5344CB8AC3E}">
        <p14:creationId xmlns:p14="http://schemas.microsoft.com/office/powerpoint/2010/main" val="311201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discussions</a:t>
            </a:r>
            <a:r>
              <a:rPr lang="en-US" baseline="0" dirty="0" smtClean="0"/>
              <a:t> about CCRS alignment, professors and teachers realized that in order to change the culture of expectation for students in their district, they would need to make parents more aware of changes to grading policies, grading practices, and student work/expectations.  The VAT determined that a survey of college readiness would give them more information about all stakeholders’ understanding of CCRS and the potential for change in the district.  It would also allow the VAT to make recommendations to the C&amp;I department, the Board, and the K-12 system for real change in the district.</a:t>
            </a:r>
          </a:p>
          <a:p>
            <a:endParaRPr lang="en-US" dirty="0" smtClean="0"/>
          </a:p>
          <a:p>
            <a:r>
              <a:rPr lang="en-US" dirty="0" smtClean="0"/>
              <a:t>Our</a:t>
            </a:r>
            <a:r>
              <a:rPr lang="en-US" baseline="0" dirty="0" smtClean="0"/>
              <a:t> ELAR teachers and specialist supported the math teachers and professors during critical conversations – leading to discussion about the true nature of the difficulties for students.  As math teachers explained student difficulties, ELAR team identified decoding issues, vocabulary deficiencies, and writing/speaking deficiencies.  ELAR team focused on a literacy support guide for math teachers.</a:t>
            </a:r>
          </a:p>
          <a:p>
            <a:endParaRPr lang="en-US" baseline="0" dirty="0" smtClean="0"/>
          </a:p>
          <a:p>
            <a:r>
              <a:rPr lang="en-US" baseline="0" dirty="0" smtClean="0"/>
              <a:t>In sharing AVATAR practices around the region – by P-16+, UTSA P-20 Initiatives, and ESC-20 – more districts inquired about setting up the VAT structures for their own teachers.  Coordinators determined that a professional development sharing to support other structures in the region could support the P-16 pipeline in the region.</a:t>
            </a:r>
          </a:p>
          <a:p>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t>15</a:t>
            </a:fld>
            <a:endParaRPr lang="en-US"/>
          </a:p>
        </p:txBody>
      </p:sp>
    </p:spTree>
    <p:extLst>
      <p:ext uri="{BB962C8B-B14F-4D97-AF65-F5344CB8AC3E}">
        <p14:creationId xmlns:p14="http://schemas.microsoft.com/office/powerpoint/2010/main" val="2288328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17</a:t>
            </a:fld>
            <a:endParaRPr lang="en-US" dirty="0"/>
          </a:p>
        </p:txBody>
      </p:sp>
    </p:spTree>
    <p:extLst>
      <p:ext uri="{BB962C8B-B14F-4D97-AF65-F5344CB8AC3E}">
        <p14:creationId xmlns:p14="http://schemas.microsoft.com/office/powerpoint/2010/main" val="1019822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79836AA-2E5C-4B78-BCFE-529AC8470618}" type="slidenum">
              <a:rPr lang="en-US" smtClean="0"/>
              <a:pPr/>
              <a:t>‹#›</a:t>
            </a:fld>
            <a:endParaRPr lang="en-US" dirty="0"/>
          </a:p>
        </p:txBody>
      </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02262" y="2133600"/>
            <a:ext cx="4758475" cy="232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2002262" y="6329723"/>
            <a:ext cx="5105400" cy="400110"/>
          </a:xfrm>
          <a:prstGeom prst="rect">
            <a:avLst/>
          </a:prstGeom>
          <a:noFill/>
        </p:spPr>
        <p:txBody>
          <a:bodyPr wrap="square" rtlCol="0">
            <a:spAutoFit/>
          </a:bodyPr>
          <a:lstStyle/>
          <a:p>
            <a:pPr lvl="0" algn="ctr">
              <a:spcBef>
                <a:spcPct val="20000"/>
              </a:spcBef>
            </a:pPr>
            <a:r>
              <a:rPr lang="en-US" sz="2000" baseline="0" dirty="0">
                <a:solidFill>
                  <a:srgbClr val="C00000"/>
                </a:solidFill>
              </a:rPr>
              <a:t>http</a:t>
            </a:r>
            <a:r>
              <a:rPr lang="en-US" sz="2000" baseline="0" dirty="0" smtClean="0">
                <a:solidFill>
                  <a:srgbClr val="C00000"/>
                </a:solidFill>
              </a:rPr>
              <a:t>://untavatar.org</a:t>
            </a:r>
            <a:endParaRPr lang="en-US" sz="2000" baseline="0" dirty="0">
              <a:solidFill>
                <a:srgbClr val="C00000"/>
              </a:solidFill>
            </a:endParaRPr>
          </a:p>
        </p:txBody>
      </p:sp>
    </p:spTree>
    <p:extLst>
      <p:ext uri="{BB962C8B-B14F-4D97-AF65-F5344CB8AC3E}">
        <p14:creationId xmlns:p14="http://schemas.microsoft.com/office/powerpoint/2010/main" val="1187052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2680" y="5845854"/>
            <a:ext cx="1676400" cy="819879"/>
          </a:xfrm>
          <a:prstGeom prst="rect">
            <a:avLst/>
          </a:prstGeom>
        </p:spPr>
      </p:pic>
    </p:spTree>
    <p:extLst>
      <p:ext uri="{BB962C8B-B14F-4D97-AF65-F5344CB8AC3E}">
        <p14:creationId xmlns:p14="http://schemas.microsoft.com/office/powerpoint/2010/main" val="31006196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smtClean="0"/>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8817928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18575483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a:defRPr sz="1200"/>
            </a:lvl1pPr>
          </a:lstStyle>
          <a:p>
            <a:r>
              <a:rPr lang="en-US" smtClean="0"/>
              <a:t>http://untavatar.org</a:t>
            </a:r>
            <a:endParaRPr lang="en-US" dirty="0"/>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4293783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http://untavatar.org</a:t>
            </a:r>
            <a:endParaRPr lang="en-US" dirty="0"/>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0153974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http://untavatar.org</a:t>
            </a:r>
            <a:endParaRPr lang="en-US" dirty="0"/>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6726774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4368849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userDrawn="1"/>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13614565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200">
                <a:solidFill>
                  <a:srgbClr val="C00000"/>
                </a:solidFill>
              </a:defRPr>
            </a:lvl1pPr>
          </a:lstStyle>
          <a:p>
            <a:r>
              <a:rPr lang="en-US" smtClean="0"/>
              <a:t>http://untavatar.org</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957586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5293" y="5963255"/>
            <a:ext cx="1676400" cy="819879"/>
          </a:xfrm>
          <a:prstGeom prst="rect">
            <a:avLst/>
          </a:prstGeom>
        </p:spPr>
      </p:pic>
    </p:spTree>
    <p:extLst>
      <p:ext uri="{BB962C8B-B14F-4D97-AF65-F5344CB8AC3E}">
        <p14:creationId xmlns:p14="http://schemas.microsoft.com/office/powerpoint/2010/main" val="2173338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
        <p:nvSpPr>
          <p:cNvPr id="7" name="Text Placeholder 6"/>
          <p:cNvSpPr>
            <a:spLocks noGrp="1"/>
          </p:cNvSpPr>
          <p:nvPr>
            <p:ph type="body" sz="quarter" idx="13" hasCustomPrompt="1"/>
          </p:nvPr>
        </p:nvSpPr>
        <p:spPr>
          <a:xfrm>
            <a:off x="532356" y="6223990"/>
            <a:ext cx="2057400" cy="277812"/>
          </a:xfrm>
        </p:spPr>
        <p:txBody>
          <a:bodyPr/>
          <a:lstStyle>
            <a:lvl1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sz="1800"/>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sz="1200" b="1" u="none" dirty="0" smtClean="0">
                <a:solidFill>
                  <a:srgbClr val="C00000"/>
                </a:solidFill>
              </a:rPr>
              <a:t>http://untavatar.org</a:t>
            </a:r>
          </a:p>
        </p:txBody>
      </p:sp>
    </p:spTree>
    <p:extLst>
      <p:ext uri="{BB962C8B-B14F-4D97-AF65-F5344CB8AC3E}">
        <p14:creationId xmlns:p14="http://schemas.microsoft.com/office/powerpoint/2010/main" val="2252294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200">
                <a:solidFill>
                  <a:srgbClr val="C00000"/>
                </a:solidFill>
              </a:defRPr>
            </a:lvl1pPr>
          </a:lstStyle>
          <a:p>
            <a:r>
              <a:rPr lang="en-US" smtClean="0"/>
              <a:t>http://untavatar.org</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779520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0D9AAF9-0DB0-42B8-A64F-A5BB306627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818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D9AAF9-0DB0-42B8-A64F-A5BB306627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111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070" y="5936701"/>
            <a:ext cx="1676400" cy="819879"/>
          </a:xfrm>
          <a:prstGeom prst="rect">
            <a:avLst/>
          </a:prstGeom>
        </p:spPr>
      </p:pic>
      <p:sp>
        <p:nvSpPr>
          <p:cNvPr id="23" name="Text Placeholder 22"/>
          <p:cNvSpPr>
            <a:spLocks noGrp="1"/>
          </p:cNvSpPr>
          <p:nvPr>
            <p:ph type="body" sz="quarter" idx="13" hasCustomPrompt="1"/>
          </p:nvPr>
        </p:nvSpPr>
        <p:spPr>
          <a:xfrm>
            <a:off x="866775" y="6427788"/>
            <a:ext cx="3322638" cy="328612"/>
          </a:xfrm>
        </p:spPr>
        <p:txBody>
          <a:bodyPr>
            <a:normAutofit/>
          </a:bodyPr>
          <a:lstStyle>
            <a:lvl1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sz="1200">
                <a:solidFill>
                  <a:srgbClr val="C00000"/>
                </a:solidFill>
              </a:defRPr>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dirty="0" smtClean="0"/>
              <a:t>http://untavatar.org</a:t>
            </a:r>
          </a:p>
        </p:txBody>
      </p:sp>
    </p:spTree>
    <p:extLst>
      <p:ext uri="{BB962C8B-B14F-4D97-AF65-F5344CB8AC3E}">
        <p14:creationId xmlns:p14="http://schemas.microsoft.com/office/powerpoint/2010/main" val="3684050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
        <p:nvSpPr>
          <p:cNvPr id="9" name="Text Placeholder 8"/>
          <p:cNvSpPr>
            <a:spLocks noGrp="1"/>
          </p:cNvSpPr>
          <p:nvPr>
            <p:ph type="body" sz="quarter" idx="13" hasCustomPrompt="1"/>
          </p:nvPr>
        </p:nvSpPr>
        <p:spPr>
          <a:xfrm>
            <a:off x="609917" y="6248400"/>
            <a:ext cx="4030663" cy="381000"/>
          </a:xfrm>
        </p:spPr>
        <p:txBody>
          <a:bodyPr>
            <a:normAutofit/>
          </a:bodyPr>
          <a:lstStyle>
            <a:lvl1pPr marL="0" marR="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sz="1200">
                <a:solidFill>
                  <a:srgbClr val="C00000"/>
                </a:solidFill>
              </a:defRPr>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dirty="0" smtClean="0"/>
              <a:t>http://untavatar.org</a:t>
            </a:r>
          </a:p>
        </p:txBody>
      </p:sp>
    </p:spTree>
    <p:extLst>
      <p:ext uri="{BB962C8B-B14F-4D97-AF65-F5344CB8AC3E}">
        <p14:creationId xmlns:p14="http://schemas.microsoft.com/office/powerpoint/2010/main" val="21766894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lvl1pPr>
              <a:defRPr sz="1200"/>
            </a:lvl1pPr>
          </a:lstStyle>
          <a:p>
            <a:r>
              <a:rPr lang="en-US" smtClean="0"/>
              <a:t>http://untavatar.org</a:t>
            </a:r>
            <a:endParaRPr lang="en-US" dirty="0"/>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35952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a:xfrm>
            <a:off x="0" y="6400800"/>
            <a:ext cx="2869195" cy="228659"/>
          </a:xfrm>
        </p:spPr>
        <p:txBody>
          <a:bodyPr/>
          <a:lstStyle>
            <a:lvl1pPr algn="ctr">
              <a:defRPr sz="1200"/>
            </a:lvl1pPr>
          </a:lstStyle>
          <a:p>
            <a:r>
              <a:rPr lang="en-US" smtClean="0"/>
              <a:t>http://untavatar.org</a:t>
            </a:r>
            <a:endParaRPr lang="en-US" dirty="0"/>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5364446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3877478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sz="1200"/>
            </a:lvl1pPr>
          </a:lstStyle>
          <a:p>
            <a:r>
              <a:rPr lang="en-US" smtClean="0"/>
              <a:t>http://untavatar.org</a:t>
            </a:r>
            <a:endParaRPr lang="en-US" dirty="0"/>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646077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60111" y="6377097"/>
            <a:ext cx="990599" cy="228659"/>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4038213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24">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1200" b="1" i="0">
                <a:solidFill>
                  <a:schemeClr val="accent1"/>
                </a:solidFill>
              </a:defRPr>
            </a:lvl1pPr>
          </a:lstStyle>
          <a:p>
            <a:r>
              <a:rPr lang="en-US" smtClean="0"/>
              <a:t>http://untavatar.org</a:t>
            </a:r>
            <a:endParaRPr lang="en-US" dirty="0"/>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79836AA-2E5C-4B78-BCFE-529AC8470618}" type="slidenum">
              <a:rPr lang="en-US" smtClean="0"/>
              <a:pPr/>
              <a:t>‹#›</a:t>
            </a:fld>
            <a:endParaRPr lang="en-US" dirty="0"/>
          </a:p>
        </p:txBody>
      </p:sp>
      <p:pic>
        <p:nvPicPr>
          <p:cNvPr id="18" name="Picture 1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301654464"/>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 id="2147484780" r:id="rId18"/>
    <p:sldLayoutId id="2147484783" r:id="rId19"/>
    <p:sldLayoutId id="2147484784" r:id="rId20"/>
    <p:sldLayoutId id="2147484785" r:id="rId21"/>
    <p:sldLayoutId id="2147484786" r:id="rId22"/>
  </p:sldLayoutIdLst>
  <p:timing>
    <p:tnLst>
      <p:par>
        <p:cTn id="1" dur="indefinite" restart="never" nodeType="tmRoot"/>
      </p:par>
    </p:tnLst>
  </p:timing>
  <p:hf hd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wm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wm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untavatar.org/sites/default/files/AVATAR/Region%201%20TxCAN%20Presentation%20RGVFOCUS_HB5CollegePrepCourse.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untavatar.org/avatar/files/region-17/regional-material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mmcharen@kleinisd.net" TargetMode="External"/><Relationship Id="rId3" Type="http://schemas.openxmlformats.org/officeDocument/2006/relationships/hyperlink" Target="mailto:lashonda.evans@esc4.net" TargetMode="External"/><Relationship Id="rId7" Type="http://schemas.openxmlformats.org/officeDocument/2006/relationships/hyperlink" Target="mailto:egilleland@kleinisd.net" TargetMode="External"/><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hyperlink" Target="mailto:trhodri@springisd.org" TargetMode="External"/><Relationship Id="rId5" Type="http://schemas.openxmlformats.org/officeDocument/2006/relationships/hyperlink" Target="mailto:cynthiaw@springisd.org" TargetMode="External"/><Relationship Id="rId10" Type="http://schemas.openxmlformats.org/officeDocument/2006/relationships/hyperlink" Target="mailto:Martha.E.Donnelly@lonestar.edu" TargetMode="External"/><Relationship Id="rId4" Type="http://schemas.openxmlformats.org/officeDocument/2006/relationships/hyperlink" Target="https://post2.esc4.net/owa/redir.aspx?C=6-cNSg8-wkqNqYiAYTjHmf5fJJ1Hn9II05MEg0TbTcHBfh8x4lswk0-WcBPkSQHExFWo3SNXZe4.&amp;URL=mailto:jgiddings@houstonaplus.org" TargetMode="External"/><Relationship Id="rId9" Type="http://schemas.openxmlformats.org/officeDocument/2006/relationships/hyperlink" Target="mailto:Brian.L.Reeves@lonestar.edu" TargetMode="Externa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oleObject" Target="../embeddings/Microsoft_Word_97_-_2003_Document1.doc"/></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untavatar.org/"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2.ed.gov/documents/family-community/partners-education.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jena.keller@unt.edu" TargetMode="External"/><Relationship Id="rId2" Type="http://schemas.openxmlformats.org/officeDocument/2006/relationships/hyperlink" Target="mailto:mary.harris@unt.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hyperlink" Target="https://www2.ed.gov/programs/dropout/curricularalignment092414.pdf"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914400" y="1295400"/>
            <a:ext cx="7289277" cy="4330576"/>
          </a:xfrm>
        </p:spPr>
        <p:txBody>
          <a:bodyPr>
            <a:normAutofit/>
          </a:bodyPr>
          <a:lstStyle/>
          <a:p>
            <a:pPr algn="ctr"/>
            <a:r>
              <a:rPr lang="en-US" sz="3600" dirty="0" smtClean="0"/>
              <a:t>Implications of AVATAR </a:t>
            </a:r>
            <a:br>
              <a:rPr lang="en-US" sz="3600" dirty="0" smtClean="0"/>
            </a:br>
            <a:r>
              <a:rPr lang="en-US" sz="3600" dirty="0" smtClean="0"/>
              <a:t>for ECHS</a:t>
            </a:r>
            <a:r>
              <a:rPr lang="en-US" sz="2000" dirty="0" smtClean="0"/>
              <a:t> </a:t>
            </a:r>
            <a:br>
              <a:rPr lang="en-US" sz="2000" dirty="0" smtClean="0"/>
            </a:br>
            <a:r>
              <a:rPr lang="en-US" sz="2000" dirty="0" smtClean="0"/>
              <a:t>North Texas Early College High School Consortium</a:t>
            </a:r>
            <a:br>
              <a:rPr lang="en-US" sz="2000" dirty="0" smtClean="0"/>
            </a:br>
            <a:r>
              <a:rPr lang="en-US" sz="2000" dirty="0" smtClean="0"/>
              <a:t>October 23, 2015</a:t>
            </a:r>
            <a:br>
              <a:rPr lang="en-US" sz="2000" dirty="0" smtClean="0"/>
            </a:br>
            <a:r>
              <a:rPr lang="en-US" sz="2000" dirty="0" smtClean="0"/>
              <a:t>Richardson, TX</a:t>
            </a:r>
            <a:endParaRPr lang="en-US" sz="2000" dirty="0"/>
          </a:p>
        </p:txBody>
      </p:sp>
      <p:sp>
        <p:nvSpPr>
          <p:cNvPr id="7" name="Slide Number Placeholder 6"/>
          <p:cNvSpPr>
            <a:spLocks noGrp="1"/>
          </p:cNvSpPr>
          <p:nvPr>
            <p:ph type="sldNum" sz="quarter" idx="4"/>
          </p:nvPr>
        </p:nvSpPr>
        <p:spPr/>
        <p:txBody>
          <a:bodyPr/>
          <a:lstStyle/>
          <a:p>
            <a:fld id="{A79836AA-2E5C-4B78-BCFE-529AC8470618}" type="slidenum">
              <a:rPr lang="en-US" smtClean="0"/>
              <a:pPr/>
              <a:t>1</a:t>
            </a:fld>
            <a:endParaRPr lang="en-US" dirty="0"/>
          </a:p>
        </p:txBody>
      </p:sp>
    </p:spTree>
    <p:extLst>
      <p:ext uri="{BB962C8B-B14F-4D97-AF65-F5344CB8AC3E}">
        <p14:creationId xmlns:p14="http://schemas.microsoft.com/office/powerpoint/2010/main" val="3887347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820" y="2489201"/>
            <a:ext cx="8134560" cy="3530599"/>
          </a:xfrm>
        </p:spPr>
        <p:txBody>
          <a:bodyPr>
            <a:normAutofit fontScale="85000" lnSpcReduction="20000"/>
          </a:bodyPr>
          <a:lstStyle/>
          <a:p>
            <a:pPr lvl="0"/>
            <a:r>
              <a:rPr lang="en-US" sz="3000" b="1" dirty="0" smtClean="0">
                <a:solidFill>
                  <a:schemeClr val="tx1">
                    <a:lumMod val="85000"/>
                    <a:lumOff val="15000"/>
                  </a:schemeClr>
                </a:solidFill>
              </a:rPr>
              <a:t>Creates </a:t>
            </a:r>
            <a:r>
              <a:rPr lang="en-US" sz="3000" b="1" dirty="0">
                <a:solidFill>
                  <a:schemeClr val="tx1">
                    <a:lumMod val="85000"/>
                    <a:lumOff val="15000"/>
                  </a:schemeClr>
                </a:solidFill>
              </a:rPr>
              <a:t>and </a:t>
            </a:r>
            <a:r>
              <a:rPr lang="en-US" sz="3000" b="1" dirty="0" smtClean="0">
                <a:solidFill>
                  <a:schemeClr val="tx1">
                    <a:lumMod val="85000"/>
                    <a:lumOff val="15000"/>
                  </a:schemeClr>
                </a:solidFill>
              </a:rPr>
              <a:t>builds </a:t>
            </a:r>
            <a:r>
              <a:rPr lang="en-US" sz="3000" b="1" dirty="0" smtClean="0">
                <a:solidFill>
                  <a:srgbClr val="FF0000"/>
                </a:solidFill>
                <a:effectLst>
                  <a:outerShdw blurRad="38100" dist="38100" dir="2700000" algn="tl">
                    <a:srgbClr val="000000">
                      <a:alpha val="43137"/>
                    </a:srgbClr>
                  </a:outerShdw>
                </a:effectLst>
              </a:rPr>
              <a:t>relationships</a:t>
            </a:r>
            <a:r>
              <a:rPr lang="en-US" sz="3000" b="1" dirty="0" smtClean="0">
                <a:solidFill>
                  <a:schemeClr val="tx1">
                    <a:lumMod val="85000"/>
                    <a:lumOff val="15000"/>
                  </a:schemeClr>
                </a:solidFill>
              </a:rPr>
              <a:t> through </a:t>
            </a:r>
            <a:r>
              <a:rPr lang="en-US" sz="3000" b="1" dirty="0">
                <a:solidFill>
                  <a:schemeClr val="tx1">
                    <a:lumMod val="85000"/>
                    <a:lumOff val="15000"/>
                  </a:schemeClr>
                </a:solidFill>
              </a:rPr>
              <a:t>ongoing </a:t>
            </a:r>
            <a:r>
              <a:rPr lang="en-US" sz="3000" b="1" dirty="0">
                <a:solidFill>
                  <a:srgbClr val="FF0000"/>
                </a:solidFill>
                <a:effectLst>
                  <a:outerShdw blurRad="38100" dist="38100" dir="2700000" algn="tl">
                    <a:srgbClr val="000000">
                      <a:alpha val="43137"/>
                    </a:srgbClr>
                  </a:outerShdw>
                </a:effectLst>
              </a:rPr>
              <a:t>critical conversations</a:t>
            </a:r>
          </a:p>
          <a:p>
            <a:pPr lvl="0"/>
            <a:r>
              <a:rPr lang="en-US" sz="3000" b="1" dirty="0" smtClean="0">
                <a:solidFill>
                  <a:schemeClr val="tx1">
                    <a:lumMod val="85000"/>
                    <a:lumOff val="15000"/>
                  </a:schemeClr>
                </a:solidFill>
              </a:rPr>
              <a:t>Uses </a:t>
            </a:r>
            <a:r>
              <a:rPr lang="en-US" sz="3000" b="1" dirty="0">
                <a:solidFill>
                  <a:srgbClr val="FF0000"/>
                </a:solidFill>
                <a:effectLst>
                  <a:outerShdw blurRad="38100" dist="38100" dir="2700000" algn="tl">
                    <a:srgbClr val="000000">
                      <a:alpha val="43137"/>
                    </a:srgbClr>
                  </a:outerShdw>
                </a:effectLst>
              </a:rPr>
              <a:t>regional data </a:t>
            </a:r>
            <a:r>
              <a:rPr lang="en-US" sz="3000" b="1" dirty="0">
                <a:solidFill>
                  <a:schemeClr val="tx1">
                    <a:lumMod val="85000"/>
                    <a:lumOff val="15000"/>
                  </a:schemeClr>
                </a:solidFill>
              </a:rPr>
              <a:t>to make alignment decisions</a:t>
            </a:r>
          </a:p>
          <a:p>
            <a:pPr lvl="0"/>
            <a:r>
              <a:rPr lang="en-US" sz="3000" b="1" dirty="0" smtClean="0">
                <a:solidFill>
                  <a:srgbClr val="FF0000"/>
                </a:solidFill>
                <a:effectLst>
                  <a:outerShdw blurRad="38100" dist="38100" dir="2700000" algn="tl">
                    <a:srgbClr val="000000">
                      <a:alpha val="43137"/>
                    </a:srgbClr>
                  </a:outerShdw>
                </a:effectLst>
              </a:rPr>
              <a:t>Develops </a:t>
            </a:r>
            <a:r>
              <a:rPr lang="en-US" sz="3000" b="1" dirty="0">
                <a:solidFill>
                  <a:srgbClr val="FF0000"/>
                </a:solidFill>
                <a:effectLst>
                  <a:outerShdw blurRad="38100" dist="38100" dir="2700000" algn="tl">
                    <a:srgbClr val="000000">
                      <a:alpha val="43137"/>
                    </a:srgbClr>
                  </a:outerShdw>
                </a:effectLst>
              </a:rPr>
              <a:t>shared understanding </a:t>
            </a:r>
            <a:r>
              <a:rPr lang="en-US" sz="3000" b="1" dirty="0">
                <a:solidFill>
                  <a:schemeClr val="tx1">
                    <a:lumMod val="85000"/>
                    <a:lumOff val="15000"/>
                  </a:schemeClr>
                </a:solidFill>
              </a:rPr>
              <a:t>of college and career readiness and success for students</a:t>
            </a:r>
          </a:p>
          <a:p>
            <a:pPr lvl="0"/>
            <a:r>
              <a:rPr lang="en-US" sz="3000" b="1" dirty="0" smtClean="0">
                <a:solidFill>
                  <a:schemeClr val="tx1">
                    <a:lumMod val="85000"/>
                    <a:lumOff val="15000"/>
                  </a:schemeClr>
                </a:solidFill>
              </a:rPr>
              <a:t>Identifies </a:t>
            </a:r>
            <a:r>
              <a:rPr lang="en-US" sz="3000" b="1" dirty="0">
                <a:solidFill>
                  <a:schemeClr val="tx1">
                    <a:lumMod val="85000"/>
                    <a:lumOff val="15000"/>
                  </a:schemeClr>
                </a:solidFill>
              </a:rPr>
              <a:t>and </a:t>
            </a:r>
            <a:r>
              <a:rPr lang="en-US" sz="3000" b="1" dirty="0" smtClean="0">
                <a:solidFill>
                  <a:srgbClr val="FF0000"/>
                </a:solidFill>
                <a:effectLst>
                  <a:outerShdw blurRad="38100" dist="38100" dir="2700000" algn="tl">
                    <a:srgbClr val="000000">
                      <a:alpha val="43137"/>
                    </a:srgbClr>
                  </a:outerShdw>
                </a:effectLst>
              </a:rPr>
              <a:t>implements </a:t>
            </a:r>
            <a:r>
              <a:rPr lang="en-US" sz="3000" b="1" dirty="0">
                <a:solidFill>
                  <a:srgbClr val="FF0000"/>
                </a:solidFill>
                <a:effectLst>
                  <a:outerShdw blurRad="38100" dist="38100" dir="2700000" algn="tl">
                    <a:srgbClr val="000000">
                      <a:alpha val="43137"/>
                    </a:srgbClr>
                  </a:outerShdw>
                </a:effectLst>
              </a:rPr>
              <a:t>intentional actions</a:t>
            </a:r>
          </a:p>
          <a:p>
            <a:pPr lvl="0"/>
            <a:r>
              <a:rPr lang="en-US" sz="3000" b="1" dirty="0" smtClean="0">
                <a:solidFill>
                  <a:schemeClr val="tx1">
                    <a:lumMod val="85000"/>
                    <a:lumOff val="15000"/>
                  </a:schemeClr>
                </a:solidFill>
              </a:rPr>
              <a:t>Evaluates, </a:t>
            </a:r>
            <a:r>
              <a:rPr lang="en-US" sz="3000" b="1" dirty="0" smtClean="0">
                <a:solidFill>
                  <a:srgbClr val="FF0000"/>
                </a:solidFill>
                <a:effectLst>
                  <a:outerShdw blurRad="38100" dist="38100" dir="2700000" algn="tl">
                    <a:srgbClr val="000000">
                      <a:alpha val="43137"/>
                    </a:srgbClr>
                  </a:outerShdw>
                </a:effectLst>
              </a:rPr>
              <a:t>sustains</a:t>
            </a:r>
            <a:r>
              <a:rPr lang="en-US" sz="3000" b="1" dirty="0" smtClean="0">
                <a:solidFill>
                  <a:schemeClr val="tx1">
                    <a:lumMod val="85000"/>
                    <a:lumOff val="15000"/>
                  </a:schemeClr>
                </a:solidFill>
              </a:rPr>
              <a:t>, </a:t>
            </a:r>
            <a:r>
              <a:rPr lang="en-US" sz="3000" b="1" dirty="0">
                <a:solidFill>
                  <a:schemeClr val="tx1">
                    <a:lumMod val="85000"/>
                    <a:lumOff val="15000"/>
                  </a:schemeClr>
                </a:solidFill>
              </a:rPr>
              <a:t>and </a:t>
            </a:r>
            <a:r>
              <a:rPr lang="en-US" sz="3000" b="1" dirty="0" smtClean="0">
                <a:solidFill>
                  <a:schemeClr val="tx1">
                    <a:lumMod val="85000"/>
                    <a:lumOff val="15000"/>
                  </a:schemeClr>
                </a:solidFill>
              </a:rPr>
              <a:t>shares </a:t>
            </a:r>
            <a:r>
              <a:rPr lang="en-US" sz="3000" b="1" dirty="0">
                <a:solidFill>
                  <a:schemeClr val="tx1">
                    <a:lumMod val="85000"/>
                    <a:lumOff val="15000"/>
                  </a:schemeClr>
                </a:solidFill>
              </a:rPr>
              <a:t>vertical alignment work </a:t>
            </a:r>
          </a:p>
          <a:p>
            <a:endParaRPr lang="en-US" dirty="0"/>
          </a:p>
        </p:txBody>
      </p:sp>
      <p:sp>
        <p:nvSpPr>
          <p:cNvPr id="2" name="Slide Number Placeholder 1"/>
          <p:cNvSpPr>
            <a:spLocks noGrp="1"/>
          </p:cNvSpPr>
          <p:nvPr>
            <p:ph type="sldNum" sz="quarter" idx="12"/>
          </p:nvPr>
        </p:nvSpPr>
        <p:spPr/>
        <p:txBody>
          <a:bodyPr/>
          <a:lstStyle/>
          <a:p>
            <a:fld id="{A79836AA-2E5C-4B78-BCFE-529AC8470618}" type="slidenum">
              <a:rPr lang="en-US" smtClean="0"/>
              <a:pPr/>
              <a:t>10</a:t>
            </a:fld>
            <a:endParaRPr lang="en-US" dirty="0"/>
          </a:p>
        </p:txBody>
      </p:sp>
      <p:sp>
        <p:nvSpPr>
          <p:cNvPr id="9" name="Rounded Rectangle 4"/>
          <p:cNvSpPr/>
          <p:nvPr/>
        </p:nvSpPr>
        <p:spPr>
          <a:xfrm>
            <a:off x="542819" y="1017999"/>
            <a:ext cx="8134561" cy="87840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3600" b="1" dirty="0" smtClean="0">
                <a:solidFill>
                  <a:schemeClr val="bg1"/>
                </a:solidFill>
                <a:effectLst>
                  <a:outerShdw blurRad="38100" dist="38100" dir="2700000" algn="tl">
                    <a:srgbClr val="000000">
                      <a:alpha val="43137"/>
                    </a:srgbClr>
                  </a:outerShdw>
                </a:effectLst>
                <a:latin typeface="+mj-lt"/>
              </a:rPr>
              <a:t>The AVATAR Process</a:t>
            </a:r>
            <a:endParaRPr lang="en-US" sz="3600" b="1" kern="1200" cap="none" dirty="0">
              <a:solidFill>
                <a:schemeClr val="bg1"/>
              </a:solidFill>
              <a:effectLst>
                <a:outerShdw blurRad="38100" dist="38100" dir="2700000" algn="tl">
                  <a:srgbClr val="000000">
                    <a:alpha val="43137"/>
                  </a:srgbClr>
                </a:outerShdw>
              </a:effectLst>
              <a:latin typeface="+mj-lt"/>
            </a:endParaRPr>
          </a:p>
        </p:txBody>
      </p:sp>
      <p:sp>
        <p:nvSpPr>
          <p:cNvPr id="5" name="Footer Placeholder 4"/>
          <p:cNvSpPr txBox="1">
            <a:spLocks/>
          </p:cNvSpPr>
          <p:nvPr/>
        </p:nvSpPr>
        <p:spPr>
          <a:xfrm>
            <a:off x="533401" y="6324600"/>
            <a:ext cx="1905000" cy="381000"/>
          </a:xfrm>
          <a:prstGeom prst="rect">
            <a:avLst/>
          </a:prstGeom>
        </p:spPr>
        <p:txBody>
          <a:bodyPr vert="horz" lIns="91440" tIns="45720" rIns="91440" bIns="45720" rtlCol="0" anchor="b"/>
          <a:lstStyle>
            <a:defPPr>
              <a:defRPr lang="en-US"/>
            </a:defPPr>
            <a:lvl1pPr marL="0" algn="l" defTabSz="914400" rtl="0" eaLnBrk="1" latinLnBrk="0" hangingPunct="1">
              <a:defRPr sz="12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http://untavatar.org</a:t>
            </a:r>
            <a:endParaRPr lang="en-US" dirty="0"/>
          </a:p>
        </p:txBody>
      </p:sp>
    </p:spTree>
    <p:extLst>
      <p:ext uri="{BB962C8B-B14F-4D97-AF65-F5344CB8AC3E}">
        <p14:creationId xmlns:p14="http://schemas.microsoft.com/office/powerpoint/2010/main" val="8773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43" y="1981200"/>
            <a:ext cx="3828758" cy="2895600"/>
          </a:xfrm>
        </p:spPr>
        <p:txBody>
          <a:bodyPr/>
          <a:lstStyle/>
          <a:p>
            <a:r>
              <a:rPr lang="en-US" b="1" dirty="0" smtClean="0"/>
              <a:t>How are AVATAR  partnerships promoting vertical alignment between K-12 and higher education?</a:t>
            </a:r>
            <a:endParaRPr lang="en-US" b="1"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11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687906"/>
            <a:ext cx="3966912" cy="4159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Footer Placeholder 4"/>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2805373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81800" y="5638800"/>
            <a:ext cx="228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35358" y="2404080"/>
            <a:ext cx="3856764" cy="4185761"/>
          </a:xfrm>
          <a:prstGeom prst="rect">
            <a:avLst/>
          </a:prstGeom>
          <a:noFill/>
        </p:spPr>
        <p:txBody>
          <a:bodyPr wrap="square" rtlCol="0">
            <a:spAutoFit/>
          </a:bodyPr>
          <a:lstStyle/>
          <a:p>
            <a:r>
              <a:rPr lang="en-US" sz="1400" b="1" dirty="0">
                <a:solidFill>
                  <a:prstClr val="black"/>
                </a:solidFill>
              </a:rPr>
              <a:t> Impact of Developmental Education and</a:t>
            </a:r>
          </a:p>
          <a:p>
            <a:r>
              <a:rPr lang="en-US" sz="1400" b="1" dirty="0">
                <a:solidFill>
                  <a:prstClr val="black"/>
                </a:solidFill>
              </a:rPr>
              <a:t>          Texas Success Initiative</a:t>
            </a:r>
          </a:p>
          <a:p>
            <a:r>
              <a:rPr lang="en-US" sz="1400" b="1" dirty="0">
                <a:solidFill>
                  <a:prstClr val="black"/>
                </a:solidFill>
              </a:rPr>
              <a:t>    </a:t>
            </a:r>
            <a:endParaRPr lang="en-US" sz="1400" b="1" dirty="0" smtClean="0">
              <a:solidFill>
                <a:prstClr val="black"/>
              </a:solidFill>
            </a:endParaRPr>
          </a:p>
          <a:p>
            <a:endParaRPr lang="en-US" sz="1400" b="1" dirty="0" smtClean="0">
              <a:solidFill>
                <a:prstClr val="black"/>
              </a:solidFill>
            </a:endParaRPr>
          </a:p>
          <a:p>
            <a:r>
              <a:rPr lang="en-US" sz="1400" b="1" dirty="0" smtClean="0">
                <a:solidFill>
                  <a:prstClr val="black"/>
                </a:solidFill>
              </a:rPr>
              <a:t>Dual </a:t>
            </a:r>
            <a:r>
              <a:rPr lang="en-US" sz="1400" b="1" dirty="0">
                <a:solidFill>
                  <a:prstClr val="black"/>
                </a:solidFill>
              </a:rPr>
              <a:t>Credit, Early College High Schools</a:t>
            </a:r>
          </a:p>
          <a:p>
            <a:endParaRPr lang="en-US" sz="1400" b="1" dirty="0">
              <a:solidFill>
                <a:prstClr val="black"/>
              </a:solidFill>
            </a:endParaRPr>
          </a:p>
          <a:p>
            <a:r>
              <a:rPr lang="en-US" sz="1400" b="1" dirty="0">
                <a:solidFill>
                  <a:prstClr val="black"/>
                </a:solidFill>
              </a:rPr>
              <a:t>         Student Support Services</a:t>
            </a:r>
          </a:p>
          <a:p>
            <a:endParaRPr lang="en-US" sz="1400" b="1" dirty="0">
              <a:solidFill>
                <a:prstClr val="black"/>
              </a:solidFill>
            </a:endParaRPr>
          </a:p>
          <a:p>
            <a:r>
              <a:rPr lang="en-US" sz="1400" b="1" dirty="0">
                <a:solidFill>
                  <a:prstClr val="black"/>
                </a:solidFill>
              </a:rPr>
              <a:t>             </a:t>
            </a:r>
            <a:r>
              <a:rPr lang="en-US" sz="1400" b="1" dirty="0" smtClean="0">
                <a:solidFill>
                  <a:prstClr val="black"/>
                </a:solidFill>
              </a:rPr>
              <a:t>Educational </a:t>
            </a:r>
            <a:r>
              <a:rPr lang="en-US" sz="1400" b="1" dirty="0">
                <a:solidFill>
                  <a:prstClr val="black"/>
                </a:solidFill>
              </a:rPr>
              <a:t>Policies </a:t>
            </a:r>
            <a:r>
              <a:rPr lang="en-US" sz="1400" b="1" dirty="0" smtClean="0">
                <a:solidFill>
                  <a:prstClr val="black"/>
                </a:solidFill>
              </a:rPr>
              <a:t>&amp; </a:t>
            </a:r>
            <a:r>
              <a:rPr lang="en-US" sz="1400" b="1" dirty="0">
                <a:solidFill>
                  <a:prstClr val="black"/>
                </a:solidFill>
              </a:rPr>
              <a:t>Practices</a:t>
            </a:r>
          </a:p>
          <a:p>
            <a:endParaRPr lang="en-US" sz="1400" b="1" dirty="0">
              <a:solidFill>
                <a:prstClr val="black"/>
              </a:solidFill>
            </a:endParaRPr>
          </a:p>
          <a:p>
            <a:pPr algn="ctr"/>
            <a:r>
              <a:rPr lang="en-US" sz="1400" b="1" dirty="0">
                <a:solidFill>
                  <a:prstClr val="black"/>
                </a:solidFill>
              </a:rPr>
              <a:t>              Classroom Instruction, Textbooks</a:t>
            </a:r>
          </a:p>
          <a:p>
            <a:pPr algn="ctr"/>
            <a:r>
              <a:rPr lang="en-US" sz="1400" b="1" dirty="0">
                <a:solidFill>
                  <a:prstClr val="black"/>
                </a:solidFill>
              </a:rPr>
              <a:t>                Grading, etc.</a:t>
            </a:r>
          </a:p>
          <a:p>
            <a:endParaRPr lang="en-US" sz="1400" b="1" dirty="0">
              <a:solidFill>
                <a:prstClr val="black"/>
              </a:solidFill>
            </a:endParaRPr>
          </a:p>
          <a:p>
            <a:pPr algn="r"/>
            <a:r>
              <a:rPr lang="en-US" sz="1400" b="1" dirty="0" smtClean="0">
                <a:solidFill>
                  <a:prstClr val="black"/>
                </a:solidFill>
              </a:rPr>
              <a:t>    Discipline </a:t>
            </a:r>
            <a:r>
              <a:rPr lang="en-US" sz="1400" b="1" dirty="0">
                <a:solidFill>
                  <a:prstClr val="black"/>
                </a:solidFill>
              </a:rPr>
              <a:t>Reference Course</a:t>
            </a:r>
          </a:p>
          <a:p>
            <a:pPr algn="ctr"/>
            <a:r>
              <a:rPr lang="en-US" sz="1400" b="1" dirty="0" smtClean="0">
                <a:solidFill>
                  <a:prstClr val="black"/>
                </a:solidFill>
              </a:rPr>
              <a:t>                           Profiles</a:t>
            </a:r>
          </a:p>
          <a:p>
            <a:endParaRPr lang="en-US" sz="1400" b="1" dirty="0">
              <a:solidFill>
                <a:prstClr val="black"/>
              </a:solidFill>
            </a:endParaRPr>
          </a:p>
          <a:p>
            <a:pPr algn="r"/>
            <a:r>
              <a:rPr lang="en-US" sz="1400" b="1" dirty="0">
                <a:solidFill>
                  <a:prstClr val="black"/>
                </a:solidFill>
              </a:rPr>
              <a:t>                        </a:t>
            </a:r>
            <a:r>
              <a:rPr lang="en-US" sz="1400" b="1" dirty="0" smtClean="0">
                <a:solidFill>
                  <a:prstClr val="black"/>
                </a:solidFill>
              </a:rPr>
              <a:t>College </a:t>
            </a:r>
            <a:r>
              <a:rPr lang="en-US" sz="1400" b="1" dirty="0">
                <a:solidFill>
                  <a:prstClr val="black"/>
                </a:solidFill>
              </a:rPr>
              <a:t>&amp; Career </a:t>
            </a:r>
            <a:r>
              <a:rPr lang="en-US" sz="1400" b="1" dirty="0" smtClean="0">
                <a:solidFill>
                  <a:prstClr val="black"/>
                </a:solidFill>
              </a:rPr>
              <a:t>Readiness </a:t>
            </a:r>
            <a:endParaRPr lang="en-US" sz="1400" b="1" dirty="0">
              <a:solidFill>
                <a:prstClr val="black"/>
              </a:solidFill>
            </a:endParaRPr>
          </a:p>
          <a:p>
            <a:pPr algn="r"/>
            <a:r>
              <a:rPr lang="en-US" sz="1400" b="1" dirty="0">
                <a:solidFill>
                  <a:prstClr val="black"/>
                </a:solidFill>
              </a:rPr>
              <a:t>                                  Standards 	</a:t>
            </a:r>
            <a:r>
              <a:rPr lang="en-US" sz="1400" b="1" dirty="0" smtClean="0">
                <a:solidFill>
                  <a:prstClr val="black"/>
                </a:solidFill>
              </a:rPr>
              <a:t>	</a:t>
            </a:r>
            <a:endParaRPr lang="en-US" sz="1400" b="1" dirty="0">
              <a:solidFill>
                <a:prstClr val="black"/>
              </a:solidFill>
            </a:endParaRPr>
          </a:p>
          <a:p>
            <a:pPr algn="r"/>
            <a:r>
              <a:rPr lang="en-US" sz="1400" b="1" dirty="0">
                <a:solidFill>
                  <a:prstClr val="black"/>
                </a:solidFill>
              </a:rPr>
              <a:t>                              </a:t>
            </a:r>
          </a:p>
        </p:txBody>
      </p:sp>
      <p:sp>
        <p:nvSpPr>
          <p:cNvPr id="5" name="Isosceles Triangle 4"/>
          <p:cNvSpPr/>
          <p:nvPr/>
        </p:nvSpPr>
        <p:spPr>
          <a:xfrm>
            <a:off x="2819400" y="1743075"/>
            <a:ext cx="3505200" cy="5114925"/>
          </a:xfrm>
          <a:prstGeom prst="triangle">
            <a:avLst>
              <a:gd name="adj" fmla="val 49728"/>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6" name="Straight Arrow Connector 5"/>
          <p:cNvCxnSpPr/>
          <p:nvPr/>
        </p:nvCxnSpPr>
        <p:spPr>
          <a:xfrm>
            <a:off x="3754600" y="4214463"/>
            <a:ext cx="1645920" cy="0"/>
          </a:xfrm>
          <a:prstGeom prst="straightConnector1">
            <a:avLst/>
          </a:prstGeom>
          <a:ln w="28575">
            <a:solidFill>
              <a:schemeClr val="accent2">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4023360" y="3352800"/>
            <a:ext cx="1097280" cy="0"/>
          </a:xfrm>
          <a:prstGeom prst="straightConnector1">
            <a:avLst/>
          </a:prstGeom>
          <a:ln w="28575">
            <a:solidFill>
              <a:schemeClr val="accent2">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3429000" y="5112707"/>
            <a:ext cx="2286000" cy="0"/>
          </a:xfrm>
          <a:prstGeom prst="straightConnector1">
            <a:avLst/>
          </a:prstGeom>
          <a:ln w="28575">
            <a:solidFill>
              <a:schemeClr val="accent2">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3108960" y="6090189"/>
            <a:ext cx="2926080" cy="0"/>
          </a:xfrm>
          <a:prstGeom prst="straightConnector1">
            <a:avLst/>
          </a:prstGeom>
          <a:ln w="28575">
            <a:solidFill>
              <a:schemeClr val="accent2">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297680" y="2549047"/>
            <a:ext cx="548640" cy="0"/>
          </a:xfrm>
          <a:prstGeom prst="straightConnector1">
            <a:avLst/>
          </a:prstGeom>
          <a:ln w="28575">
            <a:solidFill>
              <a:schemeClr val="accent2">
                <a:lumMod val="50000"/>
              </a:schemeClr>
            </a:solidFill>
            <a:headEnd type="arrow"/>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768778" y="784385"/>
            <a:ext cx="7305492" cy="1200329"/>
          </a:xfrm>
          <a:prstGeom prst="rect">
            <a:avLst/>
          </a:prstGeom>
          <a:noFill/>
          <a:ln w="28575">
            <a:noFill/>
          </a:ln>
        </p:spPr>
        <p:txBody>
          <a:bodyPr wrap="square" rtlCol="0">
            <a:spAutoFit/>
          </a:bodyPr>
          <a:lstStyle/>
          <a:p>
            <a:pPr algn="ctr"/>
            <a:r>
              <a:rPr lang="en-US" sz="3600" b="1" dirty="0" smtClean="0">
                <a:ln w="18000">
                  <a:solidFill>
                    <a:schemeClr val="accent2">
                      <a:lumMod val="50000"/>
                    </a:schemeClr>
                  </a:solidFill>
                  <a:prstDash val="solid"/>
                  <a:miter lim="800000"/>
                </a:ln>
                <a:solidFill>
                  <a:srgbClr val="FF0000"/>
                </a:solidFill>
                <a:effectLst>
                  <a:outerShdw blurRad="50800" dist="38100" dir="2700000" algn="tl" rotWithShape="0">
                    <a:prstClr val="black">
                      <a:alpha val="40000"/>
                    </a:prstClr>
                  </a:outerShdw>
                </a:effectLst>
                <a:cs typeface="Narkisim" pitchFamily="34" charset="-79"/>
              </a:rPr>
              <a:t>AVATAR enables Critical Conversations</a:t>
            </a:r>
            <a:endParaRPr lang="en-US" sz="3600" b="1" dirty="0">
              <a:ln w="18000">
                <a:solidFill>
                  <a:schemeClr val="accent2">
                    <a:lumMod val="50000"/>
                  </a:schemeClr>
                </a:solidFill>
                <a:prstDash val="solid"/>
                <a:miter lim="800000"/>
              </a:ln>
              <a:solidFill>
                <a:srgbClr val="FF0000"/>
              </a:solidFill>
              <a:effectLst>
                <a:outerShdw blurRad="50800" dist="38100" dir="2700000" algn="tl" rotWithShape="0">
                  <a:prstClr val="black">
                    <a:alpha val="40000"/>
                  </a:prstClr>
                </a:outerShdw>
              </a:effectLst>
              <a:cs typeface="Narkisim" pitchFamily="34" charset="-79"/>
            </a:endParaRPr>
          </a:p>
        </p:txBody>
      </p:sp>
      <p:sp>
        <p:nvSpPr>
          <p:cNvPr id="12" name="TextBox 11"/>
          <p:cNvSpPr txBox="1"/>
          <p:nvPr/>
        </p:nvSpPr>
        <p:spPr>
          <a:xfrm>
            <a:off x="252497" y="2544536"/>
            <a:ext cx="3133542" cy="3970318"/>
          </a:xfrm>
          <a:prstGeom prst="rect">
            <a:avLst/>
          </a:prstGeom>
          <a:noFill/>
        </p:spPr>
        <p:txBody>
          <a:bodyPr wrap="square" rtlCol="0">
            <a:spAutoFit/>
          </a:bodyPr>
          <a:lstStyle/>
          <a:p>
            <a:pPr algn="ctr"/>
            <a:r>
              <a:rPr lang="en-US" sz="1400" dirty="0">
                <a:solidFill>
                  <a:prstClr val="black"/>
                </a:solidFill>
              </a:rPr>
              <a:t> </a:t>
            </a:r>
            <a:r>
              <a:rPr lang="en-US" sz="1400" dirty="0" smtClean="0">
                <a:solidFill>
                  <a:prstClr val="black"/>
                </a:solidFill>
              </a:rPr>
              <a:t>  </a:t>
            </a:r>
            <a:r>
              <a:rPr lang="en-US" sz="1400" b="1" dirty="0">
                <a:solidFill>
                  <a:prstClr val="black"/>
                </a:solidFill>
              </a:rPr>
              <a:t>Student Success Assessments</a:t>
            </a:r>
          </a:p>
          <a:p>
            <a:pPr algn="ctr"/>
            <a:endParaRPr lang="en-US" sz="1400" b="1" dirty="0">
              <a:solidFill>
                <a:prstClr val="black"/>
              </a:solidFill>
            </a:endParaRPr>
          </a:p>
          <a:p>
            <a:r>
              <a:rPr lang="en-US" sz="1400" b="1" dirty="0" smtClean="0">
                <a:solidFill>
                  <a:prstClr val="black"/>
                </a:solidFill>
              </a:rPr>
              <a:t> </a:t>
            </a:r>
          </a:p>
          <a:p>
            <a:pPr algn="ctr"/>
            <a:r>
              <a:rPr lang="en-US" sz="1400" b="1" dirty="0" smtClean="0">
                <a:solidFill>
                  <a:prstClr val="black"/>
                </a:solidFill>
              </a:rPr>
              <a:t>Dual </a:t>
            </a:r>
            <a:r>
              <a:rPr lang="en-US" sz="1400" b="1" dirty="0">
                <a:solidFill>
                  <a:prstClr val="black"/>
                </a:solidFill>
              </a:rPr>
              <a:t>Credit, Early College High Schools</a:t>
            </a:r>
          </a:p>
          <a:p>
            <a:pPr algn="ctr"/>
            <a:r>
              <a:rPr lang="en-US" sz="1400" b="1" dirty="0" smtClean="0">
                <a:solidFill>
                  <a:prstClr val="black"/>
                </a:solidFill>
              </a:rPr>
              <a:t>       Student </a:t>
            </a:r>
            <a:r>
              <a:rPr lang="en-US" sz="1400" b="1" dirty="0">
                <a:solidFill>
                  <a:prstClr val="black"/>
                </a:solidFill>
              </a:rPr>
              <a:t>Support </a:t>
            </a:r>
            <a:r>
              <a:rPr lang="en-US" sz="1400" b="1" dirty="0" smtClean="0">
                <a:solidFill>
                  <a:prstClr val="black"/>
                </a:solidFill>
              </a:rPr>
              <a:t>Services</a:t>
            </a:r>
          </a:p>
          <a:p>
            <a:pPr algn="ctr"/>
            <a:endParaRPr lang="en-US" sz="1400" b="1" dirty="0">
              <a:solidFill>
                <a:prstClr val="black"/>
              </a:solidFill>
            </a:endParaRPr>
          </a:p>
          <a:p>
            <a:pPr algn="ctr"/>
            <a:r>
              <a:rPr lang="en-US" sz="1400" b="1" dirty="0" smtClean="0">
                <a:solidFill>
                  <a:prstClr val="black"/>
                </a:solidFill>
              </a:rPr>
              <a:t> Educational </a:t>
            </a:r>
            <a:r>
              <a:rPr lang="en-US" sz="1400" b="1" dirty="0">
                <a:solidFill>
                  <a:prstClr val="black"/>
                </a:solidFill>
              </a:rPr>
              <a:t>Policies </a:t>
            </a:r>
            <a:r>
              <a:rPr lang="en-US" sz="1400" b="1" dirty="0" smtClean="0">
                <a:solidFill>
                  <a:prstClr val="black"/>
                </a:solidFill>
              </a:rPr>
              <a:t>&amp; </a:t>
            </a:r>
            <a:r>
              <a:rPr lang="en-US" sz="1400" b="1" dirty="0">
                <a:solidFill>
                  <a:prstClr val="black"/>
                </a:solidFill>
              </a:rPr>
              <a:t>Practices		</a:t>
            </a:r>
            <a:endParaRPr lang="en-US" sz="1400" b="1" dirty="0" smtClean="0">
              <a:solidFill>
                <a:prstClr val="black"/>
              </a:solidFill>
            </a:endParaRPr>
          </a:p>
          <a:p>
            <a:r>
              <a:rPr lang="en-US" sz="1400" b="1" dirty="0">
                <a:solidFill>
                  <a:prstClr val="black"/>
                </a:solidFill>
              </a:rPr>
              <a:t>Classroom Instruction, Textbooks</a:t>
            </a:r>
          </a:p>
          <a:p>
            <a:r>
              <a:rPr lang="en-US" sz="1400" b="1" dirty="0">
                <a:solidFill>
                  <a:prstClr val="black"/>
                </a:solidFill>
              </a:rPr>
              <a:t>                Grading, etc</a:t>
            </a:r>
            <a:r>
              <a:rPr lang="en-US" sz="1400" b="1" dirty="0" smtClean="0">
                <a:solidFill>
                  <a:prstClr val="black"/>
                </a:solidFill>
              </a:rPr>
              <a:t>.</a:t>
            </a:r>
            <a:endParaRPr lang="en-US" sz="1400" b="1" dirty="0">
              <a:solidFill>
                <a:prstClr val="black"/>
              </a:solidFill>
            </a:endParaRPr>
          </a:p>
          <a:p>
            <a:r>
              <a:rPr lang="en-US" sz="1400" b="1" dirty="0" smtClean="0">
                <a:solidFill>
                  <a:prstClr val="black"/>
                </a:solidFill>
              </a:rPr>
              <a:t>  </a:t>
            </a:r>
          </a:p>
          <a:p>
            <a:r>
              <a:rPr lang="en-US" sz="1400" b="1" dirty="0" smtClean="0">
                <a:solidFill>
                  <a:prstClr val="black"/>
                </a:solidFill>
              </a:rPr>
              <a:t>Discipline </a:t>
            </a:r>
            <a:r>
              <a:rPr lang="en-US" sz="1400" b="1" dirty="0">
                <a:solidFill>
                  <a:prstClr val="black"/>
                </a:solidFill>
              </a:rPr>
              <a:t>Specific </a:t>
            </a:r>
            <a:r>
              <a:rPr lang="en-US" sz="1400" b="1" dirty="0" smtClean="0">
                <a:solidFill>
                  <a:prstClr val="black"/>
                </a:solidFill>
              </a:rPr>
              <a:t>Course</a:t>
            </a:r>
            <a:r>
              <a:rPr lang="en-US" sz="1400" b="1" dirty="0">
                <a:solidFill>
                  <a:prstClr val="black"/>
                </a:solidFill>
              </a:rPr>
              <a:t>		</a:t>
            </a:r>
            <a:r>
              <a:rPr lang="en-US" sz="1400" b="1" dirty="0" smtClean="0">
                <a:solidFill>
                  <a:prstClr val="black"/>
                </a:solidFill>
              </a:rPr>
              <a:t>Curriculum</a:t>
            </a:r>
          </a:p>
          <a:p>
            <a:pPr algn="ctr"/>
            <a:endParaRPr lang="en-US" sz="1400" b="1" dirty="0" smtClean="0">
              <a:solidFill>
                <a:prstClr val="black"/>
              </a:solidFill>
            </a:endParaRPr>
          </a:p>
          <a:p>
            <a:pPr algn="ctr"/>
            <a:endParaRPr lang="en-US" sz="1400" b="1" dirty="0">
              <a:solidFill>
                <a:prstClr val="black"/>
              </a:solidFill>
            </a:endParaRPr>
          </a:p>
          <a:p>
            <a:pPr algn="ctr"/>
            <a:r>
              <a:rPr lang="en-US" sz="1400" b="1" dirty="0" smtClean="0">
                <a:solidFill>
                  <a:prstClr val="black"/>
                </a:solidFill>
              </a:rPr>
              <a:t>Texas </a:t>
            </a:r>
            <a:r>
              <a:rPr lang="en-US" sz="1400" b="1" dirty="0">
                <a:solidFill>
                  <a:prstClr val="black"/>
                </a:solidFill>
              </a:rPr>
              <a:t>Essential </a:t>
            </a:r>
            <a:r>
              <a:rPr lang="en-US" sz="1400" b="1" dirty="0" smtClean="0">
                <a:solidFill>
                  <a:prstClr val="black"/>
                </a:solidFill>
              </a:rPr>
              <a:t>Knowledge                                               </a:t>
            </a:r>
            <a:r>
              <a:rPr lang="en-US" sz="1400" b="1" dirty="0">
                <a:solidFill>
                  <a:prstClr val="black"/>
                </a:solidFill>
              </a:rPr>
              <a:t>and Skills</a:t>
            </a:r>
          </a:p>
        </p:txBody>
      </p:sp>
      <p:sp>
        <p:nvSpPr>
          <p:cNvPr id="14" name="TextBox 13"/>
          <p:cNvSpPr txBox="1"/>
          <p:nvPr/>
        </p:nvSpPr>
        <p:spPr>
          <a:xfrm>
            <a:off x="151879" y="1893634"/>
            <a:ext cx="1829844" cy="369332"/>
          </a:xfrm>
          <a:prstGeom prst="rect">
            <a:avLst/>
          </a:prstGeom>
          <a:noFill/>
          <a:ln>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i="1" dirty="0" smtClean="0">
                <a:solidFill>
                  <a:schemeClr val="tx1"/>
                </a:solidFill>
              </a:rPr>
              <a:t>Secondary</a:t>
            </a:r>
            <a:endParaRPr lang="en-US" b="1" i="1" dirty="0">
              <a:solidFill>
                <a:schemeClr val="tx1"/>
              </a:solidFill>
            </a:endParaRPr>
          </a:p>
        </p:txBody>
      </p:sp>
      <p:sp>
        <p:nvSpPr>
          <p:cNvPr id="15" name="TextBox 14"/>
          <p:cNvSpPr txBox="1"/>
          <p:nvPr/>
        </p:nvSpPr>
        <p:spPr>
          <a:xfrm>
            <a:off x="6637611" y="1831641"/>
            <a:ext cx="2253891" cy="369332"/>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b="1" i="1" dirty="0">
                <a:solidFill>
                  <a:schemeClr val="tx1"/>
                </a:solidFill>
              </a:rPr>
              <a:t>Post-Secondary</a:t>
            </a:r>
          </a:p>
        </p:txBody>
      </p:sp>
      <p:sp>
        <p:nvSpPr>
          <p:cNvPr id="16" name="TextBox 15"/>
          <p:cNvSpPr txBox="1"/>
          <p:nvPr/>
        </p:nvSpPr>
        <p:spPr>
          <a:xfrm>
            <a:off x="311828" y="2189604"/>
            <a:ext cx="3985852" cy="338554"/>
          </a:xfrm>
          <a:prstGeom prst="rect">
            <a:avLst/>
          </a:prstGeom>
          <a:noFill/>
        </p:spPr>
        <p:txBody>
          <a:bodyPr wrap="square" rtlCol="0">
            <a:spAutoFit/>
          </a:bodyPr>
          <a:lstStyle/>
          <a:p>
            <a:r>
              <a:rPr lang="en-US" sz="1600" b="1" i="1" u="sng" dirty="0">
                <a:solidFill>
                  <a:schemeClr val="accent2">
                    <a:lumMod val="50000"/>
                  </a:schemeClr>
                </a:solidFill>
              </a:rPr>
              <a:t>Graduate </a:t>
            </a:r>
            <a:r>
              <a:rPr lang="en-US" sz="1600" b="1" u="sng" dirty="0">
                <a:solidFill>
                  <a:schemeClr val="accent2">
                    <a:lumMod val="50000"/>
                  </a:schemeClr>
                </a:solidFill>
              </a:rPr>
              <a:t>College/Career</a:t>
            </a:r>
            <a:r>
              <a:rPr lang="en-US" sz="1600" b="1" i="1" u="sng" dirty="0">
                <a:solidFill>
                  <a:schemeClr val="accent2">
                    <a:lumMod val="50000"/>
                  </a:schemeClr>
                </a:solidFill>
              </a:rPr>
              <a:t> Ready</a:t>
            </a:r>
          </a:p>
        </p:txBody>
      </p:sp>
      <p:sp>
        <p:nvSpPr>
          <p:cNvPr id="17" name="TextBox 16"/>
          <p:cNvSpPr txBox="1"/>
          <p:nvPr/>
        </p:nvSpPr>
        <p:spPr>
          <a:xfrm>
            <a:off x="6443352" y="2136171"/>
            <a:ext cx="2773680" cy="338554"/>
          </a:xfrm>
          <a:prstGeom prst="rect">
            <a:avLst/>
          </a:prstGeom>
          <a:noFill/>
        </p:spPr>
        <p:txBody>
          <a:bodyPr wrap="square" rtlCol="0">
            <a:spAutoFit/>
          </a:bodyPr>
          <a:lstStyle/>
          <a:p>
            <a:r>
              <a:rPr lang="en-US" sz="1600" b="1" u="sng" dirty="0">
                <a:solidFill>
                  <a:schemeClr val="accent2">
                    <a:lumMod val="50000"/>
                  </a:schemeClr>
                </a:solidFill>
              </a:rPr>
              <a:t>Graduate Career Ready</a:t>
            </a:r>
          </a:p>
        </p:txBody>
      </p:sp>
      <p:sp>
        <p:nvSpPr>
          <p:cNvPr id="2" name="Slide Number Placeholder 1"/>
          <p:cNvSpPr>
            <a:spLocks noGrp="1"/>
          </p:cNvSpPr>
          <p:nvPr>
            <p:ph type="sldNum" sz="quarter" idx="12"/>
          </p:nvPr>
        </p:nvSpPr>
        <p:spPr/>
        <p:txBody>
          <a:bodyPr/>
          <a:lstStyle/>
          <a:p>
            <a:fld id="{A79836AA-2E5C-4B78-BCFE-529AC8470618}" type="slidenum">
              <a:rPr lang="en-US" smtClean="0"/>
              <a:pPr/>
              <a:t>12</a:t>
            </a:fld>
            <a:endParaRPr lang="en-US" dirty="0"/>
          </a:p>
        </p:txBody>
      </p:sp>
      <p:sp>
        <p:nvSpPr>
          <p:cNvPr id="4" name="Footer Placeholder 3"/>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1410329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781800" y="5638800"/>
            <a:ext cx="228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228600"/>
            <a:ext cx="9144000" cy="1143000"/>
          </a:xfrm>
        </p:spPr>
        <p:txBody>
          <a:bodyPr>
            <a:normAutofit/>
          </a:bodyPr>
          <a:lstStyle/>
          <a:p>
            <a:r>
              <a:rPr lang="en-US" b="1" i="1" dirty="0" smtClean="0">
                <a:solidFill>
                  <a:schemeClr val="accent2">
                    <a:lumMod val="50000"/>
                  </a:schemeClr>
                </a:solidFill>
                <a:effectLst>
                  <a:outerShdw blurRad="38100" dist="38100" dir="2700000" algn="tl">
                    <a:srgbClr val="000000">
                      <a:alpha val="43137"/>
                    </a:srgbClr>
                  </a:outerShdw>
                </a:effectLst>
                <a:latin typeface="Bookman Old Style" pitchFamily="18" charset="0"/>
              </a:rPr>
              <a:t>The</a:t>
            </a:r>
            <a:r>
              <a:rPr lang="en-US" b="1" i="1" dirty="0" smtClean="0">
                <a:effectLst>
                  <a:outerShdw blurRad="38100" dist="38100" dir="2700000" algn="tl">
                    <a:srgbClr val="000000">
                      <a:alpha val="43137"/>
                    </a:srgbClr>
                  </a:outerShdw>
                </a:effectLst>
                <a:latin typeface="Bookman Old Style" pitchFamily="18" charset="0"/>
              </a:rPr>
              <a:t> </a:t>
            </a:r>
            <a:r>
              <a:rPr lang="en-US" b="1" i="1" dirty="0" smtClean="0">
                <a:solidFill>
                  <a:schemeClr val="accent2">
                    <a:lumMod val="50000"/>
                  </a:schemeClr>
                </a:solidFill>
                <a:effectLst>
                  <a:outerShdw blurRad="38100" dist="38100" dir="2700000" algn="tl">
                    <a:srgbClr val="000000">
                      <a:alpha val="43137"/>
                    </a:srgbClr>
                  </a:outerShdw>
                </a:effectLst>
                <a:latin typeface="Bookman Old Style" pitchFamily="18" charset="0"/>
              </a:rPr>
              <a:t>Statewide Network </a:t>
            </a:r>
            <a:endParaRPr lang="en-US" b="1" i="1" dirty="0">
              <a:solidFill>
                <a:schemeClr val="accent2">
                  <a:lumMod val="50000"/>
                </a:schemeClr>
              </a:solidFill>
              <a:effectLst>
                <a:outerShdw blurRad="38100" dist="38100" dir="2700000" algn="tl">
                  <a:srgbClr val="000000">
                    <a:alpha val="43137"/>
                  </a:srgbClr>
                </a:outerShdw>
              </a:effectLst>
              <a:latin typeface="Bookman Old Style" pitchFamily="18" charset="0"/>
            </a:endParaRPr>
          </a:p>
        </p:txBody>
      </p:sp>
      <p:sp>
        <p:nvSpPr>
          <p:cNvPr id="3" name="Content Placeholder 2"/>
          <p:cNvSpPr>
            <a:spLocks noGrp="1"/>
          </p:cNvSpPr>
          <p:nvPr>
            <p:ph sz="half" idx="4294967295"/>
          </p:nvPr>
        </p:nvSpPr>
        <p:spPr>
          <a:xfrm>
            <a:off x="0" y="1219200"/>
            <a:ext cx="3124200" cy="5486400"/>
          </a:xfrm>
          <a:ln w="38100">
            <a:solidFill>
              <a:schemeClr val="accent2">
                <a:lumMod val="50000"/>
              </a:schemeClr>
            </a:solidFill>
          </a:ln>
        </p:spPr>
        <p:txBody>
          <a:bodyPr>
            <a:normAutofit fontScale="25000" lnSpcReduction="20000"/>
          </a:bodyPr>
          <a:lstStyle/>
          <a:p>
            <a:pPr marL="0" indent="0">
              <a:buNone/>
            </a:pPr>
            <a:r>
              <a:rPr lang="en-US" sz="4900" b="1" u="sng" dirty="0" smtClean="0">
                <a:latin typeface="Cambria" pitchFamily="18" charset="0"/>
              </a:rPr>
              <a:t>Mathematics</a:t>
            </a:r>
          </a:p>
          <a:p>
            <a:pPr marL="0" indent="0">
              <a:buNone/>
            </a:pPr>
            <a:endParaRPr lang="en-US" sz="3100" b="1" u="sng" dirty="0" smtClean="0">
              <a:latin typeface="Cambria" pitchFamily="18" charset="0"/>
            </a:endParaRPr>
          </a:p>
          <a:p>
            <a:pPr>
              <a:spcBef>
                <a:spcPts val="0"/>
              </a:spcBef>
            </a:pPr>
            <a:r>
              <a:rPr lang="en-US" sz="3400" u="sng" dirty="0" smtClean="0"/>
              <a:t>ESC 2</a:t>
            </a:r>
            <a:r>
              <a:rPr lang="en-US" sz="3400" dirty="0" smtClean="0"/>
              <a:t>, Citizens for Educational Excellence, </a:t>
            </a:r>
            <a:r>
              <a:rPr lang="en-US" sz="3600" dirty="0"/>
              <a:t>Education to Employment Partners P-16 Council, </a:t>
            </a:r>
            <a:r>
              <a:rPr lang="en-US" sz="3400" dirty="0" smtClean="0"/>
              <a:t>TAMU-Corpus Christi, TAMU-Kingsville, Del Mar College, Coastal Bend College, Robstown ISD, Odem-Edroy ISD, Corpus Christi ISD, &amp; Calallen ISD.</a:t>
            </a:r>
          </a:p>
          <a:p>
            <a:pPr marL="0" indent="0">
              <a:spcBef>
                <a:spcPts val="0"/>
              </a:spcBef>
              <a:buNone/>
            </a:pPr>
            <a:endParaRPr lang="en-US" sz="3400" dirty="0" smtClean="0"/>
          </a:p>
          <a:p>
            <a:pPr>
              <a:spcBef>
                <a:spcPts val="0"/>
              </a:spcBef>
            </a:pPr>
            <a:r>
              <a:rPr lang="en-US" sz="3400" u="sng" dirty="0" smtClean="0"/>
              <a:t>ESC 9</a:t>
            </a:r>
            <a:r>
              <a:rPr lang="en-US" sz="3400" dirty="0" smtClean="0"/>
              <a:t>, Region 9 P-16 Council, Midwestern State University, Vernon College, Burkburnett ISD, Wichita Falls ISD, Iowa Park CISD, and Vernon ISD.</a:t>
            </a:r>
          </a:p>
          <a:p>
            <a:pPr marL="0" indent="0">
              <a:spcBef>
                <a:spcPts val="0"/>
              </a:spcBef>
              <a:buNone/>
            </a:pPr>
            <a:endParaRPr lang="en-US" sz="3400" dirty="0" smtClean="0"/>
          </a:p>
          <a:p>
            <a:pPr>
              <a:spcBef>
                <a:spcPts val="0"/>
              </a:spcBef>
            </a:pPr>
            <a:r>
              <a:rPr lang="en-US" sz="3400" u="sng" dirty="0" smtClean="0"/>
              <a:t>ESC 10</a:t>
            </a:r>
            <a:r>
              <a:rPr lang="en-US" sz="3400" dirty="0" smtClean="0"/>
              <a:t>, </a:t>
            </a:r>
            <a:r>
              <a:rPr lang="en-US" sz="3600" dirty="0"/>
              <a:t>North Texas Regional P-16 Council, University of North Texas , </a:t>
            </a:r>
            <a:r>
              <a:rPr lang="en-US" sz="3400" dirty="0" smtClean="0"/>
              <a:t>Dallas CCCD, Brookhaven College, Carrolton Farmers Branch ISD&amp; Dallas ISD.</a:t>
            </a:r>
          </a:p>
          <a:p>
            <a:pPr marL="0" indent="0">
              <a:spcBef>
                <a:spcPts val="0"/>
              </a:spcBef>
              <a:buNone/>
            </a:pPr>
            <a:endParaRPr lang="en-US" sz="3400" dirty="0" smtClean="0"/>
          </a:p>
          <a:p>
            <a:pPr>
              <a:spcBef>
                <a:spcPts val="0"/>
              </a:spcBef>
            </a:pPr>
            <a:r>
              <a:rPr lang="en-US" sz="3400" u="sng" dirty="0" smtClean="0"/>
              <a:t>ESC 12,</a:t>
            </a:r>
            <a:r>
              <a:rPr lang="en-US" sz="3400" dirty="0" smtClean="0"/>
              <a:t>  Heart of TX P-20 Council, McLennan Community College, Texas State Technical College, Waco ISD, La Vega ISD, Midway ISD, Robinson ISD, Rapoport Academy, Reicher Catholic School, &amp; Baylor University.</a:t>
            </a:r>
          </a:p>
          <a:p>
            <a:pPr marL="0" indent="0">
              <a:spcBef>
                <a:spcPts val="0"/>
              </a:spcBef>
              <a:buNone/>
            </a:pPr>
            <a:endParaRPr lang="en-US" sz="3400" u="sng" dirty="0" smtClean="0"/>
          </a:p>
          <a:p>
            <a:pPr>
              <a:spcBef>
                <a:spcPts val="0"/>
              </a:spcBef>
            </a:pPr>
            <a:r>
              <a:rPr lang="en-US" sz="3400" u="sng" dirty="0" smtClean="0"/>
              <a:t>ESC 15</a:t>
            </a:r>
            <a:r>
              <a:rPr lang="en-US" sz="3400" dirty="0" smtClean="0"/>
              <a:t>. San Angelo P-16+ Partnership, Howard College,  Angelo State University, San Angelo ISD &amp; TLC Charter School.</a:t>
            </a:r>
          </a:p>
          <a:p>
            <a:pPr marL="0" indent="0">
              <a:spcBef>
                <a:spcPts val="0"/>
              </a:spcBef>
              <a:buNone/>
            </a:pPr>
            <a:endParaRPr lang="en-US" sz="3400" dirty="0" smtClean="0"/>
          </a:p>
          <a:p>
            <a:pPr>
              <a:spcBef>
                <a:spcPts val="0"/>
              </a:spcBef>
            </a:pPr>
            <a:r>
              <a:rPr lang="en-US" sz="3400" u="sng" dirty="0" smtClean="0"/>
              <a:t>ESC 16</a:t>
            </a:r>
            <a:r>
              <a:rPr lang="en-US" sz="3400" dirty="0" smtClean="0"/>
              <a:t>, Panhandle P-16 Council, West Texas A&amp;M University, Amarillo College, Clarendon College, Frank Phillips College, Amarillo ISD, Borger ISD, &amp; Canyon ISD.</a:t>
            </a:r>
          </a:p>
          <a:p>
            <a:pPr marL="0" indent="0">
              <a:spcBef>
                <a:spcPts val="0"/>
              </a:spcBef>
              <a:buNone/>
            </a:pPr>
            <a:endParaRPr lang="en-US" sz="3400" dirty="0" smtClean="0"/>
          </a:p>
          <a:p>
            <a:pPr>
              <a:spcBef>
                <a:spcPts val="0"/>
              </a:spcBef>
            </a:pPr>
            <a:r>
              <a:rPr lang="en-US" sz="3400" u="sng" dirty="0" smtClean="0"/>
              <a:t>Region 20</a:t>
            </a:r>
            <a:r>
              <a:rPr lang="en-US" sz="3400" dirty="0" smtClean="0"/>
              <a:t>, P16 Plus Council of Greater Bexar County, UT-San Antonio, Alamo Colleges, Palo Alto College, &amp; Harlandale ISD.</a:t>
            </a:r>
            <a:endParaRPr lang="en-US" sz="3400" dirty="0"/>
          </a:p>
        </p:txBody>
      </p:sp>
      <p:sp>
        <p:nvSpPr>
          <p:cNvPr id="8" name="Content Placeholder 2"/>
          <p:cNvSpPr>
            <a:spLocks noGrp="1"/>
          </p:cNvSpPr>
          <p:nvPr>
            <p:ph sz="half" idx="4294967295"/>
          </p:nvPr>
        </p:nvSpPr>
        <p:spPr>
          <a:xfrm>
            <a:off x="6278563" y="1219200"/>
            <a:ext cx="2865437" cy="5486400"/>
          </a:xfrm>
          <a:ln w="38100">
            <a:solidFill>
              <a:schemeClr val="bg1">
                <a:lumMod val="50000"/>
              </a:schemeClr>
            </a:solidFill>
          </a:ln>
        </p:spPr>
        <p:txBody>
          <a:bodyPr>
            <a:normAutofit fontScale="70000" lnSpcReduction="20000"/>
          </a:bodyPr>
          <a:lstStyle/>
          <a:p>
            <a:pPr marL="0" indent="0">
              <a:spcBef>
                <a:spcPts val="0"/>
              </a:spcBef>
              <a:buNone/>
            </a:pPr>
            <a:r>
              <a:rPr lang="en-US" sz="2100" b="1" u="sng" dirty="0" smtClean="0">
                <a:latin typeface="Cambria" pitchFamily="18" charset="0"/>
              </a:rPr>
              <a:t>English Language Arts</a:t>
            </a:r>
          </a:p>
          <a:p>
            <a:pPr marL="0" indent="0">
              <a:spcBef>
                <a:spcPts val="0"/>
              </a:spcBef>
              <a:buNone/>
            </a:pPr>
            <a:endParaRPr lang="en-US" sz="1600" b="1" u="sng" dirty="0" smtClean="0">
              <a:latin typeface="Cambria" pitchFamily="18" charset="0"/>
            </a:endParaRPr>
          </a:p>
          <a:p>
            <a:pPr>
              <a:spcBef>
                <a:spcPts val="0"/>
              </a:spcBef>
            </a:pPr>
            <a:r>
              <a:rPr lang="en-US" sz="1500" u="sng" dirty="0" smtClean="0"/>
              <a:t>ESC 6</a:t>
            </a:r>
            <a:r>
              <a:rPr lang="en-US" sz="1500" dirty="0" smtClean="0"/>
              <a:t>, </a:t>
            </a:r>
            <a:r>
              <a:rPr lang="en-US" sz="1600" dirty="0">
                <a:latin typeface="Cambria" pitchFamily="18" charset="0"/>
              </a:rPr>
              <a:t>Sam Houston State University  P-16 Council </a:t>
            </a:r>
            <a:r>
              <a:rPr lang="en-US" sz="1600" dirty="0" smtClean="0">
                <a:latin typeface="Cambria" pitchFamily="18" charset="0"/>
              </a:rPr>
              <a:t>, </a:t>
            </a:r>
            <a:r>
              <a:rPr lang="en-US" sz="1500" dirty="0" smtClean="0"/>
              <a:t>Sam Houston State University, Lone Star College System, Huntsville ISD, &amp; Sam Houston State University Regional P-16 Council (Huntsville).</a:t>
            </a:r>
          </a:p>
          <a:p>
            <a:pPr marL="0" indent="0">
              <a:spcBef>
                <a:spcPts val="0"/>
              </a:spcBef>
              <a:buNone/>
            </a:pPr>
            <a:endParaRPr lang="en-US" sz="1500" dirty="0" smtClean="0"/>
          </a:p>
          <a:p>
            <a:pPr>
              <a:spcBef>
                <a:spcPts val="0"/>
              </a:spcBef>
            </a:pPr>
            <a:r>
              <a:rPr lang="en-US" sz="1500" u="sng" dirty="0"/>
              <a:t>ESC 9</a:t>
            </a:r>
            <a:r>
              <a:rPr lang="en-US" sz="1500" dirty="0"/>
              <a:t>, </a:t>
            </a:r>
            <a:r>
              <a:rPr lang="en-US" sz="1600" dirty="0"/>
              <a:t>Region 9 P-16 Council, </a:t>
            </a:r>
            <a:r>
              <a:rPr lang="en-US" sz="1500" dirty="0" smtClean="0"/>
              <a:t>Midwestern </a:t>
            </a:r>
            <a:r>
              <a:rPr lang="en-US" sz="1500" dirty="0"/>
              <a:t>State University, Vernon College, Burkburnett ISD, </a:t>
            </a:r>
            <a:r>
              <a:rPr lang="en-US" sz="1500" dirty="0" smtClean="0"/>
              <a:t>Vernon ISD, Iowa Park CISD, Windthorst ISD, &amp; </a:t>
            </a:r>
            <a:r>
              <a:rPr lang="en-US" sz="1500" dirty="0"/>
              <a:t>Wichita Falls </a:t>
            </a:r>
            <a:r>
              <a:rPr lang="en-US" sz="1500" dirty="0" smtClean="0"/>
              <a:t>ISD.</a:t>
            </a:r>
          </a:p>
          <a:p>
            <a:pPr marL="0" indent="0">
              <a:spcBef>
                <a:spcPts val="0"/>
              </a:spcBef>
              <a:buNone/>
            </a:pPr>
            <a:endParaRPr lang="en-US" sz="1500" dirty="0" smtClean="0"/>
          </a:p>
          <a:p>
            <a:pPr>
              <a:spcBef>
                <a:spcPts val="0"/>
              </a:spcBef>
            </a:pPr>
            <a:r>
              <a:rPr lang="en-US" sz="1500" u="sng" dirty="0" smtClean="0"/>
              <a:t>ESC 11</a:t>
            </a:r>
            <a:r>
              <a:rPr lang="en-US" sz="1500" dirty="0" smtClean="0"/>
              <a:t>, </a:t>
            </a:r>
            <a:r>
              <a:rPr lang="en-US" sz="1600" dirty="0"/>
              <a:t>North Texas Regional P-16 Council, </a:t>
            </a:r>
            <a:r>
              <a:rPr lang="en-US" sz="1500" dirty="0" smtClean="0"/>
              <a:t>Tarleton State University,  Hill College, Burleson ISD, Cleburne ISD, Godley ISD, &amp; Joshua ISD.</a:t>
            </a:r>
          </a:p>
          <a:p>
            <a:pPr marL="0" indent="0">
              <a:spcBef>
                <a:spcPts val="0"/>
              </a:spcBef>
              <a:buNone/>
            </a:pPr>
            <a:endParaRPr lang="en-US" sz="1500" dirty="0" smtClean="0"/>
          </a:p>
          <a:p>
            <a:pPr>
              <a:spcBef>
                <a:spcPts val="0"/>
              </a:spcBef>
            </a:pPr>
            <a:r>
              <a:rPr lang="en-US" sz="1500" u="sng" dirty="0" smtClean="0"/>
              <a:t>ESC 12</a:t>
            </a:r>
            <a:r>
              <a:rPr lang="en-US" sz="1500" dirty="0" smtClean="0"/>
              <a:t>, Heart of TX P-20 Council, McLennan Community College, Texas State Technical College, Waco ISD, La Vega ISD, Midway ISD, Robinson ISD,  Rapoport Academy, Reicher Catholic School, West Midway &amp; Baylor University.</a:t>
            </a:r>
          </a:p>
          <a:p>
            <a:pPr marL="0" indent="0">
              <a:spcBef>
                <a:spcPts val="0"/>
              </a:spcBef>
              <a:buNone/>
            </a:pPr>
            <a:endParaRPr lang="en-US" sz="1500" dirty="0"/>
          </a:p>
          <a:p>
            <a:pPr>
              <a:spcBef>
                <a:spcPts val="0"/>
              </a:spcBef>
            </a:pPr>
            <a:r>
              <a:rPr lang="en-US" sz="1500" u="sng" dirty="0" smtClean="0"/>
              <a:t>ESC 15</a:t>
            </a:r>
            <a:r>
              <a:rPr lang="en-US" sz="1500" dirty="0" smtClean="0"/>
              <a:t>, San Angelo P-16+ Partnership, Howard College,  Angelo State University, Eden CISD, Wall ISD &amp; San Angelo ISD.</a:t>
            </a:r>
            <a:r>
              <a:rPr lang="en-US" sz="1500" u="sng" dirty="0" smtClean="0"/>
              <a:t> </a:t>
            </a:r>
          </a:p>
          <a:p>
            <a:pPr marL="0" indent="0">
              <a:spcBef>
                <a:spcPts val="0"/>
              </a:spcBef>
              <a:buNone/>
            </a:pPr>
            <a:endParaRPr lang="en-US" sz="1500" u="sng" dirty="0" smtClean="0"/>
          </a:p>
          <a:p>
            <a:pPr>
              <a:spcBef>
                <a:spcPts val="0"/>
              </a:spcBef>
            </a:pPr>
            <a:r>
              <a:rPr lang="en-US" sz="1500" u="sng" dirty="0" smtClean="0"/>
              <a:t>Region 20</a:t>
            </a:r>
            <a:r>
              <a:rPr lang="en-US" sz="1500" dirty="0" smtClean="0"/>
              <a:t>, P16 Plus Council of Greater Bexar County, UT-San Antonio, Alamo Colleges, Palo Alto College, &amp; Harlandale ISD.</a:t>
            </a:r>
          </a:p>
          <a:p>
            <a:pPr>
              <a:spcBef>
                <a:spcPts val="0"/>
              </a:spcBef>
            </a:pPr>
            <a:endParaRPr lang="en-US" sz="1500" dirty="0" smtClean="0">
              <a:latin typeface="Cambria" pitchFamily="18" charset="0"/>
            </a:endParaRPr>
          </a:p>
          <a:p>
            <a:pPr>
              <a:spcBef>
                <a:spcPts val="0"/>
              </a:spcBef>
            </a:pPr>
            <a:endParaRPr lang="en-US" sz="1500" dirty="0" smtClean="0">
              <a:latin typeface="Cambria" pitchFamily="18" charset="0"/>
            </a:endParaRPr>
          </a:p>
        </p:txBody>
      </p:sp>
      <p:sp>
        <p:nvSpPr>
          <p:cNvPr id="9" name="Content Placeholder 2"/>
          <p:cNvSpPr>
            <a:spLocks noGrp="1"/>
          </p:cNvSpPr>
          <p:nvPr>
            <p:ph sz="half" idx="4294967295"/>
          </p:nvPr>
        </p:nvSpPr>
        <p:spPr>
          <a:xfrm>
            <a:off x="3416435" y="1988141"/>
            <a:ext cx="2559050" cy="2590800"/>
          </a:xfrm>
          <a:ln w="38100">
            <a:solidFill>
              <a:schemeClr val="tx1">
                <a:lumMod val="85000"/>
                <a:lumOff val="15000"/>
              </a:schemeClr>
            </a:solidFill>
          </a:ln>
        </p:spPr>
        <p:txBody>
          <a:bodyPr>
            <a:normAutofit fontScale="92500" lnSpcReduction="10000"/>
          </a:bodyPr>
          <a:lstStyle/>
          <a:p>
            <a:pPr marL="0" indent="0">
              <a:spcBef>
                <a:spcPts val="0"/>
              </a:spcBef>
              <a:buNone/>
            </a:pPr>
            <a:r>
              <a:rPr lang="en-US" sz="1600" b="1" u="sng" dirty="0" smtClean="0">
                <a:latin typeface="Cambria" pitchFamily="18" charset="0"/>
              </a:rPr>
              <a:t>Science</a:t>
            </a:r>
          </a:p>
          <a:p>
            <a:r>
              <a:rPr lang="en-US" sz="1200" u="sng" dirty="0" smtClean="0">
                <a:latin typeface="Cambria" pitchFamily="18" charset="0"/>
              </a:rPr>
              <a:t>ESC </a:t>
            </a:r>
            <a:r>
              <a:rPr lang="en-US" sz="1200" u="sng" dirty="0">
                <a:latin typeface="Cambria" pitchFamily="18" charset="0"/>
              </a:rPr>
              <a:t>1</a:t>
            </a:r>
            <a:r>
              <a:rPr lang="en-US" sz="1200" dirty="0">
                <a:latin typeface="Cambria" pitchFamily="18" charset="0"/>
              </a:rPr>
              <a:t>, Upper Rio Grande Valley P-16, UT-Pan Am, South Texas  College, </a:t>
            </a:r>
            <a:r>
              <a:rPr lang="en-US" sz="1200" dirty="0" smtClean="0">
                <a:latin typeface="Cambria" pitchFamily="18" charset="0"/>
              </a:rPr>
              <a:t>South Texas ISD, Missions ISD, Weslaco ISD, McAllen ISD, &amp; </a:t>
            </a:r>
            <a:r>
              <a:rPr lang="en-US" sz="1200" dirty="0">
                <a:latin typeface="Cambria" pitchFamily="18" charset="0"/>
              </a:rPr>
              <a:t>Pharr San Juan Alamo </a:t>
            </a:r>
            <a:r>
              <a:rPr lang="en-US" sz="1200" dirty="0" smtClean="0">
                <a:latin typeface="Cambria" pitchFamily="18" charset="0"/>
              </a:rPr>
              <a:t>ISD.</a:t>
            </a:r>
          </a:p>
          <a:p>
            <a:pPr marL="0" indent="0">
              <a:buNone/>
            </a:pPr>
            <a:endParaRPr lang="en-US" sz="1200" dirty="0">
              <a:latin typeface="Cambria" pitchFamily="18" charset="0"/>
            </a:endParaRPr>
          </a:p>
          <a:p>
            <a:r>
              <a:rPr lang="en-US" sz="1200" u="sng" dirty="0">
                <a:latin typeface="Cambria" pitchFamily="18" charset="0"/>
              </a:rPr>
              <a:t>ESC 10</a:t>
            </a:r>
            <a:r>
              <a:rPr lang="en-US" sz="1200" dirty="0">
                <a:latin typeface="Cambria" pitchFamily="18" charset="0"/>
              </a:rPr>
              <a:t>, North Texas Regional P-16 Council, University of North Texas </a:t>
            </a:r>
            <a:r>
              <a:rPr lang="en-US" sz="1200" dirty="0" smtClean="0">
                <a:latin typeface="Cambria" pitchFamily="18" charset="0"/>
              </a:rPr>
              <a:t>, </a:t>
            </a:r>
            <a:r>
              <a:rPr lang="en-US" sz="1200" dirty="0">
                <a:latin typeface="Cambria" pitchFamily="18" charset="0"/>
              </a:rPr>
              <a:t>Dallas CCCD, Brookhaven </a:t>
            </a:r>
            <a:r>
              <a:rPr lang="en-US" sz="1200" dirty="0" smtClean="0">
                <a:latin typeface="Cambria" pitchFamily="18" charset="0"/>
              </a:rPr>
              <a:t>College, Carrolton  Farmers Branch &amp; </a:t>
            </a:r>
            <a:r>
              <a:rPr lang="en-US" sz="1200" dirty="0">
                <a:latin typeface="Cambria" pitchFamily="18" charset="0"/>
              </a:rPr>
              <a:t>Dallas </a:t>
            </a:r>
            <a:r>
              <a:rPr lang="en-US" sz="1200" dirty="0" smtClean="0">
                <a:latin typeface="Cambria" pitchFamily="18" charset="0"/>
              </a:rPr>
              <a:t>ISD</a:t>
            </a:r>
            <a:r>
              <a:rPr lang="en-US" sz="1200" u="sng" dirty="0" smtClean="0">
                <a:latin typeface="Cambria" pitchFamily="18" charset="0"/>
              </a:rPr>
              <a:t>.</a:t>
            </a:r>
            <a:endParaRPr lang="en-US" sz="1200" u="sng" dirty="0">
              <a:latin typeface="Cambria" pitchFamily="18" charset="0"/>
            </a:endParaRPr>
          </a:p>
          <a:p>
            <a:endParaRPr lang="en-US" sz="1400" dirty="0" smtClean="0">
              <a:latin typeface="Cambria" pitchFamily="18" charset="0"/>
            </a:endParaRPr>
          </a:p>
        </p:txBody>
      </p:sp>
      <p:sp>
        <p:nvSpPr>
          <p:cNvPr id="10" name="Content Placeholder 2"/>
          <p:cNvSpPr>
            <a:spLocks noGrp="1"/>
          </p:cNvSpPr>
          <p:nvPr>
            <p:ph sz="half" idx="4294967295"/>
          </p:nvPr>
        </p:nvSpPr>
        <p:spPr>
          <a:xfrm>
            <a:off x="3439376" y="4834056"/>
            <a:ext cx="2559050" cy="1371600"/>
          </a:xfrm>
          <a:ln w="38100">
            <a:solidFill>
              <a:srgbClr val="78823A"/>
            </a:solidFill>
          </a:ln>
        </p:spPr>
        <p:txBody>
          <a:bodyPr>
            <a:normAutofit fontScale="92500" lnSpcReduction="20000"/>
          </a:bodyPr>
          <a:lstStyle/>
          <a:p>
            <a:pPr marL="0" indent="0">
              <a:spcBef>
                <a:spcPts val="0"/>
              </a:spcBef>
              <a:buNone/>
            </a:pPr>
            <a:r>
              <a:rPr lang="en-US" sz="1600" b="1" u="sng" dirty="0" smtClean="0">
                <a:latin typeface="Cambria" pitchFamily="18" charset="0"/>
              </a:rPr>
              <a:t>College Awareness</a:t>
            </a:r>
          </a:p>
          <a:p>
            <a:pPr marL="0" indent="0">
              <a:spcBef>
                <a:spcPts val="0"/>
              </a:spcBef>
              <a:buNone/>
            </a:pPr>
            <a:endParaRPr lang="en-US" sz="1600" b="1" u="sng" dirty="0" smtClean="0">
              <a:latin typeface="Cambria" pitchFamily="18" charset="0"/>
            </a:endParaRPr>
          </a:p>
          <a:p>
            <a:r>
              <a:rPr lang="en-US" sz="1200" u="sng" dirty="0" smtClean="0">
                <a:latin typeface="Cambria" pitchFamily="18" charset="0"/>
              </a:rPr>
              <a:t>ESC </a:t>
            </a:r>
            <a:r>
              <a:rPr lang="en-US" sz="1200" u="sng" dirty="0">
                <a:latin typeface="Cambria" pitchFamily="18" charset="0"/>
              </a:rPr>
              <a:t>7</a:t>
            </a:r>
            <a:r>
              <a:rPr lang="en-US" sz="1200" dirty="0">
                <a:latin typeface="Cambria" pitchFamily="18" charset="0"/>
              </a:rPr>
              <a:t>, </a:t>
            </a:r>
            <a:r>
              <a:rPr lang="en-US" sz="1200" dirty="0" smtClean="0">
                <a:latin typeface="Cambria" pitchFamily="18" charset="0"/>
              </a:rPr>
              <a:t> Deep East Texas P-16 Council/Stephen F. Austin University, Kilgore </a:t>
            </a:r>
            <a:r>
              <a:rPr lang="en-US" sz="1200" dirty="0">
                <a:latin typeface="Cambria" pitchFamily="18" charset="0"/>
              </a:rPr>
              <a:t>College</a:t>
            </a:r>
            <a:r>
              <a:rPr lang="en-US" sz="1200" dirty="0" smtClean="0">
                <a:latin typeface="Cambria" pitchFamily="18" charset="0"/>
              </a:rPr>
              <a:t>, </a:t>
            </a:r>
            <a:r>
              <a:rPr lang="en-US" sz="1200" dirty="0">
                <a:latin typeface="Cambria" pitchFamily="18" charset="0"/>
              </a:rPr>
              <a:t>Kilgore </a:t>
            </a:r>
            <a:r>
              <a:rPr lang="en-US" sz="1200" dirty="0" smtClean="0">
                <a:latin typeface="Cambria" pitchFamily="18" charset="0"/>
              </a:rPr>
              <a:t>ISD, Panola Charter, &amp; Tyler Junior College.</a:t>
            </a:r>
            <a:endParaRPr lang="en-US" sz="1200" dirty="0">
              <a:latin typeface="Cambria" pitchFamily="18" charset="0"/>
            </a:endParaRPr>
          </a:p>
          <a:p>
            <a:endParaRPr lang="en-US" sz="1400" dirty="0" smtClean="0">
              <a:latin typeface="Cambria" pitchFamily="18" charset="0"/>
            </a:endParaRPr>
          </a:p>
          <a:p>
            <a:endParaRPr lang="en-US" sz="1400" dirty="0" smtClean="0">
              <a:latin typeface="Cambria"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8903"/>
          <a:stretch/>
        </p:blipFill>
        <p:spPr>
          <a:xfrm>
            <a:off x="3467099" y="575412"/>
            <a:ext cx="2209802" cy="875859"/>
          </a:xfrm>
          <a:prstGeom prst="rect">
            <a:avLst/>
          </a:prstGeom>
        </p:spPr>
      </p:pic>
      <p:grpSp>
        <p:nvGrpSpPr>
          <p:cNvPr id="12" name="Group 11"/>
          <p:cNvGrpSpPr/>
          <p:nvPr/>
        </p:nvGrpSpPr>
        <p:grpSpPr>
          <a:xfrm>
            <a:off x="0" y="6629400"/>
            <a:ext cx="9144000" cy="280951"/>
            <a:chOff x="0" y="6629400"/>
            <a:chExt cx="9144000" cy="280951"/>
          </a:xfrm>
        </p:grpSpPr>
        <p:grpSp>
          <p:nvGrpSpPr>
            <p:cNvPr id="13" name="Group 12"/>
            <p:cNvGrpSpPr/>
            <p:nvPr/>
          </p:nvGrpSpPr>
          <p:grpSpPr>
            <a:xfrm>
              <a:off x="0" y="6629400"/>
              <a:ext cx="9144000" cy="228602"/>
              <a:chOff x="0" y="6629400"/>
              <a:chExt cx="9144000" cy="228602"/>
            </a:xfrm>
          </p:grpSpPr>
          <p:sp>
            <p:nvSpPr>
              <p:cNvPr id="15" name="Rectangle 14"/>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Rectangle 16"/>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4" name="Rectangle 3"/>
          <p:cNvSpPr/>
          <p:nvPr/>
        </p:nvSpPr>
        <p:spPr>
          <a:xfrm>
            <a:off x="4267200" y="1312771"/>
            <a:ext cx="859531" cy="276999"/>
          </a:xfrm>
          <a:prstGeom prst="rect">
            <a:avLst/>
          </a:prstGeom>
        </p:spPr>
        <p:txBody>
          <a:bodyPr wrap="none">
            <a:spAutoFit/>
          </a:bodyPr>
          <a:lstStyle/>
          <a:p>
            <a:r>
              <a:rPr lang="en-US" sz="1200" dirty="0" smtClean="0">
                <a:solidFill>
                  <a:prstClr val="black"/>
                </a:solidFill>
              </a:rPr>
              <a:t>2013-2014</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1070770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6629400"/>
            <a:ext cx="9144000" cy="280951"/>
            <a:chOff x="0" y="6629400"/>
            <a:chExt cx="9144000" cy="280951"/>
          </a:xfrm>
        </p:grpSpPr>
        <p:grpSp>
          <p:nvGrpSpPr>
            <p:cNvPr id="48"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3" name="Title 2"/>
          <p:cNvSpPr>
            <a:spLocks noGrp="1"/>
          </p:cNvSpPr>
          <p:nvPr>
            <p:ph type="title"/>
          </p:nvPr>
        </p:nvSpPr>
        <p:spPr/>
        <p:txBody>
          <a:bodyPr/>
          <a:lstStyle/>
          <a:p>
            <a:r>
              <a:rPr lang="en-US" dirty="0" smtClean="0"/>
              <a:t>Critical Conversations about Vertical Alignment Math, Region 20, 2012-13</a:t>
            </a:r>
            <a:endParaRPr lang="en-US" dirty="0"/>
          </a:p>
        </p:txBody>
      </p:sp>
      <p:sp>
        <p:nvSpPr>
          <p:cNvPr id="4" name="Text Placeholder 3"/>
          <p:cNvSpPr>
            <a:spLocks noGrp="1"/>
          </p:cNvSpPr>
          <p:nvPr>
            <p:ph type="body" idx="1"/>
          </p:nvPr>
        </p:nvSpPr>
        <p:spPr/>
        <p:txBody>
          <a:bodyPr/>
          <a:lstStyle/>
          <a:p>
            <a:endParaRPr lang="en-US" dirty="0"/>
          </a:p>
        </p:txBody>
      </p:sp>
      <p:graphicFrame>
        <p:nvGraphicFramePr>
          <p:cNvPr id="19" name="Content Placeholder 18"/>
          <p:cNvGraphicFramePr>
            <a:graphicFrameLocks noGrp="1"/>
          </p:cNvGraphicFramePr>
          <p:nvPr>
            <p:ph sz="half" idx="2"/>
            <p:extLst>
              <p:ext uri="{D42A27DB-BD31-4B8C-83A1-F6EECF244321}">
                <p14:modId xmlns:p14="http://schemas.microsoft.com/office/powerpoint/2010/main" val="1844060295"/>
              </p:ext>
            </p:extLst>
          </p:nvPr>
        </p:nvGraphicFramePr>
        <p:xfrm>
          <a:off x="866775" y="3248025"/>
          <a:ext cx="3636963" cy="2771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p:cNvSpPr>
            <a:spLocks noGrp="1"/>
          </p:cNvSpPr>
          <p:nvPr>
            <p:ph type="body" sz="quarter" idx="3"/>
          </p:nvPr>
        </p:nvSpPr>
        <p:spPr/>
        <p:txBody>
          <a:bodyPr/>
          <a:lstStyle/>
          <a:p>
            <a:r>
              <a:rPr lang="en-US" dirty="0" smtClean="0"/>
              <a:t>Results</a:t>
            </a:r>
            <a:endParaRPr lang="en-US" dirty="0"/>
          </a:p>
        </p:txBody>
      </p:sp>
      <p:sp>
        <p:nvSpPr>
          <p:cNvPr id="2" name="Content Placeholder 1"/>
          <p:cNvSpPr>
            <a:spLocks noGrp="1"/>
          </p:cNvSpPr>
          <p:nvPr>
            <p:ph sz="quarter" idx="4"/>
          </p:nvPr>
        </p:nvSpPr>
        <p:spPr/>
        <p:txBody>
          <a:bodyPr>
            <a:normAutofit fontScale="77500" lnSpcReduction="20000"/>
          </a:bodyPr>
          <a:lstStyle/>
          <a:p>
            <a:r>
              <a:rPr lang="en-US" sz="2000" dirty="0" smtClean="0"/>
              <a:t>Secondary alignment to TEKS was strong in comparing real numbers and weak in defining and giving examples of complex numbers.</a:t>
            </a:r>
          </a:p>
          <a:p>
            <a:r>
              <a:rPr lang="en-US" sz="2000" dirty="0" smtClean="0"/>
              <a:t>Post-secondary alignment to CCRS was strong in numeric reasoning and number operations.</a:t>
            </a:r>
          </a:p>
          <a:p>
            <a:r>
              <a:rPr lang="en-US" sz="2000" dirty="0" smtClean="0"/>
              <a:t>There is need for work with complex number and the number system.</a:t>
            </a:r>
          </a:p>
          <a:p>
            <a:endParaRPr lang="en-US" sz="2000" dirty="0" smtClean="0"/>
          </a:p>
          <a:p>
            <a:endParaRPr lang="en-US" dirty="0"/>
          </a:p>
        </p:txBody>
      </p:sp>
      <p:sp>
        <p:nvSpPr>
          <p:cNvPr id="12" name="Rectangle 11"/>
          <p:cNvSpPr/>
          <p:nvPr/>
        </p:nvSpPr>
        <p:spPr>
          <a:xfrm>
            <a:off x="990600" y="2385885"/>
            <a:ext cx="2971800"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ctr"/>
            <a:r>
              <a:rPr lang="en-US" sz="2800" b="1" dirty="0" smtClean="0">
                <a:ln w="10541" cmpd="sng">
                  <a:noFill/>
                  <a:prstDash val="solid"/>
                </a:ln>
                <a:solidFill>
                  <a:schemeClr val="accent1">
                    <a:lumMod val="50000"/>
                  </a:schemeClr>
                </a:solidFill>
              </a:rPr>
              <a:t>TEKS/CCRS Alignment</a:t>
            </a:r>
            <a:endParaRPr lang="en-US" sz="2800" b="1" dirty="0">
              <a:ln w="10541" cmpd="sng">
                <a:noFill/>
                <a:prstDash val="solid"/>
              </a:ln>
              <a:solidFill>
                <a:schemeClr val="accent1">
                  <a:lumMod val="50000"/>
                </a:schemeClr>
              </a:solidFill>
            </a:endParaRPr>
          </a:p>
        </p:txBody>
      </p:sp>
      <p:sp>
        <p:nvSpPr>
          <p:cNvPr id="7" name="Slide Number Placeholder 6"/>
          <p:cNvSpPr>
            <a:spLocks noGrp="1"/>
          </p:cNvSpPr>
          <p:nvPr>
            <p:ph type="sldNum" sz="quarter" idx="12"/>
          </p:nvPr>
        </p:nvSpPr>
        <p:spPr/>
        <p:txBody>
          <a:bodyPr/>
          <a:lstStyle/>
          <a:p>
            <a:fld id="{A79836AA-2E5C-4B78-BCFE-529AC8470618}" type="slidenum">
              <a:rPr lang="en-US" smtClean="0"/>
              <a:pPr/>
              <a:t>14</a:t>
            </a:fld>
            <a:endParaRPr lang="en-US" dirty="0"/>
          </a:p>
        </p:txBody>
      </p:sp>
      <p:sp>
        <p:nvSpPr>
          <p:cNvPr id="6" name="Footer Placeholder 5"/>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2604118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6629400"/>
            <a:ext cx="9144000" cy="280951"/>
            <a:chOff x="0" y="6629400"/>
            <a:chExt cx="9144000" cy="280951"/>
          </a:xfrm>
        </p:grpSpPr>
        <p:grpSp>
          <p:nvGrpSpPr>
            <p:cNvPr id="48"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5" name="Text Placeholder 4"/>
          <p:cNvSpPr>
            <a:spLocks noGrp="1"/>
          </p:cNvSpPr>
          <p:nvPr>
            <p:ph type="body" idx="1"/>
          </p:nvPr>
        </p:nvSpPr>
        <p:spPr>
          <a:xfrm>
            <a:off x="978886" y="2492869"/>
            <a:ext cx="3636979" cy="759290"/>
          </a:xfrm>
        </p:spPr>
        <p:txBody>
          <a:bodyPr/>
          <a:lstStyle/>
          <a:p>
            <a:endParaRPr lang="en-US" dirty="0"/>
          </a:p>
        </p:txBody>
      </p:sp>
      <p:sp>
        <p:nvSpPr>
          <p:cNvPr id="2" name="Content Placeholder 1"/>
          <p:cNvSpPr>
            <a:spLocks noGrp="1"/>
          </p:cNvSpPr>
          <p:nvPr>
            <p:ph sz="half" idx="2"/>
          </p:nvPr>
        </p:nvSpPr>
        <p:spPr>
          <a:xfrm>
            <a:off x="866441" y="3248040"/>
            <a:ext cx="3553159" cy="2773909"/>
          </a:xfrm>
        </p:spPr>
        <p:txBody>
          <a:bodyPr>
            <a:normAutofit/>
          </a:bodyPr>
          <a:lstStyle/>
          <a:p>
            <a:endParaRPr lang="en-US" dirty="0"/>
          </a:p>
          <a:p>
            <a:endParaRPr lang="en-US" dirty="0"/>
          </a:p>
          <a:p>
            <a:endParaRPr lang="en-US" dirty="0"/>
          </a:p>
        </p:txBody>
      </p:sp>
      <p:sp>
        <p:nvSpPr>
          <p:cNvPr id="6" name="Text Placeholder 5"/>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noAutofit/>
          </a:bodyPr>
          <a:lstStyle/>
          <a:p>
            <a:r>
              <a:rPr lang="en-US" dirty="0" smtClean="0"/>
              <a:t>Year 2:  Product Outcomes</a:t>
            </a:r>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US" dirty="0" smtClean="0"/>
              <a:t>Interactive Notebook for Math Concepts</a:t>
            </a:r>
          </a:p>
          <a:p>
            <a:r>
              <a:rPr lang="en-US" dirty="0" smtClean="0"/>
              <a:t>College Readiness Survey</a:t>
            </a:r>
          </a:p>
          <a:p>
            <a:r>
              <a:rPr lang="en-US" dirty="0" smtClean="0"/>
              <a:t>College Readiness Outreach</a:t>
            </a:r>
          </a:p>
          <a:p>
            <a:r>
              <a:rPr lang="en-US" dirty="0"/>
              <a:t>Literacy Support Guide for Math </a:t>
            </a:r>
            <a:r>
              <a:rPr lang="en-US" dirty="0" smtClean="0"/>
              <a:t>Teachers</a:t>
            </a:r>
          </a:p>
          <a:p>
            <a:r>
              <a:rPr lang="en-US" dirty="0" smtClean="0"/>
              <a:t>Professional Development Training for AVATAR in Region 20</a:t>
            </a:r>
          </a:p>
          <a:p>
            <a:endParaRPr lang="en-US" dirty="0"/>
          </a:p>
        </p:txBody>
      </p:sp>
      <p:pic>
        <p:nvPicPr>
          <p:cNvPr id="2050" name="Picture 2" descr="Tessa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65" y="2286000"/>
            <a:ext cx="3763468" cy="21256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6441" y="438070"/>
            <a:ext cx="6477000" cy="1569660"/>
          </a:xfrm>
          <a:prstGeom prst="rect">
            <a:avLst/>
          </a:prstGeom>
          <a:noFill/>
        </p:spPr>
        <p:txBody>
          <a:bodyPr wrap="square" rtlCol="0">
            <a:spAutoFit/>
          </a:bodyPr>
          <a:lstStyle/>
          <a:p>
            <a:r>
              <a:rPr lang="en-US" sz="3200" dirty="0" smtClean="0">
                <a:solidFill>
                  <a:schemeClr val="bg1"/>
                </a:solidFill>
              </a:rPr>
              <a:t>Math Product Outcomes from Study of Vertical Alignment, Region 20, 2013-14</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A79836AA-2E5C-4B78-BCFE-529AC8470618}" type="slidenum">
              <a:rPr lang="en-US" smtClean="0"/>
              <a:pPr/>
              <a:t>15</a:t>
            </a:fld>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3771803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The Interactive Math Journals Project in Region 16, 2012-14</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5740" y="2459448"/>
            <a:ext cx="6905961" cy="2997199"/>
          </a:xfrm>
        </p:spPr>
        <p:txBody>
          <a:bodyPr>
            <a:normAutofit fontScale="25000" lnSpcReduction="20000"/>
          </a:bodyPr>
          <a:lstStyle/>
          <a:p>
            <a:r>
              <a:rPr lang="en-US" sz="6400" dirty="0" smtClean="0"/>
              <a:t>Narrowed focus of high school mathematics team to Algebra II and Pre-Calculus</a:t>
            </a:r>
          </a:p>
          <a:p>
            <a:r>
              <a:rPr lang="en-US" sz="6400" dirty="0" smtClean="0"/>
              <a:t>Reviewed textbooks, syllabi, and exams of algebra courses offered at the regional colleges and university</a:t>
            </a:r>
          </a:p>
          <a:p>
            <a:r>
              <a:rPr lang="en-US" sz="6400" dirty="0" smtClean="0"/>
              <a:t>Created </a:t>
            </a:r>
            <a:r>
              <a:rPr lang="en-US" sz="6400" dirty="0"/>
              <a:t>list of topics from Algebra II that students need </a:t>
            </a:r>
            <a:r>
              <a:rPr lang="en-US" sz="6400" dirty="0" smtClean="0"/>
              <a:t>to </a:t>
            </a:r>
            <a:r>
              <a:rPr lang="en-US" sz="6400" dirty="0"/>
              <a:t>be successful in College </a:t>
            </a:r>
            <a:r>
              <a:rPr lang="en-US" sz="6400" dirty="0" smtClean="0"/>
              <a:t>Algebra along with a list of soft skills needed.</a:t>
            </a:r>
          </a:p>
          <a:p>
            <a:r>
              <a:rPr lang="en-US" sz="6400" dirty="0" smtClean="0"/>
              <a:t>Provided for use in Algebra II an interactive journal formatted to provide in-depth </a:t>
            </a:r>
            <a:r>
              <a:rPr lang="en-US" sz="6400" dirty="0"/>
              <a:t>information about basic skills that </a:t>
            </a:r>
            <a:r>
              <a:rPr lang="en-US" sz="6400" dirty="0" smtClean="0"/>
              <a:t>were </a:t>
            </a:r>
            <a:r>
              <a:rPr lang="en-US" sz="6400" dirty="0"/>
              <a:t>cross-referenced to </a:t>
            </a:r>
            <a:r>
              <a:rPr lang="en-US" sz="6400" dirty="0" smtClean="0"/>
              <a:t>exam </a:t>
            </a:r>
            <a:r>
              <a:rPr lang="en-US" sz="6400" dirty="0"/>
              <a:t>problems in College </a:t>
            </a:r>
            <a:r>
              <a:rPr lang="en-US" sz="6400" dirty="0" smtClean="0"/>
              <a:t>Algebra and space for taking reflective notes</a:t>
            </a:r>
          </a:p>
          <a:p>
            <a:r>
              <a:rPr lang="en-US" sz="6400" dirty="0" smtClean="0"/>
              <a:t>Asked students to use the interactive notebook as living documents, </a:t>
            </a:r>
            <a:r>
              <a:rPr lang="en-US" sz="6400" dirty="0"/>
              <a:t>practical, durable and attractive enough </a:t>
            </a:r>
            <a:r>
              <a:rPr lang="en-US" sz="6400" dirty="0" smtClean="0"/>
              <a:t>to keep, refer to in college, and share with VAT members.</a:t>
            </a:r>
            <a:endParaRPr lang="en-US" sz="6400" dirty="0"/>
          </a:p>
          <a:p>
            <a:pPr marL="0" indent="0">
              <a:buNone/>
            </a:pPr>
            <a:endParaRPr lang="en-US" sz="6400" dirty="0"/>
          </a:p>
          <a:p>
            <a:r>
              <a:rPr lang="en-US" sz="4000" dirty="0" smtClean="0">
                <a:solidFill>
                  <a:schemeClr val="accent2">
                    <a:lumMod val="50000"/>
                  </a:schemeClr>
                </a:solidFill>
              </a:rPr>
              <a:t>Slide </a:t>
            </a:r>
            <a:r>
              <a:rPr lang="en-US" sz="4000" dirty="0">
                <a:solidFill>
                  <a:schemeClr val="accent2">
                    <a:lumMod val="50000"/>
                  </a:schemeClr>
                </a:solidFill>
              </a:rPr>
              <a:t>provided by Gregg Lawler, West Texas A&amp;M University</a:t>
            </a:r>
          </a:p>
          <a:p>
            <a:pPr marL="0" indent="0">
              <a:buNone/>
            </a:pP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903"/>
          <a:stretch/>
        </p:blipFill>
        <p:spPr>
          <a:xfrm>
            <a:off x="6769251" y="5808975"/>
            <a:ext cx="2069949" cy="820425"/>
          </a:xfrm>
          <a:prstGeom prst="rect">
            <a:avLst/>
          </a:prstGeom>
        </p:spPr>
      </p:pic>
      <p:grpSp>
        <p:nvGrpSpPr>
          <p:cNvPr id="5" name="Group 4"/>
          <p:cNvGrpSpPr/>
          <p:nvPr/>
        </p:nvGrpSpPr>
        <p:grpSpPr>
          <a:xfrm>
            <a:off x="0" y="6629400"/>
            <a:ext cx="9144000" cy="280951"/>
            <a:chOff x="0" y="6629400"/>
            <a:chExt cx="9144000" cy="280951"/>
          </a:xfrm>
        </p:grpSpPr>
        <p:grpSp>
          <p:nvGrpSpPr>
            <p:cNvPr id="6" name="Group 5"/>
            <p:cNvGrpSpPr/>
            <p:nvPr/>
          </p:nvGrpSpPr>
          <p:grpSpPr>
            <a:xfrm>
              <a:off x="0" y="6629400"/>
              <a:ext cx="9144000" cy="228602"/>
              <a:chOff x="0" y="6629400"/>
              <a:chExt cx="9144000" cy="228602"/>
            </a:xfrm>
          </p:grpSpPr>
          <p:sp>
            <p:nvSpPr>
              <p:cNvPr id="8" name="Rectangle 7"/>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pic>
        <p:nvPicPr>
          <p:cNvPr id="11" name="Picture 2" descr="http://www.odessa.edu/dept/ssc/images/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869" y="2624075"/>
            <a:ext cx="1872455" cy="239674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p:txBody>
          <a:bodyPr/>
          <a:lstStyle/>
          <a:p>
            <a:fld id="{90D9AAF9-0DB0-42B8-A64F-A5BB30662726}" type="slidenum">
              <a:rPr lang="en-US" smtClean="0">
                <a:solidFill>
                  <a:prstClr val="black">
                    <a:tint val="75000"/>
                  </a:prstClr>
                </a:solidFill>
              </a:rPr>
              <a:pPr/>
              <a:t>16</a:t>
            </a:fld>
            <a:endParaRPr lang="en-US" dirty="0">
              <a:solidFill>
                <a:prstClr val="black">
                  <a:tint val="75000"/>
                </a:prstClr>
              </a:solidFill>
            </a:endParaRPr>
          </a:p>
        </p:txBody>
      </p:sp>
      <p:sp>
        <p:nvSpPr>
          <p:cNvPr id="12" name="Footer Placeholder 11"/>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Tree>
    <p:extLst>
      <p:ext uri="{BB962C8B-B14F-4D97-AF65-F5344CB8AC3E}">
        <p14:creationId xmlns:p14="http://schemas.microsoft.com/office/powerpoint/2010/main" val="1989162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College Knowledge Conference in Region 9, 2013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1021510"/>
              </p:ext>
            </p:extLst>
          </p:nvPr>
        </p:nvGraphicFramePr>
        <p:xfrm>
          <a:off x="457200" y="2166851"/>
          <a:ext cx="6705600" cy="4320910"/>
        </p:xfrm>
        <a:graphic>
          <a:graphicData uri="http://schemas.openxmlformats.org/drawingml/2006/table">
            <a:tbl>
              <a:tblPr firstRow="1" firstCol="1" bandRow="1">
                <a:tableStyleId>{5C22544A-7EE6-4342-B048-85BDC9FD1C3A}</a:tableStyleId>
              </a:tblPr>
              <a:tblGrid>
                <a:gridCol w="573046"/>
                <a:gridCol w="1839953"/>
                <a:gridCol w="812479"/>
                <a:gridCol w="1198634"/>
                <a:gridCol w="2281488"/>
              </a:tblGrid>
              <a:tr h="147172">
                <a:tc>
                  <a:txBody>
                    <a:bodyPr/>
                    <a:lstStyle/>
                    <a:p>
                      <a:pPr marL="0" marR="0" algn="ctr">
                        <a:lnSpc>
                          <a:spcPct val="115000"/>
                        </a:lnSpc>
                        <a:spcBef>
                          <a:spcPts val="0"/>
                        </a:spcBef>
                        <a:spcAft>
                          <a:spcPts val="0"/>
                        </a:spcAft>
                      </a:pPr>
                      <a:r>
                        <a:rPr lang="en-US" sz="900">
                          <a:effectLst/>
                        </a:rPr>
                        <a:t>Time</a:t>
                      </a:r>
                      <a:endParaRPr lang="en-US" sz="900">
                        <a:effectLst/>
                        <a:latin typeface="Calibri"/>
                        <a:ea typeface="Calibri"/>
                        <a:cs typeface="Times New Roman"/>
                      </a:endParaRPr>
                    </a:p>
                  </a:txBody>
                  <a:tcPr marL="55474" marR="55474" marT="0" marB="0" anchor="ctr"/>
                </a:tc>
                <a:tc>
                  <a:txBody>
                    <a:bodyPr/>
                    <a:lstStyle/>
                    <a:p>
                      <a:pPr marL="0" marR="0" algn="ctr">
                        <a:lnSpc>
                          <a:spcPct val="115000"/>
                        </a:lnSpc>
                        <a:spcBef>
                          <a:spcPts val="0"/>
                        </a:spcBef>
                        <a:spcAft>
                          <a:spcPts val="0"/>
                        </a:spcAft>
                      </a:pPr>
                      <a:r>
                        <a:rPr lang="en-US" sz="900">
                          <a:effectLst/>
                        </a:rPr>
                        <a:t>Topic</a:t>
                      </a:r>
                      <a:endParaRPr lang="en-US" sz="900">
                        <a:effectLst/>
                        <a:latin typeface="Calibri"/>
                        <a:ea typeface="Calibri"/>
                        <a:cs typeface="Times New Roman"/>
                      </a:endParaRPr>
                    </a:p>
                  </a:txBody>
                  <a:tcPr marL="55474" marR="55474" marT="0" marB="0" anchor="ctr"/>
                </a:tc>
                <a:tc>
                  <a:txBody>
                    <a:bodyPr/>
                    <a:lstStyle/>
                    <a:p>
                      <a:pPr marL="0" marR="0" algn="ctr">
                        <a:lnSpc>
                          <a:spcPct val="115000"/>
                        </a:lnSpc>
                        <a:spcBef>
                          <a:spcPts val="0"/>
                        </a:spcBef>
                        <a:spcAft>
                          <a:spcPts val="0"/>
                        </a:spcAft>
                      </a:pPr>
                      <a:r>
                        <a:rPr lang="en-US" sz="900" dirty="0">
                          <a:effectLst/>
                        </a:rPr>
                        <a:t>Format</a:t>
                      </a:r>
                      <a:endParaRPr lang="en-US" sz="900" dirty="0">
                        <a:effectLst/>
                        <a:latin typeface="Calibri"/>
                        <a:ea typeface="Calibri"/>
                        <a:cs typeface="Times New Roman"/>
                      </a:endParaRPr>
                    </a:p>
                  </a:txBody>
                  <a:tcPr marL="55474" marR="55474" marT="0" marB="0" anchor="ctr"/>
                </a:tc>
                <a:tc>
                  <a:txBody>
                    <a:bodyPr/>
                    <a:lstStyle/>
                    <a:p>
                      <a:pPr marL="0" marR="0" algn="ctr">
                        <a:lnSpc>
                          <a:spcPct val="115000"/>
                        </a:lnSpc>
                        <a:spcBef>
                          <a:spcPts val="0"/>
                        </a:spcBef>
                        <a:spcAft>
                          <a:spcPts val="0"/>
                        </a:spcAft>
                      </a:pPr>
                      <a:r>
                        <a:rPr lang="en-US" sz="900">
                          <a:effectLst/>
                        </a:rPr>
                        <a:t>Discussion Leader</a:t>
                      </a:r>
                      <a:endParaRPr lang="en-US" sz="900">
                        <a:effectLst/>
                        <a:latin typeface="Calibri"/>
                        <a:ea typeface="Calibri"/>
                        <a:cs typeface="Times New Roman"/>
                      </a:endParaRPr>
                    </a:p>
                  </a:txBody>
                  <a:tcPr marL="55474" marR="55474" marT="0" marB="0" anchor="ctr"/>
                </a:tc>
                <a:tc>
                  <a:txBody>
                    <a:bodyPr/>
                    <a:lstStyle/>
                    <a:p>
                      <a:pPr marL="0" marR="0" algn="ctr">
                        <a:lnSpc>
                          <a:spcPct val="115000"/>
                        </a:lnSpc>
                        <a:spcBef>
                          <a:spcPts val="0"/>
                        </a:spcBef>
                        <a:spcAft>
                          <a:spcPts val="0"/>
                        </a:spcAft>
                      </a:pPr>
                      <a:r>
                        <a:rPr lang="en-US" sz="900">
                          <a:effectLst/>
                        </a:rPr>
                        <a:t>Desired Outcome</a:t>
                      </a:r>
                      <a:endParaRPr lang="en-US" sz="900">
                        <a:effectLst/>
                        <a:latin typeface="Calibri"/>
                        <a:ea typeface="Calibri"/>
                        <a:cs typeface="Times New Roman"/>
                      </a:endParaRPr>
                    </a:p>
                  </a:txBody>
                  <a:tcPr marL="55474" marR="55474" marT="0" marB="0" anchor="ctr"/>
                </a:tc>
              </a:tr>
              <a:tr h="441515">
                <a:tc>
                  <a:txBody>
                    <a:bodyPr/>
                    <a:lstStyle/>
                    <a:p>
                      <a:pPr marL="0" marR="0">
                        <a:lnSpc>
                          <a:spcPct val="115000"/>
                        </a:lnSpc>
                        <a:spcBef>
                          <a:spcPts val="0"/>
                        </a:spcBef>
                        <a:spcAft>
                          <a:spcPts val="0"/>
                        </a:spcAft>
                      </a:pPr>
                      <a:r>
                        <a:rPr lang="en-US" sz="900">
                          <a:effectLst/>
                        </a:rPr>
                        <a:t>9-9:30</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Introduction &amp; Regression Lesson</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dirty="0">
                          <a:effectLst/>
                        </a:rPr>
                        <a:t>P</a:t>
                      </a:r>
                      <a:endParaRPr lang="en-US" sz="900" dirty="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Christina Hoffmaster</a:t>
                      </a:r>
                    </a:p>
                    <a:p>
                      <a:pPr marL="0" marR="0">
                        <a:lnSpc>
                          <a:spcPct val="115000"/>
                        </a:lnSpc>
                        <a:spcBef>
                          <a:spcPts val="0"/>
                        </a:spcBef>
                        <a:spcAft>
                          <a:spcPts val="0"/>
                        </a:spcAft>
                      </a:pPr>
                      <a:r>
                        <a:rPr lang="en-US" sz="900">
                          <a:effectLst/>
                        </a:rPr>
                        <a:t>Vernon College</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Using a graph activity to show teachers the impact when students don’t graduate h.s.</a:t>
                      </a:r>
                      <a:endParaRPr lang="en-US" sz="900">
                        <a:effectLst/>
                        <a:latin typeface="Calibri"/>
                        <a:ea typeface="Calibri"/>
                        <a:cs typeface="Times New Roman"/>
                      </a:endParaRPr>
                    </a:p>
                  </a:txBody>
                  <a:tcPr marL="55474" marR="55474" marT="0" marB="0" anchor="ctr"/>
                </a:tc>
              </a:tr>
              <a:tr h="670530">
                <a:tc>
                  <a:txBody>
                    <a:bodyPr/>
                    <a:lstStyle/>
                    <a:p>
                      <a:pPr marL="0" marR="0">
                        <a:lnSpc>
                          <a:spcPct val="115000"/>
                        </a:lnSpc>
                        <a:spcBef>
                          <a:spcPts val="0"/>
                        </a:spcBef>
                        <a:spcAft>
                          <a:spcPts val="0"/>
                        </a:spcAft>
                      </a:pPr>
                      <a:r>
                        <a:rPr lang="en-US" sz="900">
                          <a:effectLst/>
                        </a:rPr>
                        <a:t>9:30-10:10</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Freshmen Math Placement at MSU</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P</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Dr. Mark Farris</a:t>
                      </a:r>
                    </a:p>
                    <a:p>
                      <a:pPr marL="0" marR="0">
                        <a:lnSpc>
                          <a:spcPct val="115000"/>
                        </a:lnSpc>
                        <a:spcBef>
                          <a:spcPts val="0"/>
                        </a:spcBef>
                        <a:spcAft>
                          <a:spcPts val="0"/>
                        </a:spcAft>
                      </a:pPr>
                      <a:r>
                        <a:rPr lang="en-US" sz="900">
                          <a:effectLst/>
                        </a:rPr>
                        <a:t>MSU Math Dept.</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Helping teachers to understand the basic math requirements for students entering college math courses: math calculator abilities. </a:t>
                      </a:r>
                      <a:endParaRPr lang="en-US" sz="900">
                        <a:effectLst/>
                        <a:latin typeface="Calibri"/>
                        <a:ea typeface="Calibri"/>
                        <a:cs typeface="Times New Roman"/>
                      </a:endParaRPr>
                    </a:p>
                  </a:txBody>
                  <a:tcPr marL="55474" marR="55474" marT="0" marB="0" anchor="ctr"/>
                </a:tc>
              </a:tr>
              <a:tr h="670530">
                <a:tc>
                  <a:txBody>
                    <a:bodyPr/>
                    <a:lstStyle/>
                    <a:p>
                      <a:pPr marL="0" marR="0">
                        <a:lnSpc>
                          <a:spcPct val="115000"/>
                        </a:lnSpc>
                        <a:spcBef>
                          <a:spcPts val="0"/>
                        </a:spcBef>
                        <a:spcAft>
                          <a:spcPts val="0"/>
                        </a:spcAft>
                      </a:pPr>
                      <a:r>
                        <a:rPr lang="en-US" sz="900">
                          <a:effectLst/>
                        </a:rPr>
                        <a:t>10:15-10:30</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Intro to Career Coach/Resume Builder</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P</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Brandi Brannon</a:t>
                      </a:r>
                    </a:p>
                    <a:p>
                      <a:pPr marL="0" marR="0">
                        <a:lnSpc>
                          <a:spcPct val="115000"/>
                        </a:lnSpc>
                        <a:spcBef>
                          <a:spcPts val="0"/>
                        </a:spcBef>
                        <a:spcAft>
                          <a:spcPts val="0"/>
                        </a:spcAft>
                      </a:pPr>
                      <a:r>
                        <a:rPr lang="en-US" sz="900">
                          <a:effectLst/>
                        </a:rPr>
                        <a:t>Vernon College</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dirty="0">
                          <a:effectLst/>
                        </a:rPr>
                        <a:t>Demonstration of Career Coach: website allowing students to explore careers and their earning potential</a:t>
                      </a:r>
                    </a:p>
                    <a:p>
                      <a:pPr marL="0" marR="0">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55474" marR="55474" marT="0" marB="0" anchor="ctr"/>
                </a:tc>
              </a:tr>
              <a:tr h="670530">
                <a:tc>
                  <a:txBody>
                    <a:bodyPr/>
                    <a:lstStyle/>
                    <a:p>
                      <a:pPr marL="0" marR="0">
                        <a:lnSpc>
                          <a:spcPct val="115000"/>
                        </a:lnSpc>
                        <a:spcBef>
                          <a:spcPts val="0"/>
                        </a:spcBef>
                        <a:spcAft>
                          <a:spcPts val="0"/>
                        </a:spcAft>
                      </a:pPr>
                      <a:r>
                        <a:rPr lang="en-US" sz="900">
                          <a:effectLst/>
                        </a:rPr>
                        <a:t>10:30-10:45</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Math Placement at Vernon College</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P</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Dr. Karen Gragg</a:t>
                      </a:r>
                    </a:p>
                    <a:p>
                      <a:pPr marL="0" marR="0">
                        <a:lnSpc>
                          <a:spcPct val="115000"/>
                        </a:lnSpc>
                        <a:spcBef>
                          <a:spcPts val="0"/>
                        </a:spcBef>
                        <a:spcAft>
                          <a:spcPts val="0"/>
                        </a:spcAft>
                      </a:pPr>
                      <a:r>
                        <a:rPr lang="en-US" sz="900">
                          <a:effectLst/>
                        </a:rPr>
                        <a:t>Vernon College</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Explanation of the Texas Success Initiative Assessment to go in place August 2013 and developmental education impact for students.</a:t>
                      </a:r>
                      <a:endParaRPr lang="en-US" sz="900">
                        <a:effectLst/>
                        <a:latin typeface="Calibri"/>
                        <a:ea typeface="Calibri"/>
                        <a:cs typeface="Times New Roman"/>
                      </a:endParaRPr>
                    </a:p>
                  </a:txBody>
                  <a:tcPr marL="55474" marR="55474" marT="0" marB="0" anchor="ctr"/>
                </a:tc>
              </a:tr>
              <a:tr h="534652">
                <a:tc>
                  <a:txBody>
                    <a:bodyPr/>
                    <a:lstStyle/>
                    <a:p>
                      <a:pPr marL="0" marR="0">
                        <a:lnSpc>
                          <a:spcPct val="115000"/>
                        </a:lnSpc>
                        <a:spcBef>
                          <a:spcPts val="0"/>
                        </a:spcBef>
                        <a:spcAft>
                          <a:spcPts val="0"/>
                        </a:spcAft>
                      </a:pPr>
                      <a:r>
                        <a:rPr lang="en-US" sz="900">
                          <a:effectLst/>
                        </a:rPr>
                        <a:t>10:50-11:10</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Overview of EOC Scoring</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P</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Ward Roberts</a:t>
                      </a:r>
                    </a:p>
                    <a:p>
                      <a:pPr marL="0" marR="0">
                        <a:lnSpc>
                          <a:spcPct val="115000"/>
                        </a:lnSpc>
                        <a:spcBef>
                          <a:spcPts val="0"/>
                        </a:spcBef>
                        <a:spcAft>
                          <a:spcPts val="0"/>
                        </a:spcAft>
                      </a:pPr>
                      <a:r>
                        <a:rPr lang="en-US" sz="900">
                          <a:effectLst/>
                        </a:rPr>
                        <a:t>Math Coordinator, WFISD</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Requirements for scoring on new math EOC exams and basic requirement levels for students in their math courses.</a:t>
                      </a:r>
                      <a:endParaRPr lang="en-US" sz="900">
                        <a:effectLst/>
                        <a:latin typeface="Calibri"/>
                        <a:ea typeface="Calibri"/>
                        <a:cs typeface="Times New Roman"/>
                      </a:endParaRPr>
                    </a:p>
                  </a:txBody>
                  <a:tcPr marL="55474" marR="55474" marT="0" marB="0" anchor="ctr"/>
                </a:tc>
              </a:tr>
              <a:tr h="670530">
                <a:tc>
                  <a:txBody>
                    <a:bodyPr/>
                    <a:lstStyle/>
                    <a:p>
                      <a:pPr marL="0" marR="0">
                        <a:lnSpc>
                          <a:spcPct val="115000"/>
                        </a:lnSpc>
                        <a:spcBef>
                          <a:spcPts val="0"/>
                        </a:spcBef>
                        <a:spcAft>
                          <a:spcPts val="0"/>
                        </a:spcAft>
                      </a:pPr>
                      <a:r>
                        <a:rPr lang="en-US" sz="900">
                          <a:effectLst/>
                        </a:rPr>
                        <a:t>11:15-11:30</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Certificates of Vocational Programs</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P</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Dr. Gary D. Harkey</a:t>
                      </a:r>
                    </a:p>
                    <a:p>
                      <a:pPr marL="0" marR="0">
                        <a:lnSpc>
                          <a:spcPct val="115000"/>
                        </a:lnSpc>
                        <a:spcBef>
                          <a:spcPts val="0"/>
                        </a:spcBef>
                        <a:spcAft>
                          <a:spcPts val="0"/>
                        </a:spcAft>
                      </a:pPr>
                      <a:r>
                        <a:rPr lang="en-US" sz="900">
                          <a:effectLst/>
                        </a:rPr>
                        <a:t>Vernon College</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Courses and certifications available through Vernon College with math focus and the basic requirements for those courses.</a:t>
                      </a:r>
                      <a:endParaRPr lang="en-US" sz="900">
                        <a:effectLst/>
                        <a:latin typeface="Calibri"/>
                        <a:ea typeface="Calibri"/>
                        <a:cs typeface="Times New Roman"/>
                      </a:endParaRPr>
                    </a:p>
                  </a:txBody>
                  <a:tcPr marL="55474" marR="55474" marT="0" marB="0" anchor="ctr"/>
                </a:tc>
              </a:tr>
              <a:tr h="441515">
                <a:tc>
                  <a:txBody>
                    <a:bodyPr/>
                    <a:lstStyle/>
                    <a:p>
                      <a:pPr marL="0" marR="0">
                        <a:lnSpc>
                          <a:spcPct val="115000"/>
                        </a:lnSpc>
                        <a:spcBef>
                          <a:spcPts val="0"/>
                        </a:spcBef>
                        <a:spcAft>
                          <a:spcPts val="0"/>
                        </a:spcAft>
                      </a:pPr>
                      <a:r>
                        <a:rPr lang="en-US" sz="900">
                          <a:effectLst/>
                        </a:rPr>
                        <a:t>12:30-2:15</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Tour of MSU School of Engineering and School of Health Sciences</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P</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a:effectLst/>
                        </a:rPr>
                        <a:t>Dr. Sheldon Wang</a:t>
                      </a:r>
                    </a:p>
                    <a:p>
                      <a:pPr marL="0" marR="0">
                        <a:lnSpc>
                          <a:spcPct val="115000"/>
                        </a:lnSpc>
                        <a:spcBef>
                          <a:spcPts val="0"/>
                        </a:spcBef>
                        <a:spcAft>
                          <a:spcPts val="0"/>
                        </a:spcAft>
                      </a:pPr>
                      <a:r>
                        <a:rPr lang="en-US" sz="900">
                          <a:effectLst/>
                        </a:rPr>
                        <a:t>Catherine Rudy</a:t>
                      </a:r>
                      <a:endParaRPr lang="en-US" sz="900">
                        <a:effectLst/>
                        <a:latin typeface="Calibri"/>
                        <a:ea typeface="Calibri"/>
                        <a:cs typeface="Times New Roman"/>
                      </a:endParaRPr>
                    </a:p>
                  </a:txBody>
                  <a:tcPr marL="55474" marR="55474" marT="0" marB="0" anchor="ctr"/>
                </a:tc>
                <a:tc>
                  <a:txBody>
                    <a:bodyPr/>
                    <a:lstStyle/>
                    <a:p>
                      <a:pPr marL="0" marR="0">
                        <a:lnSpc>
                          <a:spcPct val="115000"/>
                        </a:lnSpc>
                        <a:spcBef>
                          <a:spcPts val="0"/>
                        </a:spcBef>
                        <a:spcAft>
                          <a:spcPts val="0"/>
                        </a:spcAft>
                      </a:pPr>
                      <a:r>
                        <a:rPr lang="en-US" sz="900" dirty="0">
                          <a:effectLst/>
                        </a:rPr>
                        <a:t>Tour of facilities and math requirements and possibilities for students with these majors.</a:t>
                      </a:r>
                      <a:endParaRPr lang="en-US" sz="900" dirty="0">
                        <a:effectLst/>
                        <a:latin typeface="Calibri"/>
                        <a:ea typeface="Calibri"/>
                        <a:cs typeface="Times New Roman"/>
                      </a:endParaRPr>
                    </a:p>
                  </a:txBody>
                  <a:tcPr marL="55474" marR="55474" marT="0" marB="0" anchor="ctr"/>
                </a:tc>
              </a:tr>
            </a:tbl>
          </a:graphicData>
        </a:graphic>
      </p:graphicFrame>
      <p:sp>
        <p:nvSpPr>
          <p:cNvPr id="3" name="Slide Number Placeholder 2"/>
          <p:cNvSpPr>
            <a:spLocks noGrp="1"/>
          </p:cNvSpPr>
          <p:nvPr>
            <p:ph type="sldNum" sz="quarter" idx="12"/>
          </p:nvPr>
        </p:nvSpPr>
        <p:spPr/>
        <p:txBody>
          <a:bodyPr/>
          <a:lstStyle/>
          <a:p>
            <a:fld id="{90D9AAF9-0DB0-42B8-A64F-A5BB30662726}" type="slidenum">
              <a:rPr lang="en-US" smtClean="0">
                <a:solidFill>
                  <a:prstClr val="black">
                    <a:tint val="75000"/>
                  </a:prstClr>
                </a:solidFill>
              </a:rPr>
              <a:pPr/>
              <a:t>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Tree>
    <p:extLst>
      <p:ext uri="{BB962C8B-B14F-4D97-AF65-F5344CB8AC3E}">
        <p14:creationId xmlns:p14="http://schemas.microsoft.com/office/powerpoint/2010/main" val="1627402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rPr>
              <a:t>HB5: College </a:t>
            </a:r>
            <a:r>
              <a:rPr lang="en-US" b="1" dirty="0">
                <a:solidFill>
                  <a:srgbClr val="FF0000"/>
                </a:solidFill>
                <a:effectLst>
                  <a:outerShdw blurRad="38100" dist="38100" dir="2700000" algn="tl">
                    <a:srgbClr val="000000">
                      <a:alpha val="43137"/>
                    </a:srgbClr>
                  </a:outerShdw>
                </a:effectLst>
              </a:rPr>
              <a:t>Preparatory Courses</a:t>
            </a:r>
          </a:p>
        </p:txBody>
      </p:sp>
      <p:sp>
        <p:nvSpPr>
          <p:cNvPr id="3" name="Content Placeholder 2"/>
          <p:cNvSpPr>
            <a:spLocks noGrp="1"/>
          </p:cNvSpPr>
          <p:nvPr>
            <p:ph idx="1"/>
          </p:nvPr>
        </p:nvSpPr>
        <p:spPr/>
        <p:txBody>
          <a:bodyPr>
            <a:noAutofit/>
          </a:bodyPr>
          <a:lstStyle/>
          <a:p>
            <a:r>
              <a:rPr lang="en-US" sz="2000" dirty="0" smtClean="0"/>
              <a:t>Districts </a:t>
            </a:r>
            <a:r>
              <a:rPr lang="en-US" sz="2000" dirty="0"/>
              <a:t>must partner with at least one IHE to develop </a:t>
            </a:r>
            <a:r>
              <a:rPr lang="en-US" sz="2000" dirty="0" smtClean="0"/>
              <a:t>college </a:t>
            </a:r>
            <a:r>
              <a:rPr lang="en-US" sz="2000" dirty="0"/>
              <a:t>prep courses in math and ELA for 12th grade students who do not meet college readiness standards or whose performance indicates they are not </a:t>
            </a:r>
            <a:r>
              <a:rPr lang="en-US" sz="2000" dirty="0" smtClean="0"/>
              <a:t>ready for entry-level </a:t>
            </a:r>
            <a:r>
              <a:rPr lang="en-US" sz="2000" dirty="0"/>
              <a:t>college coursework. </a:t>
            </a:r>
            <a:endParaRPr lang="en-US" sz="2000" dirty="0" smtClean="0"/>
          </a:p>
          <a:p>
            <a:r>
              <a:rPr lang="en-US" sz="2000" dirty="0" smtClean="0"/>
              <a:t>Effective </a:t>
            </a:r>
            <a:r>
              <a:rPr lang="en-US" sz="2000" dirty="0"/>
              <a:t>2013-2014 (with courses to be provided no later than 2014-2015)</a:t>
            </a:r>
          </a:p>
          <a:p>
            <a:r>
              <a:rPr lang="en-US" sz="2000" dirty="0"/>
              <a:t>High school </a:t>
            </a:r>
            <a:r>
              <a:rPr lang="en-US" sz="2000" dirty="0" smtClean="0"/>
              <a:t>and </a:t>
            </a:r>
            <a:r>
              <a:rPr lang="en-US" sz="2000" dirty="0"/>
              <a:t>IHE faculty must meet regularly as necessary to ensure courses are aligned with college readiness expectations.</a:t>
            </a:r>
          </a:p>
          <a:p>
            <a:pPr marL="402336" lvl="1" indent="0">
              <a:buNone/>
            </a:pPr>
            <a:endParaRPr lang="en-US" sz="2000" dirty="0" smtClean="0"/>
          </a:p>
        </p:txBody>
      </p:sp>
      <p:sp>
        <p:nvSpPr>
          <p:cNvPr id="5" name="Slide Number Placeholder 4"/>
          <p:cNvSpPr>
            <a:spLocks noGrp="1"/>
          </p:cNvSpPr>
          <p:nvPr>
            <p:ph type="sldNum" sz="quarter" idx="12"/>
          </p:nvPr>
        </p:nvSpPr>
        <p:spPr/>
        <p:txBody>
          <a:bodyPr/>
          <a:lstStyle/>
          <a:p>
            <a:fld id="{10418569-7E30-427A-B0AC-AC930D968A95}" type="slidenum">
              <a:rPr lang="en-US" smtClean="0"/>
              <a:pPr/>
              <a:t>18</a:t>
            </a:fld>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Tree>
    <p:extLst>
      <p:ext uri="{BB962C8B-B14F-4D97-AF65-F5344CB8AC3E}">
        <p14:creationId xmlns:p14="http://schemas.microsoft.com/office/powerpoint/2010/main" val="1045850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accomplished by  regions in 2014-15?</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19</a:t>
            </a:fld>
            <a:endParaRPr lang="en-US" dirty="0"/>
          </a:p>
        </p:txBody>
      </p:sp>
      <p:sp>
        <p:nvSpPr>
          <p:cNvPr id="5" name="Text Placeholder 4"/>
          <p:cNvSpPr>
            <a:spLocks noGrp="1"/>
          </p:cNvSpPr>
          <p:nvPr>
            <p:ph type="body" sz="quarter" idx="13"/>
          </p:nvPr>
        </p:nvSpPr>
        <p:spPr>
          <a:xfrm>
            <a:off x="533400" y="6324600"/>
            <a:ext cx="2515644" cy="277812"/>
          </a:xfrm>
        </p:spPr>
        <p:txBody>
          <a:bodyPr>
            <a:normAutofit fontScale="85000" lnSpcReduction="20000"/>
          </a:bodyPr>
          <a:lstStyle/>
          <a:p>
            <a:pPr marL="0" indent="0">
              <a:buNone/>
            </a:pPr>
            <a:endParaRPr lang="en-US" dirty="0">
              <a:solidFill>
                <a:srgbClr val="FF0000"/>
              </a:solidFill>
            </a:endParaRPr>
          </a:p>
          <a:p>
            <a:pPr marL="0" indent="0">
              <a:buNone/>
            </a:pPr>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9068" y="5486400"/>
            <a:ext cx="3487315" cy="3127244"/>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057400"/>
            <a:ext cx="5777550" cy="5451521"/>
          </a:xfrm>
          <a:prstGeom prst="rect">
            <a:avLst/>
          </a:prstGeom>
        </p:spPr>
      </p:pic>
    </p:spTree>
    <p:extLst>
      <p:ext uri="{BB962C8B-B14F-4D97-AF65-F5344CB8AC3E}">
        <p14:creationId xmlns:p14="http://schemas.microsoft.com/office/powerpoint/2010/main" val="2547853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Presentation</a:t>
            </a:r>
            <a:endParaRPr lang="en-US" dirty="0"/>
          </a:p>
        </p:txBody>
      </p:sp>
      <p:sp>
        <p:nvSpPr>
          <p:cNvPr id="3" name="Content Placeholder 2"/>
          <p:cNvSpPr>
            <a:spLocks noGrp="1"/>
          </p:cNvSpPr>
          <p:nvPr>
            <p:ph idx="1"/>
          </p:nvPr>
        </p:nvSpPr>
        <p:spPr>
          <a:xfrm>
            <a:off x="1333356" y="2438400"/>
            <a:ext cx="6345260" cy="3530599"/>
          </a:xfrm>
        </p:spPr>
        <p:txBody>
          <a:bodyPr>
            <a:normAutofit/>
          </a:bodyPr>
          <a:lstStyle/>
          <a:p>
            <a:pPr marL="0" indent="0">
              <a:buNone/>
            </a:pPr>
            <a:r>
              <a:rPr lang="en-US" sz="2400" dirty="0" smtClean="0">
                <a:solidFill>
                  <a:srgbClr val="FF0000"/>
                </a:solidFill>
              </a:rPr>
              <a:t>1.</a:t>
            </a:r>
            <a:r>
              <a:rPr lang="en-US" sz="2400" dirty="0" smtClean="0"/>
              <a:t> What is AVATAR? </a:t>
            </a:r>
          </a:p>
          <a:p>
            <a:pPr marL="0" indent="0">
              <a:buNone/>
            </a:pPr>
            <a:r>
              <a:rPr lang="en-US" sz="2400" dirty="0" smtClean="0">
                <a:solidFill>
                  <a:srgbClr val="FF0000"/>
                </a:solidFill>
              </a:rPr>
              <a:t>2.</a:t>
            </a:r>
            <a:r>
              <a:rPr lang="en-US" sz="2400" dirty="0" smtClean="0"/>
              <a:t>  How are AVATAR partnerships promoting vertical alignment between K-12 and higher education?</a:t>
            </a:r>
          </a:p>
          <a:p>
            <a:pPr marL="0" indent="0">
              <a:buNone/>
            </a:pPr>
            <a:r>
              <a:rPr lang="en-US" sz="2400" dirty="0" smtClean="0">
                <a:solidFill>
                  <a:srgbClr val="FF0000"/>
                </a:solidFill>
              </a:rPr>
              <a:t>3.  </a:t>
            </a:r>
            <a:r>
              <a:rPr lang="en-US" sz="2400" dirty="0" smtClean="0">
                <a:solidFill>
                  <a:schemeClr val="tx1"/>
                </a:solidFill>
              </a:rPr>
              <a:t>What are implications of this work for Early College High Schools?</a:t>
            </a:r>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A79836AA-2E5C-4B78-BCFE-529AC8470618}" type="slidenum">
              <a:rPr lang="en-US" smtClean="0"/>
              <a:pPr/>
              <a:t>2</a:t>
            </a:fld>
            <a:endParaRPr lang="en-US" dirty="0"/>
          </a:p>
        </p:txBody>
      </p:sp>
      <p:sp>
        <p:nvSpPr>
          <p:cNvPr id="5" name="Text Placeholder 4"/>
          <p:cNvSpPr>
            <a:spLocks noGrp="1"/>
          </p:cNvSpPr>
          <p:nvPr>
            <p:ph type="body" sz="quarter" idx="13"/>
          </p:nvPr>
        </p:nvSpPr>
        <p:spPr>
          <a:xfrm>
            <a:off x="990600" y="6172200"/>
            <a:ext cx="3124200" cy="277812"/>
          </a:xfrm>
        </p:spPr>
        <p:txBody>
          <a:bodyPr>
            <a:normAutofit fontScale="85000" lnSpcReduction="20000"/>
          </a:bodyPr>
          <a:lstStyle/>
          <a:p>
            <a:r>
              <a:rPr lang="en-US" dirty="0">
                <a:solidFill>
                  <a:srgbClr val="C00000"/>
                </a:solidFill>
              </a:rPr>
              <a:t>http://untavatar.org</a:t>
            </a:r>
          </a:p>
          <a:p>
            <a:endParaRPr lang="en-US" dirty="0">
              <a:solidFill>
                <a:srgbClr val="FF0000"/>
              </a:solidFill>
            </a:endParaRPr>
          </a:p>
        </p:txBody>
      </p:sp>
    </p:spTree>
    <p:extLst>
      <p:ext uri="{BB962C8B-B14F-4D97-AF65-F5344CB8AC3E}">
        <p14:creationId xmlns:p14="http://schemas.microsoft.com/office/powerpoint/2010/main" val="3804477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RGV Approach to Compliance with the CPC Mandate, UTPA, 2014-15 </a:t>
            </a:r>
            <a:br>
              <a:rPr lang="en-US" dirty="0" smtClean="0"/>
            </a:b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20</a:t>
            </a:fld>
            <a:endParaRPr lang="en-US" dirty="0"/>
          </a:p>
        </p:txBody>
      </p:sp>
      <p:sp>
        <p:nvSpPr>
          <p:cNvPr id="5" name="TextBox 4"/>
          <p:cNvSpPr txBox="1"/>
          <p:nvPr/>
        </p:nvSpPr>
        <p:spPr>
          <a:xfrm>
            <a:off x="1676400" y="5105400"/>
            <a:ext cx="5791200" cy="923330"/>
          </a:xfrm>
          <a:prstGeom prst="rect">
            <a:avLst/>
          </a:prstGeom>
          <a:noFill/>
        </p:spPr>
        <p:txBody>
          <a:bodyPr wrap="square" rtlCol="0">
            <a:spAutoFit/>
          </a:bodyPr>
          <a:lstStyle/>
          <a:p>
            <a:r>
              <a:rPr lang="en-US" dirty="0">
                <a:hlinkClick r:id="rId2"/>
              </a:rPr>
              <a:t>http://</a:t>
            </a:r>
            <a:r>
              <a:rPr lang="en-US" dirty="0" smtClean="0">
                <a:hlinkClick r:id="rId2"/>
              </a:rPr>
              <a:t>www.untavatar.org/sites/default/files/AVATAR/Region%201%20TxCAN%20Presentation%20RGVFOCUS_HB5CollegePrepCourse.pdf/</a:t>
            </a:r>
            <a:r>
              <a:rPr lang="en-US" dirty="0" smtClean="0"/>
              <a:t> </a:t>
            </a:r>
            <a:endParaRPr lang="en-US" dirty="0"/>
          </a:p>
        </p:txBody>
      </p:sp>
      <p:pic>
        <p:nvPicPr>
          <p:cNvPr id="6" name="Picture 1" descr="RGV Focus Logo_JPEG (2)"/>
          <p:cNvPicPr>
            <a:picLocks noChangeAspect="1" noChangeArrowheads="1"/>
          </p:cNvPicPr>
          <p:nvPr/>
        </p:nvPicPr>
        <p:blipFill>
          <a:blip r:embed="rId3" cstate="print"/>
          <a:srcRect/>
          <a:stretch>
            <a:fillRect/>
          </a:stretch>
        </p:blipFill>
        <p:spPr bwMode="auto">
          <a:xfrm>
            <a:off x="4179951" y="3219389"/>
            <a:ext cx="3316481" cy="1142519"/>
          </a:xfrm>
          <a:prstGeom prst="rect">
            <a:avLst/>
          </a:prstGeom>
          <a:noFill/>
        </p:spPr>
      </p:pic>
      <p:sp>
        <p:nvSpPr>
          <p:cNvPr id="3" name="Footer Placeholder 2"/>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4099698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2171"/>
            <a:ext cx="6422004" cy="2095500"/>
          </a:xfrm>
        </p:spPr>
        <p:txBody>
          <a:bodyPr/>
          <a:lstStyle/>
          <a:p>
            <a:r>
              <a:rPr lang="en-US" dirty="0" smtClean="0"/>
              <a:t>College Preparatory Course Starter Kits, Region 17, 2014-15</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21</a:t>
            </a:fld>
            <a:endParaRPr lang="en-US" dirty="0"/>
          </a:p>
        </p:txBody>
      </p:sp>
      <p:sp>
        <p:nvSpPr>
          <p:cNvPr id="3" name="Text Placeholder 2"/>
          <p:cNvSpPr>
            <a:spLocks noGrp="1"/>
          </p:cNvSpPr>
          <p:nvPr>
            <p:ph type="body" sz="half" idx="4294967295"/>
          </p:nvPr>
        </p:nvSpPr>
        <p:spPr>
          <a:xfrm>
            <a:off x="1474594" y="3048000"/>
            <a:ext cx="1802005" cy="1371600"/>
          </a:xfrm>
        </p:spPr>
        <p:txBody>
          <a:bodyPr>
            <a:normAutofit fontScale="85000" lnSpcReduction="10000"/>
          </a:bodyPr>
          <a:lstStyle/>
          <a:p>
            <a:r>
              <a:rPr lang="en-US" dirty="0" smtClean="0">
                <a:solidFill>
                  <a:schemeClr val="tx2">
                    <a:lumMod val="20000"/>
                    <a:lumOff val="80000"/>
                  </a:schemeClr>
                </a:solidFill>
              </a:rPr>
              <a:t>The kit offers what you need to offer the regional course for the first time.</a:t>
            </a:r>
            <a:endParaRPr lang="en-US" dirty="0">
              <a:solidFill>
                <a:schemeClr val="tx2">
                  <a:lumMod val="20000"/>
                  <a:lumOff val="80000"/>
                </a:schemeClr>
              </a:solidFill>
            </a:endParaRPr>
          </a:p>
        </p:txBody>
      </p:sp>
      <p:sp>
        <p:nvSpPr>
          <p:cNvPr id="4" name="Text Placeholder 3"/>
          <p:cNvSpPr>
            <a:spLocks noGrp="1"/>
          </p:cNvSpPr>
          <p:nvPr>
            <p:ph type="body" sz="half" idx="4294967295"/>
          </p:nvPr>
        </p:nvSpPr>
        <p:spPr>
          <a:xfrm>
            <a:off x="0" y="5000625"/>
            <a:ext cx="6421438" cy="1017588"/>
          </a:xfrm>
        </p:spPr>
        <p:txBody>
          <a:bodyPr/>
          <a:lstStyle/>
          <a:p>
            <a:r>
              <a:rPr lang="en-US" dirty="0">
                <a:hlinkClick r:id="rId2"/>
              </a:rPr>
              <a:t>http://</a:t>
            </a:r>
            <a:r>
              <a:rPr lang="en-US" dirty="0" smtClean="0">
                <a:hlinkClick r:id="rId2"/>
              </a:rPr>
              <a:t>www.untavatar.org/avatar/files/region-17/regional-materials/</a:t>
            </a:r>
            <a:endParaRPr lang="en-US" dirty="0"/>
          </a:p>
        </p:txBody>
      </p:sp>
      <p:pic>
        <p:nvPicPr>
          <p:cNvPr id="1026" name="Picture 2" descr="http://www.esc17.net/users/0208/Cheryl Wood/title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123821"/>
            <a:ext cx="2524686" cy="287680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395070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66561" y="554761"/>
            <a:ext cx="2930400" cy="1143360"/>
          </a:xfrm>
          <a:prstGeom prst="rect">
            <a:avLst/>
          </a:prstGeom>
          <a:noFill/>
          <a:ln w="9525">
            <a:noFill/>
            <a:miter lim="800000"/>
            <a:headEnd/>
            <a:tailEnd/>
          </a:ln>
        </p:spPr>
        <p:txBody>
          <a:bodyPr lIns="0" tIns="45714" rIns="0" bIns="0" anchor="b"/>
          <a:lstStyle/>
          <a:p>
            <a:pPr defTabSz="914305">
              <a:defRPr/>
            </a:pPr>
            <a:r>
              <a:rPr lang="en-US" sz="3447" b="1" dirty="0">
                <a:solidFill>
                  <a:schemeClr val="tx2"/>
                </a:solidFill>
                <a:latin typeface="+mj-lt"/>
                <a:ea typeface="+mj-ea"/>
                <a:cs typeface="+mj-cs"/>
              </a:rPr>
              <a:t>AVATAR Math Symposium</a:t>
            </a:r>
          </a:p>
        </p:txBody>
      </p:sp>
      <p:sp>
        <p:nvSpPr>
          <p:cNvPr id="3" name="Rectangle 3"/>
          <p:cNvSpPr txBox="1">
            <a:spLocks noChangeArrowheads="1"/>
          </p:cNvSpPr>
          <p:nvPr/>
        </p:nvSpPr>
        <p:spPr bwMode="auto">
          <a:xfrm>
            <a:off x="228961" y="2505960"/>
            <a:ext cx="8686080" cy="3657600"/>
          </a:xfrm>
          <a:prstGeom prst="rect">
            <a:avLst/>
          </a:prstGeom>
          <a:noFill/>
          <a:ln w="9525">
            <a:noFill/>
            <a:miter lim="800000"/>
            <a:headEnd/>
            <a:tailEnd/>
          </a:ln>
        </p:spPr>
        <p:txBody>
          <a:bodyPr lIns="91429" tIns="45714" rIns="91429" bIns="45714"/>
          <a:lstStyle/>
          <a:p>
            <a:pPr marL="273022" indent="-273022" defTabSz="914305">
              <a:spcBef>
                <a:spcPct val="20000"/>
              </a:spcBef>
              <a:buClr>
                <a:srgbClr val="0BD0D9"/>
              </a:buClr>
              <a:buSzPct val="95000"/>
              <a:defRPr/>
            </a:pPr>
            <a:endParaRPr lang="en-US" sz="2993" dirty="0"/>
          </a:p>
        </p:txBody>
      </p:sp>
      <p:pic>
        <p:nvPicPr>
          <p:cNvPr id="1536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2801" y="32041"/>
            <a:ext cx="5542560" cy="712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8961" y="2056681"/>
            <a:ext cx="3359520" cy="3592907"/>
          </a:xfrm>
          <a:prstGeom prst="rect">
            <a:avLst/>
          </a:prstGeom>
          <a:solidFill>
            <a:schemeClr val="accent1"/>
          </a:solidFill>
        </p:spPr>
        <p:txBody>
          <a:bodyPr>
            <a:spAutoFit/>
          </a:bodyPr>
          <a:lstStyle/>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Held Oct. 2014</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65 math teachers from secondary &amp; postsecondary</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Presentations by local students, teachers and math experts</a:t>
            </a:r>
          </a:p>
        </p:txBody>
      </p:sp>
      <p:sp>
        <p:nvSpPr>
          <p:cNvPr id="6" name="Slide Number Placeholder 5"/>
          <p:cNvSpPr>
            <a:spLocks noGrp="1"/>
          </p:cNvSpPr>
          <p:nvPr>
            <p:ph type="sldNum" sz="quarter" idx="12"/>
          </p:nvPr>
        </p:nvSpPr>
        <p:spPr/>
        <p:txBody>
          <a:bodyPr/>
          <a:lstStyle/>
          <a:p>
            <a:fld id="{A79836AA-2E5C-4B78-BCFE-529AC8470618}" type="slidenum">
              <a:rPr lang="en-US" smtClean="0"/>
              <a:pPr/>
              <a:t>22</a:t>
            </a:fld>
            <a:endParaRPr lang="en-US" dirty="0"/>
          </a:p>
        </p:txBody>
      </p:sp>
      <p:sp>
        <p:nvSpPr>
          <p:cNvPr id="4" name="Footer Placeholder 3"/>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704645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0"/>
            <a:ext cx="9144000" cy="3124200"/>
          </a:xfrm>
          <a:solidFill>
            <a:schemeClr val="accent4">
              <a:lumMod val="50000"/>
              <a:alpha val="84000"/>
            </a:schemeClr>
          </a:solidFill>
        </p:spPr>
        <p:txBody>
          <a:bodyPr/>
          <a:lstStyle/>
          <a:p>
            <a:pPr algn="ctr"/>
            <a:r>
              <a:rPr lang="en-US" sz="6000" b="0" dirty="0" smtClean="0">
                <a:latin typeface="Segoe Script" panose="020B0504020000000003" pitchFamily="34" charset="0"/>
              </a:rPr>
              <a:t>Ready, Set, Go</a:t>
            </a:r>
            <a:br>
              <a:rPr lang="en-US" sz="6000" b="0" dirty="0" smtClean="0">
                <a:latin typeface="Segoe Script" panose="020B0504020000000003" pitchFamily="34" charset="0"/>
              </a:rPr>
            </a:br>
            <a:r>
              <a:rPr lang="en-US" sz="6000" dirty="0" smtClean="0">
                <a:latin typeface="Segoe Script" panose="020B0504020000000003" pitchFamily="34" charset="0"/>
              </a:rPr>
              <a:t>Conference</a:t>
            </a:r>
            <a:endParaRPr lang="en-US" sz="6000" b="0" dirty="0">
              <a:latin typeface="Segoe Script" panose="020B0504020000000003" pitchFamily="34" charset="0"/>
            </a:endParaRPr>
          </a:p>
        </p:txBody>
      </p:sp>
      <p:sp>
        <p:nvSpPr>
          <p:cNvPr id="5" name="Subtitle 4"/>
          <p:cNvSpPr>
            <a:spLocks noGrp="1"/>
          </p:cNvSpPr>
          <p:nvPr>
            <p:ph type="subTitle" idx="4294967295"/>
          </p:nvPr>
        </p:nvSpPr>
        <p:spPr>
          <a:xfrm>
            <a:off x="4648200" y="3429000"/>
            <a:ext cx="4114800" cy="1676400"/>
          </a:xfrm>
        </p:spPr>
        <p:txBody>
          <a:bodyPr>
            <a:normAutofit/>
          </a:bodyPr>
          <a:lstStyle/>
          <a:p>
            <a:pPr>
              <a:buNone/>
            </a:pPr>
            <a:r>
              <a:rPr lang="en-US" sz="2400" b="1" dirty="0" smtClean="0">
                <a:solidFill>
                  <a:schemeClr val="accent4">
                    <a:lumMod val="50000"/>
                  </a:schemeClr>
                </a:solidFill>
              </a:rPr>
              <a:t>-Understanding College</a:t>
            </a:r>
          </a:p>
          <a:p>
            <a:pPr>
              <a:buNone/>
            </a:pPr>
            <a:r>
              <a:rPr lang="en-US" sz="2400" b="1" dirty="0" smtClean="0">
                <a:solidFill>
                  <a:schemeClr val="accent4">
                    <a:lumMod val="50000"/>
                  </a:schemeClr>
                </a:solidFill>
              </a:rPr>
              <a:t>-Choosing a Major</a:t>
            </a:r>
          </a:p>
          <a:p>
            <a:pPr>
              <a:buNone/>
            </a:pPr>
            <a:r>
              <a:rPr lang="en-US" sz="2400" b="1" dirty="0" smtClean="0">
                <a:solidFill>
                  <a:schemeClr val="accent4">
                    <a:lumMod val="50000"/>
                  </a:schemeClr>
                </a:solidFill>
              </a:rPr>
              <a:t>-Completing forms</a:t>
            </a:r>
          </a:p>
          <a:p>
            <a:pPr>
              <a:buNone/>
            </a:pPr>
            <a:endParaRPr lang="en-US" dirty="0" smtClean="0">
              <a:solidFill>
                <a:srgbClr val="002060"/>
              </a:solidFill>
            </a:endParaRPr>
          </a:p>
        </p:txBody>
      </p:sp>
      <p:pic>
        <p:nvPicPr>
          <p:cNvPr id="56322" name="Picture 2"/>
          <p:cNvPicPr>
            <a:picLocks noChangeAspect="1" noChangeArrowheads="1"/>
          </p:cNvPicPr>
          <p:nvPr/>
        </p:nvPicPr>
        <p:blipFill>
          <a:blip r:embed="rId2" cstate="print"/>
          <a:srcRect/>
          <a:stretch>
            <a:fillRect/>
          </a:stretch>
        </p:blipFill>
        <p:spPr bwMode="auto">
          <a:xfrm>
            <a:off x="381000" y="3429000"/>
            <a:ext cx="3825743" cy="28575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A79836AA-2E5C-4B78-BCFE-529AC8470618}" type="slidenum">
              <a:rPr lang="en-US" smtClean="0"/>
              <a:pPr/>
              <a:t>23</a:t>
            </a:fld>
            <a:endParaRPr lang="en-US" dirty="0"/>
          </a:p>
        </p:txBody>
      </p:sp>
      <p:sp>
        <p:nvSpPr>
          <p:cNvPr id="2" name="Footer Placeholder 1"/>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1686445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0000"/>
                </a:solidFill>
                <a:effectLst>
                  <a:outerShdw blurRad="38100" dist="38100" dir="2700000" algn="tl">
                    <a:srgbClr val="000000">
                      <a:alpha val="43137"/>
                    </a:srgbClr>
                  </a:outerShdw>
                </a:effectLst>
              </a:rPr>
              <a:t>HB6: Endorsements</a:t>
            </a:r>
            <a:endParaRPr lang="en-US" sz="3600" b="1" dirty="0">
              <a:solidFill>
                <a:srgbClr val="FF0000"/>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4294967295"/>
            <p:extLst/>
          </p:nvPr>
        </p:nvGraphicFramePr>
        <p:xfrm>
          <a:off x="2438400" y="2362200"/>
          <a:ext cx="3783291" cy="3429000"/>
        </p:xfrm>
        <a:graphic>
          <a:graphicData uri="http://schemas.openxmlformats.org/drawingml/2006/table">
            <a:tbl>
              <a:tblPr firstRow="1" bandRow="1">
                <a:tableStyleId>{00A15C55-8517-42AA-B614-E9B94910E393}</a:tableStyleId>
              </a:tblPr>
              <a:tblGrid>
                <a:gridCol w="3783291"/>
              </a:tblGrid>
              <a:tr h="518160">
                <a:tc>
                  <a:txBody>
                    <a:bodyPr/>
                    <a:lstStyle/>
                    <a:p>
                      <a:r>
                        <a:rPr lang="en-US" dirty="0" smtClean="0"/>
                        <a:t>Endorsements</a:t>
                      </a:r>
                      <a:endParaRPr lang="en-US" dirty="0"/>
                    </a:p>
                  </a:txBody>
                  <a:tcPr marL="101809" marR="101809"/>
                </a:tc>
              </a:tr>
              <a:tr h="701040">
                <a:tc>
                  <a:txBody>
                    <a:bodyPr/>
                    <a:lstStyle/>
                    <a:p>
                      <a:r>
                        <a:rPr lang="en-US" sz="1800" smtClean="0"/>
                        <a:t>STEM (Science, Technology, Engineering, and Mathematics)</a:t>
                      </a:r>
                      <a:endParaRPr lang="en-US" sz="1800" dirty="0"/>
                    </a:p>
                  </a:txBody>
                  <a:tcPr marL="101809" marR="101809"/>
                </a:tc>
              </a:tr>
              <a:tr h="445296">
                <a:tc>
                  <a:txBody>
                    <a:bodyPr/>
                    <a:lstStyle/>
                    <a:p>
                      <a:r>
                        <a:rPr lang="en-US" sz="1800" dirty="0" smtClean="0"/>
                        <a:t>Business and Industry</a:t>
                      </a:r>
                      <a:endParaRPr lang="en-US" sz="1800" dirty="0"/>
                    </a:p>
                  </a:txBody>
                  <a:tcPr marL="101809" marR="101809"/>
                </a:tc>
              </a:tr>
              <a:tr h="545304">
                <a:tc>
                  <a:txBody>
                    <a:bodyPr/>
                    <a:lstStyle/>
                    <a:p>
                      <a:r>
                        <a:rPr lang="en-US" sz="1800" dirty="0" smtClean="0"/>
                        <a:t>Public</a:t>
                      </a:r>
                      <a:r>
                        <a:rPr lang="en-US" sz="1800" baseline="0" dirty="0" smtClean="0"/>
                        <a:t> Services</a:t>
                      </a:r>
                      <a:endParaRPr lang="en-US" sz="1800" dirty="0"/>
                    </a:p>
                  </a:txBody>
                  <a:tcPr marL="101809" marR="101809"/>
                </a:tc>
              </a:tr>
              <a:tr h="506125">
                <a:tc>
                  <a:txBody>
                    <a:bodyPr/>
                    <a:lstStyle/>
                    <a:p>
                      <a:r>
                        <a:rPr lang="en-US" sz="1800" dirty="0" smtClean="0"/>
                        <a:t>Arts and Humanities</a:t>
                      </a:r>
                      <a:endParaRPr lang="en-US" sz="1800" dirty="0"/>
                    </a:p>
                  </a:txBody>
                  <a:tcPr marL="101809" marR="101809"/>
                </a:tc>
              </a:tr>
              <a:tr h="713075">
                <a:tc>
                  <a:txBody>
                    <a:bodyPr/>
                    <a:lstStyle/>
                    <a:p>
                      <a:r>
                        <a:rPr lang="en-US" sz="1800" dirty="0" smtClean="0"/>
                        <a:t>Multidisciplinary Studies</a:t>
                      </a:r>
                      <a:endParaRPr lang="en-US" sz="1800" dirty="0"/>
                    </a:p>
                  </a:txBody>
                  <a:tcPr marL="101809" marR="101809"/>
                </a:tc>
              </a:tr>
            </a:tbl>
          </a:graphicData>
        </a:graphic>
      </p:graphicFrame>
      <p:sp>
        <p:nvSpPr>
          <p:cNvPr id="3" name="Slide Number Placeholder 2"/>
          <p:cNvSpPr>
            <a:spLocks noGrp="1"/>
          </p:cNvSpPr>
          <p:nvPr>
            <p:ph type="sldNum" sz="quarter" idx="12"/>
          </p:nvPr>
        </p:nvSpPr>
        <p:spPr/>
        <p:txBody>
          <a:bodyPr/>
          <a:lstStyle/>
          <a:p>
            <a:fld id="{A79836AA-2E5C-4B78-BCFE-529AC8470618}"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93691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Locally Developed CTE Courses/Activities</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t>Districts may offer courses or other activities, including apprenticeships, needed for industry-recognized credential or certificates</a:t>
            </a:r>
          </a:p>
          <a:p>
            <a:pPr marL="0" indent="0">
              <a:buNone/>
            </a:pPr>
            <a:endParaRPr lang="en-US" sz="2800" dirty="0" smtClean="0"/>
          </a:p>
        </p:txBody>
      </p:sp>
      <p:sp>
        <p:nvSpPr>
          <p:cNvPr id="5" name="Slide Number Placeholder 4"/>
          <p:cNvSpPr>
            <a:spLocks noGrp="1"/>
          </p:cNvSpPr>
          <p:nvPr>
            <p:ph type="sldNum" sz="quarter" idx="12"/>
          </p:nvPr>
        </p:nvSpPr>
        <p:spPr/>
        <p:txBody>
          <a:bodyPr/>
          <a:lstStyle/>
          <a:p>
            <a:fld id="{10418569-7E30-427A-B0AC-AC930D968A95}" type="slidenum">
              <a:rPr lang="en-US" smtClean="0"/>
              <a:pPr/>
              <a:t>25</a:t>
            </a:fld>
            <a:endParaRPr lang="en-US"/>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Tree>
    <p:extLst>
      <p:ext uri="{BB962C8B-B14F-4D97-AF65-F5344CB8AC3E}">
        <p14:creationId xmlns:p14="http://schemas.microsoft.com/office/powerpoint/2010/main" val="3235747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26</a:t>
            </a:fld>
            <a:endParaRPr lang="en-US" dirty="0"/>
          </a:p>
        </p:txBody>
      </p:sp>
    </p:spTree>
    <p:extLst>
      <p:ext uri="{BB962C8B-B14F-4D97-AF65-F5344CB8AC3E}">
        <p14:creationId xmlns:p14="http://schemas.microsoft.com/office/powerpoint/2010/main" val="3310489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1026927"/>
            <a:ext cx="6345260" cy="709865"/>
          </a:xfrm>
        </p:spPr>
        <p:txBody>
          <a:bodyPr/>
          <a:lstStyle/>
          <a:p>
            <a:r>
              <a:rPr lang="en-US" sz="2800" dirty="0" smtClean="0"/>
              <a:t>Public Service in Early Childhood Education, Region 14</a:t>
            </a:r>
            <a:endParaRPr lang="en-US" sz="28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27</a:t>
            </a:fld>
            <a:endParaRPr lang="en-US" dirty="0"/>
          </a:p>
        </p:txBody>
      </p:sp>
      <p:sp>
        <p:nvSpPr>
          <p:cNvPr id="5" name="Text Placeholder 4"/>
          <p:cNvSpPr>
            <a:spLocks noGrp="1"/>
          </p:cNvSpPr>
          <p:nvPr>
            <p:ph type="body" sz="quarter" idx="13"/>
          </p:nvPr>
        </p:nvSpPr>
        <p:spPr>
          <a:xfrm>
            <a:off x="685800" y="6172200"/>
            <a:ext cx="2819400" cy="277812"/>
          </a:xfrm>
        </p:spPr>
        <p:txBody>
          <a:bodyPr>
            <a:normAutofit fontScale="85000" lnSpcReduction="20000"/>
          </a:bodyPr>
          <a:lstStyle/>
          <a:p>
            <a:endParaRPr lang="en-US" dirty="0">
              <a:solidFill>
                <a:srgbClr val="C00000"/>
              </a:solidFill>
            </a:endParaRPr>
          </a:p>
        </p:txBody>
      </p:sp>
      <p:pic>
        <p:nvPicPr>
          <p:cNvPr id="2050" name="Picture 2" descr="http://www.cisco.edu/s/926/images/ImageLibrary/e912d540-bcdf-40eb-ae57-39149470fc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861" y="2514600"/>
            <a:ext cx="6345238" cy="1614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wtc.edu/uploads/images/construction/constructiont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312568"/>
            <a:ext cx="1559136" cy="1097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ick to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572000"/>
            <a:ext cx="1981200" cy="5812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clyde.esc14.net/users/0016/images/Header/clydeDistrictHeader (2012) gold ba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238212"/>
            <a:ext cx="2895600" cy="7806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agles mascot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4012" y="5169568"/>
            <a:ext cx="9429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esc14.net/users/0001/images/reg14foot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676" y="5269747"/>
            <a:ext cx="8382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roscoe.esc14.net/users/0001/images/risd_header_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5117410"/>
            <a:ext cx="3502025" cy="68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54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
          <p:cNvGraphicFramePr>
            <a:graphicFrameLocks noChangeAspect="1"/>
          </p:cNvGraphicFramePr>
          <p:nvPr/>
        </p:nvGraphicFramePr>
        <p:xfrm>
          <a:off x="533400" y="609600"/>
          <a:ext cx="3559680" cy="4608484"/>
        </p:xfrm>
        <a:graphic>
          <a:graphicData uri="http://schemas.openxmlformats.org/presentationml/2006/ole">
            <mc:AlternateContent xmlns:mc="http://schemas.openxmlformats.org/markup-compatibility/2006">
              <mc:Choice xmlns:v="urn:schemas-microsoft-com:vml" Requires="v">
                <p:oleObj spid="_x0000_s4104" name="Acrobat Document" r:id="rId3" imgW="5829233" imgH="7543775" progId="AcroExch.Document.11">
                  <p:embed/>
                </p:oleObj>
              </mc:Choice>
              <mc:Fallback>
                <p:oleObj name="Acrobat Document" r:id="rId3" imgW="5829233" imgH="7543775"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3559680" cy="4608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6" name="Picture 3" descr="F:\100_2441.JPG"/>
          <p:cNvPicPr>
            <a:picLocks noChangeAspect="1" noChangeArrowheads="1"/>
          </p:cNvPicPr>
          <p:nvPr/>
        </p:nvPicPr>
        <p:blipFill>
          <a:blip r:embed="rId5" cstate="print"/>
          <a:srcRect/>
          <a:stretch>
            <a:fillRect/>
          </a:stretch>
        </p:blipFill>
        <p:spPr bwMode="auto">
          <a:xfrm>
            <a:off x="533400" y="3962400"/>
            <a:ext cx="3559680" cy="2165987"/>
          </a:xfrm>
          <a:prstGeom prst="rect">
            <a:avLst/>
          </a:prstGeom>
          <a:noFill/>
          <a:ln w="9525">
            <a:noFill/>
            <a:miter lim="800000"/>
            <a:headEnd/>
            <a:tailEnd/>
          </a:ln>
        </p:spPr>
      </p:pic>
      <p:sp>
        <p:nvSpPr>
          <p:cNvPr id="3077" name="TextBox 4"/>
          <p:cNvSpPr txBox="1">
            <a:spLocks noChangeArrowheads="1"/>
          </p:cNvSpPr>
          <p:nvPr/>
        </p:nvSpPr>
        <p:spPr bwMode="auto">
          <a:xfrm>
            <a:off x="4799520" y="2743200"/>
            <a:ext cx="4344480" cy="1422584"/>
          </a:xfrm>
          <a:prstGeom prst="rect">
            <a:avLst/>
          </a:prstGeom>
          <a:noFill/>
          <a:ln w="9525">
            <a:noFill/>
            <a:miter lim="800000"/>
            <a:headEnd/>
            <a:tailEnd/>
          </a:ln>
        </p:spPr>
        <p:txBody>
          <a:bodyPr lIns="82945" tIns="41473" rIns="82945" bIns="41473">
            <a:spAutoFit/>
          </a:bodyPr>
          <a:lstStyle/>
          <a:p>
            <a:pPr algn="ctr"/>
            <a:r>
              <a:rPr lang="en-US" sz="2900" dirty="0">
                <a:latin typeface="Arial Black" pitchFamily="34" charset="0"/>
              </a:rPr>
              <a:t>Emerging Leaders Initiative Teacher Externship Program</a:t>
            </a:r>
          </a:p>
        </p:txBody>
      </p:sp>
      <p:pic>
        <p:nvPicPr>
          <p:cNvPr id="3078" name="Picture 3" descr="C:\Users\owner\Desktop\IMG_1381.jpg"/>
          <p:cNvPicPr>
            <a:picLocks noChangeAspect="1" noChangeArrowheads="1"/>
          </p:cNvPicPr>
          <p:nvPr/>
        </p:nvPicPr>
        <p:blipFill>
          <a:blip r:embed="rId6" cstate="print"/>
          <a:srcRect/>
          <a:stretch>
            <a:fillRect/>
          </a:stretch>
        </p:blipFill>
        <p:spPr bwMode="auto">
          <a:xfrm>
            <a:off x="5453280" y="4293091"/>
            <a:ext cx="3462120" cy="2527871"/>
          </a:xfrm>
          <a:prstGeom prst="rect">
            <a:avLst/>
          </a:prstGeom>
          <a:noFill/>
          <a:ln w="9525">
            <a:noFill/>
            <a:miter lim="800000"/>
            <a:headEnd/>
            <a:tailEnd/>
          </a:ln>
        </p:spPr>
      </p:pic>
      <p:pic>
        <p:nvPicPr>
          <p:cNvPr id="3079" name="Picture 7"/>
          <p:cNvPicPr>
            <a:picLocks noChangeAspect="1" noChangeArrowheads="1"/>
          </p:cNvPicPr>
          <p:nvPr/>
        </p:nvPicPr>
        <p:blipFill>
          <a:blip r:embed="rId7" cstate="print"/>
          <a:srcRect/>
          <a:stretch>
            <a:fillRect/>
          </a:stretch>
        </p:blipFill>
        <p:spPr bwMode="auto">
          <a:xfrm>
            <a:off x="5311494" y="0"/>
            <a:ext cx="3522906" cy="2632597"/>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A79836AA-2E5C-4B78-BCFE-529AC8470618}" type="slidenum">
              <a:rPr lang="en-US" smtClean="0"/>
              <a:pPr/>
              <a:t>28</a:t>
            </a:fld>
            <a:endParaRPr lang="en-US" dirty="0"/>
          </a:p>
        </p:txBody>
      </p:sp>
      <p:sp>
        <p:nvSpPr>
          <p:cNvPr id="2" name="Footer Placeholder 1"/>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2742318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rPr>
              <a:t>HB5: Personal Graduation Plan (PGP)</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dirty="0" smtClean="0"/>
              <a:t>A</a:t>
            </a:r>
            <a:r>
              <a:rPr lang="en-US" dirty="0"/>
              <a:t> counselor  or  administrator  </a:t>
            </a:r>
            <a:r>
              <a:rPr lang="en-US" dirty="0" smtClean="0"/>
              <a:t>reviews PGP options, including </a:t>
            </a:r>
            <a:r>
              <a:rPr lang="en-US" dirty="0"/>
              <a:t> the  endorsements  and </a:t>
            </a:r>
            <a:r>
              <a:rPr lang="en-US" dirty="0" smtClean="0"/>
              <a:t>distinguished level of </a:t>
            </a:r>
            <a:r>
              <a:rPr lang="en-US" dirty="0"/>
              <a:t> </a:t>
            </a:r>
            <a:r>
              <a:rPr lang="en-US" dirty="0" smtClean="0"/>
              <a:t>achievement with each student entering </a:t>
            </a:r>
            <a:r>
              <a:rPr lang="en-US" dirty="0"/>
              <a:t> </a:t>
            </a:r>
            <a:r>
              <a:rPr lang="en-US" dirty="0" smtClean="0"/>
              <a:t>9</a:t>
            </a:r>
            <a:r>
              <a:rPr lang="en-US" baseline="30000" dirty="0" smtClean="0"/>
              <a:t>th</a:t>
            </a:r>
            <a:r>
              <a:rPr lang="en-US" dirty="0" smtClean="0"/>
              <a:t> grade together with  the student’s </a:t>
            </a:r>
            <a:r>
              <a:rPr lang="en-US" dirty="0"/>
              <a:t> parent </a:t>
            </a:r>
            <a:r>
              <a:rPr lang="en-US" dirty="0" smtClean="0"/>
              <a:t>or guardian who must confirm and </a:t>
            </a:r>
            <a:r>
              <a:rPr lang="en-US" dirty="0"/>
              <a:t> sign  a  PGP  for  the  student  by  the  end  of  </a:t>
            </a:r>
            <a:r>
              <a:rPr lang="en-US" dirty="0" smtClean="0"/>
              <a:t> the school year.</a:t>
            </a:r>
          </a:p>
          <a:p>
            <a:r>
              <a:rPr lang="en-US" dirty="0" smtClean="0"/>
              <a:t>Information provided on school website and electronic communication system and in the home language of the parents if more than 20 students are involved</a:t>
            </a:r>
          </a:p>
          <a:p>
            <a:r>
              <a:rPr lang="en-US" dirty="0" smtClean="0"/>
              <a:t>Notification of student if requirements change</a:t>
            </a:r>
          </a:p>
          <a:p>
            <a:endParaRPr lang="en-US" dirty="0" smtClean="0">
              <a:solidFill>
                <a:srgbClr val="C00000"/>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29</a:t>
            </a:fld>
            <a:endParaRPr lang="en-US" dirty="0"/>
          </a:p>
        </p:txBody>
      </p:sp>
      <p:sp>
        <p:nvSpPr>
          <p:cNvPr id="5" name="Text Placeholder 4"/>
          <p:cNvSpPr>
            <a:spLocks noGrp="1"/>
          </p:cNvSpPr>
          <p:nvPr>
            <p:ph type="body" sz="quarter" idx="13"/>
          </p:nvPr>
        </p:nvSpPr>
        <p:spPr>
          <a:xfrm>
            <a:off x="532356" y="6223990"/>
            <a:ext cx="2972844" cy="277812"/>
          </a:xfrm>
        </p:spPr>
        <p:txBody>
          <a:bodyPr>
            <a:normAutofit fontScale="85000" lnSpcReduction="20000"/>
          </a:bodyPr>
          <a:lstStyle/>
          <a:p>
            <a:endParaRPr lang="en-US" dirty="0">
              <a:solidFill>
                <a:srgbClr val="C00000"/>
              </a:solidFill>
            </a:endParaRPr>
          </a:p>
        </p:txBody>
      </p:sp>
    </p:spTree>
    <p:extLst>
      <p:ext uri="{BB962C8B-B14F-4D97-AF65-F5344CB8AC3E}">
        <p14:creationId xmlns:p14="http://schemas.microsoft.com/office/powerpoint/2010/main" val="1805432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295400"/>
            <a:ext cx="3130006" cy="3982531"/>
          </a:xfrm>
        </p:spPr>
        <p:txBody>
          <a:bodyPr/>
          <a:lstStyle/>
          <a:p>
            <a:r>
              <a:rPr lang="en-US" sz="4800" b="1" dirty="0" smtClean="0"/>
              <a:t>What is  AVATAR ? </a:t>
            </a:r>
            <a:endParaRPr lang="en-US" sz="4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752600"/>
            <a:ext cx="3640259"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Table 2"/>
          <p:cNvGraphicFramePr>
            <a:graphicFrameLocks noGrp="1"/>
          </p:cNvGraphicFramePr>
          <p:nvPr>
            <p:extLst/>
          </p:nvPr>
        </p:nvGraphicFramePr>
        <p:xfrm>
          <a:off x="1295400" y="37642800"/>
          <a:ext cx="615440" cy="36173664"/>
        </p:xfrm>
        <a:graphic>
          <a:graphicData uri="http://schemas.openxmlformats.org/drawingml/2006/table">
            <a:tbl>
              <a:tblPr firstRow="1" firstCol="1" bandRow="1">
                <a:tableStyleId>{5C22544A-7EE6-4342-B048-85BDC9FD1C3A}</a:tableStyleId>
              </a:tblPr>
              <a:tblGrid>
                <a:gridCol w="123088"/>
                <a:gridCol w="123088"/>
                <a:gridCol w="123088"/>
                <a:gridCol w="123088"/>
                <a:gridCol w="123088"/>
              </a:tblGrid>
              <a:tr h="0">
                <a:tc>
                  <a:txBody>
                    <a:bodyPr/>
                    <a:lstStyle/>
                    <a:p>
                      <a:pPr marL="0" marR="0">
                        <a:lnSpc>
                          <a:spcPct val="115000"/>
                        </a:lnSpc>
                        <a:spcBef>
                          <a:spcPts val="0"/>
                        </a:spcBef>
                        <a:spcAft>
                          <a:spcPts val="0"/>
                        </a:spcAft>
                      </a:pPr>
                      <a:r>
                        <a:rPr lang="en-US" sz="800" dirty="0">
                          <a:effectLst/>
                        </a:rPr>
                        <a:t>Name (include yourself)</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District/University/Workforce or P-16 Council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Title/Position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Phone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LaShonda Evans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Region 4 ESC</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Education Specialist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3"/>
                        </a:rPr>
                        <a:t>lashonda.evans@esc4.net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713-744-6380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June Giddings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GCPASS/Houston A+ Challenge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4"/>
                        </a:rPr>
                        <a:t>jgiddings@houstonaplus.org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713-658-1881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Cynthia Williams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Spring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CTE 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5"/>
                        </a:rPr>
                        <a:t>cynthiaw@springisd.org</a:t>
                      </a: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281-891-6200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Tiffany Rhodriquez</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Spring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Guidance &amp; Counseling 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6"/>
                        </a:rPr>
                        <a:t>trhodri@springisd.org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281-891-6368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Beth Gilleland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Klein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Student Support Services Officer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7"/>
                        </a:rPr>
                        <a:t>egilleland@kleinisd.net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832-249-4319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Michelle McCharen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Klein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College &amp; Career Readiness Counselor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8"/>
                        </a:rPr>
                        <a:t>mmcharen@kleinisd.net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281-467-3192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Brian Reeves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Lone Star University Park</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English Department Chair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9"/>
                        </a:rPr>
                        <a:t>Brian.L.Reeves@lonestar.edu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281-290-3749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Martha Donnelly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Lone Star University Park</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Math Department Chair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10"/>
                        </a:rPr>
                        <a:t>Martha.E.Donnelly@lonestar.edu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281-290-5053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bl>
          </a:graphicData>
        </a:graphic>
      </p:graphicFrame>
      <p:sp>
        <p:nvSpPr>
          <p:cNvPr id="6" name="Rectangle 1"/>
          <p:cNvSpPr>
            <a:spLocks noChangeArrowheads="1"/>
          </p:cNvSpPr>
          <p:nvPr/>
        </p:nvSpPr>
        <p:spPr bwMode="auto">
          <a:xfrm>
            <a:off x="866775" y="3482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Slide Number Placeholder 6"/>
          <p:cNvSpPr>
            <a:spLocks noGrp="1"/>
          </p:cNvSpPr>
          <p:nvPr>
            <p:ph type="sldNum" sz="quarter" idx="12"/>
          </p:nvPr>
        </p:nvSpPr>
        <p:spPr/>
        <p:txBody>
          <a:bodyPr/>
          <a:lstStyle/>
          <a:p>
            <a:fld id="{A79836AA-2E5C-4B78-BCFE-529AC8470618}" type="slidenum">
              <a:rPr lang="en-US" smtClean="0"/>
              <a:pPr/>
              <a:t>3</a:t>
            </a:fld>
            <a:endParaRPr lang="en-US" dirty="0"/>
          </a:p>
        </p:txBody>
      </p:sp>
    </p:spTree>
    <p:extLst>
      <p:ext uri="{BB962C8B-B14F-4D97-AF65-F5344CB8AC3E}">
        <p14:creationId xmlns:p14="http://schemas.microsoft.com/office/powerpoint/2010/main" val="2983107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951361" y="196200"/>
          <a:ext cx="5050080" cy="6336000"/>
        </p:xfrm>
        <a:graphic>
          <a:graphicData uri="http://schemas.openxmlformats.org/presentationml/2006/ole">
            <mc:AlternateContent xmlns:mc="http://schemas.openxmlformats.org/markup-compatibility/2006">
              <mc:Choice xmlns:v="urn:schemas-microsoft-com:vml" Requires="v">
                <p:oleObj spid="_x0000_s3080" name="Document" r:id="rId4" imgW="6941978" imgH="8710076" progId="Word.Document.8">
                  <p:embed/>
                </p:oleObj>
              </mc:Choice>
              <mc:Fallback>
                <p:oleObj name="Document" r:id="rId4" imgW="6941978" imgH="871007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361" y="196200"/>
                        <a:ext cx="5050080" cy="633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341281" y="1698121"/>
            <a:ext cx="3359520" cy="3592907"/>
          </a:xfrm>
          <a:prstGeom prst="rect">
            <a:avLst/>
          </a:prstGeom>
          <a:solidFill>
            <a:schemeClr val="accent6">
              <a:lumMod val="75000"/>
            </a:schemeClr>
          </a:solidFill>
        </p:spPr>
        <p:txBody>
          <a:bodyPr>
            <a:spAutoFit/>
          </a:bodyPr>
          <a:lstStyle/>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Held Feb. 2015</a:t>
            </a:r>
          </a:p>
          <a:p>
            <a:pPr marL="273022" indent="-273022" defTabSz="914305">
              <a:lnSpc>
                <a:spcPct val="90000"/>
              </a:lnSpc>
              <a:spcBef>
                <a:spcPct val="20000"/>
              </a:spcBef>
              <a:buClr>
                <a:srgbClr val="0BD0D9"/>
              </a:buClr>
              <a:buSzPct val="95000"/>
              <a:buFont typeface="Wingdings 2" pitchFamily="18" charset="2"/>
              <a:buChar char=""/>
              <a:defRPr/>
            </a:pPr>
            <a:r>
              <a:rPr lang="en-US" sz="2993" dirty="0" smtClean="0">
                <a:solidFill>
                  <a:schemeClr val="bg1"/>
                </a:solidFill>
                <a:latin typeface="Constantia"/>
              </a:rPr>
              <a:t>140  </a:t>
            </a:r>
            <a:r>
              <a:rPr lang="en-US" sz="2993" dirty="0">
                <a:solidFill>
                  <a:schemeClr val="bg1"/>
                </a:solidFill>
                <a:latin typeface="Constantia"/>
              </a:rPr>
              <a:t>students in Grades 8, 9, 10</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Presentations by educators, business, and community leaders</a:t>
            </a:r>
          </a:p>
        </p:txBody>
      </p:sp>
      <p:sp>
        <p:nvSpPr>
          <p:cNvPr id="18436" name="TextBox 4"/>
          <p:cNvSpPr txBox="1">
            <a:spLocks noChangeArrowheads="1"/>
          </p:cNvSpPr>
          <p:nvPr/>
        </p:nvSpPr>
        <p:spPr bwMode="auto">
          <a:xfrm>
            <a:off x="341281" y="358921"/>
            <a:ext cx="3576960" cy="10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b="1"/>
              <a:t>Discover Your Direction:  Exploring Endorsements Conference</a:t>
            </a:r>
          </a:p>
        </p:txBody>
      </p:sp>
      <p:sp>
        <p:nvSpPr>
          <p:cNvPr id="5" name="Slide Number Placeholder 4"/>
          <p:cNvSpPr>
            <a:spLocks noGrp="1"/>
          </p:cNvSpPr>
          <p:nvPr>
            <p:ph type="sldNum" sz="quarter" idx="12"/>
          </p:nvPr>
        </p:nvSpPr>
        <p:spPr/>
        <p:txBody>
          <a:bodyPr/>
          <a:lstStyle/>
          <a:p>
            <a:fld id="{A79836AA-2E5C-4B78-BCFE-529AC8470618}" type="slidenum">
              <a:rPr lang="en-US" smtClean="0"/>
              <a:pPr/>
              <a:t>30</a:t>
            </a:fld>
            <a:endParaRPr lang="en-US" dirty="0"/>
          </a:p>
        </p:txBody>
      </p:sp>
      <p:sp>
        <p:nvSpPr>
          <p:cNvPr id="2" name="Footer Placeholder 1"/>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2816699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6422004" cy="2095500"/>
          </a:xfrm>
        </p:spPr>
        <p:txBody>
          <a:bodyPr/>
          <a:lstStyle/>
          <a:p>
            <a:r>
              <a:rPr lang="en-US" dirty="0" smtClean="0"/>
              <a:t>Region 19 </a:t>
            </a:r>
            <a:br>
              <a:rPr lang="en-US" dirty="0" smtClean="0"/>
            </a:br>
            <a:r>
              <a:rPr lang="en-US" dirty="0"/>
              <a:t>F</a:t>
            </a:r>
            <a:r>
              <a:rPr lang="en-US" dirty="0" smtClean="0"/>
              <a:t>amily Engagement Conference, </a:t>
            </a:r>
            <a:br>
              <a:rPr lang="en-US" dirty="0" smtClean="0"/>
            </a:br>
            <a:r>
              <a:rPr lang="en-US" dirty="0" smtClean="0"/>
              <a:t>November 14, 2015</a:t>
            </a:r>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31</a:t>
            </a:fld>
            <a:endParaRPr lang="en-US" dirty="0"/>
          </a:p>
        </p:txBody>
      </p:sp>
      <p:pic>
        <p:nvPicPr>
          <p:cNvPr id="5" name="Picture 4"/>
          <p:cNvPicPr>
            <a:picLocks noChangeAspect="1"/>
          </p:cNvPicPr>
          <p:nvPr/>
        </p:nvPicPr>
        <p:blipFill>
          <a:blip r:embed="rId2" cstate="print"/>
          <a:stretch>
            <a:fillRect/>
          </a:stretch>
        </p:blipFill>
        <p:spPr>
          <a:xfrm>
            <a:off x="838200" y="4009988"/>
            <a:ext cx="7467600" cy="1667919"/>
          </a:xfrm>
          <a:prstGeom prst="rect">
            <a:avLst/>
          </a:prstGeom>
        </p:spPr>
      </p:pic>
      <p:sp>
        <p:nvSpPr>
          <p:cNvPr id="6" name="Rectangle 5"/>
          <p:cNvSpPr/>
          <p:nvPr/>
        </p:nvSpPr>
        <p:spPr>
          <a:xfrm>
            <a:off x="803189" y="3314700"/>
            <a:ext cx="7772400" cy="492443"/>
          </a:xfrm>
          <a:prstGeom prst="rect">
            <a:avLst/>
          </a:prstGeom>
        </p:spPr>
        <p:txBody>
          <a:bodyPr wrap="square">
            <a:spAutoFit/>
          </a:bodyPr>
          <a:lstStyle/>
          <a:p>
            <a:endParaRPr lang="en-US" sz="800" i="1" dirty="0">
              <a:solidFill>
                <a:srgbClr val="000000"/>
              </a:solidFill>
              <a:latin typeface="Adobe Garamond Pro"/>
            </a:endParaRPr>
          </a:p>
          <a:p>
            <a:pPr algn="ctr"/>
            <a:r>
              <a:rPr lang="en-US" sz="800" i="1" dirty="0">
                <a:solidFill>
                  <a:schemeClr val="tx2">
                    <a:lumMod val="20000"/>
                    <a:lumOff val="80000"/>
                  </a:schemeClr>
                </a:solidFill>
                <a:latin typeface="Adobe Garamond Pro"/>
              </a:rPr>
              <a:t> </a:t>
            </a:r>
            <a:r>
              <a:rPr lang="en-US" i="1" dirty="0">
                <a:solidFill>
                  <a:schemeClr val="tx2">
                    <a:lumMod val="20000"/>
                    <a:lumOff val="80000"/>
                  </a:schemeClr>
                </a:solidFill>
                <a:latin typeface="Adobe Garamond Pro"/>
              </a:rPr>
              <a:t>Preparing today’s students for the demands of college and career</a:t>
            </a:r>
            <a:r>
              <a:rPr lang="en-US" i="1" dirty="0">
                <a:solidFill>
                  <a:srgbClr val="3E5AA6"/>
                </a:solidFill>
                <a:latin typeface="Adobe Garamond Pro"/>
              </a:rPr>
              <a:t>”</a:t>
            </a:r>
            <a:endParaRPr lang="en-US" i="1" dirty="0"/>
          </a:p>
        </p:txBody>
      </p:sp>
    </p:spTree>
    <p:extLst>
      <p:ext uri="{BB962C8B-B14F-4D97-AF65-F5344CB8AC3E}">
        <p14:creationId xmlns:p14="http://schemas.microsoft.com/office/powerpoint/2010/main" val="1312298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http://untavatar.org</a:t>
            </a:r>
            <a:r>
              <a:rPr lang="en-US" dirty="0"/>
              <a:t/>
            </a:r>
            <a:br>
              <a:rPr lang="en-US" dirty="0"/>
            </a:br>
            <a:r>
              <a:rPr lang="en-US" dirty="0" smtClean="0"/>
              <a:t/>
            </a:r>
            <a:br>
              <a:rPr lang="en-US" dirty="0" smtClean="0"/>
            </a:br>
            <a:r>
              <a:rPr lang="en-US" sz="3200" dirty="0" smtClean="0"/>
              <a:t>Please visit the AVATAR website for more information.</a:t>
            </a:r>
            <a:endParaRPr lang="en-US" sz="32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32</a:t>
            </a:fld>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598757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3" y="762000"/>
            <a:ext cx="3101763" cy="4515931"/>
          </a:xfrm>
        </p:spPr>
        <p:txBody>
          <a:bodyPr/>
          <a:lstStyle/>
          <a:p>
            <a:r>
              <a:rPr lang="en-US" b="1" dirty="0" smtClean="0"/>
              <a:t>Implications for  ECHS:</a:t>
            </a:r>
            <a:br>
              <a:rPr lang="en-US" b="1" dirty="0" smtClean="0"/>
            </a:br>
            <a:r>
              <a:rPr lang="en-US" sz="2000" b="1" dirty="0" smtClean="0">
                <a:solidFill>
                  <a:srgbClr val="FF0000"/>
                </a:solidFill>
              </a:rPr>
              <a:t>Vertical Alignment</a:t>
            </a:r>
            <a:br>
              <a:rPr lang="en-US" sz="2000" b="1" dirty="0" smtClean="0">
                <a:solidFill>
                  <a:srgbClr val="FF0000"/>
                </a:solidFill>
              </a:rPr>
            </a:b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College Preparatory Courses</a:t>
            </a:r>
            <a:br>
              <a:rPr lang="en-US" sz="2000" b="1" dirty="0" smtClean="0">
                <a:solidFill>
                  <a:srgbClr val="FF0000"/>
                </a:solidFill>
              </a:rPr>
            </a:b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Endorsements</a:t>
            </a:r>
            <a:br>
              <a:rPr lang="en-US" sz="2000" b="1" dirty="0" smtClean="0">
                <a:solidFill>
                  <a:srgbClr val="FF0000"/>
                </a:solidFill>
              </a:rPr>
            </a:b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Personal Graduation Plans</a:t>
            </a:r>
            <a:endParaRPr lang="en-US" sz="2000" b="1" dirty="0">
              <a:solidFill>
                <a:srgbClr val="FF0000"/>
              </a:solidFill>
            </a:endParaRPr>
          </a:p>
        </p:txBody>
      </p:sp>
      <p:sp>
        <p:nvSpPr>
          <p:cNvPr id="3" name="Text Placeholder 2"/>
          <p:cNvSpPr>
            <a:spLocks noGrp="1"/>
          </p:cNvSpPr>
          <p:nvPr>
            <p:ph type="body" idx="1"/>
          </p:nvPr>
        </p:nvSpPr>
        <p:spPr>
          <a:xfrm>
            <a:off x="5019617" y="1509792"/>
            <a:ext cx="3054653" cy="3020345"/>
          </a:xfrm>
        </p:spPr>
        <p:txBody>
          <a:bodyPr/>
          <a:lstStyle/>
          <a:p>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33</a:t>
            </a:fld>
            <a:endParaRPr lang="en-US" dirty="0"/>
          </a:p>
        </p:txBody>
      </p:sp>
      <p:sp>
        <p:nvSpPr>
          <p:cNvPr id="5" name="Text Placeholder 4"/>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09474"/>
            <a:ext cx="5334000" cy="2967038"/>
          </a:xfrm>
          <a:prstGeom prst="rect">
            <a:avLst/>
          </a:prstGeom>
          <a:ln>
            <a:noFill/>
          </a:ln>
          <a:effectLst>
            <a:softEdge rad="112500"/>
          </a:effectLst>
        </p:spPr>
      </p:pic>
    </p:spTree>
    <p:extLst>
      <p:ext uri="{BB962C8B-B14F-4D97-AF65-F5344CB8AC3E}">
        <p14:creationId xmlns:p14="http://schemas.microsoft.com/office/powerpoint/2010/main" val="3183907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rPr>
              <a:t>Vertical Alignment: </a:t>
            </a:r>
            <a:r>
              <a:rPr lang="en-US" b="1" dirty="0" smtClean="0">
                <a:effectLst>
                  <a:outerShdw blurRad="38100" dist="38100" dir="2700000" algn="tl">
                    <a:srgbClr val="000000">
                      <a:alpha val="43137"/>
                    </a:srgbClr>
                  </a:outerShdw>
                </a:effectLst>
              </a:rPr>
              <a:t>Implications for ECHS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dirty="0" smtClean="0"/>
              <a:t>There are many good reasons to engage in vertical alignment.  Students are helped in the transition from high school to college when curriculum, instructional practices, academic support, and assessment practices are aligned and/or reasons for lack of alignment are clear and explained.</a:t>
            </a:r>
          </a:p>
          <a:p>
            <a:r>
              <a:rPr lang="en-US" dirty="0" smtClean="0"/>
              <a:t>ECHS provides models of exemplary vertical alignment, which can enhance </a:t>
            </a:r>
            <a:r>
              <a:rPr lang="en-US" dirty="0" smtClean="0">
                <a:solidFill>
                  <a:srgbClr val="FF0000"/>
                </a:solidFill>
              </a:rPr>
              <a:t>rigor </a:t>
            </a:r>
            <a:r>
              <a:rPr lang="en-US" dirty="0" smtClean="0"/>
              <a:t>for other regional partnerships.</a:t>
            </a:r>
          </a:p>
          <a:p>
            <a:r>
              <a:rPr lang="en-US" dirty="0" smtClean="0"/>
              <a:t>ECHS faculty can benefit from lesson study with others who teach similar courses to college bound students.</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34</a:t>
            </a:fld>
            <a:endParaRPr lang="en-US" dirty="0"/>
          </a:p>
        </p:txBody>
      </p:sp>
      <p:sp>
        <p:nvSpPr>
          <p:cNvPr id="5" name="Text Placeholder 4"/>
          <p:cNvSpPr>
            <a:spLocks noGrp="1"/>
          </p:cNvSpPr>
          <p:nvPr>
            <p:ph type="body" sz="quarter" idx="13"/>
          </p:nvPr>
        </p:nvSpPr>
        <p:spPr>
          <a:xfrm>
            <a:off x="533400" y="6172200"/>
            <a:ext cx="2895600" cy="277812"/>
          </a:xfrm>
        </p:spPr>
        <p:txBody>
          <a:bodyPr>
            <a:normAutofit fontScale="85000" lnSpcReduction="20000"/>
          </a:bodyPr>
          <a:lstStyle/>
          <a:p>
            <a:endParaRPr lang="en-US" dirty="0">
              <a:solidFill>
                <a:srgbClr val="C00000"/>
              </a:solidFill>
            </a:endParaRPr>
          </a:p>
        </p:txBody>
      </p:sp>
    </p:spTree>
    <p:extLst>
      <p:ext uri="{BB962C8B-B14F-4D97-AF65-F5344CB8AC3E}">
        <p14:creationId xmlns:p14="http://schemas.microsoft.com/office/powerpoint/2010/main" val="1314854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rPr>
              <a:t>College Preparatory Courses: </a:t>
            </a:r>
            <a:r>
              <a:rPr lang="en-US" b="1" dirty="0" smtClean="0">
                <a:effectLst>
                  <a:outerShdw blurRad="38100" dist="38100" dir="2700000" algn="tl">
                    <a:srgbClr val="000000">
                      <a:alpha val="43137"/>
                    </a:srgbClr>
                  </a:outerShdw>
                </a:effectLst>
              </a:rPr>
              <a:t>Implications for ECHS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Students who are candidates for College Preparatory Courses do show up in ECHS.</a:t>
            </a:r>
          </a:p>
          <a:p>
            <a:r>
              <a:rPr lang="en-US" dirty="0" smtClean="0"/>
              <a:t>College Preparatory Courses add to the strategies available for remediation, and ECHS leaders can collaborate in making them available to students.</a:t>
            </a:r>
          </a:p>
        </p:txBody>
      </p:sp>
      <p:sp>
        <p:nvSpPr>
          <p:cNvPr id="4" name="Slide Number Placeholder 3"/>
          <p:cNvSpPr>
            <a:spLocks noGrp="1"/>
          </p:cNvSpPr>
          <p:nvPr>
            <p:ph type="sldNum" sz="quarter" idx="12"/>
          </p:nvPr>
        </p:nvSpPr>
        <p:spPr/>
        <p:txBody>
          <a:bodyPr/>
          <a:lstStyle/>
          <a:p>
            <a:fld id="{A79836AA-2E5C-4B78-BCFE-529AC8470618}" type="slidenum">
              <a:rPr lang="en-US" smtClean="0"/>
              <a:pPr/>
              <a:t>35</a:t>
            </a:fld>
            <a:endParaRPr lang="en-US" dirty="0"/>
          </a:p>
        </p:txBody>
      </p:sp>
      <p:sp>
        <p:nvSpPr>
          <p:cNvPr id="5" name="Text Placeholder 4"/>
          <p:cNvSpPr>
            <a:spLocks noGrp="1"/>
          </p:cNvSpPr>
          <p:nvPr>
            <p:ph type="body" sz="quarter" idx="13"/>
          </p:nvPr>
        </p:nvSpPr>
        <p:spPr>
          <a:xfrm>
            <a:off x="533400" y="6172200"/>
            <a:ext cx="2895600" cy="277812"/>
          </a:xfrm>
        </p:spPr>
        <p:txBody>
          <a:bodyPr>
            <a:normAutofit fontScale="85000" lnSpcReduction="20000"/>
          </a:bodyPr>
          <a:lstStyle/>
          <a:p>
            <a:endParaRPr lang="en-US" dirty="0">
              <a:solidFill>
                <a:srgbClr val="C00000"/>
              </a:solidFill>
            </a:endParaRPr>
          </a:p>
        </p:txBody>
      </p:sp>
    </p:spTree>
    <p:extLst>
      <p:ext uri="{BB962C8B-B14F-4D97-AF65-F5344CB8AC3E}">
        <p14:creationId xmlns:p14="http://schemas.microsoft.com/office/powerpoint/2010/main" val="1559229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FF0000"/>
                </a:solidFill>
                <a:effectLst>
                  <a:outerShdw blurRad="38100" dist="38100" dir="2700000" algn="tl">
                    <a:srgbClr val="000000">
                      <a:alpha val="43137"/>
                    </a:srgbClr>
                  </a:outerShdw>
                </a:effectLst>
              </a:rPr>
              <a:t>Endorsements: </a:t>
            </a:r>
            <a:br>
              <a:rPr lang="en-US" sz="3600" b="1" dirty="0" smtClean="0">
                <a:solidFill>
                  <a:srgbClr val="FF0000"/>
                </a:solidFill>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Implications for ECHS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dirty="0" smtClean="0"/>
              <a:t>The opportunity to offer endorsements requires each ECHS to revisit its mission and vision.</a:t>
            </a:r>
          </a:p>
          <a:p>
            <a:r>
              <a:rPr lang="en-US" dirty="0" smtClean="0"/>
              <a:t>The opportunity to offer endorsements requires assessment of commitment to core principles of </a:t>
            </a:r>
            <a:r>
              <a:rPr lang="en-US" dirty="0" smtClean="0">
                <a:solidFill>
                  <a:srgbClr val="FF0000"/>
                </a:solidFill>
              </a:rPr>
              <a:t>relevance</a:t>
            </a:r>
            <a:r>
              <a:rPr lang="en-US" dirty="0" smtClean="0"/>
              <a:t>, relationships, and rigor.</a:t>
            </a:r>
          </a:p>
          <a:p>
            <a:r>
              <a:rPr lang="en-US" dirty="0" smtClean="0"/>
              <a:t>The opportunity to offer endorsements calls for consideration of what is demanded by a college going culture.  </a:t>
            </a:r>
          </a:p>
          <a:p>
            <a:r>
              <a:rPr lang="en-US" dirty="0" smtClean="0"/>
              <a:t>The opportunity for all high schools to offer endorsements may call for high schools to revisit their missions in the light of other ISD and regional college initiatives.</a:t>
            </a:r>
          </a:p>
        </p:txBody>
      </p:sp>
      <p:sp>
        <p:nvSpPr>
          <p:cNvPr id="4" name="Slide Number Placeholder 3"/>
          <p:cNvSpPr>
            <a:spLocks noGrp="1"/>
          </p:cNvSpPr>
          <p:nvPr>
            <p:ph type="sldNum" sz="quarter" idx="12"/>
          </p:nvPr>
        </p:nvSpPr>
        <p:spPr/>
        <p:txBody>
          <a:bodyPr/>
          <a:lstStyle/>
          <a:p>
            <a:fld id="{A79836AA-2E5C-4B78-BCFE-529AC8470618}" type="slidenum">
              <a:rPr lang="en-US" smtClean="0"/>
              <a:pPr/>
              <a:t>36</a:t>
            </a:fld>
            <a:endParaRPr lang="en-US" dirty="0"/>
          </a:p>
        </p:txBody>
      </p:sp>
      <p:sp>
        <p:nvSpPr>
          <p:cNvPr id="5" name="Text Placeholder 4"/>
          <p:cNvSpPr>
            <a:spLocks noGrp="1"/>
          </p:cNvSpPr>
          <p:nvPr>
            <p:ph type="body" sz="quarter" idx="13"/>
          </p:nvPr>
        </p:nvSpPr>
        <p:spPr>
          <a:xfrm>
            <a:off x="533400" y="6172200"/>
            <a:ext cx="2895600" cy="277812"/>
          </a:xfrm>
        </p:spPr>
        <p:txBody>
          <a:bodyPr>
            <a:normAutofit fontScale="85000" lnSpcReduction="20000"/>
          </a:bodyPr>
          <a:lstStyle/>
          <a:p>
            <a:endParaRPr lang="en-US" dirty="0">
              <a:solidFill>
                <a:srgbClr val="C00000"/>
              </a:solidFill>
            </a:endParaRPr>
          </a:p>
        </p:txBody>
      </p:sp>
    </p:spTree>
    <p:extLst>
      <p:ext uri="{BB962C8B-B14F-4D97-AF65-F5344CB8AC3E}">
        <p14:creationId xmlns:p14="http://schemas.microsoft.com/office/powerpoint/2010/main" val="501805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FF0000"/>
                </a:solidFill>
                <a:effectLst>
                  <a:outerShdw blurRad="38100" dist="38100" dir="2700000" algn="tl">
                    <a:srgbClr val="000000">
                      <a:alpha val="43137"/>
                    </a:srgbClr>
                  </a:outerShdw>
                </a:effectLst>
              </a:rPr>
              <a:t>Personal Graduation Plans: </a:t>
            </a:r>
            <a:br>
              <a:rPr lang="en-US" sz="3600" b="1" dirty="0" smtClean="0">
                <a:solidFill>
                  <a:srgbClr val="FF0000"/>
                </a:solidFill>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Implications for ECHS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74425" y="2158049"/>
            <a:ext cx="6345260" cy="3404552"/>
          </a:xfrm>
        </p:spPr>
        <p:txBody>
          <a:bodyPr>
            <a:normAutofit/>
          </a:bodyPr>
          <a:lstStyle/>
          <a:p>
            <a:r>
              <a:rPr lang="en-US" dirty="0" smtClean="0"/>
              <a:t>PGP’s support the valuing of personal </a:t>
            </a:r>
            <a:r>
              <a:rPr lang="en-US" dirty="0" smtClean="0">
                <a:solidFill>
                  <a:srgbClr val="FF0000"/>
                </a:solidFill>
              </a:rPr>
              <a:t>relationships </a:t>
            </a:r>
            <a:r>
              <a:rPr lang="en-US" dirty="0" smtClean="0"/>
              <a:t>fostered by ECHS core principles.</a:t>
            </a:r>
          </a:p>
          <a:p>
            <a:r>
              <a:rPr lang="en-US" dirty="0" smtClean="0"/>
              <a:t>Implementation of PCP’s can support the efforts of ECHS counselors, administrators, and teachers to enable individual students to achieve their college goals.</a:t>
            </a:r>
          </a:p>
          <a:p>
            <a:r>
              <a:rPr lang="en-US" dirty="0" smtClean="0"/>
              <a:t>Implementation calls for renewed and intentional interaction with families.  ECHS is well placed for exemplary practice in partnerships with families that follow the dual capacity building framework (Mapp &amp; </a:t>
            </a:r>
            <a:r>
              <a:rPr lang="en-US" dirty="0" err="1" smtClean="0"/>
              <a:t>Kuttner</a:t>
            </a:r>
            <a:r>
              <a:rPr lang="en-US" dirty="0" smtClean="0"/>
              <a:t>, 2013).</a:t>
            </a:r>
          </a:p>
        </p:txBody>
      </p:sp>
      <p:sp>
        <p:nvSpPr>
          <p:cNvPr id="4" name="Slide Number Placeholder 3"/>
          <p:cNvSpPr>
            <a:spLocks noGrp="1"/>
          </p:cNvSpPr>
          <p:nvPr>
            <p:ph type="sldNum" sz="quarter" idx="12"/>
          </p:nvPr>
        </p:nvSpPr>
        <p:spPr/>
        <p:txBody>
          <a:bodyPr/>
          <a:lstStyle/>
          <a:p>
            <a:fld id="{A79836AA-2E5C-4B78-BCFE-529AC8470618}" type="slidenum">
              <a:rPr lang="en-US" smtClean="0"/>
              <a:pPr/>
              <a:t>37</a:t>
            </a:fld>
            <a:endParaRPr lang="en-US" dirty="0"/>
          </a:p>
        </p:txBody>
      </p:sp>
      <p:sp>
        <p:nvSpPr>
          <p:cNvPr id="5" name="Text Placeholder 4"/>
          <p:cNvSpPr>
            <a:spLocks noGrp="1"/>
          </p:cNvSpPr>
          <p:nvPr>
            <p:ph type="body" sz="quarter" idx="13"/>
          </p:nvPr>
        </p:nvSpPr>
        <p:spPr>
          <a:xfrm>
            <a:off x="533400" y="6308829"/>
            <a:ext cx="2895600" cy="277812"/>
          </a:xfrm>
        </p:spPr>
        <p:txBody>
          <a:bodyPr>
            <a:normAutofit fontScale="85000" lnSpcReduction="20000"/>
          </a:bodyPr>
          <a:lstStyle/>
          <a:p>
            <a:endParaRPr lang="en-US" dirty="0">
              <a:solidFill>
                <a:srgbClr val="C00000"/>
              </a:solidFill>
            </a:endParaRPr>
          </a:p>
        </p:txBody>
      </p:sp>
      <p:sp>
        <p:nvSpPr>
          <p:cNvPr id="6" name="TextBox 5"/>
          <p:cNvSpPr txBox="1"/>
          <p:nvPr/>
        </p:nvSpPr>
        <p:spPr>
          <a:xfrm>
            <a:off x="685800" y="5562601"/>
            <a:ext cx="5917004" cy="553998"/>
          </a:xfrm>
          <a:prstGeom prst="rect">
            <a:avLst/>
          </a:prstGeom>
          <a:noFill/>
        </p:spPr>
        <p:txBody>
          <a:bodyPr wrap="none" rtlCol="0">
            <a:spAutoFit/>
          </a:bodyPr>
          <a:lstStyle/>
          <a:p>
            <a:r>
              <a:rPr lang="en-US" sz="1000" b="1" dirty="0" smtClean="0"/>
              <a:t>Reference: Mapp, K. L, &amp; </a:t>
            </a:r>
            <a:r>
              <a:rPr lang="en-US" sz="1000" b="1" dirty="0" err="1" smtClean="0"/>
              <a:t>Kuttner</a:t>
            </a:r>
            <a:r>
              <a:rPr lang="en-US" sz="1000" b="1" dirty="0" smtClean="0"/>
              <a:t>, P. J. (2013). Partners in Education: A Dual Capacity Building </a:t>
            </a:r>
          </a:p>
          <a:p>
            <a:r>
              <a:rPr lang="en-US" sz="1000" b="1" dirty="0" smtClean="0"/>
              <a:t>Framework for Family-School Partnerships.  Austin, TX: Southwest Regional Development Lab.</a:t>
            </a:r>
          </a:p>
          <a:p>
            <a:r>
              <a:rPr lang="en-US" sz="1000" b="1" dirty="0"/>
              <a:t>Retrieved from </a:t>
            </a:r>
            <a:r>
              <a:rPr lang="en-US" sz="1000" b="1" dirty="0">
                <a:hlinkClick r:id="rId2"/>
              </a:rPr>
              <a:t>http://</a:t>
            </a:r>
            <a:r>
              <a:rPr lang="en-US" sz="1000" b="1" dirty="0" smtClean="0">
                <a:hlinkClick r:id="rId2"/>
              </a:rPr>
              <a:t>www2.ed.gov/documents/family-community/partners-education.pdf</a:t>
            </a:r>
            <a:r>
              <a:rPr lang="en-US" sz="1000" b="1" dirty="0" smtClean="0"/>
              <a:t> </a:t>
            </a:r>
            <a:endParaRPr lang="en-US" sz="1000" b="1" dirty="0"/>
          </a:p>
        </p:txBody>
      </p:sp>
    </p:spTree>
    <p:extLst>
      <p:ext uri="{BB962C8B-B14F-4D97-AF65-F5344CB8AC3E}">
        <p14:creationId xmlns:p14="http://schemas.microsoft.com/office/powerpoint/2010/main" val="3192133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 and Contributors</a:t>
            </a:r>
            <a:endParaRPr lang="en-US" dirty="0"/>
          </a:p>
        </p:txBody>
      </p:sp>
      <p:sp>
        <p:nvSpPr>
          <p:cNvPr id="3" name="Content Placeholder 2"/>
          <p:cNvSpPr>
            <a:spLocks noGrp="1"/>
          </p:cNvSpPr>
          <p:nvPr>
            <p:ph idx="1"/>
          </p:nvPr>
        </p:nvSpPr>
        <p:spPr>
          <a:xfrm>
            <a:off x="866441" y="2362200"/>
            <a:ext cx="6345260" cy="3530599"/>
          </a:xfrm>
        </p:spPr>
        <p:txBody>
          <a:bodyPr>
            <a:normAutofit fontScale="92500" lnSpcReduction="20000"/>
          </a:bodyPr>
          <a:lstStyle/>
          <a:p>
            <a:r>
              <a:rPr lang="en-US" dirty="0" smtClean="0"/>
              <a:t>Mary Harris, Professor Emerita, University of North Texas, Co-Convener, North Texas Regional P-16 Council, Denton, TX, </a:t>
            </a:r>
            <a:r>
              <a:rPr lang="en-US" dirty="0" smtClean="0">
                <a:hlinkClick r:id="rId2"/>
              </a:rPr>
              <a:t>mary.harris@unt.edu</a:t>
            </a:r>
            <a:r>
              <a:rPr lang="en-US" dirty="0" smtClean="0"/>
              <a:t>, 940 367-3026</a:t>
            </a:r>
          </a:p>
          <a:p>
            <a:r>
              <a:rPr lang="en-US" dirty="0" smtClean="0"/>
              <a:t>Jean Keller, Professor, Kinesiology, Health Promotion, and Recreation, University of North Texas, Convener, North Texas Regional P-16 Council, Denton TX, </a:t>
            </a:r>
            <a:r>
              <a:rPr lang="en-US" dirty="0" smtClean="0">
                <a:hlinkClick r:id="rId3"/>
              </a:rPr>
              <a:t>jean.keller@unt.edu</a:t>
            </a:r>
            <a:r>
              <a:rPr lang="en-US" dirty="0" smtClean="0"/>
              <a:t>, 940 565-3427</a:t>
            </a:r>
          </a:p>
          <a:p>
            <a:r>
              <a:rPr lang="en-US" dirty="0" smtClean="0"/>
              <a:t>With thanks to Shirley Mills, UTRGV (Region 1); Janet Cunningham, Citizens for Educational Excellence (Region 2); Kathy Harvey, Region 9; Kathy Wright- Chapman, Region 11; Vicki Hayhurst, Region 14; Gregg Lawler, West TX A&amp;M (Region 16); Heather Blount, Region 17; Angie Haro, Region 19; </a:t>
            </a:r>
            <a:r>
              <a:rPr lang="en-US" dirty="0" err="1" smtClean="0"/>
              <a:t>Ravae</a:t>
            </a:r>
            <a:r>
              <a:rPr lang="en-US" dirty="0" smtClean="0"/>
              <a:t> Schaeffer, Region 20</a:t>
            </a:r>
          </a:p>
          <a:p>
            <a:pPr marL="0" indent="0">
              <a:buNone/>
            </a:pP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38</a:t>
            </a:fld>
            <a:endParaRPr lang="en-US" dirty="0"/>
          </a:p>
        </p:txBody>
      </p:sp>
      <p:sp>
        <p:nvSpPr>
          <p:cNvPr id="5" name="Text Placeholder 4"/>
          <p:cNvSpPr>
            <a:spLocks noGrp="1"/>
          </p:cNvSpPr>
          <p:nvPr>
            <p:ph type="body" sz="quarter" idx="13"/>
          </p:nvPr>
        </p:nvSpPr>
        <p:spPr>
          <a:xfrm>
            <a:off x="532356" y="6223990"/>
            <a:ext cx="2972844" cy="277812"/>
          </a:xfrm>
        </p:spPr>
        <p:txBody>
          <a:bodyPr>
            <a:normAutofit fontScale="85000" lnSpcReduction="20000"/>
          </a:bodyPr>
          <a:lstStyle/>
          <a:p>
            <a:endParaRPr lang="en-US" dirty="0">
              <a:solidFill>
                <a:srgbClr val="C00000"/>
              </a:solidFill>
            </a:endParaRPr>
          </a:p>
        </p:txBody>
      </p:sp>
    </p:spTree>
    <p:extLst>
      <p:ext uri="{BB962C8B-B14F-4D97-AF65-F5344CB8AC3E}">
        <p14:creationId xmlns:p14="http://schemas.microsoft.com/office/powerpoint/2010/main" val="110066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What is AVATAR?</a:t>
            </a:r>
            <a:endParaRPr lang="en-US" sz="4800" b="1" dirty="0"/>
          </a:p>
        </p:txBody>
      </p:sp>
      <p:sp>
        <p:nvSpPr>
          <p:cNvPr id="3" name="Content Placeholder 2"/>
          <p:cNvSpPr>
            <a:spLocks noGrp="1"/>
          </p:cNvSpPr>
          <p:nvPr>
            <p:ph idx="1"/>
          </p:nvPr>
        </p:nvSpPr>
        <p:spPr>
          <a:xfrm>
            <a:off x="1333356" y="2438400"/>
            <a:ext cx="6345260" cy="3530599"/>
          </a:xfrm>
        </p:spPr>
        <p:txBody>
          <a:bodyPr>
            <a:normAutofit fontScale="85000" lnSpcReduction="20000"/>
          </a:bodyPr>
          <a:lstStyle/>
          <a:p>
            <a:pPr marL="457200" indent="-457200">
              <a:buFont typeface="+mj-lt"/>
              <a:buAutoNum type="arabicPeriod"/>
            </a:pPr>
            <a:r>
              <a:rPr lang="en-US" sz="2400" dirty="0" smtClean="0">
                <a:solidFill>
                  <a:schemeClr val="tx1"/>
                </a:solidFill>
              </a:rPr>
              <a:t>Academic Vertical Alignment Training and Renewal</a:t>
            </a:r>
            <a:endParaRPr lang="en-US" sz="2400" dirty="0" smtClean="0"/>
          </a:p>
          <a:p>
            <a:pPr marL="457200" indent="-457200">
              <a:buFont typeface="+mj-lt"/>
              <a:buAutoNum type="arabicPeriod"/>
            </a:pPr>
            <a:r>
              <a:rPr lang="en-US" sz="2400" dirty="0" smtClean="0"/>
              <a:t>First funded in 2011 by the Texas Higher Education Coordinating Board as part of its Closing the Gaps strategic plan</a:t>
            </a:r>
          </a:p>
          <a:p>
            <a:pPr marL="457200" indent="-457200">
              <a:buFont typeface="+mj-lt"/>
              <a:buAutoNum type="arabicPeriod"/>
            </a:pPr>
            <a:r>
              <a:rPr lang="en-US" sz="2400" dirty="0" smtClean="0"/>
              <a:t>Facilitated by the University of North Texas for the North Texas Regional P-16 Council, which serves the Dallas Fort Worth and </a:t>
            </a:r>
            <a:r>
              <a:rPr lang="en-US" sz="2400" dirty="0" err="1" smtClean="0"/>
              <a:t>Metroplex</a:t>
            </a:r>
            <a:r>
              <a:rPr lang="en-US" sz="2400" dirty="0" smtClean="0"/>
              <a:t> areas</a:t>
            </a:r>
          </a:p>
          <a:p>
            <a:pPr marL="457200" indent="-457200">
              <a:buFont typeface="+mj-lt"/>
              <a:buAutoNum type="arabicPeriod"/>
            </a:pPr>
            <a:r>
              <a:rPr lang="en-US" sz="2400" dirty="0" smtClean="0"/>
              <a:t>Active in 2015 in all 20 Education Service Center regions of the Texas </a:t>
            </a:r>
            <a:r>
              <a:rPr lang="en-US" sz="2400" dirty="0" smtClean="0">
                <a:solidFill>
                  <a:schemeClr val="tx1"/>
                </a:solidFill>
              </a:rPr>
              <a:t>Education</a:t>
            </a:r>
            <a:r>
              <a:rPr lang="en-US" sz="2400" dirty="0" smtClean="0"/>
              <a:t> Agency</a:t>
            </a:r>
            <a:endParaRPr lang="en-US" sz="24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4</a:t>
            </a:fld>
            <a:endParaRPr lang="en-US" dirty="0"/>
          </a:p>
        </p:txBody>
      </p:sp>
      <p:sp>
        <p:nvSpPr>
          <p:cNvPr id="5" name="Text Placeholder 4"/>
          <p:cNvSpPr>
            <a:spLocks noGrp="1"/>
          </p:cNvSpPr>
          <p:nvPr>
            <p:ph type="body" sz="quarter" idx="13"/>
          </p:nvPr>
        </p:nvSpPr>
        <p:spPr>
          <a:xfrm>
            <a:off x="532356" y="6223990"/>
            <a:ext cx="2896644" cy="277812"/>
          </a:xfrm>
        </p:spPr>
        <p:txBody>
          <a:bodyPr>
            <a:normAutofit fontScale="85000" lnSpcReduction="20000"/>
          </a:bodyPr>
          <a:lstStyle/>
          <a:p>
            <a:r>
              <a:rPr lang="en-US" dirty="0">
                <a:solidFill>
                  <a:srgbClr val="C00000"/>
                </a:solidFill>
              </a:rPr>
              <a:t>http://untavatar.org</a:t>
            </a:r>
          </a:p>
        </p:txBody>
      </p:sp>
    </p:spTree>
    <p:extLst>
      <p:ext uri="{BB962C8B-B14F-4D97-AF65-F5344CB8AC3E}">
        <p14:creationId xmlns:p14="http://schemas.microsoft.com/office/powerpoint/2010/main" val="1662166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AVATAR Focus</a:t>
            </a:r>
            <a:endParaRPr lang="en-US" sz="4800" b="1" dirty="0"/>
          </a:p>
        </p:txBody>
      </p:sp>
      <p:sp>
        <p:nvSpPr>
          <p:cNvPr id="3" name="Content Placeholder 2"/>
          <p:cNvSpPr>
            <a:spLocks noGrp="1"/>
          </p:cNvSpPr>
          <p:nvPr>
            <p:ph idx="1"/>
          </p:nvPr>
        </p:nvSpPr>
        <p:spPr>
          <a:xfrm>
            <a:off x="1333356" y="2438400"/>
            <a:ext cx="6345260" cy="3530599"/>
          </a:xfrm>
        </p:spPr>
        <p:txBody>
          <a:bodyPr>
            <a:normAutofit fontScale="70000" lnSpcReduction="20000"/>
          </a:bodyPr>
          <a:lstStyle/>
          <a:p>
            <a:pPr marL="0" indent="0">
              <a:buNone/>
            </a:pPr>
            <a:r>
              <a:rPr lang="en-US" sz="2400" b="1" dirty="0" smtClean="0">
                <a:solidFill>
                  <a:srgbClr val="FF0000"/>
                </a:solidFill>
              </a:rPr>
              <a:t>Close gaps in student access to and success in post-secondary education through collaboration focused on </a:t>
            </a:r>
          </a:p>
          <a:p>
            <a:pPr marL="457200" indent="-457200">
              <a:buFont typeface="+mj-lt"/>
              <a:buAutoNum type="arabicPeriod"/>
            </a:pPr>
            <a:r>
              <a:rPr lang="en-US" sz="2400" dirty="0" smtClean="0">
                <a:solidFill>
                  <a:srgbClr val="FF0000"/>
                </a:solidFill>
              </a:rPr>
              <a:t>2011-14</a:t>
            </a:r>
            <a:r>
              <a:rPr lang="en-US" sz="2400" dirty="0" smtClean="0">
                <a:solidFill>
                  <a:schemeClr val="tx1"/>
                </a:solidFill>
              </a:rPr>
              <a:t>:  Vertical alignment of the core curriculum </a:t>
            </a:r>
            <a:endParaRPr lang="en-US" sz="2400" dirty="0" smtClean="0"/>
          </a:p>
          <a:p>
            <a:pPr marL="457200" indent="-457200">
              <a:buFont typeface="+mj-lt"/>
              <a:buAutoNum type="arabicPeriod"/>
            </a:pPr>
            <a:r>
              <a:rPr lang="en-US" sz="2400" dirty="0" smtClean="0">
                <a:solidFill>
                  <a:srgbClr val="FF0000"/>
                </a:solidFill>
              </a:rPr>
              <a:t>2014-15</a:t>
            </a:r>
            <a:r>
              <a:rPr lang="en-US" sz="2400" dirty="0" smtClean="0"/>
              <a:t>:  Vertical alignment through College Preparatory Courses in ELA and mathematics designed for high school students who are not college ready and may, according to local agreement, exempt the TSI (a provision of HB 5, 2013)</a:t>
            </a:r>
          </a:p>
          <a:p>
            <a:pPr marL="457200" indent="-457200">
              <a:buFont typeface="+mj-lt"/>
              <a:buAutoNum type="arabicPeriod"/>
            </a:pPr>
            <a:r>
              <a:rPr lang="en-US" sz="2400" dirty="0" smtClean="0">
                <a:solidFill>
                  <a:srgbClr val="FF0000"/>
                </a:solidFill>
              </a:rPr>
              <a:t>2015-16</a:t>
            </a:r>
            <a:r>
              <a:rPr lang="en-US" sz="2400" dirty="0" smtClean="0"/>
              <a:t>:  Vertical alignment of curriculum arising from endorsement options offered by local high schools and continuation  of work begun in earlier years.</a:t>
            </a:r>
          </a:p>
        </p:txBody>
      </p:sp>
      <p:sp>
        <p:nvSpPr>
          <p:cNvPr id="4" name="Slide Number Placeholder 3"/>
          <p:cNvSpPr>
            <a:spLocks noGrp="1"/>
          </p:cNvSpPr>
          <p:nvPr>
            <p:ph type="sldNum" sz="quarter" idx="12"/>
          </p:nvPr>
        </p:nvSpPr>
        <p:spPr/>
        <p:txBody>
          <a:bodyPr/>
          <a:lstStyle/>
          <a:p>
            <a:fld id="{A79836AA-2E5C-4B78-BCFE-529AC8470618}" type="slidenum">
              <a:rPr lang="en-US" smtClean="0"/>
              <a:pPr/>
              <a:t>5</a:t>
            </a:fld>
            <a:endParaRPr lang="en-US" dirty="0"/>
          </a:p>
        </p:txBody>
      </p:sp>
      <p:sp>
        <p:nvSpPr>
          <p:cNvPr id="5" name="Text Placeholder 4"/>
          <p:cNvSpPr>
            <a:spLocks noGrp="1"/>
          </p:cNvSpPr>
          <p:nvPr>
            <p:ph type="body" sz="quarter" idx="13"/>
          </p:nvPr>
        </p:nvSpPr>
        <p:spPr>
          <a:xfrm>
            <a:off x="532356" y="6223990"/>
            <a:ext cx="2896644" cy="277812"/>
          </a:xfrm>
        </p:spPr>
        <p:txBody>
          <a:bodyPr>
            <a:normAutofit fontScale="85000" lnSpcReduction="20000"/>
          </a:bodyPr>
          <a:lstStyle/>
          <a:p>
            <a:r>
              <a:rPr lang="en-US" dirty="0">
                <a:solidFill>
                  <a:srgbClr val="C00000"/>
                </a:solidFill>
              </a:rPr>
              <a:t>http://untavatar.org</a:t>
            </a:r>
          </a:p>
        </p:txBody>
      </p:sp>
    </p:spTree>
    <p:extLst>
      <p:ext uri="{BB962C8B-B14F-4D97-AF65-F5344CB8AC3E}">
        <p14:creationId xmlns:p14="http://schemas.microsoft.com/office/powerpoint/2010/main" val="1437120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p:txBody>
          <a:bodyPr wrap="square" numCol="1" compatLnSpc="1">
            <a:prstTxWarp prst="textNoShape">
              <a:avLst/>
            </a:prstTxWarp>
          </a:bodyPr>
          <a:lstStyle/>
          <a:p>
            <a:r>
              <a:rPr lang="en-US" altLang="en-US" i="1" cap="none" dirty="0" smtClean="0"/>
              <a:t>Why alignment?</a:t>
            </a:r>
          </a:p>
        </p:txBody>
      </p:sp>
      <p:sp>
        <p:nvSpPr>
          <p:cNvPr id="3" name="Content Placeholder 2"/>
          <p:cNvSpPr>
            <a:spLocks noGrp="1"/>
          </p:cNvSpPr>
          <p:nvPr>
            <p:ph idx="1"/>
          </p:nvPr>
        </p:nvSpPr>
        <p:spPr>
          <a:xfrm>
            <a:off x="457200" y="1284288"/>
            <a:ext cx="8229600" cy="5802312"/>
          </a:xfrm>
        </p:spPr>
        <p:txBody>
          <a:bodyPr/>
          <a:lstStyle/>
          <a:p>
            <a:pPr>
              <a:defRPr/>
            </a:pPr>
            <a:endParaRPr lang="en-US" dirty="0" smtClean="0">
              <a:solidFill>
                <a:schemeClr val="tx1">
                  <a:lumMod val="85000"/>
                  <a:lumOff val="15000"/>
                </a:schemeClr>
              </a:solidFill>
            </a:endParaRPr>
          </a:p>
          <a:p>
            <a:pPr>
              <a:defRPr/>
            </a:pPr>
            <a:endParaRPr lang="en-US" dirty="0">
              <a:solidFill>
                <a:schemeClr val="tx1">
                  <a:lumMod val="85000"/>
                  <a:lumOff val="15000"/>
                </a:schemeClr>
              </a:solidFill>
            </a:endParaRPr>
          </a:p>
          <a:p>
            <a:pPr>
              <a:defRPr/>
            </a:pPr>
            <a:endParaRPr lang="en-US" dirty="0" smtClean="0">
              <a:solidFill>
                <a:schemeClr val="tx1">
                  <a:lumMod val="85000"/>
                  <a:lumOff val="15000"/>
                </a:schemeClr>
              </a:solidFill>
            </a:endParaRPr>
          </a:p>
          <a:p>
            <a:pPr>
              <a:defRPr/>
            </a:pPr>
            <a:r>
              <a:rPr lang="en-US" dirty="0" smtClean="0">
                <a:solidFill>
                  <a:schemeClr val="tx1">
                    <a:lumMod val="85000"/>
                    <a:lumOff val="15000"/>
                  </a:schemeClr>
                </a:solidFill>
              </a:rPr>
              <a:t>Too many secondary and postsecondary leaders and educators lack </a:t>
            </a:r>
            <a:r>
              <a:rPr lang="en-US" b="1" dirty="0" smtClean="0">
                <a:solidFill>
                  <a:schemeClr val="tx1">
                    <a:lumMod val="85000"/>
                    <a:lumOff val="15000"/>
                  </a:schemeClr>
                </a:solidFill>
              </a:rPr>
              <a:t>shared and accurate information</a:t>
            </a:r>
            <a:r>
              <a:rPr lang="en-US" dirty="0" smtClean="0">
                <a:solidFill>
                  <a:schemeClr val="tx1">
                    <a:lumMod val="85000"/>
                    <a:lumOff val="15000"/>
                  </a:schemeClr>
                </a:solidFill>
              </a:rPr>
              <a:t> and </a:t>
            </a:r>
            <a:r>
              <a:rPr lang="en-US" b="1" dirty="0" smtClean="0">
                <a:solidFill>
                  <a:schemeClr val="tx1">
                    <a:lumMod val="85000"/>
                    <a:lumOff val="15000"/>
                  </a:schemeClr>
                </a:solidFill>
              </a:rPr>
              <a:t>understanding</a:t>
            </a:r>
            <a:r>
              <a:rPr lang="en-US" dirty="0" smtClean="0">
                <a:solidFill>
                  <a:schemeClr val="tx1">
                    <a:lumMod val="85000"/>
                    <a:lumOff val="15000"/>
                  </a:schemeClr>
                </a:solidFill>
              </a:rPr>
              <a:t> of what a student must know and do to be successful in postsecondary education and careers;</a:t>
            </a:r>
          </a:p>
          <a:p>
            <a:pPr>
              <a:defRPr/>
            </a:pPr>
            <a:endParaRPr lang="en-US" sz="1100" dirty="0" smtClean="0">
              <a:solidFill>
                <a:schemeClr val="tx1">
                  <a:lumMod val="85000"/>
                  <a:lumOff val="15000"/>
                </a:schemeClr>
              </a:solidFill>
            </a:endParaRPr>
          </a:p>
          <a:p>
            <a:pPr>
              <a:defRPr/>
            </a:pPr>
            <a:r>
              <a:rPr lang="en-US" dirty="0" smtClean="0">
                <a:solidFill>
                  <a:schemeClr val="tx1">
                    <a:lumMod val="85000"/>
                    <a:lumOff val="15000"/>
                  </a:schemeClr>
                </a:solidFill>
              </a:rPr>
              <a:t>Too many students enter postsecondary education but do not </a:t>
            </a:r>
            <a:r>
              <a:rPr lang="en-US" b="1" dirty="0" smtClean="0">
                <a:solidFill>
                  <a:schemeClr val="tx1">
                    <a:lumMod val="85000"/>
                    <a:lumOff val="15000"/>
                  </a:schemeClr>
                </a:solidFill>
              </a:rPr>
              <a:t>complete</a:t>
            </a:r>
            <a:r>
              <a:rPr lang="en-US" dirty="0" smtClean="0">
                <a:solidFill>
                  <a:schemeClr val="tx1">
                    <a:lumMod val="85000"/>
                    <a:lumOff val="15000"/>
                  </a:schemeClr>
                </a:solidFill>
              </a:rPr>
              <a:t> in a timely fashion; and</a:t>
            </a:r>
          </a:p>
          <a:p>
            <a:pPr>
              <a:defRPr/>
            </a:pPr>
            <a:endParaRPr lang="en-US" sz="1100" dirty="0" smtClean="0">
              <a:solidFill>
                <a:schemeClr val="tx1">
                  <a:lumMod val="85000"/>
                  <a:lumOff val="15000"/>
                </a:schemeClr>
              </a:solidFill>
            </a:endParaRPr>
          </a:p>
          <a:p>
            <a:pPr>
              <a:defRPr/>
            </a:pPr>
            <a:r>
              <a:rPr lang="en-US" dirty="0" smtClean="0">
                <a:solidFill>
                  <a:schemeClr val="tx1">
                    <a:lumMod val="85000"/>
                    <a:lumOff val="15000"/>
                  </a:schemeClr>
                </a:solidFill>
              </a:rPr>
              <a:t>Too many students take </a:t>
            </a:r>
            <a:r>
              <a:rPr lang="en-US" b="1" dirty="0" smtClean="0">
                <a:solidFill>
                  <a:schemeClr val="tx1">
                    <a:lumMod val="85000"/>
                    <a:lumOff val="15000"/>
                  </a:schemeClr>
                </a:solidFill>
              </a:rPr>
              <a:t>developmental education</a:t>
            </a:r>
            <a:r>
              <a:rPr lang="en-US" dirty="0" smtClean="0">
                <a:solidFill>
                  <a:schemeClr val="tx1">
                    <a:lumMod val="85000"/>
                    <a:lumOff val="15000"/>
                  </a:schemeClr>
                </a:solidFill>
              </a:rPr>
              <a:t> at the postsecondary level.</a:t>
            </a:r>
          </a:p>
          <a:p>
            <a:pPr>
              <a:defRPr/>
            </a:pPr>
            <a:endParaRPr lang="en-US" dirty="0"/>
          </a:p>
        </p:txBody>
      </p:sp>
      <p:sp>
        <p:nvSpPr>
          <p:cNvPr id="2" name="Rectangle 1"/>
          <p:cNvSpPr/>
          <p:nvPr/>
        </p:nvSpPr>
        <p:spPr>
          <a:xfrm>
            <a:off x="533400" y="6019800"/>
            <a:ext cx="2452916" cy="369332"/>
          </a:xfrm>
          <a:prstGeom prst="rect">
            <a:avLst/>
          </a:prstGeom>
        </p:spPr>
        <p:txBody>
          <a:bodyPr wrap="none">
            <a:spAutoFit/>
          </a:bodyPr>
          <a:lstStyle/>
          <a:p>
            <a:r>
              <a:rPr lang="en-US" dirty="0">
                <a:solidFill>
                  <a:srgbClr val="C00000"/>
                </a:solidFill>
              </a:rPr>
              <a:t>http://untavatar.org</a:t>
            </a:r>
          </a:p>
        </p:txBody>
      </p:sp>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293785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3A61F1E-282B-4DCB-86ED-0B82064BF885}" type="slidenum">
              <a:rPr lang="en-US" smtClean="0"/>
              <a:pPr>
                <a:defRPr/>
              </a:pPr>
              <a:t>7</a:t>
            </a:fld>
            <a:endParaRPr lang="en-US" dirty="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304800"/>
            <a:ext cx="8702675" cy="6553200"/>
          </a:xfrm>
          <a:ln w="88900" cap="sq" cmpd="thickThin">
            <a:solidFill>
              <a:schemeClr val="tx1">
                <a:lumMod val="75000"/>
                <a:lumOff val="25000"/>
              </a:schemeClr>
            </a:solidFill>
            <a:miter lim="800000"/>
          </a:ln>
          <a:effectLst>
            <a:innerShdw blurRad="76200">
              <a:srgbClr val="000000"/>
            </a:innerShdw>
          </a:effectLst>
        </p:spPr>
      </p:pic>
      <p:sp>
        <p:nvSpPr>
          <p:cNvPr id="2" name="Footer Placeholder 1"/>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Tree>
    <p:extLst>
      <p:ext uri="{BB962C8B-B14F-4D97-AF65-F5344CB8AC3E}">
        <p14:creationId xmlns:p14="http://schemas.microsoft.com/office/powerpoint/2010/main" val="1553794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307" y="2209800"/>
            <a:ext cx="8229600" cy="3895085"/>
          </a:xfrm>
        </p:spPr>
        <p:txBody>
          <a:bodyPr>
            <a:normAutofit fontScale="32500" lnSpcReduction="20000"/>
          </a:bodyPr>
          <a:lstStyle/>
          <a:p>
            <a:pPr marL="0" lvl="1" indent="0">
              <a:buNone/>
            </a:pPr>
            <a:endParaRPr lang="en-US" sz="3600" b="1" dirty="0" smtClean="0">
              <a:solidFill>
                <a:schemeClr val="tx1">
                  <a:lumMod val="85000"/>
                  <a:lumOff val="15000"/>
                </a:schemeClr>
              </a:solidFill>
            </a:endParaRPr>
          </a:p>
          <a:p>
            <a:pPr marL="0" lvl="1" indent="0">
              <a:buNone/>
            </a:pPr>
            <a:r>
              <a:rPr lang="en-US" sz="4500" b="1" dirty="0" smtClean="0">
                <a:solidFill>
                  <a:schemeClr val="tx1">
                    <a:lumMod val="85000"/>
                    <a:lumOff val="15000"/>
                  </a:schemeClr>
                </a:solidFill>
              </a:rPr>
              <a:t>Squires (2009) reviewed research and concluded:</a:t>
            </a:r>
          </a:p>
          <a:p>
            <a:pPr marL="514350" lvl="1" indent="-514350">
              <a:buAutoNum type="arabicPeriod"/>
            </a:pPr>
            <a:r>
              <a:rPr lang="en-US" sz="4500" b="1" dirty="0" smtClean="0">
                <a:solidFill>
                  <a:schemeClr val="tx1">
                    <a:lumMod val="85000"/>
                    <a:lumOff val="15000"/>
                  </a:schemeClr>
                </a:solidFill>
              </a:rPr>
              <a:t>Alignment improves student outcomes.</a:t>
            </a:r>
          </a:p>
          <a:p>
            <a:pPr marL="514350" lvl="1" indent="-514350">
              <a:buAutoNum type="arabicPeriod"/>
            </a:pPr>
            <a:r>
              <a:rPr lang="en-US" sz="4500" b="1" dirty="0" smtClean="0">
                <a:solidFill>
                  <a:schemeClr val="tx1">
                    <a:lumMod val="85000"/>
                    <a:lumOff val="15000"/>
                  </a:schemeClr>
                </a:solidFill>
              </a:rPr>
              <a:t>Alignment is a powerful tool for assuring the written, taught and tested  curriculum are the focus of instruction, assessment, and professional development. </a:t>
            </a:r>
          </a:p>
          <a:p>
            <a:pPr marL="0" lvl="1" indent="0">
              <a:buNone/>
            </a:pPr>
            <a:r>
              <a:rPr lang="en-US" sz="4500" b="1" i="1" dirty="0" smtClean="0">
                <a:solidFill>
                  <a:schemeClr val="tx1">
                    <a:lumMod val="85000"/>
                    <a:lumOff val="15000"/>
                  </a:schemeClr>
                </a:solidFill>
              </a:rPr>
              <a:t>Smith (2014) focused on Algebra 1 and concluded:</a:t>
            </a:r>
          </a:p>
          <a:p>
            <a:pPr marL="617220" lvl="2" indent="0">
              <a:buNone/>
            </a:pPr>
            <a:r>
              <a:rPr lang="en-US" sz="4300" b="1" dirty="0" smtClean="0">
                <a:solidFill>
                  <a:schemeClr val="tx1">
                    <a:lumMod val="85000"/>
                    <a:lumOff val="15000"/>
                  </a:schemeClr>
                </a:solidFill>
              </a:rPr>
              <a:t>Alignment of high school instruction around frameworks and vertical                                       progressions enhances student success and is facilitated by collaborative planning and professional development.</a:t>
            </a:r>
          </a:p>
          <a:p>
            <a:pPr marL="571500" indent="-914400" algn="ctr">
              <a:buFont typeface="+mj-lt"/>
              <a:buAutoNum type="arabicPeriod"/>
            </a:pPr>
            <a:endParaRPr lang="en-US" sz="4700" b="1" i="1" dirty="0">
              <a:solidFill>
                <a:schemeClr val="tx1">
                  <a:lumMod val="85000"/>
                  <a:lumOff val="15000"/>
                </a:schemeClr>
              </a:solidFill>
            </a:endParaRPr>
          </a:p>
          <a:p>
            <a:pPr marL="0" lvl="1" indent="0">
              <a:buNone/>
            </a:pPr>
            <a:r>
              <a:rPr lang="en-US" sz="3300" b="1" i="1" dirty="0" smtClean="0">
                <a:solidFill>
                  <a:srgbClr val="C00000"/>
                </a:solidFill>
              </a:rPr>
              <a:t>References:  Squires, D. A. (2009).  Curriculum Alignment: Research-Based Strategies for  Increasing Student Achievement.  Thousand Oaks, CA, Corwin,</a:t>
            </a:r>
          </a:p>
          <a:p>
            <a:pPr marL="0" lvl="1" indent="0">
              <a:buNone/>
            </a:pPr>
            <a:r>
              <a:rPr lang="en-US" sz="3300" b="1" i="1" dirty="0" smtClean="0">
                <a:solidFill>
                  <a:srgbClr val="C00000"/>
                </a:solidFill>
              </a:rPr>
              <a:t>Smith, T.M. (2014).  Curricular Alignment to Support Student Success in Algebra.  American Institute for Research.  Retrieved </a:t>
            </a:r>
            <a:r>
              <a:rPr lang="en-US" sz="3300" b="1" i="1" dirty="0">
                <a:solidFill>
                  <a:srgbClr val="C00000"/>
                </a:solidFill>
              </a:rPr>
              <a:t>from  </a:t>
            </a:r>
            <a:r>
              <a:rPr lang="en-US" sz="3300" b="1" i="1" dirty="0">
                <a:solidFill>
                  <a:srgbClr val="C00000"/>
                </a:solidFill>
                <a:hlinkClick r:id="rId2"/>
              </a:rPr>
              <a:t>https://</a:t>
            </a:r>
            <a:r>
              <a:rPr lang="en-US" sz="3300" b="1" i="1" dirty="0" smtClean="0">
                <a:solidFill>
                  <a:srgbClr val="C00000"/>
                </a:solidFill>
                <a:hlinkClick r:id="rId2"/>
              </a:rPr>
              <a:t>www2.ed.gov/programs/dropout/curricularalignment092414.pdf</a:t>
            </a:r>
            <a:r>
              <a:rPr lang="en-US" sz="3300" b="1" i="1" dirty="0" smtClean="0">
                <a:solidFill>
                  <a:srgbClr val="C00000"/>
                </a:solidFill>
              </a:rPr>
              <a:t> </a:t>
            </a:r>
            <a:endParaRPr lang="en-US" sz="3300" i="1" dirty="0" smtClean="0">
              <a:solidFill>
                <a:srgbClr val="C00000"/>
              </a:solidFill>
            </a:endParaRPr>
          </a:p>
        </p:txBody>
      </p:sp>
      <p:sp>
        <p:nvSpPr>
          <p:cNvPr id="6" name="Rounded Rectangle 4"/>
          <p:cNvSpPr/>
          <p:nvPr/>
        </p:nvSpPr>
        <p:spPr>
          <a:xfrm>
            <a:off x="529827" y="865094"/>
            <a:ext cx="8134561" cy="119230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cap="none" spc="300" dirty="0" smtClean="0">
                <a:solidFill>
                  <a:schemeClr val="bg1"/>
                </a:solidFill>
                <a:latin typeface="+mj-lt"/>
              </a:rPr>
              <a:t>Vertical Alignment Research</a:t>
            </a:r>
          </a:p>
        </p:txBody>
      </p:sp>
      <p:sp>
        <p:nvSpPr>
          <p:cNvPr id="2" name="Slide Number Placeholder 1"/>
          <p:cNvSpPr>
            <a:spLocks noGrp="1"/>
          </p:cNvSpPr>
          <p:nvPr>
            <p:ph type="sldNum" sz="quarter" idx="12"/>
          </p:nvPr>
        </p:nvSpPr>
        <p:spPr/>
        <p:txBody>
          <a:bodyPr/>
          <a:lstStyle/>
          <a:p>
            <a:fld id="{A79836AA-2E5C-4B78-BCFE-529AC8470618}" type="slidenum">
              <a:rPr lang="en-US" smtClean="0"/>
              <a:pPr/>
              <a:t>8</a:t>
            </a:fld>
            <a:endParaRPr lang="en-US" dirty="0"/>
          </a:p>
        </p:txBody>
      </p:sp>
      <p:sp>
        <p:nvSpPr>
          <p:cNvPr id="4" name="Footer Placeholder 3"/>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499855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66443" y="5136155"/>
            <a:ext cx="6422003" cy="885748"/>
          </a:xfrm>
        </p:spPr>
        <p:txBody>
          <a:bodyPr>
            <a:normAutofit fontScale="70000" lnSpcReduction="20000"/>
          </a:bodyPr>
          <a:lstStyle/>
          <a:p>
            <a:r>
              <a:rPr lang="en-US" sz="3800" i="1" dirty="0" smtClean="0">
                <a:solidFill>
                  <a:schemeClr val="bg1"/>
                </a:solidFill>
              </a:rPr>
              <a:t>AVATAR is a Partnership </a:t>
            </a:r>
            <a:r>
              <a:rPr lang="en-US" sz="3800" i="1" dirty="0">
                <a:solidFill>
                  <a:schemeClr val="bg1"/>
                </a:solidFill>
              </a:rPr>
              <a:t>of Regional Leaders </a:t>
            </a:r>
            <a:r>
              <a:rPr lang="en-US" sz="3800" i="1" dirty="0" smtClean="0">
                <a:solidFill>
                  <a:schemeClr val="bg1"/>
                </a:solidFill>
              </a:rPr>
              <a:t>from these institutions</a:t>
            </a:r>
            <a:endParaRPr lang="en-US" sz="3800" i="1" dirty="0">
              <a:solidFill>
                <a:schemeClr val="bg1"/>
              </a:solidFill>
            </a:endParaRPr>
          </a:p>
          <a:p>
            <a:endParaRPr lang="en-US" dirty="0"/>
          </a:p>
        </p:txBody>
      </p:sp>
      <p:sp>
        <p:nvSpPr>
          <p:cNvPr id="5" name="Slide Number Placeholder 4"/>
          <p:cNvSpPr>
            <a:spLocks noGrp="1"/>
          </p:cNvSpPr>
          <p:nvPr>
            <p:ph type="sldNum" sz="quarter" idx="12"/>
          </p:nvPr>
        </p:nvSpPr>
        <p:spPr/>
        <p:txBody>
          <a:bodyPr/>
          <a:lstStyle/>
          <a:p>
            <a:fld id="{A79836AA-2E5C-4B78-BCFE-529AC8470618}" type="slidenum">
              <a:rPr lang="en-US" smtClean="0"/>
              <a:pPr/>
              <a:t>9</a:t>
            </a:fld>
            <a:endParaRPr lang="en-US" dirty="0"/>
          </a:p>
        </p:txBody>
      </p:sp>
      <p:grpSp>
        <p:nvGrpSpPr>
          <p:cNvPr id="6" name="Group 5"/>
          <p:cNvGrpSpPr/>
          <p:nvPr/>
        </p:nvGrpSpPr>
        <p:grpSpPr>
          <a:xfrm>
            <a:off x="3613331" y="58358"/>
            <a:ext cx="1873074" cy="1838325"/>
            <a:chOff x="0" y="0"/>
            <a:chExt cx="1828800" cy="1838325"/>
          </a:xfrm>
          <a:solidFill>
            <a:srgbClr val="FFC000"/>
          </a:solidFill>
        </p:grpSpPr>
        <p:cxnSp>
          <p:nvCxnSpPr>
            <p:cNvPr id="7" name="Straight Connector 6"/>
            <p:cNvCxnSpPr/>
            <p:nvPr/>
          </p:nvCxnSpPr>
          <p:spPr>
            <a:xfrm>
              <a:off x="0" y="63817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8" name="Straight Connector 7"/>
            <p:cNvCxnSpPr/>
            <p:nvPr/>
          </p:nvCxnSpPr>
          <p:spPr>
            <a:xfrm>
              <a:off x="1828800" y="638175"/>
              <a:ext cx="0" cy="1200150"/>
            </a:xfrm>
            <a:prstGeom prst="line">
              <a:avLst/>
            </a:prstGeom>
            <a:grpFill/>
            <a:ln w="28575" cap="flat" cmpd="sng" algn="ctr">
              <a:solidFill>
                <a:sysClr val="windowText" lastClr="000000">
                  <a:shade val="95000"/>
                  <a:satMod val="105000"/>
                </a:sysClr>
              </a:solidFill>
              <a:prstDash val="solid"/>
            </a:ln>
            <a:effectLst/>
          </p:spPr>
        </p:cxnSp>
        <p:sp>
          <p:nvSpPr>
            <p:cNvPr id="9" name="Flowchart: Decision 8"/>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0" name="Text Box 22"/>
            <p:cNvSpPr txBox="1"/>
            <p:nvPr/>
          </p:nvSpPr>
          <p:spPr>
            <a:xfrm>
              <a:off x="333375" y="40005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High Schools </a:t>
              </a:r>
              <a:endParaRPr lang="en-US" sz="1100" dirty="0">
                <a:solidFill>
                  <a:prstClr val="black"/>
                </a:solidFill>
                <a:ea typeface="Calibri"/>
                <a:cs typeface="Times New Roman"/>
              </a:endParaRPr>
            </a:p>
          </p:txBody>
        </p:sp>
      </p:grpSp>
      <p:grpSp>
        <p:nvGrpSpPr>
          <p:cNvPr id="11" name="Group 10"/>
          <p:cNvGrpSpPr/>
          <p:nvPr/>
        </p:nvGrpSpPr>
        <p:grpSpPr>
          <a:xfrm>
            <a:off x="1762767" y="1243992"/>
            <a:ext cx="1831340" cy="2651549"/>
            <a:chOff x="0" y="0"/>
            <a:chExt cx="1831924" cy="2465680"/>
          </a:xfrm>
          <a:solidFill>
            <a:srgbClr val="A6CE28"/>
          </a:solidFill>
        </p:grpSpPr>
        <p:grpSp>
          <p:nvGrpSpPr>
            <p:cNvPr id="12" name="Group 11"/>
            <p:cNvGrpSpPr/>
            <p:nvPr/>
          </p:nvGrpSpPr>
          <p:grpSpPr>
            <a:xfrm>
              <a:off x="0" y="0"/>
              <a:ext cx="1831924" cy="2465680"/>
              <a:chOff x="0" y="0"/>
              <a:chExt cx="1831924" cy="2465680"/>
            </a:xfrm>
            <a:grpFill/>
          </p:grpSpPr>
          <p:sp>
            <p:nvSpPr>
              <p:cNvPr id="14" name="Flowchart: Decision 13"/>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15" name="Straight Connector 14"/>
              <p:cNvCxnSpPr/>
              <p:nvPr/>
            </p:nvCxnSpPr>
            <p:spPr>
              <a:xfrm>
                <a:off x="929030" y="1265530"/>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16" name="Straight Connector 15"/>
              <p:cNvCxnSpPr/>
              <p:nvPr/>
            </p:nvCxnSpPr>
            <p:spPr>
              <a:xfrm>
                <a:off x="0" y="643738"/>
                <a:ext cx="0" cy="1200150"/>
              </a:xfrm>
              <a:prstGeom prst="line">
                <a:avLst/>
              </a:prstGeom>
              <a:grpFill/>
              <a:ln w="28575" cap="flat" cmpd="sng" algn="ctr">
                <a:solidFill>
                  <a:sysClr val="windowText" lastClr="000000">
                    <a:shade val="95000"/>
                    <a:satMod val="105000"/>
                  </a:sysClr>
                </a:solidFill>
                <a:prstDash val="solid"/>
              </a:ln>
              <a:effectLst/>
            </p:spPr>
          </p:cxnSp>
          <p:sp>
            <p:nvSpPr>
              <p:cNvPr id="17" name="Text Box 21"/>
              <p:cNvSpPr txBox="1"/>
              <p:nvPr/>
            </p:nvSpPr>
            <p:spPr>
              <a:xfrm>
                <a:off x="336499" y="402336"/>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2 Year IHEs</a:t>
                </a:r>
                <a:endParaRPr lang="en-US" sz="1100" dirty="0">
                  <a:solidFill>
                    <a:prstClr val="black"/>
                  </a:solidFill>
                  <a:ea typeface="Calibri"/>
                  <a:cs typeface="Times New Roman"/>
                </a:endParaRPr>
              </a:p>
            </p:txBody>
          </p:sp>
        </p:grpSp>
        <p:cxnSp>
          <p:nvCxnSpPr>
            <p:cNvPr id="13" name="Straight Connector 12"/>
            <p:cNvCxnSpPr/>
            <p:nvPr/>
          </p:nvCxnSpPr>
          <p:spPr>
            <a:xfrm>
              <a:off x="1816100" y="641350"/>
              <a:ext cx="0" cy="1199853"/>
            </a:xfrm>
            <a:prstGeom prst="line">
              <a:avLst/>
            </a:prstGeom>
            <a:grpFill/>
            <a:ln w="28575" cap="flat" cmpd="sng" algn="ctr">
              <a:solidFill>
                <a:sysClr val="windowText" lastClr="000000">
                  <a:shade val="95000"/>
                  <a:satMod val="105000"/>
                </a:sysClr>
              </a:solidFill>
              <a:prstDash val="solid"/>
            </a:ln>
            <a:effectLst/>
          </p:spPr>
        </p:cxnSp>
      </p:grpSp>
      <p:grpSp>
        <p:nvGrpSpPr>
          <p:cNvPr id="18" name="Group 17"/>
          <p:cNvGrpSpPr/>
          <p:nvPr/>
        </p:nvGrpSpPr>
        <p:grpSpPr>
          <a:xfrm>
            <a:off x="5485826" y="1265480"/>
            <a:ext cx="1876425" cy="2466975"/>
            <a:chOff x="0" y="0"/>
            <a:chExt cx="1876425" cy="2466975"/>
          </a:xfrm>
          <a:solidFill>
            <a:schemeClr val="accent5">
              <a:lumMod val="60000"/>
              <a:lumOff val="40000"/>
            </a:schemeClr>
          </a:solidFill>
        </p:grpSpPr>
        <p:grpSp>
          <p:nvGrpSpPr>
            <p:cNvPr id="19" name="Group 18"/>
            <p:cNvGrpSpPr/>
            <p:nvPr/>
          </p:nvGrpSpPr>
          <p:grpSpPr>
            <a:xfrm>
              <a:off x="0" y="0"/>
              <a:ext cx="1876425" cy="2466975"/>
              <a:chOff x="0" y="0"/>
              <a:chExt cx="1876425" cy="2466975"/>
            </a:xfrm>
            <a:grpFill/>
          </p:grpSpPr>
          <p:cxnSp>
            <p:nvCxnSpPr>
              <p:cNvPr id="21" name="Straight Connector 20"/>
              <p:cNvCxnSpPr/>
              <p:nvPr/>
            </p:nvCxnSpPr>
            <p:spPr>
              <a:xfrm>
                <a:off x="1838325" y="657225"/>
                <a:ext cx="0" cy="1200150"/>
              </a:xfrm>
              <a:prstGeom prst="line">
                <a:avLst/>
              </a:prstGeom>
              <a:grpFill/>
              <a:ln w="28575" cap="flat" cmpd="sng" algn="ctr">
                <a:solidFill>
                  <a:sysClr val="windowText" lastClr="000000">
                    <a:shade val="95000"/>
                    <a:satMod val="105000"/>
                  </a:sysClr>
                </a:solidFill>
                <a:prstDash val="solid"/>
              </a:ln>
              <a:effectLst/>
            </p:spPr>
          </p:cxnSp>
          <p:sp>
            <p:nvSpPr>
              <p:cNvPr id="22" name="Flowchart: Decision 21"/>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23" name="Straight Connector 22"/>
              <p:cNvCxnSpPr/>
              <p:nvPr/>
            </p:nvCxnSpPr>
            <p:spPr>
              <a:xfrm>
                <a:off x="904875" y="1266825"/>
                <a:ext cx="0" cy="1200150"/>
              </a:xfrm>
              <a:prstGeom prst="line">
                <a:avLst/>
              </a:prstGeom>
              <a:grpFill/>
              <a:ln w="28575" cap="flat" cmpd="sng" algn="ctr">
                <a:solidFill>
                  <a:sysClr val="windowText" lastClr="000000">
                    <a:shade val="95000"/>
                    <a:satMod val="105000"/>
                  </a:sysClr>
                </a:solidFill>
                <a:prstDash val="solid"/>
              </a:ln>
              <a:effectLst/>
            </p:spPr>
          </p:cxnSp>
          <p:sp>
            <p:nvSpPr>
              <p:cNvPr id="24" name="Text Box 20"/>
              <p:cNvSpPr txBox="1"/>
              <p:nvPr/>
            </p:nvSpPr>
            <p:spPr>
              <a:xfrm>
                <a:off x="381000" y="36195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4 Year IHEs</a:t>
                </a:r>
                <a:endParaRPr lang="en-US" sz="1100" dirty="0">
                  <a:solidFill>
                    <a:prstClr val="black"/>
                  </a:solidFill>
                  <a:ea typeface="Calibri"/>
                  <a:cs typeface="Times New Roman"/>
                </a:endParaRPr>
              </a:p>
            </p:txBody>
          </p:sp>
        </p:grpSp>
        <p:cxnSp>
          <p:nvCxnSpPr>
            <p:cNvPr id="20" name="Straight Connector 19"/>
            <p:cNvCxnSpPr/>
            <p:nvPr/>
          </p:nvCxnSpPr>
          <p:spPr>
            <a:xfrm>
              <a:off x="0" y="657225"/>
              <a:ext cx="0" cy="1200150"/>
            </a:xfrm>
            <a:prstGeom prst="line">
              <a:avLst/>
            </a:prstGeom>
            <a:grpFill/>
            <a:ln w="28575" cap="flat" cmpd="sng" algn="ctr">
              <a:solidFill>
                <a:sysClr val="windowText" lastClr="000000">
                  <a:shade val="95000"/>
                  <a:satMod val="105000"/>
                </a:sysClr>
              </a:solidFill>
              <a:prstDash val="solid"/>
            </a:ln>
            <a:effectLst/>
          </p:spPr>
        </p:cxnSp>
      </p:grpSp>
      <p:grpSp>
        <p:nvGrpSpPr>
          <p:cNvPr id="25" name="Group 24"/>
          <p:cNvGrpSpPr/>
          <p:nvPr/>
        </p:nvGrpSpPr>
        <p:grpSpPr>
          <a:xfrm>
            <a:off x="2708456" y="3089692"/>
            <a:ext cx="1828800" cy="1889715"/>
            <a:chOff x="0" y="0"/>
            <a:chExt cx="1828800" cy="2447925"/>
          </a:xfrm>
          <a:solidFill>
            <a:schemeClr val="bg2">
              <a:lumMod val="50000"/>
            </a:schemeClr>
          </a:solidFill>
        </p:grpSpPr>
        <p:sp>
          <p:nvSpPr>
            <p:cNvPr id="26" name="Flowchart: Decision 25"/>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27" name="Straight Connector 26"/>
            <p:cNvCxnSpPr/>
            <p:nvPr/>
          </p:nvCxnSpPr>
          <p:spPr>
            <a:xfrm>
              <a:off x="0" y="63817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28" name="Straight Connector 27"/>
            <p:cNvCxnSpPr/>
            <p:nvPr/>
          </p:nvCxnSpPr>
          <p:spPr>
            <a:xfrm>
              <a:off x="904875" y="1247775"/>
              <a:ext cx="0" cy="1200150"/>
            </a:xfrm>
            <a:prstGeom prst="line">
              <a:avLst/>
            </a:prstGeom>
            <a:grpFill/>
            <a:ln w="28575" cap="flat" cmpd="sng" algn="ctr">
              <a:solidFill>
                <a:sysClr val="windowText" lastClr="000000">
                  <a:shade val="95000"/>
                  <a:satMod val="105000"/>
                </a:sysClr>
              </a:solidFill>
              <a:prstDash val="solid"/>
            </a:ln>
            <a:effectLst/>
          </p:spPr>
        </p:cxnSp>
        <p:sp>
          <p:nvSpPr>
            <p:cNvPr id="29" name="Text Box 41"/>
            <p:cNvSpPr txBox="1"/>
            <p:nvPr/>
          </p:nvSpPr>
          <p:spPr>
            <a:xfrm>
              <a:off x="209550" y="41910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lnSpc>
                  <a:spcPct val="115000"/>
                </a:lnSpc>
              </a:pPr>
              <a:r>
                <a:rPr lang="en-US" sz="1600" b="1" i="1" dirty="0">
                  <a:solidFill>
                    <a:prstClr val="black"/>
                  </a:solidFill>
                  <a:ea typeface="Calibri"/>
                  <a:cs typeface="Calibri"/>
                </a:rPr>
                <a:t>Regional ESCs</a:t>
              </a:r>
              <a:endParaRPr lang="en-US" sz="1100" dirty="0">
                <a:solidFill>
                  <a:prstClr val="black"/>
                </a:solidFill>
                <a:ea typeface="Calibri"/>
                <a:cs typeface="Times New Roman"/>
              </a:endParaRPr>
            </a:p>
          </p:txBody>
        </p:sp>
        <p:cxnSp>
          <p:nvCxnSpPr>
            <p:cNvPr id="30" name="Straight Connector 29"/>
            <p:cNvCxnSpPr/>
            <p:nvPr/>
          </p:nvCxnSpPr>
          <p:spPr>
            <a:xfrm>
              <a:off x="1828800" y="628650"/>
              <a:ext cx="0" cy="1200150"/>
            </a:xfrm>
            <a:prstGeom prst="line">
              <a:avLst/>
            </a:prstGeom>
            <a:grpFill/>
            <a:ln w="28575" cap="flat" cmpd="sng" algn="ctr">
              <a:solidFill>
                <a:sysClr val="windowText" lastClr="000000">
                  <a:shade val="95000"/>
                  <a:satMod val="105000"/>
                </a:sysClr>
              </a:solidFill>
              <a:prstDash val="solid"/>
            </a:ln>
            <a:effectLst/>
          </p:spPr>
        </p:cxnSp>
      </p:grpSp>
      <p:grpSp>
        <p:nvGrpSpPr>
          <p:cNvPr id="31" name="Group 30"/>
          <p:cNvGrpSpPr/>
          <p:nvPr/>
        </p:nvGrpSpPr>
        <p:grpSpPr>
          <a:xfrm>
            <a:off x="4545819" y="3077963"/>
            <a:ext cx="1828800" cy="1895471"/>
            <a:chOff x="0" y="0"/>
            <a:chExt cx="1828800" cy="2466975"/>
          </a:xfrm>
          <a:solidFill>
            <a:srgbClr val="C00000"/>
          </a:solidFill>
        </p:grpSpPr>
        <p:sp>
          <p:nvSpPr>
            <p:cNvPr id="32" name="Flowchart: Decision 31"/>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33" name="Straight Connector 32"/>
            <p:cNvCxnSpPr/>
            <p:nvPr/>
          </p:nvCxnSpPr>
          <p:spPr>
            <a:xfrm>
              <a:off x="1828800" y="61912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34" name="Straight Connector 33"/>
            <p:cNvCxnSpPr/>
            <p:nvPr/>
          </p:nvCxnSpPr>
          <p:spPr>
            <a:xfrm>
              <a:off x="0" y="61912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35" name="Straight Connector 34"/>
            <p:cNvCxnSpPr/>
            <p:nvPr/>
          </p:nvCxnSpPr>
          <p:spPr>
            <a:xfrm>
              <a:off x="904875" y="1266825"/>
              <a:ext cx="0" cy="1200150"/>
            </a:xfrm>
            <a:prstGeom prst="line">
              <a:avLst/>
            </a:prstGeom>
            <a:grpFill/>
            <a:ln w="28575" cap="flat" cmpd="sng" algn="ctr">
              <a:solidFill>
                <a:sysClr val="windowText" lastClr="000000">
                  <a:shade val="95000"/>
                  <a:satMod val="105000"/>
                </a:sysClr>
              </a:solidFill>
              <a:prstDash val="solid"/>
            </a:ln>
            <a:effectLst/>
          </p:spPr>
        </p:cxnSp>
        <p:sp>
          <p:nvSpPr>
            <p:cNvPr id="36" name="Text Box 42"/>
            <p:cNvSpPr txBox="1"/>
            <p:nvPr/>
          </p:nvSpPr>
          <p:spPr>
            <a:xfrm>
              <a:off x="115263" y="333375"/>
              <a:ext cx="1580188"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lnSpc>
                  <a:spcPct val="115000"/>
                </a:lnSpc>
              </a:pPr>
              <a:r>
                <a:rPr lang="en-US" sz="1600" b="1" i="1" dirty="0">
                  <a:solidFill>
                    <a:prstClr val="black"/>
                  </a:solidFill>
                  <a:ea typeface="Calibri"/>
                  <a:cs typeface="Calibri"/>
                </a:rPr>
                <a:t>Regional P-16</a:t>
              </a:r>
              <a:endParaRPr lang="en-US" sz="1100" dirty="0">
                <a:solidFill>
                  <a:prstClr val="black"/>
                </a:solidFill>
                <a:ea typeface="Calibri"/>
                <a:cs typeface="Times New Roman"/>
              </a:endParaRPr>
            </a:p>
            <a:p>
              <a:pPr algn="ctr">
                <a:lnSpc>
                  <a:spcPct val="115000"/>
                </a:lnSpc>
              </a:pPr>
              <a:r>
                <a:rPr lang="en-US" sz="1600" b="1" i="1" dirty="0">
                  <a:solidFill>
                    <a:prstClr val="black"/>
                  </a:solidFill>
                  <a:ea typeface="Calibri"/>
                  <a:cs typeface="Calibri"/>
                </a:rPr>
                <a:t>Councils </a:t>
              </a:r>
              <a:endParaRPr lang="en-US" sz="1100" dirty="0">
                <a:solidFill>
                  <a:prstClr val="black"/>
                </a:solidFill>
                <a:ea typeface="Calibri"/>
                <a:cs typeface="Times New Roman"/>
              </a:endParaRPr>
            </a:p>
          </p:txBody>
        </p:sp>
      </p:grpSp>
      <p:sp>
        <p:nvSpPr>
          <p:cNvPr id="37" name="Text Box 40"/>
          <p:cNvSpPr txBox="1"/>
          <p:nvPr/>
        </p:nvSpPr>
        <p:spPr>
          <a:xfrm>
            <a:off x="3727457" y="1539788"/>
            <a:ext cx="1775497" cy="191970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1400" b="1" dirty="0">
                <a:solidFill>
                  <a:prstClr val="black"/>
                </a:solidFill>
                <a:latin typeface="Felix Titling"/>
                <a:ea typeface="Calibri"/>
                <a:cs typeface="Times New Roman"/>
              </a:rPr>
              <a:t> </a:t>
            </a:r>
            <a:endParaRPr lang="en-US" sz="1100" dirty="0">
              <a:solidFill>
                <a:prstClr val="black"/>
              </a:solidFill>
              <a:ea typeface="Calibri"/>
              <a:cs typeface="Times New Roman"/>
            </a:endParaRPr>
          </a:p>
          <a:p>
            <a:pPr algn="ctr">
              <a:lnSpc>
                <a:spcPct val="115000"/>
              </a:lnSpc>
            </a:pPr>
            <a:r>
              <a:rPr lang="en-US" sz="800" b="1" dirty="0">
                <a:solidFill>
                  <a:prstClr val="black"/>
                </a:solidFill>
                <a:latin typeface="Felix Titling"/>
                <a:ea typeface="Calibri"/>
                <a:cs typeface="Times New Roman"/>
              </a:rPr>
              <a:t> </a:t>
            </a:r>
            <a:endParaRPr lang="en-US" sz="1100" dirty="0">
              <a:solidFill>
                <a:prstClr val="black"/>
              </a:solidFill>
              <a:ea typeface="Calibri"/>
              <a:cs typeface="Times New Roman"/>
            </a:endParaRP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Scaffolding</a:t>
            </a: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Student</a:t>
            </a: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Success</a:t>
            </a:r>
          </a:p>
        </p:txBody>
      </p:sp>
      <p:sp>
        <p:nvSpPr>
          <p:cNvPr id="2" name="Footer Placeholder 1"/>
          <p:cNvSpPr>
            <a:spLocks noGrp="1"/>
          </p:cNvSpPr>
          <p:nvPr>
            <p:ph type="ftr" sz="quarter" idx="11"/>
          </p:nvPr>
        </p:nvSpPr>
        <p:spPr/>
        <p:txBody>
          <a:bodyPr/>
          <a:lstStyle/>
          <a:p>
            <a:r>
              <a:rPr lang="en-US" smtClean="0"/>
              <a:t>http://untavatar.org</a:t>
            </a:r>
            <a:endParaRPr lang="en-US" dirty="0"/>
          </a:p>
        </p:txBody>
      </p:sp>
    </p:spTree>
    <p:extLst>
      <p:ext uri="{BB962C8B-B14F-4D97-AF65-F5344CB8AC3E}">
        <p14:creationId xmlns:p14="http://schemas.microsoft.com/office/powerpoint/2010/main" val="34015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5415</TotalTime>
  <Words>3194</Words>
  <Application>Microsoft Office PowerPoint</Application>
  <PresentationFormat>On-screen Show (4:3)</PresentationFormat>
  <Paragraphs>427</Paragraphs>
  <Slides>38</Slides>
  <Notes>12</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57" baseType="lpstr">
      <vt:lpstr>Adobe Garamond Pro</vt:lpstr>
      <vt:lpstr>Adobe Gurmukhi</vt:lpstr>
      <vt:lpstr>Arial</vt:lpstr>
      <vt:lpstr>Arial Black</vt:lpstr>
      <vt:lpstr>Bodoni MT Black</vt:lpstr>
      <vt:lpstr>Bookman Old Style</vt:lpstr>
      <vt:lpstr>Calibri</vt:lpstr>
      <vt:lpstr>Cambria</vt:lpstr>
      <vt:lpstr>Century Gothic</vt:lpstr>
      <vt:lpstr>Constantia</vt:lpstr>
      <vt:lpstr>Felix Titling</vt:lpstr>
      <vt:lpstr>Narkisim</vt:lpstr>
      <vt:lpstr>Segoe Script</vt:lpstr>
      <vt:lpstr>Times New Roman</vt:lpstr>
      <vt:lpstr>Wingdings 2</vt:lpstr>
      <vt:lpstr>Wingdings 3</vt:lpstr>
      <vt:lpstr>Ion Boardroom</vt:lpstr>
      <vt:lpstr>Acrobat Document</vt:lpstr>
      <vt:lpstr>Document</vt:lpstr>
      <vt:lpstr>Implications of AVATAR  for ECHS  North Texas Early College High School Consortium October 23, 2015 Richardson, TX</vt:lpstr>
      <vt:lpstr>Goals of Presentation</vt:lpstr>
      <vt:lpstr>What is  AVATAR ? </vt:lpstr>
      <vt:lpstr>What is AVATAR?</vt:lpstr>
      <vt:lpstr>AVATAR Focus</vt:lpstr>
      <vt:lpstr>Why alignment?</vt:lpstr>
      <vt:lpstr>PowerPoint Presentation</vt:lpstr>
      <vt:lpstr>PowerPoint Presentation</vt:lpstr>
      <vt:lpstr>PowerPoint Presentation</vt:lpstr>
      <vt:lpstr>PowerPoint Presentation</vt:lpstr>
      <vt:lpstr>How are AVATAR  partnerships promoting vertical alignment between K-12 and higher education?</vt:lpstr>
      <vt:lpstr>PowerPoint Presentation</vt:lpstr>
      <vt:lpstr>The Statewide Network </vt:lpstr>
      <vt:lpstr>Critical Conversations about Vertical Alignment Math, Region 20, 2012-13</vt:lpstr>
      <vt:lpstr>PowerPoint Presentation</vt:lpstr>
      <vt:lpstr>The Interactive Math Journals Project in Region 16, 2012-14</vt:lpstr>
      <vt:lpstr>Building College Knowledge Conference in Region 9, 2013</vt:lpstr>
      <vt:lpstr>HB5: College Preparatory Courses</vt:lpstr>
      <vt:lpstr>What was accomplished by  regions in 2014-15?</vt:lpstr>
      <vt:lpstr>The RGV Approach to Compliance with the CPC Mandate, UTPA, 2014-15  </vt:lpstr>
      <vt:lpstr>College Preparatory Course Starter Kits, Region 17, 2014-15</vt:lpstr>
      <vt:lpstr>PowerPoint Presentation</vt:lpstr>
      <vt:lpstr>Ready, Set, Go Conference</vt:lpstr>
      <vt:lpstr>HB6: Endorsements</vt:lpstr>
      <vt:lpstr>Locally Developed CTE Courses/Activities</vt:lpstr>
      <vt:lpstr>PowerPoint Presentation</vt:lpstr>
      <vt:lpstr>Public Service in Early Childhood Education, Region 14</vt:lpstr>
      <vt:lpstr>PowerPoint Presentation</vt:lpstr>
      <vt:lpstr>HB5: Personal Graduation Plan (PGP)</vt:lpstr>
      <vt:lpstr>PowerPoint Presentation</vt:lpstr>
      <vt:lpstr>Region 19  Family Engagement Conference,  November 14, 2015</vt:lpstr>
      <vt:lpstr>http://untavatar.org  Please visit the AVATAR website for more information.</vt:lpstr>
      <vt:lpstr>Implications for  ECHS: Vertical Alignment  College Preparatory Courses  Endorsements  Personal Graduation Plans</vt:lpstr>
      <vt:lpstr>Vertical Alignment: Implications for ECHS</vt:lpstr>
      <vt:lpstr>College Preparatory Courses: Implications for ECHS</vt:lpstr>
      <vt:lpstr>Endorsements:  Implications for ECHS</vt:lpstr>
      <vt:lpstr>Personal Graduation Plans:  Implications for ECHS</vt:lpstr>
      <vt:lpstr>Presenters and Contributors</vt:lpstr>
    </vt:vector>
  </TitlesOfParts>
  <Company>University of North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dc:title>
  <dc:creator>Summer</dc:creator>
  <cp:lastModifiedBy>Sternberg, Judy</cp:lastModifiedBy>
  <cp:revision>358</cp:revision>
  <cp:lastPrinted>2012-10-09T01:20:27Z</cp:lastPrinted>
  <dcterms:created xsi:type="dcterms:W3CDTF">2012-08-21T16:02:43Z</dcterms:created>
  <dcterms:modified xsi:type="dcterms:W3CDTF">2015-10-26T13:41:46Z</dcterms:modified>
</cp:coreProperties>
</file>