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notesMasterIdLst>
    <p:notesMasterId r:id="rId30"/>
  </p:notesMasterIdLst>
  <p:handoutMasterIdLst>
    <p:handoutMasterId r:id="rId31"/>
  </p:handoutMasterIdLst>
  <p:sldIdLst>
    <p:sldId id="256" r:id="rId4"/>
    <p:sldId id="355" r:id="rId5"/>
    <p:sldId id="347" r:id="rId6"/>
    <p:sldId id="330" r:id="rId7"/>
    <p:sldId id="331" r:id="rId8"/>
    <p:sldId id="343" r:id="rId9"/>
    <p:sldId id="344" r:id="rId10"/>
    <p:sldId id="345" r:id="rId11"/>
    <p:sldId id="332" r:id="rId12"/>
    <p:sldId id="333" r:id="rId13"/>
    <p:sldId id="334" r:id="rId14"/>
    <p:sldId id="346" r:id="rId15"/>
    <p:sldId id="338" r:id="rId16"/>
    <p:sldId id="339" r:id="rId17"/>
    <p:sldId id="310" r:id="rId18"/>
    <p:sldId id="357" r:id="rId19"/>
    <p:sldId id="358" r:id="rId20"/>
    <p:sldId id="354" r:id="rId21"/>
    <p:sldId id="356" r:id="rId22"/>
    <p:sldId id="322" r:id="rId23"/>
    <p:sldId id="323" r:id="rId24"/>
    <p:sldId id="324" r:id="rId25"/>
    <p:sldId id="325" r:id="rId26"/>
    <p:sldId id="326" r:id="rId27"/>
    <p:sldId id="359" r:id="rId28"/>
    <p:sldId id="349" r:id="rId29"/>
  </p:sldIdLst>
  <p:sldSz cx="9144000" cy="6858000" type="screen4x3"/>
  <p:notesSz cx="6858000" cy="92964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87" autoAdjust="0"/>
  </p:normalViewPr>
  <p:slideViewPr>
    <p:cSldViewPr>
      <p:cViewPr varScale="1">
        <p:scale>
          <a:sx n="61" d="100"/>
          <a:sy n="61" d="100"/>
        </p:scale>
        <p:origin x="18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5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5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2BD6DE-209C-4CCC-BE99-F2D88480049E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5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35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43D3A3-E8F0-4257-B8E5-8FE11C910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51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5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5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70ED78-D895-4D92-8450-B63F8FAC86F6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5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35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81ACC4-AAE6-4D65-B2C6-21F060537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06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93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72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50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29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100"/>
              <a:t>Introductions</a:t>
            </a: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BEEFC4FB-246C-494D-8C1C-B7C493411490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60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D565A6A8-3844-41E5-988A-DFAEEFDBBCC4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62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D565A6A8-3844-41E5-988A-DFAEEFDBBCC4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288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D565A6A8-3844-41E5-988A-DFAEEFDBBCC4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288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81ACC4-AAE6-4D65-B2C6-21F060537D93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656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0F685D26-D640-4A0D-9147-9583ED8FAC3C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27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072DDFE6-2D19-4206-A82F-12B8698376E7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844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A1EF0A3B-12F1-49F6-A9C7-CEAC9F21278D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257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CEE0EC36-2AC3-4618-BCC8-8C261CF3817B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745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72942AF1-4DDF-4DF1-B938-C16B99271AD4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078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D565A6A8-3844-41E5-988A-DFAEEFDBBCC4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28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DA054B71-E200-46EF-8078-B869514A6F5C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02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b="1" i="1">
                <a:solidFill>
                  <a:srgbClr val="FF0000"/>
                </a:solidFill>
              </a:rPr>
              <a:t>The Center for Public Policy Priorities (CPPP) says that children are nearly three times more likely to emerge from poverty as adults if they complete college.</a:t>
            </a:r>
            <a:r>
              <a:rPr lang="en-US" altLang="en-US"/>
              <a:t>  Forty-five percent of adult children with income in the bottom quintile have no college degree, while only 16% of those with a college degree are in the bottom income quintile.  </a:t>
            </a:r>
          </a:p>
          <a:p>
            <a:pPr eaLnBrk="1" hangingPunct="1">
              <a:spcBef>
                <a:spcPct val="0"/>
              </a:spcBef>
            </a:pPr>
            <a:endParaRPr lang="en-US" altLang="en-US" b="1" i="1"/>
          </a:p>
          <a:p>
            <a:pPr eaLnBrk="1" hangingPunct="1">
              <a:spcBef>
                <a:spcPct val="0"/>
              </a:spcBef>
            </a:pPr>
            <a:r>
              <a:rPr lang="en-US" altLang="en-US" b="1" i="1"/>
              <a:t>The CPPP also reports that the FAFSA is difficult to navigate: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 i="1"/>
              <a:t>--1 in 5 Texas students do not complete the FAFSA because they do not know how to apply;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 i="1"/>
              <a:t>--1 in 5 Texas students do not apply for financial aid because the process is too time-consuming;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 i="1"/>
              <a:t>--58% of Texas students do not complete the FAFSA because they believe they are ineligible for financial aid.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National Center for Higher Education Management Systems (NCHEMS) data for the 2008 school year shows that nationally, </a:t>
            </a:r>
            <a:r>
              <a:rPr lang="en-US" altLang="en-US" b="1" i="1"/>
              <a:t>Texas ranks 43</a:t>
            </a:r>
            <a:r>
              <a:rPr lang="en-US" altLang="en-US" b="1" i="1" baseline="30000"/>
              <a:t>rd</a:t>
            </a:r>
            <a:r>
              <a:rPr lang="en-US" altLang="en-US" b="1" i="1"/>
              <a:t> in the percent of 18-24 year-olds enrolled in college (31.6%).</a:t>
            </a:r>
            <a:r>
              <a:rPr lang="en-US" altLang="en-US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According to the Texas PK-16 Public Education Information Resource (TPEIR), of 4,868 high school graduates in the top 26 counties in the Texas panhandle in the 2008-09 school year, 1,015 or 20.85% were enrolled in Texas Public Universities, 1,653 or 33.96% were enrolled in Texas Public 2-year Colleges, and 2,200 or 45.19% were not located in Texas Public Higher Education. 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79759D69-0A4B-454F-B277-A677637DCFE7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67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EFA9E727-E8CE-40DF-B547-10D777696932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20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--“College-Ready” refers to the Texas Education Agency’s Academic Excellence Indicator System (AEIS) College Ready Graduates designation.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--To be considered college-ready by this indicator, a graduate must have met or exceeded the college-ready criteria on the TAKS Exit Level Test, the SAT, or the ACT.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ELA:</a:t>
            </a:r>
            <a:endParaRPr lang="en-US" altLang="en-US"/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Exit-level TAKS</a:t>
            </a:r>
            <a:r>
              <a:rPr lang="en-US" altLang="en-US"/>
              <a:t> &gt;= 2200 scale score on ELA test AND a "3“ or higher on essay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OR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SAT</a:t>
            </a:r>
            <a:r>
              <a:rPr lang="en-US" altLang="en-US"/>
              <a:t> &gt;=500 on Critical Reading AND &gt;=1070 Total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OR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ACT</a:t>
            </a:r>
            <a:r>
              <a:rPr lang="en-US" altLang="en-US"/>
              <a:t> &gt;= 19 on English AND &gt;= 23 Composite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MATH: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Exit-level TAKS</a:t>
            </a:r>
            <a:r>
              <a:rPr lang="en-US" altLang="en-US"/>
              <a:t> &gt;= 2200 scale score on mathematics test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OR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SAT</a:t>
            </a:r>
            <a:r>
              <a:rPr lang="en-US" altLang="en-US"/>
              <a:t> &gt;=500 on Math AND &gt;=1070 Total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OR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ACT</a:t>
            </a:r>
            <a:r>
              <a:rPr lang="en-US" altLang="en-US"/>
              <a:t> &gt;= 19 on Math AND &gt;= 23 Composite 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9BCC9CBD-1471-493B-A575-1708DDF72E10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24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--“College-Ready” refers to the Texas Education Agency’s Academic Excellence Indicator System (AEIS) College Ready Graduates designation.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--To be considered college-ready by this indicator, a graduate must have met or exceeded the college-ready criteria on the TSI, TAKS Exit Level Test, the SAT, or the ACT.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ELA:</a:t>
            </a:r>
            <a:endParaRPr lang="en-US" altLang="en-US"/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Exit-level TAKS</a:t>
            </a:r>
            <a:r>
              <a:rPr lang="en-US" altLang="en-US"/>
              <a:t> &gt;= 2200 scale score on ELA test AND a "3“ or higher on essay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OR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SAT</a:t>
            </a:r>
            <a:r>
              <a:rPr lang="en-US" altLang="en-US"/>
              <a:t> &gt;=500 on Critical Reading AND &gt;=1070 Total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OR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ACT</a:t>
            </a:r>
            <a:r>
              <a:rPr lang="en-US" altLang="en-US"/>
              <a:t> &gt;= 19 on English AND &gt;= 23 Composite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MATH: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Exit-level TAKS</a:t>
            </a:r>
            <a:r>
              <a:rPr lang="en-US" altLang="en-US"/>
              <a:t> &gt;= 2200 scale score on mathematics test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OR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SAT</a:t>
            </a:r>
            <a:r>
              <a:rPr lang="en-US" altLang="en-US"/>
              <a:t> &gt;=500 on Math AND &gt;=1070 Total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OR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1"/>
              <a:t>ACT</a:t>
            </a:r>
            <a:r>
              <a:rPr lang="en-US" altLang="en-US"/>
              <a:t> &gt;= 19 on Math AND &gt;= 23 Composite 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86A55261-4A94-48CF-B25B-6819D8BFAA73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30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AD470472-E279-4A90-8F54-B00ABDD398F1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05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2DB63F0C-21A0-4548-AD07-686AFD40F1FE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619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70D180CD-012F-4D7B-83EC-DE549F241D82}" type="slidenum">
              <a:rPr lang="en-US" smtClean="0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6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7" indent="0" algn="ctr">
              <a:buNone/>
              <a:defRPr sz="2000"/>
            </a:lvl2pPr>
            <a:lvl3pPr marL="914375" indent="0" algn="ctr">
              <a:buNone/>
              <a:defRPr sz="1800"/>
            </a:lvl3pPr>
            <a:lvl4pPr marL="1371562" indent="0" algn="ctr">
              <a:buNone/>
              <a:defRPr sz="1600"/>
            </a:lvl4pPr>
            <a:lvl5pPr marL="1828750" indent="0" algn="ctr">
              <a:buNone/>
              <a:defRPr sz="1600"/>
            </a:lvl5pPr>
            <a:lvl6pPr marL="2285938" indent="0" algn="ctr">
              <a:buNone/>
              <a:defRPr sz="1600"/>
            </a:lvl6pPr>
            <a:lvl7pPr marL="2743125" indent="0" algn="ctr">
              <a:buNone/>
              <a:defRPr sz="1600"/>
            </a:lvl7pPr>
            <a:lvl8pPr marL="3200312" indent="0" algn="ctr">
              <a:buNone/>
              <a:defRPr sz="1600"/>
            </a:lvl8pPr>
            <a:lvl9pPr marL="36575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5BC22564-A9AA-425C-80E7-1828E07E3263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10E67094-1651-4F6E-B098-DF5D93DF6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3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DB4062A8-DF5F-48A8-98D1-965B85BCCE7B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7B4599D3-D74E-4174-8D45-A414CB1C8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6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C403DA58-B944-4CEF-B301-CDDC2C51C778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8AB4E5F0-6ED9-493B-B22C-BF30AB557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6" indent="0" algn="ctr">
              <a:buNone/>
              <a:defRPr sz="1600"/>
            </a:lvl5pPr>
            <a:lvl6pPr marL="2286045" indent="0" algn="ctr">
              <a:buNone/>
              <a:defRPr sz="1600"/>
            </a:lvl6pPr>
            <a:lvl7pPr marL="2743254" indent="0" algn="ctr">
              <a:buNone/>
              <a:defRPr sz="1600"/>
            </a:lvl7pPr>
            <a:lvl8pPr marL="3200462" indent="0" algn="ctr">
              <a:buNone/>
              <a:defRPr sz="1600"/>
            </a:lvl8pPr>
            <a:lvl9pPr marL="3657672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38ED4A27-E296-4F87-96EA-F6DDF8317252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AD053571-0680-4238-8323-E0ECBEFAE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54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394748F3-D398-4C88-A4F6-C2242FD4A44C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787C64D5-F2E6-4413-A6F0-529CBB44F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01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1E6F5A2E-E076-4C56-97E6-61FA01A1C042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40272304-4852-41AB-94E7-4E50B1C3E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06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02A8A221-4D58-4C5D-90CA-88081EF85176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05BC70EB-AAD9-4398-8948-DE6FF37F1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71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6" indent="0">
              <a:buNone/>
              <a:defRPr sz="1600" b="1"/>
            </a:lvl5pPr>
            <a:lvl6pPr marL="2286045" indent="0">
              <a:buNone/>
              <a:defRPr sz="1600" b="1"/>
            </a:lvl6pPr>
            <a:lvl7pPr marL="2743254" indent="0">
              <a:buNone/>
              <a:defRPr sz="1600" b="1"/>
            </a:lvl7pPr>
            <a:lvl8pPr marL="3200462" indent="0">
              <a:buNone/>
              <a:defRPr sz="1600" b="1"/>
            </a:lvl8pPr>
            <a:lvl9pPr marL="365767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6" indent="0">
              <a:buNone/>
              <a:defRPr sz="1600" b="1"/>
            </a:lvl5pPr>
            <a:lvl6pPr marL="2286045" indent="0">
              <a:buNone/>
              <a:defRPr sz="1600" b="1"/>
            </a:lvl6pPr>
            <a:lvl7pPr marL="2743254" indent="0">
              <a:buNone/>
              <a:defRPr sz="1600" b="1"/>
            </a:lvl7pPr>
            <a:lvl8pPr marL="3200462" indent="0">
              <a:buNone/>
              <a:defRPr sz="1600" b="1"/>
            </a:lvl8pPr>
            <a:lvl9pPr marL="365767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E87E74BE-F532-4722-94FE-1CD1AA9AC755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1A0DBF68-38DC-41AD-A6CB-73EB53AC9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33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3AF896A3-99B4-43BD-A845-28A7DA0034C9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4624DB6E-39DC-411C-B925-95F3642E2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06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C758FD06-3826-4538-9E8E-CF467AB9CD6C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93C7594F-CA85-4430-A174-4059EA995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93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6" indent="0">
              <a:buNone/>
              <a:defRPr sz="1000"/>
            </a:lvl5pPr>
            <a:lvl6pPr marL="2286045" indent="0">
              <a:buNone/>
              <a:defRPr sz="1000"/>
            </a:lvl6pPr>
            <a:lvl7pPr marL="2743254" indent="0">
              <a:buNone/>
              <a:defRPr sz="1000"/>
            </a:lvl7pPr>
            <a:lvl8pPr marL="3200462" indent="0">
              <a:buNone/>
              <a:defRPr sz="1000"/>
            </a:lvl8pPr>
            <a:lvl9pPr marL="365767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4E54ACAF-8869-4475-8853-9AA957546322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589F717C-7376-46DF-8C1E-8C595D316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7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284AA446-3057-4349-AD25-2D3E86B395B4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E857F4EB-A3A4-4B76-8878-E3A844354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343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6" indent="0">
              <a:buNone/>
              <a:defRPr sz="2000"/>
            </a:lvl5pPr>
            <a:lvl6pPr marL="2286045" indent="0">
              <a:buNone/>
              <a:defRPr sz="2000"/>
            </a:lvl6pPr>
            <a:lvl7pPr marL="2743254" indent="0">
              <a:buNone/>
              <a:defRPr sz="2000"/>
            </a:lvl7pPr>
            <a:lvl8pPr marL="3200462" indent="0">
              <a:buNone/>
              <a:defRPr sz="2000"/>
            </a:lvl8pPr>
            <a:lvl9pPr marL="3657672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6" indent="0">
              <a:buNone/>
              <a:defRPr sz="1000"/>
            </a:lvl5pPr>
            <a:lvl6pPr marL="2286045" indent="0">
              <a:buNone/>
              <a:defRPr sz="1000"/>
            </a:lvl6pPr>
            <a:lvl7pPr marL="2743254" indent="0">
              <a:buNone/>
              <a:defRPr sz="1000"/>
            </a:lvl7pPr>
            <a:lvl8pPr marL="3200462" indent="0">
              <a:buNone/>
              <a:defRPr sz="1000"/>
            </a:lvl8pPr>
            <a:lvl9pPr marL="365767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98EA031E-90A0-4761-909C-1C2F763FD2CA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C5556BA9-5FD5-4189-9420-0C973DD7C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65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CD10E735-B086-4514-A5F3-FF8E4A8F8F4E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06DA1830-91C0-41AA-9D0E-BE6D46F03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370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392BE6D2-F689-446C-A811-EFFA7098A291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731B9682-CE6C-476D-A8EB-1D211C45B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50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D775E74D-648F-4D0A-869F-1235A5E5CB66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E8010724-7D41-40BA-960F-37E4E6274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389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F153E415-9C92-4B55-A1BE-AC53FD90E33F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CB4AC3A8-553B-4DB0-B8B3-461FB85B8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969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F1846787-83DD-4378-8669-F0B3476A4805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32E52F1C-6879-4F1D-8328-A2BAF002C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957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B07FCF94-C461-42B2-92AF-6CA36E52FA10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1739A577-77F1-44C0-9FF1-EE911EDD1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091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6C412212-7B2E-4FB1-B917-BC48FE3C4AD1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8FB219AC-04A1-48FC-8EFC-D490E69A3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55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2109A773-6B6B-45C5-9551-2390DB2776F7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2BF27048-773E-403D-84FE-A3A294FE2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725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6FFF6631-06B7-4C6C-A481-11F6B50A311F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AA2F8038-A1DC-43A7-B7B9-6B13E7148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1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532F082B-A84C-4AC4-92CB-3D6DACA146FE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5C087B53-6EB2-43DB-868F-C7186F72E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112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744567DF-9240-4720-93B2-68F8DEA1EE29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DF02EBEE-8934-47BD-911F-DE99C7FF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134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34C5889A-86F0-4236-A7AB-6A11CF36D558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D2C4A0A8-009C-4CEA-A902-BE4C132FB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317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28D6B03B-41E5-4F8D-ACE0-F63D5F730959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81083D1B-0EE6-42B9-9660-D80657C16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4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59624965-4266-498A-8C49-E132390C149D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1092BAA5-F9F3-4B3F-8468-DDD298CDB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0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3A795261-AADA-4847-ADFE-3409829C08BA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F5AE13B6-2D64-493E-8E36-48EE6215B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0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5" indent="0">
              <a:buNone/>
              <a:defRPr sz="1800" b="1"/>
            </a:lvl3pPr>
            <a:lvl4pPr marL="1371562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5" indent="0">
              <a:buNone/>
              <a:defRPr sz="1600" b="1"/>
            </a:lvl7pPr>
            <a:lvl8pPr marL="3200312" indent="0">
              <a:buNone/>
              <a:defRPr sz="1600" b="1"/>
            </a:lvl8pPr>
            <a:lvl9pPr marL="36575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5" indent="0">
              <a:buNone/>
              <a:defRPr sz="1800" b="1"/>
            </a:lvl3pPr>
            <a:lvl4pPr marL="1371562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5" indent="0">
              <a:buNone/>
              <a:defRPr sz="1600" b="1"/>
            </a:lvl7pPr>
            <a:lvl8pPr marL="3200312" indent="0">
              <a:buNone/>
              <a:defRPr sz="1600" b="1"/>
            </a:lvl8pPr>
            <a:lvl9pPr marL="36575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90C21AD0-E3A1-480A-8B61-9A8BBBBEC9D3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AF9B9E8A-FA8D-476F-B63A-CECBE9D96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7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4CAD97DF-4189-4AEA-85BF-F7501278D080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0D7FBF03-61BC-4F82-9D2D-00711D3EB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7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054D831E-52F8-477C-B129-AFE660CD1349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5A71FCBE-F8A7-4D9A-AB39-B5B93A95A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4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7" indent="0">
              <a:buNone/>
              <a:defRPr sz="1400"/>
            </a:lvl2pPr>
            <a:lvl3pPr marL="914375" indent="0">
              <a:buNone/>
              <a:defRPr sz="1200"/>
            </a:lvl3pPr>
            <a:lvl4pPr marL="1371562" indent="0">
              <a:buNone/>
              <a:defRPr sz="1000"/>
            </a:lvl4pPr>
            <a:lvl5pPr marL="1828750" indent="0">
              <a:buNone/>
              <a:defRPr sz="1000"/>
            </a:lvl5pPr>
            <a:lvl6pPr marL="2285938" indent="0">
              <a:buNone/>
              <a:defRPr sz="1000"/>
            </a:lvl6pPr>
            <a:lvl7pPr marL="2743125" indent="0">
              <a:buNone/>
              <a:defRPr sz="1000"/>
            </a:lvl7pPr>
            <a:lvl8pPr marL="3200312" indent="0">
              <a:buNone/>
              <a:defRPr sz="1000"/>
            </a:lvl8pPr>
            <a:lvl9pPr marL="36575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0E8733E2-F305-4970-94E4-B1A306FF0FA2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372E7F1F-BB71-499D-A39F-A165C63DE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2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5" indent="0">
              <a:buNone/>
              <a:defRPr sz="2400"/>
            </a:lvl3pPr>
            <a:lvl4pPr marL="1371562" indent="0">
              <a:buNone/>
              <a:defRPr sz="2000"/>
            </a:lvl4pPr>
            <a:lvl5pPr marL="1828750" indent="0">
              <a:buNone/>
              <a:defRPr sz="2000"/>
            </a:lvl5pPr>
            <a:lvl6pPr marL="2285938" indent="0">
              <a:buNone/>
              <a:defRPr sz="2000"/>
            </a:lvl6pPr>
            <a:lvl7pPr marL="2743125" indent="0">
              <a:buNone/>
              <a:defRPr sz="2000"/>
            </a:lvl7pPr>
            <a:lvl8pPr marL="3200312" indent="0">
              <a:buNone/>
              <a:defRPr sz="2000"/>
            </a:lvl8pPr>
            <a:lvl9pPr marL="36575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7" indent="0">
              <a:buNone/>
              <a:defRPr sz="1400"/>
            </a:lvl2pPr>
            <a:lvl3pPr marL="914375" indent="0">
              <a:buNone/>
              <a:defRPr sz="1200"/>
            </a:lvl3pPr>
            <a:lvl4pPr marL="1371562" indent="0">
              <a:buNone/>
              <a:defRPr sz="1000"/>
            </a:lvl4pPr>
            <a:lvl5pPr marL="1828750" indent="0">
              <a:buNone/>
              <a:defRPr sz="1000"/>
            </a:lvl5pPr>
            <a:lvl6pPr marL="2285938" indent="0">
              <a:buNone/>
              <a:defRPr sz="1000"/>
            </a:lvl6pPr>
            <a:lvl7pPr marL="2743125" indent="0">
              <a:buNone/>
              <a:defRPr sz="1000"/>
            </a:lvl7pPr>
            <a:lvl8pPr marL="3200312" indent="0">
              <a:buNone/>
              <a:defRPr sz="1000"/>
            </a:lvl8pPr>
            <a:lvl9pPr marL="36575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FD3D3472-3480-4507-A41E-52C640E19D3C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357">
              <a:defRPr/>
            </a:lvl1pPr>
          </a:lstStyle>
          <a:p>
            <a:pPr>
              <a:defRPr/>
            </a:pPr>
            <a:fld id="{DA4E40D1-51A7-443C-9A6D-5B57FC4EB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9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73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0731" tIns="30366" rIns="60731" bIns="3036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0731" tIns="30366" rIns="60731" bIns="303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60731" tIns="30366" rIns="60731" bIns="30366" rtlCol="0" anchor="ctr"/>
          <a:lstStyle>
            <a:lvl1pPr algn="l" defTabSz="60731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2E8792-8D74-4B3C-81CE-30527F465AEC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60731" tIns="30366" rIns="60731" bIns="30366" rtlCol="0" anchor="ctr"/>
          <a:lstStyle>
            <a:lvl1pPr algn="ctr" defTabSz="60731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60731" tIns="30366" rIns="60731" bIns="30366" rtlCol="0" anchor="ctr"/>
          <a:lstStyle>
            <a:lvl1pPr algn="r" defTabSz="60731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878222-917B-4B12-9CA3-003F12144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7013" indent="-227013" algn="l" defTabSz="9128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531" indent="-228593" algn="l" defTabSz="91437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18" indent="-228593" algn="l" defTabSz="91437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06" indent="-228593" algn="l" defTabSz="91437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94" indent="-228593" algn="l" defTabSz="91437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5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2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0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8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5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2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0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73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0734" tIns="30367" rIns="60734" bIns="303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0734" tIns="30367" rIns="60734" bIns="303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60734" tIns="30367" rIns="60734" bIns="30367" rtlCol="0" anchor="ctr"/>
          <a:lstStyle>
            <a:lvl1pPr algn="l" defTabSz="607344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5F5874-E82C-43A8-B48F-DAAC1FDA6901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60734" tIns="30367" rIns="60734" bIns="30367" rtlCol="0" anchor="ctr"/>
          <a:lstStyle>
            <a:lvl1pPr algn="ctr" defTabSz="607344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60734" tIns="30367" rIns="60734" bIns="30367" rtlCol="0" anchor="ctr"/>
          <a:lstStyle>
            <a:lvl1pPr algn="r" defTabSz="607344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ED742B-8DE1-46FA-A169-94A8387AC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49" indent="-228604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8" indent="-228604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7" indent="-228604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6" indent="-228604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6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5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4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2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2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73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70A0AB-D1B3-44CE-8A20-4EF13E6F0EE8}" type="datetimeFigureOut">
              <a:rPr lang="en-US"/>
              <a:pPr>
                <a:defRPr/>
              </a:pPr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4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B03E45-39C7-4820-8032-8D9FB849B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nhandlep-16.net/users/0001/videos/AVATAR%20Fractions.mp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1iN5ES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nhandlep-16.ne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543800" cy="2746375"/>
          </a:xfrm>
        </p:spPr>
        <p:txBody>
          <a:bodyPr rtlCol="0">
            <a:normAutofit/>
          </a:bodyPr>
          <a:lstStyle/>
          <a:p>
            <a:pPr defTabSz="914375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“College Readiness: Aligning Algebra II &amp; College Algebra”</a:t>
            </a:r>
          </a:p>
        </p:txBody>
      </p:sp>
      <p:sp>
        <p:nvSpPr>
          <p:cNvPr id="37891" name="Subtitle 2"/>
          <p:cNvSpPr>
            <a:spLocks noGrp="1"/>
          </p:cNvSpPr>
          <p:nvPr>
            <p:ph type="subTitle" idx="1"/>
          </p:nvPr>
        </p:nvSpPr>
        <p:spPr>
          <a:xfrm>
            <a:off x="685800" y="2895600"/>
            <a:ext cx="7391400" cy="3124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200" b="1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800" b="1" u="sng" dirty="0">
                <a:ea typeface="Batang" pitchFamily="18" charset="-127"/>
                <a:cs typeface="Arial" pitchFamily="34" charset="0"/>
              </a:rPr>
              <a:t>PRESENTERS</a:t>
            </a:r>
            <a:r>
              <a:rPr lang="en-US" altLang="en-US" sz="2000" b="1" u="sng" dirty="0">
                <a:ea typeface="Batang" pitchFamily="18" charset="-127"/>
                <a:cs typeface="Arial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altLang="en-US" sz="2000" b="1" u="sng" dirty="0">
              <a:ea typeface="Batang" pitchFamily="18" charset="-127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dirty="0">
                <a:ea typeface="Batang" pitchFamily="18" charset="-127"/>
                <a:cs typeface="Arial" pitchFamily="34" charset="0"/>
              </a:rPr>
              <a:t>Cathy Coleman, Math Teacher, Amarillo High School</a:t>
            </a:r>
            <a:r>
              <a:rPr lang="en-US" altLang="en-US" sz="2000" b="1" u="sng" dirty="0">
                <a:ea typeface="Batang" pitchFamily="18" charset="-127"/>
                <a:cs typeface="Arial" pitchFamily="34" charset="0"/>
              </a:rPr>
              <a:t> </a:t>
            </a:r>
            <a:endParaRPr lang="en-US" altLang="en-US" sz="1050" b="1" u="sng" dirty="0">
              <a:ea typeface="Batang" pitchFamily="18" charset="-127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dirty="0">
                <a:ea typeface="Batang" pitchFamily="18" charset="-127"/>
                <a:cs typeface="Arial" pitchFamily="34" charset="0"/>
              </a:rPr>
              <a:t>Pam Walker, Math Teacher, Borger High School,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dirty="0"/>
              <a:t>Karla Weatherly, Region 16 ESC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dirty="0"/>
              <a:t>David Williams, Kress High School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dirty="0"/>
              <a:t>Gregg Lawler, West Texas A&amp;M University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altLang="en-US" sz="2200" b="1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altLang="en-US" sz="2200" b="1" dirty="0"/>
          </a:p>
          <a:p>
            <a:pPr eaLnBrk="1" hangingPunct="1">
              <a:lnSpc>
                <a:spcPct val="80000"/>
              </a:lnSpc>
            </a:pPr>
            <a:r>
              <a:rPr lang="en-US" altLang="en-US" sz="2200" b="1" dirty="0"/>
              <a:t>Panhandle Area Math and Science Conference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b="1" dirty="0"/>
              <a:t>July 2016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b="1" dirty="0"/>
          </a:p>
          <a:p>
            <a:pPr eaLnBrk="1" hangingPunct="1">
              <a:lnSpc>
                <a:spcPct val="80000"/>
              </a:lnSpc>
            </a:pPr>
            <a:endParaRPr lang="en-US" altLang="en-US" sz="2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kaq0007\AppData\Local\Microsoft\Windows\Temporary Internet Files\Content.IE5\9SMJI3HE\MP90042781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99" b="49257"/>
          <a:stretch/>
        </p:blipFill>
        <p:spPr bwMode="auto">
          <a:xfrm>
            <a:off x="1433367" y="1"/>
            <a:ext cx="6277267" cy="19049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487487"/>
          </a:xfrm>
        </p:spPr>
        <p:txBody>
          <a:bodyPr rtlCol="0">
            <a:normAutofit fontScale="90000"/>
          </a:bodyPr>
          <a:lstStyle/>
          <a:p>
            <a:pPr algn="ctr" defTabSz="914375" eaLnBrk="1" fontAlgn="auto" hangingPunct="1">
              <a:spcAft>
                <a:spcPts val="0"/>
              </a:spcAft>
              <a:defRPr/>
            </a:pPr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High Plains Graduation Rates</a:t>
            </a:r>
            <a:b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sz="4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7</a:t>
            </a:r>
            <a:r>
              <a:rPr lang="en-US" sz="4800" b="1" u="sng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th</a:t>
            </a:r>
            <a:r>
              <a:rPr lang="en-US" sz="4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Grade Cohort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 2000 - 2011</a:t>
            </a:r>
            <a:endParaRPr lang="en-US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6238" y="4187825"/>
            <a:ext cx="1447800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100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0400" y="3421063"/>
            <a:ext cx="14478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72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94600" y="3459163"/>
            <a:ext cx="14478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4191000"/>
            <a:ext cx="1447800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52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638" y="4154488"/>
            <a:ext cx="8970962" cy="112712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0773" y="4800600"/>
            <a:ext cx="1423313" cy="1015663"/>
          </a:xfrm>
          <a:prstGeom prst="rect">
            <a:avLst/>
          </a:prstGeom>
          <a:noFill/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ambria" pitchFamily="18" charset="0"/>
                <a:cs typeface="+mn-cs"/>
              </a:rPr>
              <a:t>Of 7</a:t>
            </a:r>
            <a:r>
              <a:rPr lang="en-US" sz="2000" b="1" baseline="30000" dirty="0">
                <a:latin typeface="Cambria" pitchFamily="18" charset="0"/>
                <a:cs typeface="+mn-cs"/>
              </a:rPr>
              <a:t>th</a:t>
            </a:r>
            <a:r>
              <a:rPr lang="en-US" sz="2000" b="1" dirty="0">
                <a:latin typeface="Cambria" pitchFamily="18" charset="0"/>
                <a:cs typeface="+mn-cs"/>
              </a:rPr>
              <a:t> Graders Enrolled…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0" y="2562578"/>
            <a:ext cx="1450145" cy="1015663"/>
          </a:xfrm>
          <a:prstGeom prst="rect">
            <a:avLst/>
          </a:prstGeom>
          <a:noFill/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ambria" pitchFamily="18" charset="0"/>
                <a:cs typeface="+mn-cs"/>
              </a:rPr>
              <a:t>Graduated from High School…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42560" y="4851737"/>
            <a:ext cx="1615440" cy="1015663"/>
          </a:xfrm>
          <a:prstGeom prst="rect">
            <a:avLst/>
          </a:prstGeom>
          <a:noFill/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ambria" pitchFamily="18" charset="0"/>
                <a:cs typeface="+mn-cs"/>
              </a:rPr>
              <a:t>Enrolled in Higher Education…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15200" y="2003261"/>
            <a:ext cx="1600200" cy="1631216"/>
          </a:xfrm>
          <a:prstGeom prst="rect">
            <a:avLst/>
          </a:prstGeom>
          <a:noFill/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ambria" pitchFamily="18" charset="0"/>
                <a:cs typeface="+mn-cs"/>
              </a:rPr>
              <a:t>Received a Higher Education Degree or Certificate.</a:t>
            </a:r>
          </a:p>
        </p:txBody>
      </p:sp>
      <p:grpSp>
        <p:nvGrpSpPr>
          <p:cNvPr id="46101" name="Group 17"/>
          <p:cNvGrpSpPr>
            <a:grpSpLocks/>
          </p:cNvGrpSpPr>
          <p:nvPr/>
        </p:nvGrpSpPr>
        <p:grpSpPr bwMode="auto">
          <a:xfrm>
            <a:off x="0" y="6629400"/>
            <a:ext cx="9144000" cy="280988"/>
            <a:chOff x="0" y="6629400"/>
            <a:chExt cx="9144000" cy="280951"/>
          </a:xfrm>
        </p:grpSpPr>
        <p:grpSp>
          <p:nvGrpSpPr>
            <p:cNvPr id="46129" name="Group 18"/>
            <p:cNvGrpSpPr>
              <a:grpSpLocks/>
            </p:cNvGrpSpPr>
            <p:nvPr/>
          </p:nvGrpSpPr>
          <p:grpSpPr bwMode="auto">
            <a:xfrm>
              <a:off x="0" y="6629400"/>
              <a:ext cx="9144000" cy="228602"/>
              <a:chOff x="0" y="6629400"/>
              <a:chExt cx="9144000" cy="228602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0" y="6705590"/>
                <a:ext cx="9144000" cy="152380"/>
              </a:xfrm>
              <a:prstGeom prst="rect">
                <a:avLst/>
              </a:prstGeom>
              <a:solidFill>
                <a:srgbClr val="500000"/>
              </a:solidFill>
              <a:ln>
                <a:solidFill>
                  <a:srgbClr val="5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5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flipH="1">
                <a:off x="0" y="6629400"/>
                <a:ext cx="9144000" cy="0"/>
              </a:xfrm>
              <a:prstGeom prst="line">
                <a:avLst/>
              </a:prstGeom>
              <a:ln w="571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Rectangle 22"/>
              <p:cNvSpPr/>
              <p:nvPr/>
            </p:nvSpPr>
            <p:spPr>
              <a:xfrm rot="16200000" flipH="1">
                <a:off x="8382010" y="6095980"/>
                <a:ext cx="152380" cy="1371600"/>
              </a:xfrm>
              <a:prstGeom prst="rect">
                <a:avLst/>
              </a:prstGeom>
              <a:solidFill>
                <a:srgbClr val="798D37"/>
              </a:solidFill>
              <a:ln>
                <a:solidFill>
                  <a:srgbClr val="798D3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5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pic>
          <p:nvPicPr>
            <p:cNvPr id="4613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43"/>
            <a:stretch>
              <a:fillRect/>
            </a:stretch>
          </p:blipFill>
          <p:spPr bwMode="auto">
            <a:xfrm>
              <a:off x="8278142" y="6653248"/>
              <a:ext cx="680913" cy="257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TextBox 23"/>
          <p:cNvSpPr txBox="1"/>
          <p:nvPr/>
        </p:nvSpPr>
        <p:spPr>
          <a:xfrm>
            <a:off x="-11113" y="6434138"/>
            <a:ext cx="4056063" cy="214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Source</a:t>
            </a:r>
            <a:r>
              <a:rPr lang="en-US" sz="800" b="1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: THECB Higher Education Regional Data Portal, txhighereddata.org</a:t>
            </a:r>
          </a:p>
        </p:txBody>
      </p:sp>
      <p:pic>
        <p:nvPicPr>
          <p:cNvPr id="1029" name="Picture 5" descr="C:\Users\kaq0007\AppData\Local\Microsoft\Windows\Temporary Internet Files\Content.IE5\X73L8BCX\MP900305819[1]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092" y="4234548"/>
            <a:ext cx="521208" cy="57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Users\kaq0007\AppData\Local\Microsoft\Windows\Temporary Internet Files\Content.IE5\X73L8BCX\MP900305819[1]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160" y="4234548"/>
            <a:ext cx="521208" cy="57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" descr="C:\Users\kaq0007\AppData\Local\Microsoft\Windows\Temporary Internet Files\Content.IE5\X73L8BCX\MP900305819[1]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227844"/>
            <a:ext cx="521208" cy="57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" descr="C:\Users\kaq0007\AppData\Local\Microsoft\Windows\Temporary Internet Files\Content.IE5\X73L8BCX\MP900305819[1]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160" y="4823151"/>
            <a:ext cx="521208" cy="57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" descr="C:\Users\kaq0007\AppData\Local\Microsoft\Windows\Temporary Internet Files\Content.IE5\X73L8BCX\MP900305819[1]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092" y="4837444"/>
            <a:ext cx="521208" cy="57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" descr="C:\Users\kaq0007\AppData\Local\Microsoft\Windows\Temporary Internet Files\Content.IE5\X73L8BCX\MP900305819[1]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155" y="4823151"/>
            <a:ext cx="521208" cy="57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5" descr="C:\Users\kaq0007\AppData\Local\Microsoft\Windows\Temporary Internet Files\Content.IE5\X73L8BCX\MP900305819[1]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297" y="5370844"/>
            <a:ext cx="521208" cy="57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 descr="C:\Users\kaq0007\AppData\Local\Microsoft\Windows\Temporary Internet Files\Content.IE5\X73L8BCX\MP900305819[1]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4304044"/>
            <a:ext cx="521208" cy="57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5" descr="C:\Users\kaq0007\AppData\Local\Microsoft\Windows\Temporary Internet Files\Content.IE5\X73L8BCX\MP900305819[1]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092" y="4343531"/>
            <a:ext cx="521208" cy="57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865313" y="3581400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403464" y="3578241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60430" y="3558628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565264" y="3572554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985951" y="3572554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865313" y="3070772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403464" y="3067613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60430" y="3048000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565264" y="3061926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985951" y="3061926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aq0007\AppData\Local\Microsoft\Windows\Temporary Internet Files\Content.IE5\5JRS8UP0\MP900442491[1]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040" y="3634085"/>
            <a:ext cx="36576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8" descr="C:\Users\kaq0007\AppData\Local\Microsoft\Windows\Temporary Internet Files\Content.IE5\5JRS8UP0\MP900442491[1]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840" y="3634477"/>
            <a:ext cx="36576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8" descr="C:\Users\kaq0007\AppData\Local\Microsoft\Windows\Temporary Internet Files\Content.IE5\5JRS8UP0\MP900442491[1]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240" y="3648702"/>
            <a:ext cx="36576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8" descr="C:\Users\kaq0007\AppData\Local\Microsoft\Windows\Temporary Internet Files\Content.IE5\5JRS8UP0\MP900442491[1]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648702"/>
            <a:ext cx="36576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8" descr="C:\Users\kaq0007\AppData\Local\Microsoft\Windows\Temporary Internet Files\Content.IE5\5JRS8UP0\MP900442491[1]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922" y="3634085"/>
            <a:ext cx="36576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127" name="TextBox 2"/>
          <p:cNvSpPr txBox="1">
            <a:spLocks noChangeArrowheads="1"/>
          </p:cNvSpPr>
          <p:nvPr/>
        </p:nvSpPr>
        <p:spPr bwMode="auto">
          <a:xfrm rot="-5400000">
            <a:off x="-248444" y="3917157"/>
            <a:ext cx="7254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Cambria" pitchFamily="18" charset="0"/>
              </a:rPr>
              <a:t>2000</a:t>
            </a:r>
          </a:p>
        </p:txBody>
      </p:sp>
      <p:sp>
        <p:nvSpPr>
          <p:cNvPr id="46128" name="TextBox 44"/>
          <p:cNvSpPr txBox="1">
            <a:spLocks noChangeArrowheads="1"/>
          </p:cNvSpPr>
          <p:nvPr/>
        </p:nvSpPr>
        <p:spPr bwMode="auto">
          <a:xfrm rot="5400000">
            <a:off x="8666956" y="4075907"/>
            <a:ext cx="7254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Cambria" pitchFamily="18" charset="0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kaq0007\AppData\Local\Microsoft\Windows\Temporary Internet Files\Content.IE5\9SMJI3HE\MP900427810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99" b="49257"/>
          <a:stretch/>
        </p:blipFill>
        <p:spPr bwMode="auto">
          <a:xfrm>
            <a:off x="1433367" y="1"/>
            <a:ext cx="6277267" cy="19049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487487"/>
          </a:xfrm>
        </p:spPr>
        <p:txBody>
          <a:bodyPr rtlCol="0">
            <a:normAutofit fontScale="90000"/>
          </a:bodyPr>
          <a:lstStyle/>
          <a:p>
            <a:pPr algn="ctr" defTabSz="914375" eaLnBrk="1" fontAlgn="auto" hangingPunct="1">
              <a:spcAft>
                <a:spcPts val="0"/>
              </a:spcAft>
              <a:defRPr/>
            </a:pP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sz="4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College Enrollment and Persistence Percentages for</a:t>
            </a:r>
            <a:br>
              <a:rPr lang="en-US" sz="4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sz="4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2007 High School Graduates</a:t>
            </a:r>
            <a:r>
              <a:rPr lang="en-US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en-US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Region 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6238" y="4187825"/>
            <a:ext cx="1447800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100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8700" y="3560763"/>
            <a:ext cx="14478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62375" y="4267200"/>
            <a:ext cx="14478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59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7150" y="4168775"/>
            <a:ext cx="8970963" cy="111125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0773" y="4800600"/>
            <a:ext cx="1423313" cy="1323439"/>
          </a:xfrm>
          <a:prstGeom prst="rect">
            <a:avLst/>
          </a:prstGeom>
          <a:noFill/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ambria" pitchFamily="18" charset="0"/>
                <a:cs typeface="+mn-cs"/>
              </a:rPr>
              <a:t>High School Graduates</a:t>
            </a:r>
          </a:p>
          <a:p>
            <a:pPr algn="ctr"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ambria" pitchFamily="18" charset="0"/>
                <a:cs typeface="+mn-cs"/>
              </a:rPr>
              <a:t>`06-07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15751" y="4876800"/>
            <a:ext cx="1615440" cy="1015663"/>
          </a:xfrm>
          <a:prstGeom prst="rect">
            <a:avLst/>
          </a:prstGeom>
          <a:noFill/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ambria" pitchFamily="18" charset="0"/>
                <a:cs typeface="+mn-cs"/>
              </a:rPr>
              <a:t>Enrolled in Higher Education…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08554" y="2168276"/>
            <a:ext cx="1600200" cy="1938992"/>
          </a:xfrm>
          <a:prstGeom prst="rect">
            <a:avLst/>
          </a:prstGeom>
          <a:noFill/>
          <a:ln w="381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ambria" pitchFamily="18" charset="0"/>
                <a:cs typeface="+mn-cs"/>
              </a:rPr>
              <a:t>Received a Higher Education Degree or Certificate by `10-11</a:t>
            </a:r>
          </a:p>
        </p:txBody>
      </p:sp>
      <p:grpSp>
        <p:nvGrpSpPr>
          <p:cNvPr id="47121" name="Group 17"/>
          <p:cNvGrpSpPr>
            <a:grpSpLocks/>
          </p:cNvGrpSpPr>
          <p:nvPr/>
        </p:nvGrpSpPr>
        <p:grpSpPr bwMode="auto">
          <a:xfrm>
            <a:off x="0" y="6629400"/>
            <a:ext cx="9144000" cy="280988"/>
            <a:chOff x="0" y="6629400"/>
            <a:chExt cx="9144000" cy="280951"/>
          </a:xfrm>
        </p:grpSpPr>
        <p:grpSp>
          <p:nvGrpSpPr>
            <p:cNvPr id="47141" name="Group 18"/>
            <p:cNvGrpSpPr>
              <a:grpSpLocks/>
            </p:cNvGrpSpPr>
            <p:nvPr/>
          </p:nvGrpSpPr>
          <p:grpSpPr bwMode="auto">
            <a:xfrm>
              <a:off x="0" y="6629400"/>
              <a:ext cx="9144000" cy="228602"/>
              <a:chOff x="0" y="6629400"/>
              <a:chExt cx="9144000" cy="228602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0" y="6705590"/>
                <a:ext cx="9144000" cy="152380"/>
              </a:xfrm>
              <a:prstGeom prst="rect">
                <a:avLst/>
              </a:prstGeom>
              <a:solidFill>
                <a:srgbClr val="500000"/>
              </a:solidFill>
              <a:ln>
                <a:solidFill>
                  <a:srgbClr val="5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5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flipH="1">
                <a:off x="0" y="6629400"/>
                <a:ext cx="9144000" cy="0"/>
              </a:xfrm>
              <a:prstGeom prst="line">
                <a:avLst/>
              </a:prstGeom>
              <a:ln w="571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Rectangle 22"/>
              <p:cNvSpPr/>
              <p:nvPr/>
            </p:nvSpPr>
            <p:spPr>
              <a:xfrm rot="16200000" flipH="1">
                <a:off x="8382010" y="6095980"/>
                <a:ext cx="152380" cy="1371600"/>
              </a:xfrm>
              <a:prstGeom prst="rect">
                <a:avLst/>
              </a:prstGeom>
              <a:solidFill>
                <a:srgbClr val="798D37"/>
              </a:solidFill>
              <a:ln>
                <a:solidFill>
                  <a:srgbClr val="798D3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5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pic>
          <p:nvPicPr>
            <p:cNvPr id="47142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743"/>
            <a:stretch>
              <a:fillRect/>
            </a:stretch>
          </p:blipFill>
          <p:spPr bwMode="auto">
            <a:xfrm>
              <a:off x="8278142" y="6653248"/>
              <a:ext cx="680913" cy="257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TextBox 23"/>
          <p:cNvSpPr txBox="1"/>
          <p:nvPr/>
        </p:nvSpPr>
        <p:spPr>
          <a:xfrm>
            <a:off x="-11113" y="6434138"/>
            <a:ext cx="4056063" cy="214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Source</a:t>
            </a:r>
            <a:r>
              <a:rPr lang="en-US" sz="800" b="1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: TPEIR Reports Portal, tpeir@tea.state.tx.us</a:t>
            </a:r>
          </a:p>
        </p:txBody>
      </p:sp>
      <p:pic>
        <p:nvPicPr>
          <p:cNvPr id="56" name="Picture 5" descr="C:\Users\kaq0007\AppData\Local\Microsoft\Windows\Temporary Internet Files\Content.IE5\X73L8BCX\MP900305819[1]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418" y="5175941"/>
            <a:ext cx="521208" cy="57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5" descr="C:\Users\kaq0007\AppData\Local\Microsoft\Windows\Temporary Internet Files\Content.IE5\X73L8BCX\MP900305819[1]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746" y="5175941"/>
            <a:ext cx="521208" cy="57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865313" y="3581400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403464" y="3578241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60430" y="3558628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565264" y="3572554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985951" y="3572554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865313" y="3070772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403464" y="3067613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160430" y="3048000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565264" y="3061926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7" descr="C:\Users\kaq0007\AppData\Local\Microsoft\Windows\Temporary Internet Files\Content.IE5\X73L8BCX\MP900439294[1].jpg"/>
          <p:cNvPicPr>
            <a:picLocks noChangeAspect="1" noChangeArrowheads="1"/>
          </p:cNvPicPr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9" t="9819" r="13692" b="34316"/>
          <a:stretch/>
        </p:blipFill>
        <p:spPr bwMode="auto">
          <a:xfrm>
            <a:off x="985951" y="3061926"/>
            <a:ext cx="420687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aq0007\AppData\Local\Microsoft\Windows\Temporary Internet Files\Content.IE5\5JRS8UP0\MP900442491[1]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634085"/>
            <a:ext cx="464321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8" descr="C:\Users\kaq0007\AppData\Local\Microsoft\Windows\Temporary Internet Files\Content.IE5\5JRS8UP0\MP900442491[1]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807" y="3619412"/>
            <a:ext cx="36576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8" descr="C:\Users\kaq0007\AppData\Local\Microsoft\Windows\Temporary Internet Files\Content.IE5\5JRS8UP0\MP900442491[1]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986" y="3638640"/>
            <a:ext cx="36576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8" descr="C:\Users\kaq0007\AppData\Local\Microsoft\Windows\Temporary Internet Files\Content.IE5\5JRS8UP0\MP900442491[1]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471" y="3630101"/>
            <a:ext cx="36576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8" descr="C:\Users\kaq0007\AppData\Local\Microsoft\Windows\Temporary Internet Files\Content.IE5\5JRS8UP0\MP900442491[1].jp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989" y="3643113"/>
            <a:ext cx="36576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6108700" y="4330700"/>
            <a:ext cx="1447800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3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 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2713" indent="0" algn="ctr" eaLnBrk="1" hangingPunct="1">
              <a:buFont typeface="Arial" pitchFamily="34" charset="0"/>
              <a:buNone/>
            </a:pPr>
            <a:r>
              <a:rPr lang="en-US" altLang="en-US" sz="5400" b="1"/>
              <a:t>HOW CAN COLLEGE-</a:t>
            </a:r>
          </a:p>
          <a:p>
            <a:pPr marL="112713" indent="0" algn="ctr" eaLnBrk="1" hangingPunct="1">
              <a:buFont typeface="Arial" pitchFamily="34" charset="0"/>
              <a:buNone/>
            </a:pPr>
            <a:r>
              <a:rPr lang="en-US" altLang="en-US" sz="5400" b="1"/>
              <a:t>READINESS AND SUCCESS</a:t>
            </a:r>
          </a:p>
          <a:p>
            <a:pPr marL="112713" indent="0" algn="ctr" eaLnBrk="1" hangingPunct="1">
              <a:buFont typeface="Arial" pitchFamily="34" charset="0"/>
              <a:buNone/>
            </a:pPr>
            <a:r>
              <a:rPr lang="en-US" altLang="en-US" sz="5400" b="1"/>
              <a:t> IN MATH BE IMPROVED?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Evolution of Math Journal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86700" cy="4881563"/>
          </a:xfrm>
        </p:spPr>
        <p:txBody>
          <a:bodyPr rtlCol="0">
            <a:normAutofit lnSpcReduction="10000"/>
          </a:bodyPr>
          <a:lstStyle/>
          <a:p>
            <a:pPr marL="0" indent="0" algn="ctr" defTabSz="914375" eaLnBrk="1" fontAlgn="auto" hangingPunct="1">
              <a:spcAft>
                <a:spcPts val="0"/>
              </a:spcAft>
              <a:buNone/>
              <a:defRPr/>
            </a:pPr>
            <a:endParaRPr lang="en-US" sz="3200" b="1" u="sng" dirty="0"/>
          </a:p>
          <a:p>
            <a:pPr marL="228593" indent="-228593" algn="ctr" defTabSz="914375" eaLnBrk="1" fontAlgn="auto" hangingPunct="1">
              <a:spcAft>
                <a:spcPts val="0"/>
              </a:spcAft>
              <a:defRPr/>
            </a:pPr>
            <a:r>
              <a:rPr lang="en-US" sz="3200" b="1" dirty="0"/>
              <a:t>Narrowed focus of high school mathematics courses to Algebra II and Pre-Calculus</a:t>
            </a:r>
          </a:p>
          <a:p>
            <a:pPr marL="228593" indent="-228593" algn="ctr" defTabSz="914375" eaLnBrk="1" fontAlgn="auto" hangingPunct="1">
              <a:spcAft>
                <a:spcPts val="0"/>
              </a:spcAft>
              <a:defRPr/>
            </a:pPr>
            <a:endParaRPr lang="en-US" sz="3200" b="1" dirty="0"/>
          </a:p>
          <a:p>
            <a:pPr marL="228593" indent="-228593" algn="ctr" defTabSz="914375" eaLnBrk="1" fontAlgn="auto" hangingPunct="1">
              <a:spcAft>
                <a:spcPts val="0"/>
              </a:spcAft>
              <a:defRPr/>
            </a:pPr>
            <a:r>
              <a:rPr lang="en-US" sz="3200" b="1" dirty="0"/>
              <a:t>Focused on College Algebra and Pre-Calculus for higher education</a:t>
            </a:r>
          </a:p>
          <a:p>
            <a:pPr marL="228593" indent="-228593" algn="ctr" defTabSz="914375" eaLnBrk="1" fontAlgn="auto" hangingPunct="1">
              <a:spcAft>
                <a:spcPts val="0"/>
              </a:spcAft>
              <a:defRPr/>
            </a:pPr>
            <a:endParaRPr lang="en-US" sz="3200" b="1" dirty="0"/>
          </a:p>
          <a:p>
            <a:pPr marL="228593" indent="-228593" algn="ctr" defTabSz="914375" eaLnBrk="1" fontAlgn="auto" hangingPunct="1">
              <a:spcAft>
                <a:spcPts val="0"/>
              </a:spcAft>
              <a:defRPr/>
            </a:pPr>
            <a:r>
              <a:rPr lang="en-US" sz="3200" b="1" dirty="0"/>
              <a:t>Reviewed textbooks and syllabi of college algebra courses offered at our regional community colleges and university</a:t>
            </a:r>
          </a:p>
          <a:p>
            <a:pPr marL="228593" indent="-228593" defTabSz="914375" eaLnBrk="1" fontAlgn="auto" hangingPunct="1">
              <a:spcAft>
                <a:spcPts val="0"/>
              </a:spcAft>
              <a:defRPr/>
            </a:pPr>
            <a:endParaRPr lang="en-US" sz="3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Topics for Math Journals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b="1" dirty="0"/>
              <a:t>Region 16 AVATAR team created list of topics from Algebra II that students need to know to be successful in College Algebra</a:t>
            </a:r>
          </a:p>
          <a:p>
            <a:pPr algn="ctr" eaLnBrk="1" hangingPunct="1"/>
            <a:endParaRPr lang="en-US" altLang="en-US" sz="3200" b="1" dirty="0"/>
          </a:p>
          <a:p>
            <a:pPr algn="ctr" eaLnBrk="1" hangingPunct="1"/>
            <a:r>
              <a:rPr lang="en-US" altLang="en-US" sz="3200" b="1" dirty="0"/>
              <a:t>Also incorporated a set of “soft” skills students need to succeed in college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Evolution of Math Journal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2644"/>
            <a:ext cx="7886700" cy="4351338"/>
          </a:xfrm>
        </p:spPr>
        <p:txBody>
          <a:bodyPr rtlCol="0">
            <a:normAutofit/>
          </a:bodyPr>
          <a:lstStyle/>
          <a:p>
            <a:pPr algn="ctr" defTabSz="914375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</a:rPr>
              <a:t>Journals are being used at several high schools and higher education institutions</a:t>
            </a:r>
          </a:p>
          <a:p>
            <a:pPr algn="ctr" defTabSz="914375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  <a:hlinkClick r:id="rId3"/>
              </a:rPr>
              <a:t>Math Journal Video</a:t>
            </a:r>
            <a:r>
              <a:rPr lang="en-US" sz="3200" b="1" dirty="0">
                <a:solidFill>
                  <a:prstClr val="black"/>
                </a:solidFill>
              </a:rPr>
              <a:t>:</a:t>
            </a:r>
          </a:p>
          <a:p>
            <a:pPr algn="ctr" defTabSz="914375" eaLnBrk="1" fontAlgn="auto" hangingPunct="1">
              <a:spcAft>
                <a:spcPts val="0"/>
              </a:spcAft>
              <a:defRPr/>
            </a:pPr>
            <a:endParaRPr lang="en-US" i="1" dirty="0"/>
          </a:p>
          <a:p>
            <a:pPr marL="0" indent="0" algn="ctr" defTabSz="914375" eaLnBrk="1" fontAlgn="auto" hangingPunct="1">
              <a:spcAft>
                <a:spcPts val="0"/>
              </a:spcAft>
              <a:buNone/>
              <a:defRPr/>
            </a:pPr>
            <a:endParaRPr lang="en-US" i="1" dirty="0"/>
          </a:p>
          <a:p>
            <a:pPr marL="0" indent="0" algn="ctr" defTabSz="914375" eaLnBrk="1" fontAlgn="auto" hangingPunct="1">
              <a:spcAft>
                <a:spcPts val="0"/>
              </a:spcAft>
              <a:buNone/>
              <a:defRPr/>
            </a:pPr>
            <a:endParaRPr lang="en-US" i="1" dirty="0"/>
          </a:p>
          <a:p>
            <a:pPr defTabSz="914375" eaLnBrk="1" fontAlgn="auto" hangingPunct="1">
              <a:spcAft>
                <a:spcPts val="0"/>
              </a:spcAft>
              <a:defRPr/>
            </a:pPr>
            <a:endParaRPr lang="en-US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rcRect l="24263" t="13687" r="23473" b="20366"/>
          <a:stretch>
            <a:fillRect/>
          </a:stretch>
        </p:blipFill>
        <p:spPr>
          <a:xfrm>
            <a:off x="2216247" y="3093677"/>
            <a:ext cx="4816051" cy="342906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dirty="0"/>
              <a:t>Brain 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86700" cy="4351338"/>
          </a:xfrm>
        </p:spPr>
        <p:txBody>
          <a:bodyPr rtlCol="0">
            <a:normAutofit/>
          </a:bodyPr>
          <a:lstStyle/>
          <a:p>
            <a:pPr algn="ctr" defTabSz="914375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</a:rPr>
              <a:t>Question: What are the top five skills or concepts that you believe students need to help them be successful in College Algebra?</a:t>
            </a:r>
          </a:p>
          <a:p>
            <a:pPr algn="ctr" defTabSz="914375" eaLnBrk="1" fontAlgn="auto" hangingPunct="1">
              <a:spcAft>
                <a:spcPts val="0"/>
              </a:spcAft>
              <a:defRPr/>
            </a:pPr>
            <a:endParaRPr lang="en-US" i="1" dirty="0"/>
          </a:p>
          <a:p>
            <a:pPr marL="0" indent="0" algn="ctr" defTabSz="914375" eaLnBrk="1" fontAlgn="auto" hangingPunct="1">
              <a:spcAft>
                <a:spcPts val="0"/>
              </a:spcAft>
              <a:buNone/>
              <a:defRPr/>
            </a:pPr>
            <a:endParaRPr lang="en-US" i="1" dirty="0"/>
          </a:p>
          <a:p>
            <a:pPr marL="0" indent="0" algn="ctr" defTabSz="914375" eaLnBrk="1" fontAlgn="auto" hangingPunct="1">
              <a:spcAft>
                <a:spcPts val="0"/>
              </a:spcAft>
              <a:buNone/>
              <a:defRPr/>
            </a:pPr>
            <a:endParaRPr lang="en-US" i="1" dirty="0"/>
          </a:p>
          <a:p>
            <a:pPr defTabSz="914375" eaLnBrk="1" fontAlgn="auto" hangingPunct="1">
              <a:spcAft>
                <a:spcPts val="0"/>
              </a:spcAft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91172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dirty="0" smtClean="0"/>
              <a:t>List of Concepts</a:t>
            </a:r>
            <a:endParaRPr lang="en-US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" t="15833" r="28316" b="11459"/>
          <a:stretch/>
        </p:blipFill>
        <p:spPr bwMode="auto">
          <a:xfrm>
            <a:off x="381000" y="1371600"/>
            <a:ext cx="8503920" cy="531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257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7000" y="457200"/>
            <a:ext cx="4594225" cy="594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7000" y="457200"/>
            <a:ext cx="4594225" cy="594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45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685800"/>
            <a:ext cx="7886700" cy="1387475"/>
          </a:xfrm>
        </p:spPr>
        <p:txBody>
          <a:bodyPr/>
          <a:lstStyle/>
          <a:p>
            <a:pPr algn="ctr"/>
            <a:r>
              <a:rPr lang="en-US" b="1" dirty="0"/>
              <a:t>ACCESS TO PRESENTATION</a:t>
            </a:r>
            <a:br>
              <a:rPr lang="en-US" b="1" dirty="0"/>
            </a:br>
            <a:r>
              <a:rPr lang="en-US" b="1" dirty="0"/>
              <a:t> &amp; </a:t>
            </a:r>
            <a:br>
              <a:rPr lang="en-US" b="1" dirty="0"/>
            </a:br>
            <a:r>
              <a:rPr lang="en-US" b="1" dirty="0"/>
              <a:t>HANDOUTS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u="sng" dirty="0">
              <a:hlinkClick r:id="rId2"/>
            </a:endParaRPr>
          </a:p>
          <a:p>
            <a:pPr marL="0" indent="0" algn="ctr">
              <a:buNone/>
            </a:pPr>
            <a:r>
              <a:rPr lang="en-US" u="sng" dirty="0">
                <a:hlinkClick r:id="rId2"/>
              </a:rPr>
              <a:t>http://bit.ly/1iN5ESO</a:t>
            </a:r>
            <a:endParaRPr lang="en-US" u="sng" dirty="0"/>
          </a:p>
          <a:p>
            <a:pPr marL="0" indent="0" algn="ctr">
              <a:buNone/>
            </a:pPr>
            <a:r>
              <a:rPr lang="en-US" dirty="0"/>
              <a:t>OR</a:t>
            </a:r>
          </a:p>
        </p:txBody>
      </p:sp>
      <p:pic>
        <p:nvPicPr>
          <p:cNvPr id="1026" name="Picture 2" descr="C:\Users\adkinsr\AppData\Local\Microsoft\Windows\Temporary Internet Files\Content.Outlook\OS8FJOM4\QRCode for July 10 Presentation Dropbox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43271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593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Box 1"/>
          <p:cNvSpPr txBox="1">
            <a:spLocks noChangeArrowheads="1"/>
          </p:cNvSpPr>
          <p:nvPr/>
        </p:nvSpPr>
        <p:spPr bwMode="auto">
          <a:xfrm>
            <a:off x="1619250" y="287338"/>
            <a:ext cx="6234113" cy="226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728" tIns="30365" rIns="60728" bIns="30365">
            <a:spAutoFit/>
          </a:bodyPr>
          <a:lstStyle>
            <a:lvl1pPr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  <a:latin typeface="Arial - 36"/>
              </a:rPr>
              <a:t>This is your Happy Year being almost over present from me.</a:t>
            </a:r>
            <a:r>
              <a:rPr lang="en-US" altLang="en-US">
                <a:solidFill>
                  <a:srgbClr val="000000"/>
                </a:solidFill>
                <a:latin typeface="Arial - 36"/>
              </a:rPr>
              <a:t>  For some of you, it is my graduation present to you.  For some of you, it is my, congratulations, you made it through my class present.  For all of you, I hope this is something that you hold on to and use as you continue to be educated individuals - however that looks.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Arial - 36"/>
              </a:rPr>
              <a:t>Tape the envelope on the inside cover of the spiral on 3 sides.  Leave the top open.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Box 1"/>
          <p:cNvSpPr txBox="1">
            <a:spLocks noChangeArrowheads="1"/>
          </p:cNvSpPr>
          <p:nvPr/>
        </p:nvSpPr>
        <p:spPr bwMode="auto">
          <a:xfrm>
            <a:off x="2741613" y="109538"/>
            <a:ext cx="2632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731" tIns="30366" rIns="60731" bIns="30366">
            <a:spAutoFit/>
          </a:bodyPr>
          <a:lstStyle>
            <a:lvl1pPr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36"/>
              </a:rPr>
              <a:t>Table of Contents</a:t>
            </a:r>
          </a:p>
        </p:txBody>
      </p:sp>
      <p:sp>
        <p:nvSpPr>
          <p:cNvPr id="59395" name="TextBox 2"/>
          <p:cNvSpPr txBox="1">
            <a:spLocks noChangeArrowheads="1"/>
          </p:cNvSpPr>
          <p:nvPr/>
        </p:nvSpPr>
        <p:spPr bwMode="auto">
          <a:xfrm>
            <a:off x="1527175" y="903288"/>
            <a:ext cx="3836988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731" tIns="30366" rIns="60731" bIns="30366">
            <a:spAutoFit/>
          </a:bodyPr>
          <a:lstStyle>
            <a:lvl1pPr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1. Fractions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2. Exponents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3. Integers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4. Absolute Value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5. Rectangular Coordinate System (x, y)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6. Linear functions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7. Functions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8. Factoring</a:t>
            </a:r>
          </a:p>
        </p:txBody>
      </p:sp>
      <p:sp>
        <p:nvSpPr>
          <p:cNvPr id="59396" name="TextBox 3"/>
          <p:cNvSpPr txBox="1">
            <a:spLocks noChangeArrowheads="1"/>
          </p:cNvSpPr>
          <p:nvPr/>
        </p:nvSpPr>
        <p:spPr bwMode="auto">
          <a:xfrm>
            <a:off x="1476375" y="404813"/>
            <a:ext cx="5775325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731" tIns="30366" rIns="60731" bIns="30366">
            <a:spAutoFit/>
          </a:bodyPr>
          <a:lstStyle>
            <a:lvl1pPr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00"/>
                </a:solidFill>
                <a:latin typeface="Comic Sans MS - 48"/>
              </a:rPr>
              <a:t>Topic													Page #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1"/>
          <p:cNvSpPr txBox="1">
            <a:spLocks noChangeArrowheads="1"/>
          </p:cNvSpPr>
          <p:nvPr/>
        </p:nvSpPr>
        <p:spPr bwMode="auto">
          <a:xfrm>
            <a:off x="1585913" y="1028700"/>
            <a:ext cx="3097212" cy="227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731" tIns="30366" rIns="60731" bIns="30366">
            <a:spAutoFit/>
          </a:bodyPr>
          <a:lstStyle>
            <a:lvl1pPr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9. Quadratic Functions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10. Parent Functions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11. Polynomial Operations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12. Systems of Linear Equations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24"/>
              </a:rPr>
              <a:t>13. Solving Polynomial Equations</a:t>
            </a:r>
          </a:p>
          <a:p>
            <a:pPr eaLnBrk="1" hangingPunct="1"/>
            <a:endParaRPr lang="en-US" altLang="en-US">
              <a:solidFill>
                <a:srgbClr val="000000"/>
              </a:solidFill>
              <a:latin typeface="Comic Sans MS - 24"/>
            </a:endParaRPr>
          </a:p>
        </p:txBody>
      </p:sp>
      <p:sp>
        <p:nvSpPr>
          <p:cNvPr id="60419" name="TextBox 2"/>
          <p:cNvSpPr txBox="1">
            <a:spLocks noChangeArrowheads="1"/>
          </p:cNvSpPr>
          <p:nvPr/>
        </p:nvSpPr>
        <p:spPr bwMode="auto">
          <a:xfrm>
            <a:off x="1728788" y="219075"/>
            <a:ext cx="5776912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731" tIns="30366" rIns="60731" bIns="30366">
            <a:spAutoFit/>
          </a:bodyPr>
          <a:lstStyle>
            <a:lvl1pPr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00"/>
                </a:solidFill>
                <a:latin typeface="Comic Sans MS - 48"/>
              </a:rPr>
              <a:t>Topic													Page #</a:t>
            </a:r>
          </a:p>
        </p:txBody>
      </p:sp>
      <p:sp>
        <p:nvSpPr>
          <p:cNvPr id="60420" name="TextBox 3"/>
          <p:cNvSpPr txBox="1">
            <a:spLocks noChangeArrowheads="1"/>
          </p:cNvSpPr>
          <p:nvPr/>
        </p:nvSpPr>
        <p:spPr bwMode="auto">
          <a:xfrm>
            <a:off x="3179763" y="0"/>
            <a:ext cx="2632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731" tIns="30366" rIns="60731" bIns="30366">
            <a:spAutoFit/>
          </a:bodyPr>
          <a:lstStyle>
            <a:lvl1pPr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36"/>
              </a:rPr>
              <a:t>Table of Contents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Box 1"/>
          <p:cNvSpPr txBox="1">
            <a:spLocks noChangeArrowheads="1"/>
          </p:cNvSpPr>
          <p:nvPr/>
        </p:nvSpPr>
        <p:spPr bwMode="auto">
          <a:xfrm>
            <a:off x="1333500" y="152400"/>
            <a:ext cx="1419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731" tIns="30366" rIns="60731" bIns="30366">
            <a:spAutoFit/>
          </a:bodyPr>
          <a:lstStyle>
            <a:lvl1pPr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Comic Sans MS - 36"/>
              </a:rPr>
              <a:t>Fractions</a:t>
            </a:r>
          </a:p>
        </p:txBody>
      </p:sp>
      <p:sp>
        <p:nvSpPr>
          <p:cNvPr id="61443" name="TextBox 2"/>
          <p:cNvSpPr txBox="1">
            <a:spLocks noChangeArrowheads="1"/>
          </p:cNvSpPr>
          <p:nvPr/>
        </p:nvSpPr>
        <p:spPr bwMode="auto">
          <a:xfrm>
            <a:off x="1450975" y="682625"/>
            <a:ext cx="6400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731" tIns="30366" rIns="60731" bIns="30366">
            <a:spAutoFit/>
          </a:bodyPr>
          <a:lstStyle>
            <a:lvl1pPr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36"/>
              </a:rPr>
              <a:t>- Must have common denominators to add or subtract</a:t>
            </a:r>
          </a:p>
        </p:txBody>
      </p:sp>
      <p:pic>
        <p:nvPicPr>
          <p:cNvPr id="61444" name="Picture 3"/>
          <p:cNvPicPr>
            <a:picLocks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003300"/>
            <a:ext cx="3009900" cy="2135188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4"/>
          <p:cNvPicPr>
            <a:picLocks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8" y="2446338"/>
            <a:ext cx="3297237" cy="21336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6" name="Picture 5"/>
          <p:cNvPicPr>
            <a:picLocks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788" y="944563"/>
            <a:ext cx="3836987" cy="2125662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Box 1"/>
          <p:cNvSpPr txBox="1">
            <a:spLocks noChangeArrowheads="1"/>
          </p:cNvSpPr>
          <p:nvPr/>
        </p:nvSpPr>
        <p:spPr bwMode="auto">
          <a:xfrm>
            <a:off x="1290638" y="101600"/>
            <a:ext cx="66246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731" tIns="30366" rIns="60731" bIns="30366">
            <a:spAutoFit/>
          </a:bodyPr>
          <a:lstStyle>
            <a:lvl1pPr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6064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  <a:latin typeface="Comic Sans MS - 36"/>
              </a:rPr>
              <a:t>- Do not have to have common denominators to multiply</a:t>
            </a:r>
          </a:p>
        </p:txBody>
      </p:sp>
      <p:pic>
        <p:nvPicPr>
          <p:cNvPr id="62467" name="Picture 2"/>
          <p:cNvPicPr>
            <a:picLocks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287338"/>
            <a:ext cx="3128963" cy="2125662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8" name="Picture 3"/>
          <p:cNvPicPr>
            <a:picLocks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588" y="277813"/>
            <a:ext cx="3786187" cy="2193925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9" name="Picture 4"/>
          <p:cNvPicPr>
            <a:picLocks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" y="1763713"/>
            <a:ext cx="3686175" cy="2141537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dirty="0" smtClean="0"/>
              <a:t>Extending the Journal Concept</a:t>
            </a:r>
            <a:endParaRPr lang="en-US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86700" cy="4351338"/>
          </a:xfrm>
        </p:spPr>
        <p:txBody>
          <a:bodyPr rtlCol="0">
            <a:normAutofit/>
          </a:bodyPr>
          <a:lstStyle/>
          <a:p>
            <a:pPr algn="ctr" defTabSz="914375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Converting  journal to digital format</a:t>
            </a:r>
          </a:p>
          <a:p>
            <a:pPr algn="ctr" defTabSz="914375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Scanning, creating album for journal</a:t>
            </a:r>
          </a:p>
          <a:p>
            <a:pPr algn="ctr" defTabSz="914375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Cloud storage/access for journal</a:t>
            </a:r>
            <a:endParaRPr lang="en-US" sz="3200" b="1" dirty="0">
              <a:solidFill>
                <a:prstClr val="black"/>
              </a:solidFill>
            </a:endParaRPr>
          </a:p>
          <a:p>
            <a:pPr algn="ctr" defTabSz="914375" eaLnBrk="1" fontAlgn="auto" hangingPunct="1">
              <a:spcAft>
                <a:spcPts val="0"/>
              </a:spcAft>
              <a:defRPr/>
            </a:pPr>
            <a:endParaRPr lang="en-US" i="1" dirty="0"/>
          </a:p>
          <a:p>
            <a:pPr marL="0" indent="0" algn="ctr" defTabSz="914375" eaLnBrk="1" fontAlgn="auto" hangingPunct="1">
              <a:spcAft>
                <a:spcPts val="0"/>
              </a:spcAft>
              <a:buNone/>
              <a:defRPr/>
            </a:pPr>
            <a:endParaRPr lang="en-US" i="1" dirty="0"/>
          </a:p>
          <a:p>
            <a:pPr marL="0" indent="0" algn="ctr" defTabSz="914375" eaLnBrk="1" fontAlgn="auto" hangingPunct="1">
              <a:spcAft>
                <a:spcPts val="0"/>
              </a:spcAft>
              <a:buNone/>
              <a:defRPr/>
            </a:pPr>
            <a:endParaRPr lang="en-US" i="1" dirty="0"/>
          </a:p>
          <a:p>
            <a:pPr defTabSz="914375" eaLnBrk="1" fontAlgn="auto" hangingPunct="1">
              <a:spcAft>
                <a:spcPts val="0"/>
              </a:spcAft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138943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Box 2"/>
          <p:cNvSpPr txBox="1">
            <a:spLocks noChangeArrowheads="1"/>
          </p:cNvSpPr>
          <p:nvPr/>
        </p:nvSpPr>
        <p:spPr bwMode="auto">
          <a:xfrm>
            <a:off x="1442224" y="1371600"/>
            <a:ext cx="6248400" cy="33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altLang="en-US" sz="7200" b="1" dirty="0">
                <a:solidFill>
                  <a:srgbClr val="000000"/>
                </a:solidFill>
              </a:rPr>
              <a:t>DISCUSSION </a:t>
            </a: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altLang="en-US" sz="7200" b="1" dirty="0">
                <a:solidFill>
                  <a:srgbClr val="000000"/>
                </a:solidFill>
              </a:rPr>
              <a:t>&amp; </a:t>
            </a: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altLang="en-US" sz="7200" b="1" dirty="0">
                <a:solidFill>
                  <a:srgbClr val="000000"/>
                </a:solidFill>
              </a:rPr>
              <a:t>QUESTIONS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The Texas Panhandle P-16 Council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729163"/>
          </a:xfrm>
        </p:spPr>
        <p:txBody>
          <a:bodyPr rtlCol="0">
            <a:normAutofit/>
          </a:bodyPr>
          <a:lstStyle/>
          <a:p>
            <a:pPr marL="114295" indent="0" algn="ctr" defTabSz="9143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000" b="1" dirty="0"/>
          </a:p>
          <a:p>
            <a:pPr marL="114295" indent="0" algn="ctr" defTabSz="9143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b="1" dirty="0"/>
              <a:t>Website: </a:t>
            </a:r>
            <a:r>
              <a:rPr lang="en-US" sz="3000" b="1" dirty="0">
                <a:latin typeface="Calibri" charset="0"/>
                <a:hlinkClick r:id="rId3"/>
              </a:rPr>
              <a:t>http://www.panhandlep-16.net</a:t>
            </a:r>
            <a:endParaRPr lang="en-US" sz="3000" b="1" dirty="0">
              <a:latin typeface="Calibri" charset="0"/>
            </a:endParaRPr>
          </a:p>
          <a:p>
            <a:pPr marL="114295" indent="0" algn="ctr" defTabSz="9143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>
              <a:latin typeface="Calibri" charset="0"/>
            </a:endParaRPr>
          </a:p>
          <a:p>
            <a:pPr marL="114295" indent="0" algn="ctr" defTabSz="9143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>
              <a:latin typeface="Calibri" charset="0"/>
            </a:endParaRPr>
          </a:p>
          <a:p>
            <a:pPr marL="114295" indent="0" algn="ctr" defTabSz="9143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latin typeface="+mn-lt"/>
              </a:rPr>
              <a:t>Desired Session Outcomes:</a:t>
            </a:r>
          </a:p>
        </p:txBody>
      </p:sp>
      <p:sp>
        <p:nvSpPr>
          <p:cNvPr id="5" name="Rectangle 4"/>
          <p:cNvSpPr/>
          <p:nvPr/>
        </p:nvSpPr>
        <p:spPr>
          <a:xfrm>
            <a:off x="387350" y="1981200"/>
            <a:ext cx="8375650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ctr" defTabSz="9144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prstClr val="black"/>
                </a:solidFill>
                <a:latin typeface="+mn-lt"/>
              </a:rPr>
              <a:t>Learn strategies developed collaboratively by high school and college math teachers </a:t>
            </a:r>
            <a:r>
              <a:rPr lang="en-US" sz="2800" dirty="0">
                <a:solidFill>
                  <a:prstClr val="black"/>
                </a:solidFill>
                <a:latin typeface="+mn-lt"/>
              </a:rPr>
              <a:t>to improve student success in high school and college math. </a:t>
            </a:r>
          </a:p>
          <a:p>
            <a:pPr marL="285750" indent="-285750" algn="ctr" defTabSz="9144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>
              <a:solidFill>
                <a:prstClr val="black"/>
              </a:solidFill>
              <a:latin typeface="+mn-lt"/>
            </a:endParaRPr>
          </a:p>
          <a:p>
            <a:pPr marL="285750" indent="-285750" algn="ctr" defTabSz="9144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prstClr val="black"/>
                </a:solidFill>
                <a:latin typeface="+mn-lt"/>
              </a:rPr>
              <a:t>Gain awareness</a:t>
            </a:r>
            <a:r>
              <a:rPr lang="en-US" sz="2800" dirty="0">
                <a:solidFill>
                  <a:prstClr val="black"/>
                </a:solidFill>
                <a:latin typeface="+mn-lt"/>
              </a:rPr>
              <a:t> of the need to </a:t>
            </a:r>
            <a:r>
              <a:rPr lang="en-US" sz="2800" b="1" dirty="0">
                <a:solidFill>
                  <a:prstClr val="black"/>
                </a:solidFill>
                <a:latin typeface="+mn-lt"/>
              </a:rPr>
              <a:t>reduce </a:t>
            </a:r>
            <a:r>
              <a:rPr lang="en-US" sz="2800" dirty="0">
                <a:solidFill>
                  <a:prstClr val="black"/>
                </a:solidFill>
                <a:latin typeface="+mn-lt"/>
              </a:rPr>
              <a:t>the number of high school graduates enrolling in </a:t>
            </a:r>
            <a:r>
              <a:rPr lang="en-US" sz="2800" b="1" dirty="0">
                <a:solidFill>
                  <a:prstClr val="black"/>
                </a:solidFill>
                <a:latin typeface="+mn-lt"/>
              </a:rPr>
              <a:t>developmental math</a:t>
            </a:r>
            <a:r>
              <a:rPr lang="en-US" sz="2800" dirty="0">
                <a:solidFill>
                  <a:prstClr val="black"/>
                </a:solidFill>
                <a:latin typeface="+mn-lt"/>
              </a:rPr>
              <a:t> courses in college and to </a:t>
            </a:r>
            <a:r>
              <a:rPr lang="en-US" sz="2800" b="1" dirty="0">
                <a:solidFill>
                  <a:prstClr val="black"/>
                </a:solidFill>
                <a:latin typeface="+mn-lt"/>
              </a:rPr>
              <a:t>increase college completion</a:t>
            </a:r>
            <a:r>
              <a:rPr lang="en-US" sz="2800" dirty="0">
                <a:solidFill>
                  <a:prstClr val="black"/>
                </a:solidFill>
                <a:latin typeface="+mn-lt"/>
              </a:rPr>
              <a:t>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prstClr val="black"/>
              </a:solidFill>
              <a:latin typeface="+mn-lt"/>
            </a:endParaRPr>
          </a:p>
        </p:txBody>
      </p:sp>
      <p:grpSp>
        <p:nvGrpSpPr>
          <p:cNvPr id="39940" name="Group 6"/>
          <p:cNvGrpSpPr>
            <a:grpSpLocks/>
          </p:cNvGrpSpPr>
          <p:nvPr/>
        </p:nvGrpSpPr>
        <p:grpSpPr bwMode="auto">
          <a:xfrm>
            <a:off x="0" y="6629400"/>
            <a:ext cx="9144000" cy="228600"/>
            <a:chOff x="0" y="6629400"/>
            <a:chExt cx="9144000" cy="228602"/>
          </a:xfrm>
        </p:grpSpPr>
        <p:sp>
          <p:nvSpPr>
            <p:cNvPr id="8" name="Rectangle 7"/>
            <p:cNvSpPr/>
            <p:nvPr/>
          </p:nvSpPr>
          <p:spPr>
            <a:xfrm>
              <a:off x="0" y="6705601"/>
              <a:ext cx="9144000" cy="152401"/>
            </a:xfrm>
            <a:prstGeom prst="rect">
              <a:avLst/>
            </a:prstGeom>
            <a:solidFill>
              <a:srgbClr val="500000"/>
            </a:solidFill>
            <a:ln>
              <a:solidFill>
                <a:srgbClr val="5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0" y="6629400"/>
              <a:ext cx="9144000" cy="0"/>
            </a:xfrm>
            <a:prstGeom prst="line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 rot="16200000" flipH="1">
              <a:off x="8381999" y="6096001"/>
              <a:ext cx="152401" cy="1371600"/>
            </a:xfrm>
            <a:prstGeom prst="rect">
              <a:avLst/>
            </a:prstGeom>
            <a:solidFill>
              <a:srgbClr val="798D37"/>
            </a:solidFill>
            <a:ln>
              <a:solidFill>
                <a:srgbClr val="798D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3994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43"/>
          <a:stretch>
            <a:fillRect/>
          </a:stretch>
        </p:blipFill>
        <p:spPr bwMode="auto">
          <a:xfrm>
            <a:off x="8278813" y="6653213"/>
            <a:ext cx="6794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5562600"/>
          </a:xfrm>
        </p:spPr>
        <p:txBody>
          <a:bodyPr rtlCol="0">
            <a:normAutofit fontScale="92500" lnSpcReduction="20000"/>
          </a:bodyPr>
          <a:lstStyle/>
          <a:p>
            <a:pPr marL="114300" indent="0" defTabSz="9143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600" dirty="0"/>
          </a:p>
          <a:p>
            <a:pPr marL="0" indent="0" algn="ctr" defTabSz="914375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300" dirty="0">
                <a:solidFill>
                  <a:prstClr val="black"/>
                </a:solidFill>
              </a:rPr>
              <a:t>Of 5,003 high school graduates in the top 26 counties in the Texas panhandle in the 2009-10 school year:</a:t>
            </a:r>
          </a:p>
          <a:p>
            <a:pPr marL="0" indent="0" algn="ctr" defTabSz="914375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500" dirty="0">
              <a:solidFill>
                <a:prstClr val="black"/>
              </a:solidFill>
            </a:endParaRPr>
          </a:p>
          <a:p>
            <a:pPr marL="0" indent="0" algn="ctr" defTabSz="914375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500" dirty="0">
                <a:solidFill>
                  <a:prstClr val="black"/>
                </a:solidFill>
              </a:rPr>
              <a:t>978 or </a:t>
            </a:r>
            <a:r>
              <a:rPr lang="en-US" sz="3500" b="1" dirty="0">
                <a:solidFill>
                  <a:prstClr val="black"/>
                </a:solidFill>
              </a:rPr>
              <a:t>19.55%</a:t>
            </a:r>
            <a:r>
              <a:rPr lang="en-US" sz="3500" dirty="0">
                <a:solidFill>
                  <a:prstClr val="black"/>
                </a:solidFill>
              </a:rPr>
              <a:t> were </a:t>
            </a:r>
            <a:r>
              <a:rPr lang="en-US" sz="3500" b="1" dirty="0">
                <a:solidFill>
                  <a:prstClr val="black"/>
                </a:solidFill>
              </a:rPr>
              <a:t>enrolled</a:t>
            </a:r>
            <a:r>
              <a:rPr lang="en-US" sz="3500" dirty="0">
                <a:solidFill>
                  <a:prstClr val="black"/>
                </a:solidFill>
              </a:rPr>
              <a:t> in Texas Public Universities</a:t>
            </a:r>
          </a:p>
          <a:p>
            <a:pPr marL="0" indent="0" algn="ctr" defTabSz="914375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500" dirty="0">
              <a:solidFill>
                <a:prstClr val="black"/>
              </a:solidFill>
            </a:endParaRPr>
          </a:p>
          <a:p>
            <a:pPr marL="0" indent="0" algn="ctr" defTabSz="914375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500" dirty="0">
                <a:solidFill>
                  <a:prstClr val="black"/>
                </a:solidFill>
              </a:rPr>
              <a:t>1,743 or </a:t>
            </a:r>
            <a:r>
              <a:rPr lang="en-US" sz="3500" b="1" dirty="0">
                <a:solidFill>
                  <a:prstClr val="black"/>
                </a:solidFill>
              </a:rPr>
              <a:t>34.84%</a:t>
            </a:r>
            <a:r>
              <a:rPr lang="en-US" sz="3500" dirty="0">
                <a:solidFill>
                  <a:prstClr val="black"/>
                </a:solidFill>
              </a:rPr>
              <a:t> were </a:t>
            </a:r>
            <a:r>
              <a:rPr lang="en-US" sz="3500" b="1" dirty="0">
                <a:solidFill>
                  <a:prstClr val="black"/>
                </a:solidFill>
              </a:rPr>
              <a:t>enrolled</a:t>
            </a:r>
            <a:r>
              <a:rPr lang="en-US" sz="3500" dirty="0">
                <a:solidFill>
                  <a:prstClr val="black"/>
                </a:solidFill>
              </a:rPr>
              <a:t> in Texas Public 2-year Colleges</a:t>
            </a:r>
          </a:p>
          <a:p>
            <a:pPr marL="0" indent="0" algn="ctr" defTabSz="914375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500" dirty="0">
              <a:solidFill>
                <a:prstClr val="black"/>
              </a:solidFill>
            </a:endParaRPr>
          </a:p>
          <a:p>
            <a:pPr marL="0" indent="0" algn="ctr" defTabSz="914375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500" dirty="0">
                <a:solidFill>
                  <a:prstClr val="black"/>
                </a:solidFill>
              </a:rPr>
              <a:t>2,282 or </a:t>
            </a:r>
            <a:r>
              <a:rPr lang="en-US" sz="3500" b="1" dirty="0">
                <a:solidFill>
                  <a:prstClr val="black"/>
                </a:solidFill>
              </a:rPr>
              <a:t>45.61% were not located in Texas Public Higher Education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 eaLnBrk="1" hangingPunct="1">
              <a:buFont typeface="Arial" pitchFamily="34" charset="0"/>
              <a:buNone/>
            </a:pPr>
            <a:r>
              <a:rPr lang="en-US" altLang="en-US" sz="4800" b="1"/>
              <a:t>Barriers to Educational Attainment</a:t>
            </a:r>
          </a:p>
          <a:p>
            <a:pPr marL="114300" indent="0" algn="ctr" eaLnBrk="1" hangingPunct="1">
              <a:buFont typeface="Arial" pitchFamily="34" charset="0"/>
              <a:buNone/>
            </a:pPr>
            <a:endParaRPr lang="en-US" altLang="en-US" b="1"/>
          </a:p>
          <a:p>
            <a:pPr marL="114300" indent="0" algn="ctr" eaLnBrk="1" hangingPunct="1">
              <a:buFont typeface="Arial" pitchFamily="34" charset="0"/>
              <a:buNone/>
            </a:pPr>
            <a:r>
              <a:rPr lang="en-US" altLang="en-US" sz="4000" b="1" i="1"/>
              <a:t>Too many students take developmental education at the postsecondary level.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59688" cy="1219200"/>
          </a:xfrm>
        </p:spPr>
        <p:txBody>
          <a:bodyPr/>
          <a:lstStyle/>
          <a:p>
            <a:pPr algn="ctr" eaLnBrk="1" hangingPunct="1"/>
            <a:r>
              <a:rPr lang="en-US" altLang="en-US" sz="4400" b="1"/>
              <a:t>Region 16 College-Ready Grads</a:t>
            </a:r>
            <a:br>
              <a:rPr lang="en-US" altLang="en-US" sz="4400" b="1"/>
            </a:br>
            <a:r>
              <a:rPr lang="en-US" altLang="en-US" sz="4400" b="1"/>
              <a:t>2011</a:t>
            </a:r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752600"/>
            <a:ext cx="6135688" cy="3505200"/>
          </a:xfrm>
        </p:spPr>
        <p:txBody>
          <a:bodyPr/>
          <a:lstStyle/>
          <a:p>
            <a:pPr algn="ctr" eaLnBrk="1" hangingPunct="1"/>
            <a:r>
              <a:rPr lang="en-US" altLang="en-US" sz="4000"/>
              <a:t>Math = 63%</a:t>
            </a:r>
          </a:p>
          <a:p>
            <a:pPr algn="ctr" eaLnBrk="1" hangingPunct="1"/>
            <a:endParaRPr lang="en-US" altLang="en-US" sz="4000"/>
          </a:p>
          <a:p>
            <a:pPr algn="ctr" eaLnBrk="1" hangingPunct="1"/>
            <a:r>
              <a:rPr lang="en-US" altLang="en-US" sz="4000"/>
              <a:t>English Language-Arts = 60%</a:t>
            </a:r>
          </a:p>
          <a:p>
            <a:pPr algn="ctr" eaLnBrk="1" hangingPunct="1"/>
            <a:endParaRPr lang="en-US" altLang="en-US" sz="4000"/>
          </a:p>
          <a:p>
            <a:pPr algn="ctr" eaLnBrk="1" hangingPunct="1"/>
            <a:r>
              <a:rPr lang="en-US" altLang="en-US" sz="4000"/>
              <a:t>Both = 47%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59688" cy="1752600"/>
          </a:xfrm>
        </p:spPr>
        <p:txBody>
          <a:bodyPr rtlCol="0">
            <a:noAutofit/>
          </a:bodyPr>
          <a:lstStyle/>
          <a:p>
            <a:pPr algn="ctr" defTabSz="914375" eaLnBrk="1" fontAlgn="auto" hangingPunct="1">
              <a:spcAft>
                <a:spcPts val="0"/>
              </a:spcAft>
              <a:defRPr/>
            </a:pPr>
            <a:r>
              <a:rPr lang="en-US" sz="4400" i="1" dirty="0">
                <a:solidFill>
                  <a:srgbClr val="9CBE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i="1" dirty="0">
                <a:solidFill>
                  <a:srgbClr val="9CBE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/>
              <a:t>Statewide Graduation and Persistence Rates of Students NOT College-Ready</a:t>
            </a:r>
          </a:p>
        </p:txBody>
      </p:sp>
      <p:sp>
        <p:nvSpPr>
          <p:cNvPr id="44035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6135688" cy="3810000"/>
          </a:xfrm>
        </p:spPr>
        <p:txBody>
          <a:bodyPr/>
          <a:lstStyle/>
          <a:p>
            <a:pPr algn="ctr" eaLnBrk="1" hangingPunct="1"/>
            <a:endParaRPr lang="en-US" altLang="en-US" sz="2800" b="1" u="sng"/>
          </a:p>
          <a:p>
            <a:pPr algn="ctr" eaLnBrk="1" hangingPunct="1"/>
            <a:endParaRPr lang="en-US" altLang="en-US" sz="2800" b="1" u="sng"/>
          </a:p>
          <a:p>
            <a:pPr algn="ctr" eaLnBrk="1" hangingPunct="1"/>
            <a:r>
              <a:rPr lang="en-US" altLang="en-US" sz="2800" b="1" u="sng"/>
              <a:t>4-YEAR INSTITUTIONS--</a:t>
            </a:r>
            <a:r>
              <a:rPr lang="en-US" altLang="en-US" b="1" u="sng"/>
              <a:t>Fall `06 thru `12</a:t>
            </a:r>
          </a:p>
          <a:p>
            <a:pPr algn="ctr" eaLnBrk="1" hangingPunct="1"/>
            <a:r>
              <a:rPr lang="en-US" altLang="en-US" sz="2800" b="1"/>
              <a:t>Graduated 32.1%</a:t>
            </a:r>
          </a:p>
          <a:p>
            <a:pPr algn="ctr" eaLnBrk="1" hangingPunct="1"/>
            <a:r>
              <a:rPr lang="en-US" altLang="en-US" sz="2800" b="1"/>
              <a:t>Still Enrolled 17.0%</a:t>
            </a:r>
          </a:p>
          <a:p>
            <a:pPr algn="ctr" eaLnBrk="1" hangingPunct="1"/>
            <a:endParaRPr lang="en-US" altLang="en-US" sz="2800" b="1"/>
          </a:p>
          <a:p>
            <a:pPr algn="ctr" eaLnBrk="1" hangingPunct="1"/>
            <a:r>
              <a:rPr lang="en-US" altLang="en-US" sz="2800" b="1" u="sng"/>
              <a:t>2-YEAR INSTITUTIONS--</a:t>
            </a:r>
            <a:r>
              <a:rPr lang="en-US" altLang="en-US" b="1" u="sng"/>
              <a:t>Fall `09 thru `12</a:t>
            </a:r>
          </a:p>
          <a:p>
            <a:pPr algn="ctr" eaLnBrk="1" hangingPunct="1"/>
            <a:r>
              <a:rPr lang="en-US" altLang="en-US" sz="2800" b="1"/>
              <a:t>Graduated 9.6%</a:t>
            </a:r>
          </a:p>
          <a:p>
            <a:pPr algn="ctr" eaLnBrk="1" hangingPunct="1"/>
            <a:r>
              <a:rPr lang="en-US" altLang="en-US" sz="2800" b="1"/>
              <a:t>Still Enrolled 27.4%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5486400"/>
          </a:xfrm>
        </p:spPr>
        <p:txBody>
          <a:bodyPr/>
          <a:lstStyle/>
          <a:p>
            <a:pPr marL="114300" indent="0" algn="ctr" eaLnBrk="1" hangingPunct="1">
              <a:buFont typeface="Arial" pitchFamily="34" charset="0"/>
              <a:buNone/>
            </a:pPr>
            <a:r>
              <a:rPr lang="en-US" altLang="en-US" sz="4400" b="1"/>
              <a:t>Barriers to Educational Attainment</a:t>
            </a:r>
          </a:p>
          <a:p>
            <a:pPr marL="114300" indent="0" algn="ctr" eaLnBrk="1" hangingPunct="1">
              <a:buFont typeface="Arial" pitchFamily="34" charset="0"/>
              <a:buNone/>
            </a:pPr>
            <a:endParaRPr lang="en-US" altLang="en-US" b="1"/>
          </a:p>
          <a:p>
            <a:pPr marL="114300" indent="0" algn="ctr" eaLnBrk="1" hangingPunct="1">
              <a:buFont typeface="Arial" pitchFamily="34" charset="0"/>
              <a:buNone/>
            </a:pPr>
            <a:r>
              <a:rPr lang="en-US" altLang="en-US" sz="4000" b="1" i="1"/>
              <a:t>Too many students entering postsecondary education do not complete in a timely fashion.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1066</TotalTime>
  <Words>1191</Words>
  <Application>Microsoft Office PowerPoint</Application>
  <PresentationFormat>On-screen Show (4:3)</PresentationFormat>
  <Paragraphs>195</Paragraphs>
  <Slides>26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Batang</vt:lpstr>
      <vt:lpstr>Arial</vt:lpstr>
      <vt:lpstr>Arial - 36</vt:lpstr>
      <vt:lpstr>Bookman Old Style</vt:lpstr>
      <vt:lpstr>Calibri</vt:lpstr>
      <vt:lpstr>Calibri Light</vt:lpstr>
      <vt:lpstr>Cambria</vt:lpstr>
      <vt:lpstr>Comic Sans MS - 24</vt:lpstr>
      <vt:lpstr>Comic Sans MS - 36</vt:lpstr>
      <vt:lpstr>Comic Sans MS - 48</vt:lpstr>
      <vt:lpstr>Office Theme</vt:lpstr>
      <vt:lpstr>1_Office Theme</vt:lpstr>
      <vt:lpstr>2_Office Theme</vt:lpstr>
      <vt:lpstr>“College Readiness: Aligning Algebra II &amp; College Algebra”</vt:lpstr>
      <vt:lpstr>ACCESS TO PRESENTATION  &amp;  HANDOUTS</vt:lpstr>
      <vt:lpstr>The Texas Panhandle P-16 Council</vt:lpstr>
      <vt:lpstr>Desired Session Outcomes:</vt:lpstr>
      <vt:lpstr>PowerPoint Presentation</vt:lpstr>
      <vt:lpstr>PowerPoint Presentation</vt:lpstr>
      <vt:lpstr>Region 16 College-Ready Grads 2011</vt:lpstr>
      <vt:lpstr> Statewide Graduation and Persistence Rates of Students NOT College-Ready</vt:lpstr>
      <vt:lpstr>PowerPoint Presentation</vt:lpstr>
      <vt:lpstr>High Plains Graduation Rates 7th Grade Cohort   2000 - 2011</vt:lpstr>
      <vt:lpstr>  College Enrollment and Persistence Percentages for 2007 High School Graduates Region 16</vt:lpstr>
      <vt:lpstr>PowerPoint Presentation</vt:lpstr>
      <vt:lpstr>Evolution of Math Journal</vt:lpstr>
      <vt:lpstr>Topics for Math Journals</vt:lpstr>
      <vt:lpstr>Evolution of Math Journal</vt:lpstr>
      <vt:lpstr>Brain Break</vt:lpstr>
      <vt:lpstr>List of Concepts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Extending the Journal Concept</vt:lpstr>
      <vt:lpstr>PowerPoint Presentation</vt:lpstr>
    </vt:vector>
  </TitlesOfParts>
  <Company>Region 16 ESC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Texas Panhandle P-16 Council</dc:title>
  <dc:creator>Region 16 ESC</dc:creator>
  <cp:lastModifiedBy>Basey, Melodie</cp:lastModifiedBy>
  <cp:revision>109</cp:revision>
  <cp:lastPrinted>2014-07-28T16:41:50Z</cp:lastPrinted>
  <dcterms:created xsi:type="dcterms:W3CDTF">2012-01-11T19:22:04Z</dcterms:created>
  <dcterms:modified xsi:type="dcterms:W3CDTF">2016-08-26T18:19:35Z</dcterms:modified>
</cp:coreProperties>
</file>