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7"/>
  </p:notesMasterIdLst>
  <p:handoutMasterIdLst>
    <p:handoutMasterId r:id="rId38"/>
  </p:handoutMasterIdLst>
  <p:sldIdLst>
    <p:sldId id="256" r:id="rId2"/>
    <p:sldId id="464" r:id="rId3"/>
    <p:sldId id="409" r:id="rId4"/>
    <p:sldId id="408" r:id="rId5"/>
    <p:sldId id="417" r:id="rId6"/>
    <p:sldId id="465" r:id="rId7"/>
    <p:sldId id="466" r:id="rId8"/>
    <p:sldId id="467" r:id="rId9"/>
    <p:sldId id="468" r:id="rId10"/>
    <p:sldId id="470" r:id="rId11"/>
    <p:sldId id="471" r:id="rId12"/>
    <p:sldId id="472" r:id="rId13"/>
    <p:sldId id="419" r:id="rId14"/>
    <p:sldId id="420" r:id="rId15"/>
    <p:sldId id="424" r:id="rId16"/>
    <p:sldId id="482" r:id="rId17"/>
    <p:sldId id="421" r:id="rId18"/>
    <p:sldId id="426" r:id="rId19"/>
    <p:sldId id="456" r:id="rId20"/>
    <p:sldId id="473" r:id="rId21"/>
    <p:sldId id="459" r:id="rId22"/>
    <p:sldId id="461" r:id="rId23"/>
    <p:sldId id="457" r:id="rId24"/>
    <p:sldId id="458" r:id="rId25"/>
    <p:sldId id="440" r:id="rId26"/>
    <p:sldId id="442" r:id="rId27"/>
    <p:sldId id="474" r:id="rId28"/>
    <p:sldId id="475" r:id="rId29"/>
    <p:sldId id="476" r:id="rId30"/>
    <p:sldId id="478" r:id="rId31"/>
    <p:sldId id="479" r:id="rId32"/>
    <p:sldId id="463" r:id="rId33"/>
    <p:sldId id="480" r:id="rId34"/>
    <p:sldId id="427" r:id="rId35"/>
    <p:sldId id="48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74" d="100"/>
          <a:sy n="74" d="100"/>
        </p:scale>
        <p:origin x="1410"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6F34A-3115-483B-8B25-4526CF31B08E}" type="doc">
      <dgm:prSet loTypeId="urn:microsoft.com/office/officeart/2005/8/layout/hierarchy3" loCatId="hierarchy" qsTypeId="urn:microsoft.com/office/officeart/2005/8/quickstyle/simple4" qsCatId="simple" csTypeId="urn:microsoft.com/office/officeart/2005/8/colors/accent2_1" csCatId="accent2" phldr="1"/>
      <dgm:spPr/>
      <dgm:t>
        <a:bodyPr/>
        <a:lstStyle/>
        <a:p>
          <a:endParaRPr lang="en-US"/>
        </a:p>
      </dgm:t>
    </dgm:pt>
    <dgm:pt modelId="{1A73716C-7CF1-413F-99CF-8320E4C265C9}">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Texas</a:t>
          </a:r>
          <a:endParaRPr lang="en-US" b="1" dirty="0">
            <a:solidFill>
              <a:schemeClr val="bg1"/>
            </a:solidFill>
            <a:effectLst/>
            <a:latin typeface="Cambria" pitchFamily="18" charset="0"/>
          </a:endParaRPr>
        </a:p>
      </dgm:t>
    </dgm:pt>
    <dgm:pt modelId="{9643492A-3C41-456D-8085-AAB1C988B434}" type="parTrans" cxnId="{DF91EF7F-B0A7-4F8E-8858-08D713C9EE7A}">
      <dgm:prSet/>
      <dgm:spPr/>
      <dgm:t>
        <a:bodyPr/>
        <a:lstStyle/>
        <a:p>
          <a:endParaRPr lang="en-US"/>
        </a:p>
      </dgm:t>
    </dgm:pt>
    <dgm:pt modelId="{955BF05F-A835-483A-AD4C-3EEBA9C180F5}" type="sibTrans" cxnId="{DF91EF7F-B0A7-4F8E-8858-08D713C9EE7A}">
      <dgm:prSet/>
      <dgm:spPr/>
      <dgm:t>
        <a:bodyPr/>
        <a:lstStyle/>
        <a:p>
          <a:endParaRPr lang="en-US"/>
        </a:p>
      </dgm:t>
    </dgm:pt>
    <dgm:pt modelId="{93A3D0B0-1F4E-4521-A133-1D6A4299D669}">
      <dgm:prSet phldrT="[Text]"/>
      <dgm:spPr>
        <a:noFill/>
        <a:ln>
          <a:solidFill>
            <a:srgbClr val="798D37"/>
          </a:solidFill>
        </a:ln>
      </dgm:spPr>
      <dgm:t>
        <a:bodyPr/>
        <a:lstStyle/>
        <a:p>
          <a:r>
            <a:rPr lang="en-US" dirty="0" smtClean="0"/>
            <a:t>22.6%</a:t>
          </a:r>
          <a:endParaRPr lang="en-US" dirty="0"/>
        </a:p>
      </dgm:t>
    </dgm:pt>
    <dgm:pt modelId="{3038CC21-2152-4BBE-94C2-A37B7FE67D86}" type="parTrans" cxnId="{B52940C6-79AF-4ED6-96DA-E4B4A53DF2BD}">
      <dgm:prSet/>
      <dgm:spPr>
        <a:ln>
          <a:solidFill>
            <a:srgbClr val="798D37"/>
          </a:solidFill>
        </a:ln>
      </dgm:spPr>
      <dgm:t>
        <a:bodyPr/>
        <a:lstStyle/>
        <a:p>
          <a:endParaRPr lang="en-US"/>
        </a:p>
      </dgm:t>
    </dgm:pt>
    <dgm:pt modelId="{134BF0D6-0D26-4534-A5A2-E52F3DE712F6}" type="sibTrans" cxnId="{B52940C6-79AF-4ED6-96DA-E4B4A53DF2BD}">
      <dgm:prSet/>
      <dgm:spPr/>
      <dgm:t>
        <a:bodyPr/>
        <a:lstStyle/>
        <a:p>
          <a:endParaRPr lang="en-US"/>
        </a:p>
      </dgm:t>
    </dgm:pt>
    <dgm:pt modelId="{5FFE6630-F9FC-42C8-AAFA-D12659794315}">
      <dgm:prSet phldrT="[Text]"/>
      <dgm:spPr>
        <a:noFill/>
        <a:ln>
          <a:solidFill>
            <a:srgbClr val="798D37"/>
          </a:solidFill>
        </a:ln>
      </dgm:spPr>
      <dgm:t>
        <a:bodyPr/>
        <a:lstStyle/>
        <a:p>
          <a:r>
            <a:rPr lang="en-US" dirty="0" smtClean="0"/>
            <a:t>6.5%</a:t>
          </a:r>
          <a:endParaRPr lang="en-US" dirty="0"/>
        </a:p>
      </dgm:t>
    </dgm:pt>
    <dgm:pt modelId="{09810570-AAE1-4647-BCCB-B4BAA2043AA2}" type="parTrans" cxnId="{C91E0E73-9C8E-4711-88E0-44343A077215}">
      <dgm:prSet/>
      <dgm:spPr>
        <a:ln>
          <a:solidFill>
            <a:srgbClr val="798D37"/>
          </a:solidFill>
        </a:ln>
      </dgm:spPr>
      <dgm:t>
        <a:bodyPr/>
        <a:lstStyle/>
        <a:p>
          <a:endParaRPr lang="en-US"/>
        </a:p>
      </dgm:t>
    </dgm:pt>
    <dgm:pt modelId="{D87208D8-09E3-4A3C-A12B-AF3634A89868}" type="sibTrans" cxnId="{C91E0E73-9C8E-4711-88E0-44343A077215}">
      <dgm:prSet/>
      <dgm:spPr/>
      <dgm:t>
        <a:bodyPr/>
        <a:lstStyle/>
        <a:p>
          <a:endParaRPr lang="en-US"/>
        </a:p>
      </dgm:t>
    </dgm:pt>
    <dgm:pt modelId="{292E8519-E78F-4506-BB9F-899CC959A3FA}">
      <dgm:prSet phldrT="[Text]"/>
      <dgm:spPr>
        <a:solidFill>
          <a:schemeClr val="tx1">
            <a:lumMod val="85000"/>
            <a:lumOff val="15000"/>
          </a:schemeClr>
        </a:solidFill>
        <a:ln>
          <a:solidFill>
            <a:schemeClr val="tx1">
              <a:lumMod val="85000"/>
              <a:lumOff val="15000"/>
            </a:schemeClr>
          </a:solidFill>
        </a:ln>
        <a:effectLst/>
      </dgm:spPr>
      <dgm:t>
        <a:bodyPr/>
        <a:lstStyle/>
        <a:p>
          <a:r>
            <a:rPr lang="en-US" b="1" dirty="0" smtClean="0">
              <a:solidFill>
                <a:schemeClr val="bg1"/>
              </a:solidFill>
              <a:effectLst/>
              <a:latin typeface="Cambria" pitchFamily="18" charset="0"/>
            </a:rPr>
            <a:t>State Ranking</a:t>
          </a:r>
          <a:endParaRPr lang="en-US" b="1" dirty="0">
            <a:solidFill>
              <a:schemeClr val="bg1"/>
            </a:solidFill>
            <a:effectLst/>
            <a:latin typeface="Cambria" pitchFamily="18" charset="0"/>
          </a:endParaRPr>
        </a:p>
      </dgm:t>
    </dgm:pt>
    <dgm:pt modelId="{22CB3E61-DDFF-4DF5-A601-48BD8798231E}" type="parTrans" cxnId="{6762D252-5B64-4DE4-A47B-C32DECD551F8}">
      <dgm:prSet/>
      <dgm:spPr/>
      <dgm:t>
        <a:bodyPr/>
        <a:lstStyle/>
        <a:p>
          <a:endParaRPr lang="en-US"/>
        </a:p>
      </dgm:t>
    </dgm:pt>
    <dgm:pt modelId="{48ECA759-BE1C-44F7-9DFB-E8E69A34BD77}" type="sibTrans" cxnId="{6762D252-5B64-4DE4-A47B-C32DECD551F8}">
      <dgm:prSet/>
      <dgm:spPr/>
      <dgm:t>
        <a:bodyPr/>
        <a:lstStyle/>
        <a:p>
          <a:endParaRPr lang="en-US"/>
        </a:p>
      </dgm:t>
    </dgm:pt>
    <dgm:pt modelId="{E830D04A-7098-4639-9A43-24AA2742B8E2}">
      <dgm:prSet phldrT="[Text]"/>
      <dgm:spPr>
        <a:noFill/>
        <a:ln>
          <a:solidFill>
            <a:srgbClr val="798D37"/>
          </a:solidFill>
        </a:ln>
      </dgm:spPr>
      <dgm:t>
        <a:bodyPr/>
        <a:lstStyle/>
        <a:p>
          <a:r>
            <a:rPr lang="en-US" dirty="0" smtClean="0"/>
            <a:t>21st</a:t>
          </a:r>
          <a:endParaRPr lang="en-US" dirty="0"/>
        </a:p>
      </dgm:t>
    </dgm:pt>
    <dgm:pt modelId="{04AD930D-8BFF-44C5-9800-E6B10B686CC0}" type="parTrans" cxnId="{9E1020A8-D9E5-403F-859C-D4BC36F32FFF}">
      <dgm:prSet/>
      <dgm:spPr>
        <a:ln>
          <a:solidFill>
            <a:srgbClr val="798D37"/>
          </a:solidFill>
        </a:ln>
      </dgm:spPr>
      <dgm:t>
        <a:bodyPr/>
        <a:lstStyle/>
        <a:p>
          <a:endParaRPr lang="en-US"/>
        </a:p>
      </dgm:t>
    </dgm:pt>
    <dgm:pt modelId="{EE9E0DCF-DCEE-4677-93F0-8A8243D24B3E}" type="sibTrans" cxnId="{9E1020A8-D9E5-403F-859C-D4BC36F32FFF}">
      <dgm:prSet/>
      <dgm:spPr/>
      <dgm:t>
        <a:bodyPr/>
        <a:lstStyle/>
        <a:p>
          <a:endParaRPr lang="en-US"/>
        </a:p>
      </dgm:t>
    </dgm:pt>
    <dgm:pt modelId="{B0083294-6F00-426F-BA14-0BFAF2F347DB}">
      <dgm:prSet phldrT="[Text]"/>
      <dgm:spPr>
        <a:noFill/>
        <a:ln>
          <a:solidFill>
            <a:srgbClr val="798D37"/>
          </a:solidFill>
        </a:ln>
      </dgm:spPr>
      <dgm:t>
        <a:bodyPr/>
        <a:lstStyle/>
        <a:p>
          <a:r>
            <a:rPr lang="en-US" dirty="0" smtClean="0"/>
            <a:t>44th</a:t>
          </a:r>
          <a:endParaRPr lang="en-US" dirty="0"/>
        </a:p>
      </dgm:t>
    </dgm:pt>
    <dgm:pt modelId="{8E4A887A-B918-488C-ABC0-BA7F9418750D}" type="parTrans" cxnId="{8E5E3046-50F2-4409-8913-F6E4FD69A26A}">
      <dgm:prSet/>
      <dgm:spPr>
        <a:ln>
          <a:solidFill>
            <a:srgbClr val="798D37"/>
          </a:solidFill>
        </a:ln>
      </dgm:spPr>
      <dgm:t>
        <a:bodyPr/>
        <a:lstStyle/>
        <a:p>
          <a:endParaRPr lang="en-US"/>
        </a:p>
      </dgm:t>
    </dgm:pt>
    <dgm:pt modelId="{06F16700-F7C6-4546-A481-961A1C0A97FE}" type="sibTrans" cxnId="{8E5E3046-50F2-4409-8913-F6E4FD69A26A}">
      <dgm:prSet/>
      <dgm:spPr/>
      <dgm:t>
        <a:bodyPr/>
        <a:lstStyle/>
        <a:p>
          <a:endParaRPr lang="en-US"/>
        </a:p>
      </dgm:t>
    </dgm:pt>
    <dgm:pt modelId="{E2724741-ACFC-45A8-BD74-4AE0D7C8A1A3}">
      <dgm:prSet phldrT="[Text]"/>
      <dgm:spPr>
        <a:noFill/>
        <a:ln>
          <a:solidFill>
            <a:srgbClr val="798D37"/>
          </a:solidFill>
        </a:ln>
      </dgm:spPr>
      <dgm:t>
        <a:bodyPr/>
        <a:lstStyle/>
        <a:p>
          <a:r>
            <a:rPr lang="en-US" dirty="0" smtClean="0"/>
            <a:t>25th</a:t>
          </a:r>
          <a:endParaRPr lang="en-US" dirty="0"/>
        </a:p>
      </dgm:t>
    </dgm:pt>
    <dgm:pt modelId="{DB6BF9CC-4820-4F93-866D-D3A565FB3F49}" type="parTrans" cxnId="{73787765-2261-4085-9A5B-521CE842E072}">
      <dgm:prSet/>
      <dgm:spPr>
        <a:ln>
          <a:solidFill>
            <a:srgbClr val="798D37"/>
          </a:solidFill>
        </a:ln>
      </dgm:spPr>
      <dgm:t>
        <a:bodyPr/>
        <a:lstStyle/>
        <a:p>
          <a:endParaRPr lang="en-US"/>
        </a:p>
      </dgm:t>
    </dgm:pt>
    <dgm:pt modelId="{F5A3FBCB-60E7-4E17-95F8-EB676B2FC91D}" type="sibTrans" cxnId="{73787765-2261-4085-9A5B-521CE842E072}">
      <dgm:prSet/>
      <dgm:spPr/>
      <dgm:t>
        <a:bodyPr/>
        <a:lstStyle/>
        <a:p>
          <a:endParaRPr lang="en-US"/>
        </a:p>
      </dgm:t>
    </dgm:pt>
    <dgm:pt modelId="{7D2B79A7-6C12-4189-9C81-C4314FC3E524}">
      <dgm:prSet phldrT="[Text]"/>
      <dgm:spPr>
        <a:noFill/>
        <a:ln>
          <a:solidFill>
            <a:srgbClr val="798D37"/>
          </a:solidFill>
        </a:ln>
      </dgm:spPr>
      <dgm:t>
        <a:bodyPr/>
        <a:lstStyle/>
        <a:p>
          <a:r>
            <a:rPr lang="en-US" dirty="0" smtClean="0"/>
            <a:t>17.7%</a:t>
          </a:r>
          <a:endParaRPr lang="en-US" dirty="0"/>
        </a:p>
      </dgm:t>
    </dgm:pt>
    <dgm:pt modelId="{3D7A558B-280A-4B3F-B813-C0C03BFEDA63}" type="parTrans" cxnId="{B22600B6-3265-41E3-B521-95EBA73729C1}">
      <dgm:prSet/>
      <dgm:spPr>
        <a:ln>
          <a:solidFill>
            <a:srgbClr val="798D37"/>
          </a:solidFill>
        </a:ln>
      </dgm:spPr>
      <dgm:t>
        <a:bodyPr/>
        <a:lstStyle/>
        <a:p>
          <a:endParaRPr lang="en-US"/>
        </a:p>
      </dgm:t>
    </dgm:pt>
    <dgm:pt modelId="{50375648-DF74-49F4-8ABC-C23A69EDA793}" type="sibTrans" cxnId="{B22600B6-3265-41E3-B521-95EBA73729C1}">
      <dgm:prSet/>
      <dgm:spPr/>
      <dgm:t>
        <a:bodyPr/>
        <a:lstStyle/>
        <a:p>
          <a:endParaRPr lang="en-US"/>
        </a:p>
      </dgm:t>
    </dgm:pt>
    <dgm:pt modelId="{135CCEE2-4CAD-439F-BB1C-E98FF5FC1968}" type="pres">
      <dgm:prSet presAssocID="{9916F34A-3115-483B-8B25-4526CF31B08E}" presName="diagram" presStyleCnt="0">
        <dgm:presLayoutVars>
          <dgm:chPref val="1"/>
          <dgm:dir/>
          <dgm:animOne val="branch"/>
          <dgm:animLvl val="lvl"/>
          <dgm:resizeHandles/>
        </dgm:presLayoutVars>
      </dgm:prSet>
      <dgm:spPr/>
      <dgm:t>
        <a:bodyPr/>
        <a:lstStyle/>
        <a:p>
          <a:endParaRPr lang="en-US"/>
        </a:p>
      </dgm:t>
    </dgm:pt>
    <dgm:pt modelId="{5B457E24-9119-43D3-8680-DE34A4E46435}" type="pres">
      <dgm:prSet presAssocID="{1A73716C-7CF1-413F-99CF-8320E4C265C9}" presName="root" presStyleCnt="0"/>
      <dgm:spPr/>
    </dgm:pt>
    <dgm:pt modelId="{736CEE2D-2E8D-4783-AA8B-4E5983F3BF99}" type="pres">
      <dgm:prSet presAssocID="{1A73716C-7CF1-413F-99CF-8320E4C265C9}" presName="rootComposite" presStyleCnt="0"/>
      <dgm:spPr/>
    </dgm:pt>
    <dgm:pt modelId="{9EED85A9-D1A1-4619-908D-797DD51A935E}" type="pres">
      <dgm:prSet presAssocID="{1A73716C-7CF1-413F-99CF-8320E4C265C9}" presName="rootText" presStyleLbl="node1" presStyleIdx="0" presStyleCnt="2"/>
      <dgm:spPr/>
      <dgm:t>
        <a:bodyPr/>
        <a:lstStyle/>
        <a:p>
          <a:endParaRPr lang="en-US"/>
        </a:p>
      </dgm:t>
    </dgm:pt>
    <dgm:pt modelId="{A8A60A2D-4409-41A7-A6AD-07A65A5D8BBA}" type="pres">
      <dgm:prSet presAssocID="{1A73716C-7CF1-413F-99CF-8320E4C265C9}" presName="rootConnector" presStyleLbl="node1" presStyleIdx="0" presStyleCnt="2"/>
      <dgm:spPr/>
      <dgm:t>
        <a:bodyPr/>
        <a:lstStyle/>
        <a:p>
          <a:endParaRPr lang="en-US"/>
        </a:p>
      </dgm:t>
    </dgm:pt>
    <dgm:pt modelId="{6AD1288A-97C3-4FDC-B17D-17386CE695B3}" type="pres">
      <dgm:prSet presAssocID="{1A73716C-7CF1-413F-99CF-8320E4C265C9}" presName="childShape" presStyleCnt="0"/>
      <dgm:spPr/>
    </dgm:pt>
    <dgm:pt modelId="{844D02DF-60A1-4063-8EC6-DC9BE16BB1D9}" type="pres">
      <dgm:prSet presAssocID="{3038CC21-2152-4BBE-94C2-A37B7FE67D86}" presName="Name13" presStyleLbl="parChTrans1D2" presStyleIdx="0" presStyleCnt="6"/>
      <dgm:spPr/>
      <dgm:t>
        <a:bodyPr/>
        <a:lstStyle/>
        <a:p>
          <a:endParaRPr lang="en-US"/>
        </a:p>
      </dgm:t>
    </dgm:pt>
    <dgm:pt modelId="{45248F0C-602B-44CE-B355-314B48D9E2E9}" type="pres">
      <dgm:prSet presAssocID="{93A3D0B0-1F4E-4521-A133-1D6A4299D669}" presName="childText" presStyleLbl="bgAcc1" presStyleIdx="0" presStyleCnt="6">
        <dgm:presLayoutVars>
          <dgm:bulletEnabled val="1"/>
        </dgm:presLayoutVars>
      </dgm:prSet>
      <dgm:spPr/>
      <dgm:t>
        <a:bodyPr/>
        <a:lstStyle/>
        <a:p>
          <a:endParaRPr lang="en-US"/>
        </a:p>
      </dgm:t>
    </dgm:pt>
    <dgm:pt modelId="{A4D2EAAE-29D3-43CA-B00B-36E3343976EC}" type="pres">
      <dgm:prSet presAssocID="{09810570-AAE1-4647-BCCB-B4BAA2043AA2}" presName="Name13" presStyleLbl="parChTrans1D2" presStyleIdx="1" presStyleCnt="6"/>
      <dgm:spPr/>
      <dgm:t>
        <a:bodyPr/>
        <a:lstStyle/>
        <a:p>
          <a:endParaRPr lang="en-US"/>
        </a:p>
      </dgm:t>
    </dgm:pt>
    <dgm:pt modelId="{F8416080-6715-4A9C-A368-B2843288E018}" type="pres">
      <dgm:prSet presAssocID="{5FFE6630-F9FC-42C8-AAFA-D12659794315}" presName="childText" presStyleLbl="bgAcc1" presStyleIdx="1" presStyleCnt="6">
        <dgm:presLayoutVars>
          <dgm:bulletEnabled val="1"/>
        </dgm:presLayoutVars>
      </dgm:prSet>
      <dgm:spPr/>
      <dgm:t>
        <a:bodyPr/>
        <a:lstStyle/>
        <a:p>
          <a:endParaRPr lang="en-US"/>
        </a:p>
      </dgm:t>
    </dgm:pt>
    <dgm:pt modelId="{C7858ABF-35A5-409F-9700-5F921EF1E9A2}" type="pres">
      <dgm:prSet presAssocID="{3D7A558B-280A-4B3F-B813-C0C03BFEDA63}" presName="Name13" presStyleLbl="parChTrans1D2" presStyleIdx="2" presStyleCnt="6"/>
      <dgm:spPr/>
      <dgm:t>
        <a:bodyPr/>
        <a:lstStyle/>
        <a:p>
          <a:endParaRPr lang="en-US"/>
        </a:p>
      </dgm:t>
    </dgm:pt>
    <dgm:pt modelId="{C0E62509-9F73-4866-AADC-47F88954CC09}" type="pres">
      <dgm:prSet presAssocID="{7D2B79A7-6C12-4189-9C81-C4314FC3E524}" presName="childText" presStyleLbl="bgAcc1" presStyleIdx="2" presStyleCnt="6">
        <dgm:presLayoutVars>
          <dgm:bulletEnabled val="1"/>
        </dgm:presLayoutVars>
      </dgm:prSet>
      <dgm:spPr/>
      <dgm:t>
        <a:bodyPr/>
        <a:lstStyle/>
        <a:p>
          <a:endParaRPr lang="en-US"/>
        </a:p>
      </dgm:t>
    </dgm:pt>
    <dgm:pt modelId="{8BD68068-75E3-46F7-8FFB-CC8422C73D62}" type="pres">
      <dgm:prSet presAssocID="{292E8519-E78F-4506-BB9F-899CC959A3FA}" presName="root" presStyleCnt="0"/>
      <dgm:spPr/>
    </dgm:pt>
    <dgm:pt modelId="{4F985200-0809-48DA-8501-237790F6478A}" type="pres">
      <dgm:prSet presAssocID="{292E8519-E78F-4506-BB9F-899CC959A3FA}" presName="rootComposite" presStyleCnt="0"/>
      <dgm:spPr/>
    </dgm:pt>
    <dgm:pt modelId="{35E7133C-D73F-42B9-A2EF-A40EA9DCA30C}" type="pres">
      <dgm:prSet presAssocID="{292E8519-E78F-4506-BB9F-899CC959A3FA}" presName="rootText" presStyleLbl="node1" presStyleIdx="1" presStyleCnt="2"/>
      <dgm:spPr/>
      <dgm:t>
        <a:bodyPr/>
        <a:lstStyle/>
        <a:p>
          <a:endParaRPr lang="en-US"/>
        </a:p>
      </dgm:t>
    </dgm:pt>
    <dgm:pt modelId="{22F898BD-BE3D-460D-BFD0-1261135F6B2B}" type="pres">
      <dgm:prSet presAssocID="{292E8519-E78F-4506-BB9F-899CC959A3FA}" presName="rootConnector" presStyleLbl="node1" presStyleIdx="1" presStyleCnt="2"/>
      <dgm:spPr/>
      <dgm:t>
        <a:bodyPr/>
        <a:lstStyle/>
        <a:p>
          <a:endParaRPr lang="en-US"/>
        </a:p>
      </dgm:t>
    </dgm:pt>
    <dgm:pt modelId="{C8C5FE33-8FDC-4655-A8BC-4156AC0B5E00}" type="pres">
      <dgm:prSet presAssocID="{292E8519-E78F-4506-BB9F-899CC959A3FA}" presName="childShape" presStyleCnt="0"/>
      <dgm:spPr/>
    </dgm:pt>
    <dgm:pt modelId="{4AB3ED23-5FAE-462C-9B91-B669020B8C0D}" type="pres">
      <dgm:prSet presAssocID="{04AD930D-8BFF-44C5-9800-E6B10B686CC0}" presName="Name13" presStyleLbl="parChTrans1D2" presStyleIdx="3" presStyleCnt="6"/>
      <dgm:spPr/>
      <dgm:t>
        <a:bodyPr/>
        <a:lstStyle/>
        <a:p>
          <a:endParaRPr lang="en-US"/>
        </a:p>
      </dgm:t>
    </dgm:pt>
    <dgm:pt modelId="{24149D99-0A16-4E89-B096-8A3DEFACBBF3}" type="pres">
      <dgm:prSet presAssocID="{E830D04A-7098-4639-9A43-24AA2742B8E2}" presName="childText" presStyleLbl="bgAcc1" presStyleIdx="3" presStyleCnt="6">
        <dgm:presLayoutVars>
          <dgm:bulletEnabled val="1"/>
        </dgm:presLayoutVars>
      </dgm:prSet>
      <dgm:spPr/>
      <dgm:t>
        <a:bodyPr/>
        <a:lstStyle/>
        <a:p>
          <a:endParaRPr lang="en-US"/>
        </a:p>
      </dgm:t>
    </dgm:pt>
    <dgm:pt modelId="{3A600FA1-B2E3-440F-9F21-8BFB006D3011}" type="pres">
      <dgm:prSet presAssocID="{8E4A887A-B918-488C-ABC0-BA7F9418750D}" presName="Name13" presStyleLbl="parChTrans1D2" presStyleIdx="4" presStyleCnt="6"/>
      <dgm:spPr/>
      <dgm:t>
        <a:bodyPr/>
        <a:lstStyle/>
        <a:p>
          <a:endParaRPr lang="en-US"/>
        </a:p>
      </dgm:t>
    </dgm:pt>
    <dgm:pt modelId="{265AE00C-60E3-471E-848D-65E7BC74F434}" type="pres">
      <dgm:prSet presAssocID="{B0083294-6F00-426F-BA14-0BFAF2F347DB}" presName="childText" presStyleLbl="bgAcc1" presStyleIdx="4" presStyleCnt="6">
        <dgm:presLayoutVars>
          <dgm:bulletEnabled val="1"/>
        </dgm:presLayoutVars>
      </dgm:prSet>
      <dgm:spPr/>
      <dgm:t>
        <a:bodyPr/>
        <a:lstStyle/>
        <a:p>
          <a:endParaRPr lang="en-US"/>
        </a:p>
      </dgm:t>
    </dgm:pt>
    <dgm:pt modelId="{9AF49112-7DF0-45A0-B668-743D0FE68492}" type="pres">
      <dgm:prSet presAssocID="{DB6BF9CC-4820-4F93-866D-D3A565FB3F49}" presName="Name13" presStyleLbl="parChTrans1D2" presStyleIdx="5" presStyleCnt="6"/>
      <dgm:spPr/>
      <dgm:t>
        <a:bodyPr/>
        <a:lstStyle/>
        <a:p>
          <a:endParaRPr lang="en-US"/>
        </a:p>
      </dgm:t>
    </dgm:pt>
    <dgm:pt modelId="{2DBE15A4-08E1-47CE-AB69-E2C248E1B550}" type="pres">
      <dgm:prSet presAssocID="{E2724741-ACFC-45A8-BD74-4AE0D7C8A1A3}" presName="childText" presStyleLbl="bgAcc1" presStyleIdx="5" presStyleCnt="6">
        <dgm:presLayoutVars>
          <dgm:bulletEnabled val="1"/>
        </dgm:presLayoutVars>
      </dgm:prSet>
      <dgm:spPr/>
      <dgm:t>
        <a:bodyPr/>
        <a:lstStyle/>
        <a:p>
          <a:endParaRPr lang="en-US"/>
        </a:p>
      </dgm:t>
    </dgm:pt>
  </dgm:ptLst>
  <dgm:cxnLst>
    <dgm:cxn modelId="{6611A35F-B8F4-4478-B1B7-D2CA4BBC9A78}" type="presOf" srcId="{93A3D0B0-1F4E-4521-A133-1D6A4299D669}" destId="{45248F0C-602B-44CE-B355-314B48D9E2E9}" srcOrd="0" destOrd="0" presId="urn:microsoft.com/office/officeart/2005/8/layout/hierarchy3"/>
    <dgm:cxn modelId="{21A1A2B2-FC8C-4339-A374-27766BB7B76F}" type="presOf" srcId="{DB6BF9CC-4820-4F93-866D-D3A565FB3F49}" destId="{9AF49112-7DF0-45A0-B668-743D0FE68492}" srcOrd="0" destOrd="0" presId="urn:microsoft.com/office/officeart/2005/8/layout/hierarchy3"/>
    <dgm:cxn modelId="{0B00A169-4C6C-44F3-B0A8-4E9F0ED841C6}" type="presOf" srcId="{04AD930D-8BFF-44C5-9800-E6B10B686CC0}" destId="{4AB3ED23-5FAE-462C-9B91-B669020B8C0D}" srcOrd="0" destOrd="0" presId="urn:microsoft.com/office/officeart/2005/8/layout/hierarchy3"/>
    <dgm:cxn modelId="{6762D252-5B64-4DE4-A47B-C32DECD551F8}" srcId="{9916F34A-3115-483B-8B25-4526CF31B08E}" destId="{292E8519-E78F-4506-BB9F-899CC959A3FA}" srcOrd="1" destOrd="0" parTransId="{22CB3E61-DDFF-4DF5-A601-48BD8798231E}" sibTransId="{48ECA759-BE1C-44F7-9DFB-E8E69A34BD77}"/>
    <dgm:cxn modelId="{66CE9DA7-AFA3-4ED7-9FE1-CF4670DE1B60}" type="presOf" srcId="{E830D04A-7098-4639-9A43-24AA2742B8E2}" destId="{24149D99-0A16-4E89-B096-8A3DEFACBBF3}" srcOrd="0" destOrd="0" presId="urn:microsoft.com/office/officeart/2005/8/layout/hierarchy3"/>
    <dgm:cxn modelId="{3701A7FA-4E80-4CA8-8EB1-0F5366058887}" type="presOf" srcId="{7D2B79A7-6C12-4189-9C81-C4314FC3E524}" destId="{C0E62509-9F73-4866-AADC-47F88954CC09}" srcOrd="0" destOrd="0" presId="urn:microsoft.com/office/officeart/2005/8/layout/hierarchy3"/>
    <dgm:cxn modelId="{DF91EF7F-B0A7-4F8E-8858-08D713C9EE7A}" srcId="{9916F34A-3115-483B-8B25-4526CF31B08E}" destId="{1A73716C-7CF1-413F-99CF-8320E4C265C9}" srcOrd="0" destOrd="0" parTransId="{9643492A-3C41-456D-8085-AAB1C988B434}" sibTransId="{955BF05F-A835-483A-AD4C-3EEBA9C180F5}"/>
    <dgm:cxn modelId="{B52940C6-79AF-4ED6-96DA-E4B4A53DF2BD}" srcId="{1A73716C-7CF1-413F-99CF-8320E4C265C9}" destId="{93A3D0B0-1F4E-4521-A133-1D6A4299D669}" srcOrd="0" destOrd="0" parTransId="{3038CC21-2152-4BBE-94C2-A37B7FE67D86}" sibTransId="{134BF0D6-0D26-4534-A5A2-E52F3DE712F6}"/>
    <dgm:cxn modelId="{C91E0E73-9C8E-4711-88E0-44343A077215}" srcId="{1A73716C-7CF1-413F-99CF-8320E4C265C9}" destId="{5FFE6630-F9FC-42C8-AAFA-D12659794315}" srcOrd="1" destOrd="0" parTransId="{09810570-AAE1-4647-BCCB-B4BAA2043AA2}" sibTransId="{D87208D8-09E3-4A3C-A12B-AF3634A89868}"/>
    <dgm:cxn modelId="{37C1EA92-0018-4922-B516-E504579FA728}" type="presOf" srcId="{3038CC21-2152-4BBE-94C2-A37B7FE67D86}" destId="{844D02DF-60A1-4063-8EC6-DC9BE16BB1D9}" srcOrd="0" destOrd="0" presId="urn:microsoft.com/office/officeart/2005/8/layout/hierarchy3"/>
    <dgm:cxn modelId="{56709196-8F49-4451-98FE-3B89CC8E31B2}" type="presOf" srcId="{292E8519-E78F-4506-BB9F-899CC959A3FA}" destId="{35E7133C-D73F-42B9-A2EF-A40EA9DCA30C}" srcOrd="0" destOrd="0" presId="urn:microsoft.com/office/officeart/2005/8/layout/hierarchy3"/>
    <dgm:cxn modelId="{3040DD13-F2E4-41CD-847C-96ACECFC8A91}" type="presOf" srcId="{8E4A887A-B918-488C-ABC0-BA7F9418750D}" destId="{3A600FA1-B2E3-440F-9F21-8BFB006D3011}" srcOrd="0" destOrd="0" presId="urn:microsoft.com/office/officeart/2005/8/layout/hierarchy3"/>
    <dgm:cxn modelId="{D69EE386-382A-4DA2-B43D-ACC5619ED43E}" type="presOf" srcId="{1A73716C-7CF1-413F-99CF-8320E4C265C9}" destId="{9EED85A9-D1A1-4619-908D-797DD51A935E}" srcOrd="0" destOrd="0" presId="urn:microsoft.com/office/officeart/2005/8/layout/hierarchy3"/>
    <dgm:cxn modelId="{B22600B6-3265-41E3-B521-95EBA73729C1}" srcId="{1A73716C-7CF1-413F-99CF-8320E4C265C9}" destId="{7D2B79A7-6C12-4189-9C81-C4314FC3E524}" srcOrd="2" destOrd="0" parTransId="{3D7A558B-280A-4B3F-B813-C0C03BFEDA63}" sibTransId="{50375648-DF74-49F4-8ABC-C23A69EDA793}"/>
    <dgm:cxn modelId="{FA3B4931-7435-4E6B-9141-F2AFA5625CD1}" type="presOf" srcId="{3D7A558B-280A-4B3F-B813-C0C03BFEDA63}" destId="{C7858ABF-35A5-409F-9700-5F921EF1E9A2}" srcOrd="0" destOrd="0" presId="urn:microsoft.com/office/officeart/2005/8/layout/hierarchy3"/>
    <dgm:cxn modelId="{EB3B44FB-737F-4750-B3DE-E26F9922F76B}" type="presOf" srcId="{9916F34A-3115-483B-8B25-4526CF31B08E}" destId="{135CCEE2-4CAD-439F-BB1C-E98FF5FC1968}" srcOrd="0" destOrd="0" presId="urn:microsoft.com/office/officeart/2005/8/layout/hierarchy3"/>
    <dgm:cxn modelId="{B4B68D9A-078B-4651-BFF7-18F8922B3BCC}" type="presOf" srcId="{5FFE6630-F9FC-42C8-AAFA-D12659794315}" destId="{F8416080-6715-4A9C-A368-B2843288E018}" srcOrd="0" destOrd="0" presId="urn:microsoft.com/office/officeart/2005/8/layout/hierarchy3"/>
    <dgm:cxn modelId="{9C7D6594-369F-45EF-A743-6A6DFF95F2BE}" type="presOf" srcId="{1A73716C-7CF1-413F-99CF-8320E4C265C9}" destId="{A8A60A2D-4409-41A7-A6AD-07A65A5D8BBA}" srcOrd="1" destOrd="0" presId="urn:microsoft.com/office/officeart/2005/8/layout/hierarchy3"/>
    <dgm:cxn modelId="{4426B7FA-C116-4AB1-A780-17962BE543D2}" type="presOf" srcId="{292E8519-E78F-4506-BB9F-899CC959A3FA}" destId="{22F898BD-BE3D-460D-BFD0-1261135F6B2B}" srcOrd="1" destOrd="0" presId="urn:microsoft.com/office/officeart/2005/8/layout/hierarchy3"/>
    <dgm:cxn modelId="{8E5E3046-50F2-4409-8913-F6E4FD69A26A}" srcId="{292E8519-E78F-4506-BB9F-899CC959A3FA}" destId="{B0083294-6F00-426F-BA14-0BFAF2F347DB}" srcOrd="1" destOrd="0" parTransId="{8E4A887A-B918-488C-ABC0-BA7F9418750D}" sibTransId="{06F16700-F7C6-4546-A481-961A1C0A97FE}"/>
    <dgm:cxn modelId="{D8B257DF-3F9B-43ED-995A-4F4D05C2FC2F}" type="presOf" srcId="{E2724741-ACFC-45A8-BD74-4AE0D7C8A1A3}" destId="{2DBE15A4-08E1-47CE-AB69-E2C248E1B550}" srcOrd="0" destOrd="0" presId="urn:microsoft.com/office/officeart/2005/8/layout/hierarchy3"/>
    <dgm:cxn modelId="{134FA8E0-2AE0-4EAC-A0CA-1A1D76A6D556}" type="presOf" srcId="{B0083294-6F00-426F-BA14-0BFAF2F347DB}" destId="{265AE00C-60E3-471E-848D-65E7BC74F434}" srcOrd="0" destOrd="0" presId="urn:microsoft.com/office/officeart/2005/8/layout/hierarchy3"/>
    <dgm:cxn modelId="{73787765-2261-4085-9A5B-521CE842E072}" srcId="{292E8519-E78F-4506-BB9F-899CC959A3FA}" destId="{E2724741-ACFC-45A8-BD74-4AE0D7C8A1A3}" srcOrd="2" destOrd="0" parTransId="{DB6BF9CC-4820-4F93-866D-D3A565FB3F49}" sibTransId="{F5A3FBCB-60E7-4E17-95F8-EB676B2FC91D}"/>
    <dgm:cxn modelId="{E333828D-A97F-4C67-9D1E-66FCEF1BBE70}" type="presOf" srcId="{09810570-AAE1-4647-BCCB-B4BAA2043AA2}" destId="{A4D2EAAE-29D3-43CA-B00B-36E3343976EC}" srcOrd="0" destOrd="0" presId="urn:microsoft.com/office/officeart/2005/8/layout/hierarchy3"/>
    <dgm:cxn modelId="{9E1020A8-D9E5-403F-859C-D4BC36F32FFF}" srcId="{292E8519-E78F-4506-BB9F-899CC959A3FA}" destId="{E830D04A-7098-4639-9A43-24AA2742B8E2}" srcOrd="0" destOrd="0" parTransId="{04AD930D-8BFF-44C5-9800-E6B10B686CC0}" sibTransId="{EE9E0DCF-DCEE-4677-93F0-8A8243D24B3E}"/>
    <dgm:cxn modelId="{B224ECCF-B062-4819-842D-E058D81D9055}" type="presParOf" srcId="{135CCEE2-4CAD-439F-BB1C-E98FF5FC1968}" destId="{5B457E24-9119-43D3-8680-DE34A4E46435}" srcOrd="0" destOrd="0" presId="urn:microsoft.com/office/officeart/2005/8/layout/hierarchy3"/>
    <dgm:cxn modelId="{EF45CE5A-7EAF-47E3-AFE3-07E5C57CD4B7}" type="presParOf" srcId="{5B457E24-9119-43D3-8680-DE34A4E46435}" destId="{736CEE2D-2E8D-4783-AA8B-4E5983F3BF99}" srcOrd="0" destOrd="0" presId="urn:microsoft.com/office/officeart/2005/8/layout/hierarchy3"/>
    <dgm:cxn modelId="{DA489E26-00B8-4350-8819-6DC3541B7BDC}" type="presParOf" srcId="{736CEE2D-2E8D-4783-AA8B-4E5983F3BF99}" destId="{9EED85A9-D1A1-4619-908D-797DD51A935E}" srcOrd="0" destOrd="0" presId="urn:microsoft.com/office/officeart/2005/8/layout/hierarchy3"/>
    <dgm:cxn modelId="{4B9BB977-F5D0-4119-9DE7-730A27BF05A3}" type="presParOf" srcId="{736CEE2D-2E8D-4783-AA8B-4E5983F3BF99}" destId="{A8A60A2D-4409-41A7-A6AD-07A65A5D8BBA}" srcOrd="1" destOrd="0" presId="urn:microsoft.com/office/officeart/2005/8/layout/hierarchy3"/>
    <dgm:cxn modelId="{D2638772-217D-4A7D-B5C6-7584261C58FC}" type="presParOf" srcId="{5B457E24-9119-43D3-8680-DE34A4E46435}" destId="{6AD1288A-97C3-4FDC-B17D-17386CE695B3}" srcOrd="1" destOrd="0" presId="urn:microsoft.com/office/officeart/2005/8/layout/hierarchy3"/>
    <dgm:cxn modelId="{3412B53D-0840-4BF7-8266-6360AC5C0A9F}" type="presParOf" srcId="{6AD1288A-97C3-4FDC-B17D-17386CE695B3}" destId="{844D02DF-60A1-4063-8EC6-DC9BE16BB1D9}" srcOrd="0" destOrd="0" presId="urn:microsoft.com/office/officeart/2005/8/layout/hierarchy3"/>
    <dgm:cxn modelId="{52F9371C-9702-467F-9294-EE4241AA9EFA}" type="presParOf" srcId="{6AD1288A-97C3-4FDC-B17D-17386CE695B3}" destId="{45248F0C-602B-44CE-B355-314B48D9E2E9}" srcOrd="1" destOrd="0" presId="urn:microsoft.com/office/officeart/2005/8/layout/hierarchy3"/>
    <dgm:cxn modelId="{D813195E-42FA-4604-984F-D6EC3748B398}" type="presParOf" srcId="{6AD1288A-97C3-4FDC-B17D-17386CE695B3}" destId="{A4D2EAAE-29D3-43CA-B00B-36E3343976EC}" srcOrd="2" destOrd="0" presId="urn:microsoft.com/office/officeart/2005/8/layout/hierarchy3"/>
    <dgm:cxn modelId="{31173256-F9A3-4FCA-A357-EF53B9A8908C}" type="presParOf" srcId="{6AD1288A-97C3-4FDC-B17D-17386CE695B3}" destId="{F8416080-6715-4A9C-A368-B2843288E018}" srcOrd="3" destOrd="0" presId="urn:microsoft.com/office/officeart/2005/8/layout/hierarchy3"/>
    <dgm:cxn modelId="{81DFD719-1166-4EE5-BBFA-2D414E834A9B}" type="presParOf" srcId="{6AD1288A-97C3-4FDC-B17D-17386CE695B3}" destId="{C7858ABF-35A5-409F-9700-5F921EF1E9A2}" srcOrd="4" destOrd="0" presId="urn:microsoft.com/office/officeart/2005/8/layout/hierarchy3"/>
    <dgm:cxn modelId="{451A2038-6F9B-4D56-8AE6-AF0B4B717400}" type="presParOf" srcId="{6AD1288A-97C3-4FDC-B17D-17386CE695B3}" destId="{C0E62509-9F73-4866-AADC-47F88954CC09}" srcOrd="5" destOrd="0" presId="urn:microsoft.com/office/officeart/2005/8/layout/hierarchy3"/>
    <dgm:cxn modelId="{1145E8F3-3F54-4BDB-ADC9-590DB33A92D8}" type="presParOf" srcId="{135CCEE2-4CAD-439F-BB1C-E98FF5FC1968}" destId="{8BD68068-75E3-46F7-8FFB-CC8422C73D62}" srcOrd="1" destOrd="0" presId="urn:microsoft.com/office/officeart/2005/8/layout/hierarchy3"/>
    <dgm:cxn modelId="{E5F6FCCC-4236-44C6-B9E7-ED0EC6AD17E1}" type="presParOf" srcId="{8BD68068-75E3-46F7-8FFB-CC8422C73D62}" destId="{4F985200-0809-48DA-8501-237790F6478A}" srcOrd="0" destOrd="0" presId="urn:microsoft.com/office/officeart/2005/8/layout/hierarchy3"/>
    <dgm:cxn modelId="{B1CECDCB-11CF-454E-99FC-C1B551A44BD7}" type="presParOf" srcId="{4F985200-0809-48DA-8501-237790F6478A}" destId="{35E7133C-D73F-42B9-A2EF-A40EA9DCA30C}" srcOrd="0" destOrd="0" presId="urn:microsoft.com/office/officeart/2005/8/layout/hierarchy3"/>
    <dgm:cxn modelId="{19CC653E-C95B-41E2-B16B-77106F120357}" type="presParOf" srcId="{4F985200-0809-48DA-8501-237790F6478A}" destId="{22F898BD-BE3D-460D-BFD0-1261135F6B2B}" srcOrd="1" destOrd="0" presId="urn:microsoft.com/office/officeart/2005/8/layout/hierarchy3"/>
    <dgm:cxn modelId="{C6AD5150-1EB3-4CBA-A907-B71590880DFD}" type="presParOf" srcId="{8BD68068-75E3-46F7-8FFB-CC8422C73D62}" destId="{C8C5FE33-8FDC-4655-A8BC-4156AC0B5E00}" srcOrd="1" destOrd="0" presId="urn:microsoft.com/office/officeart/2005/8/layout/hierarchy3"/>
    <dgm:cxn modelId="{196B7A3D-6A7E-475B-B236-E5F520B38D66}" type="presParOf" srcId="{C8C5FE33-8FDC-4655-A8BC-4156AC0B5E00}" destId="{4AB3ED23-5FAE-462C-9B91-B669020B8C0D}" srcOrd="0" destOrd="0" presId="urn:microsoft.com/office/officeart/2005/8/layout/hierarchy3"/>
    <dgm:cxn modelId="{AFEB3A42-AB49-4B2F-88B9-8618FFD370EC}" type="presParOf" srcId="{C8C5FE33-8FDC-4655-A8BC-4156AC0B5E00}" destId="{24149D99-0A16-4E89-B096-8A3DEFACBBF3}" srcOrd="1" destOrd="0" presId="urn:microsoft.com/office/officeart/2005/8/layout/hierarchy3"/>
    <dgm:cxn modelId="{07790D74-9950-49EE-B022-18F809808054}" type="presParOf" srcId="{C8C5FE33-8FDC-4655-A8BC-4156AC0B5E00}" destId="{3A600FA1-B2E3-440F-9F21-8BFB006D3011}" srcOrd="2" destOrd="0" presId="urn:microsoft.com/office/officeart/2005/8/layout/hierarchy3"/>
    <dgm:cxn modelId="{940B7426-A584-4D4D-A13A-539FDA46385E}" type="presParOf" srcId="{C8C5FE33-8FDC-4655-A8BC-4156AC0B5E00}" destId="{265AE00C-60E3-471E-848D-65E7BC74F434}" srcOrd="3" destOrd="0" presId="urn:microsoft.com/office/officeart/2005/8/layout/hierarchy3"/>
    <dgm:cxn modelId="{D1941C88-CBCF-4D4A-B452-E7E5B700E510}" type="presParOf" srcId="{C8C5FE33-8FDC-4655-A8BC-4156AC0B5E00}" destId="{9AF49112-7DF0-45A0-B668-743D0FE68492}" srcOrd="4" destOrd="0" presId="urn:microsoft.com/office/officeart/2005/8/layout/hierarchy3"/>
    <dgm:cxn modelId="{328B7C5E-8EC9-4DE2-985D-A62BA81D92F0}" type="presParOf" srcId="{C8C5FE33-8FDC-4655-A8BC-4156AC0B5E00}" destId="{2DBE15A4-08E1-47CE-AB69-E2C248E1B55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1A38886-8CE1-4DF4-8691-C73951A509B5}" type="datetimeFigureOut">
              <a:rPr lang="en-US" smtClean="0"/>
              <a:t>9/7/2016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73A77FA-452F-4F77-ACA7-454A0ABB81E2}" type="slidenum">
              <a:rPr lang="en-US" smtClean="0"/>
              <a:t>‹#›</a:t>
            </a:fld>
            <a:endParaRPr lang="en-US"/>
          </a:p>
        </p:txBody>
      </p:sp>
    </p:spTree>
    <p:extLst>
      <p:ext uri="{BB962C8B-B14F-4D97-AF65-F5344CB8AC3E}">
        <p14:creationId xmlns:p14="http://schemas.microsoft.com/office/powerpoint/2010/main" val="1678413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a:t>
            </a:fld>
            <a:endParaRPr lang="en-US" dirty="0"/>
          </a:p>
        </p:txBody>
      </p:sp>
    </p:spTree>
    <p:extLst>
      <p:ext uri="{BB962C8B-B14F-4D97-AF65-F5344CB8AC3E}">
        <p14:creationId xmlns:p14="http://schemas.microsoft.com/office/powerpoint/2010/main" val="409287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33</a:t>
            </a:fld>
            <a:endParaRPr lang="en-US" dirty="0"/>
          </a:p>
        </p:txBody>
      </p:sp>
    </p:spTree>
    <p:extLst>
      <p:ext uri="{BB962C8B-B14F-4D97-AF65-F5344CB8AC3E}">
        <p14:creationId xmlns:p14="http://schemas.microsoft.com/office/powerpoint/2010/main" val="255520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5</a:t>
            </a:fld>
            <a:endParaRPr lang="en-US" dirty="0"/>
          </a:p>
        </p:txBody>
      </p:sp>
    </p:spTree>
    <p:extLst>
      <p:ext uri="{BB962C8B-B14F-4D97-AF65-F5344CB8AC3E}">
        <p14:creationId xmlns:p14="http://schemas.microsoft.com/office/powerpoint/2010/main" val="99548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6</a:t>
            </a:fld>
            <a:endParaRPr lang="en-US" dirty="0"/>
          </a:p>
        </p:txBody>
      </p:sp>
    </p:spTree>
    <p:extLst>
      <p:ext uri="{BB962C8B-B14F-4D97-AF65-F5344CB8AC3E}">
        <p14:creationId xmlns:p14="http://schemas.microsoft.com/office/powerpoint/2010/main" val="148581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7</a:t>
            </a:fld>
            <a:endParaRPr lang="en-US" dirty="0"/>
          </a:p>
        </p:txBody>
      </p:sp>
    </p:spTree>
    <p:extLst>
      <p:ext uri="{BB962C8B-B14F-4D97-AF65-F5344CB8AC3E}">
        <p14:creationId xmlns:p14="http://schemas.microsoft.com/office/powerpoint/2010/main" val="279192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8</a:t>
            </a:fld>
            <a:endParaRPr lang="en-US" dirty="0"/>
          </a:p>
        </p:txBody>
      </p:sp>
    </p:spTree>
    <p:extLst>
      <p:ext uri="{BB962C8B-B14F-4D97-AF65-F5344CB8AC3E}">
        <p14:creationId xmlns:p14="http://schemas.microsoft.com/office/powerpoint/2010/main" val="360023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10</a:t>
            </a:fld>
            <a:endParaRPr lang="en-US" dirty="0"/>
          </a:p>
        </p:txBody>
      </p:sp>
    </p:spTree>
    <p:extLst>
      <p:ext uri="{BB962C8B-B14F-4D97-AF65-F5344CB8AC3E}">
        <p14:creationId xmlns:p14="http://schemas.microsoft.com/office/powerpoint/2010/main" val="394330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18</a:t>
            </a:fld>
            <a:endParaRPr lang="en-US" dirty="0"/>
          </a:p>
        </p:txBody>
      </p:sp>
    </p:spTree>
    <p:extLst>
      <p:ext uri="{BB962C8B-B14F-4D97-AF65-F5344CB8AC3E}">
        <p14:creationId xmlns:p14="http://schemas.microsoft.com/office/powerpoint/2010/main" val="118809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24</a:t>
            </a:fld>
            <a:endParaRPr lang="en-US" dirty="0"/>
          </a:p>
        </p:txBody>
      </p:sp>
    </p:spTree>
    <p:extLst>
      <p:ext uri="{BB962C8B-B14F-4D97-AF65-F5344CB8AC3E}">
        <p14:creationId xmlns:p14="http://schemas.microsoft.com/office/powerpoint/2010/main" val="151835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27</a:t>
            </a:fld>
            <a:endParaRPr lang="en-US" dirty="0"/>
          </a:p>
        </p:txBody>
      </p:sp>
    </p:spTree>
    <p:extLst>
      <p:ext uri="{BB962C8B-B14F-4D97-AF65-F5344CB8AC3E}">
        <p14:creationId xmlns:p14="http://schemas.microsoft.com/office/powerpoint/2010/main" val="1823288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http://untavatar.org</a:t>
            </a:r>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3137080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0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3">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2" r:id="rId19"/>
    <p:sldLayoutId id="2147484784" r:id="rId20"/>
    <p:sldLayoutId id="2147484785" r:id="rId21"/>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gif"/><Relationship Id="rId7" Type="http://schemas.openxmlformats.org/officeDocument/2006/relationships/hyperlink" Target="http://www.utb.edu/Pages/default.aspx" TargetMode="External"/><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cid:image002.png@01CF37CB.444BF0B0" TargetMode="External"/><Relationship Id="rId11" Type="http://schemas.openxmlformats.org/officeDocument/2006/relationships/image" Target="../media/image19.jpeg"/><Relationship Id="rId5" Type="http://schemas.openxmlformats.org/officeDocument/2006/relationships/image" Target="../media/image16.png"/><Relationship Id="rId10" Type="http://schemas.openxmlformats.org/officeDocument/2006/relationships/hyperlink" Target="http://www.google.com/url?sa=i&amp;source=images&amp;cd=&amp;cad=rja&amp;docid=1numIn_8Dj0AmM&amp;tbnid=ShnWTtjcZUIgyM:&amp;ved=0CAgQjRw&amp;url=http://admin.southtexascollege.edu/pr/logos/hi_res.html&amp;ei=S5YUU-25EcL6oATa0oGQBw&amp;psig=AFQjCNFXqT93qyOl7hAxbhX1AS3npUOqqQ&amp;ust=1393944523330105" TargetMode="External"/><Relationship Id="rId4" Type="http://schemas.openxmlformats.org/officeDocument/2006/relationships/hyperlink" Target="http://www.tsc.edu/" TargetMode="External"/><Relationship Id="rId9"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mailto:Jean_keller@unt.edu" TargetMode="External"/><Relationship Id="rId2" Type="http://schemas.openxmlformats.org/officeDocument/2006/relationships/hyperlink" Target="mailto:Mary_harris@unt.edu"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bit.ly/1KoYuQ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w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w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8200" y="-304800"/>
            <a:ext cx="7289277" cy="6248400"/>
          </a:xfrm>
        </p:spPr>
        <p:txBody>
          <a:bodyPr>
            <a:normAutofit/>
          </a:bodyPr>
          <a:lstStyle/>
          <a:p>
            <a:pPr algn="ctr"/>
            <a:r>
              <a:rPr lang="en-US" sz="3200" b="1" dirty="0" smtClean="0"/>
              <a:t>Creating and Implementing College Preparatory Courses </a:t>
            </a:r>
            <a:br>
              <a:rPr lang="en-US" sz="3200" b="1" dirty="0" smtClean="0"/>
            </a:br>
            <a:r>
              <a:rPr lang="en-US" sz="3200" b="1" dirty="0" smtClean="0"/>
              <a:t>Texas-Style </a:t>
            </a:r>
            <a:br>
              <a:rPr lang="en-US" sz="3200" b="1" dirty="0" smtClean="0"/>
            </a:b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6653249"/>
            <a:ext cx="9144000" cy="280951"/>
            <a:chOff x="0" y="6629400"/>
            <a:chExt cx="9144000" cy="280951"/>
          </a:xfrm>
        </p:grpSpPr>
        <p:grpSp>
          <p:nvGrpSpPr>
            <p:cNvPr id="58" name="Group 57"/>
            <p:cNvGrpSpPr/>
            <p:nvPr/>
          </p:nvGrpSpPr>
          <p:grpSpPr>
            <a:xfrm>
              <a:off x="0" y="6629400"/>
              <a:ext cx="9144000" cy="228602"/>
              <a:chOff x="0" y="6629400"/>
              <a:chExt cx="9144000" cy="228602"/>
            </a:xfrm>
          </p:grpSpPr>
          <p:sp>
            <p:nvSpPr>
              <p:cNvPr id="60" name="Rectangle 59"/>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3" name="Rectangle 8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7" name="Title 6"/>
          <p:cNvSpPr>
            <a:spLocks noGrp="1"/>
          </p:cNvSpPr>
          <p:nvPr>
            <p:ph type="title" idx="4294967295"/>
          </p:nvPr>
        </p:nvSpPr>
        <p:spPr>
          <a:xfrm>
            <a:off x="0" y="76200"/>
            <a:ext cx="9144000" cy="909638"/>
          </a:xfrm>
        </p:spPr>
        <p:txBody>
          <a:bodyPr>
            <a:normAutofit fontScale="90000"/>
          </a:bodyPr>
          <a:lstStyle/>
          <a:p>
            <a: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
            </a:r>
            <a:b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4400" i="1" u="sng" cap="none"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Students Needing Remediation  </a:t>
            </a:r>
            <a: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
            </a:r>
            <a:br>
              <a:rPr lang="en-US" sz="3600"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br>
            <a:r>
              <a:rPr lang="en-US" sz="3100" dirty="0" smtClean="0"/>
              <a:t/>
            </a:r>
            <a:br>
              <a:rPr lang="en-US" sz="3100" dirty="0" smtClean="0"/>
            </a:br>
            <a:endParaRPr lang="en-US" sz="3200" dirty="0"/>
          </a:p>
        </p:txBody>
      </p:sp>
      <p:sp>
        <p:nvSpPr>
          <p:cNvPr id="10" name="TextBox 9"/>
          <p:cNvSpPr txBox="1"/>
          <p:nvPr/>
        </p:nvSpPr>
        <p:spPr>
          <a:xfrm>
            <a:off x="-11724" y="6433653"/>
            <a:ext cx="5269523"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Remediation:  Higher Education’s Bridge to Nowhere - Texas State Profile,  Complete College America 2012</a:t>
            </a:r>
            <a:endParaRPr lang="en-US" sz="800" b="1" dirty="0">
              <a:effectLst>
                <a:outerShdw blurRad="38100" dist="38100" dir="2700000" algn="tl" rotWithShape="0">
                  <a:srgbClr val="000000">
                    <a:alpha val="43137"/>
                  </a:srgbClr>
                </a:outerShdw>
              </a:effectLst>
            </a:endParaRPr>
          </a:p>
        </p:txBody>
      </p:sp>
      <p:graphicFrame>
        <p:nvGraphicFramePr>
          <p:cNvPr id="18" name="Table 17"/>
          <p:cNvGraphicFramePr>
            <a:graphicFrameLocks noGrp="1"/>
          </p:cNvGraphicFramePr>
          <p:nvPr>
            <p:extLst>
              <p:ext uri="{D42A27DB-BD31-4B8C-83A1-F6EECF244321}">
                <p14:modId xmlns:p14="http://schemas.microsoft.com/office/powerpoint/2010/main" val="4277712593"/>
              </p:ext>
            </p:extLst>
          </p:nvPr>
        </p:nvGraphicFramePr>
        <p:xfrm>
          <a:off x="219462" y="2094370"/>
          <a:ext cx="3935575" cy="2392680"/>
        </p:xfrm>
        <a:graphic>
          <a:graphicData uri="http://schemas.openxmlformats.org/drawingml/2006/table">
            <a:tbl>
              <a:tblPr firstRow="1" bandRow="1">
                <a:tableStyleId>{8799B23B-EC83-4686-B30A-512413B5E67A}</a:tableStyleId>
              </a:tblPr>
              <a:tblGrid>
                <a:gridCol w="1828800"/>
                <a:gridCol w="2106775"/>
              </a:tblGrid>
              <a:tr h="370840">
                <a:tc>
                  <a:txBody>
                    <a:bodyPr/>
                    <a:lstStyle/>
                    <a:p>
                      <a:r>
                        <a:rPr lang="en-US" i="1" dirty="0" smtClean="0"/>
                        <a:t>Ethnicity</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African-American</a:t>
                      </a:r>
                      <a:endParaRPr lang="en-US" dirty="0"/>
                    </a:p>
                  </a:txBody>
                  <a:tcPr/>
                </a:tc>
                <a:tc>
                  <a:txBody>
                    <a:bodyPr/>
                    <a:lstStyle/>
                    <a:p>
                      <a:r>
                        <a:rPr lang="en-US" dirty="0" smtClean="0"/>
                        <a:t>67%</a:t>
                      </a:r>
                      <a:endParaRPr lang="en-US" dirty="0"/>
                    </a:p>
                  </a:txBody>
                  <a:tcPr/>
                </a:tc>
              </a:tr>
              <a:tr h="370840">
                <a:tc>
                  <a:txBody>
                    <a:bodyPr/>
                    <a:lstStyle/>
                    <a:p>
                      <a:r>
                        <a:rPr lang="en-US" dirty="0" smtClean="0"/>
                        <a:t>Latino</a:t>
                      </a:r>
                      <a:endParaRPr lang="en-US" dirty="0"/>
                    </a:p>
                  </a:txBody>
                  <a:tcPr/>
                </a:tc>
                <a:tc>
                  <a:txBody>
                    <a:bodyPr/>
                    <a:lstStyle/>
                    <a:p>
                      <a:r>
                        <a:rPr lang="en-US" dirty="0" smtClean="0"/>
                        <a:t>59%</a:t>
                      </a:r>
                      <a:endParaRPr lang="en-US" dirty="0"/>
                    </a:p>
                  </a:txBody>
                  <a:tcPr/>
                </a:tc>
              </a:tr>
              <a:tr h="370840">
                <a:tc>
                  <a:txBody>
                    <a:bodyPr/>
                    <a:lstStyle/>
                    <a:p>
                      <a:r>
                        <a:rPr lang="en-US" dirty="0" smtClean="0"/>
                        <a:t>White</a:t>
                      </a:r>
                      <a:endParaRPr lang="en-US" dirty="0"/>
                    </a:p>
                  </a:txBody>
                  <a:tcPr/>
                </a:tc>
                <a:tc>
                  <a:txBody>
                    <a:bodyPr/>
                    <a:lstStyle/>
                    <a:p>
                      <a:r>
                        <a:rPr lang="en-US" dirty="0" smtClean="0"/>
                        <a:t>43%</a:t>
                      </a:r>
                      <a:endParaRPr lang="en-US" dirty="0"/>
                    </a:p>
                  </a:txBody>
                  <a:tcPr/>
                </a:tc>
              </a:tr>
              <a:tr h="370840">
                <a:tc>
                  <a:txBody>
                    <a:bodyPr/>
                    <a:lstStyle/>
                    <a:p>
                      <a:r>
                        <a:rPr lang="en-US" dirty="0" smtClean="0"/>
                        <a:t>Other</a:t>
                      </a:r>
                      <a:endParaRPr lang="en-US" dirty="0"/>
                    </a:p>
                  </a:txBody>
                  <a:tcPr/>
                </a:tc>
                <a:tc>
                  <a:txBody>
                    <a:bodyPr/>
                    <a:lstStyle/>
                    <a:p>
                      <a:r>
                        <a:rPr lang="en-US" dirty="0" smtClean="0"/>
                        <a:t>47%</a:t>
                      </a:r>
                      <a:endParaRPr lang="en-US" dirty="0"/>
                    </a:p>
                  </a:txBody>
                  <a:tcP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2821943097"/>
              </p:ext>
            </p:extLst>
          </p:nvPr>
        </p:nvGraphicFramePr>
        <p:xfrm>
          <a:off x="5105400" y="4495800"/>
          <a:ext cx="3810000" cy="1752600"/>
        </p:xfrm>
        <a:graphic>
          <a:graphicData uri="http://schemas.openxmlformats.org/drawingml/2006/table">
            <a:tbl>
              <a:tblPr firstRow="1" bandRow="1">
                <a:tableStyleId>{8799B23B-EC83-4686-B30A-512413B5E67A}</a:tableStyleId>
              </a:tblPr>
              <a:tblGrid>
                <a:gridCol w="1828800"/>
                <a:gridCol w="1981200"/>
              </a:tblGrid>
              <a:tr h="370840">
                <a:tc>
                  <a:txBody>
                    <a:bodyPr/>
                    <a:lstStyle/>
                    <a:p>
                      <a:r>
                        <a:rPr lang="en-US" i="1" dirty="0" smtClean="0"/>
                        <a:t>Age</a:t>
                      </a:r>
                      <a:endParaRPr lang="en-US" i="1" dirty="0"/>
                    </a:p>
                  </a:txBody>
                  <a:tcPr/>
                </a:tc>
                <a:tc>
                  <a:txBody>
                    <a:bodyPr/>
                    <a:lstStyle/>
                    <a:p>
                      <a:r>
                        <a:rPr lang="en-US" i="1" dirty="0" smtClean="0"/>
                        <a:t>Four-Year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22%</a:t>
                      </a:r>
                      <a:endParaRPr lang="en-US" dirty="0"/>
                    </a:p>
                  </a:txBody>
                  <a:tcPr/>
                </a:tc>
              </a:tr>
              <a:tr h="370840">
                <a:tc>
                  <a:txBody>
                    <a:bodyPr/>
                    <a:lstStyle/>
                    <a:p>
                      <a:r>
                        <a:rPr lang="en-US" dirty="0" smtClean="0"/>
                        <a:t>20-24</a:t>
                      </a:r>
                      <a:endParaRPr lang="en-US" dirty="0"/>
                    </a:p>
                  </a:txBody>
                  <a:tcPr/>
                </a:tc>
                <a:tc>
                  <a:txBody>
                    <a:bodyPr/>
                    <a:lstStyle/>
                    <a:p>
                      <a:r>
                        <a:rPr lang="en-US" dirty="0" smtClean="0"/>
                        <a:t>39%</a:t>
                      </a:r>
                      <a:endParaRPr lang="en-US" dirty="0"/>
                    </a:p>
                  </a:txBody>
                  <a:tcPr/>
                </a:tc>
              </a:tr>
              <a:tr h="370840">
                <a:tc>
                  <a:txBody>
                    <a:bodyPr/>
                    <a:lstStyle/>
                    <a:p>
                      <a:r>
                        <a:rPr lang="en-US" dirty="0" smtClean="0"/>
                        <a:t>25+</a:t>
                      </a:r>
                      <a:endParaRPr lang="en-US" dirty="0"/>
                    </a:p>
                  </a:txBody>
                  <a:tcPr/>
                </a:tc>
                <a:tc>
                  <a:txBody>
                    <a:bodyPr/>
                    <a:lstStyle/>
                    <a:p>
                      <a:r>
                        <a:rPr lang="en-US" dirty="0" smtClean="0"/>
                        <a:t>49%</a:t>
                      </a:r>
                      <a:endParaRPr lang="en-US" dirty="0"/>
                    </a:p>
                  </a:txBody>
                  <a:tcPr/>
                </a:tc>
              </a:tr>
            </a:tbl>
          </a:graphicData>
        </a:graphic>
      </p:graphicFrame>
      <p:grpSp>
        <p:nvGrpSpPr>
          <p:cNvPr id="4" name="Group 3"/>
          <p:cNvGrpSpPr/>
          <p:nvPr/>
        </p:nvGrpSpPr>
        <p:grpSpPr>
          <a:xfrm>
            <a:off x="103025" y="1295400"/>
            <a:ext cx="4773775" cy="755374"/>
            <a:chOff x="560225" y="1930400"/>
            <a:chExt cx="4773775" cy="755374"/>
          </a:xfrm>
        </p:grpSpPr>
        <p:sp>
          <p:nvSpPr>
            <p:cNvPr id="2" name="Rectangle 1"/>
            <p:cNvSpPr/>
            <p:nvPr/>
          </p:nvSpPr>
          <p:spPr>
            <a:xfrm>
              <a:off x="560225" y="1930400"/>
              <a:ext cx="1801975" cy="584775"/>
            </a:xfrm>
            <a:prstGeom prst="rect">
              <a:avLst/>
            </a:prstGeom>
            <a:noFill/>
          </p:spPr>
          <p:txBody>
            <a:bodyPr wrap="square" lIns="91440" tIns="45720" rIns="91440" bIns="45720">
              <a:spAutoFit/>
            </a:bodyPr>
            <a:lstStyle/>
            <a:p>
              <a:pPr algn="ctr"/>
              <a:r>
                <a:rPr lang="en-US" sz="32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51.0 %</a:t>
              </a:r>
              <a:endParaRPr lang="en-US" sz="32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2541425" y="2039443"/>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pSp>
        <p:nvGrpSpPr>
          <p:cNvPr id="5" name="Group 4"/>
          <p:cNvGrpSpPr/>
          <p:nvPr/>
        </p:nvGrpSpPr>
        <p:grpSpPr>
          <a:xfrm>
            <a:off x="5105400" y="1286470"/>
            <a:ext cx="4495800" cy="783813"/>
            <a:chOff x="5029200" y="2056880"/>
            <a:chExt cx="4495800" cy="783813"/>
          </a:xfrm>
        </p:grpSpPr>
        <p:sp>
          <p:nvSpPr>
            <p:cNvPr id="17" name="Rectangle 16"/>
            <p:cNvSpPr/>
            <p:nvPr/>
          </p:nvSpPr>
          <p:spPr>
            <a:xfrm>
              <a:off x="5029200" y="2056880"/>
              <a:ext cx="1703225" cy="646331"/>
            </a:xfrm>
            <a:prstGeom prst="rect">
              <a:avLst/>
            </a:prstGeom>
            <a:noFill/>
          </p:spPr>
          <p:txBody>
            <a:bodyPr wrap="square" lIns="91440" tIns="45720" rIns="91440" bIns="45720">
              <a:spAutoFit/>
            </a:bodyPr>
            <a:lstStyle/>
            <a:p>
              <a:pPr algn="ctr"/>
              <a:r>
                <a:rPr lang="en-US" sz="3600" b="1" cap="none" spc="0" dirty="0" smtClean="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rPr>
                <a:t>22.5 %</a:t>
              </a:r>
              <a:endParaRPr lang="en-US" sz="3600" b="1" cap="none" spc="0" dirty="0">
                <a:ln w="19050">
                  <a:solidFill>
                    <a:schemeClr val="tx1">
                      <a:lumMod val="95000"/>
                      <a:lumOff val="5000"/>
                    </a:schemeClr>
                  </a:solidFill>
                  <a:prstDash val="solid"/>
                </a:ln>
                <a:solidFill>
                  <a:schemeClr val="tx1">
                    <a:lumMod val="85000"/>
                    <a:lumOff val="15000"/>
                  </a:schemeClr>
                </a:solidFill>
                <a:effectLst>
                  <a:outerShdw blurRad="50000" dist="50800" dir="7500000" algn="tl">
                    <a:srgbClr val="000000">
                      <a:shade val="5000"/>
                      <a:alpha val="35000"/>
                    </a:srgbClr>
                  </a:outerShdw>
                </a:effectLst>
              </a:endParaRPr>
            </a:p>
          </p:txBody>
        </p:sp>
        <p:sp>
          <p:nvSpPr>
            <p:cNvPr id="19" name="TextBox 18"/>
            <p:cNvSpPr txBox="1"/>
            <p:nvPr/>
          </p:nvSpPr>
          <p:spPr>
            <a:xfrm>
              <a:off x="6732425" y="2194362"/>
              <a:ext cx="2792575" cy="646331"/>
            </a:xfrm>
            <a:prstGeom prst="rect">
              <a:avLst/>
            </a:prstGeom>
            <a:noFill/>
          </p:spPr>
          <p:txBody>
            <a:bodyPr wrap="square" rtlCol="0">
              <a:spAutoFit/>
            </a:bodyPr>
            <a:lstStyle/>
            <a:p>
              <a:r>
                <a:rPr lang="en-US" b="1" dirty="0">
                  <a:solidFill>
                    <a:schemeClr val="tx1">
                      <a:lumMod val="85000"/>
                      <a:lumOff val="15000"/>
                    </a:schemeClr>
                  </a:solidFill>
                </a:rPr>
                <a:t>E</a:t>
              </a:r>
              <a:r>
                <a:rPr lang="en-US" b="1" dirty="0" smtClean="0">
                  <a:solidFill>
                    <a:schemeClr val="tx1">
                      <a:lumMod val="85000"/>
                      <a:lumOff val="15000"/>
                    </a:schemeClr>
                  </a:solidFill>
                </a:rPr>
                <a:t>ntering enrolled in remediation</a:t>
              </a:r>
              <a:endParaRPr lang="en-US" b="1" dirty="0">
                <a:solidFill>
                  <a:schemeClr val="tx1">
                    <a:lumMod val="85000"/>
                    <a:lumOff val="15000"/>
                  </a:schemeClr>
                </a:solidFill>
              </a:endParaRPr>
            </a:p>
          </p:txBody>
        </p:sp>
      </p:grpSp>
      <p:graphicFrame>
        <p:nvGraphicFramePr>
          <p:cNvPr id="22" name="Table 21"/>
          <p:cNvGraphicFramePr>
            <a:graphicFrameLocks noGrp="1"/>
          </p:cNvGraphicFramePr>
          <p:nvPr>
            <p:extLst>
              <p:ext uri="{D42A27DB-BD31-4B8C-83A1-F6EECF244321}">
                <p14:modId xmlns:p14="http://schemas.microsoft.com/office/powerpoint/2010/main" val="4029314318"/>
              </p:ext>
            </p:extLst>
          </p:nvPr>
        </p:nvGraphicFramePr>
        <p:xfrm>
          <a:off x="5029200" y="2071300"/>
          <a:ext cx="3812276" cy="2392680"/>
        </p:xfrm>
        <a:graphic>
          <a:graphicData uri="http://schemas.openxmlformats.org/drawingml/2006/table">
            <a:tbl>
              <a:tblPr firstRow="1" bandRow="1">
                <a:tableStyleId>{8799B23B-EC83-4686-B30A-512413B5E67A}</a:tableStyleId>
              </a:tblPr>
              <a:tblGrid>
                <a:gridCol w="1831076"/>
                <a:gridCol w="1981200"/>
              </a:tblGrid>
              <a:tr h="370840">
                <a:tc>
                  <a:txBody>
                    <a:bodyPr/>
                    <a:lstStyle/>
                    <a:p>
                      <a:r>
                        <a:rPr lang="en-US" i="1" dirty="0" smtClean="0"/>
                        <a:t>Ethnicity</a:t>
                      </a:r>
                      <a:endParaRPr lang="en-US" i="1" dirty="0"/>
                    </a:p>
                  </a:txBody>
                  <a:tcPr/>
                </a:tc>
                <a:tc>
                  <a:txBody>
                    <a:bodyPr/>
                    <a:lstStyle/>
                    <a:p>
                      <a:r>
                        <a:rPr lang="en-US" i="1" dirty="0" smtClean="0"/>
                        <a:t>Four-Year</a:t>
                      </a:r>
                      <a:r>
                        <a:rPr lang="en-US" i="1" baseline="0" dirty="0" smtClean="0"/>
                        <a:t> Colleges</a:t>
                      </a:r>
                      <a:endParaRPr lang="en-US" i="1" dirty="0"/>
                    </a:p>
                  </a:txBody>
                  <a:tcPr/>
                </a:tc>
              </a:tr>
              <a:tr h="404215">
                <a:tc>
                  <a:txBody>
                    <a:bodyPr/>
                    <a:lstStyle/>
                    <a:p>
                      <a:r>
                        <a:rPr lang="en-US" dirty="0" smtClean="0"/>
                        <a:t>African-American</a:t>
                      </a:r>
                      <a:endParaRPr lang="en-US" dirty="0"/>
                    </a:p>
                  </a:txBody>
                  <a:tcPr/>
                </a:tc>
                <a:tc>
                  <a:txBody>
                    <a:bodyPr/>
                    <a:lstStyle/>
                    <a:p>
                      <a:r>
                        <a:rPr lang="en-US" dirty="0" smtClean="0"/>
                        <a:t>45%</a:t>
                      </a:r>
                      <a:endParaRPr lang="en-US" dirty="0"/>
                    </a:p>
                  </a:txBody>
                  <a:tcPr/>
                </a:tc>
              </a:tr>
              <a:tr h="370840">
                <a:tc>
                  <a:txBody>
                    <a:bodyPr/>
                    <a:lstStyle/>
                    <a:p>
                      <a:r>
                        <a:rPr lang="en-US" dirty="0" smtClean="0"/>
                        <a:t>Latino</a:t>
                      </a:r>
                      <a:endParaRPr lang="en-US" dirty="0"/>
                    </a:p>
                  </a:txBody>
                  <a:tcPr/>
                </a:tc>
                <a:tc>
                  <a:txBody>
                    <a:bodyPr/>
                    <a:lstStyle/>
                    <a:p>
                      <a:r>
                        <a:rPr lang="en-US" dirty="0" smtClean="0"/>
                        <a:t>34%</a:t>
                      </a:r>
                      <a:endParaRPr lang="en-US" dirty="0"/>
                    </a:p>
                  </a:txBody>
                  <a:tcPr/>
                </a:tc>
              </a:tr>
              <a:tr h="370840">
                <a:tc>
                  <a:txBody>
                    <a:bodyPr/>
                    <a:lstStyle/>
                    <a:p>
                      <a:r>
                        <a:rPr lang="en-US" dirty="0" smtClean="0"/>
                        <a:t>White</a:t>
                      </a:r>
                      <a:endParaRPr lang="en-US" dirty="0"/>
                    </a:p>
                  </a:txBody>
                  <a:tcPr/>
                </a:tc>
                <a:tc>
                  <a:txBody>
                    <a:bodyPr/>
                    <a:lstStyle/>
                    <a:p>
                      <a:r>
                        <a:rPr lang="en-US" dirty="0" smtClean="0"/>
                        <a:t>13%</a:t>
                      </a:r>
                    </a:p>
                  </a:txBody>
                  <a:tcPr/>
                </a:tc>
              </a:tr>
              <a:tr h="370840">
                <a:tc>
                  <a:txBody>
                    <a:bodyPr/>
                    <a:lstStyle/>
                    <a:p>
                      <a:r>
                        <a:rPr lang="en-US" dirty="0" smtClean="0"/>
                        <a:t>Other</a:t>
                      </a:r>
                      <a:endParaRPr lang="en-US" dirty="0"/>
                    </a:p>
                  </a:txBody>
                  <a:tcPr/>
                </a:tc>
                <a:tc>
                  <a:txBody>
                    <a:bodyPr/>
                    <a:lstStyle/>
                    <a:p>
                      <a:r>
                        <a:rPr lang="en-US" dirty="0" smtClean="0"/>
                        <a:t>13%</a:t>
                      </a:r>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194647925"/>
              </p:ext>
            </p:extLst>
          </p:nvPr>
        </p:nvGraphicFramePr>
        <p:xfrm>
          <a:off x="206050" y="4495800"/>
          <a:ext cx="3962400" cy="1752600"/>
        </p:xfrm>
        <a:graphic>
          <a:graphicData uri="http://schemas.openxmlformats.org/drawingml/2006/table">
            <a:tbl>
              <a:tblPr firstRow="1" bandRow="1">
                <a:tableStyleId>{8799B23B-EC83-4686-B30A-512413B5E67A}</a:tableStyleId>
              </a:tblPr>
              <a:tblGrid>
                <a:gridCol w="1828800"/>
                <a:gridCol w="2133600"/>
              </a:tblGrid>
              <a:tr h="370840">
                <a:tc>
                  <a:txBody>
                    <a:bodyPr/>
                    <a:lstStyle/>
                    <a:p>
                      <a:r>
                        <a:rPr lang="en-US" i="1" dirty="0" smtClean="0"/>
                        <a:t>Age</a:t>
                      </a:r>
                      <a:endParaRPr lang="en-US" i="1" dirty="0"/>
                    </a:p>
                  </a:txBody>
                  <a:tcPr/>
                </a:tc>
                <a:tc>
                  <a:txBody>
                    <a:bodyPr/>
                    <a:lstStyle/>
                    <a:p>
                      <a:r>
                        <a:rPr lang="en-US" i="1" dirty="0" smtClean="0"/>
                        <a:t>Two-Year</a:t>
                      </a:r>
                      <a:r>
                        <a:rPr lang="en-US" i="1" baseline="0" dirty="0" smtClean="0"/>
                        <a:t> Colleges</a:t>
                      </a:r>
                      <a:endParaRPr lang="en-US" i="1" dirty="0"/>
                    </a:p>
                  </a:txBody>
                  <a:tcPr/>
                </a:tc>
              </a:tr>
              <a:tr h="370840">
                <a:tc>
                  <a:txBody>
                    <a:bodyPr/>
                    <a:lstStyle/>
                    <a:p>
                      <a:r>
                        <a:rPr lang="en-US" dirty="0" smtClean="0"/>
                        <a:t>17-19</a:t>
                      </a:r>
                      <a:endParaRPr lang="en-US" dirty="0"/>
                    </a:p>
                  </a:txBody>
                  <a:tcPr/>
                </a:tc>
                <a:tc>
                  <a:txBody>
                    <a:bodyPr/>
                    <a:lstStyle/>
                    <a:p>
                      <a:r>
                        <a:rPr lang="en-US" dirty="0" smtClean="0"/>
                        <a:t>52%</a:t>
                      </a:r>
                      <a:endParaRPr lang="en-US" dirty="0"/>
                    </a:p>
                  </a:txBody>
                  <a:tcPr/>
                </a:tc>
              </a:tr>
              <a:tr h="370840">
                <a:tc>
                  <a:txBody>
                    <a:bodyPr/>
                    <a:lstStyle/>
                    <a:p>
                      <a:r>
                        <a:rPr lang="en-US" dirty="0" smtClean="0"/>
                        <a:t>20-24</a:t>
                      </a:r>
                      <a:endParaRPr lang="en-US" dirty="0"/>
                    </a:p>
                  </a:txBody>
                  <a:tcPr/>
                </a:tc>
                <a:tc>
                  <a:txBody>
                    <a:bodyPr/>
                    <a:lstStyle/>
                    <a:p>
                      <a:r>
                        <a:rPr lang="en-US" dirty="0" smtClean="0"/>
                        <a:t>51%</a:t>
                      </a:r>
                      <a:endParaRPr lang="en-US" dirty="0"/>
                    </a:p>
                  </a:txBody>
                  <a:tcPr/>
                </a:tc>
              </a:tr>
              <a:tr h="370840">
                <a:tc>
                  <a:txBody>
                    <a:bodyPr/>
                    <a:lstStyle/>
                    <a:p>
                      <a:r>
                        <a:rPr lang="en-US" dirty="0" smtClean="0"/>
                        <a:t>25+</a:t>
                      </a:r>
                      <a:endParaRPr lang="en-US" dirty="0"/>
                    </a:p>
                  </a:txBody>
                  <a:tcPr/>
                </a:tc>
                <a:tc>
                  <a:txBody>
                    <a:bodyPr/>
                    <a:lstStyle/>
                    <a:p>
                      <a:r>
                        <a:rPr lang="en-US" dirty="0" smtClean="0"/>
                        <a:t>48%</a:t>
                      </a:r>
                      <a:endParaRPr lang="en-US" dirty="0"/>
                    </a:p>
                  </a:txBody>
                  <a:tcPr/>
                </a:tc>
              </a:tr>
            </a:tbl>
          </a:graphicData>
        </a:graphic>
      </p:graphicFrame>
      <p:sp>
        <p:nvSpPr>
          <p:cNvPr id="6" name="TextBox 5"/>
          <p:cNvSpPr txBox="1"/>
          <p:nvPr/>
        </p:nvSpPr>
        <p:spPr>
          <a:xfrm>
            <a:off x="533400" y="1002268"/>
            <a:ext cx="3048000" cy="369332"/>
          </a:xfrm>
          <a:prstGeom prst="rect">
            <a:avLst/>
          </a:prstGeom>
          <a:noFill/>
        </p:spPr>
        <p:txBody>
          <a:bodyPr wrap="square" rtlCol="0">
            <a:spAutoFit/>
          </a:bodyPr>
          <a:lstStyle/>
          <a:p>
            <a:pPr algn="ctr"/>
            <a:r>
              <a:rPr lang="en-US" b="1" u="sng" dirty="0" smtClean="0">
                <a:latin typeface="Cambria" pitchFamily="18" charset="0"/>
              </a:rPr>
              <a:t>TWO-YEAR COLLEGE</a:t>
            </a:r>
            <a:endParaRPr lang="en-US" b="1" u="sng" dirty="0">
              <a:latin typeface="Cambria" pitchFamily="18" charset="0"/>
            </a:endParaRPr>
          </a:p>
        </p:txBody>
      </p:sp>
      <p:sp>
        <p:nvSpPr>
          <p:cNvPr id="25" name="TextBox 24"/>
          <p:cNvSpPr txBox="1"/>
          <p:nvPr/>
        </p:nvSpPr>
        <p:spPr>
          <a:xfrm>
            <a:off x="5513225" y="1002268"/>
            <a:ext cx="3048000" cy="369332"/>
          </a:xfrm>
          <a:prstGeom prst="rect">
            <a:avLst/>
          </a:prstGeom>
          <a:noFill/>
        </p:spPr>
        <p:txBody>
          <a:bodyPr wrap="square" rtlCol="0">
            <a:spAutoFit/>
          </a:bodyPr>
          <a:lstStyle/>
          <a:p>
            <a:pPr algn="ctr"/>
            <a:r>
              <a:rPr lang="en-US" b="1" u="sng" dirty="0" smtClean="0">
                <a:latin typeface="Cambria" pitchFamily="18" charset="0"/>
              </a:rPr>
              <a:t>FOUR-YEAR COLLEGE</a:t>
            </a:r>
            <a:endParaRPr lang="en-US" b="1" u="sng" dirty="0">
              <a:latin typeface="Cambria" pitchFamily="18" charset="0"/>
            </a:endParaRPr>
          </a:p>
        </p:txBody>
      </p:sp>
      <p:sp>
        <p:nvSpPr>
          <p:cNvPr id="8" name="Slide Number Placeholder 7"/>
          <p:cNvSpPr>
            <a:spLocks noGrp="1"/>
          </p:cNvSpPr>
          <p:nvPr>
            <p:ph type="sldNum" sz="quarter" idx="12"/>
          </p:nvPr>
        </p:nvSpPr>
        <p:spPr/>
        <p:txBody>
          <a:bodyPr/>
          <a:lstStyle/>
          <a:p>
            <a:fld id="{A79836AA-2E5C-4B78-BCFE-529AC8470618}" type="slidenum">
              <a:rPr lang="en-US" smtClean="0"/>
              <a:pPr/>
              <a:t>10</a:t>
            </a:fld>
            <a:endParaRPr lang="en-US" dirty="0"/>
          </a:p>
        </p:txBody>
      </p:sp>
    </p:spTree>
    <p:extLst>
      <p:ext uri="{BB962C8B-B14F-4D97-AF65-F5344CB8AC3E}">
        <p14:creationId xmlns:p14="http://schemas.microsoft.com/office/powerpoint/2010/main" val="29232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8713" y="2362200"/>
            <a:ext cx="8229600" cy="3365024"/>
          </a:xfrm>
          <a:prstGeom prst="rect">
            <a:avLst/>
          </a:prstGeom>
        </p:spPr>
        <p:txBody>
          <a:bodyPr wrap="square">
            <a:spAutoFit/>
          </a:bodyPr>
          <a:lstStyle/>
          <a:p>
            <a:r>
              <a:rPr lang="en-US" sz="2400" i="1" dirty="0" smtClean="0">
                <a:solidFill>
                  <a:schemeClr val="tx1">
                    <a:lumMod val="85000"/>
                    <a:lumOff val="15000"/>
                  </a:schemeClr>
                </a:solidFill>
              </a:rPr>
              <a:t>Defines </a:t>
            </a:r>
            <a:r>
              <a:rPr lang="en-US" sz="2400" i="1" dirty="0">
                <a:solidFill>
                  <a:schemeClr val="tx1">
                    <a:lumMod val="85000"/>
                    <a:lumOff val="15000"/>
                  </a:schemeClr>
                </a:solidFill>
              </a:rPr>
              <a:t>college and career readiness </a:t>
            </a:r>
            <a:r>
              <a:rPr lang="en-US" sz="2400" b="1" i="1" dirty="0" smtClean="0">
                <a:solidFill>
                  <a:schemeClr val="tx1">
                    <a:lumMod val="85000"/>
                    <a:lumOff val="15000"/>
                  </a:schemeClr>
                </a:solidFill>
              </a:rPr>
              <a:t>education </a:t>
            </a:r>
            <a:r>
              <a:rPr lang="en-US" sz="2400" b="1" i="1" dirty="0">
                <a:solidFill>
                  <a:schemeClr val="tx1">
                    <a:lumMod val="85000"/>
                    <a:lumOff val="15000"/>
                  </a:schemeClr>
                </a:solidFill>
              </a:rPr>
              <a:t>standards </a:t>
            </a:r>
            <a:r>
              <a:rPr lang="en-US" sz="2400" dirty="0" smtClean="0">
                <a:solidFill>
                  <a:schemeClr val="tx1">
                    <a:lumMod val="85000"/>
                    <a:lumOff val="15000"/>
                  </a:schemeClr>
                </a:solidFill>
              </a:rPr>
              <a:t>for Texas </a:t>
            </a:r>
            <a:r>
              <a:rPr lang="en-US" sz="2400" dirty="0" err="1" smtClean="0">
                <a:solidFill>
                  <a:schemeClr val="tx1">
                    <a:lumMod val="85000"/>
                    <a:lumOff val="15000"/>
                  </a:schemeClr>
                </a:solidFill>
              </a:rPr>
              <a:t>PreK</a:t>
            </a:r>
            <a:r>
              <a:rPr lang="en-US" sz="2400" dirty="0" smtClean="0">
                <a:solidFill>
                  <a:schemeClr val="tx1">
                    <a:lumMod val="85000"/>
                    <a:lumOff val="15000"/>
                  </a:schemeClr>
                </a:solidFill>
              </a:rPr>
              <a:t>- 14</a:t>
            </a:r>
            <a:r>
              <a:rPr lang="en-US" sz="2400" i="1" dirty="0" smtClean="0">
                <a:solidFill>
                  <a:schemeClr val="tx1">
                    <a:lumMod val="85000"/>
                    <a:lumOff val="15000"/>
                  </a:schemeClr>
                </a:solidFill>
              </a:rPr>
              <a:t>.</a:t>
            </a:r>
            <a:r>
              <a:rPr lang="en-US" sz="2400" i="1" dirty="0">
                <a:solidFill>
                  <a:schemeClr val="tx1">
                    <a:lumMod val="85000"/>
                    <a:lumOff val="15000"/>
                  </a:schemeClr>
                </a:solidFill>
              </a:rPr>
              <a:t>  </a:t>
            </a:r>
            <a:endParaRPr lang="en-US" sz="2400" i="1" dirty="0" smtClean="0">
              <a:solidFill>
                <a:schemeClr val="tx1">
                  <a:lumMod val="85000"/>
                  <a:lumOff val="15000"/>
                </a:schemeClr>
              </a:solidFill>
            </a:endParaRPr>
          </a:p>
          <a:p>
            <a:r>
              <a:rPr lang="en-US" sz="2400" i="1" dirty="0" smtClean="0">
                <a:solidFill>
                  <a:schemeClr val="tx1">
                    <a:lumMod val="85000"/>
                    <a:lumOff val="15000"/>
                  </a:schemeClr>
                </a:solidFill>
              </a:rPr>
              <a:t>A </a:t>
            </a:r>
            <a:r>
              <a:rPr lang="en-US" sz="2400" b="1" i="1" dirty="0">
                <a:solidFill>
                  <a:schemeClr val="tx1">
                    <a:lumMod val="85000"/>
                    <a:lumOff val="15000"/>
                  </a:schemeClr>
                </a:solidFill>
              </a:rPr>
              <a:t>collaboration between the Texas Education Agency and the Texas Higher Education Coordinating Board</a:t>
            </a:r>
            <a:r>
              <a:rPr lang="en-US" sz="2400" i="1" dirty="0">
                <a:solidFill>
                  <a:schemeClr val="tx1">
                    <a:lumMod val="85000"/>
                    <a:lumOff val="15000"/>
                  </a:schemeClr>
                </a:solidFill>
              </a:rPr>
              <a:t>.  </a:t>
            </a:r>
          </a:p>
          <a:p>
            <a:r>
              <a:rPr lang="en-US" sz="2400" i="1" dirty="0" smtClean="0">
                <a:solidFill>
                  <a:schemeClr val="tx1">
                    <a:lumMod val="85000"/>
                    <a:lumOff val="15000"/>
                  </a:schemeClr>
                </a:solidFill>
              </a:rPr>
              <a:t>Initiated by the 79th Texas Legislature (3rd Called Session) through HB 1, now Section 28.008 of the Texas Education Code.</a:t>
            </a:r>
            <a:r>
              <a:rPr lang="en-US" sz="2800" dirty="0" smtClean="0"/>
              <a:t>  </a:t>
            </a:r>
            <a:endParaRPr lang="en-US" sz="2800" dirty="0"/>
          </a:p>
        </p:txBody>
      </p:sp>
      <p:sp>
        <p:nvSpPr>
          <p:cNvPr id="6" name="TextBox 5"/>
          <p:cNvSpPr txBox="1"/>
          <p:nvPr/>
        </p:nvSpPr>
        <p:spPr>
          <a:xfrm>
            <a:off x="0" y="5873924"/>
            <a:ext cx="7620000" cy="600164"/>
          </a:xfrm>
          <a:prstGeom prst="rect">
            <a:avLst/>
          </a:prstGeom>
          <a:noFill/>
        </p:spPr>
        <p:txBody>
          <a:bodyPr wrap="square" rtlCol="0">
            <a:spAutoFit/>
          </a:bodyPr>
          <a:lstStyle/>
          <a:p>
            <a:r>
              <a:rPr lang="en-US" sz="1100" u="sng" dirty="0" smtClean="0">
                <a:latin typeface="Bookman Old Style" pitchFamily="18" charset="0"/>
              </a:rPr>
              <a:t>Sources</a:t>
            </a:r>
          </a:p>
          <a:p>
            <a:r>
              <a:rPr lang="en-US" sz="1100" dirty="0" smtClean="0">
                <a:latin typeface="Bookman Old Style" pitchFamily="18" charset="0"/>
              </a:rPr>
              <a:t>House Bill 1:  </a:t>
            </a:r>
            <a:r>
              <a:rPr lang="en-US" sz="1100" dirty="0">
                <a:latin typeface="Bookman Old Style" pitchFamily="18" charset="0"/>
              </a:rPr>
              <a:t>http://</a:t>
            </a:r>
            <a:r>
              <a:rPr lang="en-US" sz="1100" dirty="0" smtClean="0">
                <a:latin typeface="Bookman Old Style" pitchFamily="18" charset="0"/>
              </a:rPr>
              <a:t>www.capitol.state.tx.us/tlodocs/793/billtext/html/HB00001F.htm</a:t>
            </a:r>
          </a:p>
          <a:p>
            <a:r>
              <a:rPr lang="en-US" sz="1100" dirty="0">
                <a:latin typeface="Bookman Old Style" pitchFamily="18" charset="0"/>
              </a:rPr>
              <a:t>Section 28.008: http://www.statutes.legis.state.tx.us/Docs/ED/htm/ED.28.htm</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11</a:t>
            </a:fld>
            <a:endParaRPr lang="en-US"/>
          </a:p>
        </p:txBody>
      </p:sp>
      <p:sp>
        <p:nvSpPr>
          <p:cNvPr id="3" name="Rectangle 2"/>
          <p:cNvSpPr/>
          <p:nvPr/>
        </p:nvSpPr>
        <p:spPr>
          <a:xfrm>
            <a:off x="762000" y="838200"/>
            <a:ext cx="6248400" cy="1077218"/>
          </a:xfrm>
          <a:prstGeom prst="rect">
            <a:avLst/>
          </a:prstGeom>
        </p:spPr>
        <p:txBody>
          <a:bodyPr wrap="square">
            <a:spAutoFit/>
          </a:bodyPr>
          <a:lstStyle/>
          <a:p>
            <a:r>
              <a:rPr lang="en-US" sz="3200" b="1" i="1" dirty="0" smtClean="0">
                <a:solidFill>
                  <a:schemeClr val="bg1"/>
                </a:solidFill>
                <a:effectLst>
                  <a:outerShdw blurRad="38100" dist="38100" dir="2700000" algn="tl">
                    <a:srgbClr val="000000">
                      <a:alpha val="43137"/>
                    </a:srgbClr>
                  </a:outerShdw>
                </a:effectLst>
              </a:rPr>
              <a:t>Texas College </a:t>
            </a:r>
            <a:r>
              <a:rPr lang="en-US" sz="3200" b="1" i="1" dirty="0">
                <a:solidFill>
                  <a:schemeClr val="bg1"/>
                </a:solidFill>
                <a:effectLst>
                  <a:outerShdw blurRad="38100" dist="38100" dir="2700000" algn="tl">
                    <a:srgbClr val="000000">
                      <a:alpha val="43137"/>
                    </a:srgbClr>
                  </a:outerShdw>
                </a:effectLst>
              </a:rPr>
              <a:t>and Career Readiness Standards (CCRS) </a:t>
            </a:r>
          </a:p>
        </p:txBody>
      </p:sp>
    </p:spTree>
    <p:extLst>
      <p:ext uri="{BB962C8B-B14F-4D97-AF65-F5344CB8AC3E}">
        <p14:creationId xmlns:p14="http://schemas.microsoft.com/office/powerpoint/2010/main" val="294944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68615"/>
            <a:ext cx="8229600" cy="1143000"/>
          </a:xfrm>
        </p:spPr>
        <p:txBody>
          <a:bodyPr>
            <a:normAutofit/>
          </a:bodyPr>
          <a:lstStyle/>
          <a:p>
            <a:r>
              <a:rPr lang="en-US" sz="4400" b="1" dirty="0" smtClean="0">
                <a:effectLst>
                  <a:outerShdw blurRad="38100" dist="38100" dir="2700000" algn="tl">
                    <a:srgbClr val="000000">
                      <a:alpha val="43137"/>
                    </a:srgbClr>
                  </a:outerShdw>
                </a:effectLst>
              </a:rPr>
              <a:t>Texas Assessments</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71500" indent="-571500">
              <a:buFont typeface="+mj-lt"/>
              <a:buAutoNum type="romanUcPeriod"/>
            </a:pPr>
            <a:r>
              <a:rPr lang="en-US" sz="2400" b="1" dirty="0" smtClean="0">
                <a:solidFill>
                  <a:schemeClr val="tx1">
                    <a:lumMod val="85000"/>
                    <a:lumOff val="15000"/>
                  </a:schemeClr>
                </a:solidFill>
              </a:rPr>
              <a:t>Texas Assessment of Knowledge and Skills (TAKS)</a:t>
            </a:r>
          </a:p>
          <a:p>
            <a:pPr marL="571500" indent="-571500">
              <a:buFont typeface="+mj-lt"/>
              <a:buAutoNum type="romanUcPeriod"/>
            </a:pPr>
            <a:r>
              <a:rPr lang="en-US" sz="2400" b="1" dirty="0">
                <a:solidFill>
                  <a:schemeClr val="tx1">
                    <a:lumMod val="85000"/>
                    <a:lumOff val="15000"/>
                  </a:schemeClr>
                </a:solidFill>
              </a:rPr>
              <a:t>State of Texas Assessment of Academic Readiness (</a:t>
            </a:r>
            <a:r>
              <a:rPr lang="en-US" sz="2400" b="1" dirty="0" smtClean="0">
                <a:solidFill>
                  <a:schemeClr val="tx1">
                    <a:lumMod val="85000"/>
                    <a:lumOff val="15000"/>
                  </a:schemeClr>
                </a:solidFill>
              </a:rPr>
              <a:t>STAAR)</a:t>
            </a:r>
          </a:p>
          <a:p>
            <a:pPr marL="971550" lvl="1" indent="-571500">
              <a:buFont typeface="+mj-lt"/>
              <a:buAutoNum type="alphaLcPeriod"/>
            </a:pPr>
            <a:r>
              <a:rPr lang="en-US" sz="2400" dirty="0" smtClean="0">
                <a:solidFill>
                  <a:schemeClr val="tx1">
                    <a:lumMod val="85000"/>
                    <a:lumOff val="15000"/>
                  </a:schemeClr>
                </a:solidFill>
              </a:rPr>
              <a:t>Grades 3-8</a:t>
            </a:r>
          </a:p>
          <a:p>
            <a:pPr marL="971550" lvl="1" indent="-571500">
              <a:buFont typeface="+mj-lt"/>
              <a:buAutoNum type="alphaLcPeriod"/>
            </a:pPr>
            <a:r>
              <a:rPr lang="en-US" sz="2400" dirty="0" smtClean="0">
                <a:solidFill>
                  <a:schemeClr val="tx1">
                    <a:lumMod val="85000"/>
                    <a:lumOff val="15000"/>
                  </a:schemeClr>
                </a:solidFill>
              </a:rPr>
              <a:t>End </a:t>
            </a:r>
            <a:r>
              <a:rPr lang="en-US" sz="2400" dirty="0">
                <a:solidFill>
                  <a:schemeClr val="tx1">
                    <a:lumMod val="85000"/>
                    <a:lumOff val="15000"/>
                  </a:schemeClr>
                </a:solidFill>
              </a:rPr>
              <a:t>of Course (EOC</a:t>
            </a:r>
            <a:r>
              <a:rPr lang="en-US" sz="2400" dirty="0" smtClean="0">
                <a:solidFill>
                  <a:schemeClr val="tx1">
                    <a:lumMod val="85000"/>
                    <a:lumOff val="15000"/>
                  </a:schemeClr>
                </a:solidFill>
              </a:rPr>
              <a:t>)</a:t>
            </a:r>
          </a:p>
          <a:p>
            <a:pPr marL="571500" indent="-571500">
              <a:buFont typeface="+mj-lt"/>
              <a:buAutoNum type="romanUcPeriod"/>
            </a:pPr>
            <a:r>
              <a:rPr lang="en-US" sz="2400" b="1" dirty="0" smtClean="0">
                <a:solidFill>
                  <a:schemeClr val="tx1">
                    <a:lumMod val="85000"/>
                    <a:lumOff val="15000"/>
                  </a:schemeClr>
                </a:solidFill>
              </a:rPr>
              <a:t>Texas Success Initiative (TSI)</a:t>
            </a:r>
            <a:endParaRPr lang="en-US" sz="2400" b="1" dirty="0">
              <a:solidFill>
                <a:schemeClr val="tx1">
                  <a:lumMod val="85000"/>
                  <a:lumOff val="15000"/>
                </a:schemeClr>
              </a:solidFill>
            </a:endParaRPr>
          </a:p>
          <a:p>
            <a:pPr marL="0" indent="0">
              <a:buNone/>
            </a:pPr>
            <a:endParaRPr lang="en-US" b="1"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393353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1" y="4925464"/>
            <a:ext cx="7391400" cy="1096439"/>
          </a:xfrm>
        </p:spPr>
        <p:txBody>
          <a:bodyPr>
            <a:normAutofit fontScale="62500" lnSpcReduction="20000"/>
          </a:bodyPr>
          <a:lstStyle/>
          <a:p>
            <a:r>
              <a:rPr lang="en-US" sz="6300" b="1" i="1" dirty="0" smtClean="0">
                <a:solidFill>
                  <a:schemeClr val="bg1"/>
                </a:solidFill>
              </a:rPr>
              <a:t>What constitutes an AVATAR partnership?</a:t>
            </a:r>
            <a:endParaRPr lang="en-US" sz="6300" b="1"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13</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265125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70" y="964843"/>
            <a:ext cx="6345260" cy="709865"/>
          </a:xfrm>
        </p:spPr>
        <p:txBody>
          <a:bodyPr/>
          <a:lstStyle/>
          <a:p>
            <a:r>
              <a:rPr lang="en-US" b="1" dirty="0" smtClean="0"/>
              <a:t>What are the purposes of AVATAR?  </a:t>
            </a:r>
            <a:br>
              <a:rPr lang="en-US" b="1" dirty="0" smtClean="0"/>
            </a:br>
            <a:endParaRPr lang="en-US" b="1" dirty="0">
              <a:solidFill>
                <a:srgbClr val="FF0000"/>
              </a:solidFill>
            </a:endParaRPr>
          </a:p>
        </p:txBody>
      </p:sp>
      <p:sp>
        <p:nvSpPr>
          <p:cNvPr id="3" name="Content Placeholder 2"/>
          <p:cNvSpPr>
            <a:spLocks noGrp="1"/>
          </p:cNvSpPr>
          <p:nvPr>
            <p:ph idx="1"/>
          </p:nvPr>
        </p:nvSpPr>
        <p:spPr>
          <a:xfrm>
            <a:off x="1523306" y="2286000"/>
            <a:ext cx="6345260" cy="3530599"/>
          </a:xfrm>
        </p:spPr>
        <p:txBody>
          <a:bodyPr>
            <a:normAutofit lnSpcReduction="10000"/>
          </a:bodyPr>
          <a:lstStyle/>
          <a:p>
            <a:pPr marL="457200" indent="-457200">
              <a:buFont typeface="+mj-lt"/>
              <a:buAutoNum type="arabicPeriod"/>
            </a:pPr>
            <a:r>
              <a:rPr lang="en-US" sz="2400" dirty="0" smtClean="0"/>
              <a:t>Assure success for students as they move from high school to college and the workforce</a:t>
            </a:r>
          </a:p>
          <a:p>
            <a:pPr marL="457200" indent="-457200">
              <a:buFont typeface="+mj-lt"/>
              <a:buAutoNum type="arabicPeriod"/>
            </a:pPr>
            <a:r>
              <a:rPr lang="en-US" sz="2400" dirty="0" smtClean="0"/>
              <a:t>Vertically align the curriculum of courses in selected disciplines</a:t>
            </a:r>
          </a:p>
          <a:p>
            <a:pPr marL="457200" indent="-457200">
              <a:buFont typeface="+mj-lt"/>
              <a:buAutoNum type="arabicPeriod"/>
            </a:pPr>
            <a:r>
              <a:rPr lang="en-US" sz="2400" dirty="0" smtClean="0"/>
              <a:t>Base alignment decisions on local needs and interests</a:t>
            </a:r>
          </a:p>
          <a:p>
            <a:pPr marL="457200" indent="-457200">
              <a:buFont typeface="+mj-lt"/>
              <a:buAutoNum type="arabicPeriod"/>
            </a:pPr>
            <a:r>
              <a:rPr lang="en-US" sz="2400" dirty="0" smtClean="0"/>
              <a:t>Support partnerships in implementing HB5 CPC mandate</a:t>
            </a:r>
          </a:p>
          <a:p>
            <a:pPr marL="0" indent="0">
              <a:buNone/>
            </a:pP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sp>
        <p:nvSpPr>
          <p:cNvPr id="5" name="Text Placeholder 4"/>
          <p:cNvSpPr>
            <a:spLocks noGrp="1"/>
          </p:cNvSpPr>
          <p:nvPr>
            <p:ph type="body" sz="quarter" idx="13"/>
          </p:nvPr>
        </p:nvSpPr>
        <p:spPr>
          <a:xfrm>
            <a:off x="762000" y="6326729"/>
            <a:ext cx="33528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243612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sz="3000" b="1" u="sng" dirty="0" smtClean="0">
                <a:solidFill>
                  <a:schemeClr val="tx1">
                    <a:lumMod val="85000"/>
                    <a:lumOff val="15000"/>
                  </a:schemeClr>
                </a:solidFill>
              </a:rPr>
              <a:t>Creates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builds </a:t>
            </a:r>
            <a:r>
              <a:rPr lang="en-US" sz="3000" b="1" u="sng"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critical conversations</a:t>
            </a:r>
          </a:p>
          <a:p>
            <a:pPr lvl="0"/>
            <a:r>
              <a:rPr lang="en-US" sz="3000" b="1" u="sng" dirty="0" smtClean="0">
                <a:solidFill>
                  <a:schemeClr val="tx1">
                    <a:lumMod val="85000"/>
                    <a:lumOff val="15000"/>
                  </a:schemeClr>
                </a:solidFill>
              </a:rPr>
              <a:t>Uses </a:t>
            </a:r>
            <a:r>
              <a:rPr lang="en-US" sz="3000" b="1" u="sng" dirty="0">
                <a:solidFill>
                  <a:schemeClr val="tx1">
                    <a:lumMod val="85000"/>
                    <a:lumOff val="15000"/>
                  </a:schemeClr>
                </a:solidFill>
              </a:rPr>
              <a:t>regional data </a:t>
            </a:r>
            <a:r>
              <a:rPr lang="en-US" sz="3000" b="1" dirty="0">
                <a:solidFill>
                  <a:schemeClr val="tx1">
                    <a:lumMod val="85000"/>
                    <a:lumOff val="15000"/>
                  </a:schemeClr>
                </a:solidFill>
              </a:rPr>
              <a:t>to make alignment decisions</a:t>
            </a:r>
          </a:p>
          <a:p>
            <a:pPr lvl="0"/>
            <a:r>
              <a:rPr lang="en-US" sz="3000" b="1" u="sng" dirty="0" smtClean="0">
                <a:solidFill>
                  <a:schemeClr val="tx1">
                    <a:lumMod val="85000"/>
                    <a:lumOff val="15000"/>
                  </a:schemeClr>
                </a:solidFill>
              </a:rPr>
              <a:t>Develops </a:t>
            </a:r>
            <a:r>
              <a:rPr lang="en-US" sz="3000" b="1" u="sng" dirty="0">
                <a:solidFill>
                  <a:schemeClr val="tx1">
                    <a:lumMod val="85000"/>
                    <a:lumOff val="15000"/>
                  </a:schemeClr>
                </a:solidFill>
              </a:rPr>
              <a:t>shared understanding </a:t>
            </a:r>
            <a:r>
              <a:rPr lang="en-US" sz="3000" b="1" dirty="0">
                <a:solidFill>
                  <a:schemeClr val="tx1">
                    <a:lumMod val="85000"/>
                    <a:lumOff val="15000"/>
                  </a:schemeClr>
                </a:solidFill>
              </a:rPr>
              <a:t>of college and career readiness and success for students</a:t>
            </a:r>
          </a:p>
          <a:p>
            <a:pPr lvl="0"/>
            <a:r>
              <a:rPr lang="en-US" sz="3000" b="1" u="sng" dirty="0" smtClean="0">
                <a:solidFill>
                  <a:schemeClr val="tx1">
                    <a:lumMod val="85000"/>
                    <a:lumOff val="15000"/>
                  </a:schemeClr>
                </a:solidFill>
              </a:rPr>
              <a:t>Identifies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implements </a:t>
            </a:r>
            <a:r>
              <a:rPr lang="en-US" sz="3000" b="1" u="sng" dirty="0">
                <a:solidFill>
                  <a:schemeClr val="tx1">
                    <a:lumMod val="85000"/>
                    <a:lumOff val="15000"/>
                  </a:schemeClr>
                </a:solidFill>
              </a:rPr>
              <a:t>intentional </a:t>
            </a:r>
            <a:r>
              <a:rPr lang="en-US" sz="3000" b="1" u="sng" dirty="0" smtClean="0">
                <a:solidFill>
                  <a:schemeClr val="tx1">
                    <a:lumMod val="85000"/>
                    <a:lumOff val="15000"/>
                  </a:schemeClr>
                </a:solidFill>
              </a:rPr>
              <a:t>actions </a:t>
            </a:r>
            <a:r>
              <a:rPr lang="en-US" sz="3000" b="1" dirty="0" smtClean="0">
                <a:solidFill>
                  <a:schemeClr val="tx1">
                    <a:lumMod val="85000"/>
                    <a:lumOff val="15000"/>
                  </a:schemeClr>
                </a:solidFill>
              </a:rPr>
              <a:t>to promote student success</a:t>
            </a:r>
            <a:endParaRPr lang="en-US" sz="3000" dirty="0">
              <a:solidFill>
                <a:schemeClr val="tx1">
                  <a:lumMod val="85000"/>
                  <a:lumOff val="15000"/>
                </a:schemeClr>
              </a:solidFill>
            </a:endParaRPr>
          </a:p>
          <a:p>
            <a:pPr lvl="0"/>
            <a:r>
              <a:rPr lang="en-US" sz="3000" b="1" u="sng" dirty="0" smtClean="0">
                <a:solidFill>
                  <a:schemeClr val="tx1">
                    <a:lumMod val="85000"/>
                    <a:lumOff val="15000"/>
                  </a:schemeClr>
                </a:solidFill>
              </a:rPr>
              <a:t>Evaluates, sustains,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9" name="Rounded Rectangle 4"/>
          <p:cNvSpPr/>
          <p:nvPr/>
        </p:nvSpPr>
        <p:spPr>
          <a:xfrm>
            <a:off x="542819" y="840034"/>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dirty="0" smtClean="0">
                <a:solidFill>
                  <a:schemeClr val="bg1"/>
                </a:solidFill>
                <a:effectLst>
                  <a:outerShdw blurRad="38100" dist="38100" dir="2700000" algn="tl">
                    <a:srgbClr val="000000">
                      <a:alpha val="43137"/>
                    </a:srgbClr>
                  </a:outerShdw>
                </a:effectLst>
                <a:latin typeface="+mj-lt"/>
              </a:rPr>
              <a:t>AVATAR is a </a:t>
            </a:r>
            <a:r>
              <a:rPr lang="en-US" sz="4800" b="1" u="sng" dirty="0" smtClean="0">
                <a:solidFill>
                  <a:schemeClr val="bg1"/>
                </a:solidFill>
                <a:effectLst>
                  <a:outerShdw blurRad="38100" dist="38100" dir="2700000" algn="tl">
                    <a:srgbClr val="000000">
                      <a:alpha val="43137"/>
                    </a:srgbClr>
                  </a:outerShdw>
                </a:effectLst>
                <a:latin typeface="+mj-lt"/>
              </a:rPr>
              <a:t>Process</a:t>
            </a:r>
            <a:endParaRPr lang="en-US" sz="4800" b="1" u="sng" kern="1200" cap="none"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16572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What is  the AVATAR  College Preparatory Course project?</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16</a:t>
            </a:fld>
            <a:endParaRPr lang="en-US" dirty="0"/>
          </a:p>
        </p:txBody>
      </p:sp>
      <p:pic>
        <p:nvPicPr>
          <p:cNvPr id="6" name="Picture 5" descr="Open Innovation by berte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819400"/>
            <a:ext cx="3657600" cy="2667000"/>
          </a:xfrm>
          <a:prstGeom prst="rect">
            <a:avLst/>
          </a:prstGeom>
          <a:noFill/>
          <a:ln>
            <a:noFill/>
          </a:ln>
        </p:spPr>
      </p:pic>
    </p:spTree>
    <p:extLst>
      <p:ext uri="{BB962C8B-B14F-4D97-AF65-F5344CB8AC3E}">
        <p14:creationId xmlns:p14="http://schemas.microsoft.com/office/powerpoint/2010/main" val="101566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a:t>
            </a:r>
            <a:r>
              <a:rPr lang="en-US" b="1" dirty="0" smtClean="0">
                <a:solidFill>
                  <a:srgbClr val="FFFF00"/>
                </a:solidFill>
              </a:rPr>
              <a:t>College Preparatory Courses</a:t>
            </a:r>
            <a:r>
              <a:rPr lang="en-US" b="1" dirty="0" smtClean="0"/>
              <a:t> as defined by  HB 5 </a:t>
            </a:r>
            <a:r>
              <a:rPr lang="en-US" sz="1800" b="1" dirty="0" smtClean="0"/>
              <a:t>(Texas Legislature, 2013)</a:t>
            </a:r>
            <a:endParaRPr lang="en-US" sz="1800" b="1" dirty="0">
              <a:solidFill>
                <a:srgbClr val="FF0000"/>
              </a:solidFill>
            </a:endParaRPr>
          </a:p>
        </p:txBody>
      </p:sp>
      <p:sp>
        <p:nvSpPr>
          <p:cNvPr id="3" name="Content Placeholder 2"/>
          <p:cNvSpPr>
            <a:spLocks noGrp="1"/>
          </p:cNvSpPr>
          <p:nvPr>
            <p:ph idx="1"/>
          </p:nvPr>
        </p:nvSpPr>
        <p:spPr>
          <a:xfrm>
            <a:off x="1333356" y="2438400"/>
            <a:ext cx="6345260" cy="3530599"/>
          </a:xfrm>
        </p:spPr>
        <p:txBody>
          <a:bodyPr>
            <a:normAutofit lnSpcReduction="10000"/>
          </a:bodyPr>
          <a:lstStyle/>
          <a:p>
            <a:pPr marL="457200" indent="-457200">
              <a:buFont typeface="+mj-lt"/>
              <a:buAutoNum type="arabicPeriod"/>
            </a:pPr>
            <a:r>
              <a:rPr lang="en-US" sz="2400" dirty="0" smtClean="0"/>
              <a:t>Offered in English language arts and mathematics by school districts in collaboration with colleges</a:t>
            </a:r>
          </a:p>
          <a:p>
            <a:pPr marL="457200" indent="-457200">
              <a:buFont typeface="+mj-lt"/>
              <a:buAutoNum type="arabicPeriod"/>
            </a:pPr>
            <a:r>
              <a:rPr lang="en-US" sz="2400" dirty="0" smtClean="0"/>
              <a:t>Offered for high school students who are not college ready</a:t>
            </a:r>
          </a:p>
          <a:p>
            <a:pPr marL="457200" indent="-457200">
              <a:buFont typeface="+mj-lt"/>
              <a:buAutoNum type="arabicPeriod"/>
            </a:pPr>
            <a:r>
              <a:rPr lang="en-US" sz="2400" dirty="0" smtClean="0">
                <a:solidFill>
                  <a:schemeClr val="tx1"/>
                </a:solidFill>
              </a:rPr>
              <a:t>May enable students to be exempt from the TSI (Texas Success Initiative)</a:t>
            </a:r>
          </a:p>
          <a:p>
            <a:pPr marL="457200" indent="-457200">
              <a:buFont typeface="+mj-lt"/>
              <a:buAutoNum type="arabicPeriod"/>
            </a:pPr>
            <a:r>
              <a:rPr lang="en-US" sz="2400" dirty="0" smtClean="0">
                <a:solidFill>
                  <a:schemeClr val="tx1"/>
                </a:solidFill>
              </a:rPr>
              <a:t>Evaluated annually by school district and college partners</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sp>
        <p:nvSpPr>
          <p:cNvPr id="5" name="Text Placeholder 4"/>
          <p:cNvSpPr>
            <a:spLocks noGrp="1"/>
          </p:cNvSpPr>
          <p:nvPr>
            <p:ph type="body" sz="quarter" idx="13"/>
          </p:nvPr>
        </p:nvSpPr>
        <p:spPr>
          <a:xfrm>
            <a:off x="685800" y="6248400"/>
            <a:ext cx="34290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574788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CPC Status by Region, 2/2015</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8" y="2213337"/>
            <a:ext cx="6050051" cy="3675406"/>
          </a:xfrm>
          <a:prstGeom prst="rect">
            <a:avLst/>
          </a:prstGeom>
        </p:spPr>
      </p:pic>
      <p:sp>
        <p:nvSpPr>
          <p:cNvPr id="5" name="Footer Placeholder 4"/>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124847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a:t>How does AVATAR CPC compare with national trends in transitional course offering?</a:t>
            </a:r>
            <a:br>
              <a:rPr lang="en-US" sz="2800" b="1" dirty="0"/>
            </a:br>
            <a:endParaRPr lang="en-US" sz="28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752600"/>
            <a:ext cx="3669324" cy="2819400"/>
          </a:xfrm>
          <a:prstGeom prst="rect">
            <a:avLst/>
          </a:prstGeom>
        </p:spPr>
      </p:pic>
    </p:spTree>
    <p:extLst>
      <p:ext uri="{BB962C8B-B14F-4D97-AF65-F5344CB8AC3E}">
        <p14:creationId xmlns:p14="http://schemas.microsoft.com/office/powerpoint/2010/main" val="304704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and Implementing College Preparatory Courses Texas-Style</a:t>
            </a:r>
            <a:endParaRPr lang="en-US" dirty="0"/>
          </a:p>
        </p:txBody>
      </p:sp>
      <p:sp>
        <p:nvSpPr>
          <p:cNvPr id="3" name="Text Placeholder 2"/>
          <p:cNvSpPr>
            <a:spLocks noGrp="1"/>
          </p:cNvSpPr>
          <p:nvPr>
            <p:ph type="body" sz="half" idx="13"/>
          </p:nvPr>
        </p:nvSpPr>
        <p:spPr>
          <a:xfrm>
            <a:off x="609600" y="3352800"/>
            <a:ext cx="7336405" cy="2613057"/>
          </a:xfrm>
        </p:spPr>
        <p:txBody>
          <a:bodyPr/>
          <a:lstStyle/>
          <a:p>
            <a:pPr algn="ctr"/>
            <a:r>
              <a:rPr lang="en-US" sz="2400" b="1" dirty="0" smtClean="0">
                <a:solidFill>
                  <a:schemeClr val="accent1"/>
                </a:solidFill>
              </a:rPr>
              <a:t>NISOD International Conference on Teaching and Leadership Excellence</a:t>
            </a:r>
          </a:p>
          <a:p>
            <a:pPr algn="ctr"/>
            <a:r>
              <a:rPr lang="en-US" dirty="0" smtClean="0"/>
              <a:t>Austin, TX</a:t>
            </a:r>
          </a:p>
          <a:p>
            <a:pPr algn="ctr"/>
            <a:r>
              <a:rPr lang="en-US" dirty="0" smtClean="0"/>
              <a:t>May 25, 2015</a:t>
            </a:r>
          </a:p>
          <a:p>
            <a:pPr algn="ctr"/>
            <a:r>
              <a:rPr lang="en-US" dirty="0" smtClean="0"/>
              <a:t>Mary M. Harris, University of North Texas</a:t>
            </a:r>
          </a:p>
          <a:p>
            <a:pPr algn="ctr"/>
            <a:r>
              <a:rPr lang="en-US" dirty="0" smtClean="0"/>
              <a:t>M. Jean Keller, University of North Texas</a:t>
            </a:r>
          </a:p>
          <a:p>
            <a:pPr algn="ct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27900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Transitional Courses Nationally</a:t>
            </a:r>
            <a:endParaRPr lang="en-US" b="1" dirty="0"/>
          </a:p>
        </p:txBody>
      </p:sp>
      <p:sp>
        <p:nvSpPr>
          <p:cNvPr id="3" name="Content Placeholder 2"/>
          <p:cNvSpPr>
            <a:spLocks noGrp="1"/>
          </p:cNvSpPr>
          <p:nvPr>
            <p:ph idx="1"/>
          </p:nvPr>
        </p:nvSpPr>
        <p:spPr/>
        <p:txBody>
          <a:bodyPr>
            <a:normAutofit fontScale="92500"/>
          </a:bodyPr>
          <a:lstStyle/>
          <a:p>
            <a:r>
              <a:rPr lang="en-US" dirty="0" smtClean="0"/>
              <a:t>Offered in 29 states, all efforts recent.</a:t>
            </a:r>
          </a:p>
          <a:p>
            <a:r>
              <a:rPr lang="en-US" dirty="0" smtClean="0"/>
              <a:t>8 states have initiatives led by an SEA or HEA.</a:t>
            </a:r>
          </a:p>
          <a:p>
            <a:r>
              <a:rPr lang="en-US" dirty="0" smtClean="0"/>
              <a:t>Courses are offered in English and, more often, mathematics and are offered face to face and online, with curriculum usually developed by local high schools.  </a:t>
            </a:r>
          </a:p>
          <a:p>
            <a:r>
              <a:rPr lang="en-US" dirty="0" smtClean="0"/>
              <a:t>No definitive research, but leading work in El Paso</a:t>
            </a:r>
            <a:r>
              <a:rPr lang="en-US" dirty="0"/>
              <a:t> </a:t>
            </a:r>
            <a:r>
              <a:rPr lang="en-US" dirty="0" smtClean="0"/>
              <a:t>through experiments of Southern Regional Education Board funded by Bill and Melinda Gates Foundation.</a:t>
            </a:r>
          </a:p>
          <a:p>
            <a:r>
              <a:rPr lang="en-US" dirty="0" smtClean="0"/>
              <a:t>Implementation of Common Core and related assessments pushes focus on student performance.</a:t>
            </a:r>
          </a:p>
        </p:txBody>
      </p:sp>
      <p:sp>
        <p:nvSpPr>
          <p:cNvPr id="4" name="Slide Number Placeholder 3"/>
          <p:cNvSpPr>
            <a:spLocks noGrp="1"/>
          </p:cNvSpPr>
          <p:nvPr>
            <p:ph type="sldNum" sz="quarter" idx="12"/>
          </p:nvPr>
        </p:nvSpPr>
        <p:spPr/>
        <p:txBody>
          <a:bodyPr/>
          <a:lstStyle/>
          <a:p>
            <a:fld id="{A79836AA-2E5C-4B78-BCFE-529AC8470618}" type="slidenum">
              <a:rPr lang="en-US" smtClean="0"/>
              <a:pPr/>
              <a:t>20</a:t>
            </a:fld>
            <a:endParaRPr lang="en-US" dirty="0"/>
          </a:p>
        </p:txBody>
      </p:sp>
      <p:sp>
        <p:nvSpPr>
          <p:cNvPr id="6" name="Rectangle 5"/>
          <p:cNvSpPr/>
          <p:nvPr/>
        </p:nvSpPr>
        <p:spPr>
          <a:xfrm>
            <a:off x="762000" y="6096000"/>
            <a:ext cx="6324600" cy="600164"/>
          </a:xfrm>
          <a:prstGeom prst="rect">
            <a:avLst/>
          </a:prstGeom>
        </p:spPr>
        <p:txBody>
          <a:bodyPr wrap="square">
            <a:spAutoFit/>
          </a:bodyPr>
          <a:lstStyle/>
          <a:p>
            <a:r>
              <a:rPr lang="en-US" sz="1100" dirty="0"/>
              <a:t>Reference:  Barnett, E. A., Fay, M. P., Trimble, M. J., &amp; </a:t>
            </a:r>
            <a:r>
              <a:rPr lang="en-US" sz="1100" dirty="0" err="1"/>
              <a:t>Pheatt</a:t>
            </a:r>
            <a:r>
              <a:rPr lang="en-US" sz="1100" dirty="0"/>
              <a:t>, L. (2013) Reshaping the College Transition:  Early College Readiness Assessments and Transition Curricula in Four States. NY: Community College Research Center, Teachers College, Columbia University</a:t>
            </a:r>
          </a:p>
        </p:txBody>
      </p:sp>
    </p:spTree>
    <p:extLst>
      <p:ext uri="{BB962C8B-B14F-4D97-AF65-F5344CB8AC3E}">
        <p14:creationId xmlns:p14="http://schemas.microsoft.com/office/powerpoint/2010/main" val="413068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927099"/>
            <a:ext cx="5715001" cy="709865"/>
          </a:xfrm>
        </p:spPr>
        <p:txBody>
          <a:bodyPr/>
          <a:lstStyle/>
          <a:p>
            <a:r>
              <a:rPr lang="en-US" sz="3600" b="1" dirty="0" smtClean="0"/>
              <a:t>Rationale for </a:t>
            </a:r>
            <a:br>
              <a:rPr lang="en-US" sz="3600" b="1" dirty="0" smtClean="0"/>
            </a:br>
            <a:r>
              <a:rPr lang="en-US" sz="3600" b="1" dirty="0" smtClean="0"/>
              <a:t>Transitional Courses </a:t>
            </a:r>
            <a:endParaRPr lang="en-US" sz="3600" b="1" dirty="0"/>
          </a:p>
        </p:txBody>
      </p:sp>
      <p:sp>
        <p:nvSpPr>
          <p:cNvPr id="3" name="Content Placeholder 2"/>
          <p:cNvSpPr>
            <a:spLocks noGrp="1"/>
          </p:cNvSpPr>
          <p:nvPr>
            <p:ph idx="1"/>
          </p:nvPr>
        </p:nvSpPr>
        <p:spPr>
          <a:xfrm>
            <a:off x="1066800" y="2286001"/>
            <a:ext cx="7403124" cy="3124200"/>
          </a:xfrm>
        </p:spPr>
        <p:txBody>
          <a:bodyPr>
            <a:normAutofit lnSpcReduction="10000"/>
          </a:bodyPr>
          <a:lstStyle/>
          <a:p>
            <a:r>
              <a:rPr lang="en-US" dirty="0" smtClean="0"/>
              <a:t>Almost half of students nationally place into at least one remedial course at college entry.</a:t>
            </a:r>
          </a:p>
          <a:p>
            <a:r>
              <a:rPr lang="en-US" dirty="0" smtClean="0"/>
              <a:t>Even academically prepared students may lack “college knowledge” and critical skills.</a:t>
            </a:r>
          </a:p>
          <a:p>
            <a:r>
              <a:rPr lang="en-US" dirty="0" smtClean="0"/>
              <a:t>Vertical alignment of curriculum is supported by research in a standards-based environment.</a:t>
            </a:r>
          </a:p>
          <a:p>
            <a:r>
              <a:rPr lang="en-US" dirty="0" smtClean="0"/>
              <a:t>The earliest possible intervention is the least costly in public and individual resources. </a:t>
            </a:r>
          </a:p>
          <a:p>
            <a:pPr marL="0" indent="0">
              <a:buNone/>
            </a:pPr>
            <a:r>
              <a:rPr lang="en-US" sz="1300" dirty="0" smtClean="0"/>
              <a:t>Reference:  Barnett, E. A., Fay, M. P., Trimble, M. J., &amp; </a:t>
            </a:r>
            <a:r>
              <a:rPr lang="en-US" sz="1300" dirty="0" err="1" smtClean="0"/>
              <a:t>Pheatt</a:t>
            </a:r>
            <a:r>
              <a:rPr lang="en-US" sz="1300" dirty="0" smtClean="0"/>
              <a:t>, L. (2013) Reshaping the College Transition:  Early College Readiness Assessments and Transition Curricula in Four States. NY: Community College Research Center, Teachers College, Columbia University.</a:t>
            </a:r>
            <a:endParaRPr lang="en-US" sz="13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21</a:t>
            </a:fld>
            <a:endParaRPr lang="en-US" dirty="0"/>
          </a:p>
        </p:txBody>
      </p:sp>
      <p:sp>
        <p:nvSpPr>
          <p:cNvPr id="5" name="Text Placeholder 4"/>
          <p:cNvSpPr>
            <a:spLocks noGrp="1"/>
          </p:cNvSpPr>
          <p:nvPr>
            <p:ph type="body" sz="quarter" idx="13"/>
          </p:nvPr>
        </p:nvSpPr>
        <p:spPr>
          <a:xfrm>
            <a:off x="685800" y="6248400"/>
            <a:ext cx="3276600"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3017744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TX CPC’s and transitional courses in NY, TN, CA, WV</a:t>
            </a:r>
            <a:endParaRPr lang="en-US" sz="2400" b="1" dirty="0"/>
          </a:p>
        </p:txBody>
      </p:sp>
      <p:sp>
        <p:nvSpPr>
          <p:cNvPr id="3" name="Content Placeholder 2"/>
          <p:cNvSpPr>
            <a:spLocks noGrp="1"/>
          </p:cNvSpPr>
          <p:nvPr>
            <p:ph idx="1"/>
          </p:nvPr>
        </p:nvSpPr>
        <p:spPr/>
        <p:txBody>
          <a:bodyPr>
            <a:normAutofit fontScale="85000" lnSpcReduction="20000"/>
          </a:bodyPr>
          <a:lstStyle/>
          <a:p>
            <a:r>
              <a:rPr lang="en-US" b="1" dirty="0" smtClean="0"/>
              <a:t>Similarities</a:t>
            </a:r>
          </a:p>
          <a:p>
            <a:pPr marL="0" indent="0">
              <a:buNone/>
            </a:pPr>
            <a:r>
              <a:rPr lang="en-US" dirty="0"/>
              <a:t> </a:t>
            </a:r>
            <a:r>
              <a:rPr lang="en-US" dirty="0" smtClean="0"/>
              <a:t>     1.  Courses offered in mathematics and/or English </a:t>
            </a:r>
          </a:p>
          <a:p>
            <a:pPr marL="0" indent="0">
              <a:buNone/>
            </a:pPr>
            <a:r>
              <a:rPr lang="en-US" dirty="0"/>
              <a:t> </a:t>
            </a:r>
            <a:r>
              <a:rPr lang="en-US" dirty="0" smtClean="0"/>
              <a:t>      2.  Student placement determined by state-adopted tests (although local option in TX)</a:t>
            </a:r>
          </a:p>
          <a:p>
            <a:pPr marL="0" indent="0">
              <a:buNone/>
            </a:pPr>
            <a:r>
              <a:rPr lang="en-US" dirty="0" smtClean="0"/>
              <a:t>       3.  Transitional courses may meet high school graduation requirement</a:t>
            </a:r>
          </a:p>
          <a:p>
            <a:pPr marL="0" indent="0">
              <a:buNone/>
            </a:pPr>
            <a:r>
              <a:rPr lang="en-US" dirty="0"/>
              <a:t> </a:t>
            </a:r>
            <a:r>
              <a:rPr lang="en-US" dirty="0" smtClean="0"/>
              <a:t>      4.  Leadership for offering and design of courses by school districts with college partners</a:t>
            </a:r>
          </a:p>
          <a:p>
            <a:r>
              <a:rPr lang="en-US" b="1" dirty="0" smtClean="0"/>
              <a:t>Notable about TX CPC’s</a:t>
            </a:r>
          </a:p>
          <a:p>
            <a:pPr marL="0" indent="0">
              <a:buNone/>
            </a:pPr>
            <a:r>
              <a:rPr lang="en-US" dirty="0" smtClean="0"/>
              <a:t>       1.  TX College and Career Readiness Standards</a:t>
            </a:r>
          </a:p>
          <a:p>
            <a:pPr marL="0" indent="0">
              <a:buNone/>
            </a:pPr>
            <a:r>
              <a:rPr lang="en-US" dirty="0"/>
              <a:t> </a:t>
            </a:r>
            <a:r>
              <a:rPr lang="en-US" dirty="0" smtClean="0"/>
              <a:t>      2.  Enrollment a choice of the student</a:t>
            </a:r>
          </a:p>
          <a:p>
            <a:pPr marL="0" indent="0">
              <a:buNone/>
            </a:pPr>
            <a:r>
              <a:rPr lang="en-US" dirty="0"/>
              <a:t> </a:t>
            </a:r>
            <a:r>
              <a:rPr lang="en-US" dirty="0" smtClean="0"/>
              <a:t>      3.  Extent of local control over curriculum and implementation</a:t>
            </a: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22</a:t>
            </a:fld>
            <a:endParaRPr lang="en-US" dirty="0"/>
          </a:p>
        </p:txBody>
      </p:sp>
      <p:sp>
        <p:nvSpPr>
          <p:cNvPr id="5" name="Text Placeholder 4"/>
          <p:cNvSpPr>
            <a:spLocks noGrp="1"/>
          </p:cNvSpPr>
          <p:nvPr>
            <p:ph type="body" sz="quarter" idx="13"/>
          </p:nvPr>
        </p:nvSpPr>
        <p:spPr>
          <a:xfrm>
            <a:off x="866440" y="6051259"/>
            <a:ext cx="2943559"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150844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be learned from one year of TX CPC experience?</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54" y="2257588"/>
            <a:ext cx="2636716" cy="302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403432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610910"/>
            <a:ext cx="5917677" cy="2554758"/>
          </a:xfrm>
        </p:spPr>
        <p:txBody>
          <a:bodyPr/>
          <a:lstStyle/>
          <a:p>
            <a:pPr algn="ctr"/>
            <a:r>
              <a:rPr lang="en-US" dirty="0" smtClean="0">
                <a:solidFill>
                  <a:schemeClr val="tx1"/>
                </a:solidFill>
                <a:latin typeface="Aharoni" panose="02010803020104030203" pitchFamily="2" charset="-79"/>
                <a:cs typeface="Aharoni" panose="02010803020104030203" pitchFamily="2" charset="-79"/>
              </a:rPr>
              <a:t>Region One Consortium</a:t>
            </a:r>
            <a:endParaRPr lang="en-US" dirty="0">
              <a:solidFill>
                <a:schemeClr val="tx1"/>
              </a:solidFill>
              <a:latin typeface="Aharoni" panose="02010803020104030203" pitchFamily="2" charset="-79"/>
              <a:cs typeface="Aharoni" panose="02010803020104030203" pitchFamily="2" charset="-79"/>
            </a:endParaRPr>
          </a:p>
        </p:txBody>
      </p:sp>
      <p:pic>
        <p:nvPicPr>
          <p:cNvPr id="5" name="Picture 18" descr="http://portal.utpa.edu/portal/page/portal/B1B7329B1C7E261FE044000E7F4F739C"/>
          <p:cNvPicPr>
            <a:picLocks noChangeAspect="1" noChangeArrowheads="1"/>
          </p:cNvPicPr>
          <p:nvPr/>
        </p:nvPicPr>
        <p:blipFill>
          <a:blip r:embed="rId3" cstate="print"/>
          <a:srcRect/>
          <a:stretch>
            <a:fillRect/>
          </a:stretch>
        </p:blipFill>
        <p:spPr bwMode="auto">
          <a:xfrm>
            <a:off x="564641" y="1244617"/>
            <a:ext cx="2212605" cy="2031983"/>
          </a:xfrm>
          <a:prstGeom prst="rect">
            <a:avLst/>
          </a:prstGeom>
          <a:noFill/>
        </p:spPr>
      </p:pic>
      <p:pic>
        <p:nvPicPr>
          <p:cNvPr id="6" name="Picture 5" descr="Texas Southmost College Logo">
            <a:hlinkClick r:id="rId4" tooltip="&quot;Texas Southmost College&quot; "/>
          </p:cNvPr>
          <p:cNvPicPr/>
          <p:nvPr/>
        </p:nvPicPr>
        <p:blipFill>
          <a:blip r:embed="rId5" r:link="rId6" cstate="print"/>
          <a:srcRect/>
          <a:stretch>
            <a:fillRect/>
          </a:stretch>
        </p:blipFill>
        <p:spPr bwMode="auto">
          <a:xfrm>
            <a:off x="725749" y="4306402"/>
            <a:ext cx="1788851" cy="1035981"/>
          </a:xfrm>
          <a:prstGeom prst="rect">
            <a:avLst/>
          </a:prstGeom>
          <a:noFill/>
          <a:ln w="9525">
            <a:noFill/>
            <a:miter lim="800000"/>
            <a:headEnd/>
            <a:tailEnd/>
          </a:ln>
        </p:spPr>
      </p:pic>
      <p:pic>
        <p:nvPicPr>
          <p:cNvPr id="7" name="Picture 13" descr="UTB">
            <a:hlinkClick r:id="rId7"/>
          </p:cNvPr>
          <p:cNvPicPr>
            <a:picLocks noChangeAspect="1" noChangeArrowheads="1"/>
          </p:cNvPicPr>
          <p:nvPr/>
        </p:nvPicPr>
        <p:blipFill>
          <a:blip r:embed="rId8" cstate="print"/>
          <a:srcRect/>
          <a:stretch>
            <a:fillRect/>
          </a:stretch>
        </p:blipFill>
        <p:spPr bwMode="auto">
          <a:xfrm>
            <a:off x="6613694" y="4306402"/>
            <a:ext cx="1873081" cy="1332398"/>
          </a:xfrm>
          <a:prstGeom prst="rect">
            <a:avLst/>
          </a:prstGeom>
          <a:noFill/>
        </p:spPr>
      </p:pic>
      <p:pic>
        <p:nvPicPr>
          <p:cNvPr id="8" name="Picture 1" descr="RGV Focus Logo_JPEG (2)"/>
          <p:cNvPicPr>
            <a:picLocks noChangeAspect="1" noChangeArrowheads="1"/>
          </p:cNvPicPr>
          <p:nvPr/>
        </p:nvPicPr>
        <p:blipFill>
          <a:blip r:embed="rId9" cstate="print"/>
          <a:srcRect/>
          <a:stretch>
            <a:fillRect/>
          </a:stretch>
        </p:blipFill>
        <p:spPr bwMode="auto">
          <a:xfrm>
            <a:off x="2668427" y="673357"/>
            <a:ext cx="3316481" cy="1142519"/>
          </a:xfrm>
          <a:prstGeom prst="rect">
            <a:avLst/>
          </a:prstGeom>
          <a:noFill/>
        </p:spPr>
      </p:pic>
      <p:pic>
        <p:nvPicPr>
          <p:cNvPr id="9" name="Picture 8" descr="http://t2.gstatic.com/images?q=tbn:ANd9GcSUNGo-bDsX6q7lm2eN4MmEl6F59_Q7GuuS71PZoTfSom6HLnGj">
            <a:hlinkClick r:id="rId10"/>
          </p:cNvPr>
          <p:cNvPicPr>
            <a:picLocks noChangeAspect="1" noChangeArrowheads="1"/>
          </p:cNvPicPr>
          <p:nvPr/>
        </p:nvPicPr>
        <p:blipFill>
          <a:blip r:embed="rId11" cstate="print"/>
          <a:srcRect/>
          <a:stretch>
            <a:fillRect/>
          </a:stretch>
        </p:blipFill>
        <p:spPr bwMode="auto">
          <a:xfrm>
            <a:off x="6008677" y="1378743"/>
            <a:ext cx="2477576" cy="1037125"/>
          </a:xfrm>
          <a:prstGeom prst="rect">
            <a:avLst/>
          </a:prstGeom>
          <a:noFill/>
        </p:spPr>
      </p:pic>
      <p:pic>
        <p:nvPicPr>
          <p:cNvPr id="10" name="Picture 14" descr="http://www.valleycentral.com/uploadedimages/kgbt/news/Stories/TSTC%20Logo%20New%20400.jpg?w=204&amp;h=153&amp;aspect=nostretch"/>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77891" y="4104311"/>
            <a:ext cx="2452385" cy="1839289"/>
          </a:xfrm>
          <a:prstGeom prst="rect">
            <a:avLst/>
          </a:prstGeom>
          <a:noFill/>
        </p:spPr>
      </p:pic>
      <p:sp>
        <p:nvSpPr>
          <p:cNvPr id="11" name="Slide Number Placeholder 10"/>
          <p:cNvSpPr>
            <a:spLocks noGrp="1"/>
          </p:cNvSpPr>
          <p:nvPr>
            <p:ph type="sldNum" sz="quarter" idx="4"/>
          </p:nvPr>
        </p:nvSpPr>
        <p:spPr/>
        <p:txBody>
          <a:bodyPr/>
          <a:lstStyle/>
          <a:p>
            <a:fld id="{A79836AA-2E5C-4B78-BCFE-529AC8470618}" type="slidenum">
              <a:rPr lang="en-US" smtClean="0"/>
              <a:pPr/>
              <a:t>24</a:t>
            </a:fld>
            <a:endParaRPr lang="en-US" dirty="0"/>
          </a:p>
        </p:txBody>
      </p:sp>
    </p:spTree>
    <p:extLst>
      <p:ext uri="{BB962C8B-B14F-4D97-AF65-F5344CB8AC3E}">
        <p14:creationId xmlns:p14="http://schemas.microsoft.com/office/powerpoint/2010/main" val="22343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 Goals</a:t>
            </a:r>
            <a:endParaRPr lang="en-US" b="1" dirty="0"/>
          </a:p>
        </p:txBody>
      </p:sp>
      <p:sp>
        <p:nvSpPr>
          <p:cNvPr id="3" name="Content Placeholder 2"/>
          <p:cNvSpPr>
            <a:spLocks noGrp="1"/>
          </p:cNvSpPr>
          <p:nvPr>
            <p:ph idx="1"/>
          </p:nvPr>
        </p:nvSpPr>
        <p:spPr>
          <a:xfrm>
            <a:off x="1219200" y="2397150"/>
            <a:ext cx="6343650" cy="3543299"/>
          </a:xfrm>
        </p:spPr>
        <p:txBody>
          <a:bodyPr>
            <a:normAutofit fontScale="92500" lnSpcReduction="10000"/>
          </a:bodyPr>
          <a:lstStyle/>
          <a:p>
            <a:pPr marL="133350" indent="-133350"/>
            <a:r>
              <a:rPr lang="en-US" sz="2700" dirty="0"/>
              <a:t> Collaboratively create two </a:t>
            </a:r>
            <a:r>
              <a:rPr lang="en-US" sz="2700" dirty="0" smtClean="0"/>
              <a:t>two-semester online courses </a:t>
            </a:r>
            <a:r>
              <a:rPr lang="en-US" sz="2700" dirty="0"/>
              <a:t>providing an opportunity for students to demonstrate college readiness in mathematics and/or English Language Arts while still in high school   </a:t>
            </a:r>
          </a:p>
          <a:p>
            <a:pPr marL="133350" indent="-133350"/>
            <a:r>
              <a:rPr lang="en-US" sz="2700" dirty="0" smtClean="0"/>
              <a:t>Ensure </a:t>
            </a:r>
            <a:r>
              <a:rPr lang="en-US" sz="2700" dirty="0"/>
              <a:t>students are able to begin taking credit bearing courses their first year of college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533401"/>
            <a:ext cx="1524000" cy="1524000"/>
          </a:xfrm>
          <a:prstGeom prst="rect">
            <a:avLst/>
          </a:prstGeom>
        </p:spPr>
      </p:pic>
      <p:sp>
        <p:nvSpPr>
          <p:cNvPr id="7" name="Slide Number Placeholder 6"/>
          <p:cNvSpPr>
            <a:spLocks noGrp="1"/>
          </p:cNvSpPr>
          <p:nvPr>
            <p:ph type="sldNum" sz="quarter" idx="12"/>
          </p:nvPr>
        </p:nvSpPr>
        <p:spPr/>
        <p:txBody>
          <a:bodyPr/>
          <a:lstStyle/>
          <a:p>
            <a:fld id="{10418569-7E30-427A-B0AC-AC930D968A95}"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4275422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64970" y="1371600"/>
            <a:ext cx="7620000" cy="2914310"/>
          </a:xfrm>
          <a:prstGeom prst="rect">
            <a:avLst/>
          </a:prstGeom>
        </p:spPr>
        <p:txBody>
          <a:bodyPr wrap="square" lIns="68567" tIns="34283" rIns="68567" bIns="34283">
            <a:spAutoFit/>
          </a:bodyPr>
          <a:lstStyle/>
          <a:p>
            <a:pPr algn="ctr" defTabSz="685667"/>
            <a:endParaRPr lang="en-US" sz="450" b="1" i="1" dirty="0">
              <a:solidFill>
                <a:prstClr val="black"/>
              </a:solidFill>
              <a:latin typeface="Garamond" pitchFamily="18" charset="0"/>
            </a:endParaRPr>
          </a:p>
          <a:p>
            <a:pPr algn="ctr" defTabSz="685667"/>
            <a:endParaRPr lang="en-US" sz="2025" b="1" i="1" dirty="0">
              <a:solidFill>
                <a:srgbClr val="933B30"/>
              </a:solidFill>
              <a:latin typeface="Garamond" panose="02020404030301010803" pitchFamily="18" charset="0"/>
            </a:endParaRPr>
          </a:p>
          <a:p>
            <a:pPr algn="ctr" defTabSz="685667"/>
            <a:r>
              <a:rPr lang="en-US" sz="2288" b="1" i="1" dirty="0">
                <a:solidFill>
                  <a:srgbClr val="933B30"/>
                </a:solidFill>
                <a:latin typeface="Garamond" panose="02020404030301010803" pitchFamily="18" charset="0"/>
              </a:rPr>
              <a:t>Signing Ceremony for the HB 5 College Prep Courses</a:t>
            </a:r>
          </a:p>
          <a:p>
            <a:pPr algn="ctr" defTabSz="685667"/>
            <a:r>
              <a:rPr lang="en-US" b="1" dirty="0">
                <a:solidFill>
                  <a:prstClr val="black"/>
                </a:solidFill>
                <a:latin typeface="Garamond" panose="02020404030301010803" pitchFamily="18" charset="0"/>
              </a:rPr>
              <a:t>Friday,  August 22, 2014</a:t>
            </a:r>
          </a:p>
          <a:p>
            <a:pPr algn="ctr" defTabSz="685667"/>
            <a:r>
              <a:rPr lang="en-US" b="1" dirty="0">
                <a:solidFill>
                  <a:prstClr val="black"/>
                </a:solidFill>
                <a:latin typeface="Garamond" panose="02020404030301010803" pitchFamily="18" charset="0"/>
              </a:rPr>
              <a:t>10:00 AM</a:t>
            </a:r>
          </a:p>
          <a:p>
            <a:pPr algn="ctr" defTabSz="685667"/>
            <a:endParaRPr lang="en-US" sz="2025" b="1" i="1" dirty="0">
              <a:solidFill>
                <a:prstClr val="black"/>
              </a:solidFill>
              <a:latin typeface="Garamond" panose="02020404030301010803" pitchFamily="18" charset="0"/>
            </a:endParaRPr>
          </a:p>
          <a:p>
            <a:pPr algn="ctr" defTabSz="685667"/>
            <a:r>
              <a:rPr lang="en-US" sz="1350" b="1" dirty="0">
                <a:solidFill>
                  <a:prstClr val="black"/>
                </a:solidFill>
                <a:latin typeface="Garamond" panose="02020404030301010803" pitchFamily="18" charset="0"/>
              </a:rPr>
              <a:t>South Texas College</a:t>
            </a:r>
          </a:p>
          <a:p>
            <a:pPr algn="ctr" defTabSz="685667"/>
            <a:r>
              <a:rPr lang="en-US" sz="1350" b="1" dirty="0">
                <a:solidFill>
                  <a:prstClr val="black"/>
                </a:solidFill>
                <a:latin typeface="Garamond" panose="02020404030301010803" pitchFamily="18" charset="0"/>
              </a:rPr>
              <a:t>Mid-Valley Campus</a:t>
            </a:r>
          </a:p>
          <a:p>
            <a:pPr algn="ctr" defTabSz="685667"/>
            <a:r>
              <a:rPr lang="en-US" sz="1350" b="1" dirty="0">
                <a:solidFill>
                  <a:prstClr val="black"/>
                </a:solidFill>
                <a:latin typeface="Garamond" panose="02020404030301010803" pitchFamily="18" charset="0"/>
              </a:rPr>
              <a:t> 400 N. Border</a:t>
            </a:r>
          </a:p>
          <a:p>
            <a:pPr algn="ctr" defTabSz="685667"/>
            <a:r>
              <a:rPr lang="en-US" sz="1350" b="1" dirty="0">
                <a:solidFill>
                  <a:prstClr val="black"/>
                </a:solidFill>
                <a:latin typeface="Garamond" panose="02020404030301010803" pitchFamily="18" charset="0"/>
              </a:rPr>
              <a:t> Weslaco, Texas 78596</a:t>
            </a:r>
          </a:p>
          <a:p>
            <a:pPr algn="ctr" defTabSz="685667"/>
            <a:endParaRPr lang="en-US" sz="1350" b="1" dirty="0">
              <a:solidFill>
                <a:prstClr val="black"/>
              </a:solidFill>
              <a:latin typeface="Garamond" panose="02020404030301010803" pitchFamily="18" charset="0"/>
            </a:endParaRPr>
          </a:p>
          <a:p>
            <a:pPr algn="ctr" defTabSz="685667"/>
            <a:r>
              <a:rPr lang="en-US" sz="1350" b="1" dirty="0">
                <a:solidFill>
                  <a:prstClr val="black"/>
                </a:solidFill>
                <a:latin typeface="Garamond" panose="02020404030301010803" pitchFamily="18" charset="0"/>
              </a:rPr>
              <a:t>All School District ISDs present signed the MOU </a:t>
            </a:r>
          </a:p>
        </p:txBody>
      </p:sp>
      <p:sp>
        <p:nvSpPr>
          <p:cNvPr id="3" name="Rectangle 2"/>
          <p:cNvSpPr/>
          <p:nvPr/>
        </p:nvSpPr>
        <p:spPr>
          <a:xfrm>
            <a:off x="1200150" y="969706"/>
            <a:ext cx="5488706" cy="530900"/>
          </a:xfrm>
          <a:prstGeom prst="rect">
            <a:avLst/>
          </a:prstGeom>
        </p:spPr>
        <p:txBody>
          <a:bodyPr wrap="square" lIns="68567" tIns="34283" rIns="68567" bIns="34283">
            <a:spAutoFit/>
          </a:bodyPr>
          <a:lstStyle/>
          <a:p>
            <a:pPr algn="ctr" defTabSz="685667"/>
            <a:r>
              <a:rPr lang="en-US" sz="3000" b="1" dirty="0">
                <a:solidFill>
                  <a:prstClr val="white"/>
                </a:solidFill>
                <a:latin typeface="Garamond" panose="02020404030301010803" pitchFamily="18" charset="0"/>
              </a:rPr>
              <a:t>You’re Invited … Save the Date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90" y="5360052"/>
            <a:ext cx="1012253" cy="49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299" y="5387733"/>
            <a:ext cx="504934"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921" y="5426702"/>
            <a:ext cx="595347" cy="443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115" y="5429265"/>
            <a:ext cx="896540" cy="379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1" y="5285134"/>
            <a:ext cx="877490" cy="658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098" y="5429251"/>
            <a:ext cx="400050" cy="452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5228" y="5440017"/>
            <a:ext cx="1539484" cy="416418"/>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6908490" y="5804543"/>
                <a:ext cx="1145442" cy="2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825" i="1">
                          <a:latin typeface="Cambria Math"/>
                        </a:rPr>
                        <m:t>© 2014 </m:t>
                      </m:r>
                      <m:r>
                        <a:rPr lang="en-US" sz="825" i="1">
                          <a:latin typeface="Cambria Math"/>
                        </a:rPr>
                        <m:t>𝑅𝐺𝑉</m:t>
                      </m:r>
                      <m:r>
                        <a:rPr lang="en-US" sz="825" i="1">
                          <a:latin typeface="Cambria Math"/>
                        </a:rPr>
                        <m:t> </m:t>
                      </m:r>
                      <m:r>
                        <a:rPr lang="en-US" sz="825" i="1">
                          <a:latin typeface="Cambria Math"/>
                        </a:rPr>
                        <m:t>𝐹𝑂𝐶𝑈𝑆</m:t>
                      </m:r>
                    </m:oMath>
                  </m:oMathPara>
                </a14:m>
                <a:endParaRPr lang="en-US" sz="825" dirty="0"/>
              </a:p>
            </p:txBody>
          </p:sp>
        </mc:Choice>
        <mc:Fallback xmlns="">
          <p:sp>
            <p:nvSpPr>
              <p:cNvPr id="12" name="TextBox 11"/>
              <p:cNvSpPr txBox="1">
                <a:spLocks noRot="1" noChangeAspect="1" noMove="1" noResize="1" noEditPoints="1" noAdjustHandles="1" noChangeArrowheads="1" noChangeShapeType="1" noTextEdit="1"/>
              </p:cNvSpPr>
              <p:nvPr/>
            </p:nvSpPr>
            <p:spPr>
              <a:xfrm>
                <a:off x="9211320" y="6596390"/>
                <a:ext cx="1456681" cy="261610"/>
              </a:xfrm>
              <a:prstGeom prst="rect">
                <a:avLst/>
              </a:prstGeom>
              <a:blipFill rotWithShape="0">
                <a:blip r:embed="rId9"/>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0418569-7E30-427A-B0AC-AC930D968A95}"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http://untavatar.org</a:t>
            </a:r>
            <a:endParaRPr lang="en-US"/>
          </a:p>
        </p:txBody>
      </p:sp>
    </p:spTree>
    <p:extLst>
      <p:ext uri="{BB962C8B-B14F-4D97-AF65-F5344CB8AC3E}">
        <p14:creationId xmlns:p14="http://schemas.microsoft.com/office/powerpoint/2010/main" val="280980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CPC Status by Region, 2/2015</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28" y="2213337"/>
            <a:ext cx="6050051" cy="3675406"/>
          </a:xfrm>
          <a:prstGeom prst="rect">
            <a:avLst/>
          </a:prstGeom>
        </p:spPr>
      </p:pic>
      <p:sp>
        <p:nvSpPr>
          <p:cNvPr id="3" name="Footer Placeholder 2"/>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186276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Statewide draw</a:t>
            </a:r>
            <a:endParaRPr lang="en-US" dirty="0"/>
          </a:p>
        </p:txBody>
      </p:sp>
      <p:sp>
        <p:nvSpPr>
          <p:cNvPr id="3" name="Content Placeholder 2"/>
          <p:cNvSpPr>
            <a:spLocks noGrp="1"/>
          </p:cNvSpPr>
          <p:nvPr>
            <p:ph idx="1"/>
          </p:nvPr>
        </p:nvSpPr>
        <p:spPr/>
        <p:txBody>
          <a:bodyPr>
            <a:normAutofit/>
          </a:bodyPr>
          <a:lstStyle/>
          <a:p>
            <a:r>
              <a:rPr lang="en-US" sz="2800" dirty="0" smtClean="0"/>
              <a:t>What happens to a student who successfully completes a CPC but wants to enroll in a college not included in the local partnership?</a:t>
            </a:r>
          </a:p>
        </p:txBody>
      </p:sp>
      <p:sp>
        <p:nvSpPr>
          <p:cNvPr id="4" name="Slide Number Placeholder 3"/>
          <p:cNvSpPr>
            <a:spLocks noGrp="1"/>
          </p:cNvSpPr>
          <p:nvPr>
            <p:ph type="sldNum" sz="quarter" idx="12"/>
          </p:nvPr>
        </p:nvSpPr>
        <p:spPr/>
        <p:txBody>
          <a:bodyPr/>
          <a:lstStyle/>
          <a:p>
            <a:fld id="{A79836AA-2E5C-4B78-BCFE-529AC8470618}" type="slidenum">
              <a:rPr lang="en-US" smtClean="0"/>
              <a:pPr/>
              <a:t>28</a:t>
            </a:fld>
            <a:endParaRPr lang="en-US" dirty="0"/>
          </a:p>
        </p:txBody>
      </p:sp>
      <p:sp>
        <p:nvSpPr>
          <p:cNvPr id="5" name="Text Placeholder 4"/>
          <p:cNvSpPr>
            <a:spLocks noGrp="1"/>
          </p:cNvSpPr>
          <p:nvPr>
            <p:ph type="body" sz="quarter" idx="13"/>
          </p:nvPr>
        </p:nvSpPr>
        <p:spPr>
          <a:xfrm>
            <a:off x="532356" y="6223990"/>
            <a:ext cx="3430044" cy="557810"/>
          </a:xfrm>
        </p:spPr>
        <p:txBody>
          <a:bodyPr>
            <a:normAutofit/>
          </a:bodyPr>
          <a:lstStyle/>
          <a:p>
            <a:endParaRPr lang="en-US" dirty="0"/>
          </a:p>
        </p:txBody>
      </p:sp>
    </p:spTree>
    <p:extLst>
      <p:ext uri="{BB962C8B-B14F-4D97-AF65-F5344CB8AC3E}">
        <p14:creationId xmlns:p14="http://schemas.microsoft.com/office/powerpoint/2010/main" val="2251528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Horizontal alignment</a:t>
            </a:r>
            <a:endParaRPr lang="en-US" dirty="0"/>
          </a:p>
        </p:txBody>
      </p:sp>
      <p:sp>
        <p:nvSpPr>
          <p:cNvPr id="3" name="Content Placeholder 2"/>
          <p:cNvSpPr>
            <a:spLocks noGrp="1"/>
          </p:cNvSpPr>
          <p:nvPr>
            <p:ph idx="1"/>
          </p:nvPr>
        </p:nvSpPr>
        <p:spPr/>
        <p:txBody>
          <a:bodyPr/>
          <a:lstStyle/>
          <a:p>
            <a:r>
              <a:rPr lang="en-US" dirty="0" smtClean="0"/>
              <a:t>How can receiving colleges be sure CPC’s completed by entering students are of equal rigor and provided common content knowledge?</a:t>
            </a:r>
          </a:p>
          <a:p>
            <a:r>
              <a:rPr lang="en-US" dirty="0" smtClean="0"/>
              <a:t>How can receiving colleges be sure that assessments and criteria used in grading the entering students were equal and applied fairly?</a:t>
            </a:r>
          </a:p>
          <a:p>
            <a:r>
              <a:rPr lang="en-US" dirty="0" smtClean="0"/>
              <a:t>How can receiving colleges be sure that the teachers assigned to the transitional courses were well qualified?</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29</a:t>
            </a:fld>
            <a:endParaRPr lang="en-US" dirty="0"/>
          </a:p>
        </p:txBody>
      </p:sp>
      <p:sp>
        <p:nvSpPr>
          <p:cNvPr id="5" name="Text Placeholder 4"/>
          <p:cNvSpPr>
            <a:spLocks noGrp="1"/>
          </p:cNvSpPr>
          <p:nvPr>
            <p:ph type="body" sz="quarter" idx="13"/>
          </p:nvPr>
        </p:nvSpPr>
        <p:spPr>
          <a:xfrm>
            <a:off x="1295400" y="6172200"/>
            <a:ext cx="3124200" cy="228600"/>
          </a:xfrm>
        </p:spPr>
        <p:txBody>
          <a:bodyPr>
            <a:normAutofit fontScale="62500" lnSpcReduction="20000"/>
          </a:bodyPr>
          <a:lstStyle/>
          <a:p>
            <a:endParaRPr lang="en-US"/>
          </a:p>
        </p:txBody>
      </p:sp>
    </p:spTree>
    <p:extLst>
      <p:ext uri="{BB962C8B-B14F-4D97-AF65-F5344CB8AC3E}">
        <p14:creationId xmlns:p14="http://schemas.microsoft.com/office/powerpoint/2010/main" val="261853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Overview</a:t>
            </a:r>
            <a:endParaRPr lang="en-US" b="1" dirty="0"/>
          </a:p>
        </p:txBody>
      </p:sp>
      <p:sp>
        <p:nvSpPr>
          <p:cNvPr id="3" name="Content Placeholder 2"/>
          <p:cNvSpPr>
            <a:spLocks noGrp="1"/>
          </p:cNvSpPr>
          <p:nvPr>
            <p:ph idx="1"/>
          </p:nvPr>
        </p:nvSpPr>
        <p:spPr/>
        <p:txBody>
          <a:bodyPr>
            <a:normAutofit fontScale="85000" lnSpcReduction="10000"/>
          </a:bodyPr>
          <a:lstStyle/>
          <a:p>
            <a:pPr>
              <a:buFont typeface="+mj-lt"/>
              <a:buAutoNum type="arabicPeriod"/>
            </a:pPr>
            <a:r>
              <a:rPr lang="en-US" sz="2800" b="1" dirty="0" smtClean="0"/>
              <a:t>What is AVATAR and why is it needed?</a:t>
            </a:r>
          </a:p>
          <a:p>
            <a:pPr>
              <a:buFont typeface="+mj-lt"/>
              <a:buAutoNum type="arabicPeriod"/>
            </a:pPr>
            <a:r>
              <a:rPr lang="en-US" sz="2800" b="1" dirty="0" smtClean="0"/>
              <a:t>What is the AVATAR College Preparatory Course (CPC) Project? </a:t>
            </a:r>
          </a:p>
          <a:p>
            <a:pPr>
              <a:buFont typeface="+mj-lt"/>
              <a:buAutoNum type="arabicPeriod"/>
            </a:pPr>
            <a:r>
              <a:rPr lang="en-US" sz="2800" b="1" dirty="0" smtClean="0"/>
              <a:t>How does AVATAR CPC compare with national trends in transitional course offering?</a:t>
            </a:r>
          </a:p>
          <a:p>
            <a:pPr>
              <a:buFont typeface="+mj-lt"/>
              <a:buAutoNum type="arabicPeriod"/>
            </a:pPr>
            <a:r>
              <a:rPr lang="en-US" sz="2800" b="1" dirty="0" smtClean="0"/>
              <a:t>What can we learn from one year of Texas transitional course experience?</a:t>
            </a: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sp>
        <p:nvSpPr>
          <p:cNvPr id="5" name="Text Placeholder 4"/>
          <p:cNvSpPr>
            <a:spLocks noGrp="1"/>
          </p:cNvSpPr>
          <p:nvPr>
            <p:ph type="body" sz="quarter" idx="13"/>
          </p:nvPr>
        </p:nvSpPr>
        <p:spPr>
          <a:xfrm>
            <a:off x="914400" y="6172200"/>
            <a:ext cx="3048000" cy="277812"/>
          </a:xfrm>
        </p:spPr>
        <p:txBody>
          <a:bodyPr>
            <a:normAutofit fontScale="85000" lnSpcReduction="20000"/>
          </a:bodyPr>
          <a:lstStyle/>
          <a:p>
            <a:endParaRPr lang="en-US" dirty="0"/>
          </a:p>
        </p:txBody>
      </p:sp>
    </p:spTree>
    <p:extLst>
      <p:ext uri="{BB962C8B-B14F-4D97-AF65-F5344CB8AC3E}">
        <p14:creationId xmlns:p14="http://schemas.microsoft.com/office/powerpoint/2010/main" val="3492331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TSI exemption?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HB5 specified exemption from the TSI for one year after CPC completion.  This precludes students other than high school seniors from taking CPC’s.  Is this right?  What if a senior delays starting college for a good reason?  What if a junior wants to be college ready?</a:t>
            </a:r>
          </a:p>
          <a:p>
            <a:r>
              <a:rPr lang="en-US" dirty="0" smtClean="0"/>
              <a:t>Some colleges agree to an MOU that requires the passing the TSI for CPC completion.  Others agree to performance measures other than the TSI.  Is this fair?  Is it right?  What is college readiness anyway?</a:t>
            </a:r>
          </a:p>
          <a:p>
            <a:r>
              <a:rPr lang="en-US" dirty="0" smtClean="0"/>
              <a:t>What if a student enrolled in a CPC independently passes the TSI?  Should he/she be allowed to drop?</a:t>
            </a:r>
          </a:p>
          <a:p>
            <a:r>
              <a:rPr lang="en-US" dirty="0" smtClean="0"/>
              <a:t>Is the goal of a CPC college readiness or test prep?</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sp>
        <p:nvSpPr>
          <p:cNvPr id="5" name="Text Placeholder 4"/>
          <p:cNvSpPr>
            <a:spLocks noGrp="1"/>
          </p:cNvSpPr>
          <p:nvPr>
            <p:ph type="body" sz="quarter" idx="13"/>
          </p:nvPr>
        </p:nvSpPr>
        <p:spPr>
          <a:xfrm>
            <a:off x="532356" y="6223990"/>
            <a:ext cx="3049044" cy="253010"/>
          </a:xfrm>
        </p:spPr>
        <p:txBody>
          <a:bodyPr>
            <a:normAutofit fontScale="70000" lnSpcReduction="20000"/>
          </a:bodyPr>
          <a:lstStyle/>
          <a:p>
            <a:endParaRPr lang="en-US" dirty="0"/>
          </a:p>
        </p:txBody>
      </p:sp>
    </p:spTree>
    <p:extLst>
      <p:ext uri="{BB962C8B-B14F-4D97-AF65-F5344CB8AC3E}">
        <p14:creationId xmlns:p14="http://schemas.microsoft.com/office/powerpoint/2010/main" val="3406471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Data sharing </a:t>
            </a:r>
            <a:endParaRPr lang="en-US" dirty="0"/>
          </a:p>
        </p:txBody>
      </p:sp>
      <p:sp>
        <p:nvSpPr>
          <p:cNvPr id="3" name="Content Placeholder 2"/>
          <p:cNvSpPr>
            <a:spLocks noGrp="1"/>
          </p:cNvSpPr>
          <p:nvPr>
            <p:ph idx="1"/>
          </p:nvPr>
        </p:nvSpPr>
        <p:spPr/>
        <p:txBody>
          <a:bodyPr>
            <a:normAutofit/>
          </a:bodyPr>
          <a:lstStyle/>
          <a:p>
            <a:r>
              <a:rPr lang="en-US" dirty="0"/>
              <a:t>Some colleges have sought contact information for students enrolled in </a:t>
            </a:r>
            <a:r>
              <a:rPr lang="en-US" dirty="0" smtClean="0"/>
              <a:t>CPC’s </a:t>
            </a:r>
            <a:r>
              <a:rPr lang="en-US" dirty="0"/>
              <a:t>for recruitment but were not provided this </a:t>
            </a:r>
            <a:r>
              <a:rPr lang="en-US" dirty="0" smtClean="0"/>
              <a:t>information due to FERPA.</a:t>
            </a:r>
            <a:endParaRPr lang="en-US" dirty="0"/>
          </a:p>
          <a:p>
            <a:r>
              <a:rPr lang="en-US" dirty="0" smtClean="0"/>
              <a:t>HB 5 specified partnership evaluation of CPC’s over time.  This requires knowledge of student enrollment and outcomes, but data sharing was typically not part of local MOUs.</a:t>
            </a:r>
          </a:p>
          <a:p>
            <a:r>
              <a:rPr lang="en-US" dirty="0" smtClean="0"/>
              <a:t>Through CPC numbers designated by the state, the TEA can track student enrollment. No other provision has been made for state level study of this phenomenon.</a:t>
            </a:r>
          </a:p>
        </p:txBody>
      </p:sp>
      <p:sp>
        <p:nvSpPr>
          <p:cNvPr id="4" name="Slide Number Placeholder 3"/>
          <p:cNvSpPr>
            <a:spLocks noGrp="1"/>
          </p:cNvSpPr>
          <p:nvPr>
            <p:ph type="sldNum" sz="quarter" idx="12"/>
          </p:nvPr>
        </p:nvSpPr>
        <p:spPr/>
        <p:txBody>
          <a:bodyPr/>
          <a:lstStyle/>
          <a:p>
            <a:fld id="{A79836AA-2E5C-4B78-BCFE-529AC8470618}" type="slidenum">
              <a:rPr lang="en-US" smtClean="0"/>
              <a:pPr/>
              <a:t>31</a:t>
            </a:fld>
            <a:endParaRPr lang="en-US" dirty="0"/>
          </a:p>
        </p:txBody>
      </p:sp>
      <p:sp>
        <p:nvSpPr>
          <p:cNvPr id="5" name="Text Placeholder 4"/>
          <p:cNvSpPr>
            <a:spLocks noGrp="1"/>
          </p:cNvSpPr>
          <p:nvPr>
            <p:ph type="body" sz="quarter" idx="13"/>
          </p:nvPr>
        </p:nvSpPr>
        <p:spPr>
          <a:xfrm>
            <a:off x="532356" y="6223990"/>
            <a:ext cx="3049044" cy="329210"/>
          </a:xfrm>
        </p:spPr>
        <p:txBody>
          <a:bodyPr>
            <a:normAutofit fontScale="92500" lnSpcReduction="10000"/>
          </a:bodyPr>
          <a:lstStyle/>
          <a:p>
            <a:endParaRPr lang="en-US"/>
          </a:p>
        </p:txBody>
      </p:sp>
    </p:spTree>
    <p:extLst>
      <p:ext uri="{BB962C8B-B14F-4D97-AF65-F5344CB8AC3E}">
        <p14:creationId xmlns:p14="http://schemas.microsoft.com/office/powerpoint/2010/main" val="1986653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 and Suggestions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43162"/>
            <a:ext cx="5334000" cy="2967038"/>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4171725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High School to College Partnerships </a:t>
            </a:r>
            <a:endParaRPr lang="en-US" dirty="0"/>
          </a:p>
        </p:txBody>
      </p:sp>
      <p:sp>
        <p:nvSpPr>
          <p:cNvPr id="3" name="Content Placeholder 2"/>
          <p:cNvSpPr>
            <a:spLocks noGrp="1"/>
          </p:cNvSpPr>
          <p:nvPr>
            <p:ph type="body" idx="1"/>
          </p:nvPr>
        </p:nvSpPr>
        <p:spPr/>
        <p:txBody>
          <a:bodyPr>
            <a:normAutofit/>
          </a:bodyPr>
          <a:lstStyle/>
          <a:p>
            <a:r>
              <a:rPr lang="en-US" dirty="0" smtClean="0"/>
              <a:t>Characteristics</a:t>
            </a:r>
          </a:p>
        </p:txBody>
      </p:sp>
      <p:sp>
        <p:nvSpPr>
          <p:cNvPr id="8" name="Text Placeholder 7"/>
          <p:cNvSpPr>
            <a:spLocks noGrp="1"/>
          </p:cNvSpPr>
          <p:nvPr>
            <p:ph type="body" sz="half" idx="15"/>
          </p:nvPr>
        </p:nvSpPr>
        <p:spPr/>
        <p:txBody>
          <a:bodyPr/>
          <a:lstStyle/>
          <a:p>
            <a:r>
              <a:rPr lang="en-US" dirty="0" smtClean="0"/>
              <a:t>Intense</a:t>
            </a:r>
          </a:p>
          <a:p>
            <a:r>
              <a:rPr lang="en-US" dirty="0" smtClean="0"/>
              <a:t>Require institutional commitment</a:t>
            </a:r>
          </a:p>
          <a:p>
            <a:r>
              <a:rPr lang="en-US" dirty="0" smtClean="0"/>
              <a:t>Involve a champion</a:t>
            </a:r>
          </a:p>
          <a:p>
            <a:r>
              <a:rPr lang="en-US" dirty="0" smtClean="0"/>
              <a:t>Provide dedicated resources</a:t>
            </a:r>
          </a:p>
          <a:p>
            <a:endParaRPr lang="en-US" dirty="0" smtClean="0"/>
          </a:p>
          <a:p>
            <a:endParaRPr lang="en-US" dirty="0"/>
          </a:p>
        </p:txBody>
      </p:sp>
      <p:sp>
        <p:nvSpPr>
          <p:cNvPr id="6" name="Text Placeholder 5"/>
          <p:cNvSpPr>
            <a:spLocks noGrp="1"/>
          </p:cNvSpPr>
          <p:nvPr>
            <p:ph type="body" sz="quarter" idx="3"/>
          </p:nvPr>
        </p:nvSpPr>
        <p:spPr/>
        <p:txBody>
          <a:bodyPr/>
          <a:lstStyle/>
          <a:p>
            <a:r>
              <a:rPr lang="en-US" dirty="0" smtClean="0"/>
              <a:t>Benefits</a:t>
            </a:r>
            <a:endParaRPr lang="en-US" dirty="0"/>
          </a:p>
        </p:txBody>
      </p:sp>
      <p:sp>
        <p:nvSpPr>
          <p:cNvPr id="9" name="Text Placeholder 8"/>
          <p:cNvSpPr>
            <a:spLocks noGrp="1"/>
          </p:cNvSpPr>
          <p:nvPr>
            <p:ph type="body" sz="half" idx="16"/>
          </p:nvPr>
        </p:nvSpPr>
        <p:spPr/>
        <p:txBody>
          <a:bodyPr/>
          <a:lstStyle/>
          <a:p>
            <a:r>
              <a:rPr lang="en-US" dirty="0" smtClean="0"/>
              <a:t>Greater success for students</a:t>
            </a:r>
          </a:p>
          <a:p>
            <a:r>
              <a:rPr lang="en-US" dirty="0" smtClean="0"/>
              <a:t>Opportunity for college recruitment</a:t>
            </a:r>
          </a:p>
          <a:p>
            <a:r>
              <a:rPr lang="en-US" dirty="0" smtClean="0"/>
              <a:t>Alignment of curriculum and academic standards</a:t>
            </a:r>
          </a:p>
          <a:p>
            <a:r>
              <a:rPr lang="en-US" dirty="0" smtClean="0"/>
              <a:t>Sharing of best practices</a:t>
            </a:r>
          </a:p>
          <a:p>
            <a:r>
              <a:rPr lang="en-US" dirty="0" smtClean="0"/>
              <a:t>Cross-system faculty development</a:t>
            </a:r>
          </a:p>
          <a:p>
            <a:r>
              <a:rPr lang="en-US" dirty="0" smtClean="0"/>
              <a:t>More beneficial collaborations</a:t>
            </a:r>
            <a:endParaRPr lang="en-US" dirty="0"/>
          </a:p>
        </p:txBody>
      </p:sp>
      <p:sp>
        <p:nvSpPr>
          <p:cNvPr id="7" name="Text Placeholder 6"/>
          <p:cNvSpPr>
            <a:spLocks noGrp="1"/>
          </p:cNvSpPr>
          <p:nvPr>
            <p:ph type="body" sz="quarter" idx="13"/>
          </p:nvPr>
        </p:nvSpPr>
        <p:spPr/>
        <p:txBody>
          <a:bodyPr/>
          <a:lstStyle/>
          <a:p>
            <a:r>
              <a:rPr lang="en-US" dirty="0" smtClean="0"/>
              <a:t>Challenges</a:t>
            </a:r>
            <a:endParaRPr lang="en-US" dirty="0"/>
          </a:p>
        </p:txBody>
      </p:sp>
      <p:sp>
        <p:nvSpPr>
          <p:cNvPr id="10" name="Text Placeholder 9"/>
          <p:cNvSpPr>
            <a:spLocks noGrp="1"/>
          </p:cNvSpPr>
          <p:nvPr>
            <p:ph type="body" sz="half" idx="17"/>
          </p:nvPr>
        </p:nvSpPr>
        <p:spPr/>
        <p:txBody>
          <a:bodyPr/>
          <a:lstStyle/>
          <a:p>
            <a:r>
              <a:rPr lang="en-US" dirty="0" smtClean="0"/>
              <a:t>Lack of funding</a:t>
            </a:r>
          </a:p>
          <a:p>
            <a:r>
              <a:rPr lang="en-US" dirty="0" smtClean="0"/>
              <a:t>Differences in institutional cultures and norms</a:t>
            </a:r>
          </a:p>
          <a:p>
            <a:r>
              <a:rPr lang="en-US" dirty="0" smtClean="0"/>
              <a:t>Complications arising from lack of clear feeder patterns</a:t>
            </a:r>
            <a:endParaRPr lang="en-US" dirty="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33</a:t>
            </a:fld>
            <a:endParaRPr lang="en-US" dirty="0"/>
          </a:p>
        </p:txBody>
      </p:sp>
      <p:sp>
        <p:nvSpPr>
          <p:cNvPr id="11" name="TextBox 10"/>
          <p:cNvSpPr txBox="1"/>
          <p:nvPr/>
        </p:nvSpPr>
        <p:spPr>
          <a:xfrm>
            <a:off x="627170" y="5886962"/>
            <a:ext cx="6383229" cy="830997"/>
          </a:xfrm>
          <a:prstGeom prst="rect">
            <a:avLst/>
          </a:prstGeom>
          <a:noFill/>
        </p:spPr>
        <p:txBody>
          <a:bodyPr wrap="square" rtlCol="0">
            <a:spAutoFit/>
          </a:bodyPr>
          <a:lstStyle/>
          <a:p>
            <a:r>
              <a:rPr lang="en-US" sz="1200" dirty="0" smtClean="0"/>
              <a:t>Reference: Barnett, M.A., </a:t>
            </a:r>
            <a:r>
              <a:rPr lang="en-US" sz="1200" dirty="0" err="1" smtClean="0"/>
              <a:t>Corrin</a:t>
            </a:r>
            <a:r>
              <a:rPr lang="en-US" sz="1200" dirty="0" smtClean="0"/>
              <a:t>, W., </a:t>
            </a:r>
            <a:r>
              <a:rPr lang="en-US" sz="1200" dirty="0" err="1" smtClean="0"/>
              <a:t>Nakarishi</a:t>
            </a:r>
            <a:r>
              <a:rPr lang="en-US" sz="1200" dirty="0" smtClean="0"/>
              <a:t>, A., Bork, R. H., Mitchell, C., &amp; </a:t>
            </a:r>
            <a:r>
              <a:rPr lang="en-US" sz="1200" dirty="0" err="1" smtClean="0"/>
              <a:t>Sepanik</a:t>
            </a:r>
            <a:r>
              <a:rPr lang="en-US" sz="1200" dirty="0" smtClean="0"/>
              <a:t>, S. (2012).  Preparing High School Students for College: An Exploratory Study of College Readiness Partnership Programs in Texas. National Center for Postsecondary Research.</a:t>
            </a:r>
            <a:endParaRPr lang="en-US" sz="1200" dirty="0"/>
          </a:p>
        </p:txBody>
      </p:sp>
    </p:spTree>
    <p:extLst>
      <p:ext uri="{BB962C8B-B14F-4D97-AF65-F5344CB8AC3E}">
        <p14:creationId xmlns:p14="http://schemas.microsoft.com/office/powerpoint/2010/main" val="4215199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5" name="Text Placeholder 4"/>
          <p:cNvSpPr>
            <a:spLocks noGrp="1"/>
          </p:cNvSpPr>
          <p:nvPr>
            <p:ph sz="half" idx="1"/>
          </p:nvPr>
        </p:nvSpPr>
        <p:spPr/>
        <p:txBody>
          <a:bodyPr/>
          <a:lstStyle/>
          <a:p>
            <a:pPr marL="0" indent="0">
              <a:buNone/>
            </a:pPr>
            <a:r>
              <a:rPr lang="en-US" dirty="0" smtClean="0">
                <a:solidFill>
                  <a:srgbClr val="C00000"/>
                </a:solidFill>
              </a:rPr>
              <a:t>     M Jean Keller</a:t>
            </a:r>
            <a:endParaRPr lang="en-US" dirty="0">
              <a:solidFill>
                <a:srgbClr val="C00000"/>
              </a:solidFill>
            </a:endParaRPr>
          </a:p>
        </p:txBody>
      </p:sp>
      <p:sp>
        <p:nvSpPr>
          <p:cNvPr id="4" name="Text Placeholder 3"/>
          <p:cNvSpPr>
            <a:spLocks noGrp="1"/>
          </p:cNvSpPr>
          <p:nvPr>
            <p:ph sz="half" idx="2"/>
          </p:nvPr>
        </p:nvSpPr>
        <p:spPr/>
        <p:txBody>
          <a:bodyPr/>
          <a:lstStyle/>
          <a:p>
            <a:pPr marL="0" indent="0">
              <a:buNone/>
            </a:pPr>
            <a:r>
              <a:rPr lang="en-US" dirty="0" smtClean="0">
                <a:solidFill>
                  <a:schemeClr val="accent1"/>
                </a:solidFill>
              </a:rPr>
              <a:t>        Mary M Harris</a:t>
            </a:r>
          </a:p>
          <a:p>
            <a:r>
              <a:rPr lang="en-US" dirty="0" smtClean="0"/>
              <a:t>Regent </a:t>
            </a:r>
            <a:r>
              <a:rPr lang="en-US" dirty="0"/>
              <a:t>Professor Emerita</a:t>
            </a:r>
          </a:p>
          <a:p>
            <a:r>
              <a:rPr lang="en-US" dirty="0"/>
              <a:t>Co-director, AVATAR</a:t>
            </a:r>
          </a:p>
          <a:p>
            <a:r>
              <a:rPr lang="en-US" dirty="0"/>
              <a:t>University of North Texas</a:t>
            </a:r>
          </a:p>
          <a:p>
            <a:r>
              <a:rPr lang="en-US" dirty="0"/>
              <a:t>Denton, TX</a:t>
            </a:r>
          </a:p>
          <a:p>
            <a:r>
              <a:rPr lang="en-US" dirty="0" smtClean="0">
                <a:hlinkClick r:id="rId2"/>
              </a:rPr>
              <a:t>Mary.harris@unt.edu</a:t>
            </a:r>
            <a:endParaRPr lang="en-US" dirty="0"/>
          </a:p>
          <a:p>
            <a:r>
              <a:rPr lang="en-US" dirty="0"/>
              <a:t>940 367-3026</a:t>
            </a:r>
          </a:p>
          <a:p>
            <a:endParaRPr lang="en-US" dirty="0"/>
          </a:p>
        </p:txBody>
      </p:sp>
      <p:sp>
        <p:nvSpPr>
          <p:cNvPr id="10" name="Slide Number Placeholder 9"/>
          <p:cNvSpPr>
            <a:spLocks noGrp="1"/>
          </p:cNvSpPr>
          <p:nvPr>
            <p:ph type="sldNum" sz="quarter" idx="12"/>
          </p:nvPr>
        </p:nvSpPr>
        <p:spPr/>
        <p:txBody>
          <a:bodyPr/>
          <a:lstStyle/>
          <a:p>
            <a:fld id="{A79836AA-2E5C-4B78-BCFE-529AC8470618}" type="slidenum">
              <a:rPr lang="en-US" smtClean="0"/>
              <a:pPr/>
              <a:t>34</a:t>
            </a:fld>
            <a:endParaRPr lang="en-US" dirty="0"/>
          </a:p>
        </p:txBody>
      </p:sp>
      <p:sp>
        <p:nvSpPr>
          <p:cNvPr id="3" name="Text Placeholder 2"/>
          <p:cNvSpPr>
            <a:spLocks noGrp="1"/>
          </p:cNvSpPr>
          <p:nvPr>
            <p:ph type="body" sz="quarter" idx="13"/>
          </p:nvPr>
        </p:nvSpPr>
        <p:spPr/>
        <p:txBody>
          <a:bodyPr/>
          <a:lstStyle/>
          <a:p>
            <a:endParaRPr lang="en-US" dirty="0"/>
          </a:p>
        </p:txBody>
      </p:sp>
      <p:sp>
        <p:nvSpPr>
          <p:cNvPr id="6" name="Text Placeholder 5"/>
          <p:cNvSpPr>
            <a:spLocks noGrp="1"/>
          </p:cNvSpPr>
          <p:nvPr>
            <p:ph type="body" sz="half" idx="4294967295"/>
          </p:nvPr>
        </p:nvSpPr>
        <p:spPr>
          <a:xfrm>
            <a:off x="1066800" y="2971800"/>
            <a:ext cx="3276600" cy="2667000"/>
          </a:xfrm>
        </p:spPr>
        <p:txBody>
          <a:bodyPr>
            <a:normAutofit/>
          </a:bodyPr>
          <a:lstStyle/>
          <a:p>
            <a:r>
              <a:rPr lang="en-US" dirty="0"/>
              <a:t>Professor and </a:t>
            </a:r>
            <a:r>
              <a:rPr lang="en-US" dirty="0" smtClean="0"/>
              <a:t>Acting </a:t>
            </a:r>
            <a:r>
              <a:rPr lang="en-US" dirty="0"/>
              <a:t>Vice President</a:t>
            </a:r>
          </a:p>
          <a:p>
            <a:r>
              <a:rPr lang="en-US" dirty="0"/>
              <a:t>Director, AVATAR</a:t>
            </a:r>
          </a:p>
          <a:p>
            <a:r>
              <a:rPr lang="en-US" dirty="0"/>
              <a:t>University of North Texas</a:t>
            </a:r>
          </a:p>
          <a:p>
            <a:r>
              <a:rPr lang="en-US" dirty="0"/>
              <a:t>Denton, TX</a:t>
            </a:r>
          </a:p>
          <a:p>
            <a:r>
              <a:rPr lang="en-US" dirty="0" smtClean="0">
                <a:hlinkClick r:id="rId3"/>
              </a:rPr>
              <a:t>Jean.keller@unt.edu</a:t>
            </a:r>
            <a:endParaRPr lang="en-US" dirty="0"/>
          </a:p>
          <a:p>
            <a:r>
              <a:rPr lang="en-US" dirty="0"/>
              <a:t>940 565-3427</a:t>
            </a:r>
          </a:p>
          <a:p>
            <a:endParaRPr lang="en-US" dirty="0"/>
          </a:p>
        </p:txBody>
      </p:sp>
    </p:spTree>
    <p:extLst>
      <p:ext uri="{BB962C8B-B14F-4D97-AF65-F5344CB8AC3E}">
        <p14:creationId xmlns:p14="http://schemas.microsoft.com/office/powerpoint/2010/main" val="3724449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Barnett</a:t>
            </a:r>
            <a:r>
              <a:rPr lang="en-US" dirty="0"/>
              <a:t>, M.A., </a:t>
            </a:r>
            <a:r>
              <a:rPr lang="en-US" dirty="0" err="1"/>
              <a:t>Corrin</a:t>
            </a:r>
            <a:r>
              <a:rPr lang="en-US" dirty="0"/>
              <a:t>, W., </a:t>
            </a:r>
            <a:r>
              <a:rPr lang="en-US" dirty="0" err="1"/>
              <a:t>Nakarishi</a:t>
            </a:r>
            <a:r>
              <a:rPr lang="en-US" dirty="0"/>
              <a:t>, A., Bork, R. H., Mitchell, C., &amp; </a:t>
            </a:r>
            <a:r>
              <a:rPr lang="en-US" dirty="0" err="1"/>
              <a:t>Sepanik</a:t>
            </a:r>
            <a:r>
              <a:rPr lang="en-US" dirty="0"/>
              <a:t>, S. (2012).  </a:t>
            </a:r>
            <a:r>
              <a:rPr lang="en-US" i="1" dirty="0"/>
              <a:t>Preparing High School Students for College: An Exploratory Study of College Readiness Partnership Programs in Texas. </a:t>
            </a:r>
            <a:r>
              <a:rPr lang="en-US" dirty="0"/>
              <a:t>National Center for Postsecondary Research</a:t>
            </a:r>
            <a:r>
              <a:rPr lang="en-US" dirty="0" smtClean="0"/>
              <a:t>.</a:t>
            </a:r>
          </a:p>
          <a:p>
            <a:r>
              <a:rPr lang="en-US" dirty="0" smtClean="0"/>
              <a:t>Barnett</a:t>
            </a:r>
            <a:r>
              <a:rPr lang="en-US" dirty="0"/>
              <a:t>, E. A., Fay, M. P., Trimble, M. J., &amp; </a:t>
            </a:r>
            <a:r>
              <a:rPr lang="en-US" dirty="0" err="1"/>
              <a:t>Pheatt</a:t>
            </a:r>
            <a:r>
              <a:rPr lang="en-US" dirty="0"/>
              <a:t>, L. (2013) </a:t>
            </a:r>
            <a:r>
              <a:rPr lang="en-US" i="1" dirty="0"/>
              <a:t>Reshaping the College Transition:  Early College Readiness Assessments and Transition Curricula in Four States.</a:t>
            </a:r>
            <a:r>
              <a:rPr lang="en-US" dirty="0"/>
              <a:t> NY: Community College Research Center, Teachers College, Columbia University</a:t>
            </a:r>
            <a:r>
              <a:rPr lang="en-US" dirty="0" smtClean="0"/>
              <a:t>.</a:t>
            </a:r>
          </a:p>
          <a:p>
            <a:r>
              <a:rPr lang="en-US" dirty="0"/>
              <a:t>Harris, M., &amp; Keller, J. (2015).  </a:t>
            </a:r>
            <a:r>
              <a:rPr lang="en-US" i="1" dirty="0"/>
              <a:t>Results of AVATAR Regional College Preparatory Course Survey. </a:t>
            </a:r>
            <a:r>
              <a:rPr lang="en-US" dirty="0"/>
              <a:t>Texas </a:t>
            </a:r>
            <a:r>
              <a:rPr lang="en-US" i="1" dirty="0"/>
              <a:t>College and Career Readiness Network Digest, 13,</a:t>
            </a:r>
            <a:r>
              <a:rPr lang="en-US" dirty="0"/>
              <a:t> March-April. Available at </a:t>
            </a:r>
            <a:r>
              <a:rPr lang="en-US" u="sng" dirty="0">
                <a:hlinkClick r:id="rId2"/>
              </a:rPr>
              <a:t>http://bit.ly/1KoYuQS</a:t>
            </a:r>
            <a:endParaRPr lang="en-US"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35</a:t>
            </a:fld>
            <a:endParaRPr lang="en-US" dirty="0"/>
          </a:p>
        </p:txBody>
      </p:sp>
      <p:sp>
        <p:nvSpPr>
          <p:cNvPr id="5" name="Text Placeholder 4"/>
          <p:cNvSpPr>
            <a:spLocks noGrp="1"/>
          </p:cNvSpPr>
          <p:nvPr>
            <p:ph type="body" sz="quarter" idx="13"/>
          </p:nvPr>
        </p:nvSpPr>
        <p:spPr>
          <a:xfrm>
            <a:off x="532356" y="6223990"/>
            <a:ext cx="3658644" cy="253010"/>
          </a:xfrm>
        </p:spPr>
        <p:txBody>
          <a:bodyPr>
            <a:normAutofit fontScale="70000" lnSpcReduction="20000"/>
          </a:bodyPr>
          <a:lstStyle/>
          <a:p>
            <a:endParaRPr lang="en-US"/>
          </a:p>
        </p:txBody>
      </p:sp>
    </p:spTree>
    <p:extLst>
      <p:ext uri="{BB962C8B-B14F-4D97-AF65-F5344CB8AC3E}">
        <p14:creationId xmlns:p14="http://schemas.microsoft.com/office/powerpoint/2010/main" val="1757263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b="1" dirty="0" smtClean="0"/>
              <a:t>What is  AVATAR  and why is it needed?</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54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What is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92500" lnSpcReduction="2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Fort Worth area</a:t>
            </a:r>
          </a:p>
          <a:p>
            <a:pPr marL="457200" indent="-457200">
              <a:buFont typeface="+mj-lt"/>
              <a:buAutoNum type="arabicPeriod"/>
            </a:pPr>
            <a:r>
              <a:rPr lang="en-US" sz="2400" dirty="0" smtClean="0"/>
              <a:t>Currently active in all 20 Education Service Center regions of the Texas Education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1909937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1" name="Picture 3" descr="C:\Users\kaq0007\AppData\Local\Microsoft\Windows\Temporary Internet Files\Content.IE5\9SMJI3HE\MP900427810[1].jpg"/>
          <p:cNvPicPr>
            <a:picLocks noChangeAspect="1" noChangeArrowheads="1"/>
          </p:cNvPicPr>
          <p:nvPr/>
        </p:nvPicPr>
        <p:blipFill rotWithShape="1">
          <a:blip r:embed="rId3">
            <a:extLst>
              <a:ext uri="{28A0092B-C50C-407E-A947-70E740481C1C}">
                <a14:useLocalDpi xmlns:a14="http://schemas.microsoft.com/office/drawing/2010/main" val="0"/>
              </a:ext>
            </a:extLst>
          </a:blip>
          <a:srcRect t="7599" b="49257"/>
          <a:stretch/>
        </p:blipFill>
        <p:spPr bwMode="auto">
          <a:xfrm>
            <a:off x="1433367" y="1"/>
            <a:ext cx="6277267" cy="1904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Graduation Rates</a:t>
            </a:r>
            <a:br>
              <a:rPr lang="en-US" dirty="0" smtClean="0"/>
            </a:br>
            <a:r>
              <a:rPr lang="en-US" dirty="0" smtClean="0"/>
              <a:t>8th Grade Cohort</a:t>
            </a:r>
            <a:br>
              <a:rPr lang="en-US" dirty="0" smtClean="0"/>
            </a:br>
            <a:r>
              <a:rPr lang="en-US" dirty="0" smtClean="0"/>
              <a:t>2001 - 2012</a:t>
            </a:r>
            <a:endParaRPr lang="en-US" dirty="0"/>
          </a:p>
        </p:txBody>
      </p:sp>
      <p:sp>
        <p:nvSpPr>
          <p:cNvPr id="17" name="Content Placeholder 16"/>
          <p:cNvSpPr>
            <a:spLocks noGrp="1"/>
          </p:cNvSpPr>
          <p:nvPr>
            <p:ph idx="1"/>
          </p:nvPr>
        </p:nvSpPr>
        <p:spPr/>
        <p:txBody>
          <a:bodyPr/>
          <a:lstStyle/>
          <a:p>
            <a:endParaRPr lang="en-US"/>
          </a:p>
        </p:txBody>
      </p:sp>
      <p:sp>
        <p:nvSpPr>
          <p:cNvPr id="25" name="Text Placeholder 24"/>
          <p:cNvSpPr>
            <a:spLocks noGrp="1"/>
          </p:cNvSpPr>
          <p:nvPr>
            <p:ph type="body" sz="quarter" idx="13"/>
          </p:nvPr>
        </p:nvSpPr>
        <p:spPr>
          <a:xfrm>
            <a:off x="3393920" y="6088943"/>
            <a:ext cx="2768001" cy="277812"/>
          </a:xfrm>
        </p:spPr>
        <p:txBody>
          <a:bodyPr>
            <a:normAutofit fontScale="85000" lnSpcReduction="20000"/>
          </a:bodyPr>
          <a:lstStyle/>
          <a:p>
            <a:endParaRPr lang="en-US" dirty="0"/>
          </a:p>
        </p:txBody>
      </p:sp>
      <p:sp>
        <p:nvSpPr>
          <p:cNvPr id="5" name="TextBox 4"/>
          <p:cNvSpPr txBox="1"/>
          <p:nvPr/>
        </p:nvSpPr>
        <p:spPr>
          <a:xfrm>
            <a:off x="376351" y="418728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100</a:t>
            </a:r>
            <a:endParaRPr lang="en-US" sz="4400" b="1" dirty="0">
              <a:effectLst>
                <a:outerShdw blurRad="38100" dist="38100" dir="2700000" algn="tl">
                  <a:srgbClr val="000000">
                    <a:alpha val="43137"/>
                  </a:srgbClr>
                </a:outerShdw>
              </a:effectLst>
              <a:latin typeface="Bookman Old Style" pitchFamily="18" charset="0"/>
            </a:endParaRPr>
          </a:p>
        </p:txBody>
      </p:sp>
      <p:sp>
        <p:nvSpPr>
          <p:cNvPr id="6" name="TextBox 5"/>
          <p:cNvSpPr txBox="1"/>
          <p:nvPr/>
        </p:nvSpPr>
        <p:spPr>
          <a:xfrm>
            <a:off x="3200400" y="3421560"/>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69</a:t>
            </a:r>
            <a:endParaRPr lang="en-US" sz="4400" b="1" dirty="0">
              <a:effectLst>
                <a:outerShdw blurRad="38100" dist="38100" dir="2700000" algn="tl">
                  <a:srgbClr val="000000">
                    <a:alpha val="43137"/>
                  </a:srgbClr>
                </a:outerShdw>
              </a:effectLst>
              <a:latin typeface="Bookman Old Style" pitchFamily="18" charset="0"/>
            </a:endParaRPr>
          </a:p>
        </p:txBody>
      </p:sp>
      <p:sp>
        <p:nvSpPr>
          <p:cNvPr id="7" name="TextBox 6"/>
          <p:cNvSpPr txBox="1"/>
          <p:nvPr/>
        </p:nvSpPr>
        <p:spPr>
          <a:xfrm>
            <a:off x="7595382" y="34596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19</a:t>
            </a:r>
            <a:endParaRPr lang="en-US" sz="4400" b="1" dirty="0">
              <a:effectLst>
                <a:outerShdw blurRad="38100" dist="38100" dir="2700000" algn="tl">
                  <a:srgbClr val="000000">
                    <a:alpha val="43137"/>
                  </a:srgbClr>
                </a:outerShdw>
              </a:effectLst>
              <a:latin typeface="Bookman Old Style" pitchFamily="18" charset="0"/>
            </a:endParaRPr>
          </a:p>
        </p:txBody>
      </p:sp>
      <p:sp>
        <p:nvSpPr>
          <p:cNvPr id="8" name="TextBox 7"/>
          <p:cNvSpPr txBox="1"/>
          <p:nvPr/>
        </p:nvSpPr>
        <p:spPr>
          <a:xfrm>
            <a:off x="5562600" y="4190259"/>
            <a:ext cx="14478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Bookman Old Style" pitchFamily="18" charset="0"/>
              </a:rPr>
              <a:t>52</a:t>
            </a:r>
            <a:endParaRPr lang="en-US" sz="4400" b="1" dirty="0">
              <a:effectLst>
                <a:outerShdw blurRad="38100" dist="38100" dir="2700000" algn="tl">
                  <a:srgbClr val="000000">
                    <a:alpha val="43137"/>
                  </a:srgbClr>
                </a:outerShdw>
              </a:effectLst>
              <a:latin typeface="Bookman Old Style" pitchFamily="18" charset="0"/>
            </a:endParaRPr>
          </a:p>
        </p:txBody>
      </p:sp>
      <p:cxnSp>
        <p:nvCxnSpPr>
          <p:cNvPr id="10" name="Straight Arrow Connector 9"/>
          <p:cNvCxnSpPr/>
          <p:nvPr/>
        </p:nvCxnSpPr>
        <p:spPr>
          <a:xfrm>
            <a:off x="21102" y="4154760"/>
            <a:ext cx="8970498" cy="112440"/>
          </a:xfrm>
          <a:prstGeom prst="straightConnector1">
            <a:avLst/>
          </a:prstGeom>
          <a:ln w="38100">
            <a:solidFill>
              <a:schemeClr val="bg1">
                <a:lumMod val="65000"/>
              </a:schemeClr>
            </a:solidFill>
            <a:prstDash val="sysDash"/>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73" y="4800600"/>
            <a:ext cx="1423313"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Of 8</a:t>
            </a:r>
            <a:r>
              <a:rPr lang="en-US" sz="2000" b="1" baseline="30000" dirty="0" smtClean="0">
                <a:latin typeface="Cambria" pitchFamily="18" charset="0"/>
              </a:rPr>
              <a:t>th</a:t>
            </a:r>
            <a:r>
              <a:rPr lang="en-US" sz="2000" b="1" dirty="0" smtClean="0">
                <a:latin typeface="Cambria" pitchFamily="18" charset="0"/>
              </a:rPr>
              <a:t> Graders Enrolled…</a:t>
            </a:r>
            <a:endParaRPr lang="en-US" sz="2000" b="1" dirty="0">
              <a:latin typeface="Cambria" pitchFamily="18" charset="0"/>
            </a:endParaRPr>
          </a:p>
        </p:txBody>
      </p:sp>
      <p:sp>
        <p:nvSpPr>
          <p:cNvPr id="13" name="TextBox 12"/>
          <p:cNvSpPr txBox="1"/>
          <p:nvPr/>
        </p:nvSpPr>
        <p:spPr>
          <a:xfrm>
            <a:off x="3048000" y="2562578"/>
            <a:ext cx="1450145"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Graduated from High School…</a:t>
            </a:r>
            <a:endParaRPr lang="en-US" sz="2000" b="1" dirty="0">
              <a:latin typeface="Cambria" pitchFamily="18" charset="0"/>
            </a:endParaRPr>
          </a:p>
        </p:txBody>
      </p:sp>
      <p:sp>
        <p:nvSpPr>
          <p:cNvPr id="14" name="TextBox 13"/>
          <p:cNvSpPr txBox="1"/>
          <p:nvPr/>
        </p:nvSpPr>
        <p:spPr>
          <a:xfrm>
            <a:off x="5242560" y="4851737"/>
            <a:ext cx="1615440" cy="1015663"/>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Enrolled in Higher Education…</a:t>
            </a:r>
            <a:endParaRPr lang="en-US" sz="2000" b="1" dirty="0">
              <a:latin typeface="Cambria" pitchFamily="18" charset="0"/>
            </a:endParaRPr>
          </a:p>
        </p:txBody>
      </p:sp>
      <p:sp>
        <p:nvSpPr>
          <p:cNvPr id="15" name="TextBox 14"/>
          <p:cNvSpPr txBox="1"/>
          <p:nvPr/>
        </p:nvSpPr>
        <p:spPr>
          <a:xfrm>
            <a:off x="7315200" y="2003261"/>
            <a:ext cx="1600200" cy="1631216"/>
          </a:xfrm>
          <a:prstGeom prst="rect">
            <a:avLst/>
          </a:prstGeom>
          <a:no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smtClean="0">
                <a:latin typeface="Cambria" pitchFamily="18" charset="0"/>
              </a:rPr>
              <a:t>Received a Higher Education Degree or Certificate.</a:t>
            </a:r>
            <a:endParaRPr lang="en-US" sz="2000" b="1" dirty="0">
              <a:latin typeface="Cambria" pitchFamily="18" charset="0"/>
            </a:endParaRPr>
          </a:p>
        </p:txBody>
      </p:sp>
      <p:grpSp>
        <p:nvGrpSpPr>
          <p:cNvPr id="18" name="Group 17"/>
          <p:cNvGrpSpPr/>
          <p:nvPr/>
        </p:nvGrpSpPr>
        <p:grpSpPr>
          <a:xfrm>
            <a:off x="0" y="6629400"/>
            <a:ext cx="9144000" cy="280951"/>
            <a:chOff x="0" y="6629400"/>
            <a:chExt cx="9144000" cy="280951"/>
          </a:xfrm>
        </p:grpSpPr>
        <p:grpSp>
          <p:nvGrpSpPr>
            <p:cNvPr id="19" name="Group 18"/>
            <p:cNvGrpSpPr/>
            <p:nvPr/>
          </p:nvGrpSpPr>
          <p:grpSpPr>
            <a:xfrm>
              <a:off x="0" y="6629400"/>
              <a:ext cx="9144000" cy="228602"/>
              <a:chOff x="0" y="6629400"/>
              <a:chExt cx="9144000" cy="228602"/>
            </a:xfrm>
          </p:grpSpPr>
          <p:sp>
            <p:nvSpPr>
              <p:cNvPr id="21" name="Rectangle 20"/>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24" name="TextBox 23"/>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pic>
        <p:nvPicPr>
          <p:cNvPr id="1029"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234548"/>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227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1160"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092" y="48374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5155" y="482315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0297" y="53708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5300" y="4304044"/>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C:\Users\kaq0007\AppData\Local\Microsoft\Windows\Temporary Internet Files\Content.IE5\X73L8BCX\MP900305819[1].jp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092" y="4343531"/>
            <a:ext cx="521208" cy="57275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5814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578241"/>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558628"/>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572554"/>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865313" y="3070772"/>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403464" y="3067613"/>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160430" y="3048000"/>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565264"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7" descr="C:\Users\kaq0007\AppData\Local\Microsoft\Windows\Temporary Internet Files\Content.IE5\X73L8BCX\MP900439294[1].jp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2339" t="9819" r="13692" b="34316"/>
          <a:stretch/>
        </p:blipFill>
        <p:spPr bwMode="auto">
          <a:xfrm>
            <a:off x="985951" y="3061926"/>
            <a:ext cx="420687"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q0007\AppData\Local\Microsoft\Windows\Temporary Internet Files\Content.IE5\5JRS8UP0\MP900442491[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040" y="3634085"/>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C:\Users\kaq0007\AppData\Local\Microsoft\Windows\Temporary Internet Files\Content.IE5\5JRS8UP0\MP900442491[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840" y="3634477"/>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C:\Users\kaq0007\AppData\Local\Microsoft\Windows\Temporary Internet Files\Content.IE5\5JRS8UP0\MP900442491[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224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C:\Users\kaq0007\AppData\Local\Microsoft\Windows\Temporary Internet Files\Content.IE5\5JRS8UP0\MP900442491[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400" y="3648702"/>
            <a:ext cx="36576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kaq0007\AppData\Local\Microsoft\Windows\Temporary Internet Files\Content.IE5\5JRS8UP0\MP900442491[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1922" y="3634085"/>
            <a:ext cx="365760" cy="548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248444" y="3916768"/>
            <a:ext cx="725487" cy="381000"/>
          </a:xfrm>
          <a:prstGeom prst="rect">
            <a:avLst/>
          </a:prstGeom>
          <a:noFill/>
        </p:spPr>
        <p:txBody>
          <a:bodyPr wrap="square" rtlCol="0">
            <a:spAutoFit/>
          </a:bodyPr>
          <a:lstStyle/>
          <a:p>
            <a:r>
              <a:rPr lang="en-US" b="1" dirty="0" smtClean="0">
                <a:latin typeface="Cambria" pitchFamily="18" charset="0"/>
              </a:rPr>
              <a:t>2001</a:t>
            </a:r>
            <a:endParaRPr lang="en-US" b="1" dirty="0">
              <a:latin typeface="Cambria" pitchFamily="18" charset="0"/>
            </a:endParaRPr>
          </a:p>
        </p:txBody>
      </p:sp>
      <p:sp>
        <p:nvSpPr>
          <p:cNvPr id="45" name="TextBox 44"/>
          <p:cNvSpPr txBox="1"/>
          <p:nvPr/>
        </p:nvSpPr>
        <p:spPr>
          <a:xfrm rot="5400000">
            <a:off x="8666956" y="4076665"/>
            <a:ext cx="725487" cy="381000"/>
          </a:xfrm>
          <a:prstGeom prst="rect">
            <a:avLst/>
          </a:prstGeom>
          <a:noFill/>
        </p:spPr>
        <p:txBody>
          <a:bodyPr wrap="square" rtlCol="0">
            <a:spAutoFit/>
          </a:bodyPr>
          <a:lstStyle/>
          <a:p>
            <a:r>
              <a:rPr lang="en-US" b="1" dirty="0" smtClean="0">
                <a:latin typeface="Cambria" pitchFamily="18" charset="0"/>
              </a:rPr>
              <a:t>2012</a:t>
            </a:r>
            <a:endParaRPr lang="en-US" b="1" dirty="0">
              <a:latin typeface="Cambria" pitchFamily="18" charset="0"/>
            </a:endParaRPr>
          </a:p>
        </p:txBody>
      </p:sp>
      <p:sp>
        <p:nvSpPr>
          <p:cNvPr id="26" name="Slide Number Placeholder 25"/>
          <p:cNvSpPr>
            <a:spLocks noGrp="1"/>
          </p:cNvSpPr>
          <p:nvPr>
            <p:ph type="sldNum" sz="quarter" idx="12"/>
          </p:nvPr>
        </p:nvSpPr>
        <p:spPr/>
        <p:txBody>
          <a:bodyPr/>
          <a:lstStyle/>
          <a:p>
            <a:fld id="{A79836AA-2E5C-4B78-BCFE-529AC8470618}" type="slidenum">
              <a:rPr lang="en-US" smtClean="0"/>
              <a:pPr/>
              <a:t>6</a:t>
            </a:fld>
            <a:endParaRPr lang="en-US" dirty="0"/>
          </a:p>
        </p:txBody>
      </p:sp>
    </p:spTree>
    <p:extLst>
      <p:ext uri="{BB962C8B-B14F-4D97-AF65-F5344CB8AC3E}">
        <p14:creationId xmlns:p14="http://schemas.microsoft.com/office/powerpoint/2010/main" val="36734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nodeType="withEffect">
                                  <p:stCondLst>
                                    <p:cond delay="0"/>
                                  </p:stCondLst>
                                  <p:childTnLst>
                                    <p:set>
                                      <p:cBhvr>
                                        <p:cTn id="50" dur="1" fill="hold">
                                          <p:stCondLst>
                                            <p:cond delay="0"/>
                                          </p:stCondLst>
                                        </p:cTn>
                                        <p:tgtEl>
                                          <p:spTgt spid="1029"/>
                                        </p:tgtEl>
                                        <p:attrNameLst>
                                          <p:attrName>style.visibility</p:attrName>
                                        </p:attrNameLst>
                                      </p:cBhvr>
                                      <p:to>
                                        <p:strVal val="visible"/>
                                      </p:to>
                                    </p:set>
                                    <p:animEffect transition="in" filter="fade">
                                      <p:cBhvr>
                                        <p:cTn id="51" dur="500"/>
                                        <p:tgtEl>
                                          <p:spTgt spid="1029"/>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nodeType="withEffect">
                                  <p:stCondLst>
                                    <p:cond delay="0"/>
                                  </p:stCondLst>
                                  <p:childTnLst>
                                    <p:set>
                                      <p:cBhvr>
                                        <p:cTn id="73" dur="1" fill="hold">
                                          <p:stCondLst>
                                            <p:cond delay="0"/>
                                          </p:stCondLst>
                                        </p:cTn>
                                        <p:tgtEl>
                                          <p:spTgt spid="1032"/>
                                        </p:tgtEl>
                                        <p:attrNameLst>
                                          <p:attrName>style.visibility</p:attrName>
                                        </p:attrNameLst>
                                      </p:cBhvr>
                                      <p:to>
                                        <p:strVal val="visible"/>
                                      </p:to>
                                    </p:set>
                                    <p:animEffect transition="in" filter="fade">
                                      <p:cBhvr>
                                        <p:cTn id="74" dur="500"/>
                                        <p:tgtEl>
                                          <p:spTgt spid="1032"/>
                                        </p:tgtEl>
                                      </p:cBhvr>
                                    </p:animEffect>
                                  </p:childTnLst>
                                </p:cTn>
                              </p:par>
                              <p:par>
                                <p:cTn id="75" presetID="10" presetClass="entr" presetSubtype="0"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0" presetClass="entr" presetSubtype="0" fill="hold"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par>
                                <p:cTn id="81" presetID="10" presetClass="entr" presetSubtype="0" fill="hold" nodeType="with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fade">
                                      <p:cBhvr>
                                        <p:cTn id="83" dur="500"/>
                                        <p:tgtEl>
                                          <p:spTgt spid="9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500"/>
                                        <p:tgtEl>
                                          <p:spTgt spid="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par>
                                <p:cTn id="98" presetID="10" presetClass="entr" presetSubtype="0"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literacyconnects.org/img/2012/05/EducationPipeline_web.jp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28600" y="152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301869" y="1915277"/>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28 Full-Time</a:t>
            </a:r>
          </a:p>
          <a:p>
            <a:pPr algn="ctr"/>
            <a:r>
              <a:rPr lang="en-US" sz="1200" b="1" i="1" dirty="0" smtClean="0">
                <a:solidFill>
                  <a:schemeClr val="tx1">
                    <a:lumMod val="85000"/>
                    <a:lumOff val="15000"/>
                  </a:schemeClr>
                </a:solidFill>
                <a:latin typeface="Bookman Old Style" pitchFamily="18" charset="0"/>
              </a:rPr>
              <a:t>2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smtClean="0">
                <a:solidFill>
                  <a:schemeClr val="tx1">
                    <a:lumMod val="85000"/>
                    <a:lumOff val="15000"/>
                  </a:schemeClr>
                </a:solidFill>
                <a:latin typeface="Bookman Old Style" pitchFamily="18" charset="0"/>
              </a:rPr>
              <a:t>12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3" name="TextBox 12"/>
          <p:cNvSpPr txBox="1"/>
          <p:nvPr/>
        </p:nvSpPr>
        <p:spPr>
          <a:xfrm>
            <a:off x="3538438" y="3744724"/>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2011:</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a:solidFill>
                  <a:schemeClr val="tx1">
                    <a:lumMod val="85000"/>
                    <a:lumOff val="15000"/>
                  </a:schemeClr>
                </a:solidFill>
                <a:latin typeface="Bookman Old Style" pitchFamily="18" charset="0"/>
              </a:rPr>
              <a:t>1</a:t>
            </a:r>
            <a:r>
              <a:rPr lang="en-US" sz="1200" b="1" i="1" dirty="0" smtClean="0">
                <a:solidFill>
                  <a:schemeClr val="tx1">
                    <a:lumMod val="85000"/>
                    <a:lumOff val="15000"/>
                  </a:schemeClr>
                </a:solidFill>
                <a:latin typeface="Bookman Old Style" pitchFamily="18" charset="0"/>
              </a:rPr>
              <a:t> Part-Time</a:t>
            </a:r>
          </a:p>
        </p:txBody>
      </p:sp>
      <p:sp>
        <p:nvSpPr>
          <p:cNvPr id="15" name="TextBox 14"/>
          <p:cNvSpPr txBox="1"/>
          <p:nvPr/>
        </p:nvSpPr>
        <p:spPr>
          <a:xfrm>
            <a:off x="2197066" y="275138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Graduated by 2009:</a:t>
            </a:r>
          </a:p>
          <a:p>
            <a:pPr algn="ctr"/>
            <a:r>
              <a:rPr lang="en-US" sz="1200" b="1" i="1" dirty="0" smtClean="0">
                <a:solidFill>
                  <a:schemeClr val="tx1">
                    <a:lumMod val="85000"/>
                    <a:lumOff val="15000"/>
                  </a:schemeClr>
                </a:solidFill>
                <a:latin typeface="Bookman Old Style" pitchFamily="18" charset="0"/>
              </a:rPr>
              <a:t>27 Full-Time</a:t>
            </a:r>
          </a:p>
          <a:p>
            <a:pPr algn="ctr"/>
            <a:r>
              <a:rPr lang="en-US" sz="1200" b="1" i="1" dirty="0" smtClean="0">
                <a:solidFill>
                  <a:schemeClr val="tx1">
                    <a:lumMod val="85000"/>
                    <a:lumOff val="15000"/>
                  </a:schemeClr>
                </a:solidFill>
                <a:latin typeface="Bookman Old Style" pitchFamily="18" charset="0"/>
              </a:rPr>
              <a:t>0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96 Full-Time</a:t>
            </a:r>
          </a:p>
          <a:p>
            <a:pPr algn="ctr"/>
            <a:r>
              <a:rPr lang="en-US" sz="1600" b="1" i="1" dirty="0" smtClean="0">
                <a:solidFill>
                  <a:schemeClr val="tx1">
                    <a:lumMod val="85000"/>
                    <a:lumOff val="15000"/>
                  </a:schemeClr>
                </a:solidFill>
                <a:latin typeface="Bookman Old Style" pitchFamily="18" charset="0"/>
              </a:rPr>
              <a:t>4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57514" y="4631580"/>
            <a:ext cx="0" cy="1719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197066" y="2469275"/>
            <a:ext cx="1454074" cy="338554"/>
          </a:xfrm>
          <a:prstGeom prst="rect">
            <a:avLst/>
          </a:prstGeom>
          <a:noFill/>
        </p:spPr>
        <p:txBody>
          <a:bodyPr wrap="square" rtlCol="0">
            <a:spAutoFit/>
          </a:bodyPr>
          <a:lstStyle/>
          <a:p>
            <a:pPr algn="ctr"/>
            <a:r>
              <a:rPr lang="en-US" sz="1600" b="1" dirty="0" smtClean="0">
                <a:latin typeface="Bookman Old Style" pitchFamily="18" charset="0"/>
              </a:rPr>
              <a:t>4 YEARS</a:t>
            </a:r>
            <a:endParaRPr lang="en-US" sz="1600" b="1" dirty="0">
              <a:latin typeface="Bookman Old Style" pitchFamily="18" charset="0"/>
            </a:endParaRPr>
          </a:p>
        </p:txBody>
      </p:sp>
      <p:sp>
        <p:nvSpPr>
          <p:cNvPr id="36" name="TextBox 35"/>
          <p:cNvSpPr txBox="1"/>
          <p:nvPr/>
        </p:nvSpPr>
        <p:spPr>
          <a:xfrm>
            <a:off x="3538438" y="3471446"/>
            <a:ext cx="1454074" cy="338554"/>
          </a:xfrm>
          <a:prstGeom prst="rect">
            <a:avLst/>
          </a:prstGeom>
          <a:noFill/>
        </p:spPr>
        <p:txBody>
          <a:bodyPr wrap="square" rtlCol="0">
            <a:spAutoFit/>
          </a:bodyPr>
          <a:lstStyle/>
          <a:p>
            <a:pPr algn="ctr"/>
            <a:r>
              <a:rPr lang="en-US" sz="1600" b="1" dirty="0">
                <a:latin typeface="Bookman Old Style" pitchFamily="18" charset="0"/>
              </a:rPr>
              <a:t>6</a:t>
            </a:r>
            <a:r>
              <a:rPr lang="en-US" sz="1600" b="1" dirty="0" smtClean="0">
                <a:latin typeface="Bookman Old Style" pitchFamily="18" charset="0"/>
              </a:rPr>
              <a:t> YEARS</a:t>
            </a:r>
            <a:endParaRPr lang="en-US" sz="1600" b="1" dirty="0">
              <a:latin typeface="Bookman Old Style" pitchFamily="18" charset="0"/>
            </a:endParaRPr>
          </a:p>
        </p:txBody>
      </p:sp>
      <p:sp>
        <p:nvSpPr>
          <p:cNvPr id="37" name="Teardrop 36"/>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8049735" y="3392269"/>
            <a:ext cx="865665"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Bookman Old Style" pitchFamily="18" charset="0"/>
              </a:rPr>
              <a:t>57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886200"/>
            <a:ext cx="1371600" cy="830997"/>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8200" y="5638800"/>
            <a:ext cx="9144000" cy="461665"/>
          </a:xfrm>
          <a:prstGeom prst="rect">
            <a:avLst/>
          </a:prstGeom>
          <a:noFill/>
        </p:spPr>
        <p:txBody>
          <a:bodyPr wrap="square" rtlCol="0">
            <a:spAutoFit/>
          </a:bodyPr>
          <a:lstStyle/>
          <a:p>
            <a:pPr algn="ctr"/>
            <a:r>
              <a:rPr lang="en-US" sz="2400" b="1" u="sng" dirty="0" smtClean="0">
                <a:solidFill>
                  <a:schemeClr val="accent2">
                    <a:lumMod val="50000"/>
                  </a:schemeClr>
                </a:solidFill>
                <a:latin typeface="Bookman Old Style" pitchFamily="18" charset="0"/>
              </a:rPr>
              <a:t>Enrollments:  61,879</a:t>
            </a:r>
          </a:p>
        </p:txBody>
      </p: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2"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2" name="Slide Number Placeholder 1"/>
          <p:cNvSpPr>
            <a:spLocks noGrp="1"/>
          </p:cNvSpPr>
          <p:nvPr>
            <p:ph type="sldNum" sz="quarter" idx="12"/>
          </p:nvPr>
        </p:nvSpPr>
        <p:spPr/>
        <p:txBody>
          <a:bodyPr/>
          <a:lstStyle/>
          <a:p>
            <a:fld id="{A79836AA-2E5C-4B78-BCFE-529AC8470618}" type="slidenum">
              <a:rPr lang="en-US" smtClean="0"/>
              <a:pPr/>
              <a:t>7</a:t>
            </a:fld>
            <a:endParaRPr lang="en-US" dirty="0"/>
          </a:p>
        </p:txBody>
      </p:sp>
      <p:sp>
        <p:nvSpPr>
          <p:cNvPr id="14" name="Rectangle 13"/>
          <p:cNvSpPr/>
          <p:nvPr/>
        </p:nvSpPr>
        <p:spPr>
          <a:xfrm>
            <a:off x="0" y="152400"/>
            <a:ext cx="7848600" cy="954107"/>
          </a:xfrm>
          <a:prstGeom prst="rect">
            <a:avLst/>
          </a:prstGeom>
        </p:spPr>
        <p:txBody>
          <a:bodyPr wrap="square">
            <a:spAutoFit/>
          </a:bodyPr>
          <a:lstStyle/>
          <a:p>
            <a:r>
              <a:rPr lang="en-US" sz="2800" b="1" dirty="0">
                <a:solidFill>
                  <a:schemeClr val="accent2">
                    <a:lumMod val="50000"/>
                  </a:schemeClr>
                </a:solidFill>
                <a:effectLst>
                  <a:outerShdw blurRad="38100" dist="38100" dir="2700000" algn="tl">
                    <a:srgbClr val="000000">
                      <a:alpha val="43137"/>
                    </a:srgbClr>
                  </a:outerShdw>
                </a:effectLst>
                <a:latin typeface="Bookman Old Style" pitchFamily="18" charset="0"/>
              </a:rPr>
              <a:t>Texas Public 4 Year University Pipeline:</a:t>
            </a:r>
          </a:p>
          <a:p>
            <a:r>
              <a:rPr lang="en-US" sz="2800" b="1" i="1" dirty="0">
                <a:effectLst>
                  <a:outerShdw blurRad="38100" dist="38100" dir="2700000" algn="tl">
                    <a:srgbClr val="000000">
                      <a:alpha val="43137"/>
                    </a:srgbClr>
                  </a:outerShdw>
                </a:effectLst>
                <a:latin typeface="Bookman Old Style" pitchFamily="18" charset="0"/>
              </a:rPr>
              <a:t>Fall 2005 Cohort</a:t>
            </a:r>
          </a:p>
        </p:txBody>
      </p:sp>
    </p:spTree>
    <p:extLst>
      <p:ext uri="{BB962C8B-B14F-4D97-AF65-F5344CB8AC3E}">
        <p14:creationId xmlns:p14="http://schemas.microsoft.com/office/powerpoint/2010/main" val="4429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up)">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7" grpId="0" animBg="1"/>
      <p:bldP spid="38" grpId="0" animBg="1"/>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ardrop 42"/>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http://literacyconnects.org/img/2012/05/EducationPipeline_web.jpg"/>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9897" b="89897" l="2937" r="89930">
                        <a14:backgroundMark x1="30070" y1="45773" x2="30629" y2="46392"/>
                        <a14:backgroundMark x1="30629" y1="46598" x2="35524" y2="47423"/>
                        <a14:backgroundMark x1="35385" y1="48041" x2="38601" y2="51753"/>
                        <a14:backgroundMark x1="41678" y1="63299" x2="43357" y2="63711"/>
                        <a14:backgroundMark x1="44615" y1="64124" x2="54965" y2="63711"/>
                        <a14:backgroundMark x1="67692" y1="52577" x2="83357" y2="52371"/>
                        <a14:backgroundMark x1="64615" y1="54227" x2="70350" y2="66392"/>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685800" y="228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Texas Public 2 Year College Pipeline:</a:t>
            </a:r>
          </a:p>
          <a:p>
            <a:r>
              <a:rPr lang="en-US" sz="2800" b="1" i="1" dirty="0" smtClean="0">
                <a:effectLst>
                  <a:outerShdw blurRad="38100" dist="38100" dir="2700000" algn="tl">
                    <a:srgbClr val="000000">
                      <a:alpha val="43137"/>
                    </a:srgbClr>
                  </a:outerShdw>
                </a:effectLst>
                <a:latin typeface="Bookman Old Style" pitchFamily="18" charset="0"/>
              </a:rPr>
              <a:t>Fall 2005 Cohort</a:t>
            </a:r>
            <a:endParaRPr lang="en-US" sz="28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301869" y="1828800"/>
            <a:ext cx="1454074" cy="1107996"/>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No Longer Enrolled:</a:t>
            </a:r>
          </a:p>
          <a:p>
            <a:pPr algn="ctr"/>
            <a:r>
              <a:rPr lang="en-US" sz="1200" b="1" i="1" dirty="0" smtClean="0">
                <a:solidFill>
                  <a:schemeClr val="tx1">
                    <a:lumMod val="85000"/>
                    <a:lumOff val="15000"/>
                  </a:schemeClr>
                </a:solidFill>
                <a:latin typeface="Bookman Old Style" pitchFamily="18" charset="0"/>
              </a:rPr>
              <a:t>29 Full-Time</a:t>
            </a:r>
          </a:p>
          <a:p>
            <a:pPr algn="ctr"/>
            <a:r>
              <a:rPr lang="en-US" sz="1200" b="1" i="1" dirty="0" smtClean="0">
                <a:solidFill>
                  <a:schemeClr val="tx1">
                    <a:lumMod val="85000"/>
                    <a:lumOff val="15000"/>
                  </a:schemeClr>
                </a:solidFill>
                <a:latin typeface="Bookman Old Style" pitchFamily="18" charset="0"/>
              </a:rPr>
              <a:t>30 Part-Time</a:t>
            </a:r>
          </a:p>
        </p:txBody>
      </p:sp>
      <p:sp>
        <p:nvSpPr>
          <p:cNvPr id="9" name="Teardrop 8"/>
          <p:cNvSpPr/>
          <p:nvPr/>
        </p:nvSpPr>
        <p:spPr>
          <a:xfrm rot="19004367">
            <a:off x="2363768" y="4197598"/>
            <a:ext cx="435566" cy="45631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19004367">
            <a:off x="2360855" y="4778981"/>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19004367">
            <a:off x="6548514" y="3341107"/>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920748" y="4803535"/>
            <a:ext cx="1454074" cy="892552"/>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In 2011, Still</a:t>
            </a:r>
          </a:p>
          <a:p>
            <a:pPr algn="ctr"/>
            <a:r>
              <a:rPr lang="en-US" sz="1400" b="1" dirty="0" smtClean="0">
                <a:solidFill>
                  <a:schemeClr val="tx1">
                    <a:lumMod val="85000"/>
                    <a:lumOff val="15000"/>
                  </a:schemeClr>
                </a:solidFill>
                <a:latin typeface="Bookman Old Style" pitchFamily="18" charset="0"/>
              </a:rPr>
              <a:t>Enrolled:</a:t>
            </a:r>
          </a:p>
          <a:p>
            <a:pPr algn="ctr"/>
            <a:r>
              <a:rPr lang="en-US" sz="1200" b="1" i="1" dirty="0">
                <a:solidFill>
                  <a:schemeClr val="tx1">
                    <a:lumMod val="85000"/>
                    <a:lumOff val="15000"/>
                  </a:schemeClr>
                </a:solidFill>
                <a:latin typeface="Bookman Old Style" pitchFamily="18" charset="0"/>
              </a:rPr>
              <a:t>7</a:t>
            </a:r>
            <a:r>
              <a:rPr lang="en-US" sz="1200" b="1" i="1" dirty="0" smtClean="0">
                <a:solidFill>
                  <a:schemeClr val="tx1">
                    <a:lumMod val="85000"/>
                    <a:lumOff val="15000"/>
                  </a:schemeClr>
                </a:solidFill>
                <a:latin typeface="Bookman Old Style" pitchFamily="18" charset="0"/>
              </a:rPr>
              <a:t> Full-Time</a:t>
            </a:r>
          </a:p>
          <a:p>
            <a:pPr algn="ctr"/>
            <a:r>
              <a:rPr lang="en-US" sz="1200" b="1" i="1" dirty="0" smtClean="0">
                <a:solidFill>
                  <a:schemeClr val="tx1">
                    <a:lumMod val="85000"/>
                    <a:lumOff val="15000"/>
                  </a:schemeClr>
                </a:solidFill>
                <a:latin typeface="Bookman Old Style" pitchFamily="18" charset="0"/>
              </a:rPr>
              <a:t>7 Part-Time</a:t>
            </a:r>
          </a:p>
        </p:txBody>
      </p:sp>
      <p:sp>
        <p:nvSpPr>
          <p:cNvPr id="13" name="TextBox 12"/>
          <p:cNvSpPr txBox="1"/>
          <p:nvPr/>
        </p:nvSpPr>
        <p:spPr>
          <a:xfrm>
            <a:off x="3741169" y="3324761"/>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a:t>
            </a:r>
            <a:r>
              <a:rPr lang="en-US" sz="1400" b="1" dirty="0">
                <a:solidFill>
                  <a:schemeClr val="tx1">
                    <a:lumMod val="85000"/>
                    <a:lumOff val="15000"/>
                  </a:schemeClr>
                </a:solidFill>
                <a:latin typeface="Bookman Old Style" pitchFamily="18" charset="0"/>
              </a:rPr>
              <a:t>o</a:t>
            </a:r>
            <a:r>
              <a:rPr lang="en-US" sz="1400" b="1" dirty="0" smtClean="0">
                <a:solidFill>
                  <a:schemeClr val="tx1">
                    <a:lumMod val="85000"/>
                    <a:lumOff val="15000"/>
                  </a:schemeClr>
                </a:solidFill>
                <a:latin typeface="Bookman Old Style" pitchFamily="18" charset="0"/>
              </a:rPr>
              <a:t>r Certificate 2009-2011:</a:t>
            </a:r>
          </a:p>
          <a:p>
            <a:pPr algn="ctr"/>
            <a:r>
              <a:rPr lang="en-US" sz="1200" b="1" i="1" dirty="0" smtClean="0">
                <a:solidFill>
                  <a:schemeClr val="tx1">
                    <a:lumMod val="85000"/>
                    <a:lumOff val="15000"/>
                  </a:schemeClr>
                </a:solidFill>
                <a:latin typeface="Bookman Old Style" pitchFamily="18" charset="0"/>
              </a:rPr>
              <a:t>9 Full-Time</a:t>
            </a:r>
          </a:p>
          <a:p>
            <a:pPr algn="ctr"/>
            <a:r>
              <a:rPr lang="en-US" sz="1200" b="1" i="1" dirty="0" smtClean="0">
                <a:solidFill>
                  <a:schemeClr val="tx1">
                    <a:lumMod val="85000"/>
                    <a:lumOff val="15000"/>
                  </a:schemeClr>
                </a:solidFill>
                <a:latin typeface="Bookman Old Style" pitchFamily="18" charset="0"/>
              </a:rPr>
              <a:t>9 Part-Time</a:t>
            </a:r>
          </a:p>
        </p:txBody>
      </p:sp>
      <p:sp>
        <p:nvSpPr>
          <p:cNvPr id="15" name="TextBox 14"/>
          <p:cNvSpPr txBox="1"/>
          <p:nvPr/>
        </p:nvSpPr>
        <p:spPr>
          <a:xfrm>
            <a:off x="2197066" y="2339510"/>
            <a:ext cx="1454074" cy="1323439"/>
          </a:xfrm>
          <a:prstGeom prst="rect">
            <a:avLst/>
          </a:prstGeom>
          <a:noFill/>
          <a:ln w="19050">
            <a:solidFill>
              <a:schemeClr val="accent2">
                <a:lumMod val="50000"/>
              </a:schemeClr>
            </a:solidFill>
          </a:ln>
          <a:effectLst/>
        </p:spPr>
        <p:txBody>
          <a:bodyPr wrap="square" rtlCol="0">
            <a:spAutoFit/>
          </a:bodyPr>
          <a:lstStyle/>
          <a:p>
            <a:pPr algn="ctr"/>
            <a:r>
              <a:rPr lang="en-US" sz="1400" b="1" dirty="0" smtClean="0">
                <a:solidFill>
                  <a:schemeClr val="tx1">
                    <a:lumMod val="85000"/>
                    <a:lumOff val="15000"/>
                  </a:schemeClr>
                </a:solidFill>
                <a:latin typeface="Bookman Old Style" pitchFamily="18" charset="0"/>
              </a:rPr>
              <a:t>Earned an Associate’s or Certificate by 2008:</a:t>
            </a:r>
          </a:p>
          <a:p>
            <a:pPr algn="ctr"/>
            <a:r>
              <a:rPr lang="en-US" sz="1200" b="1" i="1" dirty="0" smtClean="0">
                <a:solidFill>
                  <a:schemeClr val="tx1">
                    <a:lumMod val="85000"/>
                    <a:lumOff val="15000"/>
                  </a:schemeClr>
                </a:solidFill>
                <a:latin typeface="Bookman Old Style" pitchFamily="18" charset="0"/>
              </a:rPr>
              <a:t>6 Full-Time</a:t>
            </a:r>
          </a:p>
          <a:p>
            <a:pPr algn="ctr"/>
            <a:r>
              <a:rPr lang="en-US" sz="1200" b="1" i="1" dirty="0">
                <a:solidFill>
                  <a:schemeClr val="tx1">
                    <a:lumMod val="85000"/>
                    <a:lumOff val="15000"/>
                  </a:schemeClr>
                </a:solidFill>
                <a:latin typeface="Bookman Old Style" pitchFamily="18" charset="0"/>
              </a:rPr>
              <a:t>3</a:t>
            </a:r>
            <a:r>
              <a:rPr lang="en-US" sz="1200" b="1" i="1" dirty="0" smtClean="0">
                <a:solidFill>
                  <a:schemeClr val="tx1">
                    <a:lumMod val="85000"/>
                    <a:lumOff val="15000"/>
                  </a:schemeClr>
                </a:solidFill>
                <a:latin typeface="Bookman Old Style" pitchFamily="18" charset="0"/>
              </a:rPr>
              <a:t> Part-Time</a:t>
            </a:r>
          </a:p>
        </p:txBody>
      </p:sp>
      <p:sp>
        <p:nvSpPr>
          <p:cNvPr id="16" name="TextBox 15"/>
          <p:cNvSpPr txBox="1"/>
          <p:nvPr/>
        </p:nvSpPr>
        <p:spPr>
          <a:xfrm>
            <a:off x="76200" y="3433227"/>
            <a:ext cx="1676400" cy="1138773"/>
          </a:xfrm>
          <a:prstGeom prst="rect">
            <a:avLst/>
          </a:prstGeom>
          <a:noFill/>
          <a:ln w="19050">
            <a:solidFill>
              <a:schemeClr val="accent2">
                <a:lumMod val="50000"/>
              </a:schemeClr>
            </a:solidFill>
          </a:ln>
          <a:effectLst/>
        </p:spPr>
        <p:txBody>
          <a:bodyPr wrap="square" rtlCol="0">
            <a:spAutoFit/>
          </a:bodyPr>
          <a:lstStyle/>
          <a:p>
            <a:pPr algn="ctr"/>
            <a:r>
              <a:rPr lang="en-US" b="1" dirty="0" smtClean="0">
                <a:solidFill>
                  <a:schemeClr val="tx1">
                    <a:lumMod val="85000"/>
                    <a:lumOff val="15000"/>
                  </a:schemeClr>
                </a:solidFill>
                <a:latin typeface="Bookman Old Style" pitchFamily="18" charset="0"/>
              </a:rPr>
              <a:t>In 2005, 100 Enroll:</a:t>
            </a:r>
          </a:p>
          <a:p>
            <a:pPr algn="ctr"/>
            <a:r>
              <a:rPr lang="en-US" sz="1600" b="1" i="1" dirty="0" smtClean="0">
                <a:solidFill>
                  <a:schemeClr val="tx1">
                    <a:lumMod val="85000"/>
                    <a:lumOff val="15000"/>
                  </a:schemeClr>
                </a:solidFill>
                <a:latin typeface="Bookman Old Style" pitchFamily="18" charset="0"/>
              </a:rPr>
              <a:t>51 Full-Time</a:t>
            </a:r>
          </a:p>
          <a:p>
            <a:pPr algn="ctr"/>
            <a:r>
              <a:rPr lang="en-US" sz="1600" b="1" i="1" dirty="0" smtClean="0">
                <a:solidFill>
                  <a:schemeClr val="tx1">
                    <a:lumMod val="85000"/>
                    <a:lumOff val="15000"/>
                  </a:schemeClr>
                </a:solidFill>
                <a:latin typeface="Bookman Old Style" pitchFamily="18" charset="0"/>
              </a:rPr>
              <a:t>49 Part-Time</a:t>
            </a:r>
          </a:p>
        </p:txBody>
      </p:sp>
      <p:cxnSp>
        <p:nvCxnSpPr>
          <p:cNvPr id="18" name="Straight Connector 17"/>
          <p:cNvCxnSpPr>
            <a:endCxn id="16" idx="0"/>
          </p:cNvCxnSpPr>
          <p:nvPr/>
        </p:nvCxnSpPr>
        <p:spPr>
          <a:xfrm>
            <a:off x="914400" y="3276600"/>
            <a:ext cx="0" cy="15662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746" y="3127425"/>
            <a:ext cx="27432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09914" y="4648200"/>
            <a:ext cx="0" cy="100584"/>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868" y="2636277"/>
            <a:ext cx="18288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ardrop 33"/>
          <p:cNvSpPr/>
          <p:nvPr/>
        </p:nvSpPr>
        <p:spPr>
          <a:xfrm rot="19004367">
            <a:off x="6392179" y="3175217"/>
            <a:ext cx="149859" cy="149769"/>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197066" y="2057400"/>
            <a:ext cx="1454074" cy="338554"/>
          </a:xfrm>
          <a:prstGeom prst="rect">
            <a:avLst/>
          </a:prstGeom>
          <a:noFill/>
        </p:spPr>
        <p:txBody>
          <a:bodyPr wrap="square" rtlCol="0">
            <a:spAutoFit/>
          </a:bodyPr>
          <a:lstStyle/>
          <a:p>
            <a:pPr algn="ctr"/>
            <a:r>
              <a:rPr lang="en-US" sz="1600" b="1" dirty="0">
                <a:latin typeface="Bookman Old Style" pitchFamily="18" charset="0"/>
              </a:rPr>
              <a:t>3</a:t>
            </a:r>
            <a:r>
              <a:rPr lang="en-US" sz="1600" b="1" dirty="0" smtClean="0">
                <a:latin typeface="Bookman Old Style" pitchFamily="18" charset="0"/>
              </a:rPr>
              <a:t> YEARS</a:t>
            </a:r>
            <a:endParaRPr lang="en-US" sz="1600" b="1" dirty="0">
              <a:latin typeface="Bookman Old Style" pitchFamily="18" charset="0"/>
            </a:endParaRPr>
          </a:p>
        </p:txBody>
      </p:sp>
      <p:sp>
        <p:nvSpPr>
          <p:cNvPr id="36" name="TextBox 35"/>
          <p:cNvSpPr txBox="1"/>
          <p:nvPr/>
        </p:nvSpPr>
        <p:spPr>
          <a:xfrm>
            <a:off x="3690838" y="3051483"/>
            <a:ext cx="1566962" cy="338554"/>
          </a:xfrm>
          <a:prstGeom prst="rect">
            <a:avLst/>
          </a:prstGeom>
          <a:noFill/>
        </p:spPr>
        <p:txBody>
          <a:bodyPr wrap="square" rtlCol="0">
            <a:spAutoFit/>
          </a:bodyPr>
          <a:lstStyle/>
          <a:p>
            <a:pPr algn="ctr"/>
            <a:r>
              <a:rPr lang="en-US" sz="1600" b="1" dirty="0" smtClean="0">
                <a:latin typeface="Bookman Old Style" pitchFamily="18" charset="0"/>
              </a:rPr>
              <a:t>4 - 6 YEARS</a:t>
            </a:r>
            <a:endParaRPr lang="en-US" sz="1600" b="1" dirty="0">
              <a:latin typeface="Bookman Old Style" pitchFamily="18" charset="0"/>
            </a:endParaRPr>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8025368" y="3352800"/>
            <a:ext cx="865665"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Bookman Old Style" pitchFamily="18" charset="0"/>
              </a:rPr>
              <a:t>2</a:t>
            </a:r>
            <a:r>
              <a:rPr lang="en-US" sz="3600" b="1" dirty="0" smtClean="0">
                <a:effectLst>
                  <a:outerShdw blurRad="38100" dist="38100" dir="2700000" algn="tl">
                    <a:srgbClr val="000000">
                      <a:alpha val="43137"/>
                    </a:srgbClr>
                  </a:outerShdw>
                </a:effectLst>
                <a:latin typeface="Bookman Old Style" pitchFamily="18" charset="0"/>
              </a:rPr>
              <a:t>7</a:t>
            </a:r>
            <a:endParaRPr lang="en-US" sz="3600" b="1" dirty="0">
              <a:effectLst>
                <a:outerShdw blurRad="38100" dist="38100" dir="2700000" algn="tl">
                  <a:srgbClr val="000000">
                    <a:alpha val="43137"/>
                  </a:srgbClr>
                </a:outerShdw>
              </a:effectLst>
              <a:latin typeface="Bookman Old Style" pitchFamily="18" charset="0"/>
            </a:endParaRPr>
          </a:p>
        </p:txBody>
      </p:sp>
      <p:sp>
        <p:nvSpPr>
          <p:cNvPr id="40" name="Rectangle 39"/>
          <p:cNvSpPr/>
          <p:nvPr/>
        </p:nvSpPr>
        <p:spPr>
          <a:xfrm>
            <a:off x="7772400" y="3787872"/>
            <a:ext cx="1371600" cy="1015663"/>
          </a:xfrm>
          <a:prstGeom prst="rect">
            <a:avLst/>
          </a:prstGeom>
        </p:spPr>
        <p:txBody>
          <a:bodyPr wrap="square">
            <a:spAutoFit/>
          </a:bodyPr>
          <a:lstStyle/>
          <a:p>
            <a:pPr algn="ctr"/>
            <a:r>
              <a:rPr lang="en-US" sz="1200" b="1" i="1" dirty="0">
                <a:latin typeface="Bookman Old Style" pitchFamily="18" charset="0"/>
              </a:rPr>
              <a:t>Out of every 100 students earn a </a:t>
            </a:r>
            <a:r>
              <a:rPr lang="en-US" sz="1200" b="1" i="1" dirty="0" smtClean="0">
                <a:latin typeface="Bookman Old Style" pitchFamily="18" charset="0"/>
              </a:rPr>
              <a:t>degree</a:t>
            </a:r>
          </a:p>
          <a:p>
            <a:pPr algn="ctr"/>
            <a:r>
              <a:rPr lang="en-US" sz="1200" b="1" i="1" dirty="0" smtClean="0">
                <a:latin typeface="Bookman Old Style" pitchFamily="18" charset="0"/>
              </a:rPr>
              <a:t>or certificate</a:t>
            </a:r>
          </a:p>
          <a:p>
            <a:pPr algn="ctr"/>
            <a:r>
              <a:rPr lang="en-US" sz="1200" b="1" i="1" dirty="0" smtClean="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05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0" y="6426462"/>
            <a:ext cx="7800977" cy="230832"/>
          </a:xfrm>
          <a:prstGeom prst="rect">
            <a:avLst/>
          </a:prstGeom>
          <a:noFill/>
        </p:spPr>
        <p:txBody>
          <a:bodyPr wrap="square" rtlCol="0">
            <a:spAutoFit/>
          </a:bodyPr>
          <a:lstStyle/>
          <a:p>
            <a:r>
              <a:rPr lang="en-US" sz="900" dirty="0" smtClean="0"/>
              <a:t>Data </a:t>
            </a:r>
            <a:r>
              <a:rPr lang="en-US" sz="900" dirty="0"/>
              <a:t>Retrieved from</a:t>
            </a:r>
            <a:r>
              <a:rPr lang="en-US" sz="900" dirty="0" smtClean="0"/>
              <a:t>: 2013 Texas Public Higher Education Almanac</a:t>
            </a:r>
            <a:endParaRPr lang="en-US" sz="800" dirty="0"/>
          </a:p>
        </p:txBody>
      </p:sp>
      <p:grpSp>
        <p:nvGrpSpPr>
          <p:cNvPr id="50" name="Group 49"/>
          <p:cNvGrpSpPr/>
          <p:nvPr/>
        </p:nvGrpSpPr>
        <p:grpSpPr>
          <a:xfrm>
            <a:off x="0" y="6629400"/>
            <a:ext cx="9144000" cy="280951"/>
            <a:chOff x="0" y="6629400"/>
            <a:chExt cx="9144000" cy="280951"/>
          </a:xfrm>
        </p:grpSpPr>
        <p:grpSp>
          <p:nvGrpSpPr>
            <p:cNvPr id="51" name="Group 50"/>
            <p:cNvGrpSpPr/>
            <p:nvPr/>
          </p:nvGrpSpPr>
          <p:grpSpPr>
            <a:xfrm>
              <a:off x="0" y="6629400"/>
              <a:ext cx="9144000" cy="228602"/>
              <a:chOff x="0" y="6629400"/>
              <a:chExt cx="9144000" cy="228602"/>
            </a:xfrm>
          </p:grpSpPr>
          <p:sp>
            <p:nvSpPr>
              <p:cNvPr id="53" name="Rectangle 52"/>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2" name="Picture 51"/>
            <p:cNvPicPr>
              <a:picLocks noChangeAspect="1"/>
            </p:cNvPicPr>
            <p:nvPr/>
          </p:nvPicPr>
          <p:blipFill rotWithShape="1">
            <a:blip r:embed="rId5"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sp>
        <p:nvSpPr>
          <p:cNvPr id="41" name="TextBox 40"/>
          <p:cNvSpPr txBox="1"/>
          <p:nvPr/>
        </p:nvSpPr>
        <p:spPr>
          <a:xfrm>
            <a:off x="-990600" y="5867400"/>
            <a:ext cx="9143999" cy="461665"/>
          </a:xfrm>
          <a:prstGeom prst="rect">
            <a:avLst/>
          </a:prstGeom>
          <a:noFill/>
        </p:spPr>
        <p:txBody>
          <a:bodyPr wrap="square" rtlCol="0">
            <a:spAutoFit/>
          </a:bodyPr>
          <a:lstStyle/>
          <a:p>
            <a:pPr algn="ctr"/>
            <a:r>
              <a:rPr lang="en-US" b="1" u="sng" dirty="0" smtClean="0">
                <a:solidFill>
                  <a:schemeClr val="accent2">
                    <a:lumMod val="50000"/>
                  </a:schemeClr>
                </a:solidFill>
                <a:latin typeface="Bookman Old Style" pitchFamily="18" charset="0"/>
              </a:rPr>
              <a:t>ENROLLMENT </a:t>
            </a:r>
            <a:r>
              <a:rPr lang="en-US" sz="2400" b="1" u="sng" dirty="0" smtClean="0">
                <a:solidFill>
                  <a:schemeClr val="accent2">
                    <a:lumMod val="50000"/>
                  </a:schemeClr>
                </a:solidFill>
                <a:latin typeface="Bookman Old Style" pitchFamily="18" charset="0"/>
              </a:rPr>
              <a:t>– 106,660</a:t>
            </a:r>
          </a:p>
        </p:txBody>
      </p:sp>
      <p:sp>
        <p:nvSpPr>
          <p:cNvPr id="2" name="Slide Number Placeholder 1"/>
          <p:cNvSpPr>
            <a:spLocks noGrp="1"/>
          </p:cNvSpPr>
          <p:nvPr>
            <p:ph type="sldNum" sz="quarter" idx="12"/>
          </p:nvPr>
        </p:nvSpPr>
        <p:spPr/>
        <p:txBody>
          <a:bodyPr/>
          <a:lstStyle/>
          <a:p>
            <a:fld id="{A79836AA-2E5C-4B78-BCFE-529AC8470618}" type="slidenum">
              <a:rPr lang="en-US" smtClean="0"/>
              <a:pPr/>
              <a:t>8</a:t>
            </a:fld>
            <a:endParaRPr lang="en-US" dirty="0"/>
          </a:p>
        </p:txBody>
      </p:sp>
    </p:spTree>
    <p:extLst>
      <p:ext uri="{BB962C8B-B14F-4D97-AF65-F5344CB8AC3E}">
        <p14:creationId xmlns:p14="http://schemas.microsoft.com/office/powerpoint/2010/main" val="70940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up)">
                                      <p:cBhvr>
                                        <p:cTn id="83" dur="500"/>
                                        <p:tgtEl>
                                          <p:spTgt spid="4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up)">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33" grpId="0" animBg="1"/>
      <p:bldP spid="34" grpId="0" animBg="1"/>
      <p:bldP spid="35" grpId="0"/>
      <p:bldP spid="36" grpId="0"/>
      <p:bldP spid="38"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265421"/>
            <a:ext cx="7315200" cy="1877437"/>
          </a:xfrm>
          <a:prstGeom prst="rect">
            <a:avLst/>
          </a:prstGeom>
          <a:noFill/>
        </p:spPr>
        <p:txBody>
          <a:bodyPr wrap="square" rtlCol="0">
            <a:spAutoFit/>
          </a:bodyPr>
          <a:lstStyle/>
          <a:p>
            <a:endParaRPr lang="en-US" sz="3600" i="1" dirty="0" smtClean="0">
              <a:solidFill>
                <a:schemeClr val="tx1">
                  <a:lumMod val="85000"/>
                  <a:lumOff val="15000"/>
                </a:schemeClr>
              </a:solidFill>
              <a:latin typeface="Bookman Old Style" pitchFamily="18" charset="0"/>
            </a:endParaRPr>
          </a:p>
          <a:p>
            <a:endParaRPr lang="en-US" sz="2400" i="1" dirty="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smtClean="0">
              <a:solidFill>
                <a:schemeClr val="tx1">
                  <a:lumMod val="85000"/>
                  <a:lumOff val="15000"/>
                </a:schemeClr>
              </a:solidFill>
              <a:latin typeface="Bookman Old Style" pitchFamily="18" charset="0"/>
            </a:endParaRPr>
          </a:p>
          <a:p>
            <a:pPr marL="285750" indent="-285750">
              <a:buFont typeface="Arial" pitchFamily="34" charset="0"/>
              <a:buChar char="•"/>
            </a:pPr>
            <a:endParaRPr lang="en-US" sz="2800" dirty="0">
              <a:solidFill>
                <a:schemeClr val="tx1">
                  <a:lumMod val="85000"/>
                  <a:lumOff val="15000"/>
                </a:schemeClr>
              </a:solidFill>
              <a:latin typeface="Bookman Old Style" pitchFamily="18" charset="0"/>
            </a:endParaRPr>
          </a:p>
        </p:txBody>
      </p:sp>
      <p:grpSp>
        <p:nvGrpSpPr>
          <p:cNvPr id="10" name="Group 9"/>
          <p:cNvGrpSpPr/>
          <p:nvPr/>
        </p:nvGrpSpPr>
        <p:grpSpPr>
          <a:xfrm>
            <a:off x="0" y="6629400"/>
            <a:ext cx="9144000" cy="280951"/>
            <a:chOff x="0" y="6629400"/>
            <a:chExt cx="9144000" cy="280951"/>
          </a:xfrm>
        </p:grpSpPr>
        <p:grpSp>
          <p:nvGrpSpPr>
            <p:cNvPr id="13" name="Group 12"/>
            <p:cNvGrpSpPr/>
            <p:nvPr/>
          </p:nvGrpSpPr>
          <p:grpSpPr>
            <a:xfrm>
              <a:off x="0" y="6629400"/>
              <a:ext cx="9144000" cy="228602"/>
              <a:chOff x="0" y="6629400"/>
              <a:chExt cx="9144000" cy="228602"/>
            </a:xfrm>
          </p:grpSpPr>
          <p:sp>
            <p:nvSpPr>
              <p:cNvPr id="16" name="Rectangle 15"/>
              <p:cNvSpPr/>
              <p:nvPr/>
            </p:nvSpPr>
            <p:spPr>
              <a:xfrm>
                <a:off x="0" y="6705600"/>
                <a:ext cx="9144000" cy="15240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rot="16200000" flipH="1">
                <a:off x="8382000" y="6096002"/>
                <a:ext cx="152402" cy="1371598"/>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22743"/>
            <a:stretch/>
          </p:blipFill>
          <p:spPr>
            <a:xfrm>
              <a:off x="8278142" y="6653248"/>
              <a:ext cx="680913" cy="257103"/>
            </a:xfrm>
            <a:prstGeom prst="rect">
              <a:avLst/>
            </a:prstGeom>
          </p:spPr>
        </p:pic>
      </p:grpSp>
      <p:graphicFrame>
        <p:nvGraphicFramePr>
          <p:cNvPr id="19" name="Content Placeholder 6"/>
          <p:cNvGraphicFramePr>
            <a:graphicFrameLocks/>
          </p:cNvGraphicFramePr>
          <p:nvPr>
            <p:extLst/>
          </p:nvPr>
        </p:nvGraphicFramePr>
        <p:xfrm>
          <a:off x="1066800" y="1646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1161786" y="29350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Some college, No degree</a:t>
            </a:r>
            <a:endParaRPr lang="en-US" b="1" i="1" dirty="0">
              <a:solidFill>
                <a:srgbClr val="500000"/>
              </a:solidFill>
              <a:latin typeface="Cambria" pitchFamily="18" charset="0"/>
            </a:endParaRPr>
          </a:p>
        </p:txBody>
      </p:sp>
      <p:sp>
        <p:nvSpPr>
          <p:cNvPr id="21" name="TextBox 20"/>
          <p:cNvSpPr txBox="1"/>
          <p:nvPr/>
        </p:nvSpPr>
        <p:spPr>
          <a:xfrm>
            <a:off x="1140911" y="42304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Associate’s Degree</a:t>
            </a:r>
            <a:endParaRPr lang="en-US" b="1" i="1" dirty="0">
              <a:solidFill>
                <a:srgbClr val="500000"/>
              </a:solidFill>
              <a:latin typeface="Cambria" pitchFamily="18" charset="0"/>
            </a:endParaRPr>
          </a:p>
        </p:txBody>
      </p:sp>
      <p:sp>
        <p:nvSpPr>
          <p:cNvPr id="22" name="TextBox 21"/>
          <p:cNvSpPr txBox="1"/>
          <p:nvPr/>
        </p:nvSpPr>
        <p:spPr>
          <a:xfrm>
            <a:off x="1161788" y="5449669"/>
            <a:ext cx="1857481" cy="646331"/>
          </a:xfrm>
          <a:prstGeom prst="rect">
            <a:avLst/>
          </a:prstGeom>
          <a:noFill/>
        </p:spPr>
        <p:txBody>
          <a:bodyPr wrap="square" rtlCol="0">
            <a:spAutoFit/>
          </a:bodyPr>
          <a:lstStyle/>
          <a:p>
            <a:pPr algn="ctr"/>
            <a:r>
              <a:rPr lang="en-US" b="1" i="1" dirty="0" smtClean="0">
                <a:solidFill>
                  <a:srgbClr val="500000"/>
                </a:solidFill>
                <a:latin typeface="Cambria" pitchFamily="18" charset="0"/>
              </a:rPr>
              <a:t>Bachelor’s Degree</a:t>
            </a:r>
            <a:endParaRPr lang="en-US" b="1" i="1" dirty="0">
              <a:solidFill>
                <a:srgbClr val="500000"/>
              </a:solidFill>
              <a:latin typeface="Cambria" pitchFamily="18" charset="0"/>
            </a:endParaRPr>
          </a:p>
        </p:txBody>
      </p:sp>
      <p:sp>
        <p:nvSpPr>
          <p:cNvPr id="23" name="TextBox 22"/>
          <p:cNvSpPr txBox="1"/>
          <p:nvPr/>
        </p:nvSpPr>
        <p:spPr>
          <a:xfrm>
            <a:off x="-11723" y="6433653"/>
            <a:ext cx="4057444" cy="215444"/>
          </a:xfrm>
          <a:prstGeom prst="rect">
            <a:avLst/>
          </a:prstGeom>
          <a:noFill/>
        </p:spPr>
        <p:txBody>
          <a:bodyPr wrap="square" rtlCol="0">
            <a:spAutoFit/>
          </a:bodyPr>
          <a:lstStyle/>
          <a:p>
            <a:r>
              <a:rPr lang="en-US" sz="800" b="1" dirty="0" smtClean="0">
                <a:effectLst>
                  <a:outerShdw blurRad="38100" dist="38100" dir="2700000" algn="tl">
                    <a:srgbClr val="000000">
                      <a:alpha val="43137"/>
                    </a:srgbClr>
                  </a:outerShdw>
                </a:effectLst>
              </a:rPr>
              <a:t>Source</a:t>
            </a:r>
            <a:r>
              <a:rPr lang="en-US" sz="800" b="1" dirty="0" smtClean="0">
                <a:effectLst>
                  <a:outerShdw blurRad="38100" dist="38100" dir="2700000" algn="tl" rotWithShape="0">
                    <a:srgbClr val="000000">
                      <a:alpha val="43137"/>
                    </a:srgbClr>
                  </a:outerShdw>
                </a:effectLst>
              </a:rPr>
              <a:t>: 2013 Texas Public Higher Education Almanac</a:t>
            </a:r>
            <a:endParaRPr lang="en-US" sz="800" b="1" dirty="0">
              <a:effectLst>
                <a:outerShdw blurRad="38100" dist="38100" dir="2700000" algn="tl" rotWithShape="0">
                  <a:srgbClr val="000000">
                    <a:alpha val="43137"/>
                  </a:srgbClr>
                </a:outerShdw>
              </a:effectLst>
            </a:endParaRPr>
          </a:p>
        </p:txBody>
      </p:sp>
      <p:sp>
        <p:nvSpPr>
          <p:cNvPr id="5" name="Title 4"/>
          <p:cNvSpPr>
            <a:spLocks noGrp="1"/>
          </p:cNvSpPr>
          <p:nvPr>
            <p:ph type="title"/>
          </p:nvPr>
        </p:nvSpPr>
        <p:spPr/>
        <p:txBody>
          <a:bodyPr/>
          <a:lstStyle/>
          <a:p>
            <a:r>
              <a:rPr lang="en-US" sz="4000" b="1" dirty="0" smtClean="0"/>
              <a:t>Educational Attainment</a:t>
            </a:r>
            <a:endParaRPr lang="en-US" sz="4000" b="1" dirty="0"/>
          </a:p>
        </p:txBody>
      </p:sp>
      <p:sp>
        <p:nvSpPr>
          <p:cNvPr id="6" name="Content Placeholder 5"/>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A79836AA-2E5C-4B78-BCFE-529AC8470618}" type="slidenum">
              <a:rPr lang="en-US" smtClean="0"/>
              <a:pPr/>
              <a:t>9</a:t>
            </a:fld>
            <a:endParaRPr lang="en-US" dirty="0"/>
          </a:p>
        </p:txBody>
      </p:sp>
    </p:spTree>
    <p:extLst>
      <p:ext uri="{BB962C8B-B14F-4D97-AF65-F5344CB8AC3E}">
        <p14:creationId xmlns:p14="http://schemas.microsoft.com/office/powerpoint/2010/main" val="923669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5296</TotalTime>
  <Words>1933</Words>
  <Application>Microsoft Office PowerPoint</Application>
  <PresentationFormat>On-screen Show (4:3)</PresentationFormat>
  <Paragraphs>338</Paragraphs>
  <Slides>35</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Adobe Gurmukhi</vt:lpstr>
      <vt:lpstr>Aharoni</vt:lpstr>
      <vt:lpstr>Arial</vt:lpstr>
      <vt:lpstr>Bodoni MT Black</vt:lpstr>
      <vt:lpstr>Bookman Old Style</vt:lpstr>
      <vt:lpstr>Calibri</vt:lpstr>
      <vt:lpstr>Cambria</vt:lpstr>
      <vt:lpstr>Cambria Math</vt:lpstr>
      <vt:lpstr>Century Gothic</vt:lpstr>
      <vt:lpstr>Felix Titling</vt:lpstr>
      <vt:lpstr>Garamond</vt:lpstr>
      <vt:lpstr>Times New Roman</vt:lpstr>
      <vt:lpstr>Wingdings 3</vt:lpstr>
      <vt:lpstr>Ion Boardroom</vt:lpstr>
      <vt:lpstr>Creating and Implementing College Preparatory Courses  Texas-Style  </vt:lpstr>
      <vt:lpstr>Creating and Implementing College Preparatory Courses Texas-Style</vt:lpstr>
      <vt:lpstr>Presentation Overview</vt:lpstr>
      <vt:lpstr>What is  AVATAR  and why is it needed?</vt:lpstr>
      <vt:lpstr>What is AVATAR?</vt:lpstr>
      <vt:lpstr>Graduation Rates 8th Grade Cohort 2001 - 2012</vt:lpstr>
      <vt:lpstr>PowerPoint Presentation</vt:lpstr>
      <vt:lpstr>PowerPoint Presentation</vt:lpstr>
      <vt:lpstr>Educational Attainment</vt:lpstr>
      <vt:lpstr> Students Needing Remediation    </vt:lpstr>
      <vt:lpstr>PowerPoint Presentation</vt:lpstr>
      <vt:lpstr>Texas Assessments</vt:lpstr>
      <vt:lpstr>PowerPoint Presentation</vt:lpstr>
      <vt:lpstr>What are the purposes of AVATAR?   </vt:lpstr>
      <vt:lpstr>PowerPoint Presentation</vt:lpstr>
      <vt:lpstr>What is  the AVATAR  College Preparatory Course project?</vt:lpstr>
      <vt:lpstr>What are College Preparatory Courses as defined by  HB 5 (Texas Legislature, 2013)</vt:lpstr>
      <vt:lpstr>CPC Status by Region, 2/2015</vt:lpstr>
      <vt:lpstr>How does AVATAR CPC compare with national trends in transitional course offering? </vt:lpstr>
      <vt:lpstr>Transitional Courses Nationally</vt:lpstr>
      <vt:lpstr>Rationale for  Transitional Courses </vt:lpstr>
      <vt:lpstr>TX CPC’s and transitional courses in NY, TN, CA, WV</vt:lpstr>
      <vt:lpstr>What can be learned from one year of TX CPC experience?</vt:lpstr>
      <vt:lpstr>Region One Consortium</vt:lpstr>
      <vt:lpstr>Regional Goals</vt:lpstr>
      <vt:lpstr>PowerPoint Presentation</vt:lpstr>
      <vt:lpstr>CPC Status by Region, 2/2015</vt:lpstr>
      <vt:lpstr>Issues: Statewide draw</vt:lpstr>
      <vt:lpstr>Issues: Horizontal alignment</vt:lpstr>
      <vt:lpstr>Issues: TSI exemption?</vt:lpstr>
      <vt:lpstr>Issues: Data sharing </vt:lpstr>
      <vt:lpstr>Comments and Suggestions</vt:lpstr>
      <vt:lpstr>Successful High School to College Partnerships </vt:lpstr>
      <vt:lpstr>Contact Information</vt:lpstr>
      <vt:lpstr>References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Basey, Melodie</cp:lastModifiedBy>
  <cp:revision>369</cp:revision>
  <cp:lastPrinted>2015-03-25T19:45:02Z</cp:lastPrinted>
  <dcterms:created xsi:type="dcterms:W3CDTF">2012-08-21T16:02:43Z</dcterms:created>
  <dcterms:modified xsi:type="dcterms:W3CDTF">2016-09-07T15:20:59Z</dcterms:modified>
</cp:coreProperties>
</file>