
<file path=[Content_Types].xml><?xml version="1.0" encoding="utf-8"?>
<Types xmlns="http://schemas.openxmlformats.org/package/2006/content-types">
  <Default Extension="png" ContentType="image/png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2"/>
  </p:notesMasterIdLst>
  <p:sldIdLst>
    <p:sldId id="257" r:id="rId3"/>
    <p:sldId id="284" r:id="rId4"/>
    <p:sldId id="303" r:id="rId5"/>
    <p:sldId id="295" r:id="rId6"/>
    <p:sldId id="296" r:id="rId7"/>
    <p:sldId id="294" r:id="rId8"/>
    <p:sldId id="313" r:id="rId9"/>
    <p:sldId id="298" r:id="rId10"/>
    <p:sldId id="309" r:id="rId11"/>
    <p:sldId id="301" r:id="rId12"/>
    <p:sldId id="304" r:id="rId13"/>
    <p:sldId id="259" r:id="rId14"/>
    <p:sldId id="310" r:id="rId15"/>
    <p:sldId id="311" r:id="rId16"/>
    <p:sldId id="312" r:id="rId17"/>
    <p:sldId id="306" r:id="rId18"/>
    <p:sldId id="287" r:id="rId19"/>
    <p:sldId id="288" r:id="rId20"/>
    <p:sldId id="289" r:id="rId21"/>
    <p:sldId id="299" r:id="rId22"/>
    <p:sldId id="297" r:id="rId23"/>
    <p:sldId id="293" r:id="rId24"/>
    <p:sldId id="290" r:id="rId25"/>
    <p:sldId id="302" r:id="rId26"/>
    <p:sldId id="291" r:id="rId27"/>
    <p:sldId id="292" r:id="rId28"/>
    <p:sldId id="314" r:id="rId29"/>
    <p:sldId id="300" r:id="rId30"/>
    <p:sldId id="279" r:id="rId31"/>
  </p:sldIdLst>
  <p:sldSz cx="9144000" cy="6858000" type="screen4x3"/>
  <p:notesSz cx="7010400" cy="9296400"/>
  <p:custDataLst>
    <p:custData r:id="rId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2" autoAdjust="0"/>
    <p:restoredTop sz="94622" autoAdjust="0"/>
  </p:normalViewPr>
  <p:slideViewPr>
    <p:cSldViewPr>
      <p:cViewPr varScale="1">
        <p:scale>
          <a:sx n="70" d="100"/>
          <a:sy n="70" d="100"/>
        </p:scale>
        <p:origin x="-504" y="-9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36" y="3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33EB6A7-AD30-4728-AC2E-0B74F984AB65}" type="datetimeFigureOut">
              <a:rPr lang="en-US" smtClean="0"/>
              <a:t>4/5/2013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E42FCE0-733C-42B9-8294-CAC7662A558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463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dirty="0" smtClean="0"/>
          </a:p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endParaRPr lang="en-US" sz="1400" dirty="0"/>
          </a:p>
        </p:txBody>
      </p:sp>
      <p:sp>
        <p:nvSpPr>
          <p:cNvPr id="25604" name="Footer Placeholder 4"/>
          <p:cNvSpPr>
            <a:spLocks noGrp="1"/>
          </p:cNvSpPr>
          <p:nvPr>
            <p:ph type="ftr" sz="quarter" idx="4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108" indent="-27542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706" indent="-220341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88" indent="-220341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3071" indent="-220341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753" indent="-2203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435" indent="-2203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5117" indent="-2203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800" indent="-2203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000000"/>
                </a:solidFill>
              </a:rPr>
              <a:t>THECB 4.20.10</a:t>
            </a:r>
          </a:p>
        </p:txBody>
      </p:sp>
      <p:sp>
        <p:nvSpPr>
          <p:cNvPr id="25605" name="Header Placeholder 5"/>
          <p:cNvSpPr>
            <a:spLocks noGrp="1"/>
          </p:cNvSpPr>
          <p:nvPr>
            <p:ph type="hdr" sz="quarter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16108" indent="-27542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01706" indent="-220341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42388" indent="-220341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1983071" indent="-220341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23753" indent="-2203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864435" indent="-2203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05117" indent="-2203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745800" indent="-220341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>
                <a:solidFill>
                  <a:srgbClr val="000000"/>
                </a:solidFill>
              </a:rPr>
              <a:t>THECB 4.20.10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64E64B-71F2-426C-A025-ABB5E89FBD6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64E64B-71F2-426C-A025-ABB5E89FBD6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64E64B-71F2-426C-A025-ABB5E89FBD6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64E64B-71F2-426C-A025-ABB5E89FBD6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64E64B-71F2-426C-A025-ABB5E89FBD6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24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64E64B-71F2-426C-A025-ABB5E89FBD6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64E64B-71F2-426C-A025-ABB5E89FBD6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64E64B-71F2-426C-A025-ABB5E89FBD6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64E64B-71F2-426C-A025-ABB5E89FBD6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28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64E64B-71F2-426C-A025-ABB5E89FBD6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64E64B-71F2-426C-A025-ABB5E89FBD6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64E64B-71F2-426C-A025-ABB5E89FBD6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64E64B-71F2-426C-A025-ABB5E89FBD6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64E64B-71F2-426C-A025-ABB5E89FBD6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64E64B-71F2-426C-A025-ABB5E89FBD6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64E64B-71F2-426C-A025-ABB5E89FBD6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  <a:normAutofit fontScale="85000" lnSpcReduction="20000"/>
          </a:bodyPr>
          <a:lstStyle/>
          <a:p>
            <a:pPr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C64E64B-71F2-426C-A025-ABB5E89FBD67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Shape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7" name="Shape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 dirty="0">
                <a:solidFill>
                  <a:prstClr val="black"/>
                </a:solidFill>
              </a:endParaRPr>
            </a:p>
          </p:txBody>
        </p:sp>
        <p:sp>
          <p:nvSpPr>
            <p:cNvPr id="8" name="Shap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582807"/>
            <a:ext cx="7772400" cy="1199704"/>
          </a:xfrm>
        </p:spPr>
        <p:txBody>
          <a:bodyPr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150DDBD-6A93-44D7-8C87-A502623DB9A1}" type="datetime2">
              <a:rPr lang="en-US"/>
              <a:pPr>
                <a:defRPr/>
              </a:pPr>
              <a:t>Friday, April 05, 2013</a:t>
            </a:fld>
            <a:endParaRPr lang="en-US" dirty="0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rgbClr val="2DA2BF">
                    <a:tint val="20000"/>
                  </a:srgbClr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A8FEF4D-00EC-45DC-8A5B-233E8C3EB4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35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777CBD-0307-4584-8461-14EE6BAF34C8}" type="datetime2">
              <a:rPr lang="en-US"/>
              <a:pPr>
                <a:defRPr/>
              </a:pPr>
              <a:t>Friday, April 05, 2013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0C15D-33BB-4CE2-9E4E-83F7585C1E44}" type="slidenum">
              <a:rPr lang="en-US"/>
              <a:pPr>
                <a:defRPr/>
              </a:pPr>
              <a:t>‹#›</a:t>
            </a:fld>
            <a:endParaRPr lang="en-US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022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B85632-BB90-4A46-959B-393B6D9C6BF2}" type="datetime2">
              <a:rPr lang="en-US"/>
              <a:pPr>
                <a:defRPr/>
              </a:pPr>
              <a:t>Friday, April 05, 2013</a:t>
            </a:fld>
            <a:endParaRPr lang="en-US" dirty="0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51EC0-0E6A-4B05-A889-41C7056E1A66}" type="slidenum">
              <a:rPr lang="en-US"/>
              <a:pPr>
                <a:defRPr/>
              </a:pPr>
              <a:t>‹#›</a:t>
            </a:fld>
            <a:endParaRPr lang="en-US" sz="1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951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dirty="0"/>
              <a:t>THECB 10/2009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E5FB6A-AE61-4166-82BD-E9A5B1EE3B0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326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dirty="0"/>
              <a:t>THECB 10/2009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2703C-AF70-4581-A742-FF862540522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499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F9A8DDD-FEB2-44A3-BCC0-63398836843D}" type="datetime2">
              <a:rPr lang="en-US"/>
              <a:pPr>
                <a:defRPr/>
              </a:pPr>
              <a:t>Friday, April 05, 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prstClr val="black"/>
                </a:solidFill>
              </a:defRPr>
            </a:lvl1pPr>
            <a:extLst/>
          </a:lstStyle>
          <a:p>
            <a:pPr>
              <a:defRPr/>
            </a:pPr>
            <a:fld id="{5BCD211C-ECFF-4BA9-922F-7EE3058EBD9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462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8885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9F29C93C-FF08-4F65-8C0B-613CF6043459}" type="datetime2">
              <a:rPr lang="en-US"/>
              <a:pPr>
                <a:defRPr/>
              </a:pPr>
              <a:t>Friday, April 05, 2013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A116A913-4394-4D35-A30A-320193BBF4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898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3B5C0E83-B313-40D9-AC29-AA3FE7E17DC5}" type="datetime2">
              <a:rPr lang="en-US"/>
              <a:pPr>
                <a:defRPr/>
              </a:pPr>
              <a:t>Friday, April 05,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BC809D39-31DA-4ACD-A8DA-7CBA3C2510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15495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72430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72430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83CF8A-CDF5-43C5-ACD6-8C91BFD5CC25}" type="datetime2">
              <a:rPr lang="en-US"/>
              <a:pPr>
                <a:defRPr/>
              </a:pPr>
              <a:t>Friday, April 05, 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prstClr val="black"/>
                </a:solidFill>
              </a:defRPr>
            </a:lvl1pPr>
            <a:extLst/>
          </a:lstStyle>
          <a:p>
            <a:pPr>
              <a:defRPr/>
            </a:pPr>
            <a:fld id="{3BA42D6A-4371-4BB7-8FEE-7D318EE4B1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6673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6F7400A6-8A35-403C-8881-2A9D11923739}" type="datetime2">
              <a:rPr lang="en-US"/>
              <a:pPr>
                <a:defRPr/>
              </a:pPr>
              <a:t>Friday, April 05, 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26D884B1-DECB-485B-8C1E-ECCD4B6EC2A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0187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1DAE96C-497F-4261-B89C-1B970EAC85E6}" type="datetime2">
              <a:rPr lang="en-US"/>
              <a:pPr>
                <a:defRPr/>
              </a:pPr>
              <a:t>Friday, April 05, 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prstClr val="black"/>
                </a:solidFill>
              </a:defRPr>
            </a:lvl1pPr>
            <a:extLst/>
          </a:lstStyle>
          <a:p>
            <a:pPr>
              <a:defRPr/>
            </a:pPr>
            <a:fld id="{3220FCD8-F24D-4D80-B1D7-A65549B1C86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86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34000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948367B-5E5E-4C61-B501-59114FDBBCB3}" type="datetime2">
              <a:rPr lang="en-US"/>
              <a:pPr>
                <a:defRPr/>
              </a:pPr>
              <a:t>Friday, April 05, 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prstClr val="black"/>
                </a:solidFill>
              </a:defRPr>
            </a:lvl1pPr>
            <a:extLst/>
          </a:lstStyle>
          <a:p>
            <a:pPr>
              <a:defRPr/>
            </a:pPr>
            <a:fld id="{FD2B8A2F-B667-42F3-8F89-736B84024F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4044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7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hape 8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371568"/>
            <a:ext cx="7162800" cy="648232"/>
          </a:xfrm>
          <a:noFill/>
        </p:spPr>
        <p:txBody>
          <a:bodyPr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07688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3FB38C16-76C4-4775-83F7-BB1B868EE70D}" type="datetime2">
              <a:rPr lang="en-US"/>
              <a:pPr>
                <a:defRPr/>
              </a:pPr>
              <a:t>Friday, April 05, 2013</a:t>
            </a:fld>
            <a:endParaRPr lang="en-US" dirty="0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prstClr val="white"/>
                </a:solidFill>
              </a:defRPr>
            </a:lvl1pPr>
            <a:extLst/>
          </a:lstStyle>
          <a:p>
            <a:pPr>
              <a:defRPr/>
            </a:pPr>
            <a:fld id="{A8CDE32F-0550-41FC-A046-A89110B3B0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8686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Shape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C55EAEB1-51B2-4039-BF16-5CC2CAF1AEC0}" type="datetime2">
              <a:rPr lang="en-US"/>
              <a:pPr>
                <a:defRPr/>
              </a:pPr>
              <a:t>Friday, April 05, 2013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dirty="0">
                <a:solidFill>
                  <a:prstClr val="black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464646">
                    <a:shade val="50000"/>
                  </a:srgb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333E4EA-05A9-4DC7-8B92-6102145397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739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5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creynolds@collegeboard.org" TargetMode="External"/><Relationship Id="rId4" Type="http://schemas.openxmlformats.org/officeDocument/2006/relationships/hyperlink" Target="https://collegeboardtraining.webex.com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rt.austincc.edu/IDS/THECB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hecb.state.tx.us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mailto:terri.daniels@thecb.state.tx.us" TargetMode="External"/><Relationship Id="rId2" Type="http://schemas.openxmlformats.org/officeDocument/2006/relationships/hyperlink" Target="mailto:suzanne.morales-vale@thecb.state.tx.u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hyperlink" Target="mailto:linda.munoz@thecb.state.tx.us" TargetMode="External"/><Relationship Id="rId4" Type="http://schemas.openxmlformats.org/officeDocument/2006/relationships/hyperlink" Target="mailto:aaron.graczyk@thecb.state.tx.u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png"/><Relationship Id="rId4" Type="http://schemas.openxmlformats.org/officeDocument/2006/relationships/oleObject" Target="../embeddings/Microsoft_Excel_97-2003_Worksheet1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irt.austincc.edu/IDS/THECB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4" descr="TBHEsta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462088" cy="1841500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66800" y="-1981200"/>
            <a:ext cx="7772400" cy="61722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effectLst/>
                <a:latin typeface="Georgia" pitchFamily="18" charset="0"/>
                <a:ea typeface="Tahoma" pitchFamily="34" charset="0"/>
                <a:cs typeface="Tahoma" pitchFamily="34" charset="0"/>
              </a:rPr>
              <a:t>Promoting Increased Student Persistence and Success: Developmental Education </a:t>
            </a:r>
            <a:br>
              <a:rPr lang="en-US" sz="3200" dirty="0" smtClean="0">
                <a:solidFill>
                  <a:srgbClr val="C00000"/>
                </a:solidFill>
                <a:effectLst/>
                <a:latin typeface="Georgia" pitchFamily="18" charset="0"/>
                <a:ea typeface="Tahoma" pitchFamily="34" charset="0"/>
                <a:cs typeface="Tahoma" pitchFamily="34" charset="0"/>
              </a:rPr>
            </a:br>
            <a:r>
              <a:rPr lang="en-US" sz="3200" dirty="0" smtClean="0">
                <a:solidFill>
                  <a:srgbClr val="C00000"/>
                </a:solidFill>
                <a:effectLst/>
                <a:latin typeface="Georgia" pitchFamily="18" charset="0"/>
                <a:ea typeface="Tahoma" pitchFamily="34" charset="0"/>
                <a:cs typeface="Tahoma" pitchFamily="34" charset="0"/>
              </a:rPr>
              <a:t>and TSI Updates  </a:t>
            </a:r>
            <a:r>
              <a:rPr lang="en-US" sz="4000" dirty="0" smtClean="0">
                <a:solidFill>
                  <a:srgbClr val="C00000"/>
                </a:solidFill>
                <a:effectLst/>
                <a:latin typeface="Georgia" pitchFamily="18" charset="0"/>
                <a:ea typeface="Tahoma" pitchFamily="34" charset="0"/>
                <a:cs typeface="Tahoma" pitchFamily="34" charset="0"/>
              </a:rPr>
              <a:t/>
            </a:r>
            <a:br>
              <a:rPr lang="en-US" sz="4000" dirty="0" smtClean="0">
                <a:solidFill>
                  <a:srgbClr val="C00000"/>
                </a:solidFill>
                <a:effectLst/>
                <a:latin typeface="Georgia" pitchFamily="18" charset="0"/>
                <a:ea typeface="Tahoma" pitchFamily="34" charset="0"/>
                <a:cs typeface="Tahoma" pitchFamily="34" charset="0"/>
              </a:rPr>
            </a:br>
            <a:r>
              <a:rPr lang="en-US" sz="2000" dirty="0" smtClean="0">
                <a:solidFill>
                  <a:schemeClr val="tx1"/>
                </a:solidFill>
                <a:effectLst/>
                <a:latin typeface="Georgia" pitchFamily="18" charset="0"/>
                <a:ea typeface="Tahoma" pitchFamily="34" charset="0"/>
                <a:cs typeface="Tahoma" pitchFamily="34" charset="0"/>
              </a:rPr>
              <a:t>Suzanne Morales-Vale, Ph.D.</a:t>
            </a:r>
            <a:br>
              <a:rPr lang="en-US" sz="2000" dirty="0" smtClean="0">
                <a:solidFill>
                  <a:schemeClr val="tx1"/>
                </a:solidFill>
                <a:effectLst/>
                <a:latin typeface="Georgia" pitchFamily="18" charset="0"/>
                <a:ea typeface="Tahoma" pitchFamily="34" charset="0"/>
                <a:cs typeface="Tahoma" pitchFamily="34" charset="0"/>
              </a:rPr>
            </a:br>
            <a:r>
              <a:rPr lang="en-US" sz="2000" dirty="0" smtClean="0">
                <a:solidFill>
                  <a:schemeClr val="tx1"/>
                </a:solidFill>
                <a:effectLst/>
                <a:latin typeface="Georgia" pitchFamily="18" charset="0"/>
                <a:ea typeface="Tahoma" pitchFamily="34" charset="0"/>
                <a:cs typeface="Tahoma" pitchFamily="34" charset="0"/>
              </a:rPr>
              <a:t>Director, Developmental and Adult Education</a:t>
            </a:r>
            <a:br>
              <a:rPr lang="en-US" sz="2000" dirty="0" smtClean="0">
                <a:solidFill>
                  <a:schemeClr val="tx1"/>
                </a:solidFill>
                <a:effectLst/>
                <a:latin typeface="Georgia" pitchFamily="18" charset="0"/>
                <a:ea typeface="Tahoma" pitchFamily="34" charset="0"/>
                <a:cs typeface="Tahoma" pitchFamily="34" charset="0"/>
              </a:rPr>
            </a:br>
            <a:r>
              <a:rPr lang="en-US" sz="2000" dirty="0" smtClean="0">
                <a:solidFill>
                  <a:schemeClr val="tx1"/>
                </a:solidFill>
                <a:effectLst/>
                <a:latin typeface="Georgia" pitchFamily="18" charset="0"/>
                <a:ea typeface="Tahoma" pitchFamily="34" charset="0"/>
                <a:cs typeface="Tahoma" pitchFamily="34" charset="0"/>
              </a:rPr>
              <a:t/>
            </a:r>
            <a:br>
              <a:rPr lang="en-US" sz="2000" dirty="0" smtClean="0">
                <a:solidFill>
                  <a:schemeClr val="tx1"/>
                </a:solidFill>
                <a:effectLst/>
                <a:latin typeface="Georgia" pitchFamily="18" charset="0"/>
                <a:ea typeface="Tahoma" pitchFamily="34" charset="0"/>
                <a:cs typeface="Tahoma" pitchFamily="34" charset="0"/>
              </a:rPr>
            </a:br>
            <a:endParaRPr lang="en-US" sz="4000" dirty="0">
              <a:solidFill>
                <a:srgbClr val="C00000"/>
              </a:solidFill>
              <a:latin typeface="Georgia" pitchFamily="18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5799" y="3886200"/>
            <a:ext cx="79521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8</a:t>
            </a:r>
            <a:r>
              <a:rPr lang="en-US" sz="2400" baseline="30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Annual Developmental Education Regional Forum</a:t>
            </a: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April 5, 2013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73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700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Implementation Date:  </a:t>
            </a: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Institution’s first class day AY 2013-2014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(e.g., August 27, 2013)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Timeline: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Field test content items (R,W,M)—fall 2012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Field test content items (ABE)—spring 2013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Item Review and Standard Setting—Jan/Feb. 2013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Board approval of Standards—April 2013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IHE Training by College Board—February-August 2013</a:t>
            </a:r>
          </a:p>
          <a:p>
            <a:pPr lvl="1"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AY 2013-2014—identification of DE/ABE populations</a:t>
            </a:r>
          </a:p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Cost to IHEs:  $3R/$3M/$5W = $11 total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(all areas)</a:t>
            </a:r>
          </a:p>
          <a:p>
            <a:pPr marL="392113" lvl="1" indent="0">
              <a:buClr>
                <a:srgbClr val="C00000"/>
              </a:buCl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New TSI Assessment</a:t>
            </a:r>
            <a:endParaRPr lang="en-US" sz="32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875" y="152400"/>
            <a:ext cx="9648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3564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7900"/>
          </a:xfrm>
        </p:spPr>
        <p:txBody>
          <a:bodyPr/>
          <a:lstStyle/>
          <a:p>
            <a:pPr>
              <a:buClr>
                <a:srgbClr val="C00000"/>
              </a:buClr>
              <a:buFont typeface="Wingdings" pitchFamily="2" charset="2"/>
              <a:buChar char="§"/>
            </a:pPr>
            <a:r>
              <a:rPr lang="en-US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Availability Date:  on or around August 1, 2013</a:t>
            </a:r>
          </a:p>
          <a:p>
            <a:r>
              <a:rPr lang="en-US" sz="1800" dirty="0"/>
              <a:t>T</a:t>
            </a:r>
            <a:r>
              <a:rPr lang="en-US" sz="1800" dirty="0" smtClean="0"/>
              <a:t>he </a:t>
            </a:r>
            <a:r>
              <a:rPr lang="en-US" sz="1800" dirty="0"/>
              <a:t>complete assessment (placement test, DE and ABE diagnostic profiles) is available for institutional use for the following </a:t>
            </a:r>
            <a:r>
              <a:rPr lang="en-US" sz="1800" dirty="0" smtClean="0"/>
              <a:t>allowances: </a:t>
            </a:r>
            <a:endParaRPr lang="en-US" sz="1800" dirty="0"/>
          </a:p>
          <a:p>
            <a:pPr lvl="1"/>
            <a:r>
              <a:rPr lang="en-US" sz="1800" dirty="0"/>
              <a:t>faculty members to take the test and review actual diagnostic profiles</a:t>
            </a:r>
          </a:p>
          <a:p>
            <a:pPr lvl="1"/>
            <a:r>
              <a:rPr lang="en-US" sz="1800" dirty="0"/>
              <a:t>testing administrators to complete their branching profiles and enter the demographic questions</a:t>
            </a:r>
          </a:p>
          <a:p>
            <a:pPr lvl="1"/>
            <a:r>
              <a:rPr lang="en-US" sz="1800" dirty="0" smtClean="0"/>
              <a:t>College Board </a:t>
            </a:r>
            <a:r>
              <a:rPr lang="en-US" sz="1800" dirty="0"/>
              <a:t>consultants to review each institution to ensure proper set-up and problem-free administration</a:t>
            </a:r>
          </a:p>
          <a:p>
            <a:pPr lvl="1"/>
            <a:r>
              <a:rPr lang="en-US" sz="1800" dirty="0" smtClean="0"/>
              <a:t>campuses </a:t>
            </a:r>
            <a:r>
              <a:rPr lang="en-US" sz="1800" dirty="0"/>
              <a:t>to review and test procedures and protocols related to information sharing/incorporation into existing systems (e.g., early warning, Blackboard, etc.), as necessary</a:t>
            </a:r>
          </a:p>
          <a:p>
            <a:pPr marL="392113" lvl="1" indent="0">
              <a:buClr>
                <a:srgbClr val="C00000"/>
              </a:buCl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92113" lvl="1" indent="0">
              <a:buClr>
                <a:srgbClr val="C00000"/>
              </a:buClr>
              <a:buNone/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New TSI Assessment</a:t>
            </a:r>
            <a:endParaRPr lang="en-US" sz="32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875" y="152400"/>
            <a:ext cx="9648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9082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New TSI Assessment</a:t>
            </a:r>
            <a:endParaRPr lang="en-US" sz="36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7411" name="Picture 12" descr="TBHEst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938213" cy="1182716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0" y="66294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Page </a:t>
            </a:r>
            <a:fld id="{842B8C37-ED4B-4A56-93D5-0125562713CF}" type="slidenum">
              <a:rPr lang="en-US" sz="1200" b="1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sz="1200" b="1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One assessment instrument and one set of standards (cut-scores) that </a:t>
            </a:r>
            <a:r>
              <a:rPr lang="en-US" sz="2400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cannot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be raised</a:t>
            </a:r>
            <a:r>
              <a:rPr lang="en-US" sz="2400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 lvl="1"/>
            <a:r>
              <a:rPr lang="en-US" sz="1600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Exemption scores as defined in Rule 4.54 </a:t>
            </a:r>
            <a:r>
              <a:rPr lang="en-US" sz="1600" i="1" u="sng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cannot</a:t>
            </a:r>
            <a:r>
              <a:rPr lang="en-US" sz="1600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be raised</a:t>
            </a:r>
            <a:endParaRPr lang="en-US" sz="1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TSI Assessment will help determine</a:t>
            </a:r>
          </a:p>
          <a:p>
            <a:pPr lvl="1"/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College readiness</a:t>
            </a:r>
          </a:p>
          <a:p>
            <a:pPr lvl="1"/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Developmental Education (within 2 years of college ready)</a:t>
            </a:r>
          </a:p>
          <a:p>
            <a:pPr lvl="1"/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Adult Basic Education (National Reporting System Educational Functioning Level Descriptors 1-4)</a:t>
            </a: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TSI Assessment will produce a Diagnostic Profile</a:t>
            </a:r>
          </a:p>
          <a:p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Differentiated, holistic assessment and placement using multiple factors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(including cut-score and DP)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</a:p>
          <a:p>
            <a:pPr lvl="3"/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HS GPA/Class ranking</a:t>
            </a:r>
          </a:p>
          <a:p>
            <a:pPr lvl="3"/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Prior academic and work experiences</a:t>
            </a:r>
          </a:p>
          <a:p>
            <a:pPr lvl="3"/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Non-cognitive factors (e.g., LASSI, MARS, etc.)</a:t>
            </a:r>
          </a:p>
          <a:p>
            <a:pPr lvl="3"/>
            <a:r>
              <a:rPr lang="en-US" sz="1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Family-life issues</a:t>
            </a:r>
          </a:p>
          <a:p>
            <a:pPr marL="392113" lvl="1" indent="0">
              <a:buNone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934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New TSI Assessment</a:t>
            </a:r>
            <a:endParaRPr lang="en-US" sz="36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7411" name="Picture 12" descr="TBHEst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938213" cy="1182716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0" y="66294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Page </a:t>
            </a:r>
            <a:fld id="{842B8C37-ED4B-4A56-93D5-0125562713CF}" type="slidenum">
              <a:rPr lang="en-US" sz="1200" b="1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sz="1200" b="1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pPr marL="392113" lvl="1" indent="0">
              <a:buNone/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Exemptions: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qualified student can enroll in entry-level credit bearing coursework without further testing or other demonstration of college-readiness</a:t>
            </a:r>
          </a:p>
          <a:p>
            <a:r>
              <a:rPr lang="en-US" sz="1400" dirty="0"/>
              <a:t>(a) The following students shall be exempt from the requirements of this title: </a:t>
            </a:r>
          </a:p>
          <a:p>
            <a:r>
              <a:rPr lang="en-US" sz="1400" dirty="0"/>
              <a:t>(1) For a period of five (5) years from the date of testing, a student who is tested and performs at or above the following standards: </a:t>
            </a:r>
          </a:p>
          <a:p>
            <a:r>
              <a:rPr lang="en-US" sz="1400" dirty="0"/>
              <a:t>(A</a:t>
            </a:r>
            <a:r>
              <a:rPr lang="en-US" sz="1400" b="1" dirty="0"/>
              <a:t>)</a:t>
            </a:r>
            <a:r>
              <a:rPr lang="en-US" sz="1400" b="1" dirty="0">
                <a:solidFill>
                  <a:srgbClr val="FF0000"/>
                </a:solidFill>
              </a:rPr>
              <a:t> ACT: </a:t>
            </a:r>
            <a:r>
              <a:rPr lang="en-US" sz="1400" dirty="0"/>
              <a:t>composite score of 23 with a minimum of 19 on the English test and/or the mathematics test shall be exempt for those corresponding sections; </a:t>
            </a:r>
          </a:p>
          <a:p>
            <a:r>
              <a:rPr lang="en-US" sz="1400" dirty="0"/>
              <a:t>(B)</a:t>
            </a:r>
            <a:r>
              <a:rPr lang="en-US" sz="1400" dirty="0">
                <a:solidFill>
                  <a:srgbClr val="FF0000"/>
                </a:solidFill>
              </a:rPr>
              <a:t> </a:t>
            </a:r>
            <a:r>
              <a:rPr lang="en-US" sz="1400" b="1" dirty="0">
                <a:solidFill>
                  <a:srgbClr val="FF0000"/>
                </a:solidFill>
              </a:rPr>
              <a:t>Scholastic Assessment Test (SAT): </a:t>
            </a:r>
            <a:r>
              <a:rPr lang="en-US" sz="1400" dirty="0"/>
              <a:t>a combined verbal and mathematics score of 1070 with a minimum of 500 on the verbal test and/or the mathematics test shall be exempt for those corresponding sections; or </a:t>
            </a:r>
          </a:p>
          <a:p>
            <a:r>
              <a:rPr lang="en-US" sz="1400" dirty="0"/>
              <a:t>(2) For a period of three (3) years from the date of testing, a student who is tested and performs on the </a:t>
            </a:r>
            <a:r>
              <a:rPr lang="en-US" sz="1400" b="1" dirty="0">
                <a:solidFill>
                  <a:srgbClr val="FF0000"/>
                </a:solidFill>
              </a:rPr>
              <a:t>Texas Assessment of Academic Skills (TAAS) </a:t>
            </a:r>
            <a:r>
              <a:rPr lang="en-US" sz="1400" dirty="0"/>
              <a:t>with a minimum scale score of 1770 on the writing test, a Texas Learning Index (TLI) of 86 on the mathematics test and 89 on the reading test. </a:t>
            </a:r>
          </a:p>
          <a:p>
            <a:r>
              <a:rPr lang="en-US" sz="1400" dirty="0"/>
              <a:t>(3) For a period of three (3) years from the date of testing, a student who is tested and performs on the </a:t>
            </a:r>
            <a:r>
              <a:rPr lang="en-US" sz="1400" b="1" dirty="0">
                <a:solidFill>
                  <a:srgbClr val="FF0000"/>
                </a:solidFill>
              </a:rPr>
              <a:t>Eleventh grade exit-level Texas Assessment of Knowledge and Skills (TAKS) </a:t>
            </a:r>
            <a:r>
              <a:rPr lang="en-US" sz="1400" dirty="0"/>
              <a:t>with a minimum scale score of 2200 on the math section and/or a minimum scale score of 2200 on the English Language Arts section with a writing subsection score of at least 3, shall be exempt from the assessment required under this title for those corresponding sections. </a:t>
            </a:r>
          </a:p>
        </p:txBody>
      </p:sp>
    </p:spTree>
    <p:extLst>
      <p:ext uri="{BB962C8B-B14F-4D97-AF65-F5344CB8AC3E}">
        <p14:creationId xmlns:p14="http://schemas.microsoft.com/office/powerpoint/2010/main" val="2619908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New TSI Assessment</a:t>
            </a:r>
            <a:endParaRPr lang="en-US" sz="36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7411" name="Picture 12" descr="TBHEst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938213" cy="1182716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0" y="66294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Page </a:t>
            </a:r>
            <a:fld id="{842B8C37-ED4B-4A56-93D5-0125562713CF}" type="slidenum">
              <a:rPr lang="en-US" sz="1200" b="1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sz="1200" b="1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pPr marL="392113" lvl="1" indent="0">
              <a:buNone/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Exemptions: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qualified student can enroll in entry-level credit bearing coursework without further testing or other demonstration of college-readiness</a:t>
            </a:r>
          </a:p>
          <a:p>
            <a:r>
              <a:rPr lang="en-US" sz="1800" dirty="0"/>
              <a:t>(4) A student who has graduated with an </a:t>
            </a:r>
            <a:r>
              <a:rPr lang="en-US" sz="1800" b="1" dirty="0">
                <a:solidFill>
                  <a:srgbClr val="FF0000"/>
                </a:solidFill>
              </a:rPr>
              <a:t>associate or baccalaureate degree </a:t>
            </a:r>
            <a:r>
              <a:rPr lang="en-US" sz="1800" dirty="0"/>
              <a:t>from an institution of higher education. </a:t>
            </a:r>
          </a:p>
          <a:p>
            <a:r>
              <a:rPr lang="en-US" sz="1800" dirty="0"/>
              <a:t>(5) A student who transfers to an institution from a private or independent institution of higher education or an accredited out-of-state institution of higher education and who has </a:t>
            </a:r>
            <a:r>
              <a:rPr lang="en-US" sz="1800" b="1" dirty="0">
                <a:solidFill>
                  <a:srgbClr val="FF0000"/>
                </a:solidFill>
              </a:rPr>
              <a:t>satisfactorily completed college-level coursework </a:t>
            </a:r>
            <a:r>
              <a:rPr lang="en-US" sz="1800" dirty="0"/>
              <a:t>as determined by the receiving institution. </a:t>
            </a:r>
          </a:p>
          <a:p>
            <a:r>
              <a:rPr lang="en-US" sz="1800" dirty="0"/>
              <a:t>(6) A student who has previously attended any institution and has been determined to have </a:t>
            </a:r>
            <a:r>
              <a:rPr lang="en-US" sz="1800" b="1" dirty="0">
                <a:solidFill>
                  <a:srgbClr val="FF0000"/>
                </a:solidFill>
              </a:rPr>
              <a:t>met readiness standards by that institution. </a:t>
            </a:r>
          </a:p>
          <a:p>
            <a:r>
              <a:rPr lang="en-US" sz="1800" dirty="0"/>
              <a:t>(7) A student who is enrolled in </a:t>
            </a:r>
            <a:r>
              <a:rPr lang="en-US" sz="1800" b="1" dirty="0">
                <a:solidFill>
                  <a:srgbClr val="FF0000"/>
                </a:solidFill>
              </a:rPr>
              <a:t>a certificate program of one year or less</a:t>
            </a:r>
            <a:r>
              <a:rPr lang="en-US" sz="1800" b="1" dirty="0"/>
              <a:t> </a:t>
            </a:r>
            <a:r>
              <a:rPr lang="en-US" sz="1800" dirty="0"/>
              <a:t>(Level-One certificates, 42 or fewer semester credit hours or the equivalent) at a public junior college, a public technical institute, or a public state college. </a:t>
            </a:r>
          </a:p>
          <a:p>
            <a:pPr marL="392113" lvl="1" indent="0">
              <a:buNone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3280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New TSI Assessment</a:t>
            </a:r>
            <a:endParaRPr lang="en-US" sz="36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7411" name="Picture 12" descr="TBHEst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938213" cy="1182716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0" y="66294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Page </a:t>
            </a:r>
            <a:fld id="{842B8C37-ED4B-4A56-93D5-0125562713CF}" type="slidenum">
              <a:rPr lang="en-US" sz="1200" b="1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sz="1200" b="1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pPr marL="392113" lvl="1" indent="0">
              <a:buNone/>
            </a:pP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Exemptions: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qualified student can enroll in entry-level credit bearing coursework without further testing or other demonstration of college-readiness</a:t>
            </a:r>
          </a:p>
          <a:p>
            <a:r>
              <a:rPr lang="en-US" sz="1600" dirty="0"/>
              <a:t>(8) A student who is serving on </a:t>
            </a:r>
            <a:r>
              <a:rPr lang="en-US" sz="1600" b="1" dirty="0">
                <a:solidFill>
                  <a:srgbClr val="FF0000"/>
                </a:solidFill>
              </a:rPr>
              <a:t>active duty as a member </a:t>
            </a:r>
            <a:r>
              <a:rPr lang="en-US" sz="1600" dirty="0"/>
              <a:t>of the armed forces of the United States, the Texas National Guard, or as a member of a reserve component of the armed forces of the United States and has been serving for at least three years preceding enrollment. </a:t>
            </a:r>
          </a:p>
          <a:p>
            <a:r>
              <a:rPr lang="en-US" sz="1600" dirty="0"/>
              <a:t>(9) A student who on or after August 1, 1990, was </a:t>
            </a:r>
            <a:r>
              <a:rPr lang="en-US" sz="1600" b="1" dirty="0">
                <a:solidFill>
                  <a:srgbClr val="FF0000"/>
                </a:solidFill>
              </a:rPr>
              <a:t>honorably discharged, retired, or released from active duty </a:t>
            </a:r>
            <a:r>
              <a:rPr lang="en-US" sz="1600" dirty="0"/>
              <a:t>as a member of the armed forces of the United States or the Texas National Guard or service as a member of a reserve component of the armed forces of the United States. </a:t>
            </a:r>
          </a:p>
          <a:p>
            <a:r>
              <a:rPr lang="en-US" sz="1600" dirty="0"/>
              <a:t>(b) An institution may exempt a </a:t>
            </a:r>
            <a:r>
              <a:rPr lang="en-US" sz="1600" b="1" dirty="0">
                <a:solidFill>
                  <a:srgbClr val="FF0000"/>
                </a:solidFill>
              </a:rPr>
              <a:t>non-degree-seeking or non-certificate-seeking student. </a:t>
            </a:r>
          </a:p>
          <a:p>
            <a:r>
              <a:rPr lang="en-US" sz="1600" b="1" dirty="0"/>
              <a:t>(c) Any student who has been determined to be exempt in mathematics, reading, and/or writing under subsection (a) or (b) of this section shall not be required to enroll in developmental coursework and/or interventions in the corresponding area of exemption.</a:t>
            </a:r>
            <a:endParaRPr lang="en-US" sz="16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92113" lvl="1" indent="0">
              <a:buNone/>
            </a:pPr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26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New TSI Assessment</a:t>
            </a:r>
            <a:endParaRPr lang="en-US" sz="36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7411" name="Picture 12" descr="TBHEst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938213" cy="1182716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0" y="66294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Page </a:t>
            </a:r>
            <a:fld id="{842B8C37-ED4B-4A56-93D5-0125562713CF}" type="slidenum">
              <a:rPr lang="en-US" sz="1200" b="1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sz="1200" b="1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/>
          <a:lstStyle/>
          <a:p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College Board TSI Trainings</a:t>
            </a:r>
          </a:p>
          <a:p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Limited to Testing Directors only</a:t>
            </a:r>
          </a:p>
          <a:p>
            <a:pPr marL="392113" lvl="1" indent="0">
              <a:buNone/>
            </a:pPr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https://collegeboardtraining.webex.com</a:t>
            </a: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/</a:t>
            </a:r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3200" b="1" dirty="0"/>
              <a:t>Chantel Reynolds</a:t>
            </a:r>
          </a:p>
          <a:p>
            <a:pPr lvl="1"/>
            <a:r>
              <a:rPr lang="en-US" sz="2000" dirty="0"/>
              <a:t>Senior Director of Assessment Management</a:t>
            </a:r>
          </a:p>
          <a:p>
            <a:pPr lvl="1"/>
            <a:r>
              <a:rPr lang="en-US" sz="2000" dirty="0"/>
              <a:t>ACCUPLACER &amp; CLEP</a:t>
            </a:r>
          </a:p>
          <a:p>
            <a:pPr lvl="1"/>
            <a:r>
              <a:rPr lang="en-US" sz="2000" dirty="0"/>
              <a:t>College Board</a:t>
            </a:r>
          </a:p>
          <a:p>
            <a:pPr lvl="1"/>
            <a:r>
              <a:rPr lang="en-US" sz="2000" dirty="0"/>
              <a:t>45 Columbus Avenue</a:t>
            </a:r>
          </a:p>
          <a:p>
            <a:pPr lvl="1"/>
            <a:r>
              <a:rPr lang="en-US" sz="2000" dirty="0"/>
              <a:t>New York, NY 10023</a:t>
            </a:r>
          </a:p>
          <a:p>
            <a:pPr lvl="1"/>
            <a:r>
              <a:rPr lang="en-US" sz="2000" dirty="0"/>
              <a:t>512.636.1436</a:t>
            </a:r>
          </a:p>
          <a:p>
            <a:pPr lvl="1"/>
            <a:r>
              <a:rPr lang="en-US" sz="2000" dirty="0"/>
              <a:t>918.806.6066</a:t>
            </a:r>
          </a:p>
          <a:p>
            <a:pPr lvl="1"/>
            <a:r>
              <a:rPr lang="en-US" sz="2000" u="sng" dirty="0">
                <a:hlinkClick r:id="rId5"/>
              </a:rPr>
              <a:t>creynolds@collegeboard.org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05428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New TSI Rules</a:t>
            </a:r>
            <a:endParaRPr lang="en-US" sz="36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7411" name="Picture 12" descr="TBHEst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938213" cy="1182716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0" y="66294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Page </a:t>
            </a:r>
            <a:fld id="{842B8C37-ED4B-4A56-93D5-0125562713CF}" type="slidenum">
              <a:rPr lang="en-US" sz="1200" b="1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sz="1200" b="1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35500"/>
          </a:xfrm>
        </p:spPr>
        <p:txBody>
          <a:bodyPr/>
          <a:lstStyle/>
          <a:p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§4.55 Assessment</a:t>
            </a:r>
          </a:p>
          <a:p>
            <a:r>
              <a:rPr lang="en-US" sz="2000" dirty="0"/>
              <a:t>(b) Prior to the administration of an approved instrument in §4.56, an institution shall provide to the student a </a:t>
            </a:r>
            <a:r>
              <a:rPr lang="en-US" sz="2000" b="1" dirty="0">
                <a:solidFill>
                  <a:srgbClr val="FF0000"/>
                </a:solidFill>
              </a:rPr>
              <a:t>pre-assessment activity(ies) </a:t>
            </a:r>
            <a:r>
              <a:rPr lang="en-US" sz="2000" dirty="0"/>
              <a:t>that addresses at a minimum the following components in an effective and efficient manner, such as through workshops, orientations, and/or online modules</a:t>
            </a:r>
            <a:r>
              <a:rPr lang="en-US" sz="2000" dirty="0" smtClean="0"/>
              <a:t>: </a:t>
            </a:r>
            <a:r>
              <a:rPr lang="en-US" sz="1400" b="1" i="1" dirty="0" smtClean="0">
                <a:solidFill>
                  <a:srgbClr val="FF0000"/>
                </a:solidFill>
              </a:rPr>
              <a:t>(see Jan. 30 Informational Webinar at </a:t>
            </a:r>
            <a:r>
              <a:rPr lang="en-US" sz="1400" b="1" i="1" dirty="0" smtClean="0">
                <a:solidFill>
                  <a:srgbClr val="FF0000"/>
                </a:solidFill>
                <a:hlinkClick r:id="rId4"/>
              </a:rPr>
              <a:t>http</a:t>
            </a:r>
            <a:r>
              <a:rPr lang="en-US" sz="1400" b="1" i="1" dirty="0">
                <a:solidFill>
                  <a:srgbClr val="FF0000"/>
                </a:solidFill>
                <a:hlinkClick r:id="rId4"/>
              </a:rPr>
              <a:t>://irt.austincc.edu/IDS/THECB</a:t>
            </a:r>
            <a:r>
              <a:rPr lang="en-US" sz="1400" b="1" i="1" dirty="0" smtClean="0">
                <a:solidFill>
                  <a:srgbClr val="FF0000"/>
                </a:solidFill>
                <a:hlinkClick r:id="rId4"/>
              </a:rPr>
              <a:t>/</a:t>
            </a:r>
            <a:r>
              <a:rPr lang="en-US" sz="1400" b="1" i="1" dirty="0" smtClean="0">
                <a:solidFill>
                  <a:srgbClr val="FF0000"/>
                </a:solidFill>
              </a:rPr>
              <a:t>)</a:t>
            </a:r>
            <a:endParaRPr lang="en-US" sz="1400" b="1" dirty="0" smtClean="0">
              <a:solidFill>
                <a:srgbClr val="FF0000"/>
              </a:solidFill>
            </a:endParaRPr>
          </a:p>
          <a:p>
            <a:pPr lvl="1"/>
            <a:r>
              <a:rPr lang="en-US" sz="1800" b="1" dirty="0" smtClean="0"/>
              <a:t>(</a:t>
            </a:r>
            <a:r>
              <a:rPr lang="en-US" sz="1800" b="1" dirty="0"/>
              <a:t>1) Importance of assessment in students’ academic career;</a:t>
            </a:r>
          </a:p>
          <a:p>
            <a:pPr lvl="1"/>
            <a:r>
              <a:rPr lang="en-US" sz="1800" b="1" dirty="0"/>
              <a:t>(2) Assessment process and components, including practice with feedback of sample test questions in all disciplinary areas;</a:t>
            </a:r>
          </a:p>
          <a:p>
            <a:pPr lvl="1"/>
            <a:r>
              <a:rPr lang="en-US" sz="1800" dirty="0"/>
              <a:t>(3) Developmental education options including course-pairing, non-course-based, modular, and other non-conventional interventions;</a:t>
            </a:r>
          </a:p>
          <a:p>
            <a:pPr lvl="1"/>
            <a:r>
              <a:rPr lang="en-US" sz="1800" dirty="0"/>
              <a:t>(4) Institutional and/or community student resources (e.g. tutoring, transportation, childcare, financial aid);</a:t>
            </a:r>
          </a:p>
          <a:p>
            <a:pPr lvl="1"/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523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New TSI Rules</a:t>
            </a:r>
            <a:endParaRPr lang="en-US" sz="36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7411" name="Picture 12" descr="TBHEst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938213" cy="1182716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0" y="66294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Page </a:t>
            </a:r>
            <a:fld id="{842B8C37-ED4B-4A56-93D5-0125562713CF}" type="slidenum">
              <a:rPr lang="en-US" sz="1200" b="1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sz="1200" b="1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100"/>
          </a:xfrm>
        </p:spPr>
        <p:txBody>
          <a:bodyPr/>
          <a:lstStyle/>
          <a:p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§4.58 Advisement and Plan for Academic Success</a:t>
            </a:r>
          </a:p>
          <a:p>
            <a:r>
              <a:rPr lang="en-US" sz="1800" dirty="0"/>
              <a:t>(1) Be designed on an individual basis to provide the best opportunity for each student to succeed in obtaining his or her career and/or academic goals. At a minimum, the individual plan shall address: </a:t>
            </a:r>
            <a:endParaRPr lang="en-US" sz="1800" dirty="0" smtClean="0"/>
          </a:p>
          <a:p>
            <a:pPr lvl="1"/>
            <a:r>
              <a:rPr lang="en-US" sz="1800" dirty="0" smtClean="0"/>
              <a:t>(A) Career advising; </a:t>
            </a:r>
          </a:p>
          <a:p>
            <a:pPr lvl="1"/>
            <a:r>
              <a:rPr lang="en-US" sz="1800" dirty="0" smtClean="0"/>
              <a:t>(</a:t>
            </a:r>
            <a:r>
              <a:rPr lang="en-US" sz="1800" dirty="0"/>
              <a:t>B) Course-based and/or non-course-based developmental education options;</a:t>
            </a:r>
          </a:p>
          <a:p>
            <a:pPr lvl="1"/>
            <a:r>
              <a:rPr lang="en-US" sz="1800" dirty="0"/>
              <a:t>(C) Campus and/or community student support services/resources;</a:t>
            </a:r>
          </a:p>
          <a:p>
            <a:pPr lvl="1"/>
            <a:r>
              <a:rPr lang="en-US" sz="1800" dirty="0"/>
              <a:t>(D) Degree plan or plan of study;</a:t>
            </a:r>
          </a:p>
          <a:p>
            <a:pPr lvl="1"/>
            <a:r>
              <a:rPr lang="en-US" sz="1800" dirty="0"/>
              <a:t>(E) </a:t>
            </a:r>
            <a:r>
              <a:rPr lang="en-US" sz="1800" b="1" dirty="0">
                <a:solidFill>
                  <a:srgbClr val="FF0000"/>
                </a:solidFill>
              </a:rPr>
              <a:t>Regular interactions between student and designated point of contact </a:t>
            </a:r>
            <a:r>
              <a:rPr lang="en-US" sz="1800" dirty="0"/>
              <a:t>(e.g., advisor, faculty member, peer and/or community mentor, etc.);</a:t>
            </a:r>
          </a:p>
          <a:p>
            <a:pPr lvl="1"/>
            <a:r>
              <a:rPr lang="en-US" sz="1800" dirty="0"/>
              <a:t>(F) Registration for next semester/next steps; and</a:t>
            </a:r>
          </a:p>
          <a:p>
            <a:pPr lvl="1"/>
            <a:r>
              <a:rPr lang="en-US" sz="1800" dirty="0"/>
              <a:t>(G) Differentiated placement.</a:t>
            </a:r>
          </a:p>
          <a:p>
            <a:pPr lvl="1"/>
            <a:endParaRPr lang="en-US" sz="1400" dirty="0"/>
          </a:p>
          <a:p>
            <a:pPr lvl="1"/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5789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New TSI Rules</a:t>
            </a:r>
            <a:endParaRPr lang="en-US" sz="36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7411" name="Picture 12" descr="TBHEst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938213" cy="1182716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0" y="66294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Page </a:t>
            </a:r>
            <a:fld id="{842B8C37-ED4B-4A56-93D5-0125562713CF}" type="slidenum">
              <a:rPr lang="en-US" sz="1200" b="1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sz="1200" b="1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700"/>
          </a:xfrm>
        </p:spPr>
        <p:txBody>
          <a:bodyPr/>
          <a:lstStyle/>
          <a:p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§4.59 </a:t>
            </a:r>
            <a:r>
              <a:rPr lang="en-US" sz="2400" b="1" dirty="0"/>
              <a:t>Determination of Readiness to Perform Freshman-level Academic Coursework</a:t>
            </a:r>
            <a:endParaRPr lang="en-US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600" dirty="0"/>
              <a:t>(a) An institution shall determine when a student is ready to perform freshman-level academic coursework using: </a:t>
            </a:r>
            <a:endParaRPr lang="en-US" sz="1600" dirty="0" smtClean="0"/>
          </a:p>
          <a:p>
            <a:pPr lvl="1"/>
            <a:r>
              <a:rPr lang="en-US" sz="1600" dirty="0" smtClean="0"/>
              <a:t>(</a:t>
            </a:r>
            <a:r>
              <a:rPr lang="en-US" sz="1600" dirty="0"/>
              <a:t>1) Developmental education coursework and/or intervention learning outcomes developed by the Board based on the Texas College and Career Readiness Standards and</a:t>
            </a:r>
          </a:p>
          <a:p>
            <a:pPr lvl="1"/>
            <a:r>
              <a:rPr lang="en-US" sz="1600" dirty="0"/>
              <a:t>(2) Student performance on one or more appropriate assessments.</a:t>
            </a:r>
          </a:p>
          <a:p>
            <a:r>
              <a:rPr lang="en-US" sz="1600" dirty="0"/>
              <a:t>(b) As indicators of readiness, institutions shall consider, as appropriate: </a:t>
            </a:r>
          </a:p>
          <a:p>
            <a:pPr lvl="1"/>
            <a:r>
              <a:rPr lang="en-US" sz="1600" dirty="0"/>
              <a:t>(1) Performance in developmental education. </a:t>
            </a:r>
          </a:p>
          <a:p>
            <a:pPr lvl="1"/>
            <a:r>
              <a:rPr lang="en-US" sz="1600" dirty="0"/>
              <a:t>(2) </a:t>
            </a:r>
            <a:r>
              <a:rPr lang="en-US" sz="1600" b="1" dirty="0">
                <a:solidFill>
                  <a:srgbClr val="FF0000"/>
                </a:solidFill>
              </a:rPr>
              <a:t>Performance in appropriate non-developmental coursework. </a:t>
            </a:r>
          </a:p>
          <a:p>
            <a:r>
              <a:rPr lang="en-US" sz="1800" dirty="0" smtClean="0"/>
              <a:t>(</a:t>
            </a:r>
            <a:r>
              <a:rPr lang="en-US" sz="1800" dirty="0"/>
              <a:t>c) </a:t>
            </a:r>
            <a:r>
              <a:rPr lang="en-US" sz="1800" b="1" dirty="0">
                <a:solidFill>
                  <a:srgbClr val="FF0000"/>
                </a:solidFill>
              </a:rPr>
              <a:t>A student may retake an assessment instrument at any time</a:t>
            </a:r>
            <a:r>
              <a:rPr lang="en-US" sz="1800" dirty="0"/>
              <a:t>, subject to availability, to determine the student’s readiness to perform freshman-level academic coursework.</a:t>
            </a:r>
          </a:p>
          <a:p>
            <a:r>
              <a:rPr lang="en-US" sz="1800" dirty="0" smtClean="0"/>
              <a:t>(</a:t>
            </a:r>
            <a:r>
              <a:rPr lang="en-US" sz="1800" dirty="0"/>
              <a:t>d) An institution shall, as soon as practicable and feasible, indicate a student's readiness in reading, mathematics, and writing on the transcript of each student.</a:t>
            </a:r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99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700"/>
          </a:xfrm>
        </p:spPr>
        <p:txBody>
          <a:bodyPr/>
          <a:lstStyle/>
          <a:p>
            <a:pPr marL="109537" indent="0">
              <a:buNone/>
            </a:pP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Developmental Education--</a:t>
            </a:r>
            <a:r>
              <a:rPr lang="en-US" sz="3200" dirty="0">
                <a:solidFill>
                  <a:srgbClr val="C00000"/>
                </a:solidFill>
                <a:effectLst/>
                <a:latin typeface="Georgia" pitchFamily="18" charset="0"/>
              </a:rPr>
              <a:t/>
            </a:r>
            <a:br>
              <a:rPr lang="en-US" sz="3200" dirty="0">
                <a:solidFill>
                  <a:srgbClr val="C00000"/>
                </a:solidFill>
                <a:effectLst/>
                <a:latin typeface="Georgia" pitchFamily="18" charset="0"/>
              </a:rPr>
            </a:br>
            <a:r>
              <a:rPr lang="en-US" sz="32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New Graduates</a:t>
            </a:r>
            <a:endParaRPr lang="en-US" sz="32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875" y="152400"/>
            <a:ext cx="9648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8387" y="1880616"/>
            <a:ext cx="4467225" cy="354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520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New TSI Rules</a:t>
            </a:r>
            <a:endParaRPr lang="en-US" sz="36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7411" name="Picture 12" descr="TBHEst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938213" cy="1182716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0" y="66294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Page </a:t>
            </a:r>
            <a:fld id="{842B8C37-ED4B-4A56-93D5-0125562713CF}" type="slidenum">
              <a:rPr lang="en-US" sz="1200" b="1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sz="1200" b="1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700"/>
          </a:xfrm>
        </p:spPr>
        <p:txBody>
          <a:bodyPr/>
          <a:lstStyle/>
          <a:p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§4.60 </a:t>
            </a:r>
            <a:r>
              <a:rPr lang="en-US" sz="2400" b="1" dirty="0" smtClean="0"/>
              <a:t>Evaluation </a:t>
            </a:r>
            <a:r>
              <a:rPr lang="en-US" sz="2400" b="1" dirty="0"/>
              <a:t>and Reporting </a:t>
            </a:r>
          </a:p>
          <a:p>
            <a:pPr marL="109537" indent="0">
              <a:buNone/>
            </a:pPr>
            <a:r>
              <a:rPr lang="en-US" sz="1600" dirty="0" smtClean="0"/>
              <a:t>(</a:t>
            </a:r>
            <a:r>
              <a:rPr lang="en-US" sz="1600" dirty="0"/>
              <a:t>a) The board shall evaluate the effectiveness of Texas Success Initiative on a statewide basis and with respect to each institution. To inform this evaluation, </a:t>
            </a:r>
            <a:r>
              <a:rPr lang="en-US" sz="1600" b="1" dirty="0">
                <a:solidFill>
                  <a:srgbClr val="FF0000"/>
                </a:solidFill>
              </a:rPr>
              <a:t>institutions shall analyze and report to the Board, </a:t>
            </a:r>
            <a:r>
              <a:rPr lang="en-US" sz="1600" dirty="0"/>
              <a:t>on a schedule to be determined by the Commissioner of Higher Education, </a:t>
            </a:r>
            <a:r>
              <a:rPr lang="en-US" sz="1600" b="1" dirty="0">
                <a:solidFill>
                  <a:srgbClr val="FF0000"/>
                </a:solidFill>
              </a:rPr>
              <a:t>the fiscal and/or instructional impacts of the following on student outcomes:</a:t>
            </a:r>
          </a:p>
          <a:p>
            <a:r>
              <a:rPr lang="en-US" sz="1600" dirty="0"/>
              <a:t>(1) Technological delivery of developmental education courses that allows students to complete course work;</a:t>
            </a:r>
          </a:p>
          <a:p>
            <a:r>
              <a:rPr lang="en-US" sz="1600" dirty="0"/>
              <a:t>(2) Diagnostic assessments to determine a student’s specific educational needs to allow for appropriate developmental instruction;</a:t>
            </a:r>
          </a:p>
          <a:p>
            <a:r>
              <a:rPr lang="en-US" sz="1600" dirty="0"/>
              <a:t>(3) Modular developmental education course materials;</a:t>
            </a:r>
          </a:p>
          <a:p>
            <a:r>
              <a:rPr lang="en-US" sz="1600" dirty="0"/>
              <a:t>(4) Use of tutors and instructional aides to supplement developmental education course instruction as needed for particular students;</a:t>
            </a:r>
          </a:p>
          <a:p>
            <a:r>
              <a:rPr lang="en-US" sz="1600" dirty="0"/>
              <a:t>(5) Internal monitoring mechanisms used to identify a student’s area(s) of academic difficulty;</a:t>
            </a:r>
          </a:p>
          <a:p>
            <a:r>
              <a:rPr lang="en-US" sz="1600" dirty="0"/>
              <a:t>(6) Periodic updates of developmental education course materials; and</a:t>
            </a:r>
          </a:p>
          <a:p>
            <a:r>
              <a:rPr lang="en-US" sz="1600" dirty="0"/>
              <a:t>(7) Assessments after completion of a developmental education intervention to determine a student’s readiness for entry-level academic course work.</a:t>
            </a:r>
          </a:p>
          <a:p>
            <a:endParaRPr lang="en-US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0204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New TSI Rules</a:t>
            </a:r>
            <a:endParaRPr lang="en-US" sz="36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7411" name="Picture 12" descr="TBHEst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938213" cy="1182716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0" y="66294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Page </a:t>
            </a:r>
            <a:fld id="{842B8C37-ED4B-4A56-93D5-0125562713CF}" type="slidenum">
              <a:rPr lang="en-US" sz="1200" b="1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sz="1200" b="1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700"/>
          </a:xfrm>
        </p:spPr>
        <p:txBody>
          <a:bodyPr/>
          <a:lstStyle/>
          <a:p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§4.62 Required Components of Developmental Education Programs</a:t>
            </a:r>
          </a:p>
          <a:p>
            <a:r>
              <a:rPr lang="en-US" sz="1800" b="1" dirty="0" smtClean="0">
                <a:solidFill>
                  <a:srgbClr val="FF0000"/>
                </a:solidFill>
              </a:rPr>
              <a:t>An </a:t>
            </a:r>
            <a:r>
              <a:rPr lang="en-US" sz="1800" b="1" dirty="0">
                <a:solidFill>
                  <a:srgbClr val="FF0000"/>
                </a:solidFill>
              </a:rPr>
              <a:t>institution of higher education must base developmental coursework on research-based best practices that include the following components:</a:t>
            </a:r>
          </a:p>
          <a:p>
            <a:pPr lvl="1"/>
            <a:r>
              <a:rPr lang="en-US" sz="1800" dirty="0"/>
              <a:t>(1)  assessment;</a:t>
            </a:r>
          </a:p>
          <a:p>
            <a:pPr lvl="1"/>
            <a:r>
              <a:rPr lang="en-US" sz="1800" dirty="0"/>
              <a:t>(2)  differentiated placement and instruction;</a:t>
            </a:r>
          </a:p>
          <a:p>
            <a:pPr lvl="1"/>
            <a:r>
              <a:rPr lang="en-US" sz="1800" dirty="0"/>
              <a:t>(3)  faculty development;</a:t>
            </a:r>
          </a:p>
          <a:p>
            <a:pPr lvl="1"/>
            <a:r>
              <a:rPr lang="en-US" sz="1800" dirty="0"/>
              <a:t>(4)  support services;</a:t>
            </a:r>
          </a:p>
          <a:p>
            <a:pPr lvl="1"/>
            <a:r>
              <a:rPr lang="en-US" sz="1800" dirty="0"/>
              <a:t>(5)  program evaluation;</a:t>
            </a:r>
          </a:p>
          <a:p>
            <a:pPr lvl="1"/>
            <a:r>
              <a:rPr lang="en-US" sz="1800" dirty="0"/>
              <a:t>(6)  integration of technology with an emphasis on instructional support programs;</a:t>
            </a:r>
          </a:p>
          <a:p>
            <a:pPr lvl="1"/>
            <a:r>
              <a:rPr lang="en-US" sz="1800" dirty="0"/>
              <a:t>(7)  non-course-based developmental education interventions; and</a:t>
            </a:r>
          </a:p>
          <a:p>
            <a:pPr lvl="1"/>
            <a:r>
              <a:rPr lang="en-US" sz="1800" dirty="0"/>
              <a:t>(8)  course pairing of developmental education courses with credit-bearing courses.</a:t>
            </a:r>
          </a:p>
          <a:p>
            <a:endParaRPr lang="en-US" sz="1800" dirty="0"/>
          </a:p>
          <a:p>
            <a:pPr lvl="1"/>
            <a:endParaRPr lang="en-US" sz="1400" dirty="0"/>
          </a:p>
          <a:p>
            <a:pPr lvl="1"/>
            <a:endParaRPr lang="en-US" sz="1400" dirty="0"/>
          </a:p>
          <a:p>
            <a:pPr lvl="1"/>
            <a:endParaRPr lang="en-US" sz="20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8250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DE Acceleration</a:t>
            </a:r>
            <a:endParaRPr lang="en-US" sz="36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7411" name="Picture 12" descr="TBHEst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938213" cy="1182716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0" y="66294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Page </a:t>
            </a:r>
            <a:fld id="{842B8C37-ED4B-4A56-93D5-0125562713CF}" type="slidenum">
              <a:rPr lang="en-US" sz="1200" b="1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sz="1200" b="1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700"/>
          </a:xfrm>
        </p:spPr>
        <p:txBody>
          <a:bodyPr/>
          <a:lstStyle/>
          <a:p>
            <a:pPr marL="392113" lvl="1" indent="0">
              <a:buNone/>
            </a:pPr>
            <a:endParaRPr lang="en-US" sz="1400" dirty="0"/>
          </a:p>
          <a:p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Non-course competency-based options (NCBO)</a:t>
            </a:r>
          </a:p>
          <a:p>
            <a:pPr lvl="1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TSI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Assessment administered</a:t>
            </a:r>
          </a:p>
          <a:p>
            <a:pPr lvl="1"/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Development </a:t>
            </a:r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of “Course”</a:t>
            </a:r>
          </a:p>
          <a:p>
            <a:pPr lvl="2"/>
            <a:r>
              <a:rPr lang="en-US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Determine number of contact </a:t>
            </a:r>
            <a:r>
              <a:rPr lang="en-US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hours </a:t>
            </a:r>
            <a:endParaRPr lang="en-US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2"/>
            <a:r>
              <a:rPr lang="en-US" sz="2600" dirty="0">
                <a:latin typeface="Tahoma" pitchFamily="34" charset="0"/>
                <a:ea typeface="Tahoma" pitchFamily="34" charset="0"/>
                <a:cs typeface="Tahoma" pitchFamily="34" charset="0"/>
              </a:rPr>
              <a:t>Determine instructional </a:t>
            </a:r>
            <a:r>
              <a:rPr lang="en-US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delivery/entry-exit</a:t>
            </a:r>
          </a:p>
          <a:p>
            <a:pPr lvl="2"/>
            <a:r>
              <a:rPr lang="en-US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Work with IR/Curriculum Committee</a:t>
            </a:r>
            <a:endParaRPr lang="en-US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Instructor of record 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(monitor progress)</a:t>
            </a:r>
          </a:p>
          <a:p>
            <a:pPr lvl="1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Final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grade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(can be pass/no pass)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/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Same </a:t>
            </a:r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as other DE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courses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(financial aid/funding)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/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5354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DE Acceleration</a:t>
            </a:r>
            <a:endParaRPr lang="en-US" sz="36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7411" name="Picture 12" descr="TBHEst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938213" cy="1182716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0" y="66294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Page </a:t>
            </a:r>
            <a:fld id="{842B8C37-ED4B-4A56-93D5-0125562713CF}" type="slidenum">
              <a:rPr lang="en-US" sz="1200" b="1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 sz="1200" b="1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5092700"/>
          </a:xfrm>
        </p:spPr>
        <p:txBody>
          <a:bodyPr/>
          <a:lstStyle/>
          <a:p>
            <a:pPr marL="392113" lvl="1" indent="0">
              <a:buNone/>
            </a:pPr>
            <a:endParaRPr lang="en-US" sz="1400" dirty="0"/>
          </a:p>
          <a:p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Non-course Competency-Based Options (NCBO)</a:t>
            </a:r>
          </a:p>
          <a:p>
            <a:pPr lvl="1"/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At least one offering—spring 2013</a:t>
            </a:r>
          </a:p>
          <a:p>
            <a:pPr lvl="1"/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At least one offering in each DE subject area—fall 2013</a:t>
            </a:r>
          </a:p>
          <a:p>
            <a:pPr lvl="1"/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Active NCBO enrollments in all subject areas—spring 2014</a:t>
            </a:r>
          </a:p>
          <a:p>
            <a:pPr lvl="1"/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Majority of “bubble-score”</a:t>
            </a:r>
            <a:r>
              <a:rPr lang="en-US" sz="28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*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students placed in NCBOs—fall 2014 </a:t>
            </a:r>
          </a:p>
          <a:p>
            <a:pPr marL="392113" lvl="1" indent="0">
              <a:buNone/>
            </a:pPr>
            <a:r>
              <a:rPr lang="en-US" sz="1800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*institutions establish their “bubble-score” range</a:t>
            </a:r>
          </a:p>
          <a:p>
            <a:pPr lvl="1"/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/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6795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DE Mathematics</a:t>
            </a:r>
            <a:endParaRPr lang="en-US" sz="36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7411" name="Picture 12" descr="TBHEst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938213" cy="1182716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0" y="66294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Page </a:t>
            </a:r>
            <a:fld id="{842B8C37-ED4B-4A56-93D5-0125562713CF}" type="slidenum">
              <a:rPr lang="en-US" sz="1200" b="1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sz="1200" b="1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700"/>
          </a:xfrm>
        </p:spPr>
        <p:txBody>
          <a:bodyPr/>
          <a:lstStyle/>
          <a:p>
            <a:pPr lvl="1"/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Complete College America (CCA) FOCUS</a:t>
            </a:r>
          </a:p>
          <a:p>
            <a:pPr lvl="1"/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New </a:t>
            </a:r>
            <a:r>
              <a:rPr lang="en-US" sz="28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Mathways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Project* (NMP) – UT Dana Center</a:t>
            </a:r>
          </a:p>
          <a:p>
            <a:pPr lvl="2"/>
            <a:r>
              <a:rPr lang="en-US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Acceleration + Student Support </a:t>
            </a:r>
          </a:p>
          <a:p>
            <a:pPr lvl="2"/>
            <a:r>
              <a:rPr lang="en-US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Three Math Paths depending on Major/Program of Study </a:t>
            </a:r>
          </a:p>
          <a:p>
            <a:pPr lvl="3"/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College Algebra, Statistics, Quantitative Literacy</a:t>
            </a:r>
          </a:p>
          <a:p>
            <a:pPr lvl="2"/>
            <a:r>
              <a:rPr lang="en-US" sz="2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 Math Learning Outcomes expected spring 2013</a:t>
            </a:r>
          </a:p>
          <a:p>
            <a:pPr marL="392113" lvl="1" indent="0">
              <a:buNone/>
            </a:pPr>
            <a:endParaRPr lang="en-US" sz="1800" i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92113" lvl="1" indent="0">
              <a:buNone/>
            </a:pPr>
            <a:endParaRPr lang="en-US" sz="1800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92113" lvl="1" indent="0">
              <a:buNone/>
            </a:pPr>
            <a:r>
              <a:rPr lang="en-US" sz="1800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*still under development</a:t>
            </a:r>
          </a:p>
          <a:p>
            <a:pPr lvl="2"/>
            <a:endParaRPr lang="en-US" sz="26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endParaRPr lang="en-US" sz="3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/>
            <a:endParaRPr lang="en-US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69365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DE Programs</a:t>
            </a:r>
            <a:endParaRPr lang="en-US" sz="36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7411" name="Picture 12" descr="TBHEst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938213" cy="1182716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0" y="66294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Page </a:t>
            </a:r>
            <a:fld id="{842B8C37-ED4B-4A56-93D5-0125562713CF}" type="slidenum">
              <a:rPr lang="en-US" sz="1200" b="1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 sz="1200" b="1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/>
          <a:lstStyle/>
          <a:p>
            <a:pPr marL="392113" lvl="1" indent="0">
              <a:buNone/>
            </a:pPr>
            <a:endParaRPr lang="en-US" sz="1400" dirty="0"/>
          </a:p>
          <a:p>
            <a:r>
              <a:rPr lang="en-US" sz="2800" b="1" dirty="0">
                <a:latin typeface="Tahoma" pitchFamily="34" charset="0"/>
                <a:ea typeface="Tahoma" pitchFamily="34" charset="0"/>
                <a:cs typeface="Tahoma" pitchFamily="34" charset="0"/>
              </a:rPr>
              <a:t>Integrated Reading and Writing (IRW)</a:t>
            </a:r>
          </a:p>
          <a:p>
            <a:pPr lvl="1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Comprehensive professional development program—Jan.-Dec.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2013 </a:t>
            </a:r>
            <a:r>
              <a:rPr lang="en-US" sz="1600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Kickoff Institute Feb. 7-8</a:t>
            </a:r>
            <a:endParaRPr lang="en-US" sz="1600" i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/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At </a:t>
            </a:r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least one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IRW section—spring </a:t>
            </a:r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2014</a:t>
            </a:r>
          </a:p>
          <a:p>
            <a:pPr lvl="1"/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All 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state funded upper/highest level* IRW sections—spring 2015 </a:t>
            </a:r>
            <a:r>
              <a:rPr lang="en-US" sz="1600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(separate upper/highest level* DE reading and writing courses will no longer be funded) </a:t>
            </a:r>
            <a:endParaRPr lang="en-US" sz="1600" i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Mainstreaming</a:t>
            </a:r>
            <a:r>
              <a:rPr lang="en-US" sz="28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dirty="0">
                <a:latin typeface="Tahoma" pitchFamily="34" charset="0"/>
                <a:ea typeface="Tahoma" pitchFamily="34" charset="0"/>
                <a:cs typeface="Tahoma" pitchFamily="34" charset="0"/>
              </a:rPr>
              <a:t>(co-requisite, blended)</a:t>
            </a:r>
          </a:p>
          <a:p>
            <a: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Modular/Emporium-style</a:t>
            </a:r>
            <a:endParaRPr lang="en-US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Integration of Technology</a:t>
            </a:r>
          </a:p>
          <a:p>
            <a:pPr marL="109537" indent="0">
              <a:buNone/>
            </a:pPr>
            <a:r>
              <a:rPr lang="en-US" sz="32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		*</a:t>
            </a:r>
            <a:r>
              <a:rPr lang="en-US" sz="14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level closest to college-ready</a:t>
            </a:r>
          </a:p>
        </p:txBody>
      </p:sp>
    </p:spTree>
    <p:extLst>
      <p:ext uri="{BB962C8B-B14F-4D97-AF65-F5344CB8AC3E}">
        <p14:creationId xmlns:p14="http://schemas.microsoft.com/office/powerpoint/2010/main" val="19254360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Adult Education</a:t>
            </a:r>
            <a:endParaRPr lang="en-US" sz="36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7411" name="Picture 12" descr="TBHEst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938213" cy="1182716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0" y="66294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Page </a:t>
            </a:r>
            <a:fld id="{842B8C37-ED4B-4A56-93D5-0125562713CF}" type="slidenum">
              <a:rPr lang="en-US" sz="1200" b="1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 sz="1200" b="1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700"/>
          </a:xfrm>
        </p:spPr>
        <p:txBody>
          <a:bodyPr/>
          <a:lstStyle/>
          <a:p>
            <a:endParaRPr lang="en-US" sz="2400" dirty="0" smtClean="0"/>
          </a:p>
          <a:p>
            <a:r>
              <a:rPr lang="en-US" sz="2800" dirty="0" smtClean="0"/>
              <a:t>Federally-funded ABE programs</a:t>
            </a:r>
          </a:p>
          <a:p>
            <a:r>
              <a:rPr lang="en-US" sz="2800" dirty="0" smtClean="0"/>
              <a:t>Continuing Education</a:t>
            </a:r>
          </a:p>
          <a:p>
            <a:r>
              <a:rPr lang="en-US" sz="2800" dirty="0" smtClean="0"/>
              <a:t>Workforce Education (WECM)</a:t>
            </a:r>
          </a:p>
          <a:p>
            <a:r>
              <a:rPr lang="en-US" sz="2800" dirty="0" smtClean="0"/>
              <a:t>Community Based Organizations</a:t>
            </a:r>
          </a:p>
          <a:p>
            <a:r>
              <a:rPr lang="en-US" sz="2800" dirty="0" smtClean="0"/>
              <a:t>Workforce Solutions</a:t>
            </a:r>
          </a:p>
          <a:p>
            <a:r>
              <a:rPr lang="en-US" sz="2800" dirty="0" smtClean="0"/>
              <a:t>Adult Literacy Programs</a:t>
            </a:r>
          </a:p>
          <a:p>
            <a:r>
              <a:rPr lang="en-US" sz="2800" dirty="0" smtClean="0"/>
              <a:t>Transition Programs (Grant-based Initiatives)</a:t>
            </a:r>
          </a:p>
          <a:p>
            <a:pPr lvl="1"/>
            <a:r>
              <a:rPr lang="en-US" sz="2400" dirty="0" smtClean="0"/>
              <a:t>Intensive, contextualized basic skills (e.g., I-Best)</a:t>
            </a:r>
          </a:p>
          <a:p>
            <a:pPr lvl="1"/>
            <a:r>
              <a:rPr lang="en-US" sz="2400" dirty="0" smtClean="0"/>
              <a:t>Workforce-connected</a:t>
            </a:r>
          </a:p>
          <a:p>
            <a:pPr marL="392113" lvl="1" indent="0"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29442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Adult Education</a:t>
            </a:r>
            <a:endParaRPr lang="en-US" sz="36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7411" name="Picture 12" descr="TBHEst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938213" cy="1182716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0" y="66294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Page </a:t>
            </a:r>
            <a:fld id="{842B8C37-ED4B-4A56-93D5-0125562713CF}" type="slidenum">
              <a:rPr lang="en-US" sz="1200" b="1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 sz="1200" b="1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700"/>
          </a:xfrm>
        </p:spPr>
        <p:txBody>
          <a:bodyPr/>
          <a:lstStyle/>
          <a:p>
            <a:endParaRPr lang="en-US" sz="2400" dirty="0" smtClean="0"/>
          </a:p>
          <a:p>
            <a:r>
              <a:rPr lang="en-US" sz="2800" b="1" dirty="0" smtClean="0"/>
              <a:t>ABE Plan </a:t>
            </a:r>
            <a:r>
              <a:rPr lang="en-US" sz="2800" dirty="0" smtClean="0"/>
              <a:t>to </a:t>
            </a:r>
            <a:r>
              <a:rPr lang="en-US" sz="2800" dirty="0" smtClean="0"/>
              <a:t>help guide </a:t>
            </a:r>
            <a:r>
              <a:rPr lang="en-US" sz="2800" dirty="0" smtClean="0"/>
              <a:t>institutions as they address the lower-skilled populations</a:t>
            </a:r>
          </a:p>
          <a:p>
            <a:r>
              <a:rPr lang="en-US" sz="2800" dirty="0" smtClean="0"/>
              <a:t>ABE Plan recommendations will be presented to the Board for approval </a:t>
            </a:r>
            <a:r>
              <a:rPr lang="en-US" sz="1800" dirty="0" smtClean="0"/>
              <a:t>(April 25, 2013 Board meeting)</a:t>
            </a:r>
          </a:p>
          <a:p>
            <a:r>
              <a:rPr lang="en-US" sz="2800" dirty="0" smtClean="0"/>
              <a:t>ABE Plan may address</a:t>
            </a:r>
          </a:p>
          <a:p>
            <a:pPr lvl="1"/>
            <a:r>
              <a:rPr lang="en-US" sz="2000" dirty="0" smtClean="0"/>
              <a:t>Phase-in period</a:t>
            </a:r>
          </a:p>
          <a:p>
            <a:pPr lvl="1"/>
            <a:r>
              <a:rPr lang="en-US" sz="2000" dirty="0" smtClean="0"/>
              <a:t>Current and future options </a:t>
            </a:r>
            <a:r>
              <a:rPr lang="en-US" sz="2000" dirty="0" smtClean="0"/>
              <a:t>for lower-skilled </a:t>
            </a:r>
            <a:r>
              <a:rPr lang="en-US" sz="2000" dirty="0" smtClean="0"/>
              <a:t>students</a:t>
            </a:r>
          </a:p>
          <a:p>
            <a:pPr lvl="1"/>
            <a:r>
              <a:rPr lang="en-US" sz="2000" dirty="0" smtClean="0"/>
              <a:t>Resources and Support for Institutions</a:t>
            </a:r>
            <a:endParaRPr lang="en-US" sz="2000" dirty="0" smtClean="0"/>
          </a:p>
          <a:p>
            <a:r>
              <a:rPr lang="en-US" sz="2400" b="1" dirty="0" smtClean="0"/>
              <a:t>Recommendation:  </a:t>
            </a:r>
            <a:r>
              <a:rPr lang="en-US" sz="2400" dirty="0" smtClean="0"/>
              <a:t>Institutions should assess their current options for this population of students</a:t>
            </a:r>
            <a:endParaRPr lang="en-US" sz="2000" dirty="0" smtClean="0"/>
          </a:p>
          <a:p>
            <a:pPr marL="109537" indent="0">
              <a:buNone/>
            </a:pPr>
            <a:endParaRPr lang="en-US" sz="2400" dirty="0" smtClean="0"/>
          </a:p>
          <a:p>
            <a:pPr marL="392113" lvl="1" indent="0">
              <a:buNone/>
            </a:pPr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7180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Important Notes</a:t>
            </a:r>
            <a:endParaRPr lang="en-US" sz="36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7411" name="Picture 12" descr="TBHEsta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228600"/>
            <a:ext cx="938213" cy="1182716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4"/>
          <p:cNvSpPr txBox="1">
            <a:spLocks noChangeArrowheads="1"/>
          </p:cNvSpPr>
          <p:nvPr/>
        </p:nvSpPr>
        <p:spPr bwMode="auto">
          <a:xfrm>
            <a:off x="0" y="6629400"/>
            <a:ext cx="9906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t>Page </a:t>
            </a:r>
            <a:fld id="{842B8C37-ED4B-4A56-93D5-0125562713CF}" type="slidenum">
              <a:rPr lang="en-US" sz="1200" b="1">
                <a:solidFill>
                  <a:srgbClr val="FFC000"/>
                </a:solidFill>
                <a:latin typeface="Tahoma" pitchFamily="34" charset="0"/>
                <a:cs typeface="Tahoma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en-US" sz="1200" b="1" dirty="0">
              <a:solidFill>
                <a:srgbClr val="FFC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092700"/>
          </a:xfrm>
        </p:spPr>
        <p:txBody>
          <a:bodyPr/>
          <a:lstStyle/>
          <a:p>
            <a:endParaRPr lang="en-US" sz="2400" dirty="0" smtClean="0"/>
          </a:p>
          <a:p>
            <a:r>
              <a:rPr lang="en-US" sz="3200" b="1" dirty="0" smtClean="0"/>
              <a:t>THECB Community College Liaisons</a:t>
            </a:r>
          </a:p>
          <a:p>
            <a:pPr marL="630238" lvl="2" indent="0">
              <a:buNone/>
            </a:pPr>
            <a:endParaRPr lang="en-US" sz="2400" dirty="0" smtClean="0"/>
          </a:p>
          <a:p>
            <a:r>
              <a:rPr lang="en-US" sz="3200" b="1" dirty="0" smtClean="0"/>
              <a:t>THECB Website </a:t>
            </a:r>
            <a:endParaRPr lang="en-US" sz="3200" b="1" dirty="0"/>
          </a:p>
          <a:p>
            <a:pPr lvl="1"/>
            <a:r>
              <a:rPr lang="en-US" sz="2600" b="1" dirty="0" smtClean="0">
                <a:hlinkClick r:id="rId4"/>
              </a:rPr>
              <a:t>www.thecb.state.tx.us</a:t>
            </a:r>
            <a:r>
              <a:rPr lang="en-US" sz="2600" dirty="0" smtClean="0"/>
              <a:t> → </a:t>
            </a:r>
            <a:r>
              <a:rPr lang="en-US" sz="2600" b="1" dirty="0" smtClean="0"/>
              <a:t>P-16 Initiatives →Developmental Education/Texas Success Initiative</a:t>
            </a:r>
          </a:p>
          <a:p>
            <a:r>
              <a:rPr lang="en-US" sz="3000" b="1" dirty="0" smtClean="0"/>
              <a:t>2013 Developmental and Adult Education Outreach and Support Plan</a:t>
            </a:r>
          </a:p>
          <a:p>
            <a:pPr lvl="1"/>
            <a:r>
              <a:rPr lang="en-US" sz="2000" b="1" dirty="0" smtClean="0"/>
              <a:t>IRW PD Program</a:t>
            </a:r>
          </a:p>
          <a:p>
            <a:pPr lvl="1"/>
            <a:r>
              <a:rPr lang="en-US" sz="2000" b="1" dirty="0" smtClean="0"/>
              <a:t>Collaborative Campus Conversations Webinar Series</a:t>
            </a:r>
          </a:p>
          <a:p>
            <a:pPr lvl="1"/>
            <a:r>
              <a:rPr lang="en-US" sz="2000" b="1" dirty="0" smtClean="0"/>
              <a:t>Grantee Support Meetings (January/June)</a:t>
            </a:r>
          </a:p>
          <a:p>
            <a:pPr marL="392113" lvl="1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427092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/>
          <a:lstStyle/>
          <a:p>
            <a:pPr marL="109537" indent="0">
              <a:lnSpc>
                <a:spcPct val="150000"/>
              </a:lnSpc>
              <a:buNone/>
            </a:pPr>
            <a:r>
              <a:rPr lang="en-US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THECB Contacts:</a:t>
            </a:r>
            <a:endParaRPr lang="en-US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Suzanne Morales-Vale, Ph.D.</a:t>
            </a:r>
          </a:p>
          <a:p>
            <a:pPr marL="109537" indent="0">
              <a:buNone/>
            </a:pP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Director, Developmental and Adult Education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92113" lvl="1" indent="0">
              <a:buNone/>
            </a:pPr>
            <a:r>
              <a:rPr lang="en-US" sz="2000" dirty="0" smtClean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suzanne.morales-vale@thecb.state.tx.us</a:t>
            </a:r>
            <a:r>
              <a:rPr lang="en-US" sz="2000" dirty="0" smtClean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(512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)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427-6262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Terri </a:t>
            </a:r>
            <a:r>
              <a:rPr lang="en-US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Daniels, M.Ed.</a:t>
            </a:r>
          </a:p>
          <a:p>
            <a:pPr marL="109537" indent="0">
              <a:buNone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	Assistant Director,  Developmental Education</a:t>
            </a:r>
          </a:p>
          <a:p>
            <a:pPr marL="392113" lvl="1" indent="0">
              <a:buNone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  <a:hlinkClick r:id="rId3"/>
              </a:rPr>
              <a:t>terri.daniels@thecb.state.tx.us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		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(512)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427-6267</a:t>
            </a:r>
            <a:endParaRPr lang="en-US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Aaron Graczyk, Ph.D.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</a:p>
          <a:p>
            <a:pPr marL="109537" indent="0">
              <a:buNone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	Director, TSI Assessment</a:t>
            </a:r>
          </a:p>
          <a:p>
            <a:pPr marL="392113" lvl="1" indent="0">
              <a:buNone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  <a:hlinkClick r:id="rId4"/>
              </a:rPr>
              <a:t>aaron.graczyk@thecb.state.tx.us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sz="16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(512)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427-6244</a:t>
            </a:r>
            <a:endParaRPr lang="en-US" sz="2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Linda </a:t>
            </a:r>
            <a:r>
              <a:rPr lang="en-US" sz="2000" b="1" dirty="0">
                <a:latin typeface="Tahoma" pitchFamily="34" charset="0"/>
                <a:ea typeface="Tahoma" pitchFamily="34" charset="0"/>
                <a:cs typeface="Tahoma" pitchFamily="34" charset="0"/>
              </a:rPr>
              <a:t>Munoz, Ph.D.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	</a:t>
            </a:r>
          </a:p>
          <a:p>
            <a:pPr marL="109537" indent="0">
              <a:buNone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	Director, Adult Education</a:t>
            </a:r>
          </a:p>
          <a:p>
            <a:pPr marL="392113" lvl="1" indent="0">
              <a:buNone/>
            </a:pP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  <a:hlinkClick r:id="rId5"/>
              </a:rPr>
              <a:t>linda.munoz@thecb.state.tx.us</a:t>
            </a:r>
            <a:r>
              <a:rPr lang="en-US" sz="2000" dirty="0">
                <a:latin typeface="Tahoma" pitchFamily="34" charset="0"/>
                <a:ea typeface="Tahoma" pitchFamily="34" charset="0"/>
                <a:cs typeface="Tahoma" pitchFamily="34" charset="0"/>
              </a:rPr>
              <a:t>		(512) </a:t>
            </a:r>
            <a:r>
              <a:rPr lang="en-US" sz="2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427-6525</a:t>
            </a:r>
            <a:endParaRPr lang="en-US" sz="20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399" y="265544"/>
            <a:ext cx="1395413" cy="1753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230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700"/>
          </a:xfrm>
        </p:spPr>
        <p:txBody>
          <a:bodyPr/>
          <a:lstStyle/>
          <a:p>
            <a:pPr marL="109537" indent="0">
              <a:buNone/>
            </a:pPr>
            <a:r>
              <a:rPr lang="en-US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                        	</a:t>
            </a:r>
            <a:r>
              <a:rPr lang="en-US" sz="1600" b="1" dirty="0" smtClean="0">
                <a:solidFill>
                  <a:srgbClr val="FF0000"/>
                </a:solidFill>
                <a:ea typeface="Tahoma" pitchFamily="34" charset="0"/>
                <a:cs typeface="Tahoma" pitchFamily="34" charset="0"/>
              </a:rPr>
              <a:t>Percentage of College-Ready Student	</a:t>
            </a:r>
          </a:p>
          <a:p>
            <a:pPr marL="109537" indent="0">
              <a:buNone/>
            </a:pPr>
            <a:r>
              <a:rPr lang="en-US" sz="1600" b="1" dirty="0">
                <a:solidFill>
                  <a:srgbClr val="FF0000"/>
                </a:solidFill>
                <a:ea typeface="Tahoma" pitchFamily="34" charset="0"/>
                <a:cs typeface="Tahoma" pitchFamily="34" charset="0"/>
              </a:rPr>
              <a:t>	</a:t>
            </a:r>
            <a:r>
              <a:rPr lang="en-US" sz="1600" b="1" dirty="0" smtClean="0">
                <a:solidFill>
                  <a:srgbClr val="FF0000"/>
                </a:solidFill>
                <a:ea typeface="Tahoma" pitchFamily="34" charset="0"/>
                <a:cs typeface="Tahoma" pitchFamily="34" charset="0"/>
              </a:rPr>
              <a:t>	in all Three Areas </a:t>
            </a:r>
            <a:r>
              <a:rPr lang="en-US" sz="1600" b="1" dirty="0" smtClean="0">
                <a:ea typeface="Tahoma" pitchFamily="34" charset="0"/>
                <a:cs typeface="Tahoma" pitchFamily="34" charset="0"/>
              </a:rPr>
              <a:t>Enrolling in Community</a:t>
            </a:r>
          </a:p>
          <a:p>
            <a:pPr marL="109537" indent="0">
              <a:buNone/>
            </a:pPr>
            <a:r>
              <a:rPr lang="en-US" sz="1600" b="1" dirty="0">
                <a:ea typeface="Tahoma" pitchFamily="34" charset="0"/>
                <a:cs typeface="Tahoma" pitchFamily="34" charset="0"/>
              </a:rPr>
              <a:t>	</a:t>
            </a:r>
            <a:r>
              <a:rPr lang="en-US" sz="1600" b="1" dirty="0" smtClean="0">
                <a:ea typeface="Tahoma" pitchFamily="34" charset="0"/>
                <a:cs typeface="Tahoma" pitchFamily="34" charset="0"/>
              </a:rPr>
              <a:t>	and Technical Colleges NOT DIRECTLY from High School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Developmental Education--</a:t>
            </a:r>
            <a:r>
              <a:rPr lang="en-US" sz="3200" dirty="0">
                <a:solidFill>
                  <a:srgbClr val="C00000"/>
                </a:solidFill>
                <a:effectLst/>
                <a:latin typeface="Georgia" pitchFamily="18" charset="0"/>
              </a:rPr>
              <a:t/>
            </a:r>
            <a:br>
              <a:rPr lang="en-US" sz="3200" dirty="0">
                <a:solidFill>
                  <a:srgbClr val="C00000"/>
                </a:solidFill>
                <a:effectLst/>
                <a:latin typeface="Georgia" pitchFamily="18" charset="0"/>
              </a:rPr>
            </a:br>
            <a:r>
              <a:rPr lang="en-US" sz="32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Adult Students</a:t>
            </a:r>
            <a:endParaRPr lang="en-US" sz="32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875" y="152400"/>
            <a:ext cx="9648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74996425"/>
              </p:ext>
            </p:extLst>
          </p:nvPr>
        </p:nvGraphicFramePr>
        <p:xfrm>
          <a:off x="1676400" y="1981200"/>
          <a:ext cx="5410200" cy="381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Worksheet" r:id="rId4" imgW="6194073" imgH="3968840" progId="Excel.Sheet.8">
                  <p:embed/>
                </p:oleObj>
              </mc:Choice>
              <mc:Fallback>
                <p:oleObj name="Worksheet" r:id="rId4" imgW="6194073" imgH="3968840" progId="Excel.Sheet.8">
                  <p:embed/>
                  <p:pic>
                    <p:nvPicPr>
                      <p:cNvPr id="0" name="Chart 10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981200"/>
                        <a:ext cx="5410200" cy="381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21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700"/>
          </a:xfrm>
        </p:spPr>
        <p:txBody>
          <a:bodyPr/>
          <a:lstStyle/>
          <a:p>
            <a:pPr marL="109537" indent="0">
              <a:buNone/>
            </a:pP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Developmental Education</a:t>
            </a:r>
            <a:br>
              <a:rPr lang="en-US" sz="3200" dirty="0" smtClean="0">
                <a:solidFill>
                  <a:srgbClr val="C00000"/>
                </a:solidFill>
                <a:effectLst/>
                <a:latin typeface="Georgia" pitchFamily="18" charset="0"/>
              </a:rPr>
            </a:br>
            <a:r>
              <a:rPr lang="en-US" sz="32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Participation</a:t>
            </a:r>
            <a:endParaRPr lang="en-US" sz="32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875" y="152400"/>
            <a:ext cx="9648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76400"/>
            <a:ext cx="6858000" cy="4186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6935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30700"/>
          </a:xfrm>
        </p:spPr>
        <p:txBody>
          <a:bodyPr/>
          <a:lstStyle/>
          <a:p>
            <a:pPr marL="109537" indent="0">
              <a:buNone/>
            </a:pPr>
            <a:endParaRPr lang="en-US" sz="1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Developmental Education</a:t>
            </a:r>
            <a:br>
              <a:rPr lang="en-US" sz="3200" dirty="0" smtClean="0">
                <a:solidFill>
                  <a:srgbClr val="C00000"/>
                </a:solidFill>
                <a:effectLst/>
                <a:latin typeface="Georgia" pitchFamily="18" charset="0"/>
              </a:rPr>
            </a:br>
            <a:r>
              <a:rPr lang="en-US" sz="32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Participation</a:t>
            </a:r>
            <a:endParaRPr lang="en-US" sz="32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875" y="152400"/>
            <a:ext cx="9648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3" y="1676401"/>
            <a:ext cx="7610475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053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pPr>
              <a:buClr>
                <a:srgbClr val="C00000"/>
              </a:buClr>
            </a:pPr>
            <a:r>
              <a:rPr lang="en-US" b="1" dirty="0" smtClean="0">
                <a:latin typeface="+mj-lt"/>
                <a:ea typeface="Tahoma" pitchFamily="34" charset="0"/>
                <a:cs typeface="Tahoma" pitchFamily="34" charset="0"/>
              </a:rPr>
              <a:t>S.B. 162</a:t>
            </a:r>
            <a:r>
              <a:rPr lang="en-US" dirty="0" smtClean="0">
                <a:latin typeface="+mj-lt"/>
                <a:ea typeface="Tahoma" pitchFamily="34" charset="0"/>
                <a:cs typeface="Tahoma" pitchFamily="34" charset="0"/>
              </a:rPr>
              <a:t>—</a:t>
            </a:r>
            <a:r>
              <a:rPr lang="en-US" i="1" dirty="0" smtClean="0">
                <a:latin typeface="+mj-lt"/>
                <a:ea typeface="Tahoma" pitchFamily="34" charset="0"/>
                <a:cs typeface="Tahoma" pitchFamily="34" charset="0"/>
              </a:rPr>
              <a:t>2012-2017 </a:t>
            </a:r>
            <a:r>
              <a:rPr lang="en-US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Statewide Developmental Education Plan</a:t>
            </a:r>
            <a:endParaRPr lang="en-US" i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b="1" dirty="0" smtClean="0">
                <a:latin typeface="+mj-lt"/>
                <a:ea typeface="Tahoma" pitchFamily="34" charset="0"/>
                <a:cs typeface="Tahoma" pitchFamily="34" charset="0"/>
              </a:rPr>
              <a:t>H.B. 3468</a:t>
            </a:r>
            <a:r>
              <a:rPr lang="en-US" dirty="0" smtClean="0">
                <a:latin typeface="+mj-lt"/>
                <a:ea typeface="Tahoma" pitchFamily="34" charset="0"/>
                <a:cs typeface="Tahoma" pitchFamily="34" charset="0"/>
              </a:rPr>
              <a:t>—</a:t>
            </a:r>
            <a:r>
              <a:rPr lang="en-US" i="1" dirty="0" smtClean="0">
                <a:latin typeface="+mj-lt"/>
              </a:rPr>
              <a:t>Texas </a:t>
            </a:r>
            <a:r>
              <a:rPr lang="en-US" i="1" dirty="0" smtClean="0"/>
              <a:t>College-Readiness Assessment and Placement: Improvements and Recommendations </a:t>
            </a:r>
          </a:p>
          <a:p>
            <a:r>
              <a:rPr lang="en-US" b="1" dirty="0" smtClean="0"/>
              <a:t>Rider 34</a:t>
            </a:r>
            <a:r>
              <a:rPr lang="en-US" dirty="0" smtClean="0"/>
              <a:t>—</a:t>
            </a:r>
            <a:r>
              <a:rPr lang="en-US" i="1" dirty="0" smtClean="0"/>
              <a:t>Non-course Competency-based Developmental Education: Challenges, Interventions, </a:t>
            </a:r>
            <a:r>
              <a:rPr lang="en-US" i="1" dirty="0"/>
              <a:t>a</a:t>
            </a:r>
            <a:r>
              <a:rPr lang="en-US" i="1" dirty="0" smtClean="0"/>
              <a:t>nd Recommendations</a:t>
            </a:r>
          </a:p>
          <a:p>
            <a:r>
              <a:rPr lang="en-US" b="1" dirty="0" smtClean="0"/>
              <a:t>Rider 52—</a:t>
            </a:r>
            <a:r>
              <a:rPr lang="en-US" i="1" dirty="0" smtClean="0"/>
              <a:t>Developmental Education Best Practices</a:t>
            </a:r>
          </a:p>
          <a:p>
            <a:pPr marL="109537" indent="0" algn="ctr">
              <a:buNone/>
            </a:pPr>
            <a:r>
              <a:rPr lang="en-US" sz="1600" i="1" dirty="0" smtClean="0"/>
              <a:t>*Final Board approval received Oct. 25, 2012</a:t>
            </a:r>
          </a:p>
          <a:p>
            <a:endParaRPr lang="en-US" i="1" dirty="0" smtClean="0"/>
          </a:p>
          <a:p>
            <a:pPr>
              <a:buClr>
                <a:srgbClr val="C00000"/>
              </a:buClr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Developmental Education Reports*</a:t>
            </a:r>
            <a:endParaRPr lang="en-US" sz="32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875" y="152400"/>
            <a:ext cx="9648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90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/>
          <a:lstStyle/>
          <a:p>
            <a:pPr marL="109537" indent="0">
              <a:buNone/>
            </a:pPr>
            <a:r>
              <a:rPr lang="en-US" b="1" dirty="0" smtClean="0"/>
              <a:t>Rider 52—</a:t>
            </a:r>
            <a:r>
              <a:rPr lang="en-US" i="1" dirty="0" smtClean="0"/>
              <a:t>Developmental Education Best Practices </a:t>
            </a:r>
          </a:p>
          <a:p>
            <a:r>
              <a:rPr lang="en-US" b="1" dirty="0" smtClean="0"/>
              <a:t>Based on Developmental Education Demonstration Projects (DEDP)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Restructuring </a:t>
            </a:r>
            <a:r>
              <a:rPr lang="en-US" sz="2400" dirty="0"/>
              <a:t>assessment and </a:t>
            </a:r>
            <a:r>
              <a:rPr lang="en-US" sz="2400" dirty="0" smtClean="0"/>
              <a:t>placement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Transforming </a:t>
            </a:r>
            <a:r>
              <a:rPr lang="en-US" sz="2400" dirty="0"/>
              <a:t>academic and career advising and counseling services </a:t>
            </a:r>
            <a:endParaRPr lang="en-US" sz="2400" dirty="0" smtClean="0"/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Reducing </a:t>
            </a:r>
            <a:r>
              <a:rPr lang="en-US" sz="2400" dirty="0"/>
              <a:t>time-to-degree and accelerating </a:t>
            </a:r>
            <a:r>
              <a:rPr lang="en-US" sz="2400" dirty="0" smtClean="0"/>
              <a:t>success</a:t>
            </a:r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Increasing </a:t>
            </a:r>
            <a:r>
              <a:rPr lang="en-US" sz="2400" dirty="0"/>
              <a:t>preparedness of developmental educators </a:t>
            </a:r>
            <a:endParaRPr lang="en-US" sz="2400" dirty="0" smtClean="0"/>
          </a:p>
          <a:p>
            <a:pPr lvl="1">
              <a:buFont typeface="Wingdings" pitchFamily="2" charset="2"/>
              <a:buChar char="Ø"/>
            </a:pPr>
            <a:r>
              <a:rPr lang="en-US" sz="2400" dirty="0" smtClean="0"/>
              <a:t>Deploying </a:t>
            </a:r>
            <a:r>
              <a:rPr lang="en-US" sz="2400" dirty="0"/>
              <a:t>transformative technology </a:t>
            </a:r>
            <a:endParaRPr lang="en-US" sz="2400" i="1" dirty="0" smtClean="0"/>
          </a:p>
          <a:p>
            <a:pPr>
              <a:buClr>
                <a:srgbClr val="C00000"/>
              </a:buClr>
            </a:pPr>
            <a:endParaRPr lang="en-US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Scaling and Sustaining Success (S3)</a:t>
            </a:r>
            <a:endParaRPr lang="en-US" sz="32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9150" y="218364"/>
            <a:ext cx="9648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879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35500"/>
          </a:xfrm>
        </p:spPr>
        <p:txBody>
          <a:bodyPr/>
          <a:lstStyle/>
          <a:p>
            <a:pPr lvl="1">
              <a:buClr>
                <a:srgbClr val="C00000"/>
              </a:buClr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Developmental Education Learning Outcomes </a:t>
            </a: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(approval by ACGM Committee received Oct. 19, 2012) </a:t>
            </a:r>
            <a:r>
              <a:rPr lang="en-US" sz="1400" i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online ACGM manual update expected week of 1/28/13</a:t>
            </a:r>
          </a:p>
          <a:p>
            <a:pPr lvl="2">
              <a:buClr>
                <a:srgbClr val="C00000"/>
              </a:buClr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Reading</a:t>
            </a:r>
          </a:p>
          <a:p>
            <a:pPr lvl="2">
              <a:buClr>
                <a:srgbClr val="C00000"/>
              </a:buClr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Writing</a:t>
            </a:r>
          </a:p>
          <a:p>
            <a:pPr lvl="2">
              <a:buClr>
                <a:srgbClr val="C00000"/>
              </a:buClr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Integrated Reading/Writing (IRW)</a:t>
            </a:r>
          </a:p>
          <a:p>
            <a:pPr lvl="2">
              <a:buClr>
                <a:srgbClr val="C00000"/>
              </a:buClr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Intermediate Algebra</a:t>
            </a:r>
          </a:p>
          <a:p>
            <a:pPr lvl="2">
              <a:buClr>
                <a:srgbClr val="C00000"/>
              </a:buClr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ESOL</a:t>
            </a:r>
          </a:p>
          <a:p>
            <a:pPr lvl="3">
              <a:buClr>
                <a:srgbClr val="C00000"/>
              </a:buClr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Writing for Non-Native Speakers</a:t>
            </a:r>
          </a:p>
          <a:p>
            <a:pPr lvl="3">
              <a:buClr>
                <a:srgbClr val="C00000"/>
              </a:buClr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Grammar for Non-Native Speakers</a:t>
            </a:r>
          </a:p>
          <a:p>
            <a:pPr lvl="3">
              <a:buClr>
                <a:srgbClr val="C00000"/>
              </a:buClr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ESOL Oral Communication</a:t>
            </a:r>
          </a:p>
          <a:p>
            <a:pPr lvl="3">
              <a:buClr>
                <a:srgbClr val="C00000"/>
              </a:buClr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ESOL Reading and Vocabulary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Academic Course Guide Manual (ACGM)</a:t>
            </a:r>
            <a:endParaRPr lang="en-US" sz="32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875" y="152400"/>
            <a:ext cx="9648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1920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635500"/>
          </a:xfrm>
        </p:spPr>
        <p:txBody>
          <a:bodyPr/>
          <a:lstStyle/>
          <a:p>
            <a:pPr lvl="1">
              <a:buClr>
                <a:srgbClr val="C00000"/>
              </a:buClr>
            </a:pPr>
            <a:r>
              <a:rPr lang="en-US" sz="3600" dirty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http://irt.austincc.edu/IDS/THECB</a:t>
            </a:r>
            <a:r>
              <a:rPr lang="en-US" sz="3600" dirty="0" smtClean="0"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/</a:t>
            </a:r>
            <a:endParaRPr lang="en-US" sz="3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1">
              <a:buClr>
                <a:srgbClr val="C00000"/>
              </a:buClr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TSI and DE Updates</a:t>
            </a:r>
          </a:p>
          <a:p>
            <a:pPr lvl="1">
              <a:buClr>
                <a:srgbClr val="C00000"/>
              </a:buClr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Last week of the month</a:t>
            </a:r>
          </a:p>
          <a:p>
            <a:pPr lvl="1">
              <a:buClr>
                <a:srgbClr val="C00000"/>
              </a:buClr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Live Webinar is limited to one registration per campus site</a:t>
            </a:r>
          </a:p>
          <a:p>
            <a:pPr lvl="1">
              <a:buClr>
                <a:srgbClr val="C00000"/>
              </a:buClr>
            </a:pPr>
            <a:r>
              <a:rPr lang="en-US" sz="3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All webinars will be recorded and archived </a:t>
            </a:r>
          </a:p>
          <a:p>
            <a:pPr lvl="2">
              <a:buClr>
                <a:srgbClr val="C00000"/>
              </a:buClr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available within 2 days </a:t>
            </a:r>
          </a:p>
          <a:p>
            <a:pPr lvl="2">
              <a:buClr>
                <a:srgbClr val="C00000"/>
              </a:buClr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viewable from any desktop without limitation</a:t>
            </a:r>
          </a:p>
          <a:p>
            <a:pPr lvl="2">
              <a:buClr>
                <a:srgbClr val="C00000"/>
              </a:buClr>
            </a:pPr>
            <a:r>
              <a:rPr lang="en-US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recording link available on THECB website and ACC website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Campus Collaborative </a:t>
            </a:r>
            <a:br>
              <a:rPr lang="en-US" sz="3200" dirty="0" smtClean="0">
                <a:solidFill>
                  <a:srgbClr val="C00000"/>
                </a:solidFill>
                <a:effectLst/>
                <a:latin typeface="Georgia" pitchFamily="18" charset="0"/>
              </a:rPr>
            </a:br>
            <a:r>
              <a:rPr lang="en-US" sz="3200" dirty="0" smtClean="0">
                <a:solidFill>
                  <a:srgbClr val="C00000"/>
                </a:solidFill>
                <a:effectLst/>
                <a:latin typeface="Georgia" pitchFamily="18" charset="0"/>
              </a:rPr>
              <a:t>Conversations Webinar Series</a:t>
            </a:r>
            <a:endParaRPr lang="en-US" sz="3200" dirty="0">
              <a:solidFill>
                <a:srgbClr val="C00000"/>
              </a:solidFill>
              <a:effectLst/>
              <a:latin typeface="Georgia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875" y="152400"/>
            <a:ext cx="9648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178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Presentation on brainstorming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130000" t="-95000" r="40000" b="21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version>
  <revision id="1.1.46558.0"/>
</version>
</file>

<file path=customXml/itemProps1.xml><?xml version="1.0" encoding="utf-8"?>
<ds:datastoreItem xmlns:ds="http://schemas.openxmlformats.org/officeDocument/2006/customXml" ds:itemID="{50145985-85E4-4283-9A71-61DA20042752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1444</TotalTime>
  <Words>2251</Words>
  <Application>Microsoft Office PowerPoint</Application>
  <PresentationFormat>On-screen Show (4:3)</PresentationFormat>
  <Paragraphs>281</Paragraphs>
  <Slides>29</Slides>
  <Notes>18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1_Presentation on brainstorming</vt:lpstr>
      <vt:lpstr>Worksheet</vt:lpstr>
      <vt:lpstr>Promoting Increased Student Persistence and Success: Developmental Education  and TSI Updates   Suzanne Morales-Vale, Ph.D. Director, Developmental and Adult Education  </vt:lpstr>
      <vt:lpstr>Developmental Education-- New Graduates</vt:lpstr>
      <vt:lpstr>Developmental Education-- Adult Students</vt:lpstr>
      <vt:lpstr>Developmental Education Participation</vt:lpstr>
      <vt:lpstr>Developmental Education Participation</vt:lpstr>
      <vt:lpstr>Developmental Education Reports*</vt:lpstr>
      <vt:lpstr>Scaling and Sustaining Success (S3)</vt:lpstr>
      <vt:lpstr>Academic Course Guide Manual (ACGM)</vt:lpstr>
      <vt:lpstr>Campus Collaborative  Conversations Webinar Series</vt:lpstr>
      <vt:lpstr>New TSI Assessment</vt:lpstr>
      <vt:lpstr>New TSI Assessment</vt:lpstr>
      <vt:lpstr>New TSI Assessment</vt:lpstr>
      <vt:lpstr>New TSI Assessment</vt:lpstr>
      <vt:lpstr>New TSI Assessment</vt:lpstr>
      <vt:lpstr>New TSI Assessment</vt:lpstr>
      <vt:lpstr>New TSI Assessment</vt:lpstr>
      <vt:lpstr>New TSI Rules</vt:lpstr>
      <vt:lpstr>New TSI Rules</vt:lpstr>
      <vt:lpstr>New TSI Rules</vt:lpstr>
      <vt:lpstr>New TSI Rules</vt:lpstr>
      <vt:lpstr>New TSI Rules</vt:lpstr>
      <vt:lpstr>DE Acceleration</vt:lpstr>
      <vt:lpstr>DE Acceleration</vt:lpstr>
      <vt:lpstr>DE Mathematics</vt:lpstr>
      <vt:lpstr>DE Programs</vt:lpstr>
      <vt:lpstr>Adult Education</vt:lpstr>
      <vt:lpstr>Adult Education</vt:lpstr>
      <vt:lpstr>Important Notes</vt:lpstr>
      <vt:lpstr>PowerPoint Presentation</vt:lpstr>
    </vt:vector>
  </TitlesOfParts>
  <Company>THECB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Terri</dc:creator>
  <cp:lastModifiedBy>Windows User</cp:lastModifiedBy>
  <cp:revision>114</cp:revision>
  <cp:lastPrinted>2011-10-24T18:38:49Z</cp:lastPrinted>
  <dcterms:created xsi:type="dcterms:W3CDTF">2011-10-13T14:37:27Z</dcterms:created>
  <dcterms:modified xsi:type="dcterms:W3CDTF">2013-04-05T14:05:54Z</dcterms:modified>
</cp:coreProperties>
</file>