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294" r:id="rId3"/>
    <p:sldId id="287" r:id="rId4"/>
    <p:sldId id="338" r:id="rId5"/>
    <p:sldId id="295" r:id="rId6"/>
    <p:sldId id="296" r:id="rId7"/>
    <p:sldId id="297" r:id="rId8"/>
    <p:sldId id="306" r:id="rId9"/>
    <p:sldId id="337" r:id="rId10"/>
    <p:sldId id="298" r:id="rId11"/>
    <p:sldId id="299" r:id="rId12"/>
    <p:sldId id="300" r:id="rId13"/>
    <p:sldId id="301" r:id="rId14"/>
    <p:sldId id="342" r:id="rId15"/>
    <p:sldId id="307" r:id="rId16"/>
    <p:sldId id="347" r:id="rId17"/>
    <p:sldId id="344" r:id="rId18"/>
    <p:sldId id="348" r:id="rId19"/>
    <p:sldId id="345" r:id="rId20"/>
    <p:sldId id="349" r:id="rId21"/>
    <p:sldId id="346" r:id="rId22"/>
    <p:sldId id="350" r:id="rId23"/>
    <p:sldId id="351" r:id="rId24"/>
    <p:sldId id="341" r:id="rId25"/>
    <p:sldId id="343" r:id="rId26"/>
    <p:sldId id="340" r:id="rId27"/>
    <p:sldId id="302" r:id="rId28"/>
    <p:sldId id="303" r:id="rId29"/>
    <p:sldId id="305" r:id="rId30"/>
    <p:sldId id="329" r:id="rId31"/>
    <p:sldId id="352" r:id="rId32"/>
    <p:sldId id="312" r:id="rId33"/>
    <p:sldId id="304" r:id="rId34"/>
    <p:sldId id="353" r:id="rId3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32" autoAdjust="0"/>
    <p:restoredTop sz="97160" autoAdjust="0"/>
  </p:normalViewPr>
  <p:slideViewPr>
    <p:cSldViewPr>
      <p:cViewPr>
        <p:scale>
          <a:sx n="111" d="100"/>
          <a:sy n="111" d="100"/>
        </p:scale>
        <p:origin x="-72" y="12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92"/>
    </p:cViewPr>
  </p:sorterViewPr>
  <p:notesViewPr>
    <p:cSldViewPr>
      <p:cViewPr varScale="1">
        <p:scale>
          <a:sx n="92" d="100"/>
          <a:sy n="92" d="100"/>
        </p:scale>
        <p:origin x="-3780" y="-12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42BB016-F610-47A4-855D-230C94FBA4DF}" type="datetimeFigureOut">
              <a:rPr lang="en-US" smtClean="0"/>
              <a:t>10/1/2012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B11F218-0CC6-476B-A08C-AE357EEFF5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4271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E4D0017-E612-48AF-A0E3-060BA9B1D2AD}" type="datetimeFigureOut">
              <a:rPr lang="en-US" smtClean="0"/>
              <a:t>10/1/2012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4FD73E1-0721-4669-AC5B-60F8F24E77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000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Notes are added.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FD73E1-0721-4669-AC5B-60F8F24E777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649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FD73E1-0721-4669-AC5B-60F8F24E777C}" type="slidenum">
              <a:rPr lang="en-US" smtClean="0">
                <a:solidFill>
                  <a:prstClr val="black"/>
                </a:solidFill>
              </a:rPr>
              <a:pPr/>
              <a:t>31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8245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FD73E1-0721-4669-AC5B-60F8F24E777C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824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00" y="1752600"/>
            <a:ext cx="7391400" cy="36304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13716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219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41A4-7F32-41DB-B2A0-E22C118FE1C2}" type="datetimeFigureOut">
              <a:rPr lang="en-US" smtClean="0"/>
              <a:t>10/1/2012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7652-D6EE-451D-85FD-490AC93DEA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164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5867400"/>
            <a:ext cx="1600200" cy="7859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41A4-7F32-41DB-B2A0-E22C118FE1C2}" type="datetimeFigureOut">
              <a:rPr lang="en-US" smtClean="0"/>
              <a:t>10/1/2012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7652-D6EE-451D-85FD-490AC93DEA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887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5867400"/>
            <a:ext cx="1600200" cy="785981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41A4-7F32-41DB-B2A0-E22C118FE1C2}" type="datetimeFigureOut">
              <a:rPr lang="en-US" smtClean="0"/>
              <a:t>10/1/2012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7652-D6EE-451D-85FD-490AC93DEA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661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5867400"/>
            <a:ext cx="1600200" cy="7859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41A4-7F32-41DB-B2A0-E22C118FE1C2}" type="datetimeFigureOut">
              <a:rPr lang="en-US" smtClean="0"/>
              <a:t>10/1/2012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7652-D6EE-451D-85FD-490AC93DEA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469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5867400"/>
            <a:ext cx="1600200" cy="7859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41A4-7F32-41DB-B2A0-E22C118FE1C2}" type="datetimeFigureOut">
              <a:rPr lang="en-US" smtClean="0"/>
              <a:t>10/1/2012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7652-D6EE-451D-85FD-490AC93DEA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1994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5867400"/>
            <a:ext cx="1600200" cy="7859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41A4-7F32-41DB-B2A0-E22C118FE1C2}" type="datetimeFigureOut">
              <a:rPr lang="en-US" smtClean="0"/>
              <a:t>10/1/2012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7652-D6EE-451D-85FD-490AC93DEA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878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5867400"/>
            <a:ext cx="1600200" cy="7859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41A4-7F32-41DB-B2A0-E22C118FE1C2}" type="datetimeFigureOut">
              <a:rPr lang="en-US" smtClean="0"/>
              <a:t>10/1/2012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7652-D6EE-451D-85FD-490AC93DEA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672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5867400"/>
            <a:ext cx="1600200" cy="7859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41A4-7F32-41DB-B2A0-E22C118FE1C2}" type="datetimeFigureOut">
              <a:rPr lang="en-US" smtClean="0"/>
              <a:t>10/1/2012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7652-D6EE-451D-85FD-490AC93DEA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972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5867400"/>
            <a:ext cx="1600200" cy="785981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41A4-7F32-41DB-B2A0-E22C118FE1C2}" type="datetimeFigureOut">
              <a:rPr lang="en-US" smtClean="0"/>
              <a:t>10/1/2012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7652-D6EE-451D-85FD-490AC93DEA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464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5867400"/>
            <a:ext cx="1600200" cy="7859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41A4-7F32-41DB-B2A0-E22C118FE1C2}" type="datetimeFigureOut">
              <a:rPr lang="en-US" smtClean="0"/>
              <a:t>10/1/2012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7652-D6EE-451D-85FD-490AC93DEA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377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5867400"/>
            <a:ext cx="1600200" cy="7859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41A4-7F32-41DB-B2A0-E22C118FE1C2}" type="datetimeFigureOut">
              <a:rPr lang="en-US" smtClean="0"/>
              <a:t>10/1/2012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7652-D6EE-451D-85FD-490AC93DEA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339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C41A4-7F32-41DB-B2A0-E22C118FE1C2}" type="datetimeFigureOut">
              <a:rPr lang="en-US" smtClean="0"/>
              <a:t>10/1/2012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E7652-D6EE-451D-85FD-490AC93DEA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335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0"/>
            <a:ext cx="77724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 Region One AVATAR Data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All AVATAR artifacts :</a:t>
            </a:r>
          </a:p>
          <a:p>
            <a:r>
              <a:rPr lang="en-US" dirty="0" smtClean="0"/>
              <a:t> </a:t>
            </a:r>
            <a:r>
              <a:rPr lang="en-US" dirty="0"/>
              <a:t>http://www.ntp16.notlb.com/avatar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84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AEIS Data from TEA</a:t>
            </a:r>
            <a:br>
              <a:rPr lang="en-US" dirty="0" smtClean="0"/>
            </a:br>
            <a:r>
              <a:rPr lang="en-US" dirty="0" smtClean="0"/>
              <a:t>PSJA North High School, 2010-11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/>
              <a:t>Percent  Enrolled in Advanced Course/Dual Enrollment Completion:</a:t>
            </a:r>
          </a:p>
          <a:p>
            <a:pPr lvl="1"/>
            <a:endParaRPr lang="en-US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1414237"/>
              </p:ext>
            </p:extLst>
          </p:nvPr>
        </p:nvGraphicFramePr>
        <p:xfrm>
          <a:off x="533400" y="2667000"/>
          <a:ext cx="7924800" cy="1416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685800"/>
                <a:gridCol w="1143000"/>
                <a:gridCol w="990600"/>
                <a:gridCol w="762000"/>
                <a:gridCol w="838200"/>
                <a:gridCol w="762000"/>
                <a:gridCol w="838200"/>
                <a:gridCol w="838200"/>
              </a:tblGrid>
              <a:tr h="558511"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African-</a:t>
                      </a:r>
                    </a:p>
                    <a:p>
                      <a:r>
                        <a:rPr lang="en-US" dirty="0" smtClean="0"/>
                        <a:t>American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Hispanic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Amer.</a:t>
                      </a:r>
                    </a:p>
                    <a:p>
                      <a:r>
                        <a:rPr lang="en-US" dirty="0" smtClean="0"/>
                        <a:t>Indian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Pacific</a:t>
                      </a:r>
                    </a:p>
                    <a:p>
                      <a:r>
                        <a:rPr lang="en-US" dirty="0" smtClean="0"/>
                        <a:t>Island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Two/</a:t>
                      </a:r>
                    </a:p>
                    <a:p>
                      <a:r>
                        <a:rPr lang="en-US" dirty="0" smtClean="0"/>
                        <a:t>More</a:t>
                      </a:r>
                      <a:endParaRPr lang="en-US" dirty="0"/>
                    </a:p>
                  </a:txBody>
                  <a:tcPr/>
                </a:tc>
              </a:tr>
              <a:tr h="388298">
                <a:tc>
                  <a:txBody>
                    <a:bodyPr/>
                    <a:lstStyle/>
                    <a:p>
                      <a:r>
                        <a:rPr lang="en-US" dirty="0" smtClean="0"/>
                        <a:t>2009-10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57.1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</a:t>
                      </a:r>
                      <a:endParaRPr lang="en-US" dirty="0"/>
                    </a:p>
                  </a:txBody>
                  <a:tcPr/>
                </a:tc>
              </a:tr>
              <a:tr h="388298">
                <a:tc>
                  <a:txBody>
                    <a:bodyPr/>
                    <a:lstStyle/>
                    <a:p>
                      <a:r>
                        <a:rPr lang="en-US" dirty="0" smtClean="0"/>
                        <a:t>2008-09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0.0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326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AEIS Data from TEA</a:t>
            </a:r>
            <a:br>
              <a:rPr lang="en-US" dirty="0" smtClean="0"/>
            </a:br>
            <a:r>
              <a:rPr lang="en-US" dirty="0" smtClean="0"/>
              <a:t>PSJA North High School, 2010-11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/>
              <a:t>AP/IB </a:t>
            </a:r>
            <a:r>
              <a:rPr lang="en-US" dirty="0"/>
              <a:t>Percentage Tested</a:t>
            </a:r>
          </a:p>
          <a:p>
            <a:pPr lvl="1"/>
            <a:r>
              <a:rPr lang="en-US" dirty="0"/>
              <a:t>IP </a:t>
            </a:r>
            <a:r>
              <a:rPr lang="en-US" dirty="0" err="1"/>
              <a:t>PercenAP</a:t>
            </a:r>
            <a:r>
              <a:rPr lang="en-US" dirty="0"/>
              <a:t>/IP Percentage Tested</a:t>
            </a:r>
          </a:p>
          <a:p>
            <a:pPr lvl="1"/>
            <a:r>
              <a:rPr lang="en-US" dirty="0" err="1" smtClean="0"/>
              <a:t>tage</a:t>
            </a:r>
            <a:r>
              <a:rPr lang="en-US" dirty="0"/>
              <a:t> </a:t>
            </a:r>
            <a:r>
              <a:rPr lang="en-US" dirty="0" err="1"/>
              <a:t>TestedAP</a:t>
            </a:r>
            <a:r>
              <a:rPr lang="en-US" dirty="0"/>
              <a:t>/IP Percentage Tested</a:t>
            </a:r>
          </a:p>
          <a:p>
            <a:pPr lvl="1"/>
            <a:r>
              <a:rPr lang="en-US" dirty="0"/>
              <a:t>AP/IP Percentage Tested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AP/IB Percent Examinees Met or Exceeded Criteria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4446415"/>
              </p:ext>
            </p:extLst>
          </p:nvPr>
        </p:nvGraphicFramePr>
        <p:xfrm>
          <a:off x="533400" y="2209799"/>
          <a:ext cx="79248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685800"/>
                <a:gridCol w="1143000"/>
                <a:gridCol w="990600"/>
                <a:gridCol w="762000"/>
                <a:gridCol w="838200"/>
                <a:gridCol w="762000"/>
                <a:gridCol w="838200"/>
                <a:gridCol w="838200"/>
              </a:tblGrid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African-</a:t>
                      </a:r>
                    </a:p>
                    <a:p>
                      <a:r>
                        <a:rPr lang="en-US" dirty="0" smtClean="0"/>
                        <a:t>American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Hispanic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Amer.</a:t>
                      </a:r>
                    </a:p>
                    <a:p>
                      <a:r>
                        <a:rPr lang="en-US" dirty="0" smtClean="0"/>
                        <a:t>Indian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Pacific</a:t>
                      </a:r>
                    </a:p>
                    <a:p>
                      <a:r>
                        <a:rPr lang="en-US" dirty="0" smtClean="0"/>
                        <a:t>Island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Two/</a:t>
                      </a:r>
                    </a:p>
                    <a:p>
                      <a:r>
                        <a:rPr lang="en-US" dirty="0" smtClean="0"/>
                        <a:t>More</a:t>
                      </a:r>
                      <a:endParaRPr lang="en-US" dirty="0"/>
                    </a:p>
                  </a:txBody>
                  <a:tcPr/>
                </a:tc>
              </a:tr>
              <a:tr h="309379">
                <a:tc>
                  <a:txBody>
                    <a:bodyPr/>
                    <a:lstStyle/>
                    <a:p>
                      <a:r>
                        <a:rPr lang="en-US" dirty="0" smtClean="0"/>
                        <a:t>2009-10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71.8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71.3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</a:t>
                      </a:r>
                      <a:endParaRPr lang="en-US" dirty="0"/>
                    </a:p>
                  </a:txBody>
                  <a:tcPr/>
                </a:tc>
              </a:tr>
              <a:tr h="309379">
                <a:tc>
                  <a:txBody>
                    <a:bodyPr/>
                    <a:lstStyle/>
                    <a:p>
                      <a:r>
                        <a:rPr lang="en-US" dirty="0" smtClean="0"/>
                        <a:t>2008-09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4133742"/>
              </p:ext>
            </p:extLst>
          </p:nvPr>
        </p:nvGraphicFramePr>
        <p:xfrm>
          <a:off x="609600" y="4191000"/>
          <a:ext cx="7848600" cy="141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685800"/>
                <a:gridCol w="1219200"/>
                <a:gridCol w="990600"/>
                <a:gridCol w="762000"/>
                <a:gridCol w="838200"/>
                <a:gridCol w="762000"/>
                <a:gridCol w="838200"/>
                <a:gridCol w="762000"/>
              </a:tblGrid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African-</a:t>
                      </a:r>
                    </a:p>
                    <a:p>
                      <a:r>
                        <a:rPr lang="en-US" dirty="0" smtClean="0"/>
                        <a:t>American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Hispanic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Amer.</a:t>
                      </a:r>
                    </a:p>
                    <a:p>
                      <a:r>
                        <a:rPr lang="en-US" dirty="0" smtClean="0"/>
                        <a:t>Indian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Pacific</a:t>
                      </a:r>
                    </a:p>
                    <a:p>
                      <a:r>
                        <a:rPr lang="en-US" dirty="0" smtClean="0"/>
                        <a:t>Island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Two/</a:t>
                      </a:r>
                    </a:p>
                    <a:p>
                      <a:r>
                        <a:rPr lang="en-US" dirty="0" smtClean="0"/>
                        <a:t>More</a:t>
                      </a:r>
                      <a:endParaRPr lang="en-US" dirty="0"/>
                    </a:p>
                  </a:txBody>
                  <a:tcPr/>
                </a:tc>
              </a:tr>
              <a:tr h="354479">
                <a:tc>
                  <a:txBody>
                    <a:bodyPr/>
                    <a:lstStyle/>
                    <a:p>
                      <a:r>
                        <a:rPr lang="en-US" dirty="0" smtClean="0"/>
                        <a:t>2009-10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</a:tr>
              <a:tr h="349624">
                <a:tc>
                  <a:txBody>
                    <a:bodyPr/>
                    <a:lstStyle/>
                    <a:p>
                      <a:r>
                        <a:rPr lang="en-US" dirty="0" smtClean="0"/>
                        <a:t>2008-09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470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AEIS Data from TEA</a:t>
            </a:r>
            <a:br>
              <a:rPr lang="en-US" dirty="0" smtClean="0"/>
            </a:br>
            <a:r>
              <a:rPr lang="en-US" dirty="0" smtClean="0"/>
              <a:t>PSJA High School, 2010-11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Texas Success Initiative, English Lang Arts, Percent Passing</a:t>
            </a:r>
            <a:endParaRPr lang="en-US" sz="2400" dirty="0"/>
          </a:p>
          <a:p>
            <a:pPr lvl="1"/>
            <a:r>
              <a:rPr lang="en-US" dirty="0"/>
              <a:t>IP </a:t>
            </a:r>
            <a:r>
              <a:rPr lang="en-US" dirty="0" err="1"/>
              <a:t>PercenAP</a:t>
            </a:r>
            <a:r>
              <a:rPr lang="en-US" dirty="0"/>
              <a:t>/IP Percentage Tested</a:t>
            </a:r>
          </a:p>
          <a:p>
            <a:pPr lvl="1"/>
            <a:r>
              <a:rPr lang="en-US" dirty="0" err="1" smtClean="0"/>
              <a:t>tage</a:t>
            </a:r>
            <a:r>
              <a:rPr lang="en-US" dirty="0"/>
              <a:t> </a:t>
            </a:r>
            <a:r>
              <a:rPr lang="en-US" dirty="0" err="1"/>
              <a:t>TestedAP</a:t>
            </a:r>
            <a:r>
              <a:rPr lang="en-US" dirty="0"/>
              <a:t>/IP Percentage Tested</a:t>
            </a:r>
          </a:p>
          <a:p>
            <a:pPr lvl="1"/>
            <a:r>
              <a:rPr lang="en-US" dirty="0"/>
              <a:t>AP/IP Percentage Tested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Texas Success Initiative, Math, Percent Passing</a:t>
            </a:r>
            <a:endParaRPr lang="en-US" sz="24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3054932"/>
              </p:ext>
            </p:extLst>
          </p:nvPr>
        </p:nvGraphicFramePr>
        <p:xfrm>
          <a:off x="533400" y="2133600"/>
          <a:ext cx="7924800" cy="141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685800"/>
                <a:gridCol w="1143000"/>
                <a:gridCol w="990600"/>
                <a:gridCol w="762000"/>
                <a:gridCol w="838200"/>
                <a:gridCol w="762000"/>
                <a:gridCol w="838200"/>
                <a:gridCol w="838200"/>
              </a:tblGrid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African-</a:t>
                      </a:r>
                    </a:p>
                    <a:p>
                      <a:r>
                        <a:rPr lang="en-US" dirty="0" smtClean="0"/>
                        <a:t>American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Hispanic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Amer.</a:t>
                      </a:r>
                    </a:p>
                    <a:p>
                      <a:r>
                        <a:rPr lang="en-US" dirty="0" smtClean="0"/>
                        <a:t>Indian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Pacific</a:t>
                      </a:r>
                    </a:p>
                    <a:p>
                      <a:r>
                        <a:rPr lang="en-US" dirty="0" smtClean="0"/>
                        <a:t>Island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Two/</a:t>
                      </a:r>
                    </a:p>
                    <a:p>
                      <a:r>
                        <a:rPr lang="en-US" dirty="0" smtClean="0"/>
                        <a:t>More</a:t>
                      </a:r>
                      <a:endParaRPr lang="en-US" dirty="0"/>
                    </a:p>
                  </a:txBody>
                  <a:tcPr/>
                </a:tc>
              </a:tr>
              <a:tr h="309379">
                <a:tc>
                  <a:txBody>
                    <a:bodyPr/>
                    <a:lstStyle/>
                    <a:p>
                      <a:r>
                        <a:rPr lang="en-US" dirty="0" smtClean="0"/>
                        <a:t>2009-10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</a:tr>
              <a:tr h="309379">
                <a:tc>
                  <a:txBody>
                    <a:bodyPr/>
                    <a:lstStyle/>
                    <a:p>
                      <a:r>
                        <a:rPr lang="en-US" dirty="0" smtClean="0"/>
                        <a:t>2008-09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1615011"/>
              </p:ext>
            </p:extLst>
          </p:nvPr>
        </p:nvGraphicFramePr>
        <p:xfrm>
          <a:off x="609600" y="4191000"/>
          <a:ext cx="7848600" cy="141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685800"/>
                <a:gridCol w="1219200"/>
                <a:gridCol w="990600"/>
                <a:gridCol w="762000"/>
                <a:gridCol w="838200"/>
                <a:gridCol w="762000"/>
                <a:gridCol w="838200"/>
                <a:gridCol w="762000"/>
              </a:tblGrid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African-</a:t>
                      </a:r>
                    </a:p>
                    <a:p>
                      <a:r>
                        <a:rPr lang="en-US" dirty="0" smtClean="0"/>
                        <a:t>American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Hispanic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Amer.</a:t>
                      </a:r>
                    </a:p>
                    <a:p>
                      <a:r>
                        <a:rPr lang="en-US" dirty="0" smtClean="0"/>
                        <a:t>Indian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Pacific</a:t>
                      </a:r>
                    </a:p>
                    <a:p>
                      <a:r>
                        <a:rPr lang="en-US" dirty="0" smtClean="0"/>
                        <a:t>Island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Two/</a:t>
                      </a:r>
                    </a:p>
                    <a:p>
                      <a:r>
                        <a:rPr lang="en-US" dirty="0" smtClean="0"/>
                        <a:t>More</a:t>
                      </a:r>
                      <a:endParaRPr lang="en-US" dirty="0"/>
                    </a:p>
                  </a:txBody>
                  <a:tcPr/>
                </a:tc>
              </a:tr>
              <a:tr h="354479">
                <a:tc>
                  <a:txBody>
                    <a:bodyPr/>
                    <a:lstStyle/>
                    <a:p>
                      <a:r>
                        <a:rPr lang="en-US" dirty="0" smtClean="0"/>
                        <a:t>2009-10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</a:tr>
              <a:tr h="349624">
                <a:tc>
                  <a:txBody>
                    <a:bodyPr/>
                    <a:lstStyle/>
                    <a:p>
                      <a:r>
                        <a:rPr lang="en-US" dirty="0" smtClean="0"/>
                        <a:t>2008-09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793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AEIS Data from TEA</a:t>
            </a:r>
            <a:br>
              <a:rPr lang="en-US" dirty="0" smtClean="0"/>
            </a:br>
            <a:r>
              <a:rPr lang="en-US" dirty="0" smtClean="0"/>
              <a:t>PSJA North High School, 2010-11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/>
              <a:t>Percentage College Ready Graduates, Class of 2010</a:t>
            </a:r>
          </a:p>
          <a:p>
            <a:pPr lvl="1"/>
            <a:endParaRPr lang="en-US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9558964"/>
              </p:ext>
            </p:extLst>
          </p:nvPr>
        </p:nvGraphicFramePr>
        <p:xfrm>
          <a:off x="914400" y="2819400"/>
          <a:ext cx="7924800" cy="18049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685800"/>
                <a:gridCol w="1143000"/>
                <a:gridCol w="990600"/>
                <a:gridCol w="762000"/>
                <a:gridCol w="838200"/>
                <a:gridCol w="762000"/>
                <a:gridCol w="838200"/>
                <a:gridCol w="838200"/>
              </a:tblGrid>
              <a:tr h="558511">
                <a:tc>
                  <a:txBody>
                    <a:bodyPr/>
                    <a:lstStyle/>
                    <a:p>
                      <a:r>
                        <a:rPr lang="en-US" dirty="0" smtClean="0"/>
                        <a:t>Subject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African-</a:t>
                      </a:r>
                    </a:p>
                    <a:p>
                      <a:r>
                        <a:rPr lang="en-US" dirty="0" smtClean="0"/>
                        <a:t>American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Hispanic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Amer.</a:t>
                      </a:r>
                    </a:p>
                    <a:p>
                      <a:r>
                        <a:rPr lang="en-US" dirty="0" smtClean="0"/>
                        <a:t>Indian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Pacific</a:t>
                      </a:r>
                    </a:p>
                    <a:p>
                      <a:r>
                        <a:rPr lang="en-US" dirty="0" smtClean="0"/>
                        <a:t>Island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Two/</a:t>
                      </a:r>
                    </a:p>
                    <a:p>
                      <a:r>
                        <a:rPr lang="en-US" dirty="0" smtClean="0"/>
                        <a:t>More</a:t>
                      </a:r>
                      <a:endParaRPr lang="en-US" dirty="0"/>
                    </a:p>
                  </a:txBody>
                  <a:tcPr/>
                </a:tc>
              </a:tr>
              <a:tr h="388298">
                <a:tc>
                  <a:txBody>
                    <a:bodyPr/>
                    <a:lstStyle/>
                    <a:p>
                      <a:r>
                        <a:rPr lang="en-US" dirty="0" smtClean="0"/>
                        <a:t>English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*</a:t>
                      </a:r>
                      <a:endParaRPr lang="en-US" dirty="0"/>
                    </a:p>
                  </a:txBody>
                  <a:tcPr/>
                </a:tc>
              </a:tr>
              <a:tr h="388298">
                <a:tc>
                  <a:txBody>
                    <a:bodyPr/>
                    <a:lstStyle/>
                    <a:p>
                      <a:r>
                        <a:rPr lang="en-US" dirty="0" smtClean="0"/>
                        <a:t>Math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*</a:t>
                      </a:r>
                      <a:endParaRPr lang="en-US" dirty="0"/>
                    </a:p>
                  </a:txBody>
                  <a:tcPr/>
                </a:tc>
              </a:tr>
              <a:tr h="388298">
                <a:tc>
                  <a:txBody>
                    <a:bodyPr/>
                    <a:lstStyle/>
                    <a:p>
                      <a:r>
                        <a:rPr lang="en-US" dirty="0" smtClean="0"/>
                        <a:t>Both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900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AEIS ACT/SAT Results </a:t>
            </a:r>
            <a:br>
              <a:rPr lang="en-US" dirty="0" smtClean="0"/>
            </a:br>
            <a:r>
              <a:rPr lang="en-US" dirty="0" smtClean="0"/>
              <a:t>PSJA North High School 2009 &amp; 2010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9998828"/>
              </p:ext>
            </p:extLst>
          </p:nvPr>
        </p:nvGraphicFramePr>
        <p:xfrm>
          <a:off x="1142999" y="1828800"/>
          <a:ext cx="5562601" cy="36648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5435"/>
                <a:gridCol w="1370498"/>
                <a:gridCol w="1088334"/>
                <a:gridCol w="1088334"/>
              </a:tblGrid>
              <a:tr h="55851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Year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Campus</a:t>
                      </a:r>
                      <a:endParaRPr lang="en-US" dirty="0"/>
                    </a:p>
                  </a:txBody>
                  <a:tcPr/>
                </a:tc>
              </a:tr>
              <a:tr h="388298">
                <a:tc>
                  <a:txBody>
                    <a:bodyPr/>
                    <a:lstStyle/>
                    <a:p>
                      <a:r>
                        <a:rPr lang="en-US" dirty="0" smtClean="0"/>
                        <a:t>Tested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62.6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83.4</a:t>
                      </a:r>
                      <a:endParaRPr lang="en-US" dirty="0"/>
                    </a:p>
                  </a:txBody>
                  <a:tcPr/>
                </a:tc>
              </a:tr>
              <a:tr h="38829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61.5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81.1</a:t>
                      </a:r>
                      <a:endParaRPr lang="en-US" dirty="0"/>
                    </a:p>
                  </a:txBody>
                  <a:tcPr/>
                </a:tc>
              </a:tr>
              <a:tr h="388298">
                <a:tc>
                  <a:txBody>
                    <a:bodyPr/>
                    <a:lstStyle/>
                    <a:p>
                      <a:r>
                        <a:rPr lang="en-US" dirty="0" smtClean="0"/>
                        <a:t>At/Above</a:t>
                      </a:r>
                      <a:r>
                        <a:rPr lang="en-US" baseline="0" dirty="0" smtClean="0"/>
                        <a:t> Criterion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6.0</a:t>
                      </a:r>
                      <a:endParaRPr lang="en-US" dirty="0"/>
                    </a:p>
                  </a:txBody>
                  <a:tcPr/>
                </a:tc>
              </a:tr>
              <a:tr h="38829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5.7</a:t>
                      </a:r>
                      <a:endParaRPr lang="en-US" dirty="0"/>
                    </a:p>
                  </a:txBody>
                  <a:tcPr/>
                </a:tc>
              </a:tr>
              <a:tr h="388298">
                <a:tc>
                  <a:txBody>
                    <a:bodyPr/>
                    <a:lstStyle/>
                    <a:p>
                      <a:r>
                        <a:rPr lang="en-US" dirty="0" smtClean="0"/>
                        <a:t>Average</a:t>
                      </a:r>
                      <a:r>
                        <a:rPr lang="en-US" baseline="0" dirty="0" smtClean="0"/>
                        <a:t> SAT Score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937</a:t>
                      </a:r>
                      <a:endParaRPr lang="en-US" dirty="0"/>
                    </a:p>
                  </a:txBody>
                  <a:tcPr/>
                </a:tc>
              </a:tr>
              <a:tr h="38829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977</a:t>
                      </a:r>
                      <a:endParaRPr lang="en-US" dirty="0"/>
                    </a:p>
                  </a:txBody>
                  <a:tcPr/>
                </a:tc>
              </a:tr>
              <a:tr h="388298">
                <a:tc>
                  <a:txBody>
                    <a:bodyPr/>
                    <a:lstStyle/>
                    <a:p>
                      <a:r>
                        <a:rPr lang="en-US" dirty="0" smtClean="0"/>
                        <a:t>Average ACT Score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17.0</a:t>
                      </a:r>
                      <a:endParaRPr lang="en-US" dirty="0"/>
                    </a:p>
                  </a:txBody>
                  <a:tcPr/>
                </a:tc>
              </a:tr>
              <a:tr h="38829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17.4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615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P-16 GPA Data from THECB</a:t>
            </a:r>
            <a:br>
              <a:rPr lang="en-US" dirty="0" smtClean="0"/>
            </a:br>
            <a:r>
              <a:rPr lang="en-US" dirty="0" smtClean="0"/>
              <a:t>PSJA North High School, 2011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/>
              <a:t> Public Higher Education First Year Grades of High School 2009-2010 Graduates, AY in IHE 2010-2011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8545139"/>
              </p:ext>
            </p:extLst>
          </p:nvPr>
        </p:nvGraphicFramePr>
        <p:xfrm>
          <a:off x="914400" y="2819400"/>
          <a:ext cx="6629400" cy="1416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3561"/>
                <a:gridCol w="619432"/>
                <a:gridCol w="619432"/>
                <a:gridCol w="1032387"/>
                <a:gridCol w="1032388"/>
                <a:gridCol w="990600"/>
                <a:gridCol w="685800"/>
                <a:gridCol w="685800"/>
              </a:tblGrid>
              <a:tr h="558511">
                <a:tc>
                  <a:txBody>
                    <a:bodyPr/>
                    <a:lstStyle/>
                    <a:p>
                      <a:r>
                        <a:rPr lang="en-US" dirty="0" smtClean="0"/>
                        <a:t>IHE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&lt;2.0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2.0-2.49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2.5-2.99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3.0-3.49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&gt;3.5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Unk</a:t>
                      </a:r>
                      <a:endParaRPr lang="en-US" dirty="0"/>
                    </a:p>
                  </a:txBody>
                  <a:tcPr/>
                </a:tc>
              </a:tr>
              <a:tr h="388298">
                <a:tc>
                  <a:txBody>
                    <a:bodyPr/>
                    <a:lstStyle/>
                    <a:p>
                      <a:r>
                        <a:rPr lang="en-US" dirty="0" smtClean="0"/>
                        <a:t>4-year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88298">
                <a:tc>
                  <a:txBody>
                    <a:bodyPr/>
                    <a:lstStyle/>
                    <a:p>
                      <a:r>
                        <a:rPr lang="en-US" dirty="0" smtClean="0"/>
                        <a:t>2-year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983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to Post-secondary data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STC and UTPA Performance of PSJA North High School Graduates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22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PSJA North to UTPA Enrollment History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9347731"/>
              </p:ext>
            </p:extLst>
          </p:nvPr>
        </p:nvGraphicFramePr>
        <p:xfrm>
          <a:off x="2133600" y="2819400"/>
          <a:ext cx="3810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1667"/>
                <a:gridCol w="23283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Fall</a:t>
                      </a:r>
                      <a:r>
                        <a:rPr lang="en-US" baseline="0" dirty="0" smtClean="0"/>
                        <a:t> Semester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Students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2007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19200" y="1981200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-Data Provided by UTPA Office of Enrollment Services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05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similar from STC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23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PSJA North to UTPA ACT Performance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0833732"/>
              </p:ext>
            </p:extLst>
          </p:nvPr>
        </p:nvGraphicFramePr>
        <p:xfrm>
          <a:off x="457200" y="1600200"/>
          <a:ext cx="82296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Fall Semester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PSJA North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UTPA Entering</a:t>
                      </a:r>
                      <a:r>
                        <a:rPr lang="en-US" baseline="0" dirty="0" smtClean="0"/>
                        <a:t> Freshmen </a:t>
                      </a:r>
                    </a:p>
                    <a:p>
                      <a:r>
                        <a:rPr lang="en-US" baseline="0" dirty="0" smtClean="0"/>
                        <a:t>Cohort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18.9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19.8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511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roup 53"/>
          <p:cNvGrpSpPr/>
          <p:nvPr/>
        </p:nvGrpSpPr>
        <p:grpSpPr>
          <a:xfrm>
            <a:off x="3646805" y="884873"/>
            <a:ext cx="1828800" cy="1838325"/>
            <a:chOff x="0" y="0"/>
            <a:chExt cx="1828800" cy="1838325"/>
          </a:xfrm>
        </p:grpSpPr>
        <p:cxnSp>
          <p:nvCxnSpPr>
            <p:cNvPr id="55" name="Straight Connector 54"/>
            <p:cNvCxnSpPr/>
            <p:nvPr/>
          </p:nvCxnSpPr>
          <p:spPr>
            <a:xfrm>
              <a:off x="0" y="638175"/>
              <a:ext cx="0" cy="120015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>
            <a:xfrm>
              <a:off x="1828800" y="638175"/>
              <a:ext cx="0" cy="120015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sp>
          <p:nvSpPr>
            <p:cNvPr id="57" name="Flowchart: Decision 56"/>
            <p:cNvSpPr/>
            <p:nvPr/>
          </p:nvSpPr>
          <p:spPr>
            <a:xfrm>
              <a:off x="0" y="0"/>
              <a:ext cx="1828800" cy="1266825"/>
            </a:xfrm>
            <a:prstGeom prst="flowChartDecision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58" name="Text Box 22"/>
            <p:cNvSpPr txBox="1"/>
            <p:nvPr/>
          </p:nvSpPr>
          <p:spPr>
            <a:xfrm>
              <a:off x="220345" y="296526"/>
              <a:ext cx="1495425" cy="742950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 b="1" i="1" dirty="0" smtClean="0">
                  <a:effectLst/>
                  <a:latin typeface="Calibri"/>
                  <a:ea typeface="Calibri"/>
                  <a:cs typeface="Calibri"/>
                </a:rPr>
                <a:t>PSJA North High School 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279266" y="2089636"/>
            <a:ext cx="1838325" cy="2466975"/>
            <a:chOff x="0" y="0"/>
            <a:chExt cx="1838325" cy="2466975"/>
          </a:xfrm>
        </p:grpSpPr>
        <p:grpSp>
          <p:nvGrpSpPr>
            <p:cNvPr id="13" name="Group 12"/>
            <p:cNvGrpSpPr/>
            <p:nvPr/>
          </p:nvGrpSpPr>
          <p:grpSpPr>
            <a:xfrm>
              <a:off x="0" y="0"/>
              <a:ext cx="1838325" cy="2466975"/>
              <a:chOff x="0" y="0"/>
              <a:chExt cx="1838325" cy="2466975"/>
            </a:xfrm>
          </p:grpSpPr>
          <p:cxnSp>
            <p:nvCxnSpPr>
              <p:cNvPr id="15" name="Straight Connector 14"/>
              <p:cNvCxnSpPr/>
              <p:nvPr/>
            </p:nvCxnSpPr>
            <p:spPr>
              <a:xfrm>
                <a:off x="1838325" y="657225"/>
                <a:ext cx="0" cy="1200150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/>
            </p:spPr>
          </p:cxnSp>
          <p:sp>
            <p:nvSpPr>
              <p:cNvPr id="16" name="Flowchart: Decision 15"/>
              <p:cNvSpPr/>
              <p:nvPr/>
            </p:nvSpPr>
            <p:spPr>
              <a:xfrm>
                <a:off x="0" y="0"/>
                <a:ext cx="1828800" cy="1266825"/>
              </a:xfrm>
              <a:prstGeom prst="flowChartDecision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904875" y="1266825"/>
                <a:ext cx="0" cy="1200150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/>
            </p:spPr>
          </p:cxnSp>
          <p:sp>
            <p:nvSpPr>
              <p:cNvPr id="18" name="Text Box 20"/>
              <p:cNvSpPr txBox="1"/>
              <p:nvPr/>
            </p:nvSpPr>
            <p:spPr>
              <a:xfrm>
                <a:off x="207599" y="49120"/>
                <a:ext cx="1495425" cy="742950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  <a:scene3d>
                  <a:camera prst="orthographicFront"/>
                  <a:lightRig rig="threePt" dir="t"/>
                </a:scene3d>
                <a:sp3d extrusionH="57150">
                  <a:bevelT w="38100" h="38100"/>
                </a:sp3d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600" b="1" i="1" dirty="0" smtClean="0">
                    <a:effectLst/>
                    <a:latin typeface="Calibri"/>
                    <a:ea typeface="Calibri"/>
                    <a:cs typeface="Calibri"/>
                  </a:rPr>
                  <a:t>      </a:t>
                </a:r>
                <a:endParaRPr lang="en-US" sz="1600" b="1" i="1" dirty="0">
                  <a:latin typeface="Calibri"/>
                  <a:ea typeface="Calibri"/>
                  <a:cs typeface="Calibri"/>
                </a:endParaRPr>
              </a:p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600" b="1" i="1" dirty="0" smtClean="0">
                    <a:effectLst/>
                    <a:latin typeface="Calibri"/>
                    <a:ea typeface="Calibri"/>
                    <a:cs typeface="Calibri"/>
                  </a:rPr>
                  <a:t>UTPA </a:t>
                </a:r>
                <a:endParaRPr lang="en-US" sz="11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p:grpSp>
        <p:cxnSp>
          <p:nvCxnSpPr>
            <p:cNvPr id="14" name="Straight Connector 13"/>
            <p:cNvCxnSpPr/>
            <p:nvPr/>
          </p:nvCxnSpPr>
          <p:spPr>
            <a:xfrm>
              <a:off x="0" y="657225"/>
              <a:ext cx="0" cy="120015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</p:grpSp>
      <p:grpSp>
        <p:nvGrpSpPr>
          <p:cNvPr id="26" name="Group 25"/>
          <p:cNvGrpSpPr/>
          <p:nvPr/>
        </p:nvGrpSpPr>
        <p:grpSpPr>
          <a:xfrm>
            <a:off x="4561205" y="4037089"/>
            <a:ext cx="1828800" cy="2466975"/>
            <a:chOff x="0" y="0"/>
            <a:chExt cx="1828800" cy="2466975"/>
          </a:xfrm>
        </p:grpSpPr>
        <p:sp>
          <p:nvSpPr>
            <p:cNvPr id="27" name="Flowchart: Decision 26"/>
            <p:cNvSpPr/>
            <p:nvPr/>
          </p:nvSpPr>
          <p:spPr>
            <a:xfrm>
              <a:off x="0" y="0"/>
              <a:ext cx="1828800" cy="1266825"/>
            </a:xfrm>
            <a:prstGeom prst="flowChartDecision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1828800" y="619125"/>
              <a:ext cx="0" cy="120015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>
            <a:xfrm>
              <a:off x="0" y="619125"/>
              <a:ext cx="0" cy="120015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>
            <a:xfrm>
              <a:off x="904875" y="1266825"/>
              <a:ext cx="0" cy="120015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sp>
          <p:nvSpPr>
            <p:cNvPr id="31" name="Text Box 42"/>
            <p:cNvSpPr txBox="1"/>
            <p:nvPr/>
          </p:nvSpPr>
          <p:spPr>
            <a:xfrm>
              <a:off x="200025" y="130492"/>
              <a:ext cx="1495425" cy="742950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i="1" dirty="0" smtClean="0">
                  <a:effectLst/>
                  <a:latin typeface="Calibri"/>
                  <a:ea typeface="Calibri"/>
                  <a:cs typeface="Calibri"/>
                </a:rPr>
                <a:t>Upper 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i="1" dirty="0" smtClean="0">
                  <a:latin typeface="Calibri"/>
                  <a:ea typeface="Calibri"/>
                  <a:cs typeface="Calibri"/>
                </a:rPr>
                <a:t>RGV P-16 Council 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sp>
        <p:nvSpPr>
          <p:cNvPr id="46" name="Text Box 40"/>
          <p:cNvSpPr txBox="1"/>
          <p:nvPr/>
        </p:nvSpPr>
        <p:spPr>
          <a:xfrm>
            <a:off x="3876675" y="2547937"/>
            <a:ext cx="1428750" cy="1371600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u="none" strike="noStrike" dirty="0">
                <a:effectLst/>
                <a:latin typeface="Felix Titling"/>
                <a:ea typeface="Calibri"/>
                <a:cs typeface="Times New Roman"/>
              </a:rPr>
              <a:t> 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u="none" strike="noStrike" dirty="0">
                <a:effectLst/>
                <a:latin typeface="Felix Titling"/>
                <a:ea typeface="Calibri"/>
                <a:cs typeface="Times New Roman"/>
              </a:rPr>
              <a:t> 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i="1" u="sng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Scaffolding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i="1" u="sng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Student</a:t>
            </a:r>
            <a:endParaRPr lang="en-US" sz="1100" b="1" i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i="1" u="sng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Success</a:t>
            </a:r>
            <a:endParaRPr lang="en-US" sz="1100" b="1" i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</p:txBody>
      </p:sp>
      <p:grpSp>
        <p:nvGrpSpPr>
          <p:cNvPr id="65" name="Group 64"/>
          <p:cNvGrpSpPr/>
          <p:nvPr/>
        </p:nvGrpSpPr>
        <p:grpSpPr>
          <a:xfrm>
            <a:off x="2045335" y="2079620"/>
            <a:ext cx="1828217" cy="2465069"/>
            <a:chOff x="0" y="0"/>
            <a:chExt cx="1828800" cy="2465680"/>
          </a:xfrm>
        </p:grpSpPr>
        <p:grpSp>
          <p:nvGrpSpPr>
            <p:cNvPr id="66" name="Group 65"/>
            <p:cNvGrpSpPr/>
            <p:nvPr/>
          </p:nvGrpSpPr>
          <p:grpSpPr>
            <a:xfrm>
              <a:off x="0" y="0"/>
              <a:ext cx="1828800" cy="2465680"/>
              <a:chOff x="0" y="0"/>
              <a:chExt cx="1828800" cy="2465680"/>
            </a:xfrm>
          </p:grpSpPr>
          <p:sp>
            <p:nvSpPr>
              <p:cNvPr id="68" name="Flowchart: Decision 67"/>
              <p:cNvSpPr/>
              <p:nvPr/>
            </p:nvSpPr>
            <p:spPr>
              <a:xfrm>
                <a:off x="0" y="0"/>
                <a:ext cx="1828800" cy="1266825"/>
              </a:xfrm>
              <a:prstGeom prst="flowChartDecision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  <p:cxnSp>
            <p:nvCxnSpPr>
              <p:cNvPr id="69" name="Straight Connector 68"/>
              <p:cNvCxnSpPr/>
              <p:nvPr/>
            </p:nvCxnSpPr>
            <p:spPr>
              <a:xfrm>
                <a:off x="929030" y="1265530"/>
                <a:ext cx="0" cy="1200150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/>
            </p:spPr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0" y="643738"/>
                <a:ext cx="0" cy="1200150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/>
            </p:spPr>
          </p:cxnSp>
          <p:sp>
            <p:nvSpPr>
              <p:cNvPr id="71" name="Text Box 21"/>
              <p:cNvSpPr txBox="1"/>
              <p:nvPr/>
            </p:nvSpPr>
            <p:spPr>
              <a:xfrm>
                <a:off x="90658" y="261937"/>
                <a:ext cx="1647482" cy="742950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  <a:scene3d>
                  <a:camera prst="orthographicFront"/>
                  <a:lightRig rig="threePt" dir="t"/>
                </a:scene3d>
                <a:sp3d extrusionH="57150">
                  <a:bevelT w="38100" h="38100"/>
                </a:sp3d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600" b="1" i="1" dirty="0" smtClean="0">
                    <a:effectLst/>
                    <a:latin typeface="Calibri"/>
                    <a:ea typeface="Calibri"/>
                    <a:cs typeface="Calibri"/>
                  </a:rPr>
                  <a:t>South Texas</a:t>
                </a:r>
              </a:p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600" b="1" i="1" dirty="0" smtClean="0">
                    <a:latin typeface="Calibri"/>
                    <a:ea typeface="Calibri"/>
                    <a:cs typeface="Calibri"/>
                  </a:rPr>
                  <a:t>   College</a:t>
                </a:r>
                <a:endParaRPr lang="en-US" sz="11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p:grpSp>
        <p:cxnSp>
          <p:nvCxnSpPr>
            <p:cNvPr id="67" name="Straight Connector 66"/>
            <p:cNvCxnSpPr/>
            <p:nvPr/>
          </p:nvCxnSpPr>
          <p:spPr>
            <a:xfrm>
              <a:off x="1816100" y="641350"/>
              <a:ext cx="0" cy="1199853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</p:grpSp>
      <p:grpSp>
        <p:nvGrpSpPr>
          <p:cNvPr id="59" name="Group 58"/>
          <p:cNvGrpSpPr/>
          <p:nvPr/>
        </p:nvGrpSpPr>
        <p:grpSpPr>
          <a:xfrm>
            <a:off x="2741930" y="4032326"/>
            <a:ext cx="1828800" cy="2447925"/>
            <a:chOff x="0" y="0"/>
            <a:chExt cx="1828800" cy="2447925"/>
          </a:xfrm>
        </p:grpSpPr>
        <p:sp>
          <p:nvSpPr>
            <p:cNvPr id="60" name="Flowchart: Decision 59"/>
            <p:cNvSpPr/>
            <p:nvPr/>
          </p:nvSpPr>
          <p:spPr>
            <a:xfrm>
              <a:off x="0" y="0"/>
              <a:ext cx="1828800" cy="1266825"/>
            </a:xfrm>
            <a:prstGeom prst="flowChartDecision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cxnSp>
          <p:nvCxnSpPr>
            <p:cNvPr id="61" name="Straight Connector 60"/>
            <p:cNvCxnSpPr/>
            <p:nvPr/>
          </p:nvCxnSpPr>
          <p:spPr>
            <a:xfrm>
              <a:off x="0" y="638175"/>
              <a:ext cx="0" cy="120015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cxnSp>
          <p:nvCxnSpPr>
            <p:cNvPr id="62" name="Straight Connector 61"/>
            <p:cNvCxnSpPr/>
            <p:nvPr/>
          </p:nvCxnSpPr>
          <p:spPr>
            <a:xfrm>
              <a:off x="904875" y="1247775"/>
              <a:ext cx="0" cy="120015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sp>
          <p:nvSpPr>
            <p:cNvPr id="63" name="Text Box 41"/>
            <p:cNvSpPr txBox="1"/>
            <p:nvPr/>
          </p:nvSpPr>
          <p:spPr>
            <a:xfrm>
              <a:off x="209550" y="419100"/>
              <a:ext cx="1495425" cy="742950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i="1" dirty="0" smtClean="0">
                  <a:effectLst/>
                  <a:latin typeface="Calibri"/>
                  <a:ea typeface="Calibri"/>
                  <a:cs typeface="Calibri"/>
                </a:rPr>
                <a:t>Region One ESC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cxnSp>
          <p:nvCxnSpPr>
            <p:cNvPr id="64" name="Straight Connector 63"/>
            <p:cNvCxnSpPr/>
            <p:nvPr/>
          </p:nvCxnSpPr>
          <p:spPr>
            <a:xfrm>
              <a:off x="1828800" y="628650"/>
              <a:ext cx="0" cy="120015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</p:grpSp>
      <p:grpSp>
        <p:nvGrpSpPr>
          <p:cNvPr id="38" name="Group 37"/>
          <p:cNvGrpSpPr/>
          <p:nvPr/>
        </p:nvGrpSpPr>
        <p:grpSpPr>
          <a:xfrm>
            <a:off x="3841970" y="2138756"/>
            <a:ext cx="1428750" cy="2531745"/>
            <a:chOff x="0" y="0"/>
            <a:chExt cx="1428750" cy="2531745"/>
          </a:xfrm>
        </p:grpSpPr>
        <p:cxnSp>
          <p:nvCxnSpPr>
            <p:cNvPr id="39" name="Straight Connector 38"/>
            <p:cNvCxnSpPr/>
            <p:nvPr/>
          </p:nvCxnSpPr>
          <p:spPr>
            <a:xfrm>
              <a:off x="0" y="628650"/>
              <a:ext cx="0" cy="1400175"/>
            </a:xfrm>
            <a:prstGeom prst="lin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cxnSp>
        <p:grpSp>
          <p:nvGrpSpPr>
            <p:cNvPr id="40" name="Group 39"/>
            <p:cNvGrpSpPr/>
            <p:nvPr/>
          </p:nvGrpSpPr>
          <p:grpSpPr>
            <a:xfrm>
              <a:off x="0" y="0"/>
              <a:ext cx="1428750" cy="2531745"/>
              <a:chOff x="0" y="0"/>
              <a:chExt cx="1428750" cy="2531745"/>
            </a:xfrm>
          </p:grpSpPr>
          <p:cxnSp>
            <p:nvCxnSpPr>
              <p:cNvPr id="41" name="Straight Connector 40"/>
              <p:cNvCxnSpPr/>
              <p:nvPr/>
            </p:nvCxnSpPr>
            <p:spPr>
              <a:xfrm flipH="1">
                <a:off x="0" y="0"/>
                <a:ext cx="713105" cy="630555"/>
              </a:xfrm>
              <a:prstGeom prst="line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</p:cxnSp>
          <p:cxnSp>
            <p:nvCxnSpPr>
              <p:cNvPr id="42" name="Straight Connector 41"/>
              <p:cNvCxnSpPr/>
              <p:nvPr/>
            </p:nvCxnSpPr>
            <p:spPr>
              <a:xfrm flipH="1" flipV="1">
                <a:off x="714375" y="0"/>
                <a:ext cx="713740" cy="628015"/>
              </a:xfrm>
              <a:prstGeom prst="line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1428750" y="628650"/>
                <a:ext cx="0" cy="1400175"/>
              </a:xfrm>
              <a:prstGeom prst="line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</p:cxnSp>
          <p:cxnSp>
            <p:nvCxnSpPr>
              <p:cNvPr id="44" name="Straight Connector 43"/>
              <p:cNvCxnSpPr/>
              <p:nvPr/>
            </p:nvCxnSpPr>
            <p:spPr>
              <a:xfrm flipH="1" flipV="1">
                <a:off x="0" y="2028825"/>
                <a:ext cx="713740" cy="502920"/>
              </a:xfrm>
              <a:prstGeom prst="line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</p:cxnSp>
          <p:cxnSp>
            <p:nvCxnSpPr>
              <p:cNvPr id="45" name="Straight Connector 44"/>
              <p:cNvCxnSpPr/>
              <p:nvPr/>
            </p:nvCxnSpPr>
            <p:spPr>
              <a:xfrm flipH="1">
                <a:off x="714375" y="2019300"/>
                <a:ext cx="714374" cy="506730"/>
              </a:xfrm>
              <a:prstGeom prst="line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</p:cxnSp>
        </p:grpSp>
      </p:grpSp>
      <p:sp>
        <p:nvSpPr>
          <p:cNvPr id="49" name="Title 1"/>
          <p:cNvSpPr txBox="1">
            <a:spLocks/>
          </p:cNvSpPr>
          <p:nvPr/>
        </p:nvSpPr>
        <p:spPr>
          <a:xfrm>
            <a:off x="457200" y="-952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REGION One Partners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049546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similar from STC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30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PSJA North to UTPA SAT Performance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5618215"/>
              </p:ext>
            </p:extLst>
          </p:nvPr>
        </p:nvGraphicFramePr>
        <p:xfrm>
          <a:off x="457200" y="1600200"/>
          <a:ext cx="82296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Fall Semester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PSJA North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UTPA Entering</a:t>
                      </a:r>
                      <a:r>
                        <a:rPr lang="en-US" baseline="0" dirty="0" smtClean="0"/>
                        <a:t> Freshmen </a:t>
                      </a:r>
                    </a:p>
                    <a:p>
                      <a:r>
                        <a:rPr lang="en-US" baseline="0" dirty="0" smtClean="0"/>
                        <a:t>Cohort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949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939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946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959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966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256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similar from STC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15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PSJA North Students Accepted at UTPA Fall 2012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7091995"/>
              </p:ext>
            </p:extLst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Percentage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Applied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Accepted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34%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Not</a:t>
                      </a:r>
                      <a:r>
                        <a:rPr lang="en-US" baseline="0" dirty="0" smtClean="0"/>
                        <a:t> accepted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66%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3657600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Overall Fall 2012 acceptance rate at UTPA = 61%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90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PSJA 2011 Graduates: Fall11 and SPR12 Courses at UTPA by Discipline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0254850"/>
              </p:ext>
            </p:extLst>
          </p:nvPr>
        </p:nvGraphicFramePr>
        <p:xfrm>
          <a:off x="914400" y="3048000"/>
          <a:ext cx="7264400" cy="259080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596118"/>
                <a:gridCol w="608802"/>
                <a:gridCol w="522280"/>
                <a:gridCol w="685800"/>
                <a:gridCol w="558080"/>
                <a:gridCol w="761002"/>
                <a:gridCol w="799052"/>
                <a:gridCol w="1017840"/>
                <a:gridCol w="925886"/>
                <a:gridCol w="789540"/>
              </a:tblGrid>
              <a:tr h="1066802"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English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Social &amp; Behavioral Science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History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Humanities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Math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</a:rPr>
                        <a:t>Sciences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Engineering &amp; Computer Science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Total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50800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Passing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No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32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16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16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>
                          <a:effectLst/>
                        </a:rPr>
                        <a:t>30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28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34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165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001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Yes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>
                          <a:effectLst/>
                        </a:rPr>
                        <a:t>80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102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37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131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36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122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40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548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00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Total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>
                          <a:effectLst/>
                        </a:rPr>
                        <a:t>112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>
                          <a:effectLst/>
                        </a:rPr>
                        <a:t>118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>
                          <a:effectLst/>
                        </a:rPr>
                        <a:t>53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>
                          <a:effectLst/>
                        </a:rPr>
                        <a:t>161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>
                          <a:effectLst/>
                        </a:rPr>
                        <a:t>64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>
                          <a:effectLst/>
                        </a:rPr>
                        <a:t>156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49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713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90600" y="2209800"/>
            <a:ext cx="678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</a:t>
            </a:r>
            <a:r>
              <a:rPr lang="en-US" sz="2400" dirty="0" smtClean="0"/>
              <a:t>Data Provided by UTPA UG Studies Office, Research Analyst </a:t>
            </a:r>
          </a:p>
        </p:txBody>
      </p:sp>
    </p:spTree>
    <p:extLst>
      <p:ext uri="{BB962C8B-B14F-4D97-AF65-F5344CB8AC3E}">
        <p14:creationId xmlns:p14="http://schemas.microsoft.com/office/powerpoint/2010/main" val="332024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Secondary to Post-Secondary Data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Placeholder for the science performance data for students from PSJA North High School </a:t>
            </a:r>
          </a:p>
          <a:p>
            <a:r>
              <a:rPr lang="en-US" dirty="0" smtClean="0"/>
              <a:t>Dual credit enrollment data from STC and UTPA for science – PSJA North only (by science course) </a:t>
            </a:r>
          </a:p>
          <a:p>
            <a:pPr lvl="1"/>
            <a:r>
              <a:rPr lang="en-US" dirty="0" smtClean="0"/>
              <a:t>Numbers</a:t>
            </a:r>
          </a:p>
          <a:p>
            <a:pPr lvl="1"/>
            <a:r>
              <a:rPr lang="en-US" dirty="0" smtClean="0"/>
              <a:t>Grades </a:t>
            </a:r>
          </a:p>
          <a:p>
            <a:r>
              <a:rPr lang="en-US" dirty="0" smtClean="0"/>
              <a:t>Pass/Fail performance of PSJA North graduates who enroll in science at STC and UTPA (by science course)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3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Institutions of higher education data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41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Participation Data from THECB</a:t>
            </a:r>
            <a:br>
              <a:rPr lang="en-US" dirty="0" smtClean="0"/>
            </a:br>
            <a:r>
              <a:rPr lang="en-US" dirty="0" smtClean="0"/>
              <a:t>STC and UTPA, 2011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/>
          <a:lstStyle/>
          <a:p>
            <a:pPr marL="457200" lvl="1" indent="0">
              <a:buNone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Enrollment by Year; 2011 by Ethnicity Percentage</a:t>
            </a:r>
          </a:p>
          <a:p>
            <a:pPr lvl="1"/>
            <a:endParaRPr lang="en-US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7918252"/>
              </p:ext>
            </p:extLst>
          </p:nvPr>
        </p:nvGraphicFramePr>
        <p:xfrm>
          <a:off x="609600" y="2667000"/>
          <a:ext cx="3726895" cy="11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907495"/>
              </a:tblGrid>
              <a:tr h="152400">
                <a:tc>
                  <a:txBody>
                    <a:bodyPr/>
                    <a:lstStyle/>
                    <a:p>
                      <a:r>
                        <a:rPr lang="en-US" dirty="0" smtClean="0"/>
                        <a:t>Institution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South</a:t>
                      </a:r>
                      <a:r>
                        <a:rPr lang="en-US" baseline="0" dirty="0" smtClean="0"/>
                        <a:t> Texas College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29,513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UT-Pan</a:t>
                      </a:r>
                      <a:r>
                        <a:rPr lang="en-US" baseline="0" dirty="0" smtClean="0"/>
                        <a:t> American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19,034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7887700"/>
              </p:ext>
            </p:extLst>
          </p:nvPr>
        </p:nvGraphicFramePr>
        <p:xfrm>
          <a:off x="457200" y="4114800"/>
          <a:ext cx="80010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762000"/>
                <a:gridCol w="1066800"/>
                <a:gridCol w="1143000"/>
                <a:gridCol w="838200"/>
                <a:gridCol w="914400"/>
                <a:gridCol w="838200"/>
                <a:gridCol w="914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Institution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Hispanic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African American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Multi-Racial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Asian/Pacific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Inter’l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Other/</a:t>
                      </a:r>
                      <a:r>
                        <a:rPr lang="en-US" dirty="0" err="1" smtClean="0"/>
                        <a:t>Unk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UTPA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88.7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894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Online Institutional Resumes: THECB</a:t>
            </a:r>
            <a:br>
              <a:rPr lang="en-US" dirty="0" smtClean="0"/>
            </a:br>
            <a:r>
              <a:rPr lang="en-US" dirty="0" smtClean="0"/>
              <a:t>STC and UTPA, 2011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Graduation/Completion Numbers</a:t>
            </a:r>
          </a:p>
          <a:p>
            <a:pPr lvl="1"/>
            <a:endParaRPr lang="en-US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5896335"/>
              </p:ext>
            </p:extLst>
          </p:nvPr>
        </p:nvGraphicFramePr>
        <p:xfrm>
          <a:off x="1143000" y="2667000"/>
          <a:ext cx="4876800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5177"/>
                <a:gridCol w="961623"/>
              </a:tblGrid>
              <a:tr h="365760">
                <a:tc>
                  <a:txBody>
                    <a:bodyPr/>
                    <a:lstStyle/>
                    <a:p>
                      <a:r>
                        <a:rPr lang="en-US" dirty="0" smtClean="0"/>
                        <a:t>Degrees</a:t>
                      </a:r>
                      <a:r>
                        <a:rPr lang="en-US" baseline="0" dirty="0" smtClean="0"/>
                        <a:t> and Certificates Awarded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South Texas College BAT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Associate’s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2,054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baseline="0" dirty="0" smtClean="0"/>
                        <a:t>                        Certificate 1</a:t>
                      </a:r>
                      <a:r>
                        <a:rPr lang="en-US" dirty="0" smtClean="0"/>
                        <a:t>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1,088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Certificate</a:t>
                      </a:r>
                      <a:r>
                        <a:rPr lang="en-US" baseline="0" dirty="0" smtClean="0"/>
                        <a:t>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UTPA               Bachelor’s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2,658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Master’s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818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Doctorate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167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Participation Data from THECB</a:t>
            </a:r>
            <a:br>
              <a:rPr lang="en-US" dirty="0" smtClean="0"/>
            </a:br>
            <a:r>
              <a:rPr lang="en-US" dirty="0" smtClean="0"/>
              <a:t>South Texas College, 2011</a:t>
            </a:r>
            <a:r>
              <a:rPr lang="en-US" dirty="0"/>
              <a:t/>
            </a:r>
            <a:br>
              <a:rPr lang="en-US" dirty="0"/>
            </a:br>
            <a:r>
              <a:rPr lang="en-US" sz="2200" b="1" dirty="0" smtClean="0"/>
              <a:t>Developmental Education, Fall 2010 Cohort Tracked for 1 year</a:t>
            </a:r>
            <a:br>
              <a:rPr lang="en-US" sz="2200" b="1" dirty="0" smtClean="0"/>
            </a:br>
            <a:endParaRPr lang="en-US" sz="22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1726995"/>
              </p:ext>
            </p:extLst>
          </p:nvPr>
        </p:nvGraphicFramePr>
        <p:xfrm>
          <a:off x="990600" y="3962400"/>
          <a:ext cx="65532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685800"/>
                <a:gridCol w="1676400"/>
                <a:gridCol w="1828800"/>
              </a:tblGrid>
              <a:tr h="523240">
                <a:tc>
                  <a:txBody>
                    <a:bodyPr/>
                    <a:lstStyle/>
                    <a:p>
                      <a:r>
                        <a:rPr lang="en-US" dirty="0" smtClean="0"/>
                        <a:t>FTIC Students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Requiring Dev. Ed.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Attempting</a:t>
                      </a:r>
                    </a:p>
                    <a:p>
                      <a:r>
                        <a:rPr lang="en-US" dirty="0" smtClean="0"/>
                        <a:t>College Courses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Attempting and Completing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Math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Reading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Writing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43.8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0701309"/>
              </p:ext>
            </p:extLst>
          </p:nvPr>
        </p:nvGraphicFramePr>
        <p:xfrm>
          <a:off x="990600" y="1752600"/>
          <a:ext cx="65532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658483"/>
                <a:gridCol w="1703717"/>
                <a:gridCol w="1905000"/>
              </a:tblGrid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FTIC</a:t>
                      </a:r>
                      <a:r>
                        <a:rPr lang="en-US" baseline="0" dirty="0" smtClean="0"/>
                        <a:t> Students Not Needing Dev. Ed.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Attempting</a:t>
                      </a:r>
                    </a:p>
                    <a:p>
                      <a:r>
                        <a:rPr lang="en-US" dirty="0" smtClean="0"/>
                        <a:t>College Courses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</a:t>
                      </a:r>
                      <a:r>
                        <a:rPr lang="en-US" baseline="0" dirty="0" smtClean="0"/>
                        <a:t> Attempting and Completing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South</a:t>
                      </a:r>
                      <a:r>
                        <a:rPr lang="en-US" baseline="0" dirty="0" smtClean="0"/>
                        <a:t> Texas College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 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Math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Reading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Writing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254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Region One Partners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Support Partners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Laura  Saenz, UTPA, Associate Vice Provost, Undergraduate Studies </a:t>
            </a:r>
          </a:p>
          <a:p>
            <a:r>
              <a:rPr lang="en-US" dirty="0" smtClean="0"/>
              <a:t>Cindy Valdez, UTPA, Assistant Vice President for Student Service &amp; P-16 representative </a:t>
            </a:r>
          </a:p>
          <a:p>
            <a:r>
              <a:rPr lang="en-US" dirty="0" smtClean="0"/>
              <a:t>Tina McIntyre, Region One </a:t>
            </a:r>
          </a:p>
          <a:p>
            <a:r>
              <a:rPr lang="en-US" dirty="0" smtClean="0"/>
              <a:t>Wally Johnson, STC, College Readiness Liaison 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Science Curriculum Experts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Daniel Plas, UTPA, Assistant Professor, Science Education </a:t>
            </a:r>
          </a:p>
          <a:p>
            <a:r>
              <a:rPr lang="en-US" dirty="0" smtClean="0"/>
              <a:t>Mahmoud </a:t>
            </a:r>
            <a:r>
              <a:rPr lang="en-US" dirty="0" err="1" smtClean="0"/>
              <a:t>Gassem</a:t>
            </a:r>
            <a:r>
              <a:rPr lang="en-US" dirty="0" smtClean="0"/>
              <a:t>, STC, Physics Instructor</a:t>
            </a:r>
          </a:p>
          <a:p>
            <a:r>
              <a:rPr lang="en-US" dirty="0" smtClean="0"/>
              <a:t>Ludivina Avila, STC, Chemistry Instructor </a:t>
            </a:r>
          </a:p>
          <a:p>
            <a:r>
              <a:rPr lang="en-US" dirty="0" smtClean="0"/>
              <a:t>Luis Suarez, PSJA North High School, AP Chemistry Teacher &amp; District Lead Science Teacher</a:t>
            </a:r>
          </a:p>
          <a:p>
            <a:r>
              <a:rPr lang="en-US" dirty="0" smtClean="0"/>
              <a:t>Greg David Garza, PSJA North High School, AP Physics Teacher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6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>Academic Performance of Transfer Students from</a:t>
            </a:r>
            <a:br>
              <a:rPr lang="en-US" sz="3100" dirty="0" smtClean="0"/>
            </a:br>
            <a:r>
              <a:rPr lang="en-US" sz="3100" dirty="0" smtClean="0"/>
              <a:t>South Texas College College, 2011</a:t>
            </a:r>
            <a:r>
              <a:rPr lang="en-US" sz="3100" dirty="0"/>
              <a:t/>
            </a:r>
            <a:br>
              <a:rPr lang="en-US" sz="3100" dirty="0"/>
            </a:br>
            <a:r>
              <a:rPr lang="en-US" sz="2200" b="1" dirty="0" smtClean="0"/>
              <a:t>Developmental Education vs. No Developmental Education, Fall 2010</a:t>
            </a:r>
            <a:br>
              <a:rPr lang="en-US" sz="2200" b="1" dirty="0" smtClean="0"/>
            </a:br>
            <a:endParaRPr lang="en-US" sz="22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067112"/>
              </p:ext>
            </p:extLst>
          </p:nvPr>
        </p:nvGraphicFramePr>
        <p:xfrm>
          <a:off x="685800" y="3581400"/>
          <a:ext cx="7696201" cy="13019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399"/>
                <a:gridCol w="685801"/>
                <a:gridCol w="533400"/>
                <a:gridCol w="533399"/>
                <a:gridCol w="609600"/>
                <a:gridCol w="609600"/>
                <a:gridCol w="609600"/>
                <a:gridCol w="609600"/>
                <a:gridCol w="685800"/>
                <a:gridCol w="762002"/>
              </a:tblGrid>
              <a:tr h="86303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No Developmental Education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</a:p>
                    <a:p>
                      <a:r>
                        <a:rPr lang="en-US" dirty="0" smtClean="0"/>
                        <a:t>trans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&lt;2.0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2.0-2.49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2.5-2.99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3.0-3.49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&gt;3.5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Enroll</a:t>
                      </a:r>
                    </a:p>
                    <a:p>
                      <a:r>
                        <a:rPr lang="en-US" dirty="0" smtClean="0"/>
                        <a:t>Fall</a:t>
                      </a:r>
                    </a:p>
                    <a:p>
                      <a:r>
                        <a:rPr lang="en-US" dirty="0" smtClean="0"/>
                        <a:t>‘11</a:t>
                      </a:r>
                      <a:endParaRPr lang="en-US" dirty="0"/>
                    </a:p>
                  </a:txBody>
                  <a:tcPr/>
                </a:tc>
              </a:tr>
              <a:tr h="387507">
                <a:tc>
                  <a:txBody>
                    <a:bodyPr/>
                    <a:lstStyle/>
                    <a:p>
                      <a:r>
                        <a:rPr lang="en-US" dirty="0" smtClean="0"/>
                        <a:t> UTPA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9078974"/>
              </p:ext>
            </p:extLst>
          </p:nvPr>
        </p:nvGraphicFramePr>
        <p:xfrm>
          <a:off x="685800" y="1447800"/>
          <a:ext cx="7620000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762000"/>
                <a:gridCol w="533400"/>
                <a:gridCol w="533400"/>
                <a:gridCol w="660592"/>
                <a:gridCol w="634808"/>
                <a:gridCol w="609600"/>
                <a:gridCol w="609600"/>
                <a:gridCol w="609600"/>
                <a:gridCol w="762000"/>
              </a:tblGrid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Developmental Education prior to Transfer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</a:p>
                    <a:p>
                      <a:r>
                        <a:rPr lang="en-US" dirty="0" smtClean="0"/>
                        <a:t>trans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&lt;2.0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2.0-2.49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2.5-2.99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3.0-3.49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&gt;3.5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Enroll Fall ‘11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UTPA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99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Success Data from STC</a:t>
            </a:r>
            <a:r>
              <a:rPr lang="en-US" dirty="0"/>
              <a:t/>
            </a:r>
            <a:br>
              <a:rPr lang="en-US" dirty="0"/>
            </a:br>
            <a:r>
              <a:rPr lang="en-US" sz="3600" dirty="0" smtClean="0"/>
              <a:t>Graduation Rate of First-time, Full-Time Credential-seeking Students</a:t>
            </a:r>
            <a:endParaRPr lang="en-US" sz="3600" b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3899051"/>
              </p:ext>
            </p:extLst>
          </p:nvPr>
        </p:nvGraphicFramePr>
        <p:xfrm>
          <a:off x="609600" y="3733800"/>
          <a:ext cx="5791200" cy="11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371600"/>
                <a:gridCol w="1295400"/>
                <a:gridCol w="1295400"/>
              </a:tblGrid>
              <a:tr h="1523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3-year</a:t>
                      </a:r>
                      <a:r>
                        <a:rPr lang="en-US" baseline="0" dirty="0" smtClean="0"/>
                        <a:t> 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4-year 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6-year rate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Part</a:t>
                      </a:r>
                      <a:r>
                        <a:rPr lang="en-US" baseline="0" dirty="0" smtClean="0"/>
                        <a:t>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   15.3                  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Full</a:t>
                      </a:r>
                      <a:r>
                        <a:rPr lang="en-US" baseline="0" dirty="0" smtClean="0"/>
                        <a:t> time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30.6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667001"/>
            <a:ext cx="8229600" cy="3429000"/>
          </a:xfrm>
        </p:spPr>
        <p:txBody>
          <a:bodyPr/>
          <a:lstStyle/>
          <a:p>
            <a:r>
              <a:rPr lang="en-US" sz="2400" dirty="0" smtClean="0"/>
              <a:t>Student Success Rate from Texas Public Higher Education Almanac-Fall 2008, 3 year cohort</a:t>
            </a:r>
          </a:p>
        </p:txBody>
      </p:sp>
    </p:spTree>
    <p:extLst>
      <p:ext uri="{BB962C8B-B14F-4D97-AF65-F5344CB8AC3E}">
        <p14:creationId xmlns:p14="http://schemas.microsoft.com/office/powerpoint/2010/main" val="280377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Success Data UTPA, 2011</a:t>
            </a:r>
            <a:r>
              <a:rPr lang="en-US" dirty="0"/>
              <a:t/>
            </a:r>
            <a:br>
              <a:rPr lang="en-US" dirty="0"/>
            </a:br>
            <a:r>
              <a:rPr lang="en-US" sz="3600" dirty="0" smtClean="0"/>
              <a:t>Graduation Rate of First-time, Full-Time Degree-seeking Students</a:t>
            </a:r>
            <a:endParaRPr lang="en-US" sz="3600" b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7268819"/>
              </p:ext>
            </p:extLst>
          </p:nvPr>
        </p:nvGraphicFramePr>
        <p:xfrm>
          <a:off x="609600" y="3733800"/>
          <a:ext cx="57912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371600"/>
                <a:gridCol w="1295400"/>
                <a:gridCol w="1295400"/>
              </a:tblGrid>
              <a:tr h="1523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4-year</a:t>
                      </a:r>
                      <a:r>
                        <a:rPr lang="en-US" baseline="0" dirty="0" smtClean="0"/>
                        <a:t> 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6-year 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10-year rate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UTPA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 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Full</a:t>
                      </a:r>
                      <a:r>
                        <a:rPr lang="en-US" baseline="0" dirty="0" smtClean="0"/>
                        <a:t> time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46.4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49.2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Part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39.4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743200"/>
            <a:ext cx="8229600" cy="4525963"/>
          </a:xfrm>
        </p:spPr>
        <p:txBody>
          <a:bodyPr/>
          <a:lstStyle/>
          <a:p>
            <a:r>
              <a:rPr lang="en-US" dirty="0" smtClean="0"/>
              <a:t>Student Baccalaureate Success Rate from Texas Public Higher Education Almanac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2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P-16 Data from THECB</a:t>
            </a:r>
            <a:br>
              <a:rPr lang="en-US" dirty="0" smtClean="0"/>
            </a:br>
            <a:r>
              <a:rPr lang="en-US" dirty="0" smtClean="0"/>
              <a:t>STC and UTPA, 2011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Dual Credit Enrollment</a:t>
            </a:r>
          </a:p>
          <a:p>
            <a:pPr lvl="1"/>
            <a:endParaRPr lang="en-US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5454210"/>
              </p:ext>
            </p:extLst>
          </p:nvPr>
        </p:nvGraphicFramePr>
        <p:xfrm>
          <a:off x="1143000" y="2667000"/>
          <a:ext cx="6096002" cy="11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5997"/>
                <a:gridCol w="672001"/>
                <a:gridCol w="672001"/>
                <a:gridCol w="672001"/>
                <a:gridCol w="672001"/>
                <a:gridCol w="672001"/>
              </a:tblGrid>
              <a:tr h="365760">
                <a:tc>
                  <a:txBody>
                    <a:bodyPr/>
                    <a:lstStyle/>
                    <a:p>
                      <a:r>
                        <a:rPr lang="en-US" dirty="0" smtClean="0"/>
                        <a:t>Dual Credit</a:t>
                      </a:r>
                      <a:r>
                        <a:rPr lang="en-US" baseline="0" dirty="0" smtClean="0"/>
                        <a:t> Enrollment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South</a:t>
                      </a:r>
                      <a:r>
                        <a:rPr lang="en-US" baseline="0" dirty="0" smtClean="0"/>
                        <a:t> Texas College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9538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8514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6930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5585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UTPA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399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Would like to add numbers of students with dual credit enrollment from PSJA North attending UTPA </a:t>
            </a:r>
          </a:p>
          <a:p>
            <a:r>
              <a:rPr lang="en-US" dirty="0" smtClean="0"/>
              <a:t>Would also like to add performance data</a:t>
            </a:r>
          </a:p>
          <a:p>
            <a:pPr lvl="1"/>
            <a:r>
              <a:rPr lang="en-US" dirty="0" smtClean="0"/>
              <a:t>Pass/fail sciences</a:t>
            </a:r>
          </a:p>
          <a:p>
            <a:pPr lvl="1"/>
            <a:r>
              <a:rPr lang="en-US" dirty="0" smtClean="0"/>
              <a:t>Science credit earned the dual enrollment</a:t>
            </a:r>
          </a:p>
          <a:p>
            <a:pPr lvl="1"/>
            <a:r>
              <a:rPr lang="en-US" dirty="0" smtClean="0"/>
              <a:t>Grades earned in sciences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5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school data:</a:t>
            </a:r>
            <a:br>
              <a:rPr lang="en-US" dirty="0" smtClean="0"/>
            </a:br>
            <a:r>
              <a:rPr lang="en-US" dirty="0" smtClean="0"/>
              <a:t>PSJA North High school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42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AEIS Data from TEA</a:t>
            </a:r>
            <a:br>
              <a:rPr lang="en-US" dirty="0" smtClean="0"/>
            </a:br>
            <a:r>
              <a:rPr lang="en-US" dirty="0" smtClean="0"/>
              <a:t>PSJA North High School, 2010-11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/>
              <a:t>Student Body:</a:t>
            </a:r>
          </a:p>
          <a:p>
            <a:pPr lvl="1"/>
            <a:endParaRPr lang="en-US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9612461"/>
              </p:ext>
            </p:extLst>
          </p:nvPr>
        </p:nvGraphicFramePr>
        <p:xfrm>
          <a:off x="1447800" y="2286000"/>
          <a:ext cx="4064000" cy="350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1168400"/>
              </a:tblGrid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Student 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2,293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Grade 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682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Grade 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516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Grade 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585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Grade 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509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Graduating class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470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% Minimum curriculum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3.0*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% Recommended curriculum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97.0*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943600" y="4724400"/>
            <a:ext cx="236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*State Comparison:</a:t>
            </a:r>
          </a:p>
          <a:p>
            <a:r>
              <a:rPr lang="en-US" dirty="0" smtClean="0"/>
              <a:t>Minimum   17.2%</a:t>
            </a:r>
          </a:p>
          <a:p>
            <a:r>
              <a:rPr lang="en-US" dirty="0" smtClean="0"/>
              <a:t>Recommended   82.8%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46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AEIS Data from TEA</a:t>
            </a:r>
            <a:br>
              <a:rPr lang="en-US" dirty="0" smtClean="0"/>
            </a:br>
            <a:r>
              <a:rPr lang="en-US" dirty="0" smtClean="0"/>
              <a:t>PSJA North High School, 2010-11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/>
              <a:t>Ethnicity of Student Body in Percentages:</a:t>
            </a:r>
          </a:p>
          <a:p>
            <a:pPr lvl="1"/>
            <a:endParaRPr lang="en-US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5883947"/>
              </p:ext>
            </p:extLst>
          </p:nvPr>
        </p:nvGraphicFramePr>
        <p:xfrm>
          <a:off x="1447800" y="2286000"/>
          <a:ext cx="4800600" cy="312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2286000"/>
              </a:tblGrid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Ethnic  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Percentage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African American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0.1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Hispanic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 99.2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0.4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American Indian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0.0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Asian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0.2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Pacific Islander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0.0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 or more races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0.0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567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AEIS Data from TEA</a:t>
            </a:r>
            <a:br>
              <a:rPr lang="en-US" dirty="0" smtClean="0"/>
            </a:br>
            <a:r>
              <a:rPr lang="en-US" dirty="0" smtClean="0"/>
              <a:t>PSJA North High School, 2010-11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/>
              <a:t>Other Descriptors of Student Body in Percentages:</a:t>
            </a:r>
          </a:p>
          <a:p>
            <a:pPr lvl="1"/>
            <a:endParaRPr lang="en-US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945913"/>
              </p:ext>
            </p:extLst>
          </p:nvPr>
        </p:nvGraphicFramePr>
        <p:xfrm>
          <a:off x="1447800" y="2286000"/>
          <a:ext cx="4800600" cy="238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/>
                <a:gridCol w="1600200"/>
              </a:tblGrid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Demographic</a:t>
                      </a:r>
                      <a:r>
                        <a:rPr lang="en-US" baseline="0" dirty="0" smtClean="0"/>
                        <a:t>  groups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Percentage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Economically disadvantaged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81.3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Limited English</a:t>
                      </a:r>
                      <a:r>
                        <a:rPr lang="en-US" baseline="0" dirty="0" smtClean="0"/>
                        <a:t> Proficient (LEP)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21.0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With</a:t>
                      </a:r>
                      <a:r>
                        <a:rPr lang="en-US" baseline="0" dirty="0" smtClean="0"/>
                        <a:t> disciplinary placements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9.3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At risk*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71.2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Mobility (2009-10)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18.9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0" y="4876800"/>
            <a:ext cx="5975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*At risk of dropping out of school based on performance and status indicators listed in the AEIS Glossary.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26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1600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AEIS TAKS Data from TEA </a:t>
            </a:r>
            <a:br>
              <a:rPr lang="en-US" dirty="0" smtClean="0"/>
            </a:br>
            <a:r>
              <a:rPr lang="en-US" dirty="0" smtClean="0"/>
              <a:t>PSJA North High School, 2011 &amp; 2010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62400"/>
          </a:xfrm>
        </p:spPr>
        <p:txBody>
          <a:bodyPr/>
          <a:lstStyle/>
          <a:p>
            <a:pPr lvl="1"/>
            <a:r>
              <a:rPr lang="en-US" dirty="0" smtClean="0"/>
              <a:t>Percentage Met TAKS Standard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8823108"/>
              </p:ext>
            </p:extLst>
          </p:nvPr>
        </p:nvGraphicFramePr>
        <p:xfrm>
          <a:off x="1905000" y="3124200"/>
          <a:ext cx="5181601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1585"/>
                <a:gridCol w="1086815"/>
                <a:gridCol w="762000"/>
                <a:gridCol w="961869"/>
                <a:gridCol w="1019332"/>
              </a:tblGrid>
              <a:tr h="304781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Year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Reading/</a:t>
                      </a:r>
                    </a:p>
                    <a:p>
                      <a:pPr algn="l"/>
                      <a:r>
                        <a:rPr lang="en-US" dirty="0" smtClean="0"/>
                        <a:t>ELA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Math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Science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Social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pPr algn="l"/>
                      <a:r>
                        <a:rPr lang="en-US" baseline="0" dirty="0" smtClean="0"/>
                        <a:t>Studies</a:t>
                      </a:r>
                      <a:endParaRPr lang="en-US" dirty="0"/>
                    </a:p>
                  </a:txBody>
                  <a:tcPr/>
                </a:tc>
              </a:tr>
              <a:tr h="342647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Grade 10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</a:tr>
              <a:tr h="342647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     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91</a:t>
                      </a:r>
                      <a:endParaRPr lang="en-US" dirty="0"/>
                    </a:p>
                  </a:txBody>
                  <a:tcPr/>
                </a:tc>
              </a:tr>
              <a:tr h="342647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     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91</a:t>
                      </a:r>
                      <a:endParaRPr lang="en-US" dirty="0"/>
                    </a:p>
                  </a:txBody>
                  <a:tcPr/>
                </a:tc>
              </a:tr>
              <a:tr h="342647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Grade</a:t>
                      </a:r>
                      <a:r>
                        <a:rPr lang="en-US" baseline="0" dirty="0" smtClean="0"/>
                        <a:t> 11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</a:tr>
              <a:tr h="342647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     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95</a:t>
                      </a:r>
                      <a:endParaRPr lang="en-US" dirty="0"/>
                    </a:p>
                  </a:txBody>
                  <a:tcPr/>
                </a:tc>
              </a:tr>
              <a:tr h="342647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     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93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727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1600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AEIS TAKS Data from TEA </a:t>
            </a:r>
            <a:br>
              <a:rPr lang="en-US" dirty="0" smtClean="0"/>
            </a:br>
            <a:r>
              <a:rPr lang="en-US" dirty="0" smtClean="0"/>
              <a:t>PSJA North High School, 2011 &amp; 2010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62400"/>
          </a:xfrm>
        </p:spPr>
        <p:txBody>
          <a:bodyPr/>
          <a:lstStyle/>
          <a:p>
            <a:pPr lvl="1"/>
            <a:r>
              <a:rPr lang="en-US" dirty="0" smtClean="0"/>
              <a:t>Percentage TAKS Commended Performance – All Grades Tested 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7742700"/>
              </p:ext>
            </p:extLst>
          </p:nvPr>
        </p:nvGraphicFramePr>
        <p:xfrm>
          <a:off x="1905000" y="3581400"/>
          <a:ext cx="5181601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1585"/>
                <a:gridCol w="1086815"/>
                <a:gridCol w="762000"/>
                <a:gridCol w="961869"/>
                <a:gridCol w="1019332"/>
              </a:tblGrid>
              <a:tr h="48768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Year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Reading/</a:t>
                      </a:r>
                    </a:p>
                    <a:p>
                      <a:pPr algn="l"/>
                      <a:r>
                        <a:rPr lang="en-US" dirty="0" smtClean="0"/>
                        <a:t>ELA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Math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Science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Social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pPr algn="l"/>
                      <a:r>
                        <a:rPr lang="en-US" baseline="0" dirty="0" smtClean="0"/>
                        <a:t>Studies</a:t>
                      </a:r>
                      <a:endParaRPr lang="en-US" dirty="0"/>
                    </a:p>
                  </a:txBody>
                  <a:tcPr/>
                </a:tc>
              </a:tr>
              <a:tr h="317634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Grade 10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</a:tr>
              <a:tr h="317634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     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</a:tr>
              <a:tr h="317634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     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650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292934"/>
      </a:dk1>
      <a:lt1>
        <a:srgbClr val="F2F2F2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2140</TotalTime>
  <Words>1386</Words>
  <Application>Microsoft Office PowerPoint</Application>
  <PresentationFormat>On-screen Show (4:3)</PresentationFormat>
  <Paragraphs>717</Paragraphs>
  <Slides>34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 Region One AVATAR Data </vt:lpstr>
      <vt:lpstr>PowerPoint Presentation</vt:lpstr>
      <vt:lpstr>Region One Partners </vt:lpstr>
      <vt:lpstr>Secondary school data: PSJA North High school</vt:lpstr>
      <vt:lpstr>AEIS Data from TEA PSJA North High School, 2010-11</vt:lpstr>
      <vt:lpstr>AEIS Data from TEA PSJA North High School, 2010-11</vt:lpstr>
      <vt:lpstr>AEIS Data from TEA PSJA North High School, 2010-11</vt:lpstr>
      <vt:lpstr>AEIS TAKS Data from TEA  PSJA North High School, 2011 &amp; 2010 </vt:lpstr>
      <vt:lpstr>AEIS TAKS Data from TEA  PSJA North High School, 2011 &amp; 2010 </vt:lpstr>
      <vt:lpstr>AEIS Data from TEA PSJA North High School, 2010-11</vt:lpstr>
      <vt:lpstr>AEIS Data from TEA PSJA North High School, 2010-11</vt:lpstr>
      <vt:lpstr>AEIS Data from TEA PSJA High School, 2010-11</vt:lpstr>
      <vt:lpstr>AEIS Data from TEA PSJA North High School, 2010-11</vt:lpstr>
      <vt:lpstr>AEIS ACT/SAT Results  PSJA North High School 2009 &amp; 2010</vt:lpstr>
      <vt:lpstr>P-16 GPA Data from THECB PSJA North High School, 2011</vt:lpstr>
      <vt:lpstr>Secondary to Post-secondary data </vt:lpstr>
      <vt:lpstr>PSJA North to UTPA Enrollment History </vt:lpstr>
      <vt:lpstr>PowerPoint Presentation</vt:lpstr>
      <vt:lpstr>PSJA North to UTPA ACT Performance </vt:lpstr>
      <vt:lpstr>PowerPoint Presentation</vt:lpstr>
      <vt:lpstr>PSJA North to UTPA SAT Performance </vt:lpstr>
      <vt:lpstr>PowerPoint Presentation</vt:lpstr>
      <vt:lpstr>PSJA North Students Accepted at UTPA Fall 2012 </vt:lpstr>
      <vt:lpstr>PSJA 2011 Graduates: Fall11 and SPR12 Courses at UTPA by Discipline</vt:lpstr>
      <vt:lpstr>Other Secondary to Post-Secondary Data </vt:lpstr>
      <vt:lpstr>Institutions of higher education data </vt:lpstr>
      <vt:lpstr>Participation Data from THECB STC and UTPA, 2011 </vt:lpstr>
      <vt:lpstr>Online Institutional Resumes: THECB STC and UTPA, 2011</vt:lpstr>
      <vt:lpstr>Participation Data from THECB South Texas College, 2011 Developmental Education, Fall 2010 Cohort Tracked for 1 year </vt:lpstr>
      <vt:lpstr>Academic Performance of Transfer Students from South Texas College College, 2011 Developmental Education vs. No Developmental Education, Fall 2010 </vt:lpstr>
      <vt:lpstr>  Success Data from STC Graduation Rate of First-time, Full-Time Credential-seeking Students</vt:lpstr>
      <vt:lpstr>  Success Data UTPA, 2011 Graduation Rate of First-time, Full-Time Degree-seeking Students</vt:lpstr>
      <vt:lpstr>P-16 Data from THECB STC and UTPA, 2011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Smith, Jeremy</dc:creator>
  <cp:lastModifiedBy>Quinn, Kerry</cp:lastModifiedBy>
  <cp:revision>181</cp:revision>
  <cp:lastPrinted>2012-06-28T18:16:06Z</cp:lastPrinted>
  <dcterms:created xsi:type="dcterms:W3CDTF">2012-06-25T20:11:14Z</dcterms:created>
  <dcterms:modified xsi:type="dcterms:W3CDTF">2012-10-01T15:18:33Z</dcterms:modified>
</cp:coreProperties>
</file>