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0" r:id="rId2"/>
    <p:sldId id="293" r:id="rId3"/>
    <p:sldId id="341" r:id="rId4"/>
    <p:sldId id="381" r:id="rId5"/>
    <p:sldId id="343" r:id="rId6"/>
    <p:sldId id="345" r:id="rId7"/>
    <p:sldId id="342" r:id="rId8"/>
    <p:sldId id="346" r:id="rId9"/>
    <p:sldId id="347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88" r:id="rId20"/>
    <p:sldId id="390" r:id="rId21"/>
    <p:sldId id="389" r:id="rId22"/>
    <p:sldId id="360" r:id="rId23"/>
    <p:sldId id="386" r:id="rId24"/>
    <p:sldId id="387" r:id="rId25"/>
    <p:sldId id="382" r:id="rId26"/>
    <p:sldId id="383" r:id="rId27"/>
    <p:sldId id="385" r:id="rId28"/>
    <p:sldId id="38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29" autoAdjust="0"/>
  </p:normalViewPr>
  <p:slideViewPr>
    <p:cSldViewPr>
      <p:cViewPr>
        <p:scale>
          <a:sx n="111" d="100"/>
          <a:sy n="111" d="100"/>
        </p:scale>
        <p:origin x="-32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12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0.57999999999999996</c:v>
                </c:pt>
                <c:pt idx="2">
                  <c:v>0.6</c:v>
                </c:pt>
                <c:pt idx="3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 10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0.61</c:v>
                </c:pt>
                <c:pt idx="2">
                  <c:v>0.62</c:v>
                </c:pt>
                <c:pt idx="3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45216"/>
        <c:axId val="35146752"/>
      </c:barChart>
      <c:catAx>
        <c:axId val="3514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146752"/>
        <c:crosses val="autoZero"/>
        <c:auto val="1"/>
        <c:lblAlgn val="ctr"/>
        <c:lblOffset val="100"/>
        <c:noMultiLvlLbl val="0"/>
      </c:catAx>
      <c:valAx>
        <c:axId val="35146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145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39716312056738"/>
          <c:y val="5.2305555555555557E-2"/>
          <c:w val="0.62520578544703187"/>
          <c:h val="0.816250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African American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0.37</c:v>
                </c:pt>
                <c:pt idx="2">
                  <c:v>0.41</c:v>
                </c:pt>
                <c:pt idx="3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0.46</c:v>
                </c:pt>
                <c:pt idx="1">
                  <c:v>0.48</c:v>
                </c:pt>
                <c:pt idx="2">
                  <c:v>0.52</c:v>
                </c:pt>
                <c:pt idx="3">
                  <c:v>0.57999999999999996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0.69</c:v>
                </c:pt>
                <c:pt idx="1">
                  <c:v>0.74</c:v>
                </c:pt>
                <c:pt idx="2">
                  <c:v>0.75</c:v>
                </c:pt>
                <c:pt idx="3">
                  <c:v>0.79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Native American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Sheet1!$E$2:$E$5</c:f>
              <c:numCache>
                <c:formatCode>0%</c:formatCode>
                <c:ptCount val="4"/>
                <c:pt idx="0">
                  <c:v>0.63</c:v>
                </c:pt>
                <c:pt idx="1">
                  <c:v>0.72</c:v>
                </c:pt>
                <c:pt idx="2">
                  <c:v>0.69</c:v>
                </c:pt>
                <c:pt idx="3">
                  <c:v>0.68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Asian/Pacific Islander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Sheet1!$F$2:$F$5</c:f>
              <c:numCache>
                <c:formatCode>0%</c:formatCode>
                <c:ptCount val="4"/>
                <c:pt idx="0">
                  <c:v>0.79</c:v>
                </c:pt>
                <c:pt idx="1">
                  <c:v>0.82</c:v>
                </c:pt>
                <c:pt idx="2">
                  <c:v>0.83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25344"/>
        <c:axId val="46039424"/>
      </c:barChart>
      <c:catAx>
        <c:axId val="4602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039424"/>
        <c:crosses val="autoZero"/>
        <c:auto val="1"/>
        <c:lblAlgn val="ctr"/>
        <c:lblOffset val="100"/>
        <c:noMultiLvlLbl val="0"/>
      </c:catAx>
      <c:valAx>
        <c:axId val="46039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02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46819679454967"/>
          <c:y val="7.8009623797025404E-2"/>
          <c:w val="0.25475875356006034"/>
          <c:h val="0.843980752405949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01656824146976E-2"/>
          <c:y val="4.742021276595744E-2"/>
          <c:w val="0.61632055608433678"/>
          <c:h val="0.82406914893617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Special Education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0.22</c:v>
                </c:pt>
                <c:pt idx="2">
                  <c:v>0.15</c:v>
                </c:pt>
                <c:pt idx="3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Economically Disadvantaged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0.42</c:v>
                </c:pt>
                <c:pt idx="1">
                  <c:v>0.45</c:v>
                </c:pt>
                <c:pt idx="2">
                  <c:v>0.48</c:v>
                </c:pt>
                <c:pt idx="3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LEP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</c:v>
                </c:pt>
                <c:pt idx="2">
                  <c:v>0.28000000000000003</c:v>
                </c:pt>
                <c:pt idx="3">
                  <c:v>0.33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 Risk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Sheet1!$E$2:$E$5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0.28999999999999998</c:v>
                </c:pt>
                <c:pt idx="2">
                  <c:v>0.32</c:v>
                </c:pt>
                <c:pt idx="3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08032"/>
        <c:axId val="46113920"/>
      </c:barChart>
      <c:catAx>
        <c:axId val="4610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113920"/>
        <c:crosses val="autoZero"/>
        <c:auto val="1"/>
        <c:lblAlgn val="ctr"/>
        <c:lblOffset val="100"/>
        <c:noMultiLvlLbl val="0"/>
      </c:catAx>
      <c:valAx>
        <c:axId val="461139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10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89156824146982"/>
          <c:y val="0.1874116267381471"/>
          <c:w val="0.28353617482597282"/>
          <c:h val="0.64645334226838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0.17895</cdr:x>
      <cdr:y>0.5</cdr:y>
    </cdr:from>
    <cdr:to>
      <cdr:x>0.30526</cdr:x>
      <cdr:y>0.66129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2362200"/>
          <a:ext cx="914358" cy="761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57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%</a:t>
          </a:r>
          <a:endParaRPr lang="en-US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0.29474</cdr:x>
      <cdr:y>0.45161</cdr:y>
    </cdr:from>
    <cdr:to>
      <cdr:x>0.40001</cdr:x>
      <cdr:y>0.58064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33600" y="2133600"/>
          <a:ext cx="762049" cy="609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58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%</a:t>
          </a:r>
          <a:endParaRPr lang="en-US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0.34737</cdr:x>
      <cdr:y>0.30468</cdr:y>
    </cdr:from>
    <cdr:to>
      <cdr:x>0.44211</cdr:x>
      <cdr:y>0.43371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14600" y="1439419"/>
          <a:ext cx="685822" cy="609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61%</a:t>
          </a:r>
          <a:endParaRPr lang="en-US" sz="1800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0.52509</cdr:x>
      <cdr:y>0.24993</cdr:y>
    </cdr:from>
    <cdr:to>
      <cdr:x>0.64087</cdr:x>
      <cdr:y>0.37896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01098" y="1180754"/>
          <a:ext cx="838132" cy="609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62%</a:t>
          </a:r>
          <a:endParaRPr lang="en-US" sz="1800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0.65263</cdr:x>
      <cdr:y>0.16129</cdr:y>
    </cdr:from>
    <cdr:to>
      <cdr:x>0.73684</cdr:x>
      <cdr:y>0.27419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724400" y="7620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64%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0.70526</cdr:x>
      <cdr:y>0.03226</cdr:y>
    </cdr:from>
    <cdr:to>
      <cdr:x>0.81053</cdr:x>
      <cdr:y>0.14516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05400" y="152400"/>
          <a:ext cx="76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67%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0.75789</cdr:x>
      <cdr:y>0.1129</cdr:y>
    </cdr:from>
    <cdr:to>
      <cdr:x>1</cdr:x>
      <cdr:y>0.37896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86366" y="533370"/>
          <a:ext cx="1752634" cy="125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     </a:t>
          </a:r>
          <a:r>
            <a:rPr lang="en-US" sz="1800" dirty="0" smtClean="0">
              <a:solidFill>
                <a:srgbClr val="0070C0"/>
              </a:solidFill>
            </a:rPr>
            <a:t>2011</a:t>
          </a:r>
        </a:p>
        <a:p xmlns:a="http://schemas.openxmlformats.org/drawingml/2006/main">
          <a:r>
            <a:rPr lang="en-US" sz="1800" dirty="0" smtClean="0">
              <a:solidFill>
                <a:srgbClr val="0070C0"/>
              </a:solidFill>
            </a:rPr>
            <a:t>State = 67%</a:t>
          </a:r>
        </a:p>
        <a:p xmlns:a="http://schemas.openxmlformats.org/drawingml/2006/main">
          <a:r>
            <a:rPr lang="en-US" sz="1800" dirty="0" smtClean="0">
              <a:solidFill>
                <a:srgbClr val="0070C0"/>
              </a:solidFill>
            </a:rPr>
            <a:t>Region 10 = 69%</a:t>
          </a:r>
          <a:endParaRPr lang="en-US" sz="1800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0.10417</cdr:x>
      <cdr:y>0.57447</cdr:y>
    </cdr:from>
    <cdr:to>
      <cdr:x>0.19792</cdr:x>
      <cdr:y>0.70213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27432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17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%</a:t>
          </a:r>
          <a:endParaRPr lang="en-US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0.28646</cdr:x>
      <cdr:y>0.18229</cdr:y>
    </cdr:from>
    <cdr:to>
      <cdr:x>0.38021</cdr:x>
      <cdr:y>0.34187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5500" y="870466"/>
          <a:ext cx="685800" cy="762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45%</a:t>
          </a:r>
          <a:endParaRPr lang="en-US" sz="1800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0.50267</cdr:x>
      <cdr:y>0.36595</cdr:y>
    </cdr:from>
    <cdr:to>
      <cdr:x>0.61726</cdr:x>
      <cdr:y>0.54148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77160" y="1747482"/>
          <a:ext cx="838248" cy="838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32%</a:t>
          </a:r>
          <a:endParaRPr lang="en-US" sz="1800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0.55997</cdr:x>
      <cdr:y>0.54588</cdr:y>
    </cdr:from>
    <cdr:to>
      <cdr:x>0.65012</cdr:x>
      <cdr:y>0.60385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6284" y="2606687"/>
          <a:ext cx="659450" cy="276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19%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0.59375</cdr:x>
      <cdr:y>0.06383</cdr:y>
    </cdr:from>
    <cdr:to>
      <cdr:x>0.67708</cdr:x>
      <cdr:y>0.16738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43400" y="304800"/>
          <a:ext cx="609600" cy="494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54%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0.61458</cdr:x>
      <cdr:y>0.35106</cdr:y>
    </cdr:from>
    <cdr:to>
      <cdr:x>0.70833</cdr:x>
      <cdr:y>0.42334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95800" y="1676400"/>
          <a:ext cx="685800" cy="345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33%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0.65625</cdr:x>
      <cdr:y>0.28723</cdr:y>
    </cdr:from>
    <cdr:to>
      <cdr:x>0.73958</cdr:x>
      <cdr:y>0.36957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00600" y="1371600"/>
          <a:ext cx="609600" cy="393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36%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0.79167</cdr:x>
      <cdr:y>0.25963</cdr:y>
    </cdr:from>
    <cdr:to>
      <cdr:x>0.95833</cdr:x>
      <cdr:y>0.35106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91200" y="1239798"/>
          <a:ext cx="1219200" cy="436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00B050"/>
              </a:solidFill>
            </a:rPr>
            <a:t>2011 = 20%</a:t>
          </a:r>
          <a:endParaRPr lang="en-US" sz="16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0.82292</cdr:x>
      <cdr:y>0.48312</cdr:y>
    </cdr:from>
    <cdr:to>
      <cdr:x>1</cdr:x>
      <cdr:y>0.53339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019800" y="2306981"/>
          <a:ext cx="1295400" cy="240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00B050"/>
              </a:solidFill>
            </a:rPr>
            <a:t>2011 = 58%</a:t>
          </a:r>
          <a:endParaRPr lang="en-US" sz="16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0.75</cdr:x>
      <cdr:y>0.58753</cdr:y>
    </cdr:from>
    <cdr:to>
      <cdr:x>0.91667</cdr:x>
      <cdr:y>0.64743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486400" y="2805596"/>
          <a:ext cx="1219200" cy="28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00B050"/>
              </a:solidFill>
            </a:rPr>
            <a:t>2011 = 37%</a:t>
          </a:r>
          <a:endParaRPr lang="en-US" sz="16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0.76042</cdr:x>
      <cdr:y>0.75</cdr:y>
    </cdr:from>
    <cdr:to>
      <cdr:x>0.91667</cdr:x>
      <cdr:y>0.81383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562600" y="3581400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00B050"/>
              </a:solidFill>
            </a:rPr>
            <a:t>2011 = 41%</a:t>
          </a:r>
          <a:endParaRPr lang="en-US" sz="1600" dirty="0">
            <a:solidFill>
              <a:srgbClr val="00B05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2BB016-F610-47A4-855D-230C94FBA4DF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11F218-0CC6-476B-A08C-AE357EEFF5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27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4D0017-E612-48AF-A0E3-060BA9B1D2AD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FD73E1-0721-4669-AC5B-60F8F24E77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0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are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73E1-0721-4669-AC5B-60F8F24E777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4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BBB6F-913E-4841-A39E-28018AE413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73E1-0721-4669-AC5B-60F8F24E777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73E1-0721-4669-AC5B-60F8F24E777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8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Site URL:  http://www.txhighereddata.org/reports/performance/deved/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73E1-0721-4669-AC5B-60F8F24E777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URL:</a:t>
            </a:r>
            <a:r>
              <a:rPr lang="en-US" baseline="0" dirty="0" smtClean="0"/>
              <a:t> http://www.txhighereddata.org/Interactive/Accountability/InteractiveMain.cfm?Type=UNIV&amp;Yr=2011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73E1-0721-4669-AC5B-60F8F24E777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52600"/>
            <a:ext cx="7391400" cy="3630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37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6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8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6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6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9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7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7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6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7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3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C41A4-7F32-41DB-B2A0-E22C118FE1C2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3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 10 ESC AVATAR Project </a:t>
            </a:r>
            <a:br>
              <a:rPr lang="en-US" dirty="0" smtClean="0"/>
            </a:br>
            <a:r>
              <a:rPr lang="en-US" dirty="0" smtClean="0"/>
              <a:t>2012-2013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AVATAR artifacts :</a:t>
            </a:r>
          </a:p>
          <a:p>
            <a:r>
              <a:rPr lang="en-US" dirty="0" smtClean="0"/>
              <a:t> </a:t>
            </a:r>
            <a:r>
              <a:rPr lang="en-US" dirty="0"/>
              <a:t>http://www.ntp16.notlb.com/avatar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College Ready Graduates in Mathematics: </a:t>
            </a:r>
            <a:br>
              <a:rPr lang="en-US" sz="3100" dirty="0" smtClean="0"/>
            </a:br>
            <a:r>
              <a:rPr lang="en-US" sz="3100" dirty="0" smtClean="0"/>
              <a:t>Student Groups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1600" i="1" dirty="0" smtClean="0">
                <a:latin typeface="Lucida Sans Unicode" pitchFamily="34" charset="0"/>
              </a:rPr>
              <a:t>Texas Education Agency (TEA) Academic Excellence Indicator System Report (AEIS)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1821-57E5-4E51-9616-A127D6597DA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2103406"/>
              </p:ext>
            </p:extLst>
          </p:nvPr>
        </p:nvGraphicFramePr>
        <p:xfrm>
          <a:off x="990600" y="1524000"/>
          <a:ext cx="716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College Ready Graduates in Mathematics: </a:t>
            </a:r>
            <a:br>
              <a:rPr lang="en-US" sz="3100" dirty="0" smtClean="0"/>
            </a:br>
            <a:r>
              <a:rPr lang="en-US" sz="3100" dirty="0" smtClean="0"/>
              <a:t>Additional Student Groups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1600" i="1" dirty="0" smtClean="0">
                <a:latin typeface="Lucida Sans Unicode" pitchFamily="34" charset="0"/>
              </a:rPr>
              <a:t>Texas Education Agency (TEA) Academic Excellence Indicator System Report (AEIS)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1821-57E5-4E51-9616-A127D6597DA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21726193"/>
              </p:ext>
            </p:extLst>
          </p:nvPr>
        </p:nvGraphicFramePr>
        <p:xfrm>
          <a:off x="1066800" y="1524000"/>
          <a:ext cx="73152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25791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50591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8416" y="395100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0813" y="334162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7184" y="35262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441247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3550" y="221478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77284" y="354551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&amp; 2011 TEA AEIS Data </a:t>
            </a:r>
            <a:br>
              <a:rPr lang="en-US" sz="3600" dirty="0" smtClean="0"/>
            </a:br>
            <a:r>
              <a:rPr lang="en-US" sz="3600" dirty="0" smtClean="0"/>
              <a:t>T. Jefferson HS and W. T. White HS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36498"/>
              </p:ext>
            </p:extLst>
          </p:nvPr>
        </p:nvGraphicFramePr>
        <p:xfrm>
          <a:off x="1066800" y="1828800"/>
          <a:ext cx="46482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295400"/>
                <a:gridCol w="13716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at 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at White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1344/1399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2264/2414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499/451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695/759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361/373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597/624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296/294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503/544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238/281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469/487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Graduating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214/216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480/466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Minimum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14.5/14.8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10.0/26.2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Recommended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85.5/85.2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90.0/73.8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3600" y="33528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State Comparison: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2011 Minimum            19.9%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2010 Minimum            17.2%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2011 Recommended   80.1%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2010 Recommended   82.8%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2011-12 TEA AEIS Data </a:t>
            </a:r>
            <a:br>
              <a:rPr lang="en-US" dirty="0" smtClean="0"/>
            </a:br>
            <a:r>
              <a:rPr lang="en-US" dirty="0" smtClean="0"/>
              <a:t>T. Jefferson HS and W. T. White 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76405"/>
              </p:ext>
            </p:extLst>
          </p:nvPr>
        </p:nvGraphicFramePr>
        <p:xfrm>
          <a:off x="1524000" y="1752601"/>
          <a:ext cx="6019801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788"/>
                <a:gridCol w="1769807"/>
                <a:gridCol w="2303206"/>
              </a:tblGrid>
              <a:tr h="685800">
                <a:tc gridSpan="3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Ethnicity of Student Body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Ethnic 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T. Jefferson 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W. T. White 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4.6 %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93.8 %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74.2 %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0.9 %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10.9 %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0.3 %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1.3 %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0.5 %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or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0.2 %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6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2011-12 TEA AEIS Data </a:t>
            </a:r>
            <a:br>
              <a:rPr lang="en-US" dirty="0" smtClean="0"/>
            </a:br>
            <a:r>
              <a:rPr lang="en-US" dirty="0" smtClean="0"/>
              <a:t>T. Jefferson HS and W. T. White 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41987"/>
              </p:ext>
            </p:extLst>
          </p:nvPr>
        </p:nvGraphicFramePr>
        <p:xfrm>
          <a:off x="1524000" y="1981200"/>
          <a:ext cx="5867399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369"/>
                <a:gridCol w="1354015"/>
                <a:gridCol w="1354015"/>
              </a:tblGrid>
              <a:tr h="838200">
                <a:tc gridSpan="3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Other Descriptors of Student Body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</a:t>
                      </a:r>
                      <a:r>
                        <a:rPr lang="en-US" baseline="0" dirty="0" smtClean="0"/>
                        <a:t> 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T.</a:t>
                      </a:r>
                      <a:r>
                        <a:rPr lang="en-US" baseline="0" dirty="0" smtClean="0"/>
                        <a:t> 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W.</a:t>
                      </a:r>
                      <a:r>
                        <a:rPr lang="en-US" baseline="0" dirty="0" smtClean="0"/>
                        <a:t> T. White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Economically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90.9 %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66.7 %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English</a:t>
                      </a:r>
                      <a:r>
                        <a:rPr lang="en-US" baseline="0" dirty="0" smtClean="0"/>
                        <a:t> Proficient (LEP)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37.5%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19.8 %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disciplinary placements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2.8 %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2.8 %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 risk*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70.9 %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55.8 %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 (2010-11)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25.2 %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19.0 %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393821"/>
            <a:ext cx="597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*At risk of dropping out of school based on performance </a:t>
            </a:r>
          </a:p>
          <a:p>
            <a:r>
              <a:rPr lang="en-US" dirty="0"/>
              <a:t> </a:t>
            </a:r>
            <a:r>
              <a:rPr lang="en-US" dirty="0" smtClean="0"/>
              <a:t> and status indicators listed in the AEIS Glossary.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2008-2011 TEA AEIS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4028"/>
              </p:ext>
            </p:extLst>
          </p:nvPr>
        </p:nvGraphicFramePr>
        <p:xfrm>
          <a:off x="762000" y="1066800"/>
          <a:ext cx="79248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09600"/>
                <a:gridCol w="990600"/>
                <a:gridCol w="914400"/>
                <a:gridCol w="762000"/>
                <a:gridCol w="1143000"/>
                <a:gridCol w="762000"/>
                <a:gridCol w="838200"/>
                <a:gridCol w="838200"/>
              </a:tblGrid>
              <a:tr h="667366">
                <a:tc gridSpan="9">
                  <a:txBody>
                    <a:bodyPr/>
                    <a:lstStyle/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sz="2300" dirty="0" smtClean="0"/>
                        <a:t>T. Jefferson HS Enrollment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dirty="0" smtClean="0"/>
                        <a:t>in Advanced Course/Dual Credit</a:t>
                      </a:r>
                    </a:p>
                    <a:p>
                      <a:pPr lvl="1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Afr</a:t>
                      </a:r>
                      <a:r>
                        <a:rPr lang="en-US" sz="1600" dirty="0" smtClean="0"/>
                        <a:t>/Am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Indian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</a:t>
                      </a:r>
                      <a:r>
                        <a:rPr lang="en-US" sz="1600" baseline="0" dirty="0" smtClean="0"/>
                        <a:t>ific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2+</a:t>
                      </a:r>
                    </a:p>
                  </a:txBody>
                  <a:tcPr/>
                </a:tc>
              </a:tr>
              <a:tr h="361782"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61782"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61782"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4751"/>
              </p:ext>
            </p:extLst>
          </p:nvPr>
        </p:nvGraphicFramePr>
        <p:xfrm>
          <a:off x="762000" y="3352800"/>
          <a:ext cx="7924800" cy="223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85800"/>
                <a:gridCol w="838200"/>
                <a:gridCol w="990600"/>
                <a:gridCol w="762000"/>
                <a:gridCol w="1143000"/>
                <a:gridCol w="762000"/>
                <a:gridCol w="838200"/>
                <a:gridCol w="838200"/>
              </a:tblGrid>
              <a:tr h="558511">
                <a:tc gridSpan="9">
                  <a:txBody>
                    <a:bodyPr/>
                    <a:lstStyle/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sz="2300" dirty="0" smtClean="0"/>
                        <a:t>W. T. White HS Enrollment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dirty="0" smtClean="0"/>
                        <a:t>in Advanced Course/Dual Credit</a:t>
                      </a:r>
                    </a:p>
                    <a:p>
                      <a:pPr lvl="1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Afr</a:t>
                      </a:r>
                      <a:r>
                        <a:rPr lang="en-US" sz="1600" dirty="0" smtClean="0"/>
                        <a:t>-Am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Indian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2+</a:t>
                      </a:r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80.0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2008-11 TEA AEIS Data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IP </a:t>
            </a:r>
            <a:r>
              <a:rPr lang="en-US" dirty="0" err="1"/>
              <a:t>PercenAP</a:t>
            </a:r>
            <a:r>
              <a:rPr lang="en-US" dirty="0"/>
              <a:t>/IP Percentage Tested</a:t>
            </a:r>
          </a:p>
          <a:p>
            <a:pPr lvl="1"/>
            <a:r>
              <a:rPr lang="en-US" dirty="0" err="1" smtClean="0"/>
              <a:t>tage</a:t>
            </a:r>
            <a:r>
              <a:rPr lang="en-US" dirty="0"/>
              <a:t> </a:t>
            </a:r>
            <a:r>
              <a:rPr lang="en-US" dirty="0" err="1"/>
              <a:t>TestedAP</a:t>
            </a:r>
            <a:r>
              <a:rPr lang="en-US" dirty="0"/>
              <a:t>/IP Percentage </a:t>
            </a:r>
            <a:r>
              <a:rPr lang="en-US" dirty="0" smtClean="0"/>
              <a:t>Tested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90866"/>
              </p:ext>
            </p:extLst>
          </p:nvPr>
        </p:nvGraphicFramePr>
        <p:xfrm>
          <a:off x="457200" y="609600"/>
          <a:ext cx="85344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90600"/>
                <a:gridCol w="609600"/>
                <a:gridCol w="838200"/>
                <a:gridCol w="914400"/>
                <a:gridCol w="762000"/>
                <a:gridCol w="1143000"/>
                <a:gridCol w="685800"/>
                <a:gridCol w="762000"/>
                <a:gridCol w="762000"/>
              </a:tblGrid>
              <a:tr h="360348">
                <a:tc>
                  <a:txBody>
                    <a:bodyPr/>
                    <a:lstStyle/>
                    <a:p>
                      <a:r>
                        <a:rPr lang="en-US" dirty="0" smtClean="0"/>
                        <a:t>AP/IB</a:t>
                      </a:r>
                    </a:p>
                    <a:p>
                      <a:r>
                        <a:rPr lang="en-US" dirty="0" smtClean="0"/>
                        <a:t>Tested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Afr</a:t>
                      </a:r>
                      <a:r>
                        <a:rPr lang="en-US" sz="1600" dirty="0" smtClean="0"/>
                        <a:t>-Am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Indian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Pacific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2+</a:t>
                      </a:r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505983"/>
              </p:ext>
            </p:extLst>
          </p:nvPr>
        </p:nvGraphicFramePr>
        <p:xfrm>
          <a:off x="457200" y="3505200"/>
          <a:ext cx="85344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90600"/>
                <a:gridCol w="609600"/>
                <a:gridCol w="838200"/>
                <a:gridCol w="914400"/>
                <a:gridCol w="762000"/>
                <a:gridCol w="1143000"/>
                <a:gridCol w="685800"/>
                <a:gridCol w="762000"/>
                <a:gridCol w="762000"/>
              </a:tblGrid>
              <a:tr h="457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en-US" sz="2400" dirty="0" smtClean="0"/>
                        <a:t>AP/IB Percent Examinees</a:t>
                      </a:r>
                      <a:r>
                        <a:rPr lang="en-US" sz="2400" baseline="0" dirty="0" smtClean="0"/>
                        <a:t> Met or Exceeded Criteria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Afr</a:t>
                      </a:r>
                      <a:r>
                        <a:rPr lang="en-US" sz="1600" dirty="0" smtClean="0"/>
                        <a:t>-Am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Indian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Pacific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2+</a:t>
                      </a:r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7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2008-11 TEA AEIS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 smtClean="0"/>
              <a:t>tage</a:t>
            </a:r>
            <a:r>
              <a:rPr lang="en-US" dirty="0"/>
              <a:t> </a:t>
            </a:r>
            <a:r>
              <a:rPr lang="en-US" dirty="0" err="1"/>
              <a:t>TestedAP</a:t>
            </a:r>
            <a:r>
              <a:rPr lang="en-US" dirty="0"/>
              <a:t>/IP Percentage Tested</a:t>
            </a:r>
          </a:p>
          <a:p>
            <a:pPr lvl="1"/>
            <a:r>
              <a:rPr lang="en-US" dirty="0"/>
              <a:t>AP/IP Percentage Tested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Texas Success Initiative, Math, Percent Passing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0245"/>
              </p:ext>
            </p:extLst>
          </p:nvPr>
        </p:nvGraphicFramePr>
        <p:xfrm>
          <a:off x="457200" y="533400"/>
          <a:ext cx="84582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762000"/>
                <a:gridCol w="1219200"/>
                <a:gridCol w="990600"/>
                <a:gridCol w="838200"/>
                <a:gridCol w="914400"/>
                <a:gridCol w="838200"/>
                <a:gridCol w="838200"/>
                <a:gridCol w="762000"/>
              </a:tblGrid>
              <a:tr h="457200">
                <a:tc gridSpan="9">
                  <a:txBody>
                    <a:bodyPr/>
                    <a:lstStyle/>
                    <a:p>
                      <a:r>
                        <a:rPr lang="en-US" sz="2000" dirty="0" smtClean="0"/>
                        <a:t>Texas</a:t>
                      </a:r>
                      <a:r>
                        <a:rPr lang="en-US" sz="2000" baseline="0" dirty="0" smtClean="0"/>
                        <a:t> Success Initiative:  Percent Passing English Language Arts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and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African-</a:t>
                      </a:r>
                    </a:p>
                    <a:p>
                      <a:r>
                        <a:rPr lang="en-US" dirty="0" smtClean="0"/>
                        <a:t>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Amer.</a:t>
                      </a:r>
                    </a:p>
                    <a:p>
                      <a:r>
                        <a:rPr lang="en-US" dirty="0" smtClean="0"/>
                        <a:t>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</a:t>
                      </a:r>
                    </a:p>
                    <a:p>
                      <a:r>
                        <a:rPr lang="en-US" dirty="0" smtClean="0"/>
                        <a:t>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Two/</a:t>
                      </a:r>
                    </a:p>
                    <a:p>
                      <a:r>
                        <a:rPr lang="en-US" dirty="0" smtClean="0"/>
                        <a:t>More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24111"/>
              </p:ext>
            </p:extLst>
          </p:nvPr>
        </p:nvGraphicFramePr>
        <p:xfrm>
          <a:off x="457200" y="3962400"/>
          <a:ext cx="84582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762000"/>
                <a:gridCol w="1219200"/>
                <a:gridCol w="990600"/>
                <a:gridCol w="838200"/>
                <a:gridCol w="914400"/>
                <a:gridCol w="838200"/>
                <a:gridCol w="838200"/>
                <a:gridCol w="762000"/>
              </a:tblGrid>
              <a:tr h="457200">
                <a:tc gridSpan="9">
                  <a:txBody>
                    <a:bodyPr/>
                    <a:lstStyle/>
                    <a:p>
                      <a:r>
                        <a:rPr lang="en-US" sz="2000" dirty="0" smtClean="0"/>
                        <a:t>Texas</a:t>
                      </a:r>
                      <a:r>
                        <a:rPr lang="en-US" sz="2000" baseline="0" dirty="0" smtClean="0"/>
                        <a:t> Success Initiative:  Percent Passing Mathematics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and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African-</a:t>
                      </a:r>
                    </a:p>
                    <a:p>
                      <a:r>
                        <a:rPr lang="en-US" dirty="0" smtClean="0"/>
                        <a:t>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Amer.</a:t>
                      </a:r>
                    </a:p>
                    <a:p>
                      <a:r>
                        <a:rPr lang="en-US" dirty="0" smtClean="0"/>
                        <a:t>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</a:t>
                      </a:r>
                    </a:p>
                    <a:p>
                      <a:r>
                        <a:rPr lang="en-US" dirty="0" smtClean="0"/>
                        <a:t>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Two/</a:t>
                      </a:r>
                    </a:p>
                    <a:p>
                      <a:r>
                        <a:rPr lang="en-US" dirty="0" smtClean="0"/>
                        <a:t>More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9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2010-11 TEA AEIS Data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610600" cy="52117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73566"/>
              </p:ext>
            </p:extLst>
          </p:nvPr>
        </p:nvGraphicFramePr>
        <p:xfrm>
          <a:off x="533400" y="914400"/>
          <a:ext cx="7924800" cy="236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85800"/>
                <a:gridCol w="1143000"/>
                <a:gridCol w="990600"/>
                <a:gridCol w="762000"/>
                <a:gridCol w="838200"/>
                <a:gridCol w="762000"/>
                <a:gridCol w="838200"/>
                <a:gridCol w="838200"/>
              </a:tblGrid>
              <a:tr h="558511">
                <a:tc gridSpan="9">
                  <a:txBody>
                    <a:bodyPr/>
                    <a:lstStyle/>
                    <a:p>
                      <a:r>
                        <a:rPr lang="en-US" sz="2000" dirty="0" smtClean="0"/>
                        <a:t>T. Jefferson HS Percentage of College Ready Graduates:  Class of 2010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8511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African-</a:t>
                      </a:r>
                    </a:p>
                    <a:p>
                      <a:r>
                        <a:rPr lang="en-US" dirty="0" smtClean="0"/>
                        <a:t>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Amer.</a:t>
                      </a:r>
                    </a:p>
                    <a:p>
                      <a:r>
                        <a:rPr lang="en-US" dirty="0" smtClean="0"/>
                        <a:t>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</a:t>
                      </a:r>
                    </a:p>
                    <a:p>
                      <a:r>
                        <a:rPr lang="en-US" dirty="0" smtClean="0"/>
                        <a:t>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Two/</a:t>
                      </a:r>
                    </a:p>
                    <a:p>
                      <a:r>
                        <a:rPr lang="en-US" dirty="0" smtClean="0"/>
                        <a:t>More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05430"/>
              </p:ext>
            </p:extLst>
          </p:nvPr>
        </p:nvGraphicFramePr>
        <p:xfrm>
          <a:off x="533400" y="3505200"/>
          <a:ext cx="7924800" cy="236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85800"/>
                <a:gridCol w="1143000"/>
                <a:gridCol w="990600"/>
                <a:gridCol w="762000"/>
                <a:gridCol w="838200"/>
                <a:gridCol w="762000"/>
                <a:gridCol w="838200"/>
                <a:gridCol w="838200"/>
              </a:tblGrid>
              <a:tr h="558511">
                <a:tc gridSpan="9">
                  <a:txBody>
                    <a:bodyPr/>
                    <a:lstStyle/>
                    <a:p>
                      <a:r>
                        <a:rPr lang="en-US" sz="2000" dirty="0" smtClean="0"/>
                        <a:t>W. T.  White HS Percentage of College Ready Graduates:  Class of 2010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8511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African-</a:t>
                      </a:r>
                    </a:p>
                    <a:p>
                      <a:r>
                        <a:rPr lang="en-US" dirty="0" smtClean="0"/>
                        <a:t>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Amer.</a:t>
                      </a:r>
                    </a:p>
                    <a:p>
                      <a:r>
                        <a:rPr lang="en-US" dirty="0" smtClean="0"/>
                        <a:t>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</a:t>
                      </a:r>
                    </a:p>
                    <a:p>
                      <a:r>
                        <a:rPr lang="en-US" dirty="0" smtClean="0"/>
                        <a:t>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Two/</a:t>
                      </a:r>
                    </a:p>
                    <a:p>
                      <a:r>
                        <a:rPr lang="en-US" dirty="0" smtClean="0"/>
                        <a:t>More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0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T. Jefferson HS, Dallas ISD Graduates</a:t>
            </a:r>
            <a:br>
              <a:rPr lang="en-US" sz="3600" dirty="0" smtClean="0"/>
            </a:br>
            <a:r>
              <a:rPr lang="en-US" sz="3600" dirty="0" smtClean="0"/>
              <a:t>College Enrollment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14083"/>
              </p:ext>
            </p:extLst>
          </p:nvPr>
        </p:nvGraphicFramePr>
        <p:xfrm>
          <a:off x="1905000" y="1676400"/>
          <a:ext cx="5206999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870"/>
                <a:gridCol w="828968"/>
                <a:gridCol w="828968"/>
                <a:gridCol w="86419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North 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857668"/>
              </p:ext>
            </p:extLst>
          </p:nvPr>
        </p:nvGraphicFramePr>
        <p:xfrm>
          <a:off x="1905000" y="4724400"/>
          <a:ext cx="5206999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870"/>
                <a:gridCol w="828968"/>
                <a:gridCol w="828968"/>
                <a:gridCol w="86419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North 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09600" y="3581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W. T. White, HS Dallas ISD Graduates College Enrollment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14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 10 ESC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448" t="19739" r="27577" b="7112"/>
          <a:stretch/>
        </p:blipFill>
        <p:spPr bwMode="auto">
          <a:xfrm>
            <a:off x="1524000" y="1447800"/>
            <a:ext cx="5729287" cy="4495800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ight Arrow 3"/>
          <p:cNvSpPr/>
          <p:nvPr/>
        </p:nvSpPr>
        <p:spPr>
          <a:xfrm rot="6725984">
            <a:off x="5334000" y="1905000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924800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/>
              <a:t>THECB P-16 Data for T. Jefferson HS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14400"/>
            <a:ext cx="8229600" cy="49069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First Year Grades in FY 2010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44706"/>
              </p:ext>
            </p:extLst>
          </p:nvPr>
        </p:nvGraphicFramePr>
        <p:xfrm>
          <a:off x="1447800" y="1295400"/>
          <a:ext cx="6629400" cy="141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61"/>
                <a:gridCol w="619432"/>
                <a:gridCol w="619432"/>
                <a:gridCol w="1032387"/>
                <a:gridCol w="1032388"/>
                <a:gridCol w="990600"/>
                <a:gridCol w="685800"/>
                <a:gridCol w="685800"/>
              </a:tblGrid>
              <a:tr h="558511">
                <a:tc>
                  <a:txBody>
                    <a:bodyPr/>
                    <a:lstStyle/>
                    <a:p>
                      <a:r>
                        <a:rPr lang="en-US" dirty="0" smtClean="0"/>
                        <a:t>IHE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2.0-2.49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2.5-2.99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3.0-3.49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Unk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4-year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2-year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19200" y="3057525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smtClean="0"/>
              <a:t>THECB P-16 Data for W.T. White HS</a:t>
            </a:r>
            <a:endParaRPr lang="en-US" sz="3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93422"/>
              </p:ext>
            </p:extLst>
          </p:nvPr>
        </p:nvGraphicFramePr>
        <p:xfrm>
          <a:off x="1447800" y="4267260"/>
          <a:ext cx="6629400" cy="164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61"/>
                <a:gridCol w="619432"/>
                <a:gridCol w="619432"/>
                <a:gridCol w="1032387"/>
                <a:gridCol w="1032388"/>
                <a:gridCol w="990600"/>
                <a:gridCol w="685800"/>
                <a:gridCol w="685800"/>
              </a:tblGrid>
              <a:tr h="743366">
                <a:tc>
                  <a:txBody>
                    <a:bodyPr/>
                    <a:lstStyle/>
                    <a:p>
                      <a:r>
                        <a:rPr lang="en-US" dirty="0" smtClean="0"/>
                        <a:t>IHE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2.0-2.49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2.5-2.99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3.0-3.49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Unk</a:t>
                      </a:r>
                      <a:endParaRPr lang="en-US" dirty="0"/>
                    </a:p>
                  </a:txBody>
                  <a:tcPr/>
                </a:tc>
              </a:tr>
              <a:tr h="450955">
                <a:tc>
                  <a:txBody>
                    <a:bodyPr/>
                    <a:lstStyle/>
                    <a:p>
                      <a:r>
                        <a:rPr lang="en-US" dirty="0" smtClean="0"/>
                        <a:t>4-year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50955">
                <a:tc>
                  <a:txBody>
                    <a:bodyPr/>
                    <a:lstStyle/>
                    <a:p>
                      <a:r>
                        <a:rPr lang="en-US" dirty="0" smtClean="0"/>
                        <a:t>2-year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3886200"/>
            <a:ext cx="3521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dirty="0" smtClean="0"/>
              <a:t>First </a:t>
            </a:r>
            <a:r>
              <a:rPr lang="en-US" sz="2000" dirty="0"/>
              <a:t>Year Grades in FY 2010</a:t>
            </a:r>
          </a:p>
        </p:txBody>
      </p:sp>
    </p:spTree>
    <p:extLst>
      <p:ext uri="{BB962C8B-B14F-4D97-AF65-F5344CB8AC3E}">
        <p14:creationId xmlns:p14="http://schemas.microsoft.com/office/powerpoint/2010/main" val="31775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THECB P-16 Data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45169"/>
              </p:ext>
            </p:extLst>
          </p:nvPr>
        </p:nvGraphicFramePr>
        <p:xfrm>
          <a:off x="1371600" y="1752600"/>
          <a:ext cx="6705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219200"/>
                <a:gridCol w="990600"/>
                <a:gridCol w="11430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Dual Credit</a:t>
                      </a:r>
                      <a:r>
                        <a:rPr lang="en-US" baseline="0" dirty="0" smtClean="0"/>
                        <a:t> 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Number of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 SCH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 SCH Per Dual Student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 College  (2012)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Brookhaven College  (2011)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Brookhaven College  (2010)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North Texas  (2012)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University of North Texas  (2011)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North Texas  (2010)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THECB Participation Data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2011 Enrollment </a:t>
            </a:r>
            <a:r>
              <a:rPr lang="en-US" sz="3600" dirty="0" smtClean="0"/>
              <a:t>and Ethnicity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6162"/>
              </p:ext>
            </p:extLst>
          </p:nvPr>
        </p:nvGraphicFramePr>
        <p:xfrm>
          <a:off x="914400" y="2362200"/>
          <a:ext cx="754989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990600"/>
                <a:gridCol w="838200"/>
                <a:gridCol w="990600"/>
                <a:gridCol w="914400"/>
                <a:gridCol w="838200"/>
                <a:gridCol w="838200"/>
                <a:gridCol w="768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Afr</a:t>
                      </a:r>
                      <a:r>
                        <a:rPr lang="en-US" dirty="0" smtClean="0"/>
                        <a:t>-Am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Multi-Racial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Asian/Pacific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Other/</a:t>
                      </a:r>
                      <a:r>
                        <a:rPr lang="en-US" dirty="0" err="1" smtClean="0"/>
                        <a:t>Unk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</a:t>
                      </a:r>
                      <a:r>
                        <a:rPr lang="en-US" baseline="0" dirty="0" smtClean="0"/>
                        <a:t>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34.3%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30.6%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17.1%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12.5%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North 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35,694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9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THECB P-16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49108"/>
              </p:ext>
            </p:extLst>
          </p:nvPr>
        </p:nvGraphicFramePr>
        <p:xfrm>
          <a:off x="2133600" y="1752600"/>
          <a:ext cx="5105399" cy="161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066799"/>
              </a:tblGrid>
              <a:tr h="380999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 of</a:t>
                      </a:r>
                      <a:r>
                        <a:rPr lang="en-US" baseline="0" dirty="0" smtClean="0"/>
                        <a:t> Enrollment, Class of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</a:t>
                      </a:r>
                      <a:r>
                        <a:rPr lang="en-US" baseline="0" dirty="0" smtClean="0"/>
                        <a:t>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11,181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Dallas</a:t>
                      </a:r>
                      <a:r>
                        <a:rPr lang="en-US" baseline="0" dirty="0" smtClean="0"/>
                        <a:t> County Community Colleges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79,322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North 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35,634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43769"/>
              </p:ext>
            </p:extLst>
          </p:nvPr>
        </p:nvGraphicFramePr>
        <p:xfrm>
          <a:off x="2133600" y="3810000"/>
          <a:ext cx="5105399" cy="161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066799"/>
              </a:tblGrid>
              <a:tr h="380999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 of</a:t>
                      </a:r>
                      <a:r>
                        <a:rPr lang="en-US" baseline="0" dirty="0" smtClean="0"/>
                        <a:t> Enrollment, Class of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</a:t>
                      </a:r>
                      <a:r>
                        <a:rPr lang="en-US" baseline="0" dirty="0" smtClean="0"/>
                        <a:t>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10,847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Dallas</a:t>
                      </a:r>
                      <a:r>
                        <a:rPr lang="en-US" baseline="0" dirty="0" smtClean="0"/>
                        <a:t> County Community Colleges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66,548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North 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36,067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2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THECB Online Institutional Resumes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8229600" cy="48307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Graduation/Completion Numbers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49503"/>
              </p:ext>
            </p:extLst>
          </p:nvPr>
        </p:nvGraphicFramePr>
        <p:xfrm>
          <a:off x="1371600" y="1752600"/>
          <a:ext cx="5943600" cy="409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624"/>
                <a:gridCol w="1171976"/>
              </a:tblGrid>
              <a:tr h="367991">
                <a:tc>
                  <a:txBody>
                    <a:bodyPr/>
                    <a:lstStyle/>
                    <a:p>
                      <a:r>
                        <a:rPr lang="en-US" dirty="0" smtClean="0"/>
                        <a:t>Degrees</a:t>
                      </a:r>
                      <a:r>
                        <a:rPr lang="en-US" baseline="0" dirty="0" smtClean="0"/>
                        <a:t> and Certificates Awarded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 College                   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193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		</a:t>
                      </a:r>
                      <a:r>
                        <a:rPr lang="en-US" baseline="0" dirty="0" smtClean="0"/>
                        <a:t>                   </a:t>
                      </a:r>
                      <a:r>
                        <a:rPr lang="en-US" dirty="0" smtClean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280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		                   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206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		                   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6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                                                   Certificate 1</a:t>
                      </a:r>
                      <a:r>
                        <a:rPr lang="en-US" dirty="0" smtClean="0"/>
                        <a:t>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180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Certificate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7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</a:t>
                      </a:r>
                      <a:r>
                        <a:rPr lang="en-US" baseline="0" dirty="0" smtClean="0"/>
                        <a:t> North Texas</a:t>
                      </a:r>
                      <a:r>
                        <a:rPr lang="en-US" dirty="0" smtClean="0"/>
                        <a:t>         Bachelor’s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6,571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Master’s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1,820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Doctorate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210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Professional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4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Data from THECB</a:t>
            </a:r>
            <a:br>
              <a:rPr lang="en-US" dirty="0" smtClean="0"/>
            </a:br>
            <a:r>
              <a:rPr lang="en-US" dirty="0" smtClean="0"/>
              <a:t>University of North Texas, 2011</a:t>
            </a:r>
            <a:r>
              <a:rPr lang="en-US" dirty="0"/>
              <a:t/>
            </a:r>
            <a:br>
              <a:rPr lang="en-US" dirty="0"/>
            </a:br>
            <a:r>
              <a:rPr lang="en-US" sz="2200" b="1" dirty="0" smtClean="0"/>
              <a:t>Developmental Education, Fall 2008 Cohort Tracked for 2 years</a:t>
            </a:r>
            <a:br>
              <a:rPr lang="en-US" sz="2200" b="1" dirty="0" smtClean="0"/>
            </a:br>
            <a:endParaRPr lang="en-US" sz="2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460199"/>
              </p:ext>
            </p:extLst>
          </p:nvPr>
        </p:nvGraphicFramePr>
        <p:xfrm>
          <a:off x="1295400" y="4038600"/>
          <a:ext cx="6553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09600"/>
                <a:gridCol w="1676400"/>
                <a:gridCol w="1752600"/>
              </a:tblGrid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FTIC Students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Requiring Dev. 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</a:t>
                      </a:r>
                    </a:p>
                    <a:p>
                      <a:r>
                        <a:rPr lang="en-US" dirty="0" smtClean="0"/>
                        <a:t>College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and Completing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40314"/>
              </p:ext>
            </p:extLst>
          </p:nvPr>
        </p:nvGraphicFramePr>
        <p:xfrm>
          <a:off x="1295400" y="1524000"/>
          <a:ext cx="6553200" cy="241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09600"/>
                <a:gridCol w="1676400"/>
                <a:gridCol w="1752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FTIC</a:t>
                      </a:r>
                      <a:r>
                        <a:rPr lang="en-US" baseline="0" dirty="0" smtClean="0"/>
                        <a:t> Students Not Needing Dev. 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</a:t>
                      </a:r>
                    </a:p>
                    <a:p>
                      <a:r>
                        <a:rPr lang="en-US" dirty="0" smtClean="0"/>
                        <a:t>College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</a:t>
                      </a:r>
                      <a:r>
                        <a:rPr lang="en-US" baseline="0" dirty="0" smtClean="0"/>
                        <a:t> Attempting and Completing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North Texas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3,410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3,086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3,086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87.9%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3,086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4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Success Data from THECB</a:t>
            </a:r>
            <a:br>
              <a:rPr lang="en-US" dirty="0" smtClean="0"/>
            </a:br>
            <a:r>
              <a:rPr lang="en-US" dirty="0" smtClean="0"/>
              <a:t>University of North Texas, 2011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Graduation Rate of First-time, </a:t>
            </a:r>
            <a:br>
              <a:rPr lang="en-US" sz="3600" dirty="0" smtClean="0"/>
            </a:br>
            <a:r>
              <a:rPr lang="en-US" sz="3600" dirty="0" smtClean="0"/>
              <a:t>Full-Time Degree-seeking Students</a:t>
            </a:r>
            <a:endParaRPr lang="en-US" sz="36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38872"/>
              </p:ext>
            </p:extLst>
          </p:nvPr>
        </p:nvGraphicFramePr>
        <p:xfrm>
          <a:off x="1066800" y="3505200"/>
          <a:ext cx="57912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371600"/>
                <a:gridCol w="1295400"/>
                <a:gridCol w="1295400"/>
              </a:tblGrid>
              <a:tr h="152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4-year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5-year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6-year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UNT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49.5%               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Same</a:t>
                      </a:r>
                      <a:r>
                        <a:rPr lang="en-US" baseline="0" dirty="0" smtClean="0"/>
                        <a:t> institution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42.9%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Other</a:t>
                      </a:r>
                      <a:r>
                        <a:rPr lang="en-US" baseline="0" dirty="0" smtClean="0"/>
                        <a:t> institution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6.6%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4525963"/>
          </a:xfrm>
        </p:spPr>
        <p:txBody>
          <a:bodyPr/>
          <a:lstStyle/>
          <a:p>
            <a:r>
              <a:rPr lang="en-US" dirty="0" smtClean="0"/>
              <a:t>Student Baccalaureate Success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Data Will You </a:t>
            </a:r>
            <a:br>
              <a:rPr lang="en-US" dirty="0" smtClean="0"/>
            </a:br>
            <a:r>
              <a:rPr lang="en-US" dirty="0" smtClean="0"/>
              <a:t>Continue Tracking </a:t>
            </a:r>
            <a:r>
              <a:rPr lang="en-US" dirty="0"/>
              <a:t>in 2013-2014?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T. Jefferson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W.T. White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Brookhaven College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413" y="76200"/>
            <a:ext cx="9220200" cy="16764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Thank you for your work to enable college readiness for our Region 10 students!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     What is next for 2013-2014?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3656330" y="1227474"/>
            <a:ext cx="1982469" cy="1838325"/>
            <a:chOff x="0" y="0"/>
            <a:chExt cx="1982469" cy="1838325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182880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7" name="Flowchart: Decision 56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8" name="Text Box 22"/>
            <p:cNvSpPr txBox="1"/>
            <p:nvPr/>
          </p:nvSpPr>
          <p:spPr>
            <a:xfrm>
              <a:off x="77470" y="296526"/>
              <a:ext cx="1904999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i="1" dirty="0" smtClean="0">
                  <a:latin typeface="Calibri"/>
                  <a:ea typeface="Calibri"/>
                  <a:cs typeface="Calibri"/>
                </a:rPr>
                <a:t>Jefferson &amp; White </a:t>
              </a:r>
              <a:r>
                <a:rPr lang="en-US" sz="1600" b="1" i="1" dirty="0" smtClean="0">
                  <a:effectLst/>
                  <a:latin typeface="Calibri"/>
                  <a:ea typeface="Calibri"/>
                  <a:cs typeface="Calibri"/>
                </a:rPr>
                <a:t>High Schools, DISD 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5279266" y="2100751"/>
            <a:ext cx="1838325" cy="2466975"/>
            <a:chOff x="0" y="0"/>
            <a:chExt cx="1838325" cy="2466975"/>
          </a:xfrm>
        </p:grpSpPr>
        <p:grpSp>
          <p:nvGrpSpPr>
            <p:cNvPr id="4" name="Group 12"/>
            <p:cNvGrpSpPr/>
            <p:nvPr/>
          </p:nvGrpSpPr>
          <p:grpSpPr>
            <a:xfrm>
              <a:off x="0" y="0"/>
              <a:ext cx="1838325" cy="2466975"/>
              <a:chOff x="0" y="0"/>
              <a:chExt cx="1838325" cy="246697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838325" y="657225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6" name="Flowchart: Decision 15"/>
              <p:cNvSpPr/>
              <p:nvPr/>
            </p:nvSpPr>
            <p:spPr>
              <a:xfrm>
                <a:off x="0" y="0"/>
                <a:ext cx="1828800" cy="1266825"/>
              </a:xfrm>
              <a:prstGeom prst="flowChartDecision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904875" y="1266825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8" name="Text Box 20"/>
              <p:cNvSpPr txBox="1"/>
              <p:nvPr/>
            </p:nvSpPr>
            <p:spPr>
              <a:xfrm>
                <a:off x="207134" y="185249"/>
                <a:ext cx="1495425" cy="7429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i="1" dirty="0" smtClean="0">
                    <a:effectLst/>
                    <a:latin typeface="Calibri"/>
                    <a:ea typeface="Calibri"/>
                    <a:cs typeface="Calibri"/>
                  </a:rPr>
                  <a:t>      University of North Texas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6572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5" name="Group 25"/>
          <p:cNvGrpSpPr/>
          <p:nvPr/>
        </p:nvGrpSpPr>
        <p:grpSpPr>
          <a:xfrm>
            <a:off x="4561205" y="4037089"/>
            <a:ext cx="1839595" cy="2466975"/>
            <a:chOff x="0" y="0"/>
            <a:chExt cx="1839595" cy="2466975"/>
          </a:xfrm>
        </p:grpSpPr>
        <p:sp>
          <p:nvSpPr>
            <p:cNvPr id="27" name="Flowchart: Decision 26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28800" y="6191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0" y="6191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904875" y="12668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31" name="Text Box 42"/>
            <p:cNvSpPr txBox="1"/>
            <p:nvPr/>
          </p:nvSpPr>
          <p:spPr>
            <a:xfrm>
              <a:off x="86995" y="224244"/>
              <a:ext cx="1752600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1" dirty="0" smtClean="0">
                  <a:latin typeface="Calibri"/>
                  <a:ea typeface="Calibri"/>
                  <a:cs typeface="Calibri"/>
                </a:rPr>
                <a:t>North Texas Regional </a:t>
              </a:r>
              <a:r>
                <a:rPr lang="en-US" sz="1600" b="1" i="1" dirty="0" smtClean="0">
                  <a:effectLst/>
                  <a:latin typeface="Calibri"/>
                  <a:ea typeface="Calibri"/>
                  <a:cs typeface="Calibri"/>
                </a:rPr>
                <a:t> </a:t>
              </a:r>
              <a:r>
                <a:rPr lang="en-US" sz="1600" b="1" i="1" dirty="0">
                  <a:effectLst/>
                  <a:latin typeface="Calibri"/>
                  <a:ea typeface="Calibri"/>
                  <a:cs typeface="Calibri"/>
                </a:rPr>
                <a:t>P-16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1" dirty="0" smtClean="0">
                  <a:effectLst/>
                  <a:latin typeface="Calibri"/>
                  <a:ea typeface="Calibri"/>
                  <a:cs typeface="Calibri"/>
                </a:rPr>
                <a:t>Council 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6" name="Text Box 40"/>
          <p:cNvSpPr txBox="1"/>
          <p:nvPr/>
        </p:nvSpPr>
        <p:spPr>
          <a:xfrm>
            <a:off x="3876675" y="2547937"/>
            <a:ext cx="1428750" cy="1371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none" strike="noStrike" dirty="0">
                <a:effectLst/>
                <a:latin typeface="Felix Titling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none" strike="noStrike" dirty="0">
                <a:effectLst/>
                <a:latin typeface="Felix Titling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Scaffolding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Student</a:t>
            </a:r>
            <a:endParaRPr lang="en-US" sz="11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Success</a:t>
            </a:r>
            <a:endParaRPr lang="en-US" sz="11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grpSp>
        <p:nvGrpSpPr>
          <p:cNvPr id="6" name="Group 64"/>
          <p:cNvGrpSpPr/>
          <p:nvPr/>
        </p:nvGrpSpPr>
        <p:grpSpPr>
          <a:xfrm>
            <a:off x="2045335" y="2079620"/>
            <a:ext cx="1957893" cy="2465069"/>
            <a:chOff x="0" y="0"/>
            <a:chExt cx="1958517" cy="2465680"/>
          </a:xfrm>
        </p:grpSpPr>
        <p:grpSp>
          <p:nvGrpSpPr>
            <p:cNvPr id="7" name="Group 65"/>
            <p:cNvGrpSpPr/>
            <p:nvPr/>
          </p:nvGrpSpPr>
          <p:grpSpPr>
            <a:xfrm>
              <a:off x="0" y="0"/>
              <a:ext cx="1958517" cy="2465680"/>
              <a:chOff x="0" y="0"/>
              <a:chExt cx="1958517" cy="2465680"/>
            </a:xfrm>
          </p:grpSpPr>
          <p:sp>
            <p:nvSpPr>
              <p:cNvPr id="68" name="Flowchart: Decision 67"/>
              <p:cNvSpPr/>
              <p:nvPr/>
            </p:nvSpPr>
            <p:spPr>
              <a:xfrm>
                <a:off x="0" y="0"/>
                <a:ext cx="1828800" cy="1266825"/>
              </a:xfrm>
              <a:prstGeom prst="flowChartDecision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929030" y="1265530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0" y="643738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71" name="Text Box 21"/>
              <p:cNvSpPr txBox="1"/>
              <p:nvPr/>
            </p:nvSpPr>
            <p:spPr>
              <a:xfrm>
                <a:off x="311035" y="307049"/>
                <a:ext cx="1647482" cy="7429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i="1" dirty="0" smtClean="0">
                    <a:latin typeface="Calibri"/>
                    <a:ea typeface="Calibri"/>
                    <a:cs typeface="Calibri"/>
                  </a:rPr>
                  <a:t>Brookhaven</a:t>
                </a:r>
                <a:r>
                  <a:rPr lang="en-US" sz="1600" b="1" i="1" dirty="0" smtClean="0">
                    <a:effectLst/>
                    <a:latin typeface="Calibri"/>
                    <a:ea typeface="Calibri"/>
                    <a:cs typeface="Calibri"/>
                  </a:rPr>
                  <a:t>               College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1816100" y="641350"/>
              <a:ext cx="0" cy="119985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8" name="Group 58"/>
          <p:cNvGrpSpPr/>
          <p:nvPr/>
        </p:nvGrpSpPr>
        <p:grpSpPr>
          <a:xfrm>
            <a:off x="2741930" y="4032326"/>
            <a:ext cx="1828800" cy="2447925"/>
            <a:chOff x="0" y="0"/>
            <a:chExt cx="1828800" cy="2447925"/>
          </a:xfrm>
        </p:grpSpPr>
        <p:sp>
          <p:nvSpPr>
            <p:cNvPr id="60" name="Flowchart: Decision 59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904875" y="12477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63" name="Text Box 41"/>
            <p:cNvSpPr txBox="1"/>
            <p:nvPr/>
          </p:nvSpPr>
          <p:spPr>
            <a:xfrm>
              <a:off x="209550" y="419100"/>
              <a:ext cx="1495425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1" dirty="0" smtClean="0">
                  <a:effectLst/>
                  <a:latin typeface="Calibri"/>
                  <a:ea typeface="Calibri"/>
                  <a:cs typeface="Calibri"/>
                </a:rPr>
                <a:t>Region 10 ESC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828800" y="628650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9" name="Group 37"/>
          <p:cNvGrpSpPr/>
          <p:nvPr/>
        </p:nvGrpSpPr>
        <p:grpSpPr>
          <a:xfrm>
            <a:off x="3841970" y="2138756"/>
            <a:ext cx="1428750" cy="2531745"/>
            <a:chOff x="0" y="0"/>
            <a:chExt cx="1428750" cy="2531745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0" y="628650"/>
              <a:ext cx="0" cy="1400175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10" name="Group 39"/>
            <p:cNvGrpSpPr/>
            <p:nvPr/>
          </p:nvGrpSpPr>
          <p:grpSpPr>
            <a:xfrm>
              <a:off x="0" y="0"/>
              <a:ext cx="1428750" cy="2531745"/>
              <a:chOff x="0" y="0"/>
              <a:chExt cx="1428750" cy="2531745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0" y="0"/>
                <a:ext cx="713105" cy="63055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714375" y="0"/>
                <a:ext cx="713740" cy="62801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428750" y="628650"/>
                <a:ext cx="0" cy="140017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0" y="2028825"/>
                <a:ext cx="713740" cy="50292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714375" y="2019300"/>
                <a:ext cx="714374" cy="50673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sp>
        <p:nvSpPr>
          <p:cNvPr id="49" name="Title 1"/>
          <p:cNvSpPr txBox="1">
            <a:spLocks/>
          </p:cNvSpPr>
          <p:nvPr/>
        </p:nvSpPr>
        <p:spPr>
          <a:xfrm>
            <a:off x="457200" y="-95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95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096000" cy="1143000"/>
          </a:xfrm>
        </p:spPr>
        <p:txBody>
          <a:bodyPr/>
          <a:lstStyle/>
          <a:p>
            <a:r>
              <a:rPr lang="en-US" dirty="0" smtClean="0"/>
              <a:t>Region 10 </a:t>
            </a:r>
            <a:r>
              <a:rPr lang="en-US" b="1" dirty="0" smtClean="0">
                <a:solidFill>
                  <a:schemeClr val="tx2"/>
                </a:solidFill>
              </a:rPr>
              <a:t>AVATAR</a:t>
            </a:r>
            <a:r>
              <a:rPr lang="en-US" b="1" dirty="0" smtClean="0"/>
              <a:t> </a:t>
            </a:r>
            <a:r>
              <a:rPr lang="en-US" dirty="0" smtClean="0"/>
              <a:t>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Dallas ISD</a:t>
            </a:r>
          </a:p>
          <a:p>
            <a:pPr lvl="1"/>
            <a:r>
              <a:rPr lang="en-US" dirty="0" smtClean="0"/>
              <a:t>Maria Ona</a:t>
            </a:r>
          </a:p>
          <a:p>
            <a:pPr lvl="1"/>
            <a:r>
              <a:rPr lang="en-US" dirty="0" smtClean="0"/>
              <a:t>Michelle Porter</a:t>
            </a:r>
          </a:p>
          <a:p>
            <a:pPr lvl="1"/>
            <a:r>
              <a:rPr lang="en-US" dirty="0" err="1" smtClean="0"/>
              <a:t>Rachmad</a:t>
            </a:r>
            <a:r>
              <a:rPr lang="en-US" dirty="0" smtClean="0"/>
              <a:t> </a:t>
            </a:r>
            <a:r>
              <a:rPr lang="en-US" dirty="0" err="1" smtClean="0"/>
              <a:t>Tjachyadi</a:t>
            </a: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Brookhaven College</a:t>
            </a:r>
          </a:p>
          <a:p>
            <a:pPr lvl="1"/>
            <a:r>
              <a:rPr lang="en-US" dirty="0" smtClean="0"/>
              <a:t>Claire Bambrough</a:t>
            </a:r>
          </a:p>
          <a:p>
            <a:pPr lvl="1"/>
            <a:r>
              <a:rPr lang="en-US" dirty="0" smtClean="0"/>
              <a:t>Susan Freid</a:t>
            </a:r>
          </a:p>
          <a:p>
            <a:pPr lvl="1"/>
            <a:r>
              <a:rPr lang="en-US" dirty="0" smtClean="0"/>
              <a:t>Marilyn Lynch</a:t>
            </a:r>
          </a:p>
          <a:p>
            <a:pPr lvl="1"/>
            <a:r>
              <a:rPr lang="en-US" dirty="0" smtClean="0"/>
              <a:t>Czarina Reyes</a:t>
            </a:r>
          </a:p>
          <a:p>
            <a:pPr lvl="1"/>
            <a:r>
              <a:rPr lang="en-US" dirty="0" smtClean="0"/>
              <a:t>Doris Rousey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UNT</a:t>
            </a:r>
          </a:p>
          <a:p>
            <a:pPr lvl="1"/>
            <a:r>
              <a:rPr lang="en-US" dirty="0" smtClean="0"/>
              <a:t>Julie Glass</a:t>
            </a:r>
          </a:p>
          <a:p>
            <a:pPr lvl="1"/>
            <a:r>
              <a:rPr lang="en-US" dirty="0" smtClean="0"/>
              <a:t>Diana Mason</a:t>
            </a:r>
          </a:p>
          <a:p>
            <a:pPr lvl="1"/>
            <a:r>
              <a:rPr lang="en-US" dirty="0" smtClean="0"/>
              <a:t>Mary Ann Teel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P-16 Council</a:t>
            </a:r>
          </a:p>
          <a:p>
            <a:pPr lvl="1"/>
            <a:r>
              <a:rPr lang="en-US" dirty="0" smtClean="0"/>
              <a:t>Don Perry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Region 10</a:t>
            </a:r>
          </a:p>
          <a:p>
            <a:pPr lvl="1"/>
            <a:r>
              <a:rPr lang="en-US" dirty="0" smtClean="0"/>
              <a:t>Chris Kanouse</a:t>
            </a:r>
          </a:p>
          <a:p>
            <a:pPr lvl="1"/>
            <a:r>
              <a:rPr lang="en-US" dirty="0" smtClean="0"/>
              <a:t>Linda Tinsley</a:t>
            </a:r>
          </a:p>
          <a:p>
            <a:pPr lvl="1"/>
            <a:r>
              <a:rPr lang="en-US" dirty="0" smtClean="0"/>
              <a:t>Kay Irlas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"/>
            <a:ext cx="2616948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Create, extend, and support sustainable regional vertical alignment secondary and post-secondary partnerships.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and implement strategies to close secondary and post-secondary instruction, process, and curriculum gaps.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processes to annually assess local progress toward closing the student achievement gaps between secondary and post-secondary.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7261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228600"/>
            <a:ext cx="16764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i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Scaffolding</a:t>
            </a:r>
          </a:p>
          <a:p>
            <a:pPr algn="ctr">
              <a:lnSpc>
                <a:spcPct val="115000"/>
              </a:lnSpc>
            </a:pPr>
            <a:r>
              <a:rPr lang="en-US" b="1" i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Student</a:t>
            </a:r>
            <a:endParaRPr lang="en-US" sz="1400" b="1" i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b="1" i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Successes</a:t>
            </a:r>
            <a:endParaRPr lang="en-US" sz="14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AVATAR Team 2011-2012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Dallas ISD</a:t>
            </a:r>
          </a:p>
          <a:p>
            <a:r>
              <a:rPr lang="en-US" dirty="0" smtClean="0"/>
              <a:t>Brookhaven College</a:t>
            </a:r>
          </a:p>
          <a:p>
            <a:r>
              <a:rPr lang="en-US" dirty="0" smtClean="0"/>
              <a:t>University of North Texas</a:t>
            </a:r>
            <a:endParaRPr lang="en-US" dirty="0"/>
          </a:p>
        </p:txBody>
      </p:sp>
      <p:pic>
        <p:nvPicPr>
          <p:cNvPr id="4" name="Picture 2" descr="C:\Users\jharvill\AppData\Local\Microsoft\Windows\Temporary Internet Files\Content.IE5\Y0NC11OM\MC9000567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0"/>
            <a:ext cx="24452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jharvill\AppData\Local\Microsoft\Windows\Temporary Internet Files\Content.IE5\G4PZC5A9\MC9000567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3" y="3886200"/>
            <a:ext cx="3549523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3404085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6464"/>
            <a:ext cx="7315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</a:t>
            </a:r>
            <a:r>
              <a:rPr lang="en-US" dirty="0" err="1" smtClean="0"/>
              <a:t>Learnings</a:t>
            </a:r>
            <a:r>
              <a:rPr lang="en-US" dirty="0" smtClean="0"/>
              <a:t> from 2011-2012</a:t>
            </a:r>
            <a:endParaRPr lang="en-US" dirty="0"/>
          </a:p>
        </p:txBody>
      </p:sp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Curriculum alignment in place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Policies, processes, student expectations, levels of responsibilities and rigor disconnects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Re-sequencing of math/chemistry content to support student concept development needed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Taking initiative, extending note-taking and study skills necessary</a:t>
            </a:r>
          </a:p>
          <a:p>
            <a:pPr lvl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11E8B-A21F-4F7D-BBF8-C122E4050A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Documents and Settings\kanousec\Local Settings\Temporary Internet Files\Content.IE5\CG0DVAJ0\MC9003899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752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 10 AVATAR Data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014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262" y="1091013"/>
            <a:ext cx="25050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724400"/>
            <a:ext cx="2178542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kanousec\Local Settings\Temporary Internet Files\Content.IE5\LXWTA3WN\MP90038793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91013"/>
            <a:ext cx="2609088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College Ready Graduates in Mathematics: </a:t>
            </a:r>
            <a:br>
              <a:rPr lang="en-US" sz="3100" dirty="0" smtClean="0"/>
            </a:br>
            <a:r>
              <a:rPr lang="en-US" sz="3100" dirty="0" smtClean="0"/>
              <a:t>State and Region 10</a:t>
            </a:r>
            <a:br>
              <a:rPr lang="en-US" sz="3100" dirty="0" smtClean="0"/>
            </a:br>
            <a:r>
              <a:rPr lang="en-US" sz="1600" i="1" dirty="0" smtClean="0">
                <a:latin typeface="Lucida Sans Unicode" pitchFamily="34" charset="0"/>
              </a:rPr>
              <a:t>Texas Education Agency (TEA) Academic Excellence Indicator System Report (AEIS)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1821-57E5-4E51-9616-A127D6597DA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62424213"/>
              </p:ext>
            </p:extLst>
          </p:nvPr>
        </p:nvGraphicFramePr>
        <p:xfrm>
          <a:off x="1066800" y="1524000"/>
          <a:ext cx="7239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1296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92934"/>
      </a:dk1>
      <a:lt1>
        <a:srgbClr val="F2F2F2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</TotalTime>
  <Words>1586</Words>
  <Application>Microsoft Office PowerPoint</Application>
  <PresentationFormat>On-screen Show (4:3)</PresentationFormat>
  <Paragraphs>854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Region 10 ESC AVATAR Project  2012-2013</vt:lpstr>
      <vt:lpstr>Region 10 ESC</vt:lpstr>
      <vt:lpstr>PowerPoint Presentation</vt:lpstr>
      <vt:lpstr>Region 10 AVATAR Team </vt:lpstr>
      <vt:lpstr>Purposes and Goals</vt:lpstr>
      <vt:lpstr> AVATAR Team 2011-2012  </vt:lpstr>
      <vt:lpstr>Key Learnings from 2011-2012</vt:lpstr>
      <vt:lpstr>Region 10 AVATAR Data   </vt:lpstr>
      <vt:lpstr>College Ready Graduates in Mathematics:  State and Region 10 Texas Education Agency (TEA) Academic Excellence Indicator System Report (AEIS)</vt:lpstr>
      <vt:lpstr>College Ready Graduates in Mathematics:  Student Groups Texas Education Agency (TEA) Academic Excellence Indicator System Report (AEIS)</vt:lpstr>
      <vt:lpstr>College Ready Graduates in Mathematics:  Additional Student Groups Texas Education Agency (TEA) Academic Excellence Indicator System Report (AEIS)</vt:lpstr>
      <vt:lpstr>2010 &amp; 2011 TEA AEIS Data  T. Jefferson HS and W. T. White HS </vt:lpstr>
      <vt:lpstr>2011-12 TEA AEIS Data  T. Jefferson HS and W. T. White HS</vt:lpstr>
      <vt:lpstr>2011-12 TEA AEIS Data  T. Jefferson HS and W. T. White HS</vt:lpstr>
      <vt:lpstr>2008-2011 TEA AEIS Data </vt:lpstr>
      <vt:lpstr>2008-11 TEA AEIS Data </vt:lpstr>
      <vt:lpstr>2008-11 TEA AEIS Data </vt:lpstr>
      <vt:lpstr>2010-11 TEA AEIS Data  </vt:lpstr>
      <vt:lpstr>T. Jefferson HS, Dallas ISD Graduates College Enrollment </vt:lpstr>
      <vt:lpstr>THECB P-16 Data for T. Jefferson HS</vt:lpstr>
      <vt:lpstr>THECB P-16 Data  </vt:lpstr>
      <vt:lpstr>THECB Participation Data 2011 Enrollment and Ethnicity </vt:lpstr>
      <vt:lpstr>THECB P-16 Data</vt:lpstr>
      <vt:lpstr>THECB Online Institutional Resumes</vt:lpstr>
      <vt:lpstr>Success Data from THECB University of North Texas, 2011 Developmental Education, Fall 2008 Cohort Tracked for 2 years </vt:lpstr>
      <vt:lpstr>  Success Data from THECB University of North Texas, 2011 Graduation Rate of First-time,  Full-Time Degree-seeking Students</vt:lpstr>
      <vt:lpstr>What Data Will You  Continue Tracking in 2013-2014?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Jeremy</dc:creator>
  <cp:lastModifiedBy>Quinn, Kerry</cp:lastModifiedBy>
  <cp:revision>202</cp:revision>
  <cp:lastPrinted>2013-05-16T16:09:14Z</cp:lastPrinted>
  <dcterms:created xsi:type="dcterms:W3CDTF">2012-06-25T20:11:14Z</dcterms:created>
  <dcterms:modified xsi:type="dcterms:W3CDTF">2013-07-22T17:22:11Z</dcterms:modified>
</cp:coreProperties>
</file>