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2" r:id="rId20"/>
    <p:sldId id="276" r:id="rId21"/>
    <p:sldId id="277" r:id="rId22"/>
    <p:sldId id="273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 H.S.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2010-11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GR 9</c:v>
                </c:pt>
                <c:pt idx="1">
                  <c:v>GR 10</c:v>
                </c:pt>
                <c:pt idx="2">
                  <c:v>GR 11 </c:v>
                </c:pt>
                <c:pt idx="3">
                  <c:v>GR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629</c:v>
                </c:pt>
                <c:pt idx="1">
                  <c:v>468</c:v>
                </c:pt>
                <c:pt idx="2">
                  <c:v>492</c:v>
                </c:pt>
                <c:pt idx="3">
                  <c:v>500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37376"/>
        <c:axId val="6839296"/>
      </c:barChart>
      <c:catAx>
        <c:axId val="6837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6839296"/>
        <c:crosses val="autoZero"/>
        <c:auto val="1"/>
        <c:lblAlgn val="ctr"/>
        <c:lblOffset val="100"/>
        <c:noMultiLvlLbl val="0"/>
      </c:catAx>
      <c:valAx>
        <c:axId val="6839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37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 Fall 2011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Fall 2011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White</c:v>
                </c:pt>
                <c:pt idx="1">
                  <c:v>Hispanic</c:v>
                </c:pt>
                <c:pt idx="2">
                  <c:v>African American</c:v>
                </c:pt>
                <c:pt idx="3">
                  <c:v>Multi-Racial Afr Am</c:v>
                </c:pt>
                <c:pt idx="4">
                  <c:v>Asian/Pacific Islander</c:v>
                </c:pt>
                <c:pt idx="5">
                  <c:v>International</c:v>
                </c:pt>
                <c:pt idx="6">
                  <c:v>Other &amp; Unknown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50.6</c:v>
                </c:pt>
                <c:pt idx="1">
                  <c:v>28</c:v>
                </c:pt>
                <c:pt idx="2">
                  <c:v>8.1</c:v>
                </c:pt>
                <c:pt idx="3">
                  <c:v>0.4</c:v>
                </c:pt>
                <c:pt idx="4">
                  <c:v>5.0999999999999996</c:v>
                </c:pt>
                <c:pt idx="5">
                  <c:v>0.5</c:v>
                </c:pt>
                <c:pt idx="6">
                  <c:v>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Austin Community College, Fall </a:t>
            </a:r>
            <a:r>
              <a:rPr lang="en-US" dirty="0"/>
              <a:t>2011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2011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BAT</c:v>
                </c:pt>
                <c:pt idx="1">
                  <c:v>Associate's</c:v>
                </c:pt>
                <c:pt idx="2">
                  <c:v>Certificate 1</c:v>
                </c:pt>
                <c:pt idx="3">
                  <c:v>Certificate 2</c:v>
                </c:pt>
                <c:pt idx="4">
                  <c:v>Adv Tech Certificate</c:v>
                </c:pt>
                <c:pt idx="5">
                  <c:v>ESC Completer</c:v>
                </c:pt>
                <c:pt idx="6">
                  <c:v>Core Completer</c:v>
                </c:pt>
                <c:pt idx="7">
                  <c:v>FOS Completer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1529</c:v>
                </c:pt>
                <c:pt idx="2">
                  <c:v>675</c:v>
                </c:pt>
                <c:pt idx="3">
                  <c:v>87</c:v>
                </c:pt>
                <c:pt idx="4">
                  <c:v>37</c:v>
                </c:pt>
                <c:pt idx="5">
                  <c:v>11</c:v>
                </c:pt>
                <c:pt idx="6">
                  <c:v>1200</c:v>
                </c:pt>
                <c:pt idx="7">
                  <c:v>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03840"/>
        <c:axId val="6805376"/>
      </c:barChart>
      <c:catAx>
        <c:axId val="6803840"/>
        <c:scaling>
          <c:orientation val="minMax"/>
        </c:scaling>
        <c:delete val="0"/>
        <c:axPos val="b"/>
        <c:majorTickMark val="none"/>
        <c:minorTickMark val="none"/>
        <c:tickLblPos val="nextTo"/>
        <c:crossAx val="6805376"/>
        <c:crosses val="autoZero"/>
        <c:auto val="1"/>
        <c:lblAlgn val="ctr"/>
        <c:lblOffset val="100"/>
        <c:noMultiLvlLbl val="0"/>
      </c:catAx>
      <c:valAx>
        <c:axId val="6805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0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Austin Community</a:t>
            </a:r>
            <a:r>
              <a:rPr lang="en-US" baseline="0" dirty="0" smtClean="0"/>
              <a:t> College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Dual Credit Students</c:v>
                </c:pt>
                <c:pt idx="1">
                  <c:v>Dual Credit SCH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3250</c:v>
                </c:pt>
                <c:pt idx="1">
                  <c:v>13834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400128"/>
        <c:axId val="36213504"/>
      </c:barChart>
      <c:catAx>
        <c:axId val="36400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13504"/>
        <c:crosses val="autoZero"/>
        <c:auto val="1"/>
        <c:lblAlgn val="ctr"/>
        <c:lblOffset val="100"/>
        <c:noMultiLvlLbl val="0"/>
      </c:catAx>
      <c:valAx>
        <c:axId val="36213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64001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Austin </a:t>
            </a:r>
            <a:r>
              <a:rPr lang="en-US" sz="2160" b="1" i="0" u="none" strike="noStrike" baseline="0" dirty="0" smtClean="0">
                <a:effectLst/>
              </a:rPr>
              <a:t>Community</a:t>
            </a:r>
            <a:r>
              <a:rPr lang="en-US" baseline="0" dirty="0" smtClean="0"/>
              <a:t> College</a:t>
            </a:r>
            <a:endParaRPr lang="en-US" dirty="0"/>
          </a:p>
        </c:rich>
      </c:tx>
      <c:layout>
        <c:manualLayout>
          <c:xMode val="edge"/>
          <c:yMode val="edge"/>
          <c:x val="0.30631938368815009"/>
          <c:y val="1.683619596536692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2009 Cohort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Number of FTIC students</c:v>
                </c:pt>
                <c:pt idx="1">
                  <c:v>Met state standard in all areas</c:v>
                </c:pt>
                <c:pt idx="2">
                  <c:v>Did not meet state standards in one, two, or all areas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4771</c:v>
                </c:pt>
                <c:pt idx="1">
                  <c:v>2010</c:v>
                </c:pt>
                <c:pt idx="2">
                  <c:v>2169</c:v>
                </c:pt>
                <c:pt idx="3">
                  <c:v>569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420224"/>
        <c:axId val="36422016"/>
      </c:barChart>
      <c:catAx>
        <c:axId val="36420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422016"/>
        <c:crosses val="autoZero"/>
        <c:auto val="1"/>
        <c:lblAlgn val="ctr"/>
        <c:lblOffset val="100"/>
        <c:noMultiLvlLbl val="0"/>
      </c:catAx>
      <c:valAx>
        <c:axId val="364220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64202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 Fall 2010 to Fall 2011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Graduates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Same Inst</c:v>
                </c:pt>
                <c:pt idx="1">
                  <c:v>Other 2-year</c:v>
                </c:pt>
                <c:pt idx="2">
                  <c:v>Other 4-year</c:v>
                </c:pt>
                <c:pt idx="3">
                  <c:v>Not Found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16.7</c:v>
                </c:pt>
                <c:pt idx="1">
                  <c:v>0.4</c:v>
                </c:pt>
                <c:pt idx="2">
                  <c:v>31.2</c:v>
                </c:pt>
                <c:pt idx="3">
                  <c:v>51.7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Non-Graduates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Same Inst</c:v>
                </c:pt>
                <c:pt idx="1">
                  <c:v>Other 2-year</c:v>
                </c:pt>
                <c:pt idx="2">
                  <c:v>Other 4-year</c:v>
                </c:pt>
                <c:pt idx="3">
                  <c:v>Not Found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40.700000000000003</c:v>
                </c:pt>
                <c:pt idx="1">
                  <c:v>2</c:v>
                </c:pt>
                <c:pt idx="2">
                  <c:v>15.5</c:v>
                </c:pt>
                <c:pt idx="3">
                  <c:v>41.8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Core Curriculum Completers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Same Inst</c:v>
                </c:pt>
                <c:pt idx="1">
                  <c:v>Other 2-year</c:v>
                </c:pt>
                <c:pt idx="2">
                  <c:v>Other 4-year</c:v>
                </c:pt>
                <c:pt idx="3">
                  <c:v>Not Found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43.3</c:v>
                </c:pt>
                <c:pt idx="1">
                  <c:v>0.9</c:v>
                </c:pt>
                <c:pt idx="2">
                  <c:v>36</c:v>
                </c:pt>
                <c:pt idx="3">
                  <c:v>19.8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139008"/>
        <c:axId val="36140544"/>
      </c:barChart>
      <c:catAx>
        <c:axId val="36139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140544"/>
        <c:crosses val="autoZero"/>
        <c:auto val="1"/>
        <c:lblAlgn val="ctr"/>
        <c:lblOffset val="100"/>
        <c:noMultiLvlLbl val="0"/>
      </c:catAx>
      <c:valAx>
        <c:axId val="36140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1390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GPA for 1st Year at ACC, Percentage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Developmental Education Prior to Transfer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19.8</c:v>
                </c:pt>
                <c:pt idx="2">
                  <c:v>21.2</c:v>
                </c:pt>
                <c:pt idx="3">
                  <c:v>19.3</c:v>
                </c:pt>
                <c:pt idx="4">
                  <c:v>23.3</c:v>
                </c:pt>
                <c:pt idx="5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Developmental Education Prior to Transfer2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12.8</c:v>
                </c:pt>
                <c:pt idx="1">
                  <c:v>14.2</c:v>
                </c:pt>
                <c:pt idx="2">
                  <c:v>20</c:v>
                </c:pt>
                <c:pt idx="3">
                  <c:v>22.5</c:v>
                </c:pt>
                <c:pt idx="4">
                  <c:v>29.7</c:v>
                </c:pt>
                <c:pt idx="5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479360"/>
        <c:axId val="36480896"/>
      </c:barChart>
      <c:catAx>
        <c:axId val="36479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480896"/>
        <c:crosses val="autoZero"/>
        <c:auto val="1"/>
        <c:lblAlgn val="ctr"/>
        <c:lblOffset val="100"/>
        <c:noMultiLvlLbl val="0"/>
      </c:catAx>
      <c:valAx>
        <c:axId val="36480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4793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>
                <a:effectLst/>
              </a:rPr>
              <a:t>GPA for 1st Year at ACC, Percentage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Earned Academic Associate Prior to Transfer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8.6206896551724146</c:v>
                </c:pt>
                <c:pt idx="1">
                  <c:v>14.655172413793101</c:v>
                </c:pt>
                <c:pt idx="2">
                  <c:v>18.103448275862068</c:v>
                </c:pt>
                <c:pt idx="3">
                  <c:v>23.275862068965516</c:v>
                </c:pt>
                <c:pt idx="4">
                  <c:v>35.344827586206897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Earned Technical Associate Prior to Transfer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5.6603773584905666</c:v>
                </c:pt>
                <c:pt idx="1">
                  <c:v>11.320754716981133</c:v>
                </c:pt>
                <c:pt idx="2">
                  <c:v>11.320754716981133</c:v>
                </c:pt>
                <c:pt idx="3">
                  <c:v>20.754716981132077</c:v>
                </c:pt>
                <c:pt idx="4">
                  <c:v>47.169811320754718</c:v>
                </c:pt>
                <c:pt idx="5">
                  <c:v>3.7735849056603774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303616"/>
        <c:axId val="36305152"/>
      </c:barChart>
      <c:catAx>
        <c:axId val="36303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05152"/>
        <c:crosses val="autoZero"/>
        <c:auto val="1"/>
        <c:lblAlgn val="ctr"/>
        <c:lblOffset val="100"/>
        <c:noMultiLvlLbl val="0"/>
      </c:catAx>
      <c:valAx>
        <c:axId val="36305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303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>
                <a:effectLst/>
              </a:rPr>
              <a:t>GPA for 1st Year at ACC, Percentage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Earned Core Curriculum Completer Prior to Transfer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10.661764705882353</c:v>
                </c:pt>
                <c:pt idx="1">
                  <c:v>12.867647058823529</c:v>
                </c:pt>
                <c:pt idx="2">
                  <c:v>27.205882352941174</c:v>
                </c:pt>
                <c:pt idx="3">
                  <c:v>21.691176470588236</c:v>
                </c:pt>
                <c:pt idx="4">
                  <c:v>37.5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533376"/>
        <c:axId val="36560896"/>
      </c:barChart>
      <c:catAx>
        <c:axId val="36533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6560896"/>
        <c:crosses val="autoZero"/>
        <c:auto val="1"/>
        <c:lblAlgn val="ctr"/>
        <c:lblOffset val="100"/>
        <c:noMultiLvlLbl val="0"/>
      </c:catAx>
      <c:valAx>
        <c:axId val="36560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533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Austin Community College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Institution less than 30 SCH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16.5</c:v>
                </c:pt>
                <c:pt idx="1">
                  <c:v>13.9</c:v>
                </c:pt>
                <c:pt idx="2">
                  <c:v>13.6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302656"/>
        <c:axId val="37304192"/>
      </c:barChart>
      <c:catAx>
        <c:axId val="3730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304192"/>
        <c:crosses val="autoZero"/>
        <c:auto val="1"/>
        <c:lblAlgn val="ctr"/>
        <c:lblOffset val="100"/>
        <c:noMultiLvlLbl val="0"/>
      </c:catAx>
      <c:valAx>
        <c:axId val="373041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3026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2010-11</a:t>
            </a:r>
            <a:endParaRPr lang="en-US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2011-12</c:v>
                </c:pt>
              </c:strCache>
            </c:strRef>
          </c:tx>
          <c:dLbls>
            <c:dLbl>
              <c:idx val="3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African American</c:v>
                </c:pt>
                <c:pt idx="1">
                  <c:v>Hispanic</c:v>
                </c:pt>
                <c:pt idx="2">
                  <c:v>White</c:v>
                </c:pt>
                <c:pt idx="3">
                  <c:v>American Indian</c:v>
                </c:pt>
                <c:pt idx="4">
                  <c:v>Asian</c:v>
                </c:pt>
                <c:pt idx="5">
                  <c:v>Pacific Islander</c:v>
                </c:pt>
                <c:pt idx="6">
                  <c:v>Two or More Races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6.8</c:v>
                </c:pt>
                <c:pt idx="1">
                  <c:v>29.7</c:v>
                </c:pt>
                <c:pt idx="2">
                  <c:v>54.8</c:v>
                </c:pt>
                <c:pt idx="3">
                  <c:v>0.5</c:v>
                </c:pt>
                <c:pt idx="4">
                  <c:v>5.4</c:v>
                </c:pt>
                <c:pt idx="5">
                  <c:v>0</c:v>
                </c:pt>
                <c:pt idx="6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</a:t>
            </a:r>
            <a:r>
              <a:rPr lang="en-US" baseline="0" dirty="0" smtClean="0"/>
              <a:t> H.S.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2010-11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Eco Dis</c:v>
                </c:pt>
                <c:pt idx="1">
                  <c:v>LEP</c:v>
                </c:pt>
                <c:pt idx="2">
                  <c:v>Std w/Discipline Placement (2009-10)</c:v>
                </c:pt>
                <c:pt idx="3">
                  <c:v>At-Risk</c:v>
                </c:pt>
                <c:pt idx="4">
                  <c:v>Mobility     (2009-10)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24.9</c:v>
                </c:pt>
                <c:pt idx="1">
                  <c:v>5.9</c:v>
                </c:pt>
                <c:pt idx="2">
                  <c:v>2.7</c:v>
                </c:pt>
                <c:pt idx="3">
                  <c:v>31.5</c:v>
                </c:pt>
                <c:pt idx="4">
                  <c:v>12.7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918208"/>
        <c:axId val="35920896"/>
      </c:barChart>
      <c:catAx>
        <c:axId val="35918208"/>
        <c:scaling>
          <c:orientation val="minMax"/>
        </c:scaling>
        <c:delete val="0"/>
        <c:axPos val="b"/>
        <c:majorTickMark val="out"/>
        <c:minorTickMark val="none"/>
        <c:tickLblPos val="nextTo"/>
        <c:crossAx val="35920896"/>
        <c:crosses val="autoZero"/>
        <c:auto val="1"/>
        <c:lblAlgn val="ctr"/>
        <c:lblOffset val="100"/>
        <c:noMultiLvlLbl val="0"/>
      </c:catAx>
      <c:valAx>
        <c:axId val="35920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9182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Percentage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2010-11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36.6</c:v>
                </c:pt>
                <c:pt idx="1">
                  <c:v>13</c:v>
                </c:pt>
                <c:pt idx="2">
                  <c:v>21.2</c:v>
                </c:pt>
                <c:pt idx="3">
                  <c:v>46</c:v>
                </c:pt>
                <c:pt idx="4">
                  <c:v>62.5</c:v>
                </c:pt>
                <c:pt idx="5">
                  <c:v>49.5</c:v>
                </c:pt>
                <c:pt idx="6">
                  <c:v>0</c:v>
                </c:pt>
                <c:pt idx="7">
                  <c:v>35.200000000000003</c:v>
                </c:pt>
                <c:pt idx="8">
                  <c:v>6.8</c:v>
                </c:pt>
                <c:pt idx="9">
                  <c:v>14.1</c:v>
                </c:pt>
                <c:pt idx="10">
                  <c:v>18.5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941376"/>
        <c:axId val="35956608"/>
      </c:barChart>
      <c:catAx>
        <c:axId val="35941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5956608"/>
        <c:crosses val="autoZero"/>
        <c:auto val="1"/>
        <c:lblAlgn val="ctr"/>
        <c:lblOffset val="100"/>
        <c:noMultiLvlLbl val="0"/>
      </c:catAx>
      <c:valAx>
        <c:axId val="35956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941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2010</a:t>
            </a:r>
            <a:r>
              <a:rPr lang="en-US" baseline="0" dirty="0" smtClean="0"/>
              <a:t> %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Tested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46.1</c:v>
                </c:pt>
                <c:pt idx="1">
                  <c:v>5.4</c:v>
                </c:pt>
                <c:pt idx="2">
                  <c:v>26.5</c:v>
                </c:pt>
                <c:pt idx="3">
                  <c:v>57.5</c:v>
                </c:pt>
                <c:pt idx="4">
                  <c:v>80</c:v>
                </c:pt>
                <c:pt idx="5">
                  <c:v>43.1</c:v>
                </c:pt>
                <c:pt idx="6">
                  <c:v>0</c:v>
                </c:pt>
                <c:pt idx="7">
                  <c:v>52.4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Examinees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72.400000000000006</c:v>
                </c:pt>
                <c:pt idx="1">
                  <c:v>0</c:v>
                </c:pt>
                <c:pt idx="2">
                  <c:v>66.099999999999994</c:v>
                </c:pt>
                <c:pt idx="3">
                  <c:v>74.099999999999994</c:v>
                </c:pt>
                <c:pt idx="4">
                  <c:v>0</c:v>
                </c:pt>
                <c:pt idx="5">
                  <c:v>72.7</c:v>
                </c:pt>
                <c:pt idx="6">
                  <c:v>0</c:v>
                </c:pt>
                <c:pt idx="7">
                  <c:v>63.6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012416"/>
        <c:axId val="36013952"/>
      </c:barChart>
      <c:catAx>
        <c:axId val="36012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13952"/>
        <c:crosses val="autoZero"/>
        <c:auto val="1"/>
        <c:lblAlgn val="ctr"/>
        <c:lblOffset val="100"/>
        <c:noMultiLvlLbl val="0"/>
      </c:catAx>
      <c:valAx>
        <c:axId val="36013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0124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2010 %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Eng Lang Arts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79</c:v>
                </c:pt>
                <c:pt idx="1">
                  <c:v>59</c:v>
                </c:pt>
                <c:pt idx="2">
                  <c:v>68</c:v>
                </c:pt>
                <c:pt idx="3">
                  <c:v>87</c:v>
                </c:pt>
                <c:pt idx="4">
                  <c:v>0</c:v>
                </c:pt>
                <c:pt idx="5">
                  <c:v>77</c:v>
                </c:pt>
                <c:pt idx="6">
                  <c:v>0</c:v>
                </c:pt>
                <c:pt idx="7">
                  <c:v>70</c:v>
                </c:pt>
                <c:pt idx="8">
                  <c:v>38</c:v>
                </c:pt>
                <c:pt idx="9">
                  <c:v>54</c:v>
                </c:pt>
                <c:pt idx="10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Mathematics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88</c:v>
                </c:pt>
                <c:pt idx="1">
                  <c:v>61</c:v>
                </c:pt>
                <c:pt idx="2">
                  <c:v>79</c:v>
                </c:pt>
                <c:pt idx="3">
                  <c:v>94</c:v>
                </c:pt>
                <c:pt idx="4">
                  <c:v>0</c:v>
                </c:pt>
                <c:pt idx="5">
                  <c:v>99</c:v>
                </c:pt>
                <c:pt idx="6">
                  <c:v>0</c:v>
                </c:pt>
                <c:pt idx="7">
                  <c:v>90</c:v>
                </c:pt>
                <c:pt idx="8">
                  <c:v>24</c:v>
                </c:pt>
                <c:pt idx="9">
                  <c:v>74</c:v>
                </c:pt>
                <c:pt idx="10">
                  <c:v>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332288"/>
        <c:axId val="36333824"/>
      </c:barChart>
      <c:catAx>
        <c:axId val="3633228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33824"/>
        <c:crosses val="autoZero"/>
        <c:auto val="1"/>
        <c:lblAlgn val="ctr"/>
        <c:lblOffset val="100"/>
        <c:noMultiLvlLbl val="0"/>
      </c:catAx>
      <c:valAx>
        <c:axId val="36333824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36332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</a:t>
            </a:r>
            <a:r>
              <a:rPr lang="en-US" baseline="0" dirty="0" smtClean="0"/>
              <a:t> H.S. </a:t>
            </a:r>
            <a:r>
              <a:rPr lang="en-US" dirty="0" smtClean="0"/>
              <a:t>Class of 2010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Eng Lang Arts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2345679012345678E-2"/>
                  <c:y val="2.8060326608944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5432098765432098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78</c:v>
                </c:pt>
                <c:pt idx="1">
                  <c:v>48</c:v>
                </c:pt>
                <c:pt idx="2">
                  <c:v>65</c:v>
                </c:pt>
                <c:pt idx="3">
                  <c:v>86</c:v>
                </c:pt>
                <c:pt idx="4">
                  <c:v>0</c:v>
                </c:pt>
                <c:pt idx="5">
                  <c:v>67</c:v>
                </c:pt>
                <c:pt idx="6">
                  <c:v>0</c:v>
                </c:pt>
                <c:pt idx="7">
                  <c:v>80</c:v>
                </c:pt>
                <c:pt idx="8">
                  <c:v>38</c:v>
                </c:pt>
                <c:pt idx="9">
                  <c:v>53</c:v>
                </c:pt>
                <c:pt idx="10">
                  <c:v>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Mathematics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86</c:v>
                </c:pt>
                <c:pt idx="1">
                  <c:v>58</c:v>
                </c:pt>
                <c:pt idx="2">
                  <c:v>69</c:v>
                </c:pt>
                <c:pt idx="3">
                  <c:v>94</c:v>
                </c:pt>
                <c:pt idx="4">
                  <c:v>0</c:v>
                </c:pt>
                <c:pt idx="5">
                  <c:v>79</c:v>
                </c:pt>
                <c:pt idx="6">
                  <c:v>0</c:v>
                </c:pt>
                <c:pt idx="7">
                  <c:v>80</c:v>
                </c:pt>
                <c:pt idx="8">
                  <c:v>46</c:v>
                </c:pt>
                <c:pt idx="9">
                  <c:v>73</c:v>
                </c:pt>
                <c:pt idx="10">
                  <c:v>67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Both Subjects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753086419753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31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69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59362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9.2592592592592587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</c:v>
                </c:pt>
                <c:pt idx="1">
                  <c:v>Af Am</c:v>
                </c:pt>
                <c:pt idx="2">
                  <c:v>Hisp</c:v>
                </c:pt>
                <c:pt idx="3">
                  <c:v>White</c:v>
                </c:pt>
                <c:pt idx="4">
                  <c:v>Am Ind</c:v>
                </c:pt>
                <c:pt idx="5">
                  <c:v>Asian</c:v>
                </c:pt>
                <c:pt idx="6">
                  <c:v>Pac Isd</c:v>
                </c:pt>
                <c:pt idx="7">
                  <c:v>Two or More </c:v>
                </c:pt>
                <c:pt idx="8">
                  <c:v>Sp Ed</c:v>
                </c:pt>
                <c:pt idx="9">
                  <c:v>Eco Dis</c:v>
                </c:pt>
                <c:pt idx="10">
                  <c:v>LEP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73</c:v>
                </c:pt>
                <c:pt idx="1">
                  <c:v>31</c:v>
                </c:pt>
                <c:pt idx="2">
                  <c:v>52</c:v>
                </c:pt>
                <c:pt idx="3">
                  <c:v>85</c:v>
                </c:pt>
                <c:pt idx="4">
                  <c:v>0</c:v>
                </c:pt>
                <c:pt idx="5">
                  <c:v>63</c:v>
                </c:pt>
                <c:pt idx="6">
                  <c:v>0</c:v>
                </c:pt>
                <c:pt idx="7">
                  <c:v>60</c:v>
                </c:pt>
                <c:pt idx="8">
                  <c:v>15</c:v>
                </c:pt>
                <c:pt idx="9">
                  <c:v>42</c:v>
                </c:pt>
                <c:pt idx="10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637824"/>
        <c:axId val="6651904"/>
      </c:barChart>
      <c:catAx>
        <c:axId val="6637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6651904"/>
        <c:crosses val="autoZero"/>
        <c:auto val="1"/>
        <c:lblAlgn val="ctr"/>
        <c:lblOffset val="100"/>
        <c:noMultiLvlLbl val="0"/>
      </c:catAx>
      <c:valAx>
        <c:axId val="6651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6378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2011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ACC</c:v>
                </c:pt>
                <c:pt idx="1">
                  <c:v>UT Austin</c:v>
                </c:pt>
                <c:pt idx="2">
                  <c:v>Tx St</c:v>
                </c:pt>
                <c:pt idx="3">
                  <c:v>UT San Ant</c:v>
                </c:pt>
                <c:pt idx="4">
                  <c:v>Tx A&amp;M</c:v>
                </c:pt>
                <c:pt idx="5">
                  <c:v>Tx Tech</c:v>
                </c:pt>
                <c:pt idx="6">
                  <c:v>Blinn</c:v>
                </c:pt>
                <c:pt idx="7">
                  <c:v>TCU</c:v>
                </c:pt>
                <c:pt idx="8">
                  <c:v>Other 4-yr</c:v>
                </c:pt>
                <c:pt idx="9">
                  <c:v>Other 2-yr</c:v>
                </c:pt>
                <c:pt idx="10">
                  <c:v>Not Trackable</c:v>
                </c:pt>
                <c:pt idx="11">
                  <c:v>Not Found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89</c:v>
                </c:pt>
                <c:pt idx="1">
                  <c:v>38</c:v>
                </c:pt>
                <c:pt idx="2">
                  <c:v>34</c:v>
                </c:pt>
                <c:pt idx="3">
                  <c:v>31</c:v>
                </c:pt>
                <c:pt idx="4">
                  <c:v>21</c:v>
                </c:pt>
                <c:pt idx="5">
                  <c:v>16</c:v>
                </c:pt>
                <c:pt idx="6">
                  <c:v>14</c:v>
                </c:pt>
                <c:pt idx="7">
                  <c:v>5</c:v>
                </c:pt>
                <c:pt idx="8">
                  <c:v>36</c:v>
                </c:pt>
                <c:pt idx="9">
                  <c:v>6</c:v>
                </c:pt>
                <c:pt idx="10">
                  <c:v>29</c:v>
                </c:pt>
                <c:pt idx="11">
                  <c:v>162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722688"/>
        <c:axId val="6724224"/>
      </c:barChart>
      <c:catAx>
        <c:axId val="6722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6724224"/>
        <c:crosses val="autoZero"/>
        <c:auto val="1"/>
        <c:lblAlgn val="ctr"/>
        <c:lblOffset val="100"/>
        <c:noMultiLvlLbl val="0"/>
      </c:catAx>
      <c:valAx>
        <c:axId val="6724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7226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Anderson H.S. Percentage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4-yr Public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6.2068965517241379</c:v>
                </c:pt>
                <c:pt idx="1">
                  <c:v>8.9655172413793096</c:v>
                </c:pt>
                <c:pt idx="2">
                  <c:v>15.862068965517242</c:v>
                </c:pt>
                <c:pt idx="3">
                  <c:v>29.655172413793103</c:v>
                </c:pt>
                <c:pt idx="4">
                  <c:v>38.620689655172413</c:v>
                </c:pt>
                <c:pt idx="5">
                  <c:v>0.68965517241379315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2-yr Public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 2</c:v>
                </c:pt>
                <c:pt idx="1">
                  <c:v>2.0 - 2.49</c:v>
                </c:pt>
                <c:pt idx="2">
                  <c:v>2.50 - 2.99</c:v>
                </c:pt>
                <c:pt idx="3">
                  <c:v>3.0 - 3.49</c:v>
                </c:pt>
                <c:pt idx="4">
                  <c:v>&gt; 3.5</c:v>
                </c:pt>
                <c:pt idx="5">
                  <c:v>Unk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20.588235294117645</c:v>
                </c:pt>
                <c:pt idx="1">
                  <c:v>19.852941176470587</c:v>
                </c:pt>
                <c:pt idx="2">
                  <c:v>11.76470588235294</c:v>
                </c:pt>
                <c:pt idx="3">
                  <c:v>26.47058823529412</c:v>
                </c:pt>
                <c:pt idx="4">
                  <c:v>13.23529411764706</c:v>
                </c:pt>
                <c:pt idx="5">
                  <c:v>8.0882352941176467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652544"/>
        <c:axId val="36654080"/>
      </c:barChart>
      <c:catAx>
        <c:axId val="36652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654080"/>
        <c:crosses val="autoZero"/>
        <c:auto val="1"/>
        <c:lblAlgn val="ctr"/>
        <c:lblOffset val="100"/>
        <c:noMultiLvlLbl val="0"/>
      </c:catAx>
      <c:valAx>
        <c:axId val="36654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6525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2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5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5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9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5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2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8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6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6735F-7959-43AB-BFC0-C5854656F9A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3B6FA-E370-4703-A8A2-8A954902C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0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Enrollment By Grade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716958"/>
              </p:ext>
            </p:extLst>
          </p:nvPr>
        </p:nvGraphicFramePr>
        <p:xfrm>
          <a:off x="457200" y="1600201"/>
          <a:ext cx="822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5023338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Graduating Class size 458</a:t>
            </a:r>
          </a:p>
          <a:p>
            <a:pPr algn="ctr"/>
            <a:r>
              <a:rPr lang="en-US" i="1" dirty="0" smtClean="0"/>
              <a:t>(396 Recommended H.S</a:t>
            </a:r>
            <a:r>
              <a:rPr lang="en-US" i="1" dirty="0"/>
              <a:t>.</a:t>
            </a:r>
            <a:r>
              <a:rPr lang="en-US" i="1" dirty="0" smtClean="0"/>
              <a:t> Program </a:t>
            </a:r>
            <a:r>
              <a:rPr lang="en-US" i="1" dirty="0" smtClean="0">
                <a:latin typeface="Calibri"/>
                <a:cs typeface="Calibri"/>
              </a:rPr>
              <a:t>◦</a:t>
            </a:r>
            <a:r>
              <a:rPr lang="en-US" i="1" dirty="0" smtClean="0"/>
              <a:t> 62 Minimum H.S. Program)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416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 Education Enrollment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6553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2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Graduation/Completion Numbers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174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72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Dual Credit Enrollment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631150"/>
              </p:ext>
            </p:extLst>
          </p:nvPr>
        </p:nvGraphicFramePr>
        <p:xfrm>
          <a:off x="457200" y="1600201"/>
          <a:ext cx="8229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019800"/>
            <a:ext cx="822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(Dual </a:t>
            </a:r>
            <a:r>
              <a:rPr lang="en-US" i="1" dirty="0"/>
              <a:t>SCH Per Dual </a:t>
            </a:r>
            <a:r>
              <a:rPr lang="en-US" i="1" dirty="0" smtClean="0"/>
              <a:t>Student is 4.26)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586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Participation Data in Developmental Education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105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5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Migrant Student Data After Their Transfer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718339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6052066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total Graduates  total Non-Graduates  total Core Curriculum Completers)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Academic Performance of </a:t>
            </a:r>
            <a:r>
              <a:rPr lang="en-US" sz="3200" dirty="0" smtClean="0"/>
              <a:t>Transfer Students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224862"/>
              </p:ext>
            </p:extLst>
          </p:nvPr>
        </p:nvGraphicFramePr>
        <p:xfrm>
          <a:off x="457200" y="1219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6019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(652 total </a:t>
            </a:r>
            <a:r>
              <a:rPr lang="en-US" i="1" dirty="0"/>
              <a:t>D</a:t>
            </a:r>
            <a:r>
              <a:rPr lang="en-US" i="1" dirty="0" smtClean="0"/>
              <a:t>evelopmental students </a:t>
            </a:r>
            <a:r>
              <a:rPr lang="en-US" i="1" dirty="0" smtClean="0">
                <a:latin typeface="Calibri"/>
                <a:cs typeface="Calibri"/>
              </a:rPr>
              <a:t>◦ </a:t>
            </a:r>
            <a:r>
              <a:rPr lang="en-US" i="1" dirty="0" smtClean="0"/>
              <a:t>896 total No Developmental students)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3250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Academic Performance of </a:t>
            </a:r>
            <a:r>
              <a:rPr lang="en-US" sz="3200" dirty="0" smtClean="0"/>
              <a:t>Transfer Students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661497"/>
              </p:ext>
            </p:extLst>
          </p:nvPr>
        </p:nvGraphicFramePr>
        <p:xfrm>
          <a:off x="457200" y="1219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6096000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(116 </a:t>
            </a:r>
            <a:r>
              <a:rPr lang="en-US" i="1" dirty="0"/>
              <a:t>t</a:t>
            </a:r>
            <a:r>
              <a:rPr lang="en-US" i="1" dirty="0" smtClean="0"/>
              <a:t>otal students earned AA </a:t>
            </a:r>
            <a:r>
              <a:rPr lang="en-US" i="1" dirty="0" smtClean="0">
                <a:latin typeface="Calibri"/>
                <a:cs typeface="Calibri"/>
              </a:rPr>
              <a:t>◦ </a:t>
            </a:r>
            <a:r>
              <a:rPr lang="en-US" i="1" dirty="0" smtClean="0"/>
              <a:t>53 total students earned TA)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418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6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Academic Performance of </a:t>
            </a:r>
            <a:r>
              <a:rPr lang="en-US" sz="3200" dirty="0" smtClean="0"/>
              <a:t>Transfer Students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813334"/>
              </p:ext>
            </p:extLst>
          </p:nvPr>
        </p:nvGraphicFramePr>
        <p:xfrm>
          <a:off x="457200" y="1219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019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272 Total </a:t>
            </a:r>
            <a:r>
              <a:rPr lang="en-US" dirty="0"/>
              <a:t>S</a:t>
            </a:r>
            <a:r>
              <a:rPr lang="en-US" dirty="0" smtClean="0"/>
              <a:t>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 Distribution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4844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8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Percent of Students Who Transferred to a Four-year </a:t>
            </a:r>
            <a:r>
              <a:rPr lang="en-US" sz="3200" dirty="0" smtClean="0"/>
              <a:t>Institution </a:t>
            </a:r>
            <a:r>
              <a:rPr lang="en-US" sz="3200" dirty="0"/>
              <a:t>with Less Than 30 SCH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0120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40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Descriptors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9238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15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Advanced Placement Dual Enrollment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733076"/>
              </p:ext>
            </p:extLst>
          </p:nvPr>
        </p:nvGraphicFramePr>
        <p:xfrm>
          <a:off x="0" y="16002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5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AP/IB Percentages Tested and Examinees who Met Criteria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4752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Success Initiative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1955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College </a:t>
            </a:r>
            <a:r>
              <a:rPr lang="en-US" sz="3600" dirty="0"/>
              <a:t>Ready Graduates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2858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398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Graduates Attend College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286578"/>
              </p:ext>
            </p:extLst>
          </p:nvPr>
        </p:nvGraphicFramePr>
        <p:xfrm>
          <a:off x="457200" y="1600201"/>
          <a:ext cx="822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324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(481 Total Anderson H.S. Graduates)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419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Education 1</a:t>
            </a:r>
            <a:r>
              <a:rPr lang="en-US" baseline="30000" dirty="0" smtClean="0"/>
              <a:t>st</a:t>
            </a:r>
            <a:r>
              <a:rPr lang="en-US" dirty="0" smtClean="0"/>
              <a:t> Year GPAs of H.S. Graduates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281561"/>
              </p:ext>
            </p:extLst>
          </p:nvPr>
        </p:nvGraphicFramePr>
        <p:xfrm>
          <a:off x="304800" y="1295400"/>
          <a:ext cx="822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25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254</Words>
  <Application>Microsoft Office PowerPoint</Application>
  <PresentationFormat>On-screen Show (4:3)</PresentationFormat>
  <Paragraphs>53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Student Enrollment By Grade</vt:lpstr>
      <vt:lpstr>Ethnic Distribution</vt:lpstr>
      <vt:lpstr>Additional Descriptors</vt:lpstr>
      <vt:lpstr>Advanced Placement Dual Enrollment</vt:lpstr>
      <vt:lpstr>AP/IB Percentages Tested and Examinees who Met Criteria</vt:lpstr>
      <vt:lpstr>Texas Success Initiative</vt:lpstr>
      <vt:lpstr>College Ready Graduates</vt:lpstr>
      <vt:lpstr>Where Graduates Attend College</vt:lpstr>
      <vt:lpstr>Public Education 1st Year GPAs of H.S. Graduates</vt:lpstr>
      <vt:lpstr>Higher Education Enrollment Data</vt:lpstr>
      <vt:lpstr>Graduation/Completion Numbers</vt:lpstr>
      <vt:lpstr>Dual Credit Enrollment</vt:lpstr>
      <vt:lpstr>Participation Data in Developmental Education</vt:lpstr>
      <vt:lpstr>Migrant Student Data After Their Transfer</vt:lpstr>
      <vt:lpstr>Academic Performance of Transfer Students</vt:lpstr>
      <vt:lpstr>Academic Performance of Transfer Students</vt:lpstr>
      <vt:lpstr>PowerPoint Presentation</vt:lpstr>
      <vt:lpstr>PowerPoint Presentation</vt:lpstr>
      <vt:lpstr>Academic Performance of Transfer Students</vt:lpstr>
      <vt:lpstr>PowerPoint Presentation</vt:lpstr>
      <vt:lpstr>PowerPoint Presentation</vt:lpstr>
      <vt:lpstr>Percent of Students Who Transferred to a Four-year Institution with Less Than 30 SCH</vt:lpstr>
      <vt:lpstr>PowerPoint Presentation</vt:lpstr>
    </vt:vector>
  </TitlesOfParts>
  <Company>Region XIII ESC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Region XIII</dc:creator>
  <cp:lastModifiedBy>Quinn, Kerry</cp:lastModifiedBy>
  <cp:revision>35</cp:revision>
  <dcterms:created xsi:type="dcterms:W3CDTF">2012-09-14T20:15:01Z</dcterms:created>
  <dcterms:modified xsi:type="dcterms:W3CDTF">2012-10-04T13:57:34Z</dcterms:modified>
</cp:coreProperties>
</file>