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56" r:id="rId2"/>
    <p:sldId id="287" r:id="rId3"/>
    <p:sldId id="340" r:id="rId4"/>
    <p:sldId id="295" r:id="rId5"/>
    <p:sldId id="341" r:id="rId6"/>
    <p:sldId id="351" r:id="rId7"/>
    <p:sldId id="296" r:id="rId8"/>
    <p:sldId id="342" r:id="rId9"/>
    <p:sldId id="352" r:id="rId10"/>
    <p:sldId id="297" r:id="rId11"/>
    <p:sldId id="343" r:id="rId12"/>
    <p:sldId id="353" r:id="rId13"/>
    <p:sldId id="298" r:id="rId14"/>
    <p:sldId id="344" r:id="rId15"/>
    <p:sldId id="354" r:id="rId16"/>
    <p:sldId id="299" r:id="rId17"/>
    <p:sldId id="346" r:id="rId18"/>
    <p:sldId id="355" r:id="rId19"/>
    <p:sldId id="300" r:id="rId20"/>
    <p:sldId id="347" r:id="rId21"/>
    <p:sldId id="356" r:id="rId22"/>
    <p:sldId id="301" r:id="rId23"/>
    <p:sldId id="348" r:id="rId24"/>
    <p:sldId id="357" r:id="rId25"/>
    <p:sldId id="306" r:id="rId26"/>
    <p:sldId id="349" r:id="rId27"/>
    <p:sldId id="358" r:id="rId28"/>
    <p:sldId id="350" r:id="rId29"/>
    <p:sldId id="307" r:id="rId30"/>
    <p:sldId id="359" r:id="rId31"/>
    <p:sldId id="302" r:id="rId32"/>
    <p:sldId id="303" r:id="rId33"/>
    <p:sldId id="360" r:id="rId34"/>
    <p:sldId id="304" r:id="rId35"/>
    <p:sldId id="305" r:id="rId36"/>
    <p:sldId id="325" r:id="rId37"/>
    <p:sldId id="361" r:id="rId38"/>
    <p:sldId id="362" r:id="rId39"/>
    <p:sldId id="329" r:id="rId40"/>
    <p:sldId id="363" r:id="rId41"/>
    <p:sldId id="327" r:id="rId42"/>
    <p:sldId id="364" r:id="rId43"/>
    <p:sldId id="331" r:id="rId44"/>
    <p:sldId id="332" r:id="rId45"/>
    <p:sldId id="333" r:id="rId46"/>
    <p:sldId id="334" r:id="rId47"/>
    <p:sldId id="310" r:id="rId48"/>
    <p:sldId id="311" r:id="rId49"/>
    <p:sldId id="365" r:id="rId50"/>
    <p:sldId id="312" r:id="rId51"/>
    <p:sldId id="277" r:id="rId52"/>
    <p:sldId id="338" r:id="rId53"/>
    <p:sldId id="339" r:id="rId5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3829" autoAdjust="0"/>
  </p:normalViewPr>
  <p:slideViewPr>
    <p:cSldViewPr>
      <p:cViewPr>
        <p:scale>
          <a:sx n="69" d="100"/>
          <a:sy n="69" d="100"/>
        </p:scale>
        <p:origin x="-1284" y="-528"/>
      </p:cViewPr>
      <p:guideLst>
        <p:guide orient="horz" pos="2160"/>
        <p:guide pos="2880"/>
      </p:guideLst>
    </p:cSldViewPr>
  </p:slideViewPr>
  <p:notesTextViewPr>
    <p:cViewPr>
      <p:scale>
        <a:sx n="1" d="1"/>
        <a:sy n="1" d="1"/>
      </p:scale>
      <p:origin x="0" y="0"/>
    </p:cViewPr>
  </p:notesTextViewPr>
  <p:notesViewPr>
    <p:cSldViewPr>
      <p:cViewPr varScale="1">
        <p:scale>
          <a:sx n="92" d="100"/>
          <a:sy n="92" d="100"/>
        </p:scale>
        <p:origin x="-378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42BB016-F610-47A4-855D-230C94FBA4DF}" type="datetimeFigureOut">
              <a:rPr lang="en-US" smtClean="0"/>
              <a:pPr/>
              <a:t>10/8/2012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B11F218-0CC6-476B-A08C-AE357EEFF51F}" type="slidenum">
              <a:rPr lang="en-US" smtClean="0"/>
              <a:pPr/>
              <a:t>‹#›</a:t>
            </a:fld>
            <a:endParaRPr lang="en-US" dirty="0"/>
          </a:p>
        </p:txBody>
      </p:sp>
    </p:spTree>
    <p:extLst>
      <p:ext uri="{BB962C8B-B14F-4D97-AF65-F5344CB8AC3E}">
        <p14:creationId xmlns:p14="http://schemas.microsoft.com/office/powerpoint/2010/main" val="1685427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E4D0017-E612-48AF-A0E3-060BA9B1D2AD}" type="datetimeFigureOut">
              <a:rPr lang="en-US" smtClean="0"/>
              <a:pPr/>
              <a:t>10/8/2012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FD73E1-0721-4669-AC5B-60F8F24E777C}" type="slidenum">
              <a:rPr lang="en-US" smtClean="0"/>
              <a:pPr/>
              <a:t>‹#›</a:t>
            </a:fld>
            <a:endParaRPr lang="en-US" dirty="0"/>
          </a:p>
        </p:txBody>
      </p:sp>
    </p:spTree>
    <p:extLst>
      <p:ext uri="{BB962C8B-B14F-4D97-AF65-F5344CB8AC3E}">
        <p14:creationId xmlns:p14="http://schemas.microsoft.com/office/powerpoint/2010/main" val="184600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txhighereddata.org/reports/performance/deved/"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txhighereddata.org/reports/performance/deved/"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are added.</a:t>
            </a:r>
            <a:endParaRPr lang="en-US" dirty="0"/>
          </a:p>
        </p:txBody>
      </p:sp>
      <p:sp>
        <p:nvSpPr>
          <p:cNvPr id="4" name="Slide Number Placeholder 3"/>
          <p:cNvSpPr>
            <a:spLocks noGrp="1"/>
          </p:cNvSpPr>
          <p:nvPr>
            <p:ph type="sldNum" sz="quarter" idx="10"/>
          </p:nvPr>
        </p:nvSpPr>
        <p:spPr/>
        <p:txBody>
          <a:bodyPr/>
          <a:lstStyle/>
          <a:p>
            <a:fld id="{F4FD73E1-0721-4669-AC5B-60F8F24E777C}" type="slidenum">
              <a:rPr lang="en-US" smtClean="0"/>
              <a:pPr/>
              <a:t>1</a:t>
            </a:fld>
            <a:endParaRPr lang="en-US" dirty="0"/>
          </a:p>
        </p:txBody>
      </p:sp>
    </p:spTree>
    <p:extLst>
      <p:ext uri="{BB962C8B-B14F-4D97-AF65-F5344CB8AC3E}">
        <p14:creationId xmlns:p14="http://schemas.microsoft.com/office/powerpoint/2010/main" val="1381649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Slide 13 Participation Data in Developmental Education.</a:t>
            </a:r>
            <a:r>
              <a:rPr lang="en-US" sz="1200" kern="1200" dirty="0" smtClean="0">
                <a:solidFill>
                  <a:schemeClr val="tx1"/>
                </a:solidFill>
                <a:effectLst/>
                <a:latin typeface="+mn-lt"/>
                <a:ea typeface="+mn-ea"/>
                <a:cs typeface="+mn-cs"/>
              </a:rPr>
              <a:t>  In the Participation section of the Data Resources and Tools, go to </a:t>
            </a:r>
            <a:r>
              <a:rPr lang="en-US" sz="1200" kern="1200" dirty="0" err="1" smtClean="0">
                <a:solidFill>
                  <a:schemeClr val="tx1"/>
                </a:solidFill>
                <a:effectLst/>
                <a:latin typeface="+mn-lt"/>
                <a:ea typeface="+mn-ea"/>
                <a:cs typeface="+mn-cs"/>
              </a:rPr>
              <a:t>Dev</a:t>
            </a:r>
            <a:r>
              <a:rPr lang="en-US" sz="1200" kern="1200" dirty="0" smtClean="0">
                <a:solidFill>
                  <a:schemeClr val="tx1"/>
                </a:solidFill>
                <a:effectLst/>
                <a:latin typeface="+mn-lt"/>
                <a:ea typeface="+mn-ea"/>
                <a:cs typeface="+mn-cs"/>
              </a:rPr>
              <a:t> Ed Data. </a:t>
            </a:r>
            <a:r>
              <a:rPr lang="en-US" sz="1200" u="sng" kern="1200" dirty="0" smtClean="0">
                <a:solidFill>
                  <a:schemeClr val="tx1"/>
                </a:solidFill>
                <a:effectLst/>
                <a:latin typeface="+mn-lt"/>
                <a:ea typeface="+mn-ea"/>
                <a:cs typeface="+mn-cs"/>
                <a:hlinkClick r:id="rId3"/>
              </a:rPr>
              <a:t>http://www.txhighereddata.org/reports/performance/deved/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Select your 2-year and 4-year institutions to get reports, all based on data collected for one cohort.  The slide uses data tracked for 2 years, not 1.  The Number of FTIC Students is reported at the top.  The FTIC Students Not Needing Developmental Education are the ones who “Met state standards in all areas” on page 2 of the report.  The percentages that appear on the top table are from columns 5, “Percent Attempting College-Level Course,” and Column 7, “College-Level Course Completion (Grade A, B, C) (Percent of Those Attempting College Level.”  </a:t>
            </a:r>
          </a:p>
          <a:p>
            <a:r>
              <a:rPr lang="en-US" sz="1200" kern="1200" dirty="0" smtClean="0">
                <a:solidFill>
                  <a:schemeClr val="tx1"/>
                </a:solidFill>
                <a:effectLst/>
                <a:latin typeface="+mn-lt"/>
                <a:ea typeface="+mn-ea"/>
                <a:cs typeface="+mn-cs"/>
              </a:rPr>
              <a:t>In the lower table, the data reported are from the section on Page 2 under “Met state standards in at least one area.”  For each area, math, reading, and writing, select the number of students who were Requiring DE and then the percentage of those who Attempted College-Level Course (Column 5) and who achieved College-Level Course Completion (Column 7).</a:t>
            </a:r>
          </a:p>
          <a:p>
            <a:endParaRPr lang="en-US" dirty="0"/>
          </a:p>
        </p:txBody>
      </p:sp>
      <p:sp>
        <p:nvSpPr>
          <p:cNvPr id="4" name="Slide Number Placeholder 3"/>
          <p:cNvSpPr>
            <a:spLocks noGrp="1"/>
          </p:cNvSpPr>
          <p:nvPr>
            <p:ph type="sldNum" sz="quarter" idx="10"/>
          </p:nvPr>
        </p:nvSpPr>
        <p:spPr/>
        <p:txBody>
          <a:bodyPr/>
          <a:lstStyle/>
          <a:p>
            <a:fld id="{F4FD73E1-0721-4669-AC5B-60F8F24E777C}" type="slidenum">
              <a:rPr lang="en-US" smtClean="0"/>
              <a:pPr/>
              <a:t>35</a:t>
            </a:fld>
            <a:endParaRPr lang="en-US" dirty="0"/>
          </a:p>
        </p:txBody>
      </p:sp>
    </p:spTree>
    <p:extLst>
      <p:ext uri="{BB962C8B-B14F-4D97-AF65-F5344CB8AC3E}">
        <p14:creationId xmlns:p14="http://schemas.microsoft.com/office/powerpoint/2010/main" val="3818795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Slide 13 Participation Data in Developmental Education.</a:t>
            </a:r>
            <a:r>
              <a:rPr lang="en-US" sz="1200" kern="1200" dirty="0" smtClean="0">
                <a:solidFill>
                  <a:schemeClr val="tx1"/>
                </a:solidFill>
                <a:effectLst/>
                <a:latin typeface="+mn-lt"/>
                <a:ea typeface="+mn-ea"/>
                <a:cs typeface="+mn-cs"/>
              </a:rPr>
              <a:t>  In the Participation section of the Data Resources and Tools, go to </a:t>
            </a:r>
            <a:r>
              <a:rPr lang="en-US" sz="1200" kern="1200" dirty="0" err="1" smtClean="0">
                <a:solidFill>
                  <a:schemeClr val="tx1"/>
                </a:solidFill>
                <a:effectLst/>
                <a:latin typeface="+mn-lt"/>
                <a:ea typeface="+mn-ea"/>
                <a:cs typeface="+mn-cs"/>
              </a:rPr>
              <a:t>Dev</a:t>
            </a:r>
            <a:r>
              <a:rPr lang="en-US" sz="1200" kern="1200" dirty="0" smtClean="0">
                <a:solidFill>
                  <a:schemeClr val="tx1"/>
                </a:solidFill>
                <a:effectLst/>
                <a:latin typeface="+mn-lt"/>
                <a:ea typeface="+mn-ea"/>
                <a:cs typeface="+mn-cs"/>
              </a:rPr>
              <a:t> Ed Data. </a:t>
            </a:r>
            <a:r>
              <a:rPr lang="en-US" sz="1200" u="sng" kern="1200" dirty="0" smtClean="0">
                <a:solidFill>
                  <a:schemeClr val="tx1"/>
                </a:solidFill>
                <a:effectLst/>
                <a:latin typeface="+mn-lt"/>
                <a:ea typeface="+mn-ea"/>
                <a:cs typeface="+mn-cs"/>
                <a:hlinkClick r:id="rId3"/>
              </a:rPr>
              <a:t>http://www.txhighereddata.org/reports/performance/deved/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Select your 2-year and 4-year institutions to get reports, all based on data collected for one cohort.  The slide uses data tracked for 2 years, not 1.  The Number of FTIC Students is reported at the top.  The FTIC Students Not Needing Developmental Education are the ones who “Met state standards in all areas” on page 2 of the report.  The percentages that appear on the top table are from columns 5, “Percent Attempting College-Level Course,” and Column 7, “College-Level Course Completion (Grade A, B, C) (Percent of Those Attempting College Level.”  </a:t>
            </a:r>
          </a:p>
          <a:p>
            <a:r>
              <a:rPr lang="en-US" sz="1200" kern="1200" dirty="0" smtClean="0">
                <a:solidFill>
                  <a:schemeClr val="tx1"/>
                </a:solidFill>
                <a:effectLst/>
                <a:latin typeface="+mn-lt"/>
                <a:ea typeface="+mn-ea"/>
                <a:cs typeface="+mn-cs"/>
              </a:rPr>
              <a:t>In the lower table, the data reported are from the section on Page 2 under “Met state standards in at least one area.”  For each area, math, reading, and writing, select the number of students who were Requiring DE and then the percentage of those who Attempted College-Level Course (Column 5) and who achieved College-Level Course Completion (Column 7).</a:t>
            </a:r>
          </a:p>
          <a:p>
            <a:endParaRPr lang="en-US" dirty="0"/>
          </a:p>
        </p:txBody>
      </p:sp>
      <p:sp>
        <p:nvSpPr>
          <p:cNvPr id="4" name="Slide Number Placeholder 3"/>
          <p:cNvSpPr>
            <a:spLocks noGrp="1"/>
          </p:cNvSpPr>
          <p:nvPr>
            <p:ph type="sldNum" sz="quarter" idx="10"/>
          </p:nvPr>
        </p:nvSpPr>
        <p:spPr/>
        <p:txBody>
          <a:bodyPr/>
          <a:lstStyle/>
          <a:p>
            <a:fld id="{F4FD73E1-0721-4669-AC5B-60F8F24E777C}" type="slidenum">
              <a:rPr lang="en-US" smtClean="0"/>
              <a:pPr/>
              <a:t>37</a:t>
            </a:fld>
            <a:endParaRPr lang="en-US" dirty="0"/>
          </a:p>
        </p:txBody>
      </p:sp>
    </p:spTree>
    <p:extLst>
      <p:ext uri="{BB962C8B-B14F-4D97-AF65-F5344CB8AC3E}">
        <p14:creationId xmlns:p14="http://schemas.microsoft.com/office/powerpoint/2010/main" val="3818795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6300" y="1752600"/>
            <a:ext cx="7391400" cy="3630482"/>
          </a:xfrm>
          <a:prstGeom prst="rect">
            <a:avLst/>
          </a:prstGeom>
        </p:spPr>
      </p:pic>
      <p:sp>
        <p:nvSpPr>
          <p:cNvPr id="2" name="Title 1"/>
          <p:cNvSpPr>
            <a:spLocks noGrp="1"/>
          </p:cNvSpPr>
          <p:nvPr>
            <p:ph type="ctrTitle"/>
          </p:nvPr>
        </p:nvSpPr>
        <p:spPr>
          <a:xfrm>
            <a:off x="685800" y="838201"/>
            <a:ext cx="7772400" cy="1371600"/>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44196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16191645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838887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145666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966469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26291994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3109878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91167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2756972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Date Placeholder 1"/>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139146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185437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C41A4-7F32-41DB-B2A0-E22C118FE1C2}" type="datetimeFigureOut">
              <a:rPr lang="en-US" smtClean="0"/>
              <a:pPr/>
              <a:t>10/8/2012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306833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C41A4-7F32-41DB-B2A0-E22C118FE1C2}" type="datetimeFigureOut">
              <a:rPr lang="en-US" smtClean="0"/>
              <a:pPr/>
              <a:t>10/8/2012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E7652-D6EE-451D-85FD-490AC93DEA2B}" type="slidenum">
              <a:rPr lang="en-US" smtClean="0"/>
              <a:pPr/>
              <a:t>‹#›</a:t>
            </a:fld>
            <a:endParaRPr lang="en-US" dirty="0"/>
          </a:p>
        </p:txBody>
      </p:sp>
    </p:spTree>
    <p:extLst>
      <p:ext uri="{BB962C8B-B14F-4D97-AF65-F5344CB8AC3E}">
        <p14:creationId xmlns:p14="http://schemas.microsoft.com/office/powerpoint/2010/main" val="266433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mailto:mary.harris@unt.edu" TargetMode="External"/><Relationship Id="rId2" Type="http://schemas.openxmlformats.org/officeDocument/2006/relationships/hyperlink" Target="https://www.centerforcollegereadiness.org/" TargetMode="Externa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7772400" cy="1371600"/>
          </a:xfrm>
        </p:spPr>
        <p:txBody>
          <a:bodyPr>
            <a:normAutofit fontScale="90000"/>
          </a:bodyPr>
          <a:lstStyle/>
          <a:p>
            <a:r>
              <a:rPr lang="en-US" dirty="0" smtClean="0"/>
              <a:t> Data for </a:t>
            </a:r>
            <a:br>
              <a:rPr lang="en-US" dirty="0" smtClean="0"/>
            </a:br>
            <a:r>
              <a:rPr lang="en-US" dirty="0" smtClean="0"/>
              <a:t>Vertical Alignment Partners</a:t>
            </a:r>
            <a:br>
              <a:rPr lang="en-US" dirty="0" smtClean="0"/>
            </a:br>
            <a:r>
              <a:rPr lang="en-US" sz="2200" dirty="0" smtClean="0"/>
              <a:t>Region 6, Sam Houston State University &amp; Lone Star College</a:t>
            </a:r>
            <a:endParaRPr lang="en-US" sz="2200" dirty="0"/>
          </a:p>
        </p:txBody>
      </p:sp>
      <p:sp>
        <p:nvSpPr>
          <p:cNvPr id="3" name="Subtitle 2"/>
          <p:cNvSpPr>
            <a:spLocks noGrp="1"/>
          </p:cNvSpPr>
          <p:nvPr>
            <p:ph type="subTitle" idx="1"/>
          </p:nvPr>
        </p:nvSpPr>
        <p:spPr>
          <a:xfrm>
            <a:off x="6629400" y="4648200"/>
            <a:ext cx="2133600" cy="990600"/>
          </a:xfrm>
        </p:spPr>
        <p:txBody>
          <a:bodyPr>
            <a:normAutofit fontScale="47500" lnSpcReduction="20000"/>
          </a:bodyPr>
          <a:lstStyle/>
          <a:p>
            <a:r>
              <a:rPr lang="en-US" dirty="0" smtClean="0"/>
              <a:t>All AVATAR artifacts :</a:t>
            </a:r>
          </a:p>
          <a:p>
            <a:r>
              <a:rPr lang="en-US" dirty="0" smtClean="0"/>
              <a:t> </a:t>
            </a:r>
            <a:r>
              <a:rPr lang="en-US" dirty="0"/>
              <a:t>http://www.ntp16.notlb.com/avatar</a:t>
            </a:r>
          </a:p>
          <a:p>
            <a:endParaRPr lang="en-US" dirty="0"/>
          </a:p>
        </p:txBody>
      </p:sp>
    </p:spTree>
    <p:extLst>
      <p:ext uri="{BB962C8B-B14F-4D97-AF65-F5344CB8AC3E}">
        <p14:creationId xmlns:p14="http://schemas.microsoft.com/office/powerpoint/2010/main" val="1634846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Other Descriptors of Student Body in Percentages: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597952490"/>
              </p:ext>
            </p:extLst>
          </p:nvPr>
        </p:nvGraphicFramePr>
        <p:xfrm>
          <a:off x="1447800" y="2286000"/>
          <a:ext cx="4800600" cy="2387600"/>
        </p:xfrm>
        <a:graphic>
          <a:graphicData uri="http://schemas.openxmlformats.org/drawingml/2006/table">
            <a:tbl>
              <a:tblPr firstRow="1" bandRow="1">
                <a:tableStyleId>{5C22544A-7EE6-4342-B048-85BDC9FD1C3A}</a:tableStyleId>
              </a:tblPr>
              <a:tblGrid>
                <a:gridCol w="3200400"/>
                <a:gridCol w="1600200"/>
              </a:tblGrid>
              <a:tr h="533400">
                <a:tc>
                  <a:txBody>
                    <a:bodyPr/>
                    <a:lstStyle/>
                    <a:p>
                      <a:r>
                        <a:rPr lang="en-US" dirty="0" smtClean="0"/>
                        <a:t>Demographic</a:t>
                      </a:r>
                      <a:r>
                        <a:rPr lang="en-US" baseline="0" dirty="0" smtClean="0"/>
                        <a:t>  groups</a:t>
                      </a:r>
                      <a:endParaRPr lang="en-US" dirty="0"/>
                    </a:p>
                  </a:txBody>
                  <a:tcPr/>
                </a:tc>
                <a:tc>
                  <a:txBody>
                    <a:bodyPr/>
                    <a:lstStyle/>
                    <a:p>
                      <a:r>
                        <a:rPr lang="en-US" dirty="0" smtClean="0"/>
                        <a:t>Percentage</a:t>
                      </a:r>
                      <a:endParaRPr lang="en-US" dirty="0"/>
                    </a:p>
                  </a:txBody>
                  <a:tcPr/>
                </a:tc>
              </a:tr>
              <a:tr h="370840">
                <a:tc>
                  <a:txBody>
                    <a:bodyPr/>
                    <a:lstStyle/>
                    <a:p>
                      <a:r>
                        <a:rPr lang="en-US" dirty="0" smtClean="0"/>
                        <a:t>Economically disadvantaged</a:t>
                      </a:r>
                      <a:endParaRPr lang="en-US" dirty="0"/>
                    </a:p>
                  </a:txBody>
                  <a:tcPr/>
                </a:tc>
                <a:tc>
                  <a:txBody>
                    <a:bodyPr/>
                    <a:lstStyle/>
                    <a:p>
                      <a:r>
                        <a:rPr lang="en-US" dirty="0" smtClean="0"/>
                        <a:t>48.5</a:t>
                      </a:r>
                      <a:endParaRPr lang="en-US" dirty="0"/>
                    </a:p>
                  </a:txBody>
                  <a:tcPr/>
                </a:tc>
              </a:tr>
              <a:tr h="370840">
                <a:tc>
                  <a:txBody>
                    <a:bodyPr/>
                    <a:lstStyle/>
                    <a:p>
                      <a:r>
                        <a:rPr lang="en-US" dirty="0" smtClean="0"/>
                        <a:t>Limited English</a:t>
                      </a:r>
                      <a:r>
                        <a:rPr lang="en-US" baseline="0" dirty="0" smtClean="0"/>
                        <a:t> Proficient (LEP)</a:t>
                      </a:r>
                      <a:endParaRPr lang="en-US" dirty="0"/>
                    </a:p>
                  </a:txBody>
                  <a:tcPr/>
                </a:tc>
                <a:tc>
                  <a:txBody>
                    <a:bodyPr/>
                    <a:lstStyle/>
                    <a:p>
                      <a:r>
                        <a:rPr lang="en-US" dirty="0" smtClean="0"/>
                        <a:t>  5.8</a:t>
                      </a:r>
                      <a:endParaRPr lang="en-US" dirty="0"/>
                    </a:p>
                  </a:txBody>
                  <a:tcPr/>
                </a:tc>
              </a:tr>
              <a:tr h="370840">
                <a:tc>
                  <a:txBody>
                    <a:bodyPr/>
                    <a:lstStyle/>
                    <a:p>
                      <a:r>
                        <a:rPr lang="en-US" dirty="0" smtClean="0"/>
                        <a:t>With</a:t>
                      </a:r>
                      <a:r>
                        <a:rPr lang="en-US" baseline="0" dirty="0" smtClean="0"/>
                        <a:t> disciplinary placements</a:t>
                      </a:r>
                      <a:endParaRPr lang="en-US" dirty="0"/>
                    </a:p>
                  </a:txBody>
                  <a:tcPr/>
                </a:tc>
                <a:tc>
                  <a:txBody>
                    <a:bodyPr/>
                    <a:lstStyle/>
                    <a:p>
                      <a:r>
                        <a:rPr lang="en-US" dirty="0" smtClean="0"/>
                        <a:t>  8.3</a:t>
                      </a:r>
                      <a:endParaRPr lang="en-US" dirty="0"/>
                    </a:p>
                  </a:txBody>
                  <a:tcPr/>
                </a:tc>
              </a:tr>
              <a:tr h="370840">
                <a:tc>
                  <a:txBody>
                    <a:bodyPr/>
                    <a:lstStyle/>
                    <a:p>
                      <a:r>
                        <a:rPr lang="en-US" dirty="0" smtClean="0"/>
                        <a:t>At risk*</a:t>
                      </a:r>
                      <a:endParaRPr lang="en-US" dirty="0"/>
                    </a:p>
                  </a:txBody>
                  <a:tcPr/>
                </a:tc>
                <a:tc>
                  <a:txBody>
                    <a:bodyPr/>
                    <a:lstStyle/>
                    <a:p>
                      <a:r>
                        <a:rPr lang="en-US" dirty="0" smtClean="0"/>
                        <a:t>48.7</a:t>
                      </a:r>
                      <a:endParaRPr lang="en-US" dirty="0"/>
                    </a:p>
                  </a:txBody>
                  <a:tcPr/>
                </a:tc>
              </a:tr>
              <a:tr h="370840">
                <a:tc>
                  <a:txBody>
                    <a:bodyPr/>
                    <a:lstStyle/>
                    <a:p>
                      <a:r>
                        <a:rPr lang="en-US" dirty="0" smtClean="0"/>
                        <a:t>Mobility (2009-10)</a:t>
                      </a:r>
                      <a:endParaRPr lang="en-US" dirty="0"/>
                    </a:p>
                  </a:txBody>
                  <a:tcPr/>
                </a:tc>
                <a:tc>
                  <a:txBody>
                    <a:bodyPr/>
                    <a:lstStyle/>
                    <a:p>
                      <a:r>
                        <a:rPr lang="en-US" dirty="0" smtClean="0"/>
                        <a:t>19.9</a:t>
                      </a:r>
                      <a:endParaRPr lang="en-US" dirty="0"/>
                    </a:p>
                  </a:txBody>
                  <a:tcPr/>
                </a:tc>
              </a:tr>
            </a:tbl>
          </a:graphicData>
        </a:graphic>
      </p:graphicFrame>
      <p:sp>
        <p:nvSpPr>
          <p:cNvPr id="5" name="TextBox 4"/>
          <p:cNvSpPr txBox="1"/>
          <p:nvPr/>
        </p:nvSpPr>
        <p:spPr>
          <a:xfrm>
            <a:off x="1524000" y="4876800"/>
            <a:ext cx="5975931" cy="646331"/>
          </a:xfrm>
          <a:prstGeom prst="rect">
            <a:avLst/>
          </a:prstGeom>
          <a:noFill/>
        </p:spPr>
        <p:txBody>
          <a:bodyPr wrap="square" rtlCol="0">
            <a:spAutoFit/>
          </a:bodyPr>
          <a:lstStyle/>
          <a:p>
            <a:r>
              <a:rPr lang="en-US" dirty="0" smtClean="0"/>
              <a:t>*At risk of dropping out of school based on performance and status indicators listed in the AEIS Glossary.</a:t>
            </a:r>
            <a:endParaRPr lang="en-US" dirty="0"/>
          </a:p>
        </p:txBody>
      </p:sp>
    </p:spTree>
    <p:extLst>
      <p:ext uri="{BB962C8B-B14F-4D97-AF65-F5344CB8AC3E}">
        <p14:creationId xmlns:p14="http://schemas.microsoft.com/office/powerpoint/2010/main" val="2973262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Other Descriptors of Student Body in Percentages: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97952490"/>
              </p:ext>
            </p:extLst>
          </p:nvPr>
        </p:nvGraphicFramePr>
        <p:xfrm>
          <a:off x="1447800" y="2286000"/>
          <a:ext cx="5943600" cy="2387600"/>
        </p:xfrm>
        <a:graphic>
          <a:graphicData uri="http://schemas.openxmlformats.org/drawingml/2006/table">
            <a:tbl>
              <a:tblPr firstRow="1" bandRow="1">
                <a:tableStyleId>{5C22544A-7EE6-4342-B048-85BDC9FD1C3A}</a:tableStyleId>
              </a:tblPr>
              <a:tblGrid>
                <a:gridCol w="4114800"/>
                <a:gridCol w="1828800"/>
              </a:tblGrid>
              <a:tr h="533400">
                <a:tc>
                  <a:txBody>
                    <a:bodyPr/>
                    <a:lstStyle/>
                    <a:p>
                      <a:r>
                        <a:rPr lang="en-US" dirty="0" smtClean="0"/>
                        <a:t>Demographic</a:t>
                      </a:r>
                      <a:r>
                        <a:rPr lang="en-US" baseline="0" dirty="0" smtClean="0"/>
                        <a:t>  groups</a:t>
                      </a:r>
                      <a:endParaRPr lang="en-US" dirty="0"/>
                    </a:p>
                  </a:txBody>
                  <a:tcPr/>
                </a:tc>
                <a:tc>
                  <a:txBody>
                    <a:bodyPr/>
                    <a:lstStyle/>
                    <a:p>
                      <a:r>
                        <a:rPr lang="en-US" dirty="0" smtClean="0"/>
                        <a:t>Percentage</a:t>
                      </a:r>
                      <a:endParaRPr lang="en-US" dirty="0"/>
                    </a:p>
                  </a:txBody>
                  <a:tcPr/>
                </a:tc>
              </a:tr>
              <a:tr h="370840">
                <a:tc>
                  <a:txBody>
                    <a:bodyPr/>
                    <a:lstStyle/>
                    <a:p>
                      <a:r>
                        <a:rPr lang="en-US" dirty="0" smtClean="0"/>
                        <a:t>Economically disadvantaged</a:t>
                      </a:r>
                      <a:endParaRPr lang="en-US" dirty="0"/>
                    </a:p>
                  </a:txBody>
                  <a:tcPr/>
                </a:tc>
                <a:tc>
                  <a:txBody>
                    <a:bodyPr/>
                    <a:lstStyle/>
                    <a:p>
                      <a:r>
                        <a:rPr lang="en-US" dirty="0" smtClean="0"/>
                        <a:t>    50.2</a:t>
                      </a:r>
                      <a:endParaRPr lang="en-US" dirty="0"/>
                    </a:p>
                  </a:txBody>
                  <a:tcPr/>
                </a:tc>
              </a:tr>
              <a:tr h="370840">
                <a:tc>
                  <a:txBody>
                    <a:bodyPr/>
                    <a:lstStyle/>
                    <a:p>
                      <a:r>
                        <a:rPr lang="en-US" dirty="0" smtClean="0"/>
                        <a:t>Limited English</a:t>
                      </a:r>
                      <a:r>
                        <a:rPr lang="en-US" baseline="0" dirty="0" smtClean="0"/>
                        <a:t> Proficient (LEP)</a:t>
                      </a:r>
                      <a:endParaRPr lang="en-US" dirty="0"/>
                    </a:p>
                  </a:txBody>
                  <a:tcPr/>
                </a:tc>
                <a:tc>
                  <a:txBody>
                    <a:bodyPr/>
                    <a:lstStyle/>
                    <a:p>
                      <a:r>
                        <a:rPr lang="en-US" dirty="0" smtClean="0"/>
                        <a:t>      6.1</a:t>
                      </a:r>
                      <a:endParaRPr lang="en-US" dirty="0"/>
                    </a:p>
                  </a:txBody>
                  <a:tcPr/>
                </a:tc>
              </a:tr>
              <a:tr h="370840">
                <a:tc>
                  <a:txBody>
                    <a:bodyPr/>
                    <a:lstStyle/>
                    <a:p>
                      <a:r>
                        <a:rPr lang="en-US" dirty="0" smtClean="0"/>
                        <a:t>With</a:t>
                      </a:r>
                      <a:r>
                        <a:rPr lang="en-US" baseline="0" dirty="0" smtClean="0"/>
                        <a:t> disciplinary placements (2009-2010)</a:t>
                      </a:r>
                      <a:endParaRPr lang="en-US" dirty="0"/>
                    </a:p>
                  </a:txBody>
                  <a:tcPr/>
                </a:tc>
                <a:tc>
                  <a:txBody>
                    <a:bodyPr/>
                    <a:lstStyle/>
                    <a:p>
                      <a:r>
                        <a:rPr lang="en-US" dirty="0" smtClean="0"/>
                        <a:t>      1.6</a:t>
                      </a:r>
                      <a:endParaRPr lang="en-US" dirty="0"/>
                    </a:p>
                  </a:txBody>
                  <a:tcPr/>
                </a:tc>
              </a:tr>
              <a:tr h="370840">
                <a:tc>
                  <a:txBody>
                    <a:bodyPr/>
                    <a:lstStyle/>
                    <a:p>
                      <a:r>
                        <a:rPr lang="en-US" dirty="0" smtClean="0"/>
                        <a:t>At risk*</a:t>
                      </a:r>
                      <a:endParaRPr lang="en-US" dirty="0"/>
                    </a:p>
                  </a:txBody>
                  <a:tcPr/>
                </a:tc>
                <a:tc>
                  <a:txBody>
                    <a:bodyPr/>
                    <a:lstStyle/>
                    <a:p>
                      <a:r>
                        <a:rPr lang="en-US" dirty="0" smtClean="0"/>
                        <a:t>    42.3</a:t>
                      </a:r>
                      <a:endParaRPr lang="en-US" dirty="0"/>
                    </a:p>
                  </a:txBody>
                  <a:tcPr/>
                </a:tc>
              </a:tr>
              <a:tr h="370840">
                <a:tc>
                  <a:txBody>
                    <a:bodyPr/>
                    <a:lstStyle/>
                    <a:p>
                      <a:r>
                        <a:rPr lang="en-US" dirty="0" smtClean="0"/>
                        <a:t>Mobility (2009-10)</a:t>
                      </a:r>
                      <a:endParaRPr lang="en-US" dirty="0"/>
                    </a:p>
                  </a:txBody>
                  <a:tcPr/>
                </a:tc>
                <a:tc>
                  <a:txBody>
                    <a:bodyPr/>
                    <a:lstStyle/>
                    <a:p>
                      <a:r>
                        <a:rPr lang="en-US" dirty="0" smtClean="0"/>
                        <a:t>    16.5</a:t>
                      </a:r>
                      <a:endParaRPr lang="en-US" dirty="0"/>
                    </a:p>
                  </a:txBody>
                  <a:tcPr/>
                </a:tc>
              </a:tr>
            </a:tbl>
          </a:graphicData>
        </a:graphic>
      </p:graphicFrame>
      <p:sp>
        <p:nvSpPr>
          <p:cNvPr id="5" name="Rectangle 4"/>
          <p:cNvSpPr/>
          <p:nvPr/>
        </p:nvSpPr>
        <p:spPr>
          <a:xfrm>
            <a:off x="1371600" y="4953000"/>
            <a:ext cx="5486400" cy="646331"/>
          </a:xfrm>
          <a:prstGeom prst="rect">
            <a:avLst/>
          </a:prstGeom>
        </p:spPr>
        <p:txBody>
          <a:bodyPr wrap="square">
            <a:spAutoFit/>
          </a:bodyPr>
          <a:lstStyle/>
          <a:p>
            <a:r>
              <a:rPr lang="en-US" dirty="0" smtClean="0"/>
              <a:t>*At risk of dropping out of school based on performance and status indicators listed in the AEIS Glossary.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Other Descriptors of Student Body in Percentages: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40584925"/>
              </p:ext>
            </p:extLst>
          </p:nvPr>
        </p:nvGraphicFramePr>
        <p:xfrm>
          <a:off x="1447800" y="2286000"/>
          <a:ext cx="5943600" cy="2387600"/>
        </p:xfrm>
        <a:graphic>
          <a:graphicData uri="http://schemas.openxmlformats.org/drawingml/2006/table">
            <a:tbl>
              <a:tblPr firstRow="1" bandRow="1">
                <a:tableStyleId>{5C22544A-7EE6-4342-B048-85BDC9FD1C3A}</a:tableStyleId>
              </a:tblPr>
              <a:tblGrid>
                <a:gridCol w="4114800"/>
                <a:gridCol w="1828800"/>
              </a:tblGrid>
              <a:tr h="533400">
                <a:tc>
                  <a:txBody>
                    <a:bodyPr/>
                    <a:lstStyle/>
                    <a:p>
                      <a:r>
                        <a:rPr lang="en-US" dirty="0" smtClean="0"/>
                        <a:t>Demographic</a:t>
                      </a:r>
                      <a:r>
                        <a:rPr lang="en-US" baseline="0" dirty="0" smtClean="0"/>
                        <a:t>  groups</a:t>
                      </a:r>
                      <a:endParaRPr lang="en-US" dirty="0"/>
                    </a:p>
                  </a:txBody>
                  <a:tcPr/>
                </a:tc>
                <a:tc>
                  <a:txBody>
                    <a:bodyPr/>
                    <a:lstStyle/>
                    <a:p>
                      <a:r>
                        <a:rPr lang="en-US" dirty="0" smtClean="0"/>
                        <a:t>Percentage</a:t>
                      </a:r>
                      <a:endParaRPr lang="en-US" dirty="0"/>
                    </a:p>
                  </a:txBody>
                  <a:tcPr/>
                </a:tc>
              </a:tr>
              <a:tr h="370840">
                <a:tc>
                  <a:txBody>
                    <a:bodyPr/>
                    <a:lstStyle/>
                    <a:p>
                      <a:r>
                        <a:rPr lang="en-US" dirty="0" smtClean="0"/>
                        <a:t>Economically disadvantaged</a:t>
                      </a:r>
                      <a:endParaRPr lang="en-US" dirty="0"/>
                    </a:p>
                  </a:txBody>
                  <a:tcPr/>
                </a:tc>
                <a:tc>
                  <a:txBody>
                    <a:bodyPr/>
                    <a:lstStyle/>
                    <a:p>
                      <a:pPr algn="ctr"/>
                      <a:r>
                        <a:rPr lang="en-US" dirty="0" smtClean="0"/>
                        <a:t>38.7</a:t>
                      </a:r>
                      <a:endParaRPr lang="en-US" dirty="0"/>
                    </a:p>
                  </a:txBody>
                  <a:tcPr/>
                </a:tc>
              </a:tr>
              <a:tr h="370840">
                <a:tc>
                  <a:txBody>
                    <a:bodyPr/>
                    <a:lstStyle/>
                    <a:p>
                      <a:r>
                        <a:rPr lang="en-US" dirty="0" smtClean="0"/>
                        <a:t>Limited English</a:t>
                      </a:r>
                      <a:r>
                        <a:rPr lang="en-US" baseline="0" dirty="0" smtClean="0"/>
                        <a:t> Proficient (LEP)</a:t>
                      </a:r>
                      <a:endParaRPr lang="en-US" dirty="0"/>
                    </a:p>
                  </a:txBody>
                  <a:tcPr/>
                </a:tc>
                <a:tc>
                  <a:txBody>
                    <a:bodyPr/>
                    <a:lstStyle/>
                    <a:p>
                      <a:pPr algn="ctr"/>
                      <a:r>
                        <a:rPr lang="en-US" dirty="0" smtClean="0"/>
                        <a:t>2.2</a:t>
                      </a:r>
                      <a:endParaRPr lang="en-US" dirty="0"/>
                    </a:p>
                  </a:txBody>
                  <a:tcPr/>
                </a:tc>
              </a:tr>
              <a:tr h="370840">
                <a:tc>
                  <a:txBody>
                    <a:bodyPr/>
                    <a:lstStyle/>
                    <a:p>
                      <a:r>
                        <a:rPr lang="en-US" dirty="0" smtClean="0"/>
                        <a:t>With</a:t>
                      </a:r>
                      <a:r>
                        <a:rPr lang="en-US" baseline="0" dirty="0" smtClean="0"/>
                        <a:t> disciplinary placements (2009-2010)</a:t>
                      </a:r>
                      <a:endParaRPr lang="en-US" dirty="0"/>
                    </a:p>
                  </a:txBody>
                  <a:tcPr/>
                </a:tc>
                <a:tc>
                  <a:txBody>
                    <a:bodyPr/>
                    <a:lstStyle/>
                    <a:p>
                      <a:pPr algn="ctr"/>
                      <a:r>
                        <a:rPr lang="en-US" dirty="0" smtClean="0"/>
                        <a:t>2.6</a:t>
                      </a:r>
                      <a:endParaRPr lang="en-US" dirty="0"/>
                    </a:p>
                  </a:txBody>
                  <a:tcPr/>
                </a:tc>
              </a:tr>
              <a:tr h="370840">
                <a:tc>
                  <a:txBody>
                    <a:bodyPr/>
                    <a:lstStyle/>
                    <a:p>
                      <a:r>
                        <a:rPr lang="en-US" dirty="0" smtClean="0"/>
                        <a:t>At risk*</a:t>
                      </a:r>
                      <a:endParaRPr lang="en-US" dirty="0"/>
                    </a:p>
                  </a:txBody>
                  <a:tcPr/>
                </a:tc>
                <a:tc>
                  <a:txBody>
                    <a:bodyPr/>
                    <a:lstStyle/>
                    <a:p>
                      <a:pPr algn="ctr"/>
                      <a:r>
                        <a:rPr lang="en-US" dirty="0" smtClean="0"/>
                        <a:t>41.5</a:t>
                      </a:r>
                      <a:endParaRPr lang="en-US" dirty="0"/>
                    </a:p>
                  </a:txBody>
                  <a:tcPr/>
                </a:tc>
              </a:tr>
              <a:tr h="370840">
                <a:tc>
                  <a:txBody>
                    <a:bodyPr/>
                    <a:lstStyle/>
                    <a:p>
                      <a:r>
                        <a:rPr lang="en-US" dirty="0" smtClean="0"/>
                        <a:t>Mobility (2009-10)</a:t>
                      </a:r>
                      <a:endParaRPr lang="en-US" dirty="0"/>
                    </a:p>
                  </a:txBody>
                  <a:tcPr/>
                </a:tc>
                <a:tc>
                  <a:txBody>
                    <a:bodyPr/>
                    <a:lstStyle/>
                    <a:p>
                      <a:pPr algn="ctr"/>
                      <a:r>
                        <a:rPr lang="en-US" dirty="0" smtClean="0"/>
                        <a:t>14.7</a:t>
                      </a:r>
                      <a:endParaRPr lang="en-US" dirty="0"/>
                    </a:p>
                  </a:txBody>
                  <a:tcPr/>
                </a:tc>
              </a:tr>
            </a:tbl>
          </a:graphicData>
        </a:graphic>
      </p:graphicFrame>
      <p:sp>
        <p:nvSpPr>
          <p:cNvPr id="5" name="Rectangle 4"/>
          <p:cNvSpPr/>
          <p:nvPr/>
        </p:nvSpPr>
        <p:spPr>
          <a:xfrm>
            <a:off x="1371600" y="4953000"/>
            <a:ext cx="5486400" cy="646331"/>
          </a:xfrm>
          <a:prstGeom prst="rect">
            <a:avLst/>
          </a:prstGeom>
        </p:spPr>
        <p:txBody>
          <a:bodyPr wrap="square">
            <a:spAutoFit/>
          </a:bodyPr>
          <a:lstStyle/>
          <a:p>
            <a:r>
              <a:rPr lang="en-US" dirty="0" smtClean="0"/>
              <a:t>*At risk of dropping out of school based on performance and status indicators listed in the AEIS Glossary.</a:t>
            </a:r>
            <a:endParaRPr lang="en-US" dirty="0"/>
          </a:p>
        </p:txBody>
      </p:sp>
    </p:spTree>
    <p:extLst>
      <p:ext uri="{BB962C8B-B14F-4D97-AF65-F5344CB8AC3E}">
        <p14:creationId xmlns:p14="http://schemas.microsoft.com/office/powerpoint/2010/main" val="401325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Percent  Enrolled in Advanced Course/Dual Enrollment:</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77287029"/>
              </p:ext>
            </p:extLst>
          </p:nvPr>
        </p:nvGraphicFramePr>
        <p:xfrm>
          <a:off x="533400" y="2819400"/>
          <a:ext cx="7162801" cy="1249680"/>
        </p:xfrm>
        <a:graphic>
          <a:graphicData uri="http://schemas.openxmlformats.org/drawingml/2006/table">
            <a:tbl>
              <a:tblPr firstRow="1" bandRow="1">
                <a:tableStyleId>{5C22544A-7EE6-4342-B048-85BDC9FD1C3A}</a:tableStyleId>
              </a:tblPr>
              <a:tblGrid>
                <a:gridCol w="964223"/>
                <a:gridCol w="619858"/>
                <a:gridCol w="1033096"/>
                <a:gridCol w="895350"/>
                <a:gridCol w="688731"/>
                <a:gridCol w="757604"/>
                <a:gridCol w="688731"/>
                <a:gridCol w="757604"/>
                <a:gridCol w="757604"/>
              </a:tblGrid>
              <a:tr h="399080">
                <a:tc>
                  <a:txBody>
                    <a:bodyPr/>
                    <a:lstStyle/>
                    <a:p>
                      <a:r>
                        <a:rPr lang="en-US" sz="1400" dirty="0" smtClean="0"/>
                        <a:t>Year</a:t>
                      </a:r>
                      <a:endParaRPr lang="en-US" sz="1400" dirty="0"/>
                    </a:p>
                  </a:txBody>
                  <a:tcPr/>
                </a:tc>
                <a:tc>
                  <a:txBody>
                    <a:bodyPr/>
                    <a:lstStyle/>
                    <a:p>
                      <a:r>
                        <a:rPr lang="en-US" sz="1400" dirty="0" smtClean="0"/>
                        <a:t>All</a:t>
                      </a:r>
                      <a:endParaRPr lang="en-US" sz="1400" dirty="0"/>
                    </a:p>
                  </a:txBody>
                  <a:tcPr/>
                </a:tc>
                <a:tc>
                  <a:txBody>
                    <a:bodyPr/>
                    <a:lstStyle/>
                    <a:p>
                      <a:r>
                        <a:rPr lang="en-US" sz="1400" dirty="0" smtClean="0"/>
                        <a:t>African-</a:t>
                      </a:r>
                    </a:p>
                    <a:p>
                      <a:r>
                        <a:rPr lang="en-US" sz="1400" dirty="0" smtClean="0"/>
                        <a:t>American</a:t>
                      </a:r>
                      <a:endParaRPr lang="en-US" sz="1400" dirty="0"/>
                    </a:p>
                  </a:txBody>
                  <a:tcPr/>
                </a:tc>
                <a:tc>
                  <a:txBody>
                    <a:bodyPr/>
                    <a:lstStyle/>
                    <a:p>
                      <a:r>
                        <a:rPr lang="en-US" sz="1400" dirty="0" smtClean="0"/>
                        <a:t>Hispanic</a:t>
                      </a:r>
                      <a:endParaRPr lang="en-US" sz="1400" dirty="0"/>
                    </a:p>
                  </a:txBody>
                  <a:tcPr/>
                </a:tc>
                <a:tc>
                  <a:txBody>
                    <a:bodyPr/>
                    <a:lstStyle/>
                    <a:p>
                      <a:r>
                        <a:rPr lang="en-US" sz="1400" dirty="0" smtClean="0"/>
                        <a:t>White</a:t>
                      </a:r>
                      <a:endParaRPr lang="en-US" sz="1400" dirty="0"/>
                    </a:p>
                  </a:txBody>
                  <a:tcPr/>
                </a:tc>
                <a:tc>
                  <a:txBody>
                    <a:bodyPr/>
                    <a:lstStyle/>
                    <a:p>
                      <a:r>
                        <a:rPr lang="en-US" sz="1400" dirty="0" smtClean="0"/>
                        <a:t>Amer.</a:t>
                      </a:r>
                    </a:p>
                    <a:p>
                      <a:r>
                        <a:rPr lang="en-US" sz="1400" dirty="0" smtClean="0"/>
                        <a:t>Indian</a:t>
                      </a:r>
                      <a:endParaRPr lang="en-US" sz="1400" dirty="0"/>
                    </a:p>
                  </a:txBody>
                  <a:tcPr/>
                </a:tc>
                <a:tc>
                  <a:txBody>
                    <a:bodyPr/>
                    <a:lstStyle/>
                    <a:p>
                      <a:r>
                        <a:rPr lang="en-US" sz="1400" dirty="0" smtClean="0"/>
                        <a:t>Asian</a:t>
                      </a:r>
                      <a:endParaRPr lang="en-US" sz="1400" dirty="0"/>
                    </a:p>
                  </a:txBody>
                  <a:tcPr/>
                </a:tc>
                <a:tc>
                  <a:txBody>
                    <a:bodyPr/>
                    <a:lstStyle/>
                    <a:p>
                      <a:r>
                        <a:rPr lang="en-US" sz="1400" dirty="0" smtClean="0"/>
                        <a:t>Pacific</a:t>
                      </a:r>
                    </a:p>
                    <a:p>
                      <a:r>
                        <a:rPr lang="en-US" sz="1400" dirty="0" smtClean="0"/>
                        <a:t>Island</a:t>
                      </a:r>
                      <a:endParaRPr lang="en-US" sz="1400" dirty="0"/>
                    </a:p>
                  </a:txBody>
                  <a:tcPr/>
                </a:tc>
                <a:tc>
                  <a:txBody>
                    <a:bodyPr/>
                    <a:lstStyle/>
                    <a:p>
                      <a:r>
                        <a:rPr lang="en-US" sz="1400" dirty="0" smtClean="0"/>
                        <a:t>Two/</a:t>
                      </a:r>
                    </a:p>
                    <a:p>
                      <a:r>
                        <a:rPr lang="en-US" sz="1400" dirty="0" smtClean="0"/>
                        <a:t>More</a:t>
                      </a:r>
                      <a:endParaRPr lang="en-US" sz="1400" dirty="0"/>
                    </a:p>
                  </a:txBody>
                  <a:tcPr/>
                </a:tc>
              </a:tr>
              <a:tr h="242098">
                <a:tc>
                  <a:txBody>
                    <a:bodyPr/>
                    <a:lstStyle/>
                    <a:p>
                      <a:r>
                        <a:rPr lang="en-US" dirty="0" smtClean="0"/>
                        <a:t>2009-10</a:t>
                      </a:r>
                      <a:endParaRPr lang="en-US" dirty="0"/>
                    </a:p>
                  </a:txBody>
                  <a:tcPr/>
                </a:tc>
                <a:tc>
                  <a:txBody>
                    <a:bodyPr/>
                    <a:lstStyle/>
                    <a:p>
                      <a:r>
                        <a:rPr lang="en-US" dirty="0" smtClean="0"/>
                        <a:t>23.3</a:t>
                      </a:r>
                      <a:endParaRPr lang="en-US" dirty="0"/>
                    </a:p>
                  </a:txBody>
                  <a:tcPr/>
                </a:tc>
                <a:tc>
                  <a:txBody>
                    <a:bodyPr/>
                    <a:lstStyle/>
                    <a:p>
                      <a:r>
                        <a:rPr lang="en-US" dirty="0" smtClean="0"/>
                        <a:t>18.1</a:t>
                      </a:r>
                      <a:endParaRPr lang="en-US" dirty="0"/>
                    </a:p>
                  </a:txBody>
                  <a:tcPr/>
                </a:tc>
                <a:tc>
                  <a:txBody>
                    <a:bodyPr/>
                    <a:lstStyle/>
                    <a:p>
                      <a:r>
                        <a:rPr lang="en-US" dirty="0" smtClean="0"/>
                        <a:t>17.0</a:t>
                      </a:r>
                      <a:endParaRPr lang="en-US" dirty="0"/>
                    </a:p>
                  </a:txBody>
                  <a:tcPr/>
                </a:tc>
                <a:tc>
                  <a:txBody>
                    <a:bodyPr/>
                    <a:lstStyle/>
                    <a:p>
                      <a:r>
                        <a:rPr lang="en-US" dirty="0" smtClean="0"/>
                        <a:t>28.4</a:t>
                      </a:r>
                      <a:endParaRPr lang="en-US" dirty="0"/>
                    </a:p>
                  </a:txBody>
                  <a:tcPr/>
                </a:tc>
                <a:tc>
                  <a:txBody>
                    <a:bodyPr/>
                    <a:lstStyle/>
                    <a:p>
                      <a:r>
                        <a:rPr lang="en-US" dirty="0" smtClean="0"/>
                        <a:t>50.0</a:t>
                      </a:r>
                      <a:endParaRPr lang="en-US" dirty="0"/>
                    </a:p>
                  </a:txBody>
                  <a:tcPr/>
                </a:tc>
                <a:tc>
                  <a:txBody>
                    <a:bodyPr/>
                    <a:lstStyle/>
                    <a:p>
                      <a:r>
                        <a:rPr lang="en-US" dirty="0" smtClean="0"/>
                        <a:t>62.5</a:t>
                      </a:r>
                      <a:endParaRPr lang="en-US" dirty="0"/>
                    </a:p>
                  </a:txBody>
                  <a:tcPr/>
                </a:tc>
                <a:tc>
                  <a:txBody>
                    <a:bodyPr/>
                    <a:lstStyle/>
                    <a:p>
                      <a:r>
                        <a:rPr lang="en-US" dirty="0" smtClean="0"/>
                        <a:t>*</a:t>
                      </a:r>
                      <a:endParaRPr lang="en-US" dirty="0"/>
                    </a:p>
                  </a:txBody>
                  <a:tcPr/>
                </a:tc>
                <a:tc>
                  <a:txBody>
                    <a:bodyPr/>
                    <a:lstStyle/>
                    <a:p>
                      <a:r>
                        <a:rPr lang="en-US" dirty="0" smtClean="0"/>
                        <a:t>34.5</a:t>
                      </a:r>
                      <a:endParaRPr lang="en-US" dirty="0"/>
                    </a:p>
                  </a:txBody>
                  <a:tcPr/>
                </a:tc>
              </a:tr>
              <a:tr h="242098">
                <a:tc>
                  <a:txBody>
                    <a:bodyPr/>
                    <a:lstStyle/>
                    <a:p>
                      <a:r>
                        <a:rPr lang="en-US" dirty="0" smtClean="0"/>
                        <a:t>2008-09</a:t>
                      </a:r>
                      <a:endParaRPr lang="en-US" dirty="0"/>
                    </a:p>
                  </a:txBody>
                  <a:tcPr/>
                </a:tc>
                <a:tc>
                  <a:txBody>
                    <a:bodyPr/>
                    <a:lstStyle/>
                    <a:p>
                      <a:r>
                        <a:rPr lang="en-US" dirty="0" smtClean="0"/>
                        <a:t>23.5</a:t>
                      </a:r>
                      <a:endParaRPr lang="en-US" dirty="0"/>
                    </a:p>
                  </a:txBody>
                  <a:tcPr/>
                </a:tc>
                <a:tc>
                  <a:txBody>
                    <a:bodyPr/>
                    <a:lstStyle/>
                    <a:p>
                      <a:r>
                        <a:rPr lang="en-US" dirty="0" smtClean="0"/>
                        <a:t>17.1</a:t>
                      </a:r>
                      <a:endParaRPr lang="en-US" dirty="0"/>
                    </a:p>
                  </a:txBody>
                  <a:tcPr/>
                </a:tc>
                <a:tc>
                  <a:txBody>
                    <a:bodyPr/>
                    <a:lstStyle/>
                    <a:p>
                      <a:r>
                        <a:rPr lang="en-US" dirty="0" smtClean="0"/>
                        <a:t>20.1</a:t>
                      </a:r>
                      <a:endParaRPr lang="en-US" dirty="0"/>
                    </a:p>
                  </a:txBody>
                  <a:tcPr/>
                </a:tc>
                <a:tc>
                  <a:txBody>
                    <a:bodyPr/>
                    <a:lstStyle/>
                    <a:p>
                      <a:r>
                        <a:rPr lang="en-US" dirty="0" smtClean="0"/>
                        <a:t>28.2</a:t>
                      </a:r>
                      <a:endParaRPr lang="en-US" dirty="0"/>
                    </a:p>
                  </a:txBody>
                  <a:tcPr/>
                </a:tc>
                <a:tc>
                  <a:txBody>
                    <a:bodyPr/>
                    <a:lstStyle/>
                    <a:p>
                      <a:r>
                        <a:rPr lang="en-US" dirty="0" smtClean="0"/>
                        <a:t>20.0</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2973262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r>
              <a:rPr lang="en-US" dirty="0" smtClean="0"/>
              <a:t>Percent  Enrolled in Advanced Course/Dual Enrollment: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7287029"/>
              </p:ext>
            </p:extLst>
          </p:nvPr>
        </p:nvGraphicFramePr>
        <p:xfrm>
          <a:off x="533400" y="2819400"/>
          <a:ext cx="7162801" cy="1249680"/>
        </p:xfrm>
        <a:graphic>
          <a:graphicData uri="http://schemas.openxmlformats.org/drawingml/2006/table">
            <a:tbl>
              <a:tblPr firstRow="1" bandRow="1">
                <a:tableStyleId>{5C22544A-7EE6-4342-B048-85BDC9FD1C3A}</a:tableStyleId>
              </a:tblPr>
              <a:tblGrid>
                <a:gridCol w="964223"/>
                <a:gridCol w="619858"/>
                <a:gridCol w="1033096"/>
                <a:gridCol w="895350"/>
                <a:gridCol w="688731"/>
                <a:gridCol w="757604"/>
                <a:gridCol w="688731"/>
                <a:gridCol w="757604"/>
                <a:gridCol w="757604"/>
              </a:tblGrid>
              <a:tr h="399080">
                <a:tc>
                  <a:txBody>
                    <a:bodyPr/>
                    <a:lstStyle/>
                    <a:p>
                      <a:r>
                        <a:rPr lang="en-US" sz="1400" dirty="0" smtClean="0"/>
                        <a:t>Year</a:t>
                      </a:r>
                      <a:endParaRPr lang="en-US" sz="1400" dirty="0"/>
                    </a:p>
                  </a:txBody>
                  <a:tcPr/>
                </a:tc>
                <a:tc>
                  <a:txBody>
                    <a:bodyPr/>
                    <a:lstStyle/>
                    <a:p>
                      <a:r>
                        <a:rPr lang="en-US" sz="1400" dirty="0" smtClean="0"/>
                        <a:t>All</a:t>
                      </a:r>
                      <a:endParaRPr lang="en-US" sz="1400" dirty="0"/>
                    </a:p>
                  </a:txBody>
                  <a:tcPr/>
                </a:tc>
                <a:tc>
                  <a:txBody>
                    <a:bodyPr/>
                    <a:lstStyle/>
                    <a:p>
                      <a:r>
                        <a:rPr lang="en-US" sz="1400" dirty="0" smtClean="0"/>
                        <a:t>African-</a:t>
                      </a:r>
                    </a:p>
                    <a:p>
                      <a:r>
                        <a:rPr lang="en-US" sz="1400" dirty="0" smtClean="0"/>
                        <a:t>American</a:t>
                      </a:r>
                      <a:endParaRPr lang="en-US" sz="1400" dirty="0"/>
                    </a:p>
                  </a:txBody>
                  <a:tcPr/>
                </a:tc>
                <a:tc>
                  <a:txBody>
                    <a:bodyPr/>
                    <a:lstStyle/>
                    <a:p>
                      <a:r>
                        <a:rPr lang="en-US" sz="1400" dirty="0" smtClean="0"/>
                        <a:t>Hispanic</a:t>
                      </a:r>
                      <a:endParaRPr lang="en-US" sz="1400" dirty="0"/>
                    </a:p>
                  </a:txBody>
                  <a:tcPr/>
                </a:tc>
                <a:tc>
                  <a:txBody>
                    <a:bodyPr/>
                    <a:lstStyle/>
                    <a:p>
                      <a:r>
                        <a:rPr lang="en-US" sz="1400" dirty="0" smtClean="0"/>
                        <a:t>White</a:t>
                      </a:r>
                      <a:endParaRPr lang="en-US" sz="1400" dirty="0"/>
                    </a:p>
                  </a:txBody>
                  <a:tcPr/>
                </a:tc>
                <a:tc>
                  <a:txBody>
                    <a:bodyPr/>
                    <a:lstStyle/>
                    <a:p>
                      <a:r>
                        <a:rPr lang="en-US" sz="1400" dirty="0" smtClean="0"/>
                        <a:t>Amer.</a:t>
                      </a:r>
                    </a:p>
                    <a:p>
                      <a:r>
                        <a:rPr lang="en-US" sz="1400" dirty="0" smtClean="0"/>
                        <a:t>Indian</a:t>
                      </a:r>
                      <a:endParaRPr lang="en-US" sz="1400" dirty="0"/>
                    </a:p>
                  </a:txBody>
                  <a:tcPr/>
                </a:tc>
                <a:tc>
                  <a:txBody>
                    <a:bodyPr/>
                    <a:lstStyle/>
                    <a:p>
                      <a:r>
                        <a:rPr lang="en-US" sz="1400" dirty="0" smtClean="0"/>
                        <a:t>Asian</a:t>
                      </a:r>
                      <a:endParaRPr lang="en-US" sz="1400" dirty="0"/>
                    </a:p>
                  </a:txBody>
                  <a:tcPr/>
                </a:tc>
                <a:tc>
                  <a:txBody>
                    <a:bodyPr/>
                    <a:lstStyle/>
                    <a:p>
                      <a:r>
                        <a:rPr lang="en-US" sz="1400" dirty="0" smtClean="0"/>
                        <a:t>Pacific</a:t>
                      </a:r>
                    </a:p>
                    <a:p>
                      <a:r>
                        <a:rPr lang="en-US" sz="1400" dirty="0" smtClean="0"/>
                        <a:t>Island</a:t>
                      </a:r>
                      <a:endParaRPr lang="en-US" sz="1400" dirty="0"/>
                    </a:p>
                  </a:txBody>
                  <a:tcPr/>
                </a:tc>
                <a:tc>
                  <a:txBody>
                    <a:bodyPr/>
                    <a:lstStyle/>
                    <a:p>
                      <a:r>
                        <a:rPr lang="en-US" sz="1400" dirty="0" smtClean="0"/>
                        <a:t>Two/</a:t>
                      </a:r>
                    </a:p>
                    <a:p>
                      <a:r>
                        <a:rPr lang="en-US" sz="1400" dirty="0" smtClean="0"/>
                        <a:t>More</a:t>
                      </a:r>
                      <a:endParaRPr lang="en-US" sz="1400" dirty="0"/>
                    </a:p>
                  </a:txBody>
                  <a:tcPr/>
                </a:tc>
              </a:tr>
              <a:tr h="242098">
                <a:tc>
                  <a:txBody>
                    <a:bodyPr/>
                    <a:lstStyle/>
                    <a:p>
                      <a:r>
                        <a:rPr lang="en-US" dirty="0" smtClean="0"/>
                        <a:t>2009-10</a:t>
                      </a:r>
                      <a:endParaRPr lang="en-US" dirty="0"/>
                    </a:p>
                  </a:txBody>
                  <a:tcPr/>
                </a:tc>
                <a:tc>
                  <a:txBody>
                    <a:bodyPr/>
                    <a:lstStyle/>
                    <a:p>
                      <a:r>
                        <a:rPr lang="en-US" dirty="0" smtClean="0"/>
                        <a:t>26.5</a:t>
                      </a:r>
                      <a:endParaRPr lang="en-US" dirty="0"/>
                    </a:p>
                  </a:txBody>
                  <a:tcPr/>
                </a:tc>
                <a:tc>
                  <a:txBody>
                    <a:bodyPr/>
                    <a:lstStyle/>
                    <a:p>
                      <a:r>
                        <a:rPr lang="en-US" baseline="0" dirty="0" smtClean="0"/>
                        <a:t>  </a:t>
                      </a:r>
                      <a:r>
                        <a:rPr lang="en-US" dirty="0" smtClean="0"/>
                        <a:t>8.1</a:t>
                      </a:r>
                      <a:endParaRPr lang="en-US" dirty="0"/>
                    </a:p>
                  </a:txBody>
                  <a:tcPr/>
                </a:tc>
                <a:tc>
                  <a:txBody>
                    <a:bodyPr/>
                    <a:lstStyle/>
                    <a:p>
                      <a:r>
                        <a:rPr lang="en-US" dirty="0" smtClean="0"/>
                        <a:t>25.2</a:t>
                      </a:r>
                      <a:endParaRPr lang="en-US" dirty="0"/>
                    </a:p>
                  </a:txBody>
                  <a:tcPr/>
                </a:tc>
                <a:tc>
                  <a:txBody>
                    <a:bodyPr/>
                    <a:lstStyle/>
                    <a:p>
                      <a:r>
                        <a:rPr lang="en-US" dirty="0" smtClean="0"/>
                        <a:t>29.4</a:t>
                      </a:r>
                      <a:endParaRPr lang="en-US" dirty="0"/>
                    </a:p>
                  </a:txBody>
                  <a:tcPr/>
                </a:tc>
                <a:tc>
                  <a:txBody>
                    <a:bodyPr/>
                    <a:lstStyle/>
                    <a:p>
                      <a:r>
                        <a:rPr lang="en-US" dirty="0" smtClean="0"/>
                        <a:t>12.5</a:t>
                      </a:r>
                      <a:endParaRPr lang="en-US" dirty="0"/>
                    </a:p>
                  </a:txBody>
                  <a:tcPr/>
                </a:tc>
                <a:tc>
                  <a:txBody>
                    <a:bodyPr/>
                    <a:lstStyle/>
                    <a:p>
                      <a:r>
                        <a:rPr lang="en-US" dirty="0" smtClean="0"/>
                        <a:t>27.3</a:t>
                      </a:r>
                      <a:endParaRPr lang="en-US" dirty="0"/>
                    </a:p>
                  </a:txBody>
                  <a:tcPr/>
                </a:tc>
                <a:tc>
                  <a:txBody>
                    <a:bodyPr/>
                    <a:lstStyle/>
                    <a:p>
                      <a:r>
                        <a:rPr lang="en-US" dirty="0" smtClean="0"/>
                        <a:t>*</a:t>
                      </a:r>
                      <a:endParaRPr lang="en-US" dirty="0"/>
                    </a:p>
                  </a:txBody>
                  <a:tcPr/>
                </a:tc>
                <a:tc>
                  <a:txBody>
                    <a:bodyPr/>
                    <a:lstStyle/>
                    <a:p>
                      <a:r>
                        <a:rPr lang="en-US" dirty="0" smtClean="0"/>
                        <a:t>36.1</a:t>
                      </a:r>
                      <a:endParaRPr lang="en-US" dirty="0"/>
                    </a:p>
                  </a:txBody>
                  <a:tcPr/>
                </a:tc>
              </a:tr>
              <a:tr h="242098">
                <a:tc>
                  <a:txBody>
                    <a:bodyPr/>
                    <a:lstStyle/>
                    <a:p>
                      <a:r>
                        <a:rPr lang="en-US" dirty="0" smtClean="0"/>
                        <a:t>2008-09</a:t>
                      </a:r>
                      <a:endParaRPr lang="en-US" dirty="0"/>
                    </a:p>
                  </a:txBody>
                  <a:tcPr/>
                </a:tc>
                <a:tc>
                  <a:txBody>
                    <a:bodyPr/>
                    <a:lstStyle/>
                    <a:p>
                      <a:r>
                        <a:rPr lang="en-US" dirty="0" smtClean="0"/>
                        <a:t>25.8</a:t>
                      </a:r>
                      <a:endParaRPr lang="en-US" dirty="0"/>
                    </a:p>
                  </a:txBody>
                  <a:tcPr/>
                </a:tc>
                <a:tc>
                  <a:txBody>
                    <a:bodyPr/>
                    <a:lstStyle/>
                    <a:p>
                      <a:r>
                        <a:rPr lang="en-US" dirty="0" smtClean="0"/>
                        <a:t>13.9</a:t>
                      </a:r>
                      <a:endParaRPr lang="en-US" dirty="0"/>
                    </a:p>
                  </a:txBody>
                  <a:tcPr/>
                </a:tc>
                <a:tc>
                  <a:txBody>
                    <a:bodyPr/>
                    <a:lstStyle/>
                    <a:p>
                      <a:r>
                        <a:rPr lang="en-US" dirty="0" smtClean="0"/>
                        <a:t>24.8</a:t>
                      </a:r>
                      <a:endParaRPr lang="en-US" dirty="0"/>
                    </a:p>
                  </a:txBody>
                  <a:tcPr/>
                </a:tc>
                <a:tc>
                  <a:txBody>
                    <a:bodyPr/>
                    <a:lstStyle/>
                    <a:p>
                      <a:r>
                        <a:rPr lang="en-US" dirty="0" smtClean="0"/>
                        <a:t>27.4</a:t>
                      </a:r>
                      <a:endParaRPr lang="en-US" dirty="0"/>
                    </a:p>
                  </a:txBody>
                  <a:tcPr/>
                </a:tc>
                <a:tc>
                  <a:txBody>
                    <a:bodyPr/>
                    <a:lstStyle/>
                    <a:p>
                      <a:r>
                        <a:rPr lang="en-US" dirty="0" smtClean="0"/>
                        <a:t>22.2</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r>
              <a:rPr lang="en-US" dirty="0" smtClean="0"/>
              <a:t>Percent  Enrolled in Advanced Course/Dual Enrollment: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2750314"/>
              </p:ext>
            </p:extLst>
          </p:nvPr>
        </p:nvGraphicFramePr>
        <p:xfrm>
          <a:off x="533400" y="2819400"/>
          <a:ext cx="7162801" cy="1249680"/>
        </p:xfrm>
        <a:graphic>
          <a:graphicData uri="http://schemas.openxmlformats.org/drawingml/2006/table">
            <a:tbl>
              <a:tblPr firstRow="1" bandRow="1">
                <a:tableStyleId>{5C22544A-7EE6-4342-B048-85BDC9FD1C3A}</a:tableStyleId>
              </a:tblPr>
              <a:tblGrid>
                <a:gridCol w="964223"/>
                <a:gridCol w="619858"/>
                <a:gridCol w="1033096"/>
                <a:gridCol w="895350"/>
                <a:gridCol w="688731"/>
                <a:gridCol w="757604"/>
                <a:gridCol w="688731"/>
                <a:gridCol w="757604"/>
                <a:gridCol w="757604"/>
              </a:tblGrid>
              <a:tr h="399080">
                <a:tc>
                  <a:txBody>
                    <a:bodyPr/>
                    <a:lstStyle/>
                    <a:p>
                      <a:r>
                        <a:rPr lang="en-US" sz="1400" dirty="0" smtClean="0"/>
                        <a:t>Year</a:t>
                      </a:r>
                      <a:endParaRPr lang="en-US" sz="1400" dirty="0"/>
                    </a:p>
                  </a:txBody>
                  <a:tcPr/>
                </a:tc>
                <a:tc>
                  <a:txBody>
                    <a:bodyPr/>
                    <a:lstStyle/>
                    <a:p>
                      <a:r>
                        <a:rPr lang="en-US" sz="1400" dirty="0" smtClean="0"/>
                        <a:t>All</a:t>
                      </a:r>
                      <a:endParaRPr lang="en-US" sz="1400" dirty="0"/>
                    </a:p>
                  </a:txBody>
                  <a:tcPr/>
                </a:tc>
                <a:tc>
                  <a:txBody>
                    <a:bodyPr/>
                    <a:lstStyle/>
                    <a:p>
                      <a:r>
                        <a:rPr lang="en-US" sz="1400" dirty="0" smtClean="0"/>
                        <a:t>African-</a:t>
                      </a:r>
                    </a:p>
                    <a:p>
                      <a:r>
                        <a:rPr lang="en-US" sz="1400" dirty="0" smtClean="0"/>
                        <a:t>American</a:t>
                      </a:r>
                      <a:endParaRPr lang="en-US" sz="1400" dirty="0"/>
                    </a:p>
                  </a:txBody>
                  <a:tcPr/>
                </a:tc>
                <a:tc>
                  <a:txBody>
                    <a:bodyPr/>
                    <a:lstStyle/>
                    <a:p>
                      <a:r>
                        <a:rPr lang="en-US" sz="1400" dirty="0" smtClean="0"/>
                        <a:t>Hispanic</a:t>
                      </a:r>
                      <a:endParaRPr lang="en-US" sz="1400" dirty="0"/>
                    </a:p>
                  </a:txBody>
                  <a:tcPr/>
                </a:tc>
                <a:tc>
                  <a:txBody>
                    <a:bodyPr/>
                    <a:lstStyle/>
                    <a:p>
                      <a:r>
                        <a:rPr lang="en-US" sz="1400" dirty="0" smtClean="0"/>
                        <a:t>White</a:t>
                      </a:r>
                      <a:endParaRPr lang="en-US" sz="1400" dirty="0"/>
                    </a:p>
                  </a:txBody>
                  <a:tcPr/>
                </a:tc>
                <a:tc>
                  <a:txBody>
                    <a:bodyPr/>
                    <a:lstStyle/>
                    <a:p>
                      <a:r>
                        <a:rPr lang="en-US" sz="1400" dirty="0" smtClean="0"/>
                        <a:t>Amer.</a:t>
                      </a:r>
                    </a:p>
                    <a:p>
                      <a:r>
                        <a:rPr lang="en-US" sz="1400" dirty="0" smtClean="0"/>
                        <a:t>Indian</a:t>
                      </a:r>
                      <a:endParaRPr lang="en-US" sz="1400" dirty="0"/>
                    </a:p>
                  </a:txBody>
                  <a:tcPr/>
                </a:tc>
                <a:tc>
                  <a:txBody>
                    <a:bodyPr/>
                    <a:lstStyle/>
                    <a:p>
                      <a:r>
                        <a:rPr lang="en-US" sz="1400" dirty="0" smtClean="0"/>
                        <a:t>Asian</a:t>
                      </a:r>
                      <a:endParaRPr lang="en-US" sz="1400" dirty="0"/>
                    </a:p>
                  </a:txBody>
                  <a:tcPr/>
                </a:tc>
                <a:tc>
                  <a:txBody>
                    <a:bodyPr/>
                    <a:lstStyle/>
                    <a:p>
                      <a:r>
                        <a:rPr lang="en-US" sz="1400" dirty="0" smtClean="0"/>
                        <a:t>Pacific</a:t>
                      </a:r>
                    </a:p>
                    <a:p>
                      <a:r>
                        <a:rPr lang="en-US" sz="1400" dirty="0" smtClean="0"/>
                        <a:t>Island</a:t>
                      </a:r>
                      <a:endParaRPr lang="en-US" sz="1400" dirty="0"/>
                    </a:p>
                  </a:txBody>
                  <a:tcPr/>
                </a:tc>
                <a:tc>
                  <a:txBody>
                    <a:bodyPr/>
                    <a:lstStyle/>
                    <a:p>
                      <a:r>
                        <a:rPr lang="en-US" sz="1400" dirty="0" smtClean="0"/>
                        <a:t>Two/</a:t>
                      </a:r>
                    </a:p>
                    <a:p>
                      <a:r>
                        <a:rPr lang="en-US" sz="1400" dirty="0" smtClean="0"/>
                        <a:t>More</a:t>
                      </a:r>
                      <a:endParaRPr lang="en-US" sz="1400" dirty="0"/>
                    </a:p>
                  </a:txBody>
                  <a:tcPr/>
                </a:tc>
              </a:tr>
              <a:tr h="242098">
                <a:tc>
                  <a:txBody>
                    <a:bodyPr/>
                    <a:lstStyle/>
                    <a:p>
                      <a:r>
                        <a:rPr lang="en-US" dirty="0" smtClean="0"/>
                        <a:t>2009-10</a:t>
                      </a:r>
                      <a:endParaRPr lang="en-US" dirty="0"/>
                    </a:p>
                  </a:txBody>
                  <a:tcPr/>
                </a:tc>
                <a:tc>
                  <a:txBody>
                    <a:bodyPr/>
                    <a:lstStyle/>
                    <a:p>
                      <a:r>
                        <a:rPr lang="en-US" dirty="0" smtClean="0"/>
                        <a:t>49.2</a:t>
                      </a:r>
                      <a:endParaRPr lang="en-US" dirty="0"/>
                    </a:p>
                  </a:txBody>
                  <a:tcPr/>
                </a:tc>
                <a:tc>
                  <a:txBody>
                    <a:bodyPr/>
                    <a:lstStyle/>
                    <a:p>
                      <a:r>
                        <a:rPr lang="en-US" dirty="0" smtClean="0"/>
                        <a:t>54.3</a:t>
                      </a:r>
                      <a:endParaRPr lang="en-US" dirty="0"/>
                    </a:p>
                  </a:txBody>
                  <a:tcPr/>
                </a:tc>
                <a:tc>
                  <a:txBody>
                    <a:bodyPr/>
                    <a:lstStyle/>
                    <a:p>
                      <a:r>
                        <a:rPr lang="en-US" dirty="0" smtClean="0"/>
                        <a:t>42.5</a:t>
                      </a:r>
                      <a:endParaRPr lang="en-US" dirty="0"/>
                    </a:p>
                  </a:txBody>
                  <a:tcPr/>
                </a:tc>
                <a:tc>
                  <a:txBody>
                    <a:bodyPr/>
                    <a:lstStyle/>
                    <a:p>
                      <a:r>
                        <a:rPr lang="en-US" dirty="0" smtClean="0"/>
                        <a:t>51.4</a:t>
                      </a:r>
                      <a:endParaRPr lang="en-US" dirty="0"/>
                    </a:p>
                  </a:txBody>
                  <a:tcPr/>
                </a:tc>
                <a:tc>
                  <a:txBody>
                    <a:bodyPr/>
                    <a:lstStyle/>
                    <a:p>
                      <a:r>
                        <a:rPr lang="en-US" dirty="0" smtClean="0"/>
                        <a:t>33.3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28.6</a:t>
                      </a:r>
                      <a:endParaRPr lang="en-US" dirty="0"/>
                    </a:p>
                  </a:txBody>
                  <a:tcPr/>
                </a:tc>
              </a:tr>
              <a:tr h="242098">
                <a:tc>
                  <a:txBody>
                    <a:bodyPr/>
                    <a:lstStyle/>
                    <a:p>
                      <a:r>
                        <a:rPr lang="en-US" dirty="0" smtClean="0"/>
                        <a:t>2008-09</a:t>
                      </a:r>
                      <a:endParaRPr lang="en-US" dirty="0"/>
                    </a:p>
                  </a:txBody>
                  <a:tcPr/>
                </a:tc>
                <a:tc>
                  <a:txBody>
                    <a:bodyPr/>
                    <a:lstStyle/>
                    <a:p>
                      <a:r>
                        <a:rPr lang="en-US" dirty="0" smtClean="0"/>
                        <a:t>11.8</a:t>
                      </a:r>
                      <a:endParaRPr lang="en-US" dirty="0"/>
                    </a:p>
                  </a:txBody>
                  <a:tcPr/>
                </a:tc>
                <a:tc>
                  <a:txBody>
                    <a:bodyPr/>
                    <a:lstStyle/>
                    <a:p>
                      <a:r>
                        <a:rPr lang="en-US" dirty="0" smtClean="0"/>
                        <a:t>13.5</a:t>
                      </a:r>
                      <a:endParaRPr lang="en-US" dirty="0"/>
                    </a:p>
                  </a:txBody>
                  <a:tcPr/>
                </a:tc>
                <a:tc>
                  <a:txBody>
                    <a:bodyPr/>
                    <a:lstStyle/>
                    <a:p>
                      <a:r>
                        <a:rPr lang="en-US" dirty="0" smtClean="0"/>
                        <a:t>3.6</a:t>
                      </a:r>
                      <a:endParaRPr lang="en-US" dirty="0"/>
                    </a:p>
                  </a:txBody>
                  <a:tcPr/>
                </a:tc>
                <a:tc>
                  <a:txBody>
                    <a:bodyPr/>
                    <a:lstStyle/>
                    <a:p>
                      <a:r>
                        <a:rPr lang="en-US" dirty="0" smtClean="0"/>
                        <a:t>13.7</a:t>
                      </a:r>
                      <a:endParaRPr lang="en-US" dirty="0"/>
                    </a:p>
                  </a:txBody>
                  <a:tcPr/>
                </a:tc>
                <a:tc>
                  <a:txBody>
                    <a:bodyPr/>
                    <a:lstStyle/>
                    <a:p>
                      <a:r>
                        <a:rPr lang="en-US" dirty="0" smtClean="0"/>
                        <a:t>0.0</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966343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AP/IB </a:t>
            </a:r>
            <a:r>
              <a:rPr lang="en-US" dirty="0"/>
              <a:t>Percentage Tested</a:t>
            </a:r>
          </a:p>
          <a:p>
            <a:pPr lvl="1"/>
            <a:r>
              <a:rPr lang="en-US" dirty="0"/>
              <a:t>IP </a:t>
            </a:r>
            <a:r>
              <a:rPr lang="en-US" dirty="0" err="1"/>
              <a:t>PercenAP</a:t>
            </a:r>
            <a:r>
              <a:rPr lang="en-US" dirty="0"/>
              <a:t>/IP Percentage Tested</a:t>
            </a:r>
          </a:p>
          <a:p>
            <a:pPr lvl="1"/>
            <a:r>
              <a:rPr lang="en-US" dirty="0" err="1" smtClean="0"/>
              <a:t>tage</a:t>
            </a:r>
            <a:r>
              <a:rPr lang="en-US" dirty="0"/>
              <a:t> </a:t>
            </a:r>
            <a:r>
              <a:rPr lang="en-US" dirty="0" err="1"/>
              <a:t>TestedAP</a:t>
            </a:r>
            <a:r>
              <a:rPr lang="en-US" dirty="0"/>
              <a:t>/IP Percentage Tested</a:t>
            </a:r>
          </a:p>
          <a:p>
            <a:pPr lvl="1"/>
            <a:r>
              <a:rPr lang="en-US" dirty="0"/>
              <a:t>AP/IP Percentage Tested</a:t>
            </a:r>
          </a:p>
          <a:p>
            <a:pPr lvl="1">
              <a:buFont typeface="Arial" pitchFamily="34" charset="0"/>
              <a:buChar char="•"/>
            </a:pPr>
            <a:r>
              <a:rPr lang="en-US" dirty="0" smtClean="0"/>
              <a:t>AP/IB Percent Examinees Met or Exceeded Criteria</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42044653"/>
              </p:ext>
            </p:extLst>
          </p:nvPr>
        </p:nvGraphicFramePr>
        <p:xfrm>
          <a:off x="380999" y="2133599"/>
          <a:ext cx="8077202" cy="1447800"/>
        </p:xfrm>
        <a:graphic>
          <a:graphicData uri="http://schemas.openxmlformats.org/drawingml/2006/table">
            <a:tbl>
              <a:tblPr firstRow="1" bandRow="1">
                <a:tableStyleId>{5C22544A-7EE6-4342-B048-85BDC9FD1C3A}</a:tableStyleId>
              </a:tblPr>
              <a:tblGrid>
                <a:gridCol w="1087316"/>
                <a:gridCol w="698988"/>
                <a:gridCol w="1164980"/>
                <a:gridCol w="1009650"/>
                <a:gridCol w="776654"/>
                <a:gridCol w="854320"/>
                <a:gridCol w="776654"/>
                <a:gridCol w="854320"/>
                <a:gridCol w="854320"/>
              </a:tblGrid>
              <a:tr h="67564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6080">
                <a:tc>
                  <a:txBody>
                    <a:bodyPr/>
                    <a:lstStyle/>
                    <a:p>
                      <a:r>
                        <a:rPr lang="en-US" dirty="0" smtClean="0"/>
                        <a:t>2009-10</a:t>
                      </a:r>
                      <a:endParaRPr lang="en-US" dirty="0"/>
                    </a:p>
                  </a:txBody>
                  <a:tcPr/>
                </a:tc>
                <a:tc>
                  <a:txBody>
                    <a:bodyPr/>
                    <a:lstStyle/>
                    <a:p>
                      <a:r>
                        <a:rPr lang="en-US" dirty="0" smtClean="0"/>
                        <a:t>32.2</a:t>
                      </a:r>
                      <a:endParaRPr lang="en-US" dirty="0"/>
                    </a:p>
                  </a:txBody>
                  <a:tcPr/>
                </a:tc>
                <a:tc>
                  <a:txBody>
                    <a:bodyPr/>
                    <a:lstStyle/>
                    <a:p>
                      <a:r>
                        <a:rPr lang="en-US" dirty="0" smtClean="0"/>
                        <a:t>18.7</a:t>
                      </a:r>
                      <a:endParaRPr lang="en-US" dirty="0"/>
                    </a:p>
                  </a:txBody>
                  <a:tcPr/>
                </a:tc>
                <a:tc>
                  <a:txBody>
                    <a:bodyPr/>
                    <a:lstStyle/>
                    <a:p>
                      <a:r>
                        <a:rPr lang="en-US" dirty="0" smtClean="0"/>
                        <a:t>19.9</a:t>
                      </a:r>
                      <a:endParaRPr lang="en-US" dirty="0"/>
                    </a:p>
                  </a:txBody>
                  <a:tcPr/>
                </a:tc>
                <a:tc>
                  <a:txBody>
                    <a:bodyPr/>
                    <a:lstStyle/>
                    <a:p>
                      <a:r>
                        <a:rPr lang="en-US" dirty="0" smtClean="0"/>
                        <a:t>43.3</a:t>
                      </a:r>
                      <a:endParaRPr lang="en-US" dirty="0"/>
                    </a:p>
                  </a:txBody>
                  <a:tcPr/>
                </a:tc>
                <a:tc>
                  <a:txBody>
                    <a:bodyPr/>
                    <a:lstStyle/>
                    <a:p>
                      <a:r>
                        <a:rPr lang="en-US" dirty="0" smtClean="0"/>
                        <a:t>*</a:t>
                      </a:r>
                      <a:endParaRPr lang="en-US" dirty="0"/>
                    </a:p>
                  </a:txBody>
                  <a:tcPr/>
                </a:tc>
                <a:tc>
                  <a:txBody>
                    <a:bodyPr/>
                    <a:lstStyle/>
                    <a:p>
                      <a:r>
                        <a:rPr lang="en-US" dirty="0" smtClean="0"/>
                        <a:t>66.7</a:t>
                      </a:r>
                      <a:endParaRPr lang="en-US" dirty="0"/>
                    </a:p>
                  </a:txBody>
                  <a:tcPr/>
                </a:tc>
                <a:tc>
                  <a:txBody>
                    <a:bodyPr/>
                    <a:lstStyle/>
                    <a:p>
                      <a:r>
                        <a:rPr lang="en-US" dirty="0" smtClean="0"/>
                        <a:t>-</a:t>
                      </a:r>
                      <a:endParaRPr lang="en-US" dirty="0"/>
                    </a:p>
                  </a:txBody>
                  <a:tcPr/>
                </a:tc>
                <a:tc>
                  <a:txBody>
                    <a:bodyPr/>
                    <a:lstStyle/>
                    <a:p>
                      <a:r>
                        <a:rPr lang="en-US" dirty="0" smtClean="0"/>
                        <a:t>33.3</a:t>
                      </a:r>
                      <a:endParaRPr lang="en-US" dirty="0"/>
                    </a:p>
                  </a:txBody>
                  <a:tcPr/>
                </a:tc>
              </a:tr>
              <a:tr h="386080">
                <a:tc>
                  <a:txBody>
                    <a:bodyPr/>
                    <a:lstStyle/>
                    <a:p>
                      <a:r>
                        <a:rPr lang="en-US" dirty="0" smtClean="0"/>
                        <a:t>2008-09</a:t>
                      </a:r>
                      <a:endParaRPr lang="en-US" dirty="0"/>
                    </a:p>
                  </a:txBody>
                  <a:tcPr/>
                </a:tc>
                <a:tc>
                  <a:txBody>
                    <a:bodyPr/>
                    <a:lstStyle/>
                    <a:p>
                      <a:r>
                        <a:rPr lang="en-US" dirty="0" smtClean="0"/>
                        <a:t>15.0</a:t>
                      </a:r>
                      <a:endParaRPr lang="en-US" dirty="0"/>
                    </a:p>
                  </a:txBody>
                  <a:tcPr/>
                </a:tc>
                <a:tc>
                  <a:txBody>
                    <a:bodyPr/>
                    <a:lstStyle/>
                    <a:p>
                      <a:r>
                        <a:rPr lang="en-US" dirty="0" smtClean="0"/>
                        <a:t>5.3</a:t>
                      </a:r>
                      <a:endParaRPr lang="en-US" dirty="0"/>
                    </a:p>
                  </a:txBody>
                  <a:tcPr/>
                </a:tc>
                <a:tc>
                  <a:txBody>
                    <a:bodyPr/>
                    <a:lstStyle/>
                    <a:p>
                      <a:r>
                        <a:rPr lang="en-US" dirty="0" smtClean="0"/>
                        <a:t>6.3</a:t>
                      </a:r>
                      <a:endParaRPr lang="en-US" dirty="0"/>
                    </a:p>
                  </a:txBody>
                  <a:tcPr/>
                </a:tc>
                <a:tc>
                  <a:txBody>
                    <a:bodyPr/>
                    <a:lstStyle/>
                    <a:p>
                      <a:r>
                        <a:rPr lang="en-US" dirty="0" smtClean="0"/>
                        <a:t>22.7</a:t>
                      </a:r>
                      <a:endParaRPr lang="en-US" dirty="0"/>
                    </a:p>
                  </a:txBody>
                  <a:tcPr/>
                </a:tc>
                <a:tc>
                  <a:txBody>
                    <a:bodyPr/>
                    <a:lstStyle/>
                    <a:p>
                      <a:r>
                        <a:rPr lang="en-US" dirty="0" smtClean="0"/>
                        <a:t>*</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39610487"/>
              </p:ext>
            </p:extLst>
          </p:nvPr>
        </p:nvGraphicFramePr>
        <p:xfrm>
          <a:off x="381000" y="4191000"/>
          <a:ext cx="8077200" cy="1417320"/>
        </p:xfrm>
        <a:graphic>
          <a:graphicData uri="http://schemas.openxmlformats.org/drawingml/2006/table">
            <a:tbl>
              <a:tblPr firstRow="1" bandRow="1">
                <a:tableStyleId>{5C22544A-7EE6-4342-B048-85BDC9FD1C3A}</a:tableStyleId>
              </a:tblPr>
              <a:tblGrid>
                <a:gridCol w="1019452"/>
                <a:gridCol w="705775"/>
                <a:gridCol w="1254711"/>
                <a:gridCol w="1019452"/>
                <a:gridCol w="784194"/>
                <a:gridCol w="862614"/>
                <a:gridCol w="784194"/>
                <a:gridCol w="862614"/>
                <a:gridCol w="784194"/>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2009-10</a:t>
                      </a:r>
                      <a:endParaRPr lang="en-US" dirty="0"/>
                    </a:p>
                  </a:txBody>
                  <a:tcPr/>
                </a:tc>
                <a:tc>
                  <a:txBody>
                    <a:bodyPr/>
                    <a:lstStyle/>
                    <a:p>
                      <a:r>
                        <a:rPr lang="en-US" dirty="0" smtClean="0"/>
                        <a:t>35.7</a:t>
                      </a:r>
                      <a:endParaRPr lang="en-US" dirty="0"/>
                    </a:p>
                  </a:txBody>
                  <a:tcPr/>
                </a:tc>
                <a:tc>
                  <a:txBody>
                    <a:bodyPr/>
                    <a:lstStyle/>
                    <a:p>
                      <a:r>
                        <a:rPr lang="en-US" dirty="0" smtClean="0"/>
                        <a:t>11.8</a:t>
                      </a:r>
                      <a:endParaRPr lang="en-US" dirty="0"/>
                    </a:p>
                  </a:txBody>
                  <a:tcPr/>
                </a:tc>
                <a:tc>
                  <a:txBody>
                    <a:bodyPr/>
                    <a:lstStyle/>
                    <a:p>
                      <a:r>
                        <a:rPr lang="en-US" dirty="0" smtClean="0"/>
                        <a:t>40.0</a:t>
                      </a:r>
                      <a:endParaRPr lang="en-US" dirty="0"/>
                    </a:p>
                  </a:txBody>
                  <a:tcPr/>
                </a:tc>
                <a:tc>
                  <a:txBody>
                    <a:bodyPr/>
                    <a:lstStyle/>
                    <a:p>
                      <a:r>
                        <a:rPr lang="en-US" dirty="0" smtClean="0"/>
                        <a:t>40.0</a:t>
                      </a:r>
                      <a:endParaRPr lang="en-US" dirty="0"/>
                    </a:p>
                  </a:txBody>
                  <a:tcPr/>
                </a:tc>
                <a:tc>
                  <a:txBody>
                    <a:bodyPr/>
                    <a:lstStyle/>
                    <a:p>
                      <a:r>
                        <a:rPr lang="en-US" dirty="0" smtClean="0"/>
                        <a:t>*</a:t>
                      </a:r>
                      <a:endParaRPr lang="en-US" dirty="0"/>
                    </a:p>
                  </a:txBody>
                  <a:tcPr/>
                </a:tc>
                <a:tc>
                  <a:txBody>
                    <a:bodyPr/>
                    <a:lstStyle/>
                    <a:p>
                      <a:r>
                        <a:rPr lang="en-US" dirty="0" smtClean="0"/>
                        <a:t>50.0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49624">
                <a:tc>
                  <a:txBody>
                    <a:bodyPr/>
                    <a:lstStyle/>
                    <a:p>
                      <a:r>
                        <a:rPr lang="en-US" dirty="0" smtClean="0"/>
                        <a:t>2008-09</a:t>
                      </a:r>
                      <a:endParaRPr lang="en-US" dirty="0"/>
                    </a:p>
                  </a:txBody>
                  <a:tcPr/>
                </a:tc>
                <a:tc>
                  <a:txBody>
                    <a:bodyPr/>
                    <a:lstStyle/>
                    <a:p>
                      <a:r>
                        <a:rPr lang="en-US" dirty="0" smtClean="0"/>
                        <a:t>51.9</a:t>
                      </a:r>
                      <a:endParaRPr lang="en-US" dirty="0"/>
                    </a:p>
                  </a:txBody>
                  <a:tcPr/>
                </a:tc>
                <a:tc>
                  <a:txBody>
                    <a:bodyPr/>
                    <a:lstStyle/>
                    <a:p>
                      <a:r>
                        <a:rPr lang="en-US" dirty="0" smtClean="0"/>
                        <a:t>20.0</a:t>
                      </a:r>
                      <a:endParaRPr lang="en-US" dirty="0"/>
                    </a:p>
                  </a:txBody>
                  <a:tcPr/>
                </a:tc>
                <a:tc>
                  <a:txBody>
                    <a:bodyPr/>
                    <a:lstStyle/>
                    <a:p>
                      <a:r>
                        <a:rPr lang="en-US" dirty="0" smtClean="0"/>
                        <a:t>22.2</a:t>
                      </a:r>
                      <a:endParaRPr lang="en-US" dirty="0"/>
                    </a:p>
                  </a:txBody>
                  <a:tcPr/>
                </a:tc>
                <a:tc>
                  <a:txBody>
                    <a:bodyPr/>
                    <a:lstStyle/>
                    <a:p>
                      <a:r>
                        <a:rPr lang="en-US" dirty="0" smtClean="0"/>
                        <a:t>59.8</a:t>
                      </a:r>
                      <a:endParaRPr lang="en-US" dirty="0"/>
                    </a:p>
                  </a:txBody>
                  <a:tcPr/>
                </a:tc>
                <a:tc>
                  <a:txBody>
                    <a:bodyPr/>
                    <a:lstStyle/>
                    <a:p>
                      <a:r>
                        <a:rPr lang="en-US" dirty="0" smtClean="0"/>
                        <a:t>-</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36647018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pPr marL="342900" lvl="1" indent="-342900">
              <a:buFont typeface="Calibri" pitchFamily="34" charset="0"/>
              <a:buChar char="•"/>
            </a:pPr>
            <a:r>
              <a:rPr lang="en-US" dirty="0" smtClean="0"/>
              <a:t>AP/IB Percentage Tested</a:t>
            </a:r>
          </a:p>
          <a:p>
            <a:pPr marL="342900" lvl="1" indent="-342900">
              <a:buFont typeface="Arial" pitchFamily="34" charset="0"/>
              <a:buChar char="•"/>
            </a:pP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2044653"/>
              </p:ext>
            </p:extLst>
          </p:nvPr>
        </p:nvGraphicFramePr>
        <p:xfrm>
          <a:off x="380999" y="2133599"/>
          <a:ext cx="8077202" cy="1447800"/>
        </p:xfrm>
        <a:graphic>
          <a:graphicData uri="http://schemas.openxmlformats.org/drawingml/2006/table">
            <a:tbl>
              <a:tblPr firstRow="1" bandRow="1">
                <a:tableStyleId>{5C22544A-7EE6-4342-B048-85BDC9FD1C3A}</a:tableStyleId>
              </a:tblPr>
              <a:tblGrid>
                <a:gridCol w="1087316"/>
                <a:gridCol w="698988"/>
                <a:gridCol w="1164980"/>
                <a:gridCol w="1009650"/>
                <a:gridCol w="776654"/>
                <a:gridCol w="854320"/>
                <a:gridCol w="776654"/>
                <a:gridCol w="854320"/>
                <a:gridCol w="854320"/>
              </a:tblGrid>
              <a:tr h="67564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6080">
                <a:tc>
                  <a:txBody>
                    <a:bodyPr/>
                    <a:lstStyle/>
                    <a:p>
                      <a:r>
                        <a:rPr lang="en-US" dirty="0" smtClean="0"/>
                        <a:t>2009-10</a:t>
                      </a:r>
                      <a:endParaRPr lang="en-US" dirty="0"/>
                    </a:p>
                  </a:txBody>
                  <a:tcPr/>
                </a:tc>
                <a:tc>
                  <a:txBody>
                    <a:bodyPr/>
                    <a:lstStyle/>
                    <a:p>
                      <a:r>
                        <a:rPr lang="en-US" dirty="0" smtClean="0"/>
                        <a:t>  9.2</a:t>
                      </a:r>
                      <a:endParaRPr lang="en-US" dirty="0"/>
                    </a:p>
                  </a:txBody>
                  <a:tcPr/>
                </a:tc>
                <a:tc>
                  <a:txBody>
                    <a:bodyPr/>
                    <a:lstStyle/>
                    <a:p>
                      <a:r>
                        <a:rPr lang="en-US" dirty="0" smtClean="0"/>
                        <a:t>       0.0</a:t>
                      </a:r>
                      <a:endParaRPr lang="en-US" dirty="0"/>
                    </a:p>
                  </a:txBody>
                  <a:tcPr/>
                </a:tc>
                <a:tc>
                  <a:txBody>
                    <a:bodyPr/>
                    <a:lstStyle/>
                    <a:p>
                      <a:r>
                        <a:rPr lang="en-US" dirty="0" smtClean="0"/>
                        <a:t>    17.5</a:t>
                      </a:r>
                      <a:endParaRPr lang="en-US" dirty="0"/>
                    </a:p>
                  </a:txBody>
                  <a:tcPr/>
                </a:tc>
                <a:tc>
                  <a:txBody>
                    <a:bodyPr/>
                    <a:lstStyle/>
                    <a:p>
                      <a:r>
                        <a:rPr lang="en-US" dirty="0" smtClean="0"/>
                        <a:t>    6.4</a:t>
                      </a:r>
                      <a:endParaRPr lang="en-US" dirty="0"/>
                    </a:p>
                  </a:txBody>
                  <a:tcPr/>
                </a:tc>
                <a:tc>
                  <a:txBody>
                    <a:bodyPr/>
                    <a:lstStyle/>
                    <a:p>
                      <a:r>
                        <a:rPr lang="en-US" dirty="0" smtClean="0"/>
                        <a:t>   18.2</a:t>
                      </a:r>
                      <a:endParaRPr lang="en-US" dirty="0"/>
                    </a:p>
                  </a:txBody>
                  <a:tcPr/>
                </a:tc>
                <a:tc>
                  <a:txBody>
                    <a:bodyPr/>
                    <a:lstStyle/>
                    <a:p>
                      <a:r>
                        <a:rPr lang="en-US" dirty="0" smtClean="0"/>
                        <a:t>   0.0</a:t>
                      </a:r>
                      <a:endParaRPr lang="en-US" dirty="0"/>
                    </a:p>
                  </a:txBody>
                  <a:tcPr/>
                </a:tc>
                <a:tc>
                  <a:txBody>
                    <a:bodyPr/>
                    <a:lstStyle/>
                    <a:p>
                      <a:r>
                        <a:rPr lang="en-US" dirty="0" smtClean="0"/>
                        <a:t>    *</a:t>
                      </a:r>
                      <a:endParaRPr lang="en-US" dirty="0"/>
                    </a:p>
                  </a:txBody>
                  <a:tcPr/>
                </a:tc>
                <a:tc>
                  <a:txBody>
                    <a:bodyPr/>
                    <a:lstStyle/>
                    <a:p>
                      <a:r>
                        <a:rPr lang="en-US" dirty="0" smtClean="0"/>
                        <a:t>5.9</a:t>
                      </a:r>
                      <a:endParaRPr lang="en-US" dirty="0"/>
                    </a:p>
                  </a:txBody>
                  <a:tcPr/>
                </a:tc>
              </a:tr>
              <a:tr h="386080">
                <a:tc>
                  <a:txBody>
                    <a:bodyPr/>
                    <a:lstStyle/>
                    <a:p>
                      <a:r>
                        <a:rPr lang="en-US" dirty="0" smtClean="0"/>
                        <a:t>2008-09</a:t>
                      </a:r>
                      <a:endParaRPr lang="en-US" dirty="0"/>
                    </a:p>
                  </a:txBody>
                  <a:tcPr/>
                </a:tc>
                <a:tc>
                  <a:txBody>
                    <a:bodyPr/>
                    <a:lstStyle/>
                    <a:p>
                      <a:r>
                        <a:rPr lang="en-US" dirty="0" smtClean="0"/>
                        <a:t>13.5</a:t>
                      </a:r>
                      <a:endParaRPr lang="en-US" dirty="0"/>
                    </a:p>
                  </a:txBody>
                  <a:tcPr/>
                </a:tc>
                <a:tc>
                  <a:txBody>
                    <a:bodyPr/>
                    <a:lstStyle/>
                    <a:p>
                      <a:r>
                        <a:rPr lang="en-US" dirty="0" smtClean="0"/>
                        <a:t>       5.6</a:t>
                      </a:r>
                      <a:endParaRPr lang="en-US" dirty="0"/>
                    </a:p>
                  </a:txBody>
                  <a:tcPr/>
                </a:tc>
                <a:tc>
                  <a:txBody>
                    <a:bodyPr/>
                    <a:lstStyle/>
                    <a:p>
                      <a:r>
                        <a:rPr lang="en-US" dirty="0" smtClean="0"/>
                        <a:t>    27.0</a:t>
                      </a:r>
                      <a:endParaRPr lang="en-US" dirty="0"/>
                    </a:p>
                  </a:txBody>
                  <a:tcPr/>
                </a:tc>
                <a:tc>
                  <a:txBody>
                    <a:bodyPr/>
                    <a:lstStyle/>
                    <a:p>
                      <a:r>
                        <a:rPr lang="en-US" dirty="0" smtClean="0"/>
                        <a:t>    9.3</a:t>
                      </a:r>
                      <a:endParaRPr lang="en-US" dirty="0"/>
                    </a:p>
                  </a:txBody>
                  <a:tcPr/>
                </a:tc>
                <a:tc>
                  <a:txBody>
                    <a:bodyPr/>
                    <a:lstStyle/>
                    <a:p>
                      <a:r>
                        <a:rPr lang="en-US" dirty="0" smtClean="0"/>
                        <a:t>     *</a:t>
                      </a:r>
                      <a:endParaRPr lang="en-US" dirty="0"/>
                    </a:p>
                  </a:txBody>
                  <a:tcPr/>
                </a:tc>
                <a:tc>
                  <a:txBody>
                    <a:bodyPr/>
                    <a:lstStyle/>
                    <a:p>
                      <a:r>
                        <a:rPr lang="en-US" dirty="0" smtClean="0"/>
                        <a:t>   n/a</a:t>
                      </a:r>
                      <a:endParaRPr lang="en-US" dirty="0"/>
                    </a:p>
                  </a:txBody>
                  <a:tcPr/>
                </a:tc>
                <a:tc>
                  <a:txBody>
                    <a:bodyPr/>
                    <a:lstStyle/>
                    <a:p>
                      <a:r>
                        <a:rPr lang="en-US" dirty="0" smtClean="0"/>
                        <a:t>   n/a</a:t>
                      </a:r>
                      <a:endParaRPr lang="en-US" dirty="0"/>
                    </a:p>
                  </a:txBody>
                  <a:tcPr/>
                </a:tc>
                <a:tc>
                  <a:txBody>
                    <a:bodyPr/>
                    <a:lstStyle/>
                    <a:p>
                      <a:r>
                        <a:rPr lang="en-US" dirty="0" smtClean="0"/>
                        <a:t>n/a</a:t>
                      </a:r>
                      <a:endParaRPr lang="en-US" dirty="0"/>
                    </a:p>
                  </a:txBody>
                  <a:tcPr/>
                </a:tc>
              </a:tr>
            </a:tbl>
          </a:graphicData>
        </a:graphic>
      </p:graphicFrame>
      <p:sp>
        <p:nvSpPr>
          <p:cNvPr id="5" name="Rectangle 4"/>
          <p:cNvSpPr/>
          <p:nvPr/>
        </p:nvSpPr>
        <p:spPr>
          <a:xfrm>
            <a:off x="0" y="3657600"/>
            <a:ext cx="8458200" cy="523220"/>
          </a:xfrm>
          <a:prstGeom prst="rect">
            <a:avLst/>
          </a:prstGeom>
        </p:spPr>
        <p:txBody>
          <a:bodyPr wrap="square">
            <a:spAutoFit/>
          </a:bodyPr>
          <a:lstStyle/>
          <a:p>
            <a:pPr lvl="1">
              <a:buFont typeface="Calibri" pitchFamily="34" charset="0"/>
              <a:buChar char="•"/>
            </a:pPr>
            <a:r>
              <a:rPr lang="en-US" sz="2400" dirty="0" smtClean="0"/>
              <a:t>   </a:t>
            </a:r>
            <a:r>
              <a:rPr lang="en-US" sz="2800" dirty="0" smtClean="0"/>
              <a:t>AP/IB Percent Examinees Met or Exceeded Criteria</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1439610487"/>
              </p:ext>
            </p:extLst>
          </p:nvPr>
        </p:nvGraphicFramePr>
        <p:xfrm>
          <a:off x="381000" y="4191000"/>
          <a:ext cx="8077200" cy="1417320"/>
        </p:xfrm>
        <a:graphic>
          <a:graphicData uri="http://schemas.openxmlformats.org/drawingml/2006/table">
            <a:tbl>
              <a:tblPr firstRow="1" bandRow="1">
                <a:tableStyleId>{5C22544A-7EE6-4342-B048-85BDC9FD1C3A}</a:tableStyleId>
              </a:tblPr>
              <a:tblGrid>
                <a:gridCol w="1019452"/>
                <a:gridCol w="705775"/>
                <a:gridCol w="1254711"/>
                <a:gridCol w="1019452"/>
                <a:gridCol w="784194"/>
                <a:gridCol w="862614"/>
                <a:gridCol w="784194"/>
                <a:gridCol w="862614"/>
                <a:gridCol w="784194"/>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2009-10</a:t>
                      </a:r>
                      <a:endParaRPr lang="en-US" dirty="0"/>
                    </a:p>
                  </a:txBody>
                  <a:tcPr/>
                </a:tc>
                <a:tc>
                  <a:txBody>
                    <a:bodyPr/>
                    <a:lstStyle/>
                    <a:p>
                      <a:r>
                        <a:rPr lang="en-US" dirty="0" smtClean="0"/>
                        <a:t>49.3</a:t>
                      </a:r>
                      <a:endParaRPr lang="en-US" dirty="0"/>
                    </a:p>
                  </a:txBody>
                  <a:tcPr/>
                </a:tc>
                <a:tc>
                  <a:txBody>
                    <a:bodyPr/>
                    <a:lstStyle/>
                    <a:p>
                      <a:r>
                        <a:rPr lang="en-US" dirty="0" smtClean="0"/>
                        <a:t>          -</a:t>
                      </a:r>
                      <a:endParaRPr lang="en-US" dirty="0"/>
                    </a:p>
                  </a:txBody>
                  <a:tcPr/>
                </a:tc>
                <a:tc>
                  <a:txBody>
                    <a:bodyPr/>
                    <a:lstStyle/>
                    <a:p>
                      <a:r>
                        <a:rPr lang="en-US" dirty="0" smtClean="0"/>
                        <a:t>     61.8</a:t>
                      </a:r>
                      <a:endParaRPr lang="en-US" dirty="0"/>
                    </a:p>
                  </a:txBody>
                  <a:tcPr/>
                </a:tc>
                <a:tc>
                  <a:txBody>
                    <a:bodyPr/>
                    <a:lstStyle/>
                    <a:p>
                      <a:r>
                        <a:rPr lang="en-US" dirty="0" smtClean="0"/>
                        <a:t>  34.5</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r>
              <a:tr h="349624">
                <a:tc>
                  <a:txBody>
                    <a:bodyPr/>
                    <a:lstStyle/>
                    <a:p>
                      <a:r>
                        <a:rPr lang="en-US" dirty="0" smtClean="0"/>
                        <a:t>2008-09</a:t>
                      </a:r>
                      <a:endParaRPr lang="en-US" dirty="0"/>
                    </a:p>
                  </a:txBody>
                  <a:tcPr/>
                </a:tc>
                <a:tc>
                  <a:txBody>
                    <a:bodyPr/>
                    <a:lstStyle/>
                    <a:p>
                      <a:r>
                        <a:rPr lang="en-US" dirty="0" smtClean="0"/>
                        <a:t>41.5</a:t>
                      </a:r>
                      <a:endParaRPr lang="en-US" dirty="0"/>
                    </a:p>
                  </a:txBody>
                  <a:tcPr/>
                </a:tc>
                <a:tc>
                  <a:txBody>
                    <a:bodyPr/>
                    <a:lstStyle/>
                    <a:p>
                      <a:r>
                        <a:rPr lang="en-US" dirty="0" smtClean="0"/>
                        <a:t>          *</a:t>
                      </a:r>
                      <a:endParaRPr lang="en-US" dirty="0"/>
                    </a:p>
                  </a:txBody>
                  <a:tcPr/>
                </a:tc>
                <a:tc>
                  <a:txBody>
                    <a:bodyPr/>
                    <a:lstStyle/>
                    <a:p>
                      <a:r>
                        <a:rPr lang="en-US" dirty="0" smtClean="0"/>
                        <a:t>     55.3</a:t>
                      </a:r>
                      <a:endParaRPr lang="en-US" dirty="0"/>
                    </a:p>
                  </a:txBody>
                  <a:tcPr/>
                </a:tc>
                <a:tc>
                  <a:txBody>
                    <a:bodyPr/>
                    <a:lstStyle/>
                    <a:p>
                      <a:r>
                        <a:rPr lang="en-US" dirty="0" smtClean="0"/>
                        <a:t>  31.0</a:t>
                      </a:r>
                      <a:endParaRPr lang="en-US" dirty="0"/>
                    </a:p>
                  </a:txBody>
                  <a:tcPr/>
                </a:tc>
                <a:tc>
                  <a:txBody>
                    <a:bodyPr/>
                    <a:lstStyle/>
                    <a:p>
                      <a:r>
                        <a:rPr lang="en-US" baseline="0" dirty="0" smtClean="0"/>
                        <a:t>     *</a:t>
                      </a:r>
                      <a:endParaRPr lang="en-US" dirty="0"/>
                    </a:p>
                  </a:txBody>
                  <a:tcPr/>
                </a:tc>
                <a:tc>
                  <a:txBody>
                    <a:bodyPr/>
                    <a:lstStyle/>
                    <a:p>
                      <a:r>
                        <a:rPr lang="en-US" dirty="0" smtClean="0"/>
                        <a:t>   n/a</a:t>
                      </a:r>
                      <a:endParaRPr lang="en-US" dirty="0"/>
                    </a:p>
                  </a:txBody>
                  <a:tcPr/>
                </a:tc>
                <a:tc>
                  <a:txBody>
                    <a:bodyPr/>
                    <a:lstStyle/>
                    <a:p>
                      <a:r>
                        <a:rPr lang="en-US" dirty="0" smtClean="0"/>
                        <a:t>    n/a</a:t>
                      </a:r>
                      <a:endParaRPr lang="en-US" dirty="0"/>
                    </a:p>
                  </a:txBody>
                  <a:tcPr/>
                </a:tc>
                <a:tc>
                  <a:txBody>
                    <a:bodyPr/>
                    <a:lstStyle/>
                    <a:p>
                      <a:r>
                        <a:rPr lang="en-US" dirty="0" smtClean="0"/>
                        <a:t>n/a</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pPr marL="342900" lvl="1" indent="-342900">
              <a:buFont typeface="Calibri" pitchFamily="34" charset="0"/>
              <a:buChar char="•"/>
            </a:pPr>
            <a:r>
              <a:rPr lang="en-US" dirty="0" smtClean="0"/>
              <a:t>AP/IB Percentage Tested</a:t>
            </a:r>
          </a:p>
          <a:p>
            <a:pPr marL="342900" lvl="1" indent="-342900">
              <a:buFont typeface="Arial" pitchFamily="34" charset="0"/>
              <a:buChar char="•"/>
            </a:pP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50927949"/>
              </p:ext>
            </p:extLst>
          </p:nvPr>
        </p:nvGraphicFramePr>
        <p:xfrm>
          <a:off x="380999" y="2133599"/>
          <a:ext cx="8077202" cy="1447800"/>
        </p:xfrm>
        <a:graphic>
          <a:graphicData uri="http://schemas.openxmlformats.org/drawingml/2006/table">
            <a:tbl>
              <a:tblPr firstRow="1" bandRow="1">
                <a:tableStyleId>{5C22544A-7EE6-4342-B048-85BDC9FD1C3A}</a:tableStyleId>
              </a:tblPr>
              <a:tblGrid>
                <a:gridCol w="1087316"/>
                <a:gridCol w="698988"/>
                <a:gridCol w="1164980"/>
                <a:gridCol w="1009650"/>
                <a:gridCol w="776654"/>
                <a:gridCol w="854320"/>
                <a:gridCol w="776654"/>
                <a:gridCol w="854320"/>
                <a:gridCol w="854320"/>
              </a:tblGrid>
              <a:tr h="67564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6080">
                <a:tc>
                  <a:txBody>
                    <a:bodyPr/>
                    <a:lstStyle/>
                    <a:p>
                      <a:r>
                        <a:rPr lang="en-US" dirty="0" smtClean="0"/>
                        <a:t>2009-10</a:t>
                      </a:r>
                      <a:endParaRPr lang="en-US" dirty="0"/>
                    </a:p>
                  </a:txBody>
                  <a:tcPr/>
                </a:tc>
                <a:tc>
                  <a:txBody>
                    <a:bodyPr/>
                    <a:lstStyle/>
                    <a:p>
                      <a:r>
                        <a:rPr lang="en-US" dirty="0" smtClean="0"/>
                        <a:t>28.0</a:t>
                      </a:r>
                      <a:endParaRPr lang="en-US" dirty="0"/>
                    </a:p>
                  </a:txBody>
                  <a:tcPr/>
                </a:tc>
                <a:tc>
                  <a:txBody>
                    <a:bodyPr/>
                    <a:lstStyle/>
                    <a:p>
                      <a:r>
                        <a:rPr lang="en-US" dirty="0" smtClean="0"/>
                        <a:t>38.9</a:t>
                      </a:r>
                      <a:endParaRPr lang="en-US" dirty="0"/>
                    </a:p>
                  </a:txBody>
                  <a:tcPr/>
                </a:tc>
                <a:tc>
                  <a:txBody>
                    <a:bodyPr/>
                    <a:lstStyle/>
                    <a:p>
                      <a:r>
                        <a:rPr lang="en-US" dirty="0" smtClean="0"/>
                        <a:t>16.3</a:t>
                      </a:r>
                      <a:endParaRPr lang="en-US" dirty="0"/>
                    </a:p>
                  </a:txBody>
                  <a:tcPr/>
                </a:tc>
                <a:tc>
                  <a:txBody>
                    <a:bodyPr/>
                    <a:lstStyle/>
                    <a:p>
                      <a:r>
                        <a:rPr lang="en-US" dirty="0" smtClean="0"/>
                        <a:t>30.7</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6080">
                <a:tc>
                  <a:txBody>
                    <a:bodyPr/>
                    <a:lstStyle/>
                    <a:p>
                      <a:r>
                        <a:rPr lang="en-US" dirty="0" smtClean="0"/>
                        <a:t>2008-09</a:t>
                      </a:r>
                      <a:endParaRPr lang="en-US" dirty="0"/>
                    </a:p>
                  </a:txBody>
                  <a:tcPr/>
                </a:tc>
                <a:tc>
                  <a:txBody>
                    <a:bodyPr/>
                    <a:lstStyle/>
                    <a:p>
                      <a:r>
                        <a:rPr lang="en-US" dirty="0" smtClean="0"/>
                        <a:t>26.1</a:t>
                      </a:r>
                      <a:endParaRPr lang="en-US" dirty="0"/>
                    </a:p>
                  </a:txBody>
                  <a:tcPr/>
                </a:tc>
                <a:tc>
                  <a:txBody>
                    <a:bodyPr/>
                    <a:lstStyle/>
                    <a:p>
                      <a:r>
                        <a:rPr lang="en-US" dirty="0" smtClean="0"/>
                        <a:t>36.4</a:t>
                      </a:r>
                      <a:endParaRPr lang="en-US" dirty="0"/>
                    </a:p>
                  </a:txBody>
                  <a:tcPr/>
                </a:tc>
                <a:tc>
                  <a:txBody>
                    <a:bodyPr/>
                    <a:lstStyle/>
                    <a:p>
                      <a:r>
                        <a:rPr lang="en-US" dirty="0" smtClean="0"/>
                        <a:t>6.7</a:t>
                      </a:r>
                      <a:endParaRPr lang="en-US" dirty="0"/>
                    </a:p>
                  </a:txBody>
                  <a:tcPr/>
                </a:tc>
                <a:tc>
                  <a:txBody>
                    <a:bodyPr/>
                    <a:lstStyle/>
                    <a:p>
                      <a:r>
                        <a:rPr lang="en-US" dirty="0" smtClean="0"/>
                        <a:t>30.4</a:t>
                      </a:r>
                      <a:endParaRPr lang="en-US" dirty="0"/>
                    </a:p>
                  </a:txBody>
                  <a:tcPr/>
                </a:tc>
                <a:tc>
                  <a:txBody>
                    <a:bodyPr/>
                    <a:lstStyle/>
                    <a:p>
                      <a:r>
                        <a:rPr lang="en-US" dirty="0" smtClean="0"/>
                        <a:t>*</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
        <p:nvSpPr>
          <p:cNvPr id="5" name="Rectangle 4"/>
          <p:cNvSpPr/>
          <p:nvPr/>
        </p:nvSpPr>
        <p:spPr>
          <a:xfrm>
            <a:off x="0" y="3657600"/>
            <a:ext cx="8458200" cy="523220"/>
          </a:xfrm>
          <a:prstGeom prst="rect">
            <a:avLst/>
          </a:prstGeom>
        </p:spPr>
        <p:txBody>
          <a:bodyPr wrap="square">
            <a:spAutoFit/>
          </a:bodyPr>
          <a:lstStyle/>
          <a:p>
            <a:pPr lvl="1">
              <a:buFont typeface="Calibri" pitchFamily="34" charset="0"/>
              <a:buChar char="•"/>
            </a:pPr>
            <a:r>
              <a:rPr lang="en-US" sz="2400" dirty="0" smtClean="0"/>
              <a:t>   </a:t>
            </a:r>
            <a:r>
              <a:rPr lang="en-US" sz="2800" dirty="0" smtClean="0"/>
              <a:t>AP/IB Percent Examinees Met or Exceeded Criteria</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2456486134"/>
              </p:ext>
            </p:extLst>
          </p:nvPr>
        </p:nvGraphicFramePr>
        <p:xfrm>
          <a:off x="381000" y="4191000"/>
          <a:ext cx="8077200" cy="1417320"/>
        </p:xfrm>
        <a:graphic>
          <a:graphicData uri="http://schemas.openxmlformats.org/drawingml/2006/table">
            <a:tbl>
              <a:tblPr firstRow="1" bandRow="1">
                <a:tableStyleId>{5C22544A-7EE6-4342-B048-85BDC9FD1C3A}</a:tableStyleId>
              </a:tblPr>
              <a:tblGrid>
                <a:gridCol w="1019452"/>
                <a:gridCol w="705775"/>
                <a:gridCol w="1254711"/>
                <a:gridCol w="1019452"/>
                <a:gridCol w="784194"/>
                <a:gridCol w="862614"/>
                <a:gridCol w="784194"/>
                <a:gridCol w="862614"/>
                <a:gridCol w="784194"/>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2009-10</a:t>
                      </a:r>
                      <a:endParaRPr lang="en-US" dirty="0"/>
                    </a:p>
                  </a:txBody>
                  <a:tcPr/>
                </a:tc>
                <a:tc>
                  <a:txBody>
                    <a:bodyPr/>
                    <a:lstStyle/>
                    <a:p>
                      <a:r>
                        <a:rPr lang="en-US" dirty="0" smtClean="0"/>
                        <a:t>60.2</a:t>
                      </a:r>
                      <a:endParaRPr lang="en-US" dirty="0"/>
                    </a:p>
                  </a:txBody>
                  <a:tcPr/>
                </a:tc>
                <a:tc>
                  <a:txBody>
                    <a:bodyPr/>
                    <a:lstStyle/>
                    <a:p>
                      <a:r>
                        <a:rPr lang="en-US" dirty="0" smtClean="0"/>
                        <a:t>28.6</a:t>
                      </a:r>
                      <a:endParaRPr lang="en-US" dirty="0"/>
                    </a:p>
                  </a:txBody>
                  <a:tcPr/>
                </a:tc>
                <a:tc>
                  <a:txBody>
                    <a:bodyPr/>
                    <a:lstStyle/>
                    <a:p>
                      <a:r>
                        <a:rPr lang="en-US" dirty="0" smtClean="0"/>
                        <a:t>38.1</a:t>
                      </a:r>
                      <a:endParaRPr lang="en-US" dirty="0"/>
                    </a:p>
                  </a:txBody>
                  <a:tcPr/>
                </a:tc>
                <a:tc>
                  <a:txBody>
                    <a:bodyPr/>
                    <a:lstStyle/>
                    <a:p>
                      <a:r>
                        <a:rPr lang="en-US" dirty="0" smtClean="0"/>
                        <a:t>64.1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49624">
                <a:tc>
                  <a:txBody>
                    <a:bodyPr/>
                    <a:lstStyle/>
                    <a:p>
                      <a:r>
                        <a:rPr lang="en-US" dirty="0" smtClean="0"/>
                        <a:t>2008-09</a:t>
                      </a:r>
                      <a:endParaRPr lang="en-US" dirty="0"/>
                    </a:p>
                  </a:txBody>
                  <a:tcPr/>
                </a:tc>
                <a:tc>
                  <a:txBody>
                    <a:bodyPr/>
                    <a:lstStyle/>
                    <a:p>
                      <a:r>
                        <a:rPr lang="en-US" dirty="0" smtClean="0"/>
                        <a:t>45.3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45.5</a:t>
                      </a:r>
                      <a:endParaRPr lang="en-US" dirty="0"/>
                    </a:p>
                  </a:txBody>
                  <a:tcPr/>
                </a:tc>
                <a:tc>
                  <a:txBody>
                    <a:bodyPr/>
                    <a:lstStyle/>
                    <a:p>
                      <a:r>
                        <a:rPr lang="en-US" dirty="0" smtClean="0"/>
                        <a:t>-</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1548514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a:xfrm>
            <a:off x="457200" y="1600201"/>
            <a:ext cx="8229600" cy="4419600"/>
          </a:xfrm>
        </p:spPr>
        <p:txBody>
          <a:bodyPr/>
          <a:lstStyle/>
          <a:p>
            <a:pPr lvl="1">
              <a:buFont typeface="Arial" pitchFamily="34" charset="0"/>
              <a:buChar char="•"/>
            </a:pPr>
            <a:r>
              <a:rPr lang="en-US" sz="2400" dirty="0" smtClean="0"/>
              <a:t>Texas Success Initiative, English Lang Arts, Percent Passing</a:t>
            </a:r>
            <a:endParaRPr lang="en-US" sz="2400" dirty="0"/>
          </a:p>
          <a:p>
            <a:pPr lvl="1">
              <a:buFont typeface="Arial" pitchFamily="34" charset="0"/>
              <a:buChar char="•"/>
            </a:pPr>
            <a:endParaRPr lang="en-US" sz="2400" dirty="0" smtClean="0"/>
          </a:p>
          <a:p>
            <a:pPr lvl="1">
              <a:buFont typeface="Arial" pitchFamily="34" charset="0"/>
              <a:buChar char="•"/>
            </a:pPr>
            <a:endParaRPr lang="en-US" sz="2400" dirty="0"/>
          </a:p>
          <a:p>
            <a:pPr lvl="1">
              <a:buFont typeface="Arial" pitchFamily="34" charset="0"/>
              <a:buChar char="•"/>
            </a:pPr>
            <a:endParaRPr lang="en-US" sz="2400" dirty="0" smtClean="0"/>
          </a:p>
          <a:p>
            <a:pPr lvl="1">
              <a:buFont typeface="Arial" pitchFamily="34" charset="0"/>
              <a:buChar char="•"/>
            </a:pPr>
            <a:endParaRPr lang="en-US" sz="2400" dirty="0" smtClean="0"/>
          </a:p>
          <a:p>
            <a:pPr marL="457200" lvl="1" indent="0">
              <a:buNone/>
            </a:pPr>
            <a:endParaRPr lang="en-US" sz="2400" dirty="0"/>
          </a:p>
          <a:p>
            <a:pPr lvl="1">
              <a:buFont typeface="Arial" pitchFamily="34" charset="0"/>
              <a:buChar char="•"/>
            </a:pPr>
            <a:r>
              <a:rPr lang="en-US" sz="2400" dirty="0" smtClean="0"/>
              <a:t>Texas Success Initiative, Math, Percent Passing</a:t>
            </a:r>
          </a:p>
          <a:p>
            <a:pPr lvl="1">
              <a:buFont typeface="Arial" pitchFamily="34" charset="0"/>
              <a:buChar char="•"/>
            </a:pP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444350160"/>
              </p:ext>
            </p:extLst>
          </p:nvPr>
        </p:nvGraphicFramePr>
        <p:xfrm>
          <a:off x="685800" y="4800600"/>
          <a:ext cx="7924800" cy="1830926"/>
        </p:xfrm>
        <a:graphic>
          <a:graphicData uri="http://schemas.openxmlformats.org/drawingml/2006/table">
            <a:tbl>
              <a:tblPr firstRow="1" bandRow="1">
                <a:tableStyleId>{5C22544A-7EE6-4342-B048-85BDC9FD1C3A}</a:tableStyleId>
              </a:tblPr>
              <a:tblGrid>
                <a:gridCol w="1066800"/>
                <a:gridCol w="685800"/>
                <a:gridCol w="1143000"/>
                <a:gridCol w="990600"/>
                <a:gridCol w="762000"/>
                <a:gridCol w="838200"/>
                <a:gridCol w="762000"/>
                <a:gridCol w="838200"/>
                <a:gridCol w="838200"/>
              </a:tblGrid>
              <a:tr h="637953">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595423">
                <a:tc>
                  <a:txBody>
                    <a:bodyPr/>
                    <a:lstStyle/>
                    <a:p>
                      <a:r>
                        <a:rPr lang="en-US" dirty="0" smtClean="0"/>
                        <a:t>2011</a:t>
                      </a:r>
                      <a:endParaRPr lang="en-US" dirty="0"/>
                    </a:p>
                  </a:txBody>
                  <a:tcPr/>
                </a:tc>
                <a:tc>
                  <a:txBody>
                    <a:bodyPr/>
                    <a:lstStyle/>
                    <a:p>
                      <a:r>
                        <a:rPr lang="en-US" dirty="0" smtClean="0"/>
                        <a:t>    62</a:t>
                      </a:r>
                      <a:endParaRPr lang="en-US" dirty="0"/>
                    </a:p>
                  </a:txBody>
                  <a:tcPr/>
                </a:tc>
                <a:tc>
                  <a:txBody>
                    <a:bodyPr/>
                    <a:lstStyle/>
                    <a:p>
                      <a:r>
                        <a:rPr lang="en-US" dirty="0" smtClean="0"/>
                        <a:t>      45</a:t>
                      </a:r>
                      <a:endParaRPr lang="en-US" dirty="0"/>
                    </a:p>
                  </a:txBody>
                  <a:tcPr/>
                </a:tc>
                <a:tc>
                  <a:txBody>
                    <a:bodyPr/>
                    <a:lstStyle/>
                    <a:p>
                      <a:r>
                        <a:rPr lang="en-US" dirty="0" smtClean="0"/>
                        <a:t>      58</a:t>
                      </a:r>
                      <a:endParaRPr lang="en-US" dirty="0"/>
                    </a:p>
                  </a:txBody>
                  <a:tcPr/>
                </a:tc>
                <a:tc>
                  <a:txBody>
                    <a:bodyPr/>
                    <a:lstStyle/>
                    <a:p>
                      <a:r>
                        <a:rPr lang="en-US" dirty="0" smtClean="0"/>
                        <a:t>    72</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r>
              <a:tr h="595423">
                <a:tc>
                  <a:txBody>
                    <a:bodyPr/>
                    <a:lstStyle/>
                    <a:p>
                      <a:r>
                        <a:rPr lang="en-US" dirty="0" smtClean="0"/>
                        <a:t>2010</a:t>
                      </a:r>
                      <a:endParaRPr lang="en-US" dirty="0"/>
                    </a:p>
                  </a:txBody>
                  <a:tcPr/>
                </a:tc>
                <a:tc>
                  <a:txBody>
                    <a:bodyPr/>
                    <a:lstStyle/>
                    <a:p>
                      <a:r>
                        <a:rPr lang="en-US" dirty="0" smtClean="0"/>
                        <a:t>    66</a:t>
                      </a:r>
                      <a:endParaRPr lang="en-US" dirty="0"/>
                    </a:p>
                  </a:txBody>
                  <a:tcPr/>
                </a:tc>
                <a:tc>
                  <a:txBody>
                    <a:bodyPr/>
                    <a:lstStyle/>
                    <a:p>
                      <a:r>
                        <a:rPr lang="en-US" dirty="0" smtClean="0"/>
                        <a:t>      51</a:t>
                      </a:r>
                      <a:endParaRPr lang="en-US" dirty="0"/>
                    </a:p>
                  </a:txBody>
                  <a:tcPr/>
                </a:tc>
                <a:tc>
                  <a:txBody>
                    <a:bodyPr/>
                    <a:lstStyle/>
                    <a:p>
                      <a:r>
                        <a:rPr lang="en-US" dirty="0" smtClean="0"/>
                        <a:t>      52</a:t>
                      </a:r>
                      <a:endParaRPr lang="en-US" dirty="0"/>
                    </a:p>
                  </a:txBody>
                  <a:tcPr/>
                </a:tc>
                <a:tc>
                  <a:txBody>
                    <a:bodyPr/>
                    <a:lstStyle/>
                    <a:p>
                      <a:r>
                        <a:rPr lang="en-US" dirty="0" smtClean="0"/>
                        <a:t>    78</a:t>
                      </a:r>
                      <a:endParaRPr lang="en-US" dirty="0"/>
                    </a:p>
                  </a:txBody>
                  <a:tcPr/>
                </a:tc>
                <a:tc>
                  <a:txBody>
                    <a:bodyPr/>
                    <a:lstStyle/>
                    <a:p>
                      <a:r>
                        <a:rPr lang="en-US" dirty="0" smtClean="0"/>
                        <a:t>     *</a:t>
                      </a:r>
                      <a:endParaRPr lang="en-US" dirty="0"/>
                    </a:p>
                  </a:txBody>
                  <a:tcPr/>
                </a:tc>
                <a:tc>
                  <a:txBody>
                    <a:bodyPr/>
                    <a:lstStyle/>
                    <a:p>
                      <a:r>
                        <a:rPr lang="en-US" dirty="0" smtClean="0"/>
                        <a:t>  &gt;99</a:t>
                      </a:r>
                      <a:endParaRPr lang="en-US" dirty="0"/>
                    </a:p>
                  </a:txBody>
                  <a:tcPr/>
                </a:tc>
                <a:tc>
                  <a:txBody>
                    <a:bodyPr/>
                    <a:lstStyle/>
                    <a:p>
                      <a:r>
                        <a:rPr lang="en-US" dirty="0" smtClean="0"/>
                        <a:t>    *</a:t>
                      </a:r>
                      <a:endParaRPr lang="en-US" dirty="0"/>
                    </a:p>
                  </a:txBody>
                  <a:tcPr/>
                </a:tc>
                <a:tc>
                  <a:txBody>
                    <a:bodyPr/>
                    <a:lstStyle/>
                    <a:p>
                      <a:r>
                        <a:rPr lang="en-US" smtClean="0"/>
                        <a:t>  75</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34481300"/>
              </p:ext>
            </p:extLst>
          </p:nvPr>
        </p:nvGraphicFramePr>
        <p:xfrm>
          <a:off x="609601" y="2057399"/>
          <a:ext cx="7924799" cy="1981200"/>
        </p:xfrm>
        <a:graphic>
          <a:graphicData uri="http://schemas.openxmlformats.org/drawingml/2006/table">
            <a:tbl>
              <a:tblPr firstRow="1" bandRow="1">
                <a:tableStyleId>{5C22544A-7EE6-4342-B048-85BDC9FD1C3A}</a:tableStyleId>
              </a:tblPr>
              <a:tblGrid>
                <a:gridCol w="1000217"/>
                <a:gridCol w="692458"/>
                <a:gridCol w="1231037"/>
                <a:gridCol w="1000217"/>
                <a:gridCol w="769398"/>
                <a:gridCol w="846338"/>
                <a:gridCol w="769398"/>
                <a:gridCol w="846338"/>
                <a:gridCol w="769398"/>
              </a:tblGrid>
              <a:tr h="691116">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645042">
                <a:tc>
                  <a:txBody>
                    <a:bodyPr/>
                    <a:lstStyle/>
                    <a:p>
                      <a:r>
                        <a:rPr lang="en-US" dirty="0" smtClean="0"/>
                        <a:t>2011</a:t>
                      </a:r>
                    </a:p>
                  </a:txBody>
                  <a:tcPr/>
                </a:tc>
                <a:tc>
                  <a:txBody>
                    <a:bodyPr/>
                    <a:lstStyle/>
                    <a:p>
                      <a:r>
                        <a:rPr lang="en-US" dirty="0" smtClean="0"/>
                        <a:t>  62</a:t>
                      </a:r>
                      <a:endParaRPr lang="en-US" dirty="0"/>
                    </a:p>
                  </a:txBody>
                  <a:tcPr/>
                </a:tc>
                <a:tc>
                  <a:txBody>
                    <a:bodyPr/>
                    <a:lstStyle/>
                    <a:p>
                      <a:r>
                        <a:rPr lang="en-US" dirty="0" smtClean="0"/>
                        <a:t>      45</a:t>
                      </a:r>
                      <a:endParaRPr lang="en-US" dirty="0"/>
                    </a:p>
                  </a:txBody>
                  <a:tcPr/>
                </a:tc>
                <a:tc>
                  <a:txBody>
                    <a:bodyPr/>
                    <a:lstStyle/>
                    <a:p>
                      <a:r>
                        <a:rPr lang="en-US" dirty="0" smtClean="0"/>
                        <a:t>    53</a:t>
                      </a:r>
                      <a:endParaRPr lang="en-US" dirty="0"/>
                    </a:p>
                  </a:txBody>
                  <a:tcPr/>
                </a:tc>
                <a:tc>
                  <a:txBody>
                    <a:bodyPr/>
                    <a:lstStyle/>
                    <a:p>
                      <a:r>
                        <a:rPr lang="en-US" dirty="0" smtClean="0"/>
                        <a:t>   75</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r>
              <a:tr h="645042">
                <a:tc>
                  <a:txBody>
                    <a:bodyPr/>
                    <a:lstStyle/>
                    <a:p>
                      <a:r>
                        <a:rPr lang="en-US" dirty="0" smtClean="0"/>
                        <a:t>2010</a:t>
                      </a:r>
                      <a:endParaRPr lang="en-US" dirty="0"/>
                    </a:p>
                  </a:txBody>
                  <a:tcPr/>
                </a:tc>
                <a:tc>
                  <a:txBody>
                    <a:bodyPr/>
                    <a:lstStyle/>
                    <a:p>
                      <a:r>
                        <a:rPr lang="en-US" dirty="0" smtClean="0"/>
                        <a:t>  59</a:t>
                      </a:r>
                      <a:endParaRPr lang="en-US" dirty="0"/>
                    </a:p>
                  </a:txBody>
                  <a:tcPr/>
                </a:tc>
                <a:tc>
                  <a:txBody>
                    <a:bodyPr/>
                    <a:lstStyle/>
                    <a:p>
                      <a:r>
                        <a:rPr lang="en-US" dirty="0" smtClean="0"/>
                        <a:t>      47</a:t>
                      </a:r>
                      <a:endParaRPr lang="en-US" dirty="0"/>
                    </a:p>
                  </a:txBody>
                  <a:tcPr/>
                </a:tc>
                <a:tc>
                  <a:txBody>
                    <a:bodyPr/>
                    <a:lstStyle/>
                    <a:p>
                      <a:r>
                        <a:rPr lang="en-US" dirty="0" smtClean="0"/>
                        <a:t>    48</a:t>
                      </a:r>
                      <a:endParaRPr lang="en-US" dirty="0"/>
                    </a:p>
                  </a:txBody>
                  <a:tcPr/>
                </a:tc>
                <a:tc>
                  <a:txBody>
                    <a:bodyPr/>
                    <a:lstStyle/>
                    <a:p>
                      <a:r>
                        <a:rPr lang="en-US" dirty="0" smtClean="0"/>
                        <a:t>   70</a:t>
                      </a:r>
                      <a:endParaRPr lang="en-US" dirty="0"/>
                    </a:p>
                  </a:txBody>
                  <a:tcPr/>
                </a:tc>
                <a:tc>
                  <a:txBody>
                    <a:bodyPr/>
                    <a:lstStyle/>
                    <a:p>
                      <a:r>
                        <a:rPr lang="en-US" dirty="0" smtClean="0"/>
                        <a:t>     *</a:t>
                      </a:r>
                      <a:endParaRPr lang="en-US" dirty="0"/>
                    </a:p>
                  </a:txBody>
                  <a:tcPr/>
                </a:tc>
                <a:tc>
                  <a:txBody>
                    <a:bodyPr/>
                    <a:lstStyle/>
                    <a:p>
                      <a:r>
                        <a:rPr lang="en-US" dirty="0" smtClean="0"/>
                        <a:t>    63</a:t>
                      </a:r>
                      <a:endParaRPr lang="en-US" dirty="0"/>
                    </a:p>
                  </a:txBody>
                  <a:tcPr/>
                </a:tc>
                <a:tc>
                  <a:txBody>
                    <a:bodyPr/>
                    <a:lstStyle/>
                    <a:p>
                      <a:r>
                        <a:rPr lang="en-US" dirty="0" smtClean="0"/>
                        <a:t>    *</a:t>
                      </a:r>
                      <a:endParaRPr lang="en-US" dirty="0"/>
                    </a:p>
                  </a:txBody>
                  <a:tcPr/>
                </a:tc>
                <a:tc>
                  <a:txBody>
                    <a:bodyPr/>
                    <a:lstStyle/>
                    <a:p>
                      <a:r>
                        <a:rPr lang="en-US" dirty="0" smtClean="0"/>
                        <a:t>    50</a:t>
                      </a:r>
                      <a:endParaRPr lang="en-US" dirty="0"/>
                    </a:p>
                  </a:txBody>
                  <a:tcPr/>
                </a:tc>
              </a:tr>
            </a:tbl>
          </a:graphicData>
        </a:graphic>
      </p:graphicFrame>
    </p:spTree>
    <p:extLst>
      <p:ext uri="{BB962C8B-B14F-4D97-AF65-F5344CB8AC3E}">
        <p14:creationId xmlns:p14="http://schemas.microsoft.com/office/powerpoint/2010/main" val="268793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Purpose of </a:t>
            </a:r>
            <a:r>
              <a:rPr lang="en-US" dirty="0" smtClean="0">
                <a:solidFill>
                  <a:srgbClr val="FF0000"/>
                </a:solidFill>
              </a:rPr>
              <a:t>AVATAR</a:t>
            </a:r>
            <a:r>
              <a:rPr lang="en-US" dirty="0" smtClean="0"/>
              <a:t> Module X</a:t>
            </a:r>
            <a:br>
              <a:rPr lang="en-US" dirty="0" smtClean="0"/>
            </a:br>
            <a:r>
              <a:rPr lang="en-US" dirty="0" smtClean="0"/>
              <a:t>Data Sources for </a:t>
            </a:r>
            <a:br>
              <a:rPr lang="en-US" dirty="0" smtClean="0"/>
            </a:br>
            <a:r>
              <a:rPr lang="en-US" dirty="0" smtClean="0"/>
              <a:t>Vertical Alignment Partners</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Provide data available from TEA and THECB websites:  Career and College Readiness in Region 6</a:t>
            </a:r>
          </a:p>
          <a:p>
            <a:r>
              <a:rPr lang="en-US" dirty="0" smtClean="0"/>
              <a:t>Work with local institutional research (IR) officers to collect data</a:t>
            </a:r>
          </a:p>
        </p:txBody>
      </p:sp>
    </p:spTree>
    <p:extLst>
      <p:ext uri="{BB962C8B-B14F-4D97-AF65-F5344CB8AC3E}">
        <p14:creationId xmlns:p14="http://schemas.microsoft.com/office/powerpoint/2010/main" val="296766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a:xfrm>
            <a:off x="152400" y="1600200"/>
            <a:ext cx="8534400" cy="4525963"/>
          </a:xfrm>
        </p:spPr>
        <p:txBody>
          <a:bodyPr/>
          <a:lstStyle/>
          <a:p>
            <a:pPr marL="342900" lvl="1" indent="-342900">
              <a:buFont typeface="Calibri" pitchFamily="34" charset="0"/>
              <a:buChar char="•"/>
            </a:pPr>
            <a:r>
              <a:rPr lang="en-US" sz="2400" dirty="0" smtClean="0"/>
              <a:t>Texas Success Initiative, English Lang Arts, Percent Passing</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34481300"/>
              </p:ext>
            </p:extLst>
          </p:nvPr>
        </p:nvGraphicFramePr>
        <p:xfrm>
          <a:off x="381000" y="2209800"/>
          <a:ext cx="8153401" cy="1417320"/>
        </p:xfrm>
        <a:graphic>
          <a:graphicData uri="http://schemas.openxmlformats.org/drawingml/2006/table">
            <a:tbl>
              <a:tblPr firstRow="1" bandRow="1">
                <a:tableStyleId>{5C22544A-7EE6-4342-B048-85BDC9FD1C3A}</a:tableStyleId>
              </a:tblPr>
              <a:tblGrid>
                <a:gridCol w="1029070"/>
                <a:gridCol w="712433"/>
                <a:gridCol w="1266548"/>
                <a:gridCol w="1029070"/>
                <a:gridCol w="791592"/>
                <a:gridCol w="870752"/>
                <a:gridCol w="791592"/>
                <a:gridCol w="870752"/>
                <a:gridCol w="791592"/>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2011</a:t>
                      </a:r>
                    </a:p>
                  </a:txBody>
                  <a:tcPr/>
                </a:tc>
                <a:tc>
                  <a:txBody>
                    <a:bodyPr/>
                    <a:lstStyle/>
                    <a:p>
                      <a:r>
                        <a:rPr lang="en-US" dirty="0" smtClean="0"/>
                        <a:t>   58</a:t>
                      </a:r>
                      <a:endParaRPr lang="en-US" dirty="0"/>
                    </a:p>
                  </a:txBody>
                  <a:tcPr/>
                </a:tc>
                <a:tc>
                  <a:txBody>
                    <a:bodyPr/>
                    <a:lstStyle/>
                    <a:p>
                      <a:r>
                        <a:rPr lang="en-US" dirty="0" smtClean="0"/>
                        <a:t>   50</a:t>
                      </a:r>
                      <a:endParaRPr lang="en-US" dirty="0"/>
                    </a:p>
                  </a:txBody>
                  <a:tcPr/>
                </a:tc>
                <a:tc>
                  <a:txBody>
                    <a:bodyPr/>
                    <a:lstStyle/>
                    <a:p>
                      <a:r>
                        <a:rPr lang="en-US" dirty="0" smtClean="0"/>
                        <a:t>     51</a:t>
                      </a:r>
                      <a:endParaRPr lang="en-US" dirty="0"/>
                    </a:p>
                  </a:txBody>
                  <a:tcPr/>
                </a:tc>
                <a:tc>
                  <a:txBody>
                    <a:bodyPr/>
                    <a:lstStyle/>
                    <a:p>
                      <a:r>
                        <a:rPr lang="en-US" dirty="0" smtClean="0"/>
                        <a:t>    60</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90</a:t>
                      </a:r>
                      <a:endParaRPr lang="en-US" dirty="0"/>
                    </a:p>
                  </a:txBody>
                  <a:tcPr/>
                </a:tc>
              </a:tr>
              <a:tr h="349624">
                <a:tc>
                  <a:txBody>
                    <a:bodyPr/>
                    <a:lstStyle/>
                    <a:p>
                      <a:r>
                        <a:rPr lang="en-US" dirty="0" smtClean="0"/>
                        <a:t>2010</a:t>
                      </a:r>
                      <a:endParaRPr lang="en-US" dirty="0"/>
                    </a:p>
                  </a:txBody>
                  <a:tcPr/>
                </a:tc>
                <a:tc>
                  <a:txBody>
                    <a:bodyPr/>
                    <a:lstStyle/>
                    <a:p>
                      <a:r>
                        <a:rPr lang="en-US" dirty="0" smtClean="0"/>
                        <a:t>   43</a:t>
                      </a:r>
                      <a:endParaRPr lang="en-US" dirty="0"/>
                    </a:p>
                  </a:txBody>
                  <a:tcPr/>
                </a:tc>
                <a:tc>
                  <a:txBody>
                    <a:bodyPr/>
                    <a:lstStyle/>
                    <a:p>
                      <a:r>
                        <a:rPr lang="en-US" dirty="0" smtClean="0"/>
                        <a:t>     8</a:t>
                      </a:r>
                      <a:endParaRPr lang="en-US" dirty="0"/>
                    </a:p>
                  </a:txBody>
                  <a:tcPr/>
                </a:tc>
                <a:tc>
                  <a:txBody>
                    <a:bodyPr/>
                    <a:lstStyle/>
                    <a:p>
                      <a:r>
                        <a:rPr lang="en-US" dirty="0" smtClean="0"/>
                        <a:t>     37</a:t>
                      </a:r>
                      <a:endParaRPr lang="en-US" dirty="0"/>
                    </a:p>
                  </a:txBody>
                  <a:tcPr/>
                </a:tc>
                <a:tc>
                  <a:txBody>
                    <a:bodyPr/>
                    <a:lstStyle/>
                    <a:p>
                      <a:r>
                        <a:rPr lang="en-US" dirty="0" smtClean="0"/>
                        <a:t>    49</a:t>
                      </a:r>
                      <a:endParaRPr lang="en-US" dirty="0"/>
                    </a:p>
                  </a:txBody>
                  <a:tcPr/>
                </a:tc>
                <a:tc>
                  <a:txBody>
                    <a:bodyPr/>
                    <a:lstStyle/>
                    <a:p>
                      <a:r>
                        <a:rPr lang="en-US" baseline="0" dirty="0" smtClean="0"/>
                        <a:t>    60</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33</a:t>
                      </a:r>
                      <a:endParaRPr lang="en-US" dirty="0"/>
                    </a:p>
                  </a:txBody>
                  <a:tcPr/>
                </a:tc>
              </a:tr>
            </a:tbl>
          </a:graphicData>
        </a:graphic>
      </p:graphicFrame>
      <p:sp>
        <p:nvSpPr>
          <p:cNvPr id="7" name="Rectangle 6"/>
          <p:cNvSpPr/>
          <p:nvPr/>
        </p:nvSpPr>
        <p:spPr>
          <a:xfrm>
            <a:off x="0" y="3810000"/>
            <a:ext cx="8534400" cy="523220"/>
          </a:xfrm>
          <a:prstGeom prst="rect">
            <a:avLst/>
          </a:prstGeom>
        </p:spPr>
        <p:txBody>
          <a:bodyPr wrap="square">
            <a:spAutoFit/>
          </a:bodyPr>
          <a:lstStyle/>
          <a:p>
            <a:pPr lvl="1">
              <a:buFont typeface="Arial" pitchFamily="34" charset="0"/>
              <a:buChar char="•"/>
            </a:pPr>
            <a:r>
              <a:rPr lang="en-US" sz="2800" dirty="0" smtClean="0"/>
              <a:t>    Texas Success Initiative, Math, Percent Passing</a:t>
            </a:r>
          </a:p>
        </p:txBody>
      </p:sp>
      <p:graphicFrame>
        <p:nvGraphicFramePr>
          <p:cNvPr id="8" name="Table 7"/>
          <p:cNvGraphicFramePr>
            <a:graphicFrameLocks noGrp="1"/>
          </p:cNvGraphicFramePr>
          <p:nvPr>
            <p:extLst>
              <p:ext uri="{D42A27DB-BD31-4B8C-83A1-F6EECF244321}">
                <p14:modId xmlns:p14="http://schemas.microsoft.com/office/powerpoint/2010/main" val="444350160"/>
              </p:ext>
            </p:extLst>
          </p:nvPr>
        </p:nvGraphicFramePr>
        <p:xfrm>
          <a:off x="381000" y="4419599"/>
          <a:ext cx="8229600" cy="1676401"/>
        </p:xfrm>
        <a:graphic>
          <a:graphicData uri="http://schemas.openxmlformats.org/drawingml/2006/table">
            <a:tbl>
              <a:tblPr firstRow="1" bandRow="1">
                <a:tableStyleId>{5C22544A-7EE6-4342-B048-85BDC9FD1C3A}</a:tableStyleId>
              </a:tblPr>
              <a:tblGrid>
                <a:gridCol w="1107831"/>
                <a:gridCol w="712177"/>
                <a:gridCol w="1186962"/>
                <a:gridCol w="1028700"/>
                <a:gridCol w="791308"/>
                <a:gridCol w="870438"/>
                <a:gridCol w="791308"/>
                <a:gridCol w="870438"/>
                <a:gridCol w="870438"/>
              </a:tblGrid>
              <a:tr h="811161">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432620">
                <a:tc>
                  <a:txBody>
                    <a:bodyPr/>
                    <a:lstStyle/>
                    <a:p>
                      <a:r>
                        <a:rPr lang="en-US" dirty="0" smtClean="0"/>
                        <a:t>2011</a:t>
                      </a:r>
                      <a:endParaRPr lang="en-US" dirty="0"/>
                    </a:p>
                  </a:txBody>
                  <a:tcPr/>
                </a:tc>
                <a:tc>
                  <a:txBody>
                    <a:bodyPr/>
                    <a:lstStyle/>
                    <a:p>
                      <a:r>
                        <a:rPr lang="en-US" dirty="0" smtClean="0"/>
                        <a:t>   72</a:t>
                      </a:r>
                      <a:endParaRPr lang="en-US" dirty="0"/>
                    </a:p>
                  </a:txBody>
                  <a:tcPr/>
                </a:tc>
                <a:tc>
                  <a:txBody>
                    <a:bodyPr/>
                    <a:lstStyle/>
                    <a:p>
                      <a:r>
                        <a:rPr lang="en-US" dirty="0" smtClean="0"/>
                        <a:t>       63</a:t>
                      </a:r>
                      <a:endParaRPr lang="en-US" dirty="0"/>
                    </a:p>
                  </a:txBody>
                  <a:tcPr/>
                </a:tc>
                <a:tc>
                  <a:txBody>
                    <a:bodyPr/>
                    <a:lstStyle/>
                    <a:p>
                      <a:r>
                        <a:rPr lang="en-US" dirty="0" smtClean="0"/>
                        <a:t>     64</a:t>
                      </a:r>
                      <a:endParaRPr lang="en-US" dirty="0"/>
                    </a:p>
                  </a:txBody>
                  <a:tcPr/>
                </a:tc>
                <a:tc>
                  <a:txBody>
                    <a:bodyPr/>
                    <a:lstStyle/>
                    <a:p>
                      <a:r>
                        <a:rPr lang="en-US" dirty="0" smtClean="0"/>
                        <a:t>    76</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89</a:t>
                      </a:r>
                      <a:endParaRPr lang="en-US" dirty="0"/>
                    </a:p>
                  </a:txBody>
                  <a:tcPr/>
                </a:tc>
              </a:tr>
              <a:tr h="432620">
                <a:tc>
                  <a:txBody>
                    <a:bodyPr/>
                    <a:lstStyle/>
                    <a:p>
                      <a:r>
                        <a:rPr lang="en-US" dirty="0" smtClean="0"/>
                        <a:t>2010</a:t>
                      </a:r>
                      <a:endParaRPr lang="en-US" dirty="0"/>
                    </a:p>
                  </a:txBody>
                  <a:tcPr/>
                </a:tc>
                <a:tc>
                  <a:txBody>
                    <a:bodyPr/>
                    <a:lstStyle/>
                    <a:p>
                      <a:r>
                        <a:rPr lang="en-US" dirty="0" smtClean="0"/>
                        <a:t>   62</a:t>
                      </a:r>
                      <a:endParaRPr lang="en-US" dirty="0"/>
                    </a:p>
                  </a:txBody>
                  <a:tcPr/>
                </a:tc>
                <a:tc>
                  <a:txBody>
                    <a:bodyPr/>
                    <a:lstStyle/>
                    <a:p>
                      <a:r>
                        <a:rPr lang="en-US" dirty="0" smtClean="0"/>
                        <a:t>       21</a:t>
                      </a:r>
                      <a:endParaRPr lang="en-US" dirty="0"/>
                    </a:p>
                  </a:txBody>
                  <a:tcPr/>
                </a:tc>
                <a:tc>
                  <a:txBody>
                    <a:bodyPr/>
                    <a:lstStyle/>
                    <a:p>
                      <a:r>
                        <a:rPr lang="en-US" dirty="0" smtClean="0"/>
                        <a:t>     62</a:t>
                      </a:r>
                      <a:endParaRPr lang="en-US" dirty="0"/>
                    </a:p>
                  </a:txBody>
                  <a:tcPr/>
                </a:tc>
                <a:tc>
                  <a:txBody>
                    <a:bodyPr/>
                    <a:lstStyle/>
                    <a:p>
                      <a:r>
                        <a:rPr lang="en-US" dirty="0" smtClean="0"/>
                        <a:t>    68</a:t>
                      </a:r>
                      <a:endParaRPr lang="en-US" dirty="0"/>
                    </a:p>
                  </a:txBody>
                  <a:tcPr/>
                </a:tc>
                <a:tc>
                  <a:txBody>
                    <a:bodyPr/>
                    <a:lstStyle/>
                    <a:p>
                      <a:r>
                        <a:rPr lang="en-US" dirty="0" smtClean="0"/>
                        <a:t>   40</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38</a:t>
                      </a:r>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a:xfrm>
            <a:off x="152400" y="1600200"/>
            <a:ext cx="8534400" cy="4525963"/>
          </a:xfrm>
        </p:spPr>
        <p:txBody>
          <a:bodyPr/>
          <a:lstStyle/>
          <a:p>
            <a:pPr marL="342900" lvl="1" indent="-342900">
              <a:buFont typeface="Calibri" pitchFamily="34" charset="0"/>
              <a:buChar char="•"/>
            </a:pPr>
            <a:r>
              <a:rPr lang="en-US" sz="2400" dirty="0" smtClean="0"/>
              <a:t>Texas Success Initiative, English Lang Arts, Percent Passing</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37508685"/>
              </p:ext>
            </p:extLst>
          </p:nvPr>
        </p:nvGraphicFramePr>
        <p:xfrm>
          <a:off x="381000" y="2209800"/>
          <a:ext cx="8153401" cy="1417320"/>
        </p:xfrm>
        <a:graphic>
          <a:graphicData uri="http://schemas.openxmlformats.org/drawingml/2006/table">
            <a:tbl>
              <a:tblPr firstRow="1" bandRow="1">
                <a:tableStyleId>{5C22544A-7EE6-4342-B048-85BDC9FD1C3A}</a:tableStyleId>
              </a:tblPr>
              <a:tblGrid>
                <a:gridCol w="1029070"/>
                <a:gridCol w="712433"/>
                <a:gridCol w="1266548"/>
                <a:gridCol w="1029070"/>
                <a:gridCol w="791592"/>
                <a:gridCol w="870752"/>
                <a:gridCol w="791592"/>
                <a:gridCol w="870752"/>
                <a:gridCol w="791592"/>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2011</a:t>
                      </a:r>
                    </a:p>
                  </a:txBody>
                  <a:tcPr/>
                </a:tc>
                <a:tc>
                  <a:txBody>
                    <a:bodyPr/>
                    <a:lstStyle/>
                    <a:p>
                      <a:r>
                        <a:rPr lang="en-US" dirty="0" smtClean="0"/>
                        <a:t>73</a:t>
                      </a:r>
                      <a:endParaRPr lang="en-US" dirty="0"/>
                    </a:p>
                  </a:txBody>
                  <a:tcPr/>
                </a:tc>
                <a:tc>
                  <a:txBody>
                    <a:bodyPr/>
                    <a:lstStyle/>
                    <a:p>
                      <a:r>
                        <a:rPr lang="en-US" dirty="0" smtClean="0"/>
                        <a:t>73</a:t>
                      </a:r>
                      <a:endParaRPr lang="en-US" dirty="0"/>
                    </a:p>
                  </a:txBody>
                  <a:tcPr/>
                </a:tc>
                <a:tc>
                  <a:txBody>
                    <a:bodyPr/>
                    <a:lstStyle/>
                    <a:p>
                      <a:r>
                        <a:rPr lang="en-US" dirty="0" smtClean="0"/>
                        <a:t>59</a:t>
                      </a:r>
                      <a:endParaRPr lang="en-US" dirty="0"/>
                    </a:p>
                  </a:txBody>
                  <a:tcPr/>
                </a:tc>
                <a:tc>
                  <a:txBody>
                    <a:bodyPr/>
                    <a:lstStyle/>
                    <a:p>
                      <a:r>
                        <a:rPr lang="en-US" dirty="0" smtClean="0"/>
                        <a:t>76</a:t>
                      </a:r>
                      <a:endParaRPr lang="en-US" dirty="0"/>
                    </a:p>
                  </a:txBody>
                  <a:tcPr/>
                </a:tc>
                <a:tc>
                  <a:txBody>
                    <a:bodyPr/>
                    <a:lstStyle/>
                    <a:p>
                      <a:r>
                        <a:rPr lang="en-US" dirty="0" smtClean="0"/>
                        <a:t>80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49624">
                <a:tc>
                  <a:txBody>
                    <a:bodyPr/>
                    <a:lstStyle/>
                    <a:p>
                      <a:r>
                        <a:rPr lang="en-US" dirty="0" smtClean="0"/>
                        <a:t>2010</a:t>
                      </a:r>
                      <a:endParaRPr lang="en-US" dirty="0"/>
                    </a:p>
                  </a:txBody>
                  <a:tcPr/>
                </a:tc>
                <a:tc>
                  <a:txBody>
                    <a:bodyPr/>
                    <a:lstStyle/>
                    <a:p>
                      <a:r>
                        <a:rPr lang="en-US" dirty="0" smtClean="0"/>
                        <a:t>67</a:t>
                      </a:r>
                      <a:endParaRPr lang="en-US" dirty="0"/>
                    </a:p>
                  </a:txBody>
                  <a:tcPr/>
                </a:tc>
                <a:tc>
                  <a:txBody>
                    <a:bodyPr/>
                    <a:lstStyle/>
                    <a:p>
                      <a:r>
                        <a:rPr lang="en-US" dirty="0" smtClean="0"/>
                        <a:t>99</a:t>
                      </a:r>
                      <a:endParaRPr lang="en-US" dirty="0"/>
                    </a:p>
                  </a:txBody>
                  <a:tcPr/>
                </a:tc>
                <a:tc>
                  <a:txBody>
                    <a:bodyPr/>
                    <a:lstStyle/>
                    <a:p>
                      <a:r>
                        <a:rPr lang="en-US" dirty="0" smtClean="0"/>
                        <a:t>55</a:t>
                      </a:r>
                      <a:endParaRPr lang="en-US" dirty="0"/>
                    </a:p>
                  </a:txBody>
                  <a:tcPr/>
                </a:tc>
                <a:tc>
                  <a:txBody>
                    <a:bodyPr/>
                    <a:lstStyle/>
                    <a:p>
                      <a:r>
                        <a:rPr lang="en-US" dirty="0" smtClean="0"/>
                        <a:t>70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
        <p:nvSpPr>
          <p:cNvPr id="7" name="Rectangle 6"/>
          <p:cNvSpPr/>
          <p:nvPr/>
        </p:nvSpPr>
        <p:spPr>
          <a:xfrm>
            <a:off x="0" y="3810000"/>
            <a:ext cx="8534400" cy="523220"/>
          </a:xfrm>
          <a:prstGeom prst="rect">
            <a:avLst/>
          </a:prstGeom>
        </p:spPr>
        <p:txBody>
          <a:bodyPr wrap="square">
            <a:spAutoFit/>
          </a:bodyPr>
          <a:lstStyle/>
          <a:p>
            <a:pPr lvl="1">
              <a:buFont typeface="Arial" pitchFamily="34" charset="0"/>
              <a:buChar char="•"/>
            </a:pPr>
            <a:r>
              <a:rPr lang="en-US" sz="2800" dirty="0" smtClean="0"/>
              <a:t>    Texas Success Initiative, Math, Percent Passing</a:t>
            </a:r>
          </a:p>
        </p:txBody>
      </p:sp>
      <p:graphicFrame>
        <p:nvGraphicFramePr>
          <p:cNvPr id="8" name="Table 7"/>
          <p:cNvGraphicFramePr>
            <a:graphicFrameLocks noGrp="1"/>
          </p:cNvGraphicFramePr>
          <p:nvPr>
            <p:extLst>
              <p:ext uri="{D42A27DB-BD31-4B8C-83A1-F6EECF244321}">
                <p14:modId xmlns:p14="http://schemas.microsoft.com/office/powerpoint/2010/main" val="4124152029"/>
              </p:ext>
            </p:extLst>
          </p:nvPr>
        </p:nvGraphicFramePr>
        <p:xfrm>
          <a:off x="381000" y="4419599"/>
          <a:ext cx="8229600" cy="1676401"/>
        </p:xfrm>
        <a:graphic>
          <a:graphicData uri="http://schemas.openxmlformats.org/drawingml/2006/table">
            <a:tbl>
              <a:tblPr firstRow="1" bandRow="1">
                <a:tableStyleId>{5C22544A-7EE6-4342-B048-85BDC9FD1C3A}</a:tableStyleId>
              </a:tblPr>
              <a:tblGrid>
                <a:gridCol w="1107831"/>
                <a:gridCol w="712177"/>
                <a:gridCol w="1186962"/>
                <a:gridCol w="1028700"/>
                <a:gridCol w="791308"/>
                <a:gridCol w="870438"/>
                <a:gridCol w="791308"/>
                <a:gridCol w="870438"/>
                <a:gridCol w="870438"/>
              </a:tblGrid>
              <a:tr h="811161">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432620">
                <a:tc>
                  <a:txBody>
                    <a:bodyPr/>
                    <a:lstStyle/>
                    <a:p>
                      <a:r>
                        <a:rPr lang="en-US" dirty="0" smtClean="0"/>
                        <a:t>2011</a:t>
                      </a:r>
                      <a:endParaRPr lang="en-US" dirty="0"/>
                    </a:p>
                  </a:txBody>
                  <a:tcPr/>
                </a:tc>
                <a:tc>
                  <a:txBody>
                    <a:bodyPr/>
                    <a:lstStyle/>
                    <a:p>
                      <a:r>
                        <a:rPr lang="en-US" dirty="0" smtClean="0"/>
                        <a:t>66</a:t>
                      </a:r>
                      <a:endParaRPr lang="en-US" dirty="0"/>
                    </a:p>
                  </a:txBody>
                  <a:tcPr/>
                </a:tc>
                <a:tc>
                  <a:txBody>
                    <a:bodyPr/>
                    <a:lstStyle/>
                    <a:p>
                      <a:r>
                        <a:rPr lang="en-US" dirty="0" smtClean="0"/>
                        <a:t>75</a:t>
                      </a:r>
                      <a:endParaRPr lang="en-US" dirty="0"/>
                    </a:p>
                  </a:txBody>
                  <a:tcPr/>
                </a:tc>
                <a:tc>
                  <a:txBody>
                    <a:bodyPr/>
                    <a:lstStyle/>
                    <a:p>
                      <a:r>
                        <a:rPr lang="en-US" dirty="0" smtClean="0"/>
                        <a:t>55</a:t>
                      </a:r>
                      <a:endParaRPr lang="en-US" dirty="0"/>
                    </a:p>
                  </a:txBody>
                  <a:tcPr/>
                </a:tc>
                <a:tc>
                  <a:txBody>
                    <a:bodyPr/>
                    <a:lstStyle/>
                    <a:p>
                      <a:r>
                        <a:rPr lang="en-US" dirty="0" smtClean="0"/>
                        <a:t>69</a:t>
                      </a:r>
                      <a:endParaRPr lang="en-US" dirty="0"/>
                    </a:p>
                  </a:txBody>
                  <a:tcPr/>
                </a:tc>
                <a:tc>
                  <a:txBody>
                    <a:bodyPr/>
                    <a:lstStyle/>
                    <a:p>
                      <a:r>
                        <a:rPr lang="en-US" dirty="0" smtClean="0"/>
                        <a:t>60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432620">
                <a:tc>
                  <a:txBody>
                    <a:bodyPr/>
                    <a:lstStyle/>
                    <a:p>
                      <a:r>
                        <a:rPr lang="en-US" dirty="0" smtClean="0"/>
                        <a:t>2010</a:t>
                      </a:r>
                      <a:endParaRPr lang="en-US" dirty="0"/>
                    </a:p>
                  </a:txBody>
                  <a:tcPr/>
                </a:tc>
                <a:tc>
                  <a:txBody>
                    <a:bodyPr/>
                    <a:lstStyle/>
                    <a:p>
                      <a:r>
                        <a:rPr lang="en-US" dirty="0" smtClean="0"/>
                        <a:t>56</a:t>
                      </a:r>
                      <a:endParaRPr lang="en-US" dirty="0"/>
                    </a:p>
                  </a:txBody>
                  <a:tcPr/>
                </a:tc>
                <a:tc>
                  <a:txBody>
                    <a:bodyPr/>
                    <a:lstStyle/>
                    <a:p>
                      <a:r>
                        <a:rPr lang="en-US" dirty="0" smtClean="0"/>
                        <a:t>29</a:t>
                      </a:r>
                      <a:endParaRPr lang="en-US" dirty="0"/>
                    </a:p>
                  </a:txBody>
                  <a:tcPr/>
                </a:tc>
                <a:tc>
                  <a:txBody>
                    <a:bodyPr/>
                    <a:lstStyle/>
                    <a:p>
                      <a:r>
                        <a:rPr lang="en-US" dirty="0" smtClean="0"/>
                        <a:t>38</a:t>
                      </a:r>
                      <a:endParaRPr lang="en-US" dirty="0"/>
                    </a:p>
                  </a:txBody>
                  <a:tcPr/>
                </a:tc>
                <a:tc>
                  <a:txBody>
                    <a:bodyPr/>
                    <a:lstStyle/>
                    <a:p>
                      <a:r>
                        <a:rPr lang="en-US" dirty="0" smtClean="0"/>
                        <a:t>62</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3540780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Percentage College Ready Graduates, Class of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106487758"/>
              </p:ext>
            </p:extLst>
          </p:nvPr>
        </p:nvGraphicFramePr>
        <p:xfrm>
          <a:off x="609600" y="2819400"/>
          <a:ext cx="8229600" cy="1804974"/>
        </p:xfrm>
        <a:graphic>
          <a:graphicData uri="http://schemas.openxmlformats.org/drawingml/2006/table">
            <a:tbl>
              <a:tblPr firstRow="1" bandRow="1">
                <a:tableStyleId>{5C22544A-7EE6-4342-B048-85BDC9FD1C3A}</a:tableStyleId>
              </a:tblPr>
              <a:tblGrid>
                <a:gridCol w="1107831"/>
                <a:gridCol w="712177"/>
                <a:gridCol w="1186962"/>
                <a:gridCol w="1028700"/>
                <a:gridCol w="791308"/>
                <a:gridCol w="870438"/>
                <a:gridCol w="791308"/>
                <a:gridCol w="870438"/>
                <a:gridCol w="870438"/>
              </a:tblGrid>
              <a:tr h="558511">
                <a:tc>
                  <a:txBody>
                    <a:bodyPr/>
                    <a:lstStyle/>
                    <a:p>
                      <a:r>
                        <a:rPr lang="en-US" dirty="0" smtClean="0"/>
                        <a:t>Subject</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8298">
                <a:tc>
                  <a:txBody>
                    <a:bodyPr/>
                    <a:lstStyle/>
                    <a:p>
                      <a:r>
                        <a:rPr lang="en-US" dirty="0" smtClean="0"/>
                        <a:t>English</a:t>
                      </a:r>
                      <a:endParaRPr lang="en-US" dirty="0"/>
                    </a:p>
                  </a:txBody>
                  <a:tcPr/>
                </a:tc>
                <a:tc>
                  <a:txBody>
                    <a:bodyPr/>
                    <a:lstStyle/>
                    <a:p>
                      <a:r>
                        <a:rPr lang="en-US" dirty="0" smtClean="0"/>
                        <a:t>65</a:t>
                      </a:r>
                      <a:endParaRPr lang="en-US" dirty="0"/>
                    </a:p>
                  </a:txBody>
                  <a:tcPr/>
                </a:tc>
                <a:tc>
                  <a:txBody>
                    <a:bodyPr/>
                    <a:lstStyle/>
                    <a:p>
                      <a:r>
                        <a:rPr lang="en-US" dirty="0" smtClean="0"/>
                        <a:t>51</a:t>
                      </a:r>
                      <a:endParaRPr lang="en-US" dirty="0"/>
                    </a:p>
                  </a:txBody>
                  <a:tcPr/>
                </a:tc>
                <a:tc>
                  <a:txBody>
                    <a:bodyPr/>
                    <a:lstStyle/>
                    <a:p>
                      <a:r>
                        <a:rPr lang="en-US" dirty="0" smtClean="0"/>
                        <a:t>56</a:t>
                      </a:r>
                      <a:endParaRPr lang="en-US" dirty="0"/>
                    </a:p>
                  </a:txBody>
                  <a:tcPr/>
                </a:tc>
                <a:tc>
                  <a:txBody>
                    <a:bodyPr/>
                    <a:lstStyle/>
                    <a:p>
                      <a:r>
                        <a:rPr lang="en-US" dirty="0" smtClean="0"/>
                        <a:t>77</a:t>
                      </a:r>
                      <a:endParaRPr lang="en-US" dirty="0"/>
                    </a:p>
                  </a:txBody>
                  <a:tcPr/>
                </a:tc>
                <a:tc>
                  <a:txBody>
                    <a:bodyPr/>
                    <a:lstStyle/>
                    <a:p>
                      <a:r>
                        <a:rPr lang="en-US" dirty="0" smtClean="0"/>
                        <a:t>*</a:t>
                      </a:r>
                      <a:endParaRPr lang="en-US" dirty="0"/>
                    </a:p>
                  </a:txBody>
                  <a:tcPr/>
                </a:tc>
                <a:tc>
                  <a:txBody>
                    <a:bodyPr/>
                    <a:lstStyle/>
                    <a:p>
                      <a:r>
                        <a:rPr lang="en-US" dirty="0" smtClean="0"/>
                        <a:t>40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Math</a:t>
                      </a:r>
                      <a:endParaRPr lang="en-US" dirty="0"/>
                    </a:p>
                  </a:txBody>
                  <a:tcPr/>
                </a:tc>
                <a:tc>
                  <a:txBody>
                    <a:bodyPr/>
                    <a:lstStyle/>
                    <a:p>
                      <a:r>
                        <a:rPr lang="en-US" dirty="0" smtClean="0"/>
                        <a:t>64</a:t>
                      </a:r>
                      <a:endParaRPr lang="en-US" dirty="0"/>
                    </a:p>
                  </a:txBody>
                  <a:tcPr/>
                </a:tc>
                <a:tc>
                  <a:txBody>
                    <a:bodyPr/>
                    <a:lstStyle/>
                    <a:p>
                      <a:r>
                        <a:rPr lang="en-US" dirty="0" smtClean="0"/>
                        <a:t>47</a:t>
                      </a:r>
                      <a:endParaRPr lang="en-US" dirty="0"/>
                    </a:p>
                  </a:txBody>
                  <a:tcPr/>
                </a:tc>
                <a:tc>
                  <a:txBody>
                    <a:bodyPr/>
                    <a:lstStyle/>
                    <a:p>
                      <a:r>
                        <a:rPr lang="en-US" dirty="0" smtClean="0"/>
                        <a:t>58</a:t>
                      </a:r>
                      <a:endParaRPr lang="en-US" dirty="0"/>
                    </a:p>
                  </a:txBody>
                  <a:tcPr/>
                </a:tc>
                <a:tc>
                  <a:txBody>
                    <a:bodyPr/>
                    <a:lstStyle/>
                    <a:p>
                      <a:r>
                        <a:rPr lang="en-US" dirty="0" smtClean="0"/>
                        <a:t>74</a:t>
                      </a:r>
                      <a:endParaRPr lang="en-US" dirty="0"/>
                    </a:p>
                  </a:txBody>
                  <a:tcPr/>
                </a:tc>
                <a:tc>
                  <a:txBody>
                    <a:bodyPr/>
                    <a:lstStyle/>
                    <a:p>
                      <a:r>
                        <a:rPr lang="en-US" dirty="0" smtClean="0"/>
                        <a:t>*</a:t>
                      </a:r>
                      <a:endParaRPr lang="en-US" dirty="0"/>
                    </a:p>
                  </a:txBody>
                  <a:tcPr/>
                </a:tc>
                <a:tc>
                  <a:txBody>
                    <a:bodyPr/>
                    <a:lstStyle/>
                    <a:p>
                      <a:r>
                        <a:rPr lang="en-US" dirty="0" smtClean="0"/>
                        <a:t>60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Both</a:t>
                      </a:r>
                      <a:endParaRPr lang="en-US" dirty="0"/>
                    </a:p>
                  </a:txBody>
                  <a:tcPr/>
                </a:tc>
                <a:tc>
                  <a:txBody>
                    <a:bodyPr/>
                    <a:lstStyle/>
                    <a:p>
                      <a:r>
                        <a:rPr lang="en-US" dirty="0" smtClean="0"/>
                        <a:t>52</a:t>
                      </a:r>
                      <a:endParaRPr lang="en-US" dirty="0"/>
                    </a:p>
                  </a:txBody>
                  <a:tcPr/>
                </a:tc>
                <a:tc>
                  <a:txBody>
                    <a:bodyPr/>
                    <a:lstStyle/>
                    <a:p>
                      <a:r>
                        <a:rPr lang="en-US" dirty="0" smtClean="0"/>
                        <a:t>33</a:t>
                      </a:r>
                      <a:endParaRPr lang="en-US" dirty="0"/>
                    </a:p>
                  </a:txBody>
                  <a:tcPr/>
                </a:tc>
                <a:tc>
                  <a:txBody>
                    <a:bodyPr/>
                    <a:lstStyle/>
                    <a:p>
                      <a:r>
                        <a:rPr lang="en-US" dirty="0" smtClean="0"/>
                        <a:t>42</a:t>
                      </a:r>
                      <a:endParaRPr lang="en-US" dirty="0"/>
                    </a:p>
                  </a:txBody>
                  <a:tcPr/>
                </a:tc>
                <a:tc>
                  <a:txBody>
                    <a:bodyPr/>
                    <a:lstStyle/>
                    <a:p>
                      <a:r>
                        <a:rPr lang="en-US" dirty="0" smtClean="0"/>
                        <a:t>66</a:t>
                      </a:r>
                      <a:endParaRPr lang="en-US" dirty="0"/>
                    </a:p>
                  </a:txBody>
                  <a:tcPr/>
                </a:tc>
                <a:tc>
                  <a:txBody>
                    <a:bodyPr/>
                    <a:lstStyle/>
                    <a:p>
                      <a:r>
                        <a:rPr lang="en-US" dirty="0" smtClean="0"/>
                        <a:t>*</a:t>
                      </a:r>
                      <a:endParaRPr lang="en-US" dirty="0"/>
                    </a:p>
                  </a:txBody>
                  <a:tcPr/>
                </a:tc>
                <a:tc>
                  <a:txBody>
                    <a:bodyPr/>
                    <a:lstStyle/>
                    <a:p>
                      <a:r>
                        <a:rPr lang="en-US" dirty="0" smtClean="0"/>
                        <a:t>40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3449002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Percentage College Ready Graduates, Class of 2010</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06487758"/>
              </p:ext>
            </p:extLst>
          </p:nvPr>
        </p:nvGraphicFramePr>
        <p:xfrm>
          <a:off x="609600" y="2819400"/>
          <a:ext cx="8229600" cy="1804974"/>
        </p:xfrm>
        <a:graphic>
          <a:graphicData uri="http://schemas.openxmlformats.org/drawingml/2006/table">
            <a:tbl>
              <a:tblPr firstRow="1" bandRow="1">
                <a:tableStyleId>{5C22544A-7EE6-4342-B048-85BDC9FD1C3A}</a:tableStyleId>
              </a:tblPr>
              <a:tblGrid>
                <a:gridCol w="1107831"/>
                <a:gridCol w="712177"/>
                <a:gridCol w="1186962"/>
                <a:gridCol w="1028700"/>
                <a:gridCol w="791308"/>
                <a:gridCol w="870438"/>
                <a:gridCol w="791308"/>
                <a:gridCol w="870438"/>
                <a:gridCol w="870438"/>
              </a:tblGrid>
              <a:tr h="558511">
                <a:tc>
                  <a:txBody>
                    <a:bodyPr/>
                    <a:lstStyle/>
                    <a:p>
                      <a:r>
                        <a:rPr lang="en-US" dirty="0" smtClean="0"/>
                        <a:t>Subject</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8298">
                <a:tc>
                  <a:txBody>
                    <a:bodyPr/>
                    <a:lstStyle/>
                    <a:p>
                      <a:r>
                        <a:rPr lang="en-US" dirty="0" smtClean="0"/>
                        <a:t>English</a:t>
                      </a:r>
                      <a:endParaRPr lang="en-US" dirty="0"/>
                    </a:p>
                  </a:txBody>
                  <a:tcPr/>
                </a:tc>
                <a:tc>
                  <a:txBody>
                    <a:bodyPr/>
                    <a:lstStyle/>
                    <a:p>
                      <a:r>
                        <a:rPr lang="en-US" dirty="0" smtClean="0"/>
                        <a:t>   55</a:t>
                      </a:r>
                      <a:endParaRPr lang="en-US" dirty="0"/>
                    </a:p>
                  </a:txBody>
                  <a:tcPr/>
                </a:tc>
                <a:tc>
                  <a:txBody>
                    <a:bodyPr/>
                    <a:lstStyle/>
                    <a:p>
                      <a:r>
                        <a:rPr lang="en-US" dirty="0" smtClean="0"/>
                        <a:t>    45</a:t>
                      </a:r>
                      <a:endParaRPr lang="en-US" dirty="0"/>
                    </a:p>
                  </a:txBody>
                  <a:tcPr/>
                </a:tc>
                <a:tc>
                  <a:txBody>
                    <a:bodyPr/>
                    <a:lstStyle/>
                    <a:p>
                      <a:r>
                        <a:rPr lang="en-US" dirty="0" smtClean="0"/>
                        <a:t>    53</a:t>
                      </a:r>
                      <a:endParaRPr lang="en-US" dirty="0"/>
                    </a:p>
                  </a:txBody>
                  <a:tcPr/>
                </a:tc>
                <a:tc>
                  <a:txBody>
                    <a:bodyPr/>
                    <a:lstStyle/>
                    <a:p>
                      <a:r>
                        <a:rPr lang="en-US" dirty="0" smtClean="0"/>
                        <a:t>    56</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71</a:t>
                      </a:r>
                      <a:endParaRPr lang="en-US" dirty="0"/>
                    </a:p>
                  </a:txBody>
                  <a:tcPr/>
                </a:tc>
              </a:tr>
              <a:tr h="388298">
                <a:tc>
                  <a:txBody>
                    <a:bodyPr/>
                    <a:lstStyle/>
                    <a:p>
                      <a:r>
                        <a:rPr lang="en-US" dirty="0" smtClean="0"/>
                        <a:t>Math</a:t>
                      </a:r>
                      <a:endParaRPr lang="en-US" dirty="0"/>
                    </a:p>
                  </a:txBody>
                  <a:tcPr/>
                </a:tc>
                <a:tc>
                  <a:txBody>
                    <a:bodyPr/>
                    <a:lstStyle/>
                    <a:p>
                      <a:r>
                        <a:rPr lang="en-US" dirty="0" smtClean="0"/>
                        <a:t>   58</a:t>
                      </a:r>
                      <a:endParaRPr lang="en-US" dirty="0"/>
                    </a:p>
                  </a:txBody>
                  <a:tcPr/>
                </a:tc>
                <a:tc>
                  <a:txBody>
                    <a:bodyPr/>
                    <a:lstStyle/>
                    <a:p>
                      <a:r>
                        <a:rPr lang="en-US" dirty="0" smtClean="0"/>
                        <a:t>    38</a:t>
                      </a:r>
                      <a:endParaRPr lang="en-US" dirty="0"/>
                    </a:p>
                  </a:txBody>
                  <a:tcPr/>
                </a:tc>
                <a:tc>
                  <a:txBody>
                    <a:bodyPr/>
                    <a:lstStyle/>
                    <a:p>
                      <a:r>
                        <a:rPr lang="en-US" dirty="0" smtClean="0"/>
                        <a:t>    55</a:t>
                      </a:r>
                      <a:endParaRPr lang="en-US" dirty="0"/>
                    </a:p>
                  </a:txBody>
                  <a:tcPr/>
                </a:tc>
                <a:tc>
                  <a:txBody>
                    <a:bodyPr/>
                    <a:lstStyle/>
                    <a:p>
                      <a:r>
                        <a:rPr lang="en-US" dirty="0" smtClean="0"/>
                        <a:t>    60</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71</a:t>
                      </a:r>
                      <a:endParaRPr lang="en-US" dirty="0"/>
                    </a:p>
                  </a:txBody>
                  <a:tcPr/>
                </a:tc>
              </a:tr>
              <a:tr h="388298">
                <a:tc>
                  <a:txBody>
                    <a:bodyPr/>
                    <a:lstStyle/>
                    <a:p>
                      <a:r>
                        <a:rPr lang="en-US" dirty="0" smtClean="0"/>
                        <a:t>Both</a:t>
                      </a:r>
                      <a:endParaRPr lang="en-US" dirty="0"/>
                    </a:p>
                  </a:txBody>
                  <a:tcPr/>
                </a:tc>
                <a:tc>
                  <a:txBody>
                    <a:bodyPr/>
                    <a:lstStyle/>
                    <a:p>
                      <a:r>
                        <a:rPr lang="en-US" dirty="0" smtClean="0"/>
                        <a:t>   42</a:t>
                      </a:r>
                      <a:endParaRPr lang="en-US" dirty="0"/>
                    </a:p>
                  </a:txBody>
                  <a:tcPr/>
                </a:tc>
                <a:tc>
                  <a:txBody>
                    <a:bodyPr/>
                    <a:lstStyle/>
                    <a:p>
                      <a:r>
                        <a:rPr lang="en-US" dirty="0" smtClean="0"/>
                        <a:t>    29</a:t>
                      </a:r>
                      <a:endParaRPr lang="en-US" dirty="0"/>
                    </a:p>
                  </a:txBody>
                  <a:tcPr/>
                </a:tc>
                <a:tc>
                  <a:txBody>
                    <a:bodyPr/>
                    <a:lstStyle/>
                    <a:p>
                      <a:r>
                        <a:rPr lang="en-US" dirty="0" smtClean="0"/>
                        <a:t>    34</a:t>
                      </a:r>
                      <a:endParaRPr lang="en-US" dirty="0"/>
                    </a:p>
                  </a:txBody>
                  <a:tcPr/>
                </a:tc>
                <a:tc>
                  <a:txBody>
                    <a:bodyPr/>
                    <a:lstStyle/>
                    <a:p>
                      <a:r>
                        <a:rPr lang="en-US" dirty="0" smtClean="0"/>
                        <a:t>    46</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57</a:t>
                      </a: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Percentage College Ready Graduates, Class of 2010</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09848969"/>
              </p:ext>
            </p:extLst>
          </p:nvPr>
        </p:nvGraphicFramePr>
        <p:xfrm>
          <a:off x="609600" y="2819400"/>
          <a:ext cx="8229600" cy="1804974"/>
        </p:xfrm>
        <a:graphic>
          <a:graphicData uri="http://schemas.openxmlformats.org/drawingml/2006/table">
            <a:tbl>
              <a:tblPr firstRow="1" bandRow="1">
                <a:tableStyleId>{5C22544A-7EE6-4342-B048-85BDC9FD1C3A}</a:tableStyleId>
              </a:tblPr>
              <a:tblGrid>
                <a:gridCol w="1107831"/>
                <a:gridCol w="712177"/>
                <a:gridCol w="1186962"/>
                <a:gridCol w="1028700"/>
                <a:gridCol w="791308"/>
                <a:gridCol w="870438"/>
                <a:gridCol w="791308"/>
                <a:gridCol w="870438"/>
                <a:gridCol w="870438"/>
              </a:tblGrid>
              <a:tr h="558511">
                <a:tc>
                  <a:txBody>
                    <a:bodyPr/>
                    <a:lstStyle/>
                    <a:p>
                      <a:r>
                        <a:rPr lang="en-US" dirty="0" smtClean="0"/>
                        <a:t>Subject</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8298">
                <a:tc>
                  <a:txBody>
                    <a:bodyPr/>
                    <a:lstStyle/>
                    <a:p>
                      <a:r>
                        <a:rPr lang="en-US" dirty="0" smtClean="0"/>
                        <a:t>English</a:t>
                      </a:r>
                      <a:endParaRPr lang="en-US" dirty="0"/>
                    </a:p>
                  </a:txBody>
                  <a:tcPr/>
                </a:tc>
                <a:tc>
                  <a:txBody>
                    <a:bodyPr/>
                    <a:lstStyle/>
                    <a:p>
                      <a:r>
                        <a:rPr lang="en-US" dirty="0" smtClean="0"/>
                        <a:t>76</a:t>
                      </a:r>
                      <a:endParaRPr lang="en-US" dirty="0"/>
                    </a:p>
                  </a:txBody>
                  <a:tcPr/>
                </a:tc>
                <a:tc>
                  <a:txBody>
                    <a:bodyPr/>
                    <a:lstStyle/>
                    <a:p>
                      <a:r>
                        <a:rPr lang="en-US" dirty="0" smtClean="0"/>
                        <a:t>80</a:t>
                      </a:r>
                      <a:endParaRPr lang="en-US" dirty="0"/>
                    </a:p>
                  </a:txBody>
                  <a:tcPr/>
                </a:tc>
                <a:tc>
                  <a:txBody>
                    <a:bodyPr/>
                    <a:lstStyle/>
                    <a:p>
                      <a:r>
                        <a:rPr lang="en-US" dirty="0" smtClean="0"/>
                        <a:t>54</a:t>
                      </a:r>
                      <a:endParaRPr lang="en-US" dirty="0"/>
                    </a:p>
                  </a:txBody>
                  <a:tcPr/>
                </a:tc>
                <a:tc>
                  <a:txBody>
                    <a:bodyPr/>
                    <a:lstStyle/>
                    <a:p>
                      <a:r>
                        <a:rPr lang="en-US" dirty="0" smtClean="0"/>
                        <a:t>80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Math</a:t>
                      </a:r>
                      <a:endParaRPr lang="en-US" dirty="0"/>
                    </a:p>
                  </a:txBody>
                  <a:tcPr/>
                </a:tc>
                <a:tc>
                  <a:txBody>
                    <a:bodyPr/>
                    <a:lstStyle/>
                    <a:p>
                      <a:r>
                        <a:rPr lang="en-US" dirty="0" smtClean="0"/>
                        <a:t>66</a:t>
                      </a:r>
                      <a:endParaRPr lang="en-US" dirty="0"/>
                    </a:p>
                  </a:txBody>
                  <a:tcPr/>
                </a:tc>
                <a:tc>
                  <a:txBody>
                    <a:bodyPr/>
                    <a:lstStyle/>
                    <a:p>
                      <a:r>
                        <a:rPr lang="en-US" dirty="0" smtClean="0"/>
                        <a:t>60</a:t>
                      </a:r>
                      <a:endParaRPr lang="en-US" dirty="0"/>
                    </a:p>
                  </a:txBody>
                  <a:tcPr/>
                </a:tc>
                <a:tc>
                  <a:txBody>
                    <a:bodyPr/>
                    <a:lstStyle/>
                    <a:p>
                      <a:r>
                        <a:rPr lang="en-US" dirty="0" smtClean="0"/>
                        <a:t>40</a:t>
                      </a:r>
                      <a:endParaRPr lang="en-US" dirty="0"/>
                    </a:p>
                  </a:txBody>
                  <a:tcPr/>
                </a:tc>
                <a:tc>
                  <a:txBody>
                    <a:bodyPr/>
                    <a:lstStyle/>
                    <a:p>
                      <a:r>
                        <a:rPr lang="en-US" dirty="0" smtClean="0"/>
                        <a:t>71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Both</a:t>
                      </a:r>
                      <a:endParaRPr lang="en-US" dirty="0"/>
                    </a:p>
                  </a:txBody>
                  <a:tcPr/>
                </a:tc>
                <a:tc>
                  <a:txBody>
                    <a:bodyPr/>
                    <a:lstStyle/>
                    <a:p>
                      <a:r>
                        <a:rPr lang="en-US" dirty="0" smtClean="0"/>
                        <a:t>57</a:t>
                      </a:r>
                      <a:endParaRPr lang="en-US" dirty="0"/>
                    </a:p>
                  </a:txBody>
                  <a:tcPr/>
                </a:tc>
                <a:tc>
                  <a:txBody>
                    <a:bodyPr/>
                    <a:lstStyle/>
                    <a:p>
                      <a:r>
                        <a:rPr lang="en-US" dirty="0" smtClean="0"/>
                        <a:t>50</a:t>
                      </a:r>
                      <a:endParaRPr lang="en-US" dirty="0"/>
                    </a:p>
                  </a:txBody>
                  <a:tcPr/>
                </a:tc>
                <a:tc>
                  <a:txBody>
                    <a:bodyPr/>
                    <a:lstStyle/>
                    <a:p>
                      <a:r>
                        <a:rPr lang="en-US" dirty="0" smtClean="0"/>
                        <a:t>30</a:t>
                      </a:r>
                      <a:endParaRPr lang="en-US" dirty="0"/>
                    </a:p>
                  </a:txBody>
                  <a:tcPr/>
                </a:tc>
                <a:tc>
                  <a:txBody>
                    <a:bodyPr/>
                    <a:lstStyle/>
                    <a:p>
                      <a:r>
                        <a:rPr lang="en-US" dirty="0" smtClean="0"/>
                        <a:t>63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1744768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Huntsville High School, 2011</a:t>
            </a:r>
            <a:endParaRPr lang="en-US" dirty="0"/>
          </a:p>
        </p:txBody>
      </p:sp>
      <p:sp>
        <p:nvSpPr>
          <p:cNvPr id="3" name="Content Placeholder 2"/>
          <p:cNvSpPr>
            <a:spLocks noGrp="1"/>
          </p:cNvSpPr>
          <p:nvPr>
            <p:ph idx="1"/>
          </p:nvPr>
        </p:nvSpPr>
        <p:spPr/>
        <p:txBody>
          <a:bodyPr/>
          <a:lstStyle/>
          <a:p>
            <a:pPr marL="457200" lvl="1" inden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391566272"/>
              </p:ext>
            </p:extLst>
          </p:nvPr>
        </p:nvGraphicFramePr>
        <p:xfrm>
          <a:off x="990600" y="1676400"/>
          <a:ext cx="5105399" cy="4813328"/>
        </p:xfrm>
        <a:graphic>
          <a:graphicData uri="http://schemas.openxmlformats.org/drawingml/2006/table">
            <a:tbl>
              <a:tblPr firstRow="1" bandRow="1">
                <a:tableStyleId>{5C22544A-7EE6-4342-B048-85BDC9FD1C3A}</a:tableStyleId>
              </a:tblPr>
              <a:tblGrid>
                <a:gridCol w="4038600"/>
                <a:gridCol w="1066799"/>
              </a:tblGrid>
              <a:tr h="380999">
                <a:tc>
                  <a:txBody>
                    <a:bodyPr/>
                    <a:lstStyle/>
                    <a:p>
                      <a:r>
                        <a:rPr lang="en-US" dirty="0" smtClean="0"/>
                        <a:t>Institution of</a:t>
                      </a:r>
                      <a:r>
                        <a:rPr lang="en-US" baseline="0" dirty="0" smtClean="0"/>
                        <a:t> Enrollment, Class of 2011</a:t>
                      </a:r>
                      <a:endParaRPr lang="en-US" dirty="0"/>
                    </a:p>
                  </a:txBody>
                  <a:tcPr/>
                </a:tc>
                <a:tc>
                  <a:txBody>
                    <a:bodyPr/>
                    <a:lstStyle/>
                    <a:p>
                      <a:r>
                        <a:rPr lang="en-US" dirty="0" smtClean="0"/>
                        <a:t>Students</a:t>
                      </a:r>
                      <a:endParaRPr lang="en-US" dirty="0"/>
                    </a:p>
                  </a:txBody>
                  <a:tcPr/>
                </a:tc>
              </a:tr>
              <a:tr h="411201">
                <a:tc>
                  <a:txBody>
                    <a:bodyPr/>
                    <a:lstStyle/>
                    <a:p>
                      <a:r>
                        <a:rPr lang="en-US" dirty="0" smtClean="0"/>
                        <a:t>Sam Houston State University</a:t>
                      </a:r>
                      <a:endParaRPr lang="en-US" dirty="0"/>
                    </a:p>
                  </a:txBody>
                  <a:tcPr/>
                </a:tc>
                <a:tc>
                  <a:txBody>
                    <a:bodyPr/>
                    <a:lstStyle/>
                    <a:p>
                      <a:r>
                        <a:rPr lang="en-US" dirty="0" smtClean="0"/>
                        <a:t>58</a:t>
                      </a:r>
                      <a:endParaRPr lang="en-US" dirty="0"/>
                    </a:p>
                  </a:txBody>
                  <a:tcPr/>
                </a:tc>
              </a:tr>
              <a:tr h="411201">
                <a:tc>
                  <a:txBody>
                    <a:bodyPr/>
                    <a:lstStyle/>
                    <a:p>
                      <a:r>
                        <a:rPr lang="en-US" dirty="0" smtClean="0"/>
                        <a:t>Lone</a:t>
                      </a:r>
                      <a:r>
                        <a:rPr lang="en-US" baseline="0" dirty="0" smtClean="0"/>
                        <a:t> Star College - Montgomery</a:t>
                      </a:r>
                      <a:endParaRPr lang="en-US" dirty="0"/>
                    </a:p>
                  </a:txBody>
                  <a:tcPr/>
                </a:tc>
                <a:tc>
                  <a:txBody>
                    <a:bodyPr/>
                    <a:lstStyle/>
                    <a:p>
                      <a:r>
                        <a:rPr lang="en-US" dirty="0" smtClean="0"/>
                        <a:t> 29</a:t>
                      </a:r>
                      <a:endParaRPr lang="en-US" dirty="0"/>
                    </a:p>
                  </a:txBody>
                  <a:tcPr/>
                </a:tc>
              </a:tr>
              <a:tr h="411201">
                <a:tc>
                  <a:txBody>
                    <a:bodyPr/>
                    <a:lstStyle/>
                    <a:p>
                      <a:r>
                        <a:rPr lang="en-US" dirty="0" smtClean="0"/>
                        <a:t>Texas A&amp;M University</a:t>
                      </a:r>
                      <a:endParaRPr lang="en-US" dirty="0"/>
                    </a:p>
                  </a:txBody>
                  <a:tcPr/>
                </a:tc>
                <a:tc>
                  <a:txBody>
                    <a:bodyPr/>
                    <a:lstStyle/>
                    <a:p>
                      <a:r>
                        <a:rPr lang="en-US" dirty="0" smtClean="0"/>
                        <a:t>12</a:t>
                      </a:r>
                      <a:endParaRPr lang="en-US" dirty="0"/>
                    </a:p>
                  </a:txBody>
                  <a:tcPr/>
                </a:tc>
              </a:tr>
              <a:tr h="411201">
                <a:tc>
                  <a:txBody>
                    <a:bodyPr/>
                    <a:lstStyle/>
                    <a:p>
                      <a:r>
                        <a:rPr lang="en-US" dirty="0" smtClean="0"/>
                        <a:t>Blinn College</a:t>
                      </a:r>
                      <a:endParaRPr lang="en-US" dirty="0"/>
                    </a:p>
                  </a:txBody>
                  <a:tcPr/>
                </a:tc>
                <a:tc>
                  <a:txBody>
                    <a:bodyPr/>
                    <a:lstStyle/>
                    <a:p>
                      <a:r>
                        <a:rPr lang="en-US" dirty="0" smtClean="0"/>
                        <a:t>11</a:t>
                      </a:r>
                      <a:endParaRPr lang="en-US" dirty="0"/>
                    </a:p>
                  </a:txBody>
                  <a:tcPr/>
                </a:tc>
              </a:tr>
              <a:tr h="411201">
                <a:tc>
                  <a:txBody>
                    <a:bodyPr/>
                    <a:lstStyle/>
                    <a:p>
                      <a:r>
                        <a:rPr lang="en-US" dirty="0" smtClean="0"/>
                        <a:t>Stephen F. Austin</a:t>
                      </a:r>
                      <a:r>
                        <a:rPr lang="en-US" baseline="0" dirty="0" smtClean="0"/>
                        <a:t> State University</a:t>
                      </a:r>
                      <a:endParaRPr lang="en-US" dirty="0"/>
                    </a:p>
                  </a:txBody>
                  <a:tcPr/>
                </a:tc>
                <a:tc>
                  <a:txBody>
                    <a:bodyPr/>
                    <a:lstStyle/>
                    <a:p>
                      <a:r>
                        <a:rPr lang="en-US" dirty="0" smtClean="0"/>
                        <a:t>   8</a:t>
                      </a:r>
                      <a:endParaRPr lang="en-US" dirty="0"/>
                    </a:p>
                  </a:txBody>
                  <a:tcPr/>
                </a:tc>
              </a:tr>
              <a:tr h="411201">
                <a:tc>
                  <a:txBody>
                    <a:bodyPr/>
                    <a:lstStyle/>
                    <a:p>
                      <a:r>
                        <a:rPr lang="en-US" dirty="0" smtClean="0"/>
                        <a:t>University</a:t>
                      </a:r>
                      <a:r>
                        <a:rPr lang="en-US" baseline="0" dirty="0" smtClean="0"/>
                        <a:t> of Texas at Tyler</a:t>
                      </a:r>
                      <a:endParaRPr lang="en-US" dirty="0"/>
                    </a:p>
                  </a:txBody>
                  <a:tcPr/>
                </a:tc>
                <a:tc>
                  <a:txBody>
                    <a:bodyPr/>
                    <a:lstStyle/>
                    <a:p>
                      <a:r>
                        <a:rPr lang="en-US" dirty="0" smtClean="0"/>
                        <a:t>   6</a:t>
                      </a:r>
                      <a:endParaRPr lang="en-US" dirty="0"/>
                    </a:p>
                  </a:txBody>
                  <a:tcPr/>
                </a:tc>
              </a:tr>
              <a:tr h="411201">
                <a:tc>
                  <a:txBody>
                    <a:bodyPr/>
                    <a:lstStyle/>
                    <a:p>
                      <a:r>
                        <a:rPr lang="en-US" dirty="0" smtClean="0"/>
                        <a:t>Other Public/</a:t>
                      </a:r>
                      <a:r>
                        <a:rPr lang="en-US" dirty="0" err="1" smtClean="0"/>
                        <a:t>Ind</a:t>
                      </a:r>
                      <a:r>
                        <a:rPr lang="en-US" dirty="0" smtClean="0"/>
                        <a:t> 4-year (14)</a:t>
                      </a:r>
                      <a:endParaRPr lang="en-US" dirty="0"/>
                    </a:p>
                  </a:txBody>
                  <a:tcPr/>
                </a:tc>
                <a:tc>
                  <a:txBody>
                    <a:bodyPr/>
                    <a:lstStyle/>
                    <a:p>
                      <a:r>
                        <a:rPr lang="en-US" dirty="0" smtClean="0"/>
                        <a:t> 22</a:t>
                      </a:r>
                      <a:endParaRPr lang="en-US" dirty="0"/>
                    </a:p>
                  </a:txBody>
                  <a:tcPr/>
                </a:tc>
              </a:tr>
              <a:tr h="411201">
                <a:tc>
                  <a:txBody>
                    <a:bodyPr/>
                    <a:lstStyle/>
                    <a:p>
                      <a:r>
                        <a:rPr lang="en-US" dirty="0" smtClean="0"/>
                        <a:t>Other Public/</a:t>
                      </a:r>
                      <a:r>
                        <a:rPr lang="en-US" dirty="0" err="1" smtClean="0"/>
                        <a:t>Ind</a:t>
                      </a:r>
                      <a:r>
                        <a:rPr lang="en-US" dirty="0" smtClean="0"/>
                        <a:t> 2-year (9)</a:t>
                      </a:r>
                      <a:endParaRPr lang="en-US" dirty="0"/>
                    </a:p>
                  </a:txBody>
                  <a:tcPr/>
                </a:tc>
                <a:tc>
                  <a:txBody>
                    <a:bodyPr/>
                    <a:lstStyle/>
                    <a:p>
                      <a:r>
                        <a:rPr lang="en-US" dirty="0" smtClean="0"/>
                        <a:t> 13</a:t>
                      </a:r>
                      <a:endParaRPr lang="en-US" dirty="0"/>
                    </a:p>
                  </a:txBody>
                  <a:tcPr/>
                </a:tc>
              </a:tr>
              <a:tr h="411201">
                <a:tc>
                  <a:txBody>
                    <a:bodyPr/>
                    <a:lstStyle/>
                    <a:p>
                      <a:r>
                        <a:rPr lang="en-US" dirty="0" smtClean="0"/>
                        <a:t>Not </a:t>
                      </a:r>
                      <a:r>
                        <a:rPr lang="en-US" dirty="0" err="1" smtClean="0"/>
                        <a:t>trackable</a:t>
                      </a:r>
                      <a:endParaRPr lang="en-US" dirty="0"/>
                    </a:p>
                  </a:txBody>
                  <a:tcPr/>
                </a:tc>
                <a:tc>
                  <a:txBody>
                    <a:bodyPr/>
                    <a:lstStyle/>
                    <a:p>
                      <a:r>
                        <a:rPr lang="en-US" dirty="0" smtClean="0"/>
                        <a:t>   20</a:t>
                      </a:r>
                      <a:endParaRPr lang="en-US" dirty="0"/>
                    </a:p>
                  </a:txBody>
                  <a:tcPr/>
                </a:tc>
              </a:tr>
              <a:tr h="307590">
                <a:tc>
                  <a:txBody>
                    <a:bodyPr/>
                    <a:lstStyle/>
                    <a:p>
                      <a:r>
                        <a:rPr lang="en-US" dirty="0" smtClean="0"/>
                        <a:t>Not found</a:t>
                      </a:r>
                      <a:endParaRPr lang="en-US" dirty="0"/>
                    </a:p>
                  </a:txBody>
                  <a:tcPr/>
                </a:tc>
                <a:tc>
                  <a:txBody>
                    <a:bodyPr/>
                    <a:lstStyle/>
                    <a:p>
                      <a:r>
                        <a:rPr lang="en-US" dirty="0" smtClean="0"/>
                        <a:t>189</a:t>
                      </a:r>
                      <a:endParaRPr lang="en-US" dirty="0"/>
                    </a:p>
                  </a:txBody>
                  <a:tcPr/>
                </a:tc>
              </a:tr>
              <a:tr h="307590">
                <a:tc>
                  <a:txBody>
                    <a:bodyPr/>
                    <a:lstStyle/>
                    <a:p>
                      <a:r>
                        <a:rPr lang="en-US" dirty="0" smtClean="0"/>
                        <a:t>Total high school graduates</a:t>
                      </a:r>
                      <a:endParaRPr lang="en-US" dirty="0"/>
                    </a:p>
                  </a:txBody>
                  <a:tcPr/>
                </a:tc>
                <a:tc>
                  <a:txBody>
                    <a:bodyPr/>
                    <a:lstStyle/>
                    <a:p>
                      <a:r>
                        <a:rPr lang="en-US" dirty="0" smtClean="0"/>
                        <a:t>368</a:t>
                      </a:r>
                      <a:endParaRPr lang="en-US" dirty="0"/>
                    </a:p>
                  </a:txBody>
                  <a:tcPr/>
                </a:tc>
              </a:tr>
            </a:tbl>
          </a:graphicData>
        </a:graphic>
      </p:graphicFrame>
      <p:sp>
        <p:nvSpPr>
          <p:cNvPr id="5" name="TextBox 4"/>
          <p:cNvSpPr txBox="1"/>
          <p:nvPr/>
        </p:nvSpPr>
        <p:spPr>
          <a:xfrm>
            <a:off x="7162800" y="3505200"/>
            <a:ext cx="838200" cy="369332"/>
          </a:xfrm>
          <a:prstGeom prst="rect">
            <a:avLst/>
          </a:prstGeom>
          <a:noFill/>
        </p:spPr>
        <p:txBody>
          <a:bodyPr wrap="square" rtlCol="0">
            <a:spAutoFit/>
          </a:bodyPr>
          <a:lstStyle/>
          <a:p>
            <a:r>
              <a:rPr lang="en-US" dirty="0" smtClean="0"/>
              <a:t>Slide 8</a:t>
            </a:r>
            <a:endParaRPr lang="en-US" dirty="0"/>
          </a:p>
        </p:txBody>
      </p:sp>
    </p:spTree>
    <p:extLst>
      <p:ext uri="{BB962C8B-B14F-4D97-AF65-F5344CB8AC3E}">
        <p14:creationId xmlns:p14="http://schemas.microsoft.com/office/powerpoint/2010/main" val="657277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Willis High School, 2011</a:t>
            </a:r>
            <a:endParaRPr lang="en-US" dirty="0"/>
          </a:p>
        </p:txBody>
      </p:sp>
      <p:sp>
        <p:nvSpPr>
          <p:cNvPr id="3" name="Content Placeholder 2"/>
          <p:cNvSpPr>
            <a:spLocks noGrp="1"/>
          </p:cNvSpPr>
          <p:nvPr>
            <p:ph idx="1"/>
          </p:nvPr>
        </p:nvSpPr>
        <p:spPr/>
        <p:txBody>
          <a:bodyPr/>
          <a:lstStyle/>
          <a:p>
            <a:pPr marL="457200" lvl="1" inden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458635137"/>
              </p:ext>
            </p:extLst>
          </p:nvPr>
        </p:nvGraphicFramePr>
        <p:xfrm>
          <a:off x="990600" y="1676400"/>
          <a:ext cx="5105399" cy="4402127"/>
        </p:xfrm>
        <a:graphic>
          <a:graphicData uri="http://schemas.openxmlformats.org/drawingml/2006/table">
            <a:tbl>
              <a:tblPr firstRow="1" bandRow="1">
                <a:tableStyleId>{5C22544A-7EE6-4342-B048-85BDC9FD1C3A}</a:tableStyleId>
              </a:tblPr>
              <a:tblGrid>
                <a:gridCol w="4038600"/>
                <a:gridCol w="1066799"/>
              </a:tblGrid>
              <a:tr h="380999">
                <a:tc>
                  <a:txBody>
                    <a:bodyPr/>
                    <a:lstStyle/>
                    <a:p>
                      <a:r>
                        <a:rPr lang="en-US" dirty="0" smtClean="0"/>
                        <a:t>Institution of</a:t>
                      </a:r>
                      <a:r>
                        <a:rPr lang="en-US" baseline="0" dirty="0" smtClean="0"/>
                        <a:t> Enrollment, Class of 2011</a:t>
                      </a:r>
                      <a:endParaRPr lang="en-US" dirty="0"/>
                    </a:p>
                  </a:txBody>
                  <a:tcPr/>
                </a:tc>
                <a:tc>
                  <a:txBody>
                    <a:bodyPr/>
                    <a:lstStyle/>
                    <a:p>
                      <a:r>
                        <a:rPr lang="en-US" dirty="0" smtClean="0"/>
                        <a:t>Students</a:t>
                      </a:r>
                      <a:endParaRPr lang="en-US" dirty="0"/>
                    </a:p>
                  </a:txBody>
                  <a:tcPr/>
                </a:tc>
              </a:tr>
              <a:tr h="411201">
                <a:tc>
                  <a:txBody>
                    <a:bodyPr/>
                    <a:lstStyle/>
                    <a:p>
                      <a:r>
                        <a:rPr lang="en-US" dirty="0" smtClean="0"/>
                        <a:t>Sam Houston State University</a:t>
                      </a:r>
                      <a:endParaRPr lang="en-US" dirty="0"/>
                    </a:p>
                  </a:txBody>
                  <a:tcPr/>
                </a:tc>
                <a:tc>
                  <a:txBody>
                    <a:bodyPr/>
                    <a:lstStyle/>
                    <a:p>
                      <a:r>
                        <a:rPr lang="en-US" dirty="0" smtClean="0"/>
                        <a:t>22</a:t>
                      </a:r>
                      <a:endParaRPr lang="en-US" dirty="0"/>
                    </a:p>
                  </a:txBody>
                  <a:tcPr/>
                </a:tc>
              </a:tr>
              <a:tr h="411201">
                <a:tc>
                  <a:txBody>
                    <a:bodyPr/>
                    <a:lstStyle/>
                    <a:p>
                      <a:r>
                        <a:rPr lang="en-US" dirty="0" smtClean="0"/>
                        <a:t>Lone</a:t>
                      </a:r>
                      <a:r>
                        <a:rPr lang="en-US" baseline="0" dirty="0" smtClean="0"/>
                        <a:t> Star College - Montgomery</a:t>
                      </a:r>
                      <a:endParaRPr lang="en-US" dirty="0"/>
                    </a:p>
                  </a:txBody>
                  <a:tcPr/>
                </a:tc>
                <a:tc>
                  <a:txBody>
                    <a:bodyPr/>
                    <a:lstStyle/>
                    <a:p>
                      <a:r>
                        <a:rPr lang="en-US" dirty="0" smtClean="0"/>
                        <a:t>71</a:t>
                      </a:r>
                      <a:endParaRPr lang="en-US" dirty="0"/>
                    </a:p>
                  </a:txBody>
                  <a:tcPr/>
                </a:tc>
              </a:tr>
              <a:tr h="411201">
                <a:tc>
                  <a:txBody>
                    <a:bodyPr/>
                    <a:lstStyle/>
                    <a:p>
                      <a:r>
                        <a:rPr lang="en-US" dirty="0" smtClean="0"/>
                        <a:t>Texas A&amp;M University</a:t>
                      </a:r>
                      <a:endParaRPr lang="en-US" dirty="0"/>
                    </a:p>
                  </a:txBody>
                  <a:tcPr/>
                </a:tc>
                <a:tc>
                  <a:txBody>
                    <a:bodyPr/>
                    <a:lstStyle/>
                    <a:p>
                      <a:r>
                        <a:rPr lang="en-US" dirty="0" smtClean="0"/>
                        <a:t>15</a:t>
                      </a:r>
                      <a:endParaRPr lang="en-US" dirty="0"/>
                    </a:p>
                  </a:txBody>
                  <a:tcPr/>
                </a:tc>
              </a:tr>
              <a:tr h="411201">
                <a:tc>
                  <a:txBody>
                    <a:bodyPr/>
                    <a:lstStyle/>
                    <a:p>
                      <a:r>
                        <a:rPr lang="en-US" dirty="0" smtClean="0"/>
                        <a:t>Blinn College</a:t>
                      </a:r>
                      <a:endParaRPr lang="en-US" dirty="0"/>
                    </a:p>
                  </a:txBody>
                  <a:tcPr/>
                </a:tc>
                <a:tc>
                  <a:txBody>
                    <a:bodyPr/>
                    <a:lstStyle/>
                    <a:p>
                      <a:r>
                        <a:rPr lang="en-US" dirty="0" smtClean="0"/>
                        <a:t>10</a:t>
                      </a:r>
                      <a:endParaRPr lang="en-US" dirty="0"/>
                    </a:p>
                  </a:txBody>
                  <a:tcPr/>
                </a:tc>
              </a:tr>
              <a:tr h="411201">
                <a:tc>
                  <a:txBody>
                    <a:bodyPr/>
                    <a:lstStyle/>
                    <a:p>
                      <a:r>
                        <a:rPr lang="en-US" dirty="0" smtClean="0"/>
                        <a:t>UT Austin</a:t>
                      </a:r>
                      <a:endParaRPr lang="en-US" dirty="0"/>
                    </a:p>
                  </a:txBody>
                  <a:tcPr/>
                </a:tc>
                <a:tc>
                  <a:txBody>
                    <a:bodyPr/>
                    <a:lstStyle/>
                    <a:p>
                      <a:r>
                        <a:rPr lang="en-US" dirty="0" smtClean="0"/>
                        <a:t>  5</a:t>
                      </a:r>
                      <a:endParaRPr lang="en-US" dirty="0"/>
                    </a:p>
                  </a:txBody>
                  <a:tcPr/>
                </a:tc>
              </a:tr>
              <a:tr h="411201">
                <a:tc>
                  <a:txBody>
                    <a:bodyPr/>
                    <a:lstStyle/>
                    <a:p>
                      <a:r>
                        <a:rPr lang="en-US" dirty="0" smtClean="0"/>
                        <a:t>Other Public/</a:t>
                      </a:r>
                      <a:r>
                        <a:rPr lang="en-US" dirty="0" err="1" smtClean="0"/>
                        <a:t>Ind</a:t>
                      </a:r>
                      <a:r>
                        <a:rPr lang="en-US" dirty="0" smtClean="0"/>
                        <a:t> 4-year (18)</a:t>
                      </a:r>
                      <a:endParaRPr lang="en-US" dirty="0"/>
                    </a:p>
                  </a:txBody>
                  <a:tcPr/>
                </a:tc>
                <a:tc>
                  <a:txBody>
                    <a:bodyPr/>
                    <a:lstStyle/>
                    <a:p>
                      <a:r>
                        <a:rPr lang="en-US" dirty="0" smtClean="0"/>
                        <a:t> 32</a:t>
                      </a:r>
                      <a:endParaRPr lang="en-US" dirty="0"/>
                    </a:p>
                  </a:txBody>
                  <a:tcPr/>
                </a:tc>
              </a:tr>
              <a:tr h="411201">
                <a:tc>
                  <a:txBody>
                    <a:bodyPr/>
                    <a:lstStyle/>
                    <a:p>
                      <a:r>
                        <a:rPr lang="en-US" dirty="0" smtClean="0"/>
                        <a:t>Other Public/</a:t>
                      </a:r>
                      <a:r>
                        <a:rPr lang="en-US" dirty="0" err="1" smtClean="0"/>
                        <a:t>Ind</a:t>
                      </a:r>
                      <a:r>
                        <a:rPr lang="en-US" dirty="0" smtClean="0"/>
                        <a:t> 2-year (5)</a:t>
                      </a:r>
                      <a:endParaRPr lang="en-US" dirty="0"/>
                    </a:p>
                  </a:txBody>
                  <a:tcPr/>
                </a:tc>
                <a:tc>
                  <a:txBody>
                    <a:bodyPr/>
                    <a:lstStyle/>
                    <a:p>
                      <a:r>
                        <a:rPr lang="en-US" dirty="0" smtClean="0"/>
                        <a:t> 13</a:t>
                      </a:r>
                      <a:endParaRPr lang="en-US" dirty="0"/>
                    </a:p>
                  </a:txBody>
                  <a:tcPr/>
                </a:tc>
              </a:tr>
              <a:tr h="411201">
                <a:tc>
                  <a:txBody>
                    <a:bodyPr/>
                    <a:lstStyle/>
                    <a:p>
                      <a:r>
                        <a:rPr lang="en-US" dirty="0" smtClean="0"/>
                        <a:t>Not </a:t>
                      </a:r>
                      <a:r>
                        <a:rPr lang="en-US" dirty="0" err="1" smtClean="0"/>
                        <a:t>trackable</a:t>
                      </a:r>
                      <a:endParaRPr lang="en-US" dirty="0"/>
                    </a:p>
                  </a:txBody>
                  <a:tcPr/>
                </a:tc>
                <a:tc>
                  <a:txBody>
                    <a:bodyPr/>
                    <a:lstStyle/>
                    <a:p>
                      <a:r>
                        <a:rPr lang="en-US" dirty="0" smtClean="0"/>
                        <a:t> 15</a:t>
                      </a:r>
                      <a:endParaRPr lang="en-US" dirty="0"/>
                    </a:p>
                  </a:txBody>
                  <a:tcPr/>
                </a:tc>
              </a:tr>
              <a:tr h="307590">
                <a:tc>
                  <a:txBody>
                    <a:bodyPr/>
                    <a:lstStyle/>
                    <a:p>
                      <a:r>
                        <a:rPr lang="en-US" dirty="0" smtClean="0"/>
                        <a:t>Not found</a:t>
                      </a:r>
                      <a:endParaRPr lang="en-US" dirty="0"/>
                    </a:p>
                  </a:txBody>
                  <a:tcPr/>
                </a:tc>
                <a:tc>
                  <a:txBody>
                    <a:bodyPr/>
                    <a:lstStyle/>
                    <a:p>
                      <a:r>
                        <a:rPr lang="en-US" dirty="0" smtClean="0"/>
                        <a:t>170</a:t>
                      </a:r>
                      <a:endParaRPr lang="en-US" dirty="0"/>
                    </a:p>
                  </a:txBody>
                  <a:tcPr/>
                </a:tc>
              </a:tr>
              <a:tr h="307590">
                <a:tc>
                  <a:txBody>
                    <a:bodyPr/>
                    <a:lstStyle/>
                    <a:p>
                      <a:r>
                        <a:rPr lang="en-US" dirty="0" smtClean="0"/>
                        <a:t>Total high school graduates</a:t>
                      </a:r>
                      <a:endParaRPr lang="en-US" dirty="0"/>
                    </a:p>
                  </a:txBody>
                  <a:tcPr/>
                </a:tc>
                <a:tc>
                  <a:txBody>
                    <a:bodyPr/>
                    <a:lstStyle/>
                    <a:p>
                      <a:r>
                        <a:rPr lang="en-US" dirty="0" smtClean="0"/>
                        <a:t>350</a:t>
                      </a:r>
                      <a:endParaRPr lang="en-US" dirty="0"/>
                    </a:p>
                  </a:txBody>
                  <a:tcPr/>
                </a:tc>
              </a:tr>
            </a:tbl>
          </a:graphicData>
        </a:graphic>
      </p:graphicFrame>
    </p:spTree>
    <p:extLst>
      <p:ext uri="{BB962C8B-B14F-4D97-AF65-F5344CB8AC3E}">
        <p14:creationId xmlns:p14="http://schemas.microsoft.com/office/powerpoint/2010/main" val="5709919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Magnolia West High School, 2011</a:t>
            </a:r>
            <a:endParaRPr lang="en-US" dirty="0"/>
          </a:p>
        </p:txBody>
      </p:sp>
      <p:sp>
        <p:nvSpPr>
          <p:cNvPr id="3" name="Content Placeholder 2"/>
          <p:cNvSpPr>
            <a:spLocks noGrp="1"/>
          </p:cNvSpPr>
          <p:nvPr>
            <p:ph idx="1"/>
          </p:nvPr>
        </p:nvSpPr>
        <p:spPr/>
        <p:txBody>
          <a:bodyPr/>
          <a:lstStyle/>
          <a:p>
            <a:pPr marL="457200" lvl="1" inden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877198797"/>
              </p:ext>
            </p:extLst>
          </p:nvPr>
        </p:nvGraphicFramePr>
        <p:xfrm>
          <a:off x="990600" y="1676400"/>
          <a:ext cx="5105399" cy="4402127"/>
        </p:xfrm>
        <a:graphic>
          <a:graphicData uri="http://schemas.openxmlformats.org/drawingml/2006/table">
            <a:tbl>
              <a:tblPr firstRow="1" bandRow="1">
                <a:tableStyleId>{5C22544A-7EE6-4342-B048-85BDC9FD1C3A}</a:tableStyleId>
              </a:tblPr>
              <a:tblGrid>
                <a:gridCol w="4038600"/>
                <a:gridCol w="1066799"/>
              </a:tblGrid>
              <a:tr h="380999">
                <a:tc>
                  <a:txBody>
                    <a:bodyPr/>
                    <a:lstStyle/>
                    <a:p>
                      <a:r>
                        <a:rPr lang="en-US" dirty="0" smtClean="0"/>
                        <a:t>Institution of</a:t>
                      </a:r>
                      <a:r>
                        <a:rPr lang="en-US" baseline="0" dirty="0" smtClean="0"/>
                        <a:t> Enrollment, Class of 2011</a:t>
                      </a:r>
                      <a:endParaRPr lang="en-US" dirty="0"/>
                    </a:p>
                  </a:txBody>
                  <a:tcPr/>
                </a:tc>
                <a:tc>
                  <a:txBody>
                    <a:bodyPr/>
                    <a:lstStyle/>
                    <a:p>
                      <a:r>
                        <a:rPr lang="en-US" dirty="0" smtClean="0"/>
                        <a:t>Students</a:t>
                      </a:r>
                      <a:endParaRPr lang="en-US" dirty="0"/>
                    </a:p>
                  </a:txBody>
                  <a:tcPr/>
                </a:tc>
              </a:tr>
              <a:tr h="411201">
                <a:tc>
                  <a:txBody>
                    <a:bodyPr/>
                    <a:lstStyle/>
                    <a:p>
                      <a:r>
                        <a:rPr lang="en-US" dirty="0" smtClean="0"/>
                        <a:t>Sam Houston State University</a:t>
                      </a:r>
                      <a:endParaRPr lang="en-US" dirty="0"/>
                    </a:p>
                  </a:txBody>
                  <a:tcPr/>
                </a:tc>
                <a:tc>
                  <a:txBody>
                    <a:bodyPr/>
                    <a:lstStyle/>
                    <a:p>
                      <a:r>
                        <a:rPr lang="en-US" dirty="0" smtClean="0"/>
                        <a:t>12</a:t>
                      </a:r>
                      <a:endParaRPr lang="en-US" dirty="0"/>
                    </a:p>
                  </a:txBody>
                  <a:tcPr/>
                </a:tc>
              </a:tr>
              <a:tr h="411201">
                <a:tc>
                  <a:txBody>
                    <a:bodyPr/>
                    <a:lstStyle/>
                    <a:p>
                      <a:r>
                        <a:rPr lang="en-US" dirty="0" smtClean="0"/>
                        <a:t>Lone</a:t>
                      </a:r>
                      <a:r>
                        <a:rPr lang="en-US" baseline="0" dirty="0" smtClean="0"/>
                        <a:t> Star College - Montgomery</a:t>
                      </a:r>
                      <a:endParaRPr lang="en-US" dirty="0"/>
                    </a:p>
                  </a:txBody>
                  <a:tcPr/>
                </a:tc>
                <a:tc>
                  <a:txBody>
                    <a:bodyPr/>
                    <a:lstStyle/>
                    <a:p>
                      <a:r>
                        <a:rPr lang="en-US" dirty="0" smtClean="0"/>
                        <a:t>6</a:t>
                      </a:r>
                      <a:endParaRPr lang="en-US" dirty="0"/>
                    </a:p>
                  </a:txBody>
                  <a:tcPr/>
                </a:tc>
              </a:tr>
              <a:tr h="411201">
                <a:tc>
                  <a:txBody>
                    <a:bodyPr/>
                    <a:lstStyle/>
                    <a:p>
                      <a:r>
                        <a:rPr lang="en-US" dirty="0" smtClean="0"/>
                        <a:t>Texas A&amp;M University</a:t>
                      </a:r>
                      <a:endParaRPr lang="en-US" dirty="0"/>
                    </a:p>
                  </a:txBody>
                  <a:tcPr/>
                </a:tc>
                <a:tc>
                  <a:txBody>
                    <a:bodyPr/>
                    <a:lstStyle/>
                    <a:p>
                      <a:r>
                        <a:rPr lang="en-US" dirty="0" smtClean="0"/>
                        <a:t>12</a:t>
                      </a:r>
                      <a:endParaRPr lang="en-US" dirty="0"/>
                    </a:p>
                  </a:txBody>
                  <a:tcPr/>
                </a:tc>
              </a:tr>
              <a:tr h="411201">
                <a:tc>
                  <a:txBody>
                    <a:bodyPr/>
                    <a:lstStyle/>
                    <a:p>
                      <a:r>
                        <a:rPr lang="en-US" dirty="0" smtClean="0"/>
                        <a:t>Blinn College</a:t>
                      </a:r>
                      <a:endParaRPr lang="en-US" dirty="0"/>
                    </a:p>
                  </a:txBody>
                  <a:tcPr/>
                </a:tc>
                <a:tc>
                  <a:txBody>
                    <a:bodyPr/>
                    <a:lstStyle/>
                    <a:p>
                      <a:r>
                        <a:rPr lang="en-US" dirty="0" smtClean="0"/>
                        <a:t>10</a:t>
                      </a:r>
                      <a:endParaRPr lang="en-US" dirty="0"/>
                    </a:p>
                  </a:txBody>
                  <a:tcPr/>
                </a:tc>
              </a:tr>
              <a:tr h="411201">
                <a:tc>
                  <a:txBody>
                    <a:bodyPr/>
                    <a:lstStyle/>
                    <a:p>
                      <a:r>
                        <a:rPr lang="en-US" dirty="0" smtClean="0"/>
                        <a:t>Lone Star College - Tomball</a:t>
                      </a:r>
                      <a:endParaRPr lang="en-US" dirty="0"/>
                    </a:p>
                  </a:txBody>
                  <a:tcPr/>
                </a:tc>
                <a:tc>
                  <a:txBody>
                    <a:bodyPr/>
                    <a:lstStyle/>
                    <a:p>
                      <a:r>
                        <a:rPr lang="en-US" dirty="0" smtClean="0"/>
                        <a:t>91</a:t>
                      </a:r>
                      <a:endParaRPr lang="en-US" dirty="0"/>
                    </a:p>
                  </a:txBody>
                  <a:tcPr/>
                </a:tc>
              </a:tr>
              <a:tr h="411201">
                <a:tc>
                  <a:txBody>
                    <a:bodyPr/>
                    <a:lstStyle/>
                    <a:p>
                      <a:r>
                        <a:rPr lang="en-US" dirty="0" smtClean="0"/>
                        <a:t>Other Public/</a:t>
                      </a:r>
                      <a:r>
                        <a:rPr lang="en-US" dirty="0" err="1" smtClean="0"/>
                        <a:t>Ind</a:t>
                      </a:r>
                      <a:r>
                        <a:rPr lang="en-US" dirty="0" smtClean="0"/>
                        <a:t> 4-year (16)</a:t>
                      </a:r>
                      <a:endParaRPr lang="en-US" dirty="0"/>
                    </a:p>
                  </a:txBody>
                  <a:tcPr/>
                </a:tc>
                <a:tc>
                  <a:txBody>
                    <a:bodyPr/>
                    <a:lstStyle/>
                    <a:p>
                      <a:r>
                        <a:rPr lang="en-US" dirty="0" smtClean="0"/>
                        <a:t>28</a:t>
                      </a:r>
                      <a:endParaRPr lang="en-US" dirty="0"/>
                    </a:p>
                  </a:txBody>
                  <a:tcPr/>
                </a:tc>
              </a:tr>
              <a:tr h="411201">
                <a:tc>
                  <a:txBody>
                    <a:bodyPr/>
                    <a:lstStyle/>
                    <a:p>
                      <a:r>
                        <a:rPr lang="en-US" dirty="0" smtClean="0"/>
                        <a:t>Other Public/</a:t>
                      </a:r>
                      <a:r>
                        <a:rPr lang="en-US" dirty="0" err="1" smtClean="0"/>
                        <a:t>Ind</a:t>
                      </a:r>
                      <a:r>
                        <a:rPr lang="en-US" dirty="0" smtClean="0"/>
                        <a:t> 2-year (8)</a:t>
                      </a:r>
                      <a:endParaRPr lang="en-US" dirty="0"/>
                    </a:p>
                  </a:txBody>
                  <a:tcPr/>
                </a:tc>
                <a:tc>
                  <a:txBody>
                    <a:bodyPr/>
                    <a:lstStyle/>
                    <a:p>
                      <a:r>
                        <a:rPr lang="en-US" dirty="0" smtClean="0"/>
                        <a:t>8</a:t>
                      </a:r>
                      <a:endParaRPr lang="en-US" dirty="0"/>
                    </a:p>
                  </a:txBody>
                  <a:tcPr/>
                </a:tc>
              </a:tr>
              <a:tr h="411201">
                <a:tc>
                  <a:txBody>
                    <a:bodyPr/>
                    <a:lstStyle/>
                    <a:p>
                      <a:r>
                        <a:rPr lang="en-US" dirty="0" smtClean="0"/>
                        <a:t>Not </a:t>
                      </a:r>
                      <a:r>
                        <a:rPr lang="en-US" dirty="0" err="1" smtClean="0"/>
                        <a:t>trackable</a:t>
                      </a:r>
                      <a:endParaRPr lang="en-US" dirty="0"/>
                    </a:p>
                  </a:txBody>
                  <a:tcPr/>
                </a:tc>
                <a:tc>
                  <a:txBody>
                    <a:bodyPr/>
                    <a:lstStyle/>
                    <a:p>
                      <a:r>
                        <a:rPr lang="en-US" dirty="0" smtClean="0"/>
                        <a:t>19</a:t>
                      </a:r>
                      <a:endParaRPr lang="en-US" dirty="0"/>
                    </a:p>
                  </a:txBody>
                  <a:tcPr/>
                </a:tc>
              </a:tr>
              <a:tr h="307590">
                <a:tc>
                  <a:txBody>
                    <a:bodyPr/>
                    <a:lstStyle/>
                    <a:p>
                      <a:r>
                        <a:rPr lang="en-US" dirty="0" smtClean="0"/>
                        <a:t>Not found</a:t>
                      </a:r>
                      <a:endParaRPr lang="en-US" dirty="0"/>
                    </a:p>
                  </a:txBody>
                  <a:tcPr/>
                </a:tc>
                <a:tc>
                  <a:txBody>
                    <a:bodyPr/>
                    <a:lstStyle/>
                    <a:p>
                      <a:r>
                        <a:rPr lang="en-US" dirty="0" smtClean="0"/>
                        <a:t>173</a:t>
                      </a:r>
                      <a:endParaRPr lang="en-US" dirty="0"/>
                    </a:p>
                  </a:txBody>
                  <a:tcPr/>
                </a:tc>
              </a:tr>
              <a:tr h="307590">
                <a:tc>
                  <a:txBody>
                    <a:bodyPr/>
                    <a:lstStyle/>
                    <a:p>
                      <a:r>
                        <a:rPr lang="en-US" dirty="0" smtClean="0"/>
                        <a:t>Total high school graduates</a:t>
                      </a:r>
                      <a:endParaRPr lang="en-US" dirty="0"/>
                    </a:p>
                  </a:txBody>
                  <a:tcPr/>
                </a:tc>
                <a:tc>
                  <a:txBody>
                    <a:bodyPr/>
                    <a:lstStyle/>
                    <a:p>
                      <a:r>
                        <a:rPr lang="en-US" dirty="0" smtClean="0"/>
                        <a:t>359</a:t>
                      </a:r>
                      <a:endParaRPr lang="en-US" dirty="0"/>
                    </a:p>
                  </a:txBody>
                  <a:tcPr/>
                </a:tc>
              </a:tr>
            </a:tbl>
          </a:graphicData>
        </a:graphic>
      </p:graphicFrame>
    </p:spTree>
    <p:extLst>
      <p:ext uri="{BB962C8B-B14F-4D97-AF65-F5344CB8AC3E}">
        <p14:creationId xmlns:p14="http://schemas.microsoft.com/office/powerpoint/2010/main" val="30025841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Huntsville High School, 2011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 Public Higher Education First Year Grades of High School Graduates in FY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492248783"/>
              </p:ext>
            </p:extLst>
          </p:nvPr>
        </p:nvGraphicFramePr>
        <p:xfrm>
          <a:off x="914400" y="2819400"/>
          <a:ext cx="6629400" cy="1416676"/>
        </p:xfrm>
        <a:graphic>
          <a:graphicData uri="http://schemas.openxmlformats.org/drawingml/2006/table">
            <a:tbl>
              <a:tblPr firstRow="1" bandRow="1">
                <a:tableStyleId>{5C22544A-7EE6-4342-B048-85BDC9FD1C3A}</a:tableStyleId>
              </a:tblPr>
              <a:tblGrid>
                <a:gridCol w="963561"/>
                <a:gridCol w="619432"/>
                <a:gridCol w="619432"/>
                <a:gridCol w="1032387"/>
                <a:gridCol w="1032388"/>
                <a:gridCol w="990600"/>
                <a:gridCol w="685800"/>
                <a:gridCol w="685800"/>
              </a:tblGrid>
              <a:tr h="558511">
                <a:tc>
                  <a:txBody>
                    <a:bodyPr/>
                    <a:lstStyle/>
                    <a:p>
                      <a:r>
                        <a:rPr lang="en-US" dirty="0" smtClean="0"/>
                        <a:t>IHE type</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r>
              <a:tr h="388298">
                <a:tc>
                  <a:txBody>
                    <a:bodyPr/>
                    <a:lstStyle/>
                    <a:p>
                      <a:r>
                        <a:rPr lang="en-US" dirty="0" smtClean="0"/>
                        <a:t>4-year</a:t>
                      </a:r>
                      <a:endParaRPr lang="en-US" dirty="0"/>
                    </a:p>
                  </a:txBody>
                  <a:tcPr/>
                </a:tc>
                <a:tc>
                  <a:txBody>
                    <a:bodyPr/>
                    <a:lstStyle/>
                    <a:p>
                      <a:r>
                        <a:rPr lang="en-US" dirty="0" smtClean="0"/>
                        <a:t>133</a:t>
                      </a:r>
                      <a:endParaRPr lang="en-US" dirty="0"/>
                    </a:p>
                  </a:txBody>
                  <a:tcPr/>
                </a:tc>
                <a:tc>
                  <a:txBody>
                    <a:bodyPr/>
                    <a:lstStyle/>
                    <a:p>
                      <a:r>
                        <a:rPr lang="en-US" dirty="0" smtClean="0"/>
                        <a:t>27</a:t>
                      </a:r>
                      <a:endParaRPr lang="en-US" dirty="0"/>
                    </a:p>
                  </a:txBody>
                  <a:tcPr/>
                </a:tc>
                <a:tc>
                  <a:txBody>
                    <a:bodyPr/>
                    <a:lstStyle/>
                    <a:p>
                      <a:r>
                        <a:rPr lang="en-US" dirty="0" smtClean="0"/>
                        <a:t>25</a:t>
                      </a:r>
                      <a:endParaRPr lang="en-US" dirty="0"/>
                    </a:p>
                  </a:txBody>
                  <a:tcPr/>
                </a:tc>
                <a:tc>
                  <a:txBody>
                    <a:bodyPr/>
                    <a:lstStyle/>
                    <a:p>
                      <a:r>
                        <a:rPr lang="en-US" dirty="0" smtClean="0"/>
                        <a:t>30</a:t>
                      </a:r>
                      <a:endParaRPr lang="en-US" dirty="0"/>
                    </a:p>
                  </a:txBody>
                  <a:tcPr/>
                </a:tc>
                <a:tc>
                  <a:txBody>
                    <a:bodyPr/>
                    <a:lstStyle/>
                    <a:p>
                      <a:r>
                        <a:rPr lang="en-US" dirty="0" smtClean="0"/>
                        <a:t>28</a:t>
                      </a:r>
                      <a:endParaRPr lang="en-US" dirty="0"/>
                    </a:p>
                  </a:txBody>
                  <a:tcPr/>
                </a:tc>
                <a:tc>
                  <a:txBody>
                    <a:bodyPr/>
                    <a:lstStyle/>
                    <a:p>
                      <a:r>
                        <a:rPr lang="en-US" dirty="0" smtClean="0"/>
                        <a:t>21</a:t>
                      </a:r>
                      <a:endParaRPr lang="en-US" dirty="0"/>
                    </a:p>
                  </a:txBody>
                  <a:tcPr/>
                </a:tc>
                <a:tc>
                  <a:txBody>
                    <a:bodyPr/>
                    <a:lstStyle/>
                    <a:p>
                      <a:r>
                        <a:rPr lang="en-US" dirty="0" smtClean="0"/>
                        <a:t>2</a:t>
                      </a:r>
                      <a:endParaRPr lang="en-US" dirty="0"/>
                    </a:p>
                  </a:txBody>
                  <a:tcPr/>
                </a:tc>
              </a:tr>
              <a:tr h="388298">
                <a:tc>
                  <a:txBody>
                    <a:bodyPr/>
                    <a:lstStyle/>
                    <a:p>
                      <a:r>
                        <a:rPr lang="en-US" dirty="0" smtClean="0"/>
                        <a:t>2-year</a:t>
                      </a:r>
                      <a:endParaRPr lang="en-US" dirty="0"/>
                    </a:p>
                  </a:txBody>
                  <a:tcPr/>
                </a:tc>
                <a:tc>
                  <a:txBody>
                    <a:bodyPr/>
                    <a:lstStyle/>
                    <a:p>
                      <a:r>
                        <a:rPr lang="en-US" dirty="0" smtClean="0"/>
                        <a:t>70</a:t>
                      </a:r>
                      <a:endParaRPr lang="en-US" dirty="0"/>
                    </a:p>
                  </a:txBody>
                  <a:tcPr/>
                </a:tc>
                <a:tc>
                  <a:txBody>
                    <a:bodyPr/>
                    <a:lstStyle/>
                    <a:p>
                      <a:r>
                        <a:rPr lang="en-US" dirty="0" smtClean="0"/>
                        <a:t>24</a:t>
                      </a:r>
                      <a:endParaRPr lang="en-US" dirty="0"/>
                    </a:p>
                  </a:txBody>
                  <a:tcPr/>
                </a:tc>
                <a:tc>
                  <a:txBody>
                    <a:bodyPr/>
                    <a:lstStyle/>
                    <a:p>
                      <a:r>
                        <a:rPr lang="en-US" dirty="0" smtClean="0"/>
                        <a:t>12</a:t>
                      </a:r>
                      <a:endParaRPr lang="en-US" dirty="0"/>
                    </a:p>
                  </a:txBody>
                  <a:tcPr/>
                </a:tc>
                <a:tc>
                  <a:txBody>
                    <a:bodyPr/>
                    <a:lstStyle/>
                    <a:p>
                      <a:r>
                        <a:rPr lang="en-US" dirty="0" smtClean="0"/>
                        <a:t>18</a:t>
                      </a:r>
                      <a:endParaRPr lang="en-US" dirty="0"/>
                    </a:p>
                  </a:txBody>
                  <a:tcPr/>
                </a:tc>
                <a:tc>
                  <a:txBody>
                    <a:bodyPr/>
                    <a:lstStyle/>
                    <a:p>
                      <a:r>
                        <a:rPr lang="en-US" dirty="0" smtClean="0"/>
                        <a:t>7</a:t>
                      </a:r>
                      <a:endParaRPr lang="en-US" dirty="0"/>
                    </a:p>
                  </a:txBody>
                  <a:tcPr/>
                </a:tc>
                <a:tc>
                  <a:txBody>
                    <a:bodyPr/>
                    <a:lstStyle/>
                    <a:p>
                      <a:r>
                        <a:rPr lang="en-US" dirty="0" smtClean="0"/>
                        <a:t>2</a:t>
                      </a:r>
                      <a:endParaRPr lang="en-US" dirty="0"/>
                    </a:p>
                  </a:txBody>
                  <a:tcPr/>
                </a:tc>
                <a:tc>
                  <a:txBody>
                    <a:bodyPr/>
                    <a:lstStyle/>
                    <a:p>
                      <a:r>
                        <a:rPr lang="en-US" dirty="0" smtClean="0"/>
                        <a:t>7</a:t>
                      </a:r>
                      <a:endParaRPr lang="en-US" dirty="0"/>
                    </a:p>
                  </a:txBody>
                  <a:tcPr/>
                </a:tc>
              </a:tr>
            </a:tbl>
          </a:graphicData>
        </a:graphic>
      </p:graphicFrame>
      <p:sp>
        <p:nvSpPr>
          <p:cNvPr id="5" name="TextBox 4"/>
          <p:cNvSpPr txBox="1"/>
          <p:nvPr/>
        </p:nvSpPr>
        <p:spPr>
          <a:xfrm>
            <a:off x="7772400" y="3429000"/>
            <a:ext cx="838200" cy="369332"/>
          </a:xfrm>
          <a:prstGeom prst="rect">
            <a:avLst/>
          </a:prstGeom>
          <a:noFill/>
        </p:spPr>
        <p:txBody>
          <a:bodyPr wrap="square" rtlCol="0">
            <a:spAutoFit/>
          </a:bodyPr>
          <a:lstStyle/>
          <a:p>
            <a:r>
              <a:rPr lang="en-US" dirty="0" smtClean="0"/>
              <a:t>Slide 9</a:t>
            </a:r>
            <a:endParaRPr lang="en-US" dirty="0"/>
          </a:p>
        </p:txBody>
      </p:sp>
    </p:spTree>
    <p:extLst>
      <p:ext uri="{BB962C8B-B14F-4D97-AF65-F5344CB8AC3E}">
        <p14:creationId xmlns:p14="http://schemas.microsoft.com/office/powerpoint/2010/main" val="18374885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Willis High School, 2011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 Public Higher Education First Year Grades of High School Graduates in FY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760352598"/>
              </p:ext>
            </p:extLst>
          </p:nvPr>
        </p:nvGraphicFramePr>
        <p:xfrm>
          <a:off x="914400" y="2819400"/>
          <a:ext cx="6629400" cy="1416676"/>
        </p:xfrm>
        <a:graphic>
          <a:graphicData uri="http://schemas.openxmlformats.org/drawingml/2006/table">
            <a:tbl>
              <a:tblPr firstRow="1" bandRow="1">
                <a:tableStyleId>{5C22544A-7EE6-4342-B048-85BDC9FD1C3A}</a:tableStyleId>
              </a:tblPr>
              <a:tblGrid>
                <a:gridCol w="963561"/>
                <a:gridCol w="619432"/>
                <a:gridCol w="619432"/>
                <a:gridCol w="1032387"/>
                <a:gridCol w="1032388"/>
                <a:gridCol w="990600"/>
                <a:gridCol w="685800"/>
                <a:gridCol w="685800"/>
              </a:tblGrid>
              <a:tr h="558511">
                <a:tc>
                  <a:txBody>
                    <a:bodyPr/>
                    <a:lstStyle/>
                    <a:p>
                      <a:r>
                        <a:rPr lang="en-US" dirty="0" smtClean="0"/>
                        <a:t>IHE type</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r>
              <a:tr h="388298">
                <a:tc>
                  <a:txBody>
                    <a:bodyPr/>
                    <a:lstStyle/>
                    <a:p>
                      <a:r>
                        <a:rPr lang="en-US" dirty="0" smtClean="0"/>
                        <a:t>4-year</a:t>
                      </a:r>
                      <a:endParaRPr lang="en-US" dirty="0"/>
                    </a:p>
                  </a:txBody>
                  <a:tcPr/>
                </a:tc>
                <a:tc>
                  <a:txBody>
                    <a:bodyPr/>
                    <a:lstStyle/>
                    <a:p>
                      <a:r>
                        <a:rPr lang="en-US" dirty="0" smtClean="0"/>
                        <a:t>66</a:t>
                      </a:r>
                      <a:endParaRPr lang="en-US" dirty="0"/>
                    </a:p>
                  </a:txBody>
                  <a:tcPr/>
                </a:tc>
                <a:tc>
                  <a:txBody>
                    <a:bodyPr/>
                    <a:lstStyle/>
                    <a:p>
                      <a:r>
                        <a:rPr lang="en-US" dirty="0" smtClean="0"/>
                        <a:t>15</a:t>
                      </a:r>
                      <a:endParaRPr lang="en-US" dirty="0"/>
                    </a:p>
                  </a:txBody>
                  <a:tcPr/>
                </a:tc>
                <a:tc>
                  <a:txBody>
                    <a:bodyPr/>
                    <a:lstStyle/>
                    <a:p>
                      <a:r>
                        <a:rPr lang="en-US" dirty="0" smtClean="0"/>
                        <a:t>12</a:t>
                      </a:r>
                      <a:endParaRPr lang="en-US" dirty="0"/>
                    </a:p>
                  </a:txBody>
                  <a:tcPr/>
                </a:tc>
                <a:tc>
                  <a:txBody>
                    <a:bodyPr/>
                    <a:lstStyle/>
                    <a:p>
                      <a:r>
                        <a:rPr lang="en-US" dirty="0" smtClean="0"/>
                        <a:t>17</a:t>
                      </a:r>
                      <a:endParaRPr lang="en-US" dirty="0"/>
                    </a:p>
                  </a:txBody>
                  <a:tcPr/>
                </a:tc>
                <a:tc>
                  <a:txBody>
                    <a:bodyPr/>
                    <a:lstStyle/>
                    <a:p>
                      <a:r>
                        <a:rPr lang="en-US" dirty="0" smtClean="0"/>
                        <a:t>13</a:t>
                      </a:r>
                      <a:endParaRPr lang="en-US" dirty="0"/>
                    </a:p>
                  </a:txBody>
                  <a:tcPr/>
                </a:tc>
                <a:tc>
                  <a:txBody>
                    <a:bodyPr/>
                    <a:lstStyle/>
                    <a:p>
                      <a:r>
                        <a:rPr lang="en-US" dirty="0" smtClean="0"/>
                        <a:t>9</a:t>
                      </a:r>
                      <a:endParaRPr lang="en-US" dirty="0"/>
                    </a:p>
                  </a:txBody>
                  <a:tcPr/>
                </a:tc>
                <a:tc>
                  <a:txBody>
                    <a:bodyPr/>
                    <a:lstStyle/>
                    <a:p>
                      <a:r>
                        <a:rPr lang="en-US" dirty="0" smtClean="0"/>
                        <a:t>0</a:t>
                      </a:r>
                      <a:endParaRPr lang="en-US" dirty="0"/>
                    </a:p>
                  </a:txBody>
                  <a:tcPr/>
                </a:tc>
              </a:tr>
              <a:tr h="388298">
                <a:tc>
                  <a:txBody>
                    <a:bodyPr/>
                    <a:lstStyle/>
                    <a:p>
                      <a:r>
                        <a:rPr lang="en-US" dirty="0" smtClean="0"/>
                        <a:t>2-year</a:t>
                      </a:r>
                      <a:endParaRPr lang="en-US" dirty="0"/>
                    </a:p>
                  </a:txBody>
                  <a:tcPr/>
                </a:tc>
                <a:tc>
                  <a:txBody>
                    <a:bodyPr/>
                    <a:lstStyle/>
                    <a:p>
                      <a:r>
                        <a:rPr lang="en-US" dirty="0" smtClean="0"/>
                        <a:t>119</a:t>
                      </a:r>
                      <a:endParaRPr lang="en-US" dirty="0"/>
                    </a:p>
                  </a:txBody>
                  <a:tcPr/>
                </a:tc>
                <a:tc>
                  <a:txBody>
                    <a:bodyPr/>
                    <a:lstStyle/>
                    <a:p>
                      <a:r>
                        <a:rPr lang="en-US" dirty="0" smtClean="0"/>
                        <a:t>40</a:t>
                      </a:r>
                      <a:endParaRPr lang="en-US" dirty="0"/>
                    </a:p>
                  </a:txBody>
                  <a:tcPr/>
                </a:tc>
                <a:tc>
                  <a:txBody>
                    <a:bodyPr/>
                    <a:lstStyle/>
                    <a:p>
                      <a:r>
                        <a:rPr lang="en-US" dirty="0" smtClean="0"/>
                        <a:t>22</a:t>
                      </a:r>
                      <a:endParaRPr lang="en-US" dirty="0"/>
                    </a:p>
                  </a:txBody>
                  <a:tcPr/>
                </a:tc>
                <a:tc>
                  <a:txBody>
                    <a:bodyPr/>
                    <a:lstStyle/>
                    <a:p>
                      <a:r>
                        <a:rPr lang="en-US" dirty="0" smtClean="0"/>
                        <a:t>8</a:t>
                      </a:r>
                      <a:endParaRPr lang="en-US" dirty="0"/>
                    </a:p>
                  </a:txBody>
                  <a:tcPr/>
                </a:tc>
                <a:tc>
                  <a:txBody>
                    <a:bodyPr/>
                    <a:lstStyle/>
                    <a:p>
                      <a:r>
                        <a:rPr lang="en-US" dirty="0" smtClean="0"/>
                        <a:t>22</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r>
            </a:tbl>
          </a:graphicData>
        </a:graphic>
      </p:graphicFrame>
      <p:sp>
        <p:nvSpPr>
          <p:cNvPr id="5" name="TextBox 4"/>
          <p:cNvSpPr txBox="1"/>
          <p:nvPr/>
        </p:nvSpPr>
        <p:spPr>
          <a:xfrm>
            <a:off x="7772400" y="3429000"/>
            <a:ext cx="838200" cy="369332"/>
          </a:xfrm>
          <a:prstGeom prst="rect">
            <a:avLst/>
          </a:prstGeom>
          <a:noFill/>
        </p:spPr>
        <p:txBody>
          <a:bodyPr wrap="square" rtlCol="0">
            <a:spAutoFit/>
          </a:bodyPr>
          <a:lstStyle/>
          <a:p>
            <a:r>
              <a:rPr lang="en-US" dirty="0" smtClean="0"/>
              <a:t>Slide 9</a:t>
            </a:r>
            <a:endParaRPr lang="en-US" dirty="0"/>
          </a:p>
        </p:txBody>
      </p:sp>
    </p:spTree>
    <p:extLst>
      <p:ext uri="{BB962C8B-B14F-4D97-AF65-F5344CB8AC3E}">
        <p14:creationId xmlns:p14="http://schemas.microsoft.com/office/powerpoint/2010/main" val="340983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304800"/>
            <a:ext cx="6334125" cy="467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15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Magnolia West High School, 2011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 Public Higher Education First Year Grades of High School Graduates in FY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798963955"/>
              </p:ext>
            </p:extLst>
          </p:nvPr>
        </p:nvGraphicFramePr>
        <p:xfrm>
          <a:off x="914400" y="2819400"/>
          <a:ext cx="6629400" cy="1416676"/>
        </p:xfrm>
        <a:graphic>
          <a:graphicData uri="http://schemas.openxmlformats.org/drawingml/2006/table">
            <a:tbl>
              <a:tblPr firstRow="1" bandRow="1">
                <a:tableStyleId>{5C22544A-7EE6-4342-B048-85BDC9FD1C3A}</a:tableStyleId>
              </a:tblPr>
              <a:tblGrid>
                <a:gridCol w="963561"/>
                <a:gridCol w="619432"/>
                <a:gridCol w="619432"/>
                <a:gridCol w="1032387"/>
                <a:gridCol w="1032388"/>
                <a:gridCol w="990600"/>
                <a:gridCol w="685800"/>
                <a:gridCol w="685800"/>
              </a:tblGrid>
              <a:tr h="558511">
                <a:tc>
                  <a:txBody>
                    <a:bodyPr/>
                    <a:lstStyle/>
                    <a:p>
                      <a:r>
                        <a:rPr lang="en-US" dirty="0" smtClean="0"/>
                        <a:t>IHE type</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r>
              <a:tr h="388298">
                <a:tc>
                  <a:txBody>
                    <a:bodyPr/>
                    <a:lstStyle/>
                    <a:p>
                      <a:r>
                        <a:rPr lang="en-US" dirty="0" smtClean="0"/>
                        <a:t>4-year</a:t>
                      </a:r>
                      <a:endParaRPr lang="en-US" dirty="0"/>
                    </a:p>
                  </a:txBody>
                  <a:tcPr/>
                </a:tc>
                <a:tc>
                  <a:txBody>
                    <a:bodyPr/>
                    <a:lstStyle/>
                    <a:p>
                      <a:r>
                        <a:rPr lang="en-US" dirty="0" smtClean="0"/>
                        <a:t>54</a:t>
                      </a:r>
                      <a:endParaRPr lang="en-US" dirty="0"/>
                    </a:p>
                  </a:txBody>
                  <a:tcPr/>
                </a:tc>
                <a:tc>
                  <a:txBody>
                    <a:bodyPr/>
                    <a:lstStyle/>
                    <a:p>
                      <a:r>
                        <a:rPr lang="en-US" dirty="0" smtClean="0"/>
                        <a:t>8</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c>
                  <a:txBody>
                    <a:bodyPr/>
                    <a:lstStyle/>
                    <a:p>
                      <a:r>
                        <a:rPr lang="en-US" dirty="0" smtClean="0"/>
                        <a:t>16</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r>
              <a:tr h="388298">
                <a:tc>
                  <a:txBody>
                    <a:bodyPr/>
                    <a:lstStyle/>
                    <a:p>
                      <a:r>
                        <a:rPr lang="en-US" dirty="0" smtClean="0"/>
                        <a:t>2-year</a:t>
                      </a:r>
                      <a:endParaRPr lang="en-US" dirty="0"/>
                    </a:p>
                  </a:txBody>
                  <a:tcPr/>
                </a:tc>
                <a:tc>
                  <a:txBody>
                    <a:bodyPr/>
                    <a:lstStyle/>
                    <a:p>
                      <a:r>
                        <a:rPr lang="en-US" dirty="0" smtClean="0"/>
                        <a:t>133</a:t>
                      </a:r>
                      <a:endParaRPr lang="en-US" dirty="0"/>
                    </a:p>
                  </a:txBody>
                  <a:tcPr/>
                </a:tc>
                <a:tc>
                  <a:txBody>
                    <a:bodyPr/>
                    <a:lstStyle/>
                    <a:p>
                      <a:r>
                        <a:rPr lang="en-US" dirty="0" smtClean="0"/>
                        <a:t>45</a:t>
                      </a:r>
                      <a:endParaRPr lang="en-US" dirty="0"/>
                    </a:p>
                  </a:txBody>
                  <a:tcPr/>
                </a:tc>
                <a:tc>
                  <a:txBody>
                    <a:bodyPr/>
                    <a:lstStyle/>
                    <a:p>
                      <a:r>
                        <a:rPr lang="en-US" dirty="0" smtClean="0"/>
                        <a:t>22</a:t>
                      </a:r>
                      <a:endParaRPr lang="en-US" dirty="0"/>
                    </a:p>
                  </a:txBody>
                  <a:tcPr/>
                </a:tc>
                <a:tc>
                  <a:txBody>
                    <a:bodyPr/>
                    <a:lstStyle/>
                    <a:p>
                      <a:r>
                        <a:rPr lang="en-US" dirty="0" smtClean="0"/>
                        <a:t>9</a:t>
                      </a:r>
                      <a:endParaRPr lang="en-US" dirty="0"/>
                    </a:p>
                  </a:txBody>
                  <a:tcPr/>
                </a:tc>
                <a:tc>
                  <a:txBody>
                    <a:bodyPr/>
                    <a:lstStyle/>
                    <a:p>
                      <a:r>
                        <a:rPr lang="en-US" dirty="0" smtClean="0"/>
                        <a:t>27</a:t>
                      </a:r>
                      <a:endParaRPr lang="en-US" dirty="0"/>
                    </a:p>
                  </a:txBody>
                  <a:tcPr/>
                </a:tc>
                <a:tc>
                  <a:txBody>
                    <a:bodyPr/>
                    <a:lstStyle/>
                    <a:p>
                      <a:r>
                        <a:rPr lang="en-US" dirty="0" smtClean="0"/>
                        <a:t>19</a:t>
                      </a:r>
                      <a:endParaRPr lang="en-US" dirty="0"/>
                    </a:p>
                  </a:txBody>
                  <a:tcPr/>
                </a:tc>
                <a:tc>
                  <a:txBody>
                    <a:bodyPr/>
                    <a:lstStyle/>
                    <a:p>
                      <a:r>
                        <a:rPr lang="en-US" dirty="0" smtClean="0"/>
                        <a:t>11</a:t>
                      </a:r>
                      <a:endParaRPr lang="en-US" dirty="0"/>
                    </a:p>
                  </a:txBody>
                  <a:tcPr/>
                </a:tc>
              </a:tr>
            </a:tbl>
          </a:graphicData>
        </a:graphic>
      </p:graphicFrame>
      <p:sp>
        <p:nvSpPr>
          <p:cNvPr id="5" name="TextBox 4"/>
          <p:cNvSpPr txBox="1"/>
          <p:nvPr/>
        </p:nvSpPr>
        <p:spPr>
          <a:xfrm>
            <a:off x="7772400" y="3429000"/>
            <a:ext cx="838200" cy="369332"/>
          </a:xfrm>
          <a:prstGeom prst="rect">
            <a:avLst/>
          </a:prstGeom>
          <a:noFill/>
        </p:spPr>
        <p:txBody>
          <a:bodyPr wrap="square" rtlCol="0">
            <a:spAutoFit/>
          </a:bodyPr>
          <a:lstStyle/>
          <a:p>
            <a:r>
              <a:rPr lang="en-US" dirty="0" smtClean="0"/>
              <a:t>Slide 9</a:t>
            </a:r>
            <a:endParaRPr lang="en-US" dirty="0"/>
          </a:p>
        </p:txBody>
      </p:sp>
    </p:spTree>
    <p:extLst>
      <p:ext uri="{BB962C8B-B14F-4D97-AF65-F5344CB8AC3E}">
        <p14:creationId xmlns:p14="http://schemas.microsoft.com/office/powerpoint/2010/main" val="2686452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28600"/>
            <a:ext cx="8229600" cy="1143000"/>
          </a:xfrm>
        </p:spPr>
        <p:txBody>
          <a:bodyPr>
            <a:normAutofit fontScale="90000"/>
          </a:bodyPr>
          <a:lstStyle/>
          <a:p>
            <a:r>
              <a:rPr lang="en-US" dirty="0" smtClean="0"/>
              <a:t>Participation Data from THECB</a:t>
            </a:r>
            <a:br>
              <a:rPr lang="en-US" dirty="0" smtClean="0"/>
            </a:br>
            <a:r>
              <a:rPr lang="en-US" dirty="0" smtClean="0"/>
              <a:t>Lone Star College, 2011</a:t>
            </a:r>
            <a:br>
              <a:rPr lang="en-US" dirty="0" smtClean="0"/>
            </a:br>
            <a:r>
              <a:rPr lang="en-US" dirty="0" smtClean="0"/>
              <a:t>Sam Houston State University,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Enrollment by Year; 2011 by Ethnicity Percentage</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593720844"/>
              </p:ext>
            </p:extLst>
          </p:nvPr>
        </p:nvGraphicFramePr>
        <p:xfrm>
          <a:off x="609600" y="2667000"/>
          <a:ext cx="6400800" cy="1849120"/>
        </p:xfrm>
        <a:graphic>
          <a:graphicData uri="http://schemas.openxmlformats.org/drawingml/2006/table">
            <a:tbl>
              <a:tblPr firstRow="1" bandRow="1">
                <a:tableStyleId>{5C22544A-7EE6-4342-B048-85BDC9FD1C3A}</a:tableStyleId>
              </a:tblPr>
              <a:tblGrid>
                <a:gridCol w="3810000"/>
                <a:gridCol w="1143000"/>
                <a:gridCol w="1447800"/>
              </a:tblGrid>
              <a:tr h="152400">
                <a:tc>
                  <a:txBody>
                    <a:bodyPr/>
                    <a:lstStyle/>
                    <a:p>
                      <a:r>
                        <a:rPr lang="en-US" dirty="0" smtClean="0"/>
                        <a:t>Institution</a:t>
                      </a:r>
                      <a:endParaRPr lang="en-US" dirty="0"/>
                    </a:p>
                  </a:txBody>
                  <a:tcPr/>
                </a:tc>
                <a:tc>
                  <a:txBody>
                    <a:bodyPr/>
                    <a:lstStyle/>
                    <a:p>
                      <a:r>
                        <a:rPr lang="en-US" dirty="0" smtClean="0"/>
                        <a:t>2010</a:t>
                      </a:r>
                      <a:endParaRPr lang="en-US" dirty="0"/>
                    </a:p>
                  </a:txBody>
                  <a:tcPr/>
                </a:tc>
                <a:tc>
                  <a:txBody>
                    <a:bodyPr/>
                    <a:lstStyle/>
                    <a:p>
                      <a:r>
                        <a:rPr lang="en-US" dirty="0" smtClean="0"/>
                        <a:t>2011</a:t>
                      </a:r>
                      <a:endParaRPr lang="en-US" dirty="0"/>
                    </a:p>
                  </a:txBody>
                  <a:tcPr/>
                </a:tc>
              </a:tr>
              <a:tr h="370840">
                <a:tc>
                  <a:txBody>
                    <a:bodyPr/>
                    <a:lstStyle/>
                    <a:p>
                      <a:r>
                        <a:rPr lang="en-US" dirty="0" smtClean="0"/>
                        <a:t>Lone Star College System (LSC)</a:t>
                      </a:r>
                      <a:endParaRPr lang="en-US" dirty="0"/>
                    </a:p>
                  </a:txBody>
                  <a:tcPr/>
                </a:tc>
                <a:tc>
                  <a:txBody>
                    <a:bodyPr/>
                    <a:lstStyle/>
                    <a:p>
                      <a:r>
                        <a:rPr lang="en-US" dirty="0" smtClean="0"/>
                        <a:t>57,015</a:t>
                      </a:r>
                      <a:endParaRPr lang="en-US" dirty="0"/>
                    </a:p>
                  </a:txBody>
                  <a:tcPr/>
                </a:tc>
                <a:tc>
                  <a:txBody>
                    <a:bodyPr/>
                    <a:lstStyle/>
                    <a:p>
                      <a:r>
                        <a:rPr lang="en-US" dirty="0" smtClean="0"/>
                        <a:t>60,285</a:t>
                      </a:r>
                      <a:endParaRPr lang="en-US" dirty="0"/>
                    </a:p>
                  </a:txBody>
                  <a:tcPr/>
                </a:tc>
              </a:tr>
              <a:tr h="370840">
                <a:tc>
                  <a:txBody>
                    <a:bodyPr/>
                    <a:lstStyle/>
                    <a:p>
                      <a:r>
                        <a:rPr lang="en-US" dirty="0" smtClean="0"/>
                        <a:t>Lone Star Montgomery</a:t>
                      </a:r>
                      <a:endParaRPr lang="en-US" dirty="0"/>
                    </a:p>
                  </a:txBody>
                  <a:tcPr/>
                </a:tc>
                <a:tc>
                  <a:txBody>
                    <a:bodyPr/>
                    <a:lstStyle/>
                    <a:p>
                      <a:r>
                        <a:rPr lang="en-US" dirty="0" smtClean="0"/>
                        <a:t>11,154</a:t>
                      </a:r>
                      <a:endParaRPr lang="en-US" dirty="0"/>
                    </a:p>
                  </a:txBody>
                  <a:tcPr/>
                </a:tc>
                <a:tc>
                  <a:txBody>
                    <a:bodyPr/>
                    <a:lstStyle/>
                    <a:p>
                      <a:r>
                        <a:rPr lang="en-US" dirty="0" smtClean="0"/>
                        <a:t>11,830</a:t>
                      </a:r>
                      <a:endParaRPr lang="en-US" dirty="0"/>
                    </a:p>
                  </a:txBody>
                  <a:tcPr/>
                </a:tc>
              </a:tr>
              <a:tr h="370840">
                <a:tc>
                  <a:txBody>
                    <a:bodyPr/>
                    <a:lstStyle/>
                    <a:p>
                      <a:r>
                        <a:rPr lang="en-US" dirty="0" smtClean="0"/>
                        <a:t>Sam Houston State University (SHSU)</a:t>
                      </a:r>
                      <a:endParaRPr lang="en-US" dirty="0"/>
                    </a:p>
                  </a:txBody>
                  <a:tcPr/>
                </a:tc>
                <a:tc>
                  <a:txBody>
                    <a:bodyPr/>
                    <a:lstStyle/>
                    <a:p>
                      <a:r>
                        <a:rPr lang="en-US" dirty="0" smtClean="0"/>
                        <a:t> 17,236</a:t>
                      </a:r>
                      <a:endParaRPr lang="en-US" dirty="0"/>
                    </a:p>
                  </a:txBody>
                  <a:tcPr/>
                </a:tc>
                <a:tc>
                  <a:txBody>
                    <a:bodyPr/>
                    <a:lstStyle/>
                    <a:p>
                      <a:r>
                        <a:rPr lang="en-US" dirty="0" smtClean="0"/>
                        <a:t>17,527</a:t>
                      </a:r>
                      <a:endParaRPr lang="en-US" dirty="0"/>
                    </a:p>
                  </a:txBody>
                  <a:tcPr/>
                </a:tc>
              </a:tr>
              <a:tr h="370840">
                <a:tc>
                  <a:txBody>
                    <a:bodyPr/>
                    <a:lstStyle/>
                    <a:p>
                      <a:r>
                        <a:rPr lang="en-US" dirty="0" smtClean="0"/>
                        <a:t>Lone Star Tomball</a:t>
                      </a:r>
                      <a:endParaRPr lang="en-US" dirty="0"/>
                    </a:p>
                  </a:txBody>
                  <a:tcPr/>
                </a:tc>
                <a:tc>
                  <a:txBody>
                    <a:bodyPr/>
                    <a:lstStyle/>
                    <a:p>
                      <a:r>
                        <a:rPr lang="en-US" dirty="0" smtClean="0"/>
                        <a:t>10,791</a:t>
                      </a:r>
                      <a:endParaRPr lang="en-US" dirty="0"/>
                    </a:p>
                  </a:txBody>
                  <a:tcPr/>
                </a:tc>
                <a:tc>
                  <a:txBody>
                    <a:bodyPr/>
                    <a:lstStyle/>
                    <a:p>
                      <a:r>
                        <a:rPr lang="en-US" dirty="0" smtClean="0"/>
                        <a:t>11,334</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06069372"/>
              </p:ext>
            </p:extLst>
          </p:nvPr>
        </p:nvGraphicFramePr>
        <p:xfrm>
          <a:off x="228601" y="4733251"/>
          <a:ext cx="8915399" cy="2124749"/>
        </p:xfrm>
        <a:graphic>
          <a:graphicData uri="http://schemas.openxmlformats.org/drawingml/2006/table">
            <a:tbl>
              <a:tblPr firstRow="1" bandRow="1">
                <a:tableStyleId>{5C22544A-7EE6-4342-B048-85BDC9FD1C3A}</a:tableStyleId>
              </a:tblPr>
              <a:tblGrid>
                <a:gridCol w="1828801"/>
                <a:gridCol w="838200"/>
                <a:gridCol w="1068976"/>
                <a:gridCol w="1273628"/>
                <a:gridCol w="933994"/>
                <a:gridCol w="1018903"/>
                <a:gridCol w="933994"/>
                <a:gridCol w="1018903"/>
              </a:tblGrid>
              <a:tr h="661709">
                <a:tc>
                  <a:txBody>
                    <a:bodyPr/>
                    <a:lstStyle/>
                    <a:p>
                      <a:r>
                        <a:rPr lang="en-US" dirty="0" smtClean="0"/>
                        <a:t>Institution</a:t>
                      </a:r>
                      <a:endParaRPr lang="en-US" dirty="0"/>
                    </a:p>
                  </a:txBody>
                  <a:tcPr/>
                </a:tc>
                <a:tc>
                  <a:txBody>
                    <a:bodyPr/>
                    <a:lstStyle/>
                    <a:p>
                      <a:r>
                        <a:rPr lang="en-US" dirty="0" smtClean="0"/>
                        <a:t>White</a:t>
                      </a:r>
                      <a:endParaRPr lang="en-US" dirty="0"/>
                    </a:p>
                  </a:txBody>
                  <a:tcPr/>
                </a:tc>
                <a:tc>
                  <a:txBody>
                    <a:bodyPr/>
                    <a:lstStyle/>
                    <a:p>
                      <a:r>
                        <a:rPr lang="en-US" dirty="0" smtClean="0"/>
                        <a:t>Hispanic</a:t>
                      </a:r>
                      <a:endParaRPr lang="en-US" dirty="0"/>
                    </a:p>
                  </a:txBody>
                  <a:tcPr/>
                </a:tc>
                <a:tc>
                  <a:txBody>
                    <a:bodyPr/>
                    <a:lstStyle/>
                    <a:p>
                      <a:r>
                        <a:rPr lang="en-US" dirty="0" smtClean="0"/>
                        <a:t>African American</a:t>
                      </a:r>
                      <a:endParaRPr lang="en-US" dirty="0"/>
                    </a:p>
                  </a:txBody>
                  <a:tcPr/>
                </a:tc>
                <a:tc>
                  <a:txBody>
                    <a:bodyPr/>
                    <a:lstStyle/>
                    <a:p>
                      <a:r>
                        <a:rPr lang="en-US" dirty="0" smtClean="0"/>
                        <a:t>Multi-Racial</a:t>
                      </a:r>
                      <a:endParaRPr lang="en-US" dirty="0"/>
                    </a:p>
                  </a:txBody>
                  <a:tcPr/>
                </a:tc>
                <a:tc>
                  <a:txBody>
                    <a:bodyPr/>
                    <a:lstStyle/>
                    <a:p>
                      <a:r>
                        <a:rPr lang="en-US" dirty="0" smtClean="0"/>
                        <a:t>Asian/Pacific</a:t>
                      </a:r>
                      <a:endParaRPr lang="en-US" dirty="0"/>
                    </a:p>
                  </a:txBody>
                  <a:tcPr/>
                </a:tc>
                <a:tc>
                  <a:txBody>
                    <a:bodyPr/>
                    <a:lstStyle/>
                    <a:p>
                      <a:r>
                        <a:rPr lang="en-US" dirty="0" err="1" smtClean="0"/>
                        <a:t>Inter’l</a:t>
                      </a:r>
                      <a:endParaRPr lang="en-US" dirty="0"/>
                    </a:p>
                  </a:txBody>
                  <a:tcPr/>
                </a:tc>
                <a:tc>
                  <a:txBody>
                    <a:bodyPr/>
                    <a:lstStyle/>
                    <a:p>
                      <a:r>
                        <a:rPr lang="en-US" dirty="0" smtClean="0"/>
                        <a:t>Other/</a:t>
                      </a:r>
                      <a:r>
                        <a:rPr lang="en-US" dirty="0" err="1" smtClean="0"/>
                        <a:t>Unk</a:t>
                      </a:r>
                      <a:endParaRPr lang="en-US" dirty="0"/>
                    </a:p>
                  </a:txBody>
                  <a:tcPr/>
                </a:tc>
              </a:tr>
              <a:tr h="357813">
                <a:tc>
                  <a:txBody>
                    <a:bodyPr/>
                    <a:lstStyle/>
                    <a:p>
                      <a:r>
                        <a:rPr lang="en-US" dirty="0" smtClean="0"/>
                        <a:t>LSC System</a:t>
                      </a:r>
                      <a:endParaRPr lang="en-US" dirty="0"/>
                    </a:p>
                  </a:txBody>
                  <a:tcPr/>
                </a:tc>
                <a:tc>
                  <a:txBody>
                    <a:bodyPr/>
                    <a:lstStyle/>
                    <a:p>
                      <a:r>
                        <a:rPr lang="en-US" dirty="0" smtClean="0"/>
                        <a:t>39.6</a:t>
                      </a:r>
                      <a:endParaRPr lang="en-US" dirty="0"/>
                    </a:p>
                  </a:txBody>
                  <a:tcPr/>
                </a:tc>
                <a:tc>
                  <a:txBody>
                    <a:bodyPr/>
                    <a:lstStyle/>
                    <a:p>
                      <a:r>
                        <a:rPr lang="en-US" dirty="0" smtClean="0"/>
                        <a:t>29.1</a:t>
                      </a:r>
                      <a:endParaRPr lang="en-US" dirty="0"/>
                    </a:p>
                  </a:txBody>
                  <a:tcPr/>
                </a:tc>
                <a:tc>
                  <a:txBody>
                    <a:bodyPr/>
                    <a:lstStyle/>
                    <a:p>
                      <a:r>
                        <a:rPr lang="en-US" dirty="0" smtClean="0"/>
                        <a:t>16.4</a:t>
                      </a:r>
                      <a:endParaRPr lang="en-US" dirty="0"/>
                    </a:p>
                  </a:txBody>
                  <a:tcPr/>
                </a:tc>
                <a:tc>
                  <a:txBody>
                    <a:bodyPr/>
                    <a:lstStyle/>
                    <a:p>
                      <a:r>
                        <a:rPr lang="en-US" dirty="0" smtClean="0"/>
                        <a:t>.6</a:t>
                      </a:r>
                      <a:endParaRPr lang="en-US" dirty="0"/>
                    </a:p>
                  </a:txBody>
                  <a:tcPr/>
                </a:tc>
                <a:tc>
                  <a:txBody>
                    <a:bodyPr/>
                    <a:lstStyle/>
                    <a:p>
                      <a:r>
                        <a:rPr lang="en-US" dirty="0" smtClean="0"/>
                        <a:t>5.5</a:t>
                      </a:r>
                      <a:endParaRPr lang="en-US" dirty="0"/>
                    </a:p>
                  </a:txBody>
                  <a:tcPr/>
                </a:tc>
                <a:tc>
                  <a:txBody>
                    <a:bodyPr/>
                    <a:lstStyle/>
                    <a:p>
                      <a:r>
                        <a:rPr lang="en-US" dirty="0" smtClean="0"/>
                        <a:t>1.8</a:t>
                      </a:r>
                      <a:endParaRPr lang="en-US" dirty="0"/>
                    </a:p>
                  </a:txBody>
                  <a:tcPr/>
                </a:tc>
                <a:tc>
                  <a:txBody>
                    <a:bodyPr/>
                    <a:lstStyle/>
                    <a:p>
                      <a:r>
                        <a:rPr lang="en-US" dirty="0" smtClean="0"/>
                        <a:t>7.0</a:t>
                      </a:r>
                      <a:endParaRPr lang="en-US" dirty="0"/>
                    </a:p>
                  </a:txBody>
                  <a:tcPr/>
                </a:tc>
              </a:tr>
              <a:tr h="357813">
                <a:tc>
                  <a:txBody>
                    <a:bodyPr/>
                    <a:lstStyle/>
                    <a:p>
                      <a:r>
                        <a:rPr lang="en-US" dirty="0" smtClean="0"/>
                        <a:t>LSC Montgomery</a:t>
                      </a:r>
                      <a:endParaRPr lang="en-US" dirty="0"/>
                    </a:p>
                  </a:txBody>
                  <a:tcPr/>
                </a:tc>
                <a:tc>
                  <a:txBody>
                    <a:bodyPr/>
                    <a:lstStyle/>
                    <a:p>
                      <a:r>
                        <a:rPr lang="en-US" dirty="0" smtClean="0"/>
                        <a:t>58.2</a:t>
                      </a:r>
                      <a:endParaRPr lang="en-US" dirty="0"/>
                    </a:p>
                  </a:txBody>
                  <a:tcPr/>
                </a:tc>
                <a:tc>
                  <a:txBody>
                    <a:bodyPr/>
                    <a:lstStyle/>
                    <a:p>
                      <a:r>
                        <a:rPr lang="en-US" dirty="0" smtClean="0"/>
                        <a:t>20.9</a:t>
                      </a:r>
                      <a:endParaRPr lang="en-US" dirty="0"/>
                    </a:p>
                  </a:txBody>
                  <a:tcPr/>
                </a:tc>
                <a:tc>
                  <a:txBody>
                    <a:bodyPr/>
                    <a:lstStyle/>
                    <a:p>
                      <a:r>
                        <a:rPr lang="en-US" dirty="0" smtClean="0"/>
                        <a:t>9.8</a:t>
                      </a:r>
                      <a:endParaRPr lang="en-US" dirty="0"/>
                    </a:p>
                  </a:txBody>
                  <a:tcPr/>
                </a:tc>
                <a:tc>
                  <a:txBody>
                    <a:bodyPr/>
                    <a:lstStyle/>
                    <a:p>
                      <a:r>
                        <a:rPr lang="en-US" dirty="0" smtClean="0"/>
                        <a:t>.5</a:t>
                      </a:r>
                      <a:endParaRPr lang="en-US" dirty="0"/>
                    </a:p>
                  </a:txBody>
                  <a:tcPr/>
                </a:tc>
                <a:tc>
                  <a:txBody>
                    <a:bodyPr/>
                    <a:lstStyle/>
                    <a:p>
                      <a:r>
                        <a:rPr lang="en-US" dirty="0" smtClean="0"/>
                        <a:t>3.0</a:t>
                      </a:r>
                      <a:endParaRPr lang="en-US" dirty="0"/>
                    </a:p>
                  </a:txBody>
                  <a:tcPr/>
                </a:tc>
                <a:tc>
                  <a:txBody>
                    <a:bodyPr/>
                    <a:lstStyle/>
                    <a:p>
                      <a:r>
                        <a:rPr lang="en-US" dirty="0" smtClean="0"/>
                        <a:t>2.3</a:t>
                      </a:r>
                      <a:endParaRPr lang="en-US" dirty="0"/>
                    </a:p>
                  </a:txBody>
                  <a:tcPr/>
                </a:tc>
                <a:tc>
                  <a:txBody>
                    <a:bodyPr/>
                    <a:lstStyle/>
                    <a:p>
                      <a:r>
                        <a:rPr lang="en-US" dirty="0" smtClean="0"/>
                        <a:t>5.4</a:t>
                      </a:r>
                      <a:endParaRPr lang="en-US" dirty="0"/>
                    </a:p>
                  </a:txBody>
                  <a:tcPr/>
                </a:tc>
              </a:tr>
              <a:tr h="357813">
                <a:tc>
                  <a:txBody>
                    <a:bodyPr/>
                    <a:lstStyle/>
                    <a:p>
                      <a:r>
                        <a:rPr lang="en-US" dirty="0" smtClean="0"/>
                        <a:t>SHSU</a:t>
                      </a:r>
                      <a:endParaRPr lang="en-US" dirty="0"/>
                    </a:p>
                  </a:txBody>
                  <a:tcPr/>
                </a:tc>
                <a:tc>
                  <a:txBody>
                    <a:bodyPr/>
                    <a:lstStyle/>
                    <a:p>
                      <a:r>
                        <a:rPr lang="en-US" dirty="0" smtClean="0"/>
                        <a:t>61.4</a:t>
                      </a:r>
                      <a:endParaRPr lang="en-US" dirty="0"/>
                    </a:p>
                  </a:txBody>
                  <a:tcPr/>
                </a:tc>
                <a:tc>
                  <a:txBody>
                    <a:bodyPr/>
                    <a:lstStyle/>
                    <a:p>
                      <a:r>
                        <a:rPr lang="en-US" dirty="0" smtClean="0"/>
                        <a:t>16.5</a:t>
                      </a:r>
                      <a:endParaRPr lang="en-US" dirty="0"/>
                    </a:p>
                  </a:txBody>
                  <a:tcPr/>
                </a:tc>
                <a:tc>
                  <a:txBody>
                    <a:bodyPr/>
                    <a:lstStyle/>
                    <a:p>
                      <a:r>
                        <a:rPr lang="en-US" dirty="0" smtClean="0"/>
                        <a:t>15.5</a:t>
                      </a:r>
                      <a:endParaRPr lang="en-US" dirty="0"/>
                    </a:p>
                  </a:txBody>
                  <a:tcPr/>
                </a:tc>
                <a:tc>
                  <a:txBody>
                    <a:bodyPr/>
                    <a:lstStyle/>
                    <a:p>
                      <a:r>
                        <a:rPr lang="en-US" dirty="0" smtClean="0"/>
                        <a:t>0.3</a:t>
                      </a:r>
                      <a:endParaRPr lang="en-US" dirty="0"/>
                    </a:p>
                  </a:txBody>
                  <a:tcPr/>
                </a:tc>
                <a:tc>
                  <a:txBody>
                    <a:bodyPr/>
                    <a:lstStyle/>
                    <a:p>
                      <a:r>
                        <a:rPr lang="en-US" dirty="0" smtClean="0"/>
                        <a:t>1.3</a:t>
                      </a:r>
                      <a:endParaRPr lang="en-US" dirty="0"/>
                    </a:p>
                  </a:txBody>
                  <a:tcPr/>
                </a:tc>
                <a:tc>
                  <a:txBody>
                    <a:bodyPr/>
                    <a:lstStyle/>
                    <a:p>
                      <a:r>
                        <a:rPr lang="en-US" dirty="0" smtClean="0"/>
                        <a:t>1.6</a:t>
                      </a:r>
                      <a:endParaRPr lang="en-US" dirty="0"/>
                    </a:p>
                  </a:txBody>
                  <a:tcPr/>
                </a:tc>
                <a:tc>
                  <a:txBody>
                    <a:bodyPr/>
                    <a:lstStyle/>
                    <a:p>
                      <a:r>
                        <a:rPr lang="en-US" dirty="0" smtClean="0"/>
                        <a:t>3.2</a:t>
                      </a:r>
                      <a:endParaRPr lang="en-US" dirty="0"/>
                    </a:p>
                  </a:txBody>
                  <a:tcPr/>
                </a:tc>
              </a:tr>
              <a:tr h="357813">
                <a:tc>
                  <a:txBody>
                    <a:bodyPr/>
                    <a:lstStyle/>
                    <a:p>
                      <a:r>
                        <a:rPr lang="en-US" dirty="0" smtClean="0"/>
                        <a:t>LSC Tomball</a:t>
                      </a:r>
                      <a:endParaRPr lang="en-US" dirty="0"/>
                    </a:p>
                  </a:txBody>
                  <a:tcPr/>
                </a:tc>
                <a:tc>
                  <a:txBody>
                    <a:bodyPr/>
                    <a:lstStyle/>
                    <a:p>
                      <a:r>
                        <a:rPr lang="en-US" dirty="0" smtClean="0"/>
                        <a:t>51.0</a:t>
                      </a:r>
                      <a:endParaRPr lang="en-US" dirty="0"/>
                    </a:p>
                  </a:txBody>
                  <a:tcPr/>
                </a:tc>
                <a:tc>
                  <a:txBody>
                    <a:bodyPr/>
                    <a:lstStyle/>
                    <a:p>
                      <a:r>
                        <a:rPr lang="en-US" dirty="0" smtClean="0"/>
                        <a:t>22.3</a:t>
                      </a:r>
                      <a:endParaRPr lang="en-US" dirty="0"/>
                    </a:p>
                  </a:txBody>
                  <a:tcPr/>
                </a:tc>
                <a:tc>
                  <a:txBody>
                    <a:bodyPr/>
                    <a:lstStyle/>
                    <a:p>
                      <a:r>
                        <a:rPr lang="en-US" dirty="0" smtClean="0"/>
                        <a:t>12.6</a:t>
                      </a:r>
                      <a:endParaRPr lang="en-US" dirty="0"/>
                    </a:p>
                  </a:txBody>
                  <a:tcPr/>
                </a:tc>
                <a:tc>
                  <a:txBody>
                    <a:bodyPr/>
                    <a:lstStyle/>
                    <a:p>
                      <a:r>
                        <a:rPr lang="en-US" dirty="0" smtClean="0"/>
                        <a:t>0.5</a:t>
                      </a:r>
                      <a:endParaRPr lang="en-US" dirty="0"/>
                    </a:p>
                  </a:txBody>
                  <a:tcPr/>
                </a:tc>
                <a:tc>
                  <a:txBody>
                    <a:bodyPr/>
                    <a:lstStyle/>
                    <a:p>
                      <a:r>
                        <a:rPr lang="en-US" dirty="0" smtClean="0"/>
                        <a:t>5.8</a:t>
                      </a:r>
                      <a:endParaRPr lang="en-US" dirty="0"/>
                    </a:p>
                  </a:txBody>
                  <a:tcPr/>
                </a:tc>
                <a:tc>
                  <a:txBody>
                    <a:bodyPr/>
                    <a:lstStyle/>
                    <a:p>
                      <a:r>
                        <a:rPr lang="en-US" dirty="0" smtClean="0"/>
                        <a:t>1.5</a:t>
                      </a:r>
                      <a:endParaRPr lang="en-US" dirty="0"/>
                    </a:p>
                  </a:txBody>
                  <a:tcPr/>
                </a:tc>
                <a:tc>
                  <a:txBody>
                    <a:bodyPr/>
                    <a:lstStyle/>
                    <a:p>
                      <a:r>
                        <a:rPr lang="en-US" dirty="0" smtClean="0"/>
                        <a:t>6.2</a:t>
                      </a:r>
                      <a:endParaRPr lang="en-US" dirty="0"/>
                    </a:p>
                  </a:txBody>
                  <a:tcPr/>
                </a:tc>
              </a:tr>
            </a:tbl>
          </a:graphicData>
        </a:graphic>
      </p:graphicFrame>
      <p:sp>
        <p:nvSpPr>
          <p:cNvPr id="6" name="TextBox 5"/>
          <p:cNvSpPr txBox="1"/>
          <p:nvPr/>
        </p:nvSpPr>
        <p:spPr>
          <a:xfrm>
            <a:off x="7696200" y="3080266"/>
            <a:ext cx="914400" cy="369332"/>
          </a:xfrm>
          <a:prstGeom prst="rect">
            <a:avLst/>
          </a:prstGeom>
          <a:noFill/>
        </p:spPr>
        <p:txBody>
          <a:bodyPr wrap="square" rtlCol="0">
            <a:spAutoFit/>
          </a:bodyPr>
          <a:lstStyle/>
          <a:p>
            <a:r>
              <a:rPr lang="en-US" dirty="0" smtClean="0"/>
              <a:t>Slide 10</a:t>
            </a:r>
            <a:endParaRPr lang="en-US" dirty="0"/>
          </a:p>
        </p:txBody>
      </p:sp>
    </p:spTree>
    <p:extLst>
      <p:ext uri="{BB962C8B-B14F-4D97-AF65-F5344CB8AC3E}">
        <p14:creationId xmlns:p14="http://schemas.microsoft.com/office/powerpoint/2010/main" val="608946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Online Institutional Resumes: THECB</a:t>
            </a:r>
            <a:br>
              <a:rPr lang="en-US" dirty="0" smtClean="0"/>
            </a:br>
            <a:r>
              <a:rPr lang="en-US" dirty="0" smtClean="0"/>
              <a:t>Lone Star College, 2011</a:t>
            </a:r>
            <a:br>
              <a:rPr lang="en-US" dirty="0" smtClean="0"/>
            </a:br>
            <a:r>
              <a:rPr lang="en-US" dirty="0" smtClean="0"/>
              <a:t>Sam Houston State University,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Graduation/Completion Numbers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866562110"/>
              </p:ext>
            </p:extLst>
          </p:nvPr>
        </p:nvGraphicFramePr>
        <p:xfrm>
          <a:off x="609600" y="2667000"/>
          <a:ext cx="7391400" cy="3657600"/>
        </p:xfrm>
        <a:graphic>
          <a:graphicData uri="http://schemas.openxmlformats.org/drawingml/2006/table">
            <a:tbl>
              <a:tblPr firstRow="1" bandRow="1">
                <a:tableStyleId>{5C22544A-7EE6-4342-B048-85BDC9FD1C3A}</a:tableStyleId>
              </a:tblPr>
              <a:tblGrid>
                <a:gridCol w="5933940"/>
                <a:gridCol w="1457460"/>
              </a:tblGrid>
              <a:tr h="304800">
                <a:tc>
                  <a:txBody>
                    <a:bodyPr/>
                    <a:lstStyle/>
                    <a:p>
                      <a:r>
                        <a:rPr lang="en-US" dirty="0" smtClean="0"/>
                        <a:t>Degrees</a:t>
                      </a:r>
                      <a:r>
                        <a:rPr lang="en-US" baseline="0" dirty="0" smtClean="0"/>
                        <a:t> and Certificates Awarded</a:t>
                      </a:r>
                      <a:endParaRPr lang="en-US" dirty="0"/>
                    </a:p>
                  </a:txBody>
                  <a:tcPr/>
                </a:tc>
                <a:tc>
                  <a:txBody>
                    <a:bodyPr/>
                    <a:lstStyle/>
                    <a:p>
                      <a:r>
                        <a:rPr lang="en-US" dirty="0" smtClean="0"/>
                        <a:t>2011</a:t>
                      </a:r>
                      <a:endParaRPr lang="en-US" dirty="0"/>
                    </a:p>
                  </a:txBody>
                  <a:tcPr/>
                </a:tc>
              </a:tr>
              <a:tr h="304800">
                <a:tc>
                  <a:txBody>
                    <a:bodyPr/>
                    <a:lstStyle/>
                    <a:p>
                      <a:r>
                        <a:rPr lang="en-US" dirty="0" smtClean="0"/>
                        <a:t>LSC System        Associate’s</a:t>
                      </a:r>
                      <a:endParaRPr lang="en-US" dirty="0"/>
                    </a:p>
                  </a:txBody>
                  <a:tcPr/>
                </a:tc>
                <a:tc>
                  <a:txBody>
                    <a:bodyPr/>
                    <a:lstStyle/>
                    <a:p>
                      <a:r>
                        <a:rPr lang="en-US" dirty="0" smtClean="0"/>
                        <a:t>3271</a:t>
                      </a:r>
                      <a:endParaRPr lang="en-US" dirty="0"/>
                    </a:p>
                  </a:txBody>
                  <a:tcPr/>
                </a:tc>
              </a:tr>
              <a:tr h="304800">
                <a:tc>
                  <a:txBody>
                    <a:bodyPr/>
                    <a:lstStyle/>
                    <a:p>
                      <a:r>
                        <a:rPr lang="en-US" dirty="0" smtClean="0"/>
                        <a:t>                           </a:t>
                      </a:r>
                      <a:r>
                        <a:rPr lang="en-US" baseline="0" dirty="0" smtClean="0"/>
                        <a:t>Certificate 1</a:t>
                      </a:r>
                      <a:r>
                        <a:rPr lang="en-US" dirty="0" smtClean="0"/>
                        <a:t> </a:t>
                      </a:r>
                      <a:endParaRPr lang="en-US" dirty="0"/>
                    </a:p>
                  </a:txBody>
                  <a:tcPr/>
                </a:tc>
                <a:tc>
                  <a:txBody>
                    <a:bodyPr/>
                    <a:lstStyle/>
                    <a:p>
                      <a:r>
                        <a:rPr lang="en-US" dirty="0" smtClean="0"/>
                        <a:t>804</a:t>
                      </a:r>
                      <a:endParaRPr lang="en-US" dirty="0"/>
                    </a:p>
                  </a:txBody>
                  <a:tcPr/>
                </a:tc>
              </a:tr>
              <a:tr h="304800">
                <a:tc>
                  <a:txBody>
                    <a:bodyPr/>
                    <a:lstStyle/>
                    <a:p>
                      <a:r>
                        <a:rPr lang="en-US" dirty="0" smtClean="0"/>
                        <a:t>                           </a:t>
                      </a:r>
                      <a:r>
                        <a:rPr lang="en-US" baseline="0" dirty="0" smtClean="0"/>
                        <a:t>Certificate 2</a:t>
                      </a:r>
                      <a:r>
                        <a:rPr lang="en-US" dirty="0" smtClean="0"/>
                        <a:t>     </a:t>
                      </a:r>
                      <a:endParaRPr lang="en-US" dirty="0"/>
                    </a:p>
                  </a:txBody>
                  <a:tcPr/>
                </a:tc>
                <a:tc>
                  <a:txBody>
                    <a:bodyPr/>
                    <a:lstStyle/>
                    <a:p>
                      <a:r>
                        <a:rPr lang="en-US" dirty="0" smtClean="0"/>
                        <a:t>112</a:t>
                      </a:r>
                      <a:endParaRPr lang="en-US" dirty="0"/>
                    </a:p>
                  </a:txBody>
                  <a:tcPr/>
                </a:tc>
              </a:tr>
              <a:tr h="304800">
                <a:tc>
                  <a:txBody>
                    <a:bodyPr/>
                    <a:lstStyle/>
                    <a:p>
                      <a:r>
                        <a:rPr lang="en-US" dirty="0" smtClean="0"/>
                        <a:t>LSC Mont        </a:t>
                      </a:r>
                      <a:r>
                        <a:rPr lang="en-US" baseline="0" dirty="0" smtClean="0"/>
                        <a:t> </a:t>
                      </a:r>
                      <a:r>
                        <a:rPr lang="en-US" dirty="0" smtClean="0"/>
                        <a:t>Associate’s</a:t>
                      </a:r>
                      <a:endParaRPr lang="en-US" dirty="0"/>
                    </a:p>
                  </a:txBody>
                  <a:tcPr/>
                </a:tc>
                <a:tc>
                  <a:txBody>
                    <a:bodyPr/>
                    <a:lstStyle/>
                    <a:p>
                      <a:r>
                        <a:rPr lang="en-US" dirty="0" smtClean="0"/>
                        <a:t>510</a:t>
                      </a:r>
                      <a:endParaRPr lang="en-US" dirty="0"/>
                    </a:p>
                  </a:txBody>
                  <a:tcPr/>
                </a:tc>
              </a:tr>
              <a:tr h="304800">
                <a:tc>
                  <a:txBody>
                    <a:bodyPr/>
                    <a:lstStyle/>
                    <a:p>
                      <a:r>
                        <a:rPr lang="en-US" dirty="0" smtClean="0"/>
                        <a:t> </a:t>
                      </a:r>
                      <a:r>
                        <a:rPr lang="en-US" baseline="0" dirty="0" smtClean="0"/>
                        <a:t>                        Certificate 1</a:t>
                      </a:r>
                      <a:r>
                        <a:rPr lang="en-US" dirty="0" smtClean="0"/>
                        <a:t>    </a:t>
                      </a:r>
                      <a:endParaRPr lang="en-US" dirty="0"/>
                    </a:p>
                  </a:txBody>
                  <a:tcPr/>
                </a:tc>
                <a:tc>
                  <a:txBody>
                    <a:bodyPr/>
                    <a:lstStyle/>
                    <a:p>
                      <a:r>
                        <a:rPr lang="en-US" dirty="0" smtClean="0"/>
                        <a:t>121</a:t>
                      </a:r>
                      <a:endParaRPr lang="en-US" dirty="0"/>
                    </a:p>
                  </a:txBody>
                  <a:tcPr/>
                </a:tc>
              </a:tr>
              <a:tr h="304800">
                <a:tc>
                  <a:txBody>
                    <a:bodyPr/>
                    <a:lstStyle/>
                    <a:p>
                      <a:r>
                        <a:rPr lang="en-US" dirty="0" smtClean="0"/>
                        <a:t>                         Certificate</a:t>
                      </a:r>
                      <a:r>
                        <a:rPr lang="en-US" baseline="0" dirty="0" smtClean="0"/>
                        <a:t> 2</a:t>
                      </a:r>
                      <a:endParaRPr lang="en-US" dirty="0"/>
                    </a:p>
                  </a:txBody>
                  <a:tcPr/>
                </a:tc>
                <a:tc>
                  <a:txBody>
                    <a:bodyPr/>
                    <a:lstStyle/>
                    <a:p>
                      <a:r>
                        <a:rPr lang="en-US" dirty="0" smtClean="0"/>
                        <a:t>23</a:t>
                      </a:r>
                      <a:endParaRPr lang="en-US" dirty="0"/>
                    </a:p>
                  </a:txBody>
                  <a:tcPr/>
                </a:tc>
              </a:tr>
              <a:tr h="304800">
                <a:tc>
                  <a:txBody>
                    <a:bodyPr/>
                    <a:lstStyle/>
                    <a:p>
                      <a:r>
                        <a:rPr lang="en-US" dirty="0" smtClean="0"/>
                        <a:t>SHSU                Bachelor’s</a:t>
                      </a:r>
                      <a:endParaRPr lang="en-US" dirty="0"/>
                    </a:p>
                  </a:txBody>
                  <a:tcPr/>
                </a:tc>
                <a:tc>
                  <a:txBody>
                    <a:bodyPr/>
                    <a:lstStyle/>
                    <a:p>
                      <a:r>
                        <a:rPr lang="en-US" dirty="0" smtClean="0"/>
                        <a:t>3013</a:t>
                      </a:r>
                      <a:endParaRPr lang="en-US" dirty="0"/>
                    </a:p>
                  </a:txBody>
                  <a:tcPr/>
                </a:tc>
              </a:tr>
              <a:tr h="304800">
                <a:tc>
                  <a:txBody>
                    <a:bodyPr/>
                    <a:lstStyle/>
                    <a:p>
                      <a:r>
                        <a:rPr lang="en-US" dirty="0" smtClean="0"/>
                        <a:t>                         Master’s </a:t>
                      </a:r>
                      <a:endParaRPr lang="en-US" dirty="0"/>
                    </a:p>
                  </a:txBody>
                  <a:tcPr/>
                </a:tc>
                <a:tc>
                  <a:txBody>
                    <a:bodyPr/>
                    <a:lstStyle/>
                    <a:p>
                      <a:r>
                        <a:rPr lang="en-US" dirty="0" smtClean="0"/>
                        <a:t>875</a:t>
                      </a:r>
                      <a:endParaRPr lang="en-US" dirty="0"/>
                    </a:p>
                  </a:txBody>
                  <a:tcPr/>
                </a:tc>
              </a:tr>
              <a:tr h="304800">
                <a:tc>
                  <a:txBody>
                    <a:bodyPr/>
                    <a:lstStyle/>
                    <a:p>
                      <a:r>
                        <a:rPr lang="en-US" dirty="0" smtClean="0"/>
                        <a:t>                         Doctorate</a:t>
                      </a:r>
                      <a:endParaRPr lang="en-US" dirty="0"/>
                    </a:p>
                  </a:txBody>
                  <a:tcPr/>
                </a:tc>
                <a:tc>
                  <a:txBody>
                    <a:bodyPr/>
                    <a:lstStyle/>
                    <a:p>
                      <a:r>
                        <a:rPr lang="en-US" dirty="0" smtClean="0"/>
                        <a:t>43</a:t>
                      </a:r>
                      <a:endParaRPr lang="en-US" dirty="0"/>
                    </a:p>
                  </a:txBody>
                  <a:tcPr/>
                </a:tc>
              </a:tr>
            </a:tbl>
          </a:graphicData>
        </a:graphic>
      </p:graphicFrame>
      <p:sp>
        <p:nvSpPr>
          <p:cNvPr id="5" name="TextBox 4"/>
          <p:cNvSpPr txBox="1"/>
          <p:nvPr/>
        </p:nvSpPr>
        <p:spPr>
          <a:xfrm>
            <a:off x="7315200" y="3200400"/>
            <a:ext cx="1066800" cy="369332"/>
          </a:xfrm>
          <a:prstGeom prst="rect">
            <a:avLst/>
          </a:prstGeom>
          <a:noFill/>
        </p:spPr>
        <p:txBody>
          <a:bodyPr wrap="square" rtlCol="0">
            <a:spAutoFit/>
          </a:bodyPr>
          <a:lstStyle/>
          <a:p>
            <a:r>
              <a:rPr lang="en-US" dirty="0" smtClean="0"/>
              <a:t>Slide 11</a:t>
            </a:r>
            <a:endParaRPr lang="en-US" dirty="0"/>
          </a:p>
        </p:txBody>
      </p:sp>
    </p:spTree>
    <p:extLst>
      <p:ext uri="{BB962C8B-B14F-4D97-AF65-F5344CB8AC3E}">
        <p14:creationId xmlns:p14="http://schemas.microsoft.com/office/powerpoint/2010/main" val="41816720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Online Institutional Resumes: THECB</a:t>
            </a:r>
            <a:br>
              <a:rPr lang="en-US" dirty="0" smtClean="0"/>
            </a:br>
            <a:r>
              <a:rPr lang="en-US" dirty="0" smtClean="0"/>
              <a:t>Lone Star College, 2011</a:t>
            </a:r>
            <a:br>
              <a:rPr lang="en-US" dirty="0" smtClean="0"/>
            </a:br>
            <a:r>
              <a:rPr lang="en-US" dirty="0" smtClean="0"/>
              <a:t>Sam Houston State University,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Graduation/Completion Numbers (</a:t>
            </a:r>
            <a:r>
              <a:rPr lang="en-US" dirty="0" err="1" smtClean="0"/>
              <a:t>cont</a:t>
            </a:r>
            <a:r>
              <a:rPr lang="en-US" dirty="0" smtClean="0"/>
              <a:t>)</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823697118"/>
              </p:ext>
            </p:extLst>
          </p:nvPr>
        </p:nvGraphicFramePr>
        <p:xfrm>
          <a:off x="609600" y="2667000"/>
          <a:ext cx="7391400" cy="1463040"/>
        </p:xfrm>
        <a:graphic>
          <a:graphicData uri="http://schemas.openxmlformats.org/drawingml/2006/table">
            <a:tbl>
              <a:tblPr firstRow="1" bandRow="1">
                <a:tableStyleId>{5C22544A-7EE6-4342-B048-85BDC9FD1C3A}</a:tableStyleId>
              </a:tblPr>
              <a:tblGrid>
                <a:gridCol w="5933940"/>
                <a:gridCol w="1457460"/>
              </a:tblGrid>
              <a:tr h="304800">
                <a:tc>
                  <a:txBody>
                    <a:bodyPr/>
                    <a:lstStyle/>
                    <a:p>
                      <a:r>
                        <a:rPr lang="en-US" dirty="0" smtClean="0"/>
                        <a:t>Degrees</a:t>
                      </a:r>
                      <a:r>
                        <a:rPr lang="en-US" baseline="0" dirty="0" smtClean="0"/>
                        <a:t> and Certificates Awarded</a:t>
                      </a:r>
                      <a:endParaRPr lang="en-US" dirty="0"/>
                    </a:p>
                  </a:txBody>
                  <a:tcPr/>
                </a:tc>
                <a:tc>
                  <a:txBody>
                    <a:bodyPr/>
                    <a:lstStyle/>
                    <a:p>
                      <a:r>
                        <a:rPr lang="en-US" dirty="0" smtClean="0"/>
                        <a:t>2011</a:t>
                      </a:r>
                      <a:endParaRPr lang="en-US" dirty="0"/>
                    </a:p>
                  </a:txBody>
                  <a:tcPr/>
                </a:tc>
              </a:tr>
              <a:tr h="304800">
                <a:tc>
                  <a:txBody>
                    <a:bodyPr/>
                    <a:lstStyle/>
                    <a:p>
                      <a:r>
                        <a:rPr lang="en-US" dirty="0" smtClean="0"/>
                        <a:t>LSC Tomball       Associate’s</a:t>
                      </a:r>
                      <a:endParaRPr lang="en-US" dirty="0"/>
                    </a:p>
                  </a:txBody>
                  <a:tcPr/>
                </a:tc>
                <a:tc>
                  <a:txBody>
                    <a:bodyPr/>
                    <a:lstStyle/>
                    <a:p>
                      <a:r>
                        <a:rPr lang="en-US" dirty="0" smtClean="0"/>
                        <a:t>425</a:t>
                      </a:r>
                      <a:endParaRPr lang="en-US" dirty="0"/>
                    </a:p>
                  </a:txBody>
                  <a:tcPr/>
                </a:tc>
              </a:tr>
              <a:tr h="304800">
                <a:tc>
                  <a:txBody>
                    <a:bodyPr/>
                    <a:lstStyle/>
                    <a:p>
                      <a:r>
                        <a:rPr lang="en-US" dirty="0" smtClean="0"/>
                        <a:t>                           </a:t>
                      </a:r>
                      <a:r>
                        <a:rPr lang="en-US" baseline="0" dirty="0" smtClean="0"/>
                        <a:t>Certificate 1</a:t>
                      </a:r>
                      <a:r>
                        <a:rPr lang="en-US" dirty="0" smtClean="0"/>
                        <a:t> </a:t>
                      </a:r>
                      <a:endParaRPr lang="en-US" dirty="0"/>
                    </a:p>
                  </a:txBody>
                  <a:tcPr/>
                </a:tc>
                <a:tc>
                  <a:txBody>
                    <a:bodyPr/>
                    <a:lstStyle/>
                    <a:p>
                      <a:r>
                        <a:rPr lang="en-US" dirty="0" smtClean="0"/>
                        <a:t>147</a:t>
                      </a:r>
                      <a:endParaRPr lang="en-US" dirty="0"/>
                    </a:p>
                  </a:txBody>
                  <a:tcPr/>
                </a:tc>
              </a:tr>
              <a:tr h="304800">
                <a:tc>
                  <a:txBody>
                    <a:bodyPr/>
                    <a:lstStyle/>
                    <a:p>
                      <a:r>
                        <a:rPr lang="en-US" dirty="0" smtClean="0"/>
                        <a:t>                           </a:t>
                      </a:r>
                      <a:r>
                        <a:rPr lang="en-US" baseline="0" dirty="0" smtClean="0"/>
                        <a:t>Certificate 2</a:t>
                      </a:r>
                      <a:r>
                        <a:rPr lang="en-US" dirty="0" smtClean="0"/>
                        <a:t>     </a:t>
                      </a:r>
                      <a:endParaRPr lang="en-US" dirty="0"/>
                    </a:p>
                  </a:txBody>
                  <a:tcPr/>
                </a:tc>
                <a:tc>
                  <a:txBody>
                    <a:bodyPr/>
                    <a:lstStyle/>
                    <a:p>
                      <a:r>
                        <a:rPr lang="en-US" dirty="0" smtClean="0"/>
                        <a:t>18</a:t>
                      </a:r>
                      <a:endParaRPr lang="en-US" dirty="0"/>
                    </a:p>
                  </a:txBody>
                  <a:tcPr/>
                </a:tc>
              </a:tr>
            </a:tbl>
          </a:graphicData>
        </a:graphic>
      </p:graphicFrame>
      <p:sp>
        <p:nvSpPr>
          <p:cNvPr id="5" name="TextBox 4"/>
          <p:cNvSpPr txBox="1"/>
          <p:nvPr/>
        </p:nvSpPr>
        <p:spPr>
          <a:xfrm>
            <a:off x="7315200" y="3200400"/>
            <a:ext cx="1066800" cy="369332"/>
          </a:xfrm>
          <a:prstGeom prst="rect">
            <a:avLst/>
          </a:prstGeom>
          <a:noFill/>
        </p:spPr>
        <p:txBody>
          <a:bodyPr wrap="square" rtlCol="0">
            <a:spAutoFit/>
          </a:bodyPr>
          <a:lstStyle/>
          <a:p>
            <a:r>
              <a:rPr lang="en-US" dirty="0" smtClean="0"/>
              <a:t>Slide 11</a:t>
            </a:r>
            <a:endParaRPr lang="en-US" dirty="0"/>
          </a:p>
        </p:txBody>
      </p:sp>
    </p:spTree>
    <p:extLst>
      <p:ext uri="{BB962C8B-B14F-4D97-AF65-F5344CB8AC3E}">
        <p14:creationId xmlns:p14="http://schemas.microsoft.com/office/powerpoint/2010/main" val="25169336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smtClean="0"/>
              <a:t>P-16 Data from THECB</a:t>
            </a:r>
            <a:br>
              <a:rPr lang="en-US" dirty="0" smtClean="0"/>
            </a:br>
            <a:r>
              <a:rPr lang="en-US" dirty="0" smtClean="0"/>
              <a:t>Lone Star College Montgomery, 2011</a:t>
            </a:r>
            <a:br>
              <a:rPr lang="en-US" dirty="0" smtClean="0"/>
            </a:br>
            <a:r>
              <a:rPr lang="en-US" dirty="0" smtClean="0"/>
              <a:t>Sam Houston State University, 2011</a:t>
            </a:r>
            <a:br>
              <a:rPr lang="en-US" dirty="0" smtClean="0"/>
            </a:br>
            <a:r>
              <a:rPr lang="en-US" dirty="0" smtClean="0"/>
              <a:t>Lone Star College Tomball, 2011</a:t>
            </a:r>
            <a:endParaRPr lang="en-US" dirty="0"/>
          </a:p>
        </p:txBody>
      </p:sp>
      <p:sp>
        <p:nvSpPr>
          <p:cNvPr id="3" name="Content Placeholder 2"/>
          <p:cNvSpPr>
            <a:spLocks noGrp="1"/>
          </p:cNvSpPr>
          <p:nvPr>
            <p:ph idx="1"/>
          </p:nvPr>
        </p:nvSpPr>
        <p:spPr>
          <a:xfrm>
            <a:off x="457200" y="1447800"/>
            <a:ext cx="8229600" cy="4678363"/>
          </a:xfrm>
        </p:spPr>
        <p:txBody>
          <a:bodyPr/>
          <a:lstStyle/>
          <a:p>
            <a:pPr lvl="1"/>
            <a:endParaRPr lang="en-US" dirty="0" smtClean="0"/>
          </a:p>
          <a:p>
            <a:pPr lvl="1">
              <a:buFont typeface="Arial" pitchFamily="34" charset="0"/>
              <a:buChar char="•"/>
            </a:pPr>
            <a:endParaRPr lang="en-US" dirty="0" smtClean="0"/>
          </a:p>
          <a:p>
            <a:pPr lvl="1">
              <a:buFont typeface="Arial" pitchFamily="34" charset="0"/>
              <a:buChar char="•"/>
            </a:pPr>
            <a:r>
              <a:rPr lang="en-US" dirty="0" smtClean="0"/>
              <a:t>Dual Credit Enrollment</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953415656"/>
              </p:ext>
            </p:extLst>
          </p:nvPr>
        </p:nvGraphicFramePr>
        <p:xfrm>
          <a:off x="1143000" y="3200400"/>
          <a:ext cx="5943600" cy="1478280"/>
        </p:xfrm>
        <a:graphic>
          <a:graphicData uri="http://schemas.openxmlformats.org/drawingml/2006/table">
            <a:tbl>
              <a:tblPr firstRow="1" bandRow="1">
                <a:tableStyleId>{5C22544A-7EE6-4342-B048-85BDC9FD1C3A}</a:tableStyleId>
              </a:tblPr>
              <a:tblGrid>
                <a:gridCol w="3733800"/>
                <a:gridCol w="2209800"/>
              </a:tblGrid>
              <a:tr h="365760">
                <a:tc>
                  <a:txBody>
                    <a:bodyPr/>
                    <a:lstStyle/>
                    <a:p>
                      <a:r>
                        <a:rPr lang="en-US" dirty="0" smtClean="0"/>
                        <a:t>Dual Credit</a:t>
                      </a:r>
                      <a:r>
                        <a:rPr lang="en-US" baseline="0" dirty="0" smtClean="0"/>
                        <a:t> Enrollment </a:t>
                      </a:r>
                      <a:endParaRPr lang="en-US" dirty="0"/>
                    </a:p>
                  </a:txBody>
                  <a:tcPr/>
                </a:tc>
                <a:tc>
                  <a:txBody>
                    <a:bodyPr/>
                    <a:lstStyle/>
                    <a:p>
                      <a:r>
                        <a:rPr lang="en-US" dirty="0" smtClean="0"/>
                        <a:t>2011 (#</a:t>
                      </a:r>
                      <a:r>
                        <a:rPr lang="en-US" baseline="0" dirty="0" smtClean="0"/>
                        <a:t> of Students)</a:t>
                      </a:r>
                      <a:endParaRPr lang="en-US" dirty="0"/>
                    </a:p>
                  </a:txBody>
                  <a:tcPr/>
                </a:tc>
              </a:tr>
              <a:tr h="370840">
                <a:tc>
                  <a:txBody>
                    <a:bodyPr/>
                    <a:lstStyle/>
                    <a:p>
                      <a:r>
                        <a:rPr lang="en-US" dirty="0" smtClean="0"/>
                        <a:t>Lone Star College Montgomery</a:t>
                      </a:r>
                      <a:endParaRPr lang="en-US" dirty="0"/>
                    </a:p>
                  </a:txBody>
                  <a:tcPr/>
                </a:tc>
                <a:tc>
                  <a:txBody>
                    <a:bodyPr/>
                    <a:lstStyle/>
                    <a:p>
                      <a:r>
                        <a:rPr lang="en-US" dirty="0" smtClean="0"/>
                        <a:t>978</a:t>
                      </a:r>
                      <a:endParaRPr lang="en-US" dirty="0"/>
                    </a:p>
                  </a:txBody>
                  <a:tcPr/>
                </a:tc>
              </a:tr>
              <a:tr h="370840">
                <a:tc>
                  <a:txBody>
                    <a:bodyPr/>
                    <a:lstStyle/>
                    <a:p>
                      <a:r>
                        <a:rPr lang="en-US" dirty="0" smtClean="0"/>
                        <a:t>Sam Houston State University</a:t>
                      </a:r>
                      <a:endParaRPr lang="en-US" dirty="0"/>
                    </a:p>
                  </a:txBody>
                  <a:tcPr/>
                </a:tc>
                <a:tc>
                  <a:txBody>
                    <a:bodyPr/>
                    <a:lstStyle/>
                    <a:p>
                      <a:r>
                        <a:rPr lang="en-US" dirty="0" smtClean="0"/>
                        <a:t>0</a:t>
                      </a:r>
                      <a:endParaRPr lang="en-US" dirty="0"/>
                    </a:p>
                  </a:txBody>
                  <a:tcPr/>
                </a:tc>
              </a:tr>
              <a:tr h="370840">
                <a:tc>
                  <a:txBody>
                    <a:bodyPr/>
                    <a:lstStyle/>
                    <a:p>
                      <a:r>
                        <a:rPr lang="en-US" dirty="0" smtClean="0"/>
                        <a:t>Lone Star College Tomball</a:t>
                      </a:r>
                      <a:endParaRPr lang="en-US" dirty="0"/>
                    </a:p>
                  </a:txBody>
                  <a:tcPr/>
                </a:tc>
                <a:tc>
                  <a:txBody>
                    <a:bodyPr/>
                    <a:lstStyle/>
                    <a:p>
                      <a:r>
                        <a:rPr lang="en-US" dirty="0" smtClean="0"/>
                        <a:t>1,256</a:t>
                      </a:r>
                      <a:endParaRPr lang="en-US" dirty="0"/>
                    </a:p>
                  </a:txBody>
                  <a:tcPr/>
                </a:tc>
              </a:tr>
            </a:tbl>
          </a:graphicData>
        </a:graphic>
      </p:graphicFrame>
      <p:sp>
        <p:nvSpPr>
          <p:cNvPr id="5" name="TextBox 4"/>
          <p:cNvSpPr txBox="1"/>
          <p:nvPr/>
        </p:nvSpPr>
        <p:spPr>
          <a:xfrm>
            <a:off x="7772400" y="2667000"/>
            <a:ext cx="990600" cy="369332"/>
          </a:xfrm>
          <a:prstGeom prst="rect">
            <a:avLst/>
          </a:prstGeom>
          <a:noFill/>
        </p:spPr>
        <p:txBody>
          <a:bodyPr wrap="square" rtlCol="0">
            <a:spAutoFit/>
          </a:bodyPr>
          <a:lstStyle/>
          <a:p>
            <a:r>
              <a:rPr lang="en-US" dirty="0" smtClean="0"/>
              <a:t>Slide 12</a:t>
            </a:r>
            <a:endParaRPr lang="en-US" dirty="0"/>
          </a:p>
        </p:txBody>
      </p:sp>
    </p:spTree>
    <p:extLst>
      <p:ext uri="{BB962C8B-B14F-4D97-AF65-F5344CB8AC3E}">
        <p14:creationId xmlns:p14="http://schemas.microsoft.com/office/powerpoint/2010/main" val="4033997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Participation Data from THECB</a:t>
            </a:r>
            <a:br>
              <a:rPr lang="en-US" dirty="0" smtClean="0"/>
            </a:br>
            <a:r>
              <a:rPr lang="en-US" dirty="0" smtClean="0"/>
              <a:t>Lone Star College Montgomery, 2011</a:t>
            </a:r>
            <a:r>
              <a:rPr lang="en-US" dirty="0"/>
              <a:t/>
            </a:r>
            <a:br>
              <a:rPr lang="en-US" dirty="0"/>
            </a:br>
            <a:r>
              <a:rPr lang="en-US" sz="2200" b="1" dirty="0" smtClean="0"/>
              <a:t>Developmental Education, Fall 2008 Cohort Tracked for 2 years</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2088453"/>
              </p:ext>
            </p:extLst>
          </p:nvPr>
        </p:nvGraphicFramePr>
        <p:xfrm>
          <a:off x="990600" y="4343400"/>
          <a:ext cx="6553200" cy="1752600"/>
        </p:xfrm>
        <a:graphic>
          <a:graphicData uri="http://schemas.openxmlformats.org/drawingml/2006/table">
            <a:tbl>
              <a:tblPr firstRow="1" bandRow="1">
                <a:tableStyleId>{5C22544A-7EE6-4342-B048-85BDC9FD1C3A}</a:tableStyleId>
              </a:tblPr>
              <a:tblGrid>
                <a:gridCol w="2362200"/>
                <a:gridCol w="685800"/>
                <a:gridCol w="1676400"/>
                <a:gridCol w="1828800"/>
              </a:tblGrid>
              <a:tr h="523240">
                <a:tc>
                  <a:txBody>
                    <a:bodyPr/>
                    <a:lstStyle/>
                    <a:p>
                      <a:r>
                        <a:rPr lang="en-US" dirty="0" smtClean="0"/>
                        <a:t>FTIC Students</a:t>
                      </a:r>
                      <a:r>
                        <a:rPr lang="en-US" baseline="0" dirty="0" smtClean="0"/>
                        <a:t> </a:t>
                      </a:r>
                    </a:p>
                    <a:p>
                      <a:r>
                        <a:rPr lang="en-US" baseline="0" dirty="0" smtClean="0">
                          <a:solidFill>
                            <a:srgbClr val="FF0000"/>
                          </a:solidFill>
                        </a:rPr>
                        <a:t>Requiring Dev. Ed.</a:t>
                      </a:r>
                      <a:endParaRPr lang="en-US" dirty="0">
                        <a:solidFill>
                          <a:srgbClr val="FF0000"/>
                        </a:solidFill>
                      </a:endParaRPr>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Attempting and Completing</a:t>
                      </a:r>
                      <a:endParaRPr lang="en-US" dirty="0"/>
                    </a:p>
                  </a:txBody>
                  <a:tcPr/>
                </a:tc>
              </a:tr>
              <a:tr h="370840">
                <a:tc>
                  <a:txBody>
                    <a:bodyPr/>
                    <a:lstStyle/>
                    <a:p>
                      <a:r>
                        <a:rPr lang="en-US" dirty="0" smtClean="0"/>
                        <a:t>          Math</a:t>
                      </a:r>
                      <a:endParaRPr lang="en-US" dirty="0"/>
                    </a:p>
                  </a:txBody>
                  <a:tcPr/>
                </a:tc>
                <a:tc>
                  <a:txBody>
                    <a:bodyPr/>
                    <a:lstStyle/>
                    <a:p>
                      <a:r>
                        <a:rPr lang="en-US" dirty="0" smtClean="0"/>
                        <a:t> 710</a:t>
                      </a:r>
                      <a:endParaRPr lang="en-US" dirty="0"/>
                    </a:p>
                  </a:txBody>
                  <a:tcPr/>
                </a:tc>
                <a:tc>
                  <a:txBody>
                    <a:bodyPr/>
                    <a:lstStyle/>
                    <a:p>
                      <a:r>
                        <a:rPr lang="en-US" dirty="0" smtClean="0"/>
                        <a:t>19.6</a:t>
                      </a:r>
                      <a:endParaRPr lang="en-US" dirty="0"/>
                    </a:p>
                  </a:txBody>
                  <a:tcPr/>
                </a:tc>
                <a:tc>
                  <a:txBody>
                    <a:bodyPr/>
                    <a:lstStyle/>
                    <a:p>
                      <a:r>
                        <a:rPr lang="en-US" dirty="0" smtClean="0"/>
                        <a:t>64.0</a:t>
                      </a:r>
                      <a:endParaRPr lang="en-US" dirty="0"/>
                    </a:p>
                  </a:txBody>
                  <a:tcPr/>
                </a:tc>
              </a:tr>
              <a:tr h="370840">
                <a:tc>
                  <a:txBody>
                    <a:bodyPr/>
                    <a:lstStyle/>
                    <a:p>
                      <a:r>
                        <a:rPr lang="en-US" dirty="0" smtClean="0"/>
                        <a:t>          Reading</a:t>
                      </a:r>
                      <a:endParaRPr lang="en-US" dirty="0"/>
                    </a:p>
                  </a:txBody>
                  <a:tcPr/>
                </a:tc>
                <a:tc>
                  <a:txBody>
                    <a:bodyPr/>
                    <a:lstStyle/>
                    <a:p>
                      <a:r>
                        <a:rPr lang="en-US" dirty="0" smtClean="0"/>
                        <a:t> 174</a:t>
                      </a:r>
                      <a:endParaRPr lang="en-US" dirty="0"/>
                    </a:p>
                  </a:txBody>
                  <a:tcPr/>
                </a:tc>
                <a:tc>
                  <a:txBody>
                    <a:bodyPr/>
                    <a:lstStyle/>
                    <a:p>
                      <a:r>
                        <a:rPr lang="en-US" dirty="0" smtClean="0"/>
                        <a:t>69.0</a:t>
                      </a:r>
                      <a:endParaRPr lang="en-US" dirty="0"/>
                    </a:p>
                  </a:txBody>
                  <a:tcPr/>
                </a:tc>
                <a:tc>
                  <a:txBody>
                    <a:bodyPr/>
                    <a:lstStyle/>
                    <a:p>
                      <a:r>
                        <a:rPr lang="en-US" dirty="0" smtClean="0"/>
                        <a:t>74.2</a:t>
                      </a:r>
                      <a:endParaRPr lang="en-US" dirty="0"/>
                    </a:p>
                  </a:txBody>
                  <a:tcPr/>
                </a:tc>
              </a:tr>
              <a:tr h="370840">
                <a:tc>
                  <a:txBody>
                    <a:bodyPr/>
                    <a:lstStyle/>
                    <a:p>
                      <a:r>
                        <a:rPr lang="en-US" dirty="0" smtClean="0"/>
                        <a:t>          Writing</a:t>
                      </a:r>
                      <a:endParaRPr lang="en-US" dirty="0"/>
                    </a:p>
                  </a:txBody>
                  <a:tcPr/>
                </a:tc>
                <a:tc>
                  <a:txBody>
                    <a:bodyPr/>
                    <a:lstStyle/>
                    <a:p>
                      <a:r>
                        <a:rPr lang="en-US" dirty="0" smtClean="0"/>
                        <a:t> 90</a:t>
                      </a:r>
                      <a:endParaRPr lang="en-US" dirty="0"/>
                    </a:p>
                  </a:txBody>
                  <a:tcPr/>
                </a:tc>
                <a:tc>
                  <a:txBody>
                    <a:bodyPr/>
                    <a:lstStyle/>
                    <a:p>
                      <a:r>
                        <a:rPr lang="en-US" dirty="0" smtClean="0"/>
                        <a:t>56.7</a:t>
                      </a:r>
                      <a:endParaRPr lang="en-US" dirty="0"/>
                    </a:p>
                  </a:txBody>
                  <a:tcPr/>
                </a:tc>
                <a:tc>
                  <a:txBody>
                    <a:bodyPr/>
                    <a:lstStyle/>
                    <a:p>
                      <a:r>
                        <a:rPr lang="en-US" dirty="0" smtClean="0"/>
                        <a:t>66.7</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865222298"/>
              </p:ext>
            </p:extLst>
          </p:nvPr>
        </p:nvGraphicFramePr>
        <p:xfrm>
          <a:off x="1066800" y="1728986"/>
          <a:ext cx="6553200" cy="2397760"/>
        </p:xfrm>
        <a:graphic>
          <a:graphicData uri="http://schemas.openxmlformats.org/drawingml/2006/table">
            <a:tbl>
              <a:tblPr firstRow="1" bandRow="1">
                <a:tableStyleId>{5C22544A-7EE6-4342-B048-85BDC9FD1C3A}</a:tableStyleId>
              </a:tblPr>
              <a:tblGrid>
                <a:gridCol w="2286000"/>
                <a:gridCol w="762000"/>
                <a:gridCol w="1600200"/>
                <a:gridCol w="1905000"/>
              </a:tblGrid>
              <a:tr h="609600">
                <a:tc>
                  <a:txBody>
                    <a:bodyPr/>
                    <a:lstStyle/>
                    <a:p>
                      <a:r>
                        <a:rPr lang="en-US" dirty="0" smtClean="0"/>
                        <a:t>FTIC</a:t>
                      </a:r>
                      <a:r>
                        <a:rPr lang="en-US" baseline="0" dirty="0" smtClean="0"/>
                        <a:t> Students </a:t>
                      </a:r>
                      <a:r>
                        <a:rPr lang="en-US" baseline="0" dirty="0" smtClean="0">
                          <a:solidFill>
                            <a:srgbClr val="FF0000"/>
                          </a:solidFill>
                        </a:rPr>
                        <a:t>Not Needing Dev. Ed.</a:t>
                      </a:r>
                      <a:endParaRPr lang="en-US" dirty="0">
                        <a:solidFill>
                          <a:srgbClr val="FF0000"/>
                        </a:solidFill>
                      </a:endParaRPr>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
                      </a:r>
                      <a:r>
                        <a:rPr lang="en-US" baseline="0" dirty="0" smtClean="0"/>
                        <a:t> Attempting and Completing</a:t>
                      </a:r>
                      <a:endParaRPr lang="en-US" dirty="0"/>
                    </a:p>
                  </a:txBody>
                  <a:tcPr/>
                </a:tc>
              </a:tr>
              <a:tr h="370840">
                <a:tc>
                  <a:txBody>
                    <a:bodyPr/>
                    <a:lstStyle/>
                    <a:p>
                      <a:r>
                        <a:rPr lang="en-US" dirty="0" smtClean="0"/>
                        <a:t>LSC Montgomery </a:t>
                      </a:r>
                    </a:p>
                  </a:txBody>
                  <a:tcPr/>
                </a:tc>
                <a:tc>
                  <a:txBody>
                    <a:bodyPr/>
                    <a:lstStyle/>
                    <a:p>
                      <a:r>
                        <a:rPr lang="en-US" dirty="0" smtClean="0"/>
                        <a:t>1,931</a:t>
                      </a:r>
                      <a:endParaRPr lang="en-US" dirty="0"/>
                    </a:p>
                  </a:txBody>
                  <a:tcPr/>
                </a:tc>
                <a:tc>
                  <a:txBody>
                    <a:bodyPr/>
                    <a:lstStyle/>
                    <a:p>
                      <a:r>
                        <a:rPr lang="en-US" dirty="0" smtClean="0"/>
                        <a:t>                               </a:t>
                      </a:r>
                      <a:endParaRPr lang="en-US" dirty="0"/>
                    </a:p>
                  </a:txBody>
                  <a:tcPr/>
                </a:tc>
                <a:tc>
                  <a:txBody>
                    <a:bodyPr/>
                    <a:lstStyle/>
                    <a:p>
                      <a:endParaRPr lang="en-US" dirty="0"/>
                    </a:p>
                  </a:txBody>
                  <a:tcPr/>
                </a:tc>
              </a:tr>
              <a:tr h="370840">
                <a:tc>
                  <a:txBody>
                    <a:bodyPr/>
                    <a:lstStyle/>
                    <a:p>
                      <a:r>
                        <a:rPr lang="en-US" dirty="0" smtClean="0"/>
                        <a:t>         Math</a:t>
                      </a:r>
                    </a:p>
                  </a:txBody>
                  <a:tcPr/>
                </a:tc>
                <a:tc>
                  <a:txBody>
                    <a:bodyPr/>
                    <a:lstStyle/>
                    <a:p>
                      <a:endParaRPr lang="en-US" dirty="0"/>
                    </a:p>
                  </a:txBody>
                  <a:tcPr/>
                </a:tc>
                <a:tc>
                  <a:txBody>
                    <a:bodyPr/>
                    <a:lstStyle/>
                    <a:p>
                      <a:r>
                        <a:rPr lang="en-US" dirty="0" smtClean="0"/>
                        <a:t>56.8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54.7</a:t>
                      </a:r>
                      <a:endParaRPr lang="en-US" dirty="0"/>
                    </a:p>
                  </a:txBody>
                  <a:tcPr/>
                </a:tc>
              </a:tr>
              <a:tr h="370840">
                <a:tc>
                  <a:txBody>
                    <a:bodyPr/>
                    <a:lstStyle/>
                    <a:p>
                      <a:r>
                        <a:rPr lang="en-US" dirty="0" smtClean="0"/>
                        <a:t>         Reading</a:t>
                      </a: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90.6</a:t>
                      </a:r>
                      <a:endParaRPr lang="en-US" dirty="0"/>
                    </a:p>
                  </a:txBody>
                  <a:tcPr/>
                </a:tc>
                <a:tc>
                  <a:txBody>
                    <a:bodyPr/>
                    <a:lstStyle/>
                    <a:p>
                      <a:r>
                        <a:rPr lang="en-US" dirty="0" smtClean="0"/>
                        <a:t>54.6</a:t>
                      </a:r>
                      <a:endParaRPr lang="en-US" dirty="0"/>
                    </a:p>
                  </a:txBody>
                  <a:tcPr/>
                </a:tc>
              </a:tr>
              <a:tr h="370840">
                <a:tc>
                  <a:txBody>
                    <a:bodyPr/>
                    <a:lstStyle/>
                    <a:p>
                      <a:r>
                        <a:rPr lang="en-US" dirty="0" smtClean="0"/>
                        <a:t>         Writing</a:t>
                      </a:r>
                    </a:p>
                  </a:txBody>
                  <a:tcPr/>
                </a:tc>
                <a:tc>
                  <a:txBody>
                    <a:bodyPr/>
                    <a:lstStyle/>
                    <a:p>
                      <a:endParaRPr lang="en-US" dirty="0"/>
                    </a:p>
                  </a:txBody>
                  <a:tcPr/>
                </a:tc>
                <a:tc>
                  <a:txBody>
                    <a:bodyPr/>
                    <a:lstStyle/>
                    <a:p>
                      <a:r>
                        <a:rPr lang="en-US" dirty="0" smtClean="0"/>
                        <a:t>86.4</a:t>
                      </a:r>
                      <a:endParaRPr lang="en-US" dirty="0"/>
                    </a:p>
                  </a:txBody>
                  <a:tcPr/>
                </a:tc>
                <a:tc>
                  <a:txBody>
                    <a:bodyPr/>
                    <a:lstStyle/>
                    <a:p>
                      <a:r>
                        <a:rPr lang="en-US" dirty="0" smtClean="0"/>
                        <a:t>52.2</a:t>
                      </a:r>
                      <a:endParaRPr lang="en-US" dirty="0"/>
                    </a:p>
                  </a:txBody>
                  <a:tcPr/>
                </a:tc>
              </a:tr>
            </a:tbl>
          </a:graphicData>
        </a:graphic>
      </p:graphicFrame>
      <p:sp>
        <p:nvSpPr>
          <p:cNvPr id="3" name="TextBox 2"/>
          <p:cNvSpPr txBox="1"/>
          <p:nvPr/>
        </p:nvSpPr>
        <p:spPr>
          <a:xfrm>
            <a:off x="7848600" y="2743200"/>
            <a:ext cx="533400" cy="369332"/>
          </a:xfrm>
          <a:prstGeom prst="rect">
            <a:avLst/>
          </a:prstGeom>
          <a:noFill/>
        </p:spPr>
        <p:txBody>
          <a:bodyPr wrap="square" rtlCol="0">
            <a:spAutoFit/>
          </a:bodyPr>
          <a:lstStyle/>
          <a:p>
            <a:r>
              <a:rPr lang="en-US" dirty="0" smtClean="0"/>
              <a:t>13</a:t>
            </a:r>
            <a:endParaRPr lang="en-US" dirty="0"/>
          </a:p>
        </p:txBody>
      </p:sp>
    </p:spTree>
    <p:extLst>
      <p:ext uri="{BB962C8B-B14F-4D97-AF65-F5344CB8AC3E}">
        <p14:creationId xmlns:p14="http://schemas.microsoft.com/office/powerpoint/2010/main" val="852549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630362"/>
          </a:xfrm>
        </p:spPr>
        <p:txBody>
          <a:bodyPr>
            <a:normAutofit fontScale="90000"/>
          </a:bodyPr>
          <a:lstStyle/>
          <a:p>
            <a:r>
              <a:rPr lang="en-US" dirty="0" smtClean="0"/>
              <a:t>Student Migration Data from THECB</a:t>
            </a:r>
            <a:br>
              <a:rPr lang="en-US" dirty="0" smtClean="0"/>
            </a:br>
            <a:r>
              <a:rPr lang="en-US" dirty="0" smtClean="0"/>
              <a:t>Lone Star College Montgomery, 2011</a:t>
            </a:r>
            <a:r>
              <a:rPr lang="en-US" dirty="0"/>
              <a:t/>
            </a:r>
            <a:br>
              <a:rPr lang="en-US" dirty="0"/>
            </a:br>
            <a:r>
              <a:rPr lang="en-US" sz="2200" b="1" dirty="0" smtClean="0"/>
              <a:t>Fall 2009 to Fall 2010</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9410230"/>
              </p:ext>
            </p:extLst>
          </p:nvPr>
        </p:nvGraphicFramePr>
        <p:xfrm>
          <a:off x="990600" y="3962400"/>
          <a:ext cx="6553201" cy="2291080"/>
        </p:xfrm>
        <a:graphic>
          <a:graphicData uri="http://schemas.openxmlformats.org/drawingml/2006/table">
            <a:tbl>
              <a:tblPr firstRow="1" bandRow="1">
                <a:tableStyleId>{5C22544A-7EE6-4342-B048-85BDC9FD1C3A}</a:tableStyleId>
              </a:tblPr>
              <a:tblGrid>
                <a:gridCol w="1676400"/>
                <a:gridCol w="609600"/>
                <a:gridCol w="1066800"/>
                <a:gridCol w="1219200"/>
                <a:gridCol w="1066800"/>
                <a:gridCol w="914401"/>
              </a:tblGrid>
              <a:tr h="523240">
                <a:tc>
                  <a:txBody>
                    <a:bodyPr/>
                    <a:lstStyle/>
                    <a:p>
                      <a:r>
                        <a:rPr lang="en-US" dirty="0" smtClean="0"/>
                        <a:t>Non-graduates</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 found</a:t>
                      </a:r>
                      <a:endParaRPr lang="en-US" dirty="0"/>
                    </a:p>
                  </a:txBody>
                  <a:tcPr/>
                </a:tc>
              </a:tr>
              <a:tr h="370840">
                <a:tc>
                  <a:txBody>
                    <a:bodyPr/>
                    <a:lstStyle/>
                    <a:p>
                      <a:r>
                        <a:rPr lang="en-US" dirty="0" smtClean="0"/>
                        <a:t>   Academic</a:t>
                      </a:r>
                      <a:endParaRPr lang="en-US" dirty="0"/>
                    </a:p>
                  </a:txBody>
                  <a:tcPr/>
                </a:tc>
                <a:tc>
                  <a:txBody>
                    <a:bodyPr/>
                    <a:lstStyle/>
                    <a:p>
                      <a:r>
                        <a:rPr lang="en-US" sz="1800" dirty="0" smtClean="0"/>
                        <a:t>7,441</a:t>
                      </a:r>
                      <a:endParaRPr lang="en-US" sz="1800" dirty="0"/>
                    </a:p>
                  </a:txBody>
                  <a:tcPr/>
                </a:tc>
                <a:tc>
                  <a:txBody>
                    <a:bodyPr/>
                    <a:lstStyle/>
                    <a:p>
                      <a:r>
                        <a:rPr lang="en-US" dirty="0" smtClean="0"/>
                        <a:t>38.9</a:t>
                      </a:r>
                      <a:endParaRPr lang="en-US" dirty="0"/>
                    </a:p>
                  </a:txBody>
                  <a:tcPr/>
                </a:tc>
                <a:tc>
                  <a:txBody>
                    <a:bodyPr/>
                    <a:lstStyle/>
                    <a:p>
                      <a:r>
                        <a:rPr lang="en-US" dirty="0" smtClean="0"/>
                        <a:t>9.1</a:t>
                      </a:r>
                      <a:endParaRPr lang="en-US" dirty="0"/>
                    </a:p>
                  </a:txBody>
                  <a:tcPr/>
                </a:tc>
                <a:tc>
                  <a:txBody>
                    <a:bodyPr/>
                    <a:lstStyle/>
                    <a:p>
                      <a:r>
                        <a:rPr lang="en-US" dirty="0" smtClean="0"/>
                        <a:t>15.1</a:t>
                      </a:r>
                      <a:endParaRPr lang="en-US" dirty="0"/>
                    </a:p>
                  </a:txBody>
                  <a:tcPr/>
                </a:tc>
                <a:tc>
                  <a:txBody>
                    <a:bodyPr/>
                    <a:lstStyle/>
                    <a:p>
                      <a:r>
                        <a:rPr lang="en-US" dirty="0" smtClean="0"/>
                        <a:t>36.9</a:t>
                      </a:r>
                      <a:endParaRPr lang="en-US" dirty="0"/>
                    </a:p>
                  </a:txBody>
                  <a:tcPr/>
                </a:tc>
              </a:tr>
              <a:tr h="370840">
                <a:tc>
                  <a:txBody>
                    <a:bodyPr/>
                    <a:lstStyle/>
                    <a:p>
                      <a:r>
                        <a:rPr lang="en-US" dirty="0" smtClean="0"/>
                        <a:t>   Technical</a:t>
                      </a:r>
                      <a:endParaRPr lang="en-US" dirty="0"/>
                    </a:p>
                  </a:txBody>
                  <a:tcPr/>
                </a:tc>
                <a:tc>
                  <a:txBody>
                    <a:bodyPr/>
                    <a:lstStyle/>
                    <a:p>
                      <a:r>
                        <a:rPr lang="en-US" dirty="0" smtClean="0"/>
                        <a:t>1,165</a:t>
                      </a:r>
                      <a:endParaRPr lang="en-US" dirty="0"/>
                    </a:p>
                  </a:txBody>
                  <a:tcPr/>
                </a:tc>
                <a:tc>
                  <a:txBody>
                    <a:bodyPr/>
                    <a:lstStyle/>
                    <a:p>
                      <a:r>
                        <a:rPr lang="en-US" dirty="0" smtClean="0"/>
                        <a:t>38.4</a:t>
                      </a:r>
                      <a:endParaRPr lang="en-US" dirty="0"/>
                    </a:p>
                  </a:txBody>
                  <a:tcPr/>
                </a:tc>
                <a:tc>
                  <a:txBody>
                    <a:bodyPr/>
                    <a:lstStyle/>
                    <a:p>
                      <a:r>
                        <a:rPr lang="en-US" dirty="0" smtClean="0"/>
                        <a:t>13.6</a:t>
                      </a:r>
                      <a:endParaRPr lang="en-US" dirty="0"/>
                    </a:p>
                  </a:txBody>
                  <a:tcPr/>
                </a:tc>
                <a:tc>
                  <a:txBody>
                    <a:bodyPr/>
                    <a:lstStyle/>
                    <a:p>
                      <a:r>
                        <a:rPr lang="en-US" dirty="0" smtClean="0"/>
                        <a:t>6.4</a:t>
                      </a:r>
                      <a:endParaRPr lang="en-US" dirty="0"/>
                    </a:p>
                  </a:txBody>
                  <a:tcPr/>
                </a:tc>
                <a:tc>
                  <a:txBody>
                    <a:bodyPr/>
                    <a:lstStyle/>
                    <a:p>
                      <a:r>
                        <a:rPr lang="en-US" dirty="0" smtClean="0"/>
                        <a:t>41.7</a:t>
                      </a:r>
                      <a:endParaRPr lang="en-US" dirty="0"/>
                    </a:p>
                  </a:txBody>
                  <a:tcPr/>
                </a:tc>
              </a:tr>
              <a:tr h="370840">
                <a:tc>
                  <a:txBody>
                    <a:bodyPr/>
                    <a:lstStyle/>
                    <a:p>
                      <a:r>
                        <a:rPr lang="en-US" dirty="0" smtClean="0"/>
                        <a:t>   Tech-prep</a:t>
                      </a:r>
                      <a:endParaRPr lang="en-US" dirty="0"/>
                    </a:p>
                  </a:txBody>
                  <a:tcPr/>
                </a:tc>
                <a:tc>
                  <a:txBody>
                    <a:bodyPr/>
                    <a:lstStyle/>
                    <a:p>
                      <a:r>
                        <a:rPr lang="en-US" dirty="0" smtClean="0"/>
                        <a:t>897</a:t>
                      </a:r>
                      <a:endParaRPr lang="en-US" dirty="0"/>
                    </a:p>
                  </a:txBody>
                  <a:tcPr/>
                </a:tc>
                <a:tc>
                  <a:txBody>
                    <a:bodyPr/>
                    <a:lstStyle/>
                    <a:p>
                      <a:r>
                        <a:rPr lang="en-US" dirty="0" smtClean="0"/>
                        <a:t>39.4</a:t>
                      </a:r>
                      <a:endParaRPr lang="en-US" dirty="0"/>
                    </a:p>
                  </a:txBody>
                  <a:tcPr/>
                </a:tc>
                <a:tc>
                  <a:txBody>
                    <a:bodyPr/>
                    <a:lstStyle/>
                    <a:p>
                      <a:r>
                        <a:rPr lang="en-US" dirty="0" smtClean="0"/>
                        <a:t>16.8</a:t>
                      </a:r>
                      <a:endParaRPr lang="en-US" dirty="0"/>
                    </a:p>
                  </a:txBody>
                  <a:tcPr/>
                </a:tc>
                <a:tc>
                  <a:txBody>
                    <a:bodyPr/>
                    <a:lstStyle/>
                    <a:p>
                      <a:r>
                        <a:rPr lang="en-US" dirty="0" smtClean="0"/>
                        <a:t>5.5</a:t>
                      </a:r>
                      <a:endParaRPr lang="en-US" dirty="0"/>
                    </a:p>
                  </a:txBody>
                  <a:tcPr/>
                </a:tc>
                <a:tc>
                  <a:txBody>
                    <a:bodyPr/>
                    <a:lstStyle/>
                    <a:p>
                      <a:r>
                        <a:rPr lang="en-US" dirty="0" smtClean="0"/>
                        <a:t>38.4</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18097303"/>
              </p:ext>
            </p:extLst>
          </p:nvPr>
        </p:nvGraphicFramePr>
        <p:xfrm>
          <a:off x="990600" y="2016761"/>
          <a:ext cx="6553202" cy="1793239"/>
        </p:xfrm>
        <a:graphic>
          <a:graphicData uri="http://schemas.openxmlformats.org/drawingml/2006/table">
            <a:tbl>
              <a:tblPr firstRow="1" bandRow="1">
                <a:tableStyleId>{5C22544A-7EE6-4342-B048-85BDC9FD1C3A}</a:tableStyleId>
              </a:tblPr>
              <a:tblGrid>
                <a:gridCol w="1600200"/>
                <a:gridCol w="685800"/>
                <a:gridCol w="1066800"/>
                <a:gridCol w="1219200"/>
                <a:gridCol w="1066800"/>
                <a:gridCol w="914402"/>
              </a:tblGrid>
              <a:tr h="685799">
                <a:tc>
                  <a:txBody>
                    <a:bodyPr/>
                    <a:lstStyle/>
                    <a:p>
                      <a:r>
                        <a:rPr lang="en-US" dirty="0" smtClean="0"/>
                        <a:t>Graduates by program</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a:r>
                      <a:r>
                        <a:rPr lang="en-US" baseline="0"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a:t>
                      </a:r>
                    </a:p>
                    <a:p>
                      <a:r>
                        <a:rPr lang="en-US" dirty="0" smtClean="0"/>
                        <a:t>found</a:t>
                      </a:r>
                      <a:endParaRPr lang="en-US" dirty="0"/>
                    </a:p>
                  </a:txBody>
                  <a:tcPr/>
                </a:tc>
              </a:tr>
              <a:tr h="370840">
                <a:tc>
                  <a:txBody>
                    <a:bodyPr/>
                    <a:lstStyle/>
                    <a:p>
                      <a:r>
                        <a:rPr lang="en-US" dirty="0" smtClean="0"/>
                        <a:t>  Academic</a:t>
                      </a:r>
                    </a:p>
                  </a:txBody>
                  <a:tcPr/>
                </a:tc>
                <a:tc>
                  <a:txBody>
                    <a:bodyPr/>
                    <a:lstStyle/>
                    <a:p>
                      <a:r>
                        <a:rPr lang="en-US" dirty="0" smtClean="0"/>
                        <a:t>275</a:t>
                      </a:r>
                      <a:endParaRPr lang="en-US" dirty="0"/>
                    </a:p>
                  </a:txBody>
                  <a:tcPr/>
                </a:tc>
                <a:tc>
                  <a:txBody>
                    <a:bodyPr/>
                    <a:lstStyle/>
                    <a:p>
                      <a:r>
                        <a:rPr lang="en-US" dirty="0" smtClean="0"/>
                        <a:t>18.9</a:t>
                      </a:r>
                      <a:endParaRPr lang="en-US" dirty="0"/>
                    </a:p>
                  </a:txBody>
                  <a:tcPr/>
                </a:tc>
                <a:tc>
                  <a:txBody>
                    <a:bodyPr/>
                    <a:lstStyle/>
                    <a:p>
                      <a:r>
                        <a:rPr lang="en-US" dirty="0" smtClean="0"/>
                        <a:t>3.6</a:t>
                      </a:r>
                      <a:endParaRPr lang="en-US" dirty="0"/>
                    </a:p>
                  </a:txBody>
                  <a:tcPr/>
                </a:tc>
                <a:tc>
                  <a:txBody>
                    <a:bodyPr/>
                    <a:lstStyle/>
                    <a:p>
                      <a:r>
                        <a:rPr lang="en-US" dirty="0" smtClean="0"/>
                        <a:t>42.5</a:t>
                      </a:r>
                      <a:endParaRPr lang="en-US" dirty="0"/>
                    </a:p>
                  </a:txBody>
                  <a:tcPr/>
                </a:tc>
                <a:tc>
                  <a:txBody>
                    <a:bodyPr/>
                    <a:lstStyle/>
                    <a:p>
                      <a:r>
                        <a:rPr lang="en-US" dirty="0" smtClean="0"/>
                        <a:t>34.9</a:t>
                      </a:r>
                      <a:endParaRPr lang="en-US" dirty="0"/>
                    </a:p>
                  </a:txBody>
                  <a:tcPr/>
                </a:tc>
              </a:tr>
              <a:tr h="370840">
                <a:tc>
                  <a:txBody>
                    <a:bodyPr/>
                    <a:lstStyle/>
                    <a:p>
                      <a:r>
                        <a:rPr lang="en-US" dirty="0" smtClean="0"/>
                        <a:t>  Technical</a:t>
                      </a:r>
                    </a:p>
                  </a:txBody>
                  <a:tcPr/>
                </a:tc>
                <a:tc>
                  <a:txBody>
                    <a:bodyPr/>
                    <a:lstStyle/>
                    <a:p>
                      <a:r>
                        <a:rPr lang="en-US" dirty="0" smtClean="0"/>
                        <a:t>122</a:t>
                      </a:r>
                      <a:endParaRPr lang="en-US" dirty="0"/>
                    </a:p>
                  </a:txBody>
                  <a:tcPr/>
                </a:tc>
                <a:tc>
                  <a:txBody>
                    <a:bodyPr/>
                    <a:lstStyle/>
                    <a:p>
                      <a:r>
                        <a:rPr lang="en-US" dirty="0" smtClean="0"/>
                        <a:t>19.7</a:t>
                      </a:r>
                      <a:endParaRPr lang="en-US" dirty="0"/>
                    </a:p>
                  </a:txBody>
                  <a:tcPr/>
                </a:tc>
                <a:tc>
                  <a:txBody>
                    <a:bodyPr/>
                    <a:lstStyle/>
                    <a:p>
                      <a:r>
                        <a:rPr lang="en-US" dirty="0" smtClean="0"/>
                        <a:t>5.7</a:t>
                      </a:r>
                      <a:endParaRPr lang="en-US" dirty="0"/>
                    </a:p>
                  </a:txBody>
                  <a:tcPr/>
                </a:tc>
                <a:tc>
                  <a:txBody>
                    <a:bodyPr/>
                    <a:lstStyle/>
                    <a:p>
                      <a:r>
                        <a:rPr lang="en-US" dirty="0" smtClean="0"/>
                        <a:t>4.9</a:t>
                      </a:r>
                      <a:endParaRPr lang="en-US" dirty="0"/>
                    </a:p>
                  </a:txBody>
                  <a:tcPr/>
                </a:tc>
                <a:tc>
                  <a:txBody>
                    <a:bodyPr/>
                    <a:lstStyle/>
                    <a:p>
                      <a:r>
                        <a:rPr lang="en-US" dirty="0" smtClean="0"/>
                        <a:t>69.7</a:t>
                      </a:r>
                      <a:endParaRPr lang="en-US" dirty="0"/>
                    </a:p>
                  </a:txBody>
                  <a:tcPr/>
                </a:tc>
              </a:tr>
              <a:tr h="325120">
                <a:tc>
                  <a:txBody>
                    <a:bodyPr/>
                    <a:lstStyle/>
                    <a:p>
                      <a:r>
                        <a:rPr lang="en-US" dirty="0" smtClean="0"/>
                        <a:t>  Tech-Prep</a:t>
                      </a:r>
                    </a:p>
                  </a:txBody>
                  <a:tcPr/>
                </a:tc>
                <a:tc>
                  <a:txBody>
                    <a:bodyPr/>
                    <a:lstStyle/>
                    <a:p>
                      <a:r>
                        <a:rPr lang="en-US" dirty="0" smtClean="0"/>
                        <a:t> 50</a:t>
                      </a:r>
                      <a:endParaRPr lang="en-US" dirty="0"/>
                    </a:p>
                  </a:txBody>
                  <a:tcPr/>
                </a:tc>
                <a:tc>
                  <a:txBody>
                    <a:bodyPr/>
                    <a:lstStyle/>
                    <a:p>
                      <a:r>
                        <a:rPr lang="en-US" dirty="0" smtClean="0"/>
                        <a:t>18.0</a:t>
                      </a:r>
                      <a:endParaRPr lang="en-US" dirty="0"/>
                    </a:p>
                  </a:txBody>
                  <a:tcPr/>
                </a:tc>
                <a:tc>
                  <a:txBody>
                    <a:bodyPr/>
                    <a:lstStyle/>
                    <a:p>
                      <a:r>
                        <a:rPr lang="en-US" dirty="0" smtClean="0"/>
                        <a:t>8.0</a:t>
                      </a:r>
                      <a:endParaRPr lang="en-US" dirty="0"/>
                    </a:p>
                  </a:txBody>
                  <a:tcPr/>
                </a:tc>
                <a:tc>
                  <a:txBody>
                    <a:bodyPr/>
                    <a:lstStyle/>
                    <a:p>
                      <a:r>
                        <a:rPr lang="en-US" dirty="0" smtClean="0"/>
                        <a:t>18.0</a:t>
                      </a:r>
                      <a:endParaRPr lang="en-US" dirty="0"/>
                    </a:p>
                  </a:txBody>
                  <a:tcPr/>
                </a:tc>
                <a:tc>
                  <a:txBody>
                    <a:bodyPr/>
                    <a:lstStyle/>
                    <a:p>
                      <a:r>
                        <a:rPr lang="en-US" dirty="0" smtClean="0"/>
                        <a:t>56.0</a:t>
                      </a:r>
                      <a:endParaRPr lang="en-US" dirty="0"/>
                    </a:p>
                  </a:txBody>
                  <a:tcPr/>
                </a:tc>
              </a:tr>
            </a:tbl>
          </a:graphicData>
        </a:graphic>
      </p:graphicFrame>
      <p:sp>
        <p:nvSpPr>
          <p:cNvPr id="3" name="TextBox 2"/>
          <p:cNvSpPr txBox="1"/>
          <p:nvPr/>
        </p:nvSpPr>
        <p:spPr>
          <a:xfrm>
            <a:off x="7772400" y="2057400"/>
            <a:ext cx="762000" cy="381000"/>
          </a:xfrm>
          <a:prstGeom prst="rect">
            <a:avLst/>
          </a:prstGeom>
          <a:noFill/>
        </p:spPr>
        <p:txBody>
          <a:bodyPr wrap="square" rtlCol="0">
            <a:spAutoFit/>
          </a:bodyPr>
          <a:lstStyle/>
          <a:p>
            <a:r>
              <a:rPr lang="en-US" dirty="0" smtClean="0"/>
              <a:t>14</a:t>
            </a:r>
            <a:endParaRPr lang="en-US" dirty="0"/>
          </a:p>
        </p:txBody>
      </p:sp>
    </p:spTree>
    <p:extLst>
      <p:ext uri="{BB962C8B-B14F-4D97-AF65-F5344CB8AC3E}">
        <p14:creationId xmlns:p14="http://schemas.microsoft.com/office/powerpoint/2010/main" val="7523398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Participation Data from THECB</a:t>
            </a:r>
            <a:br>
              <a:rPr lang="en-US" dirty="0" smtClean="0"/>
            </a:br>
            <a:r>
              <a:rPr lang="en-US" dirty="0" smtClean="0"/>
              <a:t>Lone Star College Tomball, 2011</a:t>
            </a:r>
            <a:r>
              <a:rPr lang="en-US" dirty="0"/>
              <a:t/>
            </a:r>
            <a:br>
              <a:rPr lang="en-US" dirty="0"/>
            </a:br>
            <a:r>
              <a:rPr lang="en-US" sz="2200" b="1" dirty="0" smtClean="0"/>
              <a:t>Developmental Education, Fall 2008 Cohort Tracked for 2 years</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1795371"/>
              </p:ext>
            </p:extLst>
          </p:nvPr>
        </p:nvGraphicFramePr>
        <p:xfrm>
          <a:off x="990600" y="4343400"/>
          <a:ext cx="6553200" cy="1752600"/>
        </p:xfrm>
        <a:graphic>
          <a:graphicData uri="http://schemas.openxmlformats.org/drawingml/2006/table">
            <a:tbl>
              <a:tblPr firstRow="1" bandRow="1">
                <a:tableStyleId>{5C22544A-7EE6-4342-B048-85BDC9FD1C3A}</a:tableStyleId>
              </a:tblPr>
              <a:tblGrid>
                <a:gridCol w="2362200"/>
                <a:gridCol w="685800"/>
                <a:gridCol w="1676400"/>
                <a:gridCol w="1828800"/>
              </a:tblGrid>
              <a:tr h="523240">
                <a:tc>
                  <a:txBody>
                    <a:bodyPr/>
                    <a:lstStyle/>
                    <a:p>
                      <a:r>
                        <a:rPr lang="en-US" dirty="0" smtClean="0"/>
                        <a:t>FTIC Students</a:t>
                      </a:r>
                      <a:r>
                        <a:rPr lang="en-US" baseline="0" dirty="0" smtClean="0"/>
                        <a:t> </a:t>
                      </a:r>
                    </a:p>
                    <a:p>
                      <a:r>
                        <a:rPr lang="en-US" baseline="0" dirty="0" smtClean="0">
                          <a:solidFill>
                            <a:srgbClr val="FF0000"/>
                          </a:solidFill>
                        </a:rPr>
                        <a:t>Requiring Dev. Ed.</a:t>
                      </a:r>
                      <a:endParaRPr lang="en-US" dirty="0">
                        <a:solidFill>
                          <a:srgbClr val="FF0000"/>
                        </a:solidFill>
                      </a:endParaRPr>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Attempting and Completing</a:t>
                      </a:r>
                      <a:endParaRPr lang="en-US" dirty="0"/>
                    </a:p>
                  </a:txBody>
                  <a:tcPr/>
                </a:tc>
              </a:tr>
              <a:tr h="370840">
                <a:tc>
                  <a:txBody>
                    <a:bodyPr/>
                    <a:lstStyle/>
                    <a:p>
                      <a:r>
                        <a:rPr lang="en-US" dirty="0" smtClean="0"/>
                        <a:t>          Math</a:t>
                      </a:r>
                      <a:endParaRPr lang="en-US" dirty="0"/>
                    </a:p>
                  </a:txBody>
                  <a:tcPr/>
                </a:tc>
                <a:tc>
                  <a:txBody>
                    <a:bodyPr/>
                    <a:lstStyle/>
                    <a:p>
                      <a:r>
                        <a:rPr lang="en-US" dirty="0" smtClean="0"/>
                        <a:t>639</a:t>
                      </a:r>
                      <a:endParaRPr lang="en-US" dirty="0"/>
                    </a:p>
                  </a:txBody>
                  <a:tcPr/>
                </a:tc>
                <a:tc>
                  <a:txBody>
                    <a:bodyPr/>
                    <a:lstStyle/>
                    <a:p>
                      <a:r>
                        <a:rPr lang="en-US" dirty="0" smtClean="0"/>
                        <a:t>17.4</a:t>
                      </a:r>
                      <a:endParaRPr lang="en-US" dirty="0"/>
                    </a:p>
                  </a:txBody>
                  <a:tcPr/>
                </a:tc>
                <a:tc>
                  <a:txBody>
                    <a:bodyPr/>
                    <a:lstStyle/>
                    <a:p>
                      <a:r>
                        <a:rPr lang="en-US" dirty="0" smtClean="0"/>
                        <a:t>67.6</a:t>
                      </a:r>
                      <a:endParaRPr lang="en-US" dirty="0"/>
                    </a:p>
                  </a:txBody>
                  <a:tcPr/>
                </a:tc>
              </a:tr>
              <a:tr h="370840">
                <a:tc>
                  <a:txBody>
                    <a:bodyPr/>
                    <a:lstStyle/>
                    <a:p>
                      <a:r>
                        <a:rPr lang="en-US" dirty="0" smtClean="0"/>
                        <a:t>          Reading</a:t>
                      </a:r>
                      <a:endParaRPr lang="en-US" dirty="0"/>
                    </a:p>
                  </a:txBody>
                  <a:tcPr/>
                </a:tc>
                <a:tc>
                  <a:txBody>
                    <a:bodyPr/>
                    <a:lstStyle/>
                    <a:p>
                      <a:r>
                        <a:rPr lang="en-US" dirty="0" smtClean="0"/>
                        <a:t>212</a:t>
                      </a:r>
                      <a:endParaRPr lang="en-US" dirty="0"/>
                    </a:p>
                  </a:txBody>
                  <a:tcPr/>
                </a:tc>
                <a:tc>
                  <a:txBody>
                    <a:bodyPr/>
                    <a:lstStyle/>
                    <a:p>
                      <a:r>
                        <a:rPr lang="en-US" dirty="0" smtClean="0"/>
                        <a:t>68.4</a:t>
                      </a:r>
                      <a:endParaRPr lang="en-US" dirty="0"/>
                    </a:p>
                  </a:txBody>
                  <a:tcPr/>
                </a:tc>
                <a:tc>
                  <a:txBody>
                    <a:bodyPr/>
                    <a:lstStyle/>
                    <a:p>
                      <a:r>
                        <a:rPr lang="en-US" dirty="0" smtClean="0"/>
                        <a:t>69.7</a:t>
                      </a:r>
                      <a:endParaRPr lang="en-US" dirty="0"/>
                    </a:p>
                  </a:txBody>
                  <a:tcPr/>
                </a:tc>
              </a:tr>
              <a:tr h="370840">
                <a:tc>
                  <a:txBody>
                    <a:bodyPr/>
                    <a:lstStyle/>
                    <a:p>
                      <a:r>
                        <a:rPr lang="en-US" dirty="0" smtClean="0"/>
                        <a:t>          Writing</a:t>
                      </a:r>
                      <a:endParaRPr lang="en-US" dirty="0"/>
                    </a:p>
                  </a:txBody>
                  <a:tcPr/>
                </a:tc>
                <a:tc>
                  <a:txBody>
                    <a:bodyPr/>
                    <a:lstStyle/>
                    <a:p>
                      <a:r>
                        <a:rPr lang="en-US" dirty="0" smtClean="0"/>
                        <a:t>110</a:t>
                      </a:r>
                      <a:endParaRPr lang="en-US" dirty="0"/>
                    </a:p>
                  </a:txBody>
                  <a:tcPr/>
                </a:tc>
                <a:tc>
                  <a:txBody>
                    <a:bodyPr/>
                    <a:lstStyle/>
                    <a:p>
                      <a:r>
                        <a:rPr lang="en-US" dirty="0" smtClean="0"/>
                        <a:t>65.5</a:t>
                      </a:r>
                      <a:endParaRPr lang="en-US" dirty="0"/>
                    </a:p>
                  </a:txBody>
                  <a:tcPr/>
                </a:tc>
                <a:tc>
                  <a:txBody>
                    <a:bodyPr/>
                    <a:lstStyle/>
                    <a:p>
                      <a:r>
                        <a:rPr lang="en-US" dirty="0" smtClean="0"/>
                        <a:t>54.2</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32373558"/>
              </p:ext>
            </p:extLst>
          </p:nvPr>
        </p:nvGraphicFramePr>
        <p:xfrm>
          <a:off x="1066800" y="1728986"/>
          <a:ext cx="6553200" cy="2397760"/>
        </p:xfrm>
        <a:graphic>
          <a:graphicData uri="http://schemas.openxmlformats.org/drawingml/2006/table">
            <a:tbl>
              <a:tblPr firstRow="1" bandRow="1">
                <a:tableStyleId>{5C22544A-7EE6-4342-B048-85BDC9FD1C3A}</a:tableStyleId>
              </a:tblPr>
              <a:tblGrid>
                <a:gridCol w="2286000"/>
                <a:gridCol w="762000"/>
                <a:gridCol w="1600200"/>
                <a:gridCol w="1905000"/>
              </a:tblGrid>
              <a:tr h="609600">
                <a:tc>
                  <a:txBody>
                    <a:bodyPr/>
                    <a:lstStyle/>
                    <a:p>
                      <a:r>
                        <a:rPr lang="en-US" dirty="0" smtClean="0"/>
                        <a:t>FTIC</a:t>
                      </a:r>
                      <a:r>
                        <a:rPr lang="en-US" baseline="0" dirty="0" smtClean="0"/>
                        <a:t> Students </a:t>
                      </a:r>
                      <a:r>
                        <a:rPr lang="en-US" baseline="0" dirty="0" smtClean="0">
                          <a:solidFill>
                            <a:srgbClr val="FF0000"/>
                          </a:solidFill>
                        </a:rPr>
                        <a:t>Not Needing Dev. Ed.</a:t>
                      </a:r>
                      <a:endParaRPr lang="en-US" dirty="0">
                        <a:solidFill>
                          <a:srgbClr val="FF0000"/>
                        </a:solidFill>
                      </a:endParaRPr>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
                      </a:r>
                      <a:r>
                        <a:rPr lang="en-US" baseline="0" dirty="0" smtClean="0"/>
                        <a:t> Attempting and Completing</a:t>
                      </a:r>
                      <a:endParaRPr lang="en-US" dirty="0"/>
                    </a:p>
                  </a:txBody>
                  <a:tcPr/>
                </a:tc>
              </a:tr>
              <a:tr h="370840">
                <a:tc>
                  <a:txBody>
                    <a:bodyPr/>
                    <a:lstStyle/>
                    <a:p>
                      <a:r>
                        <a:rPr lang="en-US" dirty="0" smtClean="0"/>
                        <a:t>LSC Tomball </a:t>
                      </a:r>
                    </a:p>
                  </a:txBody>
                  <a:tcPr/>
                </a:tc>
                <a:tc>
                  <a:txBody>
                    <a:bodyPr/>
                    <a:lstStyle/>
                    <a:p>
                      <a:r>
                        <a:rPr lang="en-US" dirty="0" smtClean="0"/>
                        <a:t>1,945</a:t>
                      </a:r>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         Math</a:t>
                      </a:r>
                    </a:p>
                  </a:txBody>
                  <a:tcPr/>
                </a:tc>
                <a:tc>
                  <a:txBody>
                    <a:bodyPr/>
                    <a:lstStyle/>
                    <a:p>
                      <a:endParaRPr lang="en-US"/>
                    </a:p>
                  </a:txBody>
                  <a:tcPr/>
                </a:tc>
                <a:tc>
                  <a:txBody>
                    <a:bodyPr/>
                    <a:lstStyle/>
                    <a:p>
                      <a:r>
                        <a:rPr lang="en-US" dirty="0" smtClean="0"/>
                        <a:t>56</a:t>
                      </a:r>
                      <a:endParaRPr lang="en-US" dirty="0"/>
                    </a:p>
                  </a:txBody>
                  <a:tcPr/>
                </a:tc>
                <a:tc>
                  <a:txBody>
                    <a:bodyPr/>
                    <a:lstStyle/>
                    <a:p>
                      <a:r>
                        <a:rPr lang="en-US" dirty="0" smtClean="0"/>
                        <a:t>49.3</a:t>
                      </a:r>
                      <a:endParaRPr lang="en-US" dirty="0"/>
                    </a:p>
                  </a:txBody>
                  <a:tcPr/>
                </a:tc>
              </a:tr>
              <a:tr h="370840">
                <a:tc>
                  <a:txBody>
                    <a:bodyPr/>
                    <a:lstStyle/>
                    <a:p>
                      <a:r>
                        <a:rPr lang="en-US" dirty="0" smtClean="0"/>
                        <a:t>         Reading</a:t>
                      </a:r>
                    </a:p>
                  </a:txBody>
                  <a:tcPr/>
                </a:tc>
                <a:tc>
                  <a:txBody>
                    <a:bodyPr/>
                    <a:lstStyle/>
                    <a:p>
                      <a:endParaRPr lang="en-US"/>
                    </a:p>
                  </a:txBody>
                  <a:tcPr/>
                </a:tc>
                <a:tc>
                  <a:txBody>
                    <a:bodyPr/>
                    <a:lstStyle/>
                    <a:p>
                      <a:r>
                        <a:rPr lang="en-US" dirty="0" smtClean="0"/>
                        <a:t>90</a:t>
                      </a:r>
                      <a:endParaRPr lang="en-US" dirty="0"/>
                    </a:p>
                  </a:txBody>
                  <a:tcPr/>
                </a:tc>
                <a:tc>
                  <a:txBody>
                    <a:bodyPr/>
                    <a:lstStyle/>
                    <a:p>
                      <a:r>
                        <a:rPr lang="en-US" dirty="0" smtClean="0"/>
                        <a:t>43.3</a:t>
                      </a:r>
                      <a:endParaRPr lang="en-US" dirty="0"/>
                    </a:p>
                  </a:txBody>
                  <a:tcPr/>
                </a:tc>
              </a:tr>
              <a:tr h="370840">
                <a:tc>
                  <a:txBody>
                    <a:bodyPr/>
                    <a:lstStyle/>
                    <a:p>
                      <a:r>
                        <a:rPr lang="en-US" dirty="0" smtClean="0"/>
                        <a:t>         Writing</a:t>
                      </a:r>
                    </a:p>
                  </a:txBody>
                  <a:tcPr/>
                </a:tc>
                <a:tc>
                  <a:txBody>
                    <a:bodyPr/>
                    <a:lstStyle/>
                    <a:p>
                      <a:endParaRPr lang="en-US"/>
                    </a:p>
                  </a:txBody>
                  <a:tcPr/>
                </a:tc>
                <a:tc>
                  <a:txBody>
                    <a:bodyPr/>
                    <a:lstStyle/>
                    <a:p>
                      <a:r>
                        <a:rPr lang="en-US" dirty="0" smtClean="0"/>
                        <a:t>86.6</a:t>
                      </a:r>
                      <a:endParaRPr lang="en-US" dirty="0"/>
                    </a:p>
                  </a:txBody>
                  <a:tcPr/>
                </a:tc>
                <a:tc>
                  <a:txBody>
                    <a:bodyPr/>
                    <a:lstStyle/>
                    <a:p>
                      <a:r>
                        <a:rPr lang="en-US" dirty="0" smtClean="0"/>
                        <a:t>42.6</a:t>
                      </a:r>
                      <a:endParaRPr lang="en-US" dirty="0"/>
                    </a:p>
                  </a:txBody>
                  <a:tcPr/>
                </a:tc>
              </a:tr>
            </a:tbl>
          </a:graphicData>
        </a:graphic>
      </p:graphicFrame>
      <p:sp>
        <p:nvSpPr>
          <p:cNvPr id="3" name="TextBox 2"/>
          <p:cNvSpPr txBox="1"/>
          <p:nvPr/>
        </p:nvSpPr>
        <p:spPr>
          <a:xfrm>
            <a:off x="7848600" y="2743200"/>
            <a:ext cx="533400" cy="369332"/>
          </a:xfrm>
          <a:prstGeom prst="rect">
            <a:avLst/>
          </a:prstGeom>
          <a:noFill/>
        </p:spPr>
        <p:txBody>
          <a:bodyPr wrap="square" rtlCol="0">
            <a:spAutoFit/>
          </a:bodyPr>
          <a:lstStyle/>
          <a:p>
            <a:r>
              <a:rPr lang="en-US" dirty="0" smtClean="0"/>
              <a:t>13</a:t>
            </a:r>
            <a:endParaRPr lang="en-US" dirty="0"/>
          </a:p>
        </p:txBody>
      </p:sp>
    </p:spTree>
    <p:extLst>
      <p:ext uri="{BB962C8B-B14F-4D97-AF65-F5344CB8AC3E}">
        <p14:creationId xmlns:p14="http://schemas.microsoft.com/office/powerpoint/2010/main" val="24309593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630362"/>
          </a:xfrm>
        </p:spPr>
        <p:txBody>
          <a:bodyPr>
            <a:normAutofit fontScale="90000"/>
          </a:bodyPr>
          <a:lstStyle/>
          <a:p>
            <a:r>
              <a:rPr lang="en-US" dirty="0" smtClean="0"/>
              <a:t>Student Migration Data from THECB</a:t>
            </a:r>
            <a:br>
              <a:rPr lang="en-US" dirty="0" smtClean="0"/>
            </a:br>
            <a:r>
              <a:rPr lang="en-US" dirty="0" smtClean="0"/>
              <a:t>Lone Star College Tomball, 2011</a:t>
            </a:r>
            <a:r>
              <a:rPr lang="en-US" dirty="0"/>
              <a:t/>
            </a:r>
            <a:br>
              <a:rPr lang="en-US" dirty="0"/>
            </a:br>
            <a:r>
              <a:rPr lang="en-US" sz="2200" b="1" dirty="0" smtClean="0"/>
              <a:t>Fall 2009 to Fall 2010</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1957859"/>
              </p:ext>
            </p:extLst>
          </p:nvPr>
        </p:nvGraphicFramePr>
        <p:xfrm>
          <a:off x="990600" y="3962400"/>
          <a:ext cx="6857999" cy="1752600"/>
        </p:xfrm>
        <a:graphic>
          <a:graphicData uri="http://schemas.openxmlformats.org/drawingml/2006/table">
            <a:tbl>
              <a:tblPr firstRow="1" bandRow="1">
                <a:tableStyleId>{5C22544A-7EE6-4342-B048-85BDC9FD1C3A}</a:tableStyleId>
              </a:tblPr>
              <a:tblGrid>
                <a:gridCol w="1754372"/>
                <a:gridCol w="760228"/>
                <a:gridCol w="994143"/>
                <a:gridCol w="1275907"/>
                <a:gridCol w="1116418"/>
                <a:gridCol w="956931"/>
              </a:tblGrid>
              <a:tr h="523240">
                <a:tc>
                  <a:txBody>
                    <a:bodyPr/>
                    <a:lstStyle/>
                    <a:p>
                      <a:r>
                        <a:rPr lang="en-US" dirty="0" smtClean="0"/>
                        <a:t>Non-graduates</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 found</a:t>
                      </a:r>
                      <a:endParaRPr lang="en-US" dirty="0"/>
                    </a:p>
                  </a:txBody>
                  <a:tcPr/>
                </a:tc>
              </a:tr>
              <a:tr h="370840">
                <a:tc>
                  <a:txBody>
                    <a:bodyPr/>
                    <a:lstStyle/>
                    <a:p>
                      <a:r>
                        <a:rPr lang="en-US" dirty="0" smtClean="0"/>
                        <a:t>   Academic</a:t>
                      </a:r>
                      <a:endParaRPr lang="en-US" dirty="0"/>
                    </a:p>
                  </a:txBody>
                  <a:tcPr/>
                </a:tc>
                <a:tc>
                  <a:txBody>
                    <a:bodyPr/>
                    <a:lstStyle/>
                    <a:p>
                      <a:r>
                        <a:rPr lang="en-US" dirty="0" smtClean="0"/>
                        <a:t>7,051</a:t>
                      </a:r>
                      <a:endParaRPr lang="en-US" dirty="0"/>
                    </a:p>
                  </a:txBody>
                  <a:tcPr/>
                </a:tc>
                <a:tc>
                  <a:txBody>
                    <a:bodyPr/>
                    <a:lstStyle/>
                    <a:p>
                      <a:r>
                        <a:rPr lang="en-US" dirty="0" smtClean="0"/>
                        <a:t>35.3</a:t>
                      </a:r>
                      <a:endParaRPr lang="en-US" dirty="0"/>
                    </a:p>
                  </a:txBody>
                  <a:tcPr/>
                </a:tc>
                <a:tc>
                  <a:txBody>
                    <a:bodyPr/>
                    <a:lstStyle/>
                    <a:p>
                      <a:r>
                        <a:rPr lang="en-US" dirty="0" smtClean="0"/>
                        <a:t>13.3</a:t>
                      </a:r>
                      <a:endParaRPr lang="en-US" dirty="0"/>
                    </a:p>
                  </a:txBody>
                  <a:tcPr/>
                </a:tc>
                <a:tc>
                  <a:txBody>
                    <a:bodyPr/>
                    <a:lstStyle/>
                    <a:p>
                      <a:r>
                        <a:rPr lang="en-US" dirty="0" smtClean="0"/>
                        <a:t>15.2</a:t>
                      </a:r>
                      <a:endParaRPr lang="en-US" dirty="0"/>
                    </a:p>
                  </a:txBody>
                  <a:tcPr/>
                </a:tc>
                <a:tc>
                  <a:txBody>
                    <a:bodyPr/>
                    <a:lstStyle/>
                    <a:p>
                      <a:r>
                        <a:rPr lang="en-US" dirty="0" smtClean="0"/>
                        <a:t>36.2</a:t>
                      </a:r>
                      <a:endParaRPr lang="en-US" dirty="0"/>
                    </a:p>
                  </a:txBody>
                  <a:tcPr/>
                </a:tc>
              </a:tr>
              <a:tr h="370840">
                <a:tc>
                  <a:txBody>
                    <a:bodyPr/>
                    <a:lstStyle/>
                    <a:p>
                      <a:r>
                        <a:rPr lang="en-US" dirty="0" smtClean="0"/>
                        <a:t>   Technical</a:t>
                      </a:r>
                      <a:endParaRPr lang="en-US" dirty="0"/>
                    </a:p>
                  </a:txBody>
                  <a:tcPr/>
                </a:tc>
                <a:tc>
                  <a:txBody>
                    <a:bodyPr/>
                    <a:lstStyle/>
                    <a:p>
                      <a:r>
                        <a:rPr lang="en-US" dirty="0" smtClean="0"/>
                        <a:t>1,004</a:t>
                      </a:r>
                      <a:endParaRPr lang="en-US" dirty="0"/>
                    </a:p>
                  </a:txBody>
                  <a:tcPr/>
                </a:tc>
                <a:tc>
                  <a:txBody>
                    <a:bodyPr/>
                    <a:lstStyle/>
                    <a:p>
                      <a:r>
                        <a:rPr lang="en-US" dirty="0" smtClean="0"/>
                        <a:t>33.1</a:t>
                      </a:r>
                      <a:endParaRPr lang="en-US" dirty="0"/>
                    </a:p>
                  </a:txBody>
                  <a:tcPr/>
                </a:tc>
                <a:tc>
                  <a:txBody>
                    <a:bodyPr/>
                    <a:lstStyle/>
                    <a:p>
                      <a:r>
                        <a:rPr lang="en-US" dirty="0" smtClean="0"/>
                        <a:t>18.3</a:t>
                      </a:r>
                      <a:endParaRPr lang="en-US" dirty="0"/>
                    </a:p>
                  </a:txBody>
                  <a:tcPr/>
                </a:tc>
                <a:tc>
                  <a:txBody>
                    <a:bodyPr/>
                    <a:lstStyle/>
                    <a:p>
                      <a:r>
                        <a:rPr lang="en-US" dirty="0" smtClean="0"/>
                        <a:t>5.6</a:t>
                      </a:r>
                      <a:endParaRPr lang="en-US" dirty="0"/>
                    </a:p>
                  </a:txBody>
                  <a:tcPr/>
                </a:tc>
                <a:tc>
                  <a:txBody>
                    <a:bodyPr/>
                    <a:lstStyle/>
                    <a:p>
                      <a:r>
                        <a:rPr lang="en-US" dirty="0" smtClean="0"/>
                        <a:t>43.0</a:t>
                      </a:r>
                      <a:endParaRPr lang="en-US" dirty="0"/>
                    </a:p>
                  </a:txBody>
                  <a:tcPr/>
                </a:tc>
              </a:tr>
              <a:tr h="370840">
                <a:tc>
                  <a:txBody>
                    <a:bodyPr/>
                    <a:lstStyle/>
                    <a:p>
                      <a:r>
                        <a:rPr lang="en-US" dirty="0" smtClean="0"/>
                        <a:t>   Tech-prep</a:t>
                      </a:r>
                      <a:endParaRPr lang="en-US" dirty="0"/>
                    </a:p>
                  </a:txBody>
                  <a:tcPr/>
                </a:tc>
                <a:tc>
                  <a:txBody>
                    <a:bodyPr/>
                    <a:lstStyle/>
                    <a:p>
                      <a:r>
                        <a:rPr lang="en-US" dirty="0" smtClean="0"/>
                        <a:t>950</a:t>
                      </a:r>
                      <a:endParaRPr lang="en-US" dirty="0"/>
                    </a:p>
                  </a:txBody>
                  <a:tcPr/>
                </a:tc>
                <a:tc>
                  <a:txBody>
                    <a:bodyPr/>
                    <a:lstStyle/>
                    <a:p>
                      <a:r>
                        <a:rPr lang="en-US" dirty="0" smtClean="0"/>
                        <a:t>36.4</a:t>
                      </a:r>
                      <a:endParaRPr lang="en-US" dirty="0"/>
                    </a:p>
                  </a:txBody>
                  <a:tcPr/>
                </a:tc>
                <a:tc>
                  <a:txBody>
                    <a:bodyPr/>
                    <a:lstStyle/>
                    <a:p>
                      <a:r>
                        <a:rPr lang="en-US" dirty="0" smtClean="0"/>
                        <a:t>17.9</a:t>
                      </a:r>
                      <a:endParaRPr lang="en-US" dirty="0"/>
                    </a:p>
                  </a:txBody>
                  <a:tcPr/>
                </a:tc>
                <a:tc>
                  <a:txBody>
                    <a:bodyPr/>
                    <a:lstStyle/>
                    <a:p>
                      <a:r>
                        <a:rPr lang="en-US" dirty="0" smtClean="0"/>
                        <a:t>5.4</a:t>
                      </a:r>
                      <a:endParaRPr lang="en-US" dirty="0"/>
                    </a:p>
                  </a:txBody>
                  <a:tcPr/>
                </a:tc>
                <a:tc>
                  <a:txBody>
                    <a:bodyPr/>
                    <a:lstStyle/>
                    <a:p>
                      <a:r>
                        <a:rPr lang="en-US" dirty="0" smtClean="0"/>
                        <a:t>40.3</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707556706"/>
              </p:ext>
            </p:extLst>
          </p:nvPr>
        </p:nvGraphicFramePr>
        <p:xfrm>
          <a:off x="990600" y="2016761"/>
          <a:ext cx="6553202" cy="1793239"/>
        </p:xfrm>
        <a:graphic>
          <a:graphicData uri="http://schemas.openxmlformats.org/drawingml/2006/table">
            <a:tbl>
              <a:tblPr firstRow="1" bandRow="1">
                <a:tableStyleId>{5C22544A-7EE6-4342-B048-85BDC9FD1C3A}</a:tableStyleId>
              </a:tblPr>
              <a:tblGrid>
                <a:gridCol w="1600200"/>
                <a:gridCol w="685800"/>
                <a:gridCol w="1066800"/>
                <a:gridCol w="1219200"/>
                <a:gridCol w="1066800"/>
                <a:gridCol w="914402"/>
              </a:tblGrid>
              <a:tr h="685799">
                <a:tc>
                  <a:txBody>
                    <a:bodyPr/>
                    <a:lstStyle/>
                    <a:p>
                      <a:r>
                        <a:rPr lang="en-US" dirty="0" smtClean="0"/>
                        <a:t>Graduates by program</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a:r>
                      <a:r>
                        <a:rPr lang="en-US" baseline="0"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a:t>
                      </a:r>
                    </a:p>
                    <a:p>
                      <a:r>
                        <a:rPr lang="en-US" dirty="0" smtClean="0"/>
                        <a:t>found</a:t>
                      </a:r>
                      <a:endParaRPr lang="en-US" dirty="0"/>
                    </a:p>
                  </a:txBody>
                  <a:tcPr/>
                </a:tc>
              </a:tr>
              <a:tr h="370840">
                <a:tc>
                  <a:txBody>
                    <a:bodyPr/>
                    <a:lstStyle/>
                    <a:p>
                      <a:r>
                        <a:rPr lang="en-US" dirty="0" smtClean="0"/>
                        <a:t>  Academic</a:t>
                      </a:r>
                    </a:p>
                  </a:txBody>
                  <a:tcPr/>
                </a:tc>
                <a:tc>
                  <a:txBody>
                    <a:bodyPr/>
                    <a:lstStyle/>
                    <a:p>
                      <a:r>
                        <a:rPr lang="en-US" dirty="0" smtClean="0"/>
                        <a:t>207</a:t>
                      </a:r>
                      <a:endParaRPr lang="en-US" dirty="0"/>
                    </a:p>
                  </a:txBody>
                  <a:tcPr/>
                </a:tc>
                <a:tc>
                  <a:txBody>
                    <a:bodyPr/>
                    <a:lstStyle/>
                    <a:p>
                      <a:r>
                        <a:rPr lang="en-US" dirty="0" smtClean="0"/>
                        <a:t>14</a:t>
                      </a:r>
                      <a:endParaRPr lang="en-US" dirty="0"/>
                    </a:p>
                  </a:txBody>
                  <a:tcPr/>
                </a:tc>
                <a:tc>
                  <a:txBody>
                    <a:bodyPr/>
                    <a:lstStyle/>
                    <a:p>
                      <a:r>
                        <a:rPr lang="en-US" dirty="0" smtClean="0"/>
                        <a:t>8.2</a:t>
                      </a:r>
                      <a:endParaRPr lang="en-US" dirty="0"/>
                    </a:p>
                  </a:txBody>
                  <a:tcPr/>
                </a:tc>
                <a:tc>
                  <a:txBody>
                    <a:bodyPr/>
                    <a:lstStyle/>
                    <a:p>
                      <a:r>
                        <a:rPr lang="en-US" dirty="0" smtClean="0"/>
                        <a:t>34.3</a:t>
                      </a:r>
                      <a:endParaRPr lang="en-US" dirty="0"/>
                    </a:p>
                  </a:txBody>
                  <a:tcPr/>
                </a:tc>
                <a:tc>
                  <a:txBody>
                    <a:bodyPr/>
                    <a:lstStyle/>
                    <a:p>
                      <a:r>
                        <a:rPr lang="en-US" dirty="0" smtClean="0"/>
                        <a:t>43.5</a:t>
                      </a:r>
                      <a:endParaRPr lang="en-US" dirty="0"/>
                    </a:p>
                  </a:txBody>
                  <a:tcPr/>
                </a:tc>
              </a:tr>
              <a:tr h="370840">
                <a:tc>
                  <a:txBody>
                    <a:bodyPr/>
                    <a:lstStyle/>
                    <a:p>
                      <a:r>
                        <a:rPr lang="en-US" dirty="0" smtClean="0"/>
                        <a:t>  Technical</a:t>
                      </a:r>
                    </a:p>
                  </a:txBody>
                  <a:tcPr/>
                </a:tc>
                <a:tc>
                  <a:txBody>
                    <a:bodyPr/>
                    <a:lstStyle/>
                    <a:p>
                      <a:r>
                        <a:rPr lang="en-US" dirty="0" smtClean="0"/>
                        <a:t>65</a:t>
                      </a:r>
                      <a:endParaRPr lang="en-US" dirty="0"/>
                    </a:p>
                  </a:txBody>
                  <a:tcPr/>
                </a:tc>
                <a:tc>
                  <a:txBody>
                    <a:bodyPr/>
                    <a:lstStyle/>
                    <a:p>
                      <a:r>
                        <a:rPr lang="en-US" dirty="0" smtClean="0"/>
                        <a:t>10.8</a:t>
                      </a:r>
                      <a:endParaRPr lang="en-US" dirty="0"/>
                    </a:p>
                  </a:txBody>
                  <a:tcPr/>
                </a:tc>
                <a:tc>
                  <a:txBody>
                    <a:bodyPr/>
                    <a:lstStyle/>
                    <a:p>
                      <a:r>
                        <a:rPr lang="en-US" dirty="0" smtClean="0"/>
                        <a:t>18.5</a:t>
                      </a:r>
                      <a:endParaRPr lang="en-US" dirty="0"/>
                    </a:p>
                  </a:txBody>
                  <a:tcPr/>
                </a:tc>
                <a:tc>
                  <a:txBody>
                    <a:bodyPr/>
                    <a:lstStyle/>
                    <a:p>
                      <a:r>
                        <a:rPr lang="en-US" dirty="0" smtClean="0"/>
                        <a:t>7.7</a:t>
                      </a:r>
                      <a:endParaRPr lang="en-US" dirty="0"/>
                    </a:p>
                  </a:txBody>
                  <a:tcPr/>
                </a:tc>
                <a:tc>
                  <a:txBody>
                    <a:bodyPr/>
                    <a:lstStyle/>
                    <a:p>
                      <a:r>
                        <a:rPr lang="en-US" dirty="0" smtClean="0"/>
                        <a:t>63.1</a:t>
                      </a:r>
                      <a:endParaRPr lang="en-US" dirty="0"/>
                    </a:p>
                  </a:txBody>
                  <a:tcPr/>
                </a:tc>
              </a:tr>
              <a:tr h="325120">
                <a:tc>
                  <a:txBody>
                    <a:bodyPr/>
                    <a:lstStyle/>
                    <a:p>
                      <a:r>
                        <a:rPr lang="en-US" dirty="0" smtClean="0"/>
                        <a:t>  Tech-Prep</a:t>
                      </a:r>
                    </a:p>
                  </a:txBody>
                  <a:tcPr/>
                </a:tc>
                <a:tc>
                  <a:txBody>
                    <a:bodyPr/>
                    <a:lstStyle/>
                    <a:p>
                      <a:r>
                        <a:rPr lang="en-US" dirty="0" smtClean="0"/>
                        <a:t>84</a:t>
                      </a:r>
                      <a:endParaRPr lang="en-US" dirty="0"/>
                    </a:p>
                  </a:txBody>
                  <a:tcPr/>
                </a:tc>
                <a:tc>
                  <a:txBody>
                    <a:bodyPr/>
                    <a:lstStyle/>
                    <a:p>
                      <a:r>
                        <a:rPr lang="en-US" dirty="0" smtClean="0"/>
                        <a:t>16.7</a:t>
                      </a:r>
                      <a:endParaRPr lang="en-US" dirty="0"/>
                    </a:p>
                  </a:txBody>
                  <a:tcPr/>
                </a:tc>
                <a:tc>
                  <a:txBody>
                    <a:bodyPr/>
                    <a:lstStyle/>
                    <a:p>
                      <a:r>
                        <a:rPr lang="en-US" dirty="0" smtClean="0"/>
                        <a:t>4.8</a:t>
                      </a:r>
                      <a:endParaRPr lang="en-US" dirty="0"/>
                    </a:p>
                  </a:txBody>
                  <a:tcPr/>
                </a:tc>
                <a:tc>
                  <a:txBody>
                    <a:bodyPr/>
                    <a:lstStyle/>
                    <a:p>
                      <a:r>
                        <a:rPr lang="en-US" dirty="0" smtClean="0"/>
                        <a:t>8.3</a:t>
                      </a:r>
                      <a:endParaRPr lang="en-US" dirty="0"/>
                    </a:p>
                  </a:txBody>
                  <a:tcPr/>
                </a:tc>
                <a:tc>
                  <a:txBody>
                    <a:bodyPr/>
                    <a:lstStyle/>
                    <a:p>
                      <a:r>
                        <a:rPr lang="en-US" dirty="0" smtClean="0"/>
                        <a:t>70.2</a:t>
                      </a:r>
                      <a:endParaRPr lang="en-US" dirty="0"/>
                    </a:p>
                  </a:txBody>
                  <a:tcPr/>
                </a:tc>
              </a:tr>
            </a:tbl>
          </a:graphicData>
        </a:graphic>
      </p:graphicFrame>
      <p:sp>
        <p:nvSpPr>
          <p:cNvPr id="3" name="TextBox 2"/>
          <p:cNvSpPr txBox="1"/>
          <p:nvPr/>
        </p:nvSpPr>
        <p:spPr>
          <a:xfrm>
            <a:off x="7772400" y="2057400"/>
            <a:ext cx="762000" cy="381000"/>
          </a:xfrm>
          <a:prstGeom prst="rect">
            <a:avLst/>
          </a:prstGeom>
          <a:noFill/>
        </p:spPr>
        <p:txBody>
          <a:bodyPr wrap="square" rtlCol="0">
            <a:spAutoFit/>
          </a:bodyPr>
          <a:lstStyle/>
          <a:p>
            <a:r>
              <a:rPr lang="en-US" dirty="0" smtClean="0"/>
              <a:t>14</a:t>
            </a:r>
            <a:endParaRPr lang="en-US" dirty="0"/>
          </a:p>
        </p:txBody>
      </p:sp>
    </p:spTree>
    <p:extLst>
      <p:ext uri="{BB962C8B-B14F-4D97-AF65-F5344CB8AC3E}">
        <p14:creationId xmlns:p14="http://schemas.microsoft.com/office/powerpoint/2010/main" val="368484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Lone Star College Montgomery,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5413008"/>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Sam Houston</a:t>
                      </a:r>
                      <a:endParaRPr lang="en-US" dirty="0"/>
                    </a:p>
                  </a:txBody>
                  <a:tcPr/>
                </a:tc>
                <a:tc>
                  <a:txBody>
                    <a:bodyPr/>
                    <a:lstStyle/>
                    <a:p>
                      <a:r>
                        <a:rPr lang="en-US" dirty="0" smtClean="0"/>
                        <a:t>206</a:t>
                      </a:r>
                      <a:endParaRPr lang="en-US" dirty="0"/>
                    </a:p>
                  </a:txBody>
                  <a:tcPr/>
                </a:tc>
                <a:tc>
                  <a:txBody>
                    <a:bodyPr/>
                    <a:lstStyle/>
                    <a:p>
                      <a:r>
                        <a:rPr lang="en-US" dirty="0" smtClean="0"/>
                        <a:t>84</a:t>
                      </a:r>
                      <a:endParaRPr lang="en-US" dirty="0"/>
                    </a:p>
                  </a:txBody>
                  <a:tcPr/>
                </a:tc>
                <a:tc>
                  <a:txBody>
                    <a:bodyPr/>
                    <a:lstStyle/>
                    <a:p>
                      <a:r>
                        <a:rPr lang="en-US" dirty="0" smtClean="0"/>
                        <a:t>8</a:t>
                      </a:r>
                      <a:endParaRPr lang="en-US" dirty="0"/>
                    </a:p>
                  </a:txBody>
                  <a:tcPr/>
                </a:tc>
                <a:tc>
                  <a:txBody>
                    <a:bodyPr/>
                    <a:lstStyle/>
                    <a:p>
                      <a:r>
                        <a:rPr lang="en-US" dirty="0" smtClean="0"/>
                        <a:t>14</a:t>
                      </a:r>
                      <a:endParaRPr lang="en-US" dirty="0"/>
                    </a:p>
                  </a:txBody>
                  <a:tcPr/>
                </a:tc>
                <a:tc>
                  <a:txBody>
                    <a:bodyPr/>
                    <a:lstStyle/>
                    <a:p>
                      <a:r>
                        <a:rPr lang="en-US" dirty="0" smtClean="0"/>
                        <a:t>11</a:t>
                      </a:r>
                      <a:endParaRPr lang="en-US" dirty="0"/>
                    </a:p>
                  </a:txBody>
                  <a:tcPr/>
                </a:tc>
                <a:tc>
                  <a:txBody>
                    <a:bodyPr/>
                    <a:lstStyle/>
                    <a:p>
                      <a:r>
                        <a:rPr lang="en-US" dirty="0" smtClean="0"/>
                        <a:t>26</a:t>
                      </a:r>
                      <a:endParaRPr lang="en-US" dirty="0"/>
                    </a:p>
                  </a:txBody>
                  <a:tcPr/>
                </a:tc>
                <a:tc>
                  <a:txBody>
                    <a:bodyPr/>
                    <a:lstStyle/>
                    <a:p>
                      <a:r>
                        <a:rPr lang="en-US" dirty="0" smtClean="0"/>
                        <a:t>24</a:t>
                      </a:r>
                      <a:endParaRPr lang="en-US" dirty="0"/>
                    </a:p>
                  </a:txBody>
                  <a:tcPr/>
                </a:tc>
                <a:tc>
                  <a:txBody>
                    <a:bodyPr/>
                    <a:lstStyle/>
                    <a:p>
                      <a:r>
                        <a:rPr lang="en-US" dirty="0" smtClean="0"/>
                        <a:t>1</a:t>
                      </a:r>
                      <a:endParaRPr lang="en-US" dirty="0"/>
                    </a:p>
                  </a:txBody>
                  <a:tcPr/>
                </a:tc>
                <a:tc>
                  <a:txBody>
                    <a:bodyPr/>
                    <a:lstStyle/>
                    <a:p>
                      <a:r>
                        <a:rPr lang="en-US" dirty="0" smtClean="0"/>
                        <a:t>72</a:t>
                      </a:r>
                      <a:endParaRPr lang="en-US" dirty="0"/>
                    </a:p>
                  </a:txBody>
                  <a:tcPr/>
                </a:tc>
              </a:tr>
              <a:tr h="387507">
                <a:tc>
                  <a:txBody>
                    <a:bodyPr/>
                    <a:lstStyle/>
                    <a:p>
                      <a:r>
                        <a:rPr lang="en-US" dirty="0" smtClean="0"/>
                        <a:t>Texas A&amp;M</a:t>
                      </a:r>
                      <a:endParaRPr lang="en-US" dirty="0"/>
                    </a:p>
                  </a:txBody>
                  <a:tcPr/>
                </a:tc>
                <a:tc>
                  <a:txBody>
                    <a:bodyPr/>
                    <a:lstStyle/>
                    <a:p>
                      <a:r>
                        <a:rPr lang="en-US" dirty="0" smtClean="0"/>
                        <a:t>25</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6</a:t>
                      </a:r>
                      <a:endParaRPr lang="en-US" dirty="0"/>
                    </a:p>
                  </a:txBody>
                  <a:tcPr/>
                </a:tc>
                <a:tc>
                  <a:txBody>
                    <a:bodyPr/>
                    <a:lstStyle/>
                    <a:p>
                      <a:r>
                        <a:rPr lang="en-US" dirty="0" smtClean="0"/>
                        <a:t>6</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14</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24</a:t>
                      </a:r>
                      <a:endParaRPr lang="en-US" dirty="0"/>
                    </a:p>
                  </a:txBody>
                  <a:tcPr/>
                </a:tc>
                <a:tc>
                  <a:txBody>
                    <a:bodyPr/>
                    <a:lstStyle/>
                    <a:p>
                      <a:r>
                        <a:rPr lang="en-US" dirty="0" smtClean="0"/>
                        <a:t>11</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7</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81056932"/>
              </p:ext>
            </p:extLst>
          </p:nvPr>
        </p:nvGraphicFramePr>
        <p:xfrm>
          <a:off x="685800" y="1447800"/>
          <a:ext cx="7620000" cy="2026920"/>
        </p:xfrm>
        <a:graphic>
          <a:graphicData uri="http://schemas.openxmlformats.org/drawingml/2006/table">
            <a:tbl>
              <a:tblPr firstRow="1" bandRow="1">
                <a:tableStyleId>{5C22544A-7EE6-4342-B048-85BDC9FD1C3A}</a:tableStyleId>
              </a:tblPr>
              <a:tblGrid>
                <a:gridCol w="1981200"/>
                <a:gridCol w="685800"/>
                <a:gridCol w="533400"/>
                <a:gridCol w="533400"/>
                <a:gridCol w="660592"/>
                <a:gridCol w="634808"/>
                <a:gridCol w="609600"/>
                <a:gridCol w="609600"/>
                <a:gridCol w="609600"/>
                <a:gridCol w="762000"/>
              </a:tblGrid>
              <a:tr h="609600">
                <a:tc>
                  <a:txBody>
                    <a:bodyPr/>
                    <a:lstStyle/>
                    <a:p>
                      <a:r>
                        <a:rPr lang="en-US" dirty="0" smtClean="0"/>
                        <a:t>Developmental Education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 Sam Houston</a:t>
                      </a:r>
                    </a:p>
                  </a:txBody>
                  <a:tcPr/>
                </a:tc>
                <a:tc>
                  <a:txBody>
                    <a:bodyPr/>
                    <a:lstStyle/>
                    <a:p>
                      <a:r>
                        <a:rPr lang="en-US" dirty="0" smtClean="0"/>
                        <a:t>206</a:t>
                      </a:r>
                      <a:endParaRPr lang="en-US" dirty="0"/>
                    </a:p>
                  </a:txBody>
                  <a:tcPr/>
                </a:tc>
                <a:tc>
                  <a:txBody>
                    <a:bodyPr/>
                    <a:lstStyle/>
                    <a:p>
                      <a:r>
                        <a:rPr lang="en-US" dirty="0" smtClean="0"/>
                        <a:t>122</a:t>
                      </a:r>
                      <a:endParaRPr lang="en-US" dirty="0"/>
                    </a:p>
                  </a:txBody>
                  <a:tcPr/>
                </a:tc>
                <a:tc>
                  <a:txBody>
                    <a:bodyPr/>
                    <a:lstStyle/>
                    <a:p>
                      <a:r>
                        <a:rPr lang="en-US" dirty="0" smtClean="0"/>
                        <a:t>15</a:t>
                      </a:r>
                      <a:endParaRPr lang="en-US" dirty="0"/>
                    </a:p>
                  </a:txBody>
                  <a:tcPr/>
                </a:tc>
                <a:tc>
                  <a:txBody>
                    <a:bodyPr/>
                    <a:lstStyle/>
                    <a:p>
                      <a:r>
                        <a:rPr lang="en-US" dirty="0" smtClean="0"/>
                        <a:t>26</a:t>
                      </a:r>
                      <a:endParaRPr lang="en-US" dirty="0"/>
                    </a:p>
                  </a:txBody>
                  <a:tcPr/>
                </a:tc>
                <a:tc>
                  <a:txBody>
                    <a:bodyPr/>
                    <a:lstStyle/>
                    <a:p>
                      <a:r>
                        <a:rPr lang="en-US" dirty="0" smtClean="0"/>
                        <a:t>26</a:t>
                      </a:r>
                      <a:endParaRPr lang="en-US" dirty="0"/>
                    </a:p>
                  </a:txBody>
                  <a:tcPr/>
                </a:tc>
                <a:tc>
                  <a:txBody>
                    <a:bodyPr/>
                    <a:lstStyle/>
                    <a:p>
                      <a:r>
                        <a:rPr lang="en-US" dirty="0" smtClean="0"/>
                        <a:t>21</a:t>
                      </a:r>
                      <a:endParaRPr lang="en-US" dirty="0"/>
                    </a:p>
                  </a:txBody>
                  <a:tcPr/>
                </a:tc>
                <a:tc>
                  <a:txBody>
                    <a:bodyPr/>
                    <a:lstStyle/>
                    <a:p>
                      <a:r>
                        <a:rPr lang="en-US" dirty="0" smtClean="0"/>
                        <a:t>27</a:t>
                      </a:r>
                      <a:endParaRPr lang="en-US" dirty="0"/>
                    </a:p>
                  </a:txBody>
                  <a:tcPr/>
                </a:tc>
                <a:tc>
                  <a:txBody>
                    <a:bodyPr/>
                    <a:lstStyle/>
                    <a:p>
                      <a:r>
                        <a:rPr lang="en-US" dirty="0" smtClean="0"/>
                        <a:t>7</a:t>
                      </a:r>
                      <a:endParaRPr lang="en-US" dirty="0"/>
                    </a:p>
                  </a:txBody>
                  <a:tcPr/>
                </a:tc>
                <a:tc>
                  <a:txBody>
                    <a:bodyPr/>
                    <a:lstStyle/>
                    <a:p>
                      <a:r>
                        <a:rPr lang="en-US" dirty="0" smtClean="0"/>
                        <a:t>97</a:t>
                      </a:r>
                      <a:endParaRPr lang="en-US" dirty="0"/>
                    </a:p>
                  </a:txBody>
                  <a:tcPr/>
                </a:tc>
              </a:tr>
              <a:tr h="370840">
                <a:tc>
                  <a:txBody>
                    <a:bodyPr/>
                    <a:lstStyle/>
                    <a:p>
                      <a:r>
                        <a:rPr lang="en-US" dirty="0" smtClean="0"/>
                        <a:t> Texas A&amp;M  </a:t>
                      </a:r>
                    </a:p>
                  </a:txBody>
                  <a:tcPr/>
                </a:tc>
                <a:tc>
                  <a:txBody>
                    <a:bodyPr/>
                    <a:lstStyle/>
                    <a:p>
                      <a:r>
                        <a:rPr lang="en-US" dirty="0" smtClean="0"/>
                        <a:t>25</a:t>
                      </a:r>
                      <a:endParaRPr lang="en-US" dirty="0"/>
                    </a:p>
                  </a:txBody>
                  <a:tcPr/>
                </a:tc>
                <a:tc>
                  <a:txBody>
                    <a:bodyPr/>
                    <a:lstStyle/>
                    <a:p>
                      <a:r>
                        <a:rPr lang="en-US" dirty="0" smtClean="0"/>
                        <a:t>11</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9</a:t>
                      </a:r>
                      <a:endParaRPr lang="en-US" dirty="0"/>
                    </a:p>
                  </a:txBody>
                  <a:tcPr/>
                </a:tc>
              </a:tr>
              <a:tr h="370840">
                <a:tc>
                  <a:txBody>
                    <a:bodyPr/>
                    <a:lstStyle/>
                    <a:p>
                      <a:r>
                        <a:rPr lang="en-US" dirty="0" smtClean="0"/>
                        <a:t> Other public 4-yr  </a:t>
                      </a:r>
                    </a:p>
                  </a:txBody>
                  <a:tcPr/>
                </a:tc>
                <a:tc>
                  <a:txBody>
                    <a:bodyPr/>
                    <a:lstStyle/>
                    <a:p>
                      <a:r>
                        <a:rPr lang="en-US" dirty="0" smtClean="0"/>
                        <a:t>24</a:t>
                      </a:r>
                      <a:endParaRPr lang="en-US" dirty="0"/>
                    </a:p>
                  </a:txBody>
                  <a:tcPr/>
                </a:tc>
                <a:tc>
                  <a:txBody>
                    <a:bodyPr/>
                    <a:lstStyle/>
                    <a:p>
                      <a:r>
                        <a:rPr lang="en-US" dirty="0" smtClean="0"/>
                        <a:t>13</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8</a:t>
                      </a:r>
                      <a:endParaRPr lang="en-US" dirty="0"/>
                    </a:p>
                  </a:txBody>
                  <a:tcPr/>
                </a:tc>
              </a:tr>
            </a:tbl>
          </a:graphicData>
        </a:graphic>
      </p:graphicFrame>
      <p:sp>
        <p:nvSpPr>
          <p:cNvPr id="3" name="TextBox 2"/>
          <p:cNvSpPr txBox="1"/>
          <p:nvPr/>
        </p:nvSpPr>
        <p:spPr>
          <a:xfrm>
            <a:off x="304800" y="457200"/>
            <a:ext cx="304800" cy="646331"/>
          </a:xfrm>
          <a:prstGeom prst="rect">
            <a:avLst/>
          </a:prstGeom>
          <a:noFill/>
        </p:spPr>
        <p:txBody>
          <a:bodyPr wrap="square" rtlCol="0">
            <a:spAutoFit/>
          </a:bodyPr>
          <a:lstStyle/>
          <a:p>
            <a:r>
              <a:rPr lang="en-US" dirty="0" smtClean="0"/>
              <a:t>15</a:t>
            </a:r>
            <a:endParaRPr lang="en-US" dirty="0"/>
          </a:p>
        </p:txBody>
      </p:sp>
    </p:spTree>
    <p:extLst>
      <p:ext uri="{BB962C8B-B14F-4D97-AF65-F5344CB8AC3E}">
        <p14:creationId xmlns:p14="http://schemas.microsoft.com/office/powerpoint/2010/main" val="383998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Student Body:</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003415910"/>
              </p:ext>
            </p:extLst>
          </p:nvPr>
        </p:nvGraphicFramePr>
        <p:xfrm>
          <a:off x="1447800" y="2286000"/>
          <a:ext cx="4064000" cy="3500120"/>
        </p:xfrm>
        <a:graphic>
          <a:graphicData uri="http://schemas.openxmlformats.org/drawingml/2006/table">
            <a:tbl>
              <a:tblPr firstRow="1" bandRow="1">
                <a:tableStyleId>{5C22544A-7EE6-4342-B048-85BDC9FD1C3A}</a:tableStyleId>
              </a:tblPr>
              <a:tblGrid>
                <a:gridCol w="2895600"/>
                <a:gridCol w="1168400"/>
              </a:tblGrid>
              <a:tr h="533400">
                <a:tc>
                  <a:txBody>
                    <a:bodyPr/>
                    <a:lstStyle/>
                    <a:p>
                      <a:r>
                        <a:rPr lang="en-US" dirty="0" smtClean="0"/>
                        <a:t>Student Group</a:t>
                      </a:r>
                      <a:endParaRPr lang="en-US" dirty="0"/>
                    </a:p>
                  </a:txBody>
                  <a:tcPr/>
                </a:tc>
                <a:tc>
                  <a:txBody>
                    <a:bodyPr/>
                    <a:lstStyle/>
                    <a:p>
                      <a:r>
                        <a:rPr lang="en-US" dirty="0" smtClean="0"/>
                        <a:t>Number</a:t>
                      </a:r>
                      <a:endParaRPr lang="en-US" dirty="0"/>
                    </a:p>
                  </a:txBody>
                  <a:tcPr/>
                </a:tc>
              </a:tr>
              <a:tr h="370840">
                <a:tc>
                  <a:txBody>
                    <a:bodyPr/>
                    <a:lstStyle/>
                    <a:p>
                      <a:r>
                        <a:rPr lang="en-US" dirty="0" smtClean="0"/>
                        <a:t>TOTAL</a:t>
                      </a:r>
                      <a:endParaRPr lang="en-US" dirty="0"/>
                    </a:p>
                  </a:txBody>
                  <a:tcPr/>
                </a:tc>
                <a:tc>
                  <a:txBody>
                    <a:bodyPr/>
                    <a:lstStyle/>
                    <a:p>
                      <a:r>
                        <a:rPr lang="en-US" dirty="0" smtClean="0"/>
                        <a:t>1,609</a:t>
                      </a:r>
                      <a:endParaRPr lang="en-US" dirty="0"/>
                    </a:p>
                  </a:txBody>
                  <a:tcPr/>
                </a:tc>
              </a:tr>
              <a:tr h="370840">
                <a:tc>
                  <a:txBody>
                    <a:bodyPr/>
                    <a:lstStyle/>
                    <a:p>
                      <a:r>
                        <a:rPr lang="en-US" dirty="0" smtClean="0"/>
                        <a:t>Grade 9</a:t>
                      </a:r>
                      <a:endParaRPr lang="en-US" dirty="0"/>
                    </a:p>
                  </a:txBody>
                  <a:tcPr/>
                </a:tc>
                <a:tc>
                  <a:txBody>
                    <a:bodyPr/>
                    <a:lstStyle/>
                    <a:p>
                      <a:r>
                        <a:rPr lang="en-US" dirty="0" smtClean="0"/>
                        <a:t>   404</a:t>
                      </a:r>
                      <a:endParaRPr lang="en-US" dirty="0"/>
                    </a:p>
                  </a:txBody>
                  <a:tcPr/>
                </a:tc>
              </a:tr>
              <a:tr h="370840">
                <a:tc>
                  <a:txBody>
                    <a:bodyPr/>
                    <a:lstStyle/>
                    <a:p>
                      <a:r>
                        <a:rPr lang="en-US" dirty="0" smtClean="0"/>
                        <a:t>Grade 10</a:t>
                      </a:r>
                      <a:endParaRPr lang="en-US" dirty="0"/>
                    </a:p>
                  </a:txBody>
                  <a:tcPr/>
                </a:tc>
                <a:tc>
                  <a:txBody>
                    <a:bodyPr/>
                    <a:lstStyle/>
                    <a:p>
                      <a:r>
                        <a:rPr lang="en-US" dirty="0" smtClean="0"/>
                        <a:t>   450</a:t>
                      </a:r>
                      <a:endParaRPr lang="en-US" dirty="0"/>
                    </a:p>
                  </a:txBody>
                  <a:tcPr/>
                </a:tc>
              </a:tr>
              <a:tr h="370840">
                <a:tc>
                  <a:txBody>
                    <a:bodyPr/>
                    <a:lstStyle/>
                    <a:p>
                      <a:r>
                        <a:rPr lang="en-US" dirty="0" smtClean="0"/>
                        <a:t>Grade 11</a:t>
                      </a:r>
                      <a:endParaRPr lang="en-US" dirty="0"/>
                    </a:p>
                  </a:txBody>
                  <a:tcPr/>
                </a:tc>
                <a:tc>
                  <a:txBody>
                    <a:bodyPr/>
                    <a:lstStyle/>
                    <a:p>
                      <a:r>
                        <a:rPr lang="en-US" dirty="0" smtClean="0"/>
                        <a:t>   399</a:t>
                      </a:r>
                      <a:endParaRPr lang="en-US" dirty="0"/>
                    </a:p>
                  </a:txBody>
                  <a:tcPr/>
                </a:tc>
              </a:tr>
              <a:tr h="370840">
                <a:tc>
                  <a:txBody>
                    <a:bodyPr/>
                    <a:lstStyle/>
                    <a:p>
                      <a:r>
                        <a:rPr lang="en-US" dirty="0" smtClean="0"/>
                        <a:t>Grade 12</a:t>
                      </a:r>
                      <a:endParaRPr lang="en-US" dirty="0"/>
                    </a:p>
                  </a:txBody>
                  <a:tcPr/>
                </a:tc>
                <a:tc>
                  <a:txBody>
                    <a:bodyPr/>
                    <a:lstStyle/>
                    <a:p>
                      <a:r>
                        <a:rPr lang="en-US" dirty="0" smtClean="0"/>
                        <a:t>   356</a:t>
                      </a:r>
                      <a:endParaRPr lang="en-US" dirty="0"/>
                    </a:p>
                  </a:txBody>
                  <a:tcPr/>
                </a:tc>
              </a:tr>
              <a:tr h="370840">
                <a:tc>
                  <a:txBody>
                    <a:bodyPr/>
                    <a:lstStyle/>
                    <a:p>
                      <a:r>
                        <a:rPr lang="en-US" dirty="0" smtClean="0"/>
                        <a:t>Graduating class (2010)</a:t>
                      </a:r>
                      <a:endParaRPr lang="en-US" dirty="0"/>
                    </a:p>
                  </a:txBody>
                  <a:tcPr/>
                </a:tc>
                <a:tc>
                  <a:txBody>
                    <a:bodyPr/>
                    <a:lstStyle/>
                    <a:p>
                      <a:r>
                        <a:rPr lang="en-US" dirty="0" smtClean="0"/>
                        <a:t>   361</a:t>
                      </a:r>
                      <a:endParaRPr lang="en-US" dirty="0"/>
                    </a:p>
                  </a:txBody>
                  <a:tcPr/>
                </a:tc>
              </a:tr>
              <a:tr h="370840">
                <a:tc>
                  <a:txBody>
                    <a:bodyPr/>
                    <a:lstStyle/>
                    <a:p>
                      <a:r>
                        <a:rPr lang="en-US" dirty="0" smtClean="0"/>
                        <a:t>% Minimum curriculum</a:t>
                      </a:r>
                      <a:endParaRPr lang="en-US" dirty="0"/>
                    </a:p>
                  </a:txBody>
                  <a:tcPr/>
                </a:tc>
                <a:tc>
                  <a:txBody>
                    <a:bodyPr/>
                    <a:lstStyle/>
                    <a:p>
                      <a:r>
                        <a:rPr lang="en-US" dirty="0" smtClean="0"/>
                        <a:t>  9.4</a:t>
                      </a:r>
                      <a:endParaRPr lang="en-US" dirty="0"/>
                    </a:p>
                  </a:txBody>
                  <a:tcPr/>
                </a:tc>
              </a:tr>
              <a:tr h="370840">
                <a:tc>
                  <a:txBody>
                    <a:bodyPr/>
                    <a:lstStyle/>
                    <a:p>
                      <a:r>
                        <a:rPr lang="en-US" dirty="0" smtClean="0"/>
                        <a:t>% Recommended curriculum</a:t>
                      </a:r>
                      <a:endParaRPr lang="en-US" dirty="0"/>
                    </a:p>
                  </a:txBody>
                  <a:tcPr/>
                </a:tc>
                <a:tc>
                  <a:txBody>
                    <a:bodyPr/>
                    <a:lstStyle/>
                    <a:p>
                      <a:r>
                        <a:rPr lang="en-US" dirty="0" smtClean="0"/>
                        <a:t>90.6</a:t>
                      </a:r>
                      <a:endParaRPr lang="en-US" dirty="0"/>
                    </a:p>
                  </a:txBody>
                  <a:tcPr/>
                </a:tc>
              </a:tr>
            </a:tbl>
          </a:graphicData>
        </a:graphic>
      </p:graphicFrame>
      <p:sp>
        <p:nvSpPr>
          <p:cNvPr id="7" name="TextBox 6"/>
          <p:cNvSpPr txBox="1"/>
          <p:nvPr/>
        </p:nvSpPr>
        <p:spPr>
          <a:xfrm>
            <a:off x="5943600" y="4724400"/>
            <a:ext cx="2362200" cy="923330"/>
          </a:xfrm>
          <a:prstGeom prst="rect">
            <a:avLst/>
          </a:prstGeom>
          <a:noFill/>
        </p:spPr>
        <p:txBody>
          <a:bodyPr wrap="square" rtlCol="0">
            <a:spAutoFit/>
          </a:bodyPr>
          <a:lstStyle/>
          <a:p>
            <a:r>
              <a:rPr lang="en-US" dirty="0" smtClean="0"/>
              <a:t>*State Comparison:</a:t>
            </a:r>
          </a:p>
          <a:p>
            <a:r>
              <a:rPr lang="en-US" dirty="0" smtClean="0"/>
              <a:t>Minimum   17.3%</a:t>
            </a:r>
          </a:p>
          <a:p>
            <a:r>
              <a:rPr lang="en-US" dirty="0" smtClean="0"/>
              <a:t>Recommended   87.2%</a:t>
            </a:r>
            <a:endParaRPr lang="en-US" dirty="0"/>
          </a:p>
        </p:txBody>
      </p:sp>
    </p:spTree>
    <p:extLst>
      <p:ext uri="{BB962C8B-B14F-4D97-AF65-F5344CB8AC3E}">
        <p14:creationId xmlns:p14="http://schemas.microsoft.com/office/powerpoint/2010/main" val="7214644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Lone Star College Tomball,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689515"/>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Sam Houston</a:t>
                      </a:r>
                      <a:endParaRPr lang="en-US" dirty="0"/>
                    </a:p>
                  </a:txBody>
                  <a:tcPr/>
                </a:tc>
                <a:tc>
                  <a:txBody>
                    <a:bodyPr/>
                    <a:lstStyle/>
                    <a:p>
                      <a:r>
                        <a:rPr lang="en-US" dirty="0" smtClean="0"/>
                        <a:t>108</a:t>
                      </a:r>
                      <a:endParaRPr lang="en-US" dirty="0"/>
                    </a:p>
                  </a:txBody>
                  <a:tcPr/>
                </a:tc>
                <a:tc>
                  <a:txBody>
                    <a:bodyPr/>
                    <a:lstStyle/>
                    <a:p>
                      <a:r>
                        <a:rPr lang="en-US" dirty="0" smtClean="0"/>
                        <a:t>45</a:t>
                      </a:r>
                      <a:endParaRPr lang="en-US" dirty="0"/>
                    </a:p>
                  </a:txBody>
                  <a:tcPr/>
                </a:tc>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t>9</a:t>
                      </a:r>
                      <a:endParaRPr lang="en-US" dirty="0"/>
                    </a:p>
                  </a:txBody>
                  <a:tcPr/>
                </a:tc>
                <a:tc>
                  <a:txBody>
                    <a:bodyPr/>
                    <a:lstStyle/>
                    <a:p>
                      <a:r>
                        <a:rPr lang="en-US" dirty="0" smtClean="0"/>
                        <a:t>11</a:t>
                      </a:r>
                      <a:endParaRPr lang="en-US" dirty="0"/>
                    </a:p>
                  </a:txBody>
                  <a:tcPr/>
                </a:tc>
                <a:tc>
                  <a:txBody>
                    <a:bodyPr/>
                    <a:lstStyle/>
                    <a:p>
                      <a:r>
                        <a:rPr lang="en-US" dirty="0" smtClean="0"/>
                        <a:t>13</a:t>
                      </a:r>
                      <a:endParaRPr lang="en-US" dirty="0"/>
                    </a:p>
                  </a:txBody>
                  <a:tcPr/>
                </a:tc>
                <a:tc>
                  <a:txBody>
                    <a:bodyPr/>
                    <a:lstStyle/>
                    <a:p>
                      <a:r>
                        <a:rPr lang="en-US" dirty="0" smtClean="0"/>
                        <a:t>1</a:t>
                      </a:r>
                      <a:endParaRPr lang="en-US" dirty="0"/>
                    </a:p>
                  </a:txBody>
                  <a:tcPr/>
                </a:tc>
                <a:tc>
                  <a:txBody>
                    <a:bodyPr/>
                    <a:lstStyle/>
                    <a:p>
                      <a:r>
                        <a:rPr lang="en-US" dirty="0" smtClean="0"/>
                        <a:t>39</a:t>
                      </a:r>
                      <a:endParaRPr lang="en-US" dirty="0"/>
                    </a:p>
                  </a:txBody>
                  <a:tcPr/>
                </a:tc>
              </a:tr>
              <a:tr h="387507">
                <a:tc>
                  <a:txBody>
                    <a:bodyPr/>
                    <a:lstStyle/>
                    <a:p>
                      <a:r>
                        <a:rPr lang="en-US" dirty="0" smtClean="0"/>
                        <a:t>Texas A&amp;M</a:t>
                      </a:r>
                      <a:endParaRPr lang="en-US" dirty="0"/>
                    </a:p>
                  </a:txBody>
                  <a:tcPr/>
                </a:tc>
                <a:tc>
                  <a:txBody>
                    <a:bodyPr/>
                    <a:lstStyle/>
                    <a:p>
                      <a:r>
                        <a:rPr lang="en-US" dirty="0" smtClean="0"/>
                        <a:t>15</a:t>
                      </a:r>
                      <a:endParaRPr lang="en-US" dirty="0"/>
                    </a:p>
                  </a:txBody>
                  <a:tcPr/>
                </a:tc>
                <a:tc>
                  <a:txBody>
                    <a:bodyPr/>
                    <a:lstStyle/>
                    <a:p>
                      <a:r>
                        <a:rPr lang="en-US" dirty="0" smtClean="0"/>
                        <a:t>11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10</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24</a:t>
                      </a:r>
                      <a:endParaRPr lang="en-US" dirty="0"/>
                    </a:p>
                  </a:txBody>
                  <a:tcPr/>
                </a:tc>
                <a:tc>
                  <a:txBody>
                    <a:bodyPr/>
                    <a:lstStyle/>
                    <a:p>
                      <a:r>
                        <a:rPr lang="en-US" dirty="0" smtClean="0"/>
                        <a:t>13</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9</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09984947"/>
              </p:ext>
            </p:extLst>
          </p:nvPr>
        </p:nvGraphicFramePr>
        <p:xfrm>
          <a:off x="685800" y="1447800"/>
          <a:ext cx="7620000" cy="2026920"/>
        </p:xfrm>
        <a:graphic>
          <a:graphicData uri="http://schemas.openxmlformats.org/drawingml/2006/table">
            <a:tbl>
              <a:tblPr firstRow="1" bandRow="1">
                <a:tableStyleId>{5C22544A-7EE6-4342-B048-85BDC9FD1C3A}</a:tableStyleId>
              </a:tblPr>
              <a:tblGrid>
                <a:gridCol w="1981200"/>
                <a:gridCol w="685800"/>
                <a:gridCol w="533400"/>
                <a:gridCol w="533400"/>
                <a:gridCol w="660592"/>
                <a:gridCol w="634808"/>
                <a:gridCol w="609600"/>
                <a:gridCol w="609600"/>
                <a:gridCol w="609600"/>
                <a:gridCol w="762000"/>
              </a:tblGrid>
              <a:tr h="609600">
                <a:tc>
                  <a:txBody>
                    <a:bodyPr/>
                    <a:lstStyle/>
                    <a:p>
                      <a:r>
                        <a:rPr lang="en-US" dirty="0" smtClean="0"/>
                        <a:t>Developmental Education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 Sam Houston</a:t>
                      </a:r>
                    </a:p>
                  </a:txBody>
                  <a:tcPr/>
                </a:tc>
                <a:tc>
                  <a:txBody>
                    <a:bodyPr/>
                    <a:lstStyle/>
                    <a:p>
                      <a:r>
                        <a:rPr lang="en-US" dirty="0" smtClean="0"/>
                        <a:t>108</a:t>
                      </a:r>
                      <a:endParaRPr lang="en-US" dirty="0"/>
                    </a:p>
                  </a:txBody>
                  <a:tcPr/>
                </a:tc>
                <a:tc>
                  <a:txBody>
                    <a:bodyPr/>
                    <a:lstStyle/>
                    <a:p>
                      <a:r>
                        <a:rPr lang="en-US" dirty="0" smtClean="0"/>
                        <a:t>63</a:t>
                      </a:r>
                      <a:endParaRPr lang="en-US" dirty="0"/>
                    </a:p>
                  </a:txBody>
                  <a:tcPr/>
                </a:tc>
                <a:tc>
                  <a:txBody>
                    <a:bodyPr/>
                    <a:lstStyle/>
                    <a:p>
                      <a:r>
                        <a:rPr lang="en-US" dirty="0" smtClean="0"/>
                        <a:t>9</a:t>
                      </a:r>
                      <a:endParaRPr lang="en-US" dirty="0"/>
                    </a:p>
                  </a:txBody>
                  <a:tcPr/>
                </a:tc>
                <a:tc>
                  <a:txBody>
                    <a:bodyPr/>
                    <a:lstStyle/>
                    <a:p>
                      <a:r>
                        <a:rPr lang="en-US" dirty="0" smtClean="0"/>
                        <a:t>8</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13</a:t>
                      </a:r>
                      <a:endParaRPr lang="en-US" dirty="0"/>
                    </a:p>
                  </a:txBody>
                  <a:tcPr/>
                </a:tc>
                <a:tc>
                  <a:txBody>
                    <a:bodyPr/>
                    <a:lstStyle/>
                    <a:p>
                      <a:r>
                        <a:rPr lang="en-US" dirty="0" smtClean="0"/>
                        <a:t>0</a:t>
                      </a:r>
                      <a:endParaRPr lang="en-US" dirty="0"/>
                    </a:p>
                  </a:txBody>
                  <a:tcPr/>
                </a:tc>
                <a:tc>
                  <a:txBody>
                    <a:bodyPr/>
                    <a:lstStyle/>
                    <a:p>
                      <a:r>
                        <a:rPr lang="en-US" dirty="0" smtClean="0"/>
                        <a:t>55</a:t>
                      </a:r>
                      <a:endParaRPr lang="en-US" dirty="0"/>
                    </a:p>
                  </a:txBody>
                  <a:tcPr/>
                </a:tc>
              </a:tr>
              <a:tr h="370840">
                <a:tc>
                  <a:txBody>
                    <a:bodyPr/>
                    <a:lstStyle/>
                    <a:p>
                      <a:r>
                        <a:rPr lang="en-US" dirty="0" smtClean="0"/>
                        <a:t> Texas A&amp;M  </a:t>
                      </a:r>
                    </a:p>
                  </a:txBody>
                  <a:tcPr/>
                </a:tc>
                <a:tc>
                  <a:txBody>
                    <a:bodyPr/>
                    <a:lstStyle/>
                    <a:p>
                      <a:r>
                        <a:rPr lang="en-US" dirty="0" smtClean="0"/>
                        <a:t>15</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370840">
                <a:tc>
                  <a:txBody>
                    <a:bodyPr/>
                    <a:lstStyle/>
                    <a:p>
                      <a:r>
                        <a:rPr lang="en-US" dirty="0" smtClean="0"/>
                        <a:t> Other public 4-yr  </a:t>
                      </a:r>
                    </a:p>
                  </a:txBody>
                  <a:tcPr/>
                </a:tc>
                <a:tc>
                  <a:txBody>
                    <a:bodyPr/>
                    <a:lstStyle/>
                    <a:p>
                      <a:r>
                        <a:rPr lang="en-US" dirty="0" smtClean="0"/>
                        <a:t>24</a:t>
                      </a:r>
                      <a:endParaRPr lang="en-US" dirty="0"/>
                    </a:p>
                  </a:txBody>
                  <a:tcPr/>
                </a:tc>
                <a:tc>
                  <a:txBody>
                    <a:bodyPr/>
                    <a:lstStyle/>
                    <a:p>
                      <a:r>
                        <a:rPr lang="en-US" dirty="0" smtClean="0"/>
                        <a:t>11</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9</a:t>
                      </a:r>
                      <a:endParaRPr lang="en-US" dirty="0"/>
                    </a:p>
                  </a:txBody>
                  <a:tcPr/>
                </a:tc>
              </a:tr>
            </a:tbl>
          </a:graphicData>
        </a:graphic>
      </p:graphicFrame>
      <p:sp>
        <p:nvSpPr>
          <p:cNvPr id="3" name="TextBox 2"/>
          <p:cNvSpPr txBox="1"/>
          <p:nvPr/>
        </p:nvSpPr>
        <p:spPr>
          <a:xfrm>
            <a:off x="304800" y="457200"/>
            <a:ext cx="304800" cy="646331"/>
          </a:xfrm>
          <a:prstGeom prst="rect">
            <a:avLst/>
          </a:prstGeom>
          <a:noFill/>
        </p:spPr>
        <p:txBody>
          <a:bodyPr wrap="square" rtlCol="0">
            <a:spAutoFit/>
          </a:bodyPr>
          <a:lstStyle/>
          <a:p>
            <a:r>
              <a:rPr lang="en-US" dirty="0" smtClean="0"/>
              <a:t>15</a:t>
            </a:r>
            <a:endParaRPr lang="en-US" dirty="0"/>
          </a:p>
        </p:txBody>
      </p:sp>
    </p:spTree>
    <p:extLst>
      <p:ext uri="{BB962C8B-B14F-4D97-AF65-F5344CB8AC3E}">
        <p14:creationId xmlns:p14="http://schemas.microsoft.com/office/powerpoint/2010/main" val="3679926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Lone Star College Montgomery, 2011</a:t>
            </a:r>
            <a:r>
              <a:rPr lang="en-US" sz="3100" dirty="0"/>
              <a:t/>
            </a:r>
            <a:br>
              <a:rPr lang="en-US" sz="3100" dirty="0"/>
            </a:br>
            <a:r>
              <a:rPr lang="en-US" sz="2200" b="1" dirty="0" smtClean="0"/>
              <a:t>Academic or Technical Associate Degrees,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4814893"/>
              </p:ext>
            </p:extLst>
          </p:nvPr>
        </p:nvGraphicFramePr>
        <p:xfrm>
          <a:off x="685801" y="3657599"/>
          <a:ext cx="7772399" cy="2108771"/>
        </p:xfrm>
        <a:graphic>
          <a:graphicData uri="http://schemas.openxmlformats.org/drawingml/2006/table">
            <a:tbl>
              <a:tblPr firstRow="1" bandRow="1">
                <a:tableStyleId>{5C22544A-7EE6-4342-B048-85BDC9FD1C3A}</a:tableStyleId>
              </a:tblPr>
              <a:tblGrid>
                <a:gridCol w="2133599"/>
                <a:gridCol w="685800"/>
                <a:gridCol w="457200"/>
                <a:gridCol w="859173"/>
                <a:gridCol w="570451"/>
                <a:gridCol w="570451"/>
                <a:gridCol w="641758"/>
                <a:gridCol w="499145"/>
                <a:gridCol w="570451"/>
                <a:gridCol w="784371"/>
              </a:tblGrid>
              <a:tr h="863030">
                <a:tc>
                  <a:txBody>
                    <a:bodyPr/>
                    <a:lstStyle/>
                    <a:p>
                      <a:r>
                        <a:rPr lang="en-US" baseline="0" dirty="0" smtClean="0"/>
                        <a:t>Technical Associate Degree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Sam Houston State</a:t>
                      </a:r>
                      <a:endParaRPr lang="en-US" dirty="0"/>
                    </a:p>
                  </a:txBody>
                  <a:tcPr/>
                </a:tc>
                <a:tc>
                  <a:txBody>
                    <a:bodyPr/>
                    <a:lstStyle/>
                    <a:p>
                      <a:r>
                        <a:rPr lang="en-US" dirty="0" smtClean="0"/>
                        <a:t>11</a:t>
                      </a:r>
                      <a:endParaRPr lang="en-US" dirty="0"/>
                    </a:p>
                  </a:txBody>
                  <a:tcPr/>
                </a:tc>
                <a:tc>
                  <a:txBody>
                    <a:bodyPr/>
                    <a:lstStyle/>
                    <a:p>
                      <a:r>
                        <a:rPr lang="en-US" dirty="0" smtClean="0"/>
                        <a:t>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87507">
                <a:tc>
                  <a:txBody>
                    <a:bodyPr/>
                    <a:lstStyle/>
                    <a:p>
                      <a:r>
                        <a:rPr lang="en-US" dirty="0" smtClean="0"/>
                        <a:t>Texas A&amp;M</a:t>
                      </a:r>
                      <a:endParaRPr lang="en-US" dirty="0"/>
                    </a:p>
                  </a:txBody>
                  <a:tcPr/>
                </a:tc>
                <a:tc>
                  <a:txBody>
                    <a:bodyPr/>
                    <a:lstStyle/>
                    <a:p>
                      <a:r>
                        <a:rPr lang="en-US" dirty="0" smtClean="0"/>
                        <a:t>35</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13</a:t>
                      </a:r>
                      <a:endParaRPr lang="en-US" dirty="0"/>
                    </a:p>
                  </a:txBody>
                  <a:tcPr/>
                </a:tc>
                <a:tc>
                  <a:txBody>
                    <a:bodyPr/>
                    <a:lstStyle/>
                    <a:p>
                      <a:r>
                        <a:rPr lang="en-US" dirty="0" smtClean="0"/>
                        <a:t>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813570654"/>
              </p:ext>
            </p:extLst>
          </p:nvPr>
        </p:nvGraphicFramePr>
        <p:xfrm>
          <a:off x="685800" y="1407160"/>
          <a:ext cx="7696201" cy="2021840"/>
        </p:xfrm>
        <a:graphic>
          <a:graphicData uri="http://schemas.openxmlformats.org/drawingml/2006/table">
            <a:tbl>
              <a:tblPr firstRow="1" bandRow="1">
                <a:tableStyleId>{5C22544A-7EE6-4342-B048-85BDC9FD1C3A}</a:tableStyleId>
              </a:tblPr>
              <a:tblGrid>
                <a:gridCol w="2133600"/>
                <a:gridCol w="671557"/>
                <a:gridCol w="431563"/>
                <a:gridCol w="575417"/>
                <a:gridCol w="647344"/>
                <a:gridCol w="575417"/>
                <a:gridCol w="647344"/>
                <a:gridCol w="575417"/>
                <a:gridCol w="575417"/>
                <a:gridCol w="863125"/>
              </a:tblGrid>
              <a:tr h="609600">
                <a:tc>
                  <a:txBody>
                    <a:bodyPr/>
                    <a:lstStyle/>
                    <a:p>
                      <a:r>
                        <a:rPr lang="en-US" dirty="0" smtClean="0"/>
                        <a:t>Associate of Arts Degree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 Sam Houston State</a:t>
                      </a:r>
                    </a:p>
                  </a:txBody>
                  <a:tcPr/>
                </a:tc>
                <a:tc>
                  <a:txBody>
                    <a:bodyPr/>
                    <a:lstStyle/>
                    <a:p>
                      <a:r>
                        <a:rPr lang="en-US" dirty="0" smtClean="0"/>
                        <a:t>11</a:t>
                      </a:r>
                      <a:endParaRPr lang="en-US" dirty="0"/>
                    </a:p>
                  </a:txBody>
                  <a:tcPr/>
                </a:tc>
                <a:tc>
                  <a:txBody>
                    <a:bodyPr/>
                    <a:lstStyle/>
                    <a:p>
                      <a:r>
                        <a:rPr lang="en-US" dirty="0" smtClean="0"/>
                        <a:t>7</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5</a:t>
                      </a:r>
                      <a:endParaRPr lang="en-US" dirty="0"/>
                    </a:p>
                  </a:txBody>
                  <a:tcPr/>
                </a:tc>
              </a:tr>
              <a:tr h="370840">
                <a:tc>
                  <a:txBody>
                    <a:bodyPr/>
                    <a:lstStyle/>
                    <a:p>
                      <a:r>
                        <a:rPr lang="en-US" dirty="0" smtClean="0"/>
                        <a:t>Texas A&amp;M  </a:t>
                      </a:r>
                    </a:p>
                  </a:txBody>
                  <a:tcPr/>
                </a:tc>
                <a:tc>
                  <a:txBody>
                    <a:bodyPr/>
                    <a:lstStyle/>
                    <a:p>
                      <a:r>
                        <a:rPr lang="en-US" dirty="0" smtClean="0"/>
                        <a:t>35</a:t>
                      </a:r>
                      <a:endParaRPr lang="en-US" dirty="0"/>
                    </a:p>
                  </a:txBody>
                  <a:tcPr/>
                </a:tc>
                <a:tc>
                  <a:txBody>
                    <a:bodyPr/>
                    <a:lstStyle/>
                    <a:p>
                      <a:r>
                        <a:rPr lang="en-US" dirty="0" smtClean="0"/>
                        <a:t>13</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7</a:t>
                      </a:r>
                      <a:endParaRPr lang="en-US" dirty="0"/>
                    </a:p>
                  </a:txBody>
                  <a:tcPr/>
                </a:tc>
              </a:tr>
              <a:tr h="325120">
                <a:tc>
                  <a:txBody>
                    <a:bodyPr/>
                    <a:lstStyle/>
                    <a:p>
                      <a:r>
                        <a:rPr lang="en-US" dirty="0" smtClean="0"/>
                        <a:t> Other public 4-yr  </a:t>
                      </a:r>
                    </a:p>
                  </a:txBody>
                  <a:tcPr/>
                </a:tc>
                <a:tc>
                  <a:txBody>
                    <a:bodyPr/>
                    <a:lstStyle/>
                    <a:p>
                      <a:r>
                        <a:rPr lang="en-US" dirty="0" smtClean="0"/>
                        <a:t>13</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bl>
          </a:graphicData>
        </a:graphic>
      </p:graphicFrame>
      <p:sp>
        <p:nvSpPr>
          <p:cNvPr id="3" name="TextBox 2"/>
          <p:cNvSpPr txBox="1"/>
          <p:nvPr/>
        </p:nvSpPr>
        <p:spPr>
          <a:xfrm>
            <a:off x="0" y="1600200"/>
            <a:ext cx="457200" cy="369332"/>
          </a:xfrm>
          <a:prstGeom prst="rect">
            <a:avLst/>
          </a:prstGeom>
          <a:noFill/>
        </p:spPr>
        <p:txBody>
          <a:bodyPr wrap="square" rtlCol="0">
            <a:spAutoFit/>
          </a:bodyPr>
          <a:lstStyle/>
          <a:p>
            <a:r>
              <a:rPr lang="en-US" dirty="0" smtClean="0"/>
              <a:t>16</a:t>
            </a:r>
            <a:endParaRPr lang="en-US" dirty="0"/>
          </a:p>
        </p:txBody>
      </p:sp>
    </p:spTree>
    <p:extLst>
      <p:ext uri="{BB962C8B-B14F-4D97-AF65-F5344CB8AC3E}">
        <p14:creationId xmlns:p14="http://schemas.microsoft.com/office/powerpoint/2010/main" val="25143575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Lone Star College Tomball, 2011</a:t>
            </a:r>
            <a:r>
              <a:rPr lang="en-US" sz="3100" dirty="0"/>
              <a:t/>
            </a:r>
            <a:br>
              <a:rPr lang="en-US" sz="3100" dirty="0"/>
            </a:br>
            <a:r>
              <a:rPr lang="en-US" sz="2200" b="1" dirty="0" smtClean="0"/>
              <a:t>Academic or Technical Associate Degrees,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703646"/>
              </p:ext>
            </p:extLst>
          </p:nvPr>
        </p:nvGraphicFramePr>
        <p:xfrm>
          <a:off x="685801" y="3657599"/>
          <a:ext cx="7772399" cy="2108771"/>
        </p:xfrm>
        <a:graphic>
          <a:graphicData uri="http://schemas.openxmlformats.org/drawingml/2006/table">
            <a:tbl>
              <a:tblPr firstRow="1" bandRow="1">
                <a:tableStyleId>{5C22544A-7EE6-4342-B048-85BDC9FD1C3A}</a:tableStyleId>
              </a:tblPr>
              <a:tblGrid>
                <a:gridCol w="2133599"/>
                <a:gridCol w="685800"/>
                <a:gridCol w="457200"/>
                <a:gridCol w="859173"/>
                <a:gridCol w="570451"/>
                <a:gridCol w="570451"/>
                <a:gridCol w="641758"/>
                <a:gridCol w="499145"/>
                <a:gridCol w="570451"/>
                <a:gridCol w="784371"/>
              </a:tblGrid>
              <a:tr h="863030">
                <a:tc>
                  <a:txBody>
                    <a:bodyPr/>
                    <a:lstStyle/>
                    <a:p>
                      <a:r>
                        <a:rPr lang="en-US" baseline="0" dirty="0" smtClean="0"/>
                        <a:t>Technical Associate Degree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Sam Houston State</a:t>
                      </a:r>
                      <a:endParaRPr lang="en-US" dirty="0"/>
                    </a:p>
                  </a:txBody>
                  <a:tcPr/>
                </a:tc>
                <a:tc>
                  <a:txBody>
                    <a:bodyPr/>
                    <a:lstStyle/>
                    <a:p>
                      <a:r>
                        <a:rPr lang="en-US" dirty="0" smtClean="0"/>
                        <a:t>108</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Texas A&amp;M</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24</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0466301"/>
              </p:ext>
            </p:extLst>
          </p:nvPr>
        </p:nvGraphicFramePr>
        <p:xfrm>
          <a:off x="685800" y="1407160"/>
          <a:ext cx="7696201" cy="2021840"/>
        </p:xfrm>
        <a:graphic>
          <a:graphicData uri="http://schemas.openxmlformats.org/drawingml/2006/table">
            <a:tbl>
              <a:tblPr firstRow="1" bandRow="1">
                <a:tableStyleId>{5C22544A-7EE6-4342-B048-85BDC9FD1C3A}</a:tableStyleId>
              </a:tblPr>
              <a:tblGrid>
                <a:gridCol w="2133600"/>
                <a:gridCol w="671557"/>
                <a:gridCol w="431563"/>
                <a:gridCol w="575417"/>
                <a:gridCol w="647344"/>
                <a:gridCol w="575417"/>
                <a:gridCol w="647344"/>
                <a:gridCol w="575417"/>
                <a:gridCol w="575417"/>
                <a:gridCol w="863125"/>
              </a:tblGrid>
              <a:tr h="609600">
                <a:tc>
                  <a:txBody>
                    <a:bodyPr/>
                    <a:lstStyle/>
                    <a:p>
                      <a:r>
                        <a:rPr lang="en-US" dirty="0" smtClean="0"/>
                        <a:t>Associate of Arts Degree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 Sam Houston State</a:t>
                      </a:r>
                    </a:p>
                  </a:txBody>
                  <a:tcPr/>
                </a:tc>
                <a:tc>
                  <a:txBody>
                    <a:bodyPr/>
                    <a:lstStyle/>
                    <a:p>
                      <a:r>
                        <a:rPr lang="en-US" dirty="0" smtClean="0"/>
                        <a:t>108</a:t>
                      </a:r>
                      <a:endParaRPr lang="en-US" dirty="0"/>
                    </a:p>
                  </a:txBody>
                  <a:tcPr/>
                </a:tc>
                <a:tc>
                  <a:txBody>
                    <a:bodyPr/>
                    <a:lstStyle/>
                    <a:p>
                      <a:r>
                        <a:rPr lang="en-US" dirty="0" smtClean="0"/>
                        <a:t>16</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c>
                  <a:txBody>
                    <a:bodyPr/>
                    <a:lstStyle/>
                    <a:p>
                      <a:r>
                        <a:rPr lang="en-US" dirty="0" smtClean="0"/>
                        <a:t>14</a:t>
                      </a:r>
                      <a:endParaRPr lang="en-US" dirty="0"/>
                    </a:p>
                  </a:txBody>
                  <a:tcPr/>
                </a:tc>
              </a:tr>
              <a:tr h="370840">
                <a:tc>
                  <a:txBody>
                    <a:bodyPr/>
                    <a:lstStyle/>
                    <a:p>
                      <a:r>
                        <a:rPr lang="en-US" dirty="0" smtClean="0"/>
                        <a:t>Texas A&amp;M  </a:t>
                      </a:r>
                    </a:p>
                  </a:txBody>
                  <a:tcPr/>
                </a:tc>
                <a:tc>
                  <a:txBody>
                    <a:bodyPr/>
                    <a:lstStyle/>
                    <a:p>
                      <a:r>
                        <a:rPr lang="en-US" dirty="0" smtClean="0"/>
                        <a:t>15</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r>
              <a:tr h="325120">
                <a:tc>
                  <a:txBody>
                    <a:bodyPr/>
                    <a:lstStyle/>
                    <a:p>
                      <a:r>
                        <a:rPr lang="en-US" dirty="0" smtClean="0"/>
                        <a:t> Other public 4-yr  </a:t>
                      </a:r>
                    </a:p>
                  </a:txBody>
                  <a:tcPr/>
                </a:tc>
                <a:tc>
                  <a:txBody>
                    <a:bodyPr/>
                    <a:lstStyle/>
                    <a:p>
                      <a:r>
                        <a:rPr lang="en-US" dirty="0" smtClean="0"/>
                        <a:t>24</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bl>
          </a:graphicData>
        </a:graphic>
      </p:graphicFrame>
      <p:sp>
        <p:nvSpPr>
          <p:cNvPr id="3" name="TextBox 2"/>
          <p:cNvSpPr txBox="1"/>
          <p:nvPr/>
        </p:nvSpPr>
        <p:spPr>
          <a:xfrm>
            <a:off x="0" y="1600200"/>
            <a:ext cx="457200" cy="369332"/>
          </a:xfrm>
          <a:prstGeom prst="rect">
            <a:avLst/>
          </a:prstGeom>
          <a:noFill/>
        </p:spPr>
        <p:txBody>
          <a:bodyPr wrap="square" rtlCol="0">
            <a:spAutoFit/>
          </a:bodyPr>
          <a:lstStyle/>
          <a:p>
            <a:r>
              <a:rPr lang="en-US" dirty="0" smtClean="0"/>
              <a:t>16</a:t>
            </a:r>
            <a:endParaRPr lang="en-US" dirty="0"/>
          </a:p>
        </p:txBody>
      </p:sp>
    </p:spTree>
    <p:extLst>
      <p:ext uri="{BB962C8B-B14F-4D97-AF65-F5344CB8AC3E}">
        <p14:creationId xmlns:p14="http://schemas.microsoft.com/office/powerpoint/2010/main" val="6186577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Sam Houston State University University,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07556972"/>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13</a:t>
                      </a:r>
                      <a:endParaRPr lang="en-US" dirty="0"/>
                    </a:p>
                  </a:txBody>
                  <a:tcPr/>
                </a:tc>
                <a:tc>
                  <a:txBody>
                    <a:bodyPr/>
                    <a:lstStyle/>
                    <a:p>
                      <a:r>
                        <a:rPr lang="en-US" dirty="0" smtClean="0"/>
                        <a:t> 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71946617"/>
              </p:ext>
            </p:extLst>
          </p:nvPr>
        </p:nvGraphicFramePr>
        <p:xfrm>
          <a:off x="228602" y="1285240"/>
          <a:ext cx="8686802" cy="5496560"/>
        </p:xfrm>
        <a:graphic>
          <a:graphicData uri="http://schemas.openxmlformats.org/drawingml/2006/table">
            <a:tbl>
              <a:tblPr firstRow="1" bandRow="1">
                <a:tableStyleId>{5C22544A-7EE6-4342-B048-85BDC9FD1C3A}</a:tableStyleId>
              </a:tblPr>
              <a:tblGrid>
                <a:gridCol w="2277122"/>
                <a:gridCol w="759041"/>
                <a:gridCol w="590366"/>
                <a:gridCol w="674703"/>
                <a:gridCol w="674703"/>
                <a:gridCol w="674703"/>
                <a:gridCol w="674703"/>
                <a:gridCol w="759041"/>
                <a:gridCol w="674703"/>
                <a:gridCol w="927717"/>
              </a:tblGrid>
              <a:tr h="609600">
                <a:tc>
                  <a:txBody>
                    <a:bodyPr/>
                    <a:lstStyle/>
                    <a:p>
                      <a:r>
                        <a:rPr lang="en-US" dirty="0" smtClean="0"/>
                        <a:t>Developmental Education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Lone Star College  (Montgomery)</a:t>
                      </a:r>
                    </a:p>
                  </a:txBody>
                  <a:tcPr/>
                </a:tc>
                <a:tc>
                  <a:txBody>
                    <a:bodyPr/>
                    <a:lstStyle/>
                    <a:p>
                      <a:r>
                        <a:rPr lang="en-US" dirty="0" smtClean="0"/>
                        <a:t>206</a:t>
                      </a:r>
                      <a:endParaRPr lang="en-US" dirty="0"/>
                    </a:p>
                  </a:txBody>
                  <a:tcPr/>
                </a:tc>
                <a:tc>
                  <a:txBody>
                    <a:bodyPr/>
                    <a:lstStyle/>
                    <a:p>
                      <a:r>
                        <a:rPr lang="en-US" dirty="0" smtClean="0"/>
                        <a:t>122</a:t>
                      </a:r>
                      <a:endParaRPr lang="en-US" dirty="0"/>
                    </a:p>
                  </a:txBody>
                  <a:tcPr/>
                </a:tc>
                <a:tc>
                  <a:txBody>
                    <a:bodyPr/>
                    <a:lstStyle/>
                    <a:p>
                      <a:r>
                        <a:rPr lang="en-US" dirty="0" smtClean="0"/>
                        <a:t>15</a:t>
                      </a:r>
                      <a:endParaRPr lang="en-US" dirty="0"/>
                    </a:p>
                  </a:txBody>
                  <a:tcPr/>
                </a:tc>
                <a:tc>
                  <a:txBody>
                    <a:bodyPr/>
                    <a:lstStyle/>
                    <a:p>
                      <a:r>
                        <a:rPr lang="en-US" dirty="0" smtClean="0"/>
                        <a:t>26</a:t>
                      </a:r>
                      <a:endParaRPr lang="en-US" dirty="0"/>
                    </a:p>
                  </a:txBody>
                  <a:tcPr/>
                </a:tc>
                <a:tc>
                  <a:txBody>
                    <a:bodyPr/>
                    <a:lstStyle/>
                    <a:p>
                      <a:r>
                        <a:rPr lang="en-US" dirty="0" smtClean="0"/>
                        <a:t>26</a:t>
                      </a:r>
                      <a:endParaRPr lang="en-US" dirty="0"/>
                    </a:p>
                  </a:txBody>
                  <a:tcPr/>
                </a:tc>
                <a:tc>
                  <a:txBody>
                    <a:bodyPr/>
                    <a:lstStyle/>
                    <a:p>
                      <a:r>
                        <a:rPr lang="en-US" dirty="0" smtClean="0"/>
                        <a:t>21</a:t>
                      </a:r>
                      <a:endParaRPr lang="en-US" dirty="0"/>
                    </a:p>
                  </a:txBody>
                  <a:tcPr/>
                </a:tc>
                <a:tc>
                  <a:txBody>
                    <a:bodyPr/>
                    <a:lstStyle/>
                    <a:p>
                      <a:r>
                        <a:rPr lang="en-US" dirty="0" smtClean="0"/>
                        <a:t>27</a:t>
                      </a:r>
                      <a:endParaRPr lang="en-US" dirty="0"/>
                    </a:p>
                  </a:txBody>
                  <a:tcPr/>
                </a:tc>
                <a:tc>
                  <a:txBody>
                    <a:bodyPr/>
                    <a:lstStyle/>
                    <a:p>
                      <a:r>
                        <a:rPr lang="en-US" dirty="0" smtClean="0"/>
                        <a:t>7</a:t>
                      </a:r>
                      <a:endParaRPr lang="en-US" dirty="0"/>
                    </a:p>
                  </a:txBody>
                  <a:tcPr/>
                </a:tc>
                <a:tc>
                  <a:txBody>
                    <a:bodyPr/>
                    <a:lstStyle/>
                    <a:p>
                      <a:r>
                        <a:rPr lang="en-US" dirty="0" smtClean="0"/>
                        <a:t>97</a:t>
                      </a:r>
                      <a:endParaRPr lang="en-US" dirty="0"/>
                    </a:p>
                  </a:txBody>
                  <a:tcPr/>
                </a:tc>
              </a:tr>
              <a:tr h="370840">
                <a:tc>
                  <a:txBody>
                    <a:bodyPr/>
                    <a:lstStyle/>
                    <a:p>
                      <a:r>
                        <a:rPr lang="en-US" dirty="0" smtClean="0"/>
                        <a:t>Blinn</a:t>
                      </a:r>
                      <a:r>
                        <a:rPr lang="en-US" baseline="0" dirty="0" smtClean="0"/>
                        <a:t> College</a:t>
                      </a:r>
                      <a:r>
                        <a:rPr lang="en-US" dirty="0" smtClean="0"/>
                        <a:t>  </a:t>
                      </a:r>
                    </a:p>
                  </a:txBody>
                  <a:tcPr/>
                </a:tc>
                <a:tc>
                  <a:txBody>
                    <a:bodyPr/>
                    <a:lstStyle/>
                    <a:p>
                      <a:r>
                        <a:rPr lang="en-US" dirty="0" smtClean="0"/>
                        <a:t>364</a:t>
                      </a:r>
                      <a:endParaRPr lang="en-US" dirty="0"/>
                    </a:p>
                  </a:txBody>
                  <a:tcPr/>
                </a:tc>
                <a:tc>
                  <a:txBody>
                    <a:bodyPr/>
                    <a:lstStyle/>
                    <a:p>
                      <a:r>
                        <a:rPr lang="en-US" dirty="0" smtClean="0"/>
                        <a:t>221</a:t>
                      </a:r>
                      <a:endParaRPr lang="en-US" dirty="0"/>
                    </a:p>
                  </a:txBody>
                  <a:tcPr/>
                </a:tc>
                <a:tc>
                  <a:txBody>
                    <a:bodyPr/>
                    <a:lstStyle/>
                    <a:p>
                      <a:r>
                        <a:rPr lang="en-US" dirty="0" smtClean="0"/>
                        <a:t>42</a:t>
                      </a:r>
                      <a:endParaRPr lang="en-US" dirty="0"/>
                    </a:p>
                  </a:txBody>
                  <a:tcPr/>
                </a:tc>
                <a:tc>
                  <a:txBody>
                    <a:bodyPr/>
                    <a:lstStyle/>
                    <a:p>
                      <a:r>
                        <a:rPr lang="en-US" dirty="0" smtClean="0"/>
                        <a:t>58</a:t>
                      </a:r>
                      <a:endParaRPr lang="en-US" dirty="0"/>
                    </a:p>
                  </a:txBody>
                  <a:tcPr/>
                </a:tc>
                <a:tc>
                  <a:txBody>
                    <a:bodyPr/>
                    <a:lstStyle/>
                    <a:p>
                      <a:r>
                        <a:rPr lang="en-US" dirty="0" smtClean="0"/>
                        <a:t>40</a:t>
                      </a:r>
                      <a:endParaRPr lang="en-US" dirty="0"/>
                    </a:p>
                  </a:txBody>
                  <a:tcPr/>
                </a:tc>
                <a:tc>
                  <a:txBody>
                    <a:bodyPr/>
                    <a:lstStyle/>
                    <a:p>
                      <a:r>
                        <a:rPr lang="en-US" dirty="0" smtClean="0"/>
                        <a:t>53</a:t>
                      </a:r>
                      <a:endParaRPr lang="en-US" dirty="0"/>
                    </a:p>
                  </a:txBody>
                  <a:tcPr/>
                </a:tc>
                <a:tc>
                  <a:txBody>
                    <a:bodyPr/>
                    <a:lstStyle/>
                    <a:p>
                      <a:r>
                        <a:rPr lang="en-US" dirty="0" smtClean="0"/>
                        <a:t>21</a:t>
                      </a:r>
                      <a:endParaRPr lang="en-US" dirty="0"/>
                    </a:p>
                  </a:txBody>
                  <a:tcPr/>
                </a:tc>
                <a:tc>
                  <a:txBody>
                    <a:bodyPr/>
                    <a:lstStyle/>
                    <a:p>
                      <a:r>
                        <a:rPr lang="en-US" dirty="0" smtClean="0"/>
                        <a:t>7</a:t>
                      </a:r>
                      <a:endParaRPr lang="en-US" dirty="0"/>
                    </a:p>
                  </a:txBody>
                  <a:tcPr/>
                </a:tc>
                <a:tc>
                  <a:txBody>
                    <a:bodyPr/>
                    <a:lstStyle/>
                    <a:p>
                      <a:r>
                        <a:rPr lang="en-US" dirty="0" smtClean="0"/>
                        <a:t>178</a:t>
                      </a:r>
                      <a:endParaRPr lang="en-US" dirty="0"/>
                    </a:p>
                  </a:txBody>
                  <a:tcPr/>
                </a:tc>
              </a:tr>
              <a:tr h="370840">
                <a:tc>
                  <a:txBody>
                    <a:bodyPr/>
                    <a:lstStyle/>
                    <a:p>
                      <a:r>
                        <a:rPr lang="en-US" dirty="0" smtClean="0"/>
                        <a:t>Houston</a:t>
                      </a:r>
                      <a:r>
                        <a:rPr lang="en-US" baseline="0" dirty="0" smtClean="0"/>
                        <a:t> Community College</a:t>
                      </a:r>
                      <a:r>
                        <a:rPr lang="en-US" dirty="0" smtClean="0"/>
                        <a:t>  </a:t>
                      </a:r>
                    </a:p>
                  </a:txBody>
                  <a:tcPr/>
                </a:tc>
                <a:tc>
                  <a:txBody>
                    <a:bodyPr/>
                    <a:lstStyle/>
                    <a:p>
                      <a:r>
                        <a:rPr lang="en-US" dirty="0" smtClean="0"/>
                        <a:t>54</a:t>
                      </a:r>
                      <a:endParaRPr lang="en-US" dirty="0"/>
                    </a:p>
                  </a:txBody>
                  <a:tcPr/>
                </a:tc>
                <a:tc>
                  <a:txBody>
                    <a:bodyPr/>
                    <a:lstStyle/>
                    <a:p>
                      <a:r>
                        <a:rPr lang="en-US" dirty="0" smtClean="0"/>
                        <a:t>33</a:t>
                      </a:r>
                      <a:endParaRPr lang="en-US" dirty="0"/>
                    </a:p>
                  </a:txBody>
                  <a:tcPr/>
                </a:tc>
                <a:tc>
                  <a:txBody>
                    <a:bodyPr/>
                    <a:lstStyle/>
                    <a:p>
                      <a:r>
                        <a:rPr lang="en-US" dirty="0" smtClean="0"/>
                        <a:t>10</a:t>
                      </a:r>
                      <a:endParaRPr lang="en-US" dirty="0"/>
                    </a:p>
                  </a:txBody>
                  <a:tcPr/>
                </a:tc>
                <a:tc>
                  <a:txBody>
                    <a:bodyPr/>
                    <a:lstStyle/>
                    <a:p>
                      <a:r>
                        <a:rPr lang="en-US" dirty="0" smtClean="0"/>
                        <a:t>6</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6</a:t>
                      </a:r>
                      <a:endParaRPr lang="en-US" dirty="0"/>
                    </a:p>
                  </a:txBody>
                  <a:tcPr/>
                </a:tc>
                <a:tc>
                  <a:txBody>
                    <a:bodyPr/>
                    <a:lstStyle/>
                    <a:p>
                      <a:r>
                        <a:rPr lang="en-US" dirty="0" smtClean="0"/>
                        <a:t>1</a:t>
                      </a:r>
                      <a:endParaRPr lang="en-US" dirty="0"/>
                    </a:p>
                  </a:txBody>
                  <a:tcPr/>
                </a:tc>
                <a:tc>
                  <a:txBody>
                    <a:bodyPr/>
                    <a:lstStyle/>
                    <a:p>
                      <a:r>
                        <a:rPr lang="en-US" dirty="0" smtClean="0"/>
                        <a:t>24</a:t>
                      </a:r>
                      <a:endParaRPr lang="en-US" dirty="0"/>
                    </a:p>
                  </a:txBody>
                  <a:tcPr/>
                </a:tc>
              </a:tr>
              <a:tr h="370840">
                <a:tc>
                  <a:txBody>
                    <a:bodyPr/>
                    <a:lstStyle/>
                    <a:p>
                      <a:r>
                        <a:rPr lang="en-US" dirty="0" smtClean="0"/>
                        <a:t>Lone Star College (Cy –Fair)</a:t>
                      </a:r>
                    </a:p>
                  </a:txBody>
                  <a:tcPr/>
                </a:tc>
                <a:tc>
                  <a:txBody>
                    <a:bodyPr/>
                    <a:lstStyle/>
                    <a:p>
                      <a:r>
                        <a:rPr lang="en-US" dirty="0" smtClean="0"/>
                        <a:t>81</a:t>
                      </a:r>
                      <a:endParaRPr lang="en-US" dirty="0"/>
                    </a:p>
                  </a:txBody>
                  <a:tcPr/>
                </a:tc>
                <a:tc>
                  <a:txBody>
                    <a:bodyPr/>
                    <a:lstStyle/>
                    <a:p>
                      <a:r>
                        <a:rPr lang="en-US" dirty="0" smtClean="0"/>
                        <a:t>50</a:t>
                      </a:r>
                      <a:endParaRPr lang="en-US" dirty="0"/>
                    </a:p>
                  </a:txBody>
                  <a:tcPr/>
                </a:tc>
                <a:tc>
                  <a:txBody>
                    <a:bodyPr/>
                    <a:lstStyle/>
                    <a:p>
                      <a:r>
                        <a:rPr lang="en-US" dirty="0" smtClean="0"/>
                        <a:t>7</a:t>
                      </a:r>
                      <a:endParaRPr lang="en-US" dirty="0"/>
                    </a:p>
                  </a:txBody>
                  <a:tcPr/>
                </a:tc>
                <a:tc>
                  <a:txBody>
                    <a:bodyPr/>
                    <a:lstStyle/>
                    <a:p>
                      <a:r>
                        <a:rPr lang="en-US" dirty="0" smtClean="0"/>
                        <a:t>15</a:t>
                      </a:r>
                      <a:endParaRPr lang="en-US" dirty="0"/>
                    </a:p>
                  </a:txBody>
                  <a:tcPr/>
                </a:tc>
                <a:tc>
                  <a:txBody>
                    <a:bodyPr/>
                    <a:lstStyle/>
                    <a:p>
                      <a:r>
                        <a:rPr lang="en-US" dirty="0" smtClean="0"/>
                        <a:t>5</a:t>
                      </a:r>
                      <a:endParaRPr lang="en-US" dirty="0"/>
                    </a:p>
                  </a:txBody>
                  <a:tcPr/>
                </a:tc>
                <a:tc>
                  <a:txBody>
                    <a:bodyPr/>
                    <a:lstStyle/>
                    <a:p>
                      <a:r>
                        <a:rPr lang="en-US" dirty="0" smtClean="0"/>
                        <a:t>14</a:t>
                      </a:r>
                      <a:endParaRPr lang="en-US" dirty="0"/>
                    </a:p>
                  </a:txBody>
                  <a:tcPr/>
                </a:tc>
                <a:tc>
                  <a:txBody>
                    <a:bodyPr/>
                    <a:lstStyle/>
                    <a:p>
                      <a:r>
                        <a:rPr lang="en-US" dirty="0" smtClean="0"/>
                        <a:t>8</a:t>
                      </a:r>
                      <a:endParaRPr lang="en-US" dirty="0"/>
                    </a:p>
                  </a:txBody>
                  <a:tcPr/>
                </a:tc>
                <a:tc>
                  <a:txBody>
                    <a:bodyPr/>
                    <a:lstStyle/>
                    <a:p>
                      <a:r>
                        <a:rPr lang="en-US" dirty="0" smtClean="0"/>
                        <a:t>1</a:t>
                      </a:r>
                      <a:endParaRPr lang="en-US" dirty="0"/>
                    </a:p>
                  </a:txBody>
                  <a:tcPr/>
                </a:tc>
                <a:tc>
                  <a:txBody>
                    <a:bodyPr/>
                    <a:lstStyle/>
                    <a:p>
                      <a:r>
                        <a:rPr lang="en-US" dirty="0" smtClean="0"/>
                        <a:t>42</a:t>
                      </a:r>
                      <a:endParaRPr lang="en-US" dirty="0"/>
                    </a:p>
                  </a:txBody>
                  <a:tcPr/>
                </a:tc>
              </a:tr>
              <a:tr h="370840">
                <a:tc>
                  <a:txBody>
                    <a:bodyPr/>
                    <a:lstStyle/>
                    <a:p>
                      <a:r>
                        <a:rPr lang="en-US" dirty="0" smtClean="0"/>
                        <a:t>Lone Star College (Kingwood)</a:t>
                      </a:r>
                    </a:p>
                  </a:txBody>
                  <a:tcPr/>
                </a:tc>
                <a:tc>
                  <a:txBody>
                    <a:bodyPr/>
                    <a:lstStyle/>
                    <a:p>
                      <a:r>
                        <a:rPr lang="en-US" dirty="0" smtClean="0"/>
                        <a:t>80</a:t>
                      </a:r>
                      <a:endParaRPr lang="en-US" dirty="0"/>
                    </a:p>
                  </a:txBody>
                  <a:tcPr/>
                </a:tc>
                <a:tc>
                  <a:txBody>
                    <a:bodyPr/>
                    <a:lstStyle/>
                    <a:p>
                      <a:r>
                        <a:rPr lang="en-US" dirty="0" smtClean="0"/>
                        <a:t>41</a:t>
                      </a:r>
                      <a:endParaRPr lang="en-US" dirty="0"/>
                    </a:p>
                  </a:txBody>
                  <a:tcPr/>
                </a:tc>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3</a:t>
                      </a:r>
                      <a:endParaRPr lang="en-US" dirty="0"/>
                    </a:p>
                  </a:txBody>
                  <a:tcPr/>
                </a:tc>
                <a:tc>
                  <a:txBody>
                    <a:bodyPr/>
                    <a:lstStyle/>
                    <a:p>
                      <a:r>
                        <a:rPr lang="en-US" dirty="0" smtClean="0"/>
                        <a:t>12</a:t>
                      </a:r>
                      <a:endParaRPr lang="en-US" dirty="0"/>
                    </a:p>
                  </a:txBody>
                  <a:tcPr/>
                </a:tc>
                <a:tc>
                  <a:txBody>
                    <a:bodyPr/>
                    <a:lstStyle/>
                    <a:p>
                      <a:r>
                        <a:rPr lang="en-US" dirty="0" smtClean="0"/>
                        <a:t>11</a:t>
                      </a:r>
                      <a:endParaRPr lang="en-US" dirty="0"/>
                    </a:p>
                  </a:txBody>
                  <a:tcPr/>
                </a:tc>
                <a:tc>
                  <a:txBody>
                    <a:bodyPr/>
                    <a:lstStyle/>
                    <a:p>
                      <a:r>
                        <a:rPr lang="en-US" dirty="0" smtClean="0"/>
                        <a:t>1</a:t>
                      </a:r>
                      <a:endParaRPr lang="en-US" dirty="0"/>
                    </a:p>
                  </a:txBody>
                  <a:tcPr/>
                </a:tc>
                <a:tc>
                  <a:txBody>
                    <a:bodyPr/>
                    <a:lstStyle/>
                    <a:p>
                      <a:r>
                        <a:rPr lang="en-US" dirty="0" smtClean="0"/>
                        <a:t>32</a:t>
                      </a:r>
                      <a:endParaRPr lang="en-US" dirty="0"/>
                    </a:p>
                  </a:txBody>
                  <a:tcPr/>
                </a:tc>
              </a:tr>
              <a:tr h="370840">
                <a:tc>
                  <a:txBody>
                    <a:bodyPr/>
                    <a:lstStyle/>
                    <a:p>
                      <a:r>
                        <a:rPr lang="en-US" dirty="0" smtClean="0"/>
                        <a:t>Lone Star College (N. Harris)</a:t>
                      </a:r>
                    </a:p>
                  </a:txBody>
                  <a:tcPr/>
                </a:tc>
                <a:tc>
                  <a:txBody>
                    <a:bodyPr/>
                    <a:lstStyle/>
                    <a:p>
                      <a:r>
                        <a:rPr lang="en-US" dirty="0" smtClean="0"/>
                        <a:t>66</a:t>
                      </a:r>
                      <a:endParaRPr lang="en-US" dirty="0"/>
                    </a:p>
                  </a:txBody>
                  <a:tcPr/>
                </a:tc>
                <a:tc>
                  <a:txBody>
                    <a:bodyPr/>
                    <a:lstStyle/>
                    <a:p>
                      <a:r>
                        <a:rPr lang="en-US" dirty="0" smtClean="0"/>
                        <a:t>41</a:t>
                      </a:r>
                      <a:endParaRPr lang="en-US" dirty="0"/>
                    </a:p>
                  </a:txBody>
                  <a:tcPr/>
                </a:tc>
                <a:tc>
                  <a:txBody>
                    <a:bodyPr/>
                    <a:lstStyle/>
                    <a:p>
                      <a:r>
                        <a:rPr lang="en-US" dirty="0" smtClean="0"/>
                        <a:t>9</a:t>
                      </a:r>
                      <a:endParaRPr lang="en-US" dirty="0"/>
                    </a:p>
                  </a:txBody>
                  <a:tcPr/>
                </a:tc>
                <a:tc>
                  <a:txBody>
                    <a:bodyPr/>
                    <a:lstStyle/>
                    <a:p>
                      <a:r>
                        <a:rPr lang="en-US" dirty="0" smtClean="0"/>
                        <a:t>8</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4</a:t>
                      </a:r>
                      <a:endParaRPr lang="en-US" dirty="0"/>
                    </a:p>
                  </a:txBody>
                  <a:tcPr/>
                </a:tc>
                <a:tc>
                  <a:txBody>
                    <a:bodyPr/>
                    <a:lstStyle/>
                    <a:p>
                      <a:r>
                        <a:rPr lang="en-US" dirty="0" smtClean="0"/>
                        <a:t>34</a:t>
                      </a:r>
                      <a:endParaRPr lang="en-US" dirty="0"/>
                    </a:p>
                  </a:txBody>
                  <a:tcPr/>
                </a:tc>
              </a:tr>
              <a:tr h="370840">
                <a:tc>
                  <a:txBody>
                    <a:bodyPr/>
                    <a:lstStyle/>
                    <a:p>
                      <a:r>
                        <a:rPr lang="en-US" dirty="0" smtClean="0"/>
                        <a:t>Lone</a:t>
                      </a:r>
                      <a:r>
                        <a:rPr lang="en-US" baseline="0" dirty="0" smtClean="0"/>
                        <a:t> Star College (Tomball)</a:t>
                      </a:r>
                      <a:endParaRPr lang="en-US" dirty="0" smtClean="0"/>
                    </a:p>
                  </a:txBody>
                  <a:tcPr/>
                </a:tc>
                <a:tc>
                  <a:txBody>
                    <a:bodyPr/>
                    <a:lstStyle/>
                    <a:p>
                      <a:r>
                        <a:rPr lang="en-US" dirty="0" smtClean="0"/>
                        <a:t>108</a:t>
                      </a:r>
                      <a:endParaRPr lang="en-US" dirty="0"/>
                    </a:p>
                  </a:txBody>
                  <a:tcPr/>
                </a:tc>
                <a:tc>
                  <a:txBody>
                    <a:bodyPr/>
                    <a:lstStyle/>
                    <a:p>
                      <a:r>
                        <a:rPr lang="en-US" dirty="0" smtClean="0"/>
                        <a:t>63</a:t>
                      </a:r>
                      <a:endParaRPr lang="en-US" dirty="0"/>
                    </a:p>
                  </a:txBody>
                  <a:tcPr/>
                </a:tc>
                <a:tc>
                  <a:txBody>
                    <a:bodyPr/>
                    <a:lstStyle/>
                    <a:p>
                      <a:r>
                        <a:rPr lang="en-US" dirty="0" smtClean="0"/>
                        <a:t>9</a:t>
                      </a:r>
                      <a:endParaRPr lang="en-US" dirty="0"/>
                    </a:p>
                  </a:txBody>
                  <a:tcPr/>
                </a:tc>
                <a:tc>
                  <a:txBody>
                    <a:bodyPr/>
                    <a:lstStyle/>
                    <a:p>
                      <a:r>
                        <a:rPr lang="en-US" dirty="0" smtClean="0"/>
                        <a:t>8</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13</a:t>
                      </a:r>
                      <a:endParaRPr lang="en-US" dirty="0"/>
                    </a:p>
                  </a:txBody>
                  <a:tcPr/>
                </a:tc>
                <a:tc>
                  <a:txBody>
                    <a:bodyPr/>
                    <a:lstStyle/>
                    <a:p>
                      <a:r>
                        <a:rPr lang="en-US" dirty="0" smtClean="0"/>
                        <a:t>0</a:t>
                      </a:r>
                      <a:endParaRPr lang="en-US" dirty="0"/>
                    </a:p>
                  </a:txBody>
                  <a:tcPr/>
                </a:tc>
                <a:tc>
                  <a:txBody>
                    <a:bodyPr/>
                    <a:lstStyle/>
                    <a:p>
                      <a:r>
                        <a:rPr lang="en-US" dirty="0" smtClean="0"/>
                        <a:t>55</a:t>
                      </a:r>
                      <a:endParaRPr lang="en-US" dirty="0"/>
                    </a:p>
                  </a:txBody>
                  <a:tcPr/>
                </a:tc>
              </a:tr>
              <a:tr h="370840">
                <a:tc>
                  <a:txBody>
                    <a:bodyPr/>
                    <a:lstStyle/>
                    <a:p>
                      <a:r>
                        <a:rPr lang="en-US" dirty="0" smtClean="0"/>
                        <a:t>All Other Public</a:t>
                      </a:r>
                    </a:p>
                  </a:txBody>
                  <a:tcPr/>
                </a:tc>
                <a:tc>
                  <a:txBody>
                    <a:bodyPr/>
                    <a:lstStyle/>
                    <a:p>
                      <a:r>
                        <a:rPr lang="en-US" dirty="0" smtClean="0"/>
                        <a:t>160</a:t>
                      </a:r>
                      <a:endParaRPr lang="en-US" dirty="0"/>
                    </a:p>
                  </a:txBody>
                  <a:tcPr/>
                </a:tc>
                <a:tc>
                  <a:txBody>
                    <a:bodyPr/>
                    <a:lstStyle/>
                    <a:p>
                      <a:r>
                        <a:rPr lang="en-US" dirty="0" smtClean="0"/>
                        <a:t>82</a:t>
                      </a:r>
                      <a:endParaRPr lang="en-US" dirty="0"/>
                    </a:p>
                  </a:txBody>
                  <a:tcPr/>
                </a:tc>
                <a:tc>
                  <a:txBody>
                    <a:bodyPr/>
                    <a:lstStyle/>
                    <a:p>
                      <a:r>
                        <a:rPr lang="en-US" dirty="0" smtClean="0"/>
                        <a:t>27</a:t>
                      </a:r>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tc>
                <a:tc>
                  <a:txBody>
                    <a:bodyPr/>
                    <a:lstStyle/>
                    <a:p>
                      <a:r>
                        <a:rPr lang="en-US" dirty="0" smtClean="0"/>
                        <a:t>9</a:t>
                      </a:r>
                      <a:endParaRPr lang="en-US" dirty="0"/>
                    </a:p>
                  </a:txBody>
                  <a:tcPr/>
                </a:tc>
                <a:tc>
                  <a:txBody>
                    <a:bodyPr/>
                    <a:lstStyle/>
                    <a:p>
                      <a:r>
                        <a:rPr lang="en-US" dirty="0" smtClean="0"/>
                        <a:t>6</a:t>
                      </a:r>
                      <a:endParaRPr lang="en-US" dirty="0"/>
                    </a:p>
                  </a:txBody>
                  <a:tcPr/>
                </a:tc>
                <a:tc>
                  <a:txBody>
                    <a:bodyPr/>
                    <a:lstStyle/>
                    <a:p>
                      <a:r>
                        <a:rPr lang="en-US" dirty="0" smtClean="0"/>
                        <a:t>49</a:t>
                      </a:r>
                      <a:endParaRPr lang="en-US" dirty="0"/>
                    </a:p>
                  </a:txBody>
                  <a:tcPr/>
                </a:tc>
              </a:tr>
            </a:tbl>
          </a:graphicData>
        </a:graphic>
      </p:graphicFrame>
      <p:sp>
        <p:nvSpPr>
          <p:cNvPr id="3" name="TextBox 2"/>
          <p:cNvSpPr txBox="1"/>
          <p:nvPr/>
        </p:nvSpPr>
        <p:spPr>
          <a:xfrm>
            <a:off x="228600" y="304800"/>
            <a:ext cx="381000" cy="646331"/>
          </a:xfrm>
          <a:prstGeom prst="rect">
            <a:avLst/>
          </a:prstGeom>
          <a:noFill/>
        </p:spPr>
        <p:txBody>
          <a:bodyPr wrap="square" rtlCol="0">
            <a:spAutoFit/>
          </a:bodyPr>
          <a:lstStyle/>
          <a:p>
            <a:r>
              <a:rPr lang="en-US" dirty="0" smtClean="0"/>
              <a:t>17</a:t>
            </a:r>
            <a:endParaRPr lang="en-US" dirty="0"/>
          </a:p>
        </p:txBody>
      </p:sp>
    </p:spTree>
    <p:extLst>
      <p:ext uri="{BB962C8B-B14F-4D97-AF65-F5344CB8AC3E}">
        <p14:creationId xmlns:p14="http://schemas.microsoft.com/office/powerpoint/2010/main" val="15211442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Sam Houston State University,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3266602"/>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13</a:t>
                      </a:r>
                      <a:endParaRPr lang="en-US" dirty="0"/>
                    </a:p>
                  </a:txBody>
                  <a:tcPr/>
                </a:tc>
                <a:tc>
                  <a:txBody>
                    <a:bodyPr/>
                    <a:lstStyle/>
                    <a:p>
                      <a:r>
                        <a:rPr lang="en-US" dirty="0" smtClean="0"/>
                        <a:t> 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651360392"/>
              </p:ext>
            </p:extLst>
          </p:nvPr>
        </p:nvGraphicFramePr>
        <p:xfrm>
          <a:off x="419097" y="1447800"/>
          <a:ext cx="8343902" cy="5222240"/>
        </p:xfrm>
        <a:graphic>
          <a:graphicData uri="http://schemas.openxmlformats.org/drawingml/2006/table">
            <a:tbl>
              <a:tblPr firstRow="1" bandRow="1">
                <a:tableStyleId>{5C22544A-7EE6-4342-B048-85BDC9FD1C3A}</a:tableStyleId>
              </a:tblPr>
              <a:tblGrid>
                <a:gridCol w="2187236"/>
                <a:gridCol w="729079"/>
                <a:gridCol w="567061"/>
                <a:gridCol w="648070"/>
                <a:gridCol w="648070"/>
                <a:gridCol w="648070"/>
                <a:gridCol w="648070"/>
                <a:gridCol w="729079"/>
                <a:gridCol w="648070"/>
                <a:gridCol w="891097"/>
              </a:tblGrid>
              <a:tr h="609600">
                <a:tc>
                  <a:txBody>
                    <a:bodyPr/>
                    <a:lstStyle/>
                    <a:p>
                      <a:r>
                        <a:rPr lang="en-US" dirty="0" smtClean="0"/>
                        <a:t>No Developmental Education </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Lone Star College  (Montgomery)</a:t>
                      </a:r>
                    </a:p>
                  </a:txBody>
                  <a:tcPr/>
                </a:tc>
                <a:tc>
                  <a:txBody>
                    <a:bodyPr/>
                    <a:lstStyle/>
                    <a:p>
                      <a:r>
                        <a:rPr lang="en-US" dirty="0" smtClean="0"/>
                        <a:t>206</a:t>
                      </a:r>
                      <a:endParaRPr lang="en-US" dirty="0"/>
                    </a:p>
                  </a:txBody>
                  <a:tcPr/>
                </a:tc>
                <a:tc>
                  <a:txBody>
                    <a:bodyPr/>
                    <a:lstStyle/>
                    <a:p>
                      <a:r>
                        <a:rPr lang="en-US" dirty="0" smtClean="0"/>
                        <a:t>84</a:t>
                      </a:r>
                      <a:endParaRPr lang="en-US" dirty="0"/>
                    </a:p>
                  </a:txBody>
                  <a:tcPr/>
                </a:tc>
                <a:tc>
                  <a:txBody>
                    <a:bodyPr/>
                    <a:lstStyle/>
                    <a:p>
                      <a:r>
                        <a:rPr lang="en-US" dirty="0" smtClean="0"/>
                        <a:t>8</a:t>
                      </a:r>
                      <a:endParaRPr lang="en-US" dirty="0"/>
                    </a:p>
                  </a:txBody>
                  <a:tcPr/>
                </a:tc>
                <a:tc>
                  <a:txBody>
                    <a:bodyPr/>
                    <a:lstStyle/>
                    <a:p>
                      <a:r>
                        <a:rPr lang="en-US" dirty="0" smtClean="0"/>
                        <a:t>14</a:t>
                      </a:r>
                      <a:endParaRPr lang="en-US" dirty="0"/>
                    </a:p>
                  </a:txBody>
                  <a:tcPr/>
                </a:tc>
                <a:tc>
                  <a:txBody>
                    <a:bodyPr/>
                    <a:lstStyle/>
                    <a:p>
                      <a:r>
                        <a:rPr lang="en-US" dirty="0" smtClean="0"/>
                        <a:t>11</a:t>
                      </a:r>
                      <a:endParaRPr lang="en-US" dirty="0"/>
                    </a:p>
                  </a:txBody>
                  <a:tcPr/>
                </a:tc>
                <a:tc>
                  <a:txBody>
                    <a:bodyPr/>
                    <a:lstStyle/>
                    <a:p>
                      <a:r>
                        <a:rPr lang="en-US" dirty="0" smtClean="0"/>
                        <a:t>26</a:t>
                      </a:r>
                      <a:endParaRPr lang="en-US" dirty="0"/>
                    </a:p>
                  </a:txBody>
                  <a:tcPr/>
                </a:tc>
                <a:tc>
                  <a:txBody>
                    <a:bodyPr/>
                    <a:lstStyle/>
                    <a:p>
                      <a:r>
                        <a:rPr lang="en-US" dirty="0" smtClean="0"/>
                        <a:t>24</a:t>
                      </a:r>
                      <a:endParaRPr lang="en-US" dirty="0"/>
                    </a:p>
                  </a:txBody>
                  <a:tcPr/>
                </a:tc>
                <a:tc>
                  <a:txBody>
                    <a:bodyPr/>
                    <a:lstStyle/>
                    <a:p>
                      <a:r>
                        <a:rPr lang="en-US" dirty="0" smtClean="0"/>
                        <a:t>1</a:t>
                      </a:r>
                      <a:endParaRPr lang="en-US" dirty="0"/>
                    </a:p>
                  </a:txBody>
                  <a:tcPr/>
                </a:tc>
                <a:tc>
                  <a:txBody>
                    <a:bodyPr/>
                    <a:lstStyle/>
                    <a:p>
                      <a:r>
                        <a:rPr lang="en-US" dirty="0" smtClean="0"/>
                        <a:t>72</a:t>
                      </a:r>
                      <a:endParaRPr lang="en-US" dirty="0"/>
                    </a:p>
                  </a:txBody>
                  <a:tcPr/>
                </a:tc>
              </a:tr>
              <a:tr h="370840">
                <a:tc>
                  <a:txBody>
                    <a:bodyPr/>
                    <a:lstStyle/>
                    <a:p>
                      <a:r>
                        <a:rPr lang="en-US" dirty="0" smtClean="0"/>
                        <a:t>Blinn</a:t>
                      </a:r>
                      <a:r>
                        <a:rPr lang="en-US" baseline="0" dirty="0" smtClean="0"/>
                        <a:t> College</a:t>
                      </a:r>
                      <a:r>
                        <a:rPr lang="en-US" dirty="0" smtClean="0"/>
                        <a:t>  </a:t>
                      </a:r>
                    </a:p>
                  </a:txBody>
                  <a:tcPr/>
                </a:tc>
                <a:tc>
                  <a:txBody>
                    <a:bodyPr/>
                    <a:lstStyle/>
                    <a:p>
                      <a:r>
                        <a:rPr lang="en-US" dirty="0" smtClean="0"/>
                        <a:t>364</a:t>
                      </a:r>
                      <a:endParaRPr lang="en-US" dirty="0"/>
                    </a:p>
                  </a:txBody>
                  <a:tcPr/>
                </a:tc>
                <a:tc>
                  <a:txBody>
                    <a:bodyPr/>
                    <a:lstStyle/>
                    <a:p>
                      <a:r>
                        <a:rPr lang="en-US" dirty="0" smtClean="0"/>
                        <a:t>143</a:t>
                      </a:r>
                      <a:endParaRPr lang="en-US" dirty="0"/>
                    </a:p>
                  </a:txBody>
                  <a:tcPr/>
                </a:tc>
                <a:tc>
                  <a:txBody>
                    <a:bodyPr/>
                    <a:lstStyle/>
                    <a:p>
                      <a:r>
                        <a:rPr lang="en-US" dirty="0" smtClean="0"/>
                        <a:t>19</a:t>
                      </a:r>
                      <a:endParaRPr lang="en-US" dirty="0"/>
                    </a:p>
                  </a:txBody>
                  <a:tcPr/>
                </a:tc>
                <a:tc>
                  <a:txBody>
                    <a:bodyPr/>
                    <a:lstStyle/>
                    <a:p>
                      <a:r>
                        <a:rPr lang="en-US" dirty="0" smtClean="0"/>
                        <a:t>24</a:t>
                      </a:r>
                      <a:endParaRPr lang="en-US" dirty="0"/>
                    </a:p>
                  </a:txBody>
                  <a:tcPr/>
                </a:tc>
                <a:tc>
                  <a:txBody>
                    <a:bodyPr/>
                    <a:lstStyle/>
                    <a:p>
                      <a:r>
                        <a:rPr lang="en-US" dirty="0" smtClean="0"/>
                        <a:t>36</a:t>
                      </a:r>
                      <a:endParaRPr lang="en-US" dirty="0"/>
                    </a:p>
                  </a:txBody>
                  <a:tcPr/>
                </a:tc>
                <a:tc>
                  <a:txBody>
                    <a:bodyPr/>
                    <a:lstStyle/>
                    <a:p>
                      <a:r>
                        <a:rPr lang="en-US" dirty="0" smtClean="0"/>
                        <a:t>34</a:t>
                      </a:r>
                      <a:endParaRPr lang="en-US" dirty="0"/>
                    </a:p>
                  </a:txBody>
                  <a:tcPr/>
                </a:tc>
                <a:tc>
                  <a:txBody>
                    <a:bodyPr/>
                    <a:lstStyle/>
                    <a:p>
                      <a:r>
                        <a:rPr lang="en-US" dirty="0" smtClean="0"/>
                        <a:t>24</a:t>
                      </a:r>
                      <a:endParaRPr lang="en-US" dirty="0"/>
                    </a:p>
                  </a:txBody>
                  <a:tcPr/>
                </a:tc>
                <a:tc>
                  <a:txBody>
                    <a:bodyPr/>
                    <a:lstStyle/>
                    <a:p>
                      <a:r>
                        <a:rPr lang="en-US" dirty="0" smtClean="0"/>
                        <a:t>6</a:t>
                      </a:r>
                      <a:endParaRPr lang="en-US" dirty="0"/>
                    </a:p>
                  </a:txBody>
                  <a:tcPr/>
                </a:tc>
                <a:tc>
                  <a:txBody>
                    <a:bodyPr/>
                    <a:lstStyle/>
                    <a:p>
                      <a:r>
                        <a:rPr lang="en-US" dirty="0" smtClean="0"/>
                        <a:t>111</a:t>
                      </a:r>
                      <a:endParaRPr lang="en-US" dirty="0"/>
                    </a:p>
                  </a:txBody>
                  <a:tcPr/>
                </a:tc>
              </a:tr>
              <a:tr h="370840">
                <a:tc>
                  <a:txBody>
                    <a:bodyPr/>
                    <a:lstStyle/>
                    <a:p>
                      <a:r>
                        <a:rPr lang="en-US" dirty="0" smtClean="0"/>
                        <a:t>Houston</a:t>
                      </a:r>
                      <a:r>
                        <a:rPr lang="en-US" baseline="0" dirty="0" smtClean="0"/>
                        <a:t> Community College</a:t>
                      </a:r>
                      <a:r>
                        <a:rPr lang="en-US" dirty="0" smtClean="0"/>
                        <a:t>  </a:t>
                      </a:r>
                    </a:p>
                  </a:txBody>
                  <a:tcPr/>
                </a:tc>
                <a:tc>
                  <a:txBody>
                    <a:bodyPr/>
                    <a:lstStyle/>
                    <a:p>
                      <a:r>
                        <a:rPr lang="en-US" dirty="0" smtClean="0"/>
                        <a:t>54</a:t>
                      </a:r>
                      <a:endParaRPr lang="en-US" dirty="0"/>
                    </a:p>
                  </a:txBody>
                  <a:tcPr/>
                </a:tc>
                <a:tc>
                  <a:txBody>
                    <a:bodyPr/>
                    <a:lstStyle/>
                    <a:p>
                      <a:r>
                        <a:rPr lang="en-US" dirty="0" smtClean="0"/>
                        <a:t>21</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8</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16</a:t>
                      </a:r>
                      <a:endParaRPr lang="en-US" dirty="0"/>
                    </a:p>
                  </a:txBody>
                  <a:tcPr/>
                </a:tc>
              </a:tr>
              <a:tr h="370840">
                <a:tc>
                  <a:txBody>
                    <a:bodyPr/>
                    <a:lstStyle/>
                    <a:p>
                      <a:r>
                        <a:rPr lang="en-US" dirty="0" smtClean="0"/>
                        <a:t>Lone</a:t>
                      </a:r>
                      <a:r>
                        <a:rPr lang="en-US" baseline="0" dirty="0" smtClean="0"/>
                        <a:t> Star College (Cy-Fair)</a:t>
                      </a:r>
                      <a:endParaRPr lang="en-US" dirty="0" smtClean="0"/>
                    </a:p>
                  </a:txBody>
                  <a:tcPr/>
                </a:tc>
                <a:tc>
                  <a:txBody>
                    <a:bodyPr/>
                    <a:lstStyle/>
                    <a:p>
                      <a:r>
                        <a:rPr lang="en-US" dirty="0" smtClean="0"/>
                        <a:t>81</a:t>
                      </a:r>
                      <a:endParaRPr lang="en-US" dirty="0"/>
                    </a:p>
                  </a:txBody>
                  <a:tcPr/>
                </a:tc>
                <a:tc>
                  <a:txBody>
                    <a:bodyPr/>
                    <a:lstStyle/>
                    <a:p>
                      <a:r>
                        <a:rPr lang="en-US" dirty="0" smtClean="0"/>
                        <a:t>31</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8</a:t>
                      </a:r>
                      <a:endParaRPr lang="en-US" dirty="0"/>
                    </a:p>
                  </a:txBody>
                  <a:tcPr/>
                </a:tc>
                <a:tc>
                  <a:txBody>
                    <a:bodyPr/>
                    <a:lstStyle/>
                    <a:p>
                      <a:r>
                        <a:rPr lang="en-US" dirty="0" smtClean="0"/>
                        <a:t>5</a:t>
                      </a:r>
                      <a:endParaRPr lang="en-US" dirty="0"/>
                    </a:p>
                  </a:txBody>
                  <a:tcPr/>
                </a:tc>
                <a:tc>
                  <a:txBody>
                    <a:bodyPr/>
                    <a:lstStyle/>
                    <a:p>
                      <a:r>
                        <a:rPr lang="en-US" dirty="0" smtClean="0"/>
                        <a:t>7</a:t>
                      </a:r>
                      <a:endParaRPr lang="en-US" dirty="0"/>
                    </a:p>
                  </a:txBody>
                  <a:tcPr/>
                </a:tc>
                <a:tc>
                  <a:txBody>
                    <a:bodyPr/>
                    <a:lstStyle/>
                    <a:p>
                      <a:r>
                        <a:rPr lang="en-US" dirty="0" smtClean="0"/>
                        <a:t>0</a:t>
                      </a:r>
                      <a:endParaRPr lang="en-US" dirty="0"/>
                    </a:p>
                  </a:txBody>
                  <a:tcPr/>
                </a:tc>
                <a:tc>
                  <a:txBody>
                    <a:bodyPr/>
                    <a:lstStyle/>
                    <a:p>
                      <a:r>
                        <a:rPr lang="en-US" dirty="0" smtClean="0"/>
                        <a:t>23</a:t>
                      </a:r>
                      <a:endParaRPr lang="en-US" dirty="0"/>
                    </a:p>
                  </a:txBody>
                  <a:tcPr/>
                </a:tc>
              </a:tr>
              <a:tr h="370840">
                <a:tc>
                  <a:txBody>
                    <a:bodyPr/>
                    <a:lstStyle/>
                    <a:p>
                      <a:r>
                        <a:rPr lang="en-US" dirty="0" smtClean="0"/>
                        <a:t>Lone</a:t>
                      </a:r>
                      <a:r>
                        <a:rPr lang="en-US" baseline="0" dirty="0" smtClean="0"/>
                        <a:t> Star College (Kingwood)</a:t>
                      </a:r>
                      <a:endParaRPr lang="en-US" dirty="0" smtClean="0"/>
                    </a:p>
                  </a:txBody>
                  <a:tcPr/>
                </a:tc>
                <a:tc>
                  <a:txBody>
                    <a:bodyPr/>
                    <a:lstStyle/>
                    <a:p>
                      <a:r>
                        <a:rPr lang="en-US" dirty="0" smtClean="0"/>
                        <a:t>80</a:t>
                      </a:r>
                      <a:endParaRPr lang="en-US" dirty="0"/>
                    </a:p>
                  </a:txBody>
                  <a:tcPr/>
                </a:tc>
                <a:tc>
                  <a:txBody>
                    <a:bodyPr/>
                    <a:lstStyle/>
                    <a:p>
                      <a:r>
                        <a:rPr lang="en-US" dirty="0" smtClean="0"/>
                        <a:t>39</a:t>
                      </a:r>
                      <a:endParaRPr lang="en-US" dirty="0"/>
                    </a:p>
                  </a:txBody>
                  <a:tcPr/>
                </a:tc>
                <a:tc>
                  <a:txBody>
                    <a:bodyPr/>
                    <a:lstStyle/>
                    <a:p>
                      <a:r>
                        <a:rPr lang="en-US" dirty="0" smtClean="0"/>
                        <a:t>7</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a:t>
                      </a:r>
                      <a:endParaRPr lang="en-US" dirty="0"/>
                    </a:p>
                  </a:txBody>
                  <a:tcPr/>
                </a:tc>
                <a:tc>
                  <a:txBody>
                    <a:bodyPr/>
                    <a:lstStyle/>
                    <a:p>
                      <a:r>
                        <a:rPr lang="en-US" dirty="0" smtClean="0"/>
                        <a:t>28</a:t>
                      </a:r>
                      <a:endParaRPr lang="en-US" dirty="0"/>
                    </a:p>
                  </a:txBody>
                  <a:tcPr/>
                </a:tc>
              </a:tr>
              <a:tr h="370840">
                <a:tc>
                  <a:txBody>
                    <a:bodyPr/>
                    <a:lstStyle/>
                    <a:p>
                      <a:r>
                        <a:rPr lang="en-US" dirty="0" smtClean="0"/>
                        <a:t>Lone Star College (N. Harris)</a:t>
                      </a:r>
                    </a:p>
                  </a:txBody>
                  <a:tcPr/>
                </a:tc>
                <a:tc>
                  <a:txBody>
                    <a:bodyPr/>
                    <a:lstStyle/>
                    <a:p>
                      <a:r>
                        <a:rPr lang="en-US" dirty="0" smtClean="0"/>
                        <a:t>66</a:t>
                      </a:r>
                      <a:endParaRPr lang="en-US" dirty="0"/>
                    </a:p>
                  </a:txBody>
                  <a:tcPr/>
                </a:tc>
                <a:tc>
                  <a:txBody>
                    <a:bodyPr/>
                    <a:lstStyle/>
                    <a:p>
                      <a:r>
                        <a:rPr lang="en-US" dirty="0" smtClean="0"/>
                        <a:t>25</a:t>
                      </a:r>
                      <a:endParaRPr lang="en-US" dirty="0"/>
                    </a:p>
                  </a:txBody>
                  <a:tcPr/>
                </a:tc>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0</a:t>
                      </a:r>
                      <a:endParaRPr lang="en-US" dirty="0"/>
                    </a:p>
                  </a:txBody>
                  <a:tcPr/>
                </a:tc>
                <a:tc>
                  <a:txBody>
                    <a:bodyPr/>
                    <a:lstStyle/>
                    <a:p>
                      <a:r>
                        <a:rPr lang="en-US" dirty="0" smtClean="0"/>
                        <a:t>21</a:t>
                      </a:r>
                      <a:endParaRPr lang="en-US" dirty="0"/>
                    </a:p>
                  </a:txBody>
                  <a:tcPr/>
                </a:tc>
              </a:tr>
              <a:tr h="370840">
                <a:tc>
                  <a:txBody>
                    <a:bodyPr/>
                    <a:lstStyle/>
                    <a:p>
                      <a:r>
                        <a:rPr lang="en-US" dirty="0" smtClean="0"/>
                        <a:t>Lone Star College (Tomball)</a:t>
                      </a:r>
                    </a:p>
                  </a:txBody>
                  <a:tcPr/>
                </a:tc>
                <a:tc>
                  <a:txBody>
                    <a:bodyPr/>
                    <a:lstStyle/>
                    <a:p>
                      <a:r>
                        <a:rPr lang="en-US" dirty="0" smtClean="0"/>
                        <a:t>108</a:t>
                      </a:r>
                      <a:endParaRPr lang="en-US" dirty="0"/>
                    </a:p>
                  </a:txBody>
                  <a:tcPr/>
                </a:tc>
                <a:tc>
                  <a:txBody>
                    <a:bodyPr/>
                    <a:lstStyle/>
                    <a:p>
                      <a:r>
                        <a:rPr lang="en-US" dirty="0" smtClean="0"/>
                        <a:t>45</a:t>
                      </a:r>
                      <a:endParaRPr lang="en-US" dirty="0"/>
                    </a:p>
                  </a:txBody>
                  <a:tcPr/>
                </a:tc>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t>9</a:t>
                      </a:r>
                      <a:endParaRPr lang="en-US" dirty="0"/>
                    </a:p>
                  </a:txBody>
                  <a:tcPr/>
                </a:tc>
                <a:tc>
                  <a:txBody>
                    <a:bodyPr/>
                    <a:lstStyle/>
                    <a:p>
                      <a:r>
                        <a:rPr lang="en-US" dirty="0" smtClean="0"/>
                        <a:t>11</a:t>
                      </a:r>
                      <a:endParaRPr lang="en-US" dirty="0"/>
                    </a:p>
                  </a:txBody>
                  <a:tcPr/>
                </a:tc>
                <a:tc>
                  <a:txBody>
                    <a:bodyPr/>
                    <a:lstStyle/>
                    <a:p>
                      <a:r>
                        <a:rPr lang="en-US" dirty="0" smtClean="0"/>
                        <a:t>13</a:t>
                      </a:r>
                      <a:endParaRPr lang="en-US" dirty="0"/>
                    </a:p>
                  </a:txBody>
                  <a:tcPr/>
                </a:tc>
                <a:tc>
                  <a:txBody>
                    <a:bodyPr/>
                    <a:lstStyle/>
                    <a:p>
                      <a:r>
                        <a:rPr lang="en-US" dirty="0" smtClean="0"/>
                        <a:t>1</a:t>
                      </a:r>
                      <a:endParaRPr lang="en-US" dirty="0"/>
                    </a:p>
                  </a:txBody>
                  <a:tcPr/>
                </a:tc>
                <a:tc>
                  <a:txBody>
                    <a:bodyPr/>
                    <a:lstStyle/>
                    <a:p>
                      <a:r>
                        <a:rPr lang="en-US" dirty="0" smtClean="0"/>
                        <a:t>39</a:t>
                      </a:r>
                      <a:endParaRPr lang="en-US" dirty="0"/>
                    </a:p>
                  </a:txBody>
                  <a:tcPr/>
                </a:tc>
              </a:tr>
              <a:tr h="370840">
                <a:tc>
                  <a:txBody>
                    <a:bodyPr/>
                    <a:lstStyle/>
                    <a:p>
                      <a:r>
                        <a:rPr lang="en-US" dirty="0" smtClean="0"/>
                        <a:t>All Other Public</a:t>
                      </a:r>
                    </a:p>
                  </a:txBody>
                  <a:tcPr/>
                </a:tc>
                <a:tc>
                  <a:txBody>
                    <a:bodyPr/>
                    <a:lstStyle/>
                    <a:p>
                      <a:r>
                        <a:rPr lang="en-US" dirty="0" smtClean="0"/>
                        <a:t>160</a:t>
                      </a:r>
                      <a:endParaRPr lang="en-US" dirty="0"/>
                    </a:p>
                  </a:txBody>
                  <a:tcPr/>
                </a:tc>
                <a:tc>
                  <a:txBody>
                    <a:bodyPr/>
                    <a:lstStyle/>
                    <a:p>
                      <a:r>
                        <a:rPr lang="en-US" dirty="0" smtClean="0"/>
                        <a:t>78</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14</a:t>
                      </a:r>
                      <a:endParaRPr lang="en-US" dirty="0"/>
                    </a:p>
                  </a:txBody>
                  <a:tcPr/>
                </a:tc>
                <a:tc>
                  <a:txBody>
                    <a:bodyPr/>
                    <a:lstStyle/>
                    <a:p>
                      <a:r>
                        <a:rPr lang="en-US" dirty="0" smtClean="0"/>
                        <a:t>19</a:t>
                      </a:r>
                      <a:endParaRPr lang="en-US" dirty="0"/>
                    </a:p>
                  </a:txBody>
                  <a:tcPr/>
                </a:tc>
                <a:tc>
                  <a:txBody>
                    <a:bodyPr/>
                    <a:lstStyle/>
                    <a:p>
                      <a:r>
                        <a:rPr lang="en-US" dirty="0" smtClean="0"/>
                        <a:t>16</a:t>
                      </a:r>
                      <a:endParaRPr lang="en-US" dirty="0"/>
                    </a:p>
                  </a:txBody>
                  <a:tcPr/>
                </a:tc>
                <a:tc>
                  <a:txBody>
                    <a:bodyPr/>
                    <a:lstStyle/>
                    <a:p>
                      <a:r>
                        <a:rPr lang="en-US" dirty="0" smtClean="0"/>
                        <a:t>6</a:t>
                      </a:r>
                      <a:endParaRPr lang="en-US" dirty="0"/>
                    </a:p>
                  </a:txBody>
                  <a:tcPr/>
                </a:tc>
                <a:tc>
                  <a:txBody>
                    <a:bodyPr/>
                    <a:lstStyle/>
                    <a:p>
                      <a:r>
                        <a:rPr lang="en-US" dirty="0" smtClean="0"/>
                        <a:t>57</a:t>
                      </a:r>
                      <a:endParaRPr lang="en-US" dirty="0"/>
                    </a:p>
                  </a:txBody>
                  <a:tcPr/>
                </a:tc>
              </a:tr>
            </a:tbl>
          </a:graphicData>
        </a:graphic>
      </p:graphicFrame>
      <p:sp>
        <p:nvSpPr>
          <p:cNvPr id="3" name="TextBox 2"/>
          <p:cNvSpPr txBox="1"/>
          <p:nvPr/>
        </p:nvSpPr>
        <p:spPr>
          <a:xfrm>
            <a:off x="152400" y="228600"/>
            <a:ext cx="533400" cy="381000"/>
          </a:xfrm>
          <a:prstGeom prst="rect">
            <a:avLst/>
          </a:prstGeom>
          <a:noFill/>
        </p:spPr>
        <p:txBody>
          <a:bodyPr wrap="square" rtlCol="0">
            <a:spAutoFit/>
          </a:bodyPr>
          <a:lstStyle/>
          <a:p>
            <a:r>
              <a:rPr lang="en-US" dirty="0" smtClean="0"/>
              <a:t>18</a:t>
            </a:r>
            <a:endParaRPr lang="en-US" dirty="0"/>
          </a:p>
        </p:txBody>
      </p:sp>
    </p:spTree>
    <p:extLst>
      <p:ext uri="{BB962C8B-B14F-4D97-AF65-F5344CB8AC3E}">
        <p14:creationId xmlns:p14="http://schemas.microsoft.com/office/powerpoint/2010/main" val="24408871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Sam Houston State University, 2011</a:t>
            </a:r>
            <a:r>
              <a:rPr lang="en-US" sz="3100" dirty="0"/>
              <a:t/>
            </a:r>
            <a:br>
              <a:rPr lang="en-US" sz="3100" dirty="0"/>
            </a:br>
            <a:r>
              <a:rPr lang="en-US" sz="2200" b="1" dirty="0" smtClean="0"/>
              <a:t>Core Curriculum Completed Prior to Transfer,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0003797"/>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13</a:t>
                      </a:r>
                      <a:endParaRPr lang="en-US" dirty="0"/>
                    </a:p>
                  </a:txBody>
                  <a:tcPr/>
                </a:tc>
                <a:tc>
                  <a:txBody>
                    <a:bodyPr/>
                    <a:lstStyle/>
                    <a:p>
                      <a:r>
                        <a:rPr lang="en-US" dirty="0" smtClean="0"/>
                        <a:t> 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747896305"/>
              </p:ext>
            </p:extLst>
          </p:nvPr>
        </p:nvGraphicFramePr>
        <p:xfrm>
          <a:off x="457201" y="1447800"/>
          <a:ext cx="8458197" cy="5222240"/>
        </p:xfrm>
        <a:graphic>
          <a:graphicData uri="http://schemas.openxmlformats.org/drawingml/2006/table">
            <a:tbl>
              <a:tblPr firstRow="1" bandRow="1">
                <a:tableStyleId>{5C22544A-7EE6-4342-B048-85BDC9FD1C3A}</a:tableStyleId>
              </a:tblPr>
              <a:tblGrid>
                <a:gridCol w="2217198"/>
                <a:gridCol w="739066"/>
                <a:gridCol w="574829"/>
                <a:gridCol w="656947"/>
                <a:gridCol w="656947"/>
                <a:gridCol w="656947"/>
                <a:gridCol w="656947"/>
                <a:gridCol w="739066"/>
                <a:gridCol w="656947"/>
                <a:gridCol w="903303"/>
              </a:tblGrid>
              <a:tr h="609600">
                <a:tc>
                  <a:txBody>
                    <a:bodyPr/>
                    <a:lstStyle/>
                    <a:p>
                      <a:r>
                        <a:rPr lang="en-US" dirty="0" smtClean="0"/>
                        <a:t>Core Complete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Lone Star College  (Montgomery)</a:t>
                      </a:r>
                    </a:p>
                  </a:txBody>
                  <a:tcPr/>
                </a:tc>
                <a:tc>
                  <a:txBody>
                    <a:bodyPr/>
                    <a:lstStyle/>
                    <a:p>
                      <a:r>
                        <a:rPr lang="en-US" dirty="0" smtClean="0"/>
                        <a:t>206</a:t>
                      </a:r>
                      <a:endParaRPr lang="en-US" dirty="0"/>
                    </a:p>
                  </a:txBody>
                  <a:tcPr/>
                </a:tc>
                <a:tc>
                  <a:txBody>
                    <a:bodyPr/>
                    <a:lstStyle/>
                    <a:p>
                      <a:r>
                        <a:rPr lang="en-US" dirty="0" smtClean="0"/>
                        <a:t>63</a:t>
                      </a:r>
                      <a:endParaRPr lang="en-US" dirty="0"/>
                    </a:p>
                  </a:txBody>
                  <a:tcPr/>
                </a:tc>
                <a:tc>
                  <a:txBody>
                    <a:bodyPr/>
                    <a:lstStyle/>
                    <a:p>
                      <a:r>
                        <a:rPr lang="en-US" dirty="0" smtClean="0"/>
                        <a:t>4</a:t>
                      </a:r>
                      <a:endParaRPr lang="en-US" dirty="0"/>
                    </a:p>
                  </a:txBody>
                  <a:tcPr/>
                </a:tc>
                <a:tc>
                  <a:txBody>
                    <a:bodyPr/>
                    <a:lstStyle/>
                    <a:p>
                      <a:r>
                        <a:rPr lang="en-US" dirty="0" smtClean="0"/>
                        <a:t>8</a:t>
                      </a:r>
                      <a:endParaRPr lang="en-US" dirty="0"/>
                    </a:p>
                  </a:txBody>
                  <a:tcPr/>
                </a:tc>
                <a:tc>
                  <a:txBody>
                    <a:bodyPr/>
                    <a:lstStyle/>
                    <a:p>
                      <a:r>
                        <a:rPr lang="en-US" dirty="0" smtClean="0"/>
                        <a:t>11</a:t>
                      </a:r>
                      <a:endParaRPr lang="en-US" dirty="0"/>
                    </a:p>
                  </a:txBody>
                  <a:tcPr/>
                </a:tc>
                <a:tc>
                  <a:txBody>
                    <a:bodyPr/>
                    <a:lstStyle/>
                    <a:p>
                      <a:r>
                        <a:rPr lang="en-US" dirty="0" smtClean="0"/>
                        <a:t>15</a:t>
                      </a:r>
                      <a:endParaRPr lang="en-US" dirty="0"/>
                    </a:p>
                  </a:txBody>
                  <a:tcPr/>
                </a:tc>
                <a:tc>
                  <a:txBody>
                    <a:bodyPr/>
                    <a:lstStyle/>
                    <a:p>
                      <a:r>
                        <a:rPr lang="en-US" dirty="0" smtClean="0"/>
                        <a:t>24</a:t>
                      </a:r>
                      <a:endParaRPr lang="en-US" dirty="0"/>
                    </a:p>
                  </a:txBody>
                  <a:tcPr/>
                </a:tc>
                <a:tc>
                  <a:txBody>
                    <a:bodyPr/>
                    <a:lstStyle/>
                    <a:p>
                      <a:r>
                        <a:rPr lang="en-US" dirty="0" smtClean="0"/>
                        <a:t>1</a:t>
                      </a:r>
                      <a:endParaRPr lang="en-US" dirty="0"/>
                    </a:p>
                  </a:txBody>
                  <a:tcPr/>
                </a:tc>
                <a:tc>
                  <a:txBody>
                    <a:bodyPr/>
                    <a:lstStyle/>
                    <a:p>
                      <a:r>
                        <a:rPr lang="en-US" dirty="0" smtClean="0"/>
                        <a:t>60</a:t>
                      </a:r>
                      <a:endParaRPr lang="en-US" dirty="0"/>
                    </a:p>
                  </a:txBody>
                  <a:tcPr/>
                </a:tc>
              </a:tr>
              <a:tr h="370840">
                <a:tc>
                  <a:txBody>
                    <a:bodyPr/>
                    <a:lstStyle/>
                    <a:p>
                      <a:r>
                        <a:rPr lang="en-US" dirty="0" smtClean="0"/>
                        <a:t>Blinn</a:t>
                      </a:r>
                      <a:r>
                        <a:rPr lang="en-US" baseline="0" dirty="0" smtClean="0"/>
                        <a:t> College</a:t>
                      </a:r>
                      <a:r>
                        <a:rPr lang="en-US" dirty="0" smtClean="0"/>
                        <a:t>  </a:t>
                      </a:r>
                    </a:p>
                  </a:txBody>
                  <a:tcPr/>
                </a:tc>
                <a:tc>
                  <a:txBody>
                    <a:bodyPr/>
                    <a:lstStyle/>
                    <a:p>
                      <a:r>
                        <a:rPr lang="en-US" dirty="0" smtClean="0"/>
                        <a:t>364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dirty="0" smtClean="0"/>
                        <a:t>Houston</a:t>
                      </a:r>
                      <a:r>
                        <a:rPr lang="en-US" baseline="0" dirty="0" smtClean="0"/>
                        <a:t> Community College</a:t>
                      </a:r>
                      <a:r>
                        <a:rPr lang="en-US" dirty="0" smtClean="0"/>
                        <a:t>  </a:t>
                      </a:r>
                    </a:p>
                  </a:txBody>
                  <a:tcPr/>
                </a:tc>
                <a:tc>
                  <a:txBody>
                    <a:bodyPr/>
                    <a:lstStyle/>
                    <a:p>
                      <a:r>
                        <a:rPr lang="en-US" dirty="0" smtClean="0"/>
                        <a:t>54</a:t>
                      </a:r>
                      <a:endParaRPr lang="en-US" dirty="0"/>
                    </a:p>
                  </a:txBody>
                  <a:tcPr/>
                </a:tc>
                <a:tc>
                  <a:txBody>
                    <a:bodyPr/>
                    <a:lstStyle/>
                    <a:p>
                      <a:r>
                        <a:rPr lang="en-US" dirty="0" smtClean="0"/>
                        <a:t>7</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370840">
                <a:tc>
                  <a:txBody>
                    <a:bodyPr/>
                    <a:lstStyle/>
                    <a:p>
                      <a:r>
                        <a:rPr lang="en-US" dirty="0" smtClean="0"/>
                        <a:t>Lone</a:t>
                      </a:r>
                      <a:r>
                        <a:rPr lang="en-US" baseline="0" dirty="0" smtClean="0"/>
                        <a:t> Star College (Cy-Fair)</a:t>
                      </a:r>
                      <a:endParaRPr lang="en-US" dirty="0" smtClean="0"/>
                    </a:p>
                  </a:txBody>
                  <a:tcPr/>
                </a:tc>
                <a:tc>
                  <a:txBody>
                    <a:bodyPr/>
                    <a:lstStyle/>
                    <a:p>
                      <a:r>
                        <a:rPr lang="en-US" dirty="0" smtClean="0"/>
                        <a:t>81</a:t>
                      </a:r>
                      <a:endParaRPr lang="en-US" dirty="0"/>
                    </a:p>
                  </a:txBody>
                  <a:tcPr/>
                </a:tc>
                <a:tc>
                  <a:txBody>
                    <a:bodyPr/>
                    <a:lstStyle/>
                    <a:p>
                      <a:r>
                        <a:rPr lang="en-US" dirty="0" smtClean="0"/>
                        <a:t>19</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16</a:t>
                      </a:r>
                      <a:endParaRPr lang="en-US" dirty="0"/>
                    </a:p>
                  </a:txBody>
                  <a:tcPr/>
                </a:tc>
              </a:tr>
              <a:tr h="370840">
                <a:tc>
                  <a:txBody>
                    <a:bodyPr/>
                    <a:lstStyle/>
                    <a:p>
                      <a:r>
                        <a:rPr lang="en-US" dirty="0" smtClean="0"/>
                        <a:t>Lone</a:t>
                      </a:r>
                      <a:r>
                        <a:rPr lang="en-US" baseline="0" dirty="0" smtClean="0"/>
                        <a:t> Star College (Kingwood)</a:t>
                      </a:r>
                      <a:endParaRPr lang="en-US" dirty="0" smtClean="0"/>
                    </a:p>
                  </a:txBody>
                  <a:tcPr/>
                </a:tc>
                <a:tc>
                  <a:txBody>
                    <a:bodyPr/>
                    <a:lstStyle/>
                    <a:p>
                      <a:r>
                        <a:rPr lang="en-US" dirty="0" smtClean="0"/>
                        <a:t>80</a:t>
                      </a:r>
                      <a:endParaRPr lang="en-US" dirty="0"/>
                    </a:p>
                  </a:txBody>
                  <a:tcPr/>
                </a:tc>
                <a:tc>
                  <a:txBody>
                    <a:bodyPr/>
                    <a:lstStyle/>
                    <a:p>
                      <a:r>
                        <a:rPr lang="en-US" dirty="0" smtClean="0"/>
                        <a:t>29</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8</a:t>
                      </a:r>
                      <a:endParaRPr lang="en-US" dirty="0"/>
                    </a:p>
                  </a:txBody>
                  <a:tcPr/>
                </a:tc>
                <a:tc>
                  <a:txBody>
                    <a:bodyPr/>
                    <a:lstStyle/>
                    <a:p>
                      <a:r>
                        <a:rPr lang="en-US" dirty="0" smtClean="0"/>
                        <a:t>10</a:t>
                      </a:r>
                      <a:endParaRPr lang="en-US" dirty="0"/>
                    </a:p>
                  </a:txBody>
                  <a:tcPr/>
                </a:tc>
                <a:tc>
                  <a:txBody>
                    <a:bodyPr/>
                    <a:lstStyle/>
                    <a:p>
                      <a:r>
                        <a:rPr lang="en-US" dirty="0" smtClean="0"/>
                        <a:t>2</a:t>
                      </a:r>
                      <a:endParaRPr lang="en-US" dirty="0"/>
                    </a:p>
                  </a:txBody>
                  <a:tcPr/>
                </a:tc>
                <a:tc>
                  <a:txBody>
                    <a:bodyPr/>
                    <a:lstStyle/>
                    <a:p>
                      <a:r>
                        <a:rPr lang="en-US" dirty="0" smtClean="0"/>
                        <a:t>23</a:t>
                      </a:r>
                      <a:endParaRPr lang="en-US" dirty="0"/>
                    </a:p>
                  </a:txBody>
                  <a:tcPr/>
                </a:tc>
              </a:tr>
              <a:tr h="370840">
                <a:tc>
                  <a:txBody>
                    <a:bodyPr/>
                    <a:lstStyle/>
                    <a:p>
                      <a:r>
                        <a:rPr lang="en-US" dirty="0" smtClean="0"/>
                        <a:t>Lone Star College (N. Harris)</a:t>
                      </a:r>
                    </a:p>
                  </a:txBody>
                  <a:tcPr/>
                </a:tc>
                <a:tc>
                  <a:txBody>
                    <a:bodyPr/>
                    <a:lstStyle/>
                    <a:p>
                      <a:r>
                        <a:rPr lang="en-US" dirty="0" smtClean="0"/>
                        <a:t>66</a:t>
                      </a:r>
                      <a:endParaRPr lang="en-US" dirty="0"/>
                    </a:p>
                  </a:txBody>
                  <a:tcPr/>
                </a:tc>
                <a:tc>
                  <a:txBody>
                    <a:bodyPr/>
                    <a:lstStyle/>
                    <a:p>
                      <a:r>
                        <a:rPr lang="en-US" dirty="0" smtClean="0"/>
                        <a:t>21</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16</a:t>
                      </a:r>
                      <a:endParaRPr lang="en-US" dirty="0"/>
                    </a:p>
                  </a:txBody>
                  <a:tcPr/>
                </a:tc>
              </a:tr>
              <a:tr h="370840">
                <a:tc>
                  <a:txBody>
                    <a:bodyPr/>
                    <a:lstStyle/>
                    <a:p>
                      <a:r>
                        <a:rPr lang="en-US" dirty="0" smtClean="0"/>
                        <a:t>Lone Star College (Tomball)</a:t>
                      </a:r>
                    </a:p>
                  </a:txBody>
                  <a:tcPr/>
                </a:tc>
                <a:tc>
                  <a:txBody>
                    <a:bodyPr/>
                    <a:lstStyle/>
                    <a:p>
                      <a:r>
                        <a:rPr lang="en-US" dirty="0" smtClean="0"/>
                        <a:t>108</a:t>
                      </a:r>
                      <a:endParaRPr lang="en-US" dirty="0"/>
                    </a:p>
                  </a:txBody>
                  <a:tcPr/>
                </a:tc>
                <a:tc>
                  <a:txBody>
                    <a:bodyPr/>
                    <a:lstStyle/>
                    <a:p>
                      <a:r>
                        <a:rPr lang="en-US" dirty="0" smtClean="0"/>
                        <a:t>23</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8</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0</a:t>
                      </a:r>
                      <a:endParaRPr lang="en-US" dirty="0"/>
                    </a:p>
                  </a:txBody>
                  <a:tcPr/>
                </a:tc>
                <a:tc>
                  <a:txBody>
                    <a:bodyPr/>
                    <a:lstStyle/>
                    <a:p>
                      <a:r>
                        <a:rPr lang="en-US" dirty="0" smtClean="0"/>
                        <a:t>22</a:t>
                      </a:r>
                      <a:endParaRPr lang="en-US" dirty="0"/>
                    </a:p>
                  </a:txBody>
                  <a:tcPr/>
                </a:tc>
              </a:tr>
              <a:tr h="370840">
                <a:tc>
                  <a:txBody>
                    <a:bodyPr/>
                    <a:lstStyle/>
                    <a:p>
                      <a:r>
                        <a:rPr lang="en-US" dirty="0" smtClean="0"/>
                        <a:t>All Other Public</a:t>
                      </a:r>
                    </a:p>
                  </a:txBody>
                  <a:tcPr/>
                </a:tc>
                <a:tc>
                  <a:txBody>
                    <a:bodyPr/>
                    <a:lstStyle/>
                    <a:p>
                      <a:r>
                        <a:rPr lang="en-US" dirty="0" smtClean="0"/>
                        <a:t>160</a:t>
                      </a:r>
                      <a:endParaRPr lang="en-US" dirty="0"/>
                    </a:p>
                  </a:txBody>
                  <a:tcPr/>
                </a:tc>
                <a:tc>
                  <a:txBody>
                    <a:bodyPr/>
                    <a:lstStyle/>
                    <a:p>
                      <a:r>
                        <a:rPr lang="en-US" dirty="0" smtClean="0"/>
                        <a:t>16</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6</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12</a:t>
                      </a:r>
                      <a:endParaRPr lang="en-US" dirty="0"/>
                    </a:p>
                  </a:txBody>
                  <a:tcPr/>
                </a:tc>
              </a:tr>
            </a:tbl>
          </a:graphicData>
        </a:graphic>
      </p:graphicFrame>
      <p:sp>
        <p:nvSpPr>
          <p:cNvPr id="3" name="TextBox 2"/>
          <p:cNvSpPr txBox="1"/>
          <p:nvPr/>
        </p:nvSpPr>
        <p:spPr>
          <a:xfrm>
            <a:off x="228600" y="533400"/>
            <a:ext cx="685800" cy="381000"/>
          </a:xfrm>
          <a:prstGeom prst="rect">
            <a:avLst/>
          </a:prstGeom>
          <a:noFill/>
        </p:spPr>
        <p:txBody>
          <a:bodyPr wrap="square" rtlCol="0">
            <a:spAutoFit/>
          </a:bodyPr>
          <a:lstStyle/>
          <a:p>
            <a:r>
              <a:rPr lang="en-US" dirty="0" smtClean="0"/>
              <a:t>19</a:t>
            </a:r>
            <a:endParaRPr lang="en-US" dirty="0"/>
          </a:p>
        </p:txBody>
      </p:sp>
    </p:spTree>
    <p:extLst>
      <p:ext uri="{BB962C8B-B14F-4D97-AF65-F5344CB8AC3E}">
        <p14:creationId xmlns:p14="http://schemas.microsoft.com/office/powerpoint/2010/main" val="478181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Sam Houston State University, 2011</a:t>
            </a:r>
            <a:r>
              <a:rPr lang="en-US" sz="3100" dirty="0"/>
              <a:t/>
            </a:r>
            <a:br>
              <a:rPr lang="en-US" sz="3100" dirty="0"/>
            </a:br>
            <a:r>
              <a:rPr lang="en-US" sz="2200" b="1" dirty="0" smtClean="0"/>
              <a:t>Earned Associate of Arts Degree Prior to Transfer,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8260489"/>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4-yr</a:t>
                      </a:r>
                      <a:endParaRPr lang="en-US" dirty="0"/>
                    </a:p>
                  </a:txBody>
                  <a:tcPr/>
                </a:tc>
                <a:tc>
                  <a:txBody>
                    <a:bodyPr/>
                    <a:lstStyle/>
                    <a:p>
                      <a:r>
                        <a:rPr lang="en-US" dirty="0" smtClean="0"/>
                        <a:t>13</a:t>
                      </a:r>
                      <a:endParaRPr lang="en-US" dirty="0"/>
                    </a:p>
                  </a:txBody>
                  <a:tcPr/>
                </a:tc>
                <a:tc>
                  <a:txBody>
                    <a:bodyPr/>
                    <a:lstStyle/>
                    <a:p>
                      <a:r>
                        <a:rPr lang="en-US" dirty="0" smtClean="0"/>
                        <a:t> 2</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047841938"/>
              </p:ext>
            </p:extLst>
          </p:nvPr>
        </p:nvGraphicFramePr>
        <p:xfrm>
          <a:off x="457201" y="1447800"/>
          <a:ext cx="8458197" cy="5222240"/>
        </p:xfrm>
        <a:graphic>
          <a:graphicData uri="http://schemas.openxmlformats.org/drawingml/2006/table">
            <a:tbl>
              <a:tblPr firstRow="1" bandRow="1">
                <a:tableStyleId>{5C22544A-7EE6-4342-B048-85BDC9FD1C3A}</a:tableStyleId>
              </a:tblPr>
              <a:tblGrid>
                <a:gridCol w="2217198"/>
                <a:gridCol w="739066"/>
                <a:gridCol w="574829"/>
                <a:gridCol w="656947"/>
                <a:gridCol w="656947"/>
                <a:gridCol w="656947"/>
                <a:gridCol w="656947"/>
                <a:gridCol w="739066"/>
                <a:gridCol w="656947"/>
                <a:gridCol w="903303"/>
              </a:tblGrid>
              <a:tr h="609600">
                <a:tc>
                  <a:txBody>
                    <a:bodyPr/>
                    <a:lstStyle/>
                    <a:p>
                      <a:r>
                        <a:rPr lang="en-US" dirty="0" smtClean="0"/>
                        <a:t>Core Complete</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Lone Star College  (Montgomery)</a:t>
                      </a:r>
                    </a:p>
                  </a:txBody>
                  <a:tcPr/>
                </a:tc>
                <a:tc>
                  <a:txBody>
                    <a:bodyPr/>
                    <a:lstStyle/>
                    <a:p>
                      <a:r>
                        <a:rPr lang="en-US" dirty="0" smtClean="0"/>
                        <a:t>206</a:t>
                      </a:r>
                      <a:endParaRPr lang="en-US" dirty="0"/>
                    </a:p>
                  </a:txBody>
                  <a:tcPr/>
                </a:tc>
                <a:tc>
                  <a:txBody>
                    <a:bodyPr/>
                    <a:lstStyle/>
                    <a:p>
                      <a:r>
                        <a:rPr lang="en-US" dirty="0" smtClean="0"/>
                        <a:t>48</a:t>
                      </a:r>
                      <a:endParaRPr lang="en-US" dirty="0"/>
                    </a:p>
                  </a:txBody>
                  <a:tcPr/>
                </a:tc>
                <a:tc>
                  <a:txBody>
                    <a:bodyPr/>
                    <a:lstStyle/>
                    <a:p>
                      <a:r>
                        <a:rPr lang="en-US" dirty="0" smtClean="0"/>
                        <a:t>7</a:t>
                      </a:r>
                      <a:endParaRPr lang="en-US" dirty="0"/>
                    </a:p>
                  </a:txBody>
                  <a:tcPr/>
                </a:tc>
                <a:tc>
                  <a:txBody>
                    <a:bodyPr/>
                    <a:lstStyle/>
                    <a:p>
                      <a:r>
                        <a:rPr lang="en-US" dirty="0" smtClean="0"/>
                        <a:t>9</a:t>
                      </a:r>
                      <a:endParaRPr lang="en-US" dirty="0"/>
                    </a:p>
                  </a:txBody>
                  <a:tcPr/>
                </a:tc>
                <a:tc>
                  <a:txBody>
                    <a:bodyPr/>
                    <a:lstStyle/>
                    <a:p>
                      <a:r>
                        <a:rPr lang="en-US" dirty="0" smtClean="0"/>
                        <a:t>8</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2</a:t>
                      </a:r>
                      <a:endParaRPr lang="en-US" dirty="0"/>
                    </a:p>
                  </a:txBody>
                  <a:tcPr/>
                </a:tc>
                <a:tc>
                  <a:txBody>
                    <a:bodyPr/>
                    <a:lstStyle/>
                    <a:p>
                      <a:r>
                        <a:rPr lang="en-US" dirty="0" smtClean="0"/>
                        <a:t>42</a:t>
                      </a:r>
                      <a:endParaRPr lang="en-US" dirty="0"/>
                    </a:p>
                  </a:txBody>
                  <a:tcPr/>
                </a:tc>
              </a:tr>
              <a:tr h="370840">
                <a:tc>
                  <a:txBody>
                    <a:bodyPr/>
                    <a:lstStyle/>
                    <a:p>
                      <a:r>
                        <a:rPr lang="en-US" dirty="0" smtClean="0"/>
                        <a:t>Blinn</a:t>
                      </a:r>
                      <a:r>
                        <a:rPr lang="en-US" baseline="0" dirty="0" smtClean="0"/>
                        <a:t> College</a:t>
                      </a:r>
                      <a:r>
                        <a:rPr lang="en-US" dirty="0" smtClean="0"/>
                        <a:t>  </a:t>
                      </a:r>
                    </a:p>
                  </a:txBody>
                  <a:tcPr/>
                </a:tc>
                <a:tc>
                  <a:txBody>
                    <a:bodyPr/>
                    <a:lstStyle/>
                    <a:p>
                      <a:r>
                        <a:rPr lang="en-US" dirty="0" smtClean="0"/>
                        <a:t>364</a:t>
                      </a:r>
                      <a:endParaRPr lang="en-US" dirty="0"/>
                    </a:p>
                  </a:txBody>
                  <a:tcPr/>
                </a:tc>
                <a:tc>
                  <a:txBody>
                    <a:bodyPr/>
                    <a:lstStyle/>
                    <a:p>
                      <a:r>
                        <a:rPr lang="en-US" dirty="0" smtClean="0"/>
                        <a:t>54</a:t>
                      </a:r>
                      <a:endParaRPr lang="en-US" dirty="0"/>
                    </a:p>
                  </a:txBody>
                  <a:tcPr/>
                </a:tc>
                <a:tc>
                  <a:txBody>
                    <a:bodyPr/>
                    <a:lstStyle/>
                    <a:p>
                      <a:r>
                        <a:rPr lang="en-US" dirty="0" smtClean="0"/>
                        <a:t>7</a:t>
                      </a:r>
                      <a:endParaRPr lang="en-US" dirty="0"/>
                    </a:p>
                  </a:txBody>
                  <a:tcPr/>
                </a:tc>
                <a:tc>
                  <a:txBody>
                    <a:bodyPr/>
                    <a:lstStyle/>
                    <a:p>
                      <a:r>
                        <a:rPr lang="en-US" dirty="0" smtClean="0"/>
                        <a:t>10</a:t>
                      </a:r>
                      <a:endParaRPr lang="en-US" dirty="0"/>
                    </a:p>
                  </a:txBody>
                  <a:tcPr/>
                </a:tc>
                <a:tc>
                  <a:txBody>
                    <a:bodyPr/>
                    <a:lstStyle/>
                    <a:p>
                      <a:r>
                        <a:rPr lang="en-US" dirty="0" smtClean="0"/>
                        <a:t>15</a:t>
                      </a:r>
                      <a:endParaRPr lang="en-US" dirty="0"/>
                    </a:p>
                  </a:txBody>
                  <a:tcPr/>
                </a:tc>
                <a:tc>
                  <a:txBody>
                    <a:bodyPr/>
                    <a:lstStyle/>
                    <a:p>
                      <a:r>
                        <a:rPr lang="en-US" dirty="0" smtClean="0"/>
                        <a:t>12</a:t>
                      </a:r>
                      <a:endParaRPr lang="en-US" dirty="0"/>
                    </a:p>
                  </a:txBody>
                  <a:tcPr/>
                </a:tc>
                <a:tc>
                  <a:txBody>
                    <a:bodyPr/>
                    <a:lstStyle/>
                    <a:p>
                      <a:r>
                        <a:rPr lang="en-US" dirty="0" smtClean="0"/>
                        <a:t>9</a:t>
                      </a:r>
                      <a:endParaRPr lang="en-US" dirty="0"/>
                    </a:p>
                  </a:txBody>
                  <a:tcPr/>
                </a:tc>
                <a:tc>
                  <a:txBody>
                    <a:bodyPr/>
                    <a:lstStyle/>
                    <a:p>
                      <a:r>
                        <a:rPr lang="en-US" dirty="0" smtClean="0"/>
                        <a:t>1</a:t>
                      </a:r>
                      <a:endParaRPr lang="en-US" dirty="0"/>
                    </a:p>
                  </a:txBody>
                  <a:tcPr/>
                </a:tc>
                <a:tc>
                  <a:txBody>
                    <a:bodyPr/>
                    <a:lstStyle/>
                    <a:p>
                      <a:r>
                        <a:rPr lang="en-US" dirty="0" smtClean="0"/>
                        <a:t>43</a:t>
                      </a:r>
                      <a:endParaRPr lang="en-US" dirty="0"/>
                    </a:p>
                  </a:txBody>
                  <a:tcPr/>
                </a:tc>
              </a:tr>
              <a:tr h="370840">
                <a:tc>
                  <a:txBody>
                    <a:bodyPr/>
                    <a:lstStyle/>
                    <a:p>
                      <a:r>
                        <a:rPr lang="en-US" dirty="0" smtClean="0"/>
                        <a:t>Houston</a:t>
                      </a:r>
                      <a:r>
                        <a:rPr lang="en-US" baseline="0" dirty="0" smtClean="0"/>
                        <a:t> Community College</a:t>
                      </a:r>
                      <a:r>
                        <a:rPr lang="en-US" dirty="0" smtClean="0"/>
                        <a:t>  </a:t>
                      </a:r>
                    </a:p>
                  </a:txBody>
                  <a:tcPr/>
                </a:tc>
                <a:tc>
                  <a:txBody>
                    <a:bodyPr/>
                    <a:lstStyle/>
                    <a:p>
                      <a:r>
                        <a:rPr lang="en-US" dirty="0" smtClean="0"/>
                        <a:t>54</a:t>
                      </a:r>
                      <a:endParaRPr lang="en-US" dirty="0"/>
                    </a:p>
                  </a:txBody>
                  <a:tcPr/>
                </a:tc>
                <a:tc>
                  <a:txBody>
                    <a:bodyPr/>
                    <a:lstStyle/>
                    <a:p>
                      <a:r>
                        <a:rPr lang="en-US" dirty="0" smtClean="0"/>
                        <a:t>6</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370840">
                <a:tc>
                  <a:txBody>
                    <a:bodyPr/>
                    <a:lstStyle/>
                    <a:p>
                      <a:r>
                        <a:rPr lang="en-US" dirty="0" smtClean="0"/>
                        <a:t>Lone</a:t>
                      </a:r>
                      <a:r>
                        <a:rPr lang="en-US" baseline="0" dirty="0" smtClean="0"/>
                        <a:t> Star College (Cy-Fair)</a:t>
                      </a:r>
                      <a:endParaRPr lang="en-US" dirty="0" smtClean="0"/>
                    </a:p>
                  </a:txBody>
                  <a:tcPr/>
                </a:tc>
                <a:tc>
                  <a:txBody>
                    <a:bodyPr/>
                    <a:lstStyle/>
                    <a:p>
                      <a:r>
                        <a:rPr lang="en-US" dirty="0" smtClean="0"/>
                        <a:t>81</a:t>
                      </a:r>
                      <a:endParaRPr lang="en-US" dirty="0"/>
                    </a:p>
                  </a:txBody>
                  <a:tcPr/>
                </a:tc>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r>
              <a:tr h="370840">
                <a:tc>
                  <a:txBody>
                    <a:bodyPr/>
                    <a:lstStyle/>
                    <a:p>
                      <a:r>
                        <a:rPr lang="en-US" dirty="0" smtClean="0"/>
                        <a:t>Lone</a:t>
                      </a:r>
                      <a:r>
                        <a:rPr lang="en-US" baseline="0" dirty="0" smtClean="0"/>
                        <a:t> Star College (Kingwood)</a:t>
                      </a:r>
                      <a:endParaRPr lang="en-US" dirty="0" smtClean="0"/>
                    </a:p>
                  </a:txBody>
                  <a:tcPr/>
                </a:tc>
                <a:tc>
                  <a:txBody>
                    <a:bodyPr/>
                    <a:lstStyle/>
                    <a:p>
                      <a:r>
                        <a:rPr lang="en-US" dirty="0" smtClean="0"/>
                        <a:t>80</a:t>
                      </a:r>
                      <a:endParaRPr lang="en-US" dirty="0"/>
                    </a:p>
                  </a:txBody>
                  <a:tcPr/>
                </a:tc>
                <a:tc>
                  <a:txBody>
                    <a:bodyPr/>
                    <a:lstStyle/>
                    <a:p>
                      <a:r>
                        <a:rPr lang="en-US" dirty="0" smtClean="0"/>
                        <a:t>25</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18</a:t>
                      </a:r>
                      <a:endParaRPr lang="en-US" dirty="0"/>
                    </a:p>
                  </a:txBody>
                  <a:tcPr/>
                </a:tc>
              </a:tr>
              <a:tr h="370840">
                <a:tc>
                  <a:txBody>
                    <a:bodyPr/>
                    <a:lstStyle/>
                    <a:p>
                      <a:r>
                        <a:rPr lang="en-US" dirty="0" smtClean="0"/>
                        <a:t>Lone Star College (N. Harris)</a:t>
                      </a:r>
                    </a:p>
                  </a:txBody>
                  <a:tcPr/>
                </a:tc>
                <a:tc>
                  <a:txBody>
                    <a:bodyPr/>
                    <a:lstStyle/>
                    <a:p>
                      <a:r>
                        <a:rPr lang="en-US" dirty="0" smtClean="0"/>
                        <a:t>66</a:t>
                      </a:r>
                      <a:endParaRPr lang="en-US" dirty="0"/>
                    </a:p>
                  </a:txBody>
                  <a:tcPr/>
                </a:tc>
                <a:tc>
                  <a:txBody>
                    <a:bodyPr/>
                    <a:lstStyle/>
                    <a:p>
                      <a:r>
                        <a:rPr lang="en-US" dirty="0" smtClean="0"/>
                        <a:t>18</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14</a:t>
                      </a:r>
                      <a:endParaRPr lang="en-US" dirty="0"/>
                    </a:p>
                  </a:txBody>
                  <a:tcPr/>
                </a:tc>
              </a:tr>
              <a:tr h="370840">
                <a:tc>
                  <a:txBody>
                    <a:bodyPr/>
                    <a:lstStyle/>
                    <a:p>
                      <a:r>
                        <a:rPr lang="en-US" dirty="0" smtClean="0"/>
                        <a:t>Lone Star College (Tomball)</a:t>
                      </a:r>
                    </a:p>
                  </a:txBody>
                  <a:tcPr/>
                </a:tc>
                <a:tc>
                  <a:txBody>
                    <a:bodyPr/>
                    <a:lstStyle/>
                    <a:p>
                      <a:r>
                        <a:rPr lang="en-US" dirty="0" smtClean="0"/>
                        <a:t>108</a:t>
                      </a:r>
                      <a:endParaRPr lang="en-US" dirty="0"/>
                    </a:p>
                  </a:txBody>
                  <a:tcPr/>
                </a:tc>
                <a:tc>
                  <a:txBody>
                    <a:bodyPr/>
                    <a:lstStyle/>
                    <a:p>
                      <a:r>
                        <a:rPr lang="en-US" dirty="0" smtClean="0"/>
                        <a:t>16</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c>
                  <a:txBody>
                    <a:bodyPr/>
                    <a:lstStyle/>
                    <a:p>
                      <a:r>
                        <a:rPr lang="en-US" dirty="0" smtClean="0"/>
                        <a:t>14</a:t>
                      </a:r>
                      <a:endParaRPr lang="en-US" dirty="0"/>
                    </a:p>
                  </a:txBody>
                  <a:tcPr/>
                </a:tc>
              </a:tr>
              <a:tr h="370840">
                <a:tc>
                  <a:txBody>
                    <a:bodyPr/>
                    <a:lstStyle/>
                    <a:p>
                      <a:r>
                        <a:rPr lang="en-US" dirty="0" smtClean="0"/>
                        <a:t>All Other Public</a:t>
                      </a:r>
                    </a:p>
                  </a:txBody>
                  <a:tcPr/>
                </a:tc>
                <a:tc>
                  <a:txBody>
                    <a:bodyPr/>
                    <a:lstStyle/>
                    <a:p>
                      <a:r>
                        <a:rPr lang="en-US" dirty="0" smtClean="0"/>
                        <a:t>160</a:t>
                      </a:r>
                      <a:endParaRPr lang="en-US" dirty="0"/>
                    </a:p>
                  </a:txBody>
                  <a:tcPr/>
                </a:tc>
                <a:tc>
                  <a:txBody>
                    <a:bodyPr/>
                    <a:lstStyle/>
                    <a:p>
                      <a:r>
                        <a:rPr lang="en-US" dirty="0" smtClean="0"/>
                        <a:t>20</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2</a:t>
                      </a:r>
                      <a:endParaRPr lang="en-US" dirty="0"/>
                    </a:p>
                  </a:txBody>
                  <a:tcPr/>
                </a:tc>
                <a:tc>
                  <a:txBody>
                    <a:bodyPr/>
                    <a:lstStyle/>
                    <a:p>
                      <a:r>
                        <a:rPr lang="en-US" dirty="0" smtClean="0"/>
                        <a:t>13</a:t>
                      </a:r>
                      <a:endParaRPr lang="en-US" dirty="0"/>
                    </a:p>
                  </a:txBody>
                  <a:tcPr/>
                </a:tc>
              </a:tr>
            </a:tbl>
          </a:graphicData>
        </a:graphic>
      </p:graphicFrame>
      <p:sp>
        <p:nvSpPr>
          <p:cNvPr id="3" name="TextBox 2"/>
          <p:cNvSpPr txBox="1"/>
          <p:nvPr/>
        </p:nvSpPr>
        <p:spPr>
          <a:xfrm>
            <a:off x="152400" y="381000"/>
            <a:ext cx="609600" cy="369332"/>
          </a:xfrm>
          <a:prstGeom prst="rect">
            <a:avLst/>
          </a:prstGeom>
          <a:noFill/>
        </p:spPr>
        <p:txBody>
          <a:bodyPr wrap="square" rtlCol="0">
            <a:spAutoFit/>
          </a:bodyPr>
          <a:lstStyle/>
          <a:p>
            <a:r>
              <a:rPr lang="en-US" dirty="0" smtClean="0"/>
              <a:t>20</a:t>
            </a:r>
            <a:endParaRPr lang="en-US" dirty="0"/>
          </a:p>
        </p:txBody>
      </p:sp>
    </p:spTree>
    <p:extLst>
      <p:ext uri="{BB962C8B-B14F-4D97-AF65-F5344CB8AC3E}">
        <p14:creationId xmlns:p14="http://schemas.microsoft.com/office/powerpoint/2010/main" val="31743490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Success Data from THECB</a:t>
            </a:r>
            <a:br>
              <a:rPr lang="en-US" dirty="0" smtClean="0"/>
            </a:br>
            <a:r>
              <a:rPr lang="en-US" dirty="0" smtClean="0"/>
              <a:t>Sam Houston State University, 2011</a:t>
            </a:r>
            <a:r>
              <a:rPr lang="en-US" dirty="0"/>
              <a:t/>
            </a:r>
            <a:br>
              <a:rPr lang="en-US" dirty="0"/>
            </a:br>
            <a:r>
              <a:rPr lang="en-US" sz="2200" b="1" dirty="0" smtClean="0"/>
              <a:t>Developmental Education, Fall 2008 Cohort Tracked for 2 years</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6913831"/>
              </p:ext>
            </p:extLst>
          </p:nvPr>
        </p:nvGraphicFramePr>
        <p:xfrm>
          <a:off x="685801" y="3962400"/>
          <a:ext cx="7467600" cy="1752600"/>
        </p:xfrm>
        <a:graphic>
          <a:graphicData uri="http://schemas.openxmlformats.org/drawingml/2006/table">
            <a:tbl>
              <a:tblPr firstRow="1" bandRow="1">
                <a:tableStyleId>{5C22544A-7EE6-4342-B048-85BDC9FD1C3A}</a:tableStyleId>
              </a:tblPr>
              <a:tblGrid>
                <a:gridCol w="2691810"/>
                <a:gridCol w="607828"/>
                <a:gridCol w="2083981"/>
                <a:gridCol w="2083981"/>
              </a:tblGrid>
              <a:tr h="523240">
                <a:tc>
                  <a:txBody>
                    <a:bodyPr/>
                    <a:lstStyle/>
                    <a:p>
                      <a:r>
                        <a:rPr lang="en-US" dirty="0" smtClean="0"/>
                        <a:t>FTIC Students</a:t>
                      </a:r>
                      <a:r>
                        <a:rPr lang="en-US" baseline="0" dirty="0" smtClean="0"/>
                        <a:t> </a:t>
                      </a:r>
                    </a:p>
                    <a:p>
                      <a:r>
                        <a:rPr lang="en-US" baseline="0" dirty="0" smtClean="0"/>
                        <a:t>Requiring Dev. Ed.</a:t>
                      </a:r>
                      <a:endParaRPr lang="en-US" dirty="0"/>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Attempting and Completing</a:t>
                      </a:r>
                      <a:endParaRPr lang="en-US" dirty="0"/>
                    </a:p>
                  </a:txBody>
                  <a:tcPr/>
                </a:tc>
              </a:tr>
              <a:tr h="370840">
                <a:tc>
                  <a:txBody>
                    <a:bodyPr/>
                    <a:lstStyle/>
                    <a:p>
                      <a:r>
                        <a:rPr lang="en-US" dirty="0" smtClean="0"/>
                        <a:t>          Math</a:t>
                      </a:r>
                      <a:endParaRPr lang="en-US" dirty="0"/>
                    </a:p>
                  </a:txBody>
                  <a:tcPr/>
                </a:tc>
                <a:tc>
                  <a:txBody>
                    <a:bodyPr/>
                    <a:lstStyle/>
                    <a:p>
                      <a:r>
                        <a:rPr lang="en-US" dirty="0" smtClean="0"/>
                        <a:t>50</a:t>
                      </a:r>
                      <a:endParaRPr lang="en-US" dirty="0"/>
                    </a:p>
                  </a:txBody>
                  <a:tcPr/>
                </a:tc>
                <a:tc>
                  <a:txBody>
                    <a:bodyPr/>
                    <a:lstStyle/>
                    <a:p>
                      <a:pPr algn="ctr"/>
                      <a:r>
                        <a:rPr lang="en-US" dirty="0" smtClean="0"/>
                        <a:t>64</a:t>
                      </a:r>
                      <a:endParaRPr lang="en-US" dirty="0"/>
                    </a:p>
                  </a:txBody>
                  <a:tcPr/>
                </a:tc>
                <a:tc>
                  <a:txBody>
                    <a:bodyPr/>
                    <a:lstStyle/>
                    <a:p>
                      <a:pPr algn="ctr"/>
                      <a:r>
                        <a:rPr lang="en-US" dirty="0" smtClean="0"/>
                        <a:t>43.8</a:t>
                      </a:r>
                      <a:endParaRPr lang="en-US" dirty="0"/>
                    </a:p>
                  </a:txBody>
                  <a:tcPr/>
                </a:tc>
              </a:tr>
              <a:tr h="370840">
                <a:tc>
                  <a:txBody>
                    <a:bodyPr/>
                    <a:lstStyle/>
                    <a:p>
                      <a:r>
                        <a:rPr lang="en-US" dirty="0" smtClean="0"/>
                        <a:t>          Reading</a:t>
                      </a:r>
                      <a:endParaRPr lang="en-US" dirty="0"/>
                    </a:p>
                  </a:txBody>
                  <a:tcPr/>
                </a:tc>
                <a:tc>
                  <a:txBody>
                    <a:bodyPr/>
                    <a:lstStyle/>
                    <a:p>
                      <a:r>
                        <a:rPr lang="en-US" dirty="0" smtClean="0"/>
                        <a:t>4</a:t>
                      </a:r>
                      <a:endParaRPr lang="en-US" dirty="0"/>
                    </a:p>
                  </a:txBody>
                  <a:tcPr/>
                </a:tc>
                <a:tc>
                  <a:txBody>
                    <a:bodyPr/>
                    <a:lstStyle/>
                    <a:p>
                      <a:pPr algn="ctr"/>
                      <a:r>
                        <a:rPr lang="en-US" dirty="0" smtClean="0"/>
                        <a:t>25</a:t>
                      </a:r>
                      <a:endParaRPr lang="en-US" dirty="0"/>
                    </a:p>
                  </a:txBody>
                  <a:tcPr/>
                </a:tc>
                <a:tc>
                  <a:txBody>
                    <a:bodyPr/>
                    <a:lstStyle/>
                    <a:p>
                      <a:pPr algn="ctr"/>
                      <a:r>
                        <a:rPr lang="en-US" dirty="0" smtClean="0"/>
                        <a:t>100</a:t>
                      </a:r>
                      <a:endParaRPr lang="en-US" dirty="0"/>
                    </a:p>
                  </a:txBody>
                  <a:tcPr/>
                </a:tc>
              </a:tr>
              <a:tr h="370840">
                <a:tc>
                  <a:txBody>
                    <a:bodyPr/>
                    <a:lstStyle/>
                    <a:p>
                      <a:r>
                        <a:rPr lang="en-US" dirty="0" smtClean="0"/>
                        <a:t>           Writing</a:t>
                      </a:r>
                      <a:endParaRPr lang="en-US" dirty="0"/>
                    </a:p>
                  </a:txBody>
                  <a:tcPr/>
                </a:tc>
                <a:tc>
                  <a:txBody>
                    <a:bodyPr/>
                    <a:lstStyle/>
                    <a:p>
                      <a:r>
                        <a:rPr lang="en-US" dirty="0" smtClean="0"/>
                        <a:t>6</a:t>
                      </a:r>
                      <a:endParaRPr lang="en-US" dirty="0"/>
                    </a:p>
                  </a:txBody>
                  <a:tcPr/>
                </a:tc>
                <a:tc>
                  <a:txBody>
                    <a:bodyPr/>
                    <a:lstStyle/>
                    <a:p>
                      <a:pPr algn="ctr"/>
                      <a:r>
                        <a:rPr lang="en-US" dirty="0" smtClean="0"/>
                        <a:t>33.3</a:t>
                      </a:r>
                      <a:endParaRPr lang="en-US" dirty="0"/>
                    </a:p>
                  </a:txBody>
                  <a:tcPr/>
                </a:tc>
                <a:tc>
                  <a:txBody>
                    <a:bodyPr/>
                    <a:lstStyle/>
                    <a:p>
                      <a:pPr algn="ctr"/>
                      <a:r>
                        <a:rPr lang="en-US" dirty="0" smtClean="0"/>
                        <a:t>50</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27197369"/>
              </p:ext>
            </p:extLst>
          </p:nvPr>
        </p:nvGraphicFramePr>
        <p:xfrm>
          <a:off x="685799" y="1752600"/>
          <a:ext cx="7467600" cy="2123440"/>
        </p:xfrm>
        <a:graphic>
          <a:graphicData uri="http://schemas.openxmlformats.org/drawingml/2006/table">
            <a:tbl>
              <a:tblPr firstRow="1" bandRow="1">
                <a:tableStyleId>{5C22544A-7EE6-4342-B048-85BDC9FD1C3A}</a:tableStyleId>
              </a:tblPr>
              <a:tblGrid>
                <a:gridCol w="2604977"/>
                <a:gridCol w="750364"/>
                <a:gridCol w="1941445"/>
                <a:gridCol w="2170814"/>
              </a:tblGrid>
              <a:tr h="609600">
                <a:tc>
                  <a:txBody>
                    <a:bodyPr/>
                    <a:lstStyle/>
                    <a:p>
                      <a:r>
                        <a:rPr lang="en-US" dirty="0" smtClean="0"/>
                        <a:t>FTIC</a:t>
                      </a:r>
                      <a:r>
                        <a:rPr lang="en-US" baseline="0" dirty="0" smtClean="0"/>
                        <a:t> Students Not Needing Dev. Ed.</a:t>
                      </a:r>
                      <a:endParaRPr lang="en-US" dirty="0"/>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
                      </a:r>
                      <a:r>
                        <a:rPr lang="en-US" baseline="0" dirty="0" smtClean="0"/>
                        <a:t> Attempting and Completing</a:t>
                      </a:r>
                      <a:endParaRPr lang="en-US" dirty="0"/>
                    </a:p>
                  </a:txBody>
                  <a:tcPr/>
                </a:tc>
              </a:tr>
              <a:tr h="370840">
                <a:tc>
                  <a:txBody>
                    <a:bodyPr/>
                    <a:lstStyle/>
                    <a:p>
                      <a:r>
                        <a:rPr lang="en-US" dirty="0" smtClean="0"/>
                        <a:t>SHSU</a:t>
                      </a:r>
                    </a:p>
                  </a:txBody>
                  <a:tcPr/>
                </a:tc>
                <a:tc>
                  <a:txBody>
                    <a:bodyPr/>
                    <a:lstStyle/>
                    <a:p>
                      <a:r>
                        <a:rPr lang="en-US" dirty="0" smtClean="0"/>
                        <a:t>1,851</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         Math</a:t>
                      </a:r>
                    </a:p>
                  </a:txBody>
                  <a:tcPr/>
                </a:tc>
                <a:tc>
                  <a:txBody>
                    <a:bodyPr/>
                    <a:lstStyle/>
                    <a:p>
                      <a:endParaRPr lang="en-US" dirty="0"/>
                    </a:p>
                  </a:txBody>
                  <a:tcPr/>
                </a:tc>
                <a:tc>
                  <a:txBody>
                    <a:bodyPr/>
                    <a:lstStyle/>
                    <a:p>
                      <a:pPr algn="ctr"/>
                      <a:r>
                        <a:rPr lang="en-US" dirty="0" smtClean="0"/>
                        <a:t>92.9</a:t>
                      </a:r>
                      <a:endParaRPr lang="en-US" dirty="0"/>
                    </a:p>
                  </a:txBody>
                  <a:tcPr/>
                </a:tc>
                <a:tc>
                  <a:txBody>
                    <a:bodyPr/>
                    <a:lstStyle/>
                    <a:p>
                      <a:pPr algn="ctr"/>
                      <a:r>
                        <a:rPr lang="en-US" dirty="0" smtClean="0"/>
                        <a:t>55.4</a:t>
                      </a:r>
                      <a:endParaRPr lang="en-US" dirty="0"/>
                    </a:p>
                  </a:txBody>
                  <a:tcPr/>
                </a:tc>
              </a:tr>
              <a:tr h="370840">
                <a:tc>
                  <a:txBody>
                    <a:bodyPr/>
                    <a:lstStyle/>
                    <a:p>
                      <a:r>
                        <a:rPr lang="en-US" dirty="0" smtClean="0"/>
                        <a:t>         Reading</a:t>
                      </a:r>
                    </a:p>
                  </a:txBody>
                  <a:tcPr/>
                </a:tc>
                <a:tc>
                  <a:txBody>
                    <a:bodyPr/>
                    <a:lstStyle/>
                    <a:p>
                      <a:endParaRPr lang="en-US" dirty="0"/>
                    </a:p>
                  </a:txBody>
                  <a:tcPr/>
                </a:tc>
                <a:tc>
                  <a:txBody>
                    <a:bodyPr/>
                    <a:lstStyle/>
                    <a:p>
                      <a:pPr algn="ctr"/>
                      <a:r>
                        <a:rPr lang="en-US" dirty="0" smtClean="0"/>
                        <a:t>95.1</a:t>
                      </a:r>
                      <a:endParaRPr lang="en-US" dirty="0"/>
                    </a:p>
                  </a:txBody>
                  <a:tcPr/>
                </a:tc>
                <a:tc>
                  <a:txBody>
                    <a:bodyPr/>
                    <a:lstStyle/>
                    <a:p>
                      <a:pPr algn="ctr"/>
                      <a:r>
                        <a:rPr lang="en-US" dirty="0" smtClean="0"/>
                        <a:t>90.5</a:t>
                      </a:r>
                      <a:endParaRPr lang="en-US" dirty="0"/>
                    </a:p>
                  </a:txBody>
                  <a:tcPr/>
                </a:tc>
              </a:tr>
              <a:tr h="370840">
                <a:tc>
                  <a:txBody>
                    <a:bodyPr/>
                    <a:lstStyle/>
                    <a:p>
                      <a:r>
                        <a:rPr lang="en-US" dirty="0" smtClean="0"/>
                        <a:t>         Writing</a:t>
                      </a:r>
                    </a:p>
                  </a:txBody>
                  <a:tcPr/>
                </a:tc>
                <a:tc>
                  <a:txBody>
                    <a:bodyPr/>
                    <a:lstStyle/>
                    <a:p>
                      <a:endParaRPr lang="en-US" dirty="0"/>
                    </a:p>
                  </a:txBody>
                  <a:tcPr/>
                </a:tc>
                <a:tc>
                  <a:txBody>
                    <a:bodyPr/>
                    <a:lstStyle/>
                    <a:p>
                      <a:pPr algn="ctr"/>
                      <a:r>
                        <a:rPr lang="en-US" dirty="0" smtClean="0"/>
                        <a:t>94.2</a:t>
                      </a:r>
                      <a:endParaRPr lang="en-US" dirty="0"/>
                    </a:p>
                  </a:txBody>
                  <a:tcPr/>
                </a:tc>
                <a:tc>
                  <a:txBody>
                    <a:bodyPr/>
                    <a:lstStyle/>
                    <a:p>
                      <a:pPr algn="ctr"/>
                      <a:r>
                        <a:rPr lang="en-US" dirty="0" smtClean="0"/>
                        <a:t>90</a:t>
                      </a:r>
                      <a:endParaRPr lang="en-US" dirty="0"/>
                    </a:p>
                  </a:txBody>
                  <a:tcPr/>
                </a:tc>
              </a:tr>
            </a:tbl>
          </a:graphicData>
        </a:graphic>
      </p:graphicFrame>
      <p:sp>
        <p:nvSpPr>
          <p:cNvPr id="3" name="TextBox 2"/>
          <p:cNvSpPr txBox="1"/>
          <p:nvPr/>
        </p:nvSpPr>
        <p:spPr>
          <a:xfrm>
            <a:off x="228600" y="609600"/>
            <a:ext cx="457200" cy="369332"/>
          </a:xfrm>
          <a:prstGeom prst="rect">
            <a:avLst/>
          </a:prstGeom>
          <a:noFill/>
        </p:spPr>
        <p:txBody>
          <a:bodyPr wrap="square" rtlCol="0">
            <a:spAutoFit/>
          </a:bodyPr>
          <a:lstStyle/>
          <a:p>
            <a:r>
              <a:rPr lang="en-US" dirty="0" smtClean="0"/>
              <a:t>21</a:t>
            </a:r>
            <a:endParaRPr lang="en-US" dirty="0"/>
          </a:p>
        </p:txBody>
      </p:sp>
    </p:spTree>
    <p:extLst>
      <p:ext uri="{BB962C8B-B14F-4D97-AF65-F5344CB8AC3E}">
        <p14:creationId xmlns:p14="http://schemas.microsoft.com/office/powerpoint/2010/main" val="42110126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Lone Star College, 2011</a:t>
            </a:r>
            <a:r>
              <a:rPr lang="en-US" dirty="0"/>
              <a:t/>
            </a:r>
            <a:br>
              <a:rPr lang="en-US" dirty="0"/>
            </a:br>
            <a:r>
              <a:rPr lang="en-US" sz="4000" dirty="0" smtClean="0"/>
              <a:t>Percent of Students Transferred or Employed with Peer Comparison</a:t>
            </a:r>
            <a:r>
              <a:rPr lang="en-US" sz="4000" b="1" dirty="0" smtClean="0"/>
              <a:t/>
            </a:r>
            <a:br>
              <a:rPr lang="en-US" sz="4000" b="1" dirty="0" smtClean="0"/>
            </a:br>
            <a:endParaRPr lang="en-US" sz="4000" b="1" dirty="0"/>
          </a:p>
        </p:txBody>
      </p:sp>
      <p:graphicFrame>
        <p:nvGraphicFramePr>
          <p:cNvPr id="2" name="Table 1"/>
          <p:cNvGraphicFramePr>
            <a:graphicFrameLocks noGrp="1"/>
          </p:cNvGraphicFramePr>
          <p:nvPr>
            <p:extLst>
              <p:ext uri="{D42A27DB-BD31-4B8C-83A1-F6EECF244321}">
                <p14:modId xmlns:p14="http://schemas.microsoft.com/office/powerpoint/2010/main" val="72986910"/>
              </p:ext>
            </p:extLst>
          </p:nvPr>
        </p:nvGraphicFramePr>
        <p:xfrm>
          <a:off x="457200" y="3429000"/>
          <a:ext cx="8153400" cy="2667000"/>
        </p:xfrm>
        <a:graphic>
          <a:graphicData uri="http://schemas.openxmlformats.org/drawingml/2006/table">
            <a:tbl>
              <a:tblPr firstRow="1" bandRow="1">
                <a:tableStyleId>{5C22544A-7EE6-4342-B048-85BDC9FD1C3A}</a:tableStyleId>
              </a:tblPr>
              <a:tblGrid>
                <a:gridCol w="1524000"/>
                <a:gridCol w="1295400"/>
                <a:gridCol w="1447800"/>
                <a:gridCol w="1371600"/>
                <a:gridCol w="1295400"/>
                <a:gridCol w="1219200"/>
              </a:tblGrid>
              <a:tr h="914399">
                <a:tc>
                  <a:txBody>
                    <a:bodyPr/>
                    <a:lstStyle/>
                    <a:p>
                      <a:endParaRPr lang="en-US" dirty="0"/>
                    </a:p>
                  </a:txBody>
                  <a:tcPr/>
                </a:tc>
                <a:tc>
                  <a:txBody>
                    <a:bodyPr/>
                    <a:lstStyle/>
                    <a:p>
                      <a:r>
                        <a:rPr lang="en-US" dirty="0" smtClean="0"/>
                        <a:t>Transferred with &lt; 30 SCH</a:t>
                      </a:r>
                      <a:endParaRPr lang="en-US" dirty="0"/>
                    </a:p>
                  </a:txBody>
                  <a:tcPr/>
                </a:tc>
                <a:tc>
                  <a:txBody>
                    <a:bodyPr/>
                    <a:lstStyle/>
                    <a:p>
                      <a:r>
                        <a:rPr lang="en-US" dirty="0" smtClean="0"/>
                        <a:t>Transferred</a:t>
                      </a:r>
                      <a:r>
                        <a:rPr lang="en-US" baseline="0" dirty="0" smtClean="0"/>
                        <a:t> with &gt; 30 SCH</a:t>
                      </a:r>
                      <a:endParaRPr lang="en-US" dirty="0"/>
                    </a:p>
                  </a:txBody>
                  <a:tcPr/>
                </a:tc>
                <a:tc>
                  <a:txBody>
                    <a:bodyPr/>
                    <a:lstStyle/>
                    <a:p>
                      <a:r>
                        <a:rPr lang="en-US" baseline="0" dirty="0" smtClean="0"/>
                        <a:t> Employed</a:t>
                      </a:r>
                      <a:endParaRPr lang="en-US" dirty="0"/>
                    </a:p>
                  </a:txBody>
                  <a:tcPr/>
                </a:tc>
                <a:tc>
                  <a:txBody>
                    <a:bodyPr/>
                    <a:lstStyle/>
                    <a:p>
                      <a:r>
                        <a:rPr lang="en-US" dirty="0" smtClean="0"/>
                        <a:t>Still</a:t>
                      </a:r>
                    </a:p>
                    <a:p>
                      <a:r>
                        <a:rPr lang="en-US" dirty="0" smtClean="0"/>
                        <a:t>Enrolled</a:t>
                      </a:r>
                      <a:endParaRPr lang="en-US" dirty="0"/>
                    </a:p>
                  </a:txBody>
                  <a:tcPr/>
                </a:tc>
                <a:tc>
                  <a:txBody>
                    <a:bodyPr/>
                    <a:lstStyle/>
                    <a:p>
                      <a:r>
                        <a:rPr lang="en-US" dirty="0" smtClean="0"/>
                        <a:t>Enrolled &amp; Employed</a:t>
                      </a:r>
                      <a:endParaRPr lang="en-US" dirty="0"/>
                    </a:p>
                  </a:txBody>
                  <a:tcPr/>
                </a:tc>
              </a:tr>
              <a:tr h="370840">
                <a:tc>
                  <a:txBody>
                    <a:bodyPr/>
                    <a:lstStyle/>
                    <a:p>
                      <a:r>
                        <a:rPr lang="en-US" dirty="0" smtClean="0"/>
                        <a:t>LSC</a:t>
                      </a:r>
                      <a:r>
                        <a:rPr lang="en-US" baseline="0" dirty="0" smtClean="0"/>
                        <a:t> Montgomery</a:t>
                      </a:r>
                      <a:endParaRPr lang="en-US" dirty="0" smtClean="0"/>
                    </a:p>
                  </a:txBody>
                  <a:tcPr/>
                </a:tc>
                <a:tc>
                  <a:txBody>
                    <a:bodyPr/>
                    <a:lstStyle/>
                    <a:p>
                      <a:endParaRPr lang="en-US" dirty="0"/>
                    </a:p>
                  </a:txBody>
                  <a:tcPr/>
                </a:tc>
                <a:tc>
                  <a:txBody>
                    <a:bodyPr/>
                    <a:lstStyle/>
                    <a:p>
                      <a:r>
                        <a:rPr lang="en-US" dirty="0" smtClean="0"/>
                        <a:t>                                     </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         FY 2010</a:t>
                      </a:r>
                    </a:p>
                  </a:txBody>
                  <a:tcPr/>
                </a:tc>
                <a:tc>
                  <a:txBody>
                    <a:bodyPr/>
                    <a:lstStyle/>
                    <a:p>
                      <a:r>
                        <a:rPr lang="en-US" dirty="0" smtClean="0"/>
                        <a:t>10.6 </a:t>
                      </a:r>
                      <a:endParaRPr lang="en-US" dirty="0"/>
                    </a:p>
                  </a:txBody>
                  <a:tcPr/>
                </a:tc>
                <a:tc>
                  <a:txBody>
                    <a:bodyPr/>
                    <a:lstStyle/>
                    <a:p>
                      <a:r>
                        <a:rPr lang="en-US" dirty="0" smtClean="0"/>
                        <a:t>18.1 </a:t>
                      </a:r>
                      <a:endParaRPr lang="en-US" dirty="0"/>
                    </a:p>
                  </a:txBody>
                  <a:tcPr/>
                </a:tc>
                <a:tc>
                  <a:txBody>
                    <a:bodyPr/>
                    <a:lstStyle/>
                    <a:p>
                      <a:r>
                        <a:rPr lang="en-US" dirty="0" smtClean="0"/>
                        <a:t>54.7</a:t>
                      </a:r>
                      <a:endParaRPr lang="en-US" dirty="0"/>
                    </a:p>
                  </a:txBody>
                  <a:tcPr/>
                </a:tc>
                <a:tc>
                  <a:txBody>
                    <a:bodyPr/>
                    <a:lstStyle/>
                    <a:p>
                      <a:r>
                        <a:rPr lang="en-US" dirty="0" smtClean="0"/>
                        <a:t>11.8</a:t>
                      </a:r>
                      <a:endParaRPr lang="en-US" dirty="0"/>
                    </a:p>
                  </a:txBody>
                  <a:tcPr/>
                </a:tc>
                <a:tc>
                  <a:txBody>
                    <a:bodyPr/>
                    <a:lstStyle/>
                    <a:p>
                      <a:r>
                        <a:rPr lang="en-US" dirty="0" smtClean="0"/>
                        <a:t>19.5</a:t>
                      </a:r>
                      <a:endParaRPr lang="en-US" dirty="0"/>
                    </a:p>
                  </a:txBody>
                  <a:tcPr/>
                </a:tc>
              </a:tr>
              <a:tr h="370840">
                <a:tc>
                  <a:txBody>
                    <a:bodyPr/>
                    <a:lstStyle/>
                    <a:p>
                      <a:r>
                        <a:rPr lang="en-US" dirty="0" smtClean="0"/>
                        <a:t>         FY 2011</a:t>
                      </a:r>
                    </a:p>
                  </a:txBody>
                  <a:tcPr/>
                </a:tc>
                <a:tc>
                  <a:txBody>
                    <a:bodyPr/>
                    <a:lstStyle/>
                    <a:p>
                      <a:r>
                        <a:rPr lang="en-US" dirty="0" smtClean="0"/>
                        <a:t>10.3</a:t>
                      </a:r>
                      <a:endParaRPr lang="en-US" dirty="0"/>
                    </a:p>
                  </a:txBody>
                  <a:tcPr/>
                </a:tc>
                <a:tc>
                  <a:txBody>
                    <a:bodyPr/>
                    <a:lstStyle/>
                    <a:p>
                      <a:r>
                        <a:rPr lang="en-US" dirty="0" smtClean="0"/>
                        <a:t>17.8</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r h="370840">
                <a:tc>
                  <a:txBody>
                    <a:bodyPr/>
                    <a:lstStyle/>
                    <a:p>
                      <a:r>
                        <a:rPr lang="en-US" dirty="0" smtClean="0"/>
                        <a:t>Peers</a:t>
                      </a:r>
                      <a:r>
                        <a:rPr lang="en-US" baseline="0" dirty="0" smtClean="0"/>
                        <a:t> (2010)</a:t>
                      </a:r>
                      <a:endParaRPr lang="en-US" dirty="0" smtClean="0"/>
                    </a:p>
                  </a:txBody>
                  <a:tcPr/>
                </a:tc>
                <a:tc>
                  <a:txBody>
                    <a:bodyPr/>
                    <a:lstStyle/>
                    <a:p>
                      <a:r>
                        <a:rPr lang="en-US" dirty="0" smtClean="0"/>
                        <a:t>7.7</a:t>
                      </a:r>
                      <a:endParaRPr lang="en-US" dirty="0"/>
                    </a:p>
                  </a:txBody>
                  <a:tcPr/>
                </a:tc>
                <a:tc>
                  <a:txBody>
                    <a:bodyPr/>
                    <a:lstStyle/>
                    <a:p>
                      <a:r>
                        <a:rPr lang="en-US" dirty="0" smtClean="0"/>
                        <a:t>16.1</a:t>
                      </a:r>
                      <a:endParaRPr lang="en-US" dirty="0"/>
                    </a:p>
                  </a:txBody>
                  <a:tcPr/>
                </a:tc>
                <a:tc>
                  <a:txBody>
                    <a:bodyPr/>
                    <a:lstStyle/>
                    <a:p>
                      <a:r>
                        <a:rPr lang="en-US" dirty="0" smtClean="0"/>
                        <a:t>55.5</a:t>
                      </a:r>
                      <a:endParaRPr lang="en-US" dirty="0"/>
                    </a:p>
                  </a:txBody>
                  <a:tcPr/>
                </a:tc>
                <a:tc>
                  <a:txBody>
                    <a:bodyPr/>
                    <a:lstStyle/>
                    <a:p>
                      <a:r>
                        <a:rPr lang="en-US" dirty="0" smtClean="0"/>
                        <a:t>11.5</a:t>
                      </a:r>
                      <a:endParaRPr lang="en-US" dirty="0"/>
                    </a:p>
                  </a:txBody>
                  <a:tcPr/>
                </a:tc>
                <a:tc>
                  <a:txBody>
                    <a:bodyPr/>
                    <a:lstStyle/>
                    <a:p>
                      <a:r>
                        <a:rPr lang="en-US" dirty="0" smtClean="0"/>
                        <a:t>16.2</a:t>
                      </a:r>
                      <a:endParaRPr lang="en-US" dirty="0"/>
                    </a:p>
                  </a:txBody>
                  <a:tcPr/>
                </a:tc>
              </a:tr>
            </a:tbl>
          </a:graphicData>
        </a:graphic>
      </p:graphicFrame>
      <p:sp>
        <p:nvSpPr>
          <p:cNvPr id="3" name="Content Placeholder 2"/>
          <p:cNvSpPr>
            <a:spLocks noGrp="1"/>
          </p:cNvSpPr>
          <p:nvPr>
            <p:ph idx="1"/>
          </p:nvPr>
        </p:nvSpPr>
        <p:spPr>
          <a:xfrm>
            <a:off x="14243" y="2438400"/>
            <a:ext cx="8229600" cy="990600"/>
          </a:xfrm>
        </p:spPr>
        <p:txBody>
          <a:bodyPr/>
          <a:lstStyle/>
          <a:p>
            <a:r>
              <a:rPr lang="en-US" dirty="0" smtClean="0"/>
              <a:t>Student Transfer and Completer Percentages</a:t>
            </a:r>
            <a:endParaRPr lang="en-US" dirty="0"/>
          </a:p>
        </p:txBody>
      </p:sp>
      <p:sp>
        <p:nvSpPr>
          <p:cNvPr id="5" name="TextBox 4"/>
          <p:cNvSpPr txBox="1"/>
          <p:nvPr/>
        </p:nvSpPr>
        <p:spPr>
          <a:xfrm>
            <a:off x="228600" y="304800"/>
            <a:ext cx="533400" cy="381000"/>
          </a:xfrm>
          <a:prstGeom prst="rect">
            <a:avLst/>
          </a:prstGeom>
          <a:noFill/>
        </p:spPr>
        <p:txBody>
          <a:bodyPr wrap="square" rtlCol="0">
            <a:spAutoFit/>
          </a:bodyPr>
          <a:lstStyle/>
          <a:p>
            <a:r>
              <a:rPr lang="en-US" dirty="0" smtClean="0"/>
              <a:t>22</a:t>
            </a:r>
            <a:endParaRPr lang="en-US" dirty="0"/>
          </a:p>
        </p:txBody>
      </p:sp>
    </p:spTree>
    <p:extLst>
      <p:ext uri="{BB962C8B-B14F-4D97-AF65-F5344CB8AC3E}">
        <p14:creationId xmlns:p14="http://schemas.microsoft.com/office/powerpoint/2010/main" val="11792582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Lone Star College, 2011</a:t>
            </a:r>
            <a:r>
              <a:rPr lang="en-US" dirty="0"/>
              <a:t/>
            </a:r>
            <a:br>
              <a:rPr lang="en-US" dirty="0"/>
            </a:br>
            <a:r>
              <a:rPr lang="en-US" sz="4000" dirty="0" smtClean="0"/>
              <a:t>Percent of Students Transferred or Employed with Peer Comparison</a:t>
            </a:r>
            <a:r>
              <a:rPr lang="en-US" sz="4000" b="1" dirty="0" smtClean="0"/>
              <a:t/>
            </a:r>
            <a:br>
              <a:rPr lang="en-US" sz="4000" b="1" dirty="0" smtClean="0"/>
            </a:br>
            <a:endParaRPr lang="en-US" sz="4000" b="1" dirty="0"/>
          </a:p>
        </p:txBody>
      </p:sp>
      <p:graphicFrame>
        <p:nvGraphicFramePr>
          <p:cNvPr id="2" name="Table 1"/>
          <p:cNvGraphicFramePr>
            <a:graphicFrameLocks noGrp="1"/>
          </p:cNvGraphicFramePr>
          <p:nvPr>
            <p:extLst>
              <p:ext uri="{D42A27DB-BD31-4B8C-83A1-F6EECF244321}">
                <p14:modId xmlns:p14="http://schemas.microsoft.com/office/powerpoint/2010/main" val="2560326090"/>
              </p:ext>
            </p:extLst>
          </p:nvPr>
        </p:nvGraphicFramePr>
        <p:xfrm>
          <a:off x="457200" y="3429000"/>
          <a:ext cx="8153400" cy="2397760"/>
        </p:xfrm>
        <a:graphic>
          <a:graphicData uri="http://schemas.openxmlformats.org/drawingml/2006/table">
            <a:tbl>
              <a:tblPr firstRow="1" bandRow="1">
                <a:tableStyleId>{5C22544A-7EE6-4342-B048-85BDC9FD1C3A}</a:tableStyleId>
              </a:tblPr>
              <a:tblGrid>
                <a:gridCol w="1524000"/>
                <a:gridCol w="1295400"/>
                <a:gridCol w="1447800"/>
                <a:gridCol w="1371600"/>
                <a:gridCol w="1295400"/>
                <a:gridCol w="1219200"/>
              </a:tblGrid>
              <a:tr h="914399">
                <a:tc>
                  <a:txBody>
                    <a:bodyPr/>
                    <a:lstStyle/>
                    <a:p>
                      <a:endParaRPr lang="en-US" dirty="0"/>
                    </a:p>
                  </a:txBody>
                  <a:tcPr/>
                </a:tc>
                <a:tc>
                  <a:txBody>
                    <a:bodyPr/>
                    <a:lstStyle/>
                    <a:p>
                      <a:r>
                        <a:rPr lang="en-US" dirty="0" smtClean="0"/>
                        <a:t>Transferred with &lt; 30 SCH</a:t>
                      </a:r>
                      <a:endParaRPr lang="en-US" dirty="0"/>
                    </a:p>
                  </a:txBody>
                  <a:tcPr/>
                </a:tc>
                <a:tc>
                  <a:txBody>
                    <a:bodyPr/>
                    <a:lstStyle/>
                    <a:p>
                      <a:r>
                        <a:rPr lang="en-US" dirty="0" smtClean="0"/>
                        <a:t>Transferred</a:t>
                      </a:r>
                      <a:r>
                        <a:rPr lang="en-US" baseline="0" dirty="0" smtClean="0"/>
                        <a:t> with &gt; 30 SCH</a:t>
                      </a:r>
                      <a:endParaRPr lang="en-US" dirty="0"/>
                    </a:p>
                  </a:txBody>
                  <a:tcPr/>
                </a:tc>
                <a:tc>
                  <a:txBody>
                    <a:bodyPr/>
                    <a:lstStyle/>
                    <a:p>
                      <a:r>
                        <a:rPr lang="en-US" baseline="0" dirty="0" smtClean="0"/>
                        <a:t> Employed</a:t>
                      </a:r>
                      <a:endParaRPr lang="en-US" dirty="0"/>
                    </a:p>
                  </a:txBody>
                  <a:tcPr/>
                </a:tc>
                <a:tc>
                  <a:txBody>
                    <a:bodyPr/>
                    <a:lstStyle/>
                    <a:p>
                      <a:r>
                        <a:rPr lang="en-US" dirty="0" smtClean="0"/>
                        <a:t>Still</a:t>
                      </a:r>
                    </a:p>
                    <a:p>
                      <a:r>
                        <a:rPr lang="en-US" dirty="0" smtClean="0"/>
                        <a:t>Enrolled</a:t>
                      </a:r>
                      <a:endParaRPr lang="en-US" dirty="0"/>
                    </a:p>
                  </a:txBody>
                  <a:tcPr/>
                </a:tc>
                <a:tc>
                  <a:txBody>
                    <a:bodyPr/>
                    <a:lstStyle/>
                    <a:p>
                      <a:r>
                        <a:rPr lang="en-US" dirty="0" smtClean="0"/>
                        <a:t>Enrolled &amp; Employed</a:t>
                      </a:r>
                      <a:endParaRPr lang="en-US" dirty="0"/>
                    </a:p>
                  </a:txBody>
                  <a:tcPr/>
                </a:tc>
              </a:tr>
              <a:tr h="370840">
                <a:tc>
                  <a:txBody>
                    <a:bodyPr/>
                    <a:lstStyle/>
                    <a:p>
                      <a:r>
                        <a:rPr lang="en-US" dirty="0" smtClean="0"/>
                        <a:t>LSC</a:t>
                      </a:r>
                      <a:r>
                        <a:rPr lang="en-US" baseline="0" dirty="0" smtClean="0"/>
                        <a:t> Tomball</a:t>
                      </a:r>
                      <a:endParaRPr lang="en-US" dirty="0" smtClean="0"/>
                    </a:p>
                  </a:txBody>
                  <a:tcPr/>
                </a:tc>
                <a:tc>
                  <a:txBody>
                    <a:bodyPr/>
                    <a:lstStyle/>
                    <a:p>
                      <a:endParaRPr lang="en-US" dirty="0"/>
                    </a:p>
                  </a:txBody>
                  <a:tcPr/>
                </a:tc>
                <a:tc>
                  <a:txBody>
                    <a:bodyPr/>
                    <a:lstStyle/>
                    <a:p>
                      <a:r>
                        <a:rPr lang="en-US" dirty="0" smtClean="0"/>
                        <a:t>                                     </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         FY 2010</a:t>
                      </a:r>
                    </a:p>
                  </a:txBody>
                  <a:tcPr/>
                </a:tc>
                <a:tc>
                  <a:txBody>
                    <a:bodyPr/>
                    <a:lstStyle/>
                    <a:p>
                      <a:r>
                        <a:rPr lang="en-US" dirty="0" smtClean="0"/>
                        <a:t>11.3</a:t>
                      </a:r>
                      <a:endParaRPr lang="en-US" dirty="0"/>
                    </a:p>
                  </a:txBody>
                  <a:tcPr/>
                </a:tc>
                <a:tc>
                  <a:txBody>
                    <a:bodyPr/>
                    <a:lstStyle/>
                    <a:p>
                      <a:r>
                        <a:rPr lang="en-US" dirty="0" smtClean="0"/>
                        <a:t>16.4</a:t>
                      </a:r>
                      <a:endParaRPr lang="en-US" dirty="0"/>
                    </a:p>
                  </a:txBody>
                  <a:tcPr/>
                </a:tc>
                <a:tc>
                  <a:txBody>
                    <a:bodyPr/>
                    <a:lstStyle/>
                    <a:p>
                      <a:r>
                        <a:rPr lang="en-US" dirty="0" smtClean="0"/>
                        <a:t>56.5</a:t>
                      </a:r>
                      <a:endParaRPr lang="en-US" dirty="0"/>
                    </a:p>
                  </a:txBody>
                  <a:tcPr/>
                </a:tc>
                <a:tc>
                  <a:txBody>
                    <a:bodyPr/>
                    <a:lstStyle/>
                    <a:p>
                      <a:r>
                        <a:rPr lang="en-US" dirty="0" smtClean="0"/>
                        <a:t>11.0</a:t>
                      </a:r>
                      <a:endParaRPr lang="en-US" dirty="0"/>
                    </a:p>
                  </a:txBody>
                  <a:tcPr/>
                </a:tc>
                <a:tc>
                  <a:txBody>
                    <a:bodyPr/>
                    <a:lstStyle/>
                    <a:p>
                      <a:r>
                        <a:rPr lang="en-US" dirty="0" smtClean="0"/>
                        <a:t>15.4</a:t>
                      </a:r>
                      <a:endParaRPr lang="en-US" dirty="0"/>
                    </a:p>
                  </a:txBody>
                  <a:tcPr/>
                </a:tc>
              </a:tr>
              <a:tr h="370840">
                <a:tc>
                  <a:txBody>
                    <a:bodyPr/>
                    <a:lstStyle/>
                    <a:p>
                      <a:r>
                        <a:rPr lang="en-US" dirty="0" smtClean="0"/>
                        <a:t>         FY 2011</a:t>
                      </a:r>
                    </a:p>
                  </a:txBody>
                  <a:tcPr/>
                </a:tc>
                <a:tc>
                  <a:txBody>
                    <a:bodyPr/>
                    <a:lstStyle/>
                    <a:p>
                      <a:r>
                        <a:rPr lang="en-US" dirty="0" smtClean="0"/>
                        <a:t>12.4</a:t>
                      </a:r>
                      <a:endParaRPr lang="en-US" dirty="0"/>
                    </a:p>
                  </a:txBody>
                  <a:tcPr/>
                </a:tc>
                <a:tc>
                  <a:txBody>
                    <a:bodyPr/>
                    <a:lstStyle/>
                    <a:p>
                      <a:r>
                        <a:rPr lang="en-US" dirty="0" smtClean="0"/>
                        <a:t>15.8</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r h="370840">
                <a:tc>
                  <a:txBody>
                    <a:bodyPr/>
                    <a:lstStyle/>
                    <a:p>
                      <a:r>
                        <a:rPr lang="en-US" dirty="0" smtClean="0"/>
                        <a:t>Peers</a:t>
                      </a:r>
                      <a:r>
                        <a:rPr lang="en-US" baseline="0" dirty="0" smtClean="0"/>
                        <a:t> (2010)</a:t>
                      </a:r>
                      <a:endParaRPr lang="en-US" dirty="0" smtClean="0"/>
                    </a:p>
                  </a:txBody>
                  <a:tcPr/>
                </a:tc>
                <a:tc>
                  <a:txBody>
                    <a:bodyPr/>
                    <a:lstStyle/>
                    <a:p>
                      <a:r>
                        <a:rPr lang="en-US" dirty="0" smtClean="0"/>
                        <a:t>7.7</a:t>
                      </a:r>
                      <a:endParaRPr lang="en-US" dirty="0"/>
                    </a:p>
                  </a:txBody>
                  <a:tcPr/>
                </a:tc>
                <a:tc>
                  <a:txBody>
                    <a:bodyPr/>
                    <a:lstStyle/>
                    <a:p>
                      <a:r>
                        <a:rPr lang="en-US" dirty="0" smtClean="0"/>
                        <a:t>16.1</a:t>
                      </a:r>
                      <a:endParaRPr lang="en-US" dirty="0"/>
                    </a:p>
                  </a:txBody>
                  <a:tcPr/>
                </a:tc>
                <a:tc>
                  <a:txBody>
                    <a:bodyPr/>
                    <a:lstStyle/>
                    <a:p>
                      <a:r>
                        <a:rPr lang="en-US" dirty="0" smtClean="0"/>
                        <a:t>55.5</a:t>
                      </a:r>
                      <a:endParaRPr lang="en-US" dirty="0"/>
                    </a:p>
                  </a:txBody>
                  <a:tcPr/>
                </a:tc>
                <a:tc>
                  <a:txBody>
                    <a:bodyPr/>
                    <a:lstStyle/>
                    <a:p>
                      <a:r>
                        <a:rPr lang="en-US" dirty="0" smtClean="0"/>
                        <a:t>11.3</a:t>
                      </a:r>
                      <a:endParaRPr lang="en-US" dirty="0"/>
                    </a:p>
                  </a:txBody>
                  <a:tcPr/>
                </a:tc>
                <a:tc>
                  <a:txBody>
                    <a:bodyPr/>
                    <a:lstStyle/>
                    <a:p>
                      <a:r>
                        <a:rPr lang="en-US" dirty="0" smtClean="0"/>
                        <a:t>16.2</a:t>
                      </a:r>
                      <a:endParaRPr lang="en-US" dirty="0"/>
                    </a:p>
                  </a:txBody>
                  <a:tcPr/>
                </a:tc>
              </a:tr>
            </a:tbl>
          </a:graphicData>
        </a:graphic>
      </p:graphicFrame>
      <p:sp>
        <p:nvSpPr>
          <p:cNvPr id="3" name="Content Placeholder 2"/>
          <p:cNvSpPr>
            <a:spLocks noGrp="1"/>
          </p:cNvSpPr>
          <p:nvPr>
            <p:ph idx="1"/>
          </p:nvPr>
        </p:nvSpPr>
        <p:spPr>
          <a:xfrm>
            <a:off x="14243" y="2438400"/>
            <a:ext cx="8229600" cy="990600"/>
          </a:xfrm>
        </p:spPr>
        <p:txBody>
          <a:bodyPr/>
          <a:lstStyle/>
          <a:p>
            <a:r>
              <a:rPr lang="en-US" dirty="0" smtClean="0"/>
              <a:t>Student Transfer and Completer Percentages</a:t>
            </a:r>
            <a:endParaRPr lang="en-US" dirty="0"/>
          </a:p>
        </p:txBody>
      </p:sp>
      <p:sp>
        <p:nvSpPr>
          <p:cNvPr id="5" name="TextBox 4"/>
          <p:cNvSpPr txBox="1"/>
          <p:nvPr/>
        </p:nvSpPr>
        <p:spPr>
          <a:xfrm>
            <a:off x="228600" y="304800"/>
            <a:ext cx="533400" cy="381000"/>
          </a:xfrm>
          <a:prstGeom prst="rect">
            <a:avLst/>
          </a:prstGeom>
          <a:noFill/>
        </p:spPr>
        <p:txBody>
          <a:bodyPr wrap="square" rtlCol="0">
            <a:spAutoFit/>
          </a:bodyPr>
          <a:lstStyle/>
          <a:p>
            <a:r>
              <a:rPr lang="en-US" dirty="0" smtClean="0"/>
              <a:t>22</a:t>
            </a:r>
            <a:endParaRPr lang="en-US" dirty="0"/>
          </a:p>
        </p:txBody>
      </p:sp>
    </p:spTree>
    <p:extLst>
      <p:ext uri="{BB962C8B-B14F-4D97-AF65-F5344CB8AC3E}">
        <p14:creationId xmlns:p14="http://schemas.microsoft.com/office/powerpoint/2010/main" val="1531903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Student Body:</a:t>
            </a:r>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3415910"/>
              </p:ext>
            </p:extLst>
          </p:nvPr>
        </p:nvGraphicFramePr>
        <p:xfrm>
          <a:off x="1447800" y="2286000"/>
          <a:ext cx="4064000" cy="3500120"/>
        </p:xfrm>
        <a:graphic>
          <a:graphicData uri="http://schemas.openxmlformats.org/drawingml/2006/table">
            <a:tbl>
              <a:tblPr firstRow="1" bandRow="1">
                <a:tableStyleId>{5C22544A-7EE6-4342-B048-85BDC9FD1C3A}</a:tableStyleId>
              </a:tblPr>
              <a:tblGrid>
                <a:gridCol w="2895600"/>
                <a:gridCol w="1168400"/>
              </a:tblGrid>
              <a:tr h="533400">
                <a:tc>
                  <a:txBody>
                    <a:bodyPr/>
                    <a:lstStyle/>
                    <a:p>
                      <a:r>
                        <a:rPr lang="en-US" dirty="0" smtClean="0"/>
                        <a:t>Student Group</a:t>
                      </a:r>
                      <a:endParaRPr lang="en-US" dirty="0"/>
                    </a:p>
                  </a:txBody>
                  <a:tcPr/>
                </a:tc>
                <a:tc>
                  <a:txBody>
                    <a:bodyPr/>
                    <a:lstStyle/>
                    <a:p>
                      <a:r>
                        <a:rPr lang="en-US" dirty="0" smtClean="0"/>
                        <a:t>Number</a:t>
                      </a:r>
                      <a:endParaRPr lang="en-US" dirty="0"/>
                    </a:p>
                  </a:txBody>
                  <a:tcPr/>
                </a:tc>
              </a:tr>
              <a:tr h="370840">
                <a:tc>
                  <a:txBody>
                    <a:bodyPr/>
                    <a:lstStyle/>
                    <a:p>
                      <a:r>
                        <a:rPr lang="en-US" dirty="0" smtClean="0"/>
                        <a:t>TOTAL</a:t>
                      </a:r>
                      <a:endParaRPr lang="en-US" dirty="0"/>
                    </a:p>
                  </a:txBody>
                  <a:tcPr/>
                </a:tc>
                <a:tc>
                  <a:txBody>
                    <a:bodyPr/>
                    <a:lstStyle/>
                    <a:p>
                      <a:r>
                        <a:rPr lang="en-US" dirty="0" smtClean="0"/>
                        <a:t>1,730</a:t>
                      </a:r>
                      <a:endParaRPr lang="en-US" dirty="0"/>
                    </a:p>
                  </a:txBody>
                  <a:tcPr/>
                </a:tc>
              </a:tr>
              <a:tr h="370840">
                <a:tc>
                  <a:txBody>
                    <a:bodyPr/>
                    <a:lstStyle/>
                    <a:p>
                      <a:r>
                        <a:rPr lang="en-US" dirty="0" smtClean="0"/>
                        <a:t>Grade 9</a:t>
                      </a:r>
                      <a:endParaRPr lang="en-US" dirty="0"/>
                    </a:p>
                  </a:txBody>
                  <a:tcPr/>
                </a:tc>
                <a:tc>
                  <a:txBody>
                    <a:bodyPr/>
                    <a:lstStyle/>
                    <a:p>
                      <a:r>
                        <a:rPr lang="en-US" dirty="0" smtClean="0"/>
                        <a:t>   467</a:t>
                      </a:r>
                      <a:endParaRPr lang="en-US" dirty="0"/>
                    </a:p>
                  </a:txBody>
                  <a:tcPr/>
                </a:tc>
              </a:tr>
              <a:tr h="370840">
                <a:tc>
                  <a:txBody>
                    <a:bodyPr/>
                    <a:lstStyle/>
                    <a:p>
                      <a:r>
                        <a:rPr lang="en-US" dirty="0" smtClean="0"/>
                        <a:t>Grade 10</a:t>
                      </a:r>
                      <a:endParaRPr lang="en-US" dirty="0"/>
                    </a:p>
                  </a:txBody>
                  <a:tcPr/>
                </a:tc>
                <a:tc>
                  <a:txBody>
                    <a:bodyPr/>
                    <a:lstStyle/>
                    <a:p>
                      <a:r>
                        <a:rPr lang="en-US" dirty="0" smtClean="0"/>
                        <a:t>   458</a:t>
                      </a:r>
                      <a:endParaRPr lang="en-US" dirty="0"/>
                    </a:p>
                  </a:txBody>
                  <a:tcPr/>
                </a:tc>
              </a:tr>
              <a:tr h="370840">
                <a:tc>
                  <a:txBody>
                    <a:bodyPr/>
                    <a:lstStyle/>
                    <a:p>
                      <a:r>
                        <a:rPr lang="en-US" dirty="0" smtClean="0"/>
                        <a:t>Grade 11</a:t>
                      </a:r>
                      <a:endParaRPr lang="en-US" dirty="0"/>
                    </a:p>
                  </a:txBody>
                  <a:tcPr/>
                </a:tc>
                <a:tc>
                  <a:txBody>
                    <a:bodyPr/>
                    <a:lstStyle/>
                    <a:p>
                      <a:r>
                        <a:rPr lang="en-US" dirty="0" smtClean="0"/>
                        <a:t>   433</a:t>
                      </a:r>
                      <a:endParaRPr lang="en-US" dirty="0"/>
                    </a:p>
                  </a:txBody>
                  <a:tcPr/>
                </a:tc>
              </a:tr>
              <a:tr h="370840">
                <a:tc>
                  <a:txBody>
                    <a:bodyPr/>
                    <a:lstStyle/>
                    <a:p>
                      <a:r>
                        <a:rPr lang="en-US" dirty="0" smtClean="0"/>
                        <a:t>Grade 12</a:t>
                      </a:r>
                      <a:endParaRPr lang="en-US" dirty="0"/>
                    </a:p>
                  </a:txBody>
                  <a:tcPr/>
                </a:tc>
                <a:tc>
                  <a:txBody>
                    <a:bodyPr/>
                    <a:lstStyle/>
                    <a:p>
                      <a:r>
                        <a:rPr lang="en-US" dirty="0" smtClean="0"/>
                        <a:t>   372</a:t>
                      </a:r>
                      <a:endParaRPr lang="en-US" dirty="0"/>
                    </a:p>
                  </a:txBody>
                  <a:tcPr/>
                </a:tc>
              </a:tr>
              <a:tr h="370840">
                <a:tc>
                  <a:txBody>
                    <a:bodyPr/>
                    <a:lstStyle/>
                    <a:p>
                      <a:r>
                        <a:rPr lang="en-US" dirty="0" smtClean="0"/>
                        <a:t>Graduating class (2010)</a:t>
                      </a:r>
                      <a:endParaRPr lang="en-US" dirty="0"/>
                    </a:p>
                  </a:txBody>
                  <a:tcPr/>
                </a:tc>
                <a:tc>
                  <a:txBody>
                    <a:bodyPr/>
                    <a:lstStyle/>
                    <a:p>
                      <a:r>
                        <a:rPr lang="en-US" dirty="0" smtClean="0"/>
                        <a:t>   389</a:t>
                      </a:r>
                      <a:endParaRPr lang="en-US" dirty="0"/>
                    </a:p>
                  </a:txBody>
                  <a:tcPr/>
                </a:tc>
              </a:tr>
              <a:tr h="370840">
                <a:tc>
                  <a:txBody>
                    <a:bodyPr/>
                    <a:lstStyle/>
                    <a:p>
                      <a:r>
                        <a:rPr lang="en-US" dirty="0" smtClean="0"/>
                        <a:t>% Minimum curriculum</a:t>
                      </a:r>
                      <a:endParaRPr lang="en-US" dirty="0"/>
                    </a:p>
                  </a:txBody>
                  <a:tcPr/>
                </a:tc>
                <a:tc>
                  <a:txBody>
                    <a:bodyPr/>
                    <a:lstStyle/>
                    <a:p>
                      <a:r>
                        <a:rPr lang="en-US" dirty="0" smtClean="0"/>
                        <a:t>        8.5%</a:t>
                      </a:r>
                      <a:endParaRPr lang="en-US" dirty="0"/>
                    </a:p>
                  </a:txBody>
                  <a:tcPr/>
                </a:tc>
              </a:tr>
              <a:tr h="370840">
                <a:tc>
                  <a:txBody>
                    <a:bodyPr/>
                    <a:lstStyle/>
                    <a:p>
                      <a:r>
                        <a:rPr lang="en-US" dirty="0" smtClean="0"/>
                        <a:t>% Recommended curriculum</a:t>
                      </a:r>
                      <a:endParaRPr lang="en-US" dirty="0"/>
                    </a:p>
                  </a:txBody>
                  <a:tcPr/>
                </a:tc>
                <a:tc>
                  <a:txBody>
                    <a:bodyPr/>
                    <a:lstStyle/>
                    <a:p>
                      <a:r>
                        <a:rPr lang="en-US" dirty="0" smtClean="0"/>
                        <a:t>      91.5%</a:t>
                      </a:r>
                      <a:endParaRPr lang="en-US" dirty="0"/>
                    </a:p>
                  </a:txBody>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Sam Houston State University, 2011</a:t>
            </a:r>
            <a:r>
              <a:rPr lang="en-US" dirty="0"/>
              <a:t/>
            </a:r>
            <a:br>
              <a:rPr lang="en-US" dirty="0"/>
            </a:br>
            <a:r>
              <a:rPr lang="en-US" sz="3600" dirty="0" smtClean="0"/>
              <a:t>Graduation Rate of First-time, Full-Time Degree-seeking Students</a:t>
            </a:r>
            <a:endParaRPr lang="en-US" sz="3600" b="1" dirty="0"/>
          </a:p>
        </p:txBody>
      </p:sp>
      <p:graphicFrame>
        <p:nvGraphicFramePr>
          <p:cNvPr id="2" name="Table 1"/>
          <p:cNvGraphicFramePr>
            <a:graphicFrameLocks noGrp="1"/>
          </p:cNvGraphicFramePr>
          <p:nvPr>
            <p:extLst>
              <p:ext uri="{D42A27DB-BD31-4B8C-83A1-F6EECF244321}">
                <p14:modId xmlns:p14="http://schemas.microsoft.com/office/powerpoint/2010/main" val="2668048114"/>
              </p:ext>
            </p:extLst>
          </p:nvPr>
        </p:nvGraphicFramePr>
        <p:xfrm>
          <a:off x="609600" y="3733800"/>
          <a:ext cx="5791200" cy="2118360"/>
        </p:xfrm>
        <a:graphic>
          <a:graphicData uri="http://schemas.openxmlformats.org/drawingml/2006/table">
            <a:tbl>
              <a:tblPr firstRow="1" bandRow="1">
                <a:tableStyleId>{5C22544A-7EE6-4342-B048-85BDC9FD1C3A}</a:tableStyleId>
              </a:tblPr>
              <a:tblGrid>
                <a:gridCol w="1828800"/>
                <a:gridCol w="1371600"/>
                <a:gridCol w="1295400"/>
                <a:gridCol w="1295400"/>
              </a:tblGrid>
              <a:tr h="152399">
                <a:tc>
                  <a:txBody>
                    <a:bodyPr/>
                    <a:lstStyle/>
                    <a:p>
                      <a:endParaRPr lang="en-US" dirty="0"/>
                    </a:p>
                  </a:txBody>
                  <a:tcPr/>
                </a:tc>
                <a:tc>
                  <a:txBody>
                    <a:bodyPr/>
                    <a:lstStyle/>
                    <a:p>
                      <a:r>
                        <a:rPr lang="en-US" dirty="0" smtClean="0"/>
                        <a:t>4-year</a:t>
                      </a:r>
                      <a:r>
                        <a:rPr lang="en-US" baseline="0" dirty="0" smtClean="0"/>
                        <a:t> rate</a:t>
                      </a:r>
                      <a:endParaRPr lang="en-US" dirty="0"/>
                    </a:p>
                  </a:txBody>
                  <a:tcPr/>
                </a:tc>
                <a:tc>
                  <a:txBody>
                    <a:bodyPr/>
                    <a:lstStyle/>
                    <a:p>
                      <a:r>
                        <a:rPr lang="en-US" dirty="0" smtClean="0"/>
                        <a:t>5-year rate</a:t>
                      </a:r>
                      <a:endParaRPr lang="en-US" dirty="0"/>
                    </a:p>
                  </a:txBody>
                  <a:tcPr/>
                </a:tc>
                <a:tc>
                  <a:txBody>
                    <a:bodyPr/>
                    <a:lstStyle/>
                    <a:p>
                      <a:r>
                        <a:rPr lang="en-US" baseline="0" dirty="0" smtClean="0"/>
                        <a:t> 6-year rate</a:t>
                      </a:r>
                      <a:endParaRPr lang="en-US" dirty="0"/>
                    </a:p>
                  </a:txBody>
                  <a:tcPr/>
                </a:tc>
              </a:tr>
              <a:tr h="370840">
                <a:tc>
                  <a:txBody>
                    <a:bodyPr/>
                    <a:lstStyle/>
                    <a:p>
                      <a:r>
                        <a:rPr lang="en-US" dirty="0" smtClean="0"/>
                        <a:t>Sam Houston State University</a:t>
                      </a:r>
                    </a:p>
                  </a:txBody>
                  <a:tcPr/>
                </a:tc>
                <a:tc>
                  <a:txBody>
                    <a:bodyPr/>
                    <a:lstStyle/>
                    <a:p>
                      <a:endParaRPr lang="en-US" dirty="0"/>
                    </a:p>
                  </a:txBody>
                  <a:tcPr/>
                </a:tc>
                <a:tc>
                  <a:txBody>
                    <a:bodyPr/>
                    <a:lstStyle/>
                    <a:p>
                      <a:r>
                        <a:rPr lang="en-US" dirty="0" smtClean="0"/>
                        <a:t>                                     </a:t>
                      </a:r>
                      <a:endParaRPr lang="en-US" dirty="0"/>
                    </a:p>
                  </a:txBody>
                  <a:tcPr/>
                </a:tc>
                <a:tc>
                  <a:txBody>
                    <a:bodyPr/>
                    <a:lstStyle/>
                    <a:p>
                      <a:endParaRPr lang="en-US" dirty="0"/>
                    </a:p>
                  </a:txBody>
                  <a:tcPr/>
                </a:tc>
              </a:tr>
              <a:tr h="370840">
                <a:tc>
                  <a:txBody>
                    <a:bodyPr/>
                    <a:lstStyle/>
                    <a:p>
                      <a:r>
                        <a:rPr lang="en-US" dirty="0" smtClean="0"/>
                        <a:t> Same</a:t>
                      </a:r>
                      <a:r>
                        <a:rPr lang="en-US" baseline="0" dirty="0" smtClean="0"/>
                        <a:t> institution</a:t>
                      </a:r>
                      <a:endParaRPr lang="en-US" dirty="0" smtClean="0"/>
                    </a:p>
                  </a:txBody>
                  <a:tcPr/>
                </a:tc>
                <a:tc>
                  <a:txBody>
                    <a:bodyPr/>
                    <a:lstStyle/>
                    <a:p>
                      <a:r>
                        <a:rPr lang="en-US" dirty="0" smtClean="0"/>
                        <a:t>27.1</a:t>
                      </a:r>
                      <a:endParaRPr lang="en-US" dirty="0"/>
                    </a:p>
                  </a:txBody>
                  <a:tcPr/>
                </a:tc>
                <a:tc>
                  <a:txBody>
                    <a:bodyPr/>
                    <a:lstStyle/>
                    <a:p>
                      <a:r>
                        <a:rPr lang="en-US" dirty="0" smtClean="0"/>
                        <a:t>44.7</a:t>
                      </a:r>
                      <a:endParaRPr lang="en-US" dirty="0"/>
                    </a:p>
                  </a:txBody>
                  <a:tcPr/>
                </a:tc>
                <a:tc>
                  <a:txBody>
                    <a:bodyPr/>
                    <a:lstStyle/>
                    <a:p>
                      <a:r>
                        <a:rPr lang="en-US" dirty="0" smtClean="0"/>
                        <a:t>49.3</a:t>
                      </a:r>
                      <a:endParaRPr lang="en-US" dirty="0"/>
                    </a:p>
                  </a:txBody>
                  <a:tcPr/>
                </a:tc>
              </a:tr>
              <a:tr h="370840">
                <a:tc>
                  <a:txBody>
                    <a:bodyPr/>
                    <a:lstStyle/>
                    <a:p>
                      <a:r>
                        <a:rPr lang="en-US" dirty="0" smtClean="0"/>
                        <a:t> Other</a:t>
                      </a:r>
                      <a:r>
                        <a:rPr lang="en-US" baseline="0" dirty="0" smtClean="0"/>
                        <a:t> institution</a:t>
                      </a:r>
                      <a:endParaRPr lang="en-US" dirty="0" smtClean="0"/>
                    </a:p>
                  </a:txBody>
                  <a:tcPr/>
                </a:tc>
                <a:tc>
                  <a:txBody>
                    <a:bodyPr/>
                    <a:lstStyle/>
                    <a:p>
                      <a:r>
                        <a:rPr lang="en-US" dirty="0" smtClean="0"/>
                        <a:t>3.0</a:t>
                      </a:r>
                      <a:endParaRPr lang="en-US" dirty="0"/>
                    </a:p>
                  </a:txBody>
                  <a:tcPr/>
                </a:tc>
                <a:tc>
                  <a:txBody>
                    <a:bodyPr/>
                    <a:lstStyle/>
                    <a:p>
                      <a:r>
                        <a:rPr lang="en-US" dirty="0" smtClean="0"/>
                        <a:t>7.7</a:t>
                      </a:r>
                      <a:endParaRPr lang="en-US" dirty="0"/>
                    </a:p>
                  </a:txBody>
                  <a:tcPr/>
                </a:tc>
                <a:tc>
                  <a:txBody>
                    <a:bodyPr/>
                    <a:lstStyle/>
                    <a:p>
                      <a:r>
                        <a:rPr lang="en-US" dirty="0" smtClean="0"/>
                        <a:t>8.6</a:t>
                      </a:r>
                      <a:endParaRPr lang="en-US" dirty="0"/>
                    </a:p>
                  </a:txBody>
                  <a:tcPr/>
                </a:tc>
              </a:tr>
              <a:tr h="370840">
                <a:tc>
                  <a:txBody>
                    <a:bodyPr/>
                    <a:lstStyle/>
                    <a:p>
                      <a:r>
                        <a:rPr lang="en-US" dirty="0" smtClean="0"/>
                        <a:t> Total</a:t>
                      </a:r>
                    </a:p>
                  </a:txBody>
                  <a:tcPr/>
                </a:tc>
                <a:tc>
                  <a:txBody>
                    <a:bodyPr/>
                    <a:lstStyle/>
                    <a:p>
                      <a:r>
                        <a:rPr lang="en-US" dirty="0" smtClean="0"/>
                        <a:t>30.1</a:t>
                      </a:r>
                      <a:endParaRPr lang="en-US" dirty="0"/>
                    </a:p>
                  </a:txBody>
                  <a:tcPr/>
                </a:tc>
                <a:tc>
                  <a:txBody>
                    <a:bodyPr/>
                    <a:lstStyle/>
                    <a:p>
                      <a:r>
                        <a:rPr lang="en-US" dirty="0" smtClean="0"/>
                        <a:t>52.4</a:t>
                      </a:r>
                      <a:endParaRPr lang="en-US" dirty="0"/>
                    </a:p>
                  </a:txBody>
                  <a:tcPr/>
                </a:tc>
                <a:tc>
                  <a:txBody>
                    <a:bodyPr/>
                    <a:lstStyle/>
                    <a:p>
                      <a:r>
                        <a:rPr lang="en-US" dirty="0" smtClean="0"/>
                        <a:t>57.9</a:t>
                      </a:r>
                      <a:endParaRPr lang="en-US" dirty="0"/>
                    </a:p>
                  </a:txBody>
                  <a:tcPr/>
                </a:tc>
              </a:tr>
            </a:tbl>
          </a:graphicData>
        </a:graphic>
      </p:graphicFrame>
      <p:sp>
        <p:nvSpPr>
          <p:cNvPr id="3" name="Content Placeholder 2"/>
          <p:cNvSpPr>
            <a:spLocks noGrp="1"/>
          </p:cNvSpPr>
          <p:nvPr>
            <p:ph idx="1"/>
          </p:nvPr>
        </p:nvSpPr>
        <p:spPr>
          <a:xfrm>
            <a:off x="342900" y="2667000"/>
            <a:ext cx="8229600" cy="914400"/>
          </a:xfrm>
        </p:spPr>
        <p:txBody>
          <a:bodyPr/>
          <a:lstStyle/>
          <a:p>
            <a:r>
              <a:rPr lang="en-US" dirty="0" smtClean="0"/>
              <a:t>Student Baccalaureate Success Rate</a:t>
            </a:r>
            <a:endParaRPr lang="en-US" dirty="0"/>
          </a:p>
        </p:txBody>
      </p:sp>
      <p:sp>
        <p:nvSpPr>
          <p:cNvPr id="5" name="TextBox 4"/>
          <p:cNvSpPr txBox="1"/>
          <p:nvPr/>
        </p:nvSpPr>
        <p:spPr>
          <a:xfrm>
            <a:off x="152400" y="1219200"/>
            <a:ext cx="381000" cy="646331"/>
          </a:xfrm>
          <a:prstGeom prst="rect">
            <a:avLst/>
          </a:prstGeom>
          <a:noFill/>
        </p:spPr>
        <p:txBody>
          <a:bodyPr wrap="square" rtlCol="0">
            <a:spAutoFit/>
          </a:bodyPr>
          <a:lstStyle/>
          <a:p>
            <a:r>
              <a:rPr lang="en-US" dirty="0" smtClean="0"/>
              <a:t>23</a:t>
            </a:r>
            <a:endParaRPr lang="en-US" dirty="0"/>
          </a:p>
        </p:txBody>
      </p:sp>
    </p:spTree>
    <p:extLst>
      <p:ext uri="{BB962C8B-B14F-4D97-AF65-F5344CB8AC3E}">
        <p14:creationId xmlns:p14="http://schemas.microsoft.com/office/powerpoint/2010/main" val="928285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Data Sources</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a:t>	</a:t>
            </a:r>
            <a:endParaRPr lang="en-US" dirty="0" smtClean="0"/>
          </a:p>
          <a:p>
            <a:r>
              <a:rPr lang="en-US" dirty="0" smtClean="0">
                <a:solidFill>
                  <a:srgbClr val="FF0000"/>
                </a:solidFill>
              </a:rPr>
              <a:t>Texas Education Agency, Testing and Accountability, AEIS.  See handout for details.</a:t>
            </a:r>
            <a:endParaRPr lang="en-US" dirty="0">
              <a:solidFill>
                <a:srgbClr val="FF0000"/>
              </a:solidFill>
            </a:endParaRPr>
          </a:p>
          <a:p>
            <a:r>
              <a:rPr lang="en-US" dirty="0" smtClean="0">
                <a:solidFill>
                  <a:srgbClr val="FF0000"/>
                </a:solidFill>
              </a:rPr>
              <a:t>Texas Higher Education Coordinating Board, Data Resources and Tools.  See handout for details.  The county of the institution is needed for retrieving some items.</a:t>
            </a:r>
          </a:p>
        </p:txBody>
      </p:sp>
    </p:spTree>
    <p:extLst>
      <p:ext uri="{BB962C8B-B14F-4D97-AF65-F5344CB8AC3E}">
        <p14:creationId xmlns:p14="http://schemas.microsoft.com/office/powerpoint/2010/main" val="22909545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for Local</a:t>
            </a:r>
            <a:br>
              <a:rPr lang="en-US" dirty="0" smtClean="0"/>
            </a:br>
            <a:r>
              <a:rPr lang="en-US" dirty="0" smtClean="0"/>
              <a:t>Data Collection</a:t>
            </a:r>
            <a:endParaRPr lang="en-US" dirty="0"/>
          </a:p>
        </p:txBody>
      </p:sp>
      <p:sp>
        <p:nvSpPr>
          <p:cNvPr id="3" name="Content Placeholder 2"/>
          <p:cNvSpPr>
            <a:spLocks noGrp="1"/>
          </p:cNvSpPr>
          <p:nvPr>
            <p:ph idx="1"/>
          </p:nvPr>
        </p:nvSpPr>
        <p:spPr/>
        <p:txBody>
          <a:bodyPr>
            <a:normAutofit/>
          </a:bodyPr>
          <a:lstStyle/>
          <a:p>
            <a:r>
              <a:rPr lang="en-US" dirty="0" smtClean="0">
                <a:solidFill>
                  <a:srgbClr val="000000"/>
                </a:solidFill>
              </a:rPr>
              <a:t>Collection of data from students requires consideration of FERPA.  Institutional Research officers recommend that you secure IRB approval and informed consent.</a:t>
            </a:r>
          </a:p>
          <a:p>
            <a:r>
              <a:rPr lang="en-US" dirty="0" smtClean="0">
                <a:solidFill>
                  <a:srgbClr val="000000"/>
                </a:solidFill>
              </a:rPr>
              <a:t>Data warehouses are constantly improving.  Be sure to ask whether the data you want are available</a:t>
            </a:r>
            <a:r>
              <a:rPr lang="en-US" dirty="0" smtClean="0">
                <a:solidFill>
                  <a:schemeClr val="bg1"/>
                </a:solidFill>
              </a:rPr>
              <a:t>.</a:t>
            </a:r>
          </a:p>
          <a:p>
            <a:endParaRPr lang="en-US" dirty="0" smtClean="0">
              <a:solidFill>
                <a:schemeClr val="bg1"/>
              </a:solidFill>
            </a:endParaRPr>
          </a:p>
          <a:p>
            <a:endParaRPr lang="en-US" dirty="0" smtClean="0">
              <a:solidFill>
                <a:schemeClr val="bg1"/>
              </a:solidFill>
            </a:endParaRPr>
          </a:p>
          <a:p>
            <a:pPr marL="0" indent="0">
              <a:buNone/>
            </a:pPr>
            <a:endParaRPr lang="en-US" u="sng" dirty="0" smtClean="0">
              <a:solidFill>
                <a:schemeClr val="bg1"/>
              </a:solidFill>
            </a:endParaRPr>
          </a:p>
          <a:p>
            <a:pPr marL="0" indent="0" algn="ctr">
              <a:buNone/>
            </a:pPr>
            <a:endParaRPr lang="en-US" u="sng" dirty="0" smtClean="0"/>
          </a:p>
        </p:txBody>
      </p:sp>
    </p:spTree>
    <p:extLst>
      <p:ext uri="{BB962C8B-B14F-4D97-AF65-F5344CB8AC3E}">
        <p14:creationId xmlns:p14="http://schemas.microsoft.com/office/powerpoint/2010/main" val="27772811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eaLnBrk="1" hangingPunct="1"/>
            <a:r>
              <a:rPr lang="en-US" sz="3600" b="1" dirty="0" smtClean="0">
                <a:latin typeface="Tahoma" charset="0"/>
              </a:rPr>
              <a:t>AVATAR Data Follow-up</a:t>
            </a:r>
          </a:p>
        </p:txBody>
      </p:sp>
      <p:sp>
        <p:nvSpPr>
          <p:cNvPr id="34819" name="Rectangle 3"/>
          <p:cNvSpPr>
            <a:spLocks noGrp="1" noChangeArrowheads="1"/>
          </p:cNvSpPr>
          <p:nvPr>
            <p:ph type="body" idx="1"/>
          </p:nvPr>
        </p:nvSpPr>
        <p:spPr/>
        <p:txBody>
          <a:bodyPr/>
          <a:lstStyle/>
          <a:p>
            <a:pPr eaLnBrk="1" hangingPunct="1">
              <a:buFont typeface="Wingdings" pitchFamily="2" charset="2"/>
              <a:buNone/>
            </a:pPr>
            <a:endParaRPr lang="en-US" dirty="0" smtClean="0"/>
          </a:p>
          <a:p>
            <a:r>
              <a:rPr lang="en-US" sz="2400" b="1" dirty="0" smtClean="0"/>
              <a:t>Paul Carney </a:t>
            </a:r>
            <a:r>
              <a:rPr lang="en-US" sz="2400" dirty="0" smtClean="0"/>
              <a:t>invites AVATAR participants to </a:t>
            </a:r>
            <a:r>
              <a:rPr lang="en-US" sz="2400" dirty="0"/>
              <a:t>his </a:t>
            </a:r>
            <a:r>
              <a:rPr lang="en-US" sz="2400" dirty="0" smtClean="0"/>
              <a:t>website  </a:t>
            </a:r>
            <a:r>
              <a:rPr lang="en-US" sz="2400" dirty="0" smtClean="0">
                <a:hlinkClick r:id="rId2"/>
              </a:rPr>
              <a:t>https</a:t>
            </a:r>
            <a:r>
              <a:rPr lang="en-US" sz="2400" dirty="0">
                <a:hlinkClick r:id="rId2"/>
              </a:rPr>
              <a:t>://</a:t>
            </a:r>
            <a:r>
              <a:rPr lang="en-US" sz="2400" dirty="0" smtClean="0">
                <a:hlinkClick r:id="rId2"/>
              </a:rPr>
              <a:t>www.centerforcollegereadiness.org/</a:t>
            </a:r>
            <a:endParaRPr lang="en-US" sz="2400" dirty="0" smtClean="0"/>
          </a:p>
          <a:p>
            <a:r>
              <a:rPr lang="en-US" sz="2400" b="1" dirty="0" smtClean="0"/>
              <a:t>Mary Harris</a:t>
            </a:r>
            <a:r>
              <a:rPr lang="en-US" sz="2400" dirty="0" smtClean="0"/>
              <a:t> invites AVATAR data gatherers to consult at </a:t>
            </a:r>
            <a:r>
              <a:rPr lang="en-US" sz="2400" dirty="0" smtClean="0">
                <a:hlinkClick r:id="rId3"/>
              </a:rPr>
              <a:t>mary.harris@unt.edu</a:t>
            </a:r>
            <a:r>
              <a:rPr lang="en-US" sz="2400" dirty="0" smtClean="0"/>
              <a:t> or 940 565-4327.</a:t>
            </a:r>
          </a:p>
          <a:p>
            <a:r>
              <a:rPr lang="en-US" sz="2400" dirty="0" smtClean="0"/>
              <a:t>Introduce yourself and your team to local </a:t>
            </a:r>
            <a:r>
              <a:rPr lang="en-US" sz="2400" b="1" dirty="0" smtClean="0"/>
              <a:t>Institutional Research officers.</a:t>
            </a:r>
          </a:p>
          <a:p>
            <a:pPr eaLnBrk="1" hangingPunct="1">
              <a:buFont typeface="Wingdings" pitchFamily="2" charset="2"/>
              <a:buNone/>
            </a:pPr>
            <a:r>
              <a:rPr lang="en-US" sz="3600" dirty="0" smtClean="0"/>
              <a:t>                       </a:t>
            </a:r>
          </a:p>
        </p:txBody>
      </p:sp>
      <p:pic>
        <p:nvPicPr>
          <p:cNvPr id="34820" name="Picture 4" descr="MCBD06926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800" y="4419600"/>
            <a:ext cx="2286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98658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Student Body:</a:t>
            </a:r>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83645328"/>
              </p:ext>
            </p:extLst>
          </p:nvPr>
        </p:nvGraphicFramePr>
        <p:xfrm>
          <a:off x="1447800" y="2286000"/>
          <a:ext cx="4064000" cy="3500120"/>
        </p:xfrm>
        <a:graphic>
          <a:graphicData uri="http://schemas.openxmlformats.org/drawingml/2006/table">
            <a:tbl>
              <a:tblPr firstRow="1" bandRow="1">
                <a:tableStyleId>{5C22544A-7EE6-4342-B048-85BDC9FD1C3A}</a:tableStyleId>
              </a:tblPr>
              <a:tblGrid>
                <a:gridCol w="2895600"/>
                <a:gridCol w="1168400"/>
              </a:tblGrid>
              <a:tr h="533400">
                <a:tc>
                  <a:txBody>
                    <a:bodyPr/>
                    <a:lstStyle/>
                    <a:p>
                      <a:r>
                        <a:rPr lang="en-US" dirty="0" smtClean="0"/>
                        <a:t>Student Group</a:t>
                      </a:r>
                      <a:endParaRPr lang="en-US" dirty="0"/>
                    </a:p>
                  </a:txBody>
                  <a:tcPr/>
                </a:tc>
                <a:tc>
                  <a:txBody>
                    <a:bodyPr/>
                    <a:lstStyle/>
                    <a:p>
                      <a:r>
                        <a:rPr lang="en-US" dirty="0" smtClean="0"/>
                        <a:t>Number</a:t>
                      </a:r>
                      <a:endParaRPr lang="en-US" dirty="0"/>
                    </a:p>
                  </a:txBody>
                  <a:tcPr/>
                </a:tc>
              </a:tr>
              <a:tr h="370840">
                <a:tc>
                  <a:txBody>
                    <a:bodyPr/>
                    <a:lstStyle/>
                    <a:p>
                      <a:r>
                        <a:rPr lang="en-US" dirty="0" smtClean="0"/>
                        <a:t>TOTAL</a:t>
                      </a:r>
                      <a:endParaRPr lang="en-US" dirty="0"/>
                    </a:p>
                  </a:txBody>
                  <a:tcPr/>
                </a:tc>
                <a:tc>
                  <a:txBody>
                    <a:bodyPr/>
                    <a:lstStyle/>
                    <a:p>
                      <a:pPr algn="ctr"/>
                      <a:r>
                        <a:rPr lang="en-US" dirty="0" smtClean="0"/>
                        <a:t>1,755</a:t>
                      </a:r>
                      <a:endParaRPr lang="en-US" dirty="0"/>
                    </a:p>
                  </a:txBody>
                  <a:tcPr/>
                </a:tc>
              </a:tr>
              <a:tr h="370840">
                <a:tc>
                  <a:txBody>
                    <a:bodyPr/>
                    <a:lstStyle/>
                    <a:p>
                      <a:r>
                        <a:rPr lang="en-US" dirty="0" smtClean="0"/>
                        <a:t>Grade 9</a:t>
                      </a:r>
                      <a:endParaRPr lang="en-US" dirty="0"/>
                    </a:p>
                  </a:txBody>
                  <a:tcPr/>
                </a:tc>
                <a:tc>
                  <a:txBody>
                    <a:bodyPr/>
                    <a:lstStyle/>
                    <a:p>
                      <a:pPr algn="ctr"/>
                      <a:r>
                        <a:rPr lang="en-US" dirty="0" smtClean="0"/>
                        <a:t>526</a:t>
                      </a:r>
                      <a:endParaRPr lang="en-US" dirty="0"/>
                    </a:p>
                  </a:txBody>
                  <a:tcPr/>
                </a:tc>
              </a:tr>
              <a:tr h="370840">
                <a:tc>
                  <a:txBody>
                    <a:bodyPr/>
                    <a:lstStyle/>
                    <a:p>
                      <a:r>
                        <a:rPr lang="en-US" dirty="0" smtClean="0"/>
                        <a:t>Grade 10</a:t>
                      </a:r>
                      <a:endParaRPr lang="en-US" dirty="0"/>
                    </a:p>
                  </a:txBody>
                  <a:tcPr/>
                </a:tc>
                <a:tc>
                  <a:txBody>
                    <a:bodyPr/>
                    <a:lstStyle/>
                    <a:p>
                      <a:pPr algn="ctr"/>
                      <a:r>
                        <a:rPr lang="en-US" dirty="0" smtClean="0"/>
                        <a:t>456</a:t>
                      </a:r>
                      <a:endParaRPr lang="en-US" dirty="0"/>
                    </a:p>
                  </a:txBody>
                  <a:tcPr/>
                </a:tc>
              </a:tr>
              <a:tr h="370840">
                <a:tc>
                  <a:txBody>
                    <a:bodyPr/>
                    <a:lstStyle/>
                    <a:p>
                      <a:r>
                        <a:rPr lang="en-US" dirty="0" smtClean="0"/>
                        <a:t>Grade 11</a:t>
                      </a:r>
                      <a:endParaRPr lang="en-US" dirty="0"/>
                    </a:p>
                  </a:txBody>
                  <a:tcPr/>
                </a:tc>
                <a:tc>
                  <a:txBody>
                    <a:bodyPr/>
                    <a:lstStyle/>
                    <a:p>
                      <a:pPr algn="ctr"/>
                      <a:r>
                        <a:rPr lang="en-US" dirty="0" smtClean="0"/>
                        <a:t>414</a:t>
                      </a:r>
                      <a:endParaRPr lang="en-US" dirty="0"/>
                    </a:p>
                  </a:txBody>
                  <a:tcPr/>
                </a:tc>
              </a:tr>
              <a:tr h="370840">
                <a:tc>
                  <a:txBody>
                    <a:bodyPr/>
                    <a:lstStyle/>
                    <a:p>
                      <a:r>
                        <a:rPr lang="en-US" dirty="0" smtClean="0"/>
                        <a:t>Grade 12</a:t>
                      </a:r>
                      <a:endParaRPr lang="en-US" dirty="0"/>
                    </a:p>
                  </a:txBody>
                  <a:tcPr/>
                </a:tc>
                <a:tc>
                  <a:txBody>
                    <a:bodyPr/>
                    <a:lstStyle/>
                    <a:p>
                      <a:pPr algn="ctr"/>
                      <a:r>
                        <a:rPr lang="en-US" dirty="0" smtClean="0"/>
                        <a:t>359</a:t>
                      </a:r>
                      <a:endParaRPr lang="en-US" dirty="0"/>
                    </a:p>
                  </a:txBody>
                  <a:tcPr/>
                </a:tc>
              </a:tr>
              <a:tr h="370840">
                <a:tc>
                  <a:txBody>
                    <a:bodyPr/>
                    <a:lstStyle/>
                    <a:p>
                      <a:r>
                        <a:rPr lang="en-US" dirty="0" smtClean="0"/>
                        <a:t>Graduating class (2010)</a:t>
                      </a:r>
                      <a:endParaRPr lang="en-US" dirty="0"/>
                    </a:p>
                  </a:txBody>
                  <a:tcPr/>
                </a:tc>
                <a:tc>
                  <a:txBody>
                    <a:bodyPr/>
                    <a:lstStyle/>
                    <a:p>
                      <a:pPr algn="ctr"/>
                      <a:r>
                        <a:rPr lang="en-US" dirty="0" smtClean="0"/>
                        <a:t>346</a:t>
                      </a:r>
                      <a:endParaRPr lang="en-US" dirty="0"/>
                    </a:p>
                  </a:txBody>
                  <a:tcPr/>
                </a:tc>
              </a:tr>
              <a:tr h="370840">
                <a:tc>
                  <a:txBody>
                    <a:bodyPr/>
                    <a:lstStyle/>
                    <a:p>
                      <a:r>
                        <a:rPr lang="en-US" dirty="0" smtClean="0"/>
                        <a:t>% Minimum curriculum</a:t>
                      </a:r>
                      <a:endParaRPr lang="en-US" dirty="0"/>
                    </a:p>
                  </a:txBody>
                  <a:tcPr/>
                </a:tc>
                <a:tc>
                  <a:txBody>
                    <a:bodyPr/>
                    <a:lstStyle/>
                    <a:p>
                      <a:pPr algn="ctr"/>
                      <a:r>
                        <a:rPr lang="en-US" dirty="0" smtClean="0"/>
                        <a:t>13.3%</a:t>
                      </a:r>
                      <a:endParaRPr lang="en-US" dirty="0"/>
                    </a:p>
                  </a:txBody>
                  <a:tcPr/>
                </a:tc>
              </a:tr>
              <a:tr h="370840">
                <a:tc>
                  <a:txBody>
                    <a:bodyPr/>
                    <a:lstStyle/>
                    <a:p>
                      <a:r>
                        <a:rPr lang="en-US" dirty="0" smtClean="0"/>
                        <a:t>% Recommended curriculum</a:t>
                      </a:r>
                      <a:endParaRPr lang="en-US" dirty="0"/>
                    </a:p>
                  </a:txBody>
                  <a:tcPr/>
                </a:tc>
                <a:tc>
                  <a:txBody>
                    <a:bodyPr/>
                    <a:lstStyle/>
                    <a:p>
                      <a:pPr algn="ctr"/>
                      <a:r>
                        <a:rPr lang="en-US" dirty="0" smtClean="0"/>
                        <a:t>86.7%</a:t>
                      </a:r>
                      <a:endParaRPr lang="en-US" dirty="0"/>
                    </a:p>
                  </a:txBody>
                  <a:tcPr/>
                </a:tc>
              </a:tr>
            </a:tbl>
          </a:graphicData>
        </a:graphic>
      </p:graphicFrame>
    </p:spTree>
    <p:extLst>
      <p:ext uri="{BB962C8B-B14F-4D97-AF65-F5344CB8AC3E}">
        <p14:creationId xmlns:p14="http://schemas.microsoft.com/office/powerpoint/2010/main" val="3584713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Huntsville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Ethnicity of Student Body in Percentages: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492589663"/>
              </p:ext>
            </p:extLst>
          </p:nvPr>
        </p:nvGraphicFramePr>
        <p:xfrm>
          <a:off x="1447800" y="2286000"/>
          <a:ext cx="4800600" cy="3129280"/>
        </p:xfrm>
        <a:graphic>
          <a:graphicData uri="http://schemas.openxmlformats.org/drawingml/2006/table">
            <a:tbl>
              <a:tblPr firstRow="1" bandRow="1">
                <a:tableStyleId>{5C22544A-7EE6-4342-B048-85BDC9FD1C3A}</a:tableStyleId>
              </a:tblPr>
              <a:tblGrid>
                <a:gridCol w="2514600"/>
                <a:gridCol w="2286000"/>
              </a:tblGrid>
              <a:tr h="533400">
                <a:tc>
                  <a:txBody>
                    <a:bodyPr/>
                    <a:lstStyle/>
                    <a:p>
                      <a:r>
                        <a:rPr lang="en-US" dirty="0" smtClean="0"/>
                        <a:t>Ethnic  Group</a:t>
                      </a:r>
                      <a:endParaRPr lang="en-US" dirty="0"/>
                    </a:p>
                  </a:txBody>
                  <a:tcPr/>
                </a:tc>
                <a:tc>
                  <a:txBody>
                    <a:bodyPr/>
                    <a:lstStyle/>
                    <a:p>
                      <a:r>
                        <a:rPr lang="en-US" dirty="0" smtClean="0"/>
                        <a:t>Percentage</a:t>
                      </a:r>
                      <a:r>
                        <a:rPr lang="en-US" baseline="0" dirty="0" smtClean="0"/>
                        <a:t> </a:t>
                      </a:r>
                      <a:endParaRPr lang="en-US" dirty="0"/>
                    </a:p>
                  </a:txBody>
                  <a:tcPr/>
                </a:tc>
              </a:tr>
              <a:tr h="370840">
                <a:tc>
                  <a:txBody>
                    <a:bodyPr/>
                    <a:lstStyle/>
                    <a:p>
                      <a:r>
                        <a:rPr lang="en-US" dirty="0" smtClean="0"/>
                        <a:t>African American</a:t>
                      </a:r>
                      <a:endParaRPr lang="en-US" dirty="0"/>
                    </a:p>
                  </a:txBody>
                  <a:tcPr/>
                </a:tc>
                <a:tc>
                  <a:txBody>
                    <a:bodyPr/>
                    <a:lstStyle/>
                    <a:p>
                      <a:r>
                        <a:rPr lang="en-US" dirty="0" smtClean="0"/>
                        <a:t>    25.7</a:t>
                      </a:r>
                      <a:endParaRPr lang="en-US" dirty="0"/>
                    </a:p>
                  </a:txBody>
                  <a:tcPr/>
                </a:tc>
              </a:tr>
              <a:tr h="370840">
                <a:tc>
                  <a:txBody>
                    <a:bodyPr/>
                    <a:lstStyle/>
                    <a:p>
                      <a:r>
                        <a:rPr lang="en-US" dirty="0" smtClean="0"/>
                        <a:t>Hispanic</a:t>
                      </a:r>
                      <a:endParaRPr lang="en-US" dirty="0"/>
                    </a:p>
                  </a:txBody>
                  <a:tcPr/>
                </a:tc>
                <a:tc>
                  <a:txBody>
                    <a:bodyPr/>
                    <a:lstStyle/>
                    <a:p>
                      <a:r>
                        <a:rPr lang="en-US" dirty="0" smtClean="0"/>
                        <a:t>    26.5</a:t>
                      </a:r>
                      <a:endParaRPr lang="en-US" dirty="0"/>
                    </a:p>
                  </a:txBody>
                  <a:tcPr/>
                </a:tc>
              </a:tr>
              <a:tr h="370840">
                <a:tc>
                  <a:txBody>
                    <a:bodyPr/>
                    <a:lstStyle/>
                    <a:p>
                      <a:r>
                        <a:rPr lang="en-US" dirty="0" smtClean="0"/>
                        <a:t>White</a:t>
                      </a:r>
                      <a:endParaRPr lang="en-US" dirty="0"/>
                    </a:p>
                  </a:txBody>
                  <a:tcPr/>
                </a:tc>
                <a:tc>
                  <a:txBody>
                    <a:bodyPr/>
                    <a:lstStyle/>
                    <a:p>
                      <a:r>
                        <a:rPr lang="en-US" dirty="0" smtClean="0"/>
                        <a:t>    44.9</a:t>
                      </a:r>
                      <a:endParaRPr lang="en-US" dirty="0"/>
                    </a:p>
                  </a:txBody>
                  <a:tcPr/>
                </a:tc>
              </a:tr>
              <a:tr h="370840">
                <a:tc>
                  <a:txBody>
                    <a:bodyPr/>
                    <a:lstStyle/>
                    <a:p>
                      <a:r>
                        <a:rPr lang="en-US" dirty="0" smtClean="0"/>
                        <a:t>American Indian</a:t>
                      </a:r>
                      <a:endParaRPr lang="en-US" dirty="0"/>
                    </a:p>
                  </a:txBody>
                  <a:tcPr/>
                </a:tc>
                <a:tc>
                  <a:txBody>
                    <a:bodyPr/>
                    <a:lstStyle/>
                    <a:p>
                      <a:r>
                        <a:rPr lang="en-US" dirty="0" smtClean="0"/>
                        <a:t>      0.4</a:t>
                      </a:r>
                      <a:endParaRPr lang="en-US" dirty="0"/>
                    </a:p>
                  </a:txBody>
                  <a:tcPr/>
                </a:tc>
              </a:tr>
              <a:tr h="370840">
                <a:tc>
                  <a:txBody>
                    <a:bodyPr/>
                    <a:lstStyle/>
                    <a:p>
                      <a:r>
                        <a:rPr lang="en-US" dirty="0" smtClean="0"/>
                        <a:t>Asian</a:t>
                      </a:r>
                      <a:endParaRPr lang="en-US" dirty="0"/>
                    </a:p>
                  </a:txBody>
                  <a:tcPr/>
                </a:tc>
                <a:tc>
                  <a:txBody>
                    <a:bodyPr/>
                    <a:lstStyle/>
                    <a:p>
                      <a:r>
                        <a:rPr lang="en-US" dirty="0" smtClean="0"/>
                        <a:t>      1.9</a:t>
                      </a:r>
                      <a:endParaRPr lang="en-US" dirty="0"/>
                    </a:p>
                  </a:txBody>
                  <a:tcPr/>
                </a:tc>
              </a:tr>
              <a:tr h="370840">
                <a:tc>
                  <a:txBody>
                    <a:bodyPr/>
                    <a:lstStyle/>
                    <a:p>
                      <a:r>
                        <a:rPr lang="en-US" dirty="0" smtClean="0"/>
                        <a:t>Pacific Islander </a:t>
                      </a:r>
                      <a:endParaRPr lang="en-US" dirty="0"/>
                    </a:p>
                  </a:txBody>
                  <a:tcPr/>
                </a:tc>
                <a:tc>
                  <a:txBody>
                    <a:bodyPr/>
                    <a:lstStyle/>
                    <a:p>
                      <a:r>
                        <a:rPr lang="en-US" dirty="0" smtClean="0"/>
                        <a:t>      1.0</a:t>
                      </a:r>
                      <a:endParaRPr lang="en-US" dirty="0"/>
                    </a:p>
                  </a:txBody>
                  <a:tcPr/>
                </a:tc>
              </a:tr>
              <a:tr h="370840">
                <a:tc>
                  <a:txBody>
                    <a:bodyPr/>
                    <a:lstStyle/>
                    <a:p>
                      <a:r>
                        <a:rPr lang="en-US" dirty="0" smtClean="0"/>
                        <a:t>2 or more races</a:t>
                      </a:r>
                      <a:endParaRPr lang="en-US" dirty="0"/>
                    </a:p>
                  </a:txBody>
                  <a:tcPr/>
                </a:tc>
                <a:tc>
                  <a:txBody>
                    <a:bodyPr/>
                    <a:lstStyle/>
                    <a:p>
                      <a:r>
                        <a:rPr lang="en-US" dirty="0" smtClean="0"/>
                        <a:t>      1.5</a:t>
                      </a:r>
                      <a:endParaRPr lang="en-US" dirty="0"/>
                    </a:p>
                  </a:txBody>
                  <a:tcPr/>
                </a:tc>
              </a:tr>
            </a:tbl>
          </a:graphicData>
        </a:graphic>
      </p:graphicFrame>
    </p:spTree>
    <p:extLst>
      <p:ext uri="{BB962C8B-B14F-4D97-AF65-F5344CB8AC3E}">
        <p14:creationId xmlns:p14="http://schemas.microsoft.com/office/powerpoint/2010/main" val="2965673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Willis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Ethnicity of Student Body in Percentages: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92589663"/>
              </p:ext>
            </p:extLst>
          </p:nvPr>
        </p:nvGraphicFramePr>
        <p:xfrm>
          <a:off x="1447800" y="2286000"/>
          <a:ext cx="4800600" cy="3129280"/>
        </p:xfrm>
        <a:graphic>
          <a:graphicData uri="http://schemas.openxmlformats.org/drawingml/2006/table">
            <a:tbl>
              <a:tblPr firstRow="1" bandRow="1">
                <a:tableStyleId>{5C22544A-7EE6-4342-B048-85BDC9FD1C3A}</a:tableStyleId>
              </a:tblPr>
              <a:tblGrid>
                <a:gridCol w="2514600"/>
                <a:gridCol w="2286000"/>
              </a:tblGrid>
              <a:tr h="533400">
                <a:tc>
                  <a:txBody>
                    <a:bodyPr/>
                    <a:lstStyle/>
                    <a:p>
                      <a:r>
                        <a:rPr lang="en-US" dirty="0" smtClean="0"/>
                        <a:t>Ethnic  Group</a:t>
                      </a:r>
                      <a:endParaRPr lang="en-US" dirty="0"/>
                    </a:p>
                  </a:txBody>
                  <a:tcPr/>
                </a:tc>
                <a:tc>
                  <a:txBody>
                    <a:bodyPr/>
                    <a:lstStyle/>
                    <a:p>
                      <a:r>
                        <a:rPr lang="en-US" dirty="0" smtClean="0"/>
                        <a:t>Percentage</a:t>
                      </a:r>
                      <a:r>
                        <a:rPr lang="en-US" baseline="0" dirty="0" smtClean="0"/>
                        <a:t> </a:t>
                      </a:r>
                      <a:endParaRPr lang="en-US" dirty="0"/>
                    </a:p>
                  </a:txBody>
                  <a:tcPr/>
                </a:tc>
              </a:tr>
              <a:tr h="370840">
                <a:tc>
                  <a:txBody>
                    <a:bodyPr/>
                    <a:lstStyle/>
                    <a:p>
                      <a:r>
                        <a:rPr lang="en-US" dirty="0" smtClean="0"/>
                        <a:t>African American</a:t>
                      </a:r>
                      <a:endParaRPr lang="en-US" dirty="0"/>
                    </a:p>
                  </a:txBody>
                  <a:tcPr/>
                </a:tc>
                <a:tc>
                  <a:txBody>
                    <a:bodyPr/>
                    <a:lstStyle/>
                    <a:p>
                      <a:r>
                        <a:rPr lang="en-US" dirty="0" smtClean="0"/>
                        <a:t>      8.3</a:t>
                      </a:r>
                      <a:endParaRPr lang="en-US" dirty="0"/>
                    </a:p>
                  </a:txBody>
                  <a:tcPr/>
                </a:tc>
              </a:tr>
              <a:tr h="370840">
                <a:tc>
                  <a:txBody>
                    <a:bodyPr/>
                    <a:lstStyle/>
                    <a:p>
                      <a:r>
                        <a:rPr lang="en-US" dirty="0" smtClean="0"/>
                        <a:t>Hispanic</a:t>
                      </a:r>
                      <a:endParaRPr lang="en-US" dirty="0"/>
                    </a:p>
                  </a:txBody>
                  <a:tcPr/>
                </a:tc>
                <a:tc>
                  <a:txBody>
                    <a:bodyPr/>
                    <a:lstStyle/>
                    <a:p>
                      <a:r>
                        <a:rPr lang="en-US" dirty="0" smtClean="0"/>
                        <a:t>    26.2</a:t>
                      </a:r>
                      <a:endParaRPr lang="en-US" dirty="0"/>
                    </a:p>
                  </a:txBody>
                  <a:tcPr/>
                </a:tc>
              </a:tr>
              <a:tr h="370840">
                <a:tc>
                  <a:txBody>
                    <a:bodyPr/>
                    <a:lstStyle/>
                    <a:p>
                      <a:r>
                        <a:rPr lang="en-US" dirty="0" smtClean="0"/>
                        <a:t>White</a:t>
                      </a:r>
                      <a:endParaRPr lang="en-US" dirty="0"/>
                    </a:p>
                  </a:txBody>
                  <a:tcPr/>
                </a:tc>
                <a:tc>
                  <a:txBody>
                    <a:bodyPr/>
                    <a:lstStyle/>
                    <a:p>
                      <a:r>
                        <a:rPr lang="en-US" dirty="0" smtClean="0"/>
                        <a:t>    62.4</a:t>
                      </a:r>
                      <a:endParaRPr lang="en-US" dirty="0"/>
                    </a:p>
                  </a:txBody>
                  <a:tcPr/>
                </a:tc>
              </a:tr>
              <a:tr h="370840">
                <a:tc>
                  <a:txBody>
                    <a:bodyPr/>
                    <a:lstStyle/>
                    <a:p>
                      <a:r>
                        <a:rPr lang="en-US" dirty="0" smtClean="0"/>
                        <a:t>American Indian</a:t>
                      </a:r>
                      <a:endParaRPr lang="en-US" dirty="0"/>
                    </a:p>
                  </a:txBody>
                  <a:tcPr/>
                </a:tc>
                <a:tc>
                  <a:txBody>
                    <a:bodyPr/>
                    <a:lstStyle/>
                    <a:p>
                      <a:r>
                        <a:rPr lang="en-US" dirty="0" smtClean="0"/>
                        <a:t>      0.4</a:t>
                      </a:r>
                      <a:endParaRPr lang="en-US" dirty="0"/>
                    </a:p>
                  </a:txBody>
                  <a:tcPr/>
                </a:tc>
              </a:tr>
              <a:tr h="370840">
                <a:tc>
                  <a:txBody>
                    <a:bodyPr/>
                    <a:lstStyle/>
                    <a:p>
                      <a:r>
                        <a:rPr lang="en-US" dirty="0" smtClean="0"/>
                        <a:t>Asian</a:t>
                      </a:r>
                      <a:endParaRPr lang="en-US" dirty="0"/>
                    </a:p>
                  </a:txBody>
                  <a:tcPr/>
                </a:tc>
                <a:tc>
                  <a:txBody>
                    <a:bodyPr/>
                    <a:lstStyle/>
                    <a:p>
                      <a:r>
                        <a:rPr lang="en-US" dirty="0" smtClean="0"/>
                        <a:t>      0.6</a:t>
                      </a:r>
                      <a:endParaRPr lang="en-US" dirty="0"/>
                    </a:p>
                  </a:txBody>
                  <a:tcPr/>
                </a:tc>
              </a:tr>
              <a:tr h="370840">
                <a:tc>
                  <a:txBody>
                    <a:bodyPr/>
                    <a:lstStyle/>
                    <a:p>
                      <a:r>
                        <a:rPr lang="en-US" dirty="0" smtClean="0"/>
                        <a:t>Pacific Islander </a:t>
                      </a:r>
                      <a:endParaRPr lang="en-US" dirty="0"/>
                    </a:p>
                  </a:txBody>
                  <a:tcPr/>
                </a:tc>
                <a:tc>
                  <a:txBody>
                    <a:bodyPr/>
                    <a:lstStyle/>
                    <a:p>
                      <a:r>
                        <a:rPr lang="en-US" dirty="0" smtClean="0"/>
                        <a:t>      0.1</a:t>
                      </a:r>
                      <a:endParaRPr lang="en-US" dirty="0"/>
                    </a:p>
                  </a:txBody>
                  <a:tcPr/>
                </a:tc>
              </a:tr>
              <a:tr h="370840">
                <a:tc>
                  <a:txBody>
                    <a:bodyPr/>
                    <a:lstStyle/>
                    <a:p>
                      <a:r>
                        <a:rPr lang="en-US" dirty="0" smtClean="0"/>
                        <a:t>2 or more races</a:t>
                      </a:r>
                      <a:endParaRPr lang="en-US" dirty="0"/>
                    </a:p>
                  </a:txBody>
                  <a:tcPr/>
                </a:tc>
                <a:tc>
                  <a:txBody>
                    <a:bodyPr/>
                    <a:lstStyle/>
                    <a:p>
                      <a:r>
                        <a:rPr lang="en-US" dirty="0" smtClean="0"/>
                        <a:t>      2.0</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Magnolia West High School, 2010-11</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Ethnicity of Student Body in Percentages: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90264513"/>
              </p:ext>
            </p:extLst>
          </p:nvPr>
        </p:nvGraphicFramePr>
        <p:xfrm>
          <a:off x="1447800" y="2286000"/>
          <a:ext cx="4800600" cy="3129280"/>
        </p:xfrm>
        <a:graphic>
          <a:graphicData uri="http://schemas.openxmlformats.org/drawingml/2006/table">
            <a:tbl>
              <a:tblPr firstRow="1" bandRow="1">
                <a:tableStyleId>{5C22544A-7EE6-4342-B048-85BDC9FD1C3A}</a:tableStyleId>
              </a:tblPr>
              <a:tblGrid>
                <a:gridCol w="2514600"/>
                <a:gridCol w="2286000"/>
              </a:tblGrid>
              <a:tr h="533400">
                <a:tc>
                  <a:txBody>
                    <a:bodyPr/>
                    <a:lstStyle/>
                    <a:p>
                      <a:r>
                        <a:rPr lang="en-US" dirty="0" smtClean="0"/>
                        <a:t>Ethnic  Group</a:t>
                      </a:r>
                      <a:endParaRPr lang="en-US" dirty="0"/>
                    </a:p>
                  </a:txBody>
                  <a:tcPr/>
                </a:tc>
                <a:tc>
                  <a:txBody>
                    <a:bodyPr/>
                    <a:lstStyle/>
                    <a:p>
                      <a:r>
                        <a:rPr lang="en-US" dirty="0" smtClean="0"/>
                        <a:t>Percentage</a:t>
                      </a:r>
                      <a:r>
                        <a:rPr lang="en-US" baseline="0" dirty="0" smtClean="0"/>
                        <a:t> </a:t>
                      </a:r>
                      <a:endParaRPr lang="en-US" dirty="0"/>
                    </a:p>
                  </a:txBody>
                  <a:tcPr/>
                </a:tc>
              </a:tr>
              <a:tr h="370840">
                <a:tc>
                  <a:txBody>
                    <a:bodyPr/>
                    <a:lstStyle/>
                    <a:p>
                      <a:r>
                        <a:rPr lang="en-US" dirty="0" smtClean="0"/>
                        <a:t>African American</a:t>
                      </a:r>
                      <a:endParaRPr lang="en-US" dirty="0"/>
                    </a:p>
                  </a:txBody>
                  <a:tcPr/>
                </a:tc>
                <a:tc>
                  <a:txBody>
                    <a:bodyPr/>
                    <a:lstStyle/>
                    <a:p>
                      <a:pPr algn="ctr"/>
                      <a:r>
                        <a:rPr lang="en-US" dirty="0" smtClean="0"/>
                        <a:t>2.6</a:t>
                      </a:r>
                      <a:endParaRPr lang="en-US" dirty="0"/>
                    </a:p>
                  </a:txBody>
                  <a:tcPr/>
                </a:tc>
              </a:tr>
              <a:tr h="370840">
                <a:tc>
                  <a:txBody>
                    <a:bodyPr/>
                    <a:lstStyle/>
                    <a:p>
                      <a:r>
                        <a:rPr lang="en-US" dirty="0" smtClean="0"/>
                        <a:t>Hispanic</a:t>
                      </a:r>
                      <a:endParaRPr lang="en-US" dirty="0"/>
                    </a:p>
                  </a:txBody>
                  <a:tcPr/>
                </a:tc>
                <a:tc>
                  <a:txBody>
                    <a:bodyPr/>
                    <a:lstStyle/>
                    <a:p>
                      <a:pPr algn="ctr"/>
                      <a:r>
                        <a:rPr lang="en-US" dirty="0" smtClean="0"/>
                        <a:t>24.4</a:t>
                      </a:r>
                      <a:endParaRPr lang="en-US" dirty="0"/>
                    </a:p>
                  </a:txBody>
                  <a:tcPr/>
                </a:tc>
              </a:tr>
              <a:tr h="370840">
                <a:tc>
                  <a:txBody>
                    <a:bodyPr/>
                    <a:lstStyle/>
                    <a:p>
                      <a:r>
                        <a:rPr lang="en-US" dirty="0" smtClean="0"/>
                        <a:t>White</a:t>
                      </a:r>
                      <a:endParaRPr lang="en-US" dirty="0"/>
                    </a:p>
                  </a:txBody>
                  <a:tcPr/>
                </a:tc>
                <a:tc>
                  <a:txBody>
                    <a:bodyPr/>
                    <a:lstStyle/>
                    <a:p>
                      <a:pPr algn="ctr"/>
                      <a:r>
                        <a:rPr lang="en-US" dirty="0" smtClean="0"/>
                        <a:t>70.9</a:t>
                      </a:r>
                      <a:endParaRPr lang="en-US" dirty="0"/>
                    </a:p>
                  </a:txBody>
                  <a:tcPr/>
                </a:tc>
              </a:tr>
              <a:tr h="370840">
                <a:tc>
                  <a:txBody>
                    <a:bodyPr/>
                    <a:lstStyle/>
                    <a:p>
                      <a:r>
                        <a:rPr lang="en-US" dirty="0" smtClean="0"/>
                        <a:t>American Indian</a:t>
                      </a:r>
                      <a:endParaRPr lang="en-US" dirty="0"/>
                    </a:p>
                  </a:txBody>
                  <a:tcPr/>
                </a:tc>
                <a:tc>
                  <a:txBody>
                    <a:bodyPr/>
                    <a:lstStyle/>
                    <a:p>
                      <a:pPr algn="ctr"/>
                      <a:r>
                        <a:rPr lang="en-US" dirty="0" smtClean="0"/>
                        <a:t>0.7</a:t>
                      </a:r>
                      <a:endParaRPr lang="en-US" dirty="0"/>
                    </a:p>
                  </a:txBody>
                  <a:tcPr/>
                </a:tc>
              </a:tr>
              <a:tr h="370840">
                <a:tc>
                  <a:txBody>
                    <a:bodyPr/>
                    <a:lstStyle/>
                    <a:p>
                      <a:r>
                        <a:rPr lang="en-US" dirty="0" smtClean="0"/>
                        <a:t>Asian</a:t>
                      </a:r>
                      <a:endParaRPr lang="en-US" dirty="0"/>
                    </a:p>
                  </a:txBody>
                  <a:tcPr/>
                </a:tc>
                <a:tc>
                  <a:txBody>
                    <a:bodyPr/>
                    <a:lstStyle/>
                    <a:p>
                      <a:pPr algn="ctr"/>
                      <a:r>
                        <a:rPr lang="en-US" dirty="0" smtClean="0"/>
                        <a:t>0.3</a:t>
                      </a:r>
                      <a:endParaRPr lang="en-US" dirty="0"/>
                    </a:p>
                  </a:txBody>
                  <a:tcPr/>
                </a:tc>
              </a:tr>
              <a:tr h="370840">
                <a:tc>
                  <a:txBody>
                    <a:bodyPr/>
                    <a:lstStyle/>
                    <a:p>
                      <a:r>
                        <a:rPr lang="en-US" dirty="0" smtClean="0"/>
                        <a:t>Pacific Islander </a:t>
                      </a:r>
                      <a:endParaRPr lang="en-US" dirty="0"/>
                    </a:p>
                  </a:txBody>
                  <a:tcPr/>
                </a:tc>
                <a:tc>
                  <a:txBody>
                    <a:bodyPr/>
                    <a:lstStyle/>
                    <a:p>
                      <a:pPr algn="ctr"/>
                      <a:r>
                        <a:rPr lang="en-US" dirty="0" smtClean="0"/>
                        <a:t>0.0</a:t>
                      </a:r>
                      <a:endParaRPr lang="en-US" dirty="0"/>
                    </a:p>
                  </a:txBody>
                  <a:tcPr/>
                </a:tc>
              </a:tr>
              <a:tr h="370840">
                <a:tc>
                  <a:txBody>
                    <a:bodyPr/>
                    <a:lstStyle/>
                    <a:p>
                      <a:r>
                        <a:rPr lang="en-US" dirty="0" smtClean="0"/>
                        <a:t>2 or more races</a:t>
                      </a:r>
                      <a:endParaRPr lang="en-US" dirty="0"/>
                    </a:p>
                  </a:txBody>
                  <a:tcPr/>
                </a:tc>
                <a:tc>
                  <a:txBody>
                    <a:bodyPr/>
                    <a:lstStyle/>
                    <a:p>
                      <a:pPr algn="ctr"/>
                      <a:r>
                        <a:rPr lang="en-US" dirty="0" smtClean="0"/>
                        <a:t>1.1</a:t>
                      </a:r>
                      <a:endParaRPr lang="en-US" dirty="0"/>
                    </a:p>
                  </a:txBody>
                  <a:tcPr/>
                </a:tc>
              </a:tr>
            </a:tbl>
          </a:graphicData>
        </a:graphic>
      </p:graphicFrame>
    </p:spTree>
    <p:extLst>
      <p:ext uri="{BB962C8B-B14F-4D97-AF65-F5344CB8AC3E}">
        <p14:creationId xmlns:p14="http://schemas.microsoft.com/office/powerpoint/2010/main" val="1361030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292934"/>
      </a:dk1>
      <a:lt1>
        <a:srgbClr val="F2F2F2"/>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2917</TotalTime>
  <Words>4186</Words>
  <Application>Microsoft Office PowerPoint</Application>
  <PresentationFormat>On-screen Show (4:3)</PresentationFormat>
  <Paragraphs>2233</Paragraphs>
  <Slides>53</Slides>
  <Notes>3</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 Data for  Vertical Alignment Partners Region 6, Sam Houston State University &amp; Lone Star College</vt:lpstr>
      <vt:lpstr>  Purpose of AVATAR Module X Data Sources for  Vertical Alignment Partners </vt:lpstr>
      <vt:lpstr>PowerPoint Presentation</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AEIS Data from TEA Huntsville High School, 2010-11</vt:lpstr>
      <vt:lpstr>AEIS Data from TEA Willis High School, 2010-11</vt:lpstr>
      <vt:lpstr>AEIS Data from TEA Magnolia West High School, 2010-11</vt:lpstr>
      <vt:lpstr>P-16 Data from THECB Huntsville High School, 2011</vt:lpstr>
      <vt:lpstr>P-16 Data from THECB Willis High School, 2011</vt:lpstr>
      <vt:lpstr>P-16 Data from THECB Magnolia West High School, 2011</vt:lpstr>
      <vt:lpstr>P-16 Data from THECB Huntsville High School, 2011</vt:lpstr>
      <vt:lpstr>P-16 Data from THECB Willis High School, 2011</vt:lpstr>
      <vt:lpstr>P-16 Data from THECB Magnolia West High School, 2011</vt:lpstr>
      <vt:lpstr>Participation Data from THECB Lone Star College, 2011 Sam Houston State University, 2011</vt:lpstr>
      <vt:lpstr>Online Institutional Resumes: THECB Lone Star College, 2011 Sam Houston State University, 2011</vt:lpstr>
      <vt:lpstr>Online Institutional Resumes: THECB Lone Star College, 2011 Sam Houston State University, 2011</vt:lpstr>
      <vt:lpstr> P-16 Data from THECB Lone Star College Montgomery, 2011 Sam Houston State University, 2011 Lone Star College Tomball, 2011</vt:lpstr>
      <vt:lpstr>Participation Data from THECB Lone Star College Montgomery, 2011 Developmental Education, Fall 2008 Cohort Tracked for 2 years </vt:lpstr>
      <vt:lpstr>Student Migration Data from THECB Lone Star College Montgomery, 2011 Fall 2009 to Fall 2010 </vt:lpstr>
      <vt:lpstr>Participation Data from THECB Lone Star College Tomball, 2011 Developmental Education, Fall 2008 Cohort Tracked for 2 years </vt:lpstr>
      <vt:lpstr>Student Migration Data from THECB Lone Star College Tomball, 2011 Fall 2009 to Fall 2010 </vt:lpstr>
      <vt:lpstr>Academic Performance of Transfer Students from Lone Star College Montgomery, 2011 Developmental Education vs. No Developmental Education, Fall 2009 </vt:lpstr>
      <vt:lpstr>Academic Performance of Transfer Students from Lone Star College Tomball, 2011 Developmental Education vs. No Developmental Education, Fall 2009 </vt:lpstr>
      <vt:lpstr>Academic Performance of Transfer Students from Lone Star College Montgomery, 2011 Academic or Technical Associate Degrees, Fall 2009 </vt:lpstr>
      <vt:lpstr>Academic Performance of Transfer Students from Lone Star College Tomball, 2011 Academic or Technical Associate Degrees, Fall 2009 </vt:lpstr>
      <vt:lpstr>Academic Performance of Transfer Students from Sam Houston State University University, 2011 Developmental Education vs. No Developmental Education, Fall 2009 </vt:lpstr>
      <vt:lpstr>Academic Performance of Transfer Students from Sam Houston State University, 2011 Developmental Education vs. No Developmental Education, Fall 2009 </vt:lpstr>
      <vt:lpstr>Academic Performance of Transfer Students from Sam Houston State University, 2011 Core Curriculum Completed Prior to Transfer, Fall 2009 </vt:lpstr>
      <vt:lpstr>Academic Performance of Transfer Students from Sam Houston State University, 2011 Earned Associate of Arts Degree Prior to Transfer, Fall 2009 </vt:lpstr>
      <vt:lpstr>Success Data from THECB Sam Houston State University, 2011 Developmental Education, Fall 2008 Cohort Tracked for 2 years </vt:lpstr>
      <vt:lpstr>  Success Data from THECB Lone Star College, 2011 Percent of Students Transferred or Employed with Peer Comparison </vt:lpstr>
      <vt:lpstr>  Success Data from THECB Lone Star College, 2011 Percent of Students Transferred or Employed with Peer Comparison </vt:lpstr>
      <vt:lpstr>  Success Data from THECB Sam Houston State University, 2011 Graduation Rate of First-time, Full-Time Degree-seeking Students</vt:lpstr>
      <vt:lpstr>Data Sources</vt:lpstr>
      <vt:lpstr>Considerations for Local Data Collection</vt:lpstr>
      <vt:lpstr>AVATAR Data Follow-up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Jeremy</dc:creator>
  <cp:lastModifiedBy>Quinn, Kerry</cp:lastModifiedBy>
  <cp:revision>267</cp:revision>
  <cp:lastPrinted>2012-09-10T17:42:06Z</cp:lastPrinted>
  <dcterms:created xsi:type="dcterms:W3CDTF">2012-06-25T20:11:14Z</dcterms:created>
  <dcterms:modified xsi:type="dcterms:W3CDTF">2012-10-08T16:46:25Z</dcterms:modified>
</cp:coreProperties>
</file>