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drawings/drawing1.xml" ContentType="application/vnd.openxmlformats-officedocument.drawingml.chartshapes+xml"/>
  <Override PartName="/ppt/charts/chart18.xml" ContentType="application/vnd.openxmlformats-officedocument.drawingml.chart+xml"/>
  <Override PartName="/ppt/drawings/drawing2.xml" ContentType="application/vnd.openxmlformats-officedocument.drawingml.chartshapes+xml"/>
  <Override PartName="/ppt/charts/chart1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62" r:id="rId2"/>
    <p:sldId id="265" r:id="rId3"/>
    <p:sldId id="256" r:id="rId4"/>
    <p:sldId id="259" r:id="rId5"/>
    <p:sldId id="257" r:id="rId6"/>
    <p:sldId id="261" r:id="rId7"/>
    <p:sldId id="263" r:id="rId8"/>
    <p:sldId id="260" r:id="rId9"/>
    <p:sldId id="258" r:id="rId10"/>
    <p:sldId id="266" r:id="rId11"/>
    <p:sldId id="267" r:id="rId12"/>
  </p:sldIdLst>
  <p:sldSz cx="9144000" cy="6858000" type="screen4x3"/>
  <p:notesSz cx="7053263" cy="9356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17B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6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2868" y="-90"/>
      </p:cViewPr>
      <p:guideLst>
        <p:guide orient="horz" pos="2947"/>
        <p:guide pos="22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smtClean="0"/>
              <a:t>Region VII</a:t>
            </a:r>
            <a:endParaRPr lang="en-US" sz="1400" dirty="0"/>
          </a:p>
        </c:rich>
      </c:tx>
      <c:layout/>
      <c:overlay val="0"/>
    </c:title>
    <c:autoTitleDeleted val="0"/>
    <c:plotArea>
      <c:layout>
        <c:manualLayout>
          <c:layoutTarget val="inner"/>
          <c:xMode val="edge"/>
          <c:yMode val="edge"/>
          <c:x val="9.7364005969842002E-2"/>
          <c:y val="8.5345593854832646E-2"/>
          <c:w val="0.86668828161185729"/>
          <c:h val="0.77359426049218694"/>
        </c:manualLayout>
      </c:layout>
      <c:barChart>
        <c:barDir val="col"/>
        <c:grouping val="clustered"/>
        <c:varyColors val="0"/>
        <c:ser>
          <c:idx val="0"/>
          <c:order val="0"/>
          <c:tx>
            <c:strRef>
              <c:f>Sheet1!$B$1</c:f>
              <c:strCache>
                <c:ptCount val="1"/>
                <c:pt idx="0">
                  <c:v>AA</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Sheet1!$B$2:$B$6</c:f>
              <c:numCache>
                <c:formatCode>General</c:formatCode>
                <c:ptCount val="5"/>
                <c:pt idx="0">
                  <c:v>20.3</c:v>
                </c:pt>
                <c:pt idx="1">
                  <c:v>20.2</c:v>
                </c:pt>
                <c:pt idx="2">
                  <c:v>19.899999999999999</c:v>
                </c:pt>
                <c:pt idx="3">
                  <c:v>19.7</c:v>
                </c:pt>
                <c:pt idx="4">
                  <c:v>18.3</c:v>
                </c:pt>
              </c:numCache>
            </c:numRef>
          </c:val>
        </c:ser>
        <c:ser>
          <c:idx val="1"/>
          <c:order val="1"/>
          <c:tx>
            <c:strRef>
              <c:f>Sheet1!$C$1</c:f>
              <c:strCache>
                <c:ptCount val="1"/>
                <c:pt idx="0">
                  <c:v>Hisp</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Sheet1!$C$2:$C$6</c:f>
              <c:numCache>
                <c:formatCode>General</c:formatCode>
                <c:ptCount val="5"/>
                <c:pt idx="0">
                  <c:v>19.8</c:v>
                </c:pt>
                <c:pt idx="1">
                  <c:v>20.6</c:v>
                </c:pt>
                <c:pt idx="2">
                  <c:v>21.6</c:v>
                </c:pt>
                <c:pt idx="3">
                  <c:v>22.5</c:v>
                </c:pt>
                <c:pt idx="4">
                  <c:v>24.1</c:v>
                </c:pt>
              </c:numCache>
            </c:numRef>
          </c:val>
        </c:ser>
        <c:ser>
          <c:idx val="2"/>
          <c:order val="2"/>
          <c:tx>
            <c:strRef>
              <c:f>Sheet1!$D$1</c:f>
              <c:strCache>
                <c:ptCount val="1"/>
                <c:pt idx="0">
                  <c:v>White</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Sheet1!$D$2:$D$6</c:f>
              <c:numCache>
                <c:formatCode>General</c:formatCode>
                <c:ptCount val="5"/>
                <c:pt idx="0">
                  <c:v>58.8</c:v>
                </c:pt>
                <c:pt idx="1">
                  <c:v>58</c:v>
                </c:pt>
                <c:pt idx="2">
                  <c:v>57.3</c:v>
                </c:pt>
                <c:pt idx="3">
                  <c:v>56.5</c:v>
                </c:pt>
                <c:pt idx="4">
                  <c:v>54.3</c:v>
                </c:pt>
              </c:numCache>
            </c:numRef>
          </c:val>
        </c:ser>
        <c:ser>
          <c:idx val="3"/>
          <c:order val="3"/>
          <c:tx>
            <c:strRef>
              <c:f>Sheet1!$E$1</c:f>
              <c:strCache>
                <c:ptCount val="1"/>
                <c:pt idx="0">
                  <c:v>Am Ind</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Sheet1!$E$2:$E$6</c:f>
              <c:numCache>
                <c:formatCode>General</c:formatCode>
                <c:ptCount val="5"/>
                <c:pt idx="0">
                  <c:v>0.3</c:v>
                </c:pt>
                <c:pt idx="1">
                  <c:v>0.3</c:v>
                </c:pt>
                <c:pt idx="2">
                  <c:v>0.4</c:v>
                </c:pt>
                <c:pt idx="3">
                  <c:v>0.4</c:v>
                </c:pt>
                <c:pt idx="4">
                  <c:v>0.5</c:v>
                </c:pt>
              </c:numCache>
            </c:numRef>
          </c:val>
        </c:ser>
        <c:ser>
          <c:idx val="4"/>
          <c:order val="4"/>
          <c:tx>
            <c:strRef>
              <c:f>Sheet1!$F$1</c:f>
              <c:strCache>
                <c:ptCount val="1"/>
                <c:pt idx="0">
                  <c:v>Asi/PI</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Sheet1!$F$2:$F$6</c:f>
              <c:numCache>
                <c:formatCode>General</c:formatCode>
                <c:ptCount val="5"/>
                <c:pt idx="0">
                  <c:v>0.8</c:v>
                </c:pt>
                <c:pt idx="1">
                  <c:v>0.9</c:v>
                </c:pt>
                <c:pt idx="2">
                  <c:v>0.9</c:v>
                </c:pt>
                <c:pt idx="3">
                  <c:v>0.9</c:v>
                </c:pt>
                <c:pt idx="4">
                  <c:v>0.9</c:v>
                </c:pt>
              </c:numCache>
            </c:numRef>
          </c:val>
        </c:ser>
        <c:ser>
          <c:idx val="5"/>
          <c:order val="5"/>
          <c:tx>
            <c:strRef>
              <c:f>Sheet1!$G$1</c:f>
              <c:strCache>
                <c:ptCount val="1"/>
                <c:pt idx="0">
                  <c:v>LSES</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Sheet1!$G$2:$G$6</c:f>
              <c:numCache>
                <c:formatCode>General</c:formatCode>
                <c:ptCount val="5"/>
                <c:pt idx="0">
                  <c:v>54.6</c:v>
                </c:pt>
                <c:pt idx="1">
                  <c:v>54.5</c:v>
                </c:pt>
                <c:pt idx="2">
                  <c:v>56</c:v>
                </c:pt>
                <c:pt idx="3">
                  <c:v>59.9</c:v>
                </c:pt>
                <c:pt idx="4">
                  <c:v>60.6</c:v>
                </c:pt>
              </c:numCache>
            </c:numRef>
          </c:val>
        </c:ser>
        <c:dLbls>
          <c:showLegendKey val="0"/>
          <c:showVal val="0"/>
          <c:showCatName val="0"/>
          <c:showSerName val="0"/>
          <c:showPercent val="0"/>
          <c:showBubbleSize val="0"/>
        </c:dLbls>
        <c:gapWidth val="75"/>
        <c:overlap val="-25"/>
        <c:axId val="84593280"/>
        <c:axId val="84599168"/>
      </c:barChart>
      <c:catAx>
        <c:axId val="84593280"/>
        <c:scaling>
          <c:orientation val="minMax"/>
        </c:scaling>
        <c:delete val="0"/>
        <c:axPos val="b"/>
        <c:numFmt formatCode="General" sourceLinked="1"/>
        <c:majorTickMark val="none"/>
        <c:minorTickMark val="none"/>
        <c:tickLblPos val="nextTo"/>
        <c:txPr>
          <a:bodyPr/>
          <a:lstStyle/>
          <a:p>
            <a:pPr>
              <a:defRPr sz="1200" baseline="0"/>
            </a:pPr>
            <a:endParaRPr lang="en-US"/>
          </a:p>
        </c:txPr>
        <c:crossAx val="84599168"/>
        <c:crosses val="autoZero"/>
        <c:auto val="1"/>
        <c:lblAlgn val="ctr"/>
        <c:lblOffset val="100"/>
        <c:noMultiLvlLbl val="0"/>
      </c:catAx>
      <c:valAx>
        <c:axId val="84599168"/>
        <c:scaling>
          <c:orientation val="minMax"/>
          <c:max val="65"/>
        </c:scaling>
        <c:delete val="0"/>
        <c:axPos val="l"/>
        <c:majorGridlines/>
        <c:numFmt formatCode="General" sourceLinked="1"/>
        <c:majorTickMark val="none"/>
        <c:minorTickMark val="none"/>
        <c:tickLblPos val="nextTo"/>
        <c:spPr>
          <a:ln w="9525">
            <a:noFill/>
          </a:ln>
        </c:spPr>
        <c:txPr>
          <a:bodyPr/>
          <a:lstStyle/>
          <a:p>
            <a:pPr>
              <a:defRPr sz="1200" baseline="0"/>
            </a:pPr>
            <a:endParaRPr lang="en-US"/>
          </a:p>
        </c:txPr>
        <c:crossAx val="84593280"/>
        <c:crosses val="autoZero"/>
        <c:crossBetween val="between"/>
        <c:majorUnit val="2"/>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2008-2009</a:t>
            </a:r>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2.2222222222222223E-2"/>
                  <c:y val="-4.2808219178082189E-2"/>
                </c:manualLayout>
              </c:layout>
              <c:showLegendKey val="0"/>
              <c:showVal val="1"/>
              <c:showCatName val="0"/>
              <c:showSerName val="0"/>
              <c:showPercent val="0"/>
              <c:showBubbleSize val="0"/>
            </c:dLbl>
            <c:dLbl>
              <c:idx val="1"/>
              <c:layout>
                <c:manualLayout>
                  <c:x val="-4.0740740740740744E-2"/>
                  <c:y val="-7.1347031963470323E-2"/>
                </c:manualLayout>
              </c:layout>
              <c:showLegendKey val="0"/>
              <c:showVal val="1"/>
              <c:showCatName val="0"/>
              <c:showSerName val="0"/>
              <c:showPercent val="0"/>
              <c:showBubbleSize val="0"/>
            </c:dLbl>
            <c:dLbl>
              <c:idx val="2"/>
              <c:layout>
                <c:manualLayout>
                  <c:x val="-5.555555555555549E-2"/>
                  <c:y val="-7.6103500761035003E-2"/>
                </c:manualLayout>
              </c:layout>
              <c:showLegendKey val="0"/>
              <c:showVal val="1"/>
              <c:showCatName val="0"/>
              <c:showSerName val="0"/>
              <c:showPercent val="0"/>
              <c:showBubbleSize val="0"/>
            </c:dLbl>
            <c:dLbl>
              <c:idx val="3"/>
              <c:layout>
                <c:manualLayout>
                  <c:x val="-7.407407407407407E-2"/>
                  <c:y val="-5.7077625570776211E-2"/>
                </c:manualLayout>
              </c:layout>
              <c:showLegendKey val="0"/>
              <c:showVal val="1"/>
              <c:showCatName val="0"/>
              <c:showSerName val="0"/>
              <c:showPercent val="0"/>
              <c:showBubbleSize val="0"/>
            </c:dLbl>
            <c:dLbl>
              <c:idx val="4"/>
              <c:layout>
                <c:manualLayout>
                  <c:x val="-2.5925925925925925E-2"/>
                  <c:y val="-3.8051750380517502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All</c:v>
                </c:pt>
                <c:pt idx="1">
                  <c:v>AA</c:v>
                </c:pt>
                <c:pt idx="2">
                  <c:v>Hisp</c:v>
                </c:pt>
                <c:pt idx="3">
                  <c:v>White</c:v>
                </c:pt>
                <c:pt idx="4">
                  <c:v>LSES</c:v>
                </c:pt>
              </c:strCache>
            </c:strRef>
          </c:cat>
          <c:val>
            <c:numRef>
              <c:f>Sheet1!$B$2:$B$6</c:f>
              <c:numCache>
                <c:formatCode>General</c:formatCode>
                <c:ptCount val="5"/>
                <c:pt idx="0">
                  <c:v>24.6</c:v>
                </c:pt>
                <c:pt idx="1">
                  <c:v>18.100000000000001</c:v>
                </c:pt>
                <c:pt idx="2">
                  <c:v>20.8</c:v>
                </c:pt>
                <c:pt idx="3">
                  <c:v>29.4</c:v>
                </c:pt>
                <c:pt idx="4">
                  <c:v>18.7</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2.2222222222222223E-2"/>
                  <c:y val="7.1347031963470323E-2"/>
                </c:manualLayout>
              </c:layout>
              <c:showLegendKey val="0"/>
              <c:showVal val="1"/>
              <c:showCatName val="0"/>
              <c:showSerName val="0"/>
              <c:showPercent val="0"/>
              <c:showBubbleSize val="0"/>
            </c:dLbl>
            <c:dLbl>
              <c:idx val="1"/>
              <c:layout>
                <c:manualLayout>
                  <c:x val="-4.0740740740740744E-2"/>
                  <c:y val="5.2321156773211655E-2"/>
                </c:manualLayout>
              </c:layout>
              <c:showLegendKey val="0"/>
              <c:showVal val="1"/>
              <c:showCatName val="0"/>
              <c:showSerName val="0"/>
              <c:showPercent val="0"/>
              <c:showBubbleSize val="0"/>
            </c:dLbl>
            <c:dLbl>
              <c:idx val="2"/>
              <c:layout>
                <c:manualLayout>
                  <c:x val="-3.3333333333333263E-2"/>
                  <c:y val="3.3295281582952814E-2"/>
                </c:manualLayout>
              </c:layout>
              <c:showLegendKey val="0"/>
              <c:showVal val="1"/>
              <c:showCatName val="0"/>
              <c:showSerName val="0"/>
              <c:showPercent val="0"/>
              <c:showBubbleSize val="0"/>
            </c:dLbl>
            <c:dLbl>
              <c:idx val="3"/>
              <c:layout>
                <c:manualLayout>
                  <c:x val="-5.185185185185185E-2"/>
                  <c:y val="5.7077625570776253E-2"/>
                </c:manualLayout>
              </c:layout>
              <c:showLegendKey val="0"/>
              <c:showVal val="1"/>
              <c:showCatName val="0"/>
              <c:showSerName val="0"/>
              <c:showPercent val="0"/>
              <c:showBubbleSize val="0"/>
            </c:dLbl>
            <c:dLbl>
              <c:idx val="4"/>
              <c:layout>
                <c:manualLayout>
                  <c:x val="-2.5925925925925925E-2"/>
                  <c:y val="3.8051750380517502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All</c:v>
                </c:pt>
                <c:pt idx="1">
                  <c:v>AA</c:v>
                </c:pt>
                <c:pt idx="2">
                  <c:v>Hisp</c:v>
                </c:pt>
                <c:pt idx="3">
                  <c:v>White</c:v>
                </c:pt>
                <c:pt idx="4">
                  <c:v>LSES</c:v>
                </c:pt>
              </c:strCache>
            </c:strRef>
          </c:cat>
          <c:val>
            <c:numRef>
              <c:f>Sheet1!$C$2:$C$6</c:f>
              <c:numCache>
                <c:formatCode>General</c:formatCode>
                <c:ptCount val="5"/>
                <c:pt idx="0">
                  <c:v>19.5</c:v>
                </c:pt>
                <c:pt idx="1">
                  <c:v>13.5</c:v>
                </c:pt>
                <c:pt idx="2">
                  <c:v>15.4</c:v>
                </c:pt>
                <c:pt idx="3">
                  <c:v>22.4</c:v>
                </c:pt>
                <c:pt idx="4">
                  <c:v>13.2</c:v>
                </c:pt>
              </c:numCache>
            </c:numRef>
          </c:val>
          <c:smooth val="0"/>
        </c:ser>
        <c:dLbls>
          <c:showLegendKey val="0"/>
          <c:showVal val="0"/>
          <c:showCatName val="0"/>
          <c:showSerName val="0"/>
          <c:showPercent val="0"/>
          <c:showBubbleSize val="0"/>
        </c:dLbls>
        <c:marker val="1"/>
        <c:smooth val="0"/>
        <c:axId val="23127936"/>
        <c:axId val="23129472"/>
      </c:lineChart>
      <c:catAx>
        <c:axId val="23127936"/>
        <c:scaling>
          <c:orientation val="minMax"/>
        </c:scaling>
        <c:delete val="0"/>
        <c:axPos val="b"/>
        <c:numFmt formatCode="General" sourceLinked="1"/>
        <c:majorTickMark val="none"/>
        <c:minorTickMark val="none"/>
        <c:tickLblPos val="nextTo"/>
        <c:txPr>
          <a:bodyPr/>
          <a:lstStyle/>
          <a:p>
            <a:pPr>
              <a:defRPr sz="1200" baseline="0"/>
            </a:pPr>
            <a:endParaRPr lang="en-US"/>
          </a:p>
        </c:txPr>
        <c:crossAx val="23129472"/>
        <c:crosses val="autoZero"/>
        <c:auto val="1"/>
        <c:lblAlgn val="ctr"/>
        <c:lblOffset val="100"/>
        <c:noMultiLvlLbl val="0"/>
      </c:catAx>
      <c:valAx>
        <c:axId val="23129472"/>
        <c:scaling>
          <c:orientation val="minMax"/>
          <c:max val="6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3127936"/>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2007-2008</a:t>
            </a:r>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5.5555555555555552E-2"/>
                  <c:y val="-5.7077625570776253E-2"/>
                </c:manualLayout>
              </c:layout>
              <c:showLegendKey val="0"/>
              <c:showVal val="1"/>
              <c:showCatName val="0"/>
              <c:showSerName val="0"/>
              <c:showPercent val="0"/>
              <c:showBubbleSize val="0"/>
            </c:dLbl>
            <c:dLbl>
              <c:idx val="1"/>
              <c:layout>
                <c:manualLayout>
                  <c:x val="-5.185185185185185E-2"/>
                  <c:y val="-6.183409436834094E-2"/>
                </c:manualLayout>
              </c:layout>
              <c:showLegendKey val="0"/>
              <c:showVal val="1"/>
              <c:showCatName val="0"/>
              <c:showSerName val="0"/>
              <c:showPercent val="0"/>
              <c:showBubbleSize val="0"/>
            </c:dLbl>
            <c:dLbl>
              <c:idx val="2"/>
              <c:layout>
                <c:manualLayout>
                  <c:x val="-6.6666666666666596E-2"/>
                  <c:y val="-6.183409436834094E-2"/>
                </c:manualLayout>
              </c:layout>
              <c:showLegendKey val="0"/>
              <c:showVal val="1"/>
              <c:showCatName val="0"/>
              <c:showSerName val="0"/>
              <c:showPercent val="0"/>
              <c:showBubbleSize val="0"/>
            </c:dLbl>
            <c:dLbl>
              <c:idx val="3"/>
              <c:layout>
                <c:manualLayout>
                  <c:x val="-6.2962962962962957E-2"/>
                  <c:y val="-7.1347031963470364E-2"/>
                </c:manualLayout>
              </c:layout>
              <c:showLegendKey val="0"/>
              <c:showVal val="1"/>
              <c:showCatName val="0"/>
              <c:showSerName val="0"/>
              <c:showPercent val="0"/>
              <c:showBubbleSize val="0"/>
            </c:dLbl>
            <c:dLbl>
              <c:idx val="4"/>
              <c:layout>
                <c:manualLayout>
                  <c:x val="-3.7037037037037035E-2"/>
                  <c:y val="-5.2321156773211565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All</c:v>
                </c:pt>
                <c:pt idx="1">
                  <c:v>AA</c:v>
                </c:pt>
                <c:pt idx="2">
                  <c:v>Hisp</c:v>
                </c:pt>
                <c:pt idx="3">
                  <c:v>White</c:v>
                </c:pt>
                <c:pt idx="4">
                  <c:v>LSES</c:v>
                </c:pt>
              </c:strCache>
            </c:strRef>
          </c:cat>
          <c:val>
            <c:numRef>
              <c:f>Sheet1!$B$2:$B$6</c:f>
              <c:numCache>
                <c:formatCode>General</c:formatCode>
                <c:ptCount val="5"/>
                <c:pt idx="0">
                  <c:v>23.1</c:v>
                </c:pt>
                <c:pt idx="1">
                  <c:v>16.3</c:v>
                </c:pt>
                <c:pt idx="2">
                  <c:v>19.3</c:v>
                </c:pt>
                <c:pt idx="3">
                  <c:v>27.9</c:v>
                </c:pt>
                <c:pt idx="4">
                  <c:v>17.2</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7.7777777777777779E-2"/>
                  <c:y val="3.8051750380517502E-2"/>
                </c:manualLayout>
              </c:layout>
              <c:showLegendKey val="0"/>
              <c:showVal val="1"/>
              <c:showCatName val="0"/>
              <c:showSerName val="0"/>
              <c:showPercent val="0"/>
              <c:showBubbleSize val="0"/>
            </c:dLbl>
            <c:dLbl>
              <c:idx val="1"/>
              <c:layout>
                <c:manualLayout>
                  <c:x val="-7.407407407407407E-2"/>
                  <c:y val="6.183409436834103E-2"/>
                </c:manualLayout>
              </c:layout>
              <c:showLegendKey val="0"/>
              <c:showVal val="1"/>
              <c:showCatName val="0"/>
              <c:showSerName val="0"/>
              <c:showPercent val="0"/>
              <c:showBubbleSize val="0"/>
            </c:dLbl>
            <c:dLbl>
              <c:idx val="2"/>
              <c:layout>
                <c:manualLayout>
                  <c:x val="-6.6666666666666596E-2"/>
                  <c:y val="2.3782343987823439E-2"/>
                </c:manualLayout>
              </c:layout>
              <c:showLegendKey val="0"/>
              <c:showVal val="1"/>
              <c:showCatName val="0"/>
              <c:showSerName val="0"/>
              <c:showPercent val="0"/>
              <c:showBubbleSize val="0"/>
            </c:dLbl>
            <c:dLbl>
              <c:idx val="3"/>
              <c:layout>
                <c:manualLayout>
                  <c:x val="-4.0740740740740744E-2"/>
                  <c:y val="6.6590563165905628E-2"/>
                </c:manualLayout>
              </c:layout>
              <c:showLegendKey val="0"/>
              <c:showVal val="1"/>
              <c:showCatName val="0"/>
              <c:showSerName val="0"/>
              <c:showPercent val="0"/>
              <c:showBubbleSize val="0"/>
            </c:dLbl>
            <c:dLbl>
              <c:idx val="4"/>
              <c:layout>
                <c:manualLayout>
                  <c:x val="-1.4814814814814815E-2"/>
                  <c:y val="3.8051750380517502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All</c:v>
                </c:pt>
                <c:pt idx="1">
                  <c:v>AA</c:v>
                </c:pt>
                <c:pt idx="2">
                  <c:v>Hisp</c:v>
                </c:pt>
                <c:pt idx="3">
                  <c:v>White</c:v>
                </c:pt>
                <c:pt idx="4">
                  <c:v>LSES</c:v>
                </c:pt>
              </c:strCache>
            </c:strRef>
          </c:cat>
          <c:val>
            <c:numRef>
              <c:f>Sheet1!$C$2:$C$6</c:f>
              <c:numCache>
                <c:formatCode>General</c:formatCode>
                <c:ptCount val="5"/>
                <c:pt idx="0">
                  <c:v>18.399999999999999</c:v>
                </c:pt>
                <c:pt idx="1">
                  <c:v>11.5</c:v>
                </c:pt>
                <c:pt idx="2">
                  <c:v>13.9</c:v>
                </c:pt>
                <c:pt idx="3">
                  <c:v>21.7</c:v>
                </c:pt>
                <c:pt idx="4">
                  <c:v>12</c:v>
                </c:pt>
              </c:numCache>
            </c:numRef>
          </c:val>
          <c:smooth val="0"/>
        </c:ser>
        <c:dLbls>
          <c:showLegendKey val="0"/>
          <c:showVal val="0"/>
          <c:showCatName val="0"/>
          <c:showSerName val="0"/>
          <c:showPercent val="0"/>
          <c:showBubbleSize val="0"/>
        </c:dLbls>
        <c:marker val="1"/>
        <c:smooth val="0"/>
        <c:axId val="23348352"/>
        <c:axId val="23349888"/>
      </c:lineChart>
      <c:catAx>
        <c:axId val="23348352"/>
        <c:scaling>
          <c:orientation val="minMax"/>
        </c:scaling>
        <c:delete val="0"/>
        <c:axPos val="b"/>
        <c:numFmt formatCode="General" sourceLinked="1"/>
        <c:majorTickMark val="none"/>
        <c:minorTickMark val="none"/>
        <c:tickLblPos val="nextTo"/>
        <c:txPr>
          <a:bodyPr/>
          <a:lstStyle/>
          <a:p>
            <a:pPr>
              <a:defRPr sz="1200" baseline="0"/>
            </a:pPr>
            <a:endParaRPr lang="en-US"/>
          </a:p>
        </c:txPr>
        <c:crossAx val="23349888"/>
        <c:crosses val="autoZero"/>
        <c:auto val="1"/>
        <c:lblAlgn val="ctr"/>
        <c:lblOffset val="100"/>
        <c:noMultiLvlLbl val="0"/>
      </c:catAx>
      <c:valAx>
        <c:axId val="23349888"/>
        <c:scaling>
          <c:orientation val="minMax"/>
          <c:max val="6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3348352"/>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Graduate</a:t>
            </a:r>
            <a:r>
              <a:rPr lang="en-US" sz="1600" baseline="0" dirty="0" smtClean="0"/>
              <a:t> Program Type</a:t>
            </a:r>
            <a:endParaRPr lang="en-US" sz="1600" dirty="0"/>
          </a:p>
        </c:rich>
      </c:tx>
      <c:layout/>
      <c:overlay val="0"/>
    </c:title>
    <c:autoTitleDeleted val="0"/>
    <c:plotArea>
      <c:layout/>
      <c:barChart>
        <c:barDir val="bar"/>
        <c:grouping val="clustered"/>
        <c:varyColors val="0"/>
        <c:ser>
          <c:idx val="0"/>
          <c:order val="0"/>
          <c:tx>
            <c:strRef>
              <c:f>Sheet1!$B$1</c:f>
              <c:strCache>
                <c:ptCount val="1"/>
                <c:pt idx="0">
                  <c:v>2007</c:v>
                </c:pt>
              </c:strCache>
            </c:strRef>
          </c:tx>
          <c:invertIfNegative val="0"/>
          <c:cat>
            <c:strRef>
              <c:f>Sheet1!$A$2:$A$10</c:f>
              <c:strCache>
                <c:ptCount val="9"/>
                <c:pt idx="0">
                  <c:v>State Min.</c:v>
                </c:pt>
                <c:pt idx="1">
                  <c:v>State Rec.</c:v>
                </c:pt>
                <c:pt idx="2">
                  <c:v>State DAP</c:v>
                </c:pt>
                <c:pt idx="3">
                  <c:v>State IEP</c:v>
                </c:pt>
                <c:pt idx="5">
                  <c:v>ESC VII Min.</c:v>
                </c:pt>
                <c:pt idx="6">
                  <c:v>ESC VII  Reco.</c:v>
                </c:pt>
                <c:pt idx="7">
                  <c:v>ESC VII DAP</c:v>
                </c:pt>
                <c:pt idx="8">
                  <c:v>ESC VII  IEP</c:v>
                </c:pt>
              </c:strCache>
            </c:strRef>
          </c:cat>
          <c:val>
            <c:numRef>
              <c:f>Sheet1!$B$2:$B$10</c:f>
              <c:numCache>
                <c:formatCode>General</c:formatCode>
                <c:ptCount val="9"/>
                <c:pt idx="0">
                  <c:v>17.89</c:v>
                </c:pt>
                <c:pt idx="1">
                  <c:v>67.489999999999995</c:v>
                </c:pt>
                <c:pt idx="2">
                  <c:v>10.98</c:v>
                </c:pt>
                <c:pt idx="3">
                  <c:v>3.65</c:v>
                </c:pt>
                <c:pt idx="5">
                  <c:v>25.18</c:v>
                </c:pt>
                <c:pt idx="6">
                  <c:v>60.39</c:v>
                </c:pt>
                <c:pt idx="7">
                  <c:v>11.16</c:v>
                </c:pt>
                <c:pt idx="8">
                  <c:v>3.26</c:v>
                </c:pt>
              </c:numCache>
            </c:numRef>
          </c:val>
        </c:ser>
        <c:ser>
          <c:idx val="1"/>
          <c:order val="1"/>
          <c:tx>
            <c:strRef>
              <c:f>Sheet1!$C$1</c:f>
              <c:strCache>
                <c:ptCount val="1"/>
                <c:pt idx="0">
                  <c:v>2008</c:v>
                </c:pt>
              </c:strCache>
            </c:strRef>
          </c:tx>
          <c:invertIfNegative val="0"/>
          <c:cat>
            <c:strRef>
              <c:f>Sheet1!$A$2:$A$10</c:f>
              <c:strCache>
                <c:ptCount val="9"/>
                <c:pt idx="0">
                  <c:v>State Min.</c:v>
                </c:pt>
                <c:pt idx="1">
                  <c:v>State Rec.</c:v>
                </c:pt>
                <c:pt idx="2">
                  <c:v>State DAP</c:v>
                </c:pt>
                <c:pt idx="3">
                  <c:v>State IEP</c:v>
                </c:pt>
                <c:pt idx="5">
                  <c:v>ESC VII Min.</c:v>
                </c:pt>
                <c:pt idx="6">
                  <c:v>ESC VII  Reco.</c:v>
                </c:pt>
                <c:pt idx="7">
                  <c:v>ESC VII DAP</c:v>
                </c:pt>
                <c:pt idx="8">
                  <c:v>ESC VII  IEP</c:v>
                </c:pt>
              </c:strCache>
            </c:strRef>
          </c:cat>
          <c:val>
            <c:numRef>
              <c:f>Sheet1!$C$2:$C$10</c:f>
              <c:numCache>
                <c:formatCode>General</c:formatCode>
                <c:ptCount val="9"/>
                <c:pt idx="0">
                  <c:v>14.68</c:v>
                </c:pt>
                <c:pt idx="1">
                  <c:v>69.95</c:v>
                </c:pt>
                <c:pt idx="2">
                  <c:v>11.82</c:v>
                </c:pt>
                <c:pt idx="3">
                  <c:v>3.55</c:v>
                </c:pt>
                <c:pt idx="5">
                  <c:v>21.42</c:v>
                </c:pt>
                <c:pt idx="6">
                  <c:v>62.64</c:v>
                </c:pt>
                <c:pt idx="7">
                  <c:v>11.78</c:v>
                </c:pt>
                <c:pt idx="8">
                  <c:v>4.17</c:v>
                </c:pt>
              </c:numCache>
            </c:numRef>
          </c:val>
        </c:ser>
        <c:ser>
          <c:idx val="2"/>
          <c:order val="2"/>
          <c:tx>
            <c:strRef>
              <c:f>Sheet1!$D$1</c:f>
              <c:strCache>
                <c:ptCount val="1"/>
                <c:pt idx="0">
                  <c:v>2009</c:v>
                </c:pt>
              </c:strCache>
            </c:strRef>
          </c:tx>
          <c:invertIfNegative val="0"/>
          <c:cat>
            <c:strRef>
              <c:f>Sheet1!$A$2:$A$10</c:f>
              <c:strCache>
                <c:ptCount val="9"/>
                <c:pt idx="0">
                  <c:v>State Min.</c:v>
                </c:pt>
                <c:pt idx="1">
                  <c:v>State Rec.</c:v>
                </c:pt>
                <c:pt idx="2">
                  <c:v>State DAP</c:v>
                </c:pt>
                <c:pt idx="3">
                  <c:v>State IEP</c:v>
                </c:pt>
                <c:pt idx="5">
                  <c:v>ESC VII Min.</c:v>
                </c:pt>
                <c:pt idx="6">
                  <c:v>ESC VII  Reco.</c:v>
                </c:pt>
                <c:pt idx="7">
                  <c:v>ESC VII DAP</c:v>
                </c:pt>
                <c:pt idx="8">
                  <c:v>ESC VII  IEP</c:v>
                </c:pt>
              </c:strCache>
            </c:strRef>
          </c:cat>
          <c:val>
            <c:numRef>
              <c:f>Sheet1!$D$2:$D$10</c:f>
              <c:numCache>
                <c:formatCode>General</c:formatCode>
                <c:ptCount val="9"/>
                <c:pt idx="0">
                  <c:v>14.21</c:v>
                </c:pt>
                <c:pt idx="1">
                  <c:v>70.650000000000006</c:v>
                </c:pt>
                <c:pt idx="2">
                  <c:v>12.07</c:v>
                </c:pt>
                <c:pt idx="3">
                  <c:v>3.07</c:v>
                </c:pt>
                <c:pt idx="5">
                  <c:v>18.760000000000002</c:v>
                </c:pt>
                <c:pt idx="6">
                  <c:v>65.94</c:v>
                </c:pt>
                <c:pt idx="7">
                  <c:v>12.08</c:v>
                </c:pt>
                <c:pt idx="8">
                  <c:v>3.22</c:v>
                </c:pt>
              </c:numCache>
            </c:numRef>
          </c:val>
        </c:ser>
        <c:ser>
          <c:idx val="3"/>
          <c:order val="3"/>
          <c:tx>
            <c:strRef>
              <c:f>Sheet1!$E$1</c:f>
              <c:strCache>
                <c:ptCount val="1"/>
                <c:pt idx="0">
                  <c:v>2010</c:v>
                </c:pt>
              </c:strCache>
            </c:strRef>
          </c:tx>
          <c:invertIfNegative val="0"/>
          <c:cat>
            <c:strRef>
              <c:f>Sheet1!$A$2:$A$10</c:f>
              <c:strCache>
                <c:ptCount val="9"/>
                <c:pt idx="0">
                  <c:v>State Min.</c:v>
                </c:pt>
                <c:pt idx="1">
                  <c:v>State Rec.</c:v>
                </c:pt>
                <c:pt idx="2">
                  <c:v>State DAP</c:v>
                </c:pt>
                <c:pt idx="3">
                  <c:v>State IEP</c:v>
                </c:pt>
                <c:pt idx="5">
                  <c:v>ESC VII Min.</c:v>
                </c:pt>
                <c:pt idx="6">
                  <c:v>ESC VII  Reco.</c:v>
                </c:pt>
                <c:pt idx="7">
                  <c:v>ESC VII DAP</c:v>
                </c:pt>
                <c:pt idx="8">
                  <c:v>ESC VII  IEP</c:v>
                </c:pt>
              </c:strCache>
            </c:strRef>
          </c:cat>
          <c:val>
            <c:numRef>
              <c:f>Sheet1!$E$2:$E$10</c:f>
              <c:numCache>
                <c:formatCode>General</c:formatCode>
                <c:ptCount val="9"/>
                <c:pt idx="0">
                  <c:v>14.19</c:v>
                </c:pt>
                <c:pt idx="1">
                  <c:v>70.78</c:v>
                </c:pt>
                <c:pt idx="2">
                  <c:v>12.24</c:v>
                </c:pt>
                <c:pt idx="3">
                  <c:v>2.79</c:v>
                </c:pt>
                <c:pt idx="5">
                  <c:v>21.49</c:v>
                </c:pt>
                <c:pt idx="6">
                  <c:v>63.1</c:v>
                </c:pt>
                <c:pt idx="7">
                  <c:v>13.5</c:v>
                </c:pt>
                <c:pt idx="8">
                  <c:v>1.9</c:v>
                </c:pt>
              </c:numCache>
            </c:numRef>
          </c:val>
        </c:ser>
        <c:ser>
          <c:idx val="4"/>
          <c:order val="4"/>
          <c:tx>
            <c:strRef>
              <c:f>Sheet1!$F$1</c:f>
              <c:strCache>
                <c:ptCount val="1"/>
                <c:pt idx="0">
                  <c:v>2011</c:v>
                </c:pt>
              </c:strCache>
            </c:strRef>
          </c:tx>
          <c:invertIfNegative val="0"/>
          <c:cat>
            <c:strRef>
              <c:f>Sheet1!$A$2:$A$10</c:f>
              <c:strCache>
                <c:ptCount val="9"/>
                <c:pt idx="0">
                  <c:v>State Min.</c:v>
                </c:pt>
                <c:pt idx="1">
                  <c:v>State Rec.</c:v>
                </c:pt>
                <c:pt idx="2">
                  <c:v>State DAP</c:v>
                </c:pt>
                <c:pt idx="3">
                  <c:v>State IEP</c:v>
                </c:pt>
                <c:pt idx="5">
                  <c:v>ESC VII Min.</c:v>
                </c:pt>
                <c:pt idx="6">
                  <c:v>ESC VII  Reco.</c:v>
                </c:pt>
                <c:pt idx="7">
                  <c:v>ESC VII DAP</c:v>
                </c:pt>
                <c:pt idx="8">
                  <c:v>ESC VII  IEP</c:v>
                </c:pt>
              </c:strCache>
            </c:strRef>
          </c:cat>
          <c:val>
            <c:numRef>
              <c:f>Sheet1!$F$2:$F$10</c:f>
              <c:numCache>
                <c:formatCode>General</c:formatCode>
                <c:ptCount val="9"/>
                <c:pt idx="0">
                  <c:v>16.829999999999998</c:v>
                </c:pt>
                <c:pt idx="1">
                  <c:v>67.849999999999994</c:v>
                </c:pt>
                <c:pt idx="2">
                  <c:v>12.55</c:v>
                </c:pt>
                <c:pt idx="3">
                  <c:v>2.77</c:v>
                </c:pt>
                <c:pt idx="5">
                  <c:v>21.95</c:v>
                </c:pt>
                <c:pt idx="6">
                  <c:v>62.25</c:v>
                </c:pt>
                <c:pt idx="7">
                  <c:v>13.04</c:v>
                </c:pt>
                <c:pt idx="8">
                  <c:v>2.76</c:v>
                </c:pt>
              </c:numCache>
            </c:numRef>
          </c:val>
        </c:ser>
        <c:dLbls>
          <c:showLegendKey val="0"/>
          <c:showVal val="0"/>
          <c:showCatName val="0"/>
          <c:showSerName val="0"/>
          <c:showPercent val="0"/>
          <c:showBubbleSize val="0"/>
        </c:dLbls>
        <c:gapWidth val="150"/>
        <c:axId val="31573120"/>
        <c:axId val="31574656"/>
      </c:barChart>
      <c:catAx>
        <c:axId val="31573120"/>
        <c:scaling>
          <c:orientation val="minMax"/>
        </c:scaling>
        <c:delete val="0"/>
        <c:axPos val="l"/>
        <c:numFmt formatCode="General" sourceLinked="1"/>
        <c:majorTickMark val="none"/>
        <c:minorTickMark val="none"/>
        <c:tickLblPos val="nextTo"/>
        <c:txPr>
          <a:bodyPr/>
          <a:lstStyle/>
          <a:p>
            <a:pPr>
              <a:defRPr sz="1200" baseline="0"/>
            </a:pPr>
            <a:endParaRPr lang="en-US"/>
          </a:p>
        </c:txPr>
        <c:crossAx val="31574656"/>
        <c:crosses val="autoZero"/>
        <c:auto val="1"/>
        <c:lblAlgn val="ctr"/>
        <c:lblOffset val="100"/>
        <c:noMultiLvlLbl val="0"/>
      </c:catAx>
      <c:valAx>
        <c:axId val="31574656"/>
        <c:scaling>
          <c:orientation val="minMax"/>
          <c:max val="80"/>
        </c:scaling>
        <c:delete val="0"/>
        <c:axPos val="b"/>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31573120"/>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aseline="0"/>
            </a:pPr>
            <a:r>
              <a:rPr lang="en-US" sz="1600" baseline="0" dirty="0" smtClean="0"/>
              <a:t>RHSP/DAP</a:t>
            </a:r>
            <a:endParaRPr lang="en-US" sz="1600" baseline="0" dirty="0"/>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3.125E-2"/>
                  <c:y val="-2.9461279461279462E-2"/>
                </c:manualLayout>
              </c:layout>
              <c:showLegendKey val="0"/>
              <c:showVal val="1"/>
              <c:showCatName val="0"/>
              <c:showSerName val="0"/>
              <c:showPercent val="0"/>
              <c:showBubbleSize val="0"/>
            </c:dLbl>
            <c:dLbl>
              <c:idx val="1"/>
              <c:layout>
                <c:manualLayout>
                  <c:x val="-3.125E-2"/>
                  <c:y val="-3.787878787878788E-2"/>
                </c:manualLayout>
              </c:layout>
              <c:showLegendKey val="0"/>
              <c:showVal val="1"/>
              <c:showCatName val="0"/>
              <c:showSerName val="0"/>
              <c:showPercent val="0"/>
              <c:showBubbleSize val="0"/>
            </c:dLbl>
            <c:dLbl>
              <c:idx val="2"/>
              <c:layout>
                <c:manualLayout>
                  <c:x val="-5.2083333333333336E-2"/>
                  <c:y val="-4.208754208754209E-2"/>
                </c:manualLayout>
              </c:layout>
              <c:showLegendKey val="0"/>
              <c:showVal val="1"/>
              <c:showCatName val="0"/>
              <c:showSerName val="0"/>
              <c:showPercent val="0"/>
              <c:showBubbleSize val="0"/>
            </c:dLbl>
            <c:dLbl>
              <c:idx val="3"/>
              <c:layout>
                <c:manualLayout>
                  <c:x val="-5.2083333333333336E-2"/>
                  <c:y val="-3.787878787878788E-2"/>
                </c:manualLayout>
              </c:layout>
              <c:showLegendKey val="0"/>
              <c:showVal val="1"/>
              <c:showCatName val="0"/>
              <c:showSerName val="0"/>
              <c:showPercent val="0"/>
              <c:showBubbleSize val="0"/>
            </c:dLbl>
            <c:dLbl>
              <c:idx val="4"/>
              <c:layout>
                <c:manualLayout>
                  <c:x val="-3.4722222222222224E-2"/>
                  <c:y val="-3.787878787878788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75.7</c:v>
                </c:pt>
                <c:pt idx="1">
                  <c:v>77.900000000000006</c:v>
                </c:pt>
                <c:pt idx="2">
                  <c:v>81.400000000000006</c:v>
                </c:pt>
                <c:pt idx="3">
                  <c:v>82.5</c:v>
                </c:pt>
                <c:pt idx="4">
                  <c:v>82.7</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1.0416666666666666E-2"/>
                  <c:y val="5.0505050505050504E-2"/>
                </c:manualLayout>
              </c:layout>
              <c:showLegendKey val="0"/>
              <c:showVal val="1"/>
              <c:showCatName val="0"/>
              <c:showSerName val="0"/>
              <c:showPercent val="0"/>
              <c:showBubbleSize val="0"/>
            </c:dLbl>
            <c:dLbl>
              <c:idx val="1"/>
              <c:layout>
                <c:manualLayout>
                  <c:x val="-1.0416666666666666E-2"/>
                  <c:y val="4.208754208754209E-2"/>
                </c:manualLayout>
              </c:layout>
              <c:showLegendKey val="0"/>
              <c:showVal val="1"/>
              <c:showCatName val="0"/>
              <c:showSerName val="0"/>
              <c:showPercent val="0"/>
              <c:showBubbleSize val="0"/>
            </c:dLbl>
            <c:dLbl>
              <c:idx val="2"/>
              <c:layout>
                <c:manualLayout>
                  <c:x val="-1.0416666666666666E-2"/>
                  <c:y val="3.3670033670033635E-2"/>
                </c:manualLayout>
              </c:layout>
              <c:showLegendKey val="0"/>
              <c:showVal val="1"/>
              <c:showCatName val="0"/>
              <c:showSerName val="0"/>
              <c:showPercent val="0"/>
              <c:showBubbleSize val="0"/>
            </c:dLbl>
            <c:dLbl>
              <c:idx val="3"/>
              <c:layout>
                <c:manualLayout>
                  <c:x val="-3.125E-2"/>
                  <c:y val="5.4713804713804749E-2"/>
                </c:manualLayout>
              </c:layout>
              <c:showLegendKey val="0"/>
              <c:showVal val="1"/>
              <c:showCatName val="0"/>
              <c:showSerName val="0"/>
              <c:showPercent val="0"/>
              <c:showBubbleSize val="0"/>
            </c:dLbl>
            <c:dLbl>
              <c:idx val="4"/>
              <c:layout>
                <c:manualLayout>
                  <c:x val="-3.4722222222222224E-2"/>
                  <c:y val="2.5252525252525214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68.5</c:v>
                </c:pt>
                <c:pt idx="1">
                  <c:v>71.099999999999994</c:v>
                </c:pt>
                <c:pt idx="2">
                  <c:v>74.2</c:v>
                </c:pt>
                <c:pt idx="3">
                  <c:v>77.7</c:v>
                </c:pt>
                <c:pt idx="4">
                  <c:v>76.5</c:v>
                </c:pt>
              </c:numCache>
            </c:numRef>
          </c:val>
          <c:smooth val="0"/>
        </c:ser>
        <c:dLbls>
          <c:showLegendKey val="0"/>
          <c:showVal val="0"/>
          <c:showCatName val="0"/>
          <c:showSerName val="0"/>
          <c:showPercent val="0"/>
          <c:showBubbleSize val="0"/>
        </c:dLbls>
        <c:marker val="1"/>
        <c:smooth val="0"/>
        <c:axId val="31313280"/>
        <c:axId val="31315072"/>
      </c:lineChart>
      <c:catAx>
        <c:axId val="31313280"/>
        <c:scaling>
          <c:orientation val="minMax"/>
        </c:scaling>
        <c:delete val="0"/>
        <c:axPos val="b"/>
        <c:numFmt formatCode="General" sourceLinked="1"/>
        <c:majorTickMark val="none"/>
        <c:minorTickMark val="none"/>
        <c:tickLblPos val="nextTo"/>
        <c:txPr>
          <a:bodyPr/>
          <a:lstStyle/>
          <a:p>
            <a:pPr>
              <a:defRPr sz="1200" baseline="0"/>
            </a:pPr>
            <a:endParaRPr lang="en-US"/>
          </a:p>
        </c:txPr>
        <c:crossAx val="31315072"/>
        <c:crosses val="autoZero"/>
        <c:auto val="1"/>
        <c:lblAlgn val="ctr"/>
        <c:lblOffset val="100"/>
        <c:noMultiLvlLbl val="0"/>
      </c:catAx>
      <c:valAx>
        <c:axId val="31315072"/>
        <c:scaling>
          <c:orientation val="minMax"/>
          <c:max val="100"/>
        </c:scaling>
        <c:delete val="0"/>
        <c:axPos val="l"/>
        <c:majorGridlines/>
        <c:numFmt formatCode="General" sourceLinked="1"/>
        <c:majorTickMark val="none"/>
        <c:minorTickMark val="none"/>
        <c:tickLblPos val="nextTo"/>
        <c:spPr>
          <a:ln w="9525">
            <a:noFill/>
          </a:ln>
        </c:spPr>
        <c:txPr>
          <a:bodyPr/>
          <a:lstStyle/>
          <a:p>
            <a:pPr>
              <a:defRPr sz="1200" baseline="0"/>
            </a:pPr>
            <a:endParaRPr lang="en-US"/>
          </a:p>
        </c:txPr>
        <c:crossAx val="31313280"/>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Completion Rate 4 </a:t>
            </a:r>
            <a:r>
              <a:rPr lang="en-US" sz="1600" dirty="0" err="1" smtClean="0"/>
              <a:t>yr</a:t>
            </a:r>
            <a:endParaRPr lang="en-US" sz="1600" dirty="0"/>
          </a:p>
        </c:rich>
      </c:tx>
      <c:layout/>
      <c:overlay val="0"/>
    </c:title>
    <c:autoTitleDeleted val="0"/>
    <c:plotArea>
      <c:layout/>
      <c:barChart>
        <c:barDir val="bar"/>
        <c:grouping val="clustered"/>
        <c:varyColors val="0"/>
        <c:ser>
          <c:idx val="0"/>
          <c:order val="0"/>
          <c:tx>
            <c:strRef>
              <c:f>Sheet1!$B$1</c:f>
              <c:strCache>
                <c:ptCount val="1"/>
                <c:pt idx="0">
                  <c:v>2007</c:v>
                </c:pt>
              </c:strCache>
            </c:strRef>
          </c:tx>
          <c:invertIfNegative val="0"/>
          <c:cat>
            <c:strRef>
              <c:f>Sheet1!$A$2:$A$10</c:f>
              <c:strCache>
                <c:ptCount val="9"/>
                <c:pt idx="0">
                  <c:v>State Graduated</c:v>
                </c:pt>
                <c:pt idx="1">
                  <c:v>State GED</c:v>
                </c:pt>
                <c:pt idx="2">
                  <c:v>State Cont HS</c:v>
                </c:pt>
                <c:pt idx="3">
                  <c:v>State Drop Out</c:v>
                </c:pt>
                <c:pt idx="5">
                  <c:v>ESC VII Graduated</c:v>
                </c:pt>
                <c:pt idx="6">
                  <c:v>ESC VII GED</c:v>
                </c:pt>
                <c:pt idx="7">
                  <c:v>ESC VII Cont HS</c:v>
                </c:pt>
                <c:pt idx="8">
                  <c:v>ESC VII Drop Out</c:v>
                </c:pt>
              </c:strCache>
            </c:strRef>
          </c:cat>
          <c:val>
            <c:numRef>
              <c:f>Sheet1!$B$2:$B$10</c:f>
              <c:numCache>
                <c:formatCode>General</c:formatCode>
                <c:ptCount val="9"/>
                <c:pt idx="0">
                  <c:v>78</c:v>
                </c:pt>
                <c:pt idx="1">
                  <c:v>2</c:v>
                </c:pt>
                <c:pt idx="2">
                  <c:v>8.6999999999999993</c:v>
                </c:pt>
                <c:pt idx="3">
                  <c:v>11.4</c:v>
                </c:pt>
                <c:pt idx="5">
                  <c:v>83.9</c:v>
                </c:pt>
                <c:pt idx="6">
                  <c:v>2.2000000000000002</c:v>
                </c:pt>
                <c:pt idx="7">
                  <c:v>4.7</c:v>
                </c:pt>
                <c:pt idx="8">
                  <c:v>9.1999999999999993</c:v>
                </c:pt>
              </c:numCache>
            </c:numRef>
          </c:val>
        </c:ser>
        <c:ser>
          <c:idx val="1"/>
          <c:order val="1"/>
          <c:tx>
            <c:strRef>
              <c:f>Sheet1!$C$1</c:f>
              <c:strCache>
                <c:ptCount val="1"/>
                <c:pt idx="0">
                  <c:v>2008</c:v>
                </c:pt>
              </c:strCache>
            </c:strRef>
          </c:tx>
          <c:invertIfNegative val="0"/>
          <c:cat>
            <c:strRef>
              <c:f>Sheet1!$A$2:$A$10</c:f>
              <c:strCache>
                <c:ptCount val="9"/>
                <c:pt idx="0">
                  <c:v>State Graduated</c:v>
                </c:pt>
                <c:pt idx="1">
                  <c:v>State GED</c:v>
                </c:pt>
                <c:pt idx="2">
                  <c:v>State Cont HS</c:v>
                </c:pt>
                <c:pt idx="3">
                  <c:v>State Drop Out</c:v>
                </c:pt>
                <c:pt idx="5">
                  <c:v>ESC VII Graduated</c:v>
                </c:pt>
                <c:pt idx="6">
                  <c:v>ESC VII GED</c:v>
                </c:pt>
                <c:pt idx="7">
                  <c:v>ESC VII Cont HS</c:v>
                </c:pt>
                <c:pt idx="8">
                  <c:v>ESC VII Drop Out</c:v>
                </c:pt>
              </c:strCache>
            </c:strRef>
          </c:cat>
          <c:val>
            <c:numRef>
              <c:f>Sheet1!$C$2:$C$10</c:f>
              <c:numCache>
                <c:formatCode>General</c:formatCode>
                <c:ptCount val="9"/>
                <c:pt idx="0">
                  <c:v>79.099999999999994</c:v>
                </c:pt>
                <c:pt idx="1">
                  <c:v>1.5</c:v>
                </c:pt>
                <c:pt idx="2">
                  <c:v>8.9</c:v>
                </c:pt>
                <c:pt idx="3">
                  <c:v>10.5</c:v>
                </c:pt>
                <c:pt idx="5">
                  <c:v>85.1</c:v>
                </c:pt>
                <c:pt idx="6">
                  <c:v>1.3</c:v>
                </c:pt>
                <c:pt idx="7">
                  <c:v>5.9</c:v>
                </c:pt>
                <c:pt idx="8">
                  <c:v>7.7</c:v>
                </c:pt>
              </c:numCache>
            </c:numRef>
          </c:val>
        </c:ser>
        <c:ser>
          <c:idx val="2"/>
          <c:order val="2"/>
          <c:tx>
            <c:strRef>
              <c:f>Sheet1!$D$1</c:f>
              <c:strCache>
                <c:ptCount val="1"/>
                <c:pt idx="0">
                  <c:v>2009</c:v>
                </c:pt>
              </c:strCache>
            </c:strRef>
          </c:tx>
          <c:invertIfNegative val="0"/>
          <c:cat>
            <c:strRef>
              <c:f>Sheet1!$A$2:$A$10</c:f>
              <c:strCache>
                <c:ptCount val="9"/>
                <c:pt idx="0">
                  <c:v>State Graduated</c:v>
                </c:pt>
                <c:pt idx="1">
                  <c:v>State GED</c:v>
                </c:pt>
                <c:pt idx="2">
                  <c:v>State Cont HS</c:v>
                </c:pt>
                <c:pt idx="3">
                  <c:v>State Drop Out</c:v>
                </c:pt>
                <c:pt idx="5">
                  <c:v>ESC VII Graduated</c:v>
                </c:pt>
                <c:pt idx="6">
                  <c:v>ESC VII GED</c:v>
                </c:pt>
                <c:pt idx="7">
                  <c:v>ESC VII Cont HS</c:v>
                </c:pt>
                <c:pt idx="8">
                  <c:v>ESC VII Drop Out</c:v>
                </c:pt>
              </c:strCache>
            </c:strRef>
          </c:cat>
          <c:val>
            <c:numRef>
              <c:f>Sheet1!$D$2:$D$10</c:f>
              <c:numCache>
                <c:formatCode>General</c:formatCode>
                <c:ptCount val="9"/>
                <c:pt idx="0">
                  <c:v>80.599999999999994</c:v>
                </c:pt>
                <c:pt idx="1">
                  <c:v>1.4</c:v>
                </c:pt>
                <c:pt idx="2">
                  <c:v>8.6</c:v>
                </c:pt>
                <c:pt idx="3">
                  <c:v>9.4</c:v>
                </c:pt>
                <c:pt idx="5">
                  <c:v>86.1</c:v>
                </c:pt>
                <c:pt idx="6">
                  <c:v>1.2</c:v>
                </c:pt>
                <c:pt idx="7">
                  <c:v>5</c:v>
                </c:pt>
                <c:pt idx="8">
                  <c:v>7.7</c:v>
                </c:pt>
              </c:numCache>
            </c:numRef>
          </c:val>
        </c:ser>
        <c:ser>
          <c:idx val="3"/>
          <c:order val="3"/>
          <c:tx>
            <c:strRef>
              <c:f>Sheet1!$E$1</c:f>
              <c:strCache>
                <c:ptCount val="1"/>
                <c:pt idx="0">
                  <c:v>2010</c:v>
                </c:pt>
              </c:strCache>
            </c:strRef>
          </c:tx>
          <c:invertIfNegative val="0"/>
          <c:cat>
            <c:strRef>
              <c:f>Sheet1!$A$2:$A$10</c:f>
              <c:strCache>
                <c:ptCount val="9"/>
                <c:pt idx="0">
                  <c:v>State Graduated</c:v>
                </c:pt>
                <c:pt idx="1">
                  <c:v>State GED</c:v>
                </c:pt>
                <c:pt idx="2">
                  <c:v>State Cont HS</c:v>
                </c:pt>
                <c:pt idx="3">
                  <c:v>State Drop Out</c:v>
                </c:pt>
                <c:pt idx="5">
                  <c:v>ESC VII Graduated</c:v>
                </c:pt>
                <c:pt idx="6">
                  <c:v>ESC VII GED</c:v>
                </c:pt>
                <c:pt idx="7">
                  <c:v>ESC VII Cont HS</c:v>
                </c:pt>
                <c:pt idx="8">
                  <c:v>ESC VII Drop Out</c:v>
                </c:pt>
              </c:strCache>
            </c:strRef>
          </c:cat>
          <c:val>
            <c:numRef>
              <c:f>Sheet1!$E$2:$E$10</c:f>
              <c:numCache>
                <c:formatCode>General</c:formatCode>
                <c:ptCount val="9"/>
                <c:pt idx="0">
                  <c:v>84.3</c:v>
                </c:pt>
                <c:pt idx="1">
                  <c:v>1.3</c:v>
                </c:pt>
                <c:pt idx="2">
                  <c:v>7.2</c:v>
                </c:pt>
                <c:pt idx="3">
                  <c:v>7.3</c:v>
                </c:pt>
                <c:pt idx="5">
                  <c:v>89.4</c:v>
                </c:pt>
                <c:pt idx="6">
                  <c:v>1.1000000000000001</c:v>
                </c:pt>
                <c:pt idx="7">
                  <c:v>3.8</c:v>
                </c:pt>
                <c:pt idx="8">
                  <c:v>5.7</c:v>
                </c:pt>
              </c:numCache>
            </c:numRef>
          </c:val>
        </c:ser>
        <c:dLbls>
          <c:showLegendKey val="0"/>
          <c:showVal val="0"/>
          <c:showCatName val="0"/>
          <c:showSerName val="0"/>
          <c:showPercent val="0"/>
          <c:showBubbleSize val="0"/>
        </c:dLbls>
        <c:gapWidth val="150"/>
        <c:axId val="31446144"/>
        <c:axId val="31447680"/>
      </c:barChart>
      <c:catAx>
        <c:axId val="31446144"/>
        <c:scaling>
          <c:orientation val="minMax"/>
        </c:scaling>
        <c:delete val="0"/>
        <c:axPos val="l"/>
        <c:numFmt formatCode="General" sourceLinked="1"/>
        <c:majorTickMark val="none"/>
        <c:minorTickMark val="none"/>
        <c:tickLblPos val="nextTo"/>
        <c:txPr>
          <a:bodyPr/>
          <a:lstStyle/>
          <a:p>
            <a:pPr>
              <a:defRPr sz="1200" baseline="0"/>
            </a:pPr>
            <a:endParaRPr lang="en-US"/>
          </a:p>
        </c:txPr>
        <c:crossAx val="31447680"/>
        <c:crosses val="autoZero"/>
        <c:auto val="1"/>
        <c:lblAlgn val="ctr"/>
        <c:lblOffset val="100"/>
        <c:noMultiLvlLbl val="0"/>
      </c:catAx>
      <c:valAx>
        <c:axId val="31447680"/>
        <c:scaling>
          <c:orientation val="minMax"/>
          <c:max val="100"/>
        </c:scaling>
        <c:delete val="0"/>
        <c:axPos val="b"/>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31446144"/>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SAT/ACT % Tested</a:t>
            </a:r>
            <a:endParaRPr lang="en-US" sz="1600" dirty="0"/>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3.8580246913580245E-2"/>
                  <c:y val="-5.5555555555555601E-2"/>
                </c:manualLayout>
              </c:layout>
              <c:showLegendKey val="0"/>
              <c:showVal val="1"/>
              <c:showCatName val="0"/>
              <c:showSerName val="0"/>
              <c:showPercent val="0"/>
              <c:showBubbleSize val="0"/>
            </c:dLbl>
            <c:dLbl>
              <c:idx val="1"/>
              <c:layout>
                <c:manualLayout>
                  <c:x val="-6.558641975308642E-2"/>
                  <c:y val="-4.1666666666666664E-2"/>
                </c:manualLayout>
              </c:layout>
              <c:showLegendKey val="0"/>
              <c:showVal val="1"/>
              <c:showCatName val="0"/>
              <c:showSerName val="0"/>
              <c:showPercent val="0"/>
              <c:showBubbleSize val="0"/>
            </c:dLbl>
            <c:dLbl>
              <c:idx val="2"/>
              <c:layout>
                <c:manualLayout>
                  <c:x val="-2.7006172839506244E-2"/>
                  <c:y val="-6.0185185185185182E-2"/>
                </c:manualLayout>
              </c:layout>
              <c:showLegendKey val="0"/>
              <c:showVal val="1"/>
              <c:showCatName val="0"/>
              <c:showSerName val="0"/>
              <c:showPercent val="0"/>
              <c:showBubbleSize val="0"/>
            </c:dLbl>
            <c:dLbl>
              <c:idx val="3"/>
              <c:layout>
                <c:manualLayout>
                  <c:x val="-5.4012345679012343E-2"/>
                  <c:y val="-5.5555555555555552E-2"/>
                </c:manualLayout>
              </c:layout>
              <c:showLegendKey val="0"/>
              <c:showVal val="1"/>
              <c:showCatName val="0"/>
              <c:showSerName val="0"/>
              <c:showPercent val="0"/>
              <c:showBubbleSize val="0"/>
            </c:dLbl>
            <c:dLbl>
              <c:idx val="4"/>
              <c:layout>
                <c:manualLayout>
                  <c:x val="-3.4722222222222224E-2"/>
                  <c:y val="-4.6296296296296294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65.8</c:v>
                </c:pt>
                <c:pt idx="1">
                  <c:v>68.239999999999995</c:v>
                </c:pt>
                <c:pt idx="2">
                  <c:v>65</c:v>
                </c:pt>
                <c:pt idx="3">
                  <c:v>61.5</c:v>
                </c:pt>
                <c:pt idx="4">
                  <c:v>62.6</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3.8580246913580245E-2"/>
                  <c:y val="5.0925925925925923E-2"/>
                </c:manualLayout>
              </c:layout>
              <c:showLegendKey val="0"/>
              <c:showVal val="1"/>
              <c:showCatName val="0"/>
              <c:showSerName val="0"/>
              <c:showPercent val="0"/>
              <c:showBubbleSize val="0"/>
            </c:dLbl>
            <c:dLbl>
              <c:idx val="1"/>
              <c:layout>
                <c:manualLayout>
                  <c:x val="-4.2438271604938273E-2"/>
                  <c:y val="5.0925925925925923E-2"/>
                </c:manualLayout>
              </c:layout>
              <c:showLegendKey val="0"/>
              <c:showVal val="1"/>
              <c:showCatName val="0"/>
              <c:showSerName val="0"/>
              <c:showPercent val="0"/>
              <c:showBubbleSize val="0"/>
            </c:dLbl>
            <c:dLbl>
              <c:idx val="2"/>
              <c:layout>
                <c:manualLayout>
                  <c:x val="-2.7006172839506244E-2"/>
                  <c:y val="6.0185185185185182E-2"/>
                </c:manualLayout>
              </c:layout>
              <c:showLegendKey val="0"/>
              <c:showVal val="1"/>
              <c:showCatName val="0"/>
              <c:showSerName val="0"/>
              <c:showPercent val="0"/>
              <c:showBubbleSize val="0"/>
            </c:dLbl>
            <c:dLbl>
              <c:idx val="3"/>
              <c:layout>
                <c:manualLayout>
                  <c:x val="-3.0864197530864196E-2"/>
                  <c:y val="6.4814814814814811E-2"/>
                </c:manualLayout>
              </c:layout>
              <c:showLegendKey val="0"/>
              <c:showVal val="1"/>
              <c:showCatName val="0"/>
              <c:showSerName val="0"/>
              <c:showPercent val="0"/>
              <c:showBubbleSize val="0"/>
            </c:dLbl>
            <c:dLbl>
              <c:idx val="4"/>
              <c:layout>
                <c:manualLayout>
                  <c:x val="-1.1574074074074073E-2"/>
                  <c:y val="4.6296296296296294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61.1</c:v>
                </c:pt>
                <c:pt idx="1">
                  <c:v>61.1</c:v>
                </c:pt>
                <c:pt idx="2">
                  <c:v>58.1</c:v>
                </c:pt>
                <c:pt idx="3">
                  <c:v>53.4</c:v>
                </c:pt>
                <c:pt idx="4">
                  <c:v>55.6</c:v>
                </c:pt>
              </c:numCache>
            </c:numRef>
          </c:val>
          <c:smooth val="0"/>
        </c:ser>
        <c:dLbls>
          <c:showLegendKey val="0"/>
          <c:showVal val="0"/>
          <c:showCatName val="0"/>
          <c:showSerName val="0"/>
          <c:showPercent val="0"/>
          <c:showBubbleSize val="0"/>
        </c:dLbls>
        <c:marker val="1"/>
        <c:smooth val="0"/>
        <c:axId val="32278400"/>
        <c:axId val="32279936"/>
      </c:lineChart>
      <c:catAx>
        <c:axId val="32278400"/>
        <c:scaling>
          <c:orientation val="minMax"/>
        </c:scaling>
        <c:delete val="0"/>
        <c:axPos val="b"/>
        <c:numFmt formatCode="General" sourceLinked="1"/>
        <c:majorTickMark val="none"/>
        <c:minorTickMark val="none"/>
        <c:tickLblPos val="nextTo"/>
        <c:txPr>
          <a:bodyPr/>
          <a:lstStyle/>
          <a:p>
            <a:pPr>
              <a:defRPr sz="1200" baseline="0"/>
            </a:pPr>
            <a:endParaRPr lang="en-US"/>
          </a:p>
        </c:txPr>
        <c:crossAx val="32279936"/>
        <c:crosses val="autoZero"/>
        <c:auto val="1"/>
        <c:lblAlgn val="ctr"/>
        <c:lblOffset val="100"/>
        <c:noMultiLvlLbl val="0"/>
      </c:catAx>
      <c:valAx>
        <c:axId val="32279936"/>
        <c:scaling>
          <c:orientation val="minMax"/>
          <c:max val="10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32278400"/>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At/Above</a:t>
            </a:r>
            <a:r>
              <a:rPr lang="en-US" sz="1600" baseline="0" dirty="0" smtClean="0"/>
              <a:t> Criterion</a:t>
            </a:r>
            <a:endParaRPr lang="en-US" sz="1600" dirty="0"/>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6.1728395061728392E-2"/>
                  <c:y val="-5.0925925925925923E-2"/>
                </c:manualLayout>
              </c:layout>
              <c:showLegendKey val="0"/>
              <c:showVal val="1"/>
              <c:showCatName val="0"/>
              <c:showSerName val="0"/>
              <c:showPercent val="0"/>
              <c:showBubbleSize val="0"/>
            </c:dLbl>
            <c:dLbl>
              <c:idx val="1"/>
              <c:layout>
                <c:manualLayout>
                  <c:x val="-4.2438271604938273E-2"/>
                  <c:y val="-2.3148148148148147E-2"/>
                </c:manualLayout>
              </c:layout>
              <c:showLegendKey val="0"/>
              <c:showVal val="1"/>
              <c:showCatName val="0"/>
              <c:showSerName val="0"/>
              <c:showPercent val="0"/>
              <c:showBubbleSize val="0"/>
            </c:dLbl>
            <c:dLbl>
              <c:idx val="2"/>
              <c:layout>
                <c:manualLayout>
                  <c:x val="-2.7006172839506244E-2"/>
                  <c:y val="-2.3148148148148147E-2"/>
                </c:manualLayout>
              </c:layout>
              <c:showLegendKey val="0"/>
              <c:showVal val="1"/>
              <c:showCatName val="0"/>
              <c:showSerName val="0"/>
              <c:showPercent val="0"/>
              <c:showBubbleSize val="0"/>
            </c:dLbl>
            <c:dLbl>
              <c:idx val="3"/>
              <c:layout>
                <c:manualLayout>
                  <c:x val="-3.0864197530864196E-2"/>
                  <c:y val="-2.3148148148148147E-2"/>
                </c:manualLayout>
              </c:layout>
              <c:showLegendKey val="0"/>
              <c:showVal val="1"/>
              <c:showCatName val="0"/>
              <c:showSerName val="0"/>
              <c:showPercent val="0"/>
              <c:showBubbleSize val="0"/>
            </c:dLbl>
            <c:dLbl>
              <c:idx val="4"/>
              <c:layout>
                <c:manualLayout>
                  <c:x val="-3.4722222222222224E-2"/>
                  <c:y val="-5.0925925925925923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27.1</c:v>
                </c:pt>
                <c:pt idx="1">
                  <c:v>27</c:v>
                </c:pt>
                <c:pt idx="2">
                  <c:v>27.2</c:v>
                </c:pt>
                <c:pt idx="3">
                  <c:v>26.9</c:v>
                </c:pt>
                <c:pt idx="4">
                  <c:v>26.9</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6.1728395061728392E-2"/>
                  <c:y val="5.092592592592584E-2"/>
                </c:manualLayout>
              </c:layout>
              <c:showLegendKey val="0"/>
              <c:showVal val="1"/>
              <c:showCatName val="0"/>
              <c:showSerName val="0"/>
              <c:showPercent val="0"/>
              <c:showBubbleSize val="0"/>
            </c:dLbl>
            <c:dLbl>
              <c:idx val="1"/>
              <c:layout>
                <c:manualLayout>
                  <c:x val="-4.2438271604938273E-2"/>
                  <c:y val="6.0185185185185272E-2"/>
                </c:manualLayout>
              </c:layout>
              <c:showLegendKey val="0"/>
              <c:showVal val="1"/>
              <c:showCatName val="0"/>
              <c:showSerName val="0"/>
              <c:showPercent val="0"/>
              <c:showBubbleSize val="0"/>
            </c:dLbl>
            <c:dLbl>
              <c:idx val="2"/>
              <c:layout>
                <c:manualLayout>
                  <c:x val="-2.7006172839506244E-2"/>
                  <c:y val="2.7777777777777863E-2"/>
                </c:manualLayout>
              </c:layout>
              <c:showLegendKey val="0"/>
              <c:showVal val="1"/>
              <c:showCatName val="0"/>
              <c:showSerName val="0"/>
              <c:showPercent val="0"/>
              <c:showBubbleSize val="0"/>
            </c:dLbl>
            <c:dLbl>
              <c:idx val="3"/>
              <c:layout>
                <c:manualLayout>
                  <c:x val="-3.0864197530864196E-2"/>
                  <c:y val="3.2407407407407322E-2"/>
                </c:manualLayout>
              </c:layout>
              <c:showLegendKey val="0"/>
              <c:showVal val="1"/>
              <c:showCatName val="0"/>
              <c:showSerName val="0"/>
              <c:showPercent val="0"/>
              <c:showBubbleSize val="0"/>
            </c:dLbl>
            <c:dLbl>
              <c:idx val="4"/>
              <c:layout>
                <c:manualLayout>
                  <c:x val="-1.1574074074074073E-2"/>
                  <c:y val="2.7777777777777776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21.3</c:v>
                </c:pt>
                <c:pt idx="1">
                  <c:v>22.8</c:v>
                </c:pt>
                <c:pt idx="2">
                  <c:v>22.5</c:v>
                </c:pt>
                <c:pt idx="3">
                  <c:v>23.2</c:v>
                </c:pt>
                <c:pt idx="4">
                  <c:v>22.4</c:v>
                </c:pt>
              </c:numCache>
            </c:numRef>
          </c:val>
          <c:smooth val="0"/>
        </c:ser>
        <c:dLbls>
          <c:showLegendKey val="0"/>
          <c:showVal val="0"/>
          <c:showCatName val="0"/>
          <c:showSerName val="0"/>
          <c:showPercent val="0"/>
          <c:showBubbleSize val="0"/>
        </c:dLbls>
        <c:marker val="1"/>
        <c:smooth val="0"/>
        <c:axId val="32011392"/>
        <c:axId val="32012928"/>
      </c:lineChart>
      <c:catAx>
        <c:axId val="32011392"/>
        <c:scaling>
          <c:orientation val="minMax"/>
        </c:scaling>
        <c:delete val="0"/>
        <c:axPos val="b"/>
        <c:numFmt formatCode="General" sourceLinked="1"/>
        <c:majorTickMark val="none"/>
        <c:minorTickMark val="none"/>
        <c:tickLblPos val="nextTo"/>
        <c:txPr>
          <a:bodyPr/>
          <a:lstStyle/>
          <a:p>
            <a:pPr>
              <a:defRPr sz="1200" baseline="0"/>
            </a:pPr>
            <a:endParaRPr lang="en-US"/>
          </a:p>
        </c:txPr>
        <c:crossAx val="32012928"/>
        <c:crosses val="autoZero"/>
        <c:auto val="1"/>
        <c:lblAlgn val="ctr"/>
        <c:lblOffset val="100"/>
        <c:noMultiLvlLbl val="0"/>
      </c:catAx>
      <c:valAx>
        <c:axId val="32012928"/>
        <c:scaling>
          <c:orientation val="minMax"/>
          <c:max val="10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32011392"/>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SAT Score</a:t>
            </a:r>
            <a:endParaRPr lang="en-US" sz="1600" dirty="0"/>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5.4012345679012343E-2"/>
                  <c:y val="-5.5555555555555552E-2"/>
                </c:manualLayout>
              </c:layout>
              <c:showLegendKey val="0"/>
              <c:showVal val="1"/>
              <c:showCatName val="0"/>
              <c:showSerName val="0"/>
              <c:showPercent val="0"/>
              <c:showBubbleSize val="0"/>
            </c:dLbl>
            <c:dLbl>
              <c:idx val="1"/>
              <c:layout>
                <c:manualLayout>
                  <c:x val="-5.7870370370370371E-2"/>
                  <c:y val="-5.5555555555555552E-2"/>
                </c:manualLayout>
              </c:layout>
              <c:showLegendKey val="0"/>
              <c:showVal val="1"/>
              <c:showCatName val="0"/>
              <c:showSerName val="0"/>
              <c:showPercent val="0"/>
              <c:showBubbleSize val="0"/>
            </c:dLbl>
            <c:dLbl>
              <c:idx val="2"/>
              <c:layout>
                <c:manualLayout>
                  <c:x val="-1.1574074074074073E-2"/>
                  <c:y val="-3.2407407407407406E-2"/>
                </c:manualLayout>
              </c:layout>
              <c:showLegendKey val="0"/>
              <c:showVal val="1"/>
              <c:showCatName val="0"/>
              <c:showSerName val="0"/>
              <c:showPercent val="0"/>
              <c:showBubbleSize val="0"/>
            </c:dLbl>
            <c:dLbl>
              <c:idx val="3"/>
              <c:layout>
                <c:manualLayout>
                  <c:x val="-1.5432098765432098E-2"/>
                  <c:y val="-6.4814814814814811E-2"/>
                </c:manualLayout>
              </c:layout>
              <c:showLegendKey val="0"/>
              <c:showVal val="1"/>
              <c:showCatName val="0"/>
              <c:showSerName val="0"/>
              <c:showPercent val="0"/>
              <c:showBubbleSize val="0"/>
            </c:dLbl>
            <c:dLbl>
              <c:idx val="4"/>
              <c:layout>
                <c:manualLayout>
                  <c:x val="-3.8580246913580245E-2"/>
                  <c:y val="-6.4814814814814811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991</c:v>
                </c:pt>
                <c:pt idx="1">
                  <c:v>992</c:v>
                </c:pt>
                <c:pt idx="2">
                  <c:v>987</c:v>
                </c:pt>
                <c:pt idx="3">
                  <c:v>985</c:v>
                </c:pt>
                <c:pt idx="4">
                  <c:v>985</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3.0864197530864196E-2"/>
                  <c:y val="7.4074074074074112E-2"/>
                </c:manualLayout>
              </c:layout>
              <c:showLegendKey val="0"/>
              <c:showVal val="1"/>
              <c:showCatName val="0"/>
              <c:showSerName val="0"/>
              <c:showPercent val="0"/>
              <c:showBubbleSize val="0"/>
            </c:dLbl>
            <c:dLbl>
              <c:idx val="1"/>
              <c:layout>
                <c:manualLayout>
                  <c:x val="-5.7870370370370371E-2"/>
                  <c:y val="5.0925925925926013E-2"/>
                </c:manualLayout>
              </c:layout>
              <c:showLegendKey val="0"/>
              <c:showVal val="1"/>
              <c:showCatName val="0"/>
              <c:showSerName val="0"/>
              <c:showPercent val="0"/>
              <c:showBubbleSize val="0"/>
            </c:dLbl>
            <c:dLbl>
              <c:idx val="2"/>
              <c:layout>
                <c:manualLayout>
                  <c:x val="-1.1574074074074073E-2"/>
                  <c:y val="6.9444444444444448E-2"/>
                </c:manualLayout>
              </c:layout>
              <c:showLegendKey val="0"/>
              <c:showVal val="1"/>
              <c:showCatName val="0"/>
              <c:showSerName val="0"/>
              <c:showPercent val="0"/>
              <c:showBubbleSize val="0"/>
            </c:dLbl>
            <c:dLbl>
              <c:idx val="3"/>
              <c:layout>
                <c:manualLayout>
                  <c:x val="3.8580246913580245E-3"/>
                  <c:y val="3.2407407407407406E-2"/>
                </c:manualLayout>
              </c:layout>
              <c:showLegendKey val="0"/>
              <c:showVal val="1"/>
              <c:showCatName val="0"/>
              <c:showSerName val="0"/>
              <c:showPercent val="0"/>
              <c:showBubbleSize val="0"/>
            </c:dLbl>
            <c:dLbl>
              <c:idx val="4"/>
              <c:layout>
                <c:manualLayout>
                  <c:x val="-1.5432098765432098E-2"/>
                  <c:y val="3.2407407407407406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987</c:v>
                </c:pt>
                <c:pt idx="1">
                  <c:v>986</c:v>
                </c:pt>
                <c:pt idx="2">
                  <c:v>986</c:v>
                </c:pt>
                <c:pt idx="3">
                  <c:v>981</c:v>
                </c:pt>
                <c:pt idx="4">
                  <c:v>982</c:v>
                </c:pt>
              </c:numCache>
            </c:numRef>
          </c:val>
          <c:smooth val="0"/>
        </c:ser>
        <c:dLbls>
          <c:showLegendKey val="0"/>
          <c:showVal val="0"/>
          <c:showCatName val="0"/>
          <c:showSerName val="0"/>
          <c:showPercent val="0"/>
          <c:showBubbleSize val="0"/>
        </c:dLbls>
        <c:marker val="1"/>
        <c:smooth val="0"/>
        <c:axId val="31900032"/>
        <c:axId val="31901568"/>
      </c:lineChart>
      <c:catAx>
        <c:axId val="31900032"/>
        <c:scaling>
          <c:orientation val="minMax"/>
        </c:scaling>
        <c:delete val="0"/>
        <c:axPos val="b"/>
        <c:numFmt formatCode="General" sourceLinked="1"/>
        <c:majorTickMark val="none"/>
        <c:minorTickMark val="none"/>
        <c:tickLblPos val="nextTo"/>
        <c:txPr>
          <a:bodyPr/>
          <a:lstStyle/>
          <a:p>
            <a:pPr>
              <a:defRPr sz="1200" baseline="0"/>
            </a:pPr>
            <a:endParaRPr lang="en-US"/>
          </a:p>
        </c:txPr>
        <c:crossAx val="31901568"/>
        <c:crosses val="autoZero"/>
        <c:auto val="1"/>
        <c:lblAlgn val="ctr"/>
        <c:lblOffset val="100"/>
        <c:noMultiLvlLbl val="0"/>
      </c:catAx>
      <c:valAx>
        <c:axId val="31901568"/>
        <c:scaling>
          <c:orientation val="minMax"/>
          <c:max val="2400"/>
          <c:min val="60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31900032"/>
        <c:crosses val="autoZero"/>
        <c:crossBetween val="between"/>
        <c:majorUnit val="100"/>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ACT</a:t>
            </a:r>
            <a:r>
              <a:rPr lang="en-US" sz="1600" baseline="0" dirty="0" smtClean="0"/>
              <a:t> Score</a:t>
            </a:r>
            <a:endParaRPr lang="en-US" sz="1600" dirty="0"/>
          </a:p>
        </c:rich>
      </c:tx>
      <c:layout/>
      <c:overlay val="0"/>
    </c:title>
    <c:autoTitleDeleted val="0"/>
    <c:plotArea>
      <c:layout>
        <c:manualLayout>
          <c:layoutTarget val="inner"/>
          <c:xMode val="edge"/>
          <c:yMode val="edge"/>
          <c:x val="9.9983899581996688E-2"/>
          <c:y val="0.13718759113444154"/>
          <c:w val="0.85757782881306499"/>
          <c:h val="0.66711650627004959"/>
        </c:manualLayout>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4.2438271604938273E-2"/>
                  <c:y val="-5.5555555555555552E-2"/>
                </c:manualLayout>
              </c:layout>
              <c:showLegendKey val="0"/>
              <c:showVal val="1"/>
              <c:showCatName val="0"/>
              <c:showSerName val="0"/>
              <c:showPercent val="0"/>
              <c:showBubbleSize val="0"/>
            </c:dLbl>
            <c:dLbl>
              <c:idx val="1"/>
              <c:layout>
                <c:manualLayout>
                  <c:x val="-5.4012345679012343E-2"/>
                  <c:y val="-2.7777777777777776E-2"/>
                </c:manualLayout>
              </c:layout>
              <c:showLegendKey val="0"/>
              <c:showVal val="1"/>
              <c:showCatName val="0"/>
              <c:showSerName val="0"/>
              <c:showPercent val="0"/>
              <c:showBubbleSize val="0"/>
            </c:dLbl>
            <c:dLbl>
              <c:idx val="2"/>
              <c:layout>
                <c:manualLayout>
                  <c:x val="-3.8580246913580245E-2"/>
                  <c:y val="-5.0925925925925923E-2"/>
                </c:manualLayout>
              </c:layout>
              <c:showLegendKey val="0"/>
              <c:showVal val="1"/>
              <c:showCatName val="0"/>
              <c:showSerName val="0"/>
              <c:showPercent val="0"/>
              <c:showBubbleSize val="0"/>
            </c:dLbl>
            <c:dLbl>
              <c:idx val="3"/>
              <c:layout>
                <c:manualLayout>
                  <c:x val="-2.7006172839506171E-2"/>
                  <c:y val="-5.0925925925925923E-2"/>
                </c:manualLayout>
              </c:layout>
              <c:showLegendKey val="0"/>
              <c:showVal val="1"/>
              <c:showCatName val="0"/>
              <c:showSerName val="0"/>
              <c:showPercent val="0"/>
              <c:showBubbleSize val="0"/>
            </c:dLbl>
            <c:dLbl>
              <c:idx val="4"/>
              <c:layout>
                <c:manualLayout>
                  <c:x val="-5.7870370370370371E-2"/>
                  <c:y val="-5.0925925925925923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20.100000000000001</c:v>
                </c:pt>
                <c:pt idx="1">
                  <c:v>20.2</c:v>
                </c:pt>
                <c:pt idx="2">
                  <c:v>20.5</c:v>
                </c:pt>
                <c:pt idx="3">
                  <c:v>20.5</c:v>
                </c:pt>
                <c:pt idx="4">
                  <c:v>20.5</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3.8580246913580245E-2"/>
                  <c:y val="4.1666666666666664E-2"/>
                </c:manualLayout>
              </c:layout>
              <c:showLegendKey val="0"/>
              <c:showVal val="1"/>
              <c:showCatName val="0"/>
              <c:showSerName val="0"/>
              <c:showPercent val="0"/>
              <c:showBubbleSize val="0"/>
            </c:dLbl>
            <c:dLbl>
              <c:idx val="1"/>
              <c:layout>
                <c:manualLayout>
                  <c:x val="-4.2438271604938273E-2"/>
                  <c:y val="6.9444444444444448E-2"/>
                </c:manualLayout>
              </c:layout>
              <c:showLegendKey val="0"/>
              <c:showVal val="1"/>
              <c:showCatName val="0"/>
              <c:showSerName val="0"/>
              <c:showPercent val="0"/>
              <c:showBubbleSize val="0"/>
            </c:dLbl>
            <c:dLbl>
              <c:idx val="2"/>
              <c:layout>
                <c:manualLayout>
                  <c:x val="-2.7006172839506244E-2"/>
                  <c:y val="4.1666666666666664E-2"/>
                </c:manualLayout>
              </c:layout>
              <c:showLegendKey val="0"/>
              <c:showVal val="1"/>
              <c:showCatName val="0"/>
              <c:showSerName val="0"/>
              <c:showPercent val="0"/>
              <c:showBubbleSize val="0"/>
            </c:dLbl>
            <c:dLbl>
              <c:idx val="3"/>
              <c:layout>
                <c:manualLayout>
                  <c:x val="-3.0864197530864196E-2"/>
                  <c:y val="4.1666666666666664E-2"/>
                </c:manualLayout>
              </c:layout>
              <c:showLegendKey val="0"/>
              <c:showVal val="1"/>
              <c:showCatName val="0"/>
              <c:showSerName val="0"/>
              <c:showPercent val="0"/>
              <c:showBubbleSize val="0"/>
            </c:dLbl>
            <c:dLbl>
              <c:idx val="4"/>
              <c:layout>
                <c:manualLayout>
                  <c:x val="-3.4722222222222224E-2"/>
                  <c:y val="4.1666666666666664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19.7</c:v>
                </c:pt>
                <c:pt idx="1">
                  <c:v>19.7</c:v>
                </c:pt>
                <c:pt idx="2">
                  <c:v>19.899999999999999</c:v>
                </c:pt>
                <c:pt idx="3">
                  <c:v>19.5</c:v>
                </c:pt>
                <c:pt idx="4">
                  <c:v>20</c:v>
                </c:pt>
              </c:numCache>
            </c:numRef>
          </c:val>
          <c:smooth val="0"/>
        </c:ser>
        <c:dLbls>
          <c:showLegendKey val="0"/>
          <c:showVal val="0"/>
          <c:showCatName val="0"/>
          <c:showSerName val="0"/>
          <c:showPercent val="0"/>
          <c:showBubbleSize val="0"/>
        </c:dLbls>
        <c:marker val="1"/>
        <c:smooth val="0"/>
        <c:axId val="21870464"/>
        <c:axId val="21881984"/>
      </c:lineChart>
      <c:catAx>
        <c:axId val="21870464"/>
        <c:scaling>
          <c:orientation val="minMax"/>
        </c:scaling>
        <c:delete val="0"/>
        <c:axPos val="b"/>
        <c:numFmt formatCode="General" sourceLinked="1"/>
        <c:majorTickMark val="none"/>
        <c:minorTickMark val="none"/>
        <c:tickLblPos val="nextTo"/>
        <c:txPr>
          <a:bodyPr/>
          <a:lstStyle/>
          <a:p>
            <a:pPr>
              <a:defRPr sz="1200" baseline="0"/>
            </a:pPr>
            <a:endParaRPr lang="en-US"/>
          </a:p>
        </c:txPr>
        <c:crossAx val="21881984"/>
        <c:crosses val="autoZero"/>
        <c:auto val="1"/>
        <c:lblAlgn val="ctr"/>
        <c:lblOffset val="100"/>
        <c:noMultiLvlLbl val="0"/>
      </c:catAx>
      <c:valAx>
        <c:axId val="21881984"/>
        <c:scaling>
          <c:orientation val="minMax"/>
          <c:max val="36"/>
          <c:min val="1"/>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1870464"/>
        <c:crosses val="autoZero"/>
        <c:crossBetween val="between"/>
        <c:majorUnit val="2"/>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Enrollment</a:t>
            </a:r>
            <a:r>
              <a:rPr lang="en-US" sz="1600" baseline="0" dirty="0" smtClean="0"/>
              <a:t> Higher Education</a:t>
            </a:r>
            <a:endParaRPr lang="en-US" sz="1600" dirty="0"/>
          </a:p>
        </c:rich>
      </c:tx>
      <c:layout/>
      <c:overlay val="0"/>
    </c:title>
    <c:autoTitleDeleted val="0"/>
    <c:plotArea>
      <c:layout/>
      <c:barChart>
        <c:barDir val="bar"/>
        <c:grouping val="clustered"/>
        <c:varyColors val="0"/>
        <c:ser>
          <c:idx val="0"/>
          <c:order val="0"/>
          <c:tx>
            <c:strRef>
              <c:f>Sheet1!$B$1</c:f>
              <c:strCache>
                <c:ptCount val="1"/>
                <c:pt idx="0">
                  <c:v>2004</c:v>
                </c:pt>
              </c:strCache>
            </c:strRef>
          </c:tx>
          <c:invertIfNegative val="0"/>
          <c:cat>
            <c:strRef>
              <c:f>Sheet1!$A$2:$A$8</c:f>
              <c:strCache>
                <c:ptCount val="7"/>
                <c:pt idx="0">
                  <c:v>Region 4yr</c:v>
                </c:pt>
                <c:pt idx="1">
                  <c:v>Region 2 yr</c:v>
                </c:pt>
                <c:pt idx="2">
                  <c:v>Region</c:v>
                </c:pt>
                <c:pt idx="4">
                  <c:v>State 4 yr</c:v>
                </c:pt>
                <c:pt idx="5">
                  <c:v>State 2yr</c:v>
                </c:pt>
                <c:pt idx="6">
                  <c:v>State</c:v>
                </c:pt>
              </c:strCache>
            </c:strRef>
          </c:cat>
          <c:val>
            <c:numRef>
              <c:f>Sheet1!$B$2:$B$8</c:f>
              <c:numCache>
                <c:formatCode>General</c:formatCode>
                <c:ptCount val="7"/>
                <c:pt idx="0">
                  <c:v>12.92</c:v>
                </c:pt>
                <c:pt idx="1">
                  <c:v>38.69</c:v>
                </c:pt>
                <c:pt idx="2">
                  <c:v>51.51</c:v>
                </c:pt>
                <c:pt idx="4">
                  <c:v>20.49</c:v>
                </c:pt>
                <c:pt idx="5">
                  <c:v>31.04</c:v>
                </c:pt>
                <c:pt idx="6">
                  <c:v>51.53</c:v>
                </c:pt>
              </c:numCache>
            </c:numRef>
          </c:val>
        </c:ser>
        <c:ser>
          <c:idx val="1"/>
          <c:order val="1"/>
          <c:tx>
            <c:strRef>
              <c:f>Sheet1!$C$1</c:f>
              <c:strCache>
                <c:ptCount val="1"/>
                <c:pt idx="0">
                  <c:v>2005</c:v>
                </c:pt>
              </c:strCache>
            </c:strRef>
          </c:tx>
          <c:invertIfNegative val="0"/>
          <c:cat>
            <c:strRef>
              <c:f>Sheet1!$A$2:$A$8</c:f>
              <c:strCache>
                <c:ptCount val="7"/>
                <c:pt idx="0">
                  <c:v>Region 4yr</c:v>
                </c:pt>
                <c:pt idx="1">
                  <c:v>Region 2 yr</c:v>
                </c:pt>
                <c:pt idx="2">
                  <c:v>Region</c:v>
                </c:pt>
                <c:pt idx="4">
                  <c:v>State 4 yr</c:v>
                </c:pt>
                <c:pt idx="5">
                  <c:v>State 2yr</c:v>
                </c:pt>
                <c:pt idx="6">
                  <c:v>State</c:v>
                </c:pt>
              </c:strCache>
            </c:strRef>
          </c:cat>
          <c:val>
            <c:numRef>
              <c:f>Sheet1!$C$2:$C$8</c:f>
              <c:numCache>
                <c:formatCode>General</c:formatCode>
                <c:ptCount val="7"/>
                <c:pt idx="0">
                  <c:v>13.63</c:v>
                </c:pt>
                <c:pt idx="1">
                  <c:v>37.58</c:v>
                </c:pt>
                <c:pt idx="2">
                  <c:v>51.21</c:v>
                </c:pt>
                <c:pt idx="4">
                  <c:v>20.73</c:v>
                </c:pt>
                <c:pt idx="5">
                  <c:v>31.32</c:v>
                </c:pt>
                <c:pt idx="6">
                  <c:v>52.05</c:v>
                </c:pt>
              </c:numCache>
            </c:numRef>
          </c:val>
        </c:ser>
        <c:ser>
          <c:idx val="2"/>
          <c:order val="2"/>
          <c:tx>
            <c:strRef>
              <c:f>Sheet1!$D$1</c:f>
              <c:strCache>
                <c:ptCount val="1"/>
                <c:pt idx="0">
                  <c:v>2006</c:v>
                </c:pt>
              </c:strCache>
            </c:strRef>
          </c:tx>
          <c:invertIfNegative val="0"/>
          <c:cat>
            <c:strRef>
              <c:f>Sheet1!$A$2:$A$8</c:f>
              <c:strCache>
                <c:ptCount val="7"/>
                <c:pt idx="0">
                  <c:v>Region 4yr</c:v>
                </c:pt>
                <c:pt idx="1">
                  <c:v>Region 2 yr</c:v>
                </c:pt>
                <c:pt idx="2">
                  <c:v>Region</c:v>
                </c:pt>
                <c:pt idx="4">
                  <c:v>State 4 yr</c:v>
                </c:pt>
                <c:pt idx="5">
                  <c:v>State 2yr</c:v>
                </c:pt>
                <c:pt idx="6">
                  <c:v>State</c:v>
                </c:pt>
              </c:strCache>
            </c:strRef>
          </c:cat>
          <c:val>
            <c:numRef>
              <c:f>Sheet1!$D$2:$D$8</c:f>
              <c:numCache>
                <c:formatCode>General</c:formatCode>
                <c:ptCount val="7"/>
                <c:pt idx="0">
                  <c:v>14.39</c:v>
                </c:pt>
                <c:pt idx="1">
                  <c:v>37.42</c:v>
                </c:pt>
                <c:pt idx="2">
                  <c:v>51.81</c:v>
                </c:pt>
                <c:pt idx="4">
                  <c:v>21.45</c:v>
                </c:pt>
                <c:pt idx="5">
                  <c:v>31.3</c:v>
                </c:pt>
                <c:pt idx="6">
                  <c:v>52.75</c:v>
                </c:pt>
              </c:numCache>
            </c:numRef>
          </c:val>
        </c:ser>
        <c:ser>
          <c:idx val="3"/>
          <c:order val="3"/>
          <c:tx>
            <c:strRef>
              <c:f>Sheet1!$E$1</c:f>
              <c:strCache>
                <c:ptCount val="1"/>
                <c:pt idx="0">
                  <c:v>2007</c:v>
                </c:pt>
              </c:strCache>
            </c:strRef>
          </c:tx>
          <c:invertIfNegative val="0"/>
          <c:cat>
            <c:strRef>
              <c:f>Sheet1!$A$2:$A$8</c:f>
              <c:strCache>
                <c:ptCount val="7"/>
                <c:pt idx="0">
                  <c:v>Region 4yr</c:v>
                </c:pt>
                <c:pt idx="1">
                  <c:v>Region 2 yr</c:v>
                </c:pt>
                <c:pt idx="2">
                  <c:v>Region</c:v>
                </c:pt>
                <c:pt idx="4">
                  <c:v>State 4 yr</c:v>
                </c:pt>
                <c:pt idx="5">
                  <c:v>State 2yr</c:v>
                </c:pt>
                <c:pt idx="6">
                  <c:v>State</c:v>
                </c:pt>
              </c:strCache>
            </c:strRef>
          </c:cat>
          <c:val>
            <c:numRef>
              <c:f>Sheet1!$E$2:$E$8</c:f>
              <c:numCache>
                <c:formatCode>General</c:formatCode>
                <c:ptCount val="7"/>
                <c:pt idx="0">
                  <c:v>14.34</c:v>
                </c:pt>
                <c:pt idx="1">
                  <c:v>38.049999999999997</c:v>
                </c:pt>
                <c:pt idx="2">
                  <c:v>52.39</c:v>
                </c:pt>
                <c:pt idx="4">
                  <c:v>21.58</c:v>
                </c:pt>
                <c:pt idx="5">
                  <c:v>31.61</c:v>
                </c:pt>
                <c:pt idx="6">
                  <c:v>53.19</c:v>
                </c:pt>
              </c:numCache>
            </c:numRef>
          </c:val>
        </c:ser>
        <c:ser>
          <c:idx val="4"/>
          <c:order val="4"/>
          <c:tx>
            <c:strRef>
              <c:f>Sheet1!$F$1</c:f>
              <c:strCache>
                <c:ptCount val="1"/>
                <c:pt idx="0">
                  <c:v>2008</c:v>
                </c:pt>
              </c:strCache>
            </c:strRef>
          </c:tx>
          <c:invertIfNegative val="0"/>
          <c:cat>
            <c:strRef>
              <c:f>Sheet1!$A$2:$A$8</c:f>
              <c:strCache>
                <c:ptCount val="7"/>
                <c:pt idx="0">
                  <c:v>Region 4yr</c:v>
                </c:pt>
                <c:pt idx="1">
                  <c:v>Region 2 yr</c:v>
                </c:pt>
                <c:pt idx="2">
                  <c:v>Region</c:v>
                </c:pt>
                <c:pt idx="4">
                  <c:v>State 4 yr</c:v>
                </c:pt>
                <c:pt idx="5">
                  <c:v>State 2yr</c:v>
                </c:pt>
                <c:pt idx="6">
                  <c:v>State</c:v>
                </c:pt>
              </c:strCache>
            </c:strRef>
          </c:cat>
          <c:val>
            <c:numRef>
              <c:f>Sheet1!$F$2:$F$8</c:f>
              <c:numCache>
                <c:formatCode>General</c:formatCode>
                <c:ptCount val="7"/>
                <c:pt idx="0">
                  <c:v>12.79</c:v>
                </c:pt>
                <c:pt idx="1">
                  <c:v>40.049999999999997</c:v>
                </c:pt>
                <c:pt idx="2">
                  <c:v>52.839999999999996</c:v>
                </c:pt>
                <c:pt idx="4">
                  <c:v>20.440000000000001</c:v>
                </c:pt>
                <c:pt idx="5">
                  <c:v>33.909999999999997</c:v>
                </c:pt>
                <c:pt idx="6">
                  <c:v>54.349999999999994</c:v>
                </c:pt>
              </c:numCache>
            </c:numRef>
          </c:val>
        </c:ser>
        <c:dLbls>
          <c:showLegendKey val="0"/>
          <c:showVal val="0"/>
          <c:showCatName val="0"/>
          <c:showSerName val="0"/>
          <c:showPercent val="0"/>
          <c:showBubbleSize val="0"/>
        </c:dLbls>
        <c:gapWidth val="150"/>
        <c:axId val="22239488"/>
        <c:axId val="22315008"/>
      </c:barChart>
      <c:catAx>
        <c:axId val="22239488"/>
        <c:scaling>
          <c:orientation val="minMax"/>
        </c:scaling>
        <c:delete val="0"/>
        <c:axPos val="l"/>
        <c:numFmt formatCode="General" sourceLinked="1"/>
        <c:majorTickMark val="none"/>
        <c:minorTickMark val="none"/>
        <c:tickLblPos val="nextTo"/>
        <c:txPr>
          <a:bodyPr/>
          <a:lstStyle/>
          <a:p>
            <a:pPr>
              <a:defRPr sz="1200" baseline="0"/>
            </a:pPr>
            <a:endParaRPr lang="en-US"/>
          </a:p>
        </c:txPr>
        <c:crossAx val="22315008"/>
        <c:crosses val="autoZero"/>
        <c:auto val="1"/>
        <c:lblAlgn val="ctr"/>
        <c:lblOffset val="100"/>
        <c:noMultiLvlLbl val="0"/>
      </c:catAx>
      <c:valAx>
        <c:axId val="22315008"/>
        <c:scaling>
          <c:orientation val="minMax"/>
          <c:max val="60"/>
        </c:scaling>
        <c:delete val="0"/>
        <c:axPos val="b"/>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2239488"/>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smtClean="0"/>
              <a:t>State</a:t>
            </a:r>
            <a:endParaRPr lang="en-US" sz="1400" dirty="0"/>
          </a:p>
        </c:rich>
      </c:tx>
      <c:layout/>
      <c:overlay val="0"/>
    </c:title>
    <c:autoTitleDeleted val="0"/>
    <c:plotArea>
      <c:layout>
        <c:manualLayout>
          <c:layoutTarget val="inner"/>
          <c:xMode val="edge"/>
          <c:yMode val="edge"/>
          <c:x val="9.7364005969842002E-2"/>
          <c:y val="8.5345593854832646E-2"/>
          <c:w val="0.86668828161185729"/>
          <c:h val="0.77359426049218694"/>
        </c:manualLayout>
      </c:layout>
      <c:barChart>
        <c:barDir val="col"/>
        <c:grouping val="clustered"/>
        <c:varyColors val="0"/>
        <c:ser>
          <c:idx val="0"/>
          <c:order val="0"/>
          <c:tx>
            <c:strRef>
              <c:f>Sheet1!$B$1</c:f>
              <c:strCache>
                <c:ptCount val="1"/>
                <c:pt idx="0">
                  <c:v>AA</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Sheet1!$B$2:$B$6</c:f>
              <c:numCache>
                <c:formatCode>General</c:formatCode>
                <c:ptCount val="5"/>
                <c:pt idx="0">
                  <c:v>14.4</c:v>
                </c:pt>
                <c:pt idx="1">
                  <c:v>14.3</c:v>
                </c:pt>
                <c:pt idx="2">
                  <c:v>14.2</c:v>
                </c:pt>
                <c:pt idx="3">
                  <c:v>14</c:v>
                </c:pt>
                <c:pt idx="4">
                  <c:v>12.9</c:v>
                </c:pt>
              </c:numCache>
            </c:numRef>
          </c:val>
        </c:ser>
        <c:ser>
          <c:idx val="1"/>
          <c:order val="1"/>
          <c:tx>
            <c:strRef>
              <c:f>Sheet1!$C$1</c:f>
              <c:strCache>
                <c:ptCount val="1"/>
                <c:pt idx="0">
                  <c:v>Hisp</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Sheet1!$C$2:$C$6</c:f>
              <c:numCache>
                <c:formatCode>General</c:formatCode>
                <c:ptCount val="5"/>
                <c:pt idx="0">
                  <c:v>46.3</c:v>
                </c:pt>
                <c:pt idx="1">
                  <c:v>47.2</c:v>
                </c:pt>
                <c:pt idx="2">
                  <c:v>47.9</c:v>
                </c:pt>
                <c:pt idx="3">
                  <c:v>48.6</c:v>
                </c:pt>
                <c:pt idx="4">
                  <c:v>50.3</c:v>
                </c:pt>
              </c:numCache>
            </c:numRef>
          </c:val>
        </c:ser>
        <c:ser>
          <c:idx val="2"/>
          <c:order val="2"/>
          <c:tx>
            <c:strRef>
              <c:f>Sheet1!$D$1</c:f>
              <c:strCache>
                <c:ptCount val="1"/>
                <c:pt idx="0">
                  <c:v>White</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Sheet1!$D$2:$D$6</c:f>
              <c:numCache>
                <c:formatCode>General</c:formatCode>
                <c:ptCount val="5"/>
                <c:pt idx="0">
                  <c:v>35.700000000000003</c:v>
                </c:pt>
                <c:pt idx="1">
                  <c:v>34.799999999999997</c:v>
                </c:pt>
                <c:pt idx="2">
                  <c:v>34</c:v>
                </c:pt>
                <c:pt idx="3">
                  <c:v>33.299999999999997</c:v>
                </c:pt>
                <c:pt idx="4">
                  <c:v>31.2</c:v>
                </c:pt>
              </c:numCache>
            </c:numRef>
          </c:val>
        </c:ser>
        <c:ser>
          <c:idx val="3"/>
          <c:order val="3"/>
          <c:tx>
            <c:strRef>
              <c:f>Sheet1!$E$1</c:f>
              <c:strCache>
                <c:ptCount val="1"/>
                <c:pt idx="0">
                  <c:v>Am Ind</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Sheet1!$E$2:$E$6</c:f>
              <c:numCache>
                <c:formatCode>General</c:formatCode>
                <c:ptCount val="5"/>
                <c:pt idx="0">
                  <c:v>0.3</c:v>
                </c:pt>
                <c:pt idx="1">
                  <c:v>0.3</c:v>
                </c:pt>
                <c:pt idx="2">
                  <c:v>0.4</c:v>
                </c:pt>
                <c:pt idx="3">
                  <c:v>0.4</c:v>
                </c:pt>
                <c:pt idx="4">
                  <c:v>0.5</c:v>
                </c:pt>
              </c:numCache>
            </c:numRef>
          </c:val>
        </c:ser>
        <c:ser>
          <c:idx val="4"/>
          <c:order val="4"/>
          <c:tx>
            <c:strRef>
              <c:f>Sheet1!$F$1</c:f>
              <c:strCache>
                <c:ptCount val="1"/>
                <c:pt idx="0">
                  <c:v>Asi/PI</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Sheet1!$F$2:$F$6</c:f>
              <c:numCache>
                <c:formatCode>General</c:formatCode>
                <c:ptCount val="5"/>
                <c:pt idx="0">
                  <c:v>3.5</c:v>
                </c:pt>
                <c:pt idx="1">
                  <c:v>3.4</c:v>
                </c:pt>
                <c:pt idx="2">
                  <c:v>3.6</c:v>
                </c:pt>
                <c:pt idx="3">
                  <c:v>3.7</c:v>
                </c:pt>
                <c:pt idx="4">
                  <c:v>3.4</c:v>
                </c:pt>
              </c:numCache>
            </c:numRef>
          </c:val>
        </c:ser>
        <c:ser>
          <c:idx val="5"/>
          <c:order val="5"/>
          <c:tx>
            <c:strRef>
              <c:f>Sheet1!$G$1</c:f>
              <c:strCache>
                <c:ptCount val="1"/>
                <c:pt idx="0">
                  <c:v>LSES</c:v>
                </c:pt>
              </c:strCache>
            </c:strRef>
          </c:tx>
          <c:invertIfNegative val="0"/>
          <c:cat>
            <c:numRef>
              <c:f>Sheet1!$A$2:$A$6</c:f>
              <c:numCache>
                <c:formatCode>General</c:formatCode>
                <c:ptCount val="5"/>
                <c:pt idx="0">
                  <c:v>2007</c:v>
                </c:pt>
                <c:pt idx="1">
                  <c:v>2008</c:v>
                </c:pt>
                <c:pt idx="2">
                  <c:v>2009</c:v>
                </c:pt>
                <c:pt idx="3">
                  <c:v>2010</c:v>
                </c:pt>
                <c:pt idx="4">
                  <c:v>2011</c:v>
                </c:pt>
              </c:numCache>
            </c:numRef>
          </c:cat>
          <c:val>
            <c:numRef>
              <c:f>Sheet1!$G$2:$G$6</c:f>
              <c:numCache>
                <c:formatCode>General</c:formatCode>
                <c:ptCount val="5"/>
                <c:pt idx="0">
                  <c:v>55.5</c:v>
                </c:pt>
                <c:pt idx="1">
                  <c:v>55.3</c:v>
                </c:pt>
                <c:pt idx="2">
                  <c:v>56.7</c:v>
                </c:pt>
                <c:pt idx="3">
                  <c:v>59</c:v>
                </c:pt>
                <c:pt idx="4">
                  <c:v>59.2</c:v>
                </c:pt>
              </c:numCache>
            </c:numRef>
          </c:val>
        </c:ser>
        <c:dLbls>
          <c:showLegendKey val="0"/>
          <c:showVal val="0"/>
          <c:showCatName val="0"/>
          <c:showSerName val="0"/>
          <c:showPercent val="0"/>
          <c:showBubbleSize val="0"/>
        </c:dLbls>
        <c:gapWidth val="75"/>
        <c:overlap val="-25"/>
        <c:axId val="84251008"/>
        <c:axId val="84252544"/>
      </c:barChart>
      <c:catAx>
        <c:axId val="84251008"/>
        <c:scaling>
          <c:orientation val="minMax"/>
        </c:scaling>
        <c:delete val="0"/>
        <c:axPos val="b"/>
        <c:numFmt formatCode="General" sourceLinked="1"/>
        <c:majorTickMark val="none"/>
        <c:minorTickMark val="none"/>
        <c:tickLblPos val="nextTo"/>
        <c:txPr>
          <a:bodyPr/>
          <a:lstStyle/>
          <a:p>
            <a:pPr>
              <a:defRPr sz="1200" baseline="0"/>
            </a:pPr>
            <a:endParaRPr lang="en-US"/>
          </a:p>
        </c:txPr>
        <c:crossAx val="84252544"/>
        <c:crosses val="autoZero"/>
        <c:auto val="1"/>
        <c:lblAlgn val="ctr"/>
        <c:lblOffset val="100"/>
        <c:noMultiLvlLbl val="0"/>
      </c:catAx>
      <c:valAx>
        <c:axId val="84252544"/>
        <c:scaling>
          <c:orientation val="minMax"/>
          <c:max val="65"/>
        </c:scaling>
        <c:delete val="0"/>
        <c:axPos val="l"/>
        <c:majorGridlines/>
        <c:numFmt formatCode="General" sourceLinked="1"/>
        <c:majorTickMark val="none"/>
        <c:minorTickMark val="none"/>
        <c:tickLblPos val="nextTo"/>
        <c:spPr>
          <a:ln w="9525">
            <a:noFill/>
          </a:ln>
        </c:spPr>
        <c:txPr>
          <a:bodyPr/>
          <a:lstStyle/>
          <a:p>
            <a:pPr>
              <a:defRPr sz="1200" baseline="0"/>
            </a:pPr>
            <a:endParaRPr lang="en-US"/>
          </a:p>
        </c:txPr>
        <c:crossAx val="84251008"/>
        <c:crosses val="autoZero"/>
        <c:crossBetween val="between"/>
        <c:majorUnit val="2"/>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ELA</a:t>
            </a:r>
            <a:endParaRPr lang="en-US" sz="1600" dirty="0"/>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3.1434180785646897E-3"/>
                  <c:y val="-2.8455284552845527E-2"/>
                </c:manualLayout>
              </c:layout>
              <c:showLegendKey val="0"/>
              <c:showVal val="1"/>
              <c:showCatName val="0"/>
              <c:showSerName val="0"/>
              <c:showPercent val="0"/>
              <c:showBubbleSize val="0"/>
            </c:dLbl>
            <c:dLbl>
              <c:idx val="1"/>
              <c:layout>
                <c:manualLayout>
                  <c:x val="-1.5717090392823305E-2"/>
                  <c:y val="-4.878048780487805E-2"/>
                </c:manualLayout>
              </c:layout>
              <c:showLegendKey val="0"/>
              <c:showVal val="1"/>
              <c:showCatName val="0"/>
              <c:showSerName val="0"/>
              <c:showPercent val="0"/>
              <c:showBubbleSize val="0"/>
            </c:dLbl>
            <c:dLbl>
              <c:idx val="2"/>
              <c:layout>
                <c:manualLayout>
                  <c:x val="0"/>
                  <c:y val="-3.6585365853658534E-2"/>
                </c:manualLayout>
              </c:layout>
              <c:showLegendKey val="0"/>
              <c:showVal val="1"/>
              <c:showCatName val="0"/>
              <c:showSerName val="0"/>
              <c:showPercent val="0"/>
              <c:showBubbleSize val="0"/>
            </c:dLbl>
            <c:dLbl>
              <c:idx val="3"/>
              <c:layout>
                <c:manualLayout>
                  <c:x val="-3.1434180785646607E-3"/>
                  <c:y val="-4.0650406504065005E-2"/>
                </c:manualLayout>
              </c:layout>
              <c:showLegendKey val="0"/>
              <c:showVal val="1"/>
              <c:showCatName val="0"/>
              <c:showSerName val="0"/>
              <c:showPercent val="0"/>
              <c:showBubbleSize val="0"/>
            </c:dLbl>
            <c:dLbl>
              <c:idx val="4"/>
              <c:layout>
                <c:manualLayout>
                  <c:x val="-4.7151271178469914E-2"/>
                  <c:y val="-4.065040650406504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48</c:v>
                </c:pt>
                <c:pt idx="1">
                  <c:v>49</c:v>
                </c:pt>
                <c:pt idx="2">
                  <c:v>59</c:v>
                </c:pt>
                <c:pt idx="3">
                  <c:v>62</c:v>
                </c:pt>
                <c:pt idx="4">
                  <c:v>66</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3.1434180785646897E-3"/>
                  <c:y val="3.6585365853658534E-2"/>
                </c:manualLayout>
              </c:layout>
              <c:showLegendKey val="0"/>
              <c:showVal val="1"/>
              <c:showCatName val="0"/>
              <c:showSerName val="0"/>
              <c:showPercent val="0"/>
              <c:showBubbleSize val="0"/>
            </c:dLbl>
            <c:dLbl>
              <c:idx val="1"/>
              <c:layout>
                <c:manualLayout>
                  <c:x val="0"/>
                  <c:y val="3.6585365853658534E-2"/>
                </c:manualLayout>
              </c:layout>
              <c:showLegendKey val="0"/>
              <c:showVal val="1"/>
              <c:showCatName val="0"/>
              <c:showSerName val="0"/>
              <c:showPercent val="0"/>
              <c:showBubbleSize val="0"/>
            </c:dLbl>
            <c:dLbl>
              <c:idx val="2"/>
              <c:layout>
                <c:manualLayout>
                  <c:x val="0"/>
                  <c:y val="5.2845528455284556E-2"/>
                </c:manualLayout>
              </c:layout>
              <c:showLegendKey val="0"/>
              <c:showVal val="1"/>
              <c:showCatName val="0"/>
              <c:showSerName val="0"/>
              <c:showPercent val="0"/>
              <c:showBubbleSize val="0"/>
            </c:dLbl>
            <c:dLbl>
              <c:idx val="3"/>
              <c:layout>
                <c:manualLayout>
                  <c:x val="1.2573672314258643E-2"/>
                  <c:y val="3.2520325203252036E-2"/>
                </c:manualLayout>
              </c:layout>
              <c:showLegendKey val="0"/>
              <c:showVal val="1"/>
              <c:showCatName val="0"/>
              <c:showSerName val="0"/>
              <c:showPercent val="0"/>
              <c:showBubbleSize val="0"/>
            </c:dLbl>
            <c:dLbl>
              <c:idx val="4"/>
              <c:layout>
                <c:manualLayout>
                  <c:x val="-2.8290762707081949E-2"/>
                  <c:y val="4.065040650406504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44</c:v>
                </c:pt>
                <c:pt idx="1">
                  <c:v>44</c:v>
                </c:pt>
                <c:pt idx="2">
                  <c:v>54</c:v>
                </c:pt>
                <c:pt idx="3">
                  <c:v>58</c:v>
                </c:pt>
                <c:pt idx="4">
                  <c:v>64</c:v>
                </c:pt>
              </c:numCache>
            </c:numRef>
          </c:val>
          <c:smooth val="0"/>
        </c:ser>
        <c:dLbls>
          <c:showLegendKey val="0"/>
          <c:showVal val="1"/>
          <c:showCatName val="0"/>
          <c:showSerName val="0"/>
          <c:showPercent val="0"/>
          <c:showBubbleSize val="0"/>
        </c:dLbls>
        <c:marker val="1"/>
        <c:smooth val="0"/>
        <c:axId val="19831040"/>
        <c:axId val="19873792"/>
      </c:lineChart>
      <c:catAx>
        <c:axId val="19831040"/>
        <c:scaling>
          <c:orientation val="minMax"/>
        </c:scaling>
        <c:delete val="0"/>
        <c:axPos val="b"/>
        <c:numFmt formatCode="General" sourceLinked="1"/>
        <c:majorTickMark val="none"/>
        <c:minorTickMark val="none"/>
        <c:tickLblPos val="nextTo"/>
        <c:txPr>
          <a:bodyPr/>
          <a:lstStyle/>
          <a:p>
            <a:pPr>
              <a:defRPr sz="1200" baseline="0"/>
            </a:pPr>
            <a:endParaRPr lang="en-US"/>
          </a:p>
        </c:txPr>
        <c:crossAx val="19873792"/>
        <c:crosses val="autoZero"/>
        <c:auto val="1"/>
        <c:lblAlgn val="ctr"/>
        <c:lblOffset val="100"/>
        <c:noMultiLvlLbl val="0"/>
      </c:catAx>
      <c:valAx>
        <c:axId val="19873792"/>
        <c:scaling>
          <c:orientation val="minMax"/>
          <c:max val="10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19831040"/>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Mathematics</a:t>
            </a:r>
            <a:endParaRPr lang="en-US" sz="1600" dirty="0"/>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3.1434180785646897E-3"/>
                  <c:y val="-2.8455284552845527E-2"/>
                </c:manualLayout>
              </c:layout>
              <c:showLegendKey val="0"/>
              <c:showVal val="1"/>
              <c:showCatName val="0"/>
              <c:showSerName val="0"/>
              <c:showPercent val="0"/>
              <c:showBubbleSize val="0"/>
            </c:dLbl>
            <c:dLbl>
              <c:idx val="1"/>
              <c:layout>
                <c:manualLayout>
                  <c:x val="0"/>
                  <c:y val="-2.8455284552845527E-2"/>
                </c:manualLayout>
              </c:layout>
              <c:showLegendKey val="0"/>
              <c:showVal val="1"/>
              <c:showCatName val="0"/>
              <c:showSerName val="0"/>
              <c:showPercent val="0"/>
              <c:showBubbleSize val="0"/>
            </c:dLbl>
            <c:dLbl>
              <c:idx val="2"/>
              <c:layout>
                <c:manualLayout>
                  <c:x val="0"/>
                  <c:y val="-4.065040650406504E-2"/>
                </c:manualLayout>
              </c:layout>
              <c:showLegendKey val="0"/>
              <c:showVal val="1"/>
              <c:showCatName val="0"/>
              <c:showSerName val="0"/>
              <c:showPercent val="0"/>
              <c:showBubbleSize val="0"/>
            </c:dLbl>
            <c:dLbl>
              <c:idx val="3"/>
              <c:layout>
                <c:manualLayout>
                  <c:x val="-3.1434180785646607E-3"/>
                  <c:y val="-5.6910569105691054E-2"/>
                </c:manualLayout>
              </c:layout>
              <c:showLegendKey val="0"/>
              <c:showVal val="1"/>
              <c:showCatName val="0"/>
              <c:showSerName val="0"/>
              <c:showPercent val="0"/>
              <c:showBubbleSize val="0"/>
            </c:dLbl>
            <c:dLbl>
              <c:idx val="4"/>
              <c:layout>
                <c:manualLayout>
                  <c:x val="-9.4302542356939825E-3"/>
                  <c:y val="-2.8455284552845527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52</c:v>
                </c:pt>
                <c:pt idx="1">
                  <c:v>56</c:v>
                </c:pt>
                <c:pt idx="2">
                  <c:v>58</c:v>
                </c:pt>
                <c:pt idx="3">
                  <c:v>60</c:v>
                </c:pt>
                <c:pt idx="4">
                  <c:v>64</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3.1434180785646897E-3"/>
                  <c:y val="2.8455284552845527E-2"/>
                </c:manualLayout>
              </c:layout>
              <c:showLegendKey val="0"/>
              <c:showVal val="1"/>
              <c:showCatName val="0"/>
              <c:showSerName val="0"/>
              <c:showPercent val="0"/>
              <c:showBubbleSize val="0"/>
            </c:dLbl>
            <c:dLbl>
              <c:idx val="1"/>
              <c:layout>
                <c:manualLayout>
                  <c:x val="0"/>
                  <c:y val="2.032520325203252E-2"/>
                </c:manualLayout>
              </c:layout>
              <c:showLegendKey val="0"/>
              <c:showVal val="1"/>
              <c:showCatName val="0"/>
              <c:showSerName val="0"/>
              <c:showPercent val="0"/>
              <c:showBubbleSize val="0"/>
            </c:dLbl>
            <c:dLbl>
              <c:idx val="2"/>
              <c:layout>
                <c:manualLayout>
                  <c:x val="0"/>
                  <c:y val="5.6910569105691054E-2"/>
                </c:manualLayout>
              </c:layout>
              <c:showLegendKey val="0"/>
              <c:showVal val="1"/>
              <c:showCatName val="0"/>
              <c:showSerName val="0"/>
              <c:showPercent val="0"/>
              <c:showBubbleSize val="0"/>
            </c:dLbl>
            <c:dLbl>
              <c:idx val="3"/>
              <c:layout>
                <c:manualLayout>
                  <c:x val="1.2573672314258643E-2"/>
                  <c:y val="3.2520325203252036E-2"/>
                </c:manualLayout>
              </c:layout>
              <c:showLegendKey val="0"/>
              <c:showVal val="1"/>
              <c:showCatName val="0"/>
              <c:showSerName val="0"/>
              <c:showPercent val="0"/>
              <c:showBubbleSize val="0"/>
            </c:dLbl>
            <c:dLbl>
              <c:idx val="4"/>
              <c:layout>
                <c:manualLayout>
                  <c:x val="-9.4302542356939825E-3"/>
                  <c:y val="3.2520325203252036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50</c:v>
                </c:pt>
                <c:pt idx="1">
                  <c:v>53</c:v>
                </c:pt>
                <c:pt idx="2">
                  <c:v>59</c:v>
                </c:pt>
                <c:pt idx="3">
                  <c:v>59</c:v>
                </c:pt>
                <c:pt idx="4">
                  <c:v>63</c:v>
                </c:pt>
              </c:numCache>
            </c:numRef>
          </c:val>
          <c:smooth val="0"/>
        </c:ser>
        <c:dLbls>
          <c:showLegendKey val="0"/>
          <c:showVal val="1"/>
          <c:showCatName val="0"/>
          <c:showSerName val="0"/>
          <c:showPercent val="0"/>
          <c:showBubbleSize val="0"/>
        </c:dLbls>
        <c:marker val="1"/>
        <c:smooth val="0"/>
        <c:axId val="22179200"/>
        <c:axId val="22180992"/>
      </c:lineChart>
      <c:catAx>
        <c:axId val="22179200"/>
        <c:scaling>
          <c:orientation val="minMax"/>
        </c:scaling>
        <c:delete val="0"/>
        <c:axPos val="b"/>
        <c:numFmt formatCode="General" sourceLinked="1"/>
        <c:majorTickMark val="none"/>
        <c:minorTickMark val="none"/>
        <c:tickLblPos val="nextTo"/>
        <c:txPr>
          <a:bodyPr/>
          <a:lstStyle/>
          <a:p>
            <a:pPr>
              <a:defRPr sz="1200" baseline="0"/>
            </a:pPr>
            <a:endParaRPr lang="en-US"/>
          </a:p>
        </c:txPr>
        <c:crossAx val="22180992"/>
        <c:crosses val="autoZero"/>
        <c:auto val="1"/>
        <c:lblAlgn val="ctr"/>
        <c:lblOffset val="100"/>
        <c:noMultiLvlLbl val="0"/>
      </c:catAx>
      <c:valAx>
        <c:axId val="22180992"/>
        <c:scaling>
          <c:orientation val="minMax"/>
          <c:max val="10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2179200"/>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ELA</a:t>
            </a:r>
            <a:r>
              <a:rPr lang="en-US" sz="1600" baseline="0" dirty="0" smtClean="0"/>
              <a:t> and Mathematics</a:t>
            </a:r>
            <a:endParaRPr lang="en-US" sz="1600" dirty="0"/>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3.1434180785646897E-3"/>
                  <c:y val="-3.6585365853658534E-2"/>
                </c:manualLayout>
              </c:layout>
              <c:showLegendKey val="0"/>
              <c:showVal val="1"/>
              <c:showCatName val="0"/>
              <c:showSerName val="0"/>
              <c:showPercent val="0"/>
              <c:showBubbleSize val="0"/>
            </c:dLbl>
            <c:dLbl>
              <c:idx val="1"/>
              <c:layout>
                <c:manualLayout>
                  <c:x val="0"/>
                  <c:y val="-4.878048780487805E-2"/>
                </c:manualLayout>
              </c:layout>
              <c:showLegendKey val="0"/>
              <c:showVal val="1"/>
              <c:showCatName val="0"/>
              <c:showSerName val="0"/>
              <c:showPercent val="0"/>
              <c:showBubbleSize val="0"/>
            </c:dLbl>
            <c:dLbl>
              <c:idx val="2"/>
              <c:layout>
                <c:manualLayout>
                  <c:x val="0"/>
                  <c:y val="-3.2520325203252036E-2"/>
                </c:manualLayout>
              </c:layout>
              <c:showLegendKey val="0"/>
              <c:showVal val="1"/>
              <c:showCatName val="0"/>
              <c:showSerName val="0"/>
              <c:showPercent val="0"/>
              <c:showBubbleSize val="0"/>
            </c:dLbl>
            <c:dLbl>
              <c:idx val="3"/>
              <c:layout>
                <c:manualLayout>
                  <c:x val="-3.1434180785646607E-3"/>
                  <c:y val="-3.6585365853658534E-2"/>
                </c:manualLayout>
              </c:layout>
              <c:showLegendKey val="0"/>
              <c:showVal val="1"/>
              <c:showCatName val="0"/>
              <c:showSerName val="0"/>
              <c:showPercent val="0"/>
              <c:showBubbleSize val="0"/>
            </c:dLbl>
            <c:dLbl>
              <c:idx val="4"/>
              <c:layout>
                <c:manualLayout>
                  <c:x val="-2.8290762707081949E-2"/>
                  <c:y val="-3.2520325203252036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35</c:v>
                </c:pt>
                <c:pt idx="1">
                  <c:v>37</c:v>
                </c:pt>
                <c:pt idx="2">
                  <c:v>44</c:v>
                </c:pt>
                <c:pt idx="3">
                  <c:v>47</c:v>
                </c:pt>
                <c:pt idx="4">
                  <c:v>52</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3.1434180785646897E-3"/>
                  <c:y val="3.2520325203252105E-2"/>
                </c:manualLayout>
              </c:layout>
              <c:showLegendKey val="0"/>
              <c:showVal val="1"/>
              <c:showCatName val="0"/>
              <c:showSerName val="0"/>
              <c:showPercent val="0"/>
              <c:showBubbleSize val="0"/>
            </c:dLbl>
            <c:dLbl>
              <c:idx val="1"/>
              <c:layout>
                <c:manualLayout>
                  <c:x val="0"/>
                  <c:y val="2.032520325203252E-2"/>
                </c:manualLayout>
              </c:layout>
              <c:showLegendKey val="0"/>
              <c:showVal val="1"/>
              <c:showCatName val="0"/>
              <c:showSerName val="0"/>
              <c:showPercent val="0"/>
              <c:showBubbleSize val="0"/>
            </c:dLbl>
            <c:dLbl>
              <c:idx val="2"/>
              <c:layout>
                <c:manualLayout>
                  <c:x val="0"/>
                  <c:y val="2.4390243902439025E-2"/>
                </c:manualLayout>
              </c:layout>
              <c:showLegendKey val="0"/>
              <c:showVal val="1"/>
              <c:showCatName val="0"/>
              <c:showSerName val="0"/>
              <c:showPercent val="0"/>
              <c:showBubbleSize val="0"/>
            </c:dLbl>
            <c:dLbl>
              <c:idx val="3"/>
              <c:layout>
                <c:manualLayout>
                  <c:x val="1.2573672314258643E-2"/>
                  <c:y val="3.2520325203252036E-2"/>
                </c:manualLayout>
              </c:layout>
              <c:showLegendKey val="0"/>
              <c:showVal val="1"/>
              <c:showCatName val="0"/>
              <c:showSerName val="0"/>
              <c:showPercent val="0"/>
              <c:showBubbleSize val="0"/>
            </c:dLbl>
            <c:dLbl>
              <c:idx val="4"/>
              <c:layout>
                <c:manualLayout>
                  <c:x val="-1.2573672314258643E-2"/>
                  <c:y val="3.2520325203252036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31</c:v>
                </c:pt>
                <c:pt idx="1">
                  <c:v>33</c:v>
                </c:pt>
                <c:pt idx="2">
                  <c:v>42</c:v>
                </c:pt>
                <c:pt idx="3">
                  <c:v>43</c:v>
                </c:pt>
                <c:pt idx="4">
                  <c:v>50</c:v>
                </c:pt>
              </c:numCache>
            </c:numRef>
          </c:val>
          <c:smooth val="0"/>
        </c:ser>
        <c:dLbls>
          <c:showLegendKey val="0"/>
          <c:showVal val="1"/>
          <c:showCatName val="0"/>
          <c:showSerName val="0"/>
          <c:showPercent val="0"/>
          <c:showBubbleSize val="0"/>
        </c:dLbls>
        <c:marker val="1"/>
        <c:smooth val="0"/>
        <c:axId val="21928576"/>
        <c:axId val="21950848"/>
      </c:lineChart>
      <c:catAx>
        <c:axId val="21928576"/>
        <c:scaling>
          <c:orientation val="minMax"/>
        </c:scaling>
        <c:delete val="0"/>
        <c:axPos val="b"/>
        <c:numFmt formatCode="General" sourceLinked="1"/>
        <c:majorTickMark val="none"/>
        <c:minorTickMark val="none"/>
        <c:tickLblPos val="nextTo"/>
        <c:txPr>
          <a:bodyPr/>
          <a:lstStyle/>
          <a:p>
            <a:pPr>
              <a:defRPr sz="1200" baseline="0"/>
            </a:pPr>
            <a:endParaRPr lang="en-US"/>
          </a:p>
        </c:txPr>
        <c:crossAx val="21950848"/>
        <c:crosses val="autoZero"/>
        <c:auto val="1"/>
        <c:lblAlgn val="ctr"/>
        <c:lblOffset val="100"/>
        <c:noMultiLvlLbl val="0"/>
      </c:catAx>
      <c:valAx>
        <c:axId val="21950848"/>
        <c:scaling>
          <c:orientation val="minMax"/>
          <c:max val="10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1928576"/>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ELA</a:t>
            </a:r>
            <a:endParaRPr lang="en-US" sz="1600" dirty="0"/>
          </a:p>
        </c:rich>
      </c:tx>
      <c:layout/>
      <c:overlay val="0"/>
    </c:title>
    <c:autoTitleDeleted val="0"/>
    <c:plotArea>
      <c:layout/>
      <c:barChart>
        <c:barDir val="bar"/>
        <c:grouping val="clustered"/>
        <c:varyColors val="0"/>
        <c:ser>
          <c:idx val="0"/>
          <c:order val="0"/>
          <c:tx>
            <c:strRef>
              <c:f>Sheet1!$B$1</c:f>
              <c:strCache>
                <c:ptCount val="1"/>
                <c:pt idx="0">
                  <c:v>State</c:v>
                </c:pt>
              </c:strCache>
            </c:strRef>
          </c:tx>
          <c:spPr>
            <a:solidFill>
              <a:srgbClr val="0000CC"/>
            </a:solidFill>
          </c:spPr>
          <c:invertIfNegative val="0"/>
          <c:cat>
            <c:numRef>
              <c:f>Sheet1!$A$2:$A$6</c:f>
              <c:numCache>
                <c:formatCode>General</c:formatCode>
                <c:ptCount val="5"/>
                <c:pt idx="0">
                  <c:v>2007</c:v>
                </c:pt>
                <c:pt idx="1">
                  <c:v>2008</c:v>
                </c:pt>
                <c:pt idx="2">
                  <c:v>2009</c:v>
                </c:pt>
                <c:pt idx="3">
                  <c:v>2010</c:v>
                </c:pt>
                <c:pt idx="4">
                  <c:v>2011</c:v>
                </c:pt>
              </c:numCache>
            </c:numRef>
          </c:cat>
          <c:val>
            <c:numRef>
              <c:f>Sheet1!$B$2:$B$6</c:f>
              <c:numCache>
                <c:formatCode>General</c:formatCode>
                <c:ptCount val="5"/>
                <c:pt idx="0">
                  <c:v>52</c:v>
                </c:pt>
                <c:pt idx="1">
                  <c:v>57</c:v>
                </c:pt>
                <c:pt idx="2">
                  <c:v>63</c:v>
                </c:pt>
                <c:pt idx="3">
                  <c:v>60</c:v>
                </c:pt>
                <c:pt idx="4">
                  <c:v>66</c:v>
                </c:pt>
              </c:numCache>
            </c:numRef>
          </c:val>
        </c:ser>
        <c:ser>
          <c:idx val="1"/>
          <c:order val="1"/>
          <c:tx>
            <c:strRef>
              <c:f>Sheet1!$C$1</c:f>
              <c:strCache>
                <c:ptCount val="1"/>
                <c:pt idx="0">
                  <c:v>Region</c:v>
                </c:pt>
              </c:strCache>
            </c:strRef>
          </c:tx>
          <c:spPr>
            <a:solidFill>
              <a:srgbClr val="417B3D"/>
            </a:solidFill>
          </c:spPr>
          <c:invertIfNegative val="0"/>
          <c:cat>
            <c:numRef>
              <c:f>Sheet1!$A$2:$A$6</c:f>
              <c:numCache>
                <c:formatCode>General</c:formatCode>
                <c:ptCount val="5"/>
                <c:pt idx="0">
                  <c:v>2007</c:v>
                </c:pt>
                <c:pt idx="1">
                  <c:v>2008</c:v>
                </c:pt>
                <c:pt idx="2">
                  <c:v>2009</c:v>
                </c:pt>
                <c:pt idx="3">
                  <c:v>2010</c:v>
                </c:pt>
                <c:pt idx="4">
                  <c:v>2011</c:v>
                </c:pt>
              </c:numCache>
            </c:numRef>
          </c:cat>
          <c:val>
            <c:numRef>
              <c:f>Sheet1!$C$2:$C$6</c:f>
              <c:numCache>
                <c:formatCode>General</c:formatCode>
                <c:ptCount val="5"/>
                <c:pt idx="0">
                  <c:v>47</c:v>
                </c:pt>
                <c:pt idx="1">
                  <c:v>54</c:v>
                </c:pt>
                <c:pt idx="2">
                  <c:v>61</c:v>
                </c:pt>
                <c:pt idx="3">
                  <c:v>58</c:v>
                </c:pt>
                <c:pt idx="4">
                  <c:v>65</c:v>
                </c:pt>
              </c:numCache>
            </c:numRef>
          </c:val>
        </c:ser>
        <c:dLbls>
          <c:showLegendKey val="0"/>
          <c:showVal val="0"/>
          <c:showCatName val="0"/>
          <c:showSerName val="0"/>
          <c:showPercent val="0"/>
          <c:showBubbleSize val="0"/>
        </c:dLbls>
        <c:gapWidth val="150"/>
        <c:axId val="20201856"/>
        <c:axId val="20203392"/>
      </c:barChart>
      <c:catAx>
        <c:axId val="20201856"/>
        <c:scaling>
          <c:orientation val="minMax"/>
        </c:scaling>
        <c:delete val="0"/>
        <c:axPos val="l"/>
        <c:numFmt formatCode="General" sourceLinked="1"/>
        <c:majorTickMark val="none"/>
        <c:minorTickMark val="none"/>
        <c:tickLblPos val="nextTo"/>
        <c:txPr>
          <a:bodyPr/>
          <a:lstStyle/>
          <a:p>
            <a:pPr>
              <a:defRPr sz="1200" baseline="0"/>
            </a:pPr>
            <a:endParaRPr lang="en-US"/>
          </a:p>
        </c:txPr>
        <c:crossAx val="20203392"/>
        <c:crosses val="autoZero"/>
        <c:auto val="1"/>
        <c:lblAlgn val="ctr"/>
        <c:lblOffset val="100"/>
        <c:noMultiLvlLbl val="0"/>
      </c:catAx>
      <c:valAx>
        <c:axId val="20203392"/>
        <c:scaling>
          <c:orientation val="minMax"/>
          <c:max val="100"/>
        </c:scaling>
        <c:delete val="0"/>
        <c:axPos val="b"/>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0201856"/>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Mathematics</a:t>
            </a:r>
            <a:endParaRPr lang="en-US" sz="1600" dirty="0"/>
          </a:p>
        </c:rich>
      </c:tx>
      <c:layout/>
      <c:overlay val="0"/>
    </c:title>
    <c:autoTitleDeleted val="0"/>
    <c:plotArea>
      <c:layout/>
      <c:barChart>
        <c:barDir val="bar"/>
        <c:grouping val="clustered"/>
        <c:varyColors val="0"/>
        <c:ser>
          <c:idx val="0"/>
          <c:order val="0"/>
          <c:tx>
            <c:strRef>
              <c:f>Sheet1!$B$1</c:f>
              <c:strCache>
                <c:ptCount val="1"/>
                <c:pt idx="0">
                  <c:v>State</c:v>
                </c:pt>
              </c:strCache>
            </c:strRef>
          </c:tx>
          <c:spPr>
            <a:solidFill>
              <a:srgbClr val="0000CC"/>
            </a:solidFill>
          </c:spPr>
          <c:invertIfNegative val="0"/>
          <c:cat>
            <c:numRef>
              <c:f>Sheet1!$A$2:$A$6</c:f>
              <c:numCache>
                <c:formatCode>General</c:formatCode>
                <c:ptCount val="5"/>
                <c:pt idx="0">
                  <c:v>2007</c:v>
                </c:pt>
                <c:pt idx="1">
                  <c:v>2008</c:v>
                </c:pt>
                <c:pt idx="2">
                  <c:v>2009</c:v>
                </c:pt>
                <c:pt idx="3">
                  <c:v>2010</c:v>
                </c:pt>
                <c:pt idx="4">
                  <c:v>2011</c:v>
                </c:pt>
              </c:numCache>
            </c:numRef>
          </c:cat>
          <c:val>
            <c:numRef>
              <c:f>Sheet1!$B$2:$B$6</c:f>
              <c:numCache>
                <c:formatCode>General</c:formatCode>
                <c:ptCount val="5"/>
                <c:pt idx="0">
                  <c:v>54</c:v>
                </c:pt>
                <c:pt idx="1">
                  <c:v>56</c:v>
                </c:pt>
                <c:pt idx="2">
                  <c:v>62</c:v>
                </c:pt>
                <c:pt idx="3">
                  <c:v>66</c:v>
                </c:pt>
                <c:pt idx="4">
                  <c:v>69</c:v>
                </c:pt>
              </c:numCache>
            </c:numRef>
          </c:val>
        </c:ser>
        <c:ser>
          <c:idx val="1"/>
          <c:order val="1"/>
          <c:tx>
            <c:strRef>
              <c:f>Sheet1!$C$1</c:f>
              <c:strCache>
                <c:ptCount val="1"/>
                <c:pt idx="0">
                  <c:v>Region</c:v>
                </c:pt>
              </c:strCache>
            </c:strRef>
          </c:tx>
          <c:spPr>
            <a:solidFill>
              <a:srgbClr val="417B3D"/>
            </a:solidFill>
          </c:spPr>
          <c:invertIfNegative val="0"/>
          <c:cat>
            <c:numRef>
              <c:f>Sheet1!$A$2:$A$6</c:f>
              <c:numCache>
                <c:formatCode>General</c:formatCode>
                <c:ptCount val="5"/>
                <c:pt idx="0">
                  <c:v>2007</c:v>
                </c:pt>
                <c:pt idx="1">
                  <c:v>2008</c:v>
                </c:pt>
                <c:pt idx="2">
                  <c:v>2009</c:v>
                </c:pt>
                <c:pt idx="3">
                  <c:v>2010</c:v>
                </c:pt>
                <c:pt idx="4">
                  <c:v>2011</c:v>
                </c:pt>
              </c:numCache>
            </c:numRef>
          </c:cat>
          <c:val>
            <c:numRef>
              <c:f>Sheet1!$C$2:$C$6</c:f>
              <c:numCache>
                <c:formatCode>General</c:formatCode>
                <c:ptCount val="5"/>
                <c:pt idx="0">
                  <c:v>55</c:v>
                </c:pt>
                <c:pt idx="1">
                  <c:v>55</c:v>
                </c:pt>
                <c:pt idx="2">
                  <c:v>61</c:v>
                </c:pt>
                <c:pt idx="3">
                  <c:v>66</c:v>
                </c:pt>
                <c:pt idx="4">
                  <c:v>68</c:v>
                </c:pt>
              </c:numCache>
            </c:numRef>
          </c:val>
        </c:ser>
        <c:dLbls>
          <c:showLegendKey val="0"/>
          <c:showVal val="0"/>
          <c:showCatName val="0"/>
          <c:showSerName val="0"/>
          <c:showPercent val="0"/>
          <c:showBubbleSize val="0"/>
        </c:dLbls>
        <c:gapWidth val="150"/>
        <c:axId val="22110592"/>
        <c:axId val="22112512"/>
      </c:barChart>
      <c:catAx>
        <c:axId val="22110592"/>
        <c:scaling>
          <c:orientation val="minMax"/>
        </c:scaling>
        <c:delete val="0"/>
        <c:axPos val="l"/>
        <c:numFmt formatCode="General" sourceLinked="1"/>
        <c:majorTickMark val="none"/>
        <c:minorTickMark val="none"/>
        <c:tickLblPos val="nextTo"/>
        <c:txPr>
          <a:bodyPr/>
          <a:lstStyle/>
          <a:p>
            <a:pPr>
              <a:defRPr sz="1200" baseline="0"/>
            </a:pPr>
            <a:endParaRPr lang="en-US"/>
          </a:p>
        </c:txPr>
        <c:crossAx val="22112512"/>
        <c:crosses val="autoZero"/>
        <c:auto val="1"/>
        <c:lblAlgn val="ctr"/>
        <c:lblOffset val="100"/>
        <c:noMultiLvlLbl val="0"/>
      </c:catAx>
      <c:valAx>
        <c:axId val="22112512"/>
        <c:scaling>
          <c:orientation val="minMax"/>
          <c:max val="100"/>
        </c:scaling>
        <c:delete val="0"/>
        <c:axPos val="b"/>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2110592"/>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All</a:t>
            </a:r>
            <a:r>
              <a:rPr lang="en-US" sz="1600" baseline="0" dirty="0" smtClean="0"/>
              <a:t> Students</a:t>
            </a:r>
            <a:endParaRPr lang="en-US" sz="1600" dirty="0"/>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2.2222222222222223E-2"/>
                  <c:y val="-7.183908045977011E-2"/>
                </c:manualLayout>
              </c:layout>
              <c:showLegendKey val="0"/>
              <c:showVal val="1"/>
              <c:showCatName val="0"/>
              <c:showSerName val="0"/>
              <c:showPercent val="0"/>
              <c:showBubbleSize val="0"/>
            </c:dLbl>
            <c:dLbl>
              <c:idx val="1"/>
              <c:layout>
                <c:manualLayout>
                  <c:x val="0"/>
                  <c:y val="-6.2260536398467431E-2"/>
                </c:manualLayout>
              </c:layout>
              <c:showLegendKey val="0"/>
              <c:showVal val="1"/>
              <c:showCatName val="0"/>
              <c:showSerName val="0"/>
              <c:showPercent val="0"/>
              <c:showBubbleSize val="0"/>
            </c:dLbl>
            <c:dLbl>
              <c:idx val="2"/>
              <c:layout>
                <c:manualLayout>
                  <c:x val="-1.1111111111111044E-2"/>
                  <c:y val="-5.2681992337164751E-2"/>
                </c:manualLayout>
              </c:layout>
              <c:showLegendKey val="0"/>
              <c:showVal val="1"/>
              <c:showCatName val="0"/>
              <c:showSerName val="0"/>
              <c:showPercent val="0"/>
              <c:showBubbleSize val="0"/>
            </c:dLbl>
            <c:dLbl>
              <c:idx val="3"/>
              <c:layout>
                <c:manualLayout>
                  <c:x val="-7.4074074074074077E-3"/>
                  <c:y val="-3.8314176245210725E-2"/>
                </c:manualLayout>
              </c:layout>
              <c:showLegendKey val="0"/>
              <c:showVal val="1"/>
              <c:showCatName val="0"/>
              <c:showSerName val="0"/>
              <c:showPercent val="0"/>
              <c:showBubbleSize val="0"/>
            </c:dLbl>
            <c:dLbl>
              <c:idx val="4"/>
              <c:layout>
                <c:manualLayout>
                  <c:x val="-4.8148148148148148E-2"/>
                  <c:y val="-5.7471264367816091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Sheet1!$B$2:$B$6</c:f>
              <c:numCache>
                <c:formatCode>General</c:formatCode>
                <c:ptCount val="5"/>
                <c:pt idx="0">
                  <c:v>21</c:v>
                </c:pt>
                <c:pt idx="1">
                  <c:v>22.1</c:v>
                </c:pt>
                <c:pt idx="2">
                  <c:v>23.1</c:v>
                </c:pt>
                <c:pt idx="3">
                  <c:v>24.6</c:v>
                </c:pt>
                <c:pt idx="4">
                  <c:v>26.3</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0"/>
                  <c:y val="5.2681992337164751E-2"/>
                </c:manualLayout>
              </c:layout>
              <c:showLegendKey val="0"/>
              <c:showVal val="1"/>
              <c:showCatName val="0"/>
              <c:showSerName val="0"/>
              <c:showPercent val="0"/>
              <c:showBubbleSize val="0"/>
            </c:dLbl>
            <c:dLbl>
              <c:idx val="1"/>
              <c:layout>
                <c:manualLayout>
                  <c:x val="2.2222222222222223E-2"/>
                  <c:y val="3.3524904214559385E-2"/>
                </c:manualLayout>
              </c:layout>
              <c:showLegendKey val="0"/>
              <c:showVal val="1"/>
              <c:showCatName val="0"/>
              <c:showSerName val="0"/>
              <c:showPercent val="0"/>
              <c:showBubbleSize val="0"/>
            </c:dLbl>
            <c:dLbl>
              <c:idx val="2"/>
              <c:layout>
                <c:manualLayout>
                  <c:x val="7.4074074074074753E-3"/>
                  <c:y val="2.3946360153256706E-2"/>
                </c:manualLayout>
              </c:layout>
              <c:showLegendKey val="0"/>
              <c:showVal val="1"/>
              <c:showCatName val="0"/>
              <c:showSerName val="0"/>
              <c:showPercent val="0"/>
              <c:showBubbleSize val="0"/>
            </c:dLbl>
            <c:dLbl>
              <c:idx val="3"/>
              <c:layout>
                <c:manualLayout>
                  <c:x val="-7.4074074074074077E-3"/>
                  <c:y val="4.7892720306513412E-2"/>
                </c:manualLayout>
              </c:layout>
              <c:showLegendKey val="0"/>
              <c:showVal val="1"/>
              <c:showCatName val="0"/>
              <c:showSerName val="0"/>
              <c:showPercent val="0"/>
              <c:showBubbleSize val="0"/>
            </c:dLbl>
            <c:dLbl>
              <c:idx val="4"/>
              <c:layout>
                <c:manualLayout>
                  <c:x val="-2.5925925925925925E-2"/>
                  <c:y val="4.7892720306513412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numRef>
              <c:f>Sheet1!$A$2:$A$6</c:f>
              <c:numCache>
                <c:formatCode>General</c:formatCode>
                <c:ptCount val="5"/>
                <c:pt idx="0">
                  <c:v>2006</c:v>
                </c:pt>
                <c:pt idx="1">
                  <c:v>2007</c:v>
                </c:pt>
                <c:pt idx="2">
                  <c:v>2008</c:v>
                </c:pt>
                <c:pt idx="3">
                  <c:v>2009</c:v>
                </c:pt>
                <c:pt idx="4">
                  <c:v>2010</c:v>
                </c:pt>
              </c:numCache>
            </c:numRef>
          </c:cat>
          <c:val>
            <c:numRef>
              <c:f>Sheet1!$C$2:$C$6</c:f>
              <c:numCache>
                <c:formatCode>General</c:formatCode>
                <c:ptCount val="5"/>
                <c:pt idx="0">
                  <c:v>17.100000000000001</c:v>
                </c:pt>
                <c:pt idx="1">
                  <c:v>17.600000000000001</c:v>
                </c:pt>
                <c:pt idx="2">
                  <c:v>18.399999999999999</c:v>
                </c:pt>
                <c:pt idx="3">
                  <c:v>19.5</c:v>
                </c:pt>
                <c:pt idx="4">
                  <c:v>21.1</c:v>
                </c:pt>
              </c:numCache>
            </c:numRef>
          </c:val>
          <c:smooth val="0"/>
        </c:ser>
        <c:dLbls>
          <c:showLegendKey val="0"/>
          <c:showVal val="0"/>
          <c:showCatName val="0"/>
          <c:showSerName val="0"/>
          <c:showPercent val="0"/>
          <c:showBubbleSize val="0"/>
        </c:dLbls>
        <c:marker val="1"/>
        <c:smooth val="0"/>
        <c:axId val="22360448"/>
        <c:axId val="22363520"/>
      </c:lineChart>
      <c:catAx>
        <c:axId val="22360448"/>
        <c:scaling>
          <c:orientation val="minMax"/>
        </c:scaling>
        <c:delete val="0"/>
        <c:axPos val="b"/>
        <c:numFmt formatCode="General" sourceLinked="1"/>
        <c:majorTickMark val="none"/>
        <c:minorTickMark val="none"/>
        <c:tickLblPos val="nextTo"/>
        <c:txPr>
          <a:bodyPr/>
          <a:lstStyle/>
          <a:p>
            <a:pPr>
              <a:defRPr sz="1200" baseline="0"/>
            </a:pPr>
            <a:endParaRPr lang="en-US"/>
          </a:p>
        </c:txPr>
        <c:crossAx val="22363520"/>
        <c:crosses val="autoZero"/>
        <c:auto val="1"/>
        <c:lblAlgn val="ctr"/>
        <c:lblOffset val="100"/>
        <c:noMultiLvlLbl val="0"/>
      </c:catAx>
      <c:valAx>
        <c:axId val="22363520"/>
        <c:scaling>
          <c:orientation val="minMax"/>
          <c:max val="6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2360448"/>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2009-2010</a:t>
            </a:r>
          </a:p>
        </c:rich>
      </c:tx>
      <c:layout/>
      <c:overlay val="0"/>
    </c:title>
    <c:autoTitleDeleted val="0"/>
    <c:plotArea>
      <c:layout/>
      <c:lineChart>
        <c:grouping val="standard"/>
        <c:varyColors val="0"/>
        <c:ser>
          <c:idx val="0"/>
          <c:order val="0"/>
          <c:tx>
            <c:strRef>
              <c:f>Sheet1!$B$1</c:f>
              <c:strCache>
                <c:ptCount val="1"/>
                <c:pt idx="0">
                  <c:v>State</c:v>
                </c:pt>
              </c:strCache>
            </c:strRef>
          </c:tx>
          <c:spPr>
            <a:ln>
              <a:solidFill>
                <a:srgbClr val="0000CC"/>
              </a:solidFill>
            </a:ln>
          </c:spPr>
          <c:marker>
            <c:symbol val="none"/>
          </c:marker>
          <c:dLbls>
            <c:dLbl>
              <c:idx val="0"/>
              <c:layout>
                <c:manualLayout>
                  <c:x val="-6.6666666666666666E-2"/>
                  <c:y val="-5.7077625570776253E-2"/>
                </c:manualLayout>
              </c:layout>
              <c:showLegendKey val="0"/>
              <c:showVal val="1"/>
              <c:showCatName val="0"/>
              <c:showSerName val="0"/>
              <c:showPercent val="0"/>
              <c:showBubbleSize val="0"/>
            </c:dLbl>
            <c:dLbl>
              <c:idx val="1"/>
              <c:layout>
                <c:manualLayout>
                  <c:x val="-4.0740740740740744E-2"/>
                  <c:y val="-6.183409436834094E-2"/>
                </c:manualLayout>
              </c:layout>
              <c:showLegendKey val="0"/>
              <c:showVal val="1"/>
              <c:showCatName val="0"/>
              <c:showSerName val="0"/>
              <c:showPercent val="0"/>
              <c:showBubbleSize val="0"/>
            </c:dLbl>
            <c:dLbl>
              <c:idx val="2"/>
              <c:layout>
                <c:manualLayout>
                  <c:x val="-3.3333333333333263E-2"/>
                  <c:y val="-5.7077625570776253E-2"/>
                </c:manualLayout>
              </c:layout>
              <c:showLegendKey val="0"/>
              <c:showVal val="1"/>
              <c:showCatName val="0"/>
              <c:showSerName val="0"/>
              <c:showPercent val="0"/>
              <c:showBubbleSize val="0"/>
            </c:dLbl>
            <c:dLbl>
              <c:idx val="3"/>
              <c:layout>
                <c:manualLayout>
                  <c:x val="-5.185185185185185E-2"/>
                  <c:y val="-7.1347031963470323E-2"/>
                </c:manualLayout>
              </c:layout>
              <c:showLegendKey val="0"/>
              <c:showVal val="1"/>
              <c:showCatName val="0"/>
              <c:showSerName val="0"/>
              <c:showPercent val="0"/>
              <c:showBubbleSize val="0"/>
            </c:dLbl>
            <c:dLbl>
              <c:idx val="4"/>
              <c:layout>
                <c:manualLayout>
                  <c:x val="-2.5925925925925925E-2"/>
                  <c:y val="-8.0859969558599698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All</c:v>
                </c:pt>
                <c:pt idx="1">
                  <c:v>AA</c:v>
                </c:pt>
                <c:pt idx="2">
                  <c:v>Hisp</c:v>
                </c:pt>
                <c:pt idx="3">
                  <c:v>White</c:v>
                </c:pt>
                <c:pt idx="4">
                  <c:v>LSES</c:v>
                </c:pt>
              </c:strCache>
            </c:strRef>
          </c:cat>
          <c:val>
            <c:numRef>
              <c:f>Sheet1!$B$2:$B$6</c:f>
              <c:numCache>
                <c:formatCode>General</c:formatCode>
                <c:ptCount val="5"/>
                <c:pt idx="0">
                  <c:v>26.3</c:v>
                </c:pt>
                <c:pt idx="1">
                  <c:v>19.5</c:v>
                </c:pt>
                <c:pt idx="2">
                  <c:v>23</c:v>
                </c:pt>
                <c:pt idx="3">
                  <c:v>30.9</c:v>
                </c:pt>
                <c:pt idx="4">
                  <c:v>20.399999999999999</c:v>
                </c:pt>
              </c:numCache>
            </c:numRef>
          </c:val>
          <c:smooth val="0"/>
        </c:ser>
        <c:ser>
          <c:idx val="1"/>
          <c:order val="1"/>
          <c:tx>
            <c:strRef>
              <c:f>Sheet1!$C$1</c:f>
              <c:strCache>
                <c:ptCount val="1"/>
                <c:pt idx="0">
                  <c:v>Region</c:v>
                </c:pt>
              </c:strCache>
            </c:strRef>
          </c:tx>
          <c:spPr>
            <a:ln>
              <a:solidFill>
                <a:srgbClr val="417B3D"/>
              </a:solidFill>
            </a:ln>
          </c:spPr>
          <c:marker>
            <c:symbol val="none"/>
          </c:marker>
          <c:dLbls>
            <c:dLbl>
              <c:idx val="0"/>
              <c:layout>
                <c:manualLayout>
                  <c:x val="-4.4444444444444446E-2"/>
                  <c:y val="6.183409436834094E-2"/>
                </c:manualLayout>
              </c:layout>
              <c:showLegendKey val="0"/>
              <c:showVal val="1"/>
              <c:showCatName val="0"/>
              <c:showSerName val="0"/>
              <c:showPercent val="0"/>
              <c:showBubbleSize val="0"/>
            </c:dLbl>
            <c:dLbl>
              <c:idx val="1"/>
              <c:layout>
                <c:manualLayout>
                  <c:x val="-4.0740740740740744E-2"/>
                  <c:y val="6.6590563165905628E-2"/>
                </c:manualLayout>
              </c:layout>
              <c:showLegendKey val="0"/>
              <c:showVal val="1"/>
              <c:showCatName val="0"/>
              <c:showSerName val="0"/>
              <c:showPercent val="0"/>
              <c:showBubbleSize val="0"/>
            </c:dLbl>
            <c:dLbl>
              <c:idx val="2"/>
              <c:layout>
                <c:manualLayout>
                  <c:x val="-3.3333333333333263E-2"/>
                  <c:y val="5.7077625570776253E-2"/>
                </c:manualLayout>
              </c:layout>
              <c:showLegendKey val="0"/>
              <c:showVal val="1"/>
              <c:showCatName val="0"/>
              <c:showSerName val="0"/>
              <c:showPercent val="0"/>
              <c:showBubbleSize val="0"/>
            </c:dLbl>
            <c:dLbl>
              <c:idx val="3"/>
              <c:layout>
                <c:manualLayout>
                  <c:x val="-5.185185185185185E-2"/>
                  <c:y val="6.183409436834094E-2"/>
                </c:manualLayout>
              </c:layout>
              <c:showLegendKey val="0"/>
              <c:showVal val="1"/>
              <c:showCatName val="0"/>
              <c:showSerName val="0"/>
              <c:showPercent val="0"/>
              <c:showBubbleSize val="0"/>
            </c:dLbl>
            <c:dLbl>
              <c:idx val="4"/>
              <c:layout>
                <c:manualLayout>
                  <c:x val="-4.8148148148148148E-2"/>
                  <c:y val="6.1834094368340857E-2"/>
                </c:manualLayout>
              </c:layout>
              <c:showLegendKey val="0"/>
              <c:showVal val="1"/>
              <c:showCatName val="0"/>
              <c:showSerName val="0"/>
              <c:showPercent val="0"/>
              <c:showBubbleSize val="0"/>
            </c:dLbl>
            <c:txPr>
              <a:bodyPr/>
              <a:lstStyle/>
              <a:p>
                <a:pPr>
                  <a:defRPr sz="1100"/>
                </a:pPr>
                <a:endParaRPr lang="en-US"/>
              </a:p>
            </c:txPr>
            <c:showLegendKey val="0"/>
            <c:showVal val="1"/>
            <c:showCatName val="0"/>
            <c:showSerName val="0"/>
            <c:showPercent val="0"/>
            <c:showBubbleSize val="0"/>
            <c:showLeaderLines val="0"/>
          </c:dLbls>
          <c:cat>
            <c:strRef>
              <c:f>Sheet1!$A$2:$A$6</c:f>
              <c:strCache>
                <c:ptCount val="5"/>
                <c:pt idx="0">
                  <c:v>All</c:v>
                </c:pt>
                <c:pt idx="1">
                  <c:v>AA</c:v>
                </c:pt>
                <c:pt idx="2">
                  <c:v>Hisp</c:v>
                </c:pt>
                <c:pt idx="3">
                  <c:v>White</c:v>
                </c:pt>
                <c:pt idx="4">
                  <c:v>LSES</c:v>
                </c:pt>
              </c:strCache>
            </c:strRef>
          </c:cat>
          <c:val>
            <c:numRef>
              <c:f>Sheet1!$C$2:$C$6</c:f>
              <c:numCache>
                <c:formatCode>General</c:formatCode>
                <c:ptCount val="5"/>
                <c:pt idx="0">
                  <c:v>21.1</c:v>
                </c:pt>
                <c:pt idx="1">
                  <c:v>15.2</c:v>
                </c:pt>
                <c:pt idx="2">
                  <c:v>17.100000000000001</c:v>
                </c:pt>
                <c:pt idx="3">
                  <c:v>24.1</c:v>
                </c:pt>
                <c:pt idx="4">
                  <c:v>14.9</c:v>
                </c:pt>
              </c:numCache>
            </c:numRef>
          </c:val>
          <c:smooth val="0"/>
        </c:ser>
        <c:dLbls>
          <c:showLegendKey val="0"/>
          <c:showVal val="0"/>
          <c:showCatName val="0"/>
          <c:showSerName val="0"/>
          <c:showPercent val="0"/>
          <c:showBubbleSize val="0"/>
        </c:dLbls>
        <c:marker val="1"/>
        <c:smooth val="0"/>
        <c:axId val="23261568"/>
        <c:axId val="23263104"/>
      </c:lineChart>
      <c:catAx>
        <c:axId val="23261568"/>
        <c:scaling>
          <c:orientation val="minMax"/>
        </c:scaling>
        <c:delete val="0"/>
        <c:axPos val="b"/>
        <c:numFmt formatCode="General" sourceLinked="1"/>
        <c:majorTickMark val="none"/>
        <c:minorTickMark val="none"/>
        <c:tickLblPos val="nextTo"/>
        <c:txPr>
          <a:bodyPr/>
          <a:lstStyle/>
          <a:p>
            <a:pPr>
              <a:defRPr sz="1200" baseline="0"/>
            </a:pPr>
            <a:endParaRPr lang="en-US"/>
          </a:p>
        </c:txPr>
        <c:crossAx val="23263104"/>
        <c:crosses val="autoZero"/>
        <c:auto val="1"/>
        <c:lblAlgn val="ctr"/>
        <c:lblOffset val="100"/>
        <c:noMultiLvlLbl val="0"/>
      </c:catAx>
      <c:valAx>
        <c:axId val="23263104"/>
        <c:scaling>
          <c:orientation val="minMax"/>
          <c:max val="60"/>
        </c:scaling>
        <c:delete val="0"/>
        <c:axPos val="l"/>
        <c:majorGridlines/>
        <c:numFmt formatCode="General" sourceLinked="1"/>
        <c:majorTickMark val="none"/>
        <c:minorTickMark val="none"/>
        <c:tickLblPos val="nextTo"/>
        <c:spPr>
          <a:ln w="9525">
            <a:noFill/>
          </a:ln>
        </c:spPr>
        <c:txPr>
          <a:bodyPr/>
          <a:lstStyle/>
          <a:p>
            <a:pPr>
              <a:defRPr sz="1000" baseline="0">
                <a:latin typeface="Calibri" pitchFamily="34" charset="0"/>
              </a:defRPr>
            </a:pPr>
            <a:endParaRPr lang="en-US"/>
          </a:p>
        </c:txPr>
        <c:crossAx val="23261568"/>
        <c:crosses val="autoZero"/>
        <c:crossBetween val="between"/>
        <c:majorUnit val="5"/>
      </c:valAx>
    </c:plotArea>
    <c:legend>
      <c:legendPos val="b"/>
      <c:layout/>
      <c:overlay val="0"/>
      <c:txPr>
        <a:bodyPr/>
        <a:lstStyle/>
        <a:p>
          <a:pPr>
            <a:defRPr sz="1200" baseline="0"/>
          </a:pPr>
          <a:endParaRPr lang="en-US"/>
        </a:p>
      </c:txPr>
    </c:legend>
    <c:plotVisOnly val="1"/>
    <c:dispBlanksAs val="gap"/>
    <c:showDLblsOverMax val="0"/>
  </c:chart>
  <c:spPr>
    <a:ln>
      <a:solidFill>
        <a:schemeClr val="tx1"/>
      </a:solidFill>
    </a:ln>
  </c:spPr>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0.16204</cdr:x>
      <cdr:y>0.47222</cdr:y>
    </cdr:from>
    <cdr:to>
      <cdr:x>0.97222</cdr:x>
      <cdr:y>0.47222</cdr:y>
    </cdr:to>
    <cdr:cxnSp macro="">
      <cdr:nvCxnSpPr>
        <cdr:cNvPr id="3" name="Straight Connector 2"/>
        <cdr:cNvCxnSpPr/>
      </cdr:nvCxnSpPr>
      <cdr:spPr>
        <a:xfrm xmlns:a="http://schemas.openxmlformats.org/drawingml/2006/main">
          <a:off x="533400" y="1295400"/>
          <a:ext cx="2667000" cy="0"/>
        </a:xfrm>
        <a:prstGeom xmlns:a="http://schemas.openxmlformats.org/drawingml/2006/main" prst="line">
          <a:avLst/>
        </a:prstGeom>
        <a:ln xmlns:a="http://schemas.openxmlformats.org/drawingml/2006/main" w="19050">
          <a:solidFill>
            <a:srgbClr val="7030A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0.64815</cdr:x>
      <cdr:y>0.38889</cdr:y>
    </cdr:from>
    <cdr:to>
      <cdr:x>0.92593</cdr:x>
      <cdr:y>0.47222</cdr:y>
    </cdr:to>
    <cdr:sp macro="" textlink="">
      <cdr:nvSpPr>
        <cdr:cNvPr id="4" name="TextBox 3"/>
        <cdr:cNvSpPr txBox="1"/>
      </cdr:nvSpPr>
      <cdr:spPr>
        <a:xfrm xmlns:a="http://schemas.openxmlformats.org/drawingml/2006/main">
          <a:off x="2133600" y="1066800"/>
          <a:ext cx="9144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smtClean="0"/>
            <a:t>National Average</a:t>
          </a:r>
          <a:endParaRPr lang="en-US" sz="800" dirty="0"/>
        </a:p>
      </cdr:txBody>
    </cdr:sp>
  </cdr:relSizeAnchor>
</c:userShapes>
</file>

<file path=ppt/drawings/drawing2.xml><?xml version="1.0" encoding="utf-8"?>
<c:userShapes xmlns:c="http://schemas.openxmlformats.org/drawingml/2006/chart">
  <cdr:relSizeAnchor xmlns:cdr="http://schemas.openxmlformats.org/drawingml/2006/chartDrawing">
    <cdr:from>
      <cdr:x>0.09259</cdr:x>
      <cdr:y>0.41667</cdr:y>
    </cdr:from>
    <cdr:to>
      <cdr:x>0.90278</cdr:x>
      <cdr:y>0.41667</cdr:y>
    </cdr:to>
    <cdr:cxnSp macro="">
      <cdr:nvCxnSpPr>
        <cdr:cNvPr id="7" name="Straight Connector 6"/>
        <cdr:cNvCxnSpPr/>
      </cdr:nvCxnSpPr>
      <cdr:spPr>
        <a:xfrm xmlns:a="http://schemas.openxmlformats.org/drawingml/2006/main">
          <a:off x="304800" y="1143000"/>
          <a:ext cx="2667000" cy="0"/>
        </a:xfrm>
        <a:prstGeom xmlns:a="http://schemas.openxmlformats.org/drawingml/2006/main" prst="line">
          <a:avLst/>
        </a:prstGeom>
        <a:ln xmlns:a="http://schemas.openxmlformats.org/drawingml/2006/main" w="19050">
          <a:solidFill>
            <a:srgbClr val="7030A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0.69444</cdr:x>
      <cdr:y>0.25</cdr:y>
    </cdr:from>
    <cdr:to>
      <cdr:x>0.97222</cdr:x>
      <cdr:y>0.33333</cdr:y>
    </cdr:to>
    <cdr:sp macro="" textlink="">
      <cdr:nvSpPr>
        <cdr:cNvPr id="8" name="TextBox 2"/>
        <cdr:cNvSpPr txBox="1"/>
      </cdr:nvSpPr>
      <cdr:spPr>
        <a:xfrm xmlns:a="http://schemas.openxmlformats.org/drawingml/2006/main">
          <a:off x="2286000" y="685800"/>
          <a:ext cx="9144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smtClean="0"/>
            <a:t>National Average</a:t>
          </a:r>
          <a:endParaRPr lang="en-US" sz="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738" y="0"/>
            <a:ext cx="3055937" cy="468313"/>
          </a:xfrm>
          <a:prstGeom prst="rect">
            <a:avLst/>
          </a:prstGeom>
        </p:spPr>
        <p:txBody>
          <a:bodyPr vert="horz" lIns="91440" tIns="45720" rIns="91440" bIns="45720" rtlCol="0"/>
          <a:lstStyle>
            <a:lvl1pPr algn="r">
              <a:defRPr sz="1200"/>
            </a:lvl1pPr>
          </a:lstStyle>
          <a:p>
            <a:fld id="{38EB335A-E3B2-4F49-95CC-A0ACFFB8A0C5}" type="datetimeFigureOut">
              <a:rPr lang="en-US" smtClean="0"/>
              <a:t>9/19/2012</a:t>
            </a:fld>
            <a:endParaRPr lang="en-US"/>
          </a:p>
        </p:txBody>
      </p:sp>
      <p:sp>
        <p:nvSpPr>
          <p:cNvPr id="4" name="Footer Placeholder 3"/>
          <p:cNvSpPr>
            <a:spLocks noGrp="1"/>
          </p:cNvSpPr>
          <p:nvPr>
            <p:ph type="ftr" sz="quarter" idx="2"/>
          </p:nvPr>
        </p:nvSpPr>
        <p:spPr>
          <a:xfrm>
            <a:off x="0" y="8886825"/>
            <a:ext cx="3055938"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738" y="8886825"/>
            <a:ext cx="3055937" cy="468313"/>
          </a:xfrm>
          <a:prstGeom prst="rect">
            <a:avLst/>
          </a:prstGeom>
        </p:spPr>
        <p:txBody>
          <a:bodyPr vert="horz" lIns="91440" tIns="45720" rIns="91440" bIns="45720" rtlCol="0" anchor="b"/>
          <a:lstStyle>
            <a:lvl1pPr algn="r">
              <a:defRPr sz="1200"/>
            </a:lvl1pPr>
          </a:lstStyle>
          <a:p>
            <a:fld id="{55125196-4564-4F75-9B87-20DFAE11B6C3}" type="slidenum">
              <a:rPr lang="en-US" smtClean="0"/>
              <a:t>‹#›</a:t>
            </a:fld>
            <a:endParaRPr lang="en-US"/>
          </a:p>
        </p:txBody>
      </p:sp>
    </p:spTree>
    <p:extLst>
      <p:ext uri="{BB962C8B-B14F-4D97-AF65-F5344CB8AC3E}">
        <p14:creationId xmlns:p14="http://schemas.microsoft.com/office/powerpoint/2010/main" val="4241993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7" name="Picture 3" descr="graphic_botto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00900" y="3324225"/>
            <a:ext cx="1943100" cy="353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graphic_top"/>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2057400" cy="373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DEBFF8-006E-477B-AA46-E426697237BA}"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AF627-3F08-45E4-9433-9FD2F10CCD8F}" type="slidenum">
              <a:rPr lang="en-US" smtClean="0"/>
              <a:pPr/>
              <a:t>‹#›</a:t>
            </a:fld>
            <a:endParaRPr lang="en-US"/>
          </a:p>
        </p:txBody>
      </p:sp>
      <p:pic>
        <p:nvPicPr>
          <p:cNvPr id="1026" name="Picture 2" descr="jay_logo"/>
          <p:cNvPicPr>
            <a:picLocks noChangeAspect="1" noChangeArrowheads="1"/>
          </p:cNvPicPr>
          <p:nvPr userDrawn="1"/>
        </p:nvPicPr>
        <p:blipFill>
          <a:blip r:embed="rId4">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5622696" y="-457200"/>
            <a:ext cx="3156405" cy="3017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EBFF8-006E-477B-AA46-E426697237BA}"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AF627-3F08-45E4-9433-9FD2F10CCD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EBFF8-006E-477B-AA46-E426697237BA}"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AF627-3F08-45E4-9433-9FD2F10CCD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051" name="Picture 3" descr="graphic_botto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00900" y="5867400"/>
            <a:ext cx="1943100" cy="990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graphic_top"/>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
            <a:ext cx="2057400" cy="1219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EBFF8-006E-477B-AA46-E426697237BA}"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AF627-3F08-45E4-9433-9FD2F10CCD8F}" type="slidenum">
              <a:rPr lang="en-US" smtClean="0"/>
              <a:pPr/>
              <a:t>‹#›</a:t>
            </a:fld>
            <a:endParaRPr lang="en-US"/>
          </a:p>
        </p:txBody>
      </p:sp>
      <p:pic>
        <p:nvPicPr>
          <p:cNvPr id="11" name="Picture 2" descr="jay_logo"/>
          <p:cNvPicPr>
            <a:picLocks noChangeAspect="1" noChangeArrowheads="1"/>
          </p:cNvPicPr>
          <p:nvPr userDrawn="1"/>
        </p:nvPicPr>
        <p:blipFill>
          <a:blip r:embed="rId4"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924800" y="-304800"/>
            <a:ext cx="1052135"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3" descr="graphic_botto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00900" y="5867400"/>
            <a:ext cx="1943100" cy="990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graphic_top"/>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
            <a:ext cx="2057400" cy="1219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DEBFF8-006E-477B-AA46-E426697237BA}" type="datetimeFigureOut">
              <a:rPr lang="en-US" smtClean="0"/>
              <a:pPr/>
              <a:t>9/19/2012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EAF627-3F08-45E4-9433-9FD2F10CCD8F}" type="slidenum">
              <a:rPr lang="en-US" smtClean="0"/>
              <a:pPr/>
              <a:t>‹#›</a:t>
            </a:fld>
            <a:endParaRPr lang="en-US"/>
          </a:p>
        </p:txBody>
      </p:sp>
      <p:pic>
        <p:nvPicPr>
          <p:cNvPr id="14" name="Picture 2" descr="jay_logo"/>
          <p:cNvPicPr>
            <a:picLocks noChangeAspect="1" noChangeArrowheads="1"/>
          </p:cNvPicPr>
          <p:nvPr userDrawn="1"/>
        </p:nvPicPr>
        <p:blipFill>
          <a:blip r:embed="rId4"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924800" y="-304800"/>
            <a:ext cx="1052135"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2" name="Picture 3" descr="graphic_botto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00900" y="5867400"/>
            <a:ext cx="1943100" cy="990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graphic_top"/>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
            <a:ext cx="2057400" cy="1219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DEBFF8-006E-477B-AA46-E426697237BA}" type="datetimeFigureOut">
              <a:rPr lang="en-US" smtClean="0"/>
              <a:pPr/>
              <a:t>9/19/2012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AF627-3F08-45E4-9433-9FD2F10CCD8F}" type="slidenum">
              <a:rPr lang="en-US" smtClean="0"/>
              <a:pPr/>
              <a:t>‹#›</a:t>
            </a:fld>
            <a:endParaRPr lang="en-US"/>
          </a:p>
        </p:txBody>
      </p:sp>
      <p:pic>
        <p:nvPicPr>
          <p:cNvPr id="15" name="Picture 2" descr="jay_logo"/>
          <p:cNvPicPr>
            <a:picLocks noChangeAspect="1" noChangeArrowheads="1"/>
          </p:cNvPicPr>
          <p:nvPr userDrawn="1"/>
        </p:nvPicPr>
        <p:blipFill>
          <a:blip r:embed="rId4"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924800" y="-304800"/>
            <a:ext cx="1052135"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3" descr="graphic_botto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00900" y="5867400"/>
            <a:ext cx="1943100" cy="990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 descr="graphic_top"/>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
            <a:ext cx="2057400" cy="1219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DEBFF8-006E-477B-AA46-E426697237BA}" type="datetimeFigureOut">
              <a:rPr lang="en-US" smtClean="0"/>
              <a:pPr/>
              <a:t>9/19/2012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EAF627-3F08-45E4-9433-9FD2F10CCD8F}" type="slidenum">
              <a:rPr lang="en-US" smtClean="0"/>
              <a:pPr/>
              <a:t>‹#›</a:t>
            </a:fld>
            <a:endParaRPr lang="en-US"/>
          </a:p>
        </p:txBody>
      </p:sp>
      <p:pic>
        <p:nvPicPr>
          <p:cNvPr id="15" name="Picture 2" descr="jay_logo"/>
          <p:cNvPicPr>
            <a:picLocks noChangeAspect="1" noChangeArrowheads="1"/>
          </p:cNvPicPr>
          <p:nvPr userDrawn="1"/>
        </p:nvPicPr>
        <p:blipFill>
          <a:blip r:embed="rId4"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924800" y="-304800"/>
            <a:ext cx="1052135"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9" name="Picture 3" descr="graphic_botto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00900" y="5867400"/>
            <a:ext cx="1943100" cy="990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graphic_top"/>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
            <a:ext cx="2057400" cy="1219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DEBFF8-006E-477B-AA46-E426697237BA}" type="datetimeFigureOut">
              <a:rPr lang="en-US" smtClean="0"/>
              <a:pPr/>
              <a:t>9/19/2012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EAF627-3F08-45E4-9433-9FD2F10CCD8F}" type="slidenum">
              <a:rPr lang="en-US" smtClean="0"/>
              <a:pPr/>
              <a:t>‹#›</a:t>
            </a:fld>
            <a:endParaRPr lang="en-US"/>
          </a:p>
        </p:txBody>
      </p:sp>
      <p:pic>
        <p:nvPicPr>
          <p:cNvPr id="12" name="Picture 2" descr="jay_logo"/>
          <p:cNvPicPr>
            <a:picLocks noChangeAspect="1" noChangeArrowheads="1"/>
          </p:cNvPicPr>
          <p:nvPr userDrawn="1"/>
        </p:nvPicPr>
        <p:blipFill>
          <a:blip r:embed="rId4"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924800" y="-304800"/>
            <a:ext cx="1052135" cy="1005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EBFF8-006E-477B-AA46-E426697237BA}" type="datetimeFigureOut">
              <a:rPr lang="en-US" smtClean="0"/>
              <a:pPr/>
              <a:t>9/19/2012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EAF627-3F08-45E4-9433-9FD2F10CCD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EBFF8-006E-477B-AA46-E426697237BA}" type="datetimeFigureOut">
              <a:rPr lang="en-US" smtClean="0"/>
              <a:pPr/>
              <a:t>9/19/2012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AF627-3F08-45E4-9433-9FD2F10CCD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EBFF8-006E-477B-AA46-E426697237BA}" type="datetimeFigureOut">
              <a:rPr lang="en-US" smtClean="0"/>
              <a:pPr/>
              <a:t>9/19/2012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EAF627-3F08-45E4-9433-9FD2F10CCD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EBFF8-006E-477B-AA46-E426697237BA}" type="datetimeFigureOut">
              <a:rPr lang="en-US" smtClean="0"/>
              <a:pPr/>
              <a:t>9/19/2012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AF627-3F08-45E4-9433-9FD2F10CCD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5.xml"/><Relationship Id="rId5" Type="http://schemas.openxmlformats.org/officeDocument/2006/relationships/chart" Target="../charts/chart11.xml"/><Relationship Id="rId4" Type="http://schemas.openxmlformats.org/officeDocument/2006/relationships/chart" Target="../charts/chart10.xml"/></Relationships>
</file>

<file path=ppt/slides/_rels/slide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5.xml"/><Relationship Id="rId5" Type="http://schemas.openxmlformats.org/officeDocument/2006/relationships/chart" Target="../charts/chart18.xml"/><Relationship Id="rId4" Type="http://schemas.openxmlformats.org/officeDocument/2006/relationships/chart" Target="../charts/chart17.xml"/></Relationships>
</file>

<file path=ppt/slides/_rels/slide9.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Region VII College and Career Readiness Data</a:t>
            </a:r>
            <a:endParaRPr lang="en-US" dirty="0"/>
          </a:p>
        </p:txBody>
      </p:sp>
      <p:sp>
        <p:nvSpPr>
          <p:cNvPr id="3" name="Subtitle 2"/>
          <p:cNvSpPr>
            <a:spLocks noGrp="1"/>
          </p:cNvSpPr>
          <p:nvPr>
            <p:ph type="subTitle" idx="1"/>
          </p:nvPr>
        </p:nvSpPr>
        <p:spPr>
          <a:xfrm>
            <a:off x="1524000" y="3581400"/>
            <a:ext cx="6400800" cy="762000"/>
          </a:xfrm>
        </p:spPr>
        <p:txBody>
          <a:bodyPr/>
          <a:lstStyle/>
          <a:p>
            <a:pPr algn="r"/>
            <a:r>
              <a:rPr lang="en-US" dirty="0" smtClean="0"/>
              <a:t>AVATAR Initiatives</a:t>
            </a:r>
            <a:endParaRPr lang="en-US" dirty="0"/>
          </a:p>
        </p:txBody>
      </p:sp>
    </p:spTree>
    <p:extLst>
      <p:ext uri="{BB962C8B-B14F-4D97-AF65-F5344CB8AC3E}">
        <p14:creationId xmlns:p14="http://schemas.microsoft.com/office/powerpoint/2010/main" val="392870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2133854271"/>
              </p:ext>
            </p:extLst>
          </p:nvPr>
        </p:nvGraphicFramePr>
        <p:xfrm>
          <a:off x="238126" y="2590800"/>
          <a:ext cx="4495798" cy="1051997"/>
        </p:xfrm>
        <a:graphic>
          <a:graphicData uri="http://schemas.openxmlformats.org/drawingml/2006/table">
            <a:tbl>
              <a:tblPr firstRow="1" bandRow="1">
                <a:tableStyleId>{5C22544A-7EE6-4342-B048-85BDC9FD1C3A}</a:tableStyleId>
              </a:tblPr>
              <a:tblGrid>
                <a:gridCol w="1142998"/>
                <a:gridCol w="533400"/>
                <a:gridCol w="457200"/>
                <a:gridCol w="533400"/>
                <a:gridCol w="457200"/>
                <a:gridCol w="457200"/>
                <a:gridCol w="457200"/>
                <a:gridCol w="457200"/>
              </a:tblGrid>
              <a:tr h="533837">
                <a:tc>
                  <a:txBody>
                    <a:bodyPr/>
                    <a:lstStyle/>
                    <a:p>
                      <a:r>
                        <a:rPr lang="en-US" sz="1100" dirty="0" smtClean="0">
                          <a:latin typeface="+mn-lt"/>
                        </a:rPr>
                        <a:t>Middle to Large</a:t>
                      </a:r>
                      <a:endParaRPr lang="en-US" sz="1100" dirty="0">
                        <a:latin typeface="+mn-lt"/>
                      </a:endParaRPr>
                    </a:p>
                  </a:txBody>
                  <a:tcPr>
                    <a:solidFill>
                      <a:srgbClr val="0000CC"/>
                    </a:solidFill>
                  </a:tcPr>
                </a:tc>
                <a:tc>
                  <a:txBody>
                    <a:bodyPr/>
                    <a:lstStyle/>
                    <a:p>
                      <a:r>
                        <a:rPr lang="en-US" sz="1100" dirty="0" smtClean="0">
                          <a:latin typeface="+mn-lt"/>
                        </a:rPr>
                        <a:t>Total Grad</a:t>
                      </a:r>
                      <a:endParaRPr lang="en-US" sz="1100" dirty="0">
                        <a:latin typeface="+mn-lt"/>
                      </a:endParaRPr>
                    </a:p>
                  </a:txBody>
                  <a:tcPr>
                    <a:solidFill>
                      <a:srgbClr val="0000CC"/>
                    </a:solidFill>
                  </a:tcPr>
                </a:tc>
                <a:tc>
                  <a:txBody>
                    <a:bodyPr/>
                    <a:lstStyle/>
                    <a:p>
                      <a:r>
                        <a:rPr lang="en-US" sz="1100" dirty="0" smtClean="0">
                          <a:latin typeface="+mn-lt"/>
                        </a:rPr>
                        <a:t>-2.0</a:t>
                      </a:r>
                      <a:endParaRPr lang="en-US" sz="1100" dirty="0">
                        <a:latin typeface="+mn-lt"/>
                      </a:endParaRPr>
                    </a:p>
                  </a:txBody>
                  <a:tcPr>
                    <a:solidFill>
                      <a:srgbClr val="0000CC"/>
                    </a:solidFill>
                  </a:tcPr>
                </a:tc>
                <a:tc>
                  <a:txBody>
                    <a:bodyPr/>
                    <a:lstStyle/>
                    <a:p>
                      <a:r>
                        <a:rPr lang="en-US" sz="1100" dirty="0" smtClean="0">
                          <a:latin typeface="+mn-lt"/>
                        </a:rPr>
                        <a:t>2.0-2.49</a:t>
                      </a:r>
                      <a:endParaRPr lang="en-US" sz="1100" dirty="0">
                        <a:latin typeface="+mn-lt"/>
                      </a:endParaRPr>
                    </a:p>
                  </a:txBody>
                  <a:tcPr>
                    <a:solidFill>
                      <a:srgbClr val="0000CC"/>
                    </a:solidFill>
                  </a:tcPr>
                </a:tc>
                <a:tc>
                  <a:txBody>
                    <a:bodyPr/>
                    <a:lstStyle/>
                    <a:p>
                      <a:r>
                        <a:rPr lang="en-US" sz="1100" dirty="0" smtClean="0">
                          <a:latin typeface="+mn-lt"/>
                        </a:rPr>
                        <a:t>2.5-2.99</a:t>
                      </a:r>
                      <a:endParaRPr lang="en-US" sz="1100" dirty="0">
                        <a:latin typeface="+mn-lt"/>
                      </a:endParaRPr>
                    </a:p>
                  </a:txBody>
                  <a:tcPr>
                    <a:solidFill>
                      <a:srgbClr val="0000CC"/>
                    </a:solidFill>
                  </a:tcPr>
                </a:tc>
                <a:tc>
                  <a:txBody>
                    <a:bodyPr/>
                    <a:lstStyle/>
                    <a:p>
                      <a:r>
                        <a:rPr lang="en-US" sz="1100" dirty="0" smtClean="0">
                          <a:latin typeface="+mn-lt"/>
                        </a:rPr>
                        <a:t>3.0-3.49</a:t>
                      </a:r>
                      <a:endParaRPr lang="en-US" sz="1100" dirty="0">
                        <a:latin typeface="+mn-lt"/>
                      </a:endParaRPr>
                    </a:p>
                  </a:txBody>
                  <a:tcPr>
                    <a:solidFill>
                      <a:srgbClr val="0000CC"/>
                    </a:solidFill>
                  </a:tcPr>
                </a:tc>
                <a:tc>
                  <a:txBody>
                    <a:bodyPr/>
                    <a:lstStyle/>
                    <a:p>
                      <a:r>
                        <a:rPr lang="en-US" sz="1100" dirty="0" smtClean="0">
                          <a:latin typeface="+mn-lt"/>
                        </a:rPr>
                        <a:t>&gt;3.5</a:t>
                      </a:r>
                      <a:endParaRPr lang="en-US" sz="1100" dirty="0">
                        <a:latin typeface="+mn-lt"/>
                      </a:endParaRPr>
                    </a:p>
                  </a:txBody>
                  <a:tcPr>
                    <a:solidFill>
                      <a:srgbClr val="0000CC"/>
                    </a:solidFill>
                  </a:tcPr>
                </a:tc>
                <a:tc>
                  <a:txBody>
                    <a:bodyPr/>
                    <a:lstStyle/>
                    <a:p>
                      <a:r>
                        <a:rPr lang="en-US" sz="1100" dirty="0" err="1" smtClean="0">
                          <a:latin typeface="+mn-lt"/>
                        </a:rPr>
                        <a:t>Unk</a:t>
                      </a:r>
                      <a:endParaRPr lang="en-US" sz="1100" dirty="0">
                        <a:latin typeface="+mn-lt"/>
                      </a:endParaRPr>
                    </a:p>
                  </a:txBody>
                  <a:tcPr>
                    <a:solidFill>
                      <a:srgbClr val="0000CC"/>
                    </a:solidFill>
                  </a:tcPr>
                </a:tc>
              </a:tr>
              <a:tr h="228163">
                <a:tc>
                  <a:txBody>
                    <a:bodyPr/>
                    <a:lstStyle/>
                    <a:p>
                      <a:r>
                        <a:rPr lang="en-US" sz="1100" b="0" i="0" u="none" strike="noStrike" kern="1200" baseline="0" dirty="0" smtClean="0">
                          <a:solidFill>
                            <a:schemeClr val="dk1"/>
                          </a:solidFill>
                          <a:latin typeface="+mn-lt"/>
                          <a:ea typeface="+mn-ea"/>
                          <a:cs typeface="+mn-cs"/>
                        </a:rPr>
                        <a:t>4 </a:t>
                      </a:r>
                      <a:r>
                        <a:rPr lang="en-US" sz="1100" b="0" i="0" u="none" strike="noStrike" kern="1200" baseline="0" dirty="0" err="1" smtClean="0">
                          <a:solidFill>
                            <a:schemeClr val="dk1"/>
                          </a:solidFill>
                          <a:latin typeface="+mn-lt"/>
                          <a:ea typeface="+mn-ea"/>
                          <a:cs typeface="+mn-cs"/>
                        </a:rPr>
                        <a:t>Yr</a:t>
                      </a:r>
                      <a:r>
                        <a:rPr lang="en-US" sz="1100" b="0" i="0" u="none" strike="noStrike" kern="1200" baseline="0" dirty="0" smtClean="0">
                          <a:solidFill>
                            <a:schemeClr val="dk1"/>
                          </a:solidFill>
                          <a:latin typeface="+mn-lt"/>
                          <a:ea typeface="+mn-ea"/>
                          <a:cs typeface="+mn-cs"/>
                        </a:rPr>
                        <a:t> Public Univ.</a:t>
                      </a:r>
                      <a:endParaRPr lang="en-US" sz="1100" dirty="0">
                        <a:latin typeface="+mn-lt"/>
                      </a:endParaRPr>
                    </a:p>
                  </a:txBody>
                  <a:tcPr>
                    <a:solidFill>
                      <a:schemeClr val="bg1">
                        <a:lumMod val="95000"/>
                      </a:schemeClr>
                    </a:solidFill>
                  </a:tcPr>
                </a:tc>
                <a:tc>
                  <a:txBody>
                    <a:bodyPr/>
                    <a:lstStyle/>
                    <a:p>
                      <a:pPr algn="r"/>
                      <a:r>
                        <a:rPr lang="en-US" sz="1100" dirty="0" smtClean="0">
                          <a:solidFill>
                            <a:schemeClr val="tx1"/>
                          </a:solidFill>
                          <a:latin typeface="+mn-lt"/>
                        </a:rPr>
                        <a:t>88</a:t>
                      </a:r>
                      <a:endParaRPr lang="en-US" sz="1100" dirty="0">
                        <a:solidFill>
                          <a:schemeClr val="tx1"/>
                        </a:solidFill>
                        <a:latin typeface="+mn-lt"/>
                      </a:endParaRPr>
                    </a:p>
                  </a:txBody>
                  <a:tcPr>
                    <a:solidFill>
                      <a:schemeClr val="bg1">
                        <a:lumMod val="95000"/>
                      </a:schemeClr>
                    </a:solidFill>
                  </a:tcPr>
                </a:tc>
                <a:tc>
                  <a:txBody>
                    <a:bodyPr/>
                    <a:lstStyle/>
                    <a:p>
                      <a:pPr algn="r"/>
                      <a:r>
                        <a:rPr lang="en-US" sz="1100" b="0" i="0" u="none" strike="noStrike" baseline="0" dirty="0" smtClean="0">
                          <a:solidFill>
                            <a:schemeClr val="tx1"/>
                          </a:solidFill>
                          <a:latin typeface="+mn-lt"/>
                        </a:rPr>
                        <a:t>16</a:t>
                      </a:r>
                      <a:endParaRPr lang="en-US" sz="1100" dirty="0">
                        <a:solidFill>
                          <a:schemeClr val="tx1"/>
                        </a:solidFill>
                        <a:latin typeface="+mn-lt"/>
                      </a:endParaRPr>
                    </a:p>
                  </a:txBody>
                  <a:tcPr>
                    <a:solidFill>
                      <a:schemeClr val="bg1">
                        <a:lumMod val="95000"/>
                      </a:schemeClr>
                    </a:solidFill>
                  </a:tcPr>
                </a:tc>
                <a:tc>
                  <a:txBody>
                    <a:bodyPr/>
                    <a:lstStyle/>
                    <a:p>
                      <a:pPr algn="r"/>
                      <a:r>
                        <a:rPr lang="en-US" sz="1100" dirty="0" smtClean="0">
                          <a:solidFill>
                            <a:schemeClr val="tx1"/>
                          </a:solidFill>
                          <a:latin typeface="+mn-lt"/>
                        </a:rPr>
                        <a:t>11</a:t>
                      </a:r>
                      <a:endParaRPr lang="en-US" sz="1100" dirty="0">
                        <a:solidFill>
                          <a:schemeClr val="tx1"/>
                        </a:solidFill>
                        <a:latin typeface="+mn-lt"/>
                      </a:endParaRPr>
                    </a:p>
                  </a:txBody>
                  <a:tcPr>
                    <a:solidFill>
                      <a:schemeClr val="bg1">
                        <a:lumMod val="95000"/>
                      </a:schemeClr>
                    </a:solidFill>
                  </a:tcPr>
                </a:tc>
                <a:tc>
                  <a:txBody>
                    <a:bodyPr/>
                    <a:lstStyle/>
                    <a:p>
                      <a:pPr algn="r"/>
                      <a:r>
                        <a:rPr lang="en-US" sz="1100" dirty="0" smtClean="0">
                          <a:solidFill>
                            <a:schemeClr val="tx1"/>
                          </a:solidFill>
                          <a:latin typeface="+mn-lt"/>
                        </a:rPr>
                        <a:t>16</a:t>
                      </a:r>
                      <a:endParaRPr lang="en-US" sz="1100" dirty="0">
                        <a:solidFill>
                          <a:schemeClr val="tx1"/>
                        </a:solidFill>
                        <a:latin typeface="+mn-lt"/>
                      </a:endParaRPr>
                    </a:p>
                  </a:txBody>
                  <a:tcPr>
                    <a:solidFill>
                      <a:schemeClr val="bg1">
                        <a:lumMod val="95000"/>
                      </a:schemeClr>
                    </a:solidFill>
                  </a:tcPr>
                </a:tc>
                <a:tc>
                  <a:txBody>
                    <a:bodyPr/>
                    <a:lstStyle/>
                    <a:p>
                      <a:pPr algn="r"/>
                      <a:r>
                        <a:rPr lang="en-US" sz="1100" dirty="0" smtClean="0">
                          <a:solidFill>
                            <a:schemeClr val="tx1"/>
                          </a:solidFill>
                          <a:latin typeface="+mn-lt"/>
                        </a:rPr>
                        <a:t>21</a:t>
                      </a:r>
                      <a:endParaRPr lang="en-US" sz="1100" dirty="0">
                        <a:solidFill>
                          <a:schemeClr val="tx1"/>
                        </a:solidFill>
                        <a:latin typeface="+mn-lt"/>
                      </a:endParaRPr>
                    </a:p>
                  </a:txBody>
                  <a:tcPr>
                    <a:solidFill>
                      <a:schemeClr val="bg1">
                        <a:lumMod val="95000"/>
                      </a:schemeClr>
                    </a:solidFill>
                  </a:tcPr>
                </a:tc>
                <a:tc>
                  <a:txBody>
                    <a:bodyPr/>
                    <a:lstStyle/>
                    <a:p>
                      <a:pPr algn="r"/>
                      <a:r>
                        <a:rPr lang="en-US" sz="1100" dirty="0" smtClean="0">
                          <a:solidFill>
                            <a:schemeClr val="tx1"/>
                          </a:solidFill>
                          <a:latin typeface="+mn-lt"/>
                        </a:rPr>
                        <a:t>24</a:t>
                      </a:r>
                      <a:endParaRPr lang="en-US" sz="1100" dirty="0">
                        <a:solidFill>
                          <a:schemeClr val="tx1"/>
                        </a:solidFill>
                        <a:latin typeface="+mn-lt"/>
                      </a:endParaRPr>
                    </a:p>
                  </a:txBody>
                  <a:tcPr>
                    <a:solidFill>
                      <a:schemeClr val="bg1">
                        <a:lumMod val="95000"/>
                      </a:schemeClr>
                    </a:solidFill>
                  </a:tcPr>
                </a:tc>
                <a:tc>
                  <a:txBody>
                    <a:bodyPr/>
                    <a:lstStyle/>
                    <a:p>
                      <a:pPr algn="r"/>
                      <a:r>
                        <a:rPr lang="en-US" sz="1100" dirty="0" smtClean="0">
                          <a:solidFill>
                            <a:schemeClr val="tx1"/>
                          </a:solidFill>
                          <a:latin typeface="+mn-lt"/>
                        </a:rPr>
                        <a:t>0</a:t>
                      </a:r>
                      <a:endParaRPr lang="en-US" sz="1100" dirty="0">
                        <a:solidFill>
                          <a:schemeClr val="tx1"/>
                        </a:solidFill>
                        <a:latin typeface="+mn-lt"/>
                      </a:endParaRPr>
                    </a:p>
                  </a:txBody>
                  <a:tcPr>
                    <a:solidFill>
                      <a:schemeClr val="bg1">
                        <a:lumMod val="95000"/>
                      </a:schemeClr>
                    </a:solidFill>
                  </a:tcPr>
                </a:tc>
              </a:tr>
              <a:tr h="182880">
                <a:tc>
                  <a:txBody>
                    <a:bodyPr/>
                    <a:lstStyle/>
                    <a:p>
                      <a:r>
                        <a:rPr lang="en-US" sz="1100" b="0" i="0" u="none" strike="noStrike" kern="1200" baseline="0" dirty="0" smtClean="0">
                          <a:solidFill>
                            <a:schemeClr val="dk1"/>
                          </a:solidFill>
                          <a:latin typeface="+mn-lt"/>
                          <a:ea typeface="+mn-ea"/>
                          <a:cs typeface="+mn-cs"/>
                        </a:rPr>
                        <a:t>2 </a:t>
                      </a:r>
                      <a:r>
                        <a:rPr lang="en-US" sz="1100" b="0" i="0" u="none" strike="noStrike" kern="1200" baseline="0" dirty="0" err="1" smtClean="0">
                          <a:solidFill>
                            <a:schemeClr val="dk1"/>
                          </a:solidFill>
                          <a:latin typeface="+mn-lt"/>
                          <a:ea typeface="+mn-ea"/>
                          <a:cs typeface="+mn-cs"/>
                        </a:rPr>
                        <a:t>Yr</a:t>
                      </a:r>
                      <a:r>
                        <a:rPr lang="en-US" sz="1100" b="0" i="0" u="none" strike="noStrike" kern="1200" baseline="0" dirty="0" smtClean="0">
                          <a:solidFill>
                            <a:schemeClr val="dk1"/>
                          </a:solidFill>
                          <a:latin typeface="+mn-lt"/>
                          <a:ea typeface="+mn-ea"/>
                          <a:cs typeface="+mn-cs"/>
                        </a:rPr>
                        <a:t> Pub. College</a:t>
                      </a:r>
                      <a:endParaRPr lang="en-US" sz="1100" dirty="0">
                        <a:latin typeface="+mn-lt"/>
                      </a:endParaRPr>
                    </a:p>
                  </a:txBody>
                  <a:tcPr>
                    <a:solidFill>
                      <a:schemeClr val="bg1">
                        <a:lumMod val="85000"/>
                      </a:schemeClr>
                    </a:solidFill>
                  </a:tcPr>
                </a:tc>
                <a:tc>
                  <a:txBody>
                    <a:bodyPr/>
                    <a:lstStyle/>
                    <a:p>
                      <a:pPr algn="r"/>
                      <a:r>
                        <a:rPr lang="en-US" sz="1100" dirty="0" smtClean="0">
                          <a:solidFill>
                            <a:schemeClr val="tx1"/>
                          </a:solidFill>
                          <a:latin typeface="+mn-lt"/>
                        </a:rPr>
                        <a:t>200</a:t>
                      </a:r>
                      <a:endParaRPr lang="en-US" sz="1100" dirty="0">
                        <a:solidFill>
                          <a:schemeClr val="tx1"/>
                        </a:solidFill>
                        <a:latin typeface="+mn-lt"/>
                      </a:endParaRPr>
                    </a:p>
                  </a:txBody>
                  <a:tcPr>
                    <a:solidFill>
                      <a:schemeClr val="bg1">
                        <a:lumMod val="85000"/>
                      </a:schemeClr>
                    </a:solidFill>
                  </a:tcPr>
                </a:tc>
                <a:tc>
                  <a:txBody>
                    <a:bodyPr/>
                    <a:lstStyle/>
                    <a:p>
                      <a:pPr algn="r"/>
                      <a:r>
                        <a:rPr lang="en-US" sz="1100" b="0" i="0" u="none" strike="noStrike" kern="1200" baseline="0" dirty="0" smtClean="0">
                          <a:solidFill>
                            <a:schemeClr val="tx1"/>
                          </a:solidFill>
                          <a:latin typeface="+mn-lt"/>
                          <a:ea typeface="+mn-ea"/>
                          <a:cs typeface="+mn-cs"/>
                        </a:rPr>
                        <a:t>95</a:t>
                      </a:r>
                      <a:endParaRPr lang="en-US" sz="1100" dirty="0">
                        <a:solidFill>
                          <a:schemeClr val="tx1"/>
                        </a:solidFill>
                        <a:latin typeface="+mn-lt"/>
                      </a:endParaRP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tx1"/>
                          </a:solidFill>
                          <a:latin typeface="+mn-lt"/>
                          <a:ea typeface="+mn-ea"/>
                          <a:cs typeface="+mn-cs"/>
                        </a:rPr>
                        <a:t>29</a:t>
                      </a:r>
                      <a:endParaRPr lang="en-US" sz="1100" dirty="0" smtClean="0">
                        <a:solidFill>
                          <a:schemeClr val="tx1"/>
                        </a:solidFill>
                        <a:latin typeface="+mn-lt"/>
                      </a:endParaRP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tx1"/>
                          </a:solidFill>
                          <a:latin typeface="+mn-lt"/>
                          <a:ea typeface="+mn-ea"/>
                          <a:cs typeface="+mn-cs"/>
                        </a:rPr>
                        <a:t>25</a:t>
                      </a:r>
                      <a:endParaRPr lang="en-US" sz="1100" dirty="0" smtClean="0">
                        <a:solidFill>
                          <a:schemeClr val="tx1"/>
                        </a:solidFill>
                        <a:latin typeface="+mn-lt"/>
                      </a:endParaRP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tx1"/>
                          </a:solidFill>
                          <a:latin typeface="+mn-lt"/>
                          <a:ea typeface="+mn-ea"/>
                          <a:cs typeface="+mn-cs"/>
                        </a:rPr>
                        <a:t>21</a:t>
                      </a:r>
                      <a:endParaRPr lang="en-US" sz="1100" dirty="0" smtClean="0">
                        <a:solidFill>
                          <a:schemeClr val="tx1"/>
                        </a:solidFill>
                        <a:latin typeface="+mn-lt"/>
                      </a:endParaRP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tx1"/>
                          </a:solidFill>
                          <a:latin typeface="+mn-lt"/>
                          <a:ea typeface="+mn-ea"/>
                          <a:cs typeface="+mn-cs"/>
                        </a:rPr>
                        <a:t>19</a:t>
                      </a:r>
                      <a:endParaRPr lang="en-US" sz="1100" dirty="0" smtClean="0">
                        <a:solidFill>
                          <a:schemeClr val="tx1"/>
                        </a:solidFill>
                        <a:latin typeface="+mn-lt"/>
                      </a:endParaRP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tx1"/>
                          </a:solidFill>
                          <a:latin typeface="+mn-lt"/>
                          <a:ea typeface="+mn-ea"/>
                          <a:cs typeface="+mn-cs"/>
                        </a:rPr>
                        <a:t>11</a:t>
                      </a:r>
                      <a:endParaRPr lang="en-US" sz="1100" dirty="0" smtClean="0">
                        <a:solidFill>
                          <a:schemeClr val="tx1"/>
                        </a:solidFill>
                        <a:latin typeface="+mn-lt"/>
                      </a:endParaRPr>
                    </a:p>
                  </a:txBody>
                  <a:tcPr>
                    <a:lnB w="12700" cmpd="sng">
                      <a:noFill/>
                    </a:lnB>
                    <a:solidFill>
                      <a:schemeClr val="bg1">
                        <a:lumMod val="85000"/>
                      </a:schemeClr>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789613041"/>
              </p:ext>
            </p:extLst>
          </p:nvPr>
        </p:nvGraphicFramePr>
        <p:xfrm>
          <a:off x="238126" y="3810000"/>
          <a:ext cx="4495798" cy="1051997"/>
        </p:xfrm>
        <a:graphic>
          <a:graphicData uri="http://schemas.openxmlformats.org/drawingml/2006/table">
            <a:tbl>
              <a:tblPr firstRow="1" bandRow="1">
                <a:tableStyleId>{5C22544A-7EE6-4342-B048-85BDC9FD1C3A}</a:tableStyleId>
              </a:tblPr>
              <a:tblGrid>
                <a:gridCol w="1142998"/>
                <a:gridCol w="533400"/>
                <a:gridCol w="457200"/>
                <a:gridCol w="533400"/>
                <a:gridCol w="457200"/>
                <a:gridCol w="457200"/>
                <a:gridCol w="457200"/>
                <a:gridCol w="457200"/>
              </a:tblGrid>
              <a:tr h="533837">
                <a:tc>
                  <a:txBody>
                    <a:bodyPr/>
                    <a:lstStyle/>
                    <a:p>
                      <a:r>
                        <a:rPr lang="en-US" sz="1100" dirty="0" smtClean="0">
                          <a:latin typeface="+mn-lt"/>
                        </a:rPr>
                        <a:t>Middle</a:t>
                      </a:r>
                      <a:endParaRPr lang="en-US" sz="1100" dirty="0">
                        <a:latin typeface="+mn-lt"/>
                      </a:endParaRPr>
                    </a:p>
                  </a:txBody>
                  <a:tcPr>
                    <a:solidFill>
                      <a:srgbClr val="0000CC"/>
                    </a:solidFill>
                  </a:tcPr>
                </a:tc>
                <a:tc>
                  <a:txBody>
                    <a:bodyPr/>
                    <a:lstStyle/>
                    <a:p>
                      <a:r>
                        <a:rPr lang="en-US" sz="1100" dirty="0" smtClean="0">
                          <a:latin typeface="+mn-lt"/>
                        </a:rPr>
                        <a:t>Total Grad</a:t>
                      </a:r>
                      <a:endParaRPr lang="en-US" sz="1100" dirty="0">
                        <a:latin typeface="+mn-lt"/>
                      </a:endParaRPr>
                    </a:p>
                  </a:txBody>
                  <a:tcPr>
                    <a:solidFill>
                      <a:srgbClr val="0000CC"/>
                    </a:solidFill>
                  </a:tcPr>
                </a:tc>
                <a:tc>
                  <a:txBody>
                    <a:bodyPr/>
                    <a:lstStyle/>
                    <a:p>
                      <a:r>
                        <a:rPr lang="en-US" sz="1100" dirty="0" smtClean="0">
                          <a:latin typeface="+mn-lt"/>
                        </a:rPr>
                        <a:t>-2.0</a:t>
                      </a:r>
                      <a:endParaRPr lang="en-US" sz="1100" dirty="0">
                        <a:latin typeface="+mn-lt"/>
                      </a:endParaRPr>
                    </a:p>
                  </a:txBody>
                  <a:tcPr>
                    <a:solidFill>
                      <a:srgbClr val="0000CC"/>
                    </a:solidFill>
                  </a:tcPr>
                </a:tc>
                <a:tc>
                  <a:txBody>
                    <a:bodyPr/>
                    <a:lstStyle/>
                    <a:p>
                      <a:r>
                        <a:rPr lang="en-US" sz="1100" dirty="0" smtClean="0">
                          <a:latin typeface="+mn-lt"/>
                        </a:rPr>
                        <a:t>2.0-2.49</a:t>
                      </a:r>
                      <a:endParaRPr lang="en-US" sz="1100" dirty="0">
                        <a:latin typeface="+mn-lt"/>
                      </a:endParaRPr>
                    </a:p>
                  </a:txBody>
                  <a:tcPr>
                    <a:solidFill>
                      <a:srgbClr val="0000CC"/>
                    </a:solidFill>
                  </a:tcPr>
                </a:tc>
                <a:tc>
                  <a:txBody>
                    <a:bodyPr/>
                    <a:lstStyle/>
                    <a:p>
                      <a:r>
                        <a:rPr lang="en-US" sz="1100" dirty="0" smtClean="0">
                          <a:latin typeface="+mn-lt"/>
                        </a:rPr>
                        <a:t>2.5-2.99</a:t>
                      </a:r>
                      <a:endParaRPr lang="en-US" sz="1100" dirty="0">
                        <a:latin typeface="+mn-lt"/>
                      </a:endParaRPr>
                    </a:p>
                  </a:txBody>
                  <a:tcPr>
                    <a:solidFill>
                      <a:srgbClr val="0000CC"/>
                    </a:solidFill>
                  </a:tcPr>
                </a:tc>
                <a:tc>
                  <a:txBody>
                    <a:bodyPr/>
                    <a:lstStyle/>
                    <a:p>
                      <a:r>
                        <a:rPr lang="en-US" sz="1100" dirty="0" smtClean="0">
                          <a:latin typeface="+mn-lt"/>
                        </a:rPr>
                        <a:t>3.0-3.49</a:t>
                      </a:r>
                      <a:endParaRPr lang="en-US" sz="1100" dirty="0">
                        <a:latin typeface="+mn-lt"/>
                      </a:endParaRPr>
                    </a:p>
                  </a:txBody>
                  <a:tcPr>
                    <a:solidFill>
                      <a:srgbClr val="0000CC"/>
                    </a:solidFill>
                  </a:tcPr>
                </a:tc>
                <a:tc>
                  <a:txBody>
                    <a:bodyPr/>
                    <a:lstStyle/>
                    <a:p>
                      <a:r>
                        <a:rPr lang="en-US" sz="1100" dirty="0" smtClean="0">
                          <a:latin typeface="+mn-lt"/>
                        </a:rPr>
                        <a:t>&gt;3.5</a:t>
                      </a:r>
                      <a:endParaRPr lang="en-US" sz="1100" dirty="0">
                        <a:latin typeface="+mn-lt"/>
                      </a:endParaRPr>
                    </a:p>
                  </a:txBody>
                  <a:tcPr>
                    <a:solidFill>
                      <a:srgbClr val="0000CC"/>
                    </a:solidFill>
                  </a:tcPr>
                </a:tc>
                <a:tc>
                  <a:txBody>
                    <a:bodyPr/>
                    <a:lstStyle/>
                    <a:p>
                      <a:r>
                        <a:rPr lang="en-US" sz="1100" dirty="0" err="1" smtClean="0">
                          <a:latin typeface="+mn-lt"/>
                        </a:rPr>
                        <a:t>Unk</a:t>
                      </a:r>
                      <a:endParaRPr lang="en-US" sz="1100" dirty="0">
                        <a:latin typeface="+mn-lt"/>
                      </a:endParaRPr>
                    </a:p>
                  </a:txBody>
                  <a:tcPr>
                    <a:solidFill>
                      <a:srgbClr val="0000CC"/>
                    </a:solidFill>
                  </a:tcPr>
                </a:tc>
              </a:tr>
              <a:tr h="0">
                <a:tc>
                  <a:txBody>
                    <a:bodyPr/>
                    <a:lstStyle/>
                    <a:p>
                      <a:r>
                        <a:rPr lang="en-US" sz="1100" b="0" i="0" u="none" strike="noStrike" kern="1200" baseline="0" dirty="0" smtClean="0">
                          <a:solidFill>
                            <a:schemeClr val="dk1"/>
                          </a:solidFill>
                          <a:latin typeface="+mn-lt"/>
                          <a:ea typeface="+mn-ea"/>
                          <a:cs typeface="+mn-cs"/>
                        </a:rPr>
                        <a:t>4 </a:t>
                      </a:r>
                      <a:r>
                        <a:rPr lang="en-US" sz="1100" b="0" i="0" u="none" strike="noStrike" kern="1200" baseline="0" dirty="0" err="1" smtClean="0">
                          <a:solidFill>
                            <a:schemeClr val="dk1"/>
                          </a:solidFill>
                          <a:latin typeface="+mn-lt"/>
                          <a:ea typeface="+mn-ea"/>
                          <a:cs typeface="+mn-cs"/>
                        </a:rPr>
                        <a:t>Yr</a:t>
                      </a:r>
                      <a:r>
                        <a:rPr lang="en-US" sz="1100" b="0" i="0" u="none" strike="noStrike" kern="1200" baseline="0" dirty="0" smtClean="0">
                          <a:solidFill>
                            <a:schemeClr val="dk1"/>
                          </a:solidFill>
                          <a:latin typeface="+mn-lt"/>
                          <a:ea typeface="+mn-ea"/>
                          <a:cs typeface="+mn-cs"/>
                        </a:rPr>
                        <a:t> Public Univ.</a:t>
                      </a:r>
                      <a:endParaRPr lang="en-US" sz="1100" dirty="0">
                        <a:latin typeface="+mn-lt"/>
                      </a:endParaRPr>
                    </a:p>
                  </a:txBody>
                  <a:tcPr>
                    <a:solidFill>
                      <a:schemeClr val="bg1"/>
                    </a:solidFill>
                  </a:tcPr>
                </a:tc>
                <a:tc>
                  <a:txBody>
                    <a:bodyPr/>
                    <a:lstStyle/>
                    <a:p>
                      <a:pPr algn="r"/>
                      <a:r>
                        <a:rPr lang="en-US" sz="1100" dirty="0" smtClean="0">
                          <a:latin typeface="+mn-lt"/>
                        </a:rPr>
                        <a:t>15</a:t>
                      </a:r>
                      <a:endParaRPr lang="en-US" sz="1100" dirty="0">
                        <a:latin typeface="+mn-lt"/>
                      </a:endParaRPr>
                    </a:p>
                  </a:txBody>
                  <a:tcPr>
                    <a:solidFill>
                      <a:schemeClr val="bg1"/>
                    </a:solidFill>
                  </a:tcPr>
                </a:tc>
                <a:tc>
                  <a:txBody>
                    <a:bodyPr/>
                    <a:lstStyle/>
                    <a:p>
                      <a:pPr algn="r"/>
                      <a:r>
                        <a:rPr lang="en-US" sz="1100" dirty="0" smtClean="0">
                          <a:latin typeface="+mn-lt"/>
                        </a:rPr>
                        <a:t>3</a:t>
                      </a:r>
                      <a:endParaRPr lang="en-US" sz="1100" dirty="0">
                        <a:latin typeface="+mn-lt"/>
                      </a:endParaRPr>
                    </a:p>
                  </a:txBody>
                  <a:tcPr>
                    <a:solidFill>
                      <a:schemeClr val="bg1"/>
                    </a:solidFill>
                  </a:tcPr>
                </a:tc>
                <a:tc>
                  <a:txBody>
                    <a:bodyPr/>
                    <a:lstStyle/>
                    <a:p>
                      <a:pPr algn="r"/>
                      <a:r>
                        <a:rPr lang="en-US" sz="1100" dirty="0" smtClean="0">
                          <a:latin typeface="+mn-lt"/>
                        </a:rPr>
                        <a:t>5</a:t>
                      </a:r>
                      <a:endParaRPr lang="en-US" sz="1100" dirty="0">
                        <a:latin typeface="+mn-lt"/>
                      </a:endParaRPr>
                    </a:p>
                  </a:txBody>
                  <a:tcPr>
                    <a:solidFill>
                      <a:schemeClr val="bg1"/>
                    </a:solidFill>
                  </a:tcPr>
                </a:tc>
                <a:tc>
                  <a:txBody>
                    <a:bodyPr/>
                    <a:lstStyle/>
                    <a:p>
                      <a:pPr algn="r"/>
                      <a:r>
                        <a:rPr lang="en-US" sz="1100" dirty="0" smtClean="0">
                          <a:latin typeface="+mn-lt"/>
                        </a:rPr>
                        <a:t>3</a:t>
                      </a:r>
                      <a:endParaRPr lang="en-US" sz="1100" dirty="0">
                        <a:latin typeface="+mn-lt"/>
                      </a:endParaRPr>
                    </a:p>
                  </a:txBody>
                  <a:tcPr>
                    <a:solidFill>
                      <a:schemeClr val="bg1"/>
                    </a:solidFill>
                  </a:tcPr>
                </a:tc>
                <a:tc>
                  <a:txBody>
                    <a:bodyPr/>
                    <a:lstStyle/>
                    <a:p>
                      <a:pPr algn="r"/>
                      <a:r>
                        <a:rPr lang="en-US" sz="1100" dirty="0" smtClean="0">
                          <a:latin typeface="+mn-lt"/>
                        </a:rPr>
                        <a:t>2</a:t>
                      </a:r>
                      <a:endParaRPr lang="en-US" sz="1100" dirty="0">
                        <a:latin typeface="+mn-lt"/>
                      </a:endParaRPr>
                    </a:p>
                  </a:txBody>
                  <a:tcPr>
                    <a:solidFill>
                      <a:schemeClr val="bg1"/>
                    </a:solidFill>
                  </a:tcPr>
                </a:tc>
                <a:tc>
                  <a:txBody>
                    <a:bodyPr/>
                    <a:lstStyle/>
                    <a:p>
                      <a:pPr algn="r"/>
                      <a:r>
                        <a:rPr lang="en-US" sz="1100" dirty="0" smtClean="0">
                          <a:latin typeface="+mn-lt"/>
                        </a:rPr>
                        <a:t>1</a:t>
                      </a:r>
                      <a:endParaRPr lang="en-US" sz="1100" dirty="0">
                        <a:latin typeface="+mn-lt"/>
                      </a:endParaRPr>
                    </a:p>
                  </a:txBody>
                  <a:tcPr>
                    <a:solidFill>
                      <a:schemeClr val="bg1"/>
                    </a:solidFill>
                  </a:tcPr>
                </a:tc>
                <a:tc>
                  <a:txBody>
                    <a:bodyPr/>
                    <a:lstStyle/>
                    <a:p>
                      <a:pPr algn="r"/>
                      <a:r>
                        <a:rPr lang="en-US" sz="1100" dirty="0" smtClean="0">
                          <a:latin typeface="+mn-lt"/>
                        </a:rPr>
                        <a:t>1</a:t>
                      </a:r>
                      <a:endParaRPr lang="en-US" sz="1100" dirty="0">
                        <a:latin typeface="+mn-lt"/>
                      </a:endParaRPr>
                    </a:p>
                  </a:txBody>
                  <a:tcPr>
                    <a:solidFill>
                      <a:schemeClr val="bg1"/>
                    </a:solidFill>
                  </a:tcPr>
                </a:tc>
              </a:tr>
              <a:tr h="182880">
                <a:tc>
                  <a:txBody>
                    <a:bodyPr/>
                    <a:lstStyle/>
                    <a:p>
                      <a:r>
                        <a:rPr lang="en-US" sz="1100" b="0" i="0" u="none" strike="noStrike" kern="1200" baseline="0" dirty="0" smtClean="0">
                          <a:solidFill>
                            <a:schemeClr val="dk1"/>
                          </a:solidFill>
                          <a:latin typeface="+mn-lt"/>
                          <a:ea typeface="+mn-ea"/>
                          <a:cs typeface="+mn-cs"/>
                        </a:rPr>
                        <a:t>2 </a:t>
                      </a:r>
                      <a:r>
                        <a:rPr lang="en-US" sz="1100" b="0" i="0" u="none" strike="noStrike" kern="1200" baseline="0" dirty="0" err="1" smtClean="0">
                          <a:solidFill>
                            <a:schemeClr val="dk1"/>
                          </a:solidFill>
                          <a:latin typeface="+mn-lt"/>
                          <a:ea typeface="+mn-ea"/>
                          <a:cs typeface="+mn-cs"/>
                        </a:rPr>
                        <a:t>Yr</a:t>
                      </a:r>
                      <a:r>
                        <a:rPr lang="en-US" sz="1100" b="0" i="0" u="none" strike="noStrike" kern="1200" baseline="0" dirty="0" smtClean="0">
                          <a:solidFill>
                            <a:schemeClr val="dk1"/>
                          </a:solidFill>
                          <a:latin typeface="+mn-lt"/>
                          <a:ea typeface="+mn-ea"/>
                          <a:cs typeface="+mn-cs"/>
                        </a:rPr>
                        <a:t> Pub. College</a:t>
                      </a:r>
                      <a:endParaRPr lang="en-US" sz="1100" dirty="0">
                        <a:latin typeface="+mn-lt"/>
                      </a:endParaRPr>
                    </a:p>
                  </a:txBody>
                  <a:tcPr>
                    <a:solidFill>
                      <a:schemeClr val="bg1">
                        <a:lumMod val="85000"/>
                      </a:schemeClr>
                    </a:solidFill>
                  </a:tcPr>
                </a:tc>
                <a:tc>
                  <a:txBody>
                    <a:bodyPr/>
                    <a:lstStyle/>
                    <a:p>
                      <a:pPr algn="r"/>
                      <a:r>
                        <a:rPr lang="en-US" sz="1100" dirty="0" smtClean="0">
                          <a:latin typeface="+mn-lt"/>
                        </a:rPr>
                        <a:t>123</a:t>
                      </a:r>
                      <a:endParaRPr lang="en-US" sz="1100" dirty="0">
                        <a:latin typeface="+mn-lt"/>
                      </a:endParaRPr>
                    </a:p>
                  </a:txBody>
                  <a:tcPr>
                    <a:solidFill>
                      <a:schemeClr val="bg1">
                        <a:lumMod val="85000"/>
                      </a:schemeClr>
                    </a:solidFill>
                  </a:tcPr>
                </a:tc>
                <a:tc>
                  <a:txBody>
                    <a:bodyPr/>
                    <a:lstStyle/>
                    <a:p>
                      <a:pPr algn="r"/>
                      <a:r>
                        <a:rPr lang="en-US" sz="1100" dirty="0" smtClean="0">
                          <a:latin typeface="+mn-lt"/>
                        </a:rPr>
                        <a:t>42</a:t>
                      </a:r>
                      <a:endParaRPr lang="en-US" sz="1100" dirty="0">
                        <a:latin typeface="+mn-lt"/>
                      </a:endParaRP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25</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20</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16</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11</a:t>
                      </a:r>
                    </a:p>
                  </a:txBody>
                  <a:tcPr>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9</a:t>
                      </a:r>
                    </a:p>
                  </a:txBody>
                  <a:tcPr>
                    <a:solidFill>
                      <a:schemeClr val="bg1">
                        <a:lumMod val="85000"/>
                      </a:schemeClr>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770382043"/>
              </p:ext>
            </p:extLst>
          </p:nvPr>
        </p:nvGraphicFramePr>
        <p:xfrm>
          <a:off x="238126" y="1371600"/>
          <a:ext cx="4495798" cy="1051997"/>
        </p:xfrm>
        <a:graphic>
          <a:graphicData uri="http://schemas.openxmlformats.org/drawingml/2006/table">
            <a:tbl>
              <a:tblPr firstRow="1" bandRow="1">
                <a:tableStyleId>{5C22544A-7EE6-4342-B048-85BDC9FD1C3A}</a:tableStyleId>
              </a:tblPr>
              <a:tblGrid>
                <a:gridCol w="1142998"/>
                <a:gridCol w="533400"/>
                <a:gridCol w="457200"/>
                <a:gridCol w="533400"/>
                <a:gridCol w="457200"/>
                <a:gridCol w="457200"/>
                <a:gridCol w="457200"/>
                <a:gridCol w="457200"/>
              </a:tblGrid>
              <a:tr h="533837">
                <a:tc>
                  <a:txBody>
                    <a:bodyPr/>
                    <a:lstStyle/>
                    <a:p>
                      <a:r>
                        <a:rPr lang="en-US" sz="1100" dirty="0" smtClean="0">
                          <a:latin typeface="+mn-lt"/>
                        </a:rPr>
                        <a:t>Large</a:t>
                      </a:r>
                      <a:endParaRPr lang="en-US" sz="1100" dirty="0">
                        <a:latin typeface="+mn-lt"/>
                      </a:endParaRPr>
                    </a:p>
                  </a:txBody>
                  <a:tcPr>
                    <a:solidFill>
                      <a:srgbClr val="0000CC"/>
                    </a:solidFill>
                  </a:tcPr>
                </a:tc>
                <a:tc>
                  <a:txBody>
                    <a:bodyPr/>
                    <a:lstStyle/>
                    <a:p>
                      <a:r>
                        <a:rPr lang="en-US" sz="1100" dirty="0" smtClean="0">
                          <a:latin typeface="+mn-lt"/>
                        </a:rPr>
                        <a:t>Total Grad</a:t>
                      </a:r>
                      <a:endParaRPr lang="en-US" sz="1100" dirty="0">
                        <a:latin typeface="+mn-lt"/>
                      </a:endParaRPr>
                    </a:p>
                  </a:txBody>
                  <a:tcPr>
                    <a:solidFill>
                      <a:srgbClr val="0000CC"/>
                    </a:solidFill>
                  </a:tcPr>
                </a:tc>
                <a:tc>
                  <a:txBody>
                    <a:bodyPr/>
                    <a:lstStyle/>
                    <a:p>
                      <a:r>
                        <a:rPr lang="en-US" sz="1100" dirty="0" smtClean="0">
                          <a:latin typeface="+mn-lt"/>
                        </a:rPr>
                        <a:t>-2.0</a:t>
                      </a:r>
                      <a:endParaRPr lang="en-US" sz="1100" dirty="0">
                        <a:latin typeface="+mn-lt"/>
                      </a:endParaRPr>
                    </a:p>
                  </a:txBody>
                  <a:tcPr>
                    <a:solidFill>
                      <a:srgbClr val="0000CC"/>
                    </a:solidFill>
                  </a:tcPr>
                </a:tc>
                <a:tc>
                  <a:txBody>
                    <a:bodyPr/>
                    <a:lstStyle/>
                    <a:p>
                      <a:r>
                        <a:rPr lang="en-US" sz="1100" dirty="0" smtClean="0">
                          <a:latin typeface="+mn-lt"/>
                        </a:rPr>
                        <a:t>2.0-2.49</a:t>
                      </a:r>
                      <a:endParaRPr lang="en-US" sz="1100" dirty="0">
                        <a:latin typeface="+mn-lt"/>
                      </a:endParaRPr>
                    </a:p>
                  </a:txBody>
                  <a:tcPr>
                    <a:solidFill>
                      <a:srgbClr val="0000CC"/>
                    </a:solidFill>
                  </a:tcPr>
                </a:tc>
                <a:tc>
                  <a:txBody>
                    <a:bodyPr/>
                    <a:lstStyle/>
                    <a:p>
                      <a:r>
                        <a:rPr lang="en-US" sz="1100" dirty="0" smtClean="0">
                          <a:latin typeface="+mn-lt"/>
                        </a:rPr>
                        <a:t>2.5-2.99</a:t>
                      </a:r>
                      <a:endParaRPr lang="en-US" sz="1100" dirty="0">
                        <a:latin typeface="+mn-lt"/>
                      </a:endParaRPr>
                    </a:p>
                  </a:txBody>
                  <a:tcPr>
                    <a:solidFill>
                      <a:srgbClr val="0000CC"/>
                    </a:solidFill>
                  </a:tcPr>
                </a:tc>
                <a:tc>
                  <a:txBody>
                    <a:bodyPr/>
                    <a:lstStyle/>
                    <a:p>
                      <a:r>
                        <a:rPr lang="en-US" sz="1100" dirty="0" smtClean="0">
                          <a:latin typeface="+mn-lt"/>
                        </a:rPr>
                        <a:t>3.0-3.49</a:t>
                      </a:r>
                      <a:endParaRPr lang="en-US" sz="1100" dirty="0">
                        <a:latin typeface="+mn-lt"/>
                      </a:endParaRPr>
                    </a:p>
                  </a:txBody>
                  <a:tcPr>
                    <a:solidFill>
                      <a:srgbClr val="0000CC"/>
                    </a:solidFill>
                  </a:tcPr>
                </a:tc>
                <a:tc>
                  <a:txBody>
                    <a:bodyPr/>
                    <a:lstStyle/>
                    <a:p>
                      <a:r>
                        <a:rPr lang="en-US" sz="1100" dirty="0" smtClean="0">
                          <a:latin typeface="+mn-lt"/>
                        </a:rPr>
                        <a:t>&gt;3.5</a:t>
                      </a:r>
                      <a:endParaRPr lang="en-US" sz="1100" dirty="0">
                        <a:latin typeface="+mn-lt"/>
                      </a:endParaRPr>
                    </a:p>
                  </a:txBody>
                  <a:tcPr>
                    <a:solidFill>
                      <a:srgbClr val="0000CC"/>
                    </a:solidFill>
                  </a:tcPr>
                </a:tc>
                <a:tc>
                  <a:txBody>
                    <a:bodyPr/>
                    <a:lstStyle/>
                    <a:p>
                      <a:r>
                        <a:rPr lang="en-US" sz="1100" dirty="0" err="1" smtClean="0">
                          <a:latin typeface="+mn-lt"/>
                        </a:rPr>
                        <a:t>Unk</a:t>
                      </a:r>
                      <a:endParaRPr lang="en-US" sz="1100" dirty="0">
                        <a:latin typeface="+mn-lt"/>
                      </a:endParaRPr>
                    </a:p>
                  </a:txBody>
                  <a:tcPr>
                    <a:solidFill>
                      <a:srgbClr val="0000CC"/>
                    </a:solidFill>
                  </a:tcPr>
                </a:tc>
              </a:tr>
              <a:tr h="0">
                <a:tc>
                  <a:txBody>
                    <a:bodyPr/>
                    <a:lstStyle/>
                    <a:p>
                      <a:r>
                        <a:rPr lang="en-US" sz="1100" b="0" i="0" u="none" strike="noStrike" kern="1200" baseline="0" dirty="0" smtClean="0">
                          <a:solidFill>
                            <a:schemeClr val="dk1"/>
                          </a:solidFill>
                          <a:latin typeface="+mn-lt"/>
                          <a:ea typeface="+mn-ea"/>
                          <a:cs typeface="+mn-cs"/>
                        </a:rPr>
                        <a:t>4 </a:t>
                      </a:r>
                      <a:r>
                        <a:rPr lang="en-US" sz="1100" b="0" i="0" u="none" strike="noStrike" kern="1200" baseline="0" dirty="0" err="1" smtClean="0">
                          <a:solidFill>
                            <a:schemeClr val="dk1"/>
                          </a:solidFill>
                          <a:latin typeface="+mn-lt"/>
                          <a:ea typeface="+mn-ea"/>
                          <a:cs typeface="+mn-cs"/>
                        </a:rPr>
                        <a:t>Yr</a:t>
                      </a:r>
                      <a:r>
                        <a:rPr lang="en-US" sz="1100" b="0" i="0" u="none" strike="noStrike" kern="1200" baseline="0" dirty="0" smtClean="0">
                          <a:solidFill>
                            <a:schemeClr val="dk1"/>
                          </a:solidFill>
                          <a:latin typeface="+mn-lt"/>
                          <a:ea typeface="+mn-ea"/>
                          <a:cs typeface="+mn-cs"/>
                        </a:rPr>
                        <a:t> Public Univ.</a:t>
                      </a:r>
                      <a:endParaRPr lang="en-US" sz="1100" dirty="0">
                        <a:latin typeface="+mn-lt"/>
                      </a:endParaRPr>
                    </a:p>
                  </a:txBody>
                  <a:tcPr>
                    <a:solidFill>
                      <a:schemeClr val="bg1"/>
                    </a:solidFill>
                  </a:tcPr>
                </a:tc>
                <a:tc>
                  <a:txBody>
                    <a:bodyPr/>
                    <a:lstStyle/>
                    <a:p>
                      <a:pPr algn="r" rtl="0" fontAlgn="ctr"/>
                      <a:r>
                        <a:rPr lang="en-US" sz="1100" b="0" i="0" u="none" strike="noStrike" dirty="0">
                          <a:solidFill>
                            <a:schemeClr val="tx1"/>
                          </a:solidFill>
                          <a:effectLst/>
                          <a:latin typeface="Calibri"/>
                        </a:rPr>
                        <a:t>111</a:t>
                      </a:r>
                    </a:p>
                  </a:txBody>
                  <a:tcPr marL="9525" marR="9525" marT="9525" marB="0" anchor="ctr">
                    <a:solidFill>
                      <a:schemeClr val="bg1"/>
                    </a:solidFill>
                  </a:tcPr>
                </a:tc>
                <a:tc>
                  <a:txBody>
                    <a:bodyPr/>
                    <a:lstStyle/>
                    <a:p>
                      <a:pPr algn="r" rtl="0" fontAlgn="ctr"/>
                      <a:r>
                        <a:rPr lang="en-US" sz="1100" b="0" i="0" u="none" strike="noStrike" dirty="0">
                          <a:solidFill>
                            <a:schemeClr val="tx1"/>
                          </a:solidFill>
                          <a:effectLst/>
                          <a:latin typeface="Calibri"/>
                        </a:rPr>
                        <a:t>23</a:t>
                      </a:r>
                    </a:p>
                  </a:txBody>
                  <a:tcPr marL="9525" marR="9525" marT="9525" marB="0" anchor="ctr">
                    <a:solidFill>
                      <a:schemeClr val="bg1"/>
                    </a:solidFill>
                  </a:tcPr>
                </a:tc>
                <a:tc>
                  <a:txBody>
                    <a:bodyPr/>
                    <a:lstStyle/>
                    <a:p>
                      <a:pPr algn="r" rtl="0" fontAlgn="ctr"/>
                      <a:r>
                        <a:rPr lang="en-US" sz="1100" b="0" i="0" u="none" strike="noStrike" dirty="0">
                          <a:solidFill>
                            <a:schemeClr val="tx1"/>
                          </a:solidFill>
                          <a:effectLst/>
                          <a:latin typeface="Calibri"/>
                        </a:rPr>
                        <a:t>13</a:t>
                      </a:r>
                    </a:p>
                  </a:txBody>
                  <a:tcPr marL="9525" marR="9525" marT="9525" marB="0" anchor="ctr">
                    <a:solidFill>
                      <a:schemeClr val="bg1"/>
                    </a:solidFill>
                  </a:tcPr>
                </a:tc>
                <a:tc>
                  <a:txBody>
                    <a:bodyPr/>
                    <a:lstStyle/>
                    <a:p>
                      <a:pPr algn="r" rtl="0" fontAlgn="ctr"/>
                      <a:r>
                        <a:rPr lang="en-US" sz="1100" b="0" i="0" u="none" strike="noStrike" dirty="0">
                          <a:solidFill>
                            <a:schemeClr val="tx1"/>
                          </a:solidFill>
                          <a:effectLst/>
                          <a:latin typeface="Calibri"/>
                        </a:rPr>
                        <a:t>29</a:t>
                      </a:r>
                    </a:p>
                  </a:txBody>
                  <a:tcPr marL="9525" marR="9525" marT="9525" marB="0" anchor="ctr">
                    <a:solidFill>
                      <a:schemeClr val="bg1"/>
                    </a:solidFill>
                  </a:tcPr>
                </a:tc>
                <a:tc>
                  <a:txBody>
                    <a:bodyPr/>
                    <a:lstStyle/>
                    <a:p>
                      <a:pPr algn="r" rtl="0" fontAlgn="ctr"/>
                      <a:r>
                        <a:rPr lang="en-US" sz="1100" b="0" i="0" u="none" strike="noStrike" dirty="0">
                          <a:solidFill>
                            <a:schemeClr val="tx1"/>
                          </a:solidFill>
                          <a:effectLst/>
                          <a:latin typeface="Calibri"/>
                        </a:rPr>
                        <a:t>24</a:t>
                      </a:r>
                    </a:p>
                  </a:txBody>
                  <a:tcPr marL="9525" marR="9525" marT="9525" marB="0" anchor="ctr">
                    <a:solidFill>
                      <a:schemeClr val="bg1"/>
                    </a:solidFill>
                  </a:tcPr>
                </a:tc>
                <a:tc>
                  <a:txBody>
                    <a:bodyPr/>
                    <a:lstStyle/>
                    <a:p>
                      <a:pPr algn="r" rtl="0" fontAlgn="ctr"/>
                      <a:r>
                        <a:rPr lang="en-US" sz="1100" b="0" i="0" u="none" strike="noStrike" dirty="0">
                          <a:solidFill>
                            <a:schemeClr val="tx1"/>
                          </a:solidFill>
                          <a:effectLst/>
                          <a:latin typeface="Calibri"/>
                        </a:rPr>
                        <a:t>22</a:t>
                      </a:r>
                    </a:p>
                  </a:txBody>
                  <a:tcPr marL="9525" marR="9525" marT="9525" marB="0" anchor="ctr">
                    <a:solidFill>
                      <a:schemeClr val="bg1"/>
                    </a:solidFill>
                  </a:tcPr>
                </a:tc>
                <a:tc>
                  <a:txBody>
                    <a:bodyPr/>
                    <a:lstStyle/>
                    <a:p>
                      <a:pPr algn="r" rtl="0" fontAlgn="ctr"/>
                      <a:r>
                        <a:rPr lang="en-US" sz="1100" b="0" i="0" u="none" strike="noStrike" dirty="0">
                          <a:solidFill>
                            <a:schemeClr val="tx1"/>
                          </a:solidFill>
                          <a:effectLst/>
                          <a:latin typeface="Calibri"/>
                        </a:rPr>
                        <a:t>0</a:t>
                      </a:r>
                    </a:p>
                  </a:txBody>
                  <a:tcPr marL="9525" marR="9525" marT="9525" marB="0" anchor="ctr">
                    <a:solidFill>
                      <a:schemeClr val="bg1"/>
                    </a:solidFill>
                  </a:tcPr>
                </a:tc>
              </a:tr>
              <a:tr h="182880">
                <a:tc>
                  <a:txBody>
                    <a:bodyPr/>
                    <a:lstStyle/>
                    <a:p>
                      <a:r>
                        <a:rPr lang="en-US" sz="1100" b="0" i="0" u="none" strike="noStrike" kern="1200" baseline="0" dirty="0" smtClean="0">
                          <a:solidFill>
                            <a:schemeClr val="dk1"/>
                          </a:solidFill>
                          <a:latin typeface="+mn-lt"/>
                          <a:ea typeface="+mn-ea"/>
                          <a:cs typeface="+mn-cs"/>
                        </a:rPr>
                        <a:t>2 </a:t>
                      </a:r>
                      <a:r>
                        <a:rPr lang="en-US" sz="1100" b="0" i="0" u="none" strike="noStrike" kern="1200" baseline="0" dirty="0" err="1" smtClean="0">
                          <a:solidFill>
                            <a:schemeClr val="dk1"/>
                          </a:solidFill>
                          <a:latin typeface="+mn-lt"/>
                          <a:ea typeface="+mn-ea"/>
                          <a:cs typeface="+mn-cs"/>
                        </a:rPr>
                        <a:t>Yr</a:t>
                      </a:r>
                      <a:r>
                        <a:rPr lang="en-US" sz="1100" b="0" i="0" u="none" strike="noStrike" kern="1200" baseline="0" dirty="0" smtClean="0">
                          <a:solidFill>
                            <a:schemeClr val="dk1"/>
                          </a:solidFill>
                          <a:latin typeface="+mn-lt"/>
                          <a:ea typeface="+mn-ea"/>
                          <a:cs typeface="+mn-cs"/>
                        </a:rPr>
                        <a:t> Pub. College</a:t>
                      </a:r>
                      <a:endParaRPr lang="en-US" sz="1100" dirty="0">
                        <a:latin typeface="+mn-lt"/>
                      </a:endParaRPr>
                    </a:p>
                  </a:txBody>
                  <a:tcPr>
                    <a:solidFill>
                      <a:schemeClr val="bg1">
                        <a:lumMod val="85000"/>
                      </a:schemeClr>
                    </a:solidFill>
                  </a:tcPr>
                </a:tc>
                <a:tc>
                  <a:txBody>
                    <a:bodyPr/>
                    <a:lstStyle/>
                    <a:p>
                      <a:pPr algn="r" rtl="0" fontAlgn="ctr"/>
                      <a:r>
                        <a:rPr lang="en-US" sz="1100" b="0" i="0" u="none" strike="noStrike" dirty="0">
                          <a:solidFill>
                            <a:srgbClr val="000000"/>
                          </a:solidFill>
                          <a:effectLst/>
                          <a:latin typeface="Calibri"/>
                        </a:rPr>
                        <a:t>411</a:t>
                      </a:r>
                    </a:p>
                  </a:txBody>
                  <a:tcPr marL="9525" marR="9525" marT="9525" marB="0" anchor="ctr">
                    <a:solidFill>
                      <a:schemeClr val="bg1">
                        <a:lumMod val="85000"/>
                      </a:schemeClr>
                    </a:solidFill>
                  </a:tcPr>
                </a:tc>
                <a:tc>
                  <a:txBody>
                    <a:bodyPr/>
                    <a:lstStyle/>
                    <a:p>
                      <a:pPr algn="r" rtl="0" fontAlgn="ctr"/>
                      <a:r>
                        <a:rPr lang="en-US" sz="1100" b="0" i="0" u="none" strike="noStrike" dirty="0">
                          <a:solidFill>
                            <a:srgbClr val="000000"/>
                          </a:solidFill>
                          <a:effectLst/>
                          <a:latin typeface="Calibri"/>
                        </a:rPr>
                        <a:t>160</a:t>
                      </a:r>
                    </a:p>
                  </a:txBody>
                  <a:tcPr marL="9525" marR="9525" marT="9525" marB="0" anchor="ctr">
                    <a:lnB w="12700" cmpd="sng">
                      <a:noFill/>
                    </a:lnB>
                    <a:solidFill>
                      <a:schemeClr val="bg1">
                        <a:lumMod val="85000"/>
                      </a:schemeClr>
                    </a:solidFill>
                  </a:tcPr>
                </a:tc>
                <a:tc>
                  <a:txBody>
                    <a:bodyPr/>
                    <a:lstStyle/>
                    <a:p>
                      <a:pPr algn="r" rtl="0" fontAlgn="ctr"/>
                      <a:r>
                        <a:rPr lang="en-US" sz="1100" b="0" i="0" u="none" strike="noStrike" dirty="0">
                          <a:solidFill>
                            <a:srgbClr val="000000"/>
                          </a:solidFill>
                          <a:effectLst/>
                          <a:latin typeface="Calibri"/>
                        </a:rPr>
                        <a:t>72</a:t>
                      </a:r>
                    </a:p>
                  </a:txBody>
                  <a:tcPr marL="9525" marR="9525" marT="9525" marB="0" anchor="ctr">
                    <a:lnB w="12700" cmpd="sng">
                      <a:noFill/>
                    </a:lnB>
                    <a:solidFill>
                      <a:schemeClr val="bg1">
                        <a:lumMod val="85000"/>
                      </a:schemeClr>
                    </a:solidFill>
                  </a:tcPr>
                </a:tc>
                <a:tc>
                  <a:txBody>
                    <a:bodyPr/>
                    <a:lstStyle/>
                    <a:p>
                      <a:pPr algn="r" rtl="0" fontAlgn="ctr"/>
                      <a:r>
                        <a:rPr lang="en-US" sz="1100" b="0" i="0" u="none" strike="noStrike" dirty="0">
                          <a:solidFill>
                            <a:srgbClr val="000000"/>
                          </a:solidFill>
                          <a:effectLst/>
                          <a:latin typeface="Calibri"/>
                        </a:rPr>
                        <a:t>47</a:t>
                      </a:r>
                    </a:p>
                  </a:txBody>
                  <a:tcPr marL="9525" marR="9525" marT="9525" marB="0" anchor="ctr">
                    <a:lnB w="12700" cmpd="sng">
                      <a:noFill/>
                    </a:lnB>
                    <a:solidFill>
                      <a:schemeClr val="bg1">
                        <a:lumMod val="85000"/>
                      </a:schemeClr>
                    </a:solidFill>
                  </a:tcPr>
                </a:tc>
                <a:tc>
                  <a:txBody>
                    <a:bodyPr/>
                    <a:lstStyle/>
                    <a:p>
                      <a:pPr algn="r" rtl="0" fontAlgn="ctr"/>
                      <a:r>
                        <a:rPr lang="en-US" sz="1100" b="0" i="0" u="none" strike="noStrike" dirty="0">
                          <a:solidFill>
                            <a:srgbClr val="000000"/>
                          </a:solidFill>
                          <a:effectLst/>
                          <a:latin typeface="Calibri"/>
                        </a:rPr>
                        <a:t>55</a:t>
                      </a:r>
                    </a:p>
                  </a:txBody>
                  <a:tcPr marL="9525" marR="9525" marT="9525" marB="0" anchor="ctr">
                    <a:lnB w="12700" cmpd="sng">
                      <a:noFill/>
                    </a:lnB>
                    <a:solidFill>
                      <a:schemeClr val="bg1">
                        <a:lumMod val="85000"/>
                      </a:schemeClr>
                    </a:solidFill>
                  </a:tcPr>
                </a:tc>
                <a:tc>
                  <a:txBody>
                    <a:bodyPr/>
                    <a:lstStyle/>
                    <a:p>
                      <a:pPr algn="r" rtl="0" fontAlgn="ctr"/>
                      <a:r>
                        <a:rPr lang="en-US" sz="1100" b="0" i="0" u="none" strike="noStrike" dirty="0">
                          <a:solidFill>
                            <a:srgbClr val="000000"/>
                          </a:solidFill>
                          <a:effectLst/>
                          <a:latin typeface="Calibri"/>
                        </a:rPr>
                        <a:t>49</a:t>
                      </a:r>
                    </a:p>
                  </a:txBody>
                  <a:tcPr marL="9525" marR="9525" marT="9525" marB="0" anchor="ctr">
                    <a:lnB w="12700" cmpd="sng">
                      <a:noFill/>
                    </a:lnB>
                    <a:solidFill>
                      <a:schemeClr val="bg1">
                        <a:lumMod val="85000"/>
                      </a:schemeClr>
                    </a:solidFill>
                  </a:tcPr>
                </a:tc>
                <a:tc>
                  <a:txBody>
                    <a:bodyPr/>
                    <a:lstStyle/>
                    <a:p>
                      <a:pPr algn="r" rtl="0" fontAlgn="ctr"/>
                      <a:r>
                        <a:rPr lang="en-US" sz="1100" b="0" i="0" u="none" strike="noStrike" dirty="0">
                          <a:solidFill>
                            <a:srgbClr val="000000"/>
                          </a:solidFill>
                          <a:effectLst/>
                          <a:latin typeface="Calibri"/>
                        </a:rPr>
                        <a:t>28</a:t>
                      </a:r>
                    </a:p>
                  </a:txBody>
                  <a:tcPr marL="9525" marR="9525" marT="9525" marB="0" anchor="ctr">
                    <a:lnB w="12700" cmpd="sng">
                      <a:noFill/>
                    </a:lnB>
                    <a:solidFill>
                      <a:schemeClr val="bg1">
                        <a:lumMod val="85000"/>
                      </a:schemeClr>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971335862"/>
              </p:ext>
            </p:extLst>
          </p:nvPr>
        </p:nvGraphicFramePr>
        <p:xfrm>
          <a:off x="238126" y="4999474"/>
          <a:ext cx="4495798" cy="1051997"/>
        </p:xfrm>
        <a:graphic>
          <a:graphicData uri="http://schemas.openxmlformats.org/drawingml/2006/table">
            <a:tbl>
              <a:tblPr firstRow="1" bandRow="1">
                <a:tableStyleId>{5C22544A-7EE6-4342-B048-85BDC9FD1C3A}</a:tableStyleId>
              </a:tblPr>
              <a:tblGrid>
                <a:gridCol w="1142998"/>
                <a:gridCol w="533400"/>
                <a:gridCol w="457200"/>
                <a:gridCol w="533400"/>
                <a:gridCol w="457200"/>
                <a:gridCol w="457200"/>
                <a:gridCol w="457200"/>
                <a:gridCol w="457200"/>
              </a:tblGrid>
              <a:tr h="533837">
                <a:tc>
                  <a:txBody>
                    <a:bodyPr/>
                    <a:lstStyle/>
                    <a:p>
                      <a:r>
                        <a:rPr lang="en-US" sz="1100" dirty="0" smtClean="0">
                          <a:latin typeface="+mn-lt"/>
                        </a:rPr>
                        <a:t>Small</a:t>
                      </a:r>
                      <a:endParaRPr lang="en-US" sz="1100" dirty="0">
                        <a:latin typeface="+mn-lt"/>
                      </a:endParaRPr>
                    </a:p>
                  </a:txBody>
                  <a:tcPr>
                    <a:solidFill>
                      <a:srgbClr val="0000CC"/>
                    </a:solidFill>
                  </a:tcPr>
                </a:tc>
                <a:tc>
                  <a:txBody>
                    <a:bodyPr/>
                    <a:lstStyle/>
                    <a:p>
                      <a:r>
                        <a:rPr lang="en-US" sz="1100" dirty="0" smtClean="0">
                          <a:latin typeface="+mn-lt"/>
                        </a:rPr>
                        <a:t>Total Grad</a:t>
                      </a:r>
                      <a:endParaRPr lang="en-US" sz="1100" dirty="0">
                        <a:latin typeface="+mn-lt"/>
                      </a:endParaRPr>
                    </a:p>
                  </a:txBody>
                  <a:tcPr>
                    <a:solidFill>
                      <a:srgbClr val="0000CC"/>
                    </a:solidFill>
                  </a:tcPr>
                </a:tc>
                <a:tc>
                  <a:txBody>
                    <a:bodyPr/>
                    <a:lstStyle/>
                    <a:p>
                      <a:r>
                        <a:rPr lang="en-US" sz="1100" dirty="0" smtClean="0">
                          <a:latin typeface="+mn-lt"/>
                        </a:rPr>
                        <a:t>-2.0</a:t>
                      </a:r>
                      <a:endParaRPr lang="en-US" sz="1100" dirty="0">
                        <a:latin typeface="+mn-lt"/>
                      </a:endParaRPr>
                    </a:p>
                  </a:txBody>
                  <a:tcPr>
                    <a:solidFill>
                      <a:srgbClr val="0000CC"/>
                    </a:solidFill>
                  </a:tcPr>
                </a:tc>
                <a:tc>
                  <a:txBody>
                    <a:bodyPr/>
                    <a:lstStyle/>
                    <a:p>
                      <a:r>
                        <a:rPr lang="en-US" sz="1100" dirty="0" smtClean="0">
                          <a:latin typeface="+mn-lt"/>
                        </a:rPr>
                        <a:t>2.0-2.49</a:t>
                      </a:r>
                      <a:endParaRPr lang="en-US" sz="1100" dirty="0">
                        <a:latin typeface="+mn-lt"/>
                      </a:endParaRPr>
                    </a:p>
                  </a:txBody>
                  <a:tcPr>
                    <a:solidFill>
                      <a:srgbClr val="0000CC"/>
                    </a:solidFill>
                  </a:tcPr>
                </a:tc>
                <a:tc>
                  <a:txBody>
                    <a:bodyPr/>
                    <a:lstStyle/>
                    <a:p>
                      <a:r>
                        <a:rPr lang="en-US" sz="1100" dirty="0" smtClean="0">
                          <a:latin typeface="+mn-lt"/>
                        </a:rPr>
                        <a:t>2.5-2.99</a:t>
                      </a:r>
                      <a:endParaRPr lang="en-US" sz="1100" dirty="0">
                        <a:latin typeface="+mn-lt"/>
                      </a:endParaRPr>
                    </a:p>
                  </a:txBody>
                  <a:tcPr>
                    <a:solidFill>
                      <a:srgbClr val="0000CC"/>
                    </a:solidFill>
                  </a:tcPr>
                </a:tc>
                <a:tc>
                  <a:txBody>
                    <a:bodyPr/>
                    <a:lstStyle/>
                    <a:p>
                      <a:r>
                        <a:rPr lang="en-US" sz="1100" dirty="0" smtClean="0">
                          <a:latin typeface="+mn-lt"/>
                        </a:rPr>
                        <a:t>3.0-3.49</a:t>
                      </a:r>
                      <a:endParaRPr lang="en-US" sz="1100" dirty="0">
                        <a:latin typeface="+mn-lt"/>
                      </a:endParaRPr>
                    </a:p>
                  </a:txBody>
                  <a:tcPr>
                    <a:solidFill>
                      <a:srgbClr val="0000CC"/>
                    </a:solidFill>
                  </a:tcPr>
                </a:tc>
                <a:tc>
                  <a:txBody>
                    <a:bodyPr/>
                    <a:lstStyle/>
                    <a:p>
                      <a:r>
                        <a:rPr lang="en-US" sz="1100" dirty="0" smtClean="0">
                          <a:latin typeface="+mn-lt"/>
                        </a:rPr>
                        <a:t>&gt;3.5</a:t>
                      </a:r>
                      <a:endParaRPr lang="en-US" sz="1100" dirty="0">
                        <a:latin typeface="+mn-lt"/>
                      </a:endParaRPr>
                    </a:p>
                  </a:txBody>
                  <a:tcPr>
                    <a:solidFill>
                      <a:srgbClr val="0000CC"/>
                    </a:solidFill>
                  </a:tcPr>
                </a:tc>
                <a:tc>
                  <a:txBody>
                    <a:bodyPr/>
                    <a:lstStyle/>
                    <a:p>
                      <a:r>
                        <a:rPr lang="en-US" sz="1100" dirty="0" err="1" smtClean="0">
                          <a:latin typeface="+mn-lt"/>
                        </a:rPr>
                        <a:t>Unk</a:t>
                      </a:r>
                      <a:endParaRPr lang="en-US" sz="1100" dirty="0">
                        <a:latin typeface="+mn-lt"/>
                      </a:endParaRPr>
                    </a:p>
                  </a:txBody>
                  <a:tcPr>
                    <a:solidFill>
                      <a:srgbClr val="0000CC"/>
                    </a:solidFill>
                  </a:tcPr>
                </a:tc>
              </a:tr>
              <a:tr h="0">
                <a:tc>
                  <a:txBody>
                    <a:bodyPr/>
                    <a:lstStyle/>
                    <a:p>
                      <a:r>
                        <a:rPr lang="en-US" sz="1100" b="0" i="0" u="none" strike="noStrike" kern="1200" baseline="0" dirty="0" smtClean="0">
                          <a:solidFill>
                            <a:schemeClr val="dk1"/>
                          </a:solidFill>
                          <a:latin typeface="+mn-lt"/>
                          <a:ea typeface="+mn-ea"/>
                          <a:cs typeface="+mn-cs"/>
                        </a:rPr>
                        <a:t>4 </a:t>
                      </a:r>
                      <a:r>
                        <a:rPr lang="en-US" sz="1100" b="0" i="0" u="none" strike="noStrike" kern="1200" baseline="0" dirty="0" err="1" smtClean="0">
                          <a:solidFill>
                            <a:schemeClr val="dk1"/>
                          </a:solidFill>
                          <a:latin typeface="+mn-lt"/>
                          <a:ea typeface="+mn-ea"/>
                          <a:cs typeface="+mn-cs"/>
                        </a:rPr>
                        <a:t>Yr</a:t>
                      </a:r>
                      <a:r>
                        <a:rPr lang="en-US" sz="1100" b="0" i="0" u="none" strike="noStrike" kern="1200" baseline="0" dirty="0" smtClean="0">
                          <a:solidFill>
                            <a:schemeClr val="dk1"/>
                          </a:solidFill>
                          <a:latin typeface="+mn-lt"/>
                          <a:ea typeface="+mn-ea"/>
                          <a:cs typeface="+mn-cs"/>
                        </a:rPr>
                        <a:t> Public Univ.</a:t>
                      </a:r>
                      <a:endParaRPr lang="en-US" sz="1100" dirty="0">
                        <a:latin typeface="+mn-lt"/>
                      </a:endParaRPr>
                    </a:p>
                  </a:txBody>
                  <a:tcPr>
                    <a:solidFill>
                      <a:schemeClr val="bg1"/>
                    </a:solidFill>
                  </a:tcPr>
                </a:tc>
                <a:tc>
                  <a:txBody>
                    <a:bodyPr/>
                    <a:lstStyle/>
                    <a:p>
                      <a:pPr algn="r"/>
                      <a:r>
                        <a:rPr lang="en-US" sz="1100" dirty="0" smtClean="0">
                          <a:latin typeface="+mn-lt"/>
                        </a:rPr>
                        <a:t>26</a:t>
                      </a:r>
                      <a:endParaRPr lang="en-US" sz="1100" dirty="0">
                        <a:latin typeface="+mn-lt"/>
                      </a:endParaRPr>
                    </a:p>
                  </a:txBody>
                  <a:tcPr>
                    <a:solidFill>
                      <a:schemeClr val="bg1"/>
                    </a:solidFill>
                  </a:tcPr>
                </a:tc>
                <a:tc>
                  <a:txBody>
                    <a:bodyPr/>
                    <a:lstStyle/>
                    <a:p>
                      <a:pPr algn="r"/>
                      <a:r>
                        <a:rPr lang="en-US" sz="1100" dirty="0" smtClean="0">
                          <a:latin typeface="+mn-lt"/>
                        </a:rPr>
                        <a:t>4</a:t>
                      </a:r>
                      <a:endParaRPr lang="en-US" sz="1100" dirty="0">
                        <a:latin typeface="+mn-lt"/>
                      </a:endParaRPr>
                    </a:p>
                  </a:txBody>
                  <a:tcPr>
                    <a:solidFill>
                      <a:schemeClr val="bg1"/>
                    </a:solidFill>
                  </a:tcPr>
                </a:tc>
                <a:tc>
                  <a:txBody>
                    <a:bodyPr/>
                    <a:lstStyle/>
                    <a:p>
                      <a:pPr algn="r"/>
                      <a:r>
                        <a:rPr lang="en-US" sz="1100" dirty="0" smtClean="0">
                          <a:latin typeface="+mn-lt"/>
                        </a:rPr>
                        <a:t>6</a:t>
                      </a:r>
                      <a:endParaRPr lang="en-US" sz="1100" dirty="0">
                        <a:latin typeface="+mn-lt"/>
                      </a:endParaRPr>
                    </a:p>
                  </a:txBody>
                  <a:tcPr>
                    <a:solidFill>
                      <a:schemeClr val="bg1"/>
                    </a:solidFill>
                  </a:tcPr>
                </a:tc>
                <a:tc>
                  <a:txBody>
                    <a:bodyPr/>
                    <a:lstStyle/>
                    <a:p>
                      <a:pPr algn="r"/>
                      <a:r>
                        <a:rPr lang="en-US" sz="1100" dirty="0" smtClean="0">
                          <a:latin typeface="+mn-lt"/>
                        </a:rPr>
                        <a:t>4</a:t>
                      </a:r>
                      <a:endParaRPr lang="en-US" sz="1100" dirty="0">
                        <a:latin typeface="+mn-lt"/>
                      </a:endParaRPr>
                    </a:p>
                  </a:txBody>
                  <a:tcPr>
                    <a:solidFill>
                      <a:schemeClr val="bg1"/>
                    </a:solidFill>
                  </a:tcPr>
                </a:tc>
                <a:tc>
                  <a:txBody>
                    <a:bodyPr/>
                    <a:lstStyle/>
                    <a:p>
                      <a:pPr algn="r"/>
                      <a:r>
                        <a:rPr lang="en-US" sz="1100" dirty="0" smtClean="0">
                          <a:latin typeface="+mn-lt"/>
                        </a:rPr>
                        <a:t>10</a:t>
                      </a:r>
                      <a:endParaRPr lang="en-US" sz="1100" dirty="0">
                        <a:latin typeface="+mn-lt"/>
                      </a:endParaRPr>
                    </a:p>
                  </a:txBody>
                  <a:tcPr>
                    <a:solidFill>
                      <a:schemeClr val="bg1"/>
                    </a:solidFill>
                  </a:tcPr>
                </a:tc>
                <a:tc>
                  <a:txBody>
                    <a:bodyPr/>
                    <a:lstStyle/>
                    <a:p>
                      <a:pPr algn="r"/>
                      <a:r>
                        <a:rPr lang="en-US" sz="1100" dirty="0" smtClean="0">
                          <a:latin typeface="+mn-lt"/>
                        </a:rPr>
                        <a:t>2</a:t>
                      </a:r>
                      <a:endParaRPr lang="en-US" sz="1100" dirty="0">
                        <a:latin typeface="+mn-lt"/>
                      </a:endParaRPr>
                    </a:p>
                  </a:txBody>
                  <a:tcPr>
                    <a:solidFill>
                      <a:schemeClr val="bg1"/>
                    </a:solidFill>
                  </a:tcPr>
                </a:tc>
                <a:tc>
                  <a:txBody>
                    <a:bodyPr/>
                    <a:lstStyle/>
                    <a:p>
                      <a:pPr algn="r"/>
                      <a:r>
                        <a:rPr lang="en-US" sz="1100" dirty="0" smtClean="0">
                          <a:latin typeface="+mn-lt"/>
                        </a:rPr>
                        <a:t>0</a:t>
                      </a:r>
                      <a:endParaRPr lang="en-US" sz="1100" dirty="0">
                        <a:latin typeface="+mn-lt"/>
                      </a:endParaRPr>
                    </a:p>
                  </a:txBody>
                  <a:tcPr>
                    <a:solidFill>
                      <a:schemeClr val="bg1"/>
                    </a:solidFill>
                  </a:tcPr>
                </a:tc>
              </a:tr>
              <a:tr h="182880">
                <a:tc>
                  <a:txBody>
                    <a:bodyPr/>
                    <a:lstStyle/>
                    <a:p>
                      <a:r>
                        <a:rPr lang="en-US" sz="1100" b="0" i="0" u="none" strike="noStrike" kern="1200" baseline="0" dirty="0" smtClean="0">
                          <a:solidFill>
                            <a:schemeClr val="dk1"/>
                          </a:solidFill>
                          <a:latin typeface="+mn-lt"/>
                          <a:ea typeface="+mn-ea"/>
                          <a:cs typeface="+mn-cs"/>
                        </a:rPr>
                        <a:t>2 </a:t>
                      </a:r>
                      <a:r>
                        <a:rPr lang="en-US" sz="1100" b="0" i="0" u="none" strike="noStrike" kern="1200" baseline="0" dirty="0" err="1" smtClean="0">
                          <a:solidFill>
                            <a:schemeClr val="dk1"/>
                          </a:solidFill>
                          <a:latin typeface="+mn-lt"/>
                          <a:ea typeface="+mn-ea"/>
                          <a:cs typeface="+mn-cs"/>
                        </a:rPr>
                        <a:t>Yr</a:t>
                      </a:r>
                      <a:r>
                        <a:rPr lang="en-US" sz="1100" b="0" i="0" u="none" strike="noStrike" kern="1200" baseline="0" dirty="0" smtClean="0">
                          <a:solidFill>
                            <a:schemeClr val="dk1"/>
                          </a:solidFill>
                          <a:latin typeface="+mn-lt"/>
                          <a:ea typeface="+mn-ea"/>
                          <a:cs typeface="+mn-cs"/>
                        </a:rPr>
                        <a:t> Pub. College</a:t>
                      </a:r>
                      <a:endParaRPr lang="en-US" sz="1100" dirty="0">
                        <a:latin typeface="+mn-lt"/>
                      </a:endParaRPr>
                    </a:p>
                  </a:txBody>
                  <a:tcPr>
                    <a:solidFill>
                      <a:schemeClr val="bg1">
                        <a:lumMod val="85000"/>
                      </a:schemeClr>
                    </a:solidFill>
                  </a:tcPr>
                </a:tc>
                <a:tc>
                  <a:txBody>
                    <a:bodyPr/>
                    <a:lstStyle/>
                    <a:p>
                      <a:pPr algn="r"/>
                      <a:r>
                        <a:rPr lang="en-US" sz="1100" dirty="0" smtClean="0">
                          <a:latin typeface="+mn-lt"/>
                        </a:rPr>
                        <a:t>59</a:t>
                      </a:r>
                      <a:endParaRPr lang="en-US" sz="1100" dirty="0">
                        <a:latin typeface="+mn-lt"/>
                      </a:endParaRPr>
                    </a:p>
                  </a:txBody>
                  <a:tcPr>
                    <a:solidFill>
                      <a:schemeClr val="bg1">
                        <a:lumMod val="85000"/>
                      </a:schemeClr>
                    </a:solidFill>
                  </a:tcPr>
                </a:tc>
                <a:tc>
                  <a:txBody>
                    <a:bodyPr/>
                    <a:lstStyle/>
                    <a:p>
                      <a:pPr algn="r"/>
                      <a:r>
                        <a:rPr lang="en-US" sz="1100" dirty="0" smtClean="0">
                          <a:latin typeface="+mn-lt"/>
                        </a:rPr>
                        <a:t>24</a:t>
                      </a:r>
                      <a:endParaRPr lang="en-US" sz="1100" dirty="0">
                        <a:latin typeface="+mn-lt"/>
                      </a:endParaRP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7</a:t>
                      </a: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12</a:t>
                      </a: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4</a:t>
                      </a: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6</a:t>
                      </a:r>
                    </a:p>
                  </a:txBody>
                  <a:tcPr>
                    <a:lnB w="12700" cmpd="sng">
                      <a:noFill/>
                    </a:lnB>
                    <a:solidFill>
                      <a:schemeClr val="bg1">
                        <a:lumMod val="85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6</a:t>
                      </a:r>
                    </a:p>
                  </a:txBody>
                  <a:tcPr>
                    <a:lnB w="12700" cmpd="sng">
                      <a:noFill/>
                    </a:lnB>
                    <a:solidFill>
                      <a:schemeClr val="bg1">
                        <a:lumMod val="85000"/>
                      </a:schemeClr>
                    </a:solidFill>
                  </a:tcPr>
                </a:tc>
              </a:tr>
            </a:tbl>
          </a:graphicData>
        </a:graphic>
      </p:graphicFrame>
      <p:sp>
        <p:nvSpPr>
          <p:cNvPr id="18" name="Rectangle 17"/>
          <p:cNvSpPr/>
          <p:nvPr/>
        </p:nvSpPr>
        <p:spPr>
          <a:xfrm>
            <a:off x="4876800" y="838199"/>
            <a:ext cx="3886200" cy="5216813"/>
          </a:xfrm>
          <a:prstGeom prst="rect">
            <a:avLst/>
          </a:prstGeom>
        </p:spPr>
        <p:txBody>
          <a:bodyPr wrap="square">
            <a:spAutoFit/>
          </a:bodyPr>
          <a:lstStyle/>
          <a:p>
            <a:pPr algn="ctr"/>
            <a:r>
              <a:rPr lang="en-US" sz="1600" b="1" dirty="0"/>
              <a:t>Report of 2009-2010 High School Graduates’ Enrollment and Academic </a:t>
            </a:r>
            <a:r>
              <a:rPr lang="en-US" sz="1600" b="1" dirty="0" smtClean="0"/>
              <a:t>Performance in </a:t>
            </a:r>
            <a:r>
              <a:rPr lang="en-US" sz="1600" b="1" dirty="0"/>
              <a:t>Texas Public Higher Education in FY </a:t>
            </a:r>
            <a:r>
              <a:rPr lang="en-US" sz="1600" b="1" dirty="0" smtClean="0"/>
              <a:t>2011</a:t>
            </a:r>
          </a:p>
          <a:p>
            <a:pPr algn="ctr"/>
            <a:endParaRPr lang="en-US" sz="1600" b="1" dirty="0"/>
          </a:p>
          <a:p>
            <a:r>
              <a:rPr lang="en-US" sz="1100" dirty="0" smtClean="0"/>
              <a:t>Data Source:  THECB “Student performance </a:t>
            </a:r>
            <a:r>
              <a:rPr lang="en-US" sz="1100" dirty="0"/>
              <a:t>in postsecondary institutions during the first year enrolled after graduation </a:t>
            </a:r>
            <a:r>
              <a:rPr lang="en-US" sz="1100" dirty="0" smtClean="0"/>
              <a:t>from high school. Student </a:t>
            </a:r>
            <a:r>
              <a:rPr lang="en-US" sz="1100" dirty="0"/>
              <a:t>performance is measured by the Grade Point Average (GPA) earned by </a:t>
            </a:r>
            <a:r>
              <a:rPr lang="en-US" sz="1100" dirty="0" smtClean="0"/>
              <a:t>2009-2010 high </a:t>
            </a:r>
            <a:r>
              <a:rPr lang="en-US" sz="1100" dirty="0"/>
              <a:t>school graduates who attended public four-year and two-year higher education in FY 2011.</a:t>
            </a:r>
          </a:p>
          <a:p>
            <a:endParaRPr lang="en-US" sz="1100" dirty="0" smtClean="0"/>
          </a:p>
          <a:p>
            <a:r>
              <a:rPr lang="en-US" sz="1100" dirty="0" smtClean="0"/>
              <a:t>For </a:t>
            </a:r>
            <a:r>
              <a:rPr lang="en-US" sz="1100" dirty="0"/>
              <a:t>each student, the grade points and college-level semester credit hours earned by a </a:t>
            </a:r>
            <a:r>
              <a:rPr lang="en-US" sz="1100" dirty="0" smtClean="0"/>
              <a:t>student in </a:t>
            </a:r>
            <a:r>
              <a:rPr lang="en-US" sz="1100" dirty="0"/>
              <a:t>fall 2010, spring 2011, and summer 2011 are added together and averaged to determine </a:t>
            </a:r>
            <a:r>
              <a:rPr lang="en-US" sz="1100" dirty="0" smtClean="0"/>
              <a:t>the GPA</a:t>
            </a:r>
            <a:r>
              <a:rPr lang="en-US" sz="1100" dirty="0"/>
              <a:t>. These GPAs are accumulated in a range of five categories from &lt; 2.0 to &gt; 3.5. If a </a:t>
            </a:r>
            <a:r>
              <a:rPr lang="en-US" sz="1100" dirty="0" smtClean="0"/>
              <a:t>GPA could </a:t>
            </a:r>
            <a:r>
              <a:rPr lang="en-US" sz="1100" dirty="0"/>
              <a:t>not be calculated for some reason, that student is placed in the “Unknown” column. </a:t>
            </a:r>
            <a:endParaRPr lang="en-US" sz="1100" dirty="0" smtClean="0"/>
          </a:p>
          <a:p>
            <a:endParaRPr lang="en-US" sz="1100" dirty="0"/>
          </a:p>
          <a:p>
            <a:r>
              <a:rPr lang="en-US" sz="1100" dirty="0" smtClean="0"/>
              <a:t>GPA data </a:t>
            </a:r>
            <a:r>
              <a:rPr lang="en-US" sz="1100" dirty="0"/>
              <a:t>is only available for students attending public higher education institutions in Texas. If </a:t>
            </a:r>
            <a:r>
              <a:rPr lang="en-US" sz="1100" dirty="0" smtClean="0"/>
              <a:t>a high </a:t>
            </a:r>
            <a:r>
              <a:rPr lang="en-US" sz="1100" dirty="0"/>
              <a:t>school has fewer than five students attending four-year or two-year public </a:t>
            </a:r>
            <a:r>
              <a:rPr lang="en-US" sz="1100" dirty="0" smtClean="0"/>
              <a:t>higher education </a:t>
            </a:r>
            <a:r>
              <a:rPr lang="en-US" sz="1100" dirty="0"/>
              <a:t>institutions, the number of students is shown but no GPA breakout is given. If </a:t>
            </a:r>
            <a:r>
              <a:rPr lang="en-US" sz="1100" dirty="0" smtClean="0"/>
              <a:t>a student </a:t>
            </a:r>
            <a:r>
              <a:rPr lang="en-US" sz="1100" dirty="0"/>
              <a:t>attended both a four-year and a two-year institution in FY 2011, the student’s GPA </a:t>
            </a:r>
            <a:r>
              <a:rPr lang="en-US" sz="1100" dirty="0" smtClean="0"/>
              <a:t>is shown </a:t>
            </a:r>
            <a:r>
              <a:rPr lang="en-US" sz="1100" dirty="0"/>
              <a:t>in the type of institution where the most semester credit hours were earned</a:t>
            </a:r>
            <a:r>
              <a:rPr lang="en-US" sz="1100" dirty="0" smtClean="0"/>
              <a:t>.”</a:t>
            </a:r>
            <a:endParaRPr lang="en-US" sz="1100" dirty="0"/>
          </a:p>
        </p:txBody>
      </p:sp>
      <p:sp>
        <p:nvSpPr>
          <p:cNvPr id="19" name="TextBox 18"/>
          <p:cNvSpPr txBox="1"/>
          <p:nvPr/>
        </p:nvSpPr>
        <p:spPr>
          <a:xfrm>
            <a:off x="352425" y="515034"/>
            <a:ext cx="4267200" cy="646331"/>
          </a:xfrm>
          <a:prstGeom prst="rect">
            <a:avLst/>
          </a:prstGeom>
          <a:noFill/>
        </p:spPr>
        <p:txBody>
          <a:bodyPr wrap="square" rtlCol="0">
            <a:spAutoFit/>
          </a:bodyPr>
          <a:lstStyle/>
          <a:p>
            <a:pPr algn="ctr"/>
            <a:r>
              <a:rPr lang="en-US" dirty="0" smtClean="0"/>
              <a:t>Random Selection of Large, Middle, and Small High Schools in Region VII</a:t>
            </a:r>
            <a:endParaRPr lang="en-US" dirty="0"/>
          </a:p>
        </p:txBody>
      </p:sp>
      <p:sp>
        <p:nvSpPr>
          <p:cNvPr id="21" name="TextBox 20"/>
          <p:cNvSpPr txBox="1"/>
          <p:nvPr/>
        </p:nvSpPr>
        <p:spPr>
          <a:xfrm>
            <a:off x="7543800" y="6002298"/>
            <a:ext cx="1219200" cy="276999"/>
          </a:xfrm>
          <a:prstGeom prst="rect">
            <a:avLst/>
          </a:prstGeom>
          <a:noFill/>
        </p:spPr>
        <p:txBody>
          <a:bodyPr wrap="square" rtlCol="0">
            <a:spAutoFit/>
          </a:bodyPr>
          <a:lstStyle/>
          <a:p>
            <a:r>
              <a:rPr lang="en-US" sz="1200" dirty="0" smtClean="0"/>
              <a:t>THECB</a:t>
            </a:r>
            <a:endParaRPr lang="en-US" sz="1200" dirty="0"/>
          </a:p>
        </p:txBody>
      </p:sp>
    </p:spTree>
    <p:extLst>
      <p:ext uri="{BB962C8B-B14F-4D97-AF65-F5344CB8AC3E}">
        <p14:creationId xmlns:p14="http://schemas.microsoft.com/office/powerpoint/2010/main" val="1630183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2133600"/>
          </a:xfrm>
        </p:spPr>
        <p:txBody>
          <a:bodyPr>
            <a:normAutofit fontScale="90000"/>
          </a:bodyPr>
          <a:lstStyle/>
          <a:p>
            <a:pPr algn="l"/>
            <a:r>
              <a:rPr lang="en-US" sz="1800" dirty="0" smtClean="0">
                <a:latin typeface="Arial" pitchFamily="34" charset="0"/>
                <a:cs typeface="Arial" pitchFamily="34" charset="0"/>
              </a:rPr>
              <a:t>Resources</a:t>
            </a:r>
            <a:br>
              <a:rPr lang="en-US" sz="1800" dirty="0" smtClean="0">
                <a:latin typeface="Arial" pitchFamily="34" charset="0"/>
                <a:cs typeface="Arial" pitchFamily="34" charset="0"/>
              </a:rPr>
            </a:br>
            <a:r>
              <a:rPr lang="en-US" sz="1800" dirty="0" smtClean="0">
                <a:latin typeface="Arial" pitchFamily="34" charset="0"/>
                <a:cs typeface="Arial" pitchFamily="34" charset="0"/>
              </a:rPr>
              <a:t>Texas </a:t>
            </a:r>
            <a:r>
              <a:rPr lang="en-US" sz="1800" dirty="0">
                <a:latin typeface="Arial" pitchFamily="34" charset="0"/>
                <a:cs typeface="Arial" pitchFamily="34" charset="0"/>
              </a:rPr>
              <a:t>Education Agency. (</a:t>
            </a:r>
            <a:r>
              <a:rPr lang="en-US" sz="1800" dirty="0" err="1">
                <a:latin typeface="Arial" pitchFamily="34" charset="0"/>
                <a:cs typeface="Arial" pitchFamily="34" charset="0"/>
              </a:rPr>
              <a:t>n.d.</a:t>
            </a:r>
            <a:r>
              <a:rPr lang="en-US" sz="1800" dirty="0">
                <a:latin typeface="Arial" pitchFamily="34" charset="0"/>
                <a:cs typeface="Arial" pitchFamily="34" charset="0"/>
              </a:rPr>
              <a:t>). </a:t>
            </a:r>
            <a:r>
              <a:rPr lang="en-US" sz="1800" i="1" dirty="0">
                <a:latin typeface="Arial" pitchFamily="34" charset="0"/>
                <a:cs typeface="Arial" pitchFamily="34" charset="0"/>
              </a:rPr>
              <a:t>Academic Excellence Indicator System</a:t>
            </a:r>
            <a:r>
              <a:rPr lang="en-US" sz="1800" dirty="0">
                <a:latin typeface="Arial" pitchFamily="34" charset="0"/>
                <a:cs typeface="Arial" pitchFamily="34" charset="0"/>
              </a:rPr>
              <a:t>. Retrieved from </a:t>
            </a:r>
            <a:r>
              <a:rPr lang="en-US" sz="1800" u="sng" dirty="0">
                <a:latin typeface="Arial" pitchFamily="34" charset="0"/>
                <a:cs typeface="Arial" pitchFamily="34" charset="0"/>
              </a:rPr>
              <a:t>http://ritter.tea.state.tx.us/perfreport/aeis/index.html</a:t>
            </a:r>
            <a:br>
              <a:rPr lang="en-US" sz="1800" u="sng" dirty="0">
                <a:latin typeface="Arial" pitchFamily="34" charset="0"/>
                <a:cs typeface="Arial" pitchFamily="34" charset="0"/>
              </a:rPr>
            </a:br>
            <a:r>
              <a:rPr lang="en-US" sz="1800" u="sng" dirty="0" smtClean="0">
                <a:latin typeface="Arial" pitchFamily="34" charset="0"/>
                <a:cs typeface="Arial" pitchFamily="34" charset="0"/>
              </a:rPr>
              <a:t/>
            </a:r>
            <a:br>
              <a:rPr lang="en-US" sz="1800" u="sng" dirty="0" smtClean="0">
                <a:latin typeface="Arial" pitchFamily="34" charset="0"/>
                <a:cs typeface="Arial" pitchFamily="34" charset="0"/>
              </a:rPr>
            </a:br>
            <a:r>
              <a:rPr lang="en-US" sz="1800" u="sng" dirty="0">
                <a:latin typeface="Arial" pitchFamily="34" charset="0"/>
                <a:cs typeface="Arial" pitchFamily="34" charset="0"/>
              </a:rPr>
              <a:t/>
            </a:r>
            <a:br>
              <a:rPr lang="en-US" sz="1800" u="sng" dirty="0">
                <a:latin typeface="Arial" pitchFamily="34" charset="0"/>
                <a:cs typeface="Arial" pitchFamily="34" charset="0"/>
              </a:rPr>
            </a:br>
            <a:r>
              <a:rPr lang="en-US" sz="1800" dirty="0" smtClean="0">
                <a:latin typeface="Arial" pitchFamily="34" charset="0"/>
                <a:cs typeface="Arial" pitchFamily="34" charset="0"/>
              </a:rPr>
              <a:t>Texas Higher Education Coordinating Board. (</a:t>
            </a:r>
            <a:r>
              <a:rPr lang="en-US" sz="1800" dirty="0" err="1" smtClean="0">
                <a:latin typeface="Arial" pitchFamily="34" charset="0"/>
                <a:cs typeface="Arial" pitchFamily="34" charset="0"/>
              </a:rPr>
              <a:t>n.d.</a:t>
            </a:r>
            <a:r>
              <a:rPr lang="en-US" sz="1800" dirty="0" smtClean="0">
                <a:latin typeface="Arial" pitchFamily="34" charset="0"/>
                <a:cs typeface="Arial" pitchFamily="34" charset="0"/>
              </a:rPr>
              <a:t>). </a:t>
            </a:r>
            <a:r>
              <a:rPr lang="en-US" sz="1800" i="1" dirty="0" smtClean="0">
                <a:latin typeface="Arial" pitchFamily="34" charset="0"/>
                <a:cs typeface="Arial" pitchFamily="34" charset="0"/>
              </a:rPr>
              <a:t>Texas P-16 Public Education Information Resources. </a:t>
            </a:r>
            <a:r>
              <a:rPr lang="en-US" sz="1800" dirty="0" smtClean="0">
                <a:latin typeface="Arial" pitchFamily="34" charset="0"/>
                <a:cs typeface="Arial" pitchFamily="34" charset="0"/>
              </a:rPr>
              <a:t> Retrieved from </a:t>
            </a:r>
            <a:r>
              <a:rPr lang="en-US" sz="1800" u="sng" dirty="0" smtClean="0">
                <a:latin typeface="Arial" pitchFamily="34" charset="0"/>
                <a:cs typeface="Arial" pitchFamily="34" charset="0"/>
              </a:rPr>
              <a:t>http</a:t>
            </a:r>
            <a:r>
              <a:rPr lang="en-US" sz="1800" u="sng" dirty="0">
                <a:latin typeface="Arial" pitchFamily="34" charset="0"/>
                <a:cs typeface="Arial" pitchFamily="34" charset="0"/>
              </a:rPr>
              <a:t>://www.texaseducationinfo.org/tea.tpeir.web/grade_pk12.aspx#graduation</a:t>
            </a:r>
            <a:endParaRPr lang="en-US" sz="1800" dirty="0"/>
          </a:p>
        </p:txBody>
      </p:sp>
    </p:spTree>
    <p:extLst>
      <p:ext uri="{BB962C8B-B14F-4D97-AF65-F5344CB8AC3E}">
        <p14:creationId xmlns:p14="http://schemas.microsoft.com/office/powerpoint/2010/main" val="518593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06753334"/>
              </p:ext>
            </p:extLst>
          </p:nvPr>
        </p:nvGraphicFramePr>
        <p:xfrm>
          <a:off x="457200" y="1219200"/>
          <a:ext cx="38862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72725179"/>
              </p:ext>
            </p:extLst>
          </p:nvPr>
        </p:nvGraphicFramePr>
        <p:xfrm>
          <a:off x="4648200" y="1219200"/>
          <a:ext cx="38862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981200" y="381000"/>
            <a:ext cx="4876800" cy="461665"/>
          </a:xfrm>
          <a:prstGeom prst="rect">
            <a:avLst/>
          </a:prstGeom>
          <a:noFill/>
        </p:spPr>
        <p:txBody>
          <a:bodyPr wrap="square" rtlCol="0">
            <a:spAutoFit/>
          </a:bodyPr>
          <a:lstStyle/>
          <a:p>
            <a:pPr algn="ctr"/>
            <a:r>
              <a:rPr lang="en-US" sz="2400" dirty="0" smtClean="0"/>
              <a:t>Demographic Data</a:t>
            </a:r>
            <a:endParaRPr lang="en-US" sz="2400" dirty="0"/>
          </a:p>
        </p:txBody>
      </p:sp>
    </p:spTree>
    <p:extLst>
      <p:ext uri="{BB962C8B-B14F-4D97-AF65-F5344CB8AC3E}">
        <p14:creationId xmlns:p14="http://schemas.microsoft.com/office/powerpoint/2010/main" val="194683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91000" y="228600"/>
            <a:ext cx="4876800" cy="715962"/>
          </a:xfrm>
        </p:spPr>
        <p:txBody>
          <a:bodyPr>
            <a:normAutofit/>
          </a:bodyPr>
          <a:lstStyle/>
          <a:p>
            <a:r>
              <a:rPr lang="en-US" sz="2400" dirty="0" smtClean="0"/>
              <a:t>College Ready Students</a:t>
            </a:r>
            <a:endParaRPr lang="en-US" sz="2400"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3773270087"/>
              </p:ext>
            </p:extLst>
          </p:nvPr>
        </p:nvGraphicFramePr>
        <p:xfrm>
          <a:off x="457200" y="381000"/>
          <a:ext cx="3657600" cy="3017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8"/>
          <p:cNvGraphicFramePr>
            <a:graphicFrameLocks/>
          </p:cNvGraphicFramePr>
          <p:nvPr>
            <p:extLst>
              <p:ext uri="{D42A27DB-BD31-4B8C-83A1-F6EECF244321}">
                <p14:modId xmlns:p14="http://schemas.microsoft.com/office/powerpoint/2010/main" val="3342461638"/>
              </p:ext>
            </p:extLst>
          </p:nvPr>
        </p:nvGraphicFramePr>
        <p:xfrm>
          <a:off x="457200" y="3505200"/>
          <a:ext cx="3657600" cy="30175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8"/>
          <p:cNvGraphicFramePr>
            <a:graphicFrameLocks/>
          </p:cNvGraphicFramePr>
          <p:nvPr>
            <p:extLst>
              <p:ext uri="{D42A27DB-BD31-4B8C-83A1-F6EECF244321}">
                <p14:modId xmlns:p14="http://schemas.microsoft.com/office/powerpoint/2010/main" val="717960228"/>
              </p:ext>
            </p:extLst>
          </p:nvPr>
        </p:nvGraphicFramePr>
        <p:xfrm>
          <a:off x="4724400" y="3505200"/>
          <a:ext cx="3657600" cy="301752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p:cNvSpPr/>
          <p:nvPr/>
        </p:nvSpPr>
        <p:spPr>
          <a:xfrm>
            <a:off x="4419600" y="838200"/>
            <a:ext cx="4572000" cy="646331"/>
          </a:xfrm>
          <a:prstGeom prst="rect">
            <a:avLst/>
          </a:prstGeom>
        </p:spPr>
        <p:txBody>
          <a:bodyPr>
            <a:spAutoFit/>
          </a:bodyPr>
          <a:lstStyle/>
          <a:p>
            <a:r>
              <a:rPr lang="en-US" sz="1200" u="sng" dirty="0" smtClean="0"/>
              <a:t>Data Source</a:t>
            </a:r>
            <a:r>
              <a:rPr lang="en-US" sz="1200" dirty="0" smtClean="0"/>
              <a:t>: PEIMS “It includes performance on the TAKS, or SAT or ACT; it is based on prior year graduates rather than current year 11th graders.”</a:t>
            </a:r>
          </a:p>
        </p:txBody>
      </p:sp>
      <p:graphicFrame>
        <p:nvGraphicFramePr>
          <p:cNvPr id="10" name="Table 9"/>
          <p:cNvGraphicFramePr>
            <a:graphicFrameLocks noGrp="1"/>
          </p:cNvGraphicFramePr>
          <p:nvPr>
            <p:extLst>
              <p:ext uri="{D42A27DB-BD31-4B8C-83A1-F6EECF244321}">
                <p14:modId xmlns:p14="http://schemas.microsoft.com/office/powerpoint/2010/main" val="3987935728"/>
              </p:ext>
            </p:extLst>
          </p:nvPr>
        </p:nvGraphicFramePr>
        <p:xfrm>
          <a:off x="4391025" y="1494056"/>
          <a:ext cx="4572001" cy="1752600"/>
        </p:xfrm>
        <a:graphic>
          <a:graphicData uri="http://schemas.openxmlformats.org/drawingml/2006/table">
            <a:tbl>
              <a:tblPr/>
              <a:tblGrid>
                <a:gridCol w="609600"/>
                <a:gridCol w="1295400"/>
                <a:gridCol w="381000"/>
                <a:gridCol w="1066800"/>
                <a:gridCol w="228600"/>
                <a:gridCol w="990601"/>
              </a:tblGrid>
              <a:tr h="159187">
                <a:tc>
                  <a:txBody>
                    <a:bodyPr/>
                    <a:lstStyle/>
                    <a:p>
                      <a:pPr algn="ctr"/>
                      <a:r>
                        <a:rPr lang="en-US" sz="1000" b="1" dirty="0" smtClean="0"/>
                        <a:t>“Subject</a:t>
                      </a:r>
                      <a:endParaRPr lang="en-US" sz="1000" dirty="0"/>
                    </a:p>
                  </a:txBody>
                  <a:tcPr marL="38100" marR="38100" marT="38100" marB="3810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r>
                        <a:rPr lang="en-US" sz="1000" b="1" dirty="0"/>
                        <a:t>Exit-level TAKS</a:t>
                      </a:r>
                      <a:endParaRPr lang="en-US" sz="1000" dirty="0"/>
                    </a:p>
                  </a:txBody>
                  <a:tcPr marL="38100" marR="38100" marT="38100" marB="3810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r>
                        <a:rPr lang="en-US" sz="1000"/>
                        <a:t> </a:t>
                      </a:r>
                    </a:p>
                  </a:txBody>
                  <a:tcPr marL="38100" marR="38100" marT="38100" marB="3810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r>
                        <a:rPr lang="en-US" sz="1000" b="1"/>
                        <a:t>SAT</a:t>
                      </a:r>
                      <a:endParaRPr lang="en-US" sz="1000"/>
                    </a:p>
                  </a:txBody>
                  <a:tcPr marL="38100" marR="38100" marT="38100" marB="3810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r>
                        <a:rPr lang="en-US" sz="1000"/>
                        <a:t> </a:t>
                      </a:r>
                    </a:p>
                  </a:txBody>
                  <a:tcPr marL="38100" marR="38100" marT="38100" marB="3810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r>
                        <a:rPr lang="en-US" sz="1000" b="1"/>
                        <a:t>ACT</a:t>
                      </a:r>
                      <a:endParaRPr lang="en-US" sz="1000"/>
                    </a:p>
                  </a:txBody>
                  <a:tcPr marL="38100" marR="38100" marT="38100" marB="38100">
                    <a:lnL>
                      <a:noFill/>
                    </a:lnL>
                    <a:lnR>
                      <a:noFill/>
                    </a:lnR>
                    <a:lnT w="12700" cap="flat" cmpd="sng" algn="ctr">
                      <a:solidFill>
                        <a:schemeClr val="tx1"/>
                      </a:solidFill>
                      <a:prstDash val="solid"/>
                      <a:round/>
                      <a:headEnd type="none" w="med" len="med"/>
                      <a:tailEnd type="none" w="med" len="med"/>
                    </a:lnT>
                    <a:lnB>
                      <a:noFill/>
                    </a:lnB>
                  </a:tcPr>
                </a:tc>
              </a:tr>
              <a:tr h="716071">
                <a:tc>
                  <a:txBody>
                    <a:bodyPr/>
                    <a:lstStyle/>
                    <a:p>
                      <a:pPr algn="ctr"/>
                      <a:r>
                        <a:rPr lang="en-US" sz="1000" dirty="0"/>
                        <a:t>ELA </a:t>
                      </a:r>
                    </a:p>
                  </a:txBody>
                  <a:tcPr marL="38100" marR="38100" marT="38100" marB="38100">
                    <a:lnL>
                      <a:noFill/>
                    </a:lnL>
                    <a:lnR>
                      <a:noFill/>
                    </a:lnR>
                    <a:lnT>
                      <a:noFill/>
                    </a:lnT>
                    <a:lnB>
                      <a:noFill/>
                    </a:lnB>
                  </a:tcPr>
                </a:tc>
                <a:tc>
                  <a:txBody>
                    <a:bodyPr/>
                    <a:lstStyle/>
                    <a:p>
                      <a:pPr algn="ctr"/>
                      <a:r>
                        <a:rPr lang="en-US" sz="1000" dirty="0"/>
                        <a:t>&gt;= 2200 scale score on ELA test</a:t>
                      </a:r>
                      <a:br>
                        <a:rPr lang="en-US" sz="1000" dirty="0"/>
                      </a:br>
                      <a:r>
                        <a:rPr lang="en-US" sz="1000" dirty="0"/>
                        <a:t>AND</a:t>
                      </a:r>
                      <a:br>
                        <a:rPr lang="en-US" sz="1000" dirty="0"/>
                      </a:br>
                      <a:r>
                        <a:rPr lang="en-US" sz="1000" dirty="0"/>
                        <a:t>a "3";or higher on essay </a:t>
                      </a:r>
                    </a:p>
                  </a:txBody>
                  <a:tcPr marL="38100" marR="38100" marT="38100" marB="38100">
                    <a:lnL>
                      <a:noFill/>
                    </a:lnL>
                    <a:lnR>
                      <a:noFill/>
                    </a:lnR>
                    <a:lnT>
                      <a:noFill/>
                    </a:lnT>
                    <a:lnB>
                      <a:noFill/>
                    </a:lnB>
                  </a:tcPr>
                </a:tc>
                <a:tc>
                  <a:txBody>
                    <a:bodyPr/>
                    <a:lstStyle/>
                    <a:p>
                      <a:pPr algn="ctr"/>
                      <a:r>
                        <a:rPr lang="en-US" sz="1000" dirty="0"/>
                        <a:t>OR </a:t>
                      </a:r>
                    </a:p>
                  </a:txBody>
                  <a:tcPr marL="38100" marR="38100" marT="38100" marB="38100">
                    <a:lnL>
                      <a:noFill/>
                    </a:lnL>
                    <a:lnR>
                      <a:noFill/>
                    </a:lnR>
                    <a:lnT>
                      <a:noFill/>
                    </a:lnT>
                    <a:lnB>
                      <a:noFill/>
                    </a:lnB>
                  </a:tcPr>
                </a:tc>
                <a:tc>
                  <a:txBody>
                    <a:bodyPr/>
                    <a:lstStyle/>
                    <a:p>
                      <a:pPr algn="ctr"/>
                      <a:r>
                        <a:rPr lang="en-US" sz="1000" dirty="0"/>
                        <a:t>&gt;=500 on Critical Reading </a:t>
                      </a:r>
                      <a:br>
                        <a:rPr lang="en-US" sz="1000" dirty="0"/>
                      </a:br>
                      <a:r>
                        <a:rPr lang="en-US" sz="1000" dirty="0"/>
                        <a:t>AND</a:t>
                      </a:r>
                      <a:br>
                        <a:rPr lang="en-US" sz="1000" dirty="0"/>
                      </a:br>
                      <a:r>
                        <a:rPr lang="en-US" sz="1000" dirty="0"/>
                        <a:t>&gt;=1070 Total </a:t>
                      </a:r>
                    </a:p>
                  </a:txBody>
                  <a:tcPr marL="38100" marR="38100" marT="38100" marB="38100">
                    <a:lnL>
                      <a:noFill/>
                    </a:lnL>
                    <a:lnR>
                      <a:noFill/>
                    </a:lnR>
                    <a:lnT>
                      <a:noFill/>
                    </a:lnT>
                    <a:lnB>
                      <a:noFill/>
                    </a:lnB>
                  </a:tcPr>
                </a:tc>
                <a:tc>
                  <a:txBody>
                    <a:bodyPr/>
                    <a:lstStyle/>
                    <a:p>
                      <a:pPr algn="ctr"/>
                      <a:r>
                        <a:rPr lang="en-US" sz="1000" dirty="0"/>
                        <a:t>OR </a:t>
                      </a:r>
                    </a:p>
                  </a:txBody>
                  <a:tcPr marL="38100" marR="38100" marT="38100" marB="38100">
                    <a:lnL>
                      <a:noFill/>
                    </a:lnL>
                    <a:lnR>
                      <a:noFill/>
                    </a:lnR>
                    <a:lnT>
                      <a:noFill/>
                    </a:lnT>
                    <a:lnB>
                      <a:noFill/>
                    </a:lnB>
                  </a:tcPr>
                </a:tc>
                <a:tc>
                  <a:txBody>
                    <a:bodyPr/>
                    <a:lstStyle/>
                    <a:p>
                      <a:pPr algn="ctr"/>
                      <a:r>
                        <a:rPr lang="en-US" sz="1000" dirty="0"/>
                        <a:t>&gt;= 19 on English </a:t>
                      </a:r>
                      <a:br>
                        <a:rPr lang="en-US" sz="1000" dirty="0"/>
                      </a:br>
                      <a:r>
                        <a:rPr lang="en-US" sz="1000" dirty="0"/>
                        <a:t>AND</a:t>
                      </a:r>
                      <a:br>
                        <a:rPr lang="en-US" sz="1000" dirty="0"/>
                      </a:br>
                      <a:r>
                        <a:rPr lang="en-US" sz="1000" dirty="0"/>
                        <a:t>&gt;= 23 Composite </a:t>
                      </a:r>
                    </a:p>
                  </a:txBody>
                  <a:tcPr marL="38100" marR="38100" marT="38100" marB="38100">
                    <a:lnL>
                      <a:noFill/>
                    </a:lnL>
                    <a:lnR>
                      <a:noFill/>
                    </a:lnR>
                    <a:lnT>
                      <a:noFill/>
                    </a:lnT>
                    <a:lnB>
                      <a:noFill/>
                    </a:lnB>
                  </a:tcPr>
                </a:tc>
              </a:tr>
              <a:tr h="609600">
                <a:tc>
                  <a:txBody>
                    <a:bodyPr/>
                    <a:lstStyle/>
                    <a:p>
                      <a:pPr algn="ctr"/>
                      <a:r>
                        <a:rPr lang="en-US" sz="1000" dirty="0"/>
                        <a:t>Math </a:t>
                      </a:r>
                    </a:p>
                  </a:txBody>
                  <a:tcPr marL="38100" marR="38100" marT="38100" marB="3810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r>
                        <a:rPr lang="en-US" sz="1000" dirty="0"/>
                        <a:t>&gt;= 2200 scale score on mathematics test </a:t>
                      </a:r>
                    </a:p>
                  </a:txBody>
                  <a:tcPr marL="38100" marR="38100" marT="38100" marB="3810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r>
                        <a:rPr lang="en-US" sz="1000" dirty="0"/>
                        <a:t>OR </a:t>
                      </a:r>
                    </a:p>
                  </a:txBody>
                  <a:tcPr marL="38100" marR="38100" marT="38100" marB="3810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r>
                        <a:rPr lang="en-US" sz="1000" dirty="0"/>
                        <a:t>&gt;=500 on Math </a:t>
                      </a:r>
                      <a:br>
                        <a:rPr lang="en-US" sz="1000" dirty="0"/>
                      </a:br>
                      <a:r>
                        <a:rPr lang="en-US" sz="1000" dirty="0"/>
                        <a:t>AND</a:t>
                      </a:r>
                      <a:br>
                        <a:rPr lang="en-US" sz="1000" dirty="0"/>
                      </a:br>
                      <a:r>
                        <a:rPr lang="en-US" sz="1000" dirty="0"/>
                        <a:t>&gt;=1070 Total </a:t>
                      </a:r>
                    </a:p>
                  </a:txBody>
                  <a:tcPr marL="38100" marR="38100" marT="38100" marB="3810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r>
                        <a:rPr lang="en-US" sz="1000" dirty="0"/>
                        <a:t>OR </a:t>
                      </a:r>
                    </a:p>
                  </a:txBody>
                  <a:tcPr marL="38100" marR="38100" marT="38100" marB="3810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r>
                        <a:rPr lang="en-US" sz="1000" dirty="0"/>
                        <a:t>&gt;= 19 on Math AND</a:t>
                      </a:r>
                      <a:br>
                        <a:rPr lang="en-US" sz="1000" dirty="0"/>
                      </a:br>
                      <a:r>
                        <a:rPr lang="en-US" sz="1000" dirty="0"/>
                        <a:t>&gt;= 23 </a:t>
                      </a:r>
                      <a:r>
                        <a:rPr lang="en-US" sz="1000" dirty="0" smtClean="0"/>
                        <a:t>Composite” </a:t>
                      </a:r>
                      <a:endParaRPr lang="en-US" sz="1000" dirty="0"/>
                    </a:p>
                  </a:txBody>
                  <a:tcPr marL="38100" marR="38100" marT="38100" marB="38100">
                    <a:lnL>
                      <a:noFill/>
                    </a:lnL>
                    <a:lnR>
                      <a:noFill/>
                    </a:lnR>
                    <a:lnT>
                      <a:noFill/>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7086600" y="3258979"/>
            <a:ext cx="1905000" cy="246221"/>
          </a:xfrm>
          <a:prstGeom prst="rect">
            <a:avLst/>
          </a:prstGeom>
          <a:noFill/>
        </p:spPr>
        <p:txBody>
          <a:bodyPr wrap="square" rtlCol="0">
            <a:spAutoFit/>
          </a:bodyPr>
          <a:lstStyle/>
          <a:p>
            <a:pPr algn="ctr"/>
            <a:r>
              <a:rPr lang="en-US" sz="1000" dirty="0" smtClean="0"/>
              <a:t>Texas Education Agency</a:t>
            </a:r>
            <a:endParaRPr lang="en-US" sz="1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0" y="533400"/>
            <a:ext cx="5029200" cy="715962"/>
          </a:xfrm>
        </p:spPr>
        <p:txBody>
          <a:bodyPr>
            <a:normAutofit fontScale="90000"/>
          </a:bodyPr>
          <a:lstStyle/>
          <a:p>
            <a:r>
              <a:rPr lang="en-US" sz="2800" dirty="0" smtClean="0"/>
              <a:t>TSI-Higher Education Readiness Component</a:t>
            </a:r>
            <a:endParaRPr lang="en-US" sz="2800"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3042973884"/>
              </p:ext>
            </p:extLst>
          </p:nvPr>
        </p:nvGraphicFramePr>
        <p:xfrm>
          <a:off x="304800" y="228600"/>
          <a:ext cx="3657600" cy="3017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8"/>
          <p:cNvGraphicFramePr>
            <a:graphicFrameLocks/>
          </p:cNvGraphicFramePr>
          <p:nvPr>
            <p:extLst>
              <p:ext uri="{D42A27DB-BD31-4B8C-83A1-F6EECF244321}">
                <p14:modId xmlns:p14="http://schemas.microsoft.com/office/powerpoint/2010/main" val="945779962"/>
              </p:ext>
            </p:extLst>
          </p:nvPr>
        </p:nvGraphicFramePr>
        <p:xfrm>
          <a:off x="304800" y="3505200"/>
          <a:ext cx="3657600" cy="301752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572000" y="1447800"/>
            <a:ext cx="4191000" cy="4524315"/>
          </a:xfrm>
          <a:prstGeom prst="rect">
            <a:avLst/>
          </a:prstGeom>
          <a:noFill/>
        </p:spPr>
        <p:txBody>
          <a:bodyPr wrap="square" rtlCol="0">
            <a:spAutoFit/>
          </a:bodyPr>
          <a:lstStyle/>
          <a:p>
            <a:r>
              <a:rPr lang="en-US" sz="1200" dirty="0" smtClean="0"/>
              <a:t>Data Source: PEIMS “The </a:t>
            </a:r>
            <a:r>
              <a:rPr lang="en-US" sz="1200" dirty="0"/>
              <a:t>AEIS reports show the percent of students who were exempted from taking a test for the Texas Success Initiative because they had a high enough score on their exit-level TAKS tests for mathematics and English language arts, as set by the Texas Higher Education Coordinating Board (THECB). </a:t>
            </a:r>
            <a:endParaRPr lang="en-US" sz="1200" dirty="0" smtClean="0"/>
          </a:p>
          <a:p>
            <a:endParaRPr lang="en-US" sz="1200" dirty="0"/>
          </a:p>
          <a:p>
            <a:r>
              <a:rPr lang="en-US" sz="1200" dirty="0" smtClean="0"/>
              <a:t>The </a:t>
            </a:r>
            <a:r>
              <a:rPr lang="en-US" sz="1200" dirty="0"/>
              <a:t>qualifying scores are scale scores of 2200 on their TAKS mathematics and English language arts with a written composition score of 3 or higher on the writing component. This indicator shows the percent of students who achieved this level of proficiency by subject (English language arts and mathematics) for 2011 and 2010. </a:t>
            </a:r>
            <a:endParaRPr lang="en-US" sz="1200" dirty="0" smtClean="0"/>
          </a:p>
          <a:p>
            <a:endParaRPr lang="en-US" sz="1200" dirty="0"/>
          </a:p>
          <a:p>
            <a:r>
              <a:rPr lang="en-US" sz="1200" dirty="0" smtClean="0"/>
              <a:t>Note </a:t>
            </a:r>
            <a:r>
              <a:rPr lang="en-US" sz="1200" dirty="0"/>
              <a:t>also:</a:t>
            </a:r>
          </a:p>
          <a:p>
            <a:r>
              <a:rPr lang="en-US" sz="1200" dirty="0"/>
              <a:t>This indicator is subject to accountability subset rules. </a:t>
            </a:r>
          </a:p>
          <a:p>
            <a:r>
              <a:rPr lang="en-US" sz="1200" dirty="0"/>
              <a:t>Performance is disaggregated according to the new definitions for race and ethnicity for both current year (2011) and prior year (2010). </a:t>
            </a:r>
            <a:r>
              <a:rPr lang="en-US" sz="1200" dirty="0" smtClean="0"/>
              <a:t> TAKS-M </a:t>
            </a:r>
            <a:r>
              <a:rPr lang="en-US" sz="1200" dirty="0"/>
              <a:t>and TAKS-Alt performance is not included. THECB’s standard of college readiness on the exit-level TAKS does not apply to these alternate assessments because students are not required to pass the TAKS-M or TAKS-Alt in order to </a:t>
            </a:r>
            <a:r>
              <a:rPr lang="en-US" sz="1200" dirty="0" smtClean="0"/>
              <a:t>graduate.”</a:t>
            </a:r>
            <a:endParaRPr lang="en-US" sz="1200" dirty="0"/>
          </a:p>
          <a:p>
            <a:endParaRPr lang="en-US" sz="1200" dirty="0"/>
          </a:p>
        </p:txBody>
      </p:sp>
      <p:sp>
        <p:nvSpPr>
          <p:cNvPr id="6" name="TextBox 5"/>
          <p:cNvSpPr txBox="1"/>
          <p:nvPr/>
        </p:nvSpPr>
        <p:spPr>
          <a:xfrm>
            <a:off x="7010400" y="5629275"/>
            <a:ext cx="1905000" cy="246221"/>
          </a:xfrm>
          <a:prstGeom prst="rect">
            <a:avLst/>
          </a:prstGeom>
          <a:noFill/>
        </p:spPr>
        <p:txBody>
          <a:bodyPr wrap="square" rtlCol="0">
            <a:spAutoFit/>
          </a:bodyPr>
          <a:lstStyle/>
          <a:p>
            <a:pPr algn="ctr"/>
            <a:r>
              <a:rPr lang="en-US" sz="1000" dirty="0" smtClean="0"/>
              <a:t>Texas Education Agency</a:t>
            </a:r>
            <a:endParaRPr lang="en-U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096125" y="685800"/>
            <a:ext cx="2057400" cy="1143000"/>
          </a:xfrm>
        </p:spPr>
        <p:txBody>
          <a:bodyPr>
            <a:noAutofit/>
          </a:bodyPr>
          <a:lstStyle/>
          <a:p>
            <a:r>
              <a:rPr lang="en-US" sz="2400" dirty="0" smtClean="0"/>
              <a:t>Advanced Course Enrollment</a:t>
            </a:r>
            <a:endParaRPr lang="en-US" sz="2400"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4221507187"/>
              </p:ext>
            </p:extLst>
          </p:nvPr>
        </p:nvGraphicFramePr>
        <p:xfrm>
          <a:off x="152400" y="990600"/>
          <a:ext cx="3429000" cy="26517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8"/>
          <p:cNvGraphicFramePr>
            <a:graphicFrameLocks/>
          </p:cNvGraphicFramePr>
          <p:nvPr>
            <p:extLst>
              <p:ext uri="{D42A27DB-BD31-4B8C-83A1-F6EECF244321}">
                <p14:modId xmlns:p14="http://schemas.microsoft.com/office/powerpoint/2010/main" val="3250007894"/>
              </p:ext>
            </p:extLst>
          </p:nvPr>
        </p:nvGraphicFramePr>
        <p:xfrm>
          <a:off x="152400" y="4038600"/>
          <a:ext cx="3429000" cy="26700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8"/>
          <p:cNvGraphicFramePr>
            <a:graphicFrameLocks/>
          </p:cNvGraphicFramePr>
          <p:nvPr>
            <p:extLst>
              <p:ext uri="{D42A27DB-BD31-4B8C-83A1-F6EECF244321}">
                <p14:modId xmlns:p14="http://schemas.microsoft.com/office/powerpoint/2010/main" val="3451215909"/>
              </p:ext>
            </p:extLst>
          </p:nvPr>
        </p:nvGraphicFramePr>
        <p:xfrm>
          <a:off x="3657600" y="990600"/>
          <a:ext cx="3429000" cy="26700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ontent Placeholder 8"/>
          <p:cNvGraphicFramePr>
            <a:graphicFrameLocks/>
          </p:cNvGraphicFramePr>
          <p:nvPr>
            <p:extLst>
              <p:ext uri="{D42A27DB-BD31-4B8C-83A1-F6EECF244321}">
                <p14:modId xmlns:p14="http://schemas.microsoft.com/office/powerpoint/2010/main" val="3731220686"/>
              </p:ext>
            </p:extLst>
          </p:nvPr>
        </p:nvGraphicFramePr>
        <p:xfrm>
          <a:off x="3657600" y="4038600"/>
          <a:ext cx="3429000" cy="2670048"/>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7086600" y="1981200"/>
            <a:ext cx="2057400" cy="1754326"/>
          </a:xfrm>
          <a:prstGeom prst="rect">
            <a:avLst/>
          </a:prstGeom>
          <a:noFill/>
        </p:spPr>
        <p:txBody>
          <a:bodyPr wrap="square" rtlCol="0">
            <a:spAutoFit/>
          </a:bodyPr>
          <a:lstStyle/>
          <a:p>
            <a:pPr algn="ctr"/>
            <a:r>
              <a:rPr lang="en-US" sz="1200" dirty="0" smtClean="0"/>
              <a:t>Data Source: PEIMS “This </a:t>
            </a:r>
            <a:r>
              <a:rPr lang="en-US" sz="1200" dirty="0"/>
              <a:t>indicator is based on a count of students who complete and receive credit for at least one advanced course in grades 9-12. Advanced courses include dual enrollment courses</a:t>
            </a:r>
            <a:r>
              <a:rPr lang="en-US" sz="1200" dirty="0" smtClean="0"/>
              <a:t>.”</a:t>
            </a:r>
          </a:p>
          <a:p>
            <a:pPr algn="ctr"/>
            <a:endParaRPr lang="en-US" sz="1200" dirty="0"/>
          </a:p>
        </p:txBody>
      </p:sp>
      <p:sp>
        <p:nvSpPr>
          <p:cNvPr id="8" name="TextBox 7"/>
          <p:cNvSpPr txBox="1"/>
          <p:nvPr/>
        </p:nvSpPr>
        <p:spPr>
          <a:xfrm>
            <a:off x="7239000" y="3527405"/>
            <a:ext cx="1905000" cy="246221"/>
          </a:xfrm>
          <a:prstGeom prst="rect">
            <a:avLst/>
          </a:prstGeom>
          <a:noFill/>
        </p:spPr>
        <p:txBody>
          <a:bodyPr wrap="square" rtlCol="0">
            <a:spAutoFit/>
          </a:bodyPr>
          <a:lstStyle/>
          <a:p>
            <a:pPr algn="ctr"/>
            <a:r>
              <a:rPr lang="en-US" sz="1000" dirty="0" smtClean="0"/>
              <a:t>Texas Education Agency</a:t>
            </a:r>
            <a:endParaRPr lang="en-US"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57700" y="381000"/>
            <a:ext cx="4648200" cy="715962"/>
          </a:xfrm>
        </p:spPr>
        <p:txBody>
          <a:bodyPr>
            <a:normAutofit/>
          </a:bodyPr>
          <a:lstStyle/>
          <a:p>
            <a:r>
              <a:rPr lang="en-US" sz="2400" dirty="0" smtClean="0"/>
              <a:t>Graduation Certificate</a:t>
            </a:r>
            <a:endParaRPr lang="en-US" sz="2400" dirty="0"/>
          </a:p>
        </p:txBody>
      </p:sp>
      <p:graphicFrame>
        <p:nvGraphicFramePr>
          <p:cNvPr id="6" name="Content Placeholder 8"/>
          <p:cNvGraphicFramePr>
            <a:graphicFrameLocks noGrp="1"/>
          </p:cNvGraphicFramePr>
          <p:nvPr>
            <p:ph sz="half" idx="2"/>
            <p:extLst>
              <p:ext uri="{D42A27DB-BD31-4B8C-83A1-F6EECF244321}">
                <p14:modId xmlns:p14="http://schemas.microsoft.com/office/powerpoint/2010/main" val="531826350"/>
              </p:ext>
            </p:extLst>
          </p:nvPr>
        </p:nvGraphicFramePr>
        <p:xfrm>
          <a:off x="457200" y="685800"/>
          <a:ext cx="3657600" cy="3017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4"/>
          <p:cNvGraphicFramePr>
            <a:graphicFrameLocks noGrp="1"/>
          </p:cNvGraphicFramePr>
          <p:nvPr>
            <p:ph sz="half" idx="2"/>
            <p:extLst>
              <p:ext uri="{D42A27DB-BD31-4B8C-83A1-F6EECF244321}">
                <p14:modId xmlns:p14="http://schemas.microsoft.com/office/powerpoint/2010/main" val="3704630837"/>
              </p:ext>
            </p:extLst>
          </p:nvPr>
        </p:nvGraphicFramePr>
        <p:xfrm>
          <a:off x="4924425" y="3352800"/>
          <a:ext cx="3657600" cy="301752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953000" y="990600"/>
            <a:ext cx="3657600" cy="1754326"/>
          </a:xfrm>
          <a:prstGeom prst="rect">
            <a:avLst/>
          </a:prstGeom>
          <a:noFill/>
        </p:spPr>
        <p:txBody>
          <a:bodyPr wrap="square" rtlCol="0">
            <a:spAutoFit/>
          </a:bodyPr>
          <a:lstStyle/>
          <a:p>
            <a:r>
              <a:rPr lang="en-US" sz="1200" dirty="0" smtClean="0"/>
              <a:t>Data Source: PEIMS RHP/DAP: “This </a:t>
            </a:r>
            <a:r>
              <a:rPr lang="en-US" sz="1200" dirty="0"/>
              <a:t>indicator shows the percent of graduates who were reported as having satisfied the course requirements for the Texas State Board of Education Recommended High School Program or Distinguished Achievement Program. It is calculated as </a:t>
            </a:r>
            <a:r>
              <a:rPr lang="en-US" sz="1200" dirty="0" smtClean="0"/>
              <a:t>follows: number </a:t>
            </a:r>
            <a:r>
              <a:rPr lang="en-US" sz="1200" dirty="0"/>
              <a:t>of graduates reported with graduation codes for </a:t>
            </a:r>
            <a:r>
              <a:rPr lang="en-US" sz="1200" dirty="0" smtClean="0"/>
              <a:t> </a:t>
            </a:r>
            <a:r>
              <a:rPr lang="en-US" sz="1200" i="1" dirty="0" smtClean="0"/>
              <a:t>Recommended </a:t>
            </a:r>
            <a:r>
              <a:rPr lang="en-US" sz="1200" i="1" dirty="0"/>
              <a:t>High School Program</a:t>
            </a:r>
            <a:r>
              <a:rPr lang="en-US" sz="1200" dirty="0"/>
              <a:t> or </a:t>
            </a:r>
            <a:r>
              <a:rPr lang="en-US" sz="1200" i="1" dirty="0"/>
              <a:t>Distinguished Achievement Program</a:t>
            </a:r>
            <a:r>
              <a:rPr lang="en-US" sz="1200" dirty="0"/>
              <a:t/>
            </a:r>
            <a:br>
              <a:rPr lang="en-US" sz="1200" dirty="0"/>
            </a:br>
            <a:r>
              <a:rPr lang="en-US" sz="1200" i="1" dirty="0"/>
              <a:t>divided </a:t>
            </a:r>
            <a:r>
              <a:rPr lang="en-US" sz="1200" i="1" dirty="0" smtClean="0"/>
              <a:t>by</a:t>
            </a:r>
            <a:r>
              <a:rPr lang="en-US" sz="1200" dirty="0" smtClean="0"/>
              <a:t> number </a:t>
            </a:r>
            <a:r>
              <a:rPr lang="en-US" sz="1200" dirty="0"/>
              <a:t>of </a:t>
            </a:r>
            <a:r>
              <a:rPr lang="en-US" sz="1200" dirty="0" smtClean="0"/>
              <a:t>graduates.”</a:t>
            </a:r>
            <a:endParaRPr lang="en-US" sz="1200" dirty="0"/>
          </a:p>
        </p:txBody>
      </p:sp>
      <p:graphicFrame>
        <p:nvGraphicFramePr>
          <p:cNvPr id="2" name="Table 1"/>
          <p:cNvGraphicFramePr>
            <a:graphicFrameLocks noGrp="1"/>
          </p:cNvGraphicFramePr>
          <p:nvPr>
            <p:extLst>
              <p:ext uri="{D42A27DB-BD31-4B8C-83A1-F6EECF244321}">
                <p14:modId xmlns:p14="http://schemas.microsoft.com/office/powerpoint/2010/main" val="2654725879"/>
              </p:ext>
            </p:extLst>
          </p:nvPr>
        </p:nvGraphicFramePr>
        <p:xfrm>
          <a:off x="533400" y="3810000"/>
          <a:ext cx="3505200" cy="1971040"/>
        </p:xfrm>
        <a:graphic>
          <a:graphicData uri="http://schemas.openxmlformats.org/drawingml/2006/table">
            <a:tbl>
              <a:tblPr firstRow="1" bandRow="1">
                <a:tableStyleId>{5C22544A-7EE6-4342-B048-85BDC9FD1C3A}</a:tableStyleId>
              </a:tblPr>
              <a:tblGrid>
                <a:gridCol w="870857"/>
                <a:gridCol w="424543"/>
                <a:gridCol w="457200"/>
                <a:gridCol w="381000"/>
                <a:gridCol w="381000"/>
                <a:gridCol w="381000"/>
                <a:gridCol w="609600"/>
              </a:tblGrid>
              <a:tr h="370840">
                <a:tc>
                  <a:txBody>
                    <a:bodyPr/>
                    <a:lstStyle/>
                    <a:p>
                      <a:pPr algn="l" fontAlgn="b"/>
                      <a:r>
                        <a:rPr lang="en-US" sz="1100" u="none" strike="noStrike" dirty="0">
                          <a:effectLst/>
                        </a:rPr>
                        <a:t> </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dirty="0">
                          <a:effectLst/>
                        </a:rPr>
                        <a:t>2007</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dirty="0">
                          <a:effectLst/>
                        </a:rPr>
                        <a:t>2008</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dirty="0">
                          <a:effectLst/>
                        </a:rPr>
                        <a:t>2009</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dirty="0">
                          <a:effectLst/>
                        </a:rPr>
                        <a:t>2010</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dirty="0">
                          <a:effectLst/>
                        </a:rPr>
                        <a:t>2011</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dirty="0">
                          <a:effectLst/>
                        </a:rPr>
                        <a:t>Ave</a:t>
                      </a:r>
                      <a:endParaRPr lang="en-US" sz="1100" b="0" i="0" u="none" strike="noStrike" dirty="0">
                        <a:solidFill>
                          <a:srgbClr val="000000"/>
                        </a:solidFill>
                        <a:effectLst/>
                        <a:latin typeface="Calibri"/>
                      </a:endParaRPr>
                    </a:p>
                  </a:txBody>
                  <a:tcPr marL="9525" marR="9525" marT="9525" marB="0" anchor="b">
                    <a:solidFill>
                      <a:srgbClr val="0000CC"/>
                    </a:solidFill>
                  </a:tcPr>
                </a:tc>
              </a:tr>
              <a:tr h="91440">
                <a:tc>
                  <a:txBody>
                    <a:bodyPr/>
                    <a:lstStyle/>
                    <a:p>
                      <a:pPr algn="l" fontAlgn="b"/>
                      <a:r>
                        <a:rPr lang="en-US" sz="1100" u="none" strike="noStrike" dirty="0">
                          <a:effectLst/>
                        </a:rPr>
                        <a:t>State Min.</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17.89</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14.68</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14.21</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14.19</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16.83</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15.56</a:t>
                      </a:r>
                      <a:endParaRPr lang="en-US" sz="1100" b="0" i="0" u="none" strike="noStrike" dirty="0">
                        <a:solidFill>
                          <a:srgbClr val="000000"/>
                        </a:solidFill>
                        <a:effectLst/>
                        <a:latin typeface="Calibri"/>
                      </a:endParaRPr>
                    </a:p>
                  </a:txBody>
                  <a:tcPr marL="9525" marR="9525" marT="9525" marB="0" anchor="b"/>
                </a:tc>
              </a:tr>
              <a:tr h="91440">
                <a:tc>
                  <a:txBody>
                    <a:bodyPr/>
                    <a:lstStyle/>
                    <a:p>
                      <a:pPr algn="l" fontAlgn="b"/>
                      <a:r>
                        <a:rPr lang="en-US" sz="1100" u="none" strike="noStrike" dirty="0">
                          <a:effectLst/>
                        </a:rPr>
                        <a:t>State Rec.</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67.49</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69.95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70.65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70.78</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67.85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69.344</a:t>
                      </a:r>
                      <a:endParaRPr lang="en-US" sz="1100" b="0" i="0" u="none" strike="noStrike" dirty="0">
                        <a:solidFill>
                          <a:srgbClr val="000000"/>
                        </a:solidFill>
                        <a:effectLst/>
                        <a:latin typeface="Calibri"/>
                      </a:endParaRPr>
                    </a:p>
                  </a:txBody>
                  <a:tcPr marL="9525" marR="9525" marT="9525" marB="0" anchor="b"/>
                </a:tc>
              </a:tr>
              <a:tr h="91440">
                <a:tc>
                  <a:txBody>
                    <a:bodyPr/>
                    <a:lstStyle/>
                    <a:p>
                      <a:pPr algn="l" fontAlgn="b"/>
                      <a:r>
                        <a:rPr lang="en-US" sz="1100" u="none" strike="noStrike" dirty="0">
                          <a:effectLst/>
                        </a:rPr>
                        <a:t>State DAP</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10.98</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11.82</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12.07</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12.24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12.55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11.932</a:t>
                      </a:r>
                      <a:endParaRPr lang="en-US" sz="1100" b="0" i="0" u="none" strike="noStrike" dirty="0">
                        <a:solidFill>
                          <a:srgbClr val="000000"/>
                        </a:solidFill>
                        <a:effectLst/>
                        <a:latin typeface="Calibri"/>
                      </a:endParaRPr>
                    </a:p>
                  </a:txBody>
                  <a:tcPr marL="9525" marR="9525" marT="9525" marB="0" anchor="b"/>
                </a:tc>
              </a:tr>
              <a:tr h="91440">
                <a:tc>
                  <a:txBody>
                    <a:bodyPr/>
                    <a:lstStyle/>
                    <a:p>
                      <a:pPr algn="l" fontAlgn="b"/>
                      <a:r>
                        <a:rPr lang="en-US" sz="1100" u="none" strike="noStrike" dirty="0">
                          <a:effectLst/>
                        </a:rPr>
                        <a:t>State IEP</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3.65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3.55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3.07</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2.79</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2.77</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3.166</a:t>
                      </a:r>
                      <a:endParaRPr lang="en-US" sz="1100" b="0" i="0" u="none" strike="noStrike" dirty="0">
                        <a:solidFill>
                          <a:srgbClr val="000000"/>
                        </a:solidFill>
                        <a:effectLst/>
                        <a:latin typeface="Calibri"/>
                      </a:endParaRPr>
                    </a:p>
                  </a:txBody>
                  <a:tcPr marL="9525" marR="9525" marT="9525" marB="0" anchor="b"/>
                </a:tc>
              </a:tr>
              <a:tr h="182880">
                <a:tc>
                  <a:txBody>
                    <a:bodyPr/>
                    <a:lstStyle/>
                    <a:p>
                      <a:pPr algn="l"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r>
              <a:tr h="91440">
                <a:tc>
                  <a:txBody>
                    <a:bodyPr/>
                    <a:lstStyle/>
                    <a:p>
                      <a:pPr algn="l" fontAlgn="b"/>
                      <a:r>
                        <a:rPr lang="en-US" sz="1100" u="none" strike="noStrike" dirty="0">
                          <a:effectLst/>
                        </a:rPr>
                        <a:t>ESC VII Min.</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25.18</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21.42</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18.76</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21.49</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21.95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21.76</a:t>
                      </a:r>
                      <a:endParaRPr lang="en-US" sz="1100" b="0" i="0" u="none" strike="noStrike" dirty="0">
                        <a:solidFill>
                          <a:srgbClr val="000000"/>
                        </a:solidFill>
                        <a:effectLst/>
                        <a:latin typeface="Calibri"/>
                      </a:endParaRPr>
                    </a:p>
                  </a:txBody>
                  <a:tcPr marL="9525" marR="9525" marT="9525" marB="0" anchor="b"/>
                </a:tc>
              </a:tr>
              <a:tr h="91440">
                <a:tc>
                  <a:txBody>
                    <a:bodyPr/>
                    <a:lstStyle/>
                    <a:p>
                      <a:pPr algn="l" fontAlgn="b"/>
                      <a:r>
                        <a:rPr lang="en-US" sz="1100" u="none" strike="noStrike" dirty="0">
                          <a:effectLst/>
                        </a:rPr>
                        <a:t>ESC VII  </a:t>
                      </a:r>
                      <a:r>
                        <a:rPr lang="en-US" sz="1100" u="none" strike="noStrike" dirty="0" err="1">
                          <a:effectLst/>
                        </a:rPr>
                        <a:t>Reco</a:t>
                      </a:r>
                      <a:r>
                        <a:rPr lang="en-US" sz="1100" u="none" strike="noStrike" dirty="0">
                          <a:effectLst/>
                        </a:rPr>
                        <a:t>.</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60.39</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62.64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65.94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63.1</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62.25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62.864</a:t>
                      </a:r>
                      <a:endParaRPr lang="en-US" sz="1100" b="0" i="0" u="none" strike="noStrike" dirty="0">
                        <a:solidFill>
                          <a:srgbClr val="000000"/>
                        </a:solidFill>
                        <a:effectLst/>
                        <a:latin typeface="Calibri"/>
                      </a:endParaRPr>
                    </a:p>
                  </a:txBody>
                  <a:tcPr marL="9525" marR="9525" marT="9525" marB="0" anchor="b"/>
                </a:tc>
              </a:tr>
              <a:tr h="91440">
                <a:tc>
                  <a:txBody>
                    <a:bodyPr/>
                    <a:lstStyle/>
                    <a:p>
                      <a:pPr algn="l" fontAlgn="b"/>
                      <a:r>
                        <a:rPr lang="en-US" sz="1100" u="none" strike="noStrike" dirty="0">
                          <a:effectLst/>
                        </a:rPr>
                        <a:t>ESC VII DAP</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11.16</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11.78</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12.08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13.5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13.04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12.312</a:t>
                      </a:r>
                      <a:endParaRPr lang="en-US" sz="1100" b="0" i="0" u="none" strike="noStrike" dirty="0">
                        <a:solidFill>
                          <a:srgbClr val="000000"/>
                        </a:solidFill>
                        <a:effectLst/>
                        <a:latin typeface="Calibri"/>
                      </a:endParaRPr>
                    </a:p>
                  </a:txBody>
                  <a:tcPr marL="9525" marR="9525" marT="9525" marB="0" anchor="b"/>
                </a:tc>
              </a:tr>
              <a:tr h="91440">
                <a:tc>
                  <a:txBody>
                    <a:bodyPr/>
                    <a:lstStyle/>
                    <a:p>
                      <a:pPr algn="l" fontAlgn="b"/>
                      <a:r>
                        <a:rPr lang="en-US" sz="1100" u="none" strike="noStrike">
                          <a:effectLst/>
                        </a:rPr>
                        <a:t>ESC VII  IEP</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3.26</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4.17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3.22</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2.76</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3.062</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7" name="TextBox 6"/>
          <p:cNvSpPr txBox="1"/>
          <p:nvPr/>
        </p:nvSpPr>
        <p:spPr>
          <a:xfrm>
            <a:off x="6934200" y="2744926"/>
            <a:ext cx="1905000" cy="246221"/>
          </a:xfrm>
          <a:prstGeom prst="rect">
            <a:avLst/>
          </a:prstGeom>
          <a:noFill/>
        </p:spPr>
        <p:txBody>
          <a:bodyPr wrap="square" rtlCol="0">
            <a:spAutoFit/>
          </a:bodyPr>
          <a:lstStyle/>
          <a:p>
            <a:pPr algn="ctr"/>
            <a:r>
              <a:rPr lang="en-US" sz="1000" dirty="0" smtClean="0"/>
              <a:t>Texas Education Agency</a:t>
            </a:r>
            <a:endParaRPr lang="en-US" sz="1000" dirty="0"/>
          </a:p>
        </p:txBody>
      </p:sp>
    </p:spTree>
    <p:extLst>
      <p:ext uri="{BB962C8B-B14F-4D97-AF65-F5344CB8AC3E}">
        <p14:creationId xmlns:p14="http://schemas.microsoft.com/office/powerpoint/2010/main" val="2246761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029200" y="1371600"/>
            <a:ext cx="3962400" cy="715962"/>
          </a:xfrm>
        </p:spPr>
        <p:txBody>
          <a:bodyPr>
            <a:normAutofit/>
          </a:bodyPr>
          <a:lstStyle/>
          <a:p>
            <a:r>
              <a:rPr lang="en-US" sz="2400" dirty="0" smtClean="0"/>
              <a:t>Completion Rate</a:t>
            </a:r>
            <a:endParaRPr lang="en-US" sz="2400" dirty="0"/>
          </a:p>
        </p:txBody>
      </p:sp>
      <p:graphicFrame>
        <p:nvGraphicFramePr>
          <p:cNvPr id="10" name="Content Placeholder 8"/>
          <p:cNvGraphicFramePr>
            <a:graphicFrameLocks noGrp="1"/>
          </p:cNvGraphicFramePr>
          <p:nvPr>
            <p:ph sz="half" idx="2"/>
            <p:extLst>
              <p:ext uri="{D42A27DB-BD31-4B8C-83A1-F6EECF244321}">
                <p14:modId xmlns:p14="http://schemas.microsoft.com/office/powerpoint/2010/main" val="2758581743"/>
              </p:ext>
            </p:extLst>
          </p:nvPr>
        </p:nvGraphicFramePr>
        <p:xfrm>
          <a:off x="228600" y="914400"/>
          <a:ext cx="4572000" cy="312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1213980"/>
              </p:ext>
            </p:extLst>
          </p:nvPr>
        </p:nvGraphicFramePr>
        <p:xfrm>
          <a:off x="1066800" y="4191000"/>
          <a:ext cx="2971800" cy="1965325"/>
        </p:xfrm>
        <a:graphic>
          <a:graphicData uri="http://schemas.openxmlformats.org/drawingml/2006/table">
            <a:tbl>
              <a:tblPr firstRow="1" bandRow="1">
                <a:tableStyleId>{5C22544A-7EE6-4342-B048-85BDC9FD1C3A}</a:tableStyleId>
              </a:tblPr>
              <a:tblGrid>
                <a:gridCol w="1328057"/>
                <a:gridCol w="424543"/>
                <a:gridCol w="457200"/>
                <a:gridCol w="381000"/>
                <a:gridCol w="381000"/>
              </a:tblGrid>
              <a:tr h="370840">
                <a:tc>
                  <a:txBody>
                    <a:bodyPr/>
                    <a:lstStyle/>
                    <a:p>
                      <a:pPr algn="l" fontAlgn="b"/>
                      <a:r>
                        <a:rPr lang="en-US" sz="1100" u="none" strike="noStrike" dirty="0" smtClean="0">
                          <a:effectLst/>
                        </a:rPr>
                        <a:t> </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smtClean="0">
                          <a:effectLst/>
                        </a:rPr>
                        <a:t>2007</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smtClean="0">
                          <a:effectLst/>
                        </a:rPr>
                        <a:t>2008</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dirty="0" smtClean="0">
                          <a:effectLst/>
                        </a:rPr>
                        <a:t>2009</a:t>
                      </a:r>
                      <a:endParaRPr lang="en-US" sz="1100" b="0" i="0" u="none" strike="noStrike" dirty="0">
                        <a:solidFill>
                          <a:srgbClr val="000000"/>
                        </a:solidFill>
                        <a:effectLst/>
                        <a:latin typeface="Calibri"/>
                      </a:endParaRPr>
                    </a:p>
                  </a:txBody>
                  <a:tcPr marL="9525" marR="9525" marT="9525" marB="0" anchor="b">
                    <a:solidFill>
                      <a:srgbClr val="0000CC"/>
                    </a:solidFill>
                  </a:tcPr>
                </a:tc>
                <a:tc>
                  <a:txBody>
                    <a:bodyPr/>
                    <a:lstStyle/>
                    <a:p>
                      <a:pPr algn="ctr" fontAlgn="b"/>
                      <a:r>
                        <a:rPr lang="en-US" sz="1100" u="none" strike="noStrike" dirty="0" smtClean="0">
                          <a:effectLst/>
                        </a:rPr>
                        <a:t>2010</a:t>
                      </a:r>
                      <a:endParaRPr lang="en-US" sz="1100" b="0" i="0" u="none" strike="noStrike" dirty="0">
                        <a:solidFill>
                          <a:srgbClr val="000000"/>
                        </a:solidFill>
                        <a:effectLst/>
                        <a:latin typeface="Calibri"/>
                      </a:endParaRPr>
                    </a:p>
                  </a:txBody>
                  <a:tcPr marL="9525" marR="9525" marT="9525" marB="0" anchor="b">
                    <a:solidFill>
                      <a:srgbClr val="0000CC"/>
                    </a:solidFill>
                  </a:tcPr>
                </a:tc>
              </a:tr>
              <a:tr h="91440">
                <a:tc>
                  <a:txBody>
                    <a:bodyPr/>
                    <a:lstStyle/>
                    <a:p>
                      <a:pPr algn="l" fontAlgn="b"/>
                      <a:r>
                        <a:rPr lang="en-US" sz="1100" b="0" i="0" u="none" strike="noStrike" dirty="0">
                          <a:solidFill>
                            <a:srgbClr val="000000"/>
                          </a:solidFill>
                          <a:effectLst/>
                          <a:latin typeface="Calibri"/>
                        </a:rPr>
                        <a:t>State Graduated</a:t>
                      </a:r>
                    </a:p>
                  </a:txBody>
                  <a:tcPr marL="9525" marR="9525" marT="9525" marB="0" anchor="b"/>
                </a:tc>
                <a:tc>
                  <a:txBody>
                    <a:bodyPr/>
                    <a:lstStyle/>
                    <a:p>
                      <a:pPr algn="r" fontAlgn="b"/>
                      <a:r>
                        <a:rPr lang="en-US" sz="1100" b="0" i="0" u="none" strike="noStrike">
                          <a:solidFill>
                            <a:srgbClr val="000000"/>
                          </a:solidFill>
                          <a:effectLst/>
                          <a:latin typeface="Calibri"/>
                        </a:rPr>
                        <a:t>78</a:t>
                      </a:r>
                    </a:p>
                  </a:txBody>
                  <a:tcPr marL="9525" marR="9525" marT="9525" marB="0" anchor="b"/>
                </a:tc>
                <a:tc>
                  <a:txBody>
                    <a:bodyPr/>
                    <a:lstStyle/>
                    <a:p>
                      <a:pPr algn="r" fontAlgn="b"/>
                      <a:r>
                        <a:rPr lang="en-US" sz="1100" b="0" i="0" u="none" strike="noStrike">
                          <a:solidFill>
                            <a:srgbClr val="000000"/>
                          </a:solidFill>
                          <a:effectLst/>
                          <a:latin typeface="Calibri"/>
                        </a:rPr>
                        <a:t>79.1</a:t>
                      </a:r>
                    </a:p>
                  </a:txBody>
                  <a:tcPr marL="9525" marR="9525" marT="9525" marB="0" anchor="b"/>
                </a:tc>
                <a:tc>
                  <a:txBody>
                    <a:bodyPr/>
                    <a:lstStyle/>
                    <a:p>
                      <a:pPr algn="r" fontAlgn="b"/>
                      <a:r>
                        <a:rPr lang="en-US" sz="1100" b="0" i="0" u="none" strike="noStrike">
                          <a:solidFill>
                            <a:srgbClr val="000000"/>
                          </a:solidFill>
                          <a:effectLst/>
                          <a:latin typeface="Calibri"/>
                        </a:rPr>
                        <a:t>80.6</a:t>
                      </a:r>
                    </a:p>
                  </a:txBody>
                  <a:tcPr marL="9525" marR="9525" marT="9525" marB="0" anchor="b"/>
                </a:tc>
                <a:tc>
                  <a:txBody>
                    <a:bodyPr/>
                    <a:lstStyle/>
                    <a:p>
                      <a:pPr algn="r" fontAlgn="b"/>
                      <a:r>
                        <a:rPr lang="en-US" sz="1100" b="0" i="0" u="none" strike="noStrike">
                          <a:solidFill>
                            <a:srgbClr val="000000"/>
                          </a:solidFill>
                          <a:effectLst/>
                          <a:latin typeface="Calibri"/>
                        </a:rPr>
                        <a:t>84.3</a:t>
                      </a:r>
                    </a:p>
                  </a:txBody>
                  <a:tcPr marL="9525" marR="9525" marT="9525" marB="0" anchor="b"/>
                </a:tc>
              </a:tr>
              <a:tr h="91440">
                <a:tc>
                  <a:txBody>
                    <a:bodyPr/>
                    <a:lstStyle/>
                    <a:p>
                      <a:pPr algn="l" fontAlgn="b"/>
                      <a:r>
                        <a:rPr lang="en-US" sz="1100" b="0" i="0" u="none" strike="noStrike" dirty="0">
                          <a:solidFill>
                            <a:srgbClr val="000000"/>
                          </a:solidFill>
                          <a:effectLst/>
                          <a:latin typeface="Calibri"/>
                        </a:rPr>
                        <a:t>State GED</a:t>
                      </a:r>
                    </a:p>
                  </a:txBody>
                  <a:tcPr marL="9525" marR="9525" marT="9525" marB="0" anchor="b"/>
                </a:tc>
                <a:tc>
                  <a:txBody>
                    <a:bodyPr/>
                    <a:lstStyle/>
                    <a:p>
                      <a:pPr algn="r" fontAlgn="b"/>
                      <a:r>
                        <a:rPr lang="en-US" sz="1100" b="0" i="0" u="none" strike="noStrike" dirty="0">
                          <a:solidFill>
                            <a:srgbClr val="000000"/>
                          </a:solidFill>
                          <a:effectLst/>
                          <a:latin typeface="Calibri"/>
                        </a:rPr>
                        <a:t>2</a:t>
                      </a:r>
                    </a:p>
                  </a:txBody>
                  <a:tcPr marL="9525" marR="9525" marT="9525" marB="0" anchor="b"/>
                </a:tc>
                <a:tc>
                  <a:txBody>
                    <a:bodyPr/>
                    <a:lstStyle/>
                    <a:p>
                      <a:pPr algn="r" fontAlgn="b"/>
                      <a:r>
                        <a:rPr lang="en-US" sz="1100" b="0" i="0" u="none" strike="noStrike">
                          <a:solidFill>
                            <a:srgbClr val="000000"/>
                          </a:solidFill>
                          <a:effectLst/>
                          <a:latin typeface="Calibri"/>
                        </a:rPr>
                        <a:t>1.5</a:t>
                      </a:r>
                    </a:p>
                  </a:txBody>
                  <a:tcPr marL="9525" marR="9525" marT="9525" marB="0" anchor="b"/>
                </a:tc>
                <a:tc>
                  <a:txBody>
                    <a:bodyPr/>
                    <a:lstStyle/>
                    <a:p>
                      <a:pPr algn="r" fontAlgn="b"/>
                      <a:r>
                        <a:rPr lang="en-US" sz="1100" b="0" i="0" u="none" strike="noStrike">
                          <a:solidFill>
                            <a:srgbClr val="000000"/>
                          </a:solidFill>
                          <a:effectLst/>
                          <a:latin typeface="Calibri"/>
                        </a:rPr>
                        <a:t>1.4</a:t>
                      </a:r>
                    </a:p>
                  </a:txBody>
                  <a:tcPr marL="9525" marR="9525" marT="9525" marB="0" anchor="b"/>
                </a:tc>
                <a:tc>
                  <a:txBody>
                    <a:bodyPr/>
                    <a:lstStyle/>
                    <a:p>
                      <a:pPr algn="r" fontAlgn="b"/>
                      <a:r>
                        <a:rPr lang="en-US" sz="1100" b="0" i="0" u="none" strike="noStrike">
                          <a:solidFill>
                            <a:srgbClr val="000000"/>
                          </a:solidFill>
                          <a:effectLst/>
                          <a:latin typeface="Calibri"/>
                        </a:rPr>
                        <a:t>1.3</a:t>
                      </a:r>
                    </a:p>
                  </a:txBody>
                  <a:tcPr marL="9525" marR="9525" marT="9525" marB="0" anchor="b"/>
                </a:tc>
              </a:tr>
              <a:tr h="91440">
                <a:tc>
                  <a:txBody>
                    <a:bodyPr/>
                    <a:lstStyle/>
                    <a:p>
                      <a:pPr algn="l" fontAlgn="b"/>
                      <a:r>
                        <a:rPr lang="en-US" sz="1100" b="0" i="0" u="none" strike="noStrike">
                          <a:solidFill>
                            <a:srgbClr val="000000"/>
                          </a:solidFill>
                          <a:effectLst/>
                          <a:latin typeface="Calibri"/>
                        </a:rPr>
                        <a:t>State Cont HS</a:t>
                      </a:r>
                    </a:p>
                  </a:txBody>
                  <a:tcPr marL="9525" marR="9525" marT="9525" marB="0" anchor="b"/>
                </a:tc>
                <a:tc>
                  <a:txBody>
                    <a:bodyPr/>
                    <a:lstStyle/>
                    <a:p>
                      <a:pPr algn="r" fontAlgn="b"/>
                      <a:r>
                        <a:rPr lang="en-US" sz="1100" b="0" i="0" u="none" strike="noStrike" dirty="0">
                          <a:solidFill>
                            <a:srgbClr val="000000"/>
                          </a:solidFill>
                          <a:effectLst/>
                          <a:latin typeface="Calibri"/>
                        </a:rPr>
                        <a:t>8.7</a:t>
                      </a:r>
                    </a:p>
                  </a:txBody>
                  <a:tcPr marL="9525" marR="9525" marT="9525" marB="0" anchor="b"/>
                </a:tc>
                <a:tc>
                  <a:txBody>
                    <a:bodyPr/>
                    <a:lstStyle/>
                    <a:p>
                      <a:pPr algn="r" fontAlgn="b"/>
                      <a:r>
                        <a:rPr lang="en-US" sz="1100" b="0" i="0" u="none" strike="noStrike">
                          <a:solidFill>
                            <a:srgbClr val="000000"/>
                          </a:solidFill>
                          <a:effectLst/>
                          <a:latin typeface="Calibri"/>
                        </a:rPr>
                        <a:t>8.9</a:t>
                      </a:r>
                    </a:p>
                  </a:txBody>
                  <a:tcPr marL="9525" marR="9525" marT="9525" marB="0" anchor="b"/>
                </a:tc>
                <a:tc>
                  <a:txBody>
                    <a:bodyPr/>
                    <a:lstStyle/>
                    <a:p>
                      <a:pPr algn="r" fontAlgn="b"/>
                      <a:r>
                        <a:rPr lang="en-US" sz="1100" b="0" i="0" u="none" strike="noStrike">
                          <a:solidFill>
                            <a:srgbClr val="000000"/>
                          </a:solidFill>
                          <a:effectLst/>
                          <a:latin typeface="Calibri"/>
                        </a:rPr>
                        <a:t>8.6</a:t>
                      </a:r>
                    </a:p>
                  </a:txBody>
                  <a:tcPr marL="9525" marR="9525" marT="9525" marB="0" anchor="b"/>
                </a:tc>
                <a:tc>
                  <a:txBody>
                    <a:bodyPr/>
                    <a:lstStyle/>
                    <a:p>
                      <a:pPr algn="r" fontAlgn="b"/>
                      <a:r>
                        <a:rPr lang="en-US" sz="1100" b="0" i="0" u="none" strike="noStrike">
                          <a:solidFill>
                            <a:srgbClr val="000000"/>
                          </a:solidFill>
                          <a:effectLst/>
                          <a:latin typeface="Calibri"/>
                        </a:rPr>
                        <a:t>7.2</a:t>
                      </a:r>
                    </a:p>
                  </a:txBody>
                  <a:tcPr marL="9525" marR="9525" marT="9525" marB="0" anchor="b"/>
                </a:tc>
              </a:tr>
              <a:tr h="91440">
                <a:tc>
                  <a:txBody>
                    <a:bodyPr/>
                    <a:lstStyle/>
                    <a:p>
                      <a:pPr algn="l" fontAlgn="b"/>
                      <a:r>
                        <a:rPr lang="en-US" sz="1100" b="0" i="0" u="none" strike="noStrike">
                          <a:solidFill>
                            <a:srgbClr val="000000"/>
                          </a:solidFill>
                          <a:effectLst/>
                          <a:latin typeface="Calibri"/>
                        </a:rPr>
                        <a:t>State Drop Out</a:t>
                      </a:r>
                    </a:p>
                  </a:txBody>
                  <a:tcPr marL="9525" marR="9525" marT="9525" marB="0" anchor="b"/>
                </a:tc>
                <a:tc>
                  <a:txBody>
                    <a:bodyPr/>
                    <a:lstStyle/>
                    <a:p>
                      <a:pPr algn="r" fontAlgn="b"/>
                      <a:r>
                        <a:rPr lang="en-US" sz="1100" b="0" i="0" u="none" strike="noStrike" dirty="0">
                          <a:solidFill>
                            <a:srgbClr val="000000"/>
                          </a:solidFill>
                          <a:effectLst/>
                          <a:latin typeface="Calibri"/>
                        </a:rPr>
                        <a:t>11.4</a:t>
                      </a:r>
                    </a:p>
                  </a:txBody>
                  <a:tcPr marL="9525" marR="9525" marT="9525" marB="0" anchor="b"/>
                </a:tc>
                <a:tc>
                  <a:txBody>
                    <a:bodyPr/>
                    <a:lstStyle/>
                    <a:p>
                      <a:pPr algn="r" fontAlgn="b"/>
                      <a:r>
                        <a:rPr lang="en-US" sz="1100" b="0" i="0" u="none" strike="noStrike">
                          <a:solidFill>
                            <a:srgbClr val="000000"/>
                          </a:solidFill>
                          <a:effectLst/>
                          <a:latin typeface="Calibri"/>
                        </a:rPr>
                        <a:t>10.5</a:t>
                      </a:r>
                    </a:p>
                  </a:txBody>
                  <a:tcPr marL="9525" marR="9525" marT="9525" marB="0" anchor="b"/>
                </a:tc>
                <a:tc>
                  <a:txBody>
                    <a:bodyPr/>
                    <a:lstStyle/>
                    <a:p>
                      <a:pPr algn="r" fontAlgn="b"/>
                      <a:r>
                        <a:rPr lang="en-US" sz="1100" b="0" i="0" u="none" strike="noStrike">
                          <a:solidFill>
                            <a:srgbClr val="000000"/>
                          </a:solidFill>
                          <a:effectLst/>
                          <a:latin typeface="Calibri"/>
                        </a:rPr>
                        <a:t>9.4</a:t>
                      </a:r>
                    </a:p>
                  </a:txBody>
                  <a:tcPr marL="9525" marR="9525" marT="9525" marB="0" anchor="b"/>
                </a:tc>
                <a:tc>
                  <a:txBody>
                    <a:bodyPr/>
                    <a:lstStyle/>
                    <a:p>
                      <a:pPr algn="r" fontAlgn="b"/>
                      <a:r>
                        <a:rPr lang="en-US" sz="1100" b="0" i="0" u="none" strike="noStrike" dirty="0">
                          <a:solidFill>
                            <a:srgbClr val="000000"/>
                          </a:solidFill>
                          <a:effectLst/>
                          <a:latin typeface="Calibri"/>
                        </a:rPr>
                        <a:t>7.3</a:t>
                      </a:r>
                    </a:p>
                  </a:txBody>
                  <a:tcPr marL="9525" marR="9525" marT="9525" marB="0" anchor="b"/>
                </a:tc>
              </a:tr>
              <a:tr h="91440">
                <a:tc>
                  <a:txBody>
                    <a:bodyPr/>
                    <a:lstStyle/>
                    <a:p>
                      <a:pPr algn="l"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c>
                  <a:txBody>
                    <a:bodyPr/>
                    <a:lstStyle/>
                    <a:p>
                      <a:pPr algn="r" fontAlgn="b"/>
                      <a:endParaRPr lang="en-US" sz="1100" b="0" i="0" u="none" strike="noStrike" dirty="0">
                        <a:solidFill>
                          <a:srgbClr val="000000"/>
                        </a:solidFill>
                        <a:effectLst/>
                        <a:latin typeface="Calibri"/>
                      </a:endParaRPr>
                    </a:p>
                  </a:txBody>
                  <a:tcPr marL="9525" marR="9525" marT="9525" marB="0" anchor="b">
                    <a:solidFill>
                      <a:schemeClr val="bg1"/>
                    </a:solidFill>
                  </a:tcPr>
                </a:tc>
              </a:tr>
              <a:tr h="91440">
                <a:tc>
                  <a:txBody>
                    <a:bodyPr/>
                    <a:lstStyle/>
                    <a:p>
                      <a:pPr algn="l" fontAlgn="b"/>
                      <a:r>
                        <a:rPr lang="en-US" sz="1100" b="0" i="0" u="none" strike="noStrike">
                          <a:solidFill>
                            <a:srgbClr val="000000"/>
                          </a:solidFill>
                          <a:effectLst/>
                          <a:latin typeface="Calibri"/>
                        </a:rPr>
                        <a:t>ESC VII Graduated</a:t>
                      </a:r>
                    </a:p>
                  </a:txBody>
                  <a:tcPr marL="9525" marR="9525" marT="9525" marB="0" anchor="b"/>
                </a:tc>
                <a:tc>
                  <a:txBody>
                    <a:bodyPr/>
                    <a:lstStyle/>
                    <a:p>
                      <a:pPr algn="r" fontAlgn="b"/>
                      <a:r>
                        <a:rPr lang="en-US" sz="1100" b="0" i="0" u="none" strike="noStrike">
                          <a:solidFill>
                            <a:srgbClr val="000000"/>
                          </a:solidFill>
                          <a:effectLst/>
                          <a:latin typeface="Calibri"/>
                        </a:rPr>
                        <a:t>83.9</a:t>
                      </a:r>
                    </a:p>
                  </a:txBody>
                  <a:tcPr marL="9525" marR="9525" marT="9525" marB="0" anchor="b"/>
                </a:tc>
                <a:tc>
                  <a:txBody>
                    <a:bodyPr/>
                    <a:lstStyle/>
                    <a:p>
                      <a:pPr algn="r" fontAlgn="b"/>
                      <a:r>
                        <a:rPr lang="en-US" sz="1100" b="0" i="0" u="none" strike="noStrike" dirty="0">
                          <a:solidFill>
                            <a:srgbClr val="000000"/>
                          </a:solidFill>
                          <a:effectLst/>
                          <a:latin typeface="Calibri"/>
                        </a:rPr>
                        <a:t>85.1</a:t>
                      </a:r>
                    </a:p>
                  </a:txBody>
                  <a:tcPr marL="9525" marR="9525" marT="9525" marB="0" anchor="b"/>
                </a:tc>
                <a:tc>
                  <a:txBody>
                    <a:bodyPr/>
                    <a:lstStyle/>
                    <a:p>
                      <a:pPr algn="r" fontAlgn="b"/>
                      <a:r>
                        <a:rPr lang="en-US" sz="1100" b="0" i="0" u="none" strike="noStrike" dirty="0">
                          <a:solidFill>
                            <a:srgbClr val="000000"/>
                          </a:solidFill>
                          <a:effectLst/>
                          <a:latin typeface="Calibri"/>
                        </a:rPr>
                        <a:t>86.1</a:t>
                      </a:r>
                    </a:p>
                  </a:txBody>
                  <a:tcPr marL="9525" marR="9525" marT="9525" marB="0" anchor="b"/>
                </a:tc>
                <a:tc>
                  <a:txBody>
                    <a:bodyPr/>
                    <a:lstStyle/>
                    <a:p>
                      <a:pPr algn="r" fontAlgn="b"/>
                      <a:r>
                        <a:rPr lang="en-US" sz="1100" b="0" i="0" u="none" strike="noStrike">
                          <a:solidFill>
                            <a:srgbClr val="000000"/>
                          </a:solidFill>
                          <a:effectLst/>
                          <a:latin typeface="Calibri"/>
                        </a:rPr>
                        <a:t>89.4</a:t>
                      </a:r>
                    </a:p>
                  </a:txBody>
                  <a:tcPr marL="9525" marR="9525" marT="9525" marB="0" anchor="b"/>
                </a:tc>
              </a:tr>
              <a:tr h="91440">
                <a:tc>
                  <a:txBody>
                    <a:bodyPr/>
                    <a:lstStyle/>
                    <a:p>
                      <a:pPr algn="l" fontAlgn="b"/>
                      <a:r>
                        <a:rPr lang="en-US" sz="1100" b="0" i="0" u="none" strike="noStrike">
                          <a:solidFill>
                            <a:srgbClr val="000000"/>
                          </a:solidFill>
                          <a:effectLst/>
                          <a:latin typeface="Calibri"/>
                        </a:rPr>
                        <a:t>ESC VII GED</a:t>
                      </a:r>
                    </a:p>
                  </a:txBody>
                  <a:tcPr marL="9525" marR="9525" marT="9525" marB="0" anchor="b"/>
                </a:tc>
                <a:tc>
                  <a:txBody>
                    <a:bodyPr/>
                    <a:lstStyle/>
                    <a:p>
                      <a:pPr algn="r" fontAlgn="b"/>
                      <a:r>
                        <a:rPr lang="en-US" sz="1100" b="0" i="0" u="none" strike="noStrike">
                          <a:solidFill>
                            <a:srgbClr val="000000"/>
                          </a:solidFill>
                          <a:effectLst/>
                          <a:latin typeface="Calibri"/>
                        </a:rPr>
                        <a:t>2.2</a:t>
                      </a:r>
                    </a:p>
                  </a:txBody>
                  <a:tcPr marL="9525" marR="9525" marT="9525" marB="0" anchor="b"/>
                </a:tc>
                <a:tc>
                  <a:txBody>
                    <a:bodyPr/>
                    <a:lstStyle/>
                    <a:p>
                      <a:pPr algn="r" fontAlgn="b"/>
                      <a:r>
                        <a:rPr lang="en-US" sz="1100" b="0" i="0" u="none" strike="noStrike">
                          <a:solidFill>
                            <a:srgbClr val="000000"/>
                          </a:solidFill>
                          <a:effectLst/>
                          <a:latin typeface="Calibri"/>
                        </a:rPr>
                        <a:t>1.3</a:t>
                      </a:r>
                    </a:p>
                  </a:txBody>
                  <a:tcPr marL="9525" marR="9525" marT="9525" marB="0" anchor="b"/>
                </a:tc>
                <a:tc>
                  <a:txBody>
                    <a:bodyPr/>
                    <a:lstStyle/>
                    <a:p>
                      <a:pPr algn="r" fontAlgn="b"/>
                      <a:r>
                        <a:rPr lang="en-US" sz="1100" b="0" i="0" u="none" strike="noStrike" dirty="0">
                          <a:solidFill>
                            <a:srgbClr val="000000"/>
                          </a:solidFill>
                          <a:effectLst/>
                          <a:latin typeface="Calibri"/>
                        </a:rPr>
                        <a:t>1.2</a:t>
                      </a:r>
                    </a:p>
                  </a:txBody>
                  <a:tcPr marL="9525" marR="9525" marT="9525" marB="0" anchor="b"/>
                </a:tc>
                <a:tc>
                  <a:txBody>
                    <a:bodyPr/>
                    <a:lstStyle/>
                    <a:p>
                      <a:pPr algn="r" fontAlgn="b"/>
                      <a:r>
                        <a:rPr lang="en-US" sz="1100" b="0" i="0" u="none" strike="noStrike">
                          <a:solidFill>
                            <a:srgbClr val="000000"/>
                          </a:solidFill>
                          <a:effectLst/>
                          <a:latin typeface="Calibri"/>
                        </a:rPr>
                        <a:t>1.1</a:t>
                      </a:r>
                    </a:p>
                  </a:txBody>
                  <a:tcPr marL="9525" marR="9525" marT="9525" marB="0" anchor="b"/>
                </a:tc>
              </a:tr>
              <a:tr h="91440">
                <a:tc>
                  <a:txBody>
                    <a:bodyPr/>
                    <a:lstStyle/>
                    <a:p>
                      <a:pPr algn="l" fontAlgn="b"/>
                      <a:r>
                        <a:rPr lang="en-US" sz="1100" b="0" i="0" u="none" strike="noStrike">
                          <a:solidFill>
                            <a:srgbClr val="000000"/>
                          </a:solidFill>
                          <a:effectLst/>
                          <a:latin typeface="Calibri"/>
                        </a:rPr>
                        <a:t>ESC VII Cont HS</a:t>
                      </a:r>
                    </a:p>
                  </a:txBody>
                  <a:tcPr marL="9525" marR="9525" marT="9525" marB="0" anchor="b"/>
                </a:tc>
                <a:tc>
                  <a:txBody>
                    <a:bodyPr/>
                    <a:lstStyle/>
                    <a:p>
                      <a:pPr algn="r" fontAlgn="b"/>
                      <a:r>
                        <a:rPr lang="en-US" sz="1100" b="0" i="0" u="none" strike="noStrike">
                          <a:solidFill>
                            <a:srgbClr val="000000"/>
                          </a:solidFill>
                          <a:effectLst/>
                          <a:latin typeface="Calibri"/>
                        </a:rPr>
                        <a:t>4.7</a:t>
                      </a:r>
                    </a:p>
                  </a:txBody>
                  <a:tcPr marL="9525" marR="9525" marT="9525" marB="0" anchor="b"/>
                </a:tc>
                <a:tc>
                  <a:txBody>
                    <a:bodyPr/>
                    <a:lstStyle/>
                    <a:p>
                      <a:pPr algn="r" fontAlgn="b"/>
                      <a:r>
                        <a:rPr lang="en-US" sz="1100" b="0" i="0" u="none" strike="noStrike">
                          <a:solidFill>
                            <a:srgbClr val="000000"/>
                          </a:solidFill>
                          <a:effectLst/>
                          <a:latin typeface="Calibri"/>
                        </a:rPr>
                        <a:t>5.9</a:t>
                      </a:r>
                    </a:p>
                  </a:txBody>
                  <a:tcPr marL="9525" marR="9525" marT="9525" marB="0" anchor="b"/>
                </a:tc>
                <a:tc>
                  <a:txBody>
                    <a:bodyPr/>
                    <a:lstStyle/>
                    <a:p>
                      <a:pPr algn="r" fontAlgn="b"/>
                      <a:r>
                        <a:rPr lang="en-US" sz="1100" b="0" i="0" u="none" strike="noStrike" dirty="0">
                          <a:solidFill>
                            <a:srgbClr val="000000"/>
                          </a:solidFill>
                          <a:effectLst/>
                          <a:latin typeface="Calibri"/>
                        </a:rPr>
                        <a:t>5</a:t>
                      </a:r>
                    </a:p>
                  </a:txBody>
                  <a:tcPr marL="9525" marR="9525" marT="9525" marB="0" anchor="b"/>
                </a:tc>
                <a:tc>
                  <a:txBody>
                    <a:bodyPr/>
                    <a:lstStyle/>
                    <a:p>
                      <a:pPr algn="r" fontAlgn="b"/>
                      <a:r>
                        <a:rPr lang="en-US" sz="1100" b="0" i="0" u="none" strike="noStrike">
                          <a:solidFill>
                            <a:srgbClr val="000000"/>
                          </a:solidFill>
                          <a:effectLst/>
                          <a:latin typeface="Calibri"/>
                        </a:rPr>
                        <a:t>3.8</a:t>
                      </a:r>
                    </a:p>
                  </a:txBody>
                  <a:tcPr marL="9525" marR="9525" marT="9525" marB="0" anchor="b"/>
                </a:tc>
              </a:tr>
              <a:tr h="91440">
                <a:tc>
                  <a:txBody>
                    <a:bodyPr/>
                    <a:lstStyle/>
                    <a:p>
                      <a:pPr algn="l" fontAlgn="b"/>
                      <a:r>
                        <a:rPr lang="en-US" sz="1100" b="0" i="0" u="none" strike="noStrike">
                          <a:solidFill>
                            <a:srgbClr val="000000"/>
                          </a:solidFill>
                          <a:effectLst/>
                          <a:latin typeface="Calibri"/>
                        </a:rPr>
                        <a:t>ESC VII Drop Out</a:t>
                      </a:r>
                    </a:p>
                  </a:txBody>
                  <a:tcPr marL="9525" marR="9525" marT="9525" marB="0" anchor="b"/>
                </a:tc>
                <a:tc>
                  <a:txBody>
                    <a:bodyPr/>
                    <a:lstStyle/>
                    <a:p>
                      <a:pPr algn="r" fontAlgn="b"/>
                      <a:r>
                        <a:rPr lang="en-US" sz="1100" b="0" i="0" u="none" strike="noStrike">
                          <a:solidFill>
                            <a:srgbClr val="000000"/>
                          </a:solidFill>
                          <a:effectLst/>
                          <a:latin typeface="Calibri"/>
                        </a:rPr>
                        <a:t>9.2</a:t>
                      </a:r>
                    </a:p>
                  </a:txBody>
                  <a:tcPr marL="9525" marR="9525" marT="9525" marB="0" anchor="b"/>
                </a:tc>
                <a:tc>
                  <a:txBody>
                    <a:bodyPr/>
                    <a:lstStyle/>
                    <a:p>
                      <a:pPr algn="r" fontAlgn="b"/>
                      <a:r>
                        <a:rPr lang="en-US" sz="1100" b="0" i="0" u="none" strike="noStrike">
                          <a:solidFill>
                            <a:srgbClr val="000000"/>
                          </a:solidFill>
                          <a:effectLst/>
                          <a:latin typeface="Calibri"/>
                        </a:rPr>
                        <a:t>7.7</a:t>
                      </a:r>
                    </a:p>
                  </a:txBody>
                  <a:tcPr marL="9525" marR="9525" marT="9525" marB="0" anchor="b"/>
                </a:tc>
                <a:tc>
                  <a:txBody>
                    <a:bodyPr/>
                    <a:lstStyle/>
                    <a:p>
                      <a:pPr algn="r" fontAlgn="b"/>
                      <a:r>
                        <a:rPr lang="en-US" sz="1100" b="0" i="0" u="none" strike="noStrike">
                          <a:solidFill>
                            <a:srgbClr val="000000"/>
                          </a:solidFill>
                          <a:effectLst/>
                          <a:latin typeface="Calibri"/>
                        </a:rPr>
                        <a:t>7.7</a:t>
                      </a:r>
                    </a:p>
                  </a:txBody>
                  <a:tcPr marL="9525" marR="9525" marT="9525" marB="0" anchor="b"/>
                </a:tc>
                <a:tc>
                  <a:txBody>
                    <a:bodyPr/>
                    <a:lstStyle/>
                    <a:p>
                      <a:pPr algn="r" fontAlgn="b"/>
                      <a:r>
                        <a:rPr lang="en-US" sz="1100" b="0" i="0" u="none" strike="noStrike" dirty="0">
                          <a:solidFill>
                            <a:srgbClr val="000000"/>
                          </a:solidFill>
                          <a:effectLst/>
                          <a:latin typeface="Calibri"/>
                        </a:rPr>
                        <a:t>5.7</a:t>
                      </a:r>
                    </a:p>
                  </a:txBody>
                  <a:tcPr marL="9525" marR="9525" marT="9525" marB="0" anchor="b"/>
                </a:tc>
              </a:tr>
            </a:tbl>
          </a:graphicData>
        </a:graphic>
      </p:graphicFrame>
      <p:sp>
        <p:nvSpPr>
          <p:cNvPr id="2" name="Rectangle 1"/>
          <p:cNvSpPr/>
          <p:nvPr/>
        </p:nvSpPr>
        <p:spPr>
          <a:xfrm>
            <a:off x="5048250" y="2133600"/>
            <a:ext cx="3810000" cy="461665"/>
          </a:xfrm>
          <a:prstGeom prst="rect">
            <a:avLst/>
          </a:prstGeom>
        </p:spPr>
        <p:txBody>
          <a:bodyPr wrap="square">
            <a:spAutoFit/>
          </a:bodyPr>
          <a:lstStyle/>
          <a:p>
            <a:r>
              <a:rPr lang="en-US" sz="1200" dirty="0" smtClean="0"/>
              <a:t>Data Source: PEIMS “This </a:t>
            </a:r>
            <a:r>
              <a:rPr lang="en-US" sz="1200" dirty="0"/>
              <a:t>indicator shows the status of a group (cohort) of students after four years in high </a:t>
            </a:r>
            <a:r>
              <a:rPr lang="en-US" sz="1200" dirty="0" smtClean="0"/>
              <a:t>school.” </a:t>
            </a:r>
            <a:endParaRPr lang="en-US" sz="1200" dirty="0"/>
          </a:p>
        </p:txBody>
      </p:sp>
      <p:sp>
        <p:nvSpPr>
          <p:cNvPr id="6" name="TextBox 5"/>
          <p:cNvSpPr txBox="1"/>
          <p:nvPr/>
        </p:nvSpPr>
        <p:spPr>
          <a:xfrm>
            <a:off x="7086600" y="2667000"/>
            <a:ext cx="1905000" cy="246221"/>
          </a:xfrm>
          <a:prstGeom prst="rect">
            <a:avLst/>
          </a:prstGeom>
          <a:noFill/>
        </p:spPr>
        <p:txBody>
          <a:bodyPr wrap="square" rtlCol="0">
            <a:spAutoFit/>
          </a:bodyPr>
          <a:lstStyle/>
          <a:p>
            <a:pPr algn="ctr"/>
            <a:r>
              <a:rPr lang="en-US" sz="1000" dirty="0" smtClean="0"/>
              <a:t>Texas Education Agency</a:t>
            </a:r>
            <a:endParaRPr lang="en-US" sz="1000" dirty="0"/>
          </a:p>
        </p:txBody>
      </p:sp>
    </p:spTree>
    <p:extLst>
      <p:ext uri="{BB962C8B-B14F-4D97-AF65-F5344CB8AC3E}">
        <p14:creationId xmlns:p14="http://schemas.microsoft.com/office/powerpoint/2010/main" val="2481009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34200" y="227013"/>
            <a:ext cx="2171700" cy="715962"/>
          </a:xfrm>
        </p:spPr>
        <p:txBody>
          <a:bodyPr>
            <a:normAutofit/>
          </a:bodyPr>
          <a:lstStyle/>
          <a:p>
            <a:r>
              <a:rPr lang="en-US" sz="2400" dirty="0" smtClean="0"/>
              <a:t>SAT/ACT Results</a:t>
            </a:r>
            <a:endParaRPr lang="en-US" sz="2400"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3250418307"/>
              </p:ext>
            </p:extLst>
          </p:nvPr>
        </p:nvGraphicFramePr>
        <p:xfrm>
          <a:off x="152400" y="381000"/>
          <a:ext cx="329184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8"/>
          <p:cNvGraphicFramePr>
            <a:graphicFrameLocks/>
          </p:cNvGraphicFramePr>
          <p:nvPr>
            <p:extLst>
              <p:ext uri="{D42A27DB-BD31-4B8C-83A1-F6EECF244321}">
                <p14:modId xmlns:p14="http://schemas.microsoft.com/office/powerpoint/2010/main" val="2134573105"/>
              </p:ext>
            </p:extLst>
          </p:nvPr>
        </p:nvGraphicFramePr>
        <p:xfrm>
          <a:off x="152400" y="3505200"/>
          <a:ext cx="329184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8"/>
          <p:cNvGraphicFramePr>
            <a:graphicFrameLocks/>
          </p:cNvGraphicFramePr>
          <p:nvPr>
            <p:extLst>
              <p:ext uri="{D42A27DB-BD31-4B8C-83A1-F6EECF244321}">
                <p14:modId xmlns:p14="http://schemas.microsoft.com/office/powerpoint/2010/main" val="2312718238"/>
              </p:ext>
            </p:extLst>
          </p:nvPr>
        </p:nvGraphicFramePr>
        <p:xfrm>
          <a:off x="3505200" y="3505200"/>
          <a:ext cx="329184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ontent Placeholder 8"/>
          <p:cNvGraphicFramePr>
            <a:graphicFrameLocks/>
          </p:cNvGraphicFramePr>
          <p:nvPr>
            <p:extLst>
              <p:ext uri="{D42A27DB-BD31-4B8C-83A1-F6EECF244321}">
                <p14:modId xmlns:p14="http://schemas.microsoft.com/office/powerpoint/2010/main" val="2915376692"/>
              </p:ext>
            </p:extLst>
          </p:nvPr>
        </p:nvGraphicFramePr>
        <p:xfrm>
          <a:off x="3505200" y="381000"/>
          <a:ext cx="329184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p:cNvSpPr txBox="1"/>
          <p:nvPr/>
        </p:nvSpPr>
        <p:spPr>
          <a:xfrm>
            <a:off x="6934200" y="914400"/>
            <a:ext cx="2209800" cy="4893647"/>
          </a:xfrm>
          <a:prstGeom prst="rect">
            <a:avLst/>
          </a:prstGeom>
          <a:noFill/>
        </p:spPr>
        <p:txBody>
          <a:bodyPr wrap="square" rtlCol="0">
            <a:spAutoFit/>
          </a:bodyPr>
          <a:lstStyle/>
          <a:p>
            <a:r>
              <a:rPr lang="en-US" sz="1200" i="1" dirty="0" smtClean="0"/>
              <a:t>Data Source: PEIMS </a:t>
            </a:r>
          </a:p>
          <a:p>
            <a:pPr marL="171450" indent="-171450">
              <a:buFont typeface="Arial" pitchFamily="34" charset="0"/>
              <a:buChar char="•"/>
            </a:pPr>
            <a:r>
              <a:rPr lang="en-US" sz="1200" i="1" dirty="0" smtClean="0"/>
              <a:t>“At/Above </a:t>
            </a:r>
            <a:r>
              <a:rPr lang="en-US" sz="1200" i="1" dirty="0"/>
              <a:t>Criterion.</a:t>
            </a:r>
            <a:r>
              <a:rPr lang="en-US" sz="1200" dirty="0"/>
              <a:t> This shows the percent of examinees who scored at or above the criterion score on either test (1110 on the SAT critical reading and mathematics sections combined, or 24 on the ACT </a:t>
            </a:r>
            <a:r>
              <a:rPr lang="en-US" sz="1200" dirty="0" smtClean="0"/>
              <a:t>composite)</a:t>
            </a:r>
          </a:p>
          <a:p>
            <a:pPr marL="171450" indent="-171450">
              <a:buFont typeface="Arial" pitchFamily="34" charset="0"/>
              <a:buChar char="•"/>
            </a:pPr>
            <a:r>
              <a:rPr lang="en-US" sz="1200" i="1" dirty="0" smtClean="0"/>
              <a:t>Average </a:t>
            </a:r>
            <a:r>
              <a:rPr lang="en-US" sz="1200" i="1" dirty="0"/>
              <a:t>Score.</a:t>
            </a:r>
            <a:r>
              <a:rPr lang="en-US" sz="1200" dirty="0"/>
              <a:t> This shows the average score for the SAT critical reading </a:t>
            </a:r>
            <a:r>
              <a:rPr lang="en-US" sz="1200" dirty="0" smtClean="0"/>
              <a:t>and mathematics </a:t>
            </a:r>
            <a:r>
              <a:rPr lang="en-US" sz="1200" dirty="0"/>
              <a:t>combined and the average score for the ACT composite, calculated as follows: </a:t>
            </a:r>
            <a:r>
              <a:rPr lang="en-US" sz="1200" dirty="0" smtClean="0"/>
              <a:t>total </a:t>
            </a:r>
            <a:r>
              <a:rPr lang="en-US" sz="1200" dirty="0"/>
              <a:t>score (mathematics plus critical reading) for all students who took the </a:t>
            </a:r>
            <a:r>
              <a:rPr lang="en-US" sz="1200" dirty="0" smtClean="0"/>
              <a:t>SAT </a:t>
            </a:r>
            <a:r>
              <a:rPr lang="en-US" sz="1200" i="1" dirty="0" smtClean="0"/>
              <a:t>divided </a:t>
            </a:r>
            <a:r>
              <a:rPr lang="en-US" sz="1200" i="1" dirty="0"/>
              <a:t>by</a:t>
            </a:r>
            <a:r>
              <a:rPr lang="en-US" sz="1200" dirty="0"/>
              <a:t/>
            </a:r>
            <a:br>
              <a:rPr lang="en-US" sz="1200" dirty="0"/>
            </a:br>
            <a:r>
              <a:rPr lang="en-US" sz="1200" dirty="0"/>
              <a:t>number of students who took the </a:t>
            </a:r>
            <a:r>
              <a:rPr lang="en-US" sz="1200" dirty="0" smtClean="0"/>
              <a:t>SAT and total </a:t>
            </a:r>
            <a:r>
              <a:rPr lang="en-US" sz="1200" dirty="0"/>
              <a:t>composite score for all students who took the </a:t>
            </a:r>
            <a:r>
              <a:rPr lang="en-US" sz="1200" dirty="0" smtClean="0"/>
              <a:t>ACT </a:t>
            </a:r>
            <a:r>
              <a:rPr lang="en-US" sz="1200" i="1" dirty="0" smtClean="0"/>
              <a:t>divided </a:t>
            </a:r>
            <a:r>
              <a:rPr lang="en-US" sz="1200" i="1" dirty="0"/>
              <a:t>by</a:t>
            </a:r>
            <a:r>
              <a:rPr lang="en-US" sz="1200" dirty="0"/>
              <a:t/>
            </a:r>
            <a:br>
              <a:rPr lang="en-US" sz="1200" dirty="0"/>
            </a:br>
            <a:r>
              <a:rPr lang="en-US" sz="1200" dirty="0"/>
              <a:t>number of students who took the </a:t>
            </a:r>
            <a:r>
              <a:rPr lang="en-US" sz="1200" dirty="0" smtClean="0"/>
              <a:t>ACT.”</a:t>
            </a:r>
          </a:p>
        </p:txBody>
      </p:sp>
      <p:sp>
        <p:nvSpPr>
          <p:cNvPr id="10" name="TextBox 9"/>
          <p:cNvSpPr txBox="1"/>
          <p:nvPr/>
        </p:nvSpPr>
        <p:spPr>
          <a:xfrm>
            <a:off x="7096125" y="5808047"/>
            <a:ext cx="1905000" cy="246221"/>
          </a:xfrm>
          <a:prstGeom prst="rect">
            <a:avLst/>
          </a:prstGeom>
          <a:noFill/>
        </p:spPr>
        <p:txBody>
          <a:bodyPr wrap="square" rtlCol="0">
            <a:spAutoFit/>
          </a:bodyPr>
          <a:lstStyle/>
          <a:p>
            <a:pPr algn="ctr"/>
            <a:r>
              <a:rPr lang="en-US" sz="1000" dirty="0" smtClean="0"/>
              <a:t>Texas Education Agency</a:t>
            </a:r>
            <a:endParaRPr lang="en-US" sz="1000" dirty="0"/>
          </a:p>
        </p:txBody>
      </p:sp>
    </p:spTree>
    <p:extLst>
      <p:ext uri="{BB962C8B-B14F-4D97-AF65-F5344CB8AC3E}">
        <p14:creationId xmlns:p14="http://schemas.microsoft.com/office/powerpoint/2010/main" val="3571924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6275" y="1295400"/>
            <a:ext cx="4648200" cy="715962"/>
          </a:xfrm>
        </p:spPr>
        <p:txBody>
          <a:bodyPr>
            <a:normAutofit/>
          </a:bodyPr>
          <a:lstStyle/>
          <a:p>
            <a:r>
              <a:rPr lang="en-US" sz="2400" dirty="0" smtClean="0"/>
              <a:t>Enrollment Higher Education</a:t>
            </a:r>
            <a:endParaRPr lang="en-US" sz="2400"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868426932"/>
              </p:ext>
            </p:extLst>
          </p:nvPr>
        </p:nvGraphicFramePr>
        <p:xfrm>
          <a:off x="381000" y="685800"/>
          <a:ext cx="4040188" cy="31242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5029200" y="1981200"/>
            <a:ext cx="2438400" cy="369332"/>
          </a:xfrm>
          <a:prstGeom prst="rect">
            <a:avLst/>
          </a:prstGeom>
          <a:noFill/>
        </p:spPr>
        <p:txBody>
          <a:bodyPr wrap="square" rtlCol="0">
            <a:spAutoFit/>
          </a:bodyPr>
          <a:lstStyle/>
          <a:p>
            <a:r>
              <a:rPr lang="en-US" dirty="0" smtClean="0"/>
              <a:t>Data Source: THECB</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572024269"/>
              </p:ext>
            </p:extLst>
          </p:nvPr>
        </p:nvGraphicFramePr>
        <p:xfrm>
          <a:off x="990600" y="3962400"/>
          <a:ext cx="3017519" cy="1610995"/>
        </p:xfrm>
        <a:graphic>
          <a:graphicData uri="http://schemas.openxmlformats.org/drawingml/2006/table">
            <a:tbl>
              <a:tblPr firstRow="1" bandRow="1">
                <a:tableStyleId>{5C22544A-7EE6-4342-B048-85BDC9FD1C3A}</a:tableStyleId>
              </a:tblPr>
              <a:tblGrid>
                <a:gridCol w="1195251"/>
                <a:gridCol w="382088"/>
                <a:gridCol w="411480"/>
                <a:gridCol w="342900"/>
                <a:gridCol w="342900"/>
                <a:gridCol w="342900"/>
              </a:tblGrid>
              <a:tr h="370840">
                <a:tc>
                  <a:txBody>
                    <a:bodyPr/>
                    <a:lstStyle/>
                    <a:p>
                      <a:pPr algn="l" fontAlgn="b"/>
                      <a:r>
                        <a:rPr lang="en-US" sz="1100" u="none" strike="noStrike" dirty="0" smtClean="0">
                          <a:solidFill>
                            <a:schemeClr val="bg1"/>
                          </a:solidFill>
                          <a:effectLst/>
                        </a:rPr>
                        <a:t> </a:t>
                      </a:r>
                      <a:endParaRPr lang="en-US" sz="1100" b="0" i="0" u="none" strike="noStrike" dirty="0">
                        <a:solidFill>
                          <a:schemeClr val="bg1"/>
                        </a:solidFill>
                        <a:effectLst/>
                        <a:latin typeface="Calibri"/>
                      </a:endParaRPr>
                    </a:p>
                  </a:txBody>
                  <a:tcPr marL="9525" marR="9525" marT="9525" marB="0" anchor="b">
                    <a:solidFill>
                      <a:srgbClr val="0000CC"/>
                    </a:solidFill>
                  </a:tcPr>
                </a:tc>
                <a:tc>
                  <a:txBody>
                    <a:bodyPr/>
                    <a:lstStyle/>
                    <a:p>
                      <a:pPr algn="l" fontAlgn="b"/>
                      <a:r>
                        <a:rPr lang="en-US" sz="1100" b="0" i="0" u="none" strike="noStrike" dirty="0">
                          <a:solidFill>
                            <a:schemeClr val="bg1"/>
                          </a:solidFill>
                          <a:effectLst/>
                          <a:latin typeface="Calibri"/>
                        </a:rPr>
                        <a:t>2004</a:t>
                      </a:r>
                    </a:p>
                  </a:txBody>
                  <a:tcPr marL="9525" marR="9525" marT="9525" marB="0" anchor="b">
                    <a:solidFill>
                      <a:srgbClr val="0000CC"/>
                    </a:solidFill>
                  </a:tcPr>
                </a:tc>
                <a:tc>
                  <a:txBody>
                    <a:bodyPr/>
                    <a:lstStyle/>
                    <a:p>
                      <a:pPr algn="l" fontAlgn="b"/>
                      <a:r>
                        <a:rPr lang="en-US" sz="1100" b="0" i="0" u="none" strike="noStrike" dirty="0">
                          <a:solidFill>
                            <a:schemeClr val="bg1"/>
                          </a:solidFill>
                          <a:effectLst/>
                          <a:latin typeface="Calibri"/>
                        </a:rPr>
                        <a:t>2005</a:t>
                      </a:r>
                    </a:p>
                  </a:txBody>
                  <a:tcPr marL="9525" marR="9525" marT="9525" marB="0" anchor="b">
                    <a:solidFill>
                      <a:srgbClr val="0000CC"/>
                    </a:solidFill>
                  </a:tcPr>
                </a:tc>
                <a:tc>
                  <a:txBody>
                    <a:bodyPr/>
                    <a:lstStyle/>
                    <a:p>
                      <a:pPr algn="l" fontAlgn="b"/>
                      <a:r>
                        <a:rPr lang="en-US" sz="1100" b="0" i="0" u="none" strike="noStrike" dirty="0">
                          <a:solidFill>
                            <a:schemeClr val="bg1"/>
                          </a:solidFill>
                          <a:effectLst/>
                          <a:latin typeface="Calibri"/>
                        </a:rPr>
                        <a:t>2006</a:t>
                      </a:r>
                    </a:p>
                  </a:txBody>
                  <a:tcPr marL="9525" marR="9525" marT="9525" marB="0" anchor="b">
                    <a:solidFill>
                      <a:srgbClr val="0000CC"/>
                    </a:solidFill>
                  </a:tcPr>
                </a:tc>
                <a:tc>
                  <a:txBody>
                    <a:bodyPr/>
                    <a:lstStyle/>
                    <a:p>
                      <a:pPr algn="l" fontAlgn="b"/>
                      <a:r>
                        <a:rPr lang="en-US" sz="1100" b="0" i="0" u="none" strike="noStrike" dirty="0">
                          <a:solidFill>
                            <a:schemeClr val="bg1"/>
                          </a:solidFill>
                          <a:effectLst/>
                          <a:latin typeface="Calibri"/>
                        </a:rPr>
                        <a:t>2007</a:t>
                      </a:r>
                    </a:p>
                  </a:txBody>
                  <a:tcPr marL="9525" marR="9525" marT="9525" marB="0" anchor="b">
                    <a:solidFill>
                      <a:srgbClr val="0000CC"/>
                    </a:solidFill>
                  </a:tcPr>
                </a:tc>
                <a:tc>
                  <a:txBody>
                    <a:bodyPr/>
                    <a:lstStyle/>
                    <a:p>
                      <a:pPr algn="l" fontAlgn="b"/>
                      <a:r>
                        <a:rPr lang="en-US" sz="1100" b="0" i="0" u="none" strike="noStrike" dirty="0">
                          <a:solidFill>
                            <a:schemeClr val="bg1"/>
                          </a:solidFill>
                          <a:effectLst/>
                          <a:latin typeface="Calibri"/>
                        </a:rPr>
                        <a:t>2008</a:t>
                      </a:r>
                    </a:p>
                  </a:txBody>
                  <a:tcPr marL="9525" marR="9525" marT="9525" marB="0" anchor="b">
                    <a:solidFill>
                      <a:srgbClr val="0000CC"/>
                    </a:solidFill>
                  </a:tcPr>
                </a:tc>
              </a:tr>
              <a:tr h="91440">
                <a:tc>
                  <a:txBody>
                    <a:bodyPr/>
                    <a:lstStyle/>
                    <a:p>
                      <a:pPr algn="l" fontAlgn="b"/>
                      <a:r>
                        <a:rPr lang="en-US" sz="1100" b="0" i="0" u="none" strike="noStrike">
                          <a:solidFill>
                            <a:srgbClr val="000000"/>
                          </a:solidFill>
                          <a:effectLst/>
                          <a:latin typeface="Calibri"/>
                        </a:rPr>
                        <a:t>State 4 yr</a:t>
                      </a:r>
                    </a:p>
                  </a:txBody>
                  <a:tcPr marL="9525" marR="9525" marT="9525" marB="0" anchor="b"/>
                </a:tc>
                <a:tc>
                  <a:txBody>
                    <a:bodyPr/>
                    <a:lstStyle/>
                    <a:p>
                      <a:pPr algn="r" fontAlgn="b"/>
                      <a:r>
                        <a:rPr lang="en-US" sz="1100" b="0" i="0" u="none" strike="noStrike">
                          <a:solidFill>
                            <a:srgbClr val="000000"/>
                          </a:solidFill>
                          <a:effectLst/>
                          <a:latin typeface="Calibri"/>
                        </a:rPr>
                        <a:t>20.49</a:t>
                      </a:r>
                    </a:p>
                  </a:txBody>
                  <a:tcPr marL="9525" marR="9525" marT="9525" marB="0" anchor="b"/>
                </a:tc>
                <a:tc>
                  <a:txBody>
                    <a:bodyPr/>
                    <a:lstStyle/>
                    <a:p>
                      <a:pPr algn="r" fontAlgn="b"/>
                      <a:r>
                        <a:rPr lang="en-US" sz="1100" b="0" i="0" u="none" strike="noStrike">
                          <a:solidFill>
                            <a:srgbClr val="000000"/>
                          </a:solidFill>
                          <a:effectLst/>
                          <a:latin typeface="Calibri"/>
                        </a:rPr>
                        <a:t>20.73</a:t>
                      </a:r>
                    </a:p>
                  </a:txBody>
                  <a:tcPr marL="9525" marR="9525" marT="9525" marB="0" anchor="b"/>
                </a:tc>
                <a:tc>
                  <a:txBody>
                    <a:bodyPr/>
                    <a:lstStyle/>
                    <a:p>
                      <a:pPr algn="r" fontAlgn="b"/>
                      <a:r>
                        <a:rPr lang="en-US" sz="1100" b="0" i="0" u="none" strike="noStrike">
                          <a:solidFill>
                            <a:srgbClr val="000000"/>
                          </a:solidFill>
                          <a:effectLst/>
                          <a:latin typeface="Calibri"/>
                        </a:rPr>
                        <a:t>21.45</a:t>
                      </a:r>
                    </a:p>
                  </a:txBody>
                  <a:tcPr marL="9525" marR="9525" marT="9525" marB="0" anchor="b"/>
                </a:tc>
                <a:tc>
                  <a:txBody>
                    <a:bodyPr/>
                    <a:lstStyle/>
                    <a:p>
                      <a:pPr algn="r" fontAlgn="b"/>
                      <a:r>
                        <a:rPr lang="en-US" sz="1100" b="0" i="0" u="none" strike="noStrike">
                          <a:solidFill>
                            <a:srgbClr val="000000"/>
                          </a:solidFill>
                          <a:effectLst/>
                          <a:latin typeface="Calibri"/>
                        </a:rPr>
                        <a:t>21.58</a:t>
                      </a:r>
                    </a:p>
                  </a:txBody>
                  <a:tcPr marL="9525" marR="9525" marT="9525" marB="0" anchor="b"/>
                </a:tc>
                <a:tc>
                  <a:txBody>
                    <a:bodyPr/>
                    <a:lstStyle/>
                    <a:p>
                      <a:pPr algn="r" fontAlgn="b"/>
                      <a:r>
                        <a:rPr lang="en-US" sz="1100" b="0" i="0" u="none" strike="noStrike" dirty="0">
                          <a:solidFill>
                            <a:srgbClr val="000000"/>
                          </a:solidFill>
                          <a:effectLst/>
                          <a:latin typeface="Calibri"/>
                        </a:rPr>
                        <a:t>20.44</a:t>
                      </a:r>
                    </a:p>
                  </a:txBody>
                  <a:tcPr marL="9525" marR="9525" marT="9525" marB="0" anchor="b"/>
                </a:tc>
              </a:tr>
              <a:tr h="91440">
                <a:tc>
                  <a:txBody>
                    <a:bodyPr/>
                    <a:lstStyle/>
                    <a:p>
                      <a:pPr algn="l" fontAlgn="b"/>
                      <a:r>
                        <a:rPr lang="en-US" sz="1100" b="0" i="0" u="none" strike="noStrike">
                          <a:solidFill>
                            <a:srgbClr val="000000"/>
                          </a:solidFill>
                          <a:effectLst/>
                          <a:latin typeface="Calibri"/>
                        </a:rPr>
                        <a:t>State 2yr</a:t>
                      </a:r>
                    </a:p>
                  </a:txBody>
                  <a:tcPr marL="9525" marR="9525" marT="9525" marB="0" anchor="b"/>
                </a:tc>
                <a:tc>
                  <a:txBody>
                    <a:bodyPr/>
                    <a:lstStyle/>
                    <a:p>
                      <a:pPr algn="r" fontAlgn="b"/>
                      <a:r>
                        <a:rPr lang="en-US" sz="1100" b="0" i="0" u="none" strike="noStrike">
                          <a:solidFill>
                            <a:srgbClr val="000000"/>
                          </a:solidFill>
                          <a:effectLst/>
                          <a:latin typeface="Calibri"/>
                        </a:rPr>
                        <a:t>31.04</a:t>
                      </a:r>
                    </a:p>
                  </a:txBody>
                  <a:tcPr marL="9525" marR="9525" marT="9525" marB="0" anchor="b"/>
                </a:tc>
                <a:tc>
                  <a:txBody>
                    <a:bodyPr/>
                    <a:lstStyle/>
                    <a:p>
                      <a:pPr algn="r" fontAlgn="b"/>
                      <a:r>
                        <a:rPr lang="en-US" sz="1100" b="0" i="0" u="none" strike="noStrike">
                          <a:solidFill>
                            <a:srgbClr val="000000"/>
                          </a:solidFill>
                          <a:effectLst/>
                          <a:latin typeface="Calibri"/>
                        </a:rPr>
                        <a:t>31.32</a:t>
                      </a:r>
                    </a:p>
                  </a:txBody>
                  <a:tcPr marL="9525" marR="9525" marT="9525" marB="0" anchor="b"/>
                </a:tc>
                <a:tc>
                  <a:txBody>
                    <a:bodyPr/>
                    <a:lstStyle/>
                    <a:p>
                      <a:pPr algn="r" fontAlgn="b"/>
                      <a:r>
                        <a:rPr lang="en-US" sz="1100" b="0" i="0" u="none" strike="noStrike">
                          <a:solidFill>
                            <a:srgbClr val="000000"/>
                          </a:solidFill>
                          <a:effectLst/>
                          <a:latin typeface="Calibri"/>
                        </a:rPr>
                        <a:t>31.3</a:t>
                      </a:r>
                    </a:p>
                  </a:txBody>
                  <a:tcPr marL="9525" marR="9525" marT="9525" marB="0" anchor="b"/>
                </a:tc>
                <a:tc>
                  <a:txBody>
                    <a:bodyPr/>
                    <a:lstStyle/>
                    <a:p>
                      <a:pPr algn="r" fontAlgn="b"/>
                      <a:r>
                        <a:rPr lang="en-US" sz="1100" b="0" i="0" u="none" strike="noStrike">
                          <a:solidFill>
                            <a:srgbClr val="000000"/>
                          </a:solidFill>
                          <a:effectLst/>
                          <a:latin typeface="Calibri"/>
                        </a:rPr>
                        <a:t>31.61</a:t>
                      </a:r>
                    </a:p>
                  </a:txBody>
                  <a:tcPr marL="9525" marR="9525" marT="9525" marB="0" anchor="b"/>
                </a:tc>
                <a:tc>
                  <a:txBody>
                    <a:bodyPr/>
                    <a:lstStyle/>
                    <a:p>
                      <a:pPr algn="r" fontAlgn="b"/>
                      <a:r>
                        <a:rPr lang="en-US" sz="1100" b="0" i="0" u="none" strike="noStrike" dirty="0">
                          <a:solidFill>
                            <a:srgbClr val="000000"/>
                          </a:solidFill>
                          <a:effectLst/>
                          <a:latin typeface="Calibri"/>
                        </a:rPr>
                        <a:t>33.91</a:t>
                      </a:r>
                    </a:p>
                  </a:txBody>
                  <a:tcPr marL="9525" marR="9525" marT="9525" marB="0" anchor="b"/>
                </a:tc>
              </a:tr>
              <a:tr h="91440">
                <a:tc>
                  <a:txBody>
                    <a:bodyPr/>
                    <a:lstStyle/>
                    <a:p>
                      <a:pPr algn="l" fontAlgn="b"/>
                      <a:r>
                        <a:rPr lang="en-US" sz="1100" b="0" i="0" u="none" strike="noStrike">
                          <a:solidFill>
                            <a:srgbClr val="000000"/>
                          </a:solidFill>
                          <a:effectLst/>
                          <a:latin typeface="Calibri"/>
                        </a:rPr>
                        <a:t>State</a:t>
                      </a:r>
                    </a:p>
                  </a:txBody>
                  <a:tcPr marL="9525" marR="9525" marT="9525" marB="0" anchor="b"/>
                </a:tc>
                <a:tc>
                  <a:txBody>
                    <a:bodyPr/>
                    <a:lstStyle/>
                    <a:p>
                      <a:pPr algn="r" fontAlgn="b"/>
                      <a:r>
                        <a:rPr lang="en-US" sz="1100" b="0" i="0" u="none" strike="noStrike">
                          <a:solidFill>
                            <a:srgbClr val="000000"/>
                          </a:solidFill>
                          <a:effectLst/>
                          <a:latin typeface="Calibri"/>
                        </a:rPr>
                        <a:t>51.53</a:t>
                      </a:r>
                    </a:p>
                  </a:txBody>
                  <a:tcPr marL="9525" marR="9525" marT="9525" marB="0" anchor="b"/>
                </a:tc>
                <a:tc>
                  <a:txBody>
                    <a:bodyPr/>
                    <a:lstStyle/>
                    <a:p>
                      <a:pPr algn="r" fontAlgn="b"/>
                      <a:r>
                        <a:rPr lang="en-US" sz="1100" b="0" i="0" u="none" strike="noStrike">
                          <a:solidFill>
                            <a:srgbClr val="000000"/>
                          </a:solidFill>
                          <a:effectLst/>
                          <a:latin typeface="Calibri"/>
                        </a:rPr>
                        <a:t>52.05</a:t>
                      </a:r>
                    </a:p>
                  </a:txBody>
                  <a:tcPr marL="9525" marR="9525" marT="9525" marB="0" anchor="b"/>
                </a:tc>
                <a:tc>
                  <a:txBody>
                    <a:bodyPr/>
                    <a:lstStyle/>
                    <a:p>
                      <a:pPr algn="r" fontAlgn="b"/>
                      <a:r>
                        <a:rPr lang="en-US" sz="1100" b="0" i="0" u="none" strike="noStrike">
                          <a:solidFill>
                            <a:srgbClr val="000000"/>
                          </a:solidFill>
                          <a:effectLst/>
                          <a:latin typeface="Calibri"/>
                        </a:rPr>
                        <a:t>52.75</a:t>
                      </a:r>
                    </a:p>
                  </a:txBody>
                  <a:tcPr marL="9525" marR="9525" marT="9525" marB="0" anchor="b"/>
                </a:tc>
                <a:tc>
                  <a:txBody>
                    <a:bodyPr/>
                    <a:lstStyle/>
                    <a:p>
                      <a:pPr algn="r" fontAlgn="b"/>
                      <a:r>
                        <a:rPr lang="en-US" sz="1100" b="0" i="0" u="none" strike="noStrike">
                          <a:solidFill>
                            <a:srgbClr val="000000"/>
                          </a:solidFill>
                          <a:effectLst/>
                          <a:latin typeface="Calibri"/>
                        </a:rPr>
                        <a:t>53.19</a:t>
                      </a:r>
                    </a:p>
                  </a:txBody>
                  <a:tcPr marL="9525" marR="9525" marT="9525" marB="0" anchor="b"/>
                </a:tc>
                <a:tc>
                  <a:txBody>
                    <a:bodyPr/>
                    <a:lstStyle/>
                    <a:p>
                      <a:pPr algn="r" fontAlgn="b"/>
                      <a:r>
                        <a:rPr lang="en-US" sz="1100" b="0" i="0" u="none" strike="noStrike" dirty="0">
                          <a:solidFill>
                            <a:srgbClr val="000000"/>
                          </a:solidFill>
                          <a:effectLst/>
                          <a:latin typeface="Calibri"/>
                        </a:rPr>
                        <a:t>54.35</a:t>
                      </a:r>
                    </a:p>
                  </a:txBody>
                  <a:tcPr marL="9525" marR="9525" marT="9525" marB="0" anchor="b"/>
                </a:tc>
              </a:tr>
              <a:tr h="91440">
                <a:tc>
                  <a:txBody>
                    <a:bodyPr/>
                    <a:lstStyle/>
                    <a:p>
                      <a:pPr algn="l" fontAlgn="b"/>
                      <a:endParaRPr lang="en-US" sz="1100" b="0" i="0" u="none" strike="noStrike" dirty="0">
                        <a:solidFill>
                          <a:srgbClr val="000000"/>
                        </a:solidFill>
                        <a:effectLst/>
                        <a:latin typeface="Calibri"/>
                      </a:endParaRPr>
                    </a:p>
                  </a:txBody>
                  <a:tcPr marL="9525" marR="9525" marT="9525" marB="0" anchor="b"/>
                </a:tc>
                <a:tc>
                  <a:txBody>
                    <a:bodyPr/>
                    <a:lstStyle/>
                    <a:p>
                      <a:pPr algn="r" fontAlgn="b"/>
                      <a:endParaRPr lang="en-US" sz="1100" b="0" i="0" u="none" strike="noStrike" dirty="0">
                        <a:solidFill>
                          <a:srgbClr val="000000"/>
                        </a:solidFill>
                        <a:effectLst/>
                        <a:latin typeface="Calibri"/>
                      </a:endParaRPr>
                    </a:p>
                  </a:txBody>
                  <a:tcPr marL="9525" marR="9525" marT="9525" marB="0" anchor="b"/>
                </a:tc>
                <a:tc>
                  <a:txBody>
                    <a:bodyPr/>
                    <a:lstStyle/>
                    <a:p>
                      <a:pPr algn="r" fontAlgn="b"/>
                      <a:endParaRPr lang="en-US" sz="1100" b="0" i="0" u="none" strike="noStrike" dirty="0">
                        <a:solidFill>
                          <a:srgbClr val="000000"/>
                        </a:solidFill>
                        <a:effectLst/>
                        <a:latin typeface="Calibri"/>
                      </a:endParaRPr>
                    </a:p>
                  </a:txBody>
                  <a:tcPr marL="9525" marR="9525" marT="9525" marB="0" anchor="b"/>
                </a:tc>
                <a:tc>
                  <a:txBody>
                    <a:bodyPr/>
                    <a:lstStyle/>
                    <a:p>
                      <a:pPr algn="r" fontAlgn="b"/>
                      <a:endParaRPr lang="en-US" sz="1100" b="0" i="0" u="none" strike="noStrike" dirty="0">
                        <a:solidFill>
                          <a:srgbClr val="000000"/>
                        </a:solidFill>
                        <a:effectLst/>
                        <a:latin typeface="Calibri"/>
                      </a:endParaRPr>
                    </a:p>
                  </a:txBody>
                  <a:tcPr marL="9525" marR="9525" marT="9525" marB="0" anchor="b"/>
                </a:tc>
                <a:tc>
                  <a:txBody>
                    <a:bodyPr/>
                    <a:lstStyle/>
                    <a:p>
                      <a:pPr algn="r" fontAlgn="b"/>
                      <a:endParaRPr lang="en-US" sz="1100" b="0" i="0" u="none" strike="noStrike" dirty="0">
                        <a:solidFill>
                          <a:srgbClr val="000000"/>
                        </a:solidFill>
                        <a:effectLst/>
                        <a:latin typeface="Calibri"/>
                      </a:endParaRPr>
                    </a:p>
                  </a:txBody>
                  <a:tcPr marL="9525" marR="9525" marT="9525" marB="0" anchor="b"/>
                </a:tc>
                <a:tc>
                  <a:txBody>
                    <a:bodyPr/>
                    <a:lstStyle/>
                    <a:p>
                      <a:pPr algn="r" fontAlgn="b"/>
                      <a:endParaRPr lang="en-US" sz="1100" b="0" i="0" u="none" strike="noStrike" dirty="0">
                        <a:solidFill>
                          <a:srgbClr val="000000"/>
                        </a:solidFill>
                        <a:effectLst/>
                        <a:latin typeface="Calibri"/>
                      </a:endParaRPr>
                    </a:p>
                  </a:txBody>
                  <a:tcPr marL="9525" marR="9525" marT="9525" marB="0" anchor="b"/>
                </a:tc>
              </a:tr>
              <a:tr h="91440">
                <a:tc>
                  <a:txBody>
                    <a:bodyPr/>
                    <a:lstStyle/>
                    <a:p>
                      <a:pPr algn="l" fontAlgn="b"/>
                      <a:r>
                        <a:rPr lang="en-US" sz="1100" b="0" i="0" u="none" strike="noStrike">
                          <a:solidFill>
                            <a:srgbClr val="000000"/>
                          </a:solidFill>
                          <a:effectLst/>
                          <a:latin typeface="Calibri"/>
                        </a:rPr>
                        <a:t>Region 4yr</a:t>
                      </a:r>
                    </a:p>
                  </a:txBody>
                  <a:tcPr marL="9525" marR="9525" marT="9525" marB="0" anchor="b"/>
                </a:tc>
                <a:tc>
                  <a:txBody>
                    <a:bodyPr/>
                    <a:lstStyle/>
                    <a:p>
                      <a:pPr algn="r" fontAlgn="b"/>
                      <a:r>
                        <a:rPr lang="en-US" sz="1100" b="0" i="0" u="none" strike="noStrike">
                          <a:solidFill>
                            <a:srgbClr val="000000"/>
                          </a:solidFill>
                          <a:effectLst/>
                          <a:latin typeface="Calibri"/>
                        </a:rPr>
                        <a:t>12.92</a:t>
                      </a:r>
                    </a:p>
                  </a:txBody>
                  <a:tcPr marL="9525" marR="9525" marT="9525" marB="0" anchor="b"/>
                </a:tc>
                <a:tc>
                  <a:txBody>
                    <a:bodyPr/>
                    <a:lstStyle/>
                    <a:p>
                      <a:pPr algn="r" fontAlgn="b"/>
                      <a:r>
                        <a:rPr lang="en-US" sz="1100" b="0" i="0" u="none" strike="noStrike">
                          <a:solidFill>
                            <a:srgbClr val="000000"/>
                          </a:solidFill>
                          <a:effectLst/>
                          <a:latin typeface="Calibri"/>
                        </a:rPr>
                        <a:t>13.63</a:t>
                      </a:r>
                    </a:p>
                  </a:txBody>
                  <a:tcPr marL="9525" marR="9525" marT="9525" marB="0" anchor="b"/>
                </a:tc>
                <a:tc>
                  <a:txBody>
                    <a:bodyPr/>
                    <a:lstStyle/>
                    <a:p>
                      <a:pPr algn="r" fontAlgn="b"/>
                      <a:r>
                        <a:rPr lang="en-US" sz="1100" b="0" i="0" u="none" strike="noStrike">
                          <a:solidFill>
                            <a:srgbClr val="000000"/>
                          </a:solidFill>
                          <a:effectLst/>
                          <a:latin typeface="Calibri"/>
                        </a:rPr>
                        <a:t>14.39</a:t>
                      </a:r>
                    </a:p>
                  </a:txBody>
                  <a:tcPr marL="9525" marR="9525" marT="9525" marB="0" anchor="b"/>
                </a:tc>
                <a:tc>
                  <a:txBody>
                    <a:bodyPr/>
                    <a:lstStyle/>
                    <a:p>
                      <a:pPr algn="r" fontAlgn="b"/>
                      <a:r>
                        <a:rPr lang="en-US" sz="1100" b="0" i="0" u="none" strike="noStrike">
                          <a:solidFill>
                            <a:srgbClr val="000000"/>
                          </a:solidFill>
                          <a:effectLst/>
                          <a:latin typeface="Calibri"/>
                        </a:rPr>
                        <a:t>14.34</a:t>
                      </a:r>
                    </a:p>
                  </a:txBody>
                  <a:tcPr marL="9525" marR="9525" marT="9525" marB="0" anchor="b"/>
                </a:tc>
                <a:tc>
                  <a:txBody>
                    <a:bodyPr/>
                    <a:lstStyle/>
                    <a:p>
                      <a:pPr algn="r" fontAlgn="b"/>
                      <a:r>
                        <a:rPr lang="en-US" sz="1100" b="0" i="0" u="none" strike="noStrike">
                          <a:solidFill>
                            <a:srgbClr val="000000"/>
                          </a:solidFill>
                          <a:effectLst/>
                          <a:latin typeface="Calibri"/>
                        </a:rPr>
                        <a:t>12.79</a:t>
                      </a:r>
                    </a:p>
                  </a:txBody>
                  <a:tcPr marL="9525" marR="9525" marT="9525" marB="0" anchor="b"/>
                </a:tc>
              </a:tr>
              <a:tr h="91440">
                <a:tc>
                  <a:txBody>
                    <a:bodyPr/>
                    <a:lstStyle/>
                    <a:p>
                      <a:pPr algn="l" fontAlgn="b"/>
                      <a:r>
                        <a:rPr lang="en-US" sz="1100" b="0" i="0" u="none" strike="noStrike">
                          <a:solidFill>
                            <a:srgbClr val="000000"/>
                          </a:solidFill>
                          <a:effectLst/>
                          <a:latin typeface="Calibri"/>
                        </a:rPr>
                        <a:t>Region 2 yr</a:t>
                      </a:r>
                    </a:p>
                  </a:txBody>
                  <a:tcPr marL="9525" marR="9525" marT="9525" marB="0" anchor="b"/>
                </a:tc>
                <a:tc>
                  <a:txBody>
                    <a:bodyPr/>
                    <a:lstStyle/>
                    <a:p>
                      <a:pPr algn="r" fontAlgn="b"/>
                      <a:r>
                        <a:rPr lang="en-US" sz="1100" b="0" i="0" u="none" strike="noStrike">
                          <a:solidFill>
                            <a:srgbClr val="000000"/>
                          </a:solidFill>
                          <a:effectLst/>
                          <a:latin typeface="Calibri"/>
                        </a:rPr>
                        <a:t>38.69</a:t>
                      </a:r>
                    </a:p>
                  </a:txBody>
                  <a:tcPr marL="9525" marR="9525" marT="9525" marB="0" anchor="b"/>
                </a:tc>
                <a:tc>
                  <a:txBody>
                    <a:bodyPr/>
                    <a:lstStyle/>
                    <a:p>
                      <a:pPr algn="r" fontAlgn="b"/>
                      <a:r>
                        <a:rPr lang="en-US" sz="1100" b="0" i="0" u="none" strike="noStrike">
                          <a:solidFill>
                            <a:srgbClr val="000000"/>
                          </a:solidFill>
                          <a:effectLst/>
                          <a:latin typeface="Calibri"/>
                        </a:rPr>
                        <a:t>37.58</a:t>
                      </a:r>
                    </a:p>
                  </a:txBody>
                  <a:tcPr marL="9525" marR="9525" marT="9525" marB="0" anchor="b"/>
                </a:tc>
                <a:tc>
                  <a:txBody>
                    <a:bodyPr/>
                    <a:lstStyle/>
                    <a:p>
                      <a:pPr algn="r" fontAlgn="b"/>
                      <a:r>
                        <a:rPr lang="en-US" sz="1100" b="0" i="0" u="none" strike="noStrike">
                          <a:solidFill>
                            <a:srgbClr val="000000"/>
                          </a:solidFill>
                          <a:effectLst/>
                          <a:latin typeface="Calibri"/>
                        </a:rPr>
                        <a:t>37.42</a:t>
                      </a:r>
                    </a:p>
                  </a:txBody>
                  <a:tcPr marL="9525" marR="9525" marT="9525" marB="0" anchor="b"/>
                </a:tc>
                <a:tc>
                  <a:txBody>
                    <a:bodyPr/>
                    <a:lstStyle/>
                    <a:p>
                      <a:pPr algn="r" fontAlgn="b"/>
                      <a:r>
                        <a:rPr lang="en-US" sz="1100" b="0" i="0" u="none" strike="noStrike">
                          <a:solidFill>
                            <a:srgbClr val="000000"/>
                          </a:solidFill>
                          <a:effectLst/>
                          <a:latin typeface="Calibri"/>
                        </a:rPr>
                        <a:t>38.05</a:t>
                      </a:r>
                    </a:p>
                  </a:txBody>
                  <a:tcPr marL="9525" marR="9525" marT="9525" marB="0" anchor="b"/>
                </a:tc>
                <a:tc>
                  <a:txBody>
                    <a:bodyPr/>
                    <a:lstStyle/>
                    <a:p>
                      <a:pPr algn="r" fontAlgn="b"/>
                      <a:r>
                        <a:rPr lang="en-US" sz="1100" b="0" i="0" u="none" strike="noStrike">
                          <a:solidFill>
                            <a:srgbClr val="000000"/>
                          </a:solidFill>
                          <a:effectLst/>
                          <a:latin typeface="Calibri"/>
                        </a:rPr>
                        <a:t>40.05</a:t>
                      </a:r>
                    </a:p>
                  </a:txBody>
                  <a:tcPr marL="9525" marR="9525" marT="9525" marB="0" anchor="b"/>
                </a:tc>
              </a:tr>
              <a:tr h="91440">
                <a:tc>
                  <a:txBody>
                    <a:bodyPr/>
                    <a:lstStyle/>
                    <a:p>
                      <a:pPr algn="l" fontAlgn="b"/>
                      <a:r>
                        <a:rPr lang="en-US" sz="1100" b="0" i="0" u="none" strike="noStrike">
                          <a:solidFill>
                            <a:srgbClr val="000000"/>
                          </a:solidFill>
                          <a:effectLst/>
                          <a:latin typeface="Calibri"/>
                        </a:rPr>
                        <a:t>Region</a:t>
                      </a:r>
                    </a:p>
                  </a:txBody>
                  <a:tcPr marL="9525" marR="9525" marT="9525" marB="0" anchor="b"/>
                </a:tc>
                <a:tc>
                  <a:txBody>
                    <a:bodyPr/>
                    <a:lstStyle/>
                    <a:p>
                      <a:pPr algn="r" fontAlgn="b"/>
                      <a:r>
                        <a:rPr lang="en-US" sz="1100" b="0" i="0" u="none" strike="noStrike">
                          <a:solidFill>
                            <a:srgbClr val="000000"/>
                          </a:solidFill>
                          <a:effectLst/>
                          <a:latin typeface="Calibri"/>
                        </a:rPr>
                        <a:t>51.51</a:t>
                      </a:r>
                    </a:p>
                  </a:txBody>
                  <a:tcPr marL="9525" marR="9525" marT="9525" marB="0" anchor="b"/>
                </a:tc>
                <a:tc>
                  <a:txBody>
                    <a:bodyPr/>
                    <a:lstStyle/>
                    <a:p>
                      <a:pPr algn="r" fontAlgn="b"/>
                      <a:r>
                        <a:rPr lang="en-US" sz="1100" b="0" i="0" u="none" strike="noStrike">
                          <a:solidFill>
                            <a:srgbClr val="000000"/>
                          </a:solidFill>
                          <a:effectLst/>
                          <a:latin typeface="Calibri"/>
                        </a:rPr>
                        <a:t>51.21</a:t>
                      </a:r>
                    </a:p>
                  </a:txBody>
                  <a:tcPr marL="9525" marR="9525" marT="9525" marB="0" anchor="b"/>
                </a:tc>
                <a:tc>
                  <a:txBody>
                    <a:bodyPr/>
                    <a:lstStyle/>
                    <a:p>
                      <a:pPr algn="r" fontAlgn="b"/>
                      <a:r>
                        <a:rPr lang="en-US" sz="1100" b="0" i="0" u="none" strike="noStrike">
                          <a:solidFill>
                            <a:srgbClr val="000000"/>
                          </a:solidFill>
                          <a:effectLst/>
                          <a:latin typeface="Calibri"/>
                        </a:rPr>
                        <a:t>51.81</a:t>
                      </a:r>
                    </a:p>
                  </a:txBody>
                  <a:tcPr marL="9525" marR="9525" marT="9525" marB="0" anchor="b"/>
                </a:tc>
                <a:tc>
                  <a:txBody>
                    <a:bodyPr/>
                    <a:lstStyle/>
                    <a:p>
                      <a:pPr algn="r" fontAlgn="b"/>
                      <a:r>
                        <a:rPr lang="en-US" sz="1100" b="0" i="0" u="none" strike="noStrike">
                          <a:solidFill>
                            <a:srgbClr val="000000"/>
                          </a:solidFill>
                          <a:effectLst/>
                          <a:latin typeface="Calibri"/>
                        </a:rPr>
                        <a:t>52.39</a:t>
                      </a:r>
                    </a:p>
                  </a:txBody>
                  <a:tcPr marL="9525" marR="9525" marT="9525" marB="0" anchor="b"/>
                </a:tc>
                <a:tc>
                  <a:txBody>
                    <a:bodyPr/>
                    <a:lstStyle/>
                    <a:p>
                      <a:pPr algn="r" fontAlgn="b"/>
                      <a:r>
                        <a:rPr lang="en-US" sz="1100" b="0" i="0" u="none" strike="noStrike" dirty="0">
                          <a:solidFill>
                            <a:srgbClr val="000000"/>
                          </a:solidFill>
                          <a:effectLst/>
                          <a:latin typeface="Calibri"/>
                        </a:rPr>
                        <a:t>52.84</a:t>
                      </a: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759</TotalTime>
  <Words>1261</Words>
  <Application>Microsoft Office PowerPoint</Application>
  <PresentationFormat>On-screen Show (4:3)</PresentationFormat>
  <Paragraphs>446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Region VII College and Career Readiness Data</vt:lpstr>
      <vt:lpstr>PowerPoint Presentation</vt:lpstr>
      <vt:lpstr>College Ready Students</vt:lpstr>
      <vt:lpstr>TSI-Higher Education Readiness Component</vt:lpstr>
      <vt:lpstr>Advanced Course Enrollment</vt:lpstr>
      <vt:lpstr>Graduation Certificate</vt:lpstr>
      <vt:lpstr>Completion Rate</vt:lpstr>
      <vt:lpstr>SAT/ACT Results</vt:lpstr>
      <vt:lpstr>Enrollment Higher Education</vt:lpstr>
      <vt:lpstr>PowerPoint Presentation</vt:lpstr>
      <vt:lpstr>Resources Texas Education Agency. (n.d.). Academic Excellence Indicator System. Retrieved from http://ritter.tea.state.tx.us/perfreport/aeis/index.html   Texas Higher Education Coordinating Board. (n.d.). Texas P-16 Public Education Information Resources.  Retrieved from http://www.texaseducationinfo.org/tea.tpeir.web/grade_pk12.aspx#graduation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Ready Students</dc:title>
  <dc:creator>bhill</dc:creator>
  <cp:lastModifiedBy>Quinn, Kerry</cp:lastModifiedBy>
  <cp:revision>60</cp:revision>
  <cp:lastPrinted>2012-09-10T21:05:11Z</cp:lastPrinted>
  <dcterms:created xsi:type="dcterms:W3CDTF">2012-09-08T11:31:34Z</dcterms:created>
  <dcterms:modified xsi:type="dcterms:W3CDTF">2012-09-19T15:19:26Z</dcterms:modified>
</cp:coreProperties>
</file>