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262" r:id="rId4"/>
    <p:sldId id="263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894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2010 College-Ready Graduates</a:t>
            </a:r>
          </a:p>
        </c:rich>
      </c:tx>
      <c:layout>
        <c:manualLayout>
          <c:xMode val="edge"/>
          <c:yMode val="edge"/>
          <c:x val="0.38492753623188414"/>
          <c:y val="1.984126984126984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Sheet2!$A$2</c:f>
              <c:strCache>
                <c:ptCount val="1"/>
                <c:pt idx="0">
                  <c:v>ELA</c:v>
                </c:pt>
              </c:strCache>
            </c:strRef>
          </c:tx>
          <c:invertIfNegative val="0"/>
          <c:dLbls>
            <c:delete val="1"/>
          </c:dLbls>
          <c:cat>
            <c:strRef>
              <c:f>Sheet2!$B$1:$G$1</c:f>
              <c:strCache>
                <c:ptCount val="6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  <c:pt idx="5">
                  <c:v>EconDis (Reg)</c:v>
                </c:pt>
              </c:strCache>
            </c:strRef>
          </c:cat>
          <c:val>
            <c:numRef>
              <c:f>Sheet2!$B$2:$G$2</c:f>
              <c:numCache>
                <c:formatCode>0.00%</c:formatCode>
                <c:ptCount val="6"/>
                <c:pt idx="0">
                  <c:v>0.66</c:v>
                </c:pt>
                <c:pt idx="1">
                  <c:v>0.64</c:v>
                </c:pt>
                <c:pt idx="2">
                  <c:v>0.44</c:v>
                </c:pt>
                <c:pt idx="3">
                  <c:v>0.51</c:v>
                </c:pt>
                <c:pt idx="4">
                  <c:v>0.7</c:v>
                </c:pt>
                <c:pt idx="5">
                  <c:v>0.49</c:v>
                </c:pt>
              </c:numCache>
            </c:numRef>
          </c:val>
        </c:ser>
        <c:ser>
          <c:idx val="1"/>
          <c:order val="1"/>
          <c:tx>
            <c:strRef>
              <c:f>Sheet2!$A$3</c:f>
              <c:strCache>
                <c:ptCount val="1"/>
                <c:pt idx="0">
                  <c:v>Math</c:v>
                </c:pt>
              </c:strCache>
            </c:strRef>
          </c:tx>
          <c:invertIfNegative val="0"/>
          <c:dLbls>
            <c:delete val="1"/>
          </c:dLbls>
          <c:cat>
            <c:strRef>
              <c:f>Sheet2!$B$1:$G$1</c:f>
              <c:strCache>
                <c:ptCount val="6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  <c:pt idx="5">
                  <c:v>EconDis (Reg)</c:v>
                </c:pt>
              </c:strCache>
            </c:strRef>
          </c:cat>
          <c:val>
            <c:numRef>
              <c:f>Sheet2!$B$3:$G$3</c:f>
              <c:numCache>
                <c:formatCode>0.00%</c:formatCode>
                <c:ptCount val="6"/>
                <c:pt idx="0">
                  <c:v>0.64</c:v>
                </c:pt>
                <c:pt idx="1">
                  <c:v>0.63</c:v>
                </c:pt>
                <c:pt idx="2">
                  <c:v>0.35</c:v>
                </c:pt>
                <c:pt idx="3">
                  <c:v>0.51</c:v>
                </c:pt>
                <c:pt idx="4">
                  <c:v>0.69</c:v>
                </c:pt>
                <c:pt idx="5">
                  <c:v>0.5</c:v>
                </c:pt>
              </c:numCache>
            </c:numRef>
          </c:val>
        </c:ser>
        <c:ser>
          <c:idx val="2"/>
          <c:order val="2"/>
          <c:tx>
            <c:strRef>
              <c:f>Sheet2!$A$4</c:f>
              <c:strCache>
                <c:ptCount val="1"/>
                <c:pt idx="0">
                  <c:v>Both</c:v>
                </c:pt>
              </c:strCache>
            </c:strRef>
          </c:tx>
          <c:invertIfNegative val="0"/>
          <c:dLbls>
            <c:delete val="1"/>
          </c:dLbls>
          <c:cat>
            <c:strRef>
              <c:f>Sheet2!$B$1:$G$1</c:f>
              <c:strCache>
                <c:ptCount val="6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  <c:pt idx="5">
                  <c:v>EconDis (Reg)</c:v>
                </c:pt>
              </c:strCache>
            </c:strRef>
          </c:cat>
          <c:val>
            <c:numRef>
              <c:f>Sheet2!$B$4:$G$4</c:f>
              <c:numCache>
                <c:formatCode>0.00%</c:formatCode>
                <c:ptCount val="6"/>
                <c:pt idx="0">
                  <c:v>0.52</c:v>
                </c:pt>
                <c:pt idx="1">
                  <c:v>0.5</c:v>
                </c:pt>
                <c:pt idx="2">
                  <c:v>0.23</c:v>
                </c:pt>
                <c:pt idx="3">
                  <c:v>0.36</c:v>
                </c:pt>
                <c:pt idx="4">
                  <c:v>0.56000000000000005</c:v>
                </c:pt>
                <c:pt idx="5">
                  <c:v>0.33</c:v>
                </c:pt>
              </c:numCache>
            </c:numRef>
          </c:val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50"/>
        <c:axId val="132752128"/>
        <c:axId val="132753664"/>
      </c:barChart>
      <c:catAx>
        <c:axId val="1327521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32753664"/>
        <c:crosses val="autoZero"/>
        <c:auto val="1"/>
        <c:lblAlgn val="ctr"/>
        <c:lblOffset val="100"/>
        <c:noMultiLvlLbl val="0"/>
      </c:catAx>
      <c:valAx>
        <c:axId val="132753664"/>
        <c:scaling>
          <c:orientation val="minMax"/>
          <c:max val="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% Graduating Class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crossAx val="1327521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Average ACT Scores</a:t>
            </a:r>
          </a:p>
        </c:rich>
      </c:tx>
      <c:layout>
        <c:manualLayout>
          <c:xMode val="edge"/>
          <c:yMode val="edge"/>
          <c:x val="0.45957971014492754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2010 Graduates</c:v>
          </c:tx>
          <c:invertIfNegative val="0"/>
          <c:cat>
            <c:strRef>
              <c:f>Sheet2!$B$1:$F$1</c:f>
              <c:strCache>
                <c:ptCount val="5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</c:strCache>
            </c:strRef>
          </c:cat>
          <c:val>
            <c:numRef>
              <c:f>Sheet2!$B$6:$F$6</c:f>
              <c:numCache>
                <c:formatCode>General</c:formatCode>
                <c:ptCount val="5"/>
                <c:pt idx="0">
                  <c:v>20.5</c:v>
                </c:pt>
                <c:pt idx="1">
                  <c:v>21</c:v>
                </c:pt>
                <c:pt idx="2">
                  <c:v>16.399999999999999</c:v>
                </c:pt>
                <c:pt idx="3">
                  <c:v>18.8</c:v>
                </c:pt>
                <c:pt idx="4">
                  <c:v>21.8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776704"/>
        <c:axId val="132778240"/>
      </c:barChart>
      <c:catAx>
        <c:axId val="132776704"/>
        <c:scaling>
          <c:orientation val="minMax"/>
        </c:scaling>
        <c:delete val="0"/>
        <c:axPos val="b"/>
        <c:majorTickMark val="none"/>
        <c:minorTickMark val="none"/>
        <c:tickLblPos val="nextTo"/>
        <c:crossAx val="132778240"/>
        <c:crosses val="autoZero"/>
        <c:auto val="0"/>
        <c:lblAlgn val="ctr"/>
        <c:lblOffset val="100"/>
        <c:noMultiLvlLbl val="0"/>
      </c:catAx>
      <c:valAx>
        <c:axId val="132778240"/>
        <c:scaling>
          <c:orientation val="minMax"/>
          <c:max val="36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Score</a:t>
                </a:r>
              </a:p>
            </c:rich>
          </c:tx>
          <c:layout>
            <c:manualLayout>
              <c:xMode val="edge"/>
              <c:yMode val="edge"/>
              <c:x val="7.5362318840579715E-2"/>
              <c:y val="0.4492124440327312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32776704"/>
        <c:crosses val="autoZero"/>
        <c:crossBetween val="between"/>
        <c:majorUnit val="2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Average SAT Scores</a:t>
            </a:r>
          </a:p>
        </c:rich>
      </c:tx>
      <c:layout>
        <c:manualLayout>
          <c:xMode val="edge"/>
          <c:yMode val="edge"/>
          <c:x val="0.47358471354873743"/>
          <c:y val="0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2010 Graduates</c:v>
          </c:tx>
          <c:invertIfNegative val="0"/>
          <c:cat>
            <c:strRef>
              <c:f>Sheet2!$B$1:$F$1</c:f>
              <c:strCache>
                <c:ptCount val="5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</c:strCache>
            </c:strRef>
          </c:cat>
          <c:val>
            <c:numRef>
              <c:f>Sheet2!$B$7:$F$7</c:f>
              <c:numCache>
                <c:formatCode>General</c:formatCode>
                <c:ptCount val="5"/>
                <c:pt idx="0">
                  <c:v>985</c:v>
                </c:pt>
                <c:pt idx="1">
                  <c:v>995</c:v>
                </c:pt>
                <c:pt idx="2">
                  <c:v>858</c:v>
                </c:pt>
                <c:pt idx="3">
                  <c:v>915</c:v>
                </c:pt>
                <c:pt idx="4">
                  <c:v>1020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813568"/>
        <c:axId val="132815104"/>
      </c:barChart>
      <c:catAx>
        <c:axId val="132813568"/>
        <c:scaling>
          <c:orientation val="minMax"/>
        </c:scaling>
        <c:delete val="0"/>
        <c:axPos val="b"/>
        <c:majorTickMark val="none"/>
        <c:minorTickMark val="none"/>
        <c:tickLblPos val="nextTo"/>
        <c:crossAx val="132815104"/>
        <c:crosses val="autoZero"/>
        <c:auto val="1"/>
        <c:lblAlgn val="ctr"/>
        <c:lblOffset val="100"/>
        <c:noMultiLvlLbl val="0"/>
      </c:catAx>
      <c:valAx>
        <c:axId val="132815104"/>
        <c:scaling>
          <c:orientation val="minMax"/>
          <c:max val="2400"/>
          <c:min val="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Score</a:t>
                </a:r>
              </a:p>
            </c:rich>
          </c:tx>
          <c:layout>
            <c:manualLayout>
              <c:xMode val="edge"/>
              <c:yMode val="edge"/>
              <c:x val="6.0344827586206899E-2"/>
              <c:y val="0.42167068087077353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32813568"/>
        <c:crosses val="autoZero"/>
        <c:crossBetween val="between"/>
        <c:majorUnit val="200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20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Other College-Ready Indicators</a:t>
            </a:r>
          </a:p>
        </c:rich>
      </c:tx>
      <c:layout>
        <c:manualLayout>
          <c:xMode val="edge"/>
          <c:yMode val="edge"/>
          <c:x val="0.39034953782951043"/>
          <c:y val="1.4160876949204874E-3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Sheet2!$A$14</c:f>
              <c:strCache>
                <c:ptCount val="1"/>
                <c:pt idx="0">
                  <c:v>Advanced Course/Dual Enrollment Completion</c:v>
                </c:pt>
              </c:strCache>
            </c:strRef>
          </c:tx>
          <c:invertIfNegative val="0"/>
          <c:cat>
            <c:strRef>
              <c:f>Sheet2!$B$1:$G$1</c:f>
              <c:strCache>
                <c:ptCount val="6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  <c:pt idx="5">
                  <c:v>EconDis (Reg)</c:v>
                </c:pt>
              </c:strCache>
            </c:strRef>
          </c:cat>
          <c:val>
            <c:numRef>
              <c:f>Sheet2!$B$14:$G$14</c:f>
              <c:numCache>
                <c:formatCode>0.0%</c:formatCode>
                <c:ptCount val="6"/>
                <c:pt idx="0">
                  <c:v>0.26300000000000001</c:v>
                </c:pt>
                <c:pt idx="1">
                  <c:v>0.23100000000000001</c:v>
                </c:pt>
                <c:pt idx="2">
                  <c:v>0.183</c:v>
                </c:pt>
                <c:pt idx="3">
                  <c:v>0.16300000000000001</c:v>
                </c:pt>
                <c:pt idx="4">
                  <c:v>0.253</c:v>
                </c:pt>
                <c:pt idx="5">
                  <c:v>0.14399999999999999</c:v>
                </c:pt>
              </c:numCache>
            </c:numRef>
          </c:val>
        </c:ser>
        <c:ser>
          <c:idx val="1"/>
          <c:order val="1"/>
          <c:tx>
            <c:strRef>
              <c:f>Sheet2!$A$15</c:f>
              <c:strCache>
                <c:ptCount val="1"/>
                <c:pt idx="0">
                  <c:v>RHSP/DAP Grads 2010</c:v>
                </c:pt>
              </c:strCache>
            </c:strRef>
          </c:tx>
          <c:invertIfNegative val="0"/>
          <c:cat>
            <c:strRef>
              <c:f>Sheet2!$B$1:$G$1</c:f>
              <c:strCache>
                <c:ptCount val="6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  <c:pt idx="5">
                  <c:v>EconDis (Reg)</c:v>
                </c:pt>
              </c:strCache>
            </c:strRef>
          </c:cat>
          <c:val>
            <c:numRef>
              <c:f>Sheet2!$B$15:$G$15</c:f>
              <c:numCache>
                <c:formatCode>0.0%</c:formatCode>
                <c:ptCount val="6"/>
                <c:pt idx="0">
                  <c:v>0.82699999999999996</c:v>
                </c:pt>
                <c:pt idx="1">
                  <c:v>0.73099999999999998</c:v>
                </c:pt>
                <c:pt idx="2">
                  <c:v>0.54800000000000004</c:v>
                </c:pt>
                <c:pt idx="3">
                  <c:v>0.68799999999999994</c:v>
                </c:pt>
                <c:pt idx="4">
                  <c:v>0.76300000000000001</c:v>
                </c:pt>
                <c:pt idx="5">
                  <c:v>0.61599999999999999</c:v>
                </c:pt>
              </c:numCache>
            </c:numRef>
          </c:val>
        </c:ser>
        <c:ser>
          <c:idx val="2"/>
          <c:order val="2"/>
          <c:tx>
            <c:strRef>
              <c:f>Sheet2!$A$16</c:f>
              <c:strCache>
                <c:ptCount val="1"/>
                <c:pt idx="0">
                  <c:v>AP/IB Tested 2010</c:v>
                </c:pt>
              </c:strCache>
            </c:strRef>
          </c:tx>
          <c:invertIfNegative val="0"/>
          <c:cat>
            <c:strRef>
              <c:f>Sheet2!$B$1:$G$1</c:f>
              <c:strCache>
                <c:ptCount val="6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  <c:pt idx="5">
                  <c:v>EconDis (Reg)</c:v>
                </c:pt>
              </c:strCache>
            </c:strRef>
          </c:cat>
          <c:val>
            <c:numRef>
              <c:f>Sheet2!$B$16:$G$16</c:f>
              <c:numCache>
                <c:formatCode>0.0%</c:formatCode>
                <c:ptCount val="6"/>
                <c:pt idx="0">
                  <c:v>0.22700000000000001</c:v>
                </c:pt>
                <c:pt idx="1">
                  <c:v>0.20499999999999999</c:v>
                </c:pt>
                <c:pt idx="2">
                  <c:v>0.13700000000000001</c:v>
                </c:pt>
                <c:pt idx="3">
                  <c:v>0.17</c:v>
                </c:pt>
                <c:pt idx="4">
                  <c:v>0.215</c:v>
                </c:pt>
              </c:numCache>
            </c:numRef>
          </c:val>
        </c:ser>
        <c:ser>
          <c:idx val="3"/>
          <c:order val="3"/>
          <c:tx>
            <c:strRef>
              <c:f>Sheet2!$A$17</c:f>
              <c:strCache>
                <c:ptCount val="1"/>
                <c:pt idx="0">
                  <c:v>Percent Score of 3+</c:v>
                </c:pt>
              </c:strCache>
            </c:strRef>
          </c:tx>
          <c:invertIfNegative val="0"/>
          <c:cat>
            <c:strRef>
              <c:f>Sheet2!$B$1:$G$1</c:f>
              <c:strCache>
                <c:ptCount val="6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  <c:pt idx="5">
                  <c:v>EconDis (Reg)</c:v>
                </c:pt>
              </c:strCache>
            </c:strRef>
          </c:cat>
          <c:val>
            <c:numRef>
              <c:f>Sheet2!$B$17:$G$17</c:f>
              <c:numCache>
                <c:formatCode>0.0%</c:formatCode>
                <c:ptCount val="6"/>
                <c:pt idx="0">
                  <c:v>0.46700000000000003</c:v>
                </c:pt>
                <c:pt idx="1">
                  <c:v>0.373</c:v>
                </c:pt>
                <c:pt idx="2">
                  <c:v>0.26900000000000002</c:v>
                </c:pt>
                <c:pt idx="3">
                  <c:v>0.28799999999999998</c:v>
                </c:pt>
                <c:pt idx="4">
                  <c:v>0.39400000000000002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axId val="132860928"/>
        <c:axId val="132866816"/>
      </c:barChart>
      <c:catAx>
        <c:axId val="132860928"/>
        <c:scaling>
          <c:orientation val="minMax"/>
        </c:scaling>
        <c:delete val="0"/>
        <c:axPos val="b"/>
        <c:majorTickMark val="none"/>
        <c:minorTickMark val="none"/>
        <c:tickLblPos val="nextTo"/>
        <c:crossAx val="132866816"/>
        <c:crosses val="autoZero"/>
        <c:auto val="1"/>
        <c:lblAlgn val="ctr"/>
        <c:lblOffset val="100"/>
        <c:noMultiLvlLbl val="0"/>
      </c:catAx>
      <c:valAx>
        <c:axId val="132866816"/>
        <c:scaling>
          <c:orientation val="minMax"/>
          <c:max val="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 of 2010 Grads</a:t>
                </a:r>
              </a:p>
            </c:rich>
          </c:tx>
          <c:layout>
            <c:manualLayout>
              <c:xMode val="edge"/>
              <c:yMode val="edge"/>
              <c:x val="0.10434782608695652"/>
              <c:y val="0.23256306932221707"/>
            </c:manualLayout>
          </c:layout>
          <c:overlay val="0"/>
        </c:title>
        <c:numFmt formatCode="0.0%" sourceLinked="1"/>
        <c:majorTickMark val="none"/>
        <c:minorTickMark val="none"/>
        <c:tickLblPos val="nextTo"/>
        <c:crossAx val="132860928"/>
        <c:crosses val="autoZero"/>
        <c:crossBetween val="between"/>
        <c:majorUnit val="0.2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7"/>
    </mc:Choice>
    <mc:Fallback>
      <c:style val="27"/>
    </mc:Fallback>
  </mc:AlternateContent>
  <c:chart>
    <c:title>
      <c:tx>
        <c:rich>
          <a:bodyPr/>
          <a:lstStyle/>
          <a:p>
            <a:pPr>
              <a:defRPr sz="2400"/>
            </a:pPr>
            <a:r>
              <a:rPr lang="en-US" sz="2400"/>
              <a:t>Texas Success Initiative</a:t>
            </a:r>
          </a:p>
        </c:rich>
      </c:tx>
      <c:layout>
        <c:manualLayout>
          <c:xMode val="edge"/>
          <c:yMode val="edge"/>
          <c:x val="0.38783566386098284"/>
          <c:y val="7.5367759262650333E-4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Sheet2!$A$11</c:f>
              <c:strCache>
                <c:ptCount val="1"/>
                <c:pt idx="0">
                  <c:v>2011 ELA</c:v>
                </c:pt>
              </c:strCache>
            </c:strRef>
          </c:tx>
          <c:invertIfNegative val="0"/>
          <c:cat>
            <c:strRef>
              <c:f>Sheet2!$B$1:$G$1</c:f>
              <c:strCache>
                <c:ptCount val="6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  <c:pt idx="5">
                  <c:v>EconDis (Reg)</c:v>
                </c:pt>
              </c:strCache>
            </c:strRef>
          </c:cat>
          <c:val>
            <c:numRef>
              <c:f>Sheet2!$B$11:$G$11</c:f>
              <c:numCache>
                <c:formatCode>0.00%</c:formatCode>
                <c:ptCount val="6"/>
                <c:pt idx="0">
                  <c:v>0.66</c:v>
                </c:pt>
                <c:pt idx="1">
                  <c:v>0.68</c:v>
                </c:pt>
                <c:pt idx="2">
                  <c:v>0.55000000000000004</c:v>
                </c:pt>
                <c:pt idx="3">
                  <c:v>0.61</c:v>
                </c:pt>
                <c:pt idx="4">
                  <c:v>0.71</c:v>
                </c:pt>
                <c:pt idx="5">
                  <c:v>0.57999999999999996</c:v>
                </c:pt>
              </c:numCache>
            </c:numRef>
          </c:val>
        </c:ser>
        <c:ser>
          <c:idx val="2"/>
          <c:order val="1"/>
          <c:tx>
            <c:strRef>
              <c:f>Sheet2!$A$12</c:f>
              <c:strCache>
                <c:ptCount val="1"/>
                <c:pt idx="0">
                  <c:v>2011 Math</c:v>
                </c:pt>
              </c:strCache>
            </c:strRef>
          </c:tx>
          <c:spPr>
            <a:gradFill flip="none" rotWithShape="1">
              <a:gsLst>
                <a:gs pos="0">
                  <a:srgbClr val="C00000">
                    <a:shade val="30000"/>
                    <a:satMod val="115000"/>
                  </a:srgbClr>
                </a:gs>
                <a:gs pos="50000">
                  <a:srgbClr val="C00000">
                    <a:shade val="67500"/>
                    <a:satMod val="115000"/>
                  </a:srgbClr>
                </a:gs>
                <a:gs pos="100000">
                  <a:srgbClr val="C00000">
                    <a:shade val="100000"/>
                    <a:satMod val="115000"/>
                  </a:srgbClr>
                </a:gs>
              </a:gsLst>
              <a:lin ang="16200000" scaled="1"/>
              <a:tileRect/>
            </a:gradFill>
          </c:spPr>
          <c:invertIfNegative val="0"/>
          <c:cat>
            <c:strRef>
              <c:f>Sheet2!$B$1:$G$1</c:f>
              <c:strCache>
                <c:ptCount val="6"/>
                <c:pt idx="0">
                  <c:v> State</c:v>
                </c:pt>
                <c:pt idx="1">
                  <c:v>Region</c:v>
                </c:pt>
                <c:pt idx="2">
                  <c:v>Af Am (Reg)</c:v>
                </c:pt>
                <c:pt idx="3">
                  <c:v>Hisp (Reg)</c:v>
                </c:pt>
                <c:pt idx="4">
                  <c:v>White (Reg)</c:v>
                </c:pt>
                <c:pt idx="5">
                  <c:v>EconDis (Reg)</c:v>
                </c:pt>
              </c:strCache>
            </c:strRef>
          </c:cat>
          <c:val>
            <c:numRef>
              <c:f>Sheet2!$B$12:$G$12</c:f>
              <c:numCache>
                <c:formatCode>0.00%</c:formatCode>
                <c:ptCount val="6"/>
                <c:pt idx="0">
                  <c:v>0.69</c:v>
                </c:pt>
                <c:pt idx="1">
                  <c:v>0.68</c:v>
                </c:pt>
                <c:pt idx="2">
                  <c:v>0.52</c:v>
                </c:pt>
                <c:pt idx="3">
                  <c:v>0.61</c:v>
                </c:pt>
                <c:pt idx="4">
                  <c:v>0.71</c:v>
                </c:pt>
                <c:pt idx="5">
                  <c:v>0.57999999999999996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2902912"/>
        <c:axId val="132904448"/>
      </c:barChart>
      <c:catAx>
        <c:axId val="132902912"/>
        <c:scaling>
          <c:orientation val="minMax"/>
        </c:scaling>
        <c:delete val="0"/>
        <c:axPos val="b"/>
        <c:majorTickMark val="none"/>
        <c:minorTickMark val="none"/>
        <c:tickLblPos val="nextTo"/>
        <c:crossAx val="132904448"/>
        <c:crosses val="autoZero"/>
        <c:auto val="1"/>
        <c:lblAlgn val="ctr"/>
        <c:lblOffset val="100"/>
        <c:noMultiLvlLbl val="0"/>
      </c:catAx>
      <c:valAx>
        <c:axId val="132904448"/>
        <c:scaling>
          <c:orientation val="minMax"/>
          <c:max val="1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Percent Meeting Criteria</a:t>
                </a:r>
              </a:p>
            </c:rich>
          </c:tx>
          <c:layout/>
          <c:overlay val="0"/>
        </c:title>
        <c:numFmt formatCode="0.00%" sourceLinked="1"/>
        <c:majorTickMark val="none"/>
        <c:minorTickMark val="none"/>
        <c:tickLblPos val="nextTo"/>
        <c:crossAx val="132902912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64585D-4F33-44E7-B12F-69620EF95E46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FBE324-A6DC-49CF-BB25-FCD47198E7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846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993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063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77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712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475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76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597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979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445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645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161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3E0FCD-72BB-4EEF-BFEA-09011F8A5262}" type="datetimeFigureOut">
              <a:rPr lang="en-US" smtClean="0"/>
              <a:t>10/3/2012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043CD-4F2B-4F95-ABF3-AFD106FCF6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804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AEIS Data for Region 9</a:t>
            </a:r>
            <a:br>
              <a:rPr lang="en-US" dirty="0" smtClean="0"/>
            </a:br>
            <a:r>
              <a:rPr lang="en-US" dirty="0" smtClean="0"/>
              <a:t>College-Readiness Indicators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2010-2011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5619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47658077"/>
              </p:ext>
            </p:extLst>
          </p:nvPr>
        </p:nvGraphicFramePr>
        <p:xfrm>
          <a:off x="228600" y="228600"/>
          <a:ext cx="8763000" cy="6400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/>
          <p:cNvSpPr/>
          <p:nvPr/>
        </p:nvSpPr>
        <p:spPr>
          <a:xfrm>
            <a:off x="2362200" y="609600"/>
            <a:ext cx="6019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 smtClean="0"/>
              <a:t>Texas Education Agency (TEA) Academic Excellence Indicator System Report (AEIS)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1294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2482498"/>
              </p:ext>
            </p:extLst>
          </p:nvPr>
        </p:nvGraphicFramePr>
        <p:xfrm>
          <a:off x="228600" y="228600"/>
          <a:ext cx="87630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362200" y="609600"/>
            <a:ext cx="6019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 smtClean="0"/>
              <a:t>Texas Education Agency (TEA) Academic Excellence Indicator System Report (AEIS)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22438040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76426900"/>
              </p:ext>
            </p:extLst>
          </p:nvPr>
        </p:nvGraphicFramePr>
        <p:xfrm>
          <a:off x="152400" y="228600"/>
          <a:ext cx="88392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362200" y="609600"/>
            <a:ext cx="6019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 smtClean="0"/>
              <a:t>Texas Education Agency (TEA) Academic Excellence Indicator System Report (AEIS)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2179809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4834645"/>
              </p:ext>
            </p:extLst>
          </p:nvPr>
        </p:nvGraphicFramePr>
        <p:xfrm>
          <a:off x="228600" y="228600"/>
          <a:ext cx="87630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895600" y="609600"/>
            <a:ext cx="6019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 smtClean="0"/>
              <a:t>Texas Education Agency (TEA) Academic Excellence Indicator System Report (AEIS)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15356696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3520018"/>
              </p:ext>
            </p:extLst>
          </p:nvPr>
        </p:nvGraphicFramePr>
        <p:xfrm>
          <a:off x="152400" y="152400"/>
          <a:ext cx="8839200" cy="655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2362200" y="609600"/>
            <a:ext cx="60198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 smtClean="0"/>
              <a:t>Texas Education Agency (TEA) Academic Excellence Indicator System Report (AEIS)</a:t>
            </a:r>
            <a:endParaRPr lang="en-US" sz="1200" b="1" i="1" dirty="0"/>
          </a:p>
        </p:txBody>
      </p:sp>
    </p:spTree>
    <p:extLst>
      <p:ext uri="{BB962C8B-B14F-4D97-AF65-F5344CB8AC3E}">
        <p14:creationId xmlns:p14="http://schemas.microsoft.com/office/powerpoint/2010/main" val="181972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103</Words>
  <Application>Microsoft Office PowerPoint</Application>
  <PresentationFormat>On-screen Show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AEIS Data for Region 9 College-Readiness Indicators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Region 9 Education Service Center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Missy Mayfield</dc:creator>
  <cp:lastModifiedBy>Quinn, Kerry</cp:lastModifiedBy>
  <cp:revision>6</cp:revision>
  <dcterms:created xsi:type="dcterms:W3CDTF">2012-09-08T22:59:00Z</dcterms:created>
  <dcterms:modified xsi:type="dcterms:W3CDTF">2012-10-03T19:20:32Z</dcterms:modified>
</cp:coreProperties>
</file>