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63" r:id="rId4"/>
    <p:sldId id="293" r:id="rId5"/>
    <p:sldId id="301" r:id="rId6"/>
    <p:sldId id="302" r:id="rId7"/>
    <p:sldId id="271" r:id="rId8"/>
    <p:sldId id="265" r:id="rId9"/>
    <p:sldId id="268" r:id="rId10"/>
    <p:sldId id="269" r:id="rId11"/>
    <p:sldId id="270" r:id="rId12"/>
    <p:sldId id="272" r:id="rId13"/>
    <p:sldId id="273" r:id="rId14"/>
    <p:sldId id="274" r:id="rId15"/>
    <p:sldId id="303" r:id="rId16"/>
    <p:sldId id="304" r:id="rId17"/>
    <p:sldId id="275" r:id="rId18"/>
    <p:sldId id="283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305" r:id="rId27"/>
    <p:sldId id="306" r:id="rId28"/>
    <p:sldId id="307" r:id="rId29"/>
    <p:sldId id="294" r:id="rId30"/>
    <p:sldId id="295" r:id="rId31"/>
    <p:sldId id="296" r:id="rId32"/>
    <p:sldId id="297" r:id="rId33"/>
    <p:sldId id="298" r:id="rId34"/>
    <p:sldId id="299" r:id="rId35"/>
    <p:sldId id="300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894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65FB4A0D-09DF-4DCA-827A-1894FB0ACE8E}" type="datetimeFigureOut">
              <a:rPr lang="en-US" smtClean="0"/>
              <a:t>4/22/2013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BADDB7E-D138-4DA5-BCB2-CFEF3AEB6FC0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B4A0D-09DF-4DCA-827A-1894FB0ACE8E}" type="datetimeFigureOut">
              <a:rPr lang="en-US" smtClean="0"/>
              <a:t>4/22/2013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DDB7E-D138-4DA5-BCB2-CFEF3AEB6F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B4A0D-09DF-4DCA-827A-1894FB0ACE8E}" type="datetimeFigureOut">
              <a:rPr lang="en-US" smtClean="0"/>
              <a:t>4/22/2013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DDB7E-D138-4DA5-BCB2-CFEF3AEB6F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B4A0D-09DF-4DCA-827A-1894FB0ACE8E}" type="datetimeFigureOut">
              <a:rPr lang="en-US" smtClean="0"/>
              <a:t>4/22/2013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DDB7E-D138-4DA5-BCB2-CFEF3AEB6F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B4A0D-09DF-4DCA-827A-1894FB0ACE8E}" type="datetimeFigureOut">
              <a:rPr lang="en-US" smtClean="0"/>
              <a:t>4/22/2013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DDB7E-D138-4DA5-BCB2-CFEF3AEB6F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B4A0D-09DF-4DCA-827A-1894FB0ACE8E}" type="datetimeFigureOut">
              <a:rPr lang="en-US" smtClean="0"/>
              <a:t>4/22/2013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DDB7E-D138-4DA5-BCB2-CFEF3AEB6FC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B4A0D-09DF-4DCA-827A-1894FB0ACE8E}" type="datetimeFigureOut">
              <a:rPr lang="en-US" smtClean="0"/>
              <a:t>4/22/2013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DDB7E-D138-4DA5-BCB2-CFEF3AEB6F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B4A0D-09DF-4DCA-827A-1894FB0ACE8E}" type="datetimeFigureOut">
              <a:rPr lang="en-US" smtClean="0"/>
              <a:t>4/22/2013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DDB7E-D138-4DA5-BCB2-CFEF3AEB6F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B4A0D-09DF-4DCA-827A-1894FB0ACE8E}" type="datetimeFigureOut">
              <a:rPr lang="en-US" smtClean="0"/>
              <a:t>4/22/2013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DDB7E-D138-4DA5-BCB2-CFEF3AEB6F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B4A0D-09DF-4DCA-827A-1894FB0ACE8E}" type="datetimeFigureOut">
              <a:rPr lang="en-US" smtClean="0"/>
              <a:t>4/22/2013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DDB7E-D138-4DA5-BCB2-CFEF3AEB6FC0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B4A0D-09DF-4DCA-827A-1894FB0ACE8E}" type="datetimeFigureOut">
              <a:rPr lang="en-US" smtClean="0"/>
              <a:t>4/22/2013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DDB7E-D138-4DA5-BCB2-CFEF3AEB6F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65FB4A0D-09DF-4DCA-827A-1894FB0ACE8E}" type="datetimeFigureOut">
              <a:rPr lang="en-US" smtClean="0"/>
              <a:t>4/22/2013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4BADDB7E-D138-4DA5-BCB2-CFEF3AEB6FC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Pathways Data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Laura Saenz, Ph.D. </a:t>
            </a:r>
          </a:p>
          <a:p>
            <a:r>
              <a:rPr lang="en-US" dirty="0" smtClean="0"/>
              <a:t>Assoc. Vice Provost CTA </a:t>
            </a:r>
          </a:p>
          <a:p>
            <a:r>
              <a:rPr lang="en-US" dirty="0" smtClean="0"/>
              <a:t>Office of Undergraduate Studies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88456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94C600"/>
                </a:solidFill>
              </a:rPr>
              <a:t>Did Science Performance Vary at STC by HS Course Taken?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Dual Credit Biology</a:t>
            </a:r>
          </a:p>
          <a:p>
            <a:pPr lvl="2"/>
            <a:r>
              <a:rPr lang="en-US" dirty="0" smtClean="0">
                <a:solidFill>
                  <a:schemeClr val="tx1"/>
                </a:solidFill>
              </a:rPr>
              <a:t>General biology: 58% Passed (n=21)</a:t>
            </a:r>
          </a:p>
          <a:p>
            <a:pPr lvl="2"/>
            <a:r>
              <a:rPr lang="en-US" dirty="0" smtClean="0">
                <a:solidFill>
                  <a:schemeClr val="tx1"/>
                </a:solidFill>
              </a:rPr>
              <a:t>No other course taken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IPC </a:t>
            </a:r>
          </a:p>
          <a:p>
            <a:pPr lvl="1"/>
            <a:r>
              <a:rPr lang="en-US" b="1" i="1" dirty="0" smtClean="0">
                <a:solidFill>
                  <a:srgbClr val="FF0000"/>
                </a:solidFill>
              </a:rPr>
              <a:t>Across all sciences: 61% Passed (n=73)</a:t>
            </a:r>
          </a:p>
          <a:p>
            <a:pPr lvl="2"/>
            <a:r>
              <a:rPr lang="en-US" dirty="0" smtClean="0">
                <a:solidFill>
                  <a:schemeClr val="tx1"/>
                </a:solidFill>
              </a:rPr>
              <a:t>General biology: 61% (n=28)</a:t>
            </a:r>
          </a:p>
          <a:p>
            <a:pPr lvl="2"/>
            <a:r>
              <a:rPr lang="en-US" dirty="0" smtClean="0">
                <a:solidFill>
                  <a:schemeClr val="tx1"/>
                </a:solidFill>
              </a:rPr>
              <a:t>Anatomy &amp; Physiology: 55% (n=28)</a:t>
            </a:r>
          </a:p>
          <a:p>
            <a:pPr lvl="2"/>
            <a:r>
              <a:rPr lang="en-US" dirty="0" smtClean="0">
                <a:solidFill>
                  <a:schemeClr val="tx1"/>
                </a:solidFill>
              </a:rPr>
              <a:t>Other sciences: 79% (n=15) 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37991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rgbClr val="94C600"/>
                </a:solidFill>
              </a:rPr>
              <a:t>Did Science Performance Vary at STC by HS Course Taken?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Physics</a:t>
            </a:r>
          </a:p>
          <a:p>
            <a:pPr lvl="1"/>
            <a:r>
              <a:rPr lang="en-US" b="1" i="1" dirty="0" smtClean="0">
                <a:solidFill>
                  <a:srgbClr val="FF0000"/>
                </a:solidFill>
              </a:rPr>
              <a:t>Across all science courses: 66% Passed (n=50)</a:t>
            </a:r>
          </a:p>
          <a:p>
            <a:pPr lvl="1"/>
            <a:r>
              <a:rPr lang="en-US" dirty="0" smtClean="0"/>
              <a:t>Anatomy &amp; Physiology: </a:t>
            </a:r>
            <a:r>
              <a:rPr lang="en-US" dirty="0"/>
              <a:t>75% (n=15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Other Sciences: 85% (n=17) 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6158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94C600"/>
                </a:solidFill>
              </a:rPr>
              <a:t>Did Science Performance Vary at STC by HS Course Taken?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Pre-AP Biology </a:t>
            </a:r>
          </a:p>
          <a:p>
            <a:pPr lvl="1"/>
            <a:r>
              <a:rPr lang="en-US" b="1" i="1" dirty="0">
                <a:solidFill>
                  <a:srgbClr val="FF0000"/>
                </a:solidFill>
              </a:rPr>
              <a:t>Across all science courses: 67% passed (n=120</a:t>
            </a:r>
            <a:r>
              <a:rPr lang="en-US" b="1" i="1" dirty="0" smtClean="0">
                <a:solidFill>
                  <a:srgbClr val="FF0000"/>
                </a:solidFill>
              </a:rPr>
              <a:t>)</a:t>
            </a:r>
          </a:p>
          <a:p>
            <a:pPr lvl="2"/>
            <a:r>
              <a:rPr lang="en-US" dirty="0" smtClean="0"/>
              <a:t>General biology: 57% (n=47)</a:t>
            </a:r>
          </a:p>
          <a:p>
            <a:pPr lvl="2"/>
            <a:r>
              <a:rPr lang="en-US" dirty="0" smtClean="0"/>
              <a:t>General chemistry: 75% (n=18)</a:t>
            </a:r>
          </a:p>
          <a:p>
            <a:pPr lvl="2"/>
            <a:r>
              <a:rPr lang="en-US" dirty="0" smtClean="0"/>
              <a:t>College/University Physics: 79% (n=19)</a:t>
            </a:r>
          </a:p>
          <a:p>
            <a:pPr lvl="2"/>
            <a:r>
              <a:rPr lang="en-US" dirty="0" smtClean="0"/>
              <a:t>Anatomy &amp; Physiology: 72% (n=28)</a:t>
            </a:r>
          </a:p>
          <a:p>
            <a:pPr lvl="2"/>
            <a:r>
              <a:rPr lang="en-US" dirty="0" smtClean="0"/>
              <a:t>Other sciences: 80% (n=8)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8603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94C600"/>
                </a:solidFill>
              </a:rPr>
              <a:t>Did Science Performance Vary at STC by HS Course Taken?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Pre-AP </a:t>
            </a:r>
            <a:r>
              <a:rPr lang="en-US" dirty="0" smtClean="0"/>
              <a:t>Chemistry </a:t>
            </a:r>
            <a:endParaRPr lang="en-US" dirty="0"/>
          </a:p>
          <a:p>
            <a:pPr lvl="1"/>
            <a:r>
              <a:rPr lang="en-US" b="1" i="1" dirty="0">
                <a:solidFill>
                  <a:srgbClr val="FF0000"/>
                </a:solidFill>
              </a:rPr>
              <a:t>Across all science courses: </a:t>
            </a:r>
            <a:r>
              <a:rPr lang="en-US" b="1" i="1" dirty="0" smtClean="0">
                <a:solidFill>
                  <a:srgbClr val="FF0000"/>
                </a:solidFill>
              </a:rPr>
              <a:t>65% </a:t>
            </a:r>
            <a:r>
              <a:rPr lang="en-US" b="1" i="1" dirty="0">
                <a:solidFill>
                  <a:srgbClr val="FF0000"/>
                </a:solidFill>
              </a:rPr>
              <a:t>passed (</a:t>
            </a:r>
            <a:r>
              <a:rPr lang="en-US" b="1" i="1" dirty="0" smtClean="0">
                <a:solidFill>
                  <a:srgbClr val="FF0000"/>
                </a:solidFill>
              </a:rPr>
              <a:t>n=54)</a:t>
            </a:r>
          </a:p>
          <a:p>
            <a:pPr lvl="2"/>
            <a:r>
              <a:rPr lang="en-US" dirty="0" smtClean="0"/>
              <a:t>General biology: 65% (n=31)</a:t>
            </a:r>
          </a:p>
          <a:p>
            <a:pPr lvl="2"/>
            <a:r>
              <a:rPr lang="en-US" dirty="0" smtClean="0"/>
              <a:t>College/University Physics: 82% (n=9)</a:t>
            </a:r>
          </a:p>
          <a:p>
            <a:pPr lvl="2"/>
            <a:r>
              <a:rPr lang="en-US" dirty="0" smtClean="0"/>
              <a:t>Anatomy &amp; Physiology: 56% (n=10)</a:t>
            </a:r>
          </a:p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33889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94C600"/>
                </a:solidFill>
              </a:rPr>
              <a:t>Did Science Performance Vary at STC by HS Course Taken?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Pre-AP </a:t>
            </a:r>
            <a:r>
              <a:rPr lang="en-US" dirty="0" smtClean="0"/>
              <a:t>Physics</a:t>
            </a:r>
            <a:endParaRPr lang="en-US" dirty="0"/>
          </a:p>
          <a:p>
            <a:pPr lvl="1"/>
            <a:r>
              <a:rPr lang="en-US" b="1" i="1" dirty="0">
                <a:solidFill>
                  <a:srgbClr val="FF0000"/>
                </a:solidFill>
              </a:rPr>
              <a:t>Across all science courses: </a:t>
            </a:r>
            <a:r>
              <a:rPr lang="en-US" b="1" i="1" dirty="0" smtClean="0">
                <a:solidFill>
                  <a:srgbClr val="FF0000"/>
                </a:solidFill>
              </a:rPr>
              <a:t>78% </a:t>
            </a:r>
            <a:r>
              <a:rPr lang="en-US" b="1" i="1" dirty="0">
                <a:solidFill>
                  <a:srgbClr val="FF0000"/>
                </a:solidFill>
              </a:rPr>
              <a:t>passed (</a:t>
            </a:r>
            <a:r>
              <a:rPr lang="en-US" b="1" i="1" dirty="0" smtClean="0">
                <a:solidFill>
                  <a:srgbClr val="FF0000"/>
                </a:solidFill>
              </a:rPr>
              <a:t>n=86)</a:t>
            </a:r>
            <a:endParaRPr lang="en-US" b="1" i="1" dirty="0">
              <a:solidFill>
                <a:srgbClr val="FF0000"/>
              </a:solidFill>
            </a:endParaRPr>
          </a:p>
          <a:p>
            <a:pPr lvl="2"/>
            <a:r>
              <a:rPr lang="en-US" dirty="0"/>
              <a:t>General biology: </a:t>
            </a:r>
            <a:r>
              <a:rPr lang="en-US" dirty="0" smtClean="0"/>
              <a:t>86% </a:t>
            </a:r>
            <a:r>
              <a:rPr lang="en-US" dirty="0"/>
              <a:t>(</a:t>
            </a:r>
            <a:r>
              <a:rPr lang="en-US" dirty="0" smtClean="0"/>
              <a:t>n=54)</a:t>
            </a:r>
            <a:endParaRPr lang="en-US" dirty="0"/>
          </a:p>
          <a:p>
            <a:pPr lvl="2"/>
            <a:r>
              <a:rPr lang="en-US" dirty="0"/>
              <a:t>General chemistry: </a:t>
            </a:r>
            <a:r>
              <a:rPr lang="en-US" dirty="0" smtClean="0"/>
              <a:t>71% </a:t>
            </a:r>
            <a:r>
              <a:rPr lang="en-US" dirty="0"/>
              <a:t>(</a:t>
            </a:r>
            <a:r>
              <a:rPr lang="en-US" dirty="0" smtClean="0"/>
              <a:t>n=5)</a:t>
            </a:r>
            <a:endParaRPr lang="en-US" dirty="0"/>
          </a:p>
          <a:p>
            <a:pPr lvl="2"/>
            <a:r>
              <a:rPr lang="en-US" dirty="0"/>
              <a:t>College/University Physics: </a:t>
            </a:r>
            <a:r>
              <a:rPr lang="en-US" dirty="0" smtClean="0"/>
              <a:t>91% </a:t>
            </a:r>
            <a:r>
              <a:rPr lang="en-US" dirty="0"/>
              <a:t>(</a:t>
            </a:r>
            <a:r>
              <a:rPr lang="en-US" dirty="0" smtClean="0"/>
              <a:t>n=10)</a:t>
            </a:r>
            <a:endParaRPr lang="en-US" dirty="0"/>
          </a:p>
          <a:p>
            <a:pPr lvl="2"/>
            <a:r>
              <a:rPr lang="en-US" dirty="0"/>
              <a:t>Anatomy &amp; Physiology: </a:t>
            </a:r>
            <a:r>
              <a:rPr lang="en-US" dirty="0" smtClean="0"/>
              <a:t>45% </a:t>
            </a:r>
            <a:r>
              <a:rPr lang="en-US" dirty="0"/>
              <a:t>(</a:t>
            </a:r>
            <a:r>
              <a:rPr lang="en-US" dirty="0" smtClean="0"/>
              <a:t>n=9)</a:t>
            </a:r>
            <a:endParaRPr lang="en-US" dirty="0"/>
          </a:p>
          <a:p>
            <a:pPr lvl="2"/>
            <a:r>
              <a:rPr lang="en-US" dirty="0"/>
              <a:t>Other sciences: 80% (n=8)</a:t>
            </a:r>
          </a:p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84624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UTPA Science Courses Taken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General biology </a:t>
            </a:r>
          </a:p>
          <a:p>
            <a:r>
              <a:rPr lang="en-US" dirty="0" smtClean="0"/>
              <a:t>Anatomy and Physiology </a:t>
            </a:r>
          </a:p>
          <a:p>
            <a:r>
              <a:rPr lang="en-US" dirty="0" smtClean="0"/>
              <a:t>General Chemistry I</a:t>
            </a:r>
          </a:p>
          <a:p>
            <a:r>
              <a:rPr lang="en-US" dirty="0" smtClean="0"/>
              <a:t>Other Science (e.g., Physical science)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7670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 School Courses Taken 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Advanced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AP Biology </a:t>
            </a:r>
          </a:p>
          <a:p>
            <a:r>
              <a:rPr lang="en-US" dirty="0" smtClean="0"/>
              <a:t>AP Chemistry </a:t>
            </a:r>
          </a:p>
          <a:p>
            <a:r>
              <a:rPr lang="en-US" dirty="0" smtClean="0"/>
              <a:t>AP Physics</a:t>
            </a:r>
          </a:p>
          <a:p>
            <a:r>
              <a:rPr lang="en-US" dirty="0" smtClean="0"/>
              <a:t>AP/Dual Credit biology </a:t>
            </a:r>
          </a:p>
          <a:p>
            <a:r>
              <a:rPr lang="en-US" dirty="0" smtClean="0"/>
              <a:t>Dual Credit biology 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Regular or Pre-AP 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Biology </a:t>
            </a:r>
          </a:p>
          <a:p>
            <a:r>
              <a:rPr lang="en-US" dirty="0" smtClean="0"/>
              <a:t>Chemistry </a:t>
            </a:r>
          </a:p>
          <a:p>
            <a:r>
              <a:rPr lang="en-US" dirty="0" smtClean="0"/>
              <a:t>IPC</a:t>
            </a:r>
          </a:p>
          <a:p>
            <a:r>
              <a:rPr lang="en-US" dirty="0" err="1" smtClean="0"/>
              <a:t>Phsyics</a:t>
            </a:r>
            <a:endParaRPr lang="en-US" dirty="0" smtClean="0"/>
          </a:p>
          <a:p>
            <a:r>
              <a:rPr lang="en-US" dirty="0" smtClean="0"/>
              <a:t>Pre-</a:t>
            </a:r>
            <a:r>
              <a:rPr lang="en-US" dirty="0" err="1" smtClean="0"/>
              <a:t>Ap</a:t>
            </a:r>
            <a:r>
              <a:rPr lang="en-US" dirty="0" smtClean="0"/>
              <a:t> biology, chemistry, &amp; physics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8699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94C600"/>
                </a:solidFill>
              </a:rPr>
              <a:t>Did Science Performance Vary at </a:t>
            </a:r>
            <a:r>
              <a:rPr lang="en-US" b="1" dirty="0" smtClean="0">
                <a:solidFill>
                  <a:srgbClr val="94C600"/>
                </a:solidFill>
              </a:rPr>
              <a:t>UTPA </a:t>
            </a:r>
            <a:r>
              <a:rPr lang="en-US" b="1" dirty="0">
                <a:solidFill>
                  <a:srgbClr val="94C600"/>
                </a:solidFill>
              </a:rPr>
              <a:t>by HS Course Taken?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 Biology </a:t>
            </a:r>
          </a:p>
          <a:p>
            <a:pPr lvl="1"/>
            <a:r>
              <a:rPr lang="en-US" b="1" i="1" dirty="0" smtClean="0">
                <a:solidFill>
                  <a:srgbClr val="FF0000"/>
                </a:solidFill>
              </a:rPr>
              <a:t>Across all sciences: 81% Passed (n=72)</a:t>
            </a:r>
          </a:p>
          <a:p>
            <a:pPr lvl="2"/>
            <a:r>
              <a:rPr lang="en-US" dirty="0" smtClean="0"/>
              <a:t>General biology: 96% (n=17) </a:t>
            </a:r>
          </a:p>
          <a:p>
            <a:pPr lvl="2"/>
            <a:r>
              <a:rPr lang="en-US" dirty="0" smtClean="0"/>
              <a:t>A&amp;P: 87% (n=13)</a:t>
            </a:r>
          </a:p>
          <a:p>
            <a:pPr lvl="2"/>
            <a:r>
              <a:rPr lang="en-US" dirty="0" smtClean="0"/>
              <a:t>General Chemistry I: 78% (n=36)</a:t>
            </a:r>
          </a:p>
          <a:p>
            <a:pPr lvl="2"/>
            <a:r>
              <a:rPr lang="en-US" dirty="0" smtClean="0"/>
              <a:t>Other: 86% (n=6)</a:t>
            </a:r>
          </a:p>
        </p:txBody>
      </p:sp>
    </p:spTree>
    <p:extLst>
      <p:ext uri="{BB962C8B-B14F-4D97-AF65-F5344CB8AC3E}">
        <p14:creationId xmlns:p14="http://schemas.microsoft.com/office/powerpoint/2010/main" val="42793695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94C600"/>
                </a:solidFill>
              </a:rPr>
              <a:t>Did Science Performance Vary at </a:t>
            </a:r>
            <a:r>
              <a:rPr lang="en-US" b="1" dirty="0" smtClean="0">
                <a:solidFill>
                  <a:srgbClr val="94C600"/>
                </a:solidFill>
              </a:rPr>
              <a:t>UTPA </a:t>
            </a:r>
            <a:r>
              <a:rPr lang="en-US" b="1" dirty="0">
                <a:solidFill>
                  <a:srgbClr val="94C600"/>
                </a:solidFill>
              </a:rPr>
              <a:t>by HS Course Taken?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696148"/>
          </a:xfrm>
        </p:spPr>
        <p:txBody>
          <a:bodyPr>
            <a:normAutofit/>
          </a:bodyPr>
          <a:lstStyle/>
          <a:p>
            <a:r>
              <a:rPr lang="en-US" dirty="0" smtClean="0"/>
              <a:t>AP Chemistry</a:t>
            </a:r>
          </a:p>
          <a:p>
            <a:pPr lvl="1"/>
            <a:r>
              <a:rPr lang="en-US" b="1" i="1" dirty="0" smtClean="0">
                <a:solidFill>
                  <a:srgbClr val="FF0000"/>
                </a:solidFill>
              </a:rPr>
              <a:t>Across all sciences: 92% Passed (n=33)</a:t>
            </a:r>
          </a:p>
          <a:p>
            <a:pPr lvl="2"/>
            <a:r>
              <a:rPr lang="en-US" dirty="0" smtClean="0"/>
              <a:t>General biology: 86% (n=6)</a:t>
            </a:r>
          </a:p>
          <a:p>
            <a:pPr lvl="2"/>
            <a:r>
              <a:rPr lang="en-US" dirty="0" smtClean="0"/>
              <a:t>General chemistry I: 91% (n=19)</a:t>
            </a:r>
          </a:p>
          <a:p>
            <a:pPr lvl="2"/>
            <a:r>
              <a:rPr lang="en-US" dirty="0" smtClean="0"/>
              <a:t>Other: 100% (n=6)</a:t>
            </a:r>
          </a:p>
          <a:p>
            <a:r>
              <a:rPr lang="en-US" dirty="0" smtClean="0"/>
              <a:t>AP Physics</a:t>
            </a:r>
          </a:p>
          <a:p>
            <a:pPr lvl="1"/>
            <a:r>
              <a:rPr lang="en-US" b="1" i="1" dirty="0" smtClean="0">
                <a:solidFill>
                  <a:srgbClr val="FF0000"/>
                </a:solidFill>
              </a:rPr>
              <a:t>Across all sciences: 82% Passed (n=14)</a:t>
            </a:r>
          </a:p>
          <a:p>
            <a:pPr lvl="2"/>
            <a:r>
              <a:rPr lang="en-US" dirty="0" smtClean="0"/>
              <a:t>General chemistry I: 78% (n=7)</a:t>
            </a:r>
          </a:p>
          <a:p>
            <a:pPr lvl="2"/>
            <a:r>
              <a:rPr lang="en-US" dirty="0" smtClean="0"/>
              <a:t>Other: 86% (n=6)</a:t>
            </a:r>
          </a:p>
        </p:txBody>
      </p:sp>
    </p:spTree>
    <p:extLst>
      <p:ext uri="{BB962C8B-B14F-4D97-AF65-F5344CB8AC3E}">
        <p14:creationId xmlns:p14="http://schemas.microsoft.com/office/powerpoint/2010/main" val="42793695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94C600"/>
                </a:solidFill>
              </a:rPr>
              <a:t>Did </a:t>
            </a:r>
            <a:r>
              <a:rPr lang="en-US" sz="3200" b="1" dirty="0" smtClean="0">
                <a:solidFill>
                  <a:srgbClr val="94C600"/>
                </a:solidFill>
              </a:rPr>
              <a:t>Science Performance </a:t>
            </a:r>
            <a:r>
              <a:rPr lang="en-US" sz="3200" b="1" dirty="0">
                <a:solidFill>
                  <a:srgbClr val="94C600"/>
                </a:solidFill>
              </a:rPr>
              <a:t>Vary at </a:t>
            </a:r>
            <a:r>
              <a:rPr lang="en-US" sz="3200" b="1" dirty="0" smtClean="0">
                <a:solidFill>
                  <a:srgbClr val="94C600"/>
                </a:solidFill>
              </a:rPr>
              <a:t>UTPA </a:t>
            </a:r>
            <a:r>
              <a:rPr lang="en-US" sz="3200" b="1" dirty="0">
                <a:solidFill>
                  <a:srgbClr val="94C600"/>
                </a:solidFill>
              </a:rPr>
              <a:t>by HS Course Taken?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323652"/>
            <a:ext cx="6629400" cy="3848548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AP/Dual Credit Biology </a:t>
            </a:r>
          </a:p>
          <a:p>
            <a:pPr lvl="1"/>
            <a:r>
              <a:rPr lang="en-US" b="1" i="1" dirty="0" smtClean="0">
                <a:solidFill>
                  <a:srgbClr val="FF0000"/>
                </a:solidFill>
              </a:rPr>
              <a:t>Across all science courses: 80% (n=16)</a:t>
            </a:r>
          </a:p>
          <a:p>
            <a:pPr lvl="2"/>
            <a:r>
              <a:rPr lang="en-US" dirty="0" smtClean="0">
                <a:solidFill>
                  <a:schemeClr val="tx1"/>
                </a:solidFill>
              </a:rPr>
              <a:t>General chemistry: 60% Passed (n=6)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US" dirty="0" smtClean="0"/>
              <a:t>Biology </a:t>
            </a:r>
          </a:p>
          <a:p>
            <a:pPr lvl="1"/>
            <a:r>
              <a:rPr lang="en-US" b="1" i="1" dirty="0" smtClean="0">
                <a:solidFill>
                  <a:srgbClr val="FF0000"/>
                </a:solidFill>
              </a:rPr>
              <a:t>Across all science courses: 60% passed (n= 97)</a:t>
            </a:r>
          </a:p>
          <a:p>
            <a:pPr lvl="3"/>
            <a:r>
              <a:rPr lang="en-US" dirty="0" smtClean="0"/>
              <a:t>General biology: 62% (n=45)</a:t>
            </a:r>
          </a:p>
          <a:p>
            <a:pPr lvl="3"/>
            <a:r>
              <a:rPr lang="en-US" dirty="0" smtClean="0"/>
              <a:t>Anatomy and Physiology: 56% (n=24)</a:t>
            </a:r>
          </a:p>
          <a:p>
            <a:pPr lvl="3"/>
            <a:r>
              <a:rPr lang="en-US" dirty="0" smtClean="0"/>
              <a:t>General chemistry: 50% (n=17)</a:t>
            </a:r>
          </a:p>
          <a:p>
            <a:pPr lvl="3"/>
            <a:r>
              <a:rPr lang="en-US" dirty="0" smtClean="0"/>
              <a:t>Other sciences: 85% (n=11)</a:t>
            </a:r>
          </a:p>
        </p:txBody>
      </p:sp>
    </p:spTree>
    <p:extLst>
      <p:ext uri="{BB962C8B-B14F-4D97-AF65-F5344CB8AC3E}">
        <p14:creationId xmlns:p14="http://schemas.microsoft.com/office/powerpoint/2010/main" val="2641921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Districts Reporting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McAllen ISD </a:t>
            </a:r>
          </a:p>
          <a:p>
            <a:r>
              <a:rPr lang="en-US" sz="3200" dirty="0" err="1" smtClean="0"/>
              <a:t>Sharyland</a:t>
            </a:r>
            <a:r>
              <a:rPr lang="en-US" sz="3200" dirty="0" smtClean="0"/>
              <a:t> ISD </a:t>
            </a:r>
          </a:p>
          <a:p>
            <a:r>
              <a:rPr lang="en-US" sz="3200" dirty="0" smtClean="0"/>
              <a:t>Weslaco ISD </a:t>
            </a:r>
          </a:p>
          <a:p>
            <a:r>
              <a:rPr lang="en-US" sz="3200" dirty="0" smtClean="0"/>
              <a:t>PSJA ISDA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425439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94C600"/>
                </a:solidFill>
              </a:rPr>
              <a:t>Did Science Performance Vary at </a:t>
            </a:r>
            <a:r>
              <a:rPr lang="en-US" b="1" dirty="0" smtClean="0">
                <a:solidFill>
                  <a:srgbClr val="94C600"/>
                </a:solidFill>
              </a:rPr>
              <a:t>UTPA </a:t>
            </a:r>
            <a:r>
              <a:rPr lang="en-US" b="1" dirty="0">
                <a:solidFill>
                  <a:srgbClr val="94C600"/>
                </a:solidFill>
              </a:rPr>
              <a:t>by HS Course Taken?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619948"/>
          </a:xfrm>
        </p:spPr>
        <p:txBody>
          <a:bodyPr/>
          <a:lstStyle/>
          <a:p>
            <a:r>
              <a:rPr lang="en-US" dirty="0" smtClean="0"/>
              <a:t>Chemistry </a:t>
            </a:r>
          </a:p>
          <a:p>
            <a:pPr lvl="1"/>
            <a:r>
              <a:rPr lang="en-US" b="1" i="1" dirty="0" smtClean="0">
                <a:solidFill>
                  <a:srgbClr val="FF0000"/>
                </a:solidFill>
              </a:rPr>
              <a:t>Across all science courses: 47% passed (n=103)</a:t>
            </a:r>
          </a:p>
          <a:p>
            <a:pPr lvl="3"/>
            <a:r>
              <a:rPr lang="en-US" dirty="0"/>
              <a:t>General biology: </a:t>
            </a:r>
            <a:r>
              <a:rPr lang="en-US" dirty="0" smtClean="0"/>
              <a:t>49% </a:t>
            </a:r>
            <a:r>
              <a:rPr lang="en-US" dirty="0"/>
              <a:t>(</a:t>
            </a:r>
            <a:r>
              <a:rPr lang="en-US" dirty="0" smtClean="0"/>
              <a:t>n=42)</a:t>
            </a:r>
            <a:endParaRPr lang="en-US" dirty="0"/>
          </a:p>
          <a:p>
            <a:pPr lvl="3"/>
            <a:r>
              <a:rPr lang="en-US" dirty="0"/>
              <a:t>Anatomy and Physiology: </a:t>
            </a:r>
            <a:r>
              <a:rPr lang="en-US" dirty="0" smtClean="0"/>
              <a:t>38% </a:t>
            </a:r>
            <a:r>
              <a:rPr lang="en-US" dirty="0"/>
              <a:t>(</a:t>
            </a:r>
            <a:r>
              <a:rPr lang="en-US" dirty="0" smtClean="0"/>
              <a:t>n=18)</a:t>
            </a:r>
            <a:endParaRPr lang="en-US" dirty="0"/>
          </a:p>
          <a:p>
            <a:pPr lvl="3"/>
            <a:r>
              <a:rPr lang="en-US" dirty="0"/>
              <a:t>General chemistry: </a:t>
            </a:r>
            <a:r>
              <a:rPr lang="en-US" dirty="0" smtClean="0"/>
              <a:t>46% </a:t>
            </a:r>
            <a:r>
              <a:rPr lang="en-US" dirty="0"/>
              <a:t>(</a:t>
            </a:r>
            <a:r>
              <a:rPr lang="en-US" dirty="0" smtClean="0"/>
              <a:t>n=32)</a:t>
            </a:r>
            <a:endParaRPr lang="en-US" dirty="0"/>
          </a:p>
          <a:p>
            <a:pPr lvl="3"/>
            <a:r>
              <a:rPr lang="en-US" dirty="0"/>
              <a:t>Other sciences: </a:t>
            </a:r>
            <a:r>
              <a:rPr lang="en-US" dirty="0" smtClean="0"/>
              <a:t>69% </a:t>
            </a:r>
            <a:r>
              <a:rPr lang="en-US" dirty="0"/>
              <a:t>(n=11)</a:t>
            </a:r>
          </a:p>
          <a:p>
            <a:pPr marL="36576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570989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94C600"/>
                </a:solidFill>
              </a:rPr>
              <a:t>Did Science Performance Vary at </a:t>
            </a:r>
            <a:r>
              <a:rPr lang="en-US" b="1" dirty="0" smtClean="0">
                <a:solidFill>
                  <a:srgbClr val="94C600"/>
                </a:solidFill>
              </a:rPr>
              <a:t>UTPA </a:t>
            </a:r>
            <a:r>
              <a:rPr lang="en-US" b="1" dirty="0">
                <a:solidFill>
                  <a:srgbClr val="94C600"/>
                </a:solidFill>
              </a:rPr>
              <a:t>by HS Course Taken?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Dual Credit Biology</a:t>
            </a:r>
          </a:p>
          <a:p>
            <a:pPr lvl="1"/>
            <a:r>
              <a:rPr lang="en-US" b="1" i="1" dirty="0" smtClean="0">
                <a:solidFill>
                  <a:srgbClr val="FF0000"/>
                </a:solidFill>
              </a:rPr>
              <a:t>Across all sciences: 92% Passed (n=11) </a:t>
            </a:r>
          </a:p>
          <a:p>
            <a:pPr lvl="2"/>
            <a:r>
              <a:rPr lang="en-US" dirty="0" smtClean="0">
                <a:solidFill>
                  <a:schemeClr val="tx1"/>
                </a:solidFill>
              </a:rPr>
              <a:t>General chemistry: 86% (n=6)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IPC </a:t>
            </a:r>
          </a:p>
          <a:p>
            <a:pPr lvl="1"/>
            <a:r>
              <a:rPr lang="en-US" b="1" i="1" dirty="0" smtClean="0">
                <a:solidFill>
                  <a:srgbClr val="FF0000"/>
                </a:solidFill>
              </a:rPr>
              <a:t>Across all sciences: 55% Passed (n=70)</a:t>
            </a:r>
          </a:p>
          <a:p>
            <a:pPr lvl="2"/>
            <a:r>
              <a:rPr lang="en-US" dirty="0" smtClean="0">
                <a:solidFill>
                  <a:schemeClr val="tx1"/>
                </a:solidFill>
              </a:rPr>
              <a:t>General biology: 59% (n=35)</a:t>
            </a:r>
          </a:p>
          <a:p>
            <a:pPr lvl="2"/>
            <a:r>
              <a:rPr lang="en-US" dirty="0" smtClean="0">
                <a:solidFill>
                  <a:schemeClr val="tx1"/>
                </a:solidFill>
              </a:rPr>
              <a:t>Anatomy &amp; Physiology: 57% (n=12)</a:t>
            </a:r>
          </a:p>
          <a:p>
            <a:pPr lvl="2"/>
            <a:r>
              <a:rPr lang="en-US" dirty="0" smtClean="0">
                <a:solidFill>
                  <a:schemeClr val="tx1"/>
                </a:solidFill>
              </a:rPr>
              <a:t>General chemistry I: 43% (n=17)</a:t>
            </a:r>
          </a:p>
          <a:p>
            <a:pPr lvl="2"/>
            <a:r>
              <a:rPr lang="en-US" dirty="0" smtClean="0">
                <a:solidFill>
                  <a:schemeClr val="tx1"/>
                </a:solidFill>
              </a:rPr>
              <a:t>Other sciences: 75% (n=6) 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0210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rgbClr val="94C600"/>
                </a:solidFill>
              </a:rPr>
              <a:t>Did Science Performance Vary at </a:t>
            </a:r>
            <a:r>
              <a:rPr lang="en-US" sz="3600" b="1" dirty="0" smtClean="0">
                <a:solidFill>
                  <a:srgbClr val="94C600"/>
                </a:solidFill>
              </a:rPr>
              <a:t>UTPA </a:t>
            </a:r>
            <a:r>
              <a:rPr lang="en-US" sz="3600" b="1" dirty="0">
                <a:solidFill>
                  <a:srgbClr val="94C600"/>
                </a:solidFill>
              </a:rPr>
              <a:t>by HS Course Taken?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Physics</a:t>
            </a:r>
          </a:p>
          <a:p>
            <a:pPr lvl="1"/>
            <a:r>
              <a:rPr lang="en-US" b="1" i="1" dirty="0" smtClean="0">
                <a:solidFill>
                  <a:srgbClr val="FF0000"/>
                </a:solidFill>
              </a:rPr>
              <a:t>Across all science courses: 69% Passed (n=64)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General biology: </a:t>
            </a:r>
            <a:r>
              <a:rPr lang="en-US" dirty="0" smtClean="0">
                <a:solidFill>
                  <a:schemeClr val="tx1"/>
                </a:solidFill>
              </a:rPr>
              <a:t>62% </a:t>
            </a:r>
            <a:r>
              <a:rPr lang="en-US" dirty="0">
                <a:solidFill>
                  <a:schemeClr val="tx1"/>
                </a:solidFill>
              </a:rPr>
              <a:t>(</a:t>
            </a:r>
            <a:r>
              <a:rPr lang="en-US" dirty="0" smtClean="0">
                <a:solidFill>
                  <a:schemeClr val="tx1"/>
                </a:solidFill>
              </a:rPr>
              <a:t>n=23)</a:t>
            </a:r>
            <a:endParaRPr lang="en-US" dirty="0">
              <a:solidFill>
                <a:schemeClr val="tx1"/>
              </a:solidFill>
            </a:endParaRPr>
          </a:p>
          <a:p>
            <a:pPr lvl="2"/>
            <a:r>
              <a:rPr lang="en-US" dirty="0">
                <a:solidFill>
                  <a:schemeClr val="tx1"/>
                </a:solidFill>
              </a:rPr>
              <a:t>Anatomy &amp; Physiology: </a:t>
            </a:r>
            <a:r>
              <a:rPr lang="en-US" dirty="0" smtClean="0">
                <a:solidFill>
                  <a:schemeClr val="tx1"/>
                </a:solidFill>
              </a:rPr>
              <a:t>55% </a:t>
            </a:r>
            <a:r>
              <a:rPr lang="en-US" dirty="0">
                <a:solidFill>
                  <a:schemeClr val="tx1"/>
                </a:solidFill>
              </a:rPr>
              <a:t>(</a:t>
            </a:r>
            <a:r>
              <a:rPr lang="en-US" dirty="0" smtClean="0">
                <a:solidFill>
                  <a:schemeClr val="tx1"/>
                </a:solidFill>
              </a:rPr>
              <a:t>n=11)</a:t>
            </a:r>
            <a:endParaRPr lang="en-US" dirty="0">
              <a:solidFill>
                <a:schemeClr val="tx1"/>
              </a:solidFill>
            </a:endParaRPr>
          </a:p>
          <a:p>
            <a:pPr lvl="2"/>
            <a:r>
              <a:rPr lang="en-US" dirty="0">
                <a:solidFill>
                  <a:schemeClr val="tx1"/>
                </a:solidFill>
              </a:rPr>
              <a:t>General chemistry I: </a:t>
            </a:r>
            <a:r>
              <a:rPr lang="en-US" dirty="0" smtClean="0">
                <a:solidFill>
                  <a:schemeClr val="tx1"/>
                </a:solidFill>
              </a:rPr>
              <a:t>78% </a:t>
            </a:r>
            <a:r>
              <a:rPr lang="en-US" dirty="0">
                <a:solidFill>
                  <a:schemeClr val="tx1"/>
                </a:solidFill>
              </a:rPr>
              <a:t>(</a:t>
            </a:r>
            <a:r>
              <a:rPr lang="en-US" dirty="0" smtClean="0">
                <a:solidFill>
                  <a:schemeClr val="tx1"/>
                </a:solidFill>
              </a:rPr>
              <a:t>n=21)</a:t>
            </a:r>
            <a:endParaRPr lang="en-US" dirty="0">
              <a:solidFill>
                <a:schemeClr val="tx1"/>
              </a:solidFill>
            </a:endParaRPr>
          </a:p>
          <a:p>
            <a:pPr lvl="2"/>
            <a:r>
              <a:rPr lang="en-US" dirty="0">
                <a:solidFill>
                  <a:schemeClr val="tx1"/>
                </a:solidFill>
              </a:rPr>
              <a:t>Other sciences: </a:t>
            </a:r>
            <a:r>
              <a:rPr lang="en-US" dirty="0" smtClean="0">
                <a:solidFill>
                  <a:schemeClr val="tx1"/>
                </a:solidFill>
              </a:rPr>
              <a:t>100% </a:t>
            </a:r>
            <a:r>
              <a:rPr lang="en-US" dirty="0">
                <a:solidFill>
                  <a:schemeClr val="tx1"/>
                </a:solidFill>
              </a:rPr>
              <a:t>(</a:t>
            </a:r>
            <a:r>
              <a:rPr lang="en-US" dirty="0" smtClean="0">
                <a:solidFill>
                  <a:schemeClr val="tx1"/>
                </a:solidFill>
              </a:rPr>
              <a:t>n=9) </a:t>
            </a:r>
            <a:endParaRPr lang="en-US" dirty="0">
              <a:solidFill>
                <a:schemeClr val="tx1"/>
              </a:solidFill>
            </a:endParaRP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8247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94C600"/>
                </a:solidFill>
              </a:rPr>
              <a:t>Did Science Performance Vary at </a:t>
            </a:r>
            <a:r>
              <a:rPr lang="en-US" b="1" dirty="0" smtClean="0">
                <a:solidFill>
                  <a:srgbClr val="94C600"/>
                </a:solidFill>
              </a:rPr>
              <a:t>UTPA </a:t>
            </a:r>
            <a:r>
              <a:rPr lang="en-US" b="1" dirty="0">
                <a:solidFill>
                  <a:srgbClr val="94C600"/>
                </a:solidFill>
              </a:rPr>
              <a:t>by HS Course Taken?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Pre-AP Biology </a:t>
            </a:r>
          </a:p>
          <a:p>
            <a:pPr lvl="1"/>
            <a:r>
              <a:rPr lang="en-US" b="1" i="1" dirty="0">
                <a:solidFill>
                  <a:srgbClr val="FF0000"/>
                </a:solidFill>
              </a:rPr>
              <a:t>Across all science courses: </a:t>
            </a:r>
            <a:r>
              <a:rPr lang="en-US" b="1" i="1" dirty="0" smtClean="0">
                <a:solidFill>
                  <a:srgbClr val="FF0000"/>
                </a:solidFill>
              </a:rPr>
              <a:t>64% </a:t>
            </a:r>
            <a:r>
              <a:rPr lang="en-US" b="1" i="1" dirty="0">
                <a:solidFill>
                  <a:srgbClr val="FF0000"/>
                </a:solidFill>
              </a:rPr>
              <a:t>passed (</a:t>
            </a:r>
            <a:r>
              <a:rPr lang="en-US" b="1" i="1" dirty="0" smtClean="0">
                <a:solidFill>
                  <a:srgbClr val="FF0000"/>
                </a:solidFill>
              </a:rPr>
              <a:t>n=185)</a:t>
            </a:r>
          </a:p>
          <a:p>
            <a:pPr lvl="2"/>
            <a:r>
              <a:rPr lang="en-US" dirty="0" smtClean="0"/>
              <a:t>General biology: 66% (n=67)</a:t>
            </a:r>
          </a:p>
          <a:p>
            <a:pPr lvl="2"/>
            <a:r>
              <a:rPr lang="en-US" dirty="0" smtClean="0"/>
              <a:t>Anatomy &amp; Physiology: 57% (n=40)</a:t>
            </a:r>
          </a:p>
          <a:p>
            <a:pPr lvl="2"/>
            <a:r>
              <a:rPr lang="en-US" dirty="0" smtClean="0"/>
              <a:t>General chemistry I: 64% (n=56)</a:t>
            </a:r>
          </a:p>
          <a:p>
            <a:pPr lvl="2"/>
            <a:r>
              <a:rPr lang="en-US" dirty="0" smtClean="0"/>
              <a:t>Other sciences: 76% (n=22)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56330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94C600"/>
                </a:solidFill>
              </a:rPr>
              <a:t>Did Science Performance Vary at </a:t>
            </a:r>
            <a:r>
              <a:rPr lang="en-US" b="1" dirty="0" smtClean="0">
                <a:solidFill>
                  <a:srgbClr val="94C600"/>
                </a:solidFill>
              </a:rPr>
              <a:t>UTPA </a:t>
            </a:r>
            <a:r>
              <a:rPr lang="en-US" b="1" dirty="0">
                <a:solidFill>
                  <a:srgbClr val="94C600"/>
                </a:solidFill>
              </a:rPr>
              <a:t>by HS Course Taken?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Pre-AP </a:t>
            </a:r>
            <a:r>
              <a:rPr lang="en-US" dirty="0" smtClean="0"/>
              <a:t>Chemistry </a:t>
            </a:r>
            <a:endParaRPr lang="en-US" dirty="0"/>
          </a:p>
          <a:p>
            <a:pPr lvl="1"/>
            <a:r>
              <a:rPr lang="en-US" b="1" i="1" dirty="0">
                <a:solidFill>
                  <a:srgbClr val="FF0000"/>
                </a:solidFill>
              </a:rPr>
              <a:t>Across all science courses: </a:t>
            </a:r>
            <a:r>
              <a:rPr lang="en-US" b="1" i="1" dirty="0" smtClean="0">
                <a:solidFill>
                  <a:srgbClr val="FF0000"/>
                </a:solidFill>
              </a:rPr>
              <a:t>63% </a:t>
            </a:r>
            <a:r>
              <a:rPr lang="en-US" b="1" i="1" dirty="0">
                <a:solidFill>
                  <a:srgbClr val="FF0000"/>
                </a:solidFill>
              </a:rPr>
              <a:t>passed (</a:t>
            </a:r>
            <a:r>
              <a:rPr lang="en-US" b="1" i="1" dirty="0" smtClean="0">
                <a:solidFill>
                  <a:srgbClr val="FF0000"/>
                </a:solidFill>
              </a:rPr>
              <a:t>n=118)</a:t>
            </a:r>
            <a:endParaRPr lang="en-US" b="1" i="1" dirty="0">
              <a:solidFill>
                <a:srgbClr val="FF0000"/>
              </a:solidFill>
            </a:endParaRPr>
          </a:p>
          <a:p>
            <a:pPr lvl="2"/>
            <a:r>
              <a:rPr lang="en-US" dirty="0"/>
              <a:t>General biology: </a:t>
            </a:r>
            <a:r>
              <a:rPr lang="en-US" dirty="0" smtClean="0"/>
              <a:t>61% </a:t>
            </a:r>
            <a:r>
              <a:rPr lang="en-US" dirty="0"/>
              <a:t>(</a:t>
            </a:r>
            <a:r>
              <a:rPr lang="en-US" dirty="0" smtClean="0"/>
              <a:t>n=33)</a:t>
            </a:r>
            <a:endParaRPr lang="en-US" dirty="0"/>
          </a:p>
          <a:p>
            <a:pPr lvl="2"/>
            <a:r>
              <a:rPr lang="en-US" dirty="0"/>
              <a:t>Anatomy &amp; Physiology: </a:t>
            </a:r>
            <a:r>
              <a:rPr lang="en-US" dirty="0" smtClean="0"/>
              <a:t>60% </a:t>
            </a:r>
            <a:r>
              <a:rPr lang="en-US" dirty="0"/>
              <a:t>(</a:t>
            </a:r>
            <a:r>
              <a:rPr lang="en-US" dirty="0" smtClean="0"/>
              <a:t>n=24)</a:t>
            </a:r>
            <a:endParaRPr lang="en-US" dirty="0"/>
          </a:p>
          <a:p>
            <a:pPr lvl="2"/>
            <a:r>
              <a:rPr lang="en-US" dirty="0"/>
              <a:t>General chemistry I: </a:t>
            </a:r>
            <a:r>
              <a:rPr lang="en-US" dirty="0" smtClean="0"/>
              <a:t>57% </a:t>
            </a:r>
            <a:r>
              <a:rPr lang="en-US" dirty="0"/>
              <a:t>(</a:t>
            </a:r>
            <a:r>
              <a:rPr lang="en-US" dirty="0" smtClean="0"/>
              <a:t>n=38)</a:t>
            </a:r>
            <a:endParaRPr lang="en-US" dirty="0"/>
          </a:p>
          <a:p>
            <a:pPr lvl="2"/>
            <a:r>
              <a:rPr lang="en-US" dirty="0"/>
              <a:t>Other sciences: </a:t>
            </a:r>
            <a:r>
              <a:rPr lang="en-US" dirty="0" smtClean="0"/>
              <a:t>82% </a:t>
            </a:r>
            <a:r>
              <a:rPr lang="en-US" dirty="0"/>
              <a:t>(</a:t>
            </a:r>
            <a:r>
              <a:rPr lang="en-US" dirty="0" smtClean="0"/>
              <a:t>n=23)</a:t>
            </a:r>
            <a:endParaRPr lang="en-US" dirty="0"/>
          </a:p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55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94C600"/>
                </a:solidFill>
              </a:rPr>
              <a:t>Did Science Performance Vary at </a:t>
            </a:r>
            <a:r>
              <a:rPr lang="en-US" b="1" dirty="0" smtClean="0">
                <a:solidFill>
                  <a:srgbClr val="94C600"/>
                </a:solidFill>
              </a:rPr>
              <a:t>UTPA </a:t>
            </a:r>
            <a:r>
              <a:rPr lang="en-US" b="1" dirty="0">
                <a:solidFill>
                  <a:srgbClr val="94C600"/>
                </a:solidFill>
              </a:rPr>
              <a:t>by HS Course Taken?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Pre-AP </a:t>
            </a:r>
            <a:r>
              <a:rPr lang="en-US" dirty="0" smtClean="0"/>
              <a:t>Physics</a:t>
            </a:r>
            <a:endParaRPr lang="en-US" dirty="0"/>
          </a:p>
          <a:p>
            <a:pPr lvl="1"/>
            <a:r>
              <a:rPr lang="en-US" b="1" i="1" dirty="0">
                <a:solidFill>
                  <a:srgbClr val="FF0000"/>
                </a:solidFill>
              </a:rPr>
              <a:t>Across all science courses: 63% passed (</a:t>
            </a:r>
            <a:r>
              <a:rPr lang="en-US" b="1" i="1" dirty="0" smtClean="0">
                <a:solidFill>
                  <a:srgbClr val="FF0000"/>
                </a:solidFill>
              </a:rPr>
              <a:t>n=162)</a:t>
            </a:r>
            <a:endParaRPr lang="en-US" b="1" i="1" dirty="0">
              <a:solidFill>
                <a:srgbClr val="FF0000"/>
              </a:solidFill>
            </a:endParaRPr>
          </a:p>
          <a:p>
            <a:pPr lvl="2"/>
            <a:r>
              <a:rPr lang="en-US" dirty="0"/>
              <a:t>General biology: </a:t>
            </a:r>
            <a:r>
              <a:rPr lang="en-US" dirty="0" smtClean="0"/>
              <a:t>73% </a:t>
            </a:r>
            <a:r>
              <a:rPr lang="en-US" dirty="0"/>
              <a:t>(</a:t>
            </a:r>
            <a:r>
              <a:rPr lang="en-US" dirty="0" smtClean="0"/>
              <a:t>n=64)</a:t>
            </a:r>
            <a:endParaRPr lang="en-US" dirty="0"/>
          </a:p>
          <a:p>
            <a:pPr lvl="2"/>
            <a:r>
              <a:rPr lang="en-US" dirty="0"/>
              <a:t>Anatomy &amp; Physiology: </a:t>
            </a:r>
            <a:r>
              <a:rPr lang="en-US" dirty="0" smtClean="0"/>
              <a:t>55% </a:t>
            </a:r>
            <a:r>
              <a:rPr lang="en-US" dirty="0"/>
              <a:t>(</a:t>
            </a:r>
            <a:r>
              <a:rPr lang="en-US" dirty="0" smtClean="0"/>
              <a:t>n=31)</a:t>
            </a:r>
            <a:endParaRPr lang="en-US" dirty="0"/>
          </a:p>
          <a:p>
            <a:pPr lvl="2"/>
            <a:r>
              <a:rPr lang="en-US" dirty="0"/>
              <a:t>General chemistry I: 57% (</a:t>
            </a:r>
            <a:r>
              <a:rPr lang="en-US" dirty="0" smtClean="0"/>
              <a:t>n=49)</a:t>
            </a:r>
            <a:endParaRPr lang="en-US" dirty="0"/>
          </a:p>
          <a:p>
            <a:pPr lvl="2"/>
            <a:r>
              <a:rPr lang="en-US" dirty="0"/>
              <a:t>Other sciences: </a:t>
            </a:r>
            <a:r>
              <a:rPr lang="en-US" dirty="0" smtClean="0"/>
              <a:t>67% </a:t>
            </a:r>
            <a:r>
              <a:rPr lang="en-US" dirty="0"/>
              <a:t>(</a:t>
            </a:r>
            <a:r>
              <a:rPr lang="en-US" dirty="0" smtClean="0"/>
              <a:t>n=18)</a:t>
            </a:r>
            <a:endParaRPr lang="en-US" dirty="0"/>
          </a:p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4385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STC Algebra II to Chemistry Alignment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Algebra II </a:t>
            </a:r>
          </a:p>
          <a:p>
            <a:pPr lvl="1"/>
            <a:r>
              <a:rPr lang="en-US" dirty="0" smtClean="0"/>
              <a:t>General chemistry 73.5% passed (n =36)</a:t>
            </a:r>
          </a:p>
          <a:p>
            <a:pPr lvl="1"/>
            <a:r>
              <a:rPr lang="en-US" b="1" i="1" dirty="0" smtClean="0">
                <a:solidFill>
                  <a:srgbClr val="FF0000"/>
                </a:solidFill>
              </a:rPr>
              <a:t>All chemistry 75.5% passed (n=40)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Pre-</a:t>
            </a:r>
            <a:r>
              <a:rPr lang="en-US" dirty="0" err="1" smtClean="0">
                <a:solidFill>
                  <a:schemeClr val="tx1"/>
                </a:solidFill>
              </a:rPr>
              <a:t>ap</a:t>
            </a:r>
            <a:r>
              <a:rPr lang="en-US" dirty="0" smtClean="0">
                <a:solidFill>
                  <a:schemeClr val="tx1"/>
                </a:solidFill>
              </a:rPr>
              <a:t> Algebra II 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General chemistry 78.6% passed (n=22)</a:t>
            </a:r>
          </a:p>
          <a:p>
            <a:pPr lvl="1"/>
            <a:r>
              <a:rPr lang="en-US" b="1" i="1" dirty="0" smtClean="0">
                <a:solidFill>
                  <a:srgbClr val="FF0000"/>
                </a:solidFill>
              </a:rPr>
              <a:t>All chemistry 76.7% passed (n=23) </a:t>
            </a:r>
            <a:endParaRPr lang="en-US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09232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UTPA Algebra II to Chemistry Alignment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Algebra II </a:t>
            </a:r>
          </a:p>
          <a:p>
            <a:pPr lvl="1"/>
            <a:r>
              <a:rPr lang="en-US" dirty="0" smtClean="0"/>
              <a:t>General chemistry I 54.2% passed (n=148)</a:t>
            </a:r>
          </a:p>
          <a:p>
            <a:pPr lvl="1"/>
            <a:r>
              <a:rPr lang="en-US" dirty="0" smtClean="0"/>
              <a:t>Chemistry for engineers 80% passed (n=12) </a:t>
            </a:r>
          </a:p>
          <a:p>
            <a:pPr lvl="1"/>
            <a:r>
              <a:rPr lang="en-US" dirty="0" smtClean="0"/>
              <a:t>Organic chemistry I 71.4% passed (n=5)</a:t>
            </a:r>
          </a:p>
          <a:p>
            <a:pPr lvl="1"/>
            <a:r>
              <a:rPr lang="en-US" b="1" i="1" dirty="0" smtClean="0">
                <a:solidFill>
                  <a:srgbClr val="FF0000"/>
                </a:solidFill>
              </a:rPr>
              <a:t>All chemistry 56.5% passed (n=169)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Pre-AP Algebra II </a:t>
            </a:r>
          </a:p>
        </p:txBody>
      </p:sp>
    </p:spTree>
    <p:extLst>
      <p:ext uri="{BB962C8B-B14F-4D97-AF65-F5344CB8AC3E}">
        <p14:creationId xmlns:p14="http://schemas.microsoft.com/office/powerpoint/2010/main" val="3010491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UTPA Algebra II to Chemistry Alignment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mtClean="0">
                <a:solidFill>
                  <a:schemeClr val="tx1"/>
                </a:solidFill>
              </a:rPr>
              <a:t>General </a:t>
            </a:r>
            <a:r>
              <a:rPr lang="en-US" dirty="0" smtClean="0">
                <a:solidFill>
                  <a:schemeClr val="tx1"/>
                </a:solidFill>
              </a:rPr>
              <a:t>Chemistry I 72.9% passed (n=175)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General Chemistry II 85.7% passed (n=6)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Chemistry for Engineers 66.7% passed (n=16)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Organic Chemistry I 81.8% passed (n=9)</a:t>
            </a:r>
          </a:p>
          <a:p>
            <a:pPr lvl="1"/>
            <a:r>
              <a:rPr lang="en-US" b="1" i="1" dirty="0" smtClean="0">
                <a:solidFill>
                  <a:srgbClr val="FF0000"/>
                </a:solidFill>
              </a:rPr>
              <a:t>All chemistry 73% passed (n=206) </a:t>
            </a:r>
          </a:p>
          <a:p>
            <a:pPr marL="36576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491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Did Mathematics Performance Vary at STC by HS Course Taken?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323652"/>
            <a:ext cx="7239000" cy="384854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AP Calculus </a:t>
            </a:r>
          </a:p>
          <a:p>
            <a:pPr lvl="1"/>
            <a:r>
              <a:rPr lang="en-US" b="1" i="1" dirty="0">
                <a:solidFill>
                  <a:srgbClr val="FF0000"/>
                </a:solidFill>
              </a:rPr>
              <a:t>Across all math course: 93% passed (n=125</a:t>
            </a:r>
            <a:r>
              <a:rPr lang="en-US" b="1" i="1" dirty="0" smtClean="0">
                <a:solidFill>
                  <a:srgbClr val="FF0000"/>
                </a:solidFill>
              </a:rPr>
              <a:t>)</a:t>
            </a:r>
            <a:endParaRPr lang="en-US" dirty="0" smtClean="0"/>
          </a:p>
          <a:p>
            <a:pPr lvl="1"/>
            <a:r>
              <a:rPr lang="en-US" dirty="0" smtClean="0"/>
              <a:t>College Algebra: 94% (n=120)</a:t>
            </a:r>
          </a:p>
          <a:p>
            <a:pPr lvl="1"/>
            <a:r>
              <a:rPr lang="en-US" dirty="0" smtClean="0"/>
              <a:t>Other math courses: &lt;5, not reported</a:t>
            </a:r>
          </a:p>
          <a:p>
            <a:r>
              <a:rPr lang="en-US" dirty="0" smtClean="0"/>
              <a:t>Pre-Calculus</a:t>
            </a:r>
          </a:p>
          <a:p>
            <a:pPr marL="617220" lvl="2"/>
            <a:r>
              <a:rPr lang="en-US" b="1" i="1" dirty="0">
                <a:solidFill>
                  <a:srgbClr val="FF0000"/>
                </a:solidFill>
              </a:rPr>
              <a:t>Across all math courses: 89% passed (n=750</a:t>
            </a:r>
            <a:r>
              <a:rPr lang="en-US" b="1" i="1" dirty="0" smtClean="0">
                <a:solidFill>
                  <a:srgbClr val="FF0000"/>
                </a:solidFill>
              </a:rPr>
              <a:t>)</a:t>
            </a:r>
            <a:endParaRPr lang="en-US" dirty="0" smtClean="0"/>
          </a:p>
          <a:p>
            <a:pPr lvl="1"/>
            <a:r>
              <a:rPr lang="en-US" dirty="0" smtClean="0"/>
              <a:t>Developmental Math: 90% (n=27)</a:t>
            </a:r>
          </a:p>
          <a:p>
            <a:pPr lvl="1"/>
            <a:r>
              <a:rPr lang="en-US" dirty="0" smtClean="0"/>
              <a:t>College Algebra: 89% (n=703)</a:t>
            </a:r>
          </a:p>
          <a:p>
            <a:pPr lvl="1"/>
            <a:r>
              <a:rPr lang="en-US" dirty="0" smtClean="0"/>
              <a:t>Pre-calculus math: 75% (n=6)</a:t>
            </a:r>
          </a:p>
          <a:p>
            <a:pPr lvl="1"/>
            <a:r>
              <a:rPr lang="en-US" dirty="0" smtClean="0"/>
              <a:t>Other math courses: 78% (n=14) 	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61789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Questions Answered with Pathways Data?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61994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Did passing rate vary in first college course taken at STC or UTPA by highest level high school course taken? </a:t>
            </a:r>
          </a:p>
          <a:p>
            <a:pPr lvl="1"/>
            <a:r>
              <a:rPr lang="en-US" dirty="0" smtClean="0"/>
              <a:t>Math </a:t>
            </a:r>
          </a:p>
          <a:p>
            <a:pPr lvl="2"/>
            <a:r>
              <a:rPr lang="en-US" dirty="0" smtClean="0"/>
              <a:t>Includes AP Calculus, but no dual credit data</a:t>
            </a:r>
          </a:p>
          <a:p>
            <a:pPr lvl="1"/>
            <a:r>
              <a:rPr lang="en-US" dirty="0"/>
              <a:t>Science</a:t>
            </a:r>
          </a:p>
          <a:p>
            <a:pPr lvl="2"/>
            <a:r>
              <a:rPr lang="en-US" dirty="0"/>
              <a:t>Includes dual credit, AP and AP/Dual credit </a:t>
            </a:r>
            <a:r>
              <a:rPr lang="en-US" dirty="0" smtClean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Data not reported today: History and English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Per FERPA guideline, data not reported for courses with less than 5 students</a:t>
            </a:r>
          </a:p>
        </p:txBody>
      </p:sp>
    </p:spTree>
    <p:extLst>
      <p:ext uri="{BB962C8B-B14F-4D97-AF65-F5344CB8AC3E}">
        <p14:creationId xmlns:p14="http://schemas.microsoft.com/office/powerpoint/2010/main" val="282561421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Did </a:t>
            </a:r>
            <a:r>
              <a:rPr lang="en-US" sz="3200" b="1" dirty="0" smtClean="0"/>
              <a:t>Mathematics Performance </a:t>
            </a:r>
            <a:r>
              <a:rPr lang="en-US" sz="3200" b="1" dirty="0"/>
              <a:t>Vary at STC by HS Course Taken?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Algebra II</a:t>
            </a:r>
          </a:p>
          <a:p>
            <a:pPr lvl="1"/>
            <a:r>
              <a:rPr lang="en-US" b="1" i="1" dirty="0">
                <a:solidFill>
                  <a:srgbClr val="FF0000"/>
                </a:solidFill>
              </a:rPr>
              <a:t>Across all math course: 50% </a:t>
            </a:r>
            <a:r>
              <a:rPr lang="en-US" b="1" i="1" dirty="0" smtClean="0">
                <a:solidFill>
                  <a:srgbClr val="FF0000"/>
                </a:solidFill>
              </a:rPr>
              <a:t>passed (n=504)</a:t>
            </a:r>
            <a:endParaRPr lang="en-US" dirty="0" smtClean="0"/>
          </a:p>
          <a:p>
            <a:pPr lvl="1"/>
            <a:r>
              <a:rPr lang="en-US" dirty="0" smtClean="0"/>
              <a:t>Development Math: 54% (n=266)</a:t>
            </a:r>
          </a:p>
          <a:p>
            <a:pPr lvl="1"/>
            <a:r>
              <a:rPr lang="en-US" dirty="0" smtClean="0"/>
              <a:t>College Algebra: 43% (n=212)</a:t>
            </a:r>
          </a:p>
          <a:p>
            <a:pPr lvl="1"/>
            <a:r>
              <a:rPr lang="en-US" dirty="0" smtClean="0"/>
              <a:t>Pre-calculus Math: 93% (n=13)</a:t>
            </a:r>
          </a:p>
          <a:p>
            <a:pPr lvl="1"/>
            <a:r>
              <a:rPr lang="en-US" dirty="0" smtClean="0"/>
              <a:t> Other math courses: 72% (n=13)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594526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94C600"/>
                </a:solidFill>
              </a:rPr>
              <a:t>Did Mathematics Performance Vary at STC by HS Course Taken?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Below Algebra II </a:t>
            </a:r>
          </a:p>
          <a:p>
            <a:pPr lvl="1"/>
            <a:r>
              <a:rPr lang="en-US" b="1" i="1" dirty="0">
                <a:solidFill>
                  <a:srgbClr val="FF0000"/>
                </a:solidFill>
              </a:rPr>
              <a:t>Across all math courses: 44% Passed (n=93</a:t>
            </a:r>
            <a:r>
              <a:rPr lang="en-US" b="1" i="1" dirty="0" smtClean="0">
                <a:solidFill>
                  <a:srgbClr val="FF0000"/>
                </a:solidFill>
              </a:rPr>
              <a:t>)</a:t>
            </a:r>
            <a:endParaRPr lang="en-US" dirty="0" smtClean="0"/>
          </a:p>
          <a:p>
            <a:pPr lvl="1"/>
            <a:r>
              <a:rPr lang="en-US" dirty="0" smtClean="0"/>
              <a:t>Developmental </a:t>
            </a:r>
            <a:r>
              <a:rPr lang="en-US" dirty="0"/>
              <a:t>Math: 42% </a:t>
            </a:r>
            <a:r>
              <a:rPr lang="en-US" dirty="0" smtClean="0"/>
              <a:t>(n=50</a:t>
            </a:r>
            <a:r>
              <a:rPr lang="en-US" dirty="0"/>
              <a:t>)</a:t>
            </a:r>
          </a:p>
          <a:p>
            <a:pPr lvl="1"/>
            <a:r>
              <a:rPr lang="en-US" dirty="0" smtClean="0"/>
              <a:t>College Algebra: 43% (n=35)</a:t>
            </a:r>
          </a:p>
          <a:p>
            <a:pPr lvl="1"/>
            <a:r>
              <a:rPr lang="en-US" dirty="0" smtClean="0"/>
              <a:t>Pre-calculus math: 100% (n=5)</a:t>
            </a:r>
          </a:p>
          <a:p>
            <a:pPr lvl="1"/>
            <a:r>
              <a:rPr lang="en-US" dirty="0" smtClean="0"/>
              <a:t>Other: not reported, &lt;5 </a:t>
            </a:r>
          </a:p>
        </p:txBody>
      </p:sp>
    </p:spTree>
    <p:extLst>
      <p:ext uri="{BB962C8B-B14F-4D97-AF65-F5344CB8AC3E}">
        <p14:creationId xmlns:p14="http://schemas.microsoft.com/office/powerpoint/2010/main" val="242272847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94C600"/>
                </a:solidFill>
              </a:rPr>
              <a:t>Did </a:t>
            </a:r>
            <a:r>
              <a:rPr lang="en-US" sz="3200" b="1" dirty="0" smtClean="0">
                <a:solidFill>
                  <a:srgbClr val="94C600"/>
                </a:solidFill>
              </a:rPr>
              <a:t>Mathematics Performance </a:t>
            </a:r>
            <a:r>
              <a:rPr lang="en-US" sz="3200" b="1" dirty="0">
                <a:solidFill>
                  <a:srgbClr val="94C600"/>
                </a:solidFill>
              </a:rPr>
              <a:t>Vary at </a:t>
            </a:r>
            <a:r>
              <a:rPr lang="en-US" sz="3200" b="1" dirty="0" smtClean="0">
                <a:solidFill>
                  <a:srgbClr val="94C600"/>
                </a:solidFill>
              </a:rPr>
              <a:t>UTPA </a:t>
            </a:r>
            <a:r>
              <a:rPr lang="en-US" sz="3200" b="1" dirty="0">
                <a:solidFill>
                  <a:srgbClr val="94C600"/>
                </a:solidFill>
              </a:rPr>
              <a:t>by HS Course Taken?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 Calculus </a:t>
            </a:r>
          </a:p>
          <a:p>
            <a:pPr lvl="1"/>
            <a:r>
              <a:rPr lang="en-US" b="1" i="1" dirty="0">
                <a:solidFill>
                  <a:srgbClr val="FF0000"/>
                </a:solidFill>
              </a:rPr>
              <a:t>Across all math courses: 89% </a:t>
            </a:r>
            <a:r>
              <a:rPr lang="en-US" b="1" i="1" dirty="0" smtClean="0">
                <a:solidFill>
                  <a:srgbClr val="FF0000"/>
                </a:solidFill>
              </a:rPr>
              <a:t>passed </a:t>
            </a:r>
            <a:r>
              <a:rPr lang="en-US" b="1" i="1" dirty="0">
                <a:solidFill>
                  <a:srgbClr val="FF0000"/>
                </a:solidFill>
              </a:rPr>
              <a:t>(n=85</a:t>
            </a:r>
            <a:r>
              <a:rPr lang="en-US" b="1" i="1" dirty="0" smtClean="0">
                <a:solidFill>
                  <a:srgbClr val="FF0000"/>
                </a:solidFill>
              </a:rPr>
              <a:t>)</a:t>
            </a:r>
            <a:endParaRPr lang="en-US" dirty="0" smtClean="0"/>
          </a:p>
          <a:p>
            <a:pPr lvl="1"/>
            <a:r>
              <a:rPr lang="en-US" dirty="0" smtClean="0"/>
              <a:t>DE Math: &lt;5, not reported </a:t>
            </a:r>
          </a:p>
          <a:p>
            <a:pPr lvl="1"/>
            <a:r>
              <a:rPr lang="en-US" dirty="0" smtClean="0"/>
              <a:t>College Algebra: 92% (n=23)</a:t>
            </a:r>
          </a:p>
          <a:p>
            <a:pPr lvl="1"/>
            <a:r>
              <a:rPr lang="en-US" dirty="0" smtClean="0"/>
              <a:t>Calculus I: 100% (n=10)</a:t>
            </a:r>
          </a:p>
          <a:p>
            <a:pPr lvl="1"/>
            <a:r>
              <a:rPr lang="en-US" dirty="0" smtClean="0"/>
              <a:t>Elementary Statistics: 100% (n=21)</a:t>
            </a:r>
          </a:p>
          <a:p>
            <a:pPr lvl="1"/>
            <a:r>
              <a:rPr lang="en-US" dirty="0" smtClean="0"/>
              <a:t>Other: 75% (n=27)</a:t>
            </a:r>
          </a:p>
          <a:p>
            <a:pPr marL="36576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4330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94C600"/>
                </a:solidFill>
              </a:rPr>
              <a:t>Did Mathematics Performance Vary at UTPA by HS Course Taken?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Pre-Calculus</a:t>
            </a:r>
          </a:p>
          <a:p>
            <a:pPr lvl="1"/>
            <a:r>
              <a:rPr lang="en-US" b="1" i="1" dirty="0">
                <a:solidFill>
                  <a:srgbClr val="FF0000"/>
                </a:solidFill>
              </a:rPr>
              <a:t>Across all math courses: 82% Passed (n=515</a:t>
            </a:r>
            <a:r>
              <a:rPr lang="en-US" b="1" i="1" dirty="0" smtClean="0">
                <a:solidFill>
                  <a:srgbClr val="FF0000"/>
                </a:solidFill>
              </a:rPr>
              <a:t>)</a:t>
            </a:r>
            <a:endParaRPr lang="en-US" dirty="0" smtClean="0"/>
          </a:p>
          <a:p>
            <a:pPr lvl="1"/>
            <a:r>
              <a:rPr lang="en-US" dirty="0" smtClean="0"/>
              <a:t>DE Math: 79% (n=119)</a:t>
            </a:r>
          </a:p>
          <a:p>
            <a:pPr lvl="1"/>
            <a:r>
              <a:rPr lang="en-US" dirty="0" smtClean="0"/>
              <a:t>College Algebra: 88% (n=148)</a:t>
            </a:r>
          </a:p>
          <a:p>
            <a:pPr lvl="1"/>
            <a:r>
              <a:rPr lang="en-US" dirty="0" smtClean="0"/>
              <a:t>Calculus I: 71% (n=42)</a:t>
            </a:r>
          </a:p>
          <a:p>
            <a:pPr lvl="1"/>
            <a:r>
              <a:rPr lang="en-US" dirty="0" smtClean="0"/>
              <a:t>Elementary Statistics: 83% (n=89)</a:t>
            </a:r>
          </a:p>
          <a:p>
            <a:pPr lvl="1"/>
            <a:r>
              <a:rPr lang="en-US" dirty="0" smtClean="0"/>
              <a:t>Other Math Course: 83% (n=117)</a:t>
            </a:r>
          </a:p>
        </p:txBody>
      </p:sp>
    </p:spTree>
    <p:extLst>
      <p:ext uri="{BB962C8B-B14F-4D97-AF65-F5344CB8AC3E}">
        <p14:creationId xmlns:p14="http://schemas.microsoft.com/office/powerpoint/2010/main" val="144068346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94C600"/>
                </a:solidFill>
              </a:rPr>
              <a:t>Did Mathematics Performance Vary at UTPA by HS Course Taken?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7033708" cy="3619948"/>
          </a:xfrm>
        </p:spPr>
        <p:txBody>
          <a:bodyPr/>
          <a:lstStyle/>
          <a:p>
            <a:r>
              <a:rPr lang="en-US" dirty="0" smtClean="0"/>
              <a:t>Algebra II </a:t>
            </a:r>
          </a:p>
          <a:p>
            <a:pPr lvl="1"/>
            <a:r>
              <a:rPr lang="en-US" b="1" i="1" dirty="0">
                <a:solidFill>
                  <a:srgbClr val="FF0000"/>
                </a:solidFill>
              </a:rPr>
              <a:t>Across all math courses: 64% Passed (n=426</a:t>
            </a:r>
            <a:r>
              <a:rPr lang="en-US" b="1" i="1" dirty="0" smtClean="0">
                <a:solidFill>
                  <a:srgbClr val="FF0000"/>
                </a:solidFill>
              </a:rPr>
              <a:t>)</a:t>
            </a:r>
            <a:endParaRPr lang="en-US" dirty="0" smtClean="0"/>
          </a:p>
          <a:p>
            <a:pPr lvl="1"/>
            <a:r>
              <a:rPr lang="en-US" dirty="0" smtClean="0"/>
              <a:t>DE Math: 57% (n=215)</a:t>
            </a:r>
          </a:p>
          <a:p>
            <a:pPr lvl="1"/>
            <a:r>
              <a:rPr lang="en-US" dirty="0" smtClean="0"/>
              <a:t>College Algebra: 75% (n=132)</a:t>
            </a:r>
          </a:p>
          <a:p>
            <a:pPr lvl="1"/>
            <a:r>
              <a:rPr lang="en-US" dirty="0" smtClean="0"/>
              <a:t>Calculus: 90% (n=9)</a:t>
            </a:r>
          </a:p>
          <a:p>
            <a:pPr lvl="1"/>
            <a:r>
              <a:rPr lang="en-US" dirty="0" smtClean="0"/>
              <a:t>Elementary Statistics: 66% (n=29)</a:t>
            </a:r>
          </a:p>
          <a:p>
            <a:pPr lvl="1"/>
            <a:r>
              <a:rPr lang="en-US" dirty="0" smtClean="0"/>
              <a:t>Other: 67% (n=41)</a:t>
            </a:r>
          </a:p>
        </p:txBody>
      </p:sp>
    </p:spTree>
    <p:extLst>
      <p:ext uri="{BB962C8B-B14F-4D97-AF65-F5344CB8AC3E}">
        <p14:creationId xmlns:p14="http://schemas.microsoft.com/office/powerpoint/2010/main" val="88360872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94C600"/>
                </a:solidFill>
              </a:rPr>
              <a:t>Did Mathematics Performance Vary at UTPA by HS Course Taken?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7033708" cy="3619948"/>
          </a:xfrm>
        </p:spPr>
        <p:txBody>
          <a:bodyPr/>
          <a:lstStyle/>
          <a:p>
            <a:r>
              <a:rPr lang="en-US" dirty="0" smtClean="0"/>
              <a:t>Below Algebra II </a:t>
            </a:r>
          </a:p>
          <a:p>
            <a:pPr lvl="1"/>
            <a:r>
              <a:rPr lang="en-US" b="1" i="1" dirty="0">
                <a:solidFill>
                  <a:srgbClr val="FF0000"/>
                </a:solidFill>
              </a:rPr>
              <a:t>Across all math courses: 65% Passed (n=60</a:t>
            </a:r>
            <a:r>
              <a:rPr lang="en-US" b="1" i="1" dirty="0" smtClean="0">
                <a:solidFill>
                  <a:srgbClr val="FF0000"/>
                </a:solidFill>
              </a:rPr>
              <a:t>)</a:t>
            </a:r>
            <a:endParaRPr lang="en-US" dirty="0" smtClean="0"/>
          </a:p>
          <a:p>
            <a:pPr lvl="1"/>
            <a:r>
              <a:rPr lang="en-US" dirty="0" smtClean="0"/>
              <a:t>DE Math: 63% (n=30)</a:t>
            </a:r>
          </a:p>
          <a:p>
            <a:pPr lvl="1"/>
            <a:r>
              <a:rPr lang="en-US" dirty="0" smtClean="0"/>
              <a:t>College Algebra: 69% (n=18)</a:t>
            </a:r>
          </a:p>
          <a:p>
            <a:pPr lvl="1"/>
            <a:r>
              <a:rPr lang="en-US" dirty="0" smtClean="0"/>
              <a:t>Calculus: &lt;5, not reported </a:t>
            </a:r>
          </a:p>
          <a:p>
            <a:pPr lvl="1"/>
            <a:r>
              <a:rPr lang="en-US" dirty="0" smtClean="0"/>
              <a:t>Elementary Statistics: &lt;5, not reported </a:t>
            </a:r>
          </a:p>
          <a:p>
            <a:pPr lvl="1"/>
            <a:r>
              <a:rPr lang="en-US" dirty="0" smtClean="0"/>
              <a:t>Other: 69% (n=9)</a:t>
            </a:r>
          </a:p>
        </p:txBody>
      </p:sp>
    </p:spTree>
    <p:extLst>
      <p:ext uri="{BB962C8B-B14F-4D97-AF65-F5344CB8AC3E}">
        <p14:creationId xmlns:p14="http://schemas.microsoft.com/office/powerpoint/2010/main" val="1887786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Timespan of Data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2007 Graduates</a:t>
            </a:r>
          </a:p>
          <a:p>
            <a:r>
              <a:rPr lang="en-US" dirty="0" smtClean="0"/>
              <a:t>2008 Graduates</a:t>
            </a:r>
          </a:p>
          <a:p>
            <a:r>
              <a:rPr lang="en-US" dirty="0" smtClean="0"/>
              <a:t>2009 Graduates</a:t>
            </a:r>
          </a:p>
          <a:p>
            <a:r>
              <a:rPr lang="en-US" dirty="0" smtClean="0"/>
              <a:t>2010 Graduates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7781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STC Science Courses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General Biology </a:t>
            </a:r>
          </a:p>
          <a:p>
            <a:r>
              <a:rPr lang="en-US" dirty="0" smtClean="0"/>
              <a:t>General Chemistry</a:t>
            </a:r>
          </a:p>
          <a:p>
            <a:r>
              <a:rPr lang="en-US" dirty="0" smtClean="0"/>
              <a:t>College/University Physics</a:t>
            </a:r>
          </a:p>
          <a:p>
            <a:r>
              <a:rPr lang="en-US" dirty="0" smtClean="0"/>
              <a:t>Anatomy and Physiology </a:t>
            </a:r>
          </a:p>
          <a:p>
            <a:r>
              <a:rPr lang="en-US" dirty="0" smtClean="0"/>
              <a:t>Other Science (e.g., Physical Science)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2532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High School Courses Taken 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Advanced Courses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AP Biology</a:t>
            </a:r>
          </a:p>
          <a:p>
            <a:r>
              <a:rPr lang="en-US" dirty="0" smtClean="0"/>
              <a:t>AP Chemistry</a:t>
            </a:r>
          </a:p>
          <a:p>
            <a:r>
              <a:rPr lang="en-US" dirty="0" smtClean="0"/>
              <a:t>AP Physics</a:t>
            </a:r>
          </a:p>
          <a:p>
            <a:r>
              <a:rPr lang="en-US" dirty="0" smtClean="0"/>
              <a:t>AP/Dual credit biology </a:t>
            </a:r>
          </a:p>
          <a:p>
            <a:r>
              <a:rPr lang="en-US" dirty="0" smtClean="0"/>
              <a:t>Dual credit biology 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Regular &amp; Pre-AP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Biology</a:t>
            </a:r>
          </a:p>
          <a:p>
            <a:r>
              <a:rPr lang="en-US" dirty="0" smtClean="0"/>
              <a:t>Chemistry</a:t>
            </a:r>
          </a:p>
          <a:p>
            <a:r>
              <a:rPr lang="en-US" dirty="0" smtClean="0"/>
              <a:t>IPC</a:t>
            </a:r>
          </a:p>
          <a:p>
            <a:r>
              <a:rPr lang="en-US" dirty="0" smtClean="0"/>
              <a:t>Physics</a:t>
            </a:r>
          </a:p>
          <a:p>
            <a:r>
              <a:rPr lang="en-US" dirty="0" smtClean="0"/>
              <a:t>Pre-AP Biology, Chemistry &amp; Physics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6393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94C600"/>
                </a:solidFill>
              </a:rPr>
              <a:t>Did Science Performance Vary at STC by HS Course Taken?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AP Biology </a:t>
            </a:r>
          </a:p>
          <a:p>
            <a:pPr lvl="1"/>
            <a:r>
              <a:rPr lang="en-US" b="1" i="1" dirty="0" smtClean="0">
                <a:solidFill>
                  <a:srgbClr val="FF0000"/>
                </a:solidFill>
              </a:rPr>
              <a:t>Across all sciences: 95% Passed (n=138)</a:t>
            </a:r>
          </a:p>
          <a:p>
            <a:pPr lvl="2"/>
            <a:r>
              <a:rPr lang="en-US" dirty="0" smtClean="0"/>
              <a:t>General biology: 96% (n=132) </a:t>
            </a:r>
          </a:p>
          <a:p>
            <a:r>
              <a:rPr lang="en-US" dirty="0"/>
              <a:t>AP Chemistry</a:t>
            </a:r>
          </a:p>
          <a:p>
            <a:pPr lvl="1"/>
            <a:r>
              <a:rPr lang="en-US" b="1" i="1" dirty="0">
                <a:solidFill>
                  <a:srgbClr val="FF0000"/>
                </a:solidFill>
              </a:rPr>
              <a:t>Across all sciences: 84% Passed (n=16)</a:t>
            </a:r>
          </a:p>
          <a:p>
            <a:pPr lvl="2"/>
            <a:r>
              <a:rPr lang="en-US" dirty="0" smtClean="0"/>
              <a:t>General biology: 88% (n=7)</a:t>
            </a:r>
          </a:p>
          <a:p>
            <a:r>
              <a:rPr lang="en-US" dirty="0" smtClean="0"/>
              <a:t>AP Physics</a:t>
            </a:r>
          </a:p>
          <a:p>
            <a:pPr lvl="1"/>
            <a:r>
              <a:rPr lang="en-US" b="1" i="1" dirty="0" smtClean="0">
                <a:solidFill>
                  <a:srgbClr val="FF0000"/>
                </a:solidFill>
              </a:rPr>
              <a:t>Across all sciences: 88% Passed (n=38)</a:t>
            </a:r>
          </a:p>
          <a:p>
            <a:pPr lvl="2"/>
            <a:r>
              <a:rPr lang="en-US" dirty="0" smtClean="0"/>
              <a:t>College/University Physics: 97% (n=35)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6295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94C600"/>
                </a:solidFill>
              </a:rPr>
              <a:t>Did </a:t>
            </a:r>
            <a:r>
              <a:rPr lang="en-US" sz="3200" b="1" dirty="0" smtClean="0">
                <a:solidFill>
                  <a:srgbClr val="94C600"/>
                </a:solidFill>
              </a:rPr>
              <a:t>Science Performance </a:t>
            </a:r>
            <a:r>
              <a:rPr lang="en-US" sz="3200" b="1" dirty="0">
                <a:solidFill>
                  <a:srgbClr val="94C600"/>
                </a:solidFill>
              </a:rPr>
              <a:t>Vary at STC by HS Course Taken?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323652"/>
            <a:ext cx="6629400" cy="3848548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AP/Dual Credit Biology </a:t>
            </a:r>
          </a:p>
          <a:p>
            <a:pPr lvl="2"/>
            <a:r>
              <a:rPr lang="en-US" b="1" dirty="0" smtClean="0">
                <a:solidFill>
                  <a:srgbClr val="FF0000"/>
                </a:solidFill>
              </a:rPr>
              <a:t>General biology: 100% Passed (n=21) </a:t>
            </a:r>
          </a:p>
          <a:p>
            <a:r>
              <a:rPr lang="en-US" dirty="0" smtClean="0"/>
              <a:t>Biology </a:t>
            </a:r>
          </a:p>
          <a:p>
            <a:pPr lvl="1"/>
            <a:r>
              <a:rPr lang="en-US" b="1" i="1" dirty="0" smtClean="0">
                <a:solidFill>
                  <a:srgbClr val="FF0000"/>
                </a:solidFill>
              </a:rPr>
              <a:t>Across all science courses: 60% passed (n= 94)</a:t>
            </a:r>
          </a:p>
          <a:p>
            <a:pPr lvl="3"/>
            <a:r>
              <a:rPr lang="en-US" dirty="0" smtClean="0"/>
              <a:t>General biology: 51% (n=31)</a:t>
            </a:r>
          </a:p>
          <a:p>
            <a:pPr lvl="3"/>
            <a:r>
              <a:rPr lang="en-US" dirty="0" smtClean="0"/>
              <a:t>General chemistry: 75% (n=6)</a:t>
            </a:r>
          </a:p>
          <a:p>
            <a:pPr lvl="3"/>
            <a:r>
              <a:rPr lang="en-US" dirty="0" smtClean="0"/>
              <a:t>Anatomy and Physiology: 61% (n=35)</a:t>
            </a:r>
          </a:p>
          <a:p>
            <a:pPr lvl="3"/>
            <a:r>
              <a:rPr lang="en-US" dirty="0" smtClean="0"/>
              <a:t>Other sciences: 17% (n=5)</a:t>
            </a:r>
          </a:p>
        </p:txBody>
      </p:sp>
    </p:spTree>
    <p:extLst>
      <p:ext uri="{BB962C8B-B14F-4D97-AF65-F5344CB8AC3E}">
        <p14:creationId xmlns:p14="http://schemas.microsoft.com/office/powerpoint/2010/main" val="11894929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94C600"/>
                </a:solidFill>
              </a:rPr>
              <a:t>Did Science Performance Vary at STC by HS Course Taken?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Chemistry </a:t>
            </a:r>
          </a:p>
          <a:p>
            <a:pPr lvl="1"/>
            <a:r>
              <a:rPr lang="en-US" b="1" i="1" dirty="0" smtClean="0">
                <a:solidFill>
                  <a:srgbClr val="FF0000"/>
                </a:solidFill>
              </a:rPr>
              <a:t>Across all science courses: 58% passed (n=100)</a:t>
            </a:r>
          </a:p>
          <a:p>
            <a:pPr lvl="2"/>
            <a:r>
              <a:rPr lang="en-US" dirty="0" smtClean="0"/>
              <a:t>General biology: 53% (n=40)</a:t>
            </a:r>
          </a:p>
          <a:p>
            <a:pPr lvl="2"/>
            <a:r>
              <a:rPr lang="en-US" dirty="0" smtClean="0"/>
              <a:t>Anatomy &amp; Physiology: 58% (n=33)</a:t>
            </a:r>
          </a:p>
          <a:p>
            <a:pPr lvl="2"/>
            <a:r>
              <a:rPr lang="en-US" dirty="0" smtClean="0"/>
              <a:t>Other Sciences: 69% (n=20)</a:t>
            </a:r>
          </a:p>
          <a:p>
            <a:pPr marL="36576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843590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187</TotalTime>
  <Words>1845</Words>
  <Application>Microsoft Office PowerPoint</Application>
  <PresentationFormat>On-screen Show (4:3)</PresentationFormat>
  <Paragraphs>269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Austin</vt:lpstr>
      <vt:lpstr>Pathways Data </vt:lpstr>
      <vt:lpstr>Districts Reporting Data</vt:lpstr>
      <vt:lpstr>Questions Answered with Pathways Data? </vt:lpstr>
      <vt:lpstr>Timespan of Data </vt:lpstr>
      <vt:lpstr>STC Science Courses </vt:lpstr>
      <vt:lpstr>High School Courses Taken </vt:lpstr>
      <vt:lpstr>Did Science Performance Vary at STC by HS Course Taken?</vt:lpstr>
      <vt:lpstr>Did Science Performance Vary at STC by HS Course Taken?</vt:lpstr>
      <vt:lpstr>Did Science Performance Vary at STC by HS Course Taken?</vt:lpstr>
      <vt:lpstr>Did Science Performance Vary at STC by HS Course Taken?</vt:lpstr>
      <vt:lpstr>Did Science Performance Vary at STC by HS Course Taken?</vt:lpstr>
      <vt:lpstr>Did Science Performance Vary at STC by HS Course Taken?</vt:lpstr>
      <vt:lpstr>Did Science Performance Vary at STC by HS Course Taken?</vt:lpstr>
      <vt:lpstr>Did Science Performance Vary at STC by HS Course Taken?</vt:lpstr>
      <vt:lpstr>UTPA Science Courses Taken </vt:lpstr>
      <vt:lpstr>High School Courses Taken </vt:lpstr>
      <vt:lpstr>Did Science Performance Vary at UTPA by HS Course Taken?</vt:lpstr>
      <vt:lpstr>Did Science Performance Vary at UTPA by HS Course Taken?</vt:lpstr>
      <vt:lpstr>Did Science Performance Vary at UTPA by HS Course Taken?</vt:lpstr>
      <vt:lpstr>Did Science Performance Vary at UTPA by HS Course Taken?</vt:lpstr>
      <vt:lpstr>Did Science Performance Vary at UTPA by HS Course Taken?</vt:lpstr>
      <vt:lpstr>Did Science Performance Vary at UTPA by HS Course Taken?</vt:lpstr>
      <vt:lpstr>Did Science Performance Vary at UTPA by HS Course Taken?</vt:lpstr>
      <vt:lpstr>Did Science Performance Vary at UTPA by HS Course Taken?</vt:lpstr>
      <vt:lpstr>Did Science Performance Vary at UTPA by HS Course Taken?</vt:lpstr>
      <vt:lpstr>STC Algebra II to Chemistry Alignment </vt:lpstr>
      <vt:lpstr>UTPA Algebra II to Chemistry Alignment</vt:lpstr>
      <vt:lpstr>UTPA Algebra II to Chemistry Alignment</vt:lpstr>
      <vt:lpstr>Did Mathematics Performance Vary at STC by HS Course Taken?</vt:lpstr>
      <vt:lpstr>Did Mathematics Performance Vary at STC by HS Course Taken?</vt:lpstr>
      <vt:lpstr>Did Mathematics Performance Vary at STC by HS Course Taken?</vt:lpstr>
      <vt:lpstr>Did Mathematics Performance Vary at UTPA by HS Course Taken?</vt:lpstr>
      <vt:lpstr>Did Mathematics Performance Vary at UTPA by HS Course Taken?</vt:lpstr>
      <vt:lpstr>Did Mathematics Performance Vary at UTPA by HS Course Taken?</vt:lpstr>
      <vt:lpstr>Did Mathematics Performance Vary at UTPA by HS Course Taken?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Quinn, Kerry</cp:lastModifiedBy>
  <cp:revision>20</cp:revision>
  <dcterms:created xsi:type="dcterms:W3CDTF">2013-03-25T23:54:57Z</dcterms:created>
  <dcterms:modified xsi:type="dcterms:W3CDTF">2013-04-22T19:43:55Z</dcterms:modified>
</cp:coreProperties>
</file>