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5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4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6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9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8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703E-8F9F-0540-831D-CAF7737A0895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C703E-8F9F-0540-831D-CAF7737A0895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3B8C-751B-BD48-90CC-3AF5A423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2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3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Student Information</a:t>
            </a:r>
            <a:br>
              <a:rPr lang="en-US" sz="2400" dirty="0" smtClean="0"/>
            </a:br>
            <a:r>
              <a:rPr lang="en-US" sz="2400" dirty="0" smtClean="0"/>
              <a:t>McCollum </a:t>
            </a:r>
            <a:r>
              <a:rPr lang="en-US" sz="2400" dirty="0" smtClean="0"/>
              <a:t>HS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036168"/>
              </p:ext>
            </p:extLst>
          </p:nvPr>
        </p:nvGraphicFramePr>
        <p:xfrm>
          <a:off x="457200" y="1600200"/>
          <a:ext cx="82296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264920"/>
                <a:gridCol w="1264920"/>
                <a:gridCol w="1264920"/>
                <a:gridCol w="1264920"/>
                <a:gridCol w="1264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 Information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Campus Count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Campus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Campus Group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District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Economically Disadvantaged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1,323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78.3%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78.4%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88.7%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59.2%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Limited English Proficient (LEP)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47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2.8%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8.4%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15.4%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16.9%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Students w/Disciplinary Placements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(2009-10)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70 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3.7% 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3.5%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3.0%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1.9%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At-Risk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1,014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60.0%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56.2%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57.9%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46.3%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Mobility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(2009-10)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421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22.2%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16.3%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23.5%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18.2%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Number of Students per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14.1 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14.7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14.7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70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Advanced Placement Dual Enrollment Completion 2009-2010 </a:t>
            </a:r>
            <a:r>
              <a:rPr lang="en-US" sz="2400" dirty="0" err="1" smtClean="0"/>
              <a:t>Harlandale</a:t>
            </a:r>
            <a:r>
              <a:rPr lang="en-US" sz="2400" dirty="0" smtClean="0"/>
              <a:t> HS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212801"/>
              </p:ext>
            </p:extLst>
          </p:nvPr>
        </p:nvGraphicFramePr>
        <p:xfrm>
          <a:off x="457200" y="2077720"/>
          <a:ext cx="8153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District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26.3%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20.5%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24.0%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22.6%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13318"/>
              </p:ext>
            </p:extLst>
          </p:nvPr>
        </p:nvGraphicFramePr>
        <p:xfrm>
          <a:off x="457200" y="3378200"/>
          <a:ext cx="8229600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Special 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Econ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err="1" smtClean="0"/>
                        <a:t>Disad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30.0%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22.4%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37.5%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21.5%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96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Advanced Placement Dual Enrollment Completion 2009-2010 </a:t>
            </a:r>
            <a:r>
              <a:rPr lang="en-US" sz="2400" dirty="0" smtClean="0"/>
              <a:t>McCollum </a:t>
            </a:r>
            <a:r>
              <a:rPr lang="en-US" sz="2400" dirty="0" smtClean="0"/>
              <a:t>HS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53401"/>
              </p:ext>
            </p:extLst>
          </p:nvPr>
        </p:nvGraphicFramePr>
        <p:xfrm>
          <a:off x="457200" y="2077720"/>
          <a:ext cx="8153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District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26.3%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20.5%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26.0</a:t>
                      </a:r>
                      <a:r>
                        <a:rPr lang="en-US" sz="1800" dirty="0" smtClean="0"/>
                        <a:t>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20.7%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378771"/>
              </p:ext>
            </p:extLst>
          </p:nvPr>
        </p:nvGraphicFramePr>
        <p:xfrm>
          <a:off x="457200" y="3378200"/>
          <a:ext cx="8229600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Special 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Econ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err="1" smtClean="0"/>
                        <a:t>Disad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20.8%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17.3%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19.7%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25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AP/IB Percentages Tests and Examinees who Met Criteria </a:t>
            </a:r>
            <a:br>
              <a:rPr lang="en-US" sz="2400" dirty="0" smtClean="0"/>
            </a:br>
            <a:r>
              <a:rPr lang="en-US" sz="2400" dirty="0" smtClean="0"/>
              <a:t>2010 </a:t>
            </a:r>
            <a:r>
              <a:rPr lang="en-US" sz="2400" dirty="0" err="1" smtClean="0"/>
              <a:t>Harlandale</a:t>
            </a:r>
            <a:r>
              <a:rPr lang="en-US" sz="2400" dirty="0" smtClean="0"/>
              <a:t> HS</a:t>
            </a:r>
            <a:endParaRPr lang="en-US" sz="24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233698"/>
              </p:ext>
            </p:extLst>
          </p:nvPr>
        </p:nvGraphicFramePr>
        <p:xfrm>
          <a:off x="457200" y="1828800"/>
          <a:ext cx="815340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447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District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22.7%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18.5%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20.0%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22.0%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Examinees &gt;=Criterion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50.8%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26.7%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10.3%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734964"/>
              </p:ext>
            </p:extLst>
          </p:nvPr>
        </p:nvGraphicFramePr>
        <p:xfrm>
          <a:off x="457200" y="3886200"/>
          <a:ext cx="8229597" cy="169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14400"/>
                <a:gridCol w="838200"/>
                <a:gridCol w="838200"/>
                <a:gridCol w="685800"/>
                <a:gridCol w="618065"/>
                <a:gridCol w="778933"/>
                <a:gridCol w="778933"/>
                <a:gridCol w="778933"/>
                <a:gridCol w="778933"/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Special 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Econ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err="1" smtClean="0"/>
                        <a:t>Disad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21.9%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40.0%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Examinees &gt;=Criterion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n/a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n/a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70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AP/IB Percentages Tests and Examinees who Met Criteria </a:t>
            </a:r>
            <a:br>
              <a:rPr lang="en-US" sz="2400" dirty="0" smtClean="0"/>
            </a:br>
            <a:r>
              <a:rPr lang="en-US" sz="2400" dirty="0" smtClean="0"/>
              <a:t>2010 </a:t>
            </a:r>
            <a:r>
              <a:rPr lang="en-US" sz="2400" dirty="0" smtClean="0"/>
              <a:t>McCollum </a:t>
            </a:r>
            <a:r>
              <a:rPr lang="en-US" sz="2400" dirty="0" smtClean="0"/>
              <a:t>HS</a:t>
            </a:r>
            <a:endParaRPr lang="en-US" sz="24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850987"/>
              </p:ext>
            </p:extLst>
          </p:nvPr>
        </p:nvGraphicFramePr>
        <p:xfrm>
          <a:off x="457200" y="1828800"/>
          <a:ext cx="815340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447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District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22.7%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18.5%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20.7%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17.4%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Examinees &gt;=Criterion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50.8%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27.5%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6.4%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692972"/>
              </p:ext>
            </p:extLst>
          </p:nvPr>
        </p:nvGraphicFramePr>
        <p:xfrm>
          <a:off x="457200" y="3886200"/>
          <a:ext cx="8229597" cy="160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14400"/>
                <a:gridCol w="838200"/>
                <a:gridCol w="838200"/>
                <a:gridCol w="685800"/>
                <a:gridCol w="618065"/>
                <a:gridCol w="778933"/>
                <a:gridCol w="778933"/>
                <a:gridCol w="778933"/>
                <a:gridCol w="778933"/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Special 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Econ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err="1" smtClean="0"/>
                        <a:t>Disad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16.7%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24.0%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Examinees &gt;=</a:t>
                      </a:r>
                      <a:r>
                        <a:rPr lang="en-US" sz="1400" dirty="0" smtClean="0"/>
                        <a:t>Criterion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n/a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n/a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90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Texas Success Initiative</a:t>
            </a:r>
            <a:br>
              <a:rPr lang="en-US" sz="2400" dirty="0" smtClean="0"/>
            </a:br>
            <a:r>
              <a:rPr lang="en-US" sz="2400" dirty="0" err="1" smtClean="0"/>
              <a:t>Harlandale</a:t>
            </a:r>
            <a:r>
              <a:rPr lang="en-US" sz="2400" dirty="0" smtClean="0"/>
              <a:t> HS</a:t>
            </a:r>
            <a:endParaRPr lang="en-US" sz="24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049029"/>
              </p:ext>
            </p:extLst>
          </p:nvPr>
        </p:nvGraphicFramePr>
        <p:xfrm>
          <a:off x="457200" y="1371600"/>
          <a:ext cx="8153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447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District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36394"/>
              </p:ext>
            </p:extLst>
          </p:nvPr>
        </p:nvGraphicFramePr>
        <p:xfrm>
          <a:off x="457200" y="3733800"/>
          <a:ext cx="8229597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14400"/>
                <a:gridCol w="838200"/>
                <a:gridCol w="838200"/>
                <a:gridCol w="685800"/>
                <a:gridCol w="618065"/>
                <a:gridCol w="778933"/>
                <a:gridCol w="778933"/>
                <a:gridCol w="778933"/>
                <a:gridCol w="778933"/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Special 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Econ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err="1" smtClean="0"/>
                        <a:t>Disad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&gt;99%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59%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508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Texas Success Initiative</a:t>
            </a:r>
            <a:br>
              <a:rPr lang="en-US" sz="2400" dirty="0" smtClean="0"/>
            </a:br>
            <a:r>
              <a:rPr lang="en-US" sz="2400" dirty="0" smtClean="0"/>
              <a:t>McCollum </a:t>
            </a:r>
            <a:r>
              <a:rPr lang="en-US" sz="2400" dirty="0" smtClean="0"/>
              <a:t>HS</a:t>
            </a:r>
            <a:endParaRPr lang="en-US" sz="24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011239"/>
              </p:ext>
            </p:extLst>
          </p:nvPr>
        </p:nvGraphicFramePr>
        <p:xfrm>
          <a:off x="457200" y="1371600"/>
          <a:ext cx="8153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447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District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68%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</a:t>
                      </a:r>
                      <a:r>
                        <a:rPr lang="en-US" sz="1800" dirty="0" smtClean="0"/>
                        <a:t>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534778"/>
              </p:ext>
            </p:extLst>
          </p:nvPr>
        </p:nvGraphicFramePr>
        <p:xfrm>
          <a:off x="457200" y="3733800"/>
          <a:ext cx="8229597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14400"/>
                <a:gridCol w="838200"/>
                <a:gridCol w="838200"/>
                <a:gridCol w="685800"/>
                <a:gridCol w="618065"/>
                <a:gridCol w="778933"/>
                <a:gridCol w="778933"/>
                <a:gridCol w="778933"/>
                <a:gridCol w="778933"/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Special 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Econ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err="1" smtClean="0"/>
                        <a:t>Disad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67%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68%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3%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57%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61%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</a:t>
                      </a:r>
                      <a:r>
                        <a:rPr lang="en-US" sz="1800" dirty="0" smtClean="0"/>
                        <a:t>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49</a:t>
                      </a:r>
                      <a:r>
                        <a:rPr lang="en-US" sz="1800" dirty="0" smtClean="0"/>
                        <a:t>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7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College Ready Graduates</a:t>
            </a:r>
            <a:br>
              <a:rPr lang="en-US" sz="2400" dirty="0" smtClean="0"/>
            </a:br>
            <a:r>
              <a:rPr lang="en-US" sz="2400" dirty="0" err="1" smtClean="0"/>
              <a:t>Harlandale</a:t>
            </a:r>
            <a:r>
              <a:rPr lang="en-US" sz="2400" dirty="0" smtClean="0"/>
              <a:t> HS</a:t>
            </a:r>
            <a:endParaRPr lang="en-US" sz="24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005980"/>
              </p:ext>
            </p:extLst>
          </p:nvPr>
        </p:nvGraphicFramePr>
        <p:xfrm>
          <a:off x="457200" y="1371600"/>
          <a:ext cx="8153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447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District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</a:t>
                      </a:r>
                      <a:r>
                        <a:rPr lang="en-US" sz="1400" baseline="0" dirty="0" smtClean="0"/>
                        <a:t>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29633"/>
              </p:ext>
            </p:extLst>
          </p:nvPr>
        </p:nvGraphicFramePr>
        <p:xfrm>
          <a:off x="457200" y="3733800"/>
          <a:ext cx="8229597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14400"/>
                <a:gridCol w="838200"/>
                <a:gridCol w="838200"/>
                <a:gridCol w="685800"/>
                <a:gridCol w="618065"/>
                <a:gridCol w="778933"/>
                <a:gridCol w="778933"/>
                <a:gridCol w="778933"/>
                <a:gridCol w="778933"/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Special 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Econ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err="1" smtClean="0"/>
                        <a:t>Disad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</a:t>
                      </a:r>
                      <a:r>
                        <a:rPr lang="en-US" sz="1400" baseline="0" dirty="0" smtClean="0"/>
                        <a:t>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&gt;99%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&gt;99%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49%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46%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77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College Ready Graduates</a:t>
            </a:r>
            <a:br>
              <a:rPr lang="en-US" sz="2400" dirty="0" smtClean="0"/>
            </a:br>
            <a:r>
              <a:rPr lang="en-US" sz="2400" dirty="0" smtClean="0"/>
              <a:t>McCollum </a:t>
            </a:r>
            <a:r>
              <a:rPr lang="en-US" sz="2400" dirty="0" smtClean="0"/>
              <a:t>HS</a:t>
            </a:r>
            <a:endParaRPr lang="en-US" sz="24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939206"/>
              </p:ext>
            </p:extLst>
          </p:nvPr>
        </p:nvGraphicFramePr>
        <p:xfrm>
          <a:off x="457200" y="1371600"/>
          <a:ext cx="8153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447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District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</a:t>
                      </a:r>
                      <a:r>
                        <a:rPr lang="en-US" sz="1400" baseline="0" dirty="0" smtClean="0"/>
                        <a:t>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59%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44%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314094"/>
              </p:ext>
            </p:extLst>
          </p:nvPr>
        </p:nvGraphicFramePr>
        <p:xfrm>
          <a:off x="457200" y="3733800"/>
          <a:ext cx="8229597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14400"/>
                <a:gridCol w="838200"/>
                <a:gridCol w="838200"/>
                <a:gridCol w="685800"/>
                <a:gridCol w="618065"/>
                <a:gridCol w="778933"/>
                <a:gridCol w="778933"/>
                <a:gridCol w="778933"/>
                <a:gridCol w="778933"/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Special 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Econ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err="1" smtClean="0"/>
                        <a:t>Disad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</a:t>
                      </a:r>
                      <a:r>
                        <a:rPr lang="en-US" sz="1400" baseline="0" dirty="0" smtClean="0"/>
                        <a:t>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64%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61%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14%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57%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</a:t>
                      </a:r>
                      <a:r>
                        <a:rPr lang="en-US" sz="1800" dirty="0" smtClean="0"/>
                        <a:t>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r>
                        <a:rPr lang="en-US" sz="1800" dirty="0" smtClean="0"/>
                        <a:t>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473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College Ready Graduates</a:t>
            </a:r>
            <a:br>
              <a:rPr lang="en-US" sz="2400" dirty="0" smtClean="0"/>
            </a:br>
            <a:r>
              <a:rPr lang="en-US" sz="2400" dirty="0" err="1" smtClean="0"/>
              <a:t>Harlandale</a:t>
            </a:r>
            <a:r>
              <a:rPr lang="en-US" sz="2400" dirty="0" smtClean="0"/>
              <a:t> HS</a:t>
            </a:r>
            <a:endParaRPr lang="en-US" sz="24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780840"/>
              </p:ext>
            </p:extLst>
          </p:nvPr>
        </p:nvGraphicFramePr>
        <p:xfrm>
          <a:off x="457200" y="1371600"/>
          <a:ext cx="8153400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447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District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&amp; Math</a:t>
                      </a:r>
                      <a:r>
                        <a:rPr lang="en-US" sz="1400" baseline="0" dirty="0" smtClean="0"/>
                        <a:t>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42%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&amp; Math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815454"/>
              </p:ext>
            </p:extLst>
          </p:nvPr>
        </p:nvGraphicFramePr>
        <p:xfrm>
          <a:off x="457200" y="3733800"/>
          <a:ext cx="8229597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14400"/>
                <a:gridCol w="838200"/>
                <a:gridCol w="838200"/>
                <a:gridCol w="685800"/>
                <a:gridCol w="618065"/>
                <a:gridCol w="778933"/>
                <a:gridCol w="778933"/>
                <a:gridCol w="778933"/>
                <a:gridCol w="778933"/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Special 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Econ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err="1" smtClean="0"/>
                        <a:t>Disad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&amp; Math</a:t>
                      </a:r>
                      <a:r>
                        <a:rPr lang="en-US" sz="1400" baseline="0" dirty="0" smtClean="0"/>
                        <a:t>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&amp; Math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33%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0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rajan Pro" pitchFamily="18" charset="0"/>
              </a:rPr>
              <a:t>Region 20 AVATAR</a:t>
            </a:r>
            <a:br>
              <a:rPr lang="en-US" dirty="0" smtClean="0">
                <a:latin typeface="Trajan Pro" pitchFamily="18" charset="0"/>
              </a:rPr>
            </a:br>
            <a:r>
              <a:rPr lang="en-US" dirty="0" smtClean="0">
                <a:latin typeface="Trajan Pro" pitchFamily="18" charset="0"/>
              </a:rPr>
              <a:t>Regional Local Data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94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College Ready Graduates</a:t>
            </a:r>
            <a:br>
              <a:rPr lang="en-US" sz="2400" dirty="0" smtClean="0"/>
            </a:br>
            <a:r>
              <a:rPr lang="en-US" sz="2400" dirty="0" smtClean="0"/>
              <a:t>McCollum</a:t>
            </a:r>
            <a:endParaRPr lang="en-US" sz="24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693482"/>
              </p:ext>
            </p:extLst>
          </p:nvPr>
        </p:nvGraphicFramePr>
        <p:xfrm>
          <a:off x="457200" y="1371600"/>
          <a:ext cx="8153400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447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District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Campus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&amp; Math</a:t>
                      </a:r>
                      <a:r>
                        <a:rPr lang="en-US" sz="1400" baseline="0" dirty="0" smtClean="0"/>
                        <a:t>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&amp; Math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59586"/>
              </p:ext>
            </p:extLst>
          </p:nvPr>
        </p:nvGraphicFramePr>
        <p:xfrm>
          <a:off x="457200" y="3733800"/>
          <a:ext cx="8229597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14400"/>
                <a:gridCol w="838200"/>
                <a:gridCol w="838200"/>
                <a:gridCol w="685800"/>
                <a:gridCol w="618065"/>
                <a:gridCol w="778933"/>
                <a:gridCol w="778933"/>
                <a:gridCol w="778933"/>
                <a:gridCol w="778933"/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African American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Hispanic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American Indian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Pacific Islander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Two or more Races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Special 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Econ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err="1" smtClean="0"/>
                        <a:t>Disad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&amp; Math</a:t>
                      </a:r>
                      <a:r>
                        <a:rPr lang="en-US" sz="1400" baseline="0" dirty="0" smtClean="0"/>
                        <a:t>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36%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ELA &amp; Math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34%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Where Graduates Attend </a:t>
            </a:r>
            <a:r>
              <a:rPr lang="en-US" sz="2400" dirty="0" smtClean="0"/>
              <a:t>College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776751"/>
              </p:ext>
            </p:extLst>
          </p:nvPr>
        </p:nvGraphicFramePr>
        <p:xfrm>
          <a:off x="457201" y="1143000"/>
          <a:ext cx="8153401" cy="547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143000"/>
                <a:gridCol w="3200400"/>
                <a:gridCol w="1143001"/>
              </a:tblGrid>
              <a:tr h="5723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Institution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HHS</a:t>
                      </a:r>
                    </a:p>
                    <a:p>
                      <a:r>
                        <a:rPr lang="en-US" sz="1800" dirty="0" smtClean="0"/>
                        <a:t>Students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Institution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MHS</a:t>
                      </a:r>
                    </a:p>
                    <a:p>
                      <a:r>
                        <a:rPr lang="en-US" sz="1800" dirty="0" smtClean="0"/>
                        <a:t>Students</a:t>
                      </a:r>
                      <a:endParaRPr lang="en-US" sz="1800" dirty="0"/>
                    </a:p>
                  </a:txBody>
                  <a:tcPr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 CCD PALO ALTO COLLEGE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 CCD PALO ALTO COLLEGE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 CCD ST. PHILIPS COLLEGE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 CCD SAN ANTONIO COLLEGE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 CCD SAN ANTONIO COLLEGE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 CCD ST. PHILIPS COLLEGE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U. OF TEXAS AT SAN ANTONIO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 A&amp;M UNIVERSITY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 OF THE INCARNATE WORD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U. OF TEXAS AT SAN ANTONIO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 STATE UNIV - SAN MARCOS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ST. MARY'S UNIVERSITY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U. OF TEXAS AT AUSTIN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 OF THE INCARNATE WORD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 CCD NW VISTA COLLEGE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 STATE UNIV - SAN MARCOS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 A&amp;M UNIV-CORPUS CHRISTI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 A&amp;M UNIVERSITY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Pub/Ind 4-yr Inst. (9)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Pub/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4-yr Inst. (9)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Pub/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2-yr Inst. (5)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trackable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trackable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found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found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</a:tr>
              <a:tr h="322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high school graduates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high school graduates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Public Education First Year Grades of High School Graduates</a:t>
            </a:r>
            <a:br>
              <a:rPr lang="en-US" sz="2400" dirty="0" smtClean="0"/>
            </a:br>
            <a:r>
              <a:rPr lang="en-US" sz="2400" dirty="0" err="1" smtClean="0"/>
              <a:t>Harlandale</a:t>
            </a:r>
            <a:r>
              <a:rPr lang="en-US" sz="2400" dirty="0" smtClean="0"/>
              <a:t> HS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0238"/>
              </p:ext>
            </p:extLst>
          </p:nvPr>
        </p:nvGraphicFramePr>
        <p:xfrm>
          <a:off x="381000" y="1600200"/>
          <a:ext cx="80772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  <a:gridCol w="889000"/>
                <a:gridCol w="889000"/>
                <a:gridCol w="889000"/>
                <a:gridCol w="889000"/>
                <a:gridCol w="889000"/>
                <a:gridCol w="889000"/>
              </a:tblGrid>
              <a:tr h="64584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Graduates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2.0-2.49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2.5-2.99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3.0-3.49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Unk</a:t>
                      </a:r>
                      <a:endParaRPr lang="en-US" sz="1400" dirty="0"/>
                    </a:p>
                  </a:txBody>
                  <a:tcPr/>
                </a:tc>
              </a:tr>
              <a:tr h="6458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Four-Year Public</a:t>
                      </a:r>
                      <a:r>
                        <a:rPr lang="en-US" sz="1400" baseline="0" dirty="0" smtClean="0"/>
                        <a:t> University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</a:tr>
              <a:tr h="6458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Two-Year</a:t>
                      </a:r>
                      <a:r>
                        <a:rPr lang="en-US" sz="1400" baseline="0" dirty="0" smtClean="0"/>
                        <a:t> Public Colleges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 anchor="ctr"/>
                </a:tc>
              </a:tr>
              <a:tr h="911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Independent Colleges and Universities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</a:tr>
              <a:tr h="4622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</a:t>
                      </a:r>
                      <a:r>
                        <a:rPr lang="en-US" sz="1400" dirty="0" err="1" smtClean="0"/>
                        <a:t>Trackable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</a:tr>
              <a:tr h="4622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Found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</a:tr>
              <a:tr h="6458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HS</a:t>
                      </a:r>
                      <a:r>
                        <a:rPr lang="en-US" sz="1400" baseline="0" dirty="0" smtClean="0"/>
                        <a:t> Graduates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9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Higher Education Enrollment Data</a:t>
            </a:r>
            <a:br>
              <a:rPr lang="en-US" sz="2400" dirty="0" smtClean="0"/>
            </a:br>
            <a:r>
              <a:rPr lang="en-US" sz="2400" dirty="0" smtClean="0"/>
              <a:t>University of Texas at San Antonio Fall 2011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79337"/>
              </p:ext>
            </p:extLst>
          </p:nvPr>
        </p:nvGraphicFramePr>
        <p:xfrm>
          <a:off x="685800" y="1267078"/>
          <a:ext cx="7848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Race/Ethnicity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9,855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2,677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Multi-Racial </a:t>
                      </a:r>
                      <a:r>
                        <a:rPr lang="en-US" dirty="0" err="1" smtClean="0"/>
                        <a:t>Afr</a:t>
                      </a:r>
                      <a:r>
                        <a:rPr lang="en-US" dirty="0" smtClean="0"/>
                        <a:t>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&amp; Unknown  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30,968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100.0%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320995"/>
              </p:ext>
            </p:extLst>
          </p:nvPr>
        </p:nvGraphicFramePr>
        <p:xfrm>
          <a:off x="685800" y="5071998"/>
          <a:ext cx="7848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1962150"/>
                <a:gridCol w="19621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TX First Time Transfers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UG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Two-Year Institutions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2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Higher Education Enrollment Data</a:t>
            </a:r>
            <a:br>
              <a:rPr lang="en-US" sz="2800" dirty="0" smtClean="0"/>
            </a:br>
            <a:r>
              <a:rPr lang="en-US" sz="2800" dirty="0" smtClean="0"/>
              <a:t>San Antonio College Fall 2011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676441"/>
              </p:ext>
            </p:extLst>
          </p:nvPr>
        </p:nvGraphicFramePr>
        <p:xfrm>
          <a:off x="685800" y="1605280"/>
          <a:ext cx="7848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1308100"/>
                <a:gridCol w="1308100"/>
                <a:gridCol w="1308100"/>
                <a:gridCol w="1308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Peer</a:t>
                      </a:r>
                      <a:r>
                        <a:rPr lang="en-US" baseline="0" smtClean="0"/>
                        <a:t> Group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Race/Ethnicity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8,938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13,472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3,353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Multi-Racial </a:t>
                      </a:r>
                      <a:r>
                        <a:rPr lang="en-US" dirty="0" err="1" smtClean="0"/>
                        <a:t>Afr</a:t>
                      </a:r>
                      <a:r>
                        <a:rPr lang="en-US" dirty="0" smtClean="0"/>
                        <a:t>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Asian/Pacific Isl.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&amp; Unknown  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25,567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100.0%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21,144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100.0%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057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Graduation/Completion Numbers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UTSA Fall</a:t>
            </a:r>
          </a:p>
          <a:p>
            <a:r>
              <a:rPr lang="en-US" dirty="0" smtClean="0"/>
              <a:t>FY 2011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9300070"/>
              </p:ext>
            </p:extLst>
          </p:nvPr>
        </p:nvGraphicFramePr>
        <p:xfrm>
          <a:off x="457200" y="2174875"/>
          <a:ext cx="4040188" cy="265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4"/>
                <a:gridCol w="2020094"/>
              </a:tblGrid>
              <a:tr h="796925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Bachelor’s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4,148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Master’s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Doctoral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5,223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San Antonio College</a:t>
            </a:r>
          </a:p>
          <a:p>
            <a:r>
              <a:rPr lang="en-US" dirty="0" smtClean="0"/>
              <a:t>FY 2011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8540347"/>
              </p:ext>
            </p:extLst>
          </p:nvPr>
        </p:nvGraphicFramePr>
        <p:xfrm>
          <a:off x="4645025" y="2174875"/>
          <a:ext cx="4041775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575"/>
                <a:gridCol w="1181100"/>
                <a:gridCol w="1181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Institution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Peer Group</a:t>
                      </a:r>
                      <a:r>
                        <a:rPr lang="en-US" sz="1600" baseline="0" dirty="0" smtClean="0"/>
                        <a:t> Avg.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Associate’s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1,470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1,347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Certificate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Certificate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Adv. Tech Certificate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ESC Completer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Core Completer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1,054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FOS Completer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828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Dual Credit Enrollment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817459"/>
              </p:ext>
            </p:extLst>
          </p:nvPr>
        </p:nvGraphicFramePr>
        <p:xfrm>
          <a:off x="762000" y="1447800"/>
          <a:ext cx="7619999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5586"/>
                <a:gridCol w="1201471"/>
                <a:gridCol w="1201471"/>
                <a:gridCol w="1201471"/>
              </a:tblGrid>
              <a:tr h="51435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dual credit students and semester credit hours (SCH)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35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Public institutions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35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Fall 2011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35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Institution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Dual Credit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Dual SCH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4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Dual Credit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SCH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 Dual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4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Students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Student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ACCD San Antonio College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4.26</a:t>
                      </a:r>
                    </a:p>
                  </a:txBody>
                  <a:tcPr marL="0" marR="0" marT="0" marB="0"/>
                </a:tc>
              </a:tr>
              <a:tr h="51435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University of Texas at San Antonio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205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 smtClean="0"/>
              <a:t>Participation </a:t>
            </a:r>
            <a:r>
              <a:rPr lang="en-US" sz="2400" dirty="0" smtClean="0"/>
              <a:t>Data </a:t>
            </a:r>
            <a:br>
              <a:rPr lang="en-US" sz="2400" dirty="0" smtClean="0"/>
            </a:br>
            <a:r>
              <a:rPr lang="en-US" sz="2400" dirty="0" smtClean="0"/>
              <a:t>in Developmental Education</a:t>
            </a:r>
            <a:br>
              <a:rPr lang="en-US" sz="2400" dirty="0" smtClean="0"/>
            </a:br>
            <a:r>
              <a:rPr lang="en-US" sz="2400" dirty="0" smtClean="0"/>
              <a:t>UTSA and San Antonio College - Cohort 2010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7772400" cy="51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67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Student Migration Data</a:t>
            </a:r>
            <a:br>
              <a:rPr lang="en-US" sz="2400" dirty="0" smtClean="0"/>
            </a:br>
            <a:r>
              <a:rPr lang="en-US" sz="2400" dirty="0" smtClean="0"/>
              <a:t>San Antonio College</a:t>
            </a:r>
            <a:br>
              <a:rPr lang="en-US" sz="2400" dirty="0" smtClean="0"/>
            </a:br>
            <a:r>
              <a:rPr lang="en-US" sz="2400" dirty="0" smtClean="0"/>
              <a:t>Fall 2010-Fall 2011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49179"/>
              </p:ext>
            </p:extLst>
          </p:nvPr>
        </p:nvGraphicFramePr>
        <p:xfrm>
          <a:off x="381000" y="1676400"/>
          <a:ext cx="8458195" cy="457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300"/>
                <a:gridCol w="365173"/>
                <a:gridCol w="1707430"/>
                <a:gridCol w="799433"/>
                <a:gridCol w="404651"/>
                <a:gridCol w="404651"/>
                <a:gridCol w="404651"/>
                <a:gridCol w="404651"/>
                <a:gridCol w="404651"/>
                <a:gridCol w="404651"/>
                <a:gridCol w="404651"/>
                <a:gridCol w="404651"/>
                <a:gridCol w="404651"/>
              </a:tblGrid>
              <a:tr h="299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Fall 2010 to Fall 2011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9954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Found Second Fall at: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9954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FICE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Same Inst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Other 2-Year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Other 4-Year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Not found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581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Institution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Code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Demographic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3886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ALAMO CCD SAN ANTONIO COLLEGE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GRADUATES   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Academic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14.79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44.08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38.03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710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886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GRADUATES   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Technical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69.55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886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ALAMO CCD SAN ANTONIO COLLEGE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GRADUATES   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Tech-Prep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27.94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51.47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886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GRADUATES   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Male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886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GRADUATES   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Female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17.43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53.57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886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GRADUATES   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White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14.59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54.31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886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GRADUATES   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Black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33.33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49.12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46440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GRADUATES   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Multi-racial/Black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33.33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33.33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33.33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886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GRADUATES   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Hispanic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20.42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27.85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48.62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886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GRADUATES   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Asian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11.63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27.91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886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GRADUATES   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Other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20.95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28.57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48.57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8863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GRADUATES   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TOTAL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17.42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28.86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1,355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847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Student Migration Data</a:t>
            </a:r>
            <a:br>
              <a:rPr lang="en-US" sz="2400" dirty="0" smtClean="0"/>
            </a:br>
            <a:r>
              <a:rPr lang="en-US" sz="2400" dirty="0" smtClean="0"/>
              <a:t>San Antonio College</a:t>
            </a:r>
            <a:br>
              <a:rPr lang="en-US" sz="2400" dirty="0" smtClean="0"/>
            </a:br>
            <a:r>
              <a:rPr lang="en-US" sz="2400" dirty="0" smtClean="0"/>
              <a:t>Fall 2010-Fall 2011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64341"/>
              </p:ext>
            </p:extLst>
          </p:nvPr>
        </p:nvGraphicFramePr>
        <p:xfrm>
          <a:off x="381000" y="1676400"/>
          <a:ext cx="8229602" cy="4724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752"/>
                <a:gridCol w="355304"/>
                <a:gridCol w="1661284"/>
                <a:gridCol w="777827"/>
                <a:gridCol w="393715"/>
                <a:gridCol w="393715"/>
                <a:gridCol w="393715"/>
                <a:gridCol w="393715"/>
                <a:gridCol w="393715"/>
                <a:gridCol w="393715"/>
                <a:gridCol w="393715"/>
                <a:gridCol w="393715"/>
                <a:gridCol w="393715"/>
              </a:tblGrid>
              <a:tr h="294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Fall 2010 to Fall 2011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941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Found Second Fall at: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941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FICE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Same Inst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Other 2-Year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Other 4-Year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Not found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571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Institution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Code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Demographic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3457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ALAMO CCD SAN ANTONIO COLLEGE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NON-GRADUATES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Academic    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6,988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42.69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1,992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12.17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6,490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16,369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457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NON-GRADUATES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Technical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48.48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42.07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6,035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457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NON-GRADUATES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Tech-Prep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1,365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457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NON-GRADUATES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Male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4,308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43.08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4,172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41.72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9,999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457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NON-GRADUATES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Female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6,221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1,333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5,475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13,770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457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NON-GRADUATES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White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3,717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41.97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1,173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3,476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8,856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457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NON-GRADUATES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Black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41.57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1,359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45605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NON-GRADUATES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Multi-racial/Black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49.67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457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NON-GRADUATES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Hispanic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5,360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45.84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4,879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41.72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11,694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457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NON-GRADUATES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Asian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49.16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32.16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457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NON-GRADUATES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International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43.75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457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NON-GRADUATES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Other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3457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NON-GRADUATES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TOTAL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10,529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1,260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2,333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9,647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40.59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23,769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07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School </a:t>
            </a:r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err="1" smtClean="0"/>
              <a:t>Harlandale</a:t>
            </a:r>
            <a:r>
              <a:rPr lang="en-US" sz="2400" dirty="0" smtClean="0"/>
              <a:t> H.S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595054"/>
              </p:ext>
            </p:extLst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Students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</a:p>
                    <a:p>
                      <a:r>
                        <a:rPr lang="en-US" sz="1600" dirty="0" smtClean="0"/>
                        <a:t>Campus Count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Campus 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Campus Group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District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6400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1,920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61,244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14, 846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4,912,385</a:t>
                      </a:r>
                    </a:p>
                  </a:txBody>
                  <a:tcPr marL="99555" marR="99555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9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574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29.9%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29.7%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7.6%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7.9%</a:t>
                      </a:r>
                    </a:p>
                  </a:txBody>
                  <a:tcPr marL="99555" marR="99555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10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505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26.3%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24.6%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6.7%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7.0%</a:t>
                      </a:r>
                    </a:p>
                  </a:txBody>
                  <a:tcPr marL="99555" marR="99555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11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454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23.6%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23.7%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6.2%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6.4%</a:t>
                      </a:r>
                    </a:p>
                  </a:txBody>
                  <a:tcPr marL="99555" marR="99555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12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387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20.2%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21.9%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5.4%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5.9%</a:t>
                      </a:r>
                    </a:p>
                  </a:txBody>
                  <a:tcPr marL="99555" marR="995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03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Student Migration Data</a:t>
            </a:r>
            <a:br>
              <a:rPr lang="en-US" sz="2400" dirty="0" smtClean="0"/>
            </a:br>
            <a:r>
              <a:rPr lang="en-US" sz="2400" dirty="0" smtClean="0"/>
              <a:t>San Antonio College</a:t>
            </a:r>
            <a:br>
              <a:rPr lang="en-US" sz="2400" dirty="0" smtClean="0"/>
            </a:br>
            <a:r>
              <a:rPr lang="en-US" sz="2400" dirty="0" smtClean="0"/>
              <a:t>Fall 2010-Fall 2011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27525"/>
              </p:ext>
            </p:extLst>
          </p:nvPr>
        </p:nvGraphicFramePr>
        <p:xfrm>
          <a:off x="381000" y="1676400"/>
          <a:ext cx="8229602" cy="4572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752"/>
                <a:gridCol w="355304"/>
                <a:gridCol w="1661284"/>
                <a:gridCol w="777827"/>
                <a:gridCol w="393715"/>
                <a:gridCol w="393715"/>
                <a:gridCol w="393715"/>
                <a:gridCol w="393715"/>
                <a:gridCol w="393715"/>
                <a:gridCol w="393715"/>
                <a:gridCol w="393715"/>
                <a:gridCol w="393715"/>
                <a:gridCol w="393715"/>
              </a:tblGrid>
              <a:tr h="333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Fall 2010 to Fall 2011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3341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Found Second Fall at: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3341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FICE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Same Inst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Other 2-Year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Other 4-Year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Not found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647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Institution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Code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Demographic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ALAMO CCD SAN ANTONIO COLLEGE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CORE CURRICULUM COMPLETERS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Academic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CORE CURRICULUM COMPLETERS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Technical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43.48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26.09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26.09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CORE CURRICULUM COMPLETERS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Tech-Prep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CORE CURRICULUM COMPLETERS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Male 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36.96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36.96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21.74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CORE CURRICULUM COMPLETERS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Female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44.44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23.23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CORE CURRICULUM COMPLETERS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White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29.41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29.41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CORE CURRICULUM COMPLETERS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Black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16.67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66.67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16.67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CORE CURRICULUM COMPLETERS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Hispanic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43.33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CORE CURRICULUM COMPLETERS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Asian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42.86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57.14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CORE CURRICULUM COMPLETERS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Other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ALAMO CCD SAN ANTONIO COLLEGE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009163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CORE CURRICULUM COMPLETERS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TOTAL          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32.41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42.07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2" marR="7202" marT="720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995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Academic </a:t>
            </a:r>
            <a:r>
              <a:rPr lang="en-US" sz="2400" dirty="0" smtClean="0"/>
              <a:t>Performance of Transfer Students, Developmental Education vs. No Developmental </a:t>
            </a:r>
            <a:r>
              <a:rPr lang="en-US" sz="2400" dirty="0" smtClean="0"/>
              <a:t>Education</a:t>
            </a:r>
            <a:br>
              <a:rPr lang="en-US" sz="2400" dirty="0" smtClean="0"/>
            </a:br>
            <a:r>
              <a:rPr lang="en-US" sz="2400" dirty="0" smtClean="0"/>
              <a:t>San Antonio College Fall 2011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62018"/>
              </p:ext>
            </p:extLst>
          </p:nvPr>
        </p:nvGraphicFramePr>
        <p:xfrm>
          <a:off x="381000" y="2001520"/>
          <a:ext cx="83058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90600"/>
                <a:gridCol w="58674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Institution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 transfers Fall 2010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2.0-2.49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2.5-2.99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3.0-3.49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Enroll Fall 2011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70764"/>
              </p:ext>
            </p:extLst>
          </p:nvPr>
        </p:nvGraphicFramePr>
        <p:xfrm>
          <a:off x="381000" y="3733800"/>
          <a:ext cx="8305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90600"/>
                <a:gridCol w="609600"/>
                <a:gridCol w="838200"/>
                <a:gridCol w="838200"/>
                <a:gridCol w="838200"/>
                <a:gridCol w="838200"/>
                <a:gridCol w="838200"/>
                <a:gridCol w="838200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</a:rPr>
                        <a:t>Institution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Tot transfers Fall 2010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No DE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&lt;2.0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2.0-2.49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2.5-2.99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3.0-3.49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&gt;3.5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UNK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Enroll Fall 2011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843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Academic </a:t>
            </a:r>
            <a:r>
              <a:rPr lang="en-US" sz="2400" dirty="0" smtClean="0"/>
              <a:t>Performance of Transfer Students, Academic or Technical Associate </a:t>
            </a:r>
            <a:r>
              <a:rPr lang="en-US" sz="2400" dirty="0" smtClean="0"/>
              <a:t>Degrees</a:t>
            </a:r>
            <a:br>
              <a:rPr lang="en-US" sz="2400" dirty="0" smtClean="0"/>
            </a:br>
            <a:r>
              <a:rPr lang="en-US" sz="2400" dirty="0" smtClean="0"/>
              <a:t>San Antonio College Fall 2010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033150"/>
              </p:ext>
            </p:extLst>
          </p:nvPr>
        </p:nvGraphicFramePr>
        <p:xfrm>
          <a:off x="381000" y="1981200"/>
          <a:ext cx="8305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90600"/>
                <a:gridCol w="58674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Institution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 transfers Fall 2010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Acad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2.0-2.49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2.5-2.99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3.0-3.49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Enroll Fall 2011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619231"/>
              </p:ext>
            </p:extLst>
          </p:nvPr>
        </p:nvGraphicFramePr>
        <p:xfrm>
          <a:off x="381000" y="3713480"/>
          <a:ext cx="76962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90600"/>
                <a:gridCol w="838200"/>
                <a:gridCol w="838200"/>
                <a:gridCol w="838200"/>
                <a:gridCol w="838200"/>
                <a:gridCol w="838200"/>
                <a:gridCol w="8382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Institution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Tech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&lt;2.0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2.0-2.49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2.5-2.99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3.0-3.49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&gt;3.5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UNK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Enroll Fall 2011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Academic Performance of Transfer Students, Developmental vs. No Developmental Education (1 of 2)</a:t>
            </a:r>
            <a:endParaRPr lang="en-US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676400"/>
            <a:ext cx="787746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Academic Performance of Transfer Students, Developmental vs. No Developmental Education (2 of 2)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33399" y="1676400"/>
            <a:ext cx="7877469" cy="3962400"/>
            <a:chOff x="533399" y="1676400"/>
            <a:chExt cx="7877469" cy="304800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99" y="1676400"/>
              <a:ext cx="7877469" cy="3048000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99" y="2362200"/>
              <a:ext cx="7877469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4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Academic Performances of Transfer Students, Earned Core Curriculum Completed Prior to Transfer</a:t>
            </a:r>
            <a:endParaRPr lang="en-US" sz="24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460442" cy="3352800"/>
          </a:xfrm>
        </p:spPr>
      </p:pic>
    </p:spTree>
    <p:extLst>
      <p:ext uri="{BB962C8B-B14F-4D97-AF65-F5344CB8AC3E}">
        <p14:creationId xmlns:p14="http://schemas.microsoft.com/office/powerpoint/2010/main" val="41356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Academic Performance of Transfer Students, Academic or Technical Associate </a:t>
            </a:r>
            <a:r>
              <a:rPr lang="en-US" sz="2400" dirty="0" smtClean="0"/>
              <a:t>Degrees</a:t>
            </a:r>
            <a:br>
              <a:rPr lang="en-US" sz="2400" dirty="0" smtClean="0"/>
            </a:br>
            <a:r>
              <a:rPr lang="en-US" sz="2400" dirty="0" err="1" smtClean="0"/>
              <a:t>utsa</a:t>
            </a:r>
            <a:r>
              <a:rPr lang="en-US" sz="2400" dirty="0" smtClean="0"/>
              <a:t> Fall 2010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43113"/>
              </p:ext>
            </p:extLst>
          </p:nvPr>
        </p:nvGraphicFramePr>
        <p:xfrm>
          <a:off x="381000" y="2001520"/>
          <a:ext cx="8305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90600"/>
                <a:gridCol w="58674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Institution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 transfers Fall 2010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CCC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2.0-2.49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2.5-2.99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3.0-3.49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Enroll Fall 2011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61216"/>
              </p:ext>
            </p:extLst>
          </p:nvPr>
        </p:nvGraphicFramePr>
        <p:xfrm>
          <a:off x="381000" y="3733800"/>
          <a:ext cx="76962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90600"/>
                <a:gridCol w="838200"/>
                <a:gridCol w="838200"/>
                <a:gridCol w="838200"/>
                <a:gridCol w="838200"/>
                <a:gridCol w="838200"/>
                <a:gridCol w="8382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Institution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FOS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&lt;2.0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2.0-2.49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2.5-2.99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3.0-3.49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&gt;3.5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UNK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Enroll Fall 2011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8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Participation Data in Developmental Education</a:t>
            </a:r>
            <a:endParaRPr lang="en-US" sz="24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219200"/>
            <a:ext cx="8046720" cy="5305666"/>
          </a:xfrm>
        </p:spPr>
      </p:pic>
    </p:spTree>
    <p:extLst>
      <p:ext uri="{BB962C8B-B14F-4D97-AF65-F5344CB8AC3E}">
        <p14:creationId xmlns:p14="http://schemas.microsoft.com/office/powerpoint/2010/main" val="30947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Percent of Students Who Transferred to a </a:t>
            </a:r>
            <a:r>
              <a:rPr lang="en-US" sz="2400" dirty="0" smtClean="0"/>
              <a:t> 4-year </a:t>
            </a:r>
            <a:r>
              <a:rPr lang="en-US" sz="2400" dirty="0" smtClean="0"/>
              <a:t>Institution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</a:t>
            </a:r>
            <a:r>
              <a:rPr lang="en-US" sz="2400" dirty="0" smtClean="0"/>
              <a:t>Less and 30 </a:t>
            </a:r>
            <a:r>
              <a:rPr lang="en-US" sz="2400" dirty="0" smtClean="0"/>
              <a:t>SCH or more</a:t>
            </a:r>
            <a:endParaRPr lang="en-US" sz="24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492240" cy="2047419"/>
          </a:xfrm>
        </p:spPr>
      </p:pic>
    </p:spTree>
    <p:extLst>
      <p:ext uri="{BB962C8B-B14F-4D97-AF65-F5344CB8AC3E}">
        <p14:creationId xmlns:p14="http://schemas.microsoft.com/office/powerpoint/2010/main" val="1193386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Graduation Rate of First-time, Full-time Degree-Seeking Students</a:t>
            </a:r>
            <a:endParaRPr lang="en-US" sz="24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24" y="1920240"/>
            <a:ext cx="4248352" cy="3017520"/>
          </a:xfrm>
        </p:spPr>
      </p:pic>
    </p:spTree>
    <p:extLst>
      <p:ext uri="{BB962C8B-B14F-4D97-AF65-F5344CB8AC3E}">
        <p14:creationId xmlns:p14="http://schemas.microsoft.com/office/powerpoint/2010/main" val="182379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School </a:t>
            </a:r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smtClean="0"/>
              <a:t>McCollum </a:t>
            </a:r>
            <a:r>
              <a:rPr lang="en-US" sz="2400" dirty="0" smtClean="0"/>
              <a:t>H.S.</a:t>
            </a:r>
            <a:endParaRPr lang="en-US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40854"/>
              </p:ext>
            </p:extLst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Students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</a:p>
                    <a:p>
                      <a:r>
                        <a:rPr lang="en-US" sz="1600" dirty="0" smtClean="0"/>
                        <a:t>Campus Count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Campus 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Campus Group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District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6400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1,690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49,732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14, 846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4,912,385</a:t>
                      </a:r>
                    </a:p>
                  </a:txBody>
                  <a:tcPr marL="99555" marR="99555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9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512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30.3%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31.0%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7.6%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7.9%</a:t>
                      </a:r>
                    </a:p>
                  </a:txBody>
                  <a:tcPr marL="99555" marR="99555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10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439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26.0%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25.1%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6.7%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7.0%</a:t>
                      </a:r>
                    </a:p>
                  </a:txBody>
                  <a:tcPr marL="99555" marR="99555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11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396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23.4%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23.1%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6.2%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6.4%</a:t>
                      </a:r>
                    </a:p>
                  </a:txBody>
                  <a:tcPr marL="99555" marR="99555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12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343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20.3%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20.5%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5.4%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5.9%</a:t>
                      </a:r>
                    </a:p>
                  </a:txBody>
                  <a:tcPr marL="99555" marR="995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719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School Data - McCollum H.S.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630496"/>
              </p:ext>
            </p:extLst>
          </p:nvPr>
        </p:nvGraphicFramePr>
        <p:xfrm>
          <a:off x="1143000" y="1600200"/>
          <a:ext cx="7132319" cy="3712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449"/>
                <a:gridCol w="1150374"/>
                <a:gridCol w="1150374"/>
                <a:gridCol w="1150374"/>
                <a:gridCol w="1150374"/>
                <a:gridCol w="1150374"/>
              </a:tblGrid>
              <a:tr h="1024125">
                <a:tc>
                  <a:txBody>
                    <a:bodyPr/>
                    <a:lstStyle/>
                    <a:p>
                      <a:r>
                        <a:rPr lang="en-US" dirty="0" smtClean="0"/>
                        <a:t>Graduates</a:t>
                      </a:r>
                      <a:r>
                        <a:rPr lang="en-US" baseline="0" dirty="0" smtClean="0"/>
                        <a:t> (Class of 2010)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</a:p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r>
                        <a:rPr lang="en-US" baseline="0" dirty="0" smtClean="0"/>
                        <a:t> %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585224">
                <a:tc>
                  <a:txBody>
                    <a:bodyPr/>
                    <a:lstStyle/>
                    <a:p>
                      <a:r>
                        <a:rPr lang="en-US" dirty="0" smtClean="0"/>
                        <a:t>Total Graduates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10,205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280,520</a:t>
                      </a:r>
                    </a:p>
                  </a:txBody>
                  <a:tcPr/>
                </a:tc>
              </a:tr>
              <a:tr h="1024125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H.S.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48,391</a:t>
                      </a:r>
                    </a:p>
                  </a:txBody>
                  <a:tcPr/>
                </a:tc>
              </a:tr>
              <a:tr h="1024125"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Recommended</a:t>
                      </a:r>
                      <a:r>
                        <a:rPr lang="en-US" baseline="0" dirty="0" smtClean="0"/>
                        <a:t> H.S. </a:t>
                      </a:r>
                      <a:r>
                        <a:rPr lang="en-US" baseline="0" dirty="0" err="1" smtClean="0"/>
                        <a:t>Pgm</a:t>
                      </a:r>
                      <a:r>
                        <a:rPr lang="en-US" baseline="0" dirty="0" smtClean="0"/>
                        <a:t>./DAP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9,336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232,129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0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School </a:t>
            </a:r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err="1" smtClean="0"/>
              <a:t>Harlandale</a:t>
            </a:r>
            <a:r>
              <a:rPr lang="en-US" sz="2400" dirty="0" smtClean="0"/>
              <a:t> </a:t>
            </a:r>
            <a:r>
              <a:rPr lang="en-US" sz="2400" dirty="0" smtClean="0"/>
              <a:t>H.S.</a:t>
            </a:r>
            <a:endParaRPr lang="en-US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198592"/>
              </p:ext>
            </p:extLst>
          </p:nvPr>
        </p:nvGraphicFramePr>
        <p:xfrm>
          <a:off x="457200" y="160020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Graduates</a:t>
                      </a:r>
                      <a:r>
                        <a:rPr lang="en-US" sz="1600" baseline="0" dirty="0" smtClean="0"/>
                        <a:t> (Class of 2010)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Campus</a:t>
                      </a:r>
                    </a:p>
                    <a:p>
                      <a:r>
                        <a:rPr lang="en-US" sz="1600" dirty="0" smtClean="0"/>
                        <a:t>Count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Campus</a:t>
                      </a:r>
                    </a:p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Campus Group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District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</a:t>
                      </a:r>
                      <a:endParaRPr lang="en-US" sz="1600" dirty="0"/>
                    </a:p>
                  </a:txBody>
                  <a:tcPr marL="99555" marR="99555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Graduates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380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12, 501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820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280,520</a:t>
                      </a:r>
                    </a:p>
                  </a:txBody>
                  <a:tcPr marL="99555" marR="99555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Minimum H.S. Program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13.7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1,122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128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48,391</a:t>
                      </a:r>
                    </a:p>
                  </a:txBody>
                  <a:tcPr marL="99555" marR="99555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Recommended</a:t>
                      </a:r>
                      <a:r>
                        <a:rPr lang="en-US" sz="1600" baseline="0" dirty="0" smtClean="0"/>
                        <a:t> H.S. </a:t>
                      </a:r>
                      <a:r>
                        <a:rPr lang="en-US" sz="1600" baseline="0" dirty="0" err="1" smtClean="0"/>
                        <a:t>Pgm</a:t>
                      </a:r>
                      <a:r>
                        <a:rPr lang="en-US" sz="1600" baseline="0" dirty="0" smtClean="0"/>
                        <a:t>./DAP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328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86.3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11,379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692</a:t>
                      </a:r>
                      <a:endParaRPr lang="en-US" sz="1600" dirty="0"/>
                    </a:p>
                  </a:txBody>
                  <a:tcPr marL="99555" marR="9955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232,129</a:t>
                      </a:r>
                    </a:p>
                  </a:txBody>
                  <a:tcPr marL="99555" marR="995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657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School </a:t>
            </a:r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smtClean="0"/>
              <a:t> McCollum </a:t>
            </a:r>
            <a:r>
              <a:rPr lang="en-US" sz="2400" dirty="0" smtClean="0"/>
              <a:t>H.S.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83233"/>
              </p:ext>
            </p:extLst>
          </p:nvPr>
        </p:nvGraphicFramePr>
        <p:xfrm>
          <a:off x="1143000" y="1600200"/>
          <a:ext cx="7132319" cy="3712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449"/>
                <a:gridCol w="1150374"/>
                <a:gridCol w="1150374"/>
                <a:gridCol w="1150374"/>
                <a:gridCol w="1150374"/>
                <a:gridCol w="1150374"/>
              </a:tblGrid>
              <a:tr h="1024125">
                <a:tc>
                  <a:txBody>
                    <a:bodyPr/>
                    <a:lstStyle/>
                    <a:p>
                      <a:r>
                        <a:rPr lang="en-US" dirty="0" smtClean="0"/>
                        <a:t>Graduates</a:t>
                      </a:r>
                      <a:r>
                        <a:rPr lang="en-US" baseline="0" dirty="0" smtClean="0"/>
                        <a:t> (Class of 2010)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</a:p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r>
                        <a:rPr lang="en-US" baseline="0" dirty="0" smtClean="0"/>
                        <a:t> %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585224">
                <a:tc>
                  <a:txBody>
                    <a:bodyPr/>
                    <a:lstStyle/>
                    <a:p>
                      <a:r>
                        <a:rPr lang="en-US" dirty="0" smtClean="0"/>
                        <a:t>Total Graduates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10,205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280,520</a:t>
                      </a:r>
                    </a:p>
                  </a:txBody>
                  <a:tcPr/>
                </a:tc>
              </a:tr>
              <a:tr h="1024125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H.S.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48,391</a:t>
                      </a:r>
                    </a:p>
                  </a:txBody>
                  <a:tcPr/>
                </a:tc>
              </a:tr>
              <a:tr h="1024125"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Recommended</a:t>
                      </a:r>
                      <a:r>
                        <a:rPr lang="en-US" baseline="0" dirty="0" smtClean="0"/>
                        <a:t> H.S. </a:t>
                      </a:r>
                      <a:r>
                        <a:rPr lang="en-US" baseline="0" dirty="0" err="1" smtClean="0"/>
                        <a:t>Pgm</a:t>
                      </a:r>
                      <a:r>
                        <a:rPr lang="en-US" baseline="0" dirty="0" smtClean="0"/>
                        <a:t>./DAP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9,336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232,129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58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Student Information</a:t>
            </a:r>
            <a:br>
              <a:rPr lang="en-US" sz="2400" dirty="0" smtClean="0"/>
            </a:br>
            <a:r>
              <a:rPr lang="en-US" sz="2400" dirty="0" err="1" smtClean="0"/>
              <a:t>Harlandale</a:t>
            </a:r>
            <a:r>
              <a:rPr lang="en-US" sz="2400" dirty="0" smtClean="0"/>
              <a:t> H.S.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833765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56360"/>
                <a:gridCol w="1356360"/>
                <a:gridCol w="1356360"/>
                <a:gridCol w="1356360"/>
                <a:gridCol w="13563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Ethnic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Islander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 or More Races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77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Student Information</a:t>
            </a:r>
            <a:br>
              <a:rPr lang="en-US" sz="2400" dirty="0" smtClean="0"/>
            </a:br>
            <a:r>
              <a:rPr lang="en-US" sz="2400" dirty="0" err="1" smtClean="0"/>
              <a:t>Harlandale</a:t>
            </a:r>
            <a:r>
              <a:rPr lang="en-US" sz="2400" dirty="0" smtClean="0"/>
              <a:t> HS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440481"/>
              </p:ext>
            </p:extLst>
          </p:nvPr>
        </p:nvGraphicFramePr>
        <p:xfrm>
          <a:off x="457200" y="1600200"/>
          <a:ext cx="82296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264920"/>
                <a:gridCol w="1264920"/>
                <a:gridCol w="1264920"/>
                <a:gridCol w="1264920"/>
                <a:gridCol w="1264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 Information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Campus Count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Campus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Campus Group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District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Economically Disadvantaged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1,606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83.6%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87.6%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88.7%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59.2%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Limited English Proficient (LEP)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102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5.3%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13.1%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15.4%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16.9%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Students w/Disciplinary Placements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(2009-10)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2.3%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4.3%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3.0%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1.9%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At-Risk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1,217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63.4%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61.4%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57.9%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46.3%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Mobility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(2009-10)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16.1%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18.0%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23.5%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18.2%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Number of Students per Teacher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14.3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14.3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14.7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44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Student Information</a:t>
            </a:r>
            <a:br>
              <a:rPr lang="en-US" sz="2400" dirty="0" smtClean="0"/>
            </a:br>
            <a:r>
              <a:rPr lang="en-US" sz="2400" dirty="0" smtClean="0"/>
              <a:t>McCollum </a:t>
            </a:r>
            <a:r>
              <a:rPr lang="en-US" sz="2400" dirty="0" smtClean="0"/>
              <a:t>H.S.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839991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56360"/>
                <a:gridCol w="1356360"/>
                <a:gridCol w="1356360"/>
                <a:gridCol w="1356360"/>
                <a:gridCol w="13563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Ethnic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.5%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94.9%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Islander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 or More Races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10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2988</Words>
  <Application>Microsoft Office PowerPoint</Application>
  <PresentationFormat>On-screen Show (4:3)</PresentationFormat>
  <Paragraphs>1766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Region 20 AVATAR Regional Local Data</vt:lpstr>
      <vt:lpstr>School Data Harlandale H.S.</vt:lpstr>
      <vt:lpstr>School Data McCollum H.S.</vt:lpstr>
      <vt:lpstr>School Data Harlandale H.S.</vt:lpstr>
      <vt:lpstr>School Data  McCollum H.S.</vt:lpstr>
      <vt:lpstr>Student Information Harlandale H.S.</vt:lpstr>
      <vt:lpstr>Student Information Harlandale HS</vt:lpstr>
      <vt:lpstr>Student Information McCollum H.S.</vt:lpstr>
      <vt:lpstr>Student Information McCollum HS</vt:lpstr>
      <vt:lpstr>Advanced Placement Dual Enrollment Completion 2009-2010 Harlandale HS</vt:lpstr>
      <vt:lpstr>Advanced Placement Dual Enrollment Completion 2009-2010 McCollum HS</vt:lpstr>
      <vt:lpstr>AP/IB Percentages Tests and Examinees who Met Criteria  2010 Harlandale HS</vt:lpstr>
      <vt:lpstr>AP/IB Percentages Tests and Examinees who Met Criteria  2010 McCollum HS</vt:lpstr>
      <vt:lpstr>Texas Success Initiative Harlandale HS</vt:lpstr>
      <vt:lpstr>Texas Success Initiative McCollum HS</vt:lpstr>
      <vt:lpstr>College Ready Graduates Harlandale HS</vt:lpstr>
      <vt:lpstr>College Ready Graduates McCollum HS</vt:lpstr>
      <vt:lpstr>College Ready Graduates Harlandale HS</vt:lpstr>
      <vt:lpstr>College Ready Graduates McCollum</vt:lpstr>
      <vt:lpstr>Where Graduates Attend College</vt:lpstr>
      <vt:lpstr>Public Education First Year Grades of High School Graduates Harlandale HS</vt:lpstr>
      <vt:lpstr>Higher Education Enrollment Data University of Texas at San Antonio Fall 2011</vt:lpstr>
      <vt:lpstr>Higher Education Enrollment Data San Antonio College Fall 2011</vt:lpstr>
      <vt:lpstr>Graduation/Completion Numbers</vt:lpstr>
      <vt:lpstr>Dual Credit Enrollment</vt:lpstr>
      <vt:lpstr>  Participation Data  in Developmental Education UTSA and San Antonio College - Cohort 2010 </vt:lpstr>
      <vt:lpstr>Student Migration Data San Antonio College Fall 2010-Fall 2011</vt:lpstr>
      <vt:lpstr>Student Migration Data San Antonio College Fall 2010-Fall 2011</vt:lpstr>
      <vt:lpstr>Student Migration Data San Antonio College Fall 2010-Fall 2011</vt:lpstr>
      <vt:lpstr> Academic Performance of Transfer Students, Developmental Education vs. No Developmental Education San Antonio College Fall 2011</vt:lpstr>
      <vt:lpstr> Academic Performance of Transfer Students, Academic or Technical Associate Degrees San Antonio College Fall 2010 </vt:lpstr>
      <vt:lpstr>Academic Performance of Transfer Students, Developmental vs. No Developmental Education (1 of 2)</vt:lpstr>
      <vt:lpstr>Academic Performance of Transfer Students, Developmental vs. No Developmental Education (2 of 2)</vt:lpstr>
      <vt:lpstr>Academic Performances of Transfer Students, Earned Core Curriculum Completed Prior to Transfer</vt:lpstr>
      <vt:lpstr>Academic Performance of Transfer Students, Academic or Technical Associate Degrees utsa Fall 2010</vt:lpstr>
      <vt:lpstr>Participation Data in Developmental Education</vt:lpstr>
      <vt:lpstr>Percent of Students Who Transferred to a  4-year Institution  with Less and 30 SCH or more</vt:lpstr>
      <vt:lpstr>Graduation Rate of First-time, Full-time Degree-Seeking Students</vt:lpstr>
      <vt:lpstr>School Data - McCollum H.S.</vt:lpstr>
    </vt:vector>
  </TitlesOfParts>
  <Company>Region20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Krebs</dc:creator>
  <cp:lastModifiedBy>Administrator</cp:lastModifiedBy>
  <cp:revision>3</cp:revision>
  <dcterms:created xsi:type="dcterms:W3CDTF">2012-09-13T19:30:22Z</dcterms:created>
  <dcterms:modified xsi:type="dcterms:W3CDTF">2012-09-24T21:45:55Z</dcterms:modified>
</cp:coreProperties>
</file>