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7" r:id="rId2"/>
    <p:sldId id="258" r:id="rId3"/>
    <p:sldId id="285" r:id="rId4"/>
    <p:sldId id="286" r:id="rId5"/>
    <p:sldId id="271" r:id="rId6"/>
    <p:sldId id="323" r:id="rId7"/>
    <p:sldId id="287" r:id="rId8"/>
    <p:sldId id="288" r:id="rId9"/>
    <p:sldId id="289" r:id="rId10"/>
    <p:sldId id="290" r:id="rId11"/>
    <p:sldId id="291" r:id="rId12"/>
    <p:sldId id="292" r:id="rId13"/>
    <p:sldId id="262" r:id="rId14"/>
    <p:sldId id="293" r:id="rId15"/>
    <p:sldId id="322" r:id="rId16"/>
    <p:sldId id="294" r:id="rId17"/>
    <p:sldId id="275" r:id="rId18"/>
    <p:sldId id="325" r:id="rId19"/>
    <p:sldId id="326" r:id="rId20"/>
    <p:sldId id="327" r:id="rId21"/>
    <p:sldId id="328" r:id="rId22"/>
    <p:sldId id="329" r:id="rId23"/>
    <p:sldId id="330" r:id="rId24"/>
    <p:sldId id="332" r:id="rId25"/>
    <p:sldId id="333" r:id="rId26"/>
    <p:sldId id="334" r:id="rId27"/>
    <p:sldId id="335" r:id="rId28"/>
    <p:sldId id="337" r:id="rId29"/>
    <p:sldId id="338" r:id="rId30"/>
    <p:sldId id="339" r:id="rId31"/>
    <p:sldId id="340" r:id="rId32"/>
    <p:sldId id="341" r:id="rId33"/>
    <p:sldId id="349" r:id="rId34"/>
    <p:sldId id="350" r:id="rId35"/>
    <p:sldId id="342" r:id="rId36"/>
    <p:sldId id="343" r:id="rId37"/>
    <p:sldId id="344" r:id="rId38"/>
    <p:sldId id="345" r:id="rId39"/>
    <p:sldId id="346" r:id="rId40"/>
    <p:sldId id="347" r:id="rId41"/>
    <p:sldId id="348" r:id="rId42"/>
    <p:sldId id="352" r:id="rId43"/>
    <p:sldId id="35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23A"/>
    <a:srgbClr val="646D31"/>
    <a:srgbClr val="0A0A0A"/>
    <a:srgbClr val="F8F8F8"/>
    <a:srgbClr val="A6B3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62" autoAdjust="0"/>
    <p:restoredTop sz="99286" autoAdjust="0"/>
  </p:normalViewPr>
  <p:slideViewPr>
    <p:cSldViewPr>
      <p:cViewPr>
        <p:scale>
          <a:sx n="116" d="100"/>
          <a:sy n="116" d="100"/>
        </p:scale>
        <p:origin x="-570" y="216"/>
      </p:cViewPr>
      <p:guideLst>
        <p:guide orient="horz" pos="2160"/>
        <p:guide pos="2880"/>
      </p:guideLst>
    </p:cSldViewPr>
  </p:slideViewPr>
  <p:notesTextViewPr>
    <p:cViewPr>
      <p:scale>
        <a:sx n="1" d="1"/>
        <a:sy n="1" d="1"/>
      </p:scale>
      <p:origin x="0" y="0"/>
    </p:cViewPr>
  </p:notesTextViewPr>
  <p:sorterViewPr>
    <p:cViewPr>
      <p:scale>
        <a:sx n="84" d="100"/>
        <a:sy n="84" d="100"/>
      </p:scale>
      <p:origin x="0" y="7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6F34A-3115-483B-8B25-4526CF31B08E}" type="doc">
      <dgm:prSet loTypeId="urn:microsoft.com/office/officeart/2005/8/layout/hierarchy3" loCatId="hierarchy" qsTypeId="urn:microsoft.com/office/officeart/2005/8/quickstyle/simple4" qsCatId="simple" csTypeId="urn:microsoft.com/office/officeart/2005/8/colors/accent2_1" csCatId="accent2" phldr="1"/>
      <dgm:spPr/>
      <dgm:t>
        <a:bodyPr/>
        <a:lstStyle/>
        <a:p>
          <a:endParaRPr lang="en-US"/>
        </a:p>
      </dgm:t>
    </dgm:pt>
    <dgm:pt modelId="{1A73716C-7CF1-413F-99CF-8320E4C265C9}">
      <dgm:prSet phldrT="[Text]"/>
      <dgm:spPr>
        <a:solidFill>
          <a:schemeClr val="tx1">
            <a:lumMod val="85000"/>
            <a:lumOff val="15000"/>
          </a:schemeClr>
        </a:solidFill>
        <a:ln>
          <a:solidFill>
            <a:schemeClr val="tx1">
              <a:lumMod val="85000"/>
              <a:lumOff val="15000"/>
            </a:schemeClr>
          </a:solidFill>
        </a:ln>
        <a:effectLst/>
      </dgm:spPr>
      <dgm:t>
        <a:bodyPr/>
        <a:lstStyle/>
        <a:p>
          <a:r>
            <a:rPr lang="en-US" b="1" dirty="0" smtClean="0">
              <a:solidFill>
                <a:schemeClr val="bg1"/>
              </a:solidFill>
              <a:effectLst/>
              <a:latin typeface="Cambria" pitchFamily="18" charset="0"/>
            </a:rPr>
            <a:t>Texas</a:t>
          </a:r>
          <a:endParaRPr lang="en-US" b="1" dirty="0">
            <a:solidFill>
              <a:schemeClr val="bg1"/>
            </a:solidFill>
            <a:effectLst/>
            <a:latin typeface="Cambria" pitchFamily="18" charset="0"/>
          </a:endParaRPr>
        </a:p>
      </dgm:t>
    </dgm:pt>
    <dgm:pt modelId="{9643492A-3C41-456D-8085-AAB1C988B434}" type="parTrans" cxnId="{DF91EF7F-B0A7-4F8E-8858-08D713C9EE7A}">
      <dgm:prSet/>
      <dgm:spPr/>
      <dgm:t>
        <a:bodyPr/>
        <a:lstStyle/>
        <a:p>
          <a:endParaRPr lang="en-US"/>
        </a:p>
      </dgm:t>
    </dgm:pt>
    <dgm:pt modelId="{955BF05F-A835-483A-AD4C-3EEBA9C180F5}" type="sibTrans" cxnId="{DF91EF7F-B0A7-4F8E-8858-08D713C9EE7A}">
      <dgm:prSet/>
      <dgm:spPr/>
      <dgm:t>
        <a:bodyPr/>
        <a:lstStyle/>
        <a:p>
          <a:endParaRPr lang="en-US"/>
        </a:p>
      </dgm:t>
    </dgm:pt>
    <dgm:pt modelId="{93A3D0B0-1F4E-4521-A133-1D6A4299D669}">
      <dgm:prSet phldrT="[Text]"/>
      <dgm:spPr>
        <a:noFill/>
        <a:ln>
          <a:solidFill>
            <a:srgbClr val="798D37"/>
          </a:solidFill>
        </a:ln>
      </dgm:spPr>
      <dgm:t>
        <a:bodyPr/>
        <a:lstStyle/>
        <a:p>
          <a:r>
            <a:rPr lang="en-US" dirty="0" smtClean="0"/>
            <a:t>22.6%</a:t>
          </a:r>
          <a:endParaRPr lang="en-US" dirty="0"/>
        </a:p>
      </dgm:t>
    </dgm:pt>
    <dgm:pt modelId="{3038CC21-2152-4BBE-94C2-A37B7FE67D86}" type="parTrans" cxnId="{B52940C6-79AF-4ED6-96DA-E4B4A53DF2BD}">
      <dgm:prSet/>
      <dgm:spPr>
        <a:ln>
          <a:solidFill>
            <a:srgbClr val="798D37"/>
          </a:solidFill>
        </a:ln>
      </dgm:spPr>
      <dgm:t>
        <a:bodyPr/>
        <a:lstStyle/>
        <a:p>
          <a:endParaRPr lang="en-US"/>
        </a:p>
      </dgm:t>
    </dgm:pt>
    <dgm:pt modelId="{134BF0D6-0D26-4534-A5A2-E52F3DE712F6}" type="sibTrans" cxnId="{B52940C6-79AF-4ED6-96DA-E4B4A53DF2BD}">
      <dgm:prSet/>
      <dgm:spPr/>
      <dgm:t>
        <a:bodyPr/>
        <a:lstStyle/>
        <a:p>
          <a:endParaRPr lang="en-US"/>
        </a:p>
      </dgm:t>
    </dgm:pt>
    <dgm:pt modelId="{5FFE6630-F9FC-42C8-AAFA-D12659794315}">
      <dgm:prSet phldrT="[Text]"/>
      <dgm:spPr>
        <a:noFill/>
        <a:ln>
          <a:solidFill>
            <a:srgbClr val="798D37"/>
          </a:solidFill>
        </a:ln>
      </dgm:spPr>
      <dgm:t>
        <a:bodyPr/>
        <a:lstStyle/>
        <a:p>
          <a:r>
            <a:rPr lang="en-US" dirty="0" smtClean="0"/>
            <a:t>6.5%</a:t>
          </a:r>
          <a:endParaRPr lang="en-US" dirty="0"/>
        </a:p>
      </dgm:t>
    </dgm:pt>
    <dgm:pt modelId="{09810570-AAE1-4647-BCCB-B4BAA2043AA2}" type="parTrans" cxnId="{C91E0E73-9C8E-4711-88E0-44343A077215}">
      <dgm:prSet/>
      <dgm:spPr>
        <a:ln>
          <a:solidFill>
            <a:srgbClr val="798D37"/>
          </a:solidFill>
        </a:ln>
      </dgm:spPr>
      <dgm:t>
        <a:bodyPr/>
        <a:lstStyle/>
        <a:p>
          <a:endParaRPr lang="en-US"/>
        </a:p>
      </dgm:t>
    </dgm:pt>
    <dgm:pt modelId="{D87208D8-09E3-4A3C-A12B-AF3634A89868}" type="sibTrans" cxnId="{C91E0E73-9C8E-4711-88E0-44343A077215}">
      <dgm:prSet/>
      <dgm:spPr/>
      <dgm:t>
        <a:bodyPr/>
        <a:lstStyle/>
        <a:p>
          <a:endParaRPr lang="en-US"/>
        </a:p>
      </dgm:t>
    </dgm:pt>
    <dgm:pt modelId="{292E8519-E78F-4506-BB9F-899CC959A3FA}">
      <dgm:prSet phldrT="[Text]"/>
      <dgm:spPr>
        <a:solidFill>
          <a:schemeClr val="tx1">
            <a:lumMod val="85000"/>
            <a:lumOff val="15000"/>
          </a:schemeClr>
        </a:solidFill>
        <a:ln>
          <a:solidFill>
            <a:schemeClr val="tx1">
              <a:lumMod val="85000"/>
              <a:lumOff val="15000"/>
            </a:schemeClr>
          </a:solidFill>
        </a:ln>
        <a:effectLst/>
      </dgm:spPr>
      <dgm:t>
        <a:bodyPr/>
        <a:lstStyle/>
        <a:p>
          <a:r>
            <a:rPr lang="en-US" b="1" dirty="0" smtClean="0">
              <a:solidFill>
                <a:schemeClr val="bg1"/>
              </a:solidFill>
              <a:effectLst/>
              <a:latin typeface="Cambria" pitchFamily="18" charset="0"/>
            </a:rPr>
            <a:t>State Ranking</a:t>
          </a:r>
          <a:endParaRPr lang="en-US" b="1" dirty="0">
            <a:solidFill>
              <a:schemeClr val="bg1"/>
            </a:solidFill>
            <a:effectLst/>
            <a:latin typeface="Cambria" pitchFamily="18" charset="0"/>
          </a:endParaRPr>
        </a:p>
      </dgm:t>
    </dgm:pt>
    <dgm:pt modelId="{22CB3E61-DDFF-4DF5-A601-48BD8798231E}" type="parTrans" cxnId="{6762D252-5B64-4DE4-A47B-C32DECD551F8}">
      <dgm:prSet/>
      <dgm:spPr/>
      <dgm:t>
        <a:bodyPr/>
        <a:lstStyle/>
        <a:p>
          <a:endParaRPr lang="en-US"/>
        </a:p>
      </dgm:t>
    </dgm:pt>
    <dgm:pt modelId="{48ECA759-BE1C-44F7-9DFB-E8E69A34BD77}" type="sibTrans" cxnId="{6762D252-5B64-4DE4-A47B-C32DECD551F8}">
      <dgm:prSet/>
      <dgm:spPr/>
      <dgm:t>
        <a:bodyPr/>
        <a:lstStyle/>
        <a:p>
          <a:endParaRPr lang="en-US"/>
        </a:p>
      </dgm:t>
    </dgm:pt>
    <dgm:pt modelId="{E830D04A-7098-4639-9A43-24AA2742B8E2}">
      <dgm:prSet phldrT="[Text]"/>
      <dgm:spPr>
        <a:noFill/>
        <a:ln>
          <a:solidFill>
            <a:srgbClr val="798D37"/>
          </a:solidFill>
        </a:ln>
      </dgm:spPr>
      <dgm:t>
        <a:bodyPr/>
        <a:lstStyle/>
        <a:p>
          <a:r>
            <a:rPr lang="en-US" dirty="0" smtClean="0"/>
            <a:t>21st</a:t>
          </a:r>
          <a:endParaRPr lang="en-US" dirty="0"/>
        </a:p>
      </dgm:t>
    </dgm:pt>
    <dgm:pt modelId="{04AD930D-8BFF-44C5-9800-E6B10B686CC0}" type="parTrans" cxnId="{9E1020A8-D9E5-403F-859C-D4BC36F32FFF}">
      <dgm:prSet/>
      <dgm:spPr>
        <a:ln>
          <a:solidFill>
            <a:srgbClr val="798D37"/>
          </a:solidFill>
        </a:ln>
      </dgm:spPr>
      <dgm:t>
        <a:bodyPr/>
        <a:lstStyle/>
        <a:p>
          <a:endParaRPr lang="en-US"/>
        </a:p>
      </dgm:t>
    </dgm:pt>
    <dgm:pt modelId="{EE9E0DCF-DCEE-4677-93F0-8A8243D24B3E}" type="sibTrans" cxnId="{9E1020A8-D9E5-403F-859C-D4BC36F32FFF}">
      <dgm:prSet/>
      <dgm:spPr/>
      <dgm:t>
        <a:bodyPr/>
        <a:lstStyle/>
        <a:p>
          <a:endParaRPr lang="en-US"/>
        </a:p>
      </dgm:t>
    </dgm:pt>
    <dgm:pt modelId="{B0083294-6F00-426F-BA14-0BFAF2F347DB}">
      <dgm:prSet phldrT="[Text]"/>
      <dgm:spPr>
        <a:noFill/>
        <a:ln>
          <a:solidFill>
            <a:srgbClr val="798D37"/>
          </a:solidFill>
        </a:ln>
      </dgm:spPr>
      <dgm:t>
        <a:bodyPr/>
        <a:lstStyle/>
        <a:p>
          <a:r>
            <a:rPr lang="en-US" dirty="0" smtClean="0"/>
            <a:t>44th</a:t>
          </a:r>
          <a:endParaRPr lang="en-US" dirty="0"/>
        </a:p>
      </dgm:t>
    </dgm:pt>
    <dgm:pt modelId="{8E4A887A-B918-488C-ABC0-BA7F9418750D}" type="parTrans" cxnId="{8E5E3046-50F2-4409-8913-F6E4FD69A26A}">
      <dgm:prSet/>
      <dgm:spPr>
        <a:ln>
          <a:solidFill>
            <a:srgbClr val="798D37"/>
          </a:solidFill>
        </a:ln>
      </dgm:spPr>
      <dgm:t>
        <a:bodyPr/>
        <a:lstStyle/>
        <a:p>
          <a:endParaRPr lang="en-US"/>
        </a:p>
      </dgm:t>
    </dgm:pt>
    <dgm:pt modelId="{06F16700-F7C6-4546-A481-961A1C0A97FE}" type="sibTrans" cxnId="{8E5E3046-50F2-4409-8913-F6E4FD69A26A}">
      <dgm:prSet/>
      <dgm:spPr/>
      <dgm:t>
        <a:bodyPr/>
        <a:lstStyle/>
        <a:p>
          <a:endParaRPr lang="en-US"/>
        </a:p>
      </dgm:t>
    </dgm:pt>
    <dgm:pt modelId="{E2724741-ACFC-45A8-BD74-4AE0D7C8A1A3}">
      <dgm:prSet phldrT="[Text]"/>
      <dgm:spPr>
        <a:noFill/>
        <a:ln>
          <a:solidFill>
            <a:srgbClr val="798D37"/>
          </a:solidFill>
        </a:ln>
      </dgm:spPr>
      <dgm:t>
        <a:bodyPr/>
        <a:lstStyle/>
        <a:p>
          <a:r>
            <a:rPr lang="en-US" dirty="0" smtClean="0"/>
            <a:t>25th</a:t>
          </a:r>
          <a:endParaRPr lang="en-US" dirty="0"/>
        </a:p>
      </dgm:t>
    </dgm:pt>
    <dgm:pt modelId="{DB6BF9CC-4820-4F93-866D-D3A565FB3F49}" type="parTrans" cxnId="{73787765-2261-4085-9A5B-521CE842E072}">
      <dgm:prSet/>
      <dgm:spPr>
        <a:ln>
          <a:solidFill>
            <a:srgbClr val="798D37"/>
          </a:solidFill>
        </a:ln>
      </dgm:spPr>
      <dgm:t>
        <a:bodyPr/>
        <a:lstStyle/>
        <a:p>
          <a:endParaRPr lang="en-US"/>
        </a:p>
      </dgm:t>
    </dgm:pt>
    <dgm:pt modelId="{F5A3FBCB-60E7-4E17-95F8-EB676B2FC91D}" type="sibTrans" cxnId="{73787765-2261-4085-9A5B-521CE842E072}">
      <dgm:prSet/>
      <dgm:spPr/>
      <dgm:t>
        <a:bodyPr/>
        <a:lstStyle/>
        <a:p>
          <a:endParaRPr lang="en-US"/>
        </a:p>
      </dgm:t>
    </dgm:pt>
    <dgm:pt modelId="{7D2B79A7-6C12-4189-9C81-C4314FC3E524}">
      <dgm:prSet phldrT="[Text]"/>
      <dgm:spPr>
        <a:noFill/>
        <a:ln>
          <a:solidFill>
            <a:srgbClr val="798D37"/>
          </a:solidFill>
        </a:ln>
      </dgm:spPr>
      <dgm:t>
        <a:bodyPr/>
        <a:lstStyle/>
        <a:p>
          <a:r>
            <a:rPr lang="en-US" dirty="0" smtClean="0"/>
            <a:t>17.7%</a:t>
          </a:r>
          <a:endParaRPr lang="en-US" dirty="0"/>
        </a:p>
      </dgm:t>
    </dgm:pt>
    <dgm:pt modelId="{3D7A558B-280A-4B3F-B813-C0C03BFEDA63}" type="parTrans" cxnId="{B22600B6-3265-41E3-B521-95EBA73729C1}">
      <dgm:prSet/>
      <dgm:spPr>
        <a:ln>
          <a:solidFill>
            <a:srgbClr val="798D37"/>
          </a:solidFill>
        </a:ln>
      </dgm:spPr>
      <dgm:t>
        <a:bodyPr/>
        <a:lstStyle/>
        <a:p>
          <a:endParaRPr lang="en-US"/>
        </a:p>
      </dgm:t>
    </dgm:pt>
    <dgm:pt modelId="{50375648-DF74-49F4-8ABC-C23A69EDA793}" type="sibTrans" cxnId="{B22600B6-3265-41E3-B521-95EBA73729C1}">
      <dgm:prSet/>
      <dgm:spPr/>
      <dgm:t>
        <a:bodyPr/>
        <a:lstStyle/>
        <a:p>
          <a:endParaRPr lang="en-US"/>
        </a:p>
      </dgm:t>
    </dgm:pt>
    <dgm:pt modelId="{135CCEE2-4CAD-439F-BB1C-E98FF5FC1968}" type="pres">
      <dgm:prSet presAssocID="{9916F34A-3115-483B-8B25-4526CF31B08E}" presName="diagram" presStyleCnt="0">
        <dgm:presLayoutVars>
          <dgm:chPref val="1"/>
          <dgm:dir/>
          <dgm:animOne val="branch"/>
          <dgm:animLvl val="lvl"/>
          <dgm:resizeHandles/>
        </dgm:presLayoutVars>
      </dgm:prSet>
      <dgm:spPr/>
      <dgm:t>
        <a:bodyPr/>
        <a:lstStyle/>
        <a:p>
          <a:endParaRPr lang="en-US"/>
        </a:p>
      </dgm:t>
    </dgm:pt>
    <dgm:pt modelId="{5B457E24-9119-43D3-8680-DE34A4E46435}" type="pres">
      <dgm:prSet presAssocID="{1A73716C-7CF1-413F-99CF-8320E4C265C9}" presName="root" presStyleCnt="0"/>
      <dgm:spPr/>
    </dgm:pt>
    <dgm:pt modelId="{736CEE2D-2E8D-4783-AA8B-4E5983F3BF99}" type="pres">
      <dgm:prSet presAssocID="{1A73716C-7CF1-413F-99CF-8320E4C265C9}" presName="rootComposite" presStyleCnt="0"/>
      <dgm:spPr/>
    </dgm:pt>
    <dgm:pt modelId="{9EED85A9-D1A1-4619-908D-797DD51A935E}" type="pres">
      <dgm:prSet presAssocID="{1A73716C-7CF1-413F-99CF-8320E4C265C9}" presName="rootText" presStyleLbl="node1" presStyleIdx="0" presStyleCnt="2"/>
      <dgm:spPr/>
      <dgm:t>
        <a:bodyPr/>
        <a:lstStyle/>
        <a:p>
          <a:endParaRPr lang="en-US"/>
        </a:p>
      </dgm:t>
    </dgm:pt>
    <dgm:pt modelId="{A8A60A2D-4409-41A7-A6AD-07A65A5D8BBA}" type="pres">
      <dgm:prSet presAssocID="{1A73716C-7CF1-413F-99CF-8320E4C265C9}" presName="rootConnector" presStyleLbl="node1" presStyleIdx="0" presStyleCnt="2"/>
      <dgm:spPr/>
      <dgm:t>
        <a:bodyPr/>
        <a:lstStyle/>
        <a:p>
          <a:endParaRPr lang="en-US"/>
        </a:p>
      </dgm:t>
    </dgm:pt>
    <dgm:pt modelId="{6AD1288A-97C3-4FDC-B17D-17386CE695B3}" type="pres">
      <dgm:prSet presAssocID="{1A73716C-7CF1-413F-99CF-8320E4C265C9}" presName="childShape" presStyleCnt="0"/>
      <dgm:spPr/>
    </dgm:pt>
    <dgm:pt modelId="{844D02DF-60A1-4063-8EC6-DC9BE16BB1D9}" type="pres">
      <dgm:prSet presAssocID="{3038CC21-2152-4BBE-94C2-A37B7FE67D86}" presName="Name13" presStyleLbl="parChTrans1D2" presStyleIdx="0" presStyleCnt="6"/>
      <dgm:spPr/>
      <dgm:t>
        <a:bodyPr/>
        <a:lstStyle/>
        <a:p>
          <a:endParaRPr lang="en-US"/>
        </a:p>
      </dgm:t>
    </dgm:pt>
    <dgm:pt modelId="{45248F0C-602B-44CE-B355-314B48D9E2E9}" type="pres">
      <dgm:prSet presAssocID="{93A3D0B0-1F4E-4521-A133-1D6A4299D669}" presName="childText" presStyleLbl="bgAcc1" presStyleIdx="0" presStyleCnt="6">
        <dgm:presLayoutVars>
          <dgm:bulletEnabled val="1"/>
        </dgm:presLayoutVars>
      </dgm:prSet>
      <dgm:spPr/>
      <dgm:t>
        <a:bodyPr/>
        <a:lstStyle/>
        <a:p>
          <a:endParaRPr lang="en-US"/>
        </a:p>
      </dgm:t>
    </dgm:pt>
    <dgm:pt modelId="{A4D2EAAE-29D3-43CA-B00B-36E3343976EC}" type="pres">
      <dgm:prSet presAssocID="{09810570-AAE1-4647-BCCB-B4BAA2043AA2}" presName="Name13" presStyleLbl="parChTrans1D2" presStyleIdx="1" presStyleCnt="6"/>
      <dgm:spPr/>
      <dgm:t>
        <a:bodyPr/>
        <a:lstStyle/>
        <a:p>
          <a:endParaRPr lang="en-US"/>
        </a:p>
      </dgm:t>
    </dgm:pt>
    <dgm:pt modelId="{F8416080-6715-4A9C-A368-B2843288E018}" type="pres">
      <dgm:prSet presAssocID="{5FFE6630-F9FC-42C8-AAFA-D12659794315}" presName="childText" presStyleLbl="bgAcc1" presStyleIdx="1" presStyleCnt="6">
        <dgm:presLayoutVars>
          <dgm:bulletEnabled val="1"/>
        </dgm:presLayoutVars>
      </dgm:prSet>
      <dgm:spPr/>
      <dgm:t>
        <a:bodyPr/>
        <a:lstStyle/>
        <a:p>
          <a:endParaRPr lang="en-US"/>
        </a:p>
      </dgm:t>
    </dgm:pt>
    <dgm:pt modelId="{C7858ABF-35A5-409F-9700-5F921EF1E9A2}" type="pres">
      <dgm:prSet presAssocID="{3D7A558B-280A-4B3F-B813-C0C03BFEDA63}" presName="Name13" presStyleLbl="parChTrans1D2" presStyleIdx="2" presStyleCnt="6"/>
      <dgm:spPr/>
      <dgm:t>
        <a:bodyPr/>
        <a:lstStyle/>
        <a:p>
          <a:endParaRPr lang="en-US"/>
        </a:p>
      </dgm:t>
    </dgm:pt>
    <dgm:pt modelId="{C0E62509-9F73-4866-AADC-47F88954CC09}" type="pres">
      <dgm:prSet presAssocID="{7D2B79A7-6C12-4189-9C81-C4314FC3E524}" presName="childText" presStyleLbl="bgAcc1" presStyleIdx="2" presStyleCnt="6">
        <dgm:presLayoutVars>
          <dgm:bulletEnabled val="1"/>
        </dgm:presLayoutVars>
      </dgm:prSet>
      <dgm:spPr/>
      <dgm:t>
        <a:bodyPr/>
        <a:lstStyle/>
        <a:p>
          <a:endParaRPr lang="en-US"/>
        </a:p>
      </dgm:t>
    </dgm:pt>
    <dgm:pt modelId="{8BD68068-75E3-46F7-8FFB-CC8422C73D62}" type="pres">
      <dgm:prSet presAssocID="{292E8519-E78F-4506-BB9F-899CC959A3FA}" presName="root" presStyleCnt="0"/>
      <dgm:spPr/>
    </dgm:pt>
    <dgm:pt modelId="{4F985200-0809-48DA-8501-237790F6478A}" type="pres">
      <dgm:prSet presAssocID="{292E8519-E78F-4506-BB9F-899CC959A3FA}" presName="rootComposite" presStyleCnt="0"/>
      <dgm:spPr/>
    </dgm:pt>
    <dgm:pt modelId="{35E7133C-D73F-42B9-A2EF-A40EA9DCA30C}" type="pres">
      <dgm:prSet presAssocID="{292E8519-E78F-4506-BB9F-899CC959A3FA}" presName="rootText" presStyleLbl="node1" presStyleIdx="1" presStyleCnt="2"/>
      <dgm:spPr/>
      <dgm:t>
        <a:bodyPr/>
        <a:lstStyle/>
        <a:p>
          <a:endParaRPr lang="en-US"/>
        </a:p>
      </dgm:t>
    </dgm:pt>
    <dgm:pt modelId="{22F898BD-BE3D-460D-BFD0-1261135F6B2B}" type="pres">
      <dgm:prSet presAssocID="{292E8519-E78F-4506-BB9F-899CC959A3FA}" presName="rootConnector" presStyleLbl="node1" presStyleIdx="1" presStyleCnt="2"/>
      <dgm:spPr/>
      <dgm:t>
        <a:bodyPr/>
        <a:lstStyle/>
        <a:p>
          <a:endParaRPr lang="en-US"/>
        </a:p>
      </dgm:t>
    </dgm:pt>
    <dgm:pt modelId="{C8C5FE33-8FDC-4655-A8BC-4156AC0B5E00}" type="pres">
      <dgm:prSet presAssocID="{292E8519-E78F-4506-BB9F-899CC959A3FA}" presName="childShape" presStyleCnt="0"/>
      <dgm:spPr/>
    </dgm:pt>
    <dgm:pt modelId="{4AB3ED23-5FAE-462C-9B91-B669020B8C0D}" type="pres">
      <dgm:prSet presAssocID="{04AD930D-8BFF-44C5-9800-E6B10B686CC0}" presName="Name13" presStyleLbl="parChTrans1D2" presStyleIdx="3" presStyleCnt="6"/>
      <dgm:spPr/>
      <dgm:t>
        <a:bodyPr/>
        <a:lstStyle/>
        <a:p>
          <a:endParaRPr lang="en-US"/>
        </a:p>
      </dgm:t>
    </dgm:pt>
    <dgm:pt modelId="{24149D99-0A16-4E89-B096-8A3DEFACBBF3}" type="pres">
      <dgm:prSet presAssocID="{E830D04A-7098-4639-9A43-24AA2742B8E2}" presName="childText" presStyleLbl="bgAcc1" presStyleIdx="3" presStyleCnt="6">
        <dgm:presLayoutVars>
          <dgm:bulletEnabled val="1"/>
        </dgm:presLayoutVars>
      </dgm:prSet>
      <dgm:spPr/>
      <dgm:t>
        <a:bodyPr/>
        <a:lstStyle/>
        <a:p>
          <a:endParaRPr lang="en-US"/>
        </a:p>
      </dgm:t>
    </dgm:pt>
    <dgm:pt modelId="{3A600FA1-B2E3-440F-9F21-8BFB006D3011}" type="pres">
      <dgm:prSet presAssocID="{8E4A887A-B918-488C-ABC0-BA7F9418750D}" presName="Name13" presStyleLbl="parChTrans1D2" presStyleIdx="4" presStyleCnt="6"/>
      <dgm:spPr/>
      <dgm:t>
        <a:bodyPr/>
        <a:lstStyle/>
        <a:p>
          <a:endParaRPr lang="en-US"/>
        </a:p>
      </dgm:t>
    </dgm:pt>
    <dgm:pt modelId="{265AE00C-60E3-471E-848D-65E7BC74F434}" type="pres">
      <dgm:prSet presAssocID="{B0083294-6F00-426F-BA14-0BFAF2F347DB}" presName="childText" presStyleLbl="bgAcc1" presStyleIdx="4" presStyleCnt="6">
        <dgm:presLayoutVars>
          <dgm:bulletEnabled val="1"/>
        </dgm:presLayoutVars>
      </dgm:prSet>
      <dgm:spPr/>
      <dgm:t>
        <a:bodyPr/>
        <a:lstStyle/>
        <a:p>
          <a:endParaRPr lang="en-US"/>
        </a:p>
      </dgm:t>
    </dgm:pt>
    <dgm:pt modelId="{9AF49112-7DF0-45A0-B668-743D0FE68492}" type="pres">
      <dgm:prSet presAssocID="{DB6BF9CC-4820-4F93-866D-D3A565FB3F49}" presName="Name13" presStyleLbl="parChTrans1D2" presStyleIdx="5" presStyleCnt="6"/>
      <dgm:spPr/>
      <dgm:t>
        <a:bodyPr/>
        <a:lstStyle/>
        <a:p>
          <a:endParaRPr lang="en-US"/>
        </a:p>
      </dgm:t>
    </dgm:pt>
    <dgm:pt modelId="{2DBE15A4-08E1-47CE-AB69-E2C248E1B550}" type="pres">
      <dgm:prSet presAssocID="{E2724741-ACFC-45A8-BD74-4AE0D7C8A1A3}" presName="childText" presStyleLbl="bgAcc1" presStyleIdx="5" presStyleCnt="6">
        <dgm:presLayoutVars>
          <dgm:bulletEnabled val="1"/>
        </dgm:presLayoutVars>
      </dgm:prSet>
      <dgm:spPr/>
      <dgm:t>
        <a:bodyPr/>
        <a:lstStyle/>
        <a:p>
          <a:endParaRPr lang="en-US"/>
        </a:p>
      </dgm:t>
    </dgm:pt>
  </dgm:ptLst>
  <dgm:cxnLst>
    <dgm:cxn modelId="{6458B243-838A-4007-B86B-9A45BD8F9A6E}" type="presOf" srcId="{3038CC21-2152-4BBE-94C2-A37B7FE67D86}" destId="{844D02DF-60A1-4063-8EC6-DC9BE16BB1D9}" srcOrd="0" destOrd="0" presId="urn:microsoft.com/office/officeart/2005/8/layout/hierarchy3"/>
    <dgm:cxn modelId="{108B68D7-CC79-4637-9094-6F07F08DFAAA}" type="presOf" srcId="{09810570-AAE1-4647-BCCB-B4BAA2043AA2}" destId="{A4D2EAAE-29D3-43CA-B00B-36E3343976EC}" srcOrd="0" destOrd="0" presId="urn:microsoft.com/office/officeart/2005/8/layout/hierarchy3"/>
    <dgm:cxn modelId="{6762D252-5B64-4DE4-A47B-C32DECD551F8}" srcId="{9916F34A-3115-483B-8B25-4526CF31B08E}" destId="{292E8519-E78F-4506-BB9F-899CC959A3FA}" srcOrd="1" destOrd="0" parTransId="{22CB3E61-DDFF-4DF5-A601-48BD8798231E}" sibTransId="{48ECA759-BE1C-44F7-9DFB-E8E69A34BD77}"/>
    <dgm:cxn modelId="{E14B1B8D-80B4-46A6-9113-974D2E71B4AD}" type="presOf" srcId="{8E4A887A-B918-488C-ABC0-BA7F9418750D}" destId="{3A600FA1-B2E3-440F-9F21-8BFB006D3011}" srcOrd="0" destOrd="0" presId="urn:microsoft.com/office/officeart/2005/8/layout/hierarchy3"/>
    <dgm:cxn modelId="{DF91EF7F-B0A7-4F8E-8858-08D713C9EE7A}" srcId="{9916F34A-3115-483B-8B25-4526CF31B08E}" destId="{1A73716C-7CF1-413F-99CF-8320E4C265C9}" srcOrd="0" destOrd="0" parTransId="{9643492A-3C41-456D-8085-AAB1C988B434}" sibTransId="{955BF05F-A835-483A-AD4C-3EEBA9C180F5}"/>
    <dgm:cxn modelId="{B52940C6-79AF-4ED6-96DA-E4B4A53DF2BD}" srcId="{1A73716C-7CF1-413F-99CF-8320E4C265C9}" destId="{93A3D0B0-1F4E-4521-A133-1D6A4299D669}" srcOrd="0" destOrd="0" parTransId="{3038CC21-2152-4BBE-94C2-A37B7FE67D86}" sibTransId="{134BF0D6-0D26-4534-A5A2-E52F3DE712F6}"/>
    <dgm:cxn modelId="{72F958BE-0797-4847-A682-9DADA6591ECB}" type="presOf" srcId="{1A73716C-7CF1-413F-99CF-8320E4C265C9}" destId="{A8A60A2D-4409-41A7-A6AD-07A65A5D8BBA}" srcOrd="1" destOrd="0" presId="urn:microsoft.com/office/officeart/2005/8/layout/hierarchy3"/>
    <dgm:cxn modelId="{1652650A-6645-457D-859E-83BE5218C6EF}" type="presOf" srcId="{1A73716C-7CF1-413F-99CF-8320E4C265C9}" destId="{9EED85A9-D1A1-4619-908D-797DD51A935E}" srcOrd="0" destOrd="0" presId="urn:microsoft.com/office/officeart/2005/8/layout/hierarchy3"/>
    <dgm:cxn modelId="{C91E0E73-9C8E-4711-88E0-44343A077215}" srcId="{1A73716C-7CF1-413F-99CF-8320E4C265C9}" destId="{5FFE6630-F9FC-42C8-AAFA-D12659794315}" srcOrd="1" destOrd="0" parTransId="{09810570-AAE1-4647-BCCB-B4BAA2043AA2}" sibTransId="{D87208D8-09E3-4A3C-A12B-AF3634A89868}"/>
    <dgm:cxn modelId="{2A407DB2-CC0D-4E24-B201-216B24A9EE6F}" type="presOf" srcId="{292E8519-E78F-4506-BB9F-899CC959A3FA}" destId="{22F898BD-BE3D-460D-BFD0-1261135F6B2B}" srcOrd="1" destOrd="0" presId="urn:microsoft.com/office/officeart/2005/8/layout/hierarchy3"/>
    <dgm:cxn modelId="{B22600B6-3265-41E3-B521-95EBA73729C1}" srcId="{1A73716C-7CF1-413F-99CF-8320E4C265C9}" destId="{7D2B79A7-6C12-4189-9C81-C4314FC3E524}" srcOrd="2" destOrd="0" parTransId="{3D7A558B-280A-4B3F-B813-C0C03BFEDA63}" sibTransId="{50375648-DF74-49F4-8ABC-C23A69EDA793}"/>
    <dgm:cxn modelId="{EF9E6619-9424-4B7F-9A12-F9B7CC5A49D0}" type="presOf" srcId="{93A3D0B0-1F4E-4521-A133-1D6A4299D669}" destId="{45248F0C-602B-44CE-B355-314B48D9E2E9}" srcOrd="0" destOrd="0" presId="urn:microsoft.com/office/officeart/2005/8/layout/hierarchy3"/>
    <dgm:cxn modelId="{5B36DB5E-E462-4DB0-BB57-683E2440B2D1}" type="presOf" srcId="{E830D04A-7098-4639-9A43-24AA2742B8E2}" destId="{24149D99-0A16-4E89-B096-8A3DEFACBBF3}" srcOrd="0" destOrd="0" presId="urn:microsoft.com/office/officeart/2005/8/layout/hierarchy3"/>
    <dgm:cxn modelId="{E5705593-5DD9-408F-B90D-0DBAB64AB4A9}" type="presOf" srcId="{5FFE6630-F9FC-42C8-AAFA-D12659794315}" destId="{F8416080-6715-4A9C-A368-B2843288E018}" srcOrd="0" destOrd="0" presId="urn:microsoft.com/office/officeart/2005/8/layout/hierarchy3"/>
    <dgm:cxn modelId="{579A23E1-F0A7-4DFC-A8D0-5A5F1AFFBB1F}" type="presOf" srcId="{E2724741-ACFC-45A8-BD74-4AE0D7C8A1A3}" destId="{2DBE15A4-08E1-47CE-AB69-E2C248E1B550}" srcOrd="0" destOrd="0" presId="urn:microsoft.com/office/officeart/2005/8/layout/hierarchy3"/>
    <dgm:cxn modelId="{4A5E3797-CBBF-4F43-9200-6A874FB920CF}" type="presOf" srcId="{7D2B79A7-6C12-4189-9C81-C4314FC3E524}" destId="{C0E62509-9F73-4866-AADC-47F88954CC09}" srcOrd="0" destOrd="0" presId="urn:microsoft.com/office/officeart/2005/8/layout/hierarchy3"/>
    <dgm:cxn modelId="{EF38A262-CF53-4DC0-B5C7-50CBA781FA66}" type="presOf" srcId="{3D7A558B-280A-4B3F-B813-C0C03BFEDA63}" destId="{C7858ABF-35A5-409F-9700-5F921EF1E9A2}" srcOrd="0" destOrd="0" presId="urn:microsoft.com/office/officeart/2005/8/layout/hierarchy3"/>
    <dgm:cxn modelId="{EFAB5476-6C7F-44E7-8A8C-63B7067B7101}" type="presOf" srcId="{B0083294-6F00-426F-BA14-0BFAF2F347DB}" destId="{265AE00C-60E3-471E-848D-65E7BC74F434}" srcOrd="0" destOrd="0" presId="urn:microsoft.com/office/officeart/2005/8/layout/hierarchy3"/>
    <dgm:cxn modelId="{16104775-2ADD-4943-B3FD-4FB43FF5EF7A}" type="presOf" srcId="{9916F34A-3115-483B-8B25-4526CF31B08E}" destId="{135CCEE2-4CAD-439F-BB1C-E98FF5FC1968}" srcOrd="0" destOrd="0" presId="urn:microsoft.com/office/officeart/2005/8/layout/hierarchy3"/>
    <dgm:cxn modelId="{8E5E3046-50F2-4409-8913-F6E4FD69A26A}" srcId="{292E8519-E78F-4506-BB9F-899CC959A3FA}" destId="{B0083294-6F00-426F-BA14-0BFAF2F347DB}" srcOrd="1" destOrd="0" parTransId="{8E4A887A-B918-488C-ABC0-BA7F9418750D}" sibTransId="{06F16700-F7C6-4546-A481-961A1C0A97FE}"/>
    <dgm:cxn modelId="{C031223F-F551-406F-83D9-C9256038DD16}" type="presOf" srcId="{DB6BF9CC-4820-4F93-866D-D3A565FB3F49}" destId="{9AF49112-7DF0-45A0-B668-743D0FE68492}" srcOrd="0" destOrd="0" presId="urn:microsoft.com/office/officeart/2005/8/layout/hierarchy3"/>
    <dgm:cxn modelId="{73787765-2261-4085-9A5B-521CE842E072}" srcId="{292E8519-E78F-4506-BB9F-899CC959A3FA}" destId="{E2724741-ACFC-45A8-BD74-4AE0D7C8A1A3}" srcOrd="2" destOrd="0" parTransId="{DB6BF9CC-4820-4F93-866D-D3A565FB3F49}" sibTransId="{F5A3FBCB-60E7-4E17-95F8-EB676B2FC91D}"/>
    <dgm:cxn modelId="{6367C51D-BEDE-45B6-8F69-88207D59C5B5}" type="presOf" srcId="{292E8519-E78F-4506-BB9F-899CC959A3FA}" destId="{35E7133C-D73F-42B9-A2EF-A40EA9DCA30C}" srcOrd="0" destOrd="0" presId="urn:microsoft.com/office/officeart/2005/8/layout/hierarchy3"/>
    <dgm:cxn modelId="{9E1020A8-D9E5-403F-859C-D4BC36F32FFF}" srcId="{292E8519-E78F-4506-BB9F-899CC959A3FA}" destId="{E830D04A-7098-4639-9A43-24AA2742B8E2}" srcOrd="0" destOrd="0" parTransId="{04AD930D-8BFF-44C5-9800-E6B10B686CC0}" sibTransId="{EE9E0DCF-DCEE-4677-93F0-8A8243D24B3E}"/>
    <dgm:cxn modelId="{FB3C13D5-1504-4FE7-8F3F-20AA6EC9A448}" type="presOf" srcId="{04AD930D-8BFF-44C5-9800-E6B10B686CC0}" destId="{4AB3ED23-5FAE-462C-9B91-B669020B8C0D}" srcOrd="0" destOrd="0" presId="urn:microsoft.com/office/officeart/2005/8/layout/hierarchy3"/>
    <dgm:cxn modelId="{682A8FB7-0DF5-461A-926F-F428B044272A}" type="presParOf" srcId="{135CCEE2-4CAD-439F-BB1C-E98FF5FC1968}" destId="{5B457E24-9119-43D3-8680-DE34A4E46435}" srcOrd="0" destOrd="0" presId="urn:microsoft.com/office/officeart/2005/8/layout/hierarchy3"/>
    <dgm:cxn modelId="{B164A556-A671-45AE-A1CC-139648AE78CE}" type="presParOf" srcId="{5B457E24-9119-43D3-8680-DE34A4E46435}" destId="{736CEE2D-2E8D-4783-AA8B-4E5983F3BF99}" srcOrd="0" destOrd="0" presId="urn:microsoft.com/office/officeart/2005/8/layout/hierarchy3"/>
    <dgm:cxn modelId="{C8F3E318-B8F0-4BA1-B0FC-B8F43604AE44}" type="presParOf" srcId="{736CEE2D-2E8D-4783-AA8B-4E5983F3BF99}" destId="{9EED85A9-D1A1-4619-908D-797DD51A935E}" srcOrd="0" destOrd="0" presId="urn:microsoft.com/office/officeart/2005/8/layout/hierarchy3"/>
    <dgm:cxn modelId="{E0BE0737-952D-4F1A-8200-C012EA79331B}" type="presParOf" srcId="{736CEE2D-2E8D-4783-AA8B-4E5983F3BF99}" destId="{A8A60A2D-4409-41A7-A6AD-07A65A5D8BBA}" srcOrd="1" destOrd="0" presId="urn:microsoft.com/office/officeart/2005/8/layout/hierarchy3"/>
    <dgm:cxn modelId="{273A1050-7BC7-48F3-86D7-24ABF9131097}" type="presParOf" srcId="{5B457E24-9119-43D3-8680-DE34A4E46435}" destId="{6AD1288A-97C3-4FDC-B17D-17386CE695B3}" srcOrd="1" destOrd="0" presId="urn:microsoft.com/office/officeart/2005/8/layout/hierarchy3"/>
    <dgm:cxn modelId="{1761088D-22C7-4EDB-87C5-79E92B40A499}" type="presParOf" srcId="{6AD1288A-97C3-4FDC-B17D-17386CE695B3}" destId="{844D02DF-60A1-4063-8EC6-DC9BE16BB1D9}" srcOrd="0" destOrd="0" presId="urn:microsoft.com/office/officeart/2005/8/layout/hierarchy3"/>
    <dgm:cxn modelId="{B6104C16-125D-4887-98BB-FCFDC9A7FE1F}" type="presParOf" srcId="{6AD1288A-97C3-4FDC-B17D-17386CE695B3}" destId="{45248F0C-602B-44CE-B355-314B48D9E2E9}" srcOrd="1" destOrd="0" presId="urn:microsoft.com/office/officeart/2005/8/layout/hierarchy3"/>
    <dgm:cxn modelId="{C2D1E08B-9A03-411F-94AF-624ACD32BBF9}" type="presParOf" srcId="{6AD1288A-97C3-4FDC-B17D-17386CE695B3}" destId="{A4D2EAAE-29D3-43CA-B00B-36E3343976EC}" srcOrd="2" destOrd="0" presId="urn:microsoft.com/office/officeart/2005/8/layout/hierarchy3"/>
    <dgm:cxn modelId="{BF924C6B-94B8-46AC-BE7E-33CEAEDE480A}" type="presParOf" srcId="{6AD1288A-97C3-4FDC-B17D-17386CE695B3}" destId="{F8416080-6715-4A9C-A368-B2843288E018}" srcOrd="3" destOrd="0" presId="urn:microsoft.com/office/officeart/2005/8/layout/hierarchy3"/>
    <dgm:cxn modelId="{2D3FF3C9-3719-4B85-800D-1EBE3AE014DC}" type="presParOf" srcId="{6AD1288A-97C3-4FDC-B17D-17386CE695B3}" destId="{C7858ABF-35A5-409F-9700-5F921EF1E9A2}" srcOrd="4" destOrd="0" presId="urn:microsoft.com/office/officeart/2005/8/layout/hierarchy3"/>
    <dgm:cxn modelId="{56202E6C-186B-4A3F-B715-0C3ED78BCE1F}" type="presParOf" srcId="{6AD1288A-97C3-4FDC-B17D-17386CE695B3}" destId="{C0E62509-9F73-4866-AADC-47F88954CC09}" srcOrd="5" destOrd="0" presId="urn:microsoft.com/office/officeart/2005/8/layout/hierarchy3"/>
    <dgm:cxn modelId="{0C950D18-DE37-4F94-A800-61207F6DD71A}" type="presParOf" srcId="{135CCEE2-4CAD-439F-BB1C-E98FF5FC1968}" destId="{8BD68068-75E3-46F7-8FFB-CC8422C73D62}" srcOrd="1" destOrd="0" presId="urn:microsoft.com/office/officeart/2005/8/layout/hierarchy3"/>
    <dgm:cxn modelId="{73D28F4F-1825-48D5-AB5C-95391C3ED02E}" type="presParOf" srcId="{8BD68068-75E3-46F7-8FFB-CC8422C73D62}" destId="{4F985200-0809-48DA-8501-237790F6478A}" srcOrd="0" destOrd="0" presId="urn:microsoft.com/office/officeart/2005/8/layout/hierarchy3"/>
    <dgm:cxn modelId="{C0CEBED9-6E45-4F2D-B93D-73D0F53577A3}" type="presParOf" srcId="{4F985200-0809-48DA-8501-237790F6478A}" destId="{35E7133C-D73F-42B9-A2EF-A40EA9DCA30C}" srcOrd="0" destOrd="0" presId="urn:microsoft.com/office/officeart/2005/8/layout/hierarchy3"/>
    <dgm:cxn modelId="{33881769-E6B8-4D23-8C12-C935E994AF0B}" type="presParOf" srcId="{4F985200-0809-48DA-8501-237790F6478A}" destId="{22F898BD-BE3D-460D-BFD0-1261135F6B2B}" srcOrd="1" destOrd="0" presId="urn:microsoft.com/office/officeart/2005/8/layout/hierarchy3"/>
    <dgm:cxn modelId="{007E599F-2AD1-4772-877A-FD7FE7ED80DC}" type="presParOf" srcId="{8BD68068-75E3-46F7-8FFB-CC8422C73D62}" destId="{C8C5FE33-8FDC-4655-A8BC-4156AC0B5E00}" srcOrd="1" destOrd="0" presId="urn:microsoft.com/office/officeart/2005/8/layout/hierarchy3"/>
    <dgm:cxn modelId="{DB04EB23-B1ED-4EB0-879A-6CBC7AB2353F}" type="presParOf" srcId="{C8C5FE33-8FDC-4655-A8BC-4156AC0B5E00}" destId="{4AB3ED23-5FAE-462C-9B91-B669020B8C0D}" srcOrd="0" destOrd="0" presId="urn:microsoft.com/office/officeart/2005/8/layout/hierarchy3"/>
    <dgm:cxn modelId="{D0886F59-441F-4C1E-9B86-056A7978ADBA}" type="presParOf" srcId="{C8C5FE33-8FDC-4655-A8BC-4156AC0B5E00}" destId="{24149D99-0A16-4E89-B096-8A3DEFACBBF3}" srcOrd="1" destOrd="0" presId="urn:microsoft.com/office/officeart/2005/8/layout/hierarchy3"/>
    <dgm:cxn modelId="{A7A8EB8E-A0AC-4C7F-A713-40D46067EC36}" type="presParOf" srcId="{C8C5FE33-8FDC-4655-A8BC-4156AC0B5E00}" destId="{3A600FA1-B2E3-440F-9F21-8BFB006D3011}" srcOrd="2" destOrd="0" presId="urn:microsoft.com/office/officeart/2005/8/layout/hierarchy3"/>
    <dgm:cxn modelId="{72483DFA-D669-4386-B304-74E32B28A037}" type="presParOf" srcId="{C8C5FE33-8FDC-4655-A8BC-4156AC0B5E00}" destId="{265AE00C-60E3-471E-848D-65E7BC74F434}" srcOrd="3" destOrd="0" presId="urn:microsoft.com/office/officeart/2005/8/layout/hierarchy3"/>
    <dgm:cxn modelId="{F6A81EAF-110F-4DCB-B461-71FAA95C489E}" type="presParOf" srcId="{C8C5FE33-8FDC-4655-A8BC-4156AC0B5E00}" destId="{9AF49112-7DF0-45A0-B668-743D0FE68492}" srcOrd="4" destOrd="0" presId="urn:microsoft.com/office/officeart/2005/8/layout/hierarchy3"/>
    <dgm:cxn modelId="{D7EBCD26-7A2C-4F12-87BA-DFC9A2A1A505}" type="presParOf" srcId="{C8C5FE33-8FDC-4655-A8BC-4156AC0B5E00}" destId="{2DBE15A4-08E1-47CE-AB69-E2C248E1B55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B31FFDA-602C-D446-978F-7F3B64EA5291}" type="doc">
      <dgm:prSet loTypeId="urn:microsoft.com/office/officeart/2005/8/layout/venn1" loCatId="" qsTypeId="urn:microsoft.com/office/officeart/2005/8/quickstyle/3D3" qsCatId="3D" csTypeId="urn:microsoft.com/office/officeart/2005/8/colors/accent3_5" csCatId="accent3" phldr="1"/>
      <dgm:spPr/>
      <dgm:t>
        <a:bodyPr/>
        <a:lstStyle/>
        <a:p>
          <a:endParaRPr lang="en-US"/>
        </a:p>
      </dgm:t>
    </dgm:pt>
    <dgm:pt modelId="{802FC989-8C2F-3747-9C8F-33490C577B98}">
      <dgm:prSet phldrT="[Text]"/>
      <dgm:spPr/>
      <dgm:t>
        <a:bodyPr/>
        <a:lstStyle/>
        <a:p>
          <a:r>
            <a:rPr lang="en-US" dirty="0" smtClean="0"/>
            <a:t>College and Career Readiness Standards</a:t>
          </a:r>
          <a:endParaRPr lang="en-US" dirty="0"/>
        </a:p>
      </dgm:t>
    </dgm:pt>
    <dgm:pt modelId="{3E44EA61-9D48-234D-AE8B-683DFD4CCCC7}" type="parTrans" cxnId="{91D539EA-AA29-1048-8305-EB91BEF5B8B1}">
      <dgm:prSet/>
      <dgm:spPr/>
      <dgm:t>
        <a:bodyPr/>
        <a:lstStyle/>
        <a:p>
          <a:endParaRPr lang="en-US"/>
        </a:p>
      </dgm:t>
    </dgm:pt>
    <dgm:pt modelId="{5F9371D2-2823-9D40-951D-9FF9C5DA7943}" type="sibTrans" cxnId="{91D539EA-AA29-1048-8305-EB91BEF5B8B1}">
      <dgm:prSet/>
      <dgm:spPr/>
      <dgm:t>
        <a:bodyPr/>
        <a:lstStyle/>
        <a:p>
          <a:endParaRPr lang="en-US"/>
        </a:p>
      </dgm:t>
    </dgm:pt>
    <dgm:pt modelId="{BB7A3DB8-5F26-6F45-A84A-771C8DE1B6C2}">
      <dgm:prSet phldrT="[Text]"/>
      <dgm:spPr/>
      <dgm:t>
        <a:bodyPr/>
        <a:lstStyle/>
        <a:p>
          <a:r>
            <a:rPr lang="en-US" dirty="0" smtClean="0"/>
            <a:t>College Algebra</a:t>
          </a:r>
          <a:endParaRPr lang="en-US" dirty="0"/>
        </a:p>
      </dgm:t>
    </dgm:pt>
    <dgm:pt modelId="{BFDF0588-486F-844C-A333-2B635105E197}" type="parTrans" cxnId="{062B82AB-CE90-FF45-A094-58435115276C}">
      <dgm:prSet/>
      <dgm:spPr/>
      <dgm:t>
        <a:bodyPr/>
        <a:lstStyle/>
        <a:p>
          <a:endParaRPr lang="en-US"/>
        </a:p>
      </dgm:t>
    </dgm:pt>
    <dgm:pt modelId="{C16C2742-41F1-8146-83DB-0EA5EA8DD3F2}" type="sibTrans" cxnId="{062B82AB-CE90-FF45-A094-58435115276C}">
      <dgm:prSet/>
      <dgm:spPr/>
      <dgm:t>
        <a:bodyPr/>
        <a:lstStyle/>
        <a:p>
          <a:endParaRPr lang="en-US"/>
        </a:p>
      </dgm:t>
    </dgm:pt>
    <dgm:pt modelId="{2E667D31-7D7B-A142-997C-6530BF6E0A01}">
      <dgm:prSet phldrT="[Text]"/>
      <dgm:spPr/>
      <dgm:t>
        <a:bodyPr/>
        <a:lstStyle/>
        <a:p>
          <a:r>
            <a:rPr lang="en-US" dirty="0" smtClean="0"/>
            <a:t>Grade 8-Algebra II TEKS</a:t>
          </a:r>
          <a:endParaRPr lang="en-US" dirty="0"/>
        </a:p>
      </dgm:t>
    </dgm:pt>
    <dgm:pt modelId="{F84898D5-C457-A847-8F37-86EDF4A527A9}" type="parTrans" cxnId="{757BE05F-A3BC-1D4F-B5FF-D396389C7E18}">
      <dgm:prSet/>
      <dgm:spPr/>
      <dgm:t>
        <a:bodyPr/>
        <a:lstStyle/>
        <a:p>
          <a:endParaRPr lang="en-US"/>
        </a:p>
      </dgm:t>
    </dgm:pt>
    <dgm:pt modelId="{DA7A590F-EA76-D043-9AFD-B29928D226B7}" type="sibTrans" cxnId="{757BE05F-A3BC-1D4F-B5FF-D396389C7E18}">
      <dgm:prSet/>
      <dgm:spPr/>
      <dgm:t>
        <a:bodyPr/>
        <a:lstStyle/>
        <a:p>
          <a:endParaRPr lang="en-US"/>
        </a:p>
      </dgm:t>
    </dgm:pt>
    <dgm:pt modelId="{39CC0321-B4F1-484A-858B-AF2705F49F77}" type="pres">
      <dgm:prSet presAssocID="{FB31FFDA-602C-D446-978F-7F3B64EA5291}" presName="compositeShape" presStyleCnt="0">
        <dgm:presLayoutVars>
          <dgm:chMax val="7"/>
          <dgm:dir/>
          <dgm:resizeHandles val="exact"/>
        </dgm:presLayoutVars>
      </dgm:prSet>
      <dgm:spPr/>
      <dgm:t>
        <a:bodyPr/>
        <a:lstStyle/>
        <a:p>
          <a:endParaRPr lang="en-US"/>
        </a:p>
      </dgm:t>
    </dgm:pt>
    <dgm:pt modelId="{5FF36E11-4871-5044-86CE-CCB5A43F1B52}" type="pres">
      <dgm:prSet presAssocID="{802FC989-8C2F-3747-9C8F-33490C577B98}" presName="circ1" presStyleLbl="vennNode1" presStyleIdx="0" presStyleCnt="3"/>
      <dgm:spPr/>
      <dgm:t>
        <a:bodyPr/>
        <a:lstStyle/>
        <a:p>
          <a:endParaRPr lang="en-US"/>
        </a:p>
      </dgm:t>
    </dgm:pt>
    <dgm:pt modelId="{11131D49-E611-E441-A6C3-49F0EFC41C1C}" type="pres">
      <dgm:prSet presAssocID="{802FC989-8C2F-3747-9C8F-33490C577B98}" presName="circ1Tx" presStyleLbl="revTx" presStyleIdx="0" presStyleCnt="0">
        <dgm:presLayoutVars>
          <dgm:chMax val="0"/>
          <dgm:chPref val="0"/>
          <dgm:bulletEnabled val="1"/>
        </dgm:presLayoutVars>
      </dgm:prSet>
      <dgm:spPr/>
      <dgm:t>
        <a:bodyPr/>
        <a:lstStyle/>
        <a:p>
          <a:endParaRPr lang="en-US"/>
        </a:p>
      </dgm:t>
    </dgm:pt>
    <dgm:pt modelId="{4BA7D005-AE3F-B74B-82E9-71898F93D71D}" type="pres">
      <dgm:prSet presAssocID="{BB7A3DB8-5F26-6F45-A84A-771C8DE1B6C2}" presName="circ2" presStyleLbl="vennNode1" presStyleIdx="1" presStyleCnt="3"/>
      <dgm:spPr/>
      <dgm:t>
        <a:bodyPr/>
        <a:lstStyle/>
        <a:p>
          <a:endParaRPr lang="en-US"/>
        </a:p>
      </dgm:t>
    </dgm:pt>
    <dgm:pt modelId="{DBAD7435-B93A-DD4A-A272-8973F5F63DE9}" type="pres">
      <dgm:prSet presAssocID="{BB7A3DB8-5F26-6F45-A84A-771C8DE1B6C2}" presName="circ2Tx" presStyleLbl="revTx" presStyleIdx="0" presStyleCnt="0">
        <dgm:presLayoutVars>
          <dgm:chMax val="0"/>
          <dgm:chPref val="0"/>
          <dgm:bulletEnabled val="1"/>
        </dgm:presLayoutVars>
      </dgm:prSet>
      <dgm:spPr/>
      <dgm:t>
        <a:bodyPr/>
        <a:lstStyle/>
        <a:p>
          <a:endParaRPr lang="en-US"/>
        </a:p>
      </dgm:t>
    </dgm:pt>
    <dgm:pt modelId="{475CA09B-47ED-9445-B6AB-12868DE731AB}" type="pres">
      <dgm:prSet presAssocID="{2E667D31-7D7B-A142-997C-6530BF6E0A01}" presName="circ3" presStyleLbl="vennNode1" presStyleIdx="2" presStyleCnt="3"/>
      <dgm:spPr/>
      <dgm:t>
        <a:bodyPr/>
        <a:lstStyle/>
        <a:p>
          <a:endParaRPr lang="en-US"/>
        </a:p>
      </dgm:t>
    </dgm:pt>
    <dgm:pt modelId="{C3407D9B-5AAC-3B4D-B867-6FBE51B15FFA}" type="pres">
      <dgm:prSet presAssocID="{2E667D31-7D7B-A142-997C-6530BF6E0A01}" presName="circ3Tx" presStyleLbl="revTx" presStyleIdx="0" presStyleCnt="0">
        <dgm:presLayoutVars>
          <dgm:chMax val="0"/>
          <dgm:chPref val="0"/>
          <dgm:bulletEnabled val="1"/>
        </dgm:presLayoutVars>
      </dgm:prSet>
      <dgm:spPr/>
      <dgm:t>
        <a:bodyPr/>
        <a:lstStyle/>
        <a:p>
          <a:endParaRPr lang="en-US"/>
        </a:p>
      </dgm:t>
    </dgm:pt>
  </dgm:ptLst>
  <dgm:cxnLst>
    <dgm:cxn modelId="{A43C4DBD-EE93-4BB5-BBC4-7F74619A897A}" type="presOf" srcId="{2E667D31-7D7B-A142-997C-6530BF6E0A01}" destId="{C3407D9B-5AAC-3B4D-B867-6FBE51B15FFA}" srcOrd="1" destOrd="0" presId="urn:microsoft.com/office/officeart/2005/8/layout/venn1"/>
    <dgm:cxn modelId="{AC56ABC7-12C4-4CEB-99DD-DCB0C3B4F3E6}" type="presOf" srcId="{BB7A3DB8-5F26-6F45-A84A-771C8DE1B6C2}" destId="{DBAD7435-B93A-DD4A-A272-8973F5F63DE9}" srcOrd="1" destOrd="0" presId="urn:microsoft.com/office/officeart/2005/8/layout/venn1"/>
    <dgm:cxn modelId="{757BE05F-A3BC-1D4F-B5FF-D396389C7E18}" srcId="{FB31FFDA-602C-D446-978F-7F3B64EA5291}" destId="{2E667D31-7D7B-A142-997C-6530BF6E0A01}" srcOrd="2" destOrd="0" parTransId="{F84898D5-C457-A847-8F37-86EDF4A527A9}" sibTransId="{DA7A590F-EA76-D043-9AFD-B29928D226B7}"/>
    <dgm:cxn modelId="{66EBE1EF-BD9A-497D-8463-35672A5FF6F4}" type="presOf" srcId="{FB31FFDA-602C-D446-978F-7F3B64EA5291}" destId="{39CC0321-B4F1-484A-858B-AF2705F49F77}" srcOrd="0" destOrd="0" presId="urn:microsoft.com/office/officeart/2005/8/layout/venn1"/>
    <dgm:cxn modelId="{0A4BEDE0-0146-493C-AF33-7A52A84637C5}" type="presOf" srcId="{802FC989-8C2F-3747-9C8F-33490C577B98}" destId="{5FF36E11-4871-5044-86CE-CCB5A43F1B52}" srcOrd="0" destOrd="0" presId="urn:microsoft.com/office/officeart/2005/8/layout/venn1"/>
    <dgm:cxn modelId="{062B82AB-CE90-FF45-A094-58435115276C}" srcId="{FB31FFDA-602C-D446-978F-7F3B64EA5291}" destId="{BB7A3DB8-5F26-6F45-A84A-771C8DE1B6C2}" srcOrd="1" destOrd="0" parTransId="{BFDF0588-486F-844C-A333-2B635105E197}" sibTransId="{C16C2742-41F1-8146-83DB-0EA5EA8DD3F2}"/>
    <dgm:cxn modelId="{8A77FF38-E7C2-409F-B306-0A6C3F1E3305}" type="presOf" srcId="{BB7A3DB8-5F26-6F45-A84A-771C8DE1B6C2}" destId="{4BA7D005-AE3F-B74B-82E9-71898F93D71D}" srcOrd="0" destOrd="0" presId="urn:microsoft.com/office/officeart/2005/8/layout/venn1"/>
    <dgm:cxn modelId="{EC20E63B-C7D5-409D-B60A-774D11281C77}" type="presOf" srcId="{802FC989-8C2F-3747-9C8F-33490C577B98}" destId="{11131D49-E611-E441-A6C3-49F0EFC41C1C}" srcOrd="1" destOrd="0" presId="urn:microsoft.com/office/officeart/2005/8/layout/venn1"/>
    <dgm:cxn modelId="{A4D642BE-5361-49DB-B354-2B0D4E7B418E}" type="presOf" srcId="{2E667D31-7D7B-A142-997C-6530BF6E0A01}" destId="{475CA09B-47ED-9445-B6AB-12868DE731AB}" srcOrd="0" destOrd="0" presId="urn:microsoft.com/office/officeart/2005/8/layout/venn1"/>
    <dgm:cxn modelId="{91D539EA-AA29-1048-8305-EB91BEF5B8B1}" srcId="{FB31FFDA-602C-D446-978F-7F3B64EA5291}" destId="{802FC989-8C2F-3747-9C8F-33490C577B98}" srcOrd="0" destOrd="0" parTransId="{3E44EA61-9D48-234D-AE8B-683DFD4CCCC7}" sibTransId="{5F9371D2-2823-9D40-951D-9FF9C5DA7943}"/>
    <dgm:cxn modelId="{8CA932BA-B724-4EFA-8078-82E48539B666}" type="presParOf" srcId="{39CC0321-B4F1-484A-858B-AF2705F49F77}" destId="{5FF36E11-4871-5044-86CE-CCB5A43F1B52}" srcOrd="0" destOrd="0" presId="urn:microsoft.com/office/officeart/2005/8/layout/venn1"/>
    <dgm:cxn modelId="{55BA3994-4A58-4F5E-9EA7-E42C97F4A656}" type="presParOf" srcId="{39CC0321-B4F1-484A-858B-AF2705F49F77}" destId="{11131D49-E611-E441-A6C3-49F0EFC41C1C}" srcOrd="1" destOrd="0" presId="urn:microsoft.com/office/officeart/2005/8/layout/venn1"/>
    <dgm:cxn modelId="{F5E00F5B-F9BE-4246-8FE6-74563160271A}" type="presParOf" srcId="{39CC0321-B4F1-484A-858B-AF2705F49F77}" destId="{4BA7D005-AE3F-B74B-82E9-71898F93D71D}" srcOrd="2" destOrd="0" presId="urn:microsoft.com/office/officeart/2005/8/layout/venn1"/>
    <dgm:cxn modelId="{9317AA0A-BAEF-4B26-9B83-7ACB18E59BB4}" type="presParOf" srcId="{39CC0321-B4F1-484A-858B-AF2705F49F77}" destId="{DBAD7435-B93A-DD4A-A272-8973F5F63DE9}" srcOrd="3" destOrd="0" presId="urn:microsoft.com/office/officeart/2005/8/layout/venn1"/>
    <dgm:cxn modelId="{D9B7A5C0-9FD9-4A6E-84A0-ED49817C7F45}" type="presParOf" srcId="{39CC0321-B4F1-484A-858B-AF2705F49F77}" destId="{475CA09B-47ED-9445-B6AB-12868DE731AB}" srcOrd="4" destOrd="0" presId="urn:microsoft.com/office/officeart/2005/8/layout/venn1"/>
    <dgm:cxn modelId="{A84FC28B-79B2-4C83-B3C6-DE6F39598CCE}" type="presParOf" srcId="{39CC0321-B4F1-484A-858B-AF2705F49F77}" destId="{C3407D9B-5AAC-3B4D-B867-6FBE51B15FFA}"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D85A9-D1A1-4619-908D-797DD51A935E}">
      <dsp:nvSpPr>
        <dsp:cNvPr id="0" name=""/>
        <dsp:cNvSpPr/>
      </dsp:nvSpPr>
      <dsp:spPr>
        <a:xfrm>
          <a:off x="1972009" y="1147"/>
          <a:ext cx="1904702" cy="952351"/>
        </a:xfrm>
        <a:prstGeom prst="roundRect">
          <a:avLst>
            <a:gd name="adj" fmla="val 10000"/>
          </a:avLst>
        </a:prstGeom>
        <a:solidFill>
          <a:schemeClr val="tx1">
            <a:lumMod val="85000"/>
            <a:lumOff val="15000"/>
          </a:schemeClr>
        </a:solidFill>
        <a:ln>
          <a:solidFill>
            <a:schemeClr val="tx1">
              <a:lumMod val="85000"/>
              <a:lumOff val="1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effectLst/>
              <a:latin typeface="Cambria" pitchFamily="18" charset="0"/>
            </a:rPr>
            <a:t>Texas</a:t>
          </a:r>
          <a:endParaRPr lang="en-US" sz="3000" b="1" kern="1200" dirty="0">
            <a:solidFill>
              <a:schemeClr val="bg1"/>
            </a:solidFill>
            <a:effectLst/>
            <a:latin typeface="Cambria" pitchFamily="18" charset="0"/>
          </a:endParaRPr>
        </a:p>
      </dsp:txBody>
      <dsp:txXfrm>
        <a:off x="1999902" y="29040"/>
        <a:ext cx="1848916" cy="896565"/>
      </dsp:txXfrm>
    </dsp:sp>
    <dsp:sp modelId="{844D02DF-60A1-4063-8EC6-DC9BE16BB1D9}">
      <dsp:nvSpPr>
        <dsp:cNvPr id="0" name=""/>
        <dsp:cNvSpPr/>
      </dsp:nvSpPr>
      <dsp:spPr>
        <a:xfrm>
          <a:off x="2162480" y="953498"/>
          <a:ext cx="190470" cy="714263"/>
        </a:xfrm>
        <a:custGeom>
          <a:avLst/>
          <a:gdLst/>
          <a:ahLst/>
          <a:cxnLst/>
          <a:rect l="0" t="0" r="0" b="0"/>
          <a:pathLst>
            <a:path>
              <a:moveTo>
                <a:pt x="0" y="0"/>
              </a:moveTo>
              <a:lnTo>
                <a:pt x="0" y="714263"/>
              </a:lnTo>
              <a:lnTo>
                <a:pt x="190470" y="714263"/>
              </a:lnTo>
            </a:path>
          </a:pathLst>
        </a:custGeom>
        <a:noFill/>
        <a:ln w="9525" cap="flat" cmpd="sng" algn="ctr">
          <a:solidFill>
            <a:srgbClr val="798D37"/>
          </a:solidFill>
          <a:prstDash val="solid"/>
        </a:ln>
        <a:effectLst/>
      </dsp:spPr>
      <dsp:style>
        <a:lnRef idx="1">
          <a:scrgbClr r="0" g="0" b="0"/>
        </a:lnRef>
        <a:fillRef idx="0">
          <a:scrgbClr r="0" g="0" b="0"/>
        </a:fillRef>
        <a:effectRef idx="0">
          <a:scrgbClr r="0" g="0" b="0"/>
        </a:effectRef>
        <a:fontRef idx="minor"/>
      </dsp:style>
    </dsp:sp>
    <dsp:sp modelId="{45248F0C-602B-44CE-B355-314B48D9E2E9}">
      <dsp:nvSpPr>
        <dsp:cNvPr id="0" name=""/>
        <dsp:cNvSpPr/>
      </dsp:nvSpPr>
      <dsp:spPr>
        <a:xfrm>
          <a:off x="2352950" y="1191586"/>
          <a:ext cx="1523761" cy="952351"/>
        </a:xfrm>
        <a:prstGeom prst="roundRect">
          <a:avLst>
            <a:gd name="adj" fmla="val 10000"/>
          </a:avLst>
        </a:prstGeom>
        <a:noFill/>
        <a:ln w="9525" cap="flat" cmpd="sng" algn="ctr">
          <a:solidFill>
            <a:srgbClr val="798D37"/>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22.6%</a:t>
          </a:r>
          <a:endParaRPr lang="en-US" sz="4100" kern="1200" dirty="0"/>
        </a:p>
      </dsp:txBody>
      <dsp:txXfrm>
        <a:off x="2380843" y="1219479"/>
        <a:ext cx="1467975" cy="896565"/>
      </dsp:txXfrm>
    </dsp:sp>
    <dsp:sp modelId="{A4D2EAAE-29D3-43CA-B00B-36E3343976EC}">
      <dsp:nvSpPr>
        <dsp:cNvPr id="0" name=""/>
        <dsp:cNvSpPr/>
      </dsp:nvSpPr>
      <dsp:spPr>
        <a:xfrm>
          <a:off x="2162480" y="953498"/>
          <a:ext cx="190470" cy="1904702"/>
        </a:xfrm>
        <a:custGeom>
          <a:avLst/>
          <a:gdLst/>
          <a:ahLst/>
          <a:cxnLst/>
          <a:rect l="0" t="0" r="0" b="0"/>
          <a:pathLst>
            <a:path>
              <a:moveTo>
                <a:pt x="0" y="0"/>
              </a:moveTo>
              <a:lnTo>
                <a:pt x="0" y="1904702"/>
              </a:lnTo>
              <a:lnTo>
                <a:pt x="190470" y="1904702"/>
              </a:lnTo>
            </a:path>
          </a:pathLst>
        </a:custGeom>
        <a:noFill/>
        <a:ln w="9525" cap="flat" cmpd="sng" algn="ctr">
          <a:solidFill>
            <a:srgbClr val="798D37"/>
          </a:solidFill>
          <a:prstDash val="solid"/>
        </a:ln>
        <a:effectLst/>
      </dsp:spPr>
      <dsp:style>
        <a:lnRef idx="1">
          <a:scrgbClr r="0" g="0" b="0"/>
        </a:lnRef>
        <a:fillRef idx="0">
          <a:scrgbClr r="0" g="0" b="0"/>
        </a:fillRef>
        <a:effectRef idx="0">
          <a:scrgbClr r="0" g="0" b="0"/>
        </a:effectRef>
        <a:fontRef idx="minor"/>
      </dsp:style>
    </dsp:sp>
    <dsp:sp modelId="{F8416080-6715-4A9C-A368-B2843288E018}">
      <dsp:nvSpPr>
        <dsp:cNvPr id="0" name=""/>
        <dsp:cNvSpPr/>
      </dsp:nvSpPr>
      <dsp:spPr>
        <a:xfrm>
          <a:off x="2352950" y="2382025"/>
          <a:ext cx="1523761" cy="952351"/>
        </a:xfrm>
        <a:prstGeom prst="roundRect">
          <a:avLst>
            <a:gd name="adj" fmla="val 10000"/>
          </a:avLst>
        </a:prstGeom>
        <a:noFill/>
        <a:ln w="9525" cap="flat" cmpd="sng" algn="ctr">
          <a:solidFill>
            <a:srgbClr val="798D37"/>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6.5%</a:t>
          </a:r>
          <a:endParaRPr lang="en-US" sz="4100" kern="1200" dirty="0"/>
        </a:p>
      </dsp:txBody>
      <dsp:txXfrm>
        <a:off x="2380843" y="2409918"/>
        <a:ext cx="1467975" cy="896565"/>
      </dsp:txXfrm>
    </dsp:sp>
    <dsp:sp modelId="{C7858ABF-35A5-409F-9700-5F921EF1E9A2}">
      <dsp:nvSpPr>
        <dsp:cNvPr id="0" name=""/>
        <dsp:cNvSpPr/>
      </dsp:nvSpPr>
      <dsp:spPr>
        <a:xfrm>
          <a:off x="2162480" y="953498"/>
          <a:ext cx="190470" cy="3095141"/>
        </a:xfrm>
        <a:custGeom>
          <a:avLst/>
          <a:gdLst/>
          <a:ahLst/>
          <a:cxnLst/>
          <a:rect l="0" t="0" r="0" b="0"/>
          <a:pathLst>
            <a:path>
              <a:moveTo>
                <a:pt x="0" y="0"/>
              </a:moveTo>
              <a:lnTo>
                <a:pt x="0" y="3095141"/>
              </a:lnTo>
              <a:lnTo>
                <a:pt x="190470" y="3095141"/>
              </a:lnTo>
            </a:path>
          </a:pathLst>
        </a:custGeom>
        <a:noFill/>
        <a:ln w="9525" cap="flat" cmpd="sng" algn="ctr">
          <a:solidFill>
            <a:srgbClr val="798D37"/>
          </a:solidFill>
          <a:prstDash val="solid"/>
        </a:ln>
        <a:effectLst/>
      </dsp:spPr>
      <dsp:style>
        <a:lnRef idx="1">
          <a:scrgbClr r="0" g="0" b="0"/>
        </a:lnRef>
        <a:fillRef idx="0">
          <a:scrgbClr r="0" g="0" b="0"/>
        </a:fillRef>
        <a:effectRef idx="0">
          <a:scrgbClr r="0" g="0" b="0"/>
        </a:effectRef>
        <a:fontRef idx="minor"/>
      </dsp:style>
    </dsp:sp>
    <dsp:sp modelId="{C0E62509-9F73-4866-AADC-47F88954CC09}">
      <dsp:nvSpPr>
        <dsp:cNvPr id="0" name=""/>
        <dsp:cNvSpPr/>
      </dsp:nvSpPr>
      <dsp:spPr>
        <a:xfrm>
          <a:off x="2352950" y="3572464"/>
          <a:ext cx="1523761" cy="952351"/>
        </a:xfrm>
        <a:prstGeom prst="roundRect">
          <a:avLst>
            <a:gd name="adj" fmla="val 10000"/>
          </a:avLst>
        </a:prstGeom>
        <a:noFill/>
        <a:ln w="9525" cap="flat" cmpd="sng" algn="ctr">
          <a:solidFill>
            <a:srgbClr val="798D37"/>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17.7%</a:t>
          </a:r>
          <a:endParaRPr lang="en-US" sz="4100" kern="1200" dirty="0"/>
        </a:p>
      </dsp:txBody>
      <dsp:txXfrm>
        <a:off x="2380843" y="3600357"/>
        <a:ext cx="1467975" cy="896565"/>
      </dsp:txXfrm>
    </dsp:sp>
    <dsp:sp modelId="{35E7133C-D73F-42B9-A2EF-A40EA9DCA30C}">
      <dsp:nvSpPr>
        <dsp:cNvPr id="0" name=""/>
        <dsp:cNvSpPr/>
      </dsp:nvSpPr>
      <dsp:spPr>
        <a:xfrm>
          <a:off x="4352887" y="1147"/>
          <a:ext cx="1904702" cy="952351"/>
        </a:xfrm>
        <a:prstGeom prst="roundRect">
          <a:avLst>
            <a:gd name="adj" fmla="val 10000"/>
          </a:avLst>
        </a:prstGeom>
        <a:solidFill>
          <a:schemeClr val="tx1">
            <a:lumMod val="85000"/>
            <a:lumOff val="15000"/>
          </a:schemeClr>
        </a:solidFill>
        <a:ln>
          <a:solidFill>
            <a:schemeClr val="tx1">
              <a:lumMod val="85000"/>
              <a:lumOff val="1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effectLst/>
              <a:latin typeface="Cambria" pitchFamily="18" charset="0"/>
            </a:rPr>
            <a:t>State Ranking</a:t>
          </a:r>
          <a:endParaRPr lang="en-US" sz="3000" b="1" kern="1200" dirty="0">
            <a:solidFill>
              <a:schemeClr val="bg1"/>
            </a:solidFill>
            <a:effectLst/>
            <a:latin typeface="Cambria" pitchFamily="18" charset="0"/>
          </a:endParaRPr>
        </a:p>
      </dsp:txBody>
      <dsp:txXfrm>
        <a:off x="4380780" y="29040"/>
        <a:ext cx="1848916" cy="896565"/>
      </dsp:txXfrm>
    </dsp:sp>
    <dsp:sp modelId="{4AB3ED23-5FAE-462C-9B91-B669020B8C0D}">
      <dsp:nvSpPr>
        <dsp:cNvPr id="0" name=""/>
        <dsp:cNvSpPr/>
      </dsp:nvSpPr>
      <dsp:spPr>
        <a:xfrm>
          <a:off x="4543358" y="953498"/>
          <a:ext cx="190470" cy="714263"/>
        </a:xfrm>
        <a:custGeom>
          <a:avLst/>
          <a:gdLst/>
          <a:ahLst/>
          <a:cxnLst/>
          <a:rect l="0" t="0" r="0" b="0"/>
          <a:pathLst>
            <a:path>
              <a:moveTo>
                <a:pt x="0" y="0"/>
              </a:moveTo>
              <a:lnTo>
                <a:pt x="0" y="714263"/>
              </a:lnTo>
              <a:lnTo>
                <a:pt x="190470" y="714263"/>
              </a:lnTo>
            </a:path>
          </a:pathLst>
        </a:custGeom>
        <a:noFill/>
        <a:ln w="9525" cap="flat" cmpd="sng" algn="ctr">
          <a:solidFill>
            <a:srgbClr val="798D37"/>
          </a:solidFill>
          <a:prstDash val="solid"/>
        </a:ln>
        <a:effectLst/>
      </dsp:spPr>
      <dsp:style>
        <a:lnRef idx="1">
          <a:scrgbClr r="0" g="0" b="0"/>
        </a:lnRef>
        <a:fillRef idx="0">
          <a:scrgbClr r="0" g="0" b="0"/>
        </a:fillRef>
        <a:effectRef idx="0">
          <a:scrgbClr r="0" g="0" b="0"/>
        </a:effectRef>
        <a:fontRef idx="minor"/>
      </dsp:style>
    </dsp:sp>
    <dsp:sp modelId="{24149D99-0A16-4E89-B096-8A3DEFACBBF3}">
      <dsp:nvSpPr>
        <dsp:cNvPr id="0" name=""/>
        <dsp:cNvSpPr/>
      </dsp:nvSpPr>
      <dsp:spPr>
        <a:xfrm>
          <a:off x="4733828" y="1191586"/>
          <a:ext cx="1523761" cy="952351"/>
        </a:xfrm>
        <a:prstGeom prst="roundRect">
          <a:avLst>
            <a:gd name="adj" fmla="val 10000"/>
          </a:avLst>
        </a:prstGeom>
        <a:noFill/>
        <a:ln w="9525" cap="flat" cmpd="sng" algn="ctr">
          <a:solidFill>
            <a:srgbClr val="798D37"/>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21st</a:t>
          </a:r>
          <a:endParaRPr lang="en-US" sz="4100" kern="1200" dirty="0"/>
        </a:p>
      </dsp:txBody>
      <dsp:txXfrm>
        <a:off x="4761721" y="1219479"/>
        <a:ext cx="1467975" cy="896565"/>
      </dsp:txXfrm>
    </dsp:sp>
    <dsp:sp modelId="{3A600FA1-B2E3-440F-9F21-8BFB006D3011}">
      <dsp:nvSpPr>
        <dsp:cNvPr id="0" name=""/>
        <dsp:cNvSpPr/>
      </dsp:nvSpPr>
      <dsp:spPr>
        <a:xfrm>
          <a:off x="4543358" y="953498"/>
          <a:ext cx="190470" cy="1904702"/>
        </a:xfrm>
        <a:custGeom>
          <a:avLst/>
          <a:gdLst/>
          <a:ahLst/>
          <a:cxnLst/>
          <a:rect l="0" t="0" r="0" b="0"/>
          <a:pathLst>
            <a:path>
              <a:moveTo>
                <a:pt x="0" y="0"/>
              </a:moveTo>
              <a:lnTo>
                <a:pt x="0" y="1904702"/>
              </a:lnTo>
              <a:lnTo>
                <a:pt x="190470" y="1904702"/>
              </a:lnTo>
            </a:path>
          </a:pathLst>
        </a:custGeom>
        <a:noFill/>
        <a:ln w="9525" cap="flat" cmpd="sng" algn="ctr">
          <a:solidFill>
            <a:srgbClr val="798D37"/>
          </a:solidFill>
          <a:prstDash val="solid"/>
        </a:ln>
        <a:effectLst/>
      </dsp:spPr>
      <dsp:style>
        <a:lnRef idx="1">
          <a:scrgbClr r="0" g="0" b="0"/>
        </a:lnRef>
        <a:fillRef idx="0">
          <a:scrgbClr r="0" g="0" b="0"/>
        </a:fillRef>
        <a:effectRef idx="0">
          <a:scrgbClr r="0" g="0" b="0"/>
        </a:effectRef>
        <a:fontRef idx="minor"/>
      </dsp:style>
    </dsp:sp>
    <dsp:sp modelId="{265AE00C-60E3-471E-848D-65E7BC74F434}">
      <dsp:nvSpPr>
        <dsp:cNvPr id="0" name=""/>
        <dsp:cNvSpPr/>
      </dsp:nvSpPr>
      <dsp:spPr>
        <a:xfrm>
          <a:off x="4733828" y="2382025"/>
          <a:ext cx="1523761" cy="952351"/>
        </a:xfrm>
        <a:prstGeom prst="roundRect">
          <a:avLst>
            <a:gd name="adj" fmla="val 10000"/>
          </a:avLst>
        </a:prstGeom>
        <a:noFill/>
        <a:ln w="9525" cap="flat" cmpd="sng" algn="ctr">
          <a:solidFill>
            <a:srgbClr val="798D37"/>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44th</a:t>
          </a:r>
          <a:endParaRPr lang="en-US" sz="4100" kern="1200" dirty="0"/>
        </a:p>
      </dsp:txBody>
      <dsp:txXfrm>
        <a:off x="4761721" y="2409918"/>
        <a:ext cx="1467975" cy="896565"/>
      </dsp:txXfrm>
    </dsp:sp>
    <dsp:sp modelId="{9AF49112-7DF0-45A0-B668-743D0FE68492}">
      <dsp:nvSpPr>
        <dsp:cNvPr id="0" name=""/>
        <dsp:cNvSpPr/>
      </dsp:nvSpPr>
      <dsp:spPr>
        <a:xfrm>
          <a:off x="4543358" y="953498"/>
          <a:ext cx="190470" cy="3095141"/>
        </a:xfrm>
        <a:custGeom>
          <a:avLst/>
          <a:gdLst/>
          <a:ahLst/>
          <a:cxnLst/>
          <a:rect l="0" t="0" r="0" b="0"/>
          <a:pathLst>
            <a:path>
              <a:moveTo>
                <a:pt x="0" y="0"/>
              </a:moveTo>
              <a:lnTo>
                <a:pt x="0" y="3095141"/>
              </a:lnTo>
              <a:lnTo>
                <a:pt x="190470" y="3095141"/>
              </a:lnTo>
            </a:path>
          </a:pathLst>
        </a:custGeom>
        <a:noFill/>
        <a:ln w="9525" cap="flat" cmpd="sng" algn="ctr">
          <a:solidFill>
            <a:srgbClr val="798D37"/>
          </a:solidFill>
          <a:prstDash val="solid"/>
        </a:ln>
        <a:effectLst/>
      </dsp:spPr>
      <dsp:style>
        <a:lnRef idx="1">
          <a:scrgbClr r="0" g="0" b="0"/>
        </a:lnRef>
        <a:fillRef idx="0">
          <a:scrgbClr r="0" g="0" b="0"/>
        </a:fillRef>
        <a:effectRef idx="0">
          <a:scrgbClr r="0" g="0" b="0"/>
        </a:effectRef>
        <a:fontRef idx="minor"/>
      </dsp:style>
    </dsp:sp>
    <dsp:sp modelId="{2DBE15A4-08E1-47CE-AB69-E2C248E1B550}">
      <dsp:nvSpPr>
        <dsp:cNvPr id="0" name=""/>
        <dsp:cNvSpPr/>
      </dsp:nvSpPr>
      <dsp:spPr>
        <a:xfrm>
          <a:off x="4733828" y="3572464"/>
          <a:ext cx="1523761" cy="952351"/>
        </a:xfrm>
        <a:prstGeom prst="roundRect">
          <a:avLst>
            <a:gd name="adj" fmla="val 10000"/>
          </a:avLst>
        </a:prstGeom>
        <a:noFill/>
        <a:ln w="9525" cap="flat" cmpd="sng" algn="ctr">
          <a:solidFill>
            <a:srgbClr val="798D37"/>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25th</a:t>
          </a:r>
          <a:endParaRPr lang="en-US" sz="4100" kern="1200" dirty="0"/>
        </a:p>
      </dsp:txBody>
      <dsp:txXfrm>
        <a:off x="4761721" y="3600357"/>
        <a:ext cx="1467975" cy="896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36E11-4871-5044-86CE-CCB5A43F1B52}">
      <dsp:nvSpPr>
        <dsp:cNvPr id="0" name=""/>
        <dsp:cNvSpPr/>
      </dsp:nvSpPr>
      <dsp:spPr>
        <a:xfrm>
          <a:off x="1539239" y="43814"/>
          <a:ext cx="2103120" cy="2103120"/>
        </a:xfrm>
        <a:prstGeom prst="ellipse">
          <a:avLst/>
        </a:prstGeom>
        <a:solidFill>
          <a:schemeClr val="accent3">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College and Career Readiness Standards</a:t>
          </a:r>
          <a:endParaRPr lang="en-US" sz="1700" kern="1200" dirty="0"/>
        </a:p>
      </dsp:txBody>
      <dsp:txXfrm>
        <a:off x="1819656" y="411860"/>
        <a:ext cx="1542288" cy="946404"/>
      </dsp:txXfrm>
    </dsp:sp>
    <dsp:sp modelId="{4BA7D005-AE3F-B74B-82E9-71898F93D71D}">
      <dsp:nvSpPr>
        <dsp:cNvPr id="0" name=""/>
        <dsp:cNvSpPr/>
      </dsp:nvSpPr>
      <dsp:spPr>
        <a:xfrm>
          <a:off x="2298115" y="1358264"/>
          <a:ext cx="2103120" cy="2103120"/>
        </a:xfrm>
        <a:prstGeom prst="ellipse">
          <a:avLst/>
        </a:prstGeom>
        <a:solidFill>
          <a:schemeClr val="accent3">
            <a:shade val="80000"/>
            <a:alpha val="50000"/>
            <a:hueOff val="-8"/>
            <a:satOff val="3009"/>
            <a:lumOff val="2647"/>
            <a:alphaOff val="1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College Algebra</a:t>
          </a:r>
          <a:endParaRPr lang="en-US" sz="1700" kern="1200" dirty="0"/>
        </a:p>
      </dsp:txBody>
      <dsp:txXfrm>
        <a:off x="2941320" y="1901570"/>
        <a:ext cx="1261872" cy="1156716"/>
      </dsp:txXfrm>
    </dsp:sp>
    <dsp:sp modelId="{475CA09B-47ED-9445-B6AB-12868DE731AB}">
      <dsp:nvSpPr>
        <dsp:cNvPr id="0" name=""/>
        <dsp:cNvSpPr/>
      </dsp:nvSpPr>
      <dsp:spPr>
        <a:xfrm>
          <a:off x="780364" y="1358264"/>
          <a:ext cx="2103120" cy="2103120"/>
        </a:xfrm>
        <a:prstGeom prst="ellipse">
          <a:avLst/>
        </a:prstGeom>
        <a:solidFill>
          <a:schemeClr val="accent3">
            <a:shade val="80000"/>
            <a:alpha val="50000"/>
            <a:hueOff val="-17"/>
            <a:satOff val="6018"/>
            <a:lumOff val="5294"/>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Grade 8-Algebra II TEKS</a:t>
          </a:r>
          <a:endParaRPr lang="en-US" sz="1700" kern="1200" dirty="0"/>
        </a:p>
      </dsp:txBody>
      <dsp:txXfrm>
        <a:off x="978407" y="1901570"/>
        <a:ext cx="1261872" cy="11567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4FEE8D-9BFF-4682-856C-70C3B668124C}" type="datetimeFigureOut">
              <a:rPr lang="en-US" smtClean="0"/>
              <a:t>7/1/2013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F41EF7-B03C-45A5-AA89-80D248245AB5}" type="slidenum">
              <a:rPr lang="en-US" smtClean="0"/>
              <a:t>‹#›</a:t>
            </a:fld>
            <a:endParaRPr lang="en-US"/>
          </a:p>
        </p:txBody>
      </p:sp>
    </p:spTree>
    <p:extLst>
      <p:ext uri="{BB962C8B-B14F-4D97-AF65-F5344CB8AC3E}">
        <p14:creationId xmlns:p14="http://schemas.microsoft.com/office/powerpoint/2010/main" val="2374468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1DE22-CE05-4CBE-8A5B-E0A975147EB4}" type="datetimeFigureOut">
              <a:rPr lang="en-US" smtClean="0"/>
              <a:t>7/1/2013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BB61A-CCC6-447B-8B70-FDFFA099C474}" type="slidenum">
              <a:rPr lang="en-US" smtClean="0"/>
              <a:t>‹#›</a:t>
            </a:fld>
            <a:endParaRPr lang="en-US"/>
          </a:p>
        </p:txBody>
      </p:sp>
    </p:spTree>
    <p:extLst>
      <p:ext uri="{BB962C8B-B14F-4D97-AF65-F5344CB8AC3E}">
        <p14:creationId xmlns:p14="http://schemas.microsoft.com/office/powerpoint/2010/main" val="386013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of alignment with CCRS led to critical conversations about instruction, grading practices, individual teacher expectations vs. professors’ expectations, student reading deficiencies, testing,</a:t>
            </a:r>
            <a:r>
              <a:rPr lang="en-US" baseline="0" dirty="0" smtClean="0"/>
              <a:t> test makeup, etc.</a:t>
            </a:r>
            <a:endParaRPr lang="en-US" dirty="0"/>
          </a:p>
        </p:txBody>
      </p:sp>
      <p:sp>
        <p:nvSpPr>
          <p:cNvPr id="4" name="Slide Number Placeholder 3"/>
          <p:cNvSpPr>
            <a:spLocks noGrp="1"/>
          </p:cNvSpPr>
          <p:nvPr>
            <p:ph type="sldNum" sz="quarter" idx="10"/>
          </p:nvPr>
        </p:nvSpPr>
        <p:spPr/>
        <p:txBody>
          <a:bodyPr/>
          <a:lstStyle/>
          <a:p>
            <a:fld id="{211BB61A-CCC6-447B-8B70-FDFFA099C474}" type="slidenum">
              <a:rPr lang="en-US" smtClean="0"/>
              <a:t>20</a:t>
            </a:fld>
            <a:endParaRPr lang="en-US"/>
          </a:p>
        </p:txBody>
      </p:sp>
    </p:spTree>
    <p:extLst>
      <p:ext uri="{BB962C8B-B14F-4D97-AF65-F5344CB8AC3E}">
        <p14:creationId xmlns:p14="http://schemas.microsoft.com/office/powerpoint/2010/main" val="101450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Brainstorming</a:t>
            </a:r>
            <a:r>
              <a:rPr lang="en-US" baseline="0" dirty="0" smtClean="0"/>
              <a:t> about College Readiness in the district </a:t>
            </a:r>
            <a:r>
              <a:rPr lang="en-US" baseline="0" dirty="0" err="1" smtClean="0"/>
              <a:t>vs</a:t>
            </a:r>
            <a:r>
              <a:rPr lang="en-US" baseline="0" dirty="0" smtClean="0"/>
              <a:t> college readiness at ACCD &amp; UTSA</a:t>
            </a:r>
          </a:p>
          <a:p>
            <a:endParaRPr lang="en-US" baseline="0" dirty="0" smtClean="0"/>
          </a:p>
          <a:p>
            <a:r>
              <a:rPr lang="en-US" baseline="0" dirty="0" smtClean="0"/>
              <a:t>Explain some of the long term and short term ideas on the page</a:t>
            </a:r>
          </a:p>
          <a:p>
            <a:endParaRPr lang="en-US" baseline="0" dirty="0" smtClean="0"/>
          </a:p>
          <a:p>
            <a:r>
              <a:rPr lang="en-US" baseline="0" dirty="0" smtClean="0"/>
              <a:t>Transition to next slide = focus areas based on district </a:t>
            </a:r>
            <a:r>
              <a:rPr lang="en-US" baseline="0" smtClean="0"/>
              <a:t>strategy discussion</a:t>
            </a:r>
            <a:endParaRPr lang="en-US" dirty="0"/>
          </a:p>
        </p:txBody>
      </p:sp>
      <p:sp>
        <p:nvSpPr>
          <p:cNvPr id="4" name="Slide Number Placeholder 3"/>
          <p:cNvSpPr>
            <a:spLocks noGrp="1"/>
          </p:cNvSpPr>
          <p:nvPr>
            <p:ph type="sldNum" sz="quarter" idx="10"/>
          </p:nvPr>
        </p:nvSpPr>
        <p:spPr/>
        <p:txBody>
          <a:bodyPr/>
          <a:lstStyle/>
          <a:p>
            <a:fld id="{211BB61A-CCC6-447B-8B70-FDFFA099C474}" type="slidenum">
              <a:rPr lang="en-US" smtClean="0"/>
              <a:t>22</a:t>
            </a:fld>
            <a:endParaRPr lang="en-US"/>
          </a:p>
        </p:txBody>
      </p:sp>
    </p:spTree>
    <p:extLst>
      <p:ext uri="{BB962C8B-B14F-4D97-AF65-F5344CB8AC3E}">
        <p14:creationId xmlns:p14="http://schemas.microsoft.com/office/powerpoint/2010/main" val="101450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discussions</a:t>
            </a:r>
            <a:r>
              <a:rPr lang="en-US" baseline="0" dirty="0" smtClean="0"/>
              <a:t> about CCRS alignment, professors and teachers realized that in order to change the culture of expectation for students in their district, they would need to make parents more aware of changes to grading policies, grading practices, and student work/expectations.  The VAT determined that a survey of college readiness would give them more information about all stakeholders’ understanding of CCRS and the potential for change in the district.  It would also allow the VAT to make recommendations to the C&amp;I department, the Board, and the K-12 system for real change in the district.</a:t>
            </a:r>
          </a:p>
          <a:p>
            <a:endParaRPr lang="en-US" dirty="0" smtClean="0"/>
          </a:p>
          <a:p>
            <a:r>
              <a:rPr lang="en-US" dirty="0" smtClean="0"/>
              <a:t>Our</a:t>
            </a:r>
            <a:r>
              <a:rPr lang="en-US" baseline="0" dirty="0" smtClean="0"/>
              <a:t> ELAR teachers and specialist supported the math teachers and professors during critical conversations – leading to discussion about the true nature of the difficulties for students.  As math teachers explained student difficulties, ELAR team identified decoding issues, vocabulary deficiencies, and writing/speaking deficiencies.  ELAR team focused on a literacy support guide for math teachers.</a:t>
            </a:r>
          </a:p>
          <a:p>
            <a:endParaRPr lang="en-US" baseline="0" dirty="0" smtClean="0"/>
          </a:p>
          <a:p>
            <a:r>
              <a:rPr lang="en-US" baseline="0" dirty="0" smtClean="0"/>
              <a:t>In sharing AVATAR practices around the region – by P-16+, UTSA P-20 Initiatives, and ESC-20 – more districts inquired about setting up the VAT structures for their own teachers.  Coordinators determined that a professional development sharing to support other structures in the region could support the P-16 pipeline in the region.</a:t>
            </a:r>
          </a:p>
          <a:p>
            <a:endParaRPr lang="en-US" dirty="0"/>
          </a:p>
        </p:txBody>
      </p:sp>
      <p:sp>
        <p:nvSpPr>
          <p:cNvPr id="4" name="Slide Number Placeholder 3"/>
          <p:cNvSpPr>
            <a:spLocks noGrp="1"/>
          </p:cNvSpPr>
          <p:nvPr>
            <p:ph type="sldNum" sz="quarter" idx="10"/>
          </p:nvPr>
        </p:nvSpPr>
        <p:spPr/>
        <p:txBody>
          <a:bodyPr/>
          <a:lstStyle/>
          <a:p>
            <a:fld id="{211BB61A-CCC6-447B-8B70-FDFFA099C474}" type="slidenum">
              <a:rPr lang="en-US" smtClean="0"/>
              <a:t>23</a:t>
            </a:fld>
            <a:endParaRPr lang="en-US"/>
          </a:p>
        </p:txBody>
      </p:sp>
    </p:spTree>
    <p:extLst>
      <p:ext uri="{BB962C8B-B14F-4D97-AF65-F5344CB8AC3E}">
        <p14:creationId xmlns:p14="http://schemas.microsoft.com/office/powerpoint/2010/main" val="101450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a:t>
            </a:r>
            <a:endParaRPr lang="en-US" dirty="0"/>
          </a:p>
        </p:txBody>
      </p:sp>
      <p:sp>
        <p:nvSpPr>
          <p:cNvPr id="4" name="Slide Number Placeholder 3"/>
          <p:cNvSpPr>
            <a:spLocks noGrp="1"/>
          </p:cNvSpPr>
          <p:nvPr>
            <p:ph type="sldNum" sz="quarter" idx="10"/>
          </p:nvPr>
        </p:nvSpPr>
        <p:spPr/>
        <p:txBody>
          <a:bodyPr/>
          <a:lstStyle/>
          <a:p>
            <a:fld id="{560B711B-59B8-4754-AF99-AF1E06286DA4}" type="slidenum">
              <a:rPr lang="en-US" smtClean="0"/>
              <a:t>25</a:t>
            </a:fld>
            <a:endParaRPr lang="en-US"/>
          </a:p>
        </p:txBody>
      </p:sp>
    </p:spTree>
    <p:extLst>
      <p:ext uri="{BB962C8B-B14F-4D97-AF65-F5344CB8AC3E}">
        <p14:creationId xmlns:p14="http://schemas.microsoft.com/office/powerpoint/2010/main" val="303753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61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6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84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3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16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59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6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77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85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87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6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981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wmf"/><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http://www.ntp16.notlb.com/avata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wmf"/><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32.xml.rels><?xml version="1.0" encoding="UTF-8" standalone="yes"?>
<Relationships xmlns="http://schemas.openxmlformats.org/package/2006/relationships"><Relationship Id="rId3" Type="http://schemas.openxmlformats.org/officeDocument/2006/relationships/hyperlink" Target="http://www.project2061.org/" TargetMode="External"/><Relationship Id="rId2" Type="http://schemas.openxmlformats.org/officeDocument/2006/relationships/hyperlink" Target="http://strandmaps.nsdl.org/" TargetMode="External"/><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hyperlink" Target="http://www.nap.edu/openbook.php?record_id=4962"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Ravae.Shaeffer@esc20.net" TargetMode="External"/><Relationship Id="rId2" Type="http://schemas.openxmlformats.org/officeDocument/2006/relationships/hyperlink" Target="mailto:Mary.Harris@unt.edu" TargetMode="External"/><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hyperlink" Target="mailto:Jean.Keller@unt.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bg1">
                <a:lumMod val="85000"/>
                <a:alpha val="93000"/>
              </a:schemeClr>
            </a:gs>
            <a:gs pos="71000">
              <a:schemeClr val="bg1">
                <a:lumMod val="75000"/>
                <a:alpha val="93000"/>
              </a:schemeClr>
            </a:gs>
            <a:gs pos="92000">
              <a:schemeClr val="bg1">
                <a:lumMod val="65000"/>
                <a:alpha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ounded Rectangle 7"/>
          <p:cNvSpPr/>
          <p:nvPr/>
        </p:nvSpPr>
        <p:spPr>
          <a:xfrm>
            <a:off x="304800" y="376535"/>
            <a:ext cx="8534400" cy="3814465"/>
          </a:xfrm>
          <a:prstGeom prst="roundRect">
            <a:avLst/>
          </a:prstGeom>
          <a:solidFill>
            <a:srgbClr val="7882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25302" y="528934"/>
            <a:ext cx="8229600" cy="3509665"/>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0" y="4343400"/>
            <a:ext cx="9143999" cy="2819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u="sng" dirty="0" smtClean="0">
                <a:solidFill>
                  <a:srgbClr val="646D31"/>
                </a:solidFill>
                <a:latin typeface="Bookman Old Style" pitchFamily="18" charset="0"/>
                <a:ea typeface="Batang" pitchFamily="18" charset="-127"/>
                <a:cs typeface="Arial" pitchFamily="34" charset="0"/>
              </a:rPr>
              <a:t>PRESENTERS</a:t>
            </a:r>
            <a:r>
              <a:rPr lang="en-US" sz="2400" b="1" u="sng" dirty="0" smtClean="0">
                <a:solidFill>
                  <a:srgbClr val="646D31"/>
                </a:solidFill>
                <a:latin typeface="Bookman Old Style" pitchFamily="18" charset="0"/>
                <a:ea typeface="Batang" pitchFamily="18" charset="-127"/>
                <a:cs typeface="Arial" pitchFamily="34" charset="0"/>
              </a:rPr>
              <a:t>: </a:t>
            </a:r>
            <a:endParaRPr lang="en-US" sz="1200" u="sng" dirty="0" smtClean="0">
              <a:solidFill>
                <a:srgbClr val="646D31"/>
              </a:solidFill>
              <a:latin typeface="Bookman Old Style" pitchFamily="18" charset="0"/>
              <a:ea typeface="Batang" pitchFamily="18" charset="-127"/>
              <a:cs typeface="Arial" pitchFamily="34" charset="0"/>
            </a:endParaRPr>
          </a:p>
          <a:p>
            <a:pPr>
              <a:spcAft>
                <a:spcPts val="1200"/>
              </a:spcAft>
            </a:pPr>
            <a:r>
              <a:rPr lang="en-US" sz="2200" dirty="0" err="1" smtClean="0">
                <a:solidFill>
                  <a:schemeClr val="tx1">
                    <a:lumMod val="75000"/>
                    <a:lumOff val="25000"/>
                  </a:schemeClr>
                </a:solidFill>
                <a:latin typeface="Arial Rounded MT Bold" pitchFamily="34" charset="0"/>
                <a:ea typeface="Batang" pitchFamily="18" charset="-127"/>
                <a:cs typeface="Arial" pitchFamily="34" charset="0"/>
              </a:rPr>
              <a:t>Ravae</a:t>
            </a:r>
            <a:r>
              <a:rPr lang="en-US" sz="2200" dirty="0" smtClean="0">
                <a:solidFill>
                  <a:schemeClr val="tx1">
                    <a:lumMod val="75000"/>
                    <a:lumOff val="25000"/>
                  </a:schemeClr>
                </a:solidFill>
                <a:latin typeface="Arial Rounded MT Bold" pitchFamily="34" charset="0"/>
                <a:ea typeface="Batang" pitchFamily="18" charset="-127"/>
                <a:cs typeface="Arial" pitchFamily="34" charset="0"/>
              </a:rPr>
              <a:t> </a:t>
            </a:r>
            <a:r>
              <a:rPr lang="en-US" sz="2200" dirty="0" err="1" smtClean="0">
                <a:solidFill>
                  <a:schemeClr val="tx1">
                    <a:lumMod val="75000"/>
                    <a:lumOff val="25000"/>
                  </a:schemeClr>
                </a:solidFill>
                <a:latin typeface="Arial Rounded MT Bold" pitchFamily="34" charset="0"/>
                <a:ea typeface="Batang" pitchFamily="18" charset="-127"/>
                <a:cs typeface="Arial" pitchFamily="34" charset="0"/>
              </a:rPr>
              <a:t>Shaeffer</a:t>
            </a:r>
            <a:r>
              <a:rPr lang="en-US" sz="2200" b="1" dirty="0" smtClean="0">
                <a:solidFill>
                  <a:schemeClr val="tx1">
                    <a:lumMod val="75000"/>
                    <a:lumOff val="25000"/>
                  </a:schemeClr>
                </a:solidFill>
                <a:latin typeface="Arial" pitchFamily="34" charset="0"/>
                <a:ea typeface="Batang" pitchFamily="18" charset="-127"/>
                <a:cs typeface="Arial" pitchFamily="34" charset="0"/>
              </a:rPr>
              <a:t>, </a:t>
            </a:r>
            <a:r>
              <a:rPr lang="en-US" sz="2200" i="1" dirty="0" smtClean="0">
                <a:solidFill>
                  <a:schemeClr val="tx1">
                    <a:lumMod val="75000"/>
                    <a:lumOff val="25000"/>
                  </a:schemeClr>
                </a:solidFill>
                <a:latin typeface="Arial" pitchFamily="34" charset="0"/>
                <a:ea typeface="Batang" pitchFamily="18" charset="-127"/>
                <a:cs typeface="Arial" pitchFamily="34" charset="0"/>
              </a:rPr>
              <a:t>ESC Region 20</a:t>
            </a:r>
          </a:p>
          <a:p>
            <a:pPr>
              <a:spcAft>
                <a:spcPts val="1200"/>
              </a:spcAft>
            </a:pPr>
            <a:r>
              <a:rPr lang="en-US" sz="2200" dirty="0">
                <a:solidFill>
                  <a:schemeClr val="tx1">
                    <a:lumMod val="75000"/>
                    <a:lumOff val="25000"/>
                  </a:schemeClr>
                </a:solidFill>
                <a:latin typeface="Arial Rounded MT Bold" pitchFamily="34" charset="0"/>
                <a:ea typeface="Batang" pitchFamily="18" charset="-127"/>
                <a:cs typeface="Arial" pitchFamily="34" charset="0"/>
              </a:rPr>
              <a:t>Mary Harris</a:t>
            </a:r>
            <a:r>
              <a:rPr lang="en-US" sz="2200" b="1" dirty="0">
                <a:solidFill>
                  <a:schemeClr val="tx1">
                    <a:lumMod val="75000"/>
                    <a:lumOff val="25000"/>
                  </a:schemeClr>
                </a:solidFill>
                <a:latin typeface="Arial" pitchFamily="34" charset="0"/>
                <a:ea typeface="Batang" pitchFamily="18" charset="-127"/>
                <a:cs typeface="Arial" pitchFamily="34" charset="0"/>
              </a:rPr>
              <a:t>, </a:t>
            </a:r>
            <a:r>
              <a:rPr lang="en-US" sz="2200" i="1" dirty="0">
                <a:solidFill>
                  <a:schemeClr val="tx1">
                    <a:lumMod val="75000"/>
                    <a:lumOff val="25000"/>
                  </a:schemeClr>
                </a:solidFill>
                <a:latin typeface="Arial" pitchFamily="34" charset="0"/>
                <a:ea typeface="Batang" pitchFamily="18" charset="-127"/>
                <a:cs typeface="Arial" pitchFamily="34" charset="0"/>
              </a:rPr>
              <a:t>University of North Texas</a:t>
            </a:r>
          </a:p>
          <a:p>
            <a:pPr>
              <a:spcAft>
                <a:spcPts val="1200"/>
              </a:spcAft>
            </a:pPr>
            <a:r>
              <a:rPr lang="en-US" sz="2200" dirty="0">
                <a:solidFill>
                  <a:schemeClr val="tx1">
                    <a:lumMod val="75000"/>
                    <a:lumOff val="25000"/>
                  </a:schemeClr>
                </a:solidFill>
                <a:latin typeface="Arial Rounded MT Bold" pitchFamily="34" charset="0"/>
                <a:ea typeface="Batang" pitchFamily="18" charset="-127"/>
                <a:cs typeface="Arial" pitchFamily="34" charset="0"/>
              </a:rPr>
              <a:t>Jean Keller</a:t>
            </a:r>
            <a:r>
              <a:rPr lang="en-US" sz="2200" b="1" dirty="0">
                <a:solidFill>
                  <a:schemeClr val="tx1">
                    <a:lumMod val="75000"/>
                    <a:lumOff val="25000"/>
                  </a:schemeClr>
                </a:solidFill>
                <a:latin typeface="Arial" pitchFamily="34" charset="0"/>
                <a:ea typeface="Batang" pitchFamily="18" charset="-127"/>
                <a:cs typeface="Arial" pitchFamily="34" charset="0"/>
              </a:rPr>
              <a:t>, </a:t>
            </a:r>
            <a:r>
              <a:rPr lang="en-US" sz="2200" i="1" dirty="0">
                <a:solidFill>
                  <a:schemeClr val="tx1">
                    <a:lumMod val="75000"/>
                    <a:lumOff val="25000"/>
                  </a:schemeClr>
                </a:solidFill>
                <a:latin typeface="Arial" pitchFamily="34" charset="0"/>
                <a:ea typeface="Batang" pitchFamily="18" charset="-127"/>
                <a:cs typeface="Arial" pitchFamily="34" charset="0"/>
              </a:rPr>
              <a:t>University of North Texas</a:t>
            </a:r>
          </a:p>
          <a:p>
            <a:endParaRPr lang="en-US" sz="2200" i="1" dirty="0" smtClean="0">
              <a:solidFill>
                <a:srgbClr val="4F4F4F"/>
              </a:solidFill>
              <a:latin typeface="Arial" pitchFamily="34" charset="0"/>
              <a:ea typeface="Batang" pitchFamily="18" charset="-127"/>
              <a:cs typeface="Arial" pitchFamily="34" charset="0"/>
            </a:endParaRPr>
          </a:p>
        </p:txBody>
      </p:sp>
      <p:sp>
        <p:nvSpPr>
          <p:cNvPr id="2" name="TextBox 1"/>
          <p:cNvSpPr txBox="1"/>
          <p:nvPr/>
        </p:nvSpPr>
        <p:spPr>
          <a:xfrm>
            <a:off x="353534" y="1293674"/>
            <a:ext cx="8458199" cy="1754326"/>
          </a:xfrm>
          <a:prstGeom prst="rect">
            <a:avLst/>
          </a:prstGeom>
          <a:noFill/>
        </p:spPr>
        <p:txBody>
          <a:bodyPr wrap="square" rtlCol="0">
            <a:spAutoFit/>
          </a:bodyPr>
          <a:lstStyle/>
          <a:p>
            <a:pPr algn="ctr"/>
            <a:endParaRPr lang="en-US" sz="3600" b="1" dirty="0" smtClean="0">
              <a:solidFill>
                <a:schemeClr val="tx1">
                  <a:lumMod val="85000"/>
                  <a:lumOff val="15000"/>
                </a:schemeClr>
              </a:solidFill>
              <a:effectLst>
                <a:outerShdw blurRad="38100" dist="38100" dir="2700000" algn="tl">
                  <a:srgbClr val="000000">
                    <a:alpha val="43137"/>
                  </a:srgbClr>
                </a:outerShdw>
              </a:effectLst>
              <a:latin typeface="Bookman Old Style" pitchFamily="18" charset="0"/>
            </a:endParaRPr>
          </a:p>
          <a:p>
            <a:pPr algn="ctr"/>
            <a:r>
              <a:rPr lang="en-US" sz="3600" b="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Strengthening Regional Pipelines to College and Career Readiness</a:t>
            </a:r>
            <a:endParaRPr lang="en-US" sz="4000" b="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542818"/>
            <a:ext cx="2943059" cy="1438382"/>
          </a:xfrm>
          <a:prstGeom prst="rect">
            <a:avLst/>
          </a:prstGeom>
        </p:spPr>
      </p:pic>
      <p:sp>
        <p:nvSpPr>
          <p:cNvPr id="6" name="TextBox 5"/>
          <p:cNvSpPr txBox="1"/>
          <p:nvPr/>
        </p:nvSpPr>
        <p:spPr>
          <a:xfrm>
            <a:off x="425302" y="3200400"/>
            <a:ext cx="80772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i="1" dirty="0" smtClean="0">
                <a:solidFill>
                  <a:schemeClr val="tx1">
                    <a:lumMod val="75000"/>
                    <a:lumOff val="25000"/>
                  </a:schemeClr>
                </a:solidFill>
                <a:latin typeface="Bookman Old Style" pitchFamily="18" charset="0"/>
                <a:cs typeface="Arial" pitchFamily="34" charset="0"/>
              </a:rPr>
              <a:t>Keystone Conference </a:t>
            </a:r>
          </a:p>
          <a:p>
            <a:pPr algn="ctr"/>
            <a:r>
              <a:rPr lang="en-US" sz="2400" b="1" i="1" dirty="0" smtClean="0">
                <a:solidFill>
                  <a:schemeClr val="tx1">
                    <a:lumMod val="75000"/>
                    <a:lumOff val="25000"/>
                  </a:schemeClr>
                </a:solidFill>
                <a:latin typeface="Bookman Old Style" pitchFamily="18" charset="0"/>
                <a:cs typeface="Arial" pitchFamily="34" charset="0"/>
              </a:rPr>
              <a:t>June 28, 2013 San Antonio, Texas</a:t>
            </a:r>
            <a:endParaRPr lang="en-US" sz="2400" b="1" i="1" dirty="0">
              <a:solidFill>
                <a:schemeClr val="tx1">
                  <a:lumMod val="75000"/>
                  <a:lumOff val="25000"/>
                </a:schemeClr>
              </a:solidFill>
              <a:latin typeface="Bookman Old Style" pitchFamily="18" charset="0"/>
              <a:cs typeface="Arial" pitchFamily="34" charset="0"/>
            </a:endParaRPr>
          </a:p>
        </p:txBody>
      </p:sp>
    </p:spTree>
    <p:extLst>
      <p:ext uri="{BB962C8B-B14F-4D97-AF65-F5344CB8AC3E}">
        <p14:creationId xmlns:p14="http://schemas.microsoft.com/office/powerpoint/2010/main" val="256504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par>
                                <p:cTn id="14" presetID="16" presetClass="entr" presetSubtype="37"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7" grpId="0"/>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1265421"/>
            <a:ext cx="7315200" cy="1877437"/>
          </a:xfrm>
          <a:prstGeom prst="rect">
            <a:avLst/>
          </a:prstGeom>
          <a:noFill/>
        </p:spPr>
        <p:txBody>
          <a:bodyPr wrap="square" rtlCol="0">
            <a:spAutoFit/>
          </a:bodyPr>
          <a:lstStyle/>
          <a:p>
            <a:endParaRPr lang="en-US" sz="3600" i="1" dirty="0" smtClean="0">
              <a:solidFill>
                <a:schemeClr val="tx1">
                  <a:lumMod val="85000"/>
                  <a:lumOff val="15000"/>
                </a:schemeClr>
              </a:solidFill>
              <a:latin typeface="Bookman Old Style" pitchFamily="18" charset="0"/>
            </a:endParaRPr>
          </a:p>
          <a:p>
            <a:endParaRPr lang="en-US" sz="2400" i="1" dirty="0">
              <a:solidFill>
                <a:schemeClr val="tx1">
                  <a:lumMod val="85000"/>
                  <a:lumOff val="15000"/>
                </a:schemeClr>
              </a:solidFill>
              <a:latin typeface="Bookman Old Style" pitchFamily="18" charset="0"/>
            </a:endParaRPr>
          </a:p>
          <a:p>
            <a:pPr marL="285750" indent="-285750">
              <a:buFont typeface="Arial" pitchFamily="34" charset="0"/>
              <a:buChar char="•"/>
            </a:pPr>
            <a:endParaRPr lang="en-US" sz="2800" dirty="0" smtClean="0">
              <a:solidFill>
                <a:schemeClr val="tx1">
                  <a:lumMod val="85000"/>
                  <a:lumOff val="15000"/>
                </a:schemeClr>
              </a:solidFill>
              <a:latin typeface="Bookman Old Style" pitchFamily="18" charset="0"/>
            </a:endParaRPr>
          </a:p>
          <a:p>
            <a:pPr marL="285750" indent="-285750">
              <a:buFont typeface="Arial" pitchFamily="34" charset="0"/>
              <a:buChar char="•"/>
            </a:pPr>
            <a:endParaRPr lang="en-US" sz="2800" dirty="0">
              <a:solidFill>
                <a:schemeClr val="tx1">
                  <a:lumMod val="85000"/>
                  <a:lumOff val="15000"/>
                </a:schemeClr>
              </a:solidFill>
              <a:latin typeface="Bookman Old Style" pitchFamily="18" charset="0"/>
            </a:endParaRPr>
          </a:p>
        </p:txBody>
      </p:sp>
      <p:sp>
        <p:nvSpPr>
          <p:cNvPr id="3" name="TextBox 2"/>
          <p:cNvSpPr txBox="1"/>
          <p:nvPr/>
        </p:nvSpPr>
        <p:spPr>
          <a:xfrm>
            <a:off x="0" y="152400"/>
            <a:ext cx="9144000" cy="1077218"/>
          </a:xfrm>
          <a:prstGeom prst="rect">
            <a:avLst/>
          </a:prstGeom>
          <a:noFill/>
        </p:spPr>
        <p:txBody>
          <a:bodyPr wrap="square" rtlCol="0">
            <a:spAutoFit/>
          </a:bodyPr>
          <a:lstStyle/>
          <a:p>
            <a:pPr algn="ctr"/>
            <a:r>
              <a:rPr lang="en-US" sz="4400" b="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Educational Attainment</a:t>
            </a:r>
            <a:endParaRPr lang="en-US" sz="4400" b="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a:p>
            <a:pPr algn="ctr"/>
            <a:r>
              <a:rPr lang="en-US" sz="2000" b="1" i="1" dirty="0" smtClean="0">
                <a:solidFill>
                  <a:srgbClr val="78823A"/>
                </a:solidFill>
                <a:latin typeface="Bookman Old Style" pitchFamily="18" charset="0"/>
              </a:rPr>
              <a:t>2013 Texas Public Higher Education Almanac</a:t>
            </a:r>
            <a:endParaRPr lang="en-US" sz="2000" b="1" i="1" dirty="0">
              <a:solidFill>
                <a:srgbClr val="78823A"/>
              </a:solidFill>
              <a:latin typeface="Bookman Old Style" pitchFamily="18" charset="0"/>
            </a:endParaRPr>
          </a:p>
        </p:txBody>
      </p:sp>
      <p:grpSp>
        <p:nvGrpSpPr>
          <p:cNvPr id="10" name="Group 9"/>
          <p:cNvGrpSpPr/>
          <p:nvPr/>
        </p:nvGrpSpPr>
        <p:grpSpPr>
          <a:xfrm>
            <a:off x="0" y="6629400"/>
            <a:ext cx="9144000" cy="280951"/>
            <a:chOff x="0" y="6629400"/>
            <a:chExt cx="9144000" cy="280951"/>
          </a:xfrm>
        </p:grpSpPr>
        <p:grpSp>
          <p:nvGrpSpPr>
            <p:cNvPr id="13" name="Group 12"/>
            <p:cNvGrpSpPr/>
            <p:nvPr/>
          </p:nvGrpSpPr>
          <p:grpSpPr>
            <a:xfrm>
              <a:off x="0" y="6629400"/>
              <a:ext cx="9144000" cy="228602"/>
              <a:chOff x="0" y="6629400"/>
              <a:chExt cx="9144000" cy="228602"/>
            </a:xfrm>
          </p:grpSpPr>
          <p:sp>
            <p:nvSpPr>
              <p:cNvPr id="16" name="Rectangle 15"/>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8" name="Rectangle 17"/>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graphicFrame>
        <p:nvGraphicFramePr>
          <p:cNvPr id="19" name="Content Placeholder 6"/>
          <p:cNvGraphicFramePr>
            <a:graphicFrameLocks/>
          </p:cNvGraphicFramePr>
          <p:nvPr>
            <p:extLst>
              <p:ext uri="{D42A27DB-BD31-4B8C-83A1-F6EECF244321}">
                <p14:modId xmlns:p14="http://schemas.microsoft.com/office/powerpoint/2010/main" val="3371021031"/>
              </p:ext>
            </p:extLst>
          </p:nvPr>
        </p:nvGraphicFramePr>
        <p:xfrm>
          <a:off x="1066800" y="1646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1161786" y="2935069"/>
            <a:ext cx="1857481" cy="646331"/>
          </a:xfrm>
          <a:prstGeom prst="rect">
            <a:avLst/>
          </a:prstGeom>
          <a:noFill/>
        </p:spPr>
        <p:txBody>
          <a:bodyPr wrap="square" rtlCol="0">
            <a:spAutoFit/>
          </a:bodyPr>
          <a:lstStyle/>
          <a:p>
            <a:pPr algn="ctr"/>
            <a:r>
              <a:rPr lang="en-US" b="1" i="1" dirty="0" smtClean="0">
                <a:solidFill>
                  <a:srgbClr val="500000"/>
                </a:solidFill>
                <a:latin typeface="Cambria" pitchFamily="18" charset="0"/>
              </a:rPr>
              <a:t>Some college, No degree</a:t>
            </a:r>
            <a:endParaRPr lang="en-US" b="1" i="1" dirty="0">
              <a:solidFill>
                <a:srgbClr val="500000"/>
              </a:solidFill>
              <a:latin typeface="Cambria" pitchFamily="18" charset="0"/>
            </a:endParaRPr>
          </a:p>
        </p:txBody>
      </p:sp>
      <p:sp>
        <p:nvSpPr>
          <p:cNvPr id="21" name="TextBox 20"/>
          <p:cNvSpPr txBox="1"/>
          <p:nvPr/>
        </p:nvSpPr>
        <p:spPr>
          <a:xfrm>
            <a:off x="1140911" y="4230469"/>
            <a:ext cx="1857481" cy="646331"/>
          </a:xfrm>
          <a:prstGeom prst="rect">
            <a:avLst/>
          </a:prstGeom>
          <a:noFill/>
        </p:spPr>
        <p:txBody>
          <a:bodyPr wrap="square" rtlCol="0">
            <a:spAutoFit/>
          </a:bodyPr>
          <a:lstStyle/>
          <a:p>
            <a:pPr algn="ctr"/>
            <a:r>
              <a:rPr lang="en-US" b="1" i="1" dirty="0" smtClean="0">
                <a:solidFill>
                  <a:srgbClr val="500000"/>
                </a:solidFill>
                <a:latin typeface="Cambria" pitchFamily="18" charset="0"/>
              </a:rPr>
              <a:t>Associate’s Degree</a:t>
            </a:r>
            <a:endParaRPr lang="en-US" b="1" i="1" dirty="0">
              <a:solidFill>
                <a:srgbClr val="500000"/>
              </a:solidFill>
              <a:latin typeface="Cambria" pitchFamily="18" charset="0"/>
            </a:endParaRPr>
          </a:p>
        </p:txBody>
      </p:sp>
      <p:sp>
        <p:nvSpPr>
          <p:cNvPr id="22" name="TextBox 21"/>
          <p:cNvSpPr txBox="1"/>
          <p:nvPr/>
        </p:nvSpPr>
        <p:spPr>
          <a:xfrm>
            <a:off x="1161788" y="5449669"/>
            <a:ext cx="1857481" cy="646331"/>
          </a:xfrm>
          <a:prstGeom prst="rect">
            <a:avLst/>
          </a:prstGeom>
          <a:noFill/>
        </p:spPr>
        <p:txBody>
          <a:bodyPr wrap="square" rtlCol="0">
            <a:spAutoFit/>
          </a:bodyPr>
          <a:lstStyle/>
          <a:p>
            <a:pPr algn="ctr"/>
            <a:r>
              <a:rPr lang="en-US" b="1" i="1" dirty="0" smtClean="0">
                <a:solidFill>
                  <a:srgbClr val="500000"/>
                </a:solidFill>
                <a:latin typeface="Cambria" pitchFamily="18" charset="0"/>
              </a:rPr>
              <a:t>Bachelor’s Degree</a:t>
            </a:r>
            <a:endParaRPr lang="en-US" b="1" i="1" dirty="0">
              <a:solidFill>
                <a:srgbClr val="500000"/>
              </a:solidFill>
              <a:latin typeface="Cambria" pitchFamily="18" charset="0"/>
            </a:endParaRPr>
          </a:p>
        </p:txBody>
      </p:sp>
      <p:sp>
        <p:nvSpPr>
          <p:cNvPr id="23" name="TextBox 22"/>
          <p:cNvSpPr txBox="1"/>
          <p:nvPr/>
        </p:nvSpPr>
        <p:spPr>
          <a:xfrm>
            <a:off x="-11723" y="6433653"/>
            <a:ext cx="4057444" cy="215444"/>
          </a:xfrm>
          <a:prstGeom prst="rect">
            <a:avLst/>
          </a:prstGeom>
          <a:noFill/>
        </p:spPr>
        <p:txBody>
          <a:bodyPr wrap="square" rtlCol="0">
            <a:spAutoFit/>
          </a:bodyPr>
          <a:lstStyle/>
          <a:p>
            <a:r>
              <a:rPr lang="en-US" sz="800" b="1" dirty="0" smtClean="0">
                <a:effectLst>
                  <a:outerShdw blurRad="38100" dist="38100" dir="2700000" algn="tl">
                    <a:srgbClr val="000000">
                      <a:alpha val="43137"/>
                    </a:srgbClr>
                  </a:outerShdw>
                </a:effectLst>
              </a:rPr>
              <a:t>Source</a:t>
            </a:r>
            <a:r>
              <a:rPr lang="en-US" sz="800" b="1" dirty="0" smtClean="0">
                <a:effectLst>
                  <a:outerShdw blurRad="38100" dist="38100" dir="2700000" algn="tl" rotWithShape="0">
                    <a:srgbClr val="000000">
                      <a:alpha val="43137"/>
                    </a:srgbClr>
                  </a:outerShdw>
                </a:effectLst>
              </a:rPr>
              <a:t>: 2013 Texas Public Higher Education Almanac</a:t>
            </a:r>
            <a:endParaRPr lang="en-US" sz="800" b="1" dirty="0">
              <a:effectLst>
                <a:outerShdw blurRad="38100" dist="38100" dir="2700000" algn="tl" rotWithShape="0">
                  <a:srgbClr val="000000">
                    <a:alpha val="43137"/>
                  </a:srgbClr>
                </a:outerShdw>
              </a:effectLst>
            </a:endParaRPr>
          </a:p>
        </p:txBody>
      </p:sp>
    </p:spTree>
    <p:extLst>
      <p:ext uri="{BB962C8B-B14F-4D97-AF65-F5344CB8AC3E}">
        <p14:creationId xmlns:p14="http://schemas.microsoft.com/office/powerpoint/2010/main" val="63144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graphicEl>
                                              <a:dgm id="{9EED85A9-D1A1-4619-908D-797DD51A935E}"/>
                                            </p:graphicEl>
                                          </p:spTgt>
                                        </p:tgtEl>
                                        <p:attrNameLst>
                                          <p:attrName>style.visibility</p:attrName>
                                        </p:attrNameLst>
                                      </p:cBhvr>
                                      <p:to>
                                        <p:strVal val="visible"/>
                                      </p:to>
                                    </p:set>
                                    <p:animEffect transition="in" filter="fade">
                                      <p:cBhvr>
                                        <p:cTn id="7" dur="500"/>
                                        <p:tgtEl>
                                          <p:spTgt spid="19">
                                            <p:graphicEl>
                                              <a:dgm id="{9EED85A9-D1A1-4619-908D-797DD51A935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graphicEl>
                                              <a:dgm id="{35E7133C-D73F-42B9-A2EF-A40EA9DCA30C}"/>
                                            </p:graphicEl>
                                          </p:spTgt>
                                        </p:tgtEl>
                                        <p:attrNameLst>
                                          <p:attrName>style.visibility</p:attrName>
                                        </p:attrNameLst>
                                      </p:cBhvr>
                                      <p:to>
                                        <p:strVal val="visible"/>
                                      </p:to>
                                    </p:set>
                                    <p:animEffect transition="in" filter="fade">
                                      <p:cBhvr>
                                        <p:cTn id="12" dur="500"/>
                                        <p:tgtEl>
                                          <p:spTgt spid="19">
                                            <p:graphicEl>
                                              <a:dgm id="{35E7133C-D73F-42B9-A2EF-A40EA9DCA30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graphicEl>
                                              <a:dgm id="{844D02DF-60A1-4063-8EC6-DC9BE16BB1D9}"/>
                                            </p:graphicEl>
                                          </p:spTgt>
                                        </p:tgtEl>
                                        <p:attrNameLst>
                                          <p:attrName>style.visibility</p:attrName>
                                        </p:attrNameLst>
                                      </p:cBhvr>
                                      <p:to>
                                        <p:strVal val="visible"/>
                                      </p:to>
                                    </p:set>
                                    <p:animEffect transition="in" filter="fade">
                                      <p:cBhvr>
                                        <p:cTn id="22" dur="500"/>
                                        <p:tgtEl>
                                          <p:spTgt spid="19">
                                            <p:graphicEl>
                                              <a:dgm id="{844D02DF-60A1-4063-8EC6-DC9BE16BB1D9}"/>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graphicEl>
                                              <a:dgm id="{45248F0C-602B-44CE-B355-314B48D9E2E9}"/>
                                            </p:graphicEl>
                                          </p:spTgt>
                                        </p:tgtEl>
                                        <p:attrNameLst>
                                          <p:attrName>style.visibility</p:attrName>
                                        </p:attrNameLst>
                                      </p:cBhvr>
                                      <p:to>
                                        <p:strVal val="visible"/>
                                      </p:to>
                                    </p:set>
                                    <p:animEffect transition="in" filter="fade">
                                      <p:cBhvr>
                                        <p:cTn id="25" dur="500"/>
                                        <p:tgtEl>
                                          <p:spTgt spid="19">
                                            <p:graphicEl>
                                              <a:dgm id="{45248F0C-602B-44CE-B355-314B48D9E2E9}"/>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graphicEl>
                                              <a:dgm id="{A4D2EAAE-29D3-43CA-B00B-36E3343976EC}"/>
                                            </p:graphicEl>
                                          </p:spTgt>
                                        </p:tgtEl>
                                        <p:attrNameLst>
                                          <p:attrName>style.visibility</p:attrName>
                                        </p:attrNameLst>
                                      </p:cBhvr>
                                      <p:to>
                                        <p:strVal val="visible"/>
                                      </p:to>
                                    </p:set>
                                    <p:animEffect transition="in" filter="fade">
                                      <p:cBhvr>
                                        <p:cTn id="35" dur="500"/>
                                        <p:tgtEl>
                                          <p:spTgt spid="19">
                                            <p:graphicEl>
                                              <a:dgm id="{A4D2EAAE-29D3-43CA-B00B-36E3343976EC}"/>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graphicEl>
                                              <a:dgm id="{F8416080-6715-4A9C-A368-B2843288E018}"/>
                                            </p:graphicEl>
                                          </p:spTgt>
                                        </p:tgtEl>
                                        <p:attrNameLst>
                                          <p:attrName>style.visibility</p:attrName>
                                        </p:attrNameLst>
                                      </p:cBhvr>
                                      <p:to>
                                        <p:strVal val="visible"/>
                                      </p:to>
                                    </p:set>
                                    <p:animEffect transition="in" filter="fade">
                                      <p:cBhvr>
                                        <p:cTn id="38" dur="500"/>
                                        <p:tgtEl>
                                          <p:spTgt spid="19">
                                            <p:graphicEl>
                                              <a:dgm id="{F8416080-6715-4A9C-A368-B2843288E01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graphicEl>
                                              <a:dgm id="{C7858ABF-35A5-409F-9700-5F921EF1E9A2}"/>
                                            </p:graphicEl>
                                          </p:spTgt>
                                        </p:tgtEl>
                                        <p:attrNameLst>
                                          <p:attrName>style.visibility</p:attrName>
                                        </p:attrNameLst>
                                      </p:cBhvr>
                                      <p:to>
                                        <p:strVal val="visible"/>
                                      </p:to>
                                    </p:set>
                                    <p:animEffect transition="in" filter="fade">
                                      <p:cBhvr>
                                        <p:cTn id="48" dur="500"/>
                                        <p:tgtEl>
                                          <p:spTgt spid="19">
                                            <p:graphicEl>
                                              <a:dgm id="{C7858ABF-35A5-409F-9700-5F921EF1E9A2}"/>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graphicEl>
                                              <a:dgm id="{C0E62509-9F73-4866-AADC-47F88954CC09}"/>
                                            </p:graphicEl>
                                          </p:spTgt>
                                        </p:tgtEl>
                                        <p:attrNameLst>
                                          <p:attrName>style.visibility</p:attrName>
                                        </p:attrNameLst>
                                      </p:cBhvr>
                                      <p:to>
                                        <p:strVal val="visible"/>
                                      </p:to>
                                    </p:set>
                                    <p:animEffect transition="in" filter="fade">
                                      <p:cBhvr>
                                        <p:cTn id="51" dur="500"/>
                                        <p:tgtEl>
                                          <p:spTgt spid="19">
                                            <p:graphicEl>
                                              <a:dgm id="{C0E62509-9F73-4866-AADC-47F88954CC0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graphicEl>
                                              <a:dgm id="{4AB3ED23-5FAE-462C-9B91-B669020B8C0D}"/>
                                            </p:graphicEl>
                                          </p:spTgt>
                                        </p:tgtEl>
                                        <p:attrNameLst>
                                          <p:attrName>style.visibility</p:attrName>
                                        </p:attrNameLst>
                                      </p:cBhvr>
                                      <p:to>
                                        <p:strVal val="visible"/>
                                      </p:to>
                                    </p:set>
                                    <p:animEffect transition="in" filter="fade">
                                      <p:cBhvr>
                                        <p:cTn id="56" dur="500"/>
                                        <p:tgtEl>
                                          <p:spTgt spid="19">
                                            <p:graphicEl>
                                              <a:dgm id="{4AB3ED23-5FAE-462C-9B91-B669020B8C0D}"/>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graphicEl>
                                              <a:dgm id="{24149D99-0A16-4E89-B096-8A3DEFACBBF3}"/>
                                            </p:graphicEl>
                                          </p:spTgt>
                                        </p:tgtEl>
                                        <p:attrNameLst>
                                          <p:attrName>style.visibility</p:attrName>
                                        </p:attrNameLst>
                                      </p:cBhvr>
                                      <p:to>
                                        <p:strVal val="visible"/>
                                      </p:to>
                                    </p:set>
                                    <p:animEffect transition="in" filter="fade">
                                      <p:cBhvr>
                                        <p:cTn id="59" dur="500"/>
                                        <p:tgtEl>
                                          <p:spTgt spid="19">
                                            <p:graphicEl>
                                              <a:dgm id="{24149D99-0A16-4E89-B096-8A3DEFACBBF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graphicEl>
                                              <a:dgm id="{3A600FA1-B2E3-440F-9F21-8BFB006D3011}"/>
                                            </p:graphicEl>
                                          </p:spTgt>
                                        </p:tgtEl>
                                        <p:attrNameLst>
                                          <p:attrName>style.visibility</p:attrName>
                                        </p:attrNameLst>
                                      </p:cBhvr>
                                      <p:to>
                                        <p:strVal val="visible"/>
                                      </p:to>
                                    </p:set>
                                    <p:animEffect transition="in" filter="fade">
                                      <p:cBhvr>
                                        <p:cTn id="64" dur="500"/>
                                        <p:tgtEl>
                                          <p:spTgt spid="19">
                                            <p:graphicEl>
                                              <a:dgm id="{3A600FA1-B2E3-440F-9F21-8BFB006D3011}"/>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graphicEl>
                                              <a:dgm id="{265AE00C-60E3-471E-848D-65E7BC74F434}"/>
                                            </p:graphicEl>
                                          </p:spTgt>
                                        </p:tgtEl>
                                        <p:attrNameLst>
                                          <p:attrName>style.visibility</p:attrName>
                                        </p:attrNameLst>
                                      </p:cBhvr>
                                      <p:to>
                                        <p:strVal val="visible"/>
                                      </p:to>
                                    </p:set>
                                    <p:animEffect transition="in" filter="fade">
                                      <p:cBhvr>
                                        <p:cTn id="67" dur="500"/>
                                        <p:tgtEl>
                                          <p:spTgt spid="19">
                                            <p:graphicEl>
                                              <a:dgm id="{265AE00C-60E3-471E-848D-65E7BC74F434}"/>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graphicEl>
                                              <a:dgm id="{9AF49112-7DF0-45A0-B668-743D0FE68492}"/>
                                            </p:graphicEl>
                                          </p:spTgt>
                                        </p:tgtEl>
                                        <p:attrNameLst>
                                          <p:attrName>style.visibility</p:attrName>
                                        </p:attrNameLst>
                                      </p:cBhvr>
                                      <p:to>
                                        <p:strVal val="visible"/>
                                      </p:to>
                                    </p:set>
                                    <p:animEffect transition="in" filter="fade">
                                      <p:cBhvr>
                                        <p:cTn id="72" dur="500"/>
                                        <p:tgtEl>
                                          <p:spTgt spid="19">
                                            <p:graphicEl>
                                              <a:dgm id="{9AF49112-7DF0-45A0-B668-743D0FE68492}"/>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
                                            <p:graphicEl>
                                              <a:dgm id="{2DBE15A4-08E1-47CE-AB69-E2C248E1B550}"/>
                                            </p:graphicEl>
                                          </p:spTgt>
                                        </p:tgtEl>
                                        <p:attrNameLst>
                                          <p:attrName>style.visibility</p:attrName>
                                        </p:attrNameLst>
                                      </p:cBhvr>
                                      <p:to>
                                        <p:strVal val="visible"/>
                                      </p:to>
                                    </p:set>
                                    <p:animEffect transition="in" filter="fade">
                                      <p:cBhvr>
                                        <p:cTn id="75" dur="500"/>
                                        <p:tgtEl>
                                          <p:spTgt spid="19">
                                            <p:graphicEl>
                                              <a:dgm id="{2DBE15A4-08E1-47CE-AB69-E2C248E1B5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lvlOne"/>
        </p:bldSub>
      </p:bldGraphic>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6653249"/>
            <a:ext cx="9144000" cy="280951"/>
            <a:chOff x="0" y="6629400"/>
            <a:chExt cx="9144000" cy="280951"/>
          </a:xfrm>
        </p:grpSpPr>
        <p:grpSp>
          <p:nvGrpSpPr>
            <p:cNvPr id="58" name="Group 57"/>
            <p:cNvGrpSpPr/>
            <p:nvPr/>
          </p:nvGrpSpPr>
          <p:grpSpPr>
            <a:xfrm>
              <a:off x="0" y="6629400"/>
              <a:ext cx="9144000" cy="228602"/>
              <a:chOff x="0" y="6629400"/>
              <a:chExt cx="9144000" cy="228602"/>
            </a:xfrm>
          </p:grpSpPr>
          <p:sp>
            <p:nvSpPr>
              <p:cNvPr id="60" name="Rectangle 59"/>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3" name="Rectangle 8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9" name="Picture 58"/>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7" name="Title 6"/>
          <p:cNvSpPr>
            <a:spLocks noGrp="1"/>
          </p:cNvSpPr>
          <p:nvPr>
            <p:ph type="title"/>
          </p:nvPr>
        </p:nvSpPr>
        <p:spPr>
          <a:xfrm>
            <a:off x="-17151" y="76200"/>
            <a:ext cx="9144000" cy="910343"/>
          </a:xfrm>
        </p:spPr>
        <p:txBody>
          <a:bodyPr>
            <a:normAutofit fontScale="90000"/>
          </a:bodyPr>
          <a:lstStyle/>
          <a:p>
            <a:pPr algn="ctr"/>
            <a:r>
              <a:rPr lang="en-US" sz="4400" i="1" u="sng" cap="none"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Students Needing Remediation</a:t>
            </a:r>
            <a:br>
              <a:rPr lang="en-US" sz="4400" i="1" u="sng" cap="none"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br>
            <a:r>
              <a:rPr lang="en-US" sz="3600"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
            </a:r>
            <a:br>
              <a:rPr lang="en-US" sz="3600"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br>
            <a:r>
              <a:rPr lang="en-US" sz="3100" dirty="0" smtClean="0"/>
              <a:t/>
            </a:r>
            <a:br>
              <a:rPr lang="en-US" sz="3100" dirty="0" smtClean="0"/>
            </a:br>
            <a:endParaRPr lang="en-US" sz="3200" dirty="0"/>
          </a:p>
        </p:txBody>
      </p:sp>
      <p:sp>
        <p:nvSpPr>
          <p:cNvPr id="10" name="TextBox 9"/>
          <p:cNvSpPr txBox="1"/>
          <p:nvPr/>
        </p:nvSpPr>
        <p:spPr>
          <a:xfrm>
            <a:off x="-11724" y="6433653"/>
            <a:ext cx="5269523" cy="215444"/>
          </a:xfrm>
          <a:prstGeom prst="rect">
            <a:avLst/>
          </a:prstGeom>
          <a:noFill/>
        </p:spPr>
        <p:txBody>
          <a:bodyPr wrap="square" rtlCol="0">
            <a:spAutoFit/>
          </a:bodyPr>
          <a:lstStyle/>
          <a:p>
            <a:r>
              <a:rPr lang="en-US" sz="800" b="1" dirty="0" smtClean="0">
                <a:effectLst>
                  <a:outerShdw blurRad="38100" dist="38100" dir="2700000" algn="tl">
                    <a:srgbClr val="000000">
                      <a:alpha val="43137"/>
                    </a:srgbClr>
                  </a:outerShdw>
                </a:effectLst>
              </a:rPr>
              <a:t>Source</a:t>
            </a:r>
            <a:r>
              <a:rPr lang="en-US" sz="800" b="1" dirty="0" smtClean="0">
                <a:effectLst>
                  <a:outerShdw blurRad="38100" dist="38100" dir="2700000" algn="tl" rotWithShape="0">
                    <a:srgbClr val="000000">
                      <a:alpha val="43137"/>
                    </a:srgbClr>
                  </a:outerShdw>
                </a:effectLst>
              </a:rPr>
              <a:t>:  Remediation:  Higher Education’s Bridge to Nowhere - Texas State Profile,  Complete College America 2012</a:t>
            </a:r>
            <a:endParaRPr lang="en-US" sz="800" b="1" dirty="0">
              <a:effectLst>
                <a:outerShdw blurRad="38100" dist="38100" dir="2700000" algn="tl" rotWithShape="0">
                  <a:srgbClr val="000000">
                    <a:alpha val="43137"/>
                  </a:srgbClr>
                </a:outerShdw>
              </a:effectLst>
            </a:endParaRPr>
          </a:p>
        </p:txBody>
      </p:sp>
      <p:graphicFrame>
        <p:nvGraphicFramePr>
          <p:cNvPr id="18" name="Table 17"/>
          <p:cNvGraphicFramePr>
            <a:graphicFrameLocks noGrp="1"/>
          </p:cNvGraphicFramePr>
          <p:nvPr>
            <p:extLst>
              <p:ext uri="{D42A27DB-BD31-4B8C-83A1-F6EECF244321}">
                <p14:modId xmlns:p14="http://schemas.microsoft.com/office/powerpoint/2010/main" val="2132434299"/>
              </p:ext>
            </p:extLst>
          </p:nvPr>
        </p:nvGraphicFramePr>
        <p:xfrm>
          <a:off x="152400" y="2057400"/>
          <a:ext cx="3935575" cy="1854200"/>
        </p:xfrm>
        <a:graphic>
          <a:graphicData uri="http://schemas.openxmlformats.org/drawingml/2006/table">
            <a:tbl>
              <a:tblPr firstRow="1" bandRow="1">
                <a:tableStyleId>{8799B23B-EC83-4686-B30A-512413B5E67A}</a:tableStyleId>
              </a:tblPr>
              <a:tblGrid>
                <a:gridCol w="1828800"/>
                <a:gridCol w="2106775"/>
              </a:tblGrid>
              <a:tr h="370840">
                <a:tc>
                  <a:txBody>
                    <a:bodyPr/>
                    <a:lstStyle/>
                    <a:p>
                      <a:r>
                        <a:rPr lang="en-US" i="1" dirty="0" smtClean="0"/>
                        <a:t>Ethnicity</a:t>
                      </a:r>
                      <a:endParaRPr lang="en-US" i="1" dirty="0"/>
                    </a:p>
                  </a:txBody>
                  <a:tcPr/>
                </a:tc>
                <a:tc>
                  <a:txBody>
                    <a:bodyPr/>
                    <a:lstStyle/>
                    <a:p>
                      <a:r>
                        <a:rPr lang="en-US" i="1" dirty="0" smtClean="0"/>
                        <a:t>Two-Year</a:t>
                      </a:r>
                      <a:r>
                        <a:rPr lang="en-US" i="1" baseline="0" dirty="0" smtClean="0"/>
                        <a:t> Colleges</a:t>
                      </a:r>
                      <a:endParaRPr lang="en-US" i="1" dirty="0"/>
                    </a:p>
                  </a:txBody>
                  <a:tcPr/>
                </a:tc>
              </a:tr>
              <a:tr h="370840">
                <a:tc>
                  <a:txBody>
                    <a:bodyPr/>
                    <a:lstStyle/>
                    <a:p>
                      <a:r>
                        <a:rPr lang="en-US" dirty="0" smtClean="0"/>
                        <a:t>African-American</a:t>
                      </a:r>
                      <a:endParaRPr lang="en-US" dirty="0"/>
                    </a:p>
                  </a:txBody>
                  <a:tcPr/>
                </a:tc>
                <a:tc>
                  <a:txBody>
                    <a:bodyPr/>
                    <a:lstStyle/>
                    <a:p>
                      <a:r>
                        <a:rPr lang="en-US" dirty="0" smtClean="0"/>
                        <a:t>67%</a:t>
                      </a:r>
                      <a:endParaRPr lang="en-US" dirty="0"/>
                    </a:p>
                  </a:txBody>
                  <a:tcPr/>
                </a:tc>
              </a:tr>
              <a:tr h="370840">
                <a:tc>
                  <a:txBody>
                    <a:bodyPr/>
                    <a:lstStyle/>
                    <a:p>
                      <a:r>
                        <a:rPr lang="en-US" dirty="0" smtClean="0"/>
                        <a:t>Latino</a:t>
                      </a:r>
                      <a:endParaRPr lang="en-US" dirty="0"/>
                    </a:p>
                  </a:txBody>
                  <a:tcPr/>
                </a:tc>
                <a:tc>
                  <a:txBody>
                    <a:bodyPr/>
                    <a:lstStyle/>
                    <a:p>
                      <a:r>
                        <a:rPr lang="en-US" dirty="0" smtClean="0"/>
                        <a:t>59%</a:t>
                      </a:r>
                      <a:endParaRPr lang="en-US" dirty="0"/>
                    </a:p>
                  </a:txBody>
                  <a:tcPr/>
                </a:tc>
              </a:tr>
              <a:tr h="370840">
                <a:tc>
                  <a:txBody>
                    <a:bodyPr/>
                    <a:lstStyle/>
                    <a:p>
                      <a:r>
                        <a:rPr lang="en-US" dirty="0" smtClean="0"/>
                        <a:t>White</a:t>
                      </a:r>
                      <a:endParaRPr lang="en-US" dirty="0"/>
                    </a:p>
                  </a:txBody>
                  <a:tcPr/>
                </a:tc>
                <a:tc>
                  <a:txBody>
                    <a:bodyPr/>
                    <a:lstStyle/>
                    <a:p>
                      <a:r>
                        <a:rPr lang="en-US" dirty="0" smtClean="0"/>
                        <a:t>43%</a:t>
                      </a:r>
                      <a:endParaRPr lang="en-US" dirty="0"/>
                    </a:p>
                  </a:txBody>
                  <a:tcPr/>
                </a:tc>
              </a:tr>
              <a:tr h="370840">
                <a:tc>
                  <a:txBody>
                    <a:bodyPr/>
                    <a:lstStyle/>
                    <a:p>
                      <a:r>
                        <a:rPr lang="en-US" dirty="0" smtClean="0"/>
                        <a:t>Other</a:t>
                      </a:r>
                      <a:endParaRPr lang="en-US" dirty="0"/>
                    </a:p>
                  </a:txBody>
                  <a:tcPr/>
                </a:tc>
                <a:tc>
                  <a:txBody>
                    <a:bodyPr/>
                    <a:lstStyle/>
                    <a:p>
                      <a:r>
                        <a:rPr lang="en-US" dirty="0" smtClean="0"/>
                        <a:t>47%</a:t>
                      </a:r>
                      <a:endParaRPr lang="en-US" dirty="0"/>
                    </a:p>
                  </a:txBody>
                  <a:tcPr/>
                </a:tc>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1677549104"/>
              </p:ext>
            </p:extLst>
          </p:nvPr>
        </p:nvGraphicFramePr>
        <p:xfrm>
          <a:off x="5181600" y="4003040"/>
          <a:ext cx="3810000" cy="1483360"/>
        </p:xfrm>
        <a:graphic>
          <a:graphicData uri="http://schemas.openxmlformats.org/drawingml/2006/table">
            <a:tbl>
              <a:tblPr firstRow="1" bandRow="1">
                <a:tableStyleId>{8799B23B-EC83-4686-B30A-512413B5E67A}</a:tableStyleId>
              </a:tblPr>
              <a:tblGrid>
                <a:gridCol w="1828800"/>
                <a:gridCol w="1981200"/>
              </a:tblGrid>
              <a:tr h="370840">
                <a:tc>
                  <a:txBody>
                    <a:bodyPr/>
                    <a:lstStyle/>
                    <a:p>
                      <a:r>
                        <a:rPr lang="en-US" i="1" dirty="0" smtClean="0"/>
                        <a:t>Age</a:t>
                      </a:r>
                      <a:endParaRPr lang="en-US" i="1" dirty="0"/>
                    </a:p>
                  </a:txBody>
                  <a:tcPr/>
                </a:tc>
                <a:tc>
                  <a:txBody>
                    <a:bodyPr/>
                    <a:lstStyle/>
                    <a:p>
                      <a:r>
                        <a:rPr lang="en-US" i="1" dirty="0" smtClean="0"/>
                        <a:t>Four-Year</a:t>
                      </a:r>
                      <a:r>
                        <a:rPr lang="en-US" i="1" baseline="0" dirty="0" smtClean="0"/>
                        <a:t> Colleges</a:t>
                      </a:r>
                      <a:endParaRPr lang="en-US" i="1" dirty="0"/>
                    </a:p>
                  </a:txBody>
                  <a:tcPr/>
                </a:tc>
              </a:tr>
              <a:tr h="370840">
                <a:tc>
                  <a:txBody>
                    <a:bodyPr/>
                    <a:lstStyle/>
                    <a:p>
                      <a:r>
                        <a:rPr lang="en-US" dirty="0" smtClean="0"/>
                        <a:t>17-19</a:t>
                      </a:r>
                      <a:endParaRPr lang="en-US" dirty="0"/>
                    </a:p>
                  </a:txBody>
                  <a:tcPr/>
                </a:tc>
                <a:tc>
                  <a:txBody>
                    <a:bodyPr/>
                    <a:lstStyle/>
                    <a:p>
                      <a:r>
                        <a:rPr lang="en-US" dirty="0" smtClean="0"/>
                        <a:t>22%</a:t>
                      </a:r>
                      <a:endParaRPr lang="en-US" dirty="0"/>
                    </a:p>
                  </a:txBody>
                  <a:tcPr/>
                </a:tc>
              </a:tr>
              <a:tr h="370840">
                <a:tc>
                  <a:txBody>
                    <a:bodyPr/>
                    <a:lstStyle/>
                    <a:p>
                      <a:r>
                        <a:rPr lang="en-US" dirty="0" smtClean="0"/>
                        <a:t>20-24</a:t>
                      </a:r>
                      <a:endParaRPr lang="en-US" dirty="0"/>
                    </a:p>
                  </a:txBody>
                  <a:tcPr/>
                </a:tc>
                <a:tc>
                  <a:txBody>
                    <a:bodyPr/>
                    <a:lstStyle/>
                    <a:p>
                      <a:r>
                        <a:rPr lang="en-US" dirty="0" smtClean="0"/>
                        <a:t>39%</a:t>
                      </a:r>
                      <a:endParaRPr lang="en-US" dirty="0"/>
                    </a:p>
                  </a:txBody>
                  <a:tcPr/>
                </a:tc>
              </a:tr>
              <a:tr h="370840">
                <a:tc>
                  <a:txBody>
                    <a:bodyPr/>
                    <a:lstStyle/>
                    <a:p>
                      <a:r>
                        <a:rPr lang="en-US" dirty="0" smtClean="0"/>
                        <a:t>25+</a:t>
                      </a:r>
                      <a:endParaRPr lang="en-US" dirty="0"/>
                    </a:p>
                  </a:txBody>
                  <a:tcPr/>
                </a:tc>
                <a:tc>
                  <a:txBody>
                    <a:bodyPr/>
                    <a:lstStyle/>
                    <a:p>
                      <a:r>
                        <a:rPr lang="en-US" dirty="0" smtClean="0"/>
                        <a:t>49%</a:t>
                      </a:r>
                      <a:endParaRPr lang="en-US" dirty="0"/>
                    </a:p>
                  </a:txBody>
                  <a:tcPr/>
                </a:tc>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1635093399"/>
              </p:ext>
            </p:extLst>
          </p:nvPr>
        </p:nvGraphicFramePr>
        <p:xfrm>
          <a:off x="152400" y="5588000"/>
          <a:ext cx="3962400" cy="736600"/>
        </p:xfrm>
        <a:graphic>
          <a:graphicData uri="http://schemas.openxmlformats.org/drawingml/2006/table">
            <a:tbl>
              <a:tblPr firstRow="1" bandRow="1">
                <a:tableStyleId>{8799B23B-EC83-4686-B30A-512413B5E67A}</a:tableStyleId>
              </a:tblPr>
              <a:tblGrid>
                <a:gridCol w="1828800"/>
                <a:gridCol w="2133600"/>
              </a:tblGrid>
              <a:tr h="350520">
                <a:tc>
                  <a:txBody>
                    <a:bodyPr/>
                    <a:lstStyle/>
                    <a:p>
                      <a:r>
                        <a:rPr lang="en-US" i="1" dirty="0" smtClean="0"/>
                        <a:t>Income</a:t>
                      </a:r>
                      <a:endParaRPr lang="en-US" i="1" dirty="0"/>
                    </a:p>
                  </a:txBody>
                  <a:tcPr/>
                </a:tc>
                <a:tc>
                  <a:txBody>
                    <a:bodyPr/>
                    <a:lstStyle/>
                    <a:p>
                      <a:r>
                        <a:rPr lang="en-US" i="1" dirty="0" smtClean="0"/>
                        <a:t>Two-Year</a:t>
                      </a:r>
                      <a:r>
                        <a:rPr lang="en-US" i="1" baseline="0" dirty="0" smtClean="0"/>
                        <a:t> Colleges</a:t>
                      </a:r>
                      <a:endParaRPr lang="en-US" i="1" dirty="0"/>
                    </a:p>
                  </a:txBody>
                  <a:tcPr/>
                </a:tc>
              </a:tr>
              <a:tr h="370840">
                <a:tc>
                  <a:txBody>
                    <a:bodyPr/>
                    <a:lstStyle/>
                    <a:p>
                      <a:r>
                        <a:rPr lang="en-US" dirty="0" smtClean="0"/>
                        <a:t>Low</a:t>
                      </a:r>
                      <a:r>
                        <a:rPr lang="en-US" baseline="0" dirty="0" smtClean="0"/>
                        <a:t> Income</a:t>
                      </a:r>
                      <a:endParaRPr lang="en-US" dirty="0"/>
                    </a:p>
                  </a:txBody>
                  <a:tcPr/>
                </a:tc>
                <a:tc>
                  <a:txBody>
                    <a:bodyPr/>
                    <a:lstStyle/>
                    <a:p>
                      <a:r>
                        <a:rPr lang="en-US" dirty="0" smtClean="0"/>
                        <a:t>64%</a:t>
                      </a:r>
                      <a:endParaRPr lang="en-US" dirty="0"/>
                    </a:p>
                  </a:txBody>
                  <a:tcPr/>
                </a:tc>
              </a:tr>
            </a:tbl>
          </a:graphicData>
        </a:graphic>
      </p:graphicFrame>
      <p:grpSp>
        <p:nvGrpSpPr>
          <p:cNvPr id="4" name="Group 3"/>
          <p:cNvGrpSpPr/>
          <p:nvPr/>
        </p:nvGrpSpPr>
        <p:grpSpPr>
          <a:xfrm>
            <a:off x="103025" y="1295400"/>
            <a:ext cx="4773775" cy="923330"/>
            <a:chOff x="560225" y="1930400"/>
            <a:chExt cx="4773775" cy="923330"/>
          </a:xfrm>
        </p:grpSpPr>
        <p:sp>
          <p:nvSpPr>
            <p:cNvPr id="2" name="Rectangle 1"/>
            <p:cNvSpPr/>
            <p:nvPr/>
          </p:nvSpPr>
          <p:spPr>
            <a:xfrm>
              <a:off x="560225" y="1930400"/>
              <a:ext cx="2084225" cy="923330"/>
            </a:xfrm>
            <a:prstGeom prst="rect">
              <a:avLst/>
            </a:prstGeom>
            <a:noFill/>
          </p:spPr>
          <p:txBody>
            <a:bodyPr wrap="none" lIns="91440" tIns="45720" rIns="91440" bIns="45720">
              <a:spAutoFit/>
            </a:bodyPr>
            <a:lstStyle/>
            <a:p>
              <a:pPr algn="ctr"/>
              <a:r>
                <a:rPr lang="en-US" sz="5400" b="1" cap="none" spc="0" dirty="0" smtClean="0">
                  <a:ln w="19050">
                    <a:solidFill>
                      <a:schemeClr val="tx1">
                        <a:lumMod val="95000"/>
                        <a:lumOff val="5000"/>
                      </a:schemeClr>
                    </a:solidFill>
                    <a:prstDash val="solid"/>
                  </a:ln>
                  <a:solidFill>
                    <a:schemeClr val="tx1">
                      <a:lumMod val="85000"/>
                      <a:lumOff val="15000"/>
                    </a:schemeClr>
                  </a:solidFill>
                  <a:effectLst>
                    <a:outerShdw blurRad="50000" dist="50800" dir="7500000" algn="tl">
                      <a:srgbClr val="000000">
                        <a:shade val="5000"/>
                        <a:alpha val="35000"/>
                      </a:srgbClr>
                    </a:outerShdw>
                  </a:effectLst>
                </a:rPr>
                <a:t>51.0 %</a:t>
              </a:r>
              <a:endParaRPr lang="en-US" sz="5400" b="1" cap="none" spc="0" dirty="0">
                <a:ln w="19050">
                  <a:solidFill>
                    <a:schemeClr val="tx1">
                      <a:lumMod val="95000"/>
                      <a:lumOff val="5000"/>
                    </a:schemeClr>
                  </a:solidFill>
                  <a:prstDash val="solid"/>
                </a:ln>
                <a:solidFill>
                  <a:schemeClr val="tx1">
                    <a:lumMod val="85000"/>
                    <a:lumOff val="15000"/>
                  </a:schemeClr>
                </a:solidFill>
                <a:effectLst>
                  <a:outerShdw blurRad="50000" dist="50800" dir="7500000" algn="tl">
                    <a:srgbClr val="000000">
                      <a:shade val="5000"/>
                      <a:alpha val="35000"/>
                    </a:srgbClr>
                  </a:outerShdw>
                </a:effectLst>
              </a:endParaRPr>
            </a:p>
          </p:txBody>
        </p:sp>
        <p:sp>
          <p:nvSpPr>
            <p:cNvPr id="3" name="TextBox 2"/>
            <p:cNvSpPr txBox="1"/>
            <p:nvPr/>
          </p:nvSpPr>
          <p:spPr>
            <a:xfrm>
              <a:off x="2541425" y="2039443"/>
              <a:ext cx="2792575" cy="646331"/>
            </a:xfrm>
            <a:prstGeom prst="rect">
              <a:avLst/>
            </a:prstGeom>
            <a:noFill/>
          </p:spPr>
          <p:txBody>
            <a:bodyPr wrap="square" rtlCol="0">
              <a:spAutoFit/>
            </a:bodyPr>
            <a:lstStyle/>
            <a:p>
              <a:r>
                <a:rPr lang="en-US" b="1" dirty="0">
                  <a:solidFill>
                    <a:schemeClr val="tx1">
                      <a:lumMod val="85000"/>
                      <a:lumOff val="15000"/>
                    </a:schemeClr>
                  </a:solidFill>
                </a:rPr>
                <a:t>E</a:t>
              </a:r>
              <a:r>
                <a:rPr lang="en-US" b="1" dirty="0" smtClean="0">
                  <a:solidFill>
                    <a:schemeClr val="tx1">
                      <a:lumMod val="85000"/>
                      <a:lumOff val="15000"/>
                    </a:schemeClr>
                  </a:solidFill>
                </a:rPr>
                <a:t>ntering enrolled in remediation</a:t>
              </a:r>
              <a:endParaRPr lang="en-US" b="1" dirty="0">
                <a:solidFill>
                  <a:schemeClr val="tx1">
                    <a:lumMod val="85000"/>
                    <a:lumOff val="15000"/>
                  </a:schemeClr>
                </a:solidFill>
              </a:endParaRPr>
            </a:p>
          </p:txBody>
        </p:sp>
      </p:grpSp>
      <p:grpSp>
        <p:nvGrpSpPr>
          <p:cNvPr id="5" name="Group 4"/>
          <p:cNvGrpSpPr/>
          <p:nvPr/>
        </p:nvGrpSpPr>
        <p:grpSpPr>
          <a:xfrm>
            <a:off x="5105400" y="1286470"/>
            <a:ext cx="4724400" cy="923330"/>
            <a:chOff x="5029200" y="2056880"/>
            <a:chExt cx="4724400" cy="923330"/>
          </a:xfrm>
        </p:grpSpPr>
        <p:sp>
          <p:nvSpPr>
            <p:cNvPr id="17" name="Rectangle 16"/>
            <p:cNvSpPr/>
            <p:nvPr/>
          </p:nvSpPr>
          <p:spPr>
            <a:xfrm>
              <a:off x="5029200" y="2056880"/>
              <a:ext cx="2084225" cy="923330"/>
            </a:xfrm>
            <a:prstGeom prst="rect">
              <a:avLst/>
            </a:prstGeom>
            <a:noFill/>
          </p:spPr>
          <p:txBody>
            <a:bodyPr wrap="none" lIns="91440" tIns="45720" rIns="91440" bIns="45720">
              <a:spAutoFit/>
            </a:bodyPr>
            <a:lstStyle/>
            <a:p>
              <a:pPr algn="ctr"/>
              <a:r>
                <a:rPr lang="en-US" sz="5400" b="1" cap="none" spc="0" dirty="0" smtClean="0">
                  <a:ln w="19050">
                    <a:solidFill>
                      <a:schemeClr val="tx1">
                        <a:lumMod val="95000"/>
                        <a:lumOff val="5000"/>
                      </a:schemeClr>
                    </a:solidFill>
                    <a:prstDash val="solid"/>
                  </a:ln>
                  <a:solidFill>
                    <a:schemeClr val="tx1">
                      <a:lumMod val="85000"/>
                      <a:lumOff val="15000"/>
                    </a:schemeClr>
                  </a:solidFill>
                  <a:effectLst>
                    <a:outerShdw blurRad="50000" dist="50800" dir="7500000" algn="tl">
                      <a:srgbClr val="000000">
                        <a:shade val="5000"/>
                        <a:alpha val="35000"/>
                      </a:srgbClr>
                    </a:outerShdw>
                  </a:effectLst>
                </a:rPr>
                <a:t>22.5 %</a:t>
              </a:r>
              <a:endParaRPr lang="en-US" sz="5400" b="1" cap="none" spc="0" dirty="0">
                <a:ln w="19050">
                  <a:solidFill>
                    <a:schemeClr val="tx1">
                      <a:lumMod val="95000"/>
                      <a:lumOff val="5000"/>
                    </a:schemeClr>
                  </a:solidFill>
                  <a:prstDash val="solid"/>
                </a:ln>
                <a:solidFill>
                  <a:schemeClr val="tx1">
                    <a:lumMod val="85000"/>
                    <a:lumOff val="15000"/>
                  </a:schemeClr>
                </a:solidFill>
                <a:effectLst>
                  <a:outerShdw blurRad="50000" dist="50800" dir="7500000" algn="tl">
                    <a:srgbClr val="000000">
                      <a:shade val="5000"/>
                      <a:alpha val="35000"/>
                    </a:srgbClr>
                  </a:outerShdw>
                </a:effectLst>
              </a:endParaRPr>
            </a:p>
          </p:txBody>
        </p:sp>
        <p:sp>
          <p:nvSpPr>
            <p:cNvPr id="19" name="TextBox 18"/>
            <p:cNvSpPr txBox="1"/>
            <p:nvPr/>
          </p:nvSpPr>
          <p:spPr>
            <a:xfrm>
              <a:off x="6961025" y="2195379"/>
              <a:ext cx="2792575" cy="646331"/>
            </a:xfrm>
            <a:prstGeom prst="rect">
              <a:avLst/>
            </a:prstGeom>
            <a:noFill/>
          </p:spPr>
          <p:txBody>
            <a:bodyPr wrap="square" rtlCol="0">
              <a:spAutoFit/>
            </a:bodyPr>
            <a:lstStyle/>
            <a:p>
              <a:r>
                <a:rPr lang="en-US" b="1" dirty="0">
                  <a:solidFill>
                    <a:schemeClr val="tx1">
                      <a:lumMod val="85000"/>
                      <a:lumOff val="15000"/>
                    </a:schemeClr>
                  </a:solidFill>
                </a:rPr>
                <a:t>E</a:t>
              </a:r>
              <a:r>
                <a:rPr lang="en-US" b="1" dirty="0" smtClean="0">
                  <a:solidFill>
                    <a:schemeClr val="tx1">
                      <a:lumMod val="85000"/>
                      <a:lumOff val="15000"/>
                    </a:schemeClr>
                  </a:solidFill>
                </a:rPr>
                <a:t>ntering enrolled in remediation</a:t>
              </a:r>
              <a:endParaRPr lang="en-US" b="1" dirty="0">
                <a:solidFill>
                  <a:schemeClr val="tx1">
                    <a:lumMod val="85000"/>
                    <a:lumOff val="15000"/>
                  </a:schemeClr>
                </a:solidFill>
              </a:endParaRPr>
            </a:p>
          </p:txBody>
        </p:sp>
      </p:grpSp>
      <p:graphicFrame>
        <p:nvGraphicFramePr>
          <p:cNvPr id="22" name="Table 21"/>
          <p:cNvGraphicFramePr>
            <a:graphicFrameLocks noGrp="1"/>
          </p:cNvGraphicFramePr>
          <p:nvPr>
            <p:extLst>
              <p:ext uri="{D42A27DB-BD31-4B8C-83A1-F6EECF244321}">
                <p14:modId xmlns:p14="http://schemas.microsoft.com/office/powerpoint/2010/main" val="2575412734"/>
              </p:ext>
            </p:extLst>
          </p:nvPr>
        </p:nvGraphicFramePr>
        <p:xfrm>
          <a:off x="5179324" y="2044345"/>
          <a:ext cx="3812276" cy="1887575"/>
        </p:xfrm>
        <a:graphic>
          <a:graphicData uri="http://schemas.openxmlformats.org/drawingml/2006/table">
            <a:tbl>
              <a:tblPr firstRow="1" bandRow="1">
                <a:tableStyleId>{8799B23B-EC83-4686-B30A-512413B5E67A}</a:tableStyleId>
              </a:tblPr>
              <a:tblGrid>
                <a:gridCol w="1831076"/>
                <a:gridCol w="1981200"/>
              </a:tblGrid>
              <a:tr h="370840">
                <a:tc>
                  <a:txBody>
                    <a:bodyPr/>
                    <a:lstStyle/>
                    <a:p>
                      <a:r>
                        <a:rPr lang="en-US" i="1" dirty="0" smtClean="0"/>
                        <a:t>Ethnicity</a:t>
                      </a:r>
                      <a:endParaRPr lang="en-US" i="1" dirty="0"/>
                    </a:p>
                  </a:txBody>
                  <a:tcPr/>
                </a:tc>
                <a:tc>
                  <a:txBody>
                    <a:bodyPr/>
                    <a:lstStyle/>
                    <a:p>
                      <a:r>
                        <a:rPr lang="en-US" i="1" dirty="0" smtClean="0"/>
                        <a:t>Four-Year</a:t>
                      </a:r>
                      <a:r>
                        <a:rPr lang="en-US" i="1" baseline="0" dirty="0" smtClean="0"/>
                        <a:t> Colleges</a:t>
                      </a:r>
                      <a:endParaRPr lang="en-US" i="1" dirty="0"/>
                    </a:p>
                  </a:txBody>
                  <a:tcPr/>
                </a:tc>
              </a:tr>
              <a:tr h="404215">
                <a:tc>
                  <a:txBody>
                    <a:bodyPr/>
                    <a:lstStyle/>
                    <a:p>
                      <a:r>
                        <a:rPr lang="en-US" dirty="0" smtClean="0"/>
                        <a:t>African-American</a:t>
                      </a:r>
                      <a:endParaRPr lang="en-US" dirty="0"/>
                    </a:p>
                  </a:txBody>
                  <a:tcPr/>
                </a:tc>
                <a:tc>
                  <a:txBody>
                    <a:bodyPr/>
                    <a:lstStyle/>
                    <a:p>
                      <a:r>
                        <a:rPr lang="en-US" dirty="0" smtClean="0"/>
                        <a:t>45%</a:t>
                      </a:r>
                      <a:endParaRPr lang="en-US" dirty="0"/>
                    </a:p>
                  </a:txBody>
                  <a:tcPr/>
                </a:tc>
              </a:tr>
              <a:tr h="370840">
                <a:tc>
                  <a:txBody>
                    <a:bodyPr/>
                    <a:lstStyle/>
                    <a:p>
                      <a:r>
                        <a:rPr lang="en-US" dirty="0" smtClean="0"/>
                        <a:t>Latino</a:t>
                      </a:r>
                      <a:endParaRPr lang="en-US" dirty="0"/>
                    </a:p>
                  </a:txBody>
                  <a:tcPr/>
                </a:tc>
                <a:tc>
                  <a:txBody>
                    <a:bodyPr/>
                    <a:lstStyle/>
                    <a:p>
                      <a:r>
                        <a:rPr lang="en-US" dirty="0" smtClean="0"/>
                        <a:t>34%</a:t>
                      </a:r>
                      <a:endParaRPr lang="en-US" dirty="0"/>
                    </a:p>
                  </a:txBody>
                  <a:tcPr/>
                </a:tc>
              </a:tr>
              <a:tr h="370840">
                <a:tc>
                  <a:txBody>
                    <a:bodyPr/>
                    <a:lstStyle/>
                    <a:p>
                      <a:r>
                        <a:rPr lang="en-US" dirty="0" smtClean="0"/>
                        <a:t>White</a:t>
                      </a:r>
                      <a:endParaRPr lang="en-US" dirty="0"/>
                    </a:p>
                  </a:txBody>
                  <a:tcPr/>
                </a:tc>
                <a:tc>
                  <a:txBody>
                    <a:bodyPr/>
                    <a:lstStyle/>
                    <a:p>
                      <a:r>
                        <a:rPr lang="en-US" dirty="0" smtClean="0"/>
                        <a:t>13%</a:t>
                      </a:r>
                    </a:p>
                  </a:txBody>
                  <a:tcPr/>
                </a:tc>
              </a:tr>
              <a:tr h="370840">
                <a:tc>
                  <a:txBody>
                    <a:bodyPr/>
                    <a:lstStyle/>
                    <a:p>
                      <a:r>
                        <a:rPr lang="en-US" dirty="0" smtClean="0"/>
                        <a:t>Other</a:t>
                      </a:r>
                      <a:endParaRPr lang="en-US" dirty="0"/>
                    </a:p>
                  </a:txBody>
                  <a:tcPr/>
                </a:tc>
                <a:tc>
                  <a:txBody>
                    <a:bodyPr/>
                    <a:lstStyle/>
                    <a:p>
                      <a:r>
                        <a:rPr lang="en-US" dirty="0" smtClean="0"/>
                        <a:t>13%</a:t>
                      </a:r>
                    </a:p>
                  </a:txBody>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970017919"/>
              </p:ext>
            </p:extLst>
          </p:nvPr>
        </p:nvGraphicFramePr>
        <p:xfrm>
          <a:off x="152400" y="4038600"/>
          <a:ext cx="3962400" cy="1483360"/>
        </p:xfrm>
        <a:graphic>
          <a:graphicData uri="http://schemas.openxmlformats.org/drawingml/2006/table">
            <a:tbl>
              <a:tblPr firstRow="1" bandRow="1">
                <a:tableStyleId>{8799B23B-EC83-4686-B30A-512413B5E67A}</a:tableStyleId>
              </a:tblPr>
              <a:tblGrid>
                <a:gridCol w="1828800"/>
                <a:gridCol w="2133600"/>
              </a:tblGrid>
              <a:tr h="370840">
                <a:tc>
                  <a:txBody>
                    <a:bodyPr/>
                    <a:lstStyle/>
                    <a:p>
                      <a:r>
                        <a:rPr lang="en-US" i="1" dirty="0" smtClean="0"/>
                        <a:t>Age</a:t>
                      </a:r>
                      <a:endParaRPr lang="en-US" i="1" dirty="0"/>
                    </a:p>
                  </a:txBody>
                  <a:tcPr/>
                </a:tc>
                <a:tc>
                  <a:txBody>
                    <a:bodyPr/>
                    <a:lstStyle/>
                    <a:p>
                      <a:r>
                        <a:rPr lang="en-US" i="1" dirty="0" smtClean="0"/>
                        <a:t>Two-Year</a:t>
                      </a:r>
                      <a:r>
                        <a:rPr lang="en-US" i="1" baseline="0" dirty="0" smtClean="0"/>
                        <a:t> Colleges</a:t>
                      </a:r>
                      <a:endParaRPr lang="en-US" i="1" dirty="0"/>
                    </a:p>
                  </a:txBody>
                  <a:tcPr/>
                </a:tc>
              </a:tr>
              <a:tr h="370840">
                <a:tc>
                  <a:txBody>
                    <a:bodyPr/>
                    <a:lstStyle/>
                    <a:p>
                      <a:r>
                        <a:rPr lang="en-US" dirty="0" smtClean="0"/>
                        <a:t>17-19</a:t>
                      </a:r>
                      <a:endParaRPr lang="en-US" dirty="0"/>
                    </a:p>
                  </a:txBody>
                  <a:tcPr/>
                </a:tc>
                <a:tc>
                  <a:txBody>
                    <a:bodyPr/>
                    <a:lstStyle/>
                    <a:p>
                      <a:r>
                        <a:rPr lang="en-US" dirty="0" smtClean="0"/>
                        <a:t>52%</a:t>
                      </a:r>
                      <a:endParaRPr lang="en-US" dirty="0"/>
                    </a:p>
                  </a:txBody>
                  <a:tcPr/>
                </a:tc>
              </a:tr>
              <a:tr h="370840">
                <a:tc>
                  <a:txBody>
                    <a:bodyPr/>
                    <a:lstStyle/>
                    <a:p>
                      <a:r>
                        <a:rPr lang="en-US" dirty="0" smtClean="0"/>
                        <a:t>20-24</a:t>
                      </a:r>
                      <a:endParaRPr lang="en-US" dirty="0"/>
                    </a:p>
                  </a:txBody>
                  <a:tcPr/>
                </a:tc>
                <a:tc>
                  <a:txBody>
                    <a:bodyPr/>
                    <a:lstStyle/>
                    <a:p>
                      <a:r>
                        <a:rPr lang="en-US" dirty="0" smtClean="0"/>
                        <a:t>51%</a:t>
                      </a:r>
                      <a:endParaRPr lang="en-US" dirty="0"/>
                    </a:p>
                  </a:txBody>
                  <a:tcPr/>
                </a:tc>
              </a:tr>
              <a:tr h="370840">
                <a:tc>
                  <a:txBody>
                    <a:bodyPr/>
                    <a:lstStyle/>
                    <a:p>
                      <a:r>
                        <a:rPr lang="en-US" dirty="0" smtClean="0"/>
                        <a:t>25+</a:t>
                      </a:r>
                      <a:endParaRPr lang="en-US" dirty="0"/>
                    </a:p>
                  </a:txBody>
                  <a:tcPr/>
                </a:tc>
                <a:tc>
                  <a:txBody>
                    <a:bodyPr/>
                    <a:lstStyle/>
                    <a:p>
                      <a:r>
                        <a:rPr lang="en-US" dirty="0" smtClean="0"/>
                        <a:t>48%</a:t>
                      </a:r>
                      <a:endParaRPr lang="en-US" dirty="0"/>
                    </a:p>
                  </a:txBody>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706448050"/>
              </p:ext>
            </p:extLst>
          </p:nvPr>
        </p:nvGraphicFramePr>
        <p:xfrm>
          <a:off x="5170325" y="5540615"/>
          <a:ext cx="3821275" cy="783985"/>
        </p:xfrm>
        <a:graphic>
          <a:graphicData uri="http://schemas.openxmlformats.org/drawingml/2006/table">
            <a:tbl>
              <a:tblPr firstRow="1" bandRow="1">
                <a:tableStyleId>{8799B23B-EC83-4686-B30A-512413B5E67A}</a:tableStyleId>
              </a:tblPr>
              <a:tblGrid>
                <a:gridCol w="1840075"/>
                <a:gridCol w="1981200"/>
              </a:tblGrid>
              <a:tr h="413145">
                <a:tc>
                  <a:txBody>
                    <a:bodyPr/>
                    <a:lstStyle/>
                    <a:p>
                      <a:r>
                        <a:rPr lang="en-US" i="1" dirty="0" smtClean="0"/>
                        <a:t>Income</a:t>
                      </a:r>
                      <a:endParaRPr lang="en-US" i="1" dirty="0"/>
                    </a:p>
                  </a:txBody>
                  <a:tcPr/>
                </a:tc>
                <a:tc>
                  <a:txBody>
                    <a:bodyPr/>
                    <a:lstStyle/>
                    <a:p>
                      <a:r>
                        <a:rPr lang="en-US" i="1" dirty="0" smtClean="0"/>
                        <a:t>Four-Year</a:t>
                      </a:r>
                      <a:r>
                        <a:rPr lang="en-US" i="1" baseline="0" dirty="0" smtClean="0"/>
                        <a:t> Colleges</a:t>
                      </a:r>
                      <a:endParaRPr lang="en-US" i="1" dirty="0"/>
                    </a:p>
                  </a:txBody>
                  <a:tcPr/>
                </a:tc>
              </a:tr>
              <a:tr h="370840">
                <a:tc>
                  <a:txBody>
                    <a:bodyPr/>
                    <a:lstStyle/>
                    <a:p>
                      <a:r>
                        <a:rPr lang="en-US" dirty="0" smtClean="0"/>
                        <a:t>Low</a:t>
                      </a:r>
                      <a:r>
                        <a:rPr lang="en-US" baseline="0" dirty="0" smtClean="0"/>
                        <a:t> Income</a:t>
                      </a:r>
                      <a:endParaRPr lang="en-US" dirty="0"/>
                    </a:p>
                  </a:txBody>
                  <a:tcPr/>
                </a:tc>
                <a:tc>
                  <a:txBody>
                    <a:bodyPr/>
                    <a:lstStyle/>
                    <a:p>
                      <a:r>
                        <a:rPr lang="en-US" dirty="0" smtClean="0"/>
                        <a:t>35%</a:t>
                      </a:r>
                      <a:endParaRPr lang="en-US" dirty="0"/>
                    </a:p>
                  </a:txBody>
                  <a:tcPr/>
                </a:tc>
              </a:tr>
            </a:tbl>
          </a:graphicData>
        </a:graphic>
      </p:graphicFrame>
      <p:sp>
        <p:nvSpPr>
          <p:cNvPr id="6" name="TextBox 5"/>
          <p:cNvSpPr txBox="1"/>
          <p:nvPr/>
        </p:nvSpPr>
        <p:spPr>
          <a:xfrm>
            <a:off x="533400" y="1002268"/>
            <a:ext cx="3048000" cy="369332"/>
          </a:xfrm>
          <a:prstGeom prst="rect">
            <a:avLst/>
          </a:prstGeom>
          <a:noFill/>
        </p:spPr>
        <p:txBody>
          <a:bodyPr wrap="square" rtlCol="0">
            <a:spAutoFit/>
          </a:bodyPr>
          <a:lstStyle/>
          <a:p>
            <a:pPr algn="ctr"/>
            <a:r>
              <a:rPr lang="en-US" b="1" u="sng" dirty="0" smtClean="0">
                <a:latin typeface="Cambria" pitchFamily="18" charset="0"/>
              </a:rPr>
              <a:t>TWO-YEAR COLLEGE</a:t>
            </a:r>
            <a:endParaRPr lang="en-US" b="1" u="sng" dirty="0">
              <a:latin typeface="Cambria" pitchFamily="18" charset="0"/>
            </a:endParaRPr>
          </a:p>
        </p:txBody>
      </p:sp>
      <p:sp>
        <p:nvSpPr>
          <p:cNvPr id="25" name="TextBox 24"/>
          <p:cNvSpPr txBox="1"/>
          <p:nvPr/>
        </p:nvSpPr>
        <p:spPr>
          <a:xfrm>
            <a:off x="5513225" y="1002268"/>
            <a:ext cx="3048000" cy="369332"/>
          </a:xfrm>
          <a:prstGeom prst="rect">
            <a:avLst/>
          </a:prstGeom>
          <a:noFill/>
        </p:spPr>
        <p:txBody>
          <a:bodyPr wrap="square" rtlCol="0">
            <a:spAutoFit/>
          </a:bodyPr>
          <a:lstStyle/>
          <a:p>
            <a:pPr algn="ctr"/>
            <a:r>
              <a:rPr lang="en-US" b="1" u="sng" dirty="0" smtClean="0">
                <a:latin typeface="Cambria" pitchFamily="18" charset="0"/>
              </a:rPr>
              <a:t>FOUR-YEAR COLLEGE</a:t>
            </a:r>
            <a:endParaRPr lang="en-US" b="1" u="sng" dirty="0">
              <a:latin typeface="Cambria" pitchFamily="18" charset="0"/>
            </a:endParaRPr>
          </a:p>
        </p:txBody>
      </p:sp>
    </p:spTree>
    <p:extLst>
      <p:ext uri="{BB962C8B-B14F-4D97-AF65-F5344CB8AC3E}">
        <p14:creationId xmlns:p14="http://schemas.microsoft.com/office/powerpoint/2010/main" val="228778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866900" y="1981200"/>
            <a:ext cx="5410200" cy="1107996"/>
          </a:xfrm>
          <a:prstGeom prst="rect">
            <a:avLst/>
          </a:prstGeom>
          <a:noFill/>
        </p:spPr>
        <p:txBody>
          <a:bodyPr wrap="square" rtlCol="0">
            <a:spAutoFit/>
          </a:bodyPr>
          <a:lstStyle/>
          <a:p>
            <a:pPr lvl="1" algn="ctr"/>
            <a:r>
              <a:rPr lang="en-US" sz="66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How Does</a:t>
            </a:r>
            <a:endParaRPr lang="en-US" sz="66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cxnSp>
        <p:nvCxnSpPr>
          <p:cNvPr id="6" name="Straight Connector 5"/>
          <p:cNvCxnSpPr/>
          <p:nvPr/>
        </p:nvCxnSpPr>
        <p:spPr>
          <a:xfrm>
            <a:off x="1371600" y="4038600"/>
            <a:ext cx="6400800" cy="0"/>
          </a:xfrm>
          <a:prstGeom prst="line">
            <a:avLst/>
          </a:prstGeom>
          <a:ln w="38100">
            <a:solidFill>
              <a:srgbClr val="4F4F4F"/>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1371600" y="4191000"/>
            <a:ext cx="6400800" cy="152400"/>
          </a:xfrm>
          <a:prstGeom prst="rect">
            <a:avLst/>
          </a:prstGeom>
          <a:solidFill>
            <a:srgbClr val="6F8636"/>
          </a:solidFill>
          <a:ln>
            <a:solidFill>
              <a:srgbClr val="6F8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609174" y="2819400"/>
            <a:ext cx="6315626" cy="1152298"/>
            <a:chOff x="1766061" y="2971800"/>
            <a:chExt cx="6315626" cy="1152298"/>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1766061" y="2971800"/>
              <a:ext cx="2962826" cy="1066800"/>
            </a:xfrm>
            <a:prstGeom prst="rect">
              <a:avLst/>
            </a:prstGeom>
          </p:spPr>
        </p:pic>
        <p:sp>
          <p:nvSpPr>
            <p:cNvPr id="3" name="TextBox 2"/>
            <p:cNvSpPr txBox="1"/>
            <p:nvPr/>
          </p:nvSpPr>
          <p:spPr>
            <a:xfrm>
              <a:off x="4728887" y="3016102"/>
              <a:ext cx="3352800" cy="1107996"/>
            </a:xfrm>
            <a:prstGeom prst="rect">
              <a:avLst/>
            </a:prstGeom>
            <a:noFill/>
          </p:spPr>
          <p:txBody>
            <a:bodyPr wrap="square" rtlCol="0">
              <a:spAutoFit/>
            </a:bodyPr>
            <a:lstStyle/>
            <a:p>
              <a:r>
                <a:rPr lang="en-US" sz="66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Work?</a:t>
              </a:r>
              <a:endParaRPr lang="en-US" sz="66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360557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19562" y="1224920"/>
            <a:ext cx="1828800" cy="1838325"/>
            <a:chOff x="0" y="0"/>
            <a:chExt cx="1828800" cy="1838325"/>
          </a:xfrm>
        </p:grpSpPr>
        <p:cxnSp>
          <p:nvCxnSpPr>
            <p:cNvPr id="40" name="Straight Connector 39"/>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41" name="Straight Connector 40"/>
            <p:cNvCxnSpPr/>
            <p:nvPr/>
          </p:nvCxnSpPr>
          <p:spPr>
            <a:xfrm>
              <a:off x="1828800" y="638175"/>
              <a:ext cx="0" cy="1200150"/>
            </a:xfrm>
            <a:prstGeom prst="line">
              <a:avLst/>
            </a:prstGeom>
            <a:noFill/>
            <a:ln w="28575" cap="flat" cmpd="sng" algn="ctr">
              <a:solidFill>
                <a:sysClr val="windowText" lastClr="000000">
                  <a:shade val="95000"/>
                  <a:satMod val="105000"/>
                </a:sysClr>
              </a:solidFill>
              <a:prstDash val="solid"/>
            </a:ln>
            <a:effectLst/>
          </p:spPr>
        </p:cxnSp>
        <p:sp>
          <p:nvSpPr>
            <p:cNvPr id="42" name="Flowchart: Decision 41"/>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43"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72" name="Group 71"/>
          <p:cNvGrpSpPr/>
          <p:nvPr/>
        </p:nvGrpSpPr>
        <p:grpSpPr>
          <a:xfrm>
            <a:off x="5250753" y="2501761"/>
            <a:ext cx="1876425" cy="2466975"/>
            <a:chOff x="5250753" y="2501761"/>
            <a:chExt cx="1876425" cy="2466975"/>
          </a:xfrm>
        </p:grpSpPr>
        <p:grpSp>
          <p:nvGrpSpPr>
            <p:cNvPr id="71" name="Group 70"/>
            <p:cNvGrpSpPr/>
            <p:nvPr/>
          </p:nvGrpSpPr>
          <p:grpSpPr>
            <a:xfrm>
              <a:off x="5250753" y="2501761"/>
              <a:ext cx="1876425" cy="2466975"/>
              <a:chOff x="5250753" y="2501761"/>
              <a:chExt cx="1876425" cy="2466975"/>
            </a:xfrm>
          </p:grpSpPr>
          <p:sp>
            <p:nvSpPr>
              <p:cNvPr id="37" name="Flowchart: Decision 36"/>
              <p:cNvSpPr/>
              <p:nvPr/>
            </p:nvSpPr>
            <p:spPr>
              <a:xfrm>
                <a:off x="5250753" y="2501761"/>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grpSp>
            <p:nvGrpSpPr>
              <p:cNvPr id="70" name="Group 69"/>
              <p:cNvGrpSpPr/>
              <p:nvPr/>
            </p:nvGrpSpPr>
            <p:grpSpPr>
              <a:xfrm>
                <a:off x="5631753" y="2863711"/>
                <a:ext cx="1495425" cy="2105025"/>
                <a:chOff x="5631753" y="2863711"/>
                <a:chExt cx="1495425" cy="2105025"/>
              </a:xfrm>
            </p:grpSpPr>
            <p:cxnSp>
              <p:nvCxnSpPr>
                <p:cNvPr id="36" name="Straight Connector 35"/>
                <p:cNvCxnSpPr/>
                <p:nvPr/>
              </p:nvCxnSpPr>
              <p:spPr>
                <a:xfrm>
                  <a:off x="7079553" y="3136438"/>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8" name="Straight Connector 37"/>
                <p:cNvCxnSpPr/>
                <p:nvPr/>
              </p:nvCxnSpPr>
              <p:spPr>
                <a:xfrm>
                  <a:off x="6155628" y="3768586"/>
                  <a:ext cx="0" cy="1200150"/>
                </a:xfrm>
                <a:prstGeom prst="line">
                  <a:avLst/>
                </a:prstGeom>
                <a:noFill/>
                <a:ln w="28575" cap="flat" cmpd="sng" algn="ctr">
                  <a:solidFill>
                    <a:sysClr val="windowText" lastClr="000000">
                      <a:shade val="95000"/>
                      <a:satMod val="105000"/>
                    </a:sysClr>
                  </a:solidFill>
                  <a:prstDash val="solid"/>
                </a:ln>
                <a:effectLst/>
              </p:spPr>
            </p:cxnSp>
            <p:sp>
              <p:nvSpPr>
                <p:cNvPr id="39" name="Text Box 20"/>
                <p:cNvSpPr txBox="1"/>
                <p:nvPr/>
              </p:nvSpPr>
              <p:spPr>
                <a:xfrm>
                  <a:off x="5631753" y="2863711"/>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grpSp>
        <p:cxnSp>
          <p:nvCxnSpPr>
            <p:cNvPr id="35" name="Straight Connector 34"/>
            <p:cNvCxnSpPr/>
            <p:nvPr/>
          </p:nvCxnSpPr>
          <p:spPr>
            <a:xfrm>
              <a:off x="5250753" y="3158986"/>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8" name="Group 7"/>
          <p:cNvGrpSpPr/>
          <p:nvPr/>
        </p:nvGrpSpPr>
        <p:grpSpPr>
          <a:xfrm>
            <a:off x="2016822" y="2480630"/>
            <a:ext cx="1831340" cy="2465069"/>
            <a:chOff x="0" y="0"/>
            <a:chExt cx="1831924" cy="2465680"/>
          </a:xfrm>
        </p:grpSpPr>
        <p:grpSp>
          <p:nvGrpSpPr>
            <p:cNvPr id="23" name="Group 22"/>
            <p:cNvGrpSpPr/>
            <p:nvPr/>
          </p:nvGrpSpPr>
          <p:grpSpPr>
            <a:xfrm>
              <a:off x="0" y="0"/>
              <a:ext cx="1831924" cy="2465680"/>
              <a:chOff x="0" y="0"/>
              <a:chExt cx="1831924" cy="2465680"/>
            </a:xfrm>
          </p:grpSpPr>
          <p:sp>
            <p:nvSpPr>
              <p:cNvPr id="25" name="Flowchart: Decision 24"/>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6" name="Straight Connector 25"/>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7" name="Straight Connector 26"/>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28"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24" name="Straight Connector 23"/>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69" name="Group 68"/>
          <p:cNvGrpSpPr/>
          <p:nvPr/>
        </p:nvGrpSpPr>
        <p:grpSpPr>
          <a:xfrm>
            <a:off x="3829112" y="2507788"/>
            <a:ext cx="1428750" cy="2635161"/>
            <a:chOff x="3829112" y="2507788"/>
            <a:chExt cx="1428750" cy="2635161"/>
          </a:xfrm>
        </p:grpSpPr>
        <p:cxnSp>
          <p:nvCxnSpPr>
            <p:cNvPr id="11" name="Straight Connector 10"/>
            <p:cNvCxnSpPr/>
            <p:nvPr/>
          </p:nvCxnSpPr>
          <p:spPr>
            <a:xfrm>
              <a:off x="3829112" y="3136438"/>
              <a:ext cx="0" cy="149505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3" name="Straight Connector 12"/>
            <p:cNvCxnSpPr/>
            <p:nvPr/>
          </p:nvCxnSpPr>
          <p:spPr>
            <a:xfrm flipH="1">
              <a:off x="3829112" y="2507788"/>
              <a:ext cx="713106" cy="63055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4" name="Straight Connector 13"/>
            <p:cNvCxnSpPr/>
            <p:nvPr/>
          </p:nvCxnSpPr>
          <p:spPr>
            <a:xfrm flipH="1" flipV="1">
              <a:off x="4543487" y="2507788"/>
              <a:ext cx="713740" cy="628016"/>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5" name="Straight Connector 14"/>
            <p:cNvCxnSpPr/>
            <p:nvPr/>
          </p:nvCxnSpPr>
          <p:spPr>
            <a:xfrm>
              <a:off x="5257862" y="3136438"/>
              <a:ext cx="0" cy="149505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6" name="Straight Connector 15"/>
            <p:cNvCxnSpPr/>
            <p:nvPr/>
          </p:nvCxnSpPr>
          <p:spPr>
            <a:xfrm flipH="1" flipV="1">
              <a:off x="3829112" y="4536613"/>
              <a:ext cx="713740" cy="50292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7" name="Straight Connector 16"/>
            <p:cNvCxnSpPr/>
            <p:nvPr/>
          </p:nvCxnSpPr>
          <p:spPr>
            <a:xfrm flipH="1">
              <a:off x="4418393" y="4527088"/>
              <a:ext cx="839469" cy="615861"/>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grpSp>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9725" y="3165216"/>
            <a:ext cx="1084550" cy="530060"/>
          </a:xfrm>
          <a:prstGeom prst="rect">
            <a:avLst/>
          </a:prstGeom>
        </p:spPr>
      </p:pic>
      <p:sp>
        <p:nvSpPr>
          <p:cNvPr id="48" name="TextBox 47"/>
          <p:cNvSpPr txBox="1"/>
          <p:nvPr/>
        </p:nvSpPr>
        <p:spPr>
          <a:xfrm>
            <a:off x="3867150" y="3603758"/>
            <a:ext cx="1409700" cy="923330"/>
          </a:xfrm>
          <a:prstGeom prst="rect">
            <a:avLst/>
          </a:prstGeom>
          <a:noFill/>
        </p:spPr>
        <p:txBody>
          <a:bodyPr wrap="square" rtlCol="0">
            <a:spAutoFit/>
          </a:bodyPr>
          <a:lstStyle/>
          <a:p>
            <a:pPr algn="ctr"/>
            <a:r>
              <a:rPr lang="en-US" b="1" i="1" dirty="0" smtClean="0">
                <a:solidFill>
                  <a:srgbClr val="798D37"/>
                </a:solidFill>
                <a:latin typeface="Cambria" pitchFamily="18" charset="0"/>
              </a:rPr>
              <a:t>Scaffolding</a:t>
            </a:r>
          </a:p>
          <a:p>
            <a:pPr algn="ctr"/>
            <a:r>
              <a:rPr lang="en-US" b="1" i="1" dirty="0" smtClean="0">
                <a:solidFill>
                  <a:srgbClr val="798D37"/>
                </a:solidFill>
                <a:latin typeface="Cambria" pitchFamily="18" charset="0"/>
              </a:rPr>
              <a:t>Student</a:t>
            </a:r>
          </a:p>
          <a:p>
            <a:pPr algn="ctr"/>
            <a:r>
              <a:rPr lang="en-US" b="1" i="1" dirty="0" smtClean="0">
                <a:solidFill>
                  <a:srgbClr val="798D37"/>
                </a:solidFill>
                <a:latin typeface="Cambria" pitchFamily="18" charset="0"/>
              </a:rPr>
              <a:t>Success</a:t>
            </a:r>
            <a:endParaRPr lang="en-US" b="1" i="1" dirty="0">
              <a:solidFill>
                <a:srgbClr val="798D37"/>
              </a:solidFill>
              <a:latin typeface="Cambria" pitchFamily="18" charset="0"/>
            </a:endParaRPr>
          </a:p>
        </p:txBody>
      </p:sp>
      <p:grpSp>
        <p:nvGrpSpPr>
          <p:cNvPr id="7" name="Group 6"/>
          <p:cNvGrpSpPr/>
          <p:nvPr/>
        </p:nvGrpSpPr>
        <p:grpSpPr>
          <a:xfrm>
            <a:off x="4532692" y="4438099"/>
            <a:ext cx="1828800" cy="2466975"/>
            <a:chOff x="0" y="0"/>
            <a:chExt cx="1828800" cy="2466975"/>
          </a:xfrm>
        </p:grpSpPr>
        <p:sp>
          <p:nvSpPr>
            <p:cNvPr id="29" name="Flowchart: Decision 28"/>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0" name="Straight Connector 29"/>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1" name="Straight Connector 30"/>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2" name="Straight Connector 31"/>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33" name="Text Box 42"/>
            <p:cNvSpPr txBox="1"/>
            <p:nvPr/>
          </p:nvSpPr>
          <p:spPr>
            <a:xfrm>
              <a:off x="200025" y="333375"/>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grpSp>
        <p:nvGrpSpPr>
          <p:cNvPr id="9" name="Group 8"/>
          <p:cNvGrpSpPr/>
          <p:nvPr/>
        </p:nvGrpSpPr>
        <p:grpSpPr>
          <a:xfrm>
            <a:off x="2714687" y="4438099"/>
            <a:ext cx="1828800" cy="2447925"/>
            <a:chOff x="0" y="0"/>
            <a:chExt cx="1828800" cy="2447925"/>
          </a:xfrm>
        </p:grpSpPr>
        <p:sp>
          <p:nvSpPr>
            <p:cNvPr id="18" name="Flowchart: Decision 1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9" name="Straight Connector 18"/>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0" name="Straight Connector 19"/>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21"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22" name="Straight Connector 21"/>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sp>
        <p:nvSpPr>
          <p:cNvPr id="50" name="Rounded Rectangle 49"/>
          <p:cNvSpPr/>
          <p:nvPr/>
        </p:nvSpPr>
        <p:spPr>
          <a:xfrm>
            <a:off x="0" y="1"/>
            <a:ext cx="9144000" cy="6858000"/>
          </a:xfrm>
          <a:prstGeom prst="roundRect">
            <a:avLst/>
          </a:prstGeom>
          <a:noFill/>
          <a:ln w="38100">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070318" y="0"/>
            <a:ext cx="7003365" cy="1268484"/>
            <a:chOff x="1195688" y="94976"/>
            <a:chExt cx="7003365" cy="1268484"/>
          </a:xfrm>
        </p:grpSpPr>
        <p:sp>
          <p:nvSpPr>
            <p:cNvPr id="45" name="Title 1"/>
            <p:cNvSpPr txBox="1">
              <a:spLocks/>
            </p:cNvSpPr>
            <p:nvPr/>
          </p:nvSpPr>
          <p:spPr>
            <a:xfrm>
              <a:off x="1195688" y="220460"/>
              <a:ext cx="3810000" cy="1143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b="1" dirty="0" smtClean="0">
                  <a:solidFill>
                    <a:schemeClr val="accent2">
                      <a:lumMod val="50000"/>
                    </a:schemeClr>
                  </a:solidFill>
                  <a:latin typeface="Bookman Old Style" pitchFamily="18" charset="0"/>
                </a:rPr>
                <a:t>Partnerships &amp; Teams:</a:t>
              </a:r>
              <a:endParaRPr lang="en-US" sz="4800" b="1" dirty="0">
                <a:solidFill>
                  <a:schemeClr val="accent2">
                    <a:lumMod val="50000"/>
                  </a:schemeClr>
                </a:solidFill>
                <a:latin typeface="Bookman Old Style" pitchFamily="18" charset="0"/>
              </a:endParaRPr>
            </a:p>
          </p:txBody>
        </p:sp>
        <p:pic>
          <p:nvPicPr>
            <p:cNvPr id="49" name="Picture 48"/>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4998654" y="94976"/>
              <a:ext cx="3200399" cy="1268483"/>
            </a:xfrm>
            <a:prstGeom prst="rect">
              <a:avLst/>
            </a:prstGeom>
          </p:spPr>
        </p:pic>
      </p:grpSp>
    </p:spTree>
    <p:extLst>
      <p:ext uri="{BB962C8B-B14F-4D97-AF65-F5344CB8AC3E}">
        <p14:creationId xmlns:p14="http://schemas.microsoft.com/office/powerpoint/2010/main" val="35457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1000"/>
                                        <p:tgtEl>
                                          <p:spTgt spid="72"/>
                                        </p:tgtEl>
                                      </p:cBhvr>
                                    </p:animEffect>
                                    <p:anim calcmode="lin" valueType="num">
                                      <p:cBhvr>
                                        <p:cTn id="27" dur="1000" fill="hold"/>
                                        <p:tgtEl>
                                          <p:spTgt spid="72"/>
                                        </p:tgtEl>
                                        <p:attrNameLst>
                                          <p:attrName>ppt_x</p:attrName>
                                        </p:attrNameLst>
                                      </p:cBhvr>
                                      <p:tavLst>
                                        <p:tav tm="0">
                                          <p:val>
                                            <p:strVal val="#ppt_x"/>
                                          </p:val>
                                        </p:tav>
                                        <p:tav tm="100000">
                                          <p:val>
                                            <p:strVal val="#ppt_x"/>
                                          </p:val>
                                        </p:tav>
                                      </p:tavLst>
                                    </p:anim>
                                    <p:anim calcmode="lin" valueType="num">
                                      <p:cBhvr>
                                        <p:cTn id="28"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6" presetClass="entr" presetSubtype="37"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arn(outVertical)">
                                      <p:cBhvr>
                                        <p:cTn id="46" dur="500"/>
                                        <p:tgtEl>
                                          <p:spTgt spid="48"/>
                                        </p:tgtEl>
                                      </p:cBhvr>
                                    </p:animEffect>
                                  </p:childTnLst>
                                </p:cTn>
                              </p:par>
                              <p:par>
                                <p:cTn id="47" presetID="16" presetClass="entr" presetSubtype="21"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barn(inVertical)">
                                      <p:cBhvr>
                                        <p:cTn id="4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53000"/>
          </a:xfrm>
        </p:spPr>
        <p:txBody>
          <a:bodyPr>
            <a:normAutofit fontScale="77500" lnSpcReduction="20000"/>
          </a:bodyPr>
          <a:lstStyle/>
          <a:p>
            <a:pPr marL="0" lvl="0" indent="0" algn="ctr">
              <a:spcBef>
                <a:spcPts val="0"/>
              </a:spcBef>
              <a:spcAft>
                <a:spcPts val="600"/>
              </a:spcAft>
              <a:buNone/>
            </a:pPr>
            <a:endParaRPr lang="en-US" sz="2600" dirty="0">
              <a:solidFill>
                <a:schemeClr val="tx1">
                  <a:lumMod val="85000"/>
                  <a:lumOff val="15000"/>
                </a:schemeClr>
              </a:solidFill>
              <a:latin typeface="Cambria" pitchFamily="18" charset="0"/>
            </a:endParaRPr>
          </a:p>
          <a:p>
            <a:pPr lvl="0">
              <a:spcBef>
                <a:spcPts val="0"/>
              </a:spcBef>
              <a:spcAft>
                <a:spcPts val="600"/>
              </a:spcAft>
              <a:buFontTx/>
              <a:buAutoNum type="arabicPeriod"/>
            </a:pPr>
            <a:r>
              <a:rPr lang="en-US" sz="4000" dirty="0" smtClean="0">
                <a:solidFill>
                  <a:schemeClr val="tx1">
                    <a:lumMod val="85000"/>
                    <a:lumOff val="15000"/>
                  </a:schemeClr>
                </a:solidFill>
                <a:latin typeface="Cambria" pitchFamily="18" charset="0"/>
              </a:rPr>
              <a:t>Establish a </a:t>
            </a:r>
            <a:r>
              <a:rPr lang="en-US" sz="4000" b="1" dirty="0" smtClean="0">
                <a:solidFill>
                  <a:schemeClr val="tx1">
                    <a:lumMod val="85000"/>
                    <a:lumOff val="15000"/>
                  </a:schemeClr>
                </a:solidFill>
                <a:latin typeface="Cambria" pitchFamily="18" charset="0"/>
              </a:rPr>
              <a:t>shared </a:t>
            </a:r>
            <a:r>
              <a:rPr lang="en-US" sz="4000" b="1" dirty="0">
                <a:solidFill>
                  <a:schemeClr val="tx1">
                    <a:lumMod val="85000"/>
                    <a:lumOff val="15000"/>
                  </a:schemeClr>
                </a:solidFill>
                <a:latin typeface="Cambria" pitchFamily="18" charset="0"/>
              </a:rPr>
              <a:t>regional college and career </a:t>
            </a:r>
            <a:r>
              <a:rPr lang="en-US" sz="4000" b="1" dirty="0" smtClean="0">
                <a:solidFill>
                  <a:schemeClr val="tx1">
                    <a:lumMod val="85000"/>
                    <a:lumOff val="15000"/>
                  </a:schemeClr>
                </a:solidFill>
                <a:latin typeface="Cambria" pitchFamily="18" charset="0"/>
              </a:rPr>
              <a:t>readiness foundation and understandings.</a:t>
            </a:r>
            <a:endParaRPr lang="en-US" sz="4000" b="1" dirty="0">
              <a:solidFill>
                <a:schemeClr val="tx1">
                  <a:lumMod val="85000"/>
                  <a:lumOff val="15000"/>
                </a:schemeClr>
              </a:solidFill>
              <a:latin typeface="Cambria" pitchFamily="18" charset="0"/>
            </a:endParaRPr>
          </a:p>
          <a:p>
            <a:pPr lvl="0">
              <a:spcBef>
                <a:spcPts val="0"/>
              </a:spcBef>
              <a:spcAft>
                <a:spcPts val="600"/>
              </a:spcAft>
              <a:buFontTx/>
              <a:buAutoNum type="arabicPeriod"/>
            </a:pPr>
            <a:endParaRPr lang="en-US" sz="1400" b="1" dirty="0">
              <a:solidFill>
                <a:schemeClr val="tx1">
                  <a:lumMod val="85000"/>
                  <a:lumOff val="15000"/>
                </a:schemeClr>
              </a:solidFill>
              <a:latin typeface="Cambria" pitchFamily="18" charset="0"/>
            </a:endParaRPr>
          </a:p>
          <a:p>
            <a:pPr lvl="0">
              <a:spcBef>
                <a:spcPts val="0"/>
              </a:spcBef>
              <a:spcAft>
                <a:spcPts val="600"/>
              </a:spcAft>
              <a:buFontTx/>
              <a:buAutoNum type="arabicPeriod"/>
            </a:pPr>
            <a:r>
              <a:rPr lang="en-US" sz="4000" dirty="0" smtClean="0">
                <a:solidFill>
                  <a:schemeClr val="tx1">
                    <a:lumMod val="85000"/>
                    <a:lumOff val="15000"/>
                  </a:schemeClr>
                </a:solidFill>
                <a:latin typeface="Cambria" pitchFamily="18" charset="0"/>
              </a:rPr>
              <a:t>Use</a:t>
            </a:r>
            <a:r>
              <a:rPr lang="en-US" sz="4000" b="1" dirty="0" smtClean="0">
                <a:solidFill>
                  <a:schemeClr val="tx1">
                    <a:lumMod val="85000"/>
                    <a:lumOff val="15000"/>
                  </a:schemeClr>
                </a:solidFill>
                <a:latin typeface="Cambria" pitchFamily="18" charset="0"/>
              </a:rPr>
              <a:t> </a:t>
            </a:r>
            <a:r>
              <a:rPr lang="en-US" sz="4000" b="1" dirty="0">
                <a:solidFill>
                  <a:schemeClr val="tx1">
                    <a:lumMod val="85000"/>
                    <a:lumOff val="15000"/>
                  </a:schemeClr>
                </a:solidFill>
                <a:latin typeface="Cambria" pitchFamily="18" charset="0"/>
              </a:rPr>
              <a:t>regional data</a:t>
            </a:r>
            <a:r>
              <a:rPr lang="en-US" sz="4000" dirty="0">
                <a:solidFill>
                  <a:schemeClr val="tx1">
                    <a:lumMod val="85000"/>
                    <a:lumOff val="15000"/>
                  </a:schemeClr>
                </a:solidFill>
                <a:latin typeface="Cambria" pitchFamily="18" charset="0"/>
              </a:rPr>
              <a:t> to guide </a:t>
            </a:r>
            <a:r>
              <a:rPr lang="en-US" sz="4000" dirty="0" smtClean="0">
                <a:solidFill>
                  <a:schemeClr val="tx1">
                    <a:lumMod val="85000"/>
                    <a:lumOff val="15000"/>
                  </a:schemeClr>
                </a:solidFill>
                <a:latin typeface="Cambria" pitchFamily="18" charset="0"/>
              </a:rPr>
              <a:t>decision-making.</a:t>
            </a:r>
            <a:endParaRPr lang="en-US" sz="4000" dirty="0">
              <a:solidFill>
                <a:schemeClr val="tx1">
                  <a:lumMod val="85000"/>
                  <a:lumOff val="15000"/>
                </a:schemeClr>
              </a:solidFill>
              <a:latin typeface="Cambria" pitchFamily="18" charset="0"/>
            </a:endParaRPr>
          </a:p>
          <a:p>
            <a:pPr lvl="0">
              <a:spcBef>
                <a:spcPts val="0"/>
              </a:spcBef>
              <a:spcAft>
                <a:spcPts val="600"/>
              </a:spcAft>
              <a:buFontTx/>
              <a:buAutoNum type="arabicPeriod"/>
            </a:pPr>
            <a:endParaRPr lang="en-US" sz="1400" dirty="0">
              <a:solidFill>
                <a:schemeClr val="tx1">
                  <a:lumMod val="85000"/>
                  <a:lumOff val="15000"/>
                </a:schemeClr>
              </a:solidFill>
              <a:latin typeface="Cambria" pitchFamily="18" charset="0"/>
            </a:endParaRPr>
          </a:p>
          <a:p>
            <a:pPr lvl="0">
              <a:spcBef>
                <a:spcPts val="0"/>
              </a:spcBef>
              <a:spcAft>
                <a:spcPts val="600"/>
              </a:spcAft>
              <a:buFontTx/>
              <a:buAutoNum type="arabicPeriod"/>
            </a:pPr>
            <a:r>
              <a:rPr lang="en-US" sz="4000" dirty="0" smtClean="0">
                <a:solidFill>
                  <a:schemeClr val="tx1">
                    <a:lumMod val="85000"/>
                    <a:lumOff val="15000"/>
                  </a:schemeClr>
                </a:solidFill>
                <a:latin typeface="Cambria" pitchFamily="18" charset="0"/>
              </a:rPr>
              <a:t>Design </a:t>
            </a:r>
            <a:r>
              <a:rPr lang="en-US" sz="4000" dirty="0">
                <a:solidFill>
                  <a:schemeClr val="tx1">
                    <a:lumMod val="85000"/>
                    <a:lumOff val="15000"/>
                  </a:schemeClr>
                </a:solidFill>
                <a:latin typeface="Cambria" pitchFamily="18" charset="0"/>
              </a:rPr>
              <a:t>and </a:t>
            </a:r>
            <a:r>
              <a:rPr lang="en-US" sz="4000" dirty="0" smtClean="0">
                <a:solidFill>
                  <a:schemeClr val="tx1">
                    <a:lumMod val="85000"/>
                    <a:lumOff val="15000"/>
                  </a:schemeClr>
                </a:solidFill>
                <a:latin typeface="Cambria" pitchFamily="18" charset="0"/>
              </a:rPr>
              <a:t>implement </a:t>
            </a:r>
            <a:r>
              <a:rPr lang="en-US" sz="4000" dirty="0">
                <a:solidFill>
                  <a:schemeClr val="tx1">
                    <a:lumMod val="85000"/>
                    <a:lumOff val="15000"/>
                  </a:schemeClr>
                </a:solidFill>
                <a:latin typeface="Cambria" pitchFamily="18" charset="0"/>
              </a:rPr>
              <a:t>a </a:t>
            </a:r>
            <a:r>
              <a:rPr lang="en-US" sz="4000" b="1" dirty="0" smtClean="0">
                <a:solidFill>
                  <a:schemeClr val="tx1">
                    <a:lumMod val="85000"/>
                    <a:lumOff val="15000"/>
                  </a:schemeClr>
                </a:solidFill>
                <a:latin typeface="Cambria" pitchFamily="18" charset="0"/>
              </a:rPr>
              <a:t>course</a:t>
            </a:r>
            <a:r>
              <a:rPr lang="en-US" sz="4000" dirty="0" smtClean="0">
                <a:solidFill>
                  <a:schemeClr val="tx1">
                    <a:lumMod val="85000"/>
                    <a:lumOff val="15000"/>
                  </a:schemeClr>
                </a:solidFill>
                <a:latin typeface="Cambria" pitchFamily="18" charset="0"/>
              </a:rPr>
              <a:t> </a:t>
            </a:r>
            <a:r>
              <a:rPr lang="en-US" sz="4000" b="1" dirty="0" smtClean="0">
                <a:solidFill>
                  <a:schemeClr val="tx1">
                    <a:lumMod val="85000"/>
                    <a:lumOff val="15000"/>
                  </a:schemeClr>
                </a:solidFill>
                <a:latin typeface="Cambria" pitchFamily="18" charset="0"/>
              </a:rPr>
              <a:t>vertical </a:t>
            </a:r>
            <a:r>
              <a:rPr lang="en-US" sz="4000" b="1" dirty="0">
                <a:solidFill>
                  <a:schemeClr val="tx1">
                    <a:lumMod val="85000"/>
                    <a:lumOff val="15000"/>
                  </a:schemeClr>
                </a:solidFill>
                <a:latin typeface="Cambria" pitchFamily="18" charset="0"/>
              </a:rPr>
              <a:t>alignment action plan</a:t>
            </a:r>
            <a:r>
              <a:rPr lang="en-US" sz="4000" dirty="0">
                <a:solidFill>
                  <a:schemeClr val="tx1">
                    <a:lumMod val="85000"/>
                    <a:lumOff val="15000"/>
                  </a:schemeClr>
                </a:solidFill>
                <a:latin typeface="Cambria" pitchFamily="18" charset="0"/>
              </a:rPr>
              <a:t> which </a:t>
            </a:r>
            <a:r>
              <a:rPr lang="en-US" sz="4000" dirty="0" smtClean="0">
                <a:solidFill>
                  <a:schemeClr val="tx1">
                    <a:lumMod val="85000"/>
                    <a:lumOff val="15000"/>
                  </a:schemeClr>
                </a:solidFill>
                <a:latin typeface="Cambria" pitchFamily="18" charset="0"/>
              </a:rPr>
              <a:t>includes </a:t>
            </a:r>
            <a:r>
              <a:rPr lang="en-US" sz="4000" dirty="0">
                <a:solidFill>
                  <a:schemeClr val="tx1">
                    <a:lumMod val="85000"/>
                    <a:lumOff val="15000"/>
                  </a:schemeClr>
                </a:solidFill>
                <a:latin typeface="Cambria" pitchFamily="18" charset="0"/>
              </a:rPr>
              <a:t>critical </a:t>
            </a:r>
            <a:r>
              <a:rPr lang="en-US" sz="4000" dirty="0" smtClean="0">
                <a:solidFill>
                  <a:schemeClr val="tx1">
                    <a:lumMod val="85000"/>
                    <a:lumOff val="15000"/>
                  </a:schemeClr>
                </a:solidFill>
                <a:latin typeface="Cambria" pitchFamily="18" charset="0"/>
              </a:rPr>
              <a:t>conversations.</a:t>
            </a:r>
            <a:endParaRPr lang="en-US" sz="4000" dirty="0">
              <a:solidFill>
                <a:schemeClr val="tx1">
                  <a:lumMod val="85000"/>
                  <a:lumOff val="15000"/>
                </a:schemeClr>
              </a:solidFill>
              <a:latin typeface="Cambria" pitchFamily="18" charset="0"/>
            </a:endParaRPr>
          </a:p>
          <a:p>
            <a:pPr lvl="0">
              <a:spcBef>
                <a:spcPts val="0"/>
              </a:spcBef>
              <a:spcAft>
                <a:spcPts val="600"/>
              </a:spcAft>
              <a:buFontTx/>
              <a:buAutoNum type="arabicPeriod"/>
            </a:pPr>
            <a:endParaRPr lang="en-US" sz="1400" dirty="0">
              <a:solidFill>
                <a:schemeClr val="tx1">
                  <a:lumMod val="85000"/>
                  <a:lumOff val="15000"/>
                </a:schemeClr>
              </a:solidFill>
              <a:latin typeface="Cambria" pitchFamily="18" charset="0"/>
            </a:endParaRPr>
          </a:p>
          <a:p>
            <a:pPr lvl="0">
              <a:spcBef>
                <a:spcPts val="0"/>
              </a:spcBef>
              <a:spcAft>
                <a:spcPts val="600"/>
              </a:spcAft>
              <a:buFontTx/>
              <a:buAutoNum type="arabicPeriod"/>
            </a:pPr>
            <a:r>
              <a:rPr lang="en-US" sz="4000" dirty="0" smtClean="0">
                <a:solidFill>
                  <a:schemeClr val="tx1">
                    <a:lumMod val="85000"/>
                    <a:lumOff val="15000"/>
                  </a:schemeClr>
                </a:solidFill>
                <a:latin typeface="Cambria" pitchFamily="18" charset="0"/>
              </a:rPr>
              <a:t>Evaluate </a:t>
            </a:r>
            <a:r>
              <a:rPr lang="en-US" sz="4000" b="1" dirty="0" smtClean="0">
                <a:solidFill>
                  <a:schemeClr val="tx1">
                    <a:lumMod val="85000"/>
                    <a:lumOff val="15000"/>
                  </a:schemeClr>
                </a:solidFill>
                <a:latin typeface="Cambria" pitchFamily="18" charset="0"/>
              </a:rPr>
              <a:t>outcomes</a:t>
            </a:r>
            <a:r>
              <a:rPr lang="en-US" sz="4000" dirty="0" smtClean="0">
                <a:solidFill>
                  <a:schemeClr val="tx1">
                    <a:lumMod val="85000"/>
                    <a:lumOff val="15000"/>
                  </a:schemeClr>
                </a:solidFill>
                <a:latin typeface="Cambria" pitchFamily="18" charset="0"/>
              </a:rPr>
              <a:t> related to </a:t>
            </a:r>
            <a:r>
              <a:rPr lang="en-US" sz="4000" b="1" dirty="0" smtClean="0">
                <a:solidFill>
                  <a:schemeClr val="tx1">
                    <a:lumMod val="85000"/>
                    <a:lumOff val="15000"/>
                  </a:schemeClr>
                </a:solidFill>
                <a:latin typeface="Cambria" pitchFamily="18" charset="0"/>
              </a:rPr>
              <a:t>students’ success</a:t>
            </a:r>
            <a:r>
              <a:rPr lang="en-US" sz="4000" dirty="0" smtClean="0">
                <a:solidFill>
                  <a:schemeClr val="tx1">
                    <a:lumMod val="85000"/>
                    <a:lumOff val="15000"/>
                  </a:schemeClr>
                </a:solidFill>
                <a:latin typeface="Cambria" pitchFamily="18" charset="0"/>
              </a:rPr>
              <a:t> over time. </a:t>
            </a:r>
            <a:endParaRPr lang="en-US" sz="4000" b="1" dirty="0">
              <a:solidFill>
                <a:schemeClr val="tx1">
                  <a:lumMod val="85000"/>
                  <a:lumOff val="15000"/>
                </a:schemeClr>
              </a:solidFill>
              <a:latin typeface="Cambria" pitchFamily="18" charset="0"/>
            </a:endParaRPr>
          </a:p>
          <a:p>
            <a:pPr lvl="0">
              <a:spcBef>
                <a:spcPts val="0"/>
              </a:spcBef>
              <a:spcAft>
                <a:spcPts val="600"/>
              </a:spcAft>
              <a:buFontTx/>
              <a:buAutoNum type="arabicPeriod"/>
            </a:pPr>
            <a:endParaRPr lang="en-US" sz="4000" b="1" dirty="0">
              <a:solidFill>
                <a:schemeClr val="tx1">
                  <a:lumMod val="85000"/>
                  <a:lumOff val="15000"/>
                </a:schemeClr>
              </a:solidFill>
              <a:latin typeface="Cambria" pitchFamily="18" charset="0"/>
            </a:endParaRPr>
          </a:p>
          <a:p>
            <a:endParaRPr lang="en-US" dirty="0"/>
          </a:p>
          <a:p>
            <a:endParaRPr lang="en-US" dirty="0"/>
          </a:p>
        </p:txBody>
      </p:sp>
      <p:sp>
        <p:nvSpPr>
          <p:cNvPr id="6" name="Title 1"/>
          <p:cNvSpPr>
            <a:spLocks noGrp="1"/>
          </p:cNvSpPr>
          <p:nvPr>
            <p:ph type="title"/>
          </p:nvPr>
        </p:nvSpPr>
        <p:spPr>
          <a:xfrm>
            <a:off x="609600" y="316362"/>
            <a:ext cx="3810000" cy="1143000"/>
          </a:xfrm>
        </p:spPr>
        <p:txBody>
          <a:bodyPr>
            <a:normAutofit fontScale="90000"/>
          </a:bodyPr>
          <a:lstStyle/>
          <a:p>
            <a:pPr algn="r"/>
            <a: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Regional</a:t>
            </a:r>
            <a:b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br>
            <a: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Goals:</a:t>
            </a:r>
            <a:endParaRPr lang="en-US" sz="48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4495801" y="228600"/>
            <a:ext cx="3200399" cy="1268483"/>
          </a:xfrm>
          <a:prstGeom prst="rect">
            <a:avLst/>
          </a:prstGeom>
        </p:spPr>
      </p:pic>
      <p:grpSp>
        <p:nvGrpSpPr>
          <p:cNvPr id="8" name="Group 7"/>
          <p:cNvGrpSpPr/>
          <p:nvPr/>
        </p:nvGrpSpPr>
        <p:grpSpPr>
          <a:xfrm>
            <a:off x="0" y="6629400"/>
            <a:ext cx="9144000" cy="228602"/>
            <a:chOff x="0" y="6629400"/>
            <a:chExt cx="9144000" cy="228602"/>
          </a:xfrm>
        </p:grpSpPr>
        <p:sp>
          <p:nvSpPr>
            <p:cNvPr id="9" name="Rectangle 8"/>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1" name="Rectangle 10"/>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spTree>
    <p:extLst>
      <p:ext uri="{BB962C8B-B14F-4D97-AF65-F5344CB8AC3E}">
        <p14:creationId xmlns:p14="http://schemas.microsoft.com/office/powerpoint/2010/main" val="390946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819400" y="1743075"/>
            <a:ext cx="3505200" cy="5114925"/>
          </a:xfrm>
          <a:prstGeom prst="triangle">
            <a:avLst>
              <a:gd name="adj" fmla="val 4972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924108" y="1066800"/>
            <a:ext cx="7305492" cy="646331"/>
          </a:xfrm>
          <a:prstGeom prst="rect">
            <a:avLst/>
          </a:prstGeom>
          <a:noFill/>
          <a:ln w="28575">
            <a:noFill/>
          </a:ln>
        </p:spPr>
        <p:txBody>
          <a:bodyPr wrap="square" rtlCol="0">
            <a:spAutoFit/>
          </a:bodyPr>
          <a:lstStyle/>
          <a:p>
            <a:pPr algn="ctr"/>
            <a:r>
              <a:rPr lang="en-US" sz="3600" b="1" dirty="0" smtClean="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rPr>
              <a:t>Critical Conversations</a:t>
            </a:r>
            <a:endParaRPr lang="en-US" sz="3600" b="1" dirty="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endParaRPr>
          </a:p>
        </p:txBody>
      </p:sp>
      <p:sp>
        <p:nvSpPr>
          <p:cNvPr id="12" name="TextBox 11"/>
          <p:cNvSpPr txBox="1"/>
          <p:nvPr/>
        </p:nvSpPr>
        <p:spPr>
          <a:xfrm>
            <a:off x="219258" y="2332901"/>
            <a:ext cx="4552950" cy="3754874"/>
          </a:xfrm>
          <a:prstGeom prst="rect">
            <a:avLst/>
          </a:prstGeom>
          <a:noFill/>
        </p:spPr>
        <p:txBody>
          <a:bodyPr wrap="square" rtlCol="0">
            <a:spAutoFit/>
          </a:bodyPr>
          <a:lstStyle/>
          <a:p>
            <a:r>
              <a:rPr lang="en-US" sz="1400" dirty="0">
                <a:solidFill>
                  <a:prstClr val="black"/>
                </a:solidFill>
              </a:rPr>
              <a:t>                                         </a:t>
            </a:r>
            <a:r>
              <a:rPr lang="en-US" sz="1400" b="1" dirty="0">
                <a:solidFill>
                  <a:prstClr val="black"/>
                </a:solidFill>
              </a:rPr>
              <a:t>Student Success Assessments</a:t>
            </a:r>
          </a:p>
          <a:p>
            <a:endParaRPr lang="en-US" sz="1400" b="1" dirty="0">
              <a:solidFill>
                <a:prstClr val="black"/>
              </a:solidFill>
            </a:endParaRP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		</a:t>
            </a: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Discipline Specific Course</a:t>
            </a:r>
          </a:p>
          <a:p>
            <a:r>
              <a:rPr lang="en-US" sz="1400" b="1" dirty="0">
                <a:solidFill>
                  <a:prstClr val="black"/>
                </a:solidFill>
              </a:rPr>
              <a:t>		Curriculum</a:t>
            </a:r>
          </a:p>
          <a:p>
            <a:endParaRPr lang="en-US" sz="1400" b="1" dirty="0">
              <a:solidFill>
                <a:prstClr val="black"/>
              </a:solidFill>
            </a:endParaRPr>
          </a:p>
          <a:p>
            <a:endParaRPr lang="en-US" sz="1400" b="1" dirty="0">
              <a:solidFill>
                <a:prstClr val="black"/>
              </a:solidFill>
            </a:endParaRPr>
          </a:p>
          <a:p>
            <a:r>
              <a:rPr lang="en-US" sz="1400" b="1" dirty="0">
                <a:solidFill>
                  <a:prstClr val="black"/>
                </a:solidFill>
              </a:rPr>
              <a:t>                  Texas Essential Knowledge</a:t>
            </a:r>
          </a:p>
          <a:p>
            <a:r>
              <a:rPr lang="en-US" sz="1400" b="1" dirty="0">
                <a:solidFill>
                  <a:prstClr val="black"/>
                </a:solidFill>
              </a:rPr>
              <a:t>                                               and Skills</a:t>
            </a:r>
          </a:p>
        </p:txBody>
      </p:sp>
      <p:sp>
        <p:nvSpPr>
          <p:cNvPr id="13" name="TextBox 12"/>
          <p:cNvSpPr txBox="1"/>
          <p:nvPr/>
        </p:nvSpPr>
        <p:spPr>
          <a:xfrm>
            <a:off x="4846320" y="2306088"/>
            <a:ext cx="4038600" cy="3970318"/>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a:t>
            </a:r>
          </a:p>
          <a:p>
            <a:endParaRPr lang="en-US" sz="1400" b="1" dirty="0">
              <a:solidFill>
                <a:prstClr val="black"/>
              </a:solidFill>
            </a:endParaRP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a:t>
            </a:r>
          </a:p>
          <a:p>
            <a:r>
              <a:rPr lang="en-US" sz="1400" b="1" dirty="0">
                <a:solidFill>
                  <a:prstClr val="black"/>
                </a:solidFill>
              </a:rPr>
              <a:t>                       Discipline Reference Course</a:t>
            </a:r>
          </a:p>
          <a:p>
            <a:r>
              <a:rPr lang="en-US" sz="1400" b="1" dirty="0">
                <a:solidFill>
                  <a:prstClr val="black"/>
                </a:solidFill>
              </a:rPr>
              <a:t>                           Profiles</a:t>
            </a:r>
          </a:p>
          <a:p>
            <a:endParaRPr lang="en-US" sz="1400" b="1" dirty="0">
              <a:solidFill>
                <a:prstClr val="black"/>
              </a:solidFill>
            </a:endParaRPr>
          </a:p>
          <a:p>
            <a:r>
              <a:rPr lang="en-US" sz="1400" b="1" dirty="0">
                <a:solidFill>
                  <a:prstClr val="black"/>
                </a:solidFill>
              </a:rPr>
              <a:t>                             College &amp; Career Readiness </a:t>
            </a:r>
          </a:p>
          <a:p>
            <a:r>
              <a:rPr lang="en-US" sz="1400" b="1" dirty="0">
                <a:solidFill>
                  <a:prstClr val="black"/>
                </a:solidFill>
              </a:rPr>
              <a:t>                                  Standards 		</a:t>
            </a:r>
          </a:p>
          <a:p>
            <a:r>
              <a:rPr lang="en-US" sz="1400" b="1" dirty="0">
                <a:solidFill>
                  <a:prstClr val="black"/>
                </a:solidFill>
              </a:rPr>
              <a:t>                              </a:t>
            </a:r>
          </a:p>
        </p:txBody>
      </p:sp>
      <p:sp>
        <p:nvSpPr>
          <p:cNvPr id="14" name="TextBox 13"/>
          <p:cNvSpPr txBox="1"/>
          <p:nvPr/>
        </p:nvSpPr>
        <p:spPr>
          <a:xfrm>
            <a:off x="924108" y="1680687"/>
            <a:ext cx="1295400"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324600" y="1680687"/>
            <a:ext cx="1905000"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a:solidFill>
                  <a:schemeClr val="tx1"/>
                </a:solidFill>
              </a:rPr>
              <a:t>Post-Secondary</a:t>
            </a:r>
          </a:p>
        </p:txBody>
      </p:sp>
      <p:sp>
        <p:nvSpPr>
          <p:cNvPr id="16" name="TextBox 15"/>
          <p:cNvSpPr txBox="1"/>
          <p:nvPr/>
        </p:nvSpPr>
        <p:spPr>
          <a:xfrm>
            <a:off x="1571808" y="1998004"/>
            <a:ext cx="3200400" cy="338554"/>
          </a:xfrm>
          <a:prstGeom prst="rect">
            <a:avLst/>
          </a:prstGeom>
          <a:noFill/>
        </p:spPr>
        <p:txBody>
          <a:bodyPr wrap="square" rtlCol="0">
            <a:spAutoFit/>
          </a:bodyPr>
          <a:lstStyle/>
          <a:p>
            <a:r>
              <a:rPr lang="en-US" sz="1600" b="1" i="1" u="sng" dirty="0">
                <a:solidFill>
                  <a:schemeClr val="accent2">
                    <a:lumMod val="50000"/>
                  </a:schemeClr>
                </a:solidFill>
              </a:rPr>
              <a:t>Graduate College/Career Ready</a:t>
            </a:r>
          </a:p>
        </p:txBody>
      </p:sp>
      <p:sp>
        <p:nvSpPr>
          <p:cNvPr id="17" name="TextBox 16"/>
          <p:cNvSpPr txBox="1"/>
          <p:nvPr/>
        </p:nvSpPr>
        <p:spPr>
          <a:xfrm>
            <a:off x="4724400" y="1994347"/>
            <a:ext cx="3429000" cy="338554"/>
          </a:xfrm>
          <a:prstGeom prst="rect">
            <a:avLst/>
          </a:prstGeom>
          <a:noFill/>
        </p:spPr>
        <p:txBody>
          <a:bodyPr wrap="square" rtlCol="0">
            <a:spAutoFit/>
          </a:bodyPr>
          <a:lstStyle/>
          <a:p>
            <a:r>
              <a:rPr lang="en-US" sz="1600" b="1" i="1" u="sng" dirty="0">
                <a:solidFill>
                  <a:schemeClr val="accent2">
                    <a:lumMod val="50000"/>
                  </a:schemeClr>
                </a:solidFill>
              </a:rPr>
              <a:t>Graduate Career Ready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449" y="65823"/>
            <a:ext cx="2592221" cy="1266915"/>
          </a:xfrm>
          <a:prstGeom prst="rect">
            <a:avLst/>
          </a:prstGeom>
        </p:spPr>
      </p:pic>
    </p:spTree>
    <p:extLst>
      <p:ext uri="{BB962C8B-B14F-4D97-AF65-F5344CB8AC3E}">
        <p14:creationId xmlns:p14="http://schemas.microsoft.com/office/powerpoint/2010/main" val="221462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15" end="15"/>
                                            </p:txEl>
                                          </p:spTgt>
                                        </p:tgtEl>
                                        <p:attrNameLst>
                                          <p:attrName>style.visibility</p:attrName>
                                        </p:attrNameLst>
                                      </p:cBhvr>
                                      <p:to>
                                        <p:strVal val="visible"/>
                                      </p:to>
                                    </p:set>
                                    <p:animEffect transition="in" filter="fade">
                                      <p:cBhvr>
                                        <p:cTn id="7" dur="500"/>
                                        <p:tgtEl>
                                          <p:spTgt spid="12">
                                            <p:txEl>
                                              <p:pRg st="15" end="1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7" end="17"/>
                                            </p:txEl>
                                          </p:spTgt>
                                        </p:tgtEl>
                                        <p:attrNameLst>
                                          <p:attrName>style.visibility</p:attrName>
                                        </p:attrNameLst>
                                      </p:cBhvr>
                                      <p:to>
                                        <p:strVal val="visible"/>
                                      </p:to>
                                    </p:set>
                                    <p:animEffect transition="in" filter="fade">
                                      <p:cBhvr>
                                        <p:cTn id="10" dur="500"/>
                                        <p:tgtEl>
                                          <p:spTgt spid="13">
                                            <p:txEl>
                                              <p:pRg st="17" end="1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14" end="14"/>
                                            </p:txEl>
                                          </p:spTgt>
                                        </p:tgtEl>
                                        <p:attrNameLst>
                                          <p:attrName>style.visibility</p:attrName>
                                        </p:attrNameLst>
                                      </p:cBhvr>
                                      <p:to>
                                        <p:strVal val="visible"/>
                                      </p:to>
                                    </p:set>
                                    <p:animEffect transition="in" filter="fade">
                                      <p:cBhvr>
                                        <p:cTn id="13" dur="500"/>
                                        <p:tgtEl>
                                          <p:spTgt spid="12">
                                            <p:txEl>
                                              <p:pRg st="14" end="1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15" end="15"/>
                                            </p:txEl>
                                          </p:spTgt>
                                        </p:tgtEl>
                                        <p:attrNameLst>
                                          <p:attrName>style.visibility</p:attrName>
                                        </p:attrNameLst>
                                      </p:cBhvr>
                                      <p:to>
                                        <p:strVal val="visible"/>
                                      </p:to>
                                    </p:set>
                                    <p:animEffect transition="in" filter="fade">
                                      <p:cBhvr>
                                        <p:cTn id="16" dur="500"/>
                                        <p:tgtEl>
                                          <p:spTgt spid="13">
                                            <p:txEl>
                                              <p:pRg st="15" end="1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xEl>
                                              <p:pRg st="16" end="16"/>
                                            </p:txEl>
                                          </p:spTgt>
                                        </p:tgtEl>
                                        <p:attrNameLst>
                                          <p:attrName>style.visibility</p:attrName>
                                        </p:attrNameLst>
                                      </p:cBhvr>
                                      <p:to>
                                        <p:strVal val="visible"/>
                                      </p:to>
                                    </p:set>
                                    <p:animEffect transition="in" filter="fade">
                                      <p:cBhvr>
                                        <p:cTn id="19" dur="500"/>
                                        <p:tgtEl>
                                          <p:spTgt spid="13">
                                            <p:txEl>
                                              <p:pRg st="16" end="1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xEl>
                                              <p:pRg st="11" end="11"/>
                                            </p:txEl>
                                          </p:spTgt>
                                        </p:tgtEl>
                                        <p:attrNameLst>
                                          <p:attrName>style.visibility</p:attrName>
                                        </p:attrNameLst>
                                      </p:cBhvr>
                                      <p:to>
                                        <p:strVal val="visible"/>
                                      </p:to>
                                    </p:set>
                                    <p:animEffect transition="in" filter="fade">
                                      <p:cBhvr>
                                        <p:cTn id="24" dur="500"/>
                                        <p:tgtEl>
                                          <p:spTgt spid="12">
                                            <p:txEl>
                                              <p:pRg st="11" end="1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animEffect transition="in" filter="fade">
                                      <p:cBhvr>
                                        <p:cTn id="27" dur="500"/>
                                        <p:tgtEl>
                                          <p:spTgt spid="12">
                                            <p:txEl>
                                              <p:pRg st="10" end="1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xEl>
                                              <p:pRg st="12" end="12"/>
                                            </p:txEl>
                                          </p:spTgt>
                                        </p:tgtEl>
                                        <p:attrNameLst>
                                          <p:attrName>style.visibility</p:attrName>
                                        </p:attrNameLst>
                                      </p:cBhvr>
                                      <p:to>
                                        <p:strVal val="visible"/>
                                      </p:to>
                                    </p:set>
                                    <p:animEffect transition="in" filter="fade">
                                      <p:cBhvr>
                                        <p:cTn id="30" dur="500"/>
                                        <p:tgtEl>
                                          <p:spTgt spid="13">
                                            <p:txEl>
                                              <p:pRg st="12" end="1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animEffect transition="in" filter="fade">
                                      <p:cBhvr>
                                        <p:cTn id="33" dur="500"/>
                                        <p:tgtEl>
                                          <p:spTgt spid="13">
                                            <p:txEl>
                                              <p:pRg st="11" end="1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xEl>
                                              <p:pRg st="13" end="13"/>
                                            </p:txEl>
                                          </p:spTgt>
                                        </p:tgtEl>
                                        <p:attrNameLst>
                                          <p:attrName>style.visibility</p:attrName>
                                        </p:attrNameLst>
                                      </p:cBhvr>
                                      <p:to>
                                        <p:strVal val="visible"/>
                                      </p:to>
                                    </p:set>
                                    <p:animEffect transition="in" filter="fade">
                                      <p:cBhvr>
                                        <p:cTn id="36" dur="500"/>
                                        <p:tgtEl>
                                          <p:spTgt spid="13">
                                            <p:txEl>
                                              <p:pRg st="13" end="1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Effect transition="in" filter="fade">
                                      <p:cBhvr>
                                        <p:cTn id="41" dur="500"/>
                                        <p:tgtEl>
                                          <p:spTgt spid="12">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xEl>
                                              <p:pRg st="9" end="9"/>
                                            </p:txEl>
                                          </p:spTgt>
                                        </p:tgtEl>
                                        <p:attrNameLst>
                                          <p:attrName>style.visibility</p:attrName>
                                        </p:attrNameLst>
                                      </p:cBhvr>
                                      <p:to>
                                        <p:strVal val="visible"/>
                                      </p:to>
                                    </p:set>
                                    <p:animEffect transition="in" filter="fade">
                                      <p:cBhvr>
                                        <p:cTn id="44" dur="500"/>
                                        <p:tgtEl>
                                          <p:spTgt spid="1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fade">
                                      <p:cBhvr>
                                        <p:cTn id="47" dur="500"/>
                                        <p:tgtEl>
                                          <p:spTgt spid="1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xEl>
                                              <p:pRg st="7" end="7"/>
                                            </p:txEl>
                                          </p:spTgt>
                                        </p:tgtEl>
                                        <p:attrNameLst>
                                          <p:attrName>style.visibility</p:attrName>
                                        </p:attrNameLst>
                                      </p:cBhvr>
                                      <p:to>
                                        <p:strVal val="visible"/>
                                      </p:to>
                                    </p:set>
                                    <p:animEffect transition="in" filter="fade">
                                      <p:cBhvr>
                                        <p:cTn id="50" dur="500"/>
                                        <p:tgtEl>
                                          <p:spTgt spid="1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xEl>
                                              <p:pRg st="6" end="6"/>
                                            </p:txEl>
                                          </p:spTgt>
                                        </p:tgtEl>
                                        <p:attrNameLst>
                                          <p:attrName>style.visibility</p:attrName>
                                        </p:attrNameLst>
                                      </p:cBhvr>
                                      <p:to>
                                        <p:strVal val="visible"/>
                                      </p:to>
                                    </p:set>
                                    <p:animEffect transition="in" filter="fade">
                                      <p:cBhvr>
                                        <p:cTn id="55" dur="500"/>
                                        <p:tgtEl>
                                          <p:spTgt spid="12">
                                            <p:txEl>
                                              <p:pRg st="6" end="6"/>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xEl>
                                              <p:pRg st="6" end="6"/>
                                            </p:txEl>
                                          </p:spTgt>
                                        </p:tgtEl>
                                        <p:attrNameLst>
                                          <p:attrName>style.visibility</p:attrName>
                                        </p:attrNameLst>
                                      </p:cBhvr>
                                      <p:to>
                                        <p:strVal val="visible"/>
                                      </p:to>
                                    </p:set>
                                    <p:animEffect transition="in" filter="fade">
                                      <p:cBhvr>
                                        <p:cTn id="58" dur="500"/>
                                        <p:tgtEl>
                                          <p:spTgt spid="1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xEl>
                                              <p:pRg st="4" end="4"/>
                                            </p:txEl>
                                          </p:spTgt>
                                        </p:tgtEl>
                                        <p:attrNameLst>
                                          <p:attrName>style.visibility</p:attrName>
                                        </p:attrNameLst>
                                      </p:cBhvr>
                                      <p:to>
                                        <p:strVal val="visible"/>
                                      </p:to>
                                    </p:set>
                                    <p:animEffect transition="in" filter="fade">
                                      <p:cBhvr>
                                        <p:cTn id="63" dur="500"/>
                                        <p:tgtEl>
                                          <p:spTgt spid="12">
                                            <p:txEl>
                                              <p:pRg st="4" end="4"/>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xEl>
                                              <p:pRg st="4" end="4"/>
                                            </p:txEl>
                                          </p:spTgt>
                                        </p:tgtEl>
                                        <p:attrNameLst>
                                          <p:attrName>style.visibility</p:attrName>
                                        </p:attrNameLst>
                                      </p:cBhvr>
                                      <p:to>
                                        <p:strVal val="visible"/>
                                      </p:to>
                                    </p:set>
                                    <p:animEffect transition="in" filter="fade">
                                      <p:cBhvr>
                                        <p:cTn id="66" dur="500"/>
                                        <p:tgtEl>
                                          <p:spTgt spid="13">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xEl>
                                              <p:pRg st="2" end="2"/>
                                            </p:txEl>
                                          </p:spTgt>
                                        </p:tgtEl>
                                        <p:attrNameLst>
                                          <p:attrName>style.visibility</p:attrName>
                                        </p:attrNameLst>
                                      </p:cBhvr>
                                      <p:to>
                                        <p:strVal val="visible"/>
                                      </p:to>
                                    </p:set>
                                    <p:animEffect transition="in" filter="fade">
                                      <p:cBhvr>
                                        <p:cTn id="71" dur="500"/>
                                        <p:tgtEl>
                                          <p:spTgt spid="12">
                                            <p:txEl>
                                              <p:pRg st="2" end="2"/>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
                                            <p:txEl>
                                              <p:pRg st="2" end="2"/>
                                            </p:txEl>
                                          </p:spTgt>
                                        </p:tgtEl>
                                        <p:attrNameLst>
                                          <p:attrName>style.visibility</p:attrName>
                                        </p:attrNameLst>
                                      </p:cBhvr>
                                      <p:to>
                                        <p:strVal val="visible"/>
                                      </p:to>
                                    </p:set>
                                    <p:animEffect transition="in" filter="fade">
                                      <p:cBhvr>
                                        <p:cTn id="74" dur="500"/>
                                        <p:tgtEl>
                                          <p:spTgt spid="13">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Effect transition="in" filter="fade">
                                      <p:cBhvr>
                                        <p:cTn id="79" dur="500"/>
                                        <p:tgtEl>
                                          <p:spTgt spid="12">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
                                            <p:txEl>
                                              <p:pRg st="0" end="0"/>
                                            </p:txEl>
                                          </p:spTgt>
                                        </p:tgtEl>
                                        <p:attrNameLst>
                                          <p:attrName>style.visibility</p:attrName>
                                        </p:attrNameLst>
                                      </p:cBhvr>
                                      <p:to>
                                        <p:strVal val="visible"/>
                                      </p:to>
                                    </p:set>
                                    <p:animEffect transition="in" filter="fade">
                                      <p:cBhvr>
                                        <p:cTn id="82" dur="500"/>
                                        <p:tgtEl>
                                          <p:spTgt spid="13">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
                                            <p:txEl>
                                              <p:pRg st="1" end="1"/>
                                            </p:txEl>
                                          </p:spTgt>
                                        </p:tgtEl>
                                        <p:attrNameLst>
                                          <p:attrName>style.visibility</p:attrName>
                                        </p:attrNameLst>
                                      </p:cBhvr>
                                      <p:to>
                                        <p:strVal val="visible"/>
                                      </p:to>
                                    </p:set>
                                    <p:animEffect transition="in" filter="fade">
                                      <p:cBhvr>
                                        <p:cTn id="8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0318" y="0"/>
            <a:ext cx="7003365" cy="1268484"/>
            <a:chOff x="1195688" y="94976"/>
            <a:chExt cx="7003365" cy="1268484"/>
          </a:xfrm>
        </p:grpSpPr>
        <p:sp>
          <p:nvSpPr>
            <p:cNvPr id="7" name="Title 1"/>
            <p:cNvSpPr txBox="1">
              <a:spLocks/>
            </p:cNvSpPr>
            <p:nvPr/>
          </p:nvSpPr>
          <p:spPr>
            <a:xfrm>
              <a:off x="1195688" y="220460"/>
              <a:ext cx="3810000" cy="1143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b="1" dirty="0" smtClean="0">
                  <a:solidFill>
                    <a:schemeClr val="accent2">
                      <a:lumMod val="50000"/>
                    </a:schemeClr>
                  </a:solidFill>
                  <a:latin typeface="Bookman Old Style" pitchFamily="18" charset="0"/>
                </a:rPr>
                <a:t>Partnerships &amp; Teams:</a:t>
              </a:r>
              <a:endParaRPr lang="en-US" sz="4800" b="1" dirty="0">
                <a:solidFill>
                  <a:schemeClr val="accent2">
                    <a:lumMod val="50000"/>
                  </a:schemeClr>
                </a:solidFill>
                <a:latin typeface="Bookman Old Style"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4998654" y="94976"/>
              <a:ext cx="3200399" cy="1268483"/>
            </a:xfrm>
            <a:prstGeom prst="rect">
              <a:avLst/>
            </a:prstGeom>
          </p:spPr>
        </p:pic>
      </p:grpSp>
      <p:grpSp>
        <p:nvGrpSpPr>
          <p:cNvPr id="14" name="Group 13"/>
          <p:cNvGrpSpPr/>
          <p:nvPr/>
        </p:nvGrpSpPr>
        <p:grpSpPr>
          <a:xfrm>
            <a:off x="1290015" y="1219200"/>
            <a:ext cx="6563970" cy="5486400"/>
            <a:chOff x="1509713" y="1447800"/>
            <a:chExt cx="6262687" cy="5105400"/>
          </a:xfrm>
        </p:grpSpPr>
        <p:grpSp>
          <p:nvGrpSpPr>
            <p:cNvPr id="15" name="Group 14"/>
            <p:cNvGrpSpPr/>
            <p:nvPr/>
          </p:nvGrpSpPr>
          <p:grpSpPr>
            <a:xfrm>
              <a:off x="1509713" y="1447800"/>
              <a:ext cx="6262687" cy="5105400"/>
              <a:chOff x="1509713" y="1447800"/>
              <a:chExt cx="6262687" cy="5105400"/>
            </a:xfrm>
          </p:grpSpPr>
          <p:pic>
            <p:nvPicPr>
              <p:cNvPr id="17" name="Picture 16"/>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9448" t="19739" r="27577" b="7112"/>
              <a:stretch/>
            </p:blipFill>
            <p:spPr bwMode="auto">
              <a:xfrm>
                <a:off x="1509713" y="1447800"/>
                <a:ext cx="6262687" cy="5105400"/>
              </a:xfrm>
              <a:prstGeom prst="ellipse">
                <a:avLst/>
              </a:prstGeom>
              <a:ln>
                <a:noFill/>
              </a:ln>
              <a:effectLst>
                <a:softEdge rad="112500"/>
              </a:effectLst>
              <a:extLst>
                <a:ext uri="{53640926-AAD7-44D8-BBD7-CCE9431645EC}">
                  <a14:shadowObscured xmlns:a14="http://schemas.microsoft.com/office/drawing/2010/main"/>
                </a:ext>
              </a:extLst>
            </p:spPr>
          </p:pic>
          <p:sp>
            <p:nvSpPr>
              <p:cNvPr id="18" name="TextBox 17"/>
              <p:cNvSpPr txBox="1"/>
              <p:nvPr/>
            </p:nvSpPr>
            <p:spPr>
              <a:xfrm>
                <a:off x="4568031" y="5105400"/>
                <a:ext cx="381000" cy="107722"/>
              </a:xfrm>
              <a:prstGeom prst="rect">
                <a:avLst/>
              </a:prstGeom>
              <a:solidFill>
                <a:schemeClr val="bg1"/>
              </a:solidFill>
              <a:ln>
                <a:noFill/>
              </a:ln>
            </p:spPr>
            <p:txBody>
              <a:bodyPr wrap="square" rtlCol="0">
                <a:spAutoFit/>
              </a:bodyPr>
              <a:lstStyle/>
              <a:p>
                <a:endParaRPr lang="en-US" sz="100" dirty="0"/>
              </a:p>
            </p:txBody>
          </p:sp>
        </p:grpSp>
        <p:sp>
          <p:nvSpPr>
            <p:cNvPr id="16" name="TextBox 15"/>
            <p:cNvSpPr txBox="1"/>
            <p:nvPr/>
          </p:nvSpPr>
          <p:spPr>
            <a:xfrm>
              <a:off x="4451228" y="5105400"/>
              <a:ext cx="613569" cy="169277"/>
            </a:xfrm>
            <a:prstGeom prst="rect">
              <a:avLst/>
            </a:prstGeom>
            <a:noFill/>
          </p:spPr>
          <p:txBody>
            <a:bodyPr wrap="square" rtlCol="0">
              <a:spAutoFit/>
            </a:bodyPr>
            <a:lstStyle/>
            <a:p>
              <a:r>
                <a:rPr lang="en-US" sz="500" b="1" dirty="0" smtClean="0"/>
                <a:t>Ravae Shaeffer</a:t>
              </a:r>
              <a:endParaRPr lang="en-US" sz="500" b="1" dirty="0"/>
            </a:p>
          </p:txBody>
        </p:sp>
      </p:grpSp>
      <p:sp>
        <p:nvSpPr>
          <p:cNvPr id="2" name="Oval 1"/>
          <p:cNvSpPr/>
          <p:nvPr/>
        </p:nvSpPr>
        <p:spPr>
          <a:xfrm>
            <a:off x="1464158" y="1268484"/>
            <a:ext cx="6215685" cy="5464032"/>
          </a:xfrm>
          <a:prstGeom prst="ellipse">
            <a:avLst/>
          </a:prstGeom>
          <a:noFill/>
          <a:ln w="57150">
            <a:solidFill>
              <a:srgbClr val="788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99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752600"/>
            <a:ext cx="8991600" cy="4876800"/>
          </a:xfrm>
        </p:spPr>
        <p:txBody>
          <a:bodyPr>
            <a:normAutofit fontScale="92500" lnSpcReduction="10000"/>
          </a:bodyPr>
          <a:lstStyle/>
          <a:p>
            <a:pPr lvl="0">
              <a:buSzPct val="100000"/>
              <a:buFont typeface="Wingdings 3" pitchFamily="18" charset="2"/>
              <a:buChar char="}"/>
            </a:pPr>
            <a:r>
              <a:rPr lang="en-US" sz="2200" b="1" dirty="0">
                <a:solidFill>
                  <a:schemeClr val="tx1">
                    <a:lumMod val="85000"/>
                    <a:lumOff val="15000"/>
                  </a:schemeClr>
                </a:solidFill>
                <a:latin typeface="Cambria" pitchFamily="18" charset="0"/>
              </a:rPr>
              <a:t>Enhance the success of students graduating college-ready from  high schools and prepared for smooth transitions </a:t>
            </a:r>
            <a:r>
              <a:rPr lang="en-US" sz="2200" dirty="0">
                <a:solidFill>
                  <a:schemeClr val="tx1">
                    <a:lumMod val="85000"/>
                    <a:lumOff val="15000"/>
                  </a:schemeClr>
                </a:solidFill>
                <a:latin typeface="Cambria" pitchFamily="18" charset="0"/>
              </a:rPr>
              <a:t>to postsecondary education with a</a:t>
            </a:r>
            <a:r>
              <a:rPr lang="en-US" sz="2200" b="1" dirty="0">
                <a:solidFill>
                  <a:schemeClr val="tx1">
                    <a:lumMod val="85000"/>
                    <a:lumOff val="15000"/>
                  </a:schemeClr>
                </a:solidFill>
                <a:latin typeface="Cambria" pitchFamily="18" charset="0"/>
              </a:rPr>
              <a:t> significant decrease in the need for developmental </a:t>
            </a:r>
            <a:r>
              <a:rPr lang="en-US" sz="2200" b="1" dirty="0" smtClean="0">
                <a:solidFill>
                  <a:schemeClr val="tx1">
                    <a:lumMod val="85000"/>
                    <a:lumOff val="15000"/>
                  </a:schemeClr>
                </a:solidFill>
                <a:latin typeface="Cambria" pitchFamily="18" charset="0"/>
              </a:rPr>
              <a:t>education</a:t>
            </a:r>
            <a:r>
              <a:rPr lang="en-US" sz="2200" dirty="0" smtClean="0">
                <a:solidFill>
                  <a:schemeClr val="tx1">
                    <a:lumMod val="85000"/>
                    <a:lumOff val="15000"/>
                  </a:schemeClr>
                </a:solidFill>
                <a:latin typeface="Cambria" pitchFamily="18" charset="0"/>
              </a:rPr>
              <a:t>.</a:t>
            </a:r>
            <a:endParaRPr lang="en-US" sz="2200" dirty="0">
              <a:solidFill>
                <a:schemeClr val="tx1">
                  <a:lumMod val="85000"/>
                  <a:lumOff val="15000"/>
                </a:schemeClr>
              </a:solidFill>
              <a:latin typeface="Cambria" pitchFamily="18" charset="0"/>
            </a:endParaRPr>
          </a:p>
          <a:p>
            <a:pPr lvl="0">
              <a:buSzPct val="100000"/>
              <a:buFont typeface="Wingdings 3" pitchFamily="18" charset="2"/>
              <a:buChar char="}"/>
            </a:pPr>
            <a:r>
              <a:rPr lang="en-US" sz="2200" b="1" dirty="0">
                <a:solidFill>
                  <a:schemeClr val="tx1">
                    <a:lumMod val="85000"/>
                    <a:lumOff val="15000"/>
                  </a:schemeClr>
                </a:solidFill>
                <a:latin typeface="Cambria" pitchFamily="18" charset="0"/>
              </a:rPr>
              <a:t>Ensure course descriptions, content learning outcomes, instructional strategies, and student and instructor expectations are aligned </a:t>
            </a:r>
            <a:r>
              <a:rPr lang="en-US" sz="2200" dirty="0">
                <a:solidFill>
                  <a:schemeClr val="tx1">
                    <a:lumMod val="85000"/>
                    <a:lumOff val="15000"/>
                  </a:schemeClr>
                </a:solidFill>
                <a:latin typeface="Cambria" pitchFamily="18" charset="0"/>
              </a:rPr>
              <a:t>and communicated so that secondary students are prepared to enroll and succeed in postsecondary education at all </a:t>
            </a:r>
            <a:r>
              <a:rPr lang="en-US" sz="2200" dirty="0" smtClean="0">
                <a:solidFill>
                  <a:schemeClr val="tx1">
                    <a:lumMod val="85000"/>
                    <a:lumOff val="15000"/>
                  </a:schemeClr>
                </a:solidFill>
                <a:latin typeface="Cambria" pitchFamily="18" charset="0"/>
              </a:rPr>
              <a:t>levels.</a:t>
            </a:r>
          </a:p>
          <a:p>
            <a:pPr lvl="0">
              <a:buSzPct val="100000"/>
              <a:buFont typeface="Wingdings 3" pitchFamily="18" charset="2"/>
              <a:buChar char="}"/>
            </a:pPr>
            <a:r>
              <a:rPr lang="en-US" sz="2200" b="1" dirty="0" smtClean="0">
                <a:solidFill>
                  <a:schemeClr val="tx1">
                    <a:lumMod val="85000"/>
                    <a:lumOff val="15000"/>
                  </a:schemeClr>
                </a:solidFill>
                <a:latin typeface="Cambria" pitchFamily="18" charset="0"/>
              </a:rPr>
              <a:t>Deliver secondary </a:t>
            </a:r>
            <a:r>
              <a:rPr lang="en-US" sz="2200" b="1" dirty="0">
                <a:solidFill>
                  <a:schemeClr val="tx1">
                    <a:lumMod val="85000"/>
                    <a:lumOff val="15000"/>
                  </a:schemeClr>
                </a:solidFill>
                <a:latin typeface="Cambria" pitchFamily="18" charset="0"/>
              </a:rPr>
              <a:t>and postsecondary </a:t>
            </a:r>
            <a:r>
              <a:rPr lang="en-US" sz="2200" b="1" dirty="0" smtClean="0">
                <a:solidFill>
                  <a:schemeClr val="tx1">
                    <a:lumMod val="85000"/>
                    <a:lumOff val="15000"/>
                  </a:schemeClr>
                </a:solidFill>
                <a:latin typeface="Cambria" pitchFamily="18" charset="0"/>
              </a:rPr>
              <a:t>courses </a:t>
            </a:r>
            <a:r>
              <a:rPr lang="en-US" sz="2200" dirty="0" smtClean="0">
                <a:solidFill>
                  <a:schemeClr val="tx1">
                    <a:lumMod val="85000"/>
                    <a:lumOff val="15000"/>
                  </a:schemeClr>
                </a:solidFill>
                <a:latin typeface="Cambria" pitchFamily="18" charset="0"/>
              </a:rPr>
              <a:t>aligned </a:t>
            </a:r>
            <a:r>
              <a:rPr lang="en-US" sz="2200" dirty="0">
                <a:solidFill>
                  <a:schemeClr val="tx1">
                    <a:lumMod val="85000"/>
                    <a:lumOff val="15000"/>
                  </a:schemeClr>
                </a:solidFill>
                <a:latin typeface="Cambria" pitchFamily="18" charset="0"/>
              </a:rPr>
              <a:t>to the Texas Essential Knowledge and Skills (TEKS),  State of Texas Assessments of Academic Readiness (STAAR</a:t>
            </a:r>
            <a:r>
              <a:rPr lang="en-US" sz="2200" dirty="0" smtClean="0">
                <a:solidFill>
                  <a:schemeClr val="tx1">
                    <a:lumMod val="85000"/>
                    <a:lumOff val="15000"/>
                  </a:schemeClr>
                </a:solidFill>
                <a:latin typeface="Cambria" pitchFamily="18" charset="0"/>
              </a:rPr>
              <a:t>), </a:t>
            </a:r>
            <a:r>
              <a:rPr lang="en-US" sz="2200" dirty="0">
                <a:solidFill>
                  <a:schemeClr val="tx1">
                    <a:lumMod val="85000"/>
                    <a:lumOff val="15000"/>
                  </a:schemeClr>
                </a:solidFill>
                <a:latin typeface="Cambria" pitchFamily="18" charset="0"/>
              </a:rPr>
              <a:t>End-of-Course (EOC) Assessments, and Texas College and Career Readiness Standards (CCRS) in Chemistry, English Language Arts, and </a:t>
            </a:r>
            <a:r>
              <a:rPr lang="en-US" sz="2200" dirty="0" smtClean="0">
                <a:solidFill>
                  <a:schemeClr val="tx1">
                    <a:lumMod val="85000"/>
                    <a:lumOff val="15000"/>
                  </a:schemeClr>
                </a:solidFill>
                <a:latin typeface="Cambria" pitchFamily="18" charset="0"/>
              </a:rPr>
              <a:t>Mathematics.</a:t>
            </a:r>
            <a:endParaRPr lang="en-US" sz="2200" dirty="0">
              <a:solidFill>
                <a:schemeClr val="tx1">
                  <a:lumMod val="85000"/>
                  <a:lumOff val="15000"/>
                </a:schemeClr>
              </a:solidFill>
              <a:latin typeface="Cambria" pitchFamily="18" charset="0"/>
            </a:endParaRPr>
          </a:p>
          <a:p>
            <a:pPr lvl="0">
              <a:buSzPct val="100000"/>
              <a:buFont typeface="Wingdings 3" pitchFamily="18" charset="2"/>
              <a:buChar char="}"/>
            </a:pPr>
            <a:r>
              <a:rPr lang="en-US" sz="2200" b="1" dirty="0" smtClean="0">
                <a:solidFill>
                  <a:schemeClr val="tx1">
                    <a:lumMod val="85000"/>
                    <a:lumOff val="15000"/>
                  </a:schemeClr>
                </a:solidFill>
                <a:latin typeface="Cambria" pitchFamily="18" charset="0"/>
              </a:rPr>
              <a:t>Develop materials and resources </a:t>
            </a:r>
            <a:r>
              <a:rPr lang="en-US" sz="2200" dirty="0" smtClean="0">
                <a:solidFill>
                  <a:schemeClr val="tx1">
                    <a:lumMod val="85000"/>
                    <a:lumOff val="15000"/>
                  </a:schemeClr>
                </a:solidFill>
                <a:latin typeface="Cambria" pitchFamily="18" charset="0"/>
              </a:rPr>
              <a:t>for</a:t>
            </a:r>
            <a:r>
              <a:rPr lang="en-US" sz="2200" b="1" dirty="0" smtClean="0">
                <a:solidFill>
                  <a:schemeClr val="tx1">
                    <a:lumMod val="85000"/>
                    <a:lumOff val="15000"/>
                  </a:schemeClr>
                </a:solidFill>
                <a:latin typeface="Cambria" pitchFamily="18" charset="0"/>
              </a:rPr>
              <a:t> </a:t>
            </a:r>
            <a:r>
              <a:rPr lang="en-US" sz="2200" dirty="0" smtClean="0">
                <a:solidFill>
                  <a:schemeClr val="tx1">
                    <a:lumMod val="85000"/>
                    <a:lumOff val="15000"/>
                  </a:schemeClr>
                </a:solidFill>
                <a:latin typeface="Cambria" pitchFamily="18" charset="0"/>
              </a:rPr>
              <a:t>faculty</a:t>
            </a:r>
            <a:r>
              <a:rPr lang="en-US" sz="2200" dirty="0">
                <a:solidFill>
                  <a:schemeClr val="tx1">
                    <a:lumMod val="85000"/>
                    <a:lumOff val="15000"/>
                  </a:schemeClr>
                </a:solidFill>
                <a:latin typeface="Cambria" pitchFamily="18" charset="0"/>
              </a:rPr>
              <a:t>, administrators, Education Service Center personnel, and P-16 leaders </a:t>
            </a:r>
            <a:r>
              <a:rPr lang="en-US" sz="2200" b="1" dirty="0" smtClean="0">
                <a:solidFill>
                  <a:schemeClr val="tx1">
                    <a:lumMod val="85000"/>
                    <a:lumOff val="15000"/>
                  </a:schemeClr>
                </a:solidFill>
                <a:latin typeface="Cambria" pitchFamily="18" charset="0"/>
              </a:rPr>
              <a:t>to implement </a:t>
            </a:r>
            <a:r>
              <a:rPr lang="en-US" sz="2200" b="1" dirty="0">
                <a:solidFill>
                  <a:schemeClr val="tx1">
                    <a:lumMod val="85000"/>
                    <a:lumOff val="15000"/>
                  </a:schemeClr>
                </a:solidFill>
                <a:latin typeface="Cambria" pitchFamily="18" charset="0"/>
              </a:rPr>
              <a:t>the vertical alignment processes and </a:t>
            </a:r>
            <a:r>
              <a:rPr lang="en-US" sz="2200" b="1" dirty="0" smtClean="0">
                <a:solidFill>
                  <a:schemeClr val="tx1">
                    <a:lumMod val="85000"/>
                    <a:lumOff val="15000"/>
                  </a:schemeClr>
                </a:solidFill>
                <a:latin typeface="Cambria" pitchFamily="18" charset="0"/>
              </a:rPr>
              <a:t>activities</a:t>
            </a:r>
            <a:r>
              <a:rPr lang="en-US" sz="2200" dirty="0" smtClean="0">
                <a:solidFill>
                  <a:schemeClr val="tx1">
                    <a:lumMod val="85000"/>
                    <a:lumOff val="15000"/>
                  </a:schemeClr>
                </a:solidFill>
                <a:latin typeface="Cambria" pitchFamily="18" charset="0"/>
              </a:rPr>
              <a:t>.</a:t>
            </a:r>
          </a:p>
          <a:p>
            <a:pPr marL="0" lvl="0" indent="0">
              <a:buSzPct val="100000"/>
              <a:buNone/>
            </a:pPr>
            <a:r>
              <a:rPr lang="en-US" sz="2200" dirty="0" smtClean="0">
                <a:solidFill>
                  <a:schemeClr val="tx1">
                    <a:lumMod val="85000"/>
                    <a:lumOff val="15000"/>
                  </a:schemeClr>
                </a:solidFill>
                <a:latin typeface="Cambria" pitchFamily="18" charset="0"/>
              </a:rPr>
              <a:t>      </a:t>
            </a:r>
            <a:r>
              <a:rPr lang="en-US" sz="2200" dirty="0" smtClean="0">
                <a:solidFill>
                  <a:schemeClr val="tx1">
                    <a:lumMod val="85000"/>
                    <a:lumOff val="15000"/>
                  </a:schemeClr>
                </a:solidFill>
                <a:latin typeface="Cambria" pitchFamily="18" charset="0"/>
                <a:hlinkClick r:id="rId2"/>
              </a:rPr>
              <a:t>http</a:t>
            </a:r>
            <a:r>
              <a:rPr lang="en-US" sz="2200" dirty="0">
                <a:solidFill>
                  <a:schemeClr val="tx1">
                    <a:lumMod val="85000"/>
                    <a:lumOff val="15000"/>
                  </a:schemeClr>
                </a:solidFill>
                <a:latin typeface="Cambria" pitchFamily="18" charset="0"/>
                <a:hlinkClick r:id="rId2"/>
              </a:rPr>
              <a:t>://</a:t>
            </a:r>
            <a:r>
              <a:rPr lang="en-US" sz="2200" dirty="0" smtClean="0">
                <a:solidFill>
                  <a:schemeClr val="tx1">
                    <a:lumMod val="85000"/>
                    <a:lumOff val="15000"/>
                  </a:schemeClr>
                </a:solidFill>
                <a:latin typeface="Cambria" pitchFamily="18" charset="0"/>
                <a:hlinkClick r:id="rId2"/>
              </a:rPr>
              <a:t>www.ntp16.notlb.com/avatar</a:t>
            </a:r>
            <a:endParaRPr lang="en-US" sz="2200" dirty="0" smtClean="0">
              <a:solidFill>
                <a:schemeClr val="tx1">
                  <a:lumMod val="85000"/>
                  <a:lumOff val="15000"/>
                </a:schemeClr>
              </a:solidFill>
              <a:latin typeface="Cambria" pitchFamily="18" charset="0"/>
            </a:endParaRPr>
          </a:p>
          <a:p>
            <a:pPr lvl="0">
              <a:buSzPct val="100000"/>
              <a:buFont typeface="Wingdings 3" pitchFamily="18" charset="2"/>
              <a:buChar char="}"/>
            </a:pPr>
            <a:endParaRPr lang="en-US" sz="2200" dirty="0">
              <a:solidFill>
                <a:schemeClr val="tx1">
                  <a:lumMod val="85000"/>
                  <a:lumOff val="15000"/>
                </a:schemeClr>
              </a:solidFill>
              <a:latin typeface="Cambria" pitchFamily="18" charset="0"/>
            </a:endParaRPr>
          </a:p>
          <a:p>
            <a:pPr lvl="0">
              <a:buSzPct val="100000"/>
              <a:buFont typeface="Wingdings 3" pitchFamily="18" charset="2"/>
              <a:buChar char="}"/>
            </a:pPr>
            <a:endParaRPr lang="en-US" sz="2200" dirty="0">
              <a:latin typeface="Cambria" pitchFamily="18" charset="0"/>
            </a:endParaRPr>
          </a:p>
          <a:p>
            <a:endParaRPr lang="en-US" dirty="0"/>
          </a:p>
          <a:p>
            <a:endParaRPr lang="en-US" dirty="0"/>
          </a:p>
        </p:txBody>
      </p:sp>
      <p:sp>
        <p:nvSpPr>
          <p:cNvPr id="6" name="Title 1"/>
          <p:cNvSpPr>
            <a:spLocks noGrp="1"/>
          </p:cNvSpPr>
          <p:nvPr>
            <p:ph type="title"/>
          </p:nvPr>
        </p:nvSpPr>
        <p:spPr>
          <a:xfrm>
            <a:off x="609600" y="316362"/>
            <a:ext cx="3810000" cy="1143000"/>
          </a:xfrm>
        </p:spPr>
        <p:txBody>
          <a:bodyPr>
            <a:normAutofit fontScale="90000"/>
          </a:bodyPr>
          <a:lstStyle/>
          <a:p>
            <a:pPr algn="r"/>
            <a: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Project</a:t>
            </a:r>
            <a:b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br>
            <a: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Outcomes:</a:t>
            </a:r>
            <a:endParaRPr lang="en-US" sz="48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4495801" y="228600"/>
            <a:ext cx="3200399" cy="1268483"/>
          </a:xfrm>
          <a:prstGeom prst="rect">
            <a:avLst/>
          </a:prstGeom>
        </p:spPr>
      </p:pic>
      <p:grpSp>
        <p:nvGrpSpPr>
          <p:cNvPr id="5" name="Group 4"/>
          <p:cNvGrpSpPr/>
          <p:nvPr/>
        </p:nvGrpSpPr>
        <p:grpSpPr>
          <a:xfrm>
            <a:off x="0" y="6629400"/>
            <a:ext cx="9144000" cy="228602"/>
            <a:chOff x="0" y="6629400"/>
            <a:chExt cx="9144000" cy="228602"/>
          </a:xfrm>
        </p:grpSpPr>
        <p:sp>
          <p:nvSpPr>
            <p:cNvPr id="8" name="Rectangle 7"/>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spTree>
    <p:extLst>
      <p:ext uri="{BB962C8B-B14F-4D97-AF65-F5344CB8AC3E}">
        <p14:creationId xmlns:p14="http://schemas.microsoft.com/office/powerpoint/2010/main" val="208283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44599" y="1066800"/>
            <a:ext cx="6731001" cy="2794352"/>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78634" y="1183602"/>
            <a:ext cx="6477000" cy="2590800"/>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2906123" y="1095463"/>
            <a:ext cx="3331755" cy="1342937"/>
          </a:xfrm>
          <a:prstGeom prst="rect">
            <a:avLst/>
          </a:prstGeom>
        </p:spPr>
      </p:pic>
      <p:sp>
        <p:nvSpPr>
          <p:cNvPr id="8" name="Title 3"/>
          <p:cNvSpPr txBox="1">
            <a:spLocks/>
          </p:cNvSpPr>
          <p:nvPr/>
        </p:nvSpPr>
        <p:spPr>
          <a:xfrm>
            <a:off x="-152400" y="2746176"/>
            <a:ext cx="9144000"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40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Region 20 Partnership</a:t>
            </a:r>
          </a:p>
        </p:txBody>
      </p:sp>
      <p:sp>
        <p:nvSpPr>
          <p:cNvPr id="11" name="TextBox 10"/>
          <p:cNvSpPr txBox="1"/>
          <p:nvPr/>
        </p:nvSpPr>
        <p:spPr>
          <a:xfrm>
            <a:off x="1371599" y="4419600"/>
            <a:ext cx="6477000" cy="461665"/>
          </a:xfrm>
          <a:prstGeom prst="rect">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err="1" smtClean="0">
                <a:solidFill>
                  <a:schemeClr val="bg1">
                    <a:lumMod val="95000"/>
                  </a:schemeClr>
                </a:solidFill>
                <a:effectLst>
                  <a:outerShdw blurRad="38100" dist="38100" dir="2700000" algn="tl">
                    <a:srgbClr val="000000">
                      <a:alpha val="43137"/>
                    </a:srgbClr>
                  </a:outerShdw>
                </a:effectLst>
                <a:latin typeface="Cambria" pitchFamily="18" charset="0"/>
              </a:rPr>
              <a:t>Ravae</a:t>
            </a: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 </a:t>
            </a:r>
            <a:r>
              <a:rPr lang="en-US" sz="2400" b="1" dirty="0" err="1" smtClean="0">
                <a:solidFill>
                  <a:schemeClr val="bg1">
                    <a:lumMod val="95000"/>
                  </a:schemeClr>
                </a:solidFill>
                <a:effectLst>
                  <a:outerShdw blurRad="38100" dist="38100" dir="2700000" algn="tl">
                    <a:srgbClr val="000000">
                      <a:alpha val="43137"/>
                    </a:srgbClr>
                  </a:outerShdw>
                </a:effectLst>
                <a:latin typeface="Cambria" pitchFamily="18" charset="0"/>
              </a:rPr>
              <a:t>Shaeffer</a:t>
            </a: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 ESC Region 20</a:t>
            </a:r>
            <a:endParaRPr lang="en-US" sz="2400" b="1" dirty="0">
              <a:solidFill>
                <a:schemeClr val="bg1">
                  <a:lumMod val="95000"/>
                </a:schemeClr>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91371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657600" y="914400"/>
            <a:ext cx="1828800" cy="1838325"/>
            <a:chOff x="0" y="0"/>
            <a:chExt cx="1828800" cy="1838325"/>
          </a:xfrm>
        </p:grpSpPr>
        <p:cxnSp>
          <p:nvCxnSpPr>
            <p:cNvPr id="55" name="Straight Connector 54"/>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56" name="Straight Connector 55"/>
            <p:cNvCxnSpPr/>
            <p:nvPr/>
          </p:nvCxnSpPr>
          <p:spPr>
            <a:xfrm>
              <a:off x="1828800" y="638175"/>
              <a:ext cx="0" cy="1200150"/>
            </a:xfrm>
            <a:prstGeom prst="line">
              <a:avLst/>
            </a:prstGeom>
            <a:noFill/>
            <a:ln w="28575" cap="flat" cmpd="sng" algn="ctr">
              <a:solidFill>
                <a:sysClr val="windowText" lastClr="000000">
                  <a:shade val="95000"/>
                  <a:satMod val="105000"/>
                </a:sysClr>
              </a:solidFill>
              <a:prstDash val="solid"/>
            </a:ln>
            <a:effectLst/>
          </p:spPr>
        </p:cxnSp>
        <p:sp>
          <p:nvSpPr>
            <p:cNvPr id="57" name="Flowchart: Decision 5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8" name="Text Box 22"/>
            <p:cNvSpPr txBox="1"/>
            <p:nvPr/>
          </p:nvSpPr>
          <p:spPr>
            <a:xfrm>
              <a:off x="188765" y="419100"/>
              <a:ext cx="1495425" cy="6572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spcBef>
                  <a:spcPts val="0"/>
                </a:spcBef>
              </a:pPr>
              <a:r>
                <a:rPr lang="en-US" sz="1200" b="1" i="1" dirty="0" err="1" smtClean="0">
                  <a:latin typeface="Bookman Old Style" pitchFamily="18" charset="0"/>
                  <a:ea typeface="Calibri"/>
                  <a:cs typeface="Calibri"/>
                </a:rPr>
                <a:t>Harlandale</a:t>
              </a:r>
              <a:r>
                <a:rPr lang="en-US" sz="1200" b="1" i="1" dirty="0" smtClean="0">
                  <a:latin typeface="Bookman Old Style" pitchFamily="18" charset="0"/>
                  <a:ea typeface="Calibri"/>
                  <a:cs typeface="Calibri"/>
                </a:rPr>
                <a:t> </a:t>
              </a:r>
            </a:p>
            <a:p>
              <a:pPr marL="0" marR="0" algn="ctr">
                <a:spcBef>
                  <a:spcPts val="0"/>
                </a:spcBef>
              </a:pPr>
              <a:r>
                <a:rPr lang="en-US" sz="1200" b="1" i="1" dirty="0" smtClean="0">
                  <a:latin typeface="Bookman Old Style" pitchFamily="18" charset="0"/>
                  <a:ea typeface="Calibri"/>
                  <a:cs typeface="Calibri"/>
                </a:rPr>
                <a:t>ISD</a:t>
              </a:r>
              <a:endParaRPr lang="en-US" sz="1000" dirty="0">
                <a:effectLst/>
                <a:latin typeface="Bookman Old Style" pitchFamily="18" charset="0"/>
                <a:ea typeface="Calibri"/>
                <a:cs typeface="Times New Roman"/>
              </a:endParaRPr>
            </a:p>
          </p:txBody>
        </p:sp>
      </p:grpSp>
      <p:grpSp>
        <p:nvGrpSpPr>
          <p:cNvPr id="12" name="Group 11"/>
          <p:cNvGrpSpPr/>
          <p:nvPr/>
        </p:nvGrpSpPr>
        <p:grpSpPr>
          <a:xfrm>
            <a:off x="5286375" y="2167713"/>
            <a:ext cx="1838325" cy="2466975"/>
            <a:chOff x="0" y="0"/>
            <a:chExt cx="1838325" cy="2466975"/>
          </a:xfrm>
        </p:grpSpPr>
        <p:grpSp>
          <p:nvGrpSpPr>
            <p:cNvPr id="13" name="Group 12"/>
            <p:cNvGrpSpPr/>
            <p:nvPr/>
          </p:nvGrpSpPr>
          <p:grpSpPr>
            <a:xfrm>
              <a:off x="0" y="0"/>
              <a:ext cx="1838325" cy="2466975"/>
              <a:chOff x="0" y="0"/>
              <a:chExt cx="1838325" cy="2466975"/>
            </a:xfrm>
          </p:grpSpPr>
          <p:cxnSp>
            <p:nvCxnSpPr>
              <p:cNvPr id="15" name="Straight Connector 14"/>
              <p:cNvCxnSpPr/>
              <p:nvPr/>
            </p:nvCxnSpPr>
            <p:spPr>
              <a:xfrm>
                <a:off x="1838325" y="657225"/>
                <a:ext cx="0" cy="1200150"/>
              </a:xfrm>
              <a:prstGeom prst="line">
                <a:avLst/>
              </a:prstGeom>
              <a:noFill/>
              <a:ln w="28575" cap="flat" cmpd="sng" algn="ctr">
                <a:solidFill>
                  <a:sysClr val="windowText" lastClr="000000">
                    <a:shade val="95000"/>
                    <a:satMod val="105000"/>
                  </a:sysClr>
                </a:solidFill>
                <a:prstDash val="solid"/>
              </a:ln>
              <a:effectLst/>
            </p:spPr>
          </p:cxnSp>
          <p:sp>
            <p:nvSpPr>
              <p:cNvPr id="16" name="Flowchart: Decision 15"/>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7" name="Straight Connector 16"/>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18" name="Text Box 20"/>
              <p:cNvSpPr txBox="1"/>
              <p:nvPr/>
            </p:nvSpPr>
            <p:spPr>
              <a:xfrm>
                <a:off x="157162" y="309495"/>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spcBef>
                    <a:spcPts val="0"/>
                  </a:spcBef>
                </a:pPr>
                <a:r>
                  <a:rPr lang="en-US" sz="1200" b="1" i="1" dirty="0" smtClean="0">
                    <a:latin typeface="Bookman Old Style" pitchFamily="18" charset="0"/>
                    <a:ea typeface="Calibri"/>
                    <a:cs typeface="Calibri"/>
                  </a:rPr>
                  <a:t>University of Texas at </a:t>
                </a:r>
              </a:p>
              <a:p>
                <a:pPr marL="0" marR="0" algn="ctr">
                  <a:spcBef>
                    <a:spcPts val="0"/>
                  </a:spcBef>
                </a:pPr>
                <a:r>
                  <a:rPr lang="en-US" sz="1200" b="1" i="1" dirty="0" smtClean="0">
                    <a:latin typeface="Bookman Old Style" pitchFamily="18" charset="0"/>
                    <a:ea typeface="Calibri"/>
                    <a:cs typeface="Calibri"/>
                  </a:rPr>
                  <a:t>San Antonio</a:t>
                </a:r>
                <a:endParaRPr lang="en-US" sz="1200" b="1" i="1" dirty="0">
                  <a:latin typeface="Bookman Old Style" pitchFamily="18" charset="0"/>
                  <a:ea typeface="Calibri"/>
                  <a:cs typeface="Calibri"/>
                </a:endParaRPr>
              </a:p>
            </p:txBody>
          </p:sp>
        </p:grpSp>
        <p:cxnSp>
          <p:nvCxnSpPr>
            <p:cNvPr id="14" name="Straight Connector 13"/>
            <p:cNvCxnSpPr/>
            <p:nvPr/>
          </p:nvCxnSpPr>
          <p:spPr>
            <a:xfrm>
              <a:off x="0" y="657225"/>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26" name="Group 25"/>
          <p:cNvGrpSpPr/>
          <p:nvPr/>
        </p:nvGrpSpPr>
        <p:grpSpPr>
          <a:xfrm>
            <a:off x="4594542" y="4086225"/>
            <a:ext cx="1828800" cy="2466975"/>
            <a:chOff x="0" y="0"/>
            <a:chExt cx="1828800" cy="2466975"/>
          </a:xfrm>
        </p:grpSpPr>
        <p:sp>
          <p:nvSpPr>
            <p:cNvPr id="27" name="Flowchart: Decision 2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28" name="Straight Connector 27"/>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9" name="Straight Connector 28"/>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0" name="Straight Connector 29"/>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31" name="Text Box 42"/>
            <p:cNvSpPr txBox="1"/>
            <p:nvPr/>
          </p:nvSpPr>
          <p:spPr>
            <a:xfrm>
              <a:off x="0" y="428625"/>
              <a:ext cx="1828800"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0"/>
                </a:spcAft>
              </a:pPr>
              <a:r>
                <a:rPr lang="en-US" sz="1200" b="1" i="1" dirty="0" smtClean="0">
                  <a:effectLst/>
                  <a:latin typeface="Bookman Old Style" pitchFamily="18" charset="0"/>
                  <a:ea typeface="Calibri"/>
                  <a:cs typeface="Calibri"/>
                </a:rPr>
                <a:t>P-16+ of Greater</a:t>
              </a:r>
            </a:p>
            <a:p>
              <a:pPr marL="0" marR="0" algn="ctr">
                <a:lnSpc>
                  <a:spcPct val="115000"/>
                </a:lnSpc>
                <a:spcBef>
                  <a:spcPts val="0"/>
                </a:spcBef>
                <a:spcAft>
                  <a:spcPts val="0"/>
                </a:spcAft>
              </a:pPr>
              <a:r>
                <a:rPr lang="en-US" sz="1200" b="1" i="1" dirty="0" smtClean="0">
                  <a:latin typeface="Bookman Old Style" pitchFamily="18" charset="0"/>
                  <a:ea typeface="Calibri"/>
                  <a:cs typeface="Times New Roman"/>
                </a:rPr>
                <a:t>Bexar County</a:t>
              </a:r>
              <a:endParaRPr lang="en-US" sz="1200" dirty="0">
                <a:effectLst/>
                <a:latin typeface="Bookman Old Style" pitchFamily="18" charset="0"/>
                <a:ea typeface="Calibri"/>
                <a:cs typeface="Times New Roman"/>
              </a:endParaRPr>
            </a:p>
          </p:txBody>
        </p:sp>
      </p:grpSp>
      <p:grpSp>
        <p:nvGrpSpPr>
          <p:cNvPr id="65" name="Group 64"/>
          <p:cNvGrpSpPr/>
          <p:nvPr/>
        </p:nvGrpSpPr>
        <p:grpSpPr>
          <a:xfrm>
            <a:off x="2057983" y="2183131"/>
            <a:ext cx="1828217" cy="2465069"/>
            <a:chOff x="0" y="0"/>
            <a:chExt cx="1828800" cy="2465680"/>
          </a:xfrm>
        </p:grpSpPr>
        <p:grpSp>
          <p:nvGrpSpPr>
            <p:cNvPr id="66" name="Group 65"/>
            <p:cNvGrpSpPr/>
            <p:nvPr/>
          </p:nvGrpSpPr>
          <p:grpSpPr>
            <a:xfrm>
              <a:off x="0" y="0"/>
              <a:ext cx="1828800" cy="2465680"/>
              <a:chOff x="0" y="0"/>
              <a:chExt cx="1828800" cy="2465680"/>
            </a:xfrm>
          </p:grpSpPr>
          <p:sp>
            <p:nvSpPr>
              <p:cNvPr id="68" name="Flowchart: Decision 6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9" name="Straight Connector 68"/>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70" name="Straight Connector 69"/>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71" name="Text Box 21"/>
              <p:cNvSpPr txBox="1"/>
              <p:nvPr/>
            </p:nvSpPr>
            <p:spPr>
              <a:xfrm>
                <a:off x="15854" y="354416"/>
                <a:ext cx="1797091" cy="96798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spcBef>
                    <a:spcPts val="0"/>
                  </a:spcBef>
                </a:pPr>
                <a:r>
                  <a:rPr lang="en-US" sz="1200" b="1" i="1" dirty="0" smtClean="0">
                    <a:latin typeface="Bookman Old Style" pitchFamily="18" charset="0"/>
                    <a:ea typeface="Calibri"/>
                    <a:cs typeface="Calibri"/>
                  </a:rPr>
                  <a:t>San Antonio</a:t>
                </a:r>
                <a:r>
                  <a:rPr lang="en-US" sz="1200" dirty="0">
                    <a:latin typeface="Bookman Old Style" pitchFamily="18" charset="0"/>
                    <a:ea typeface="Calibri"/>
                    <a:cs typeface="Times New Roman"/>
                  </a:rPr>
                  <a:t> </a:t>
                </a:r>
                <a:r>
                  <a:rPr lang="en-US" sz="1200" b="1" i="1" dirty="0" smtClean="0">
                    <a:latin typeface="Bookman Old Style" pitchFamily="18" charset="0"/>
                    <a:ea typeface="Calibri"/>
                    <a:cs typeface="Times New Roman"/>
                  </a:rPr>
                  <a:t>&amp;</a:t>
                </a:r>
              </a:p>
              <a:p>
                <a:pPr marL="0" marR="0" algn="ctr">
                  <a:spcBef>
                    <a:spcPts val="0"/>
                  </a:spcBef>
                </a:pPr>
                <a:r>
                  <a:rPr lang="en-US" sz="1200" b="1" i="1" dirty="0" smtClean="0">
                    <a:latin typeface="Bookman Old Style" pitchFamily="18" charset="0"/>
                    <a:ea typeface="Calibri"/>
                    <a:cs typeface="Times New Roman"/>
                  </a:rPr>
                  <a:t>Palo Alto Colleges</a:t>
                </a:r>
                <a:endParaRPr lang="en-US" sz="1200" b="1" i="1" dirty="0" smtClean="0">
                  <a:latin typeface="Bookman Old Style" pitchFamily="18" charset="0"/>
                  <a:ea typeface="Calibri"/>
                  <a:cs typeface="Calibri"/>
                </a:endParaRPr>
              </a:p>
            </p:txBody>
          </p:sp>
        </p:grpSp>
        <p:cxnSp>
          <p:nvCxnSpPr>
            <p:cNvPr id="67" name="Straight Connector 66"/>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59" name="Group 58"/>
          <p:cNvGrpSpPr/>
          <p:nvPr/>
        </p:nvGrpSpPr>
        <p:grpSpPr>
          <a:xfrm>
            <a:off x="2741930" y="4091261"/>
            <a:ext cx="1828800" cy="2447925"/>
            <a:chOff x="0" y="0"/>
            <a:chExt cx="1828800" cy="2447925"/>
          </a:xfrm>
        </p:grpSpPr>
        <p:sp>
          <p:nvSpPr>
            <p:cNvPr id="60" name="Flowchart: Decision 59"/>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1" name="Straight Connector 60"/>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62" name="Straight Connector 61"/>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63" name="Text Box 41"/>
            <p:cNvSpPr txBox="1"/>
            <p:nvPr/>
          </p:nvSpPr>
          <p:spPr>
            <a:xfrm>
              <a:off x="157162" y="499789"/>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0"/>
                </a:spcAft>
              </a:pPr>
              <a:r>
                <a:rPr lang="en-US" sz="1200" b="1" i="1" dirty="0" smtClean="0">
                  <a:effectLst/>
                  <a:latin typeface="Bookman Old Style" pitchFamily="18" charset="0"/>
                  <a:ea typeface="Calibri"/>
                  <a:cs typeface="Calibri"/>
                </a:rPr>
                <a:t>Region 20 ESC</a:t>
              </a:r>
              <a:endParaRPr lang="en-US" sz="1200" dirty="0">
                <a:effectLst/>
                <a:latin typeface="Bookman Old Style" pitchFamily="18" charset="0"/>
                <a:ea typeface="Calibri"/>
                <a:cs typeface="Times New Roman"/>
              </a:endParaRPr>
            </a:p>
          </p:txBody>
        </p:sp>
        <p:cxnSp>
          <p:nvCxnSpPr>
            <p:cNvPr id="64" name="Straight Connector 63"/>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38" name="Group 37"/>
          <p:cNvGrpSpPr/>
          <p:nvPr/>
        </p:nvGrpSpPr>
        <p:grpSpPr>
          <a:xfrm>
            <a:off x="3876675" y="2183131"/>
            <a:ext cx="1409699" cy="2546305"/>
            <a:chOff x="0" y="0"/>
            <a:chExt cx="1428750" cy="2531745"/>
          </a:xfrm>
        </p:grpSpPr>
        <p:cxnSp>
          <p:nvCxnSpPr>
            <p:cNvPr id="39" name="Straight Connector 38"/>
            <p:cNvCxnSpPr/>
            <p:nvPr/>
          </p:nvCxnSpPr>
          <p:spPr>
            <a:xfrm>
              <a:off x="0" y="628650"/>
              <a:ext cx="0" cy="1400175"/>
            </a:xfrm>
            <a:prstGeom prst="line">
              <a:avLst/>
            </a:prstGeom>
            <a:noFill/>
            <a:ln w="38100" cap="flat" cmpd="sng" algn="ctr">
              <a:solidFill>
                <a:srgbClr val="500000"/>
              </a:solidFill>
              <a:prstDash val="solid"/>
            </a:ln>
            <a:effectLst>
              <a:outerShdw blurRad="40000" dist="23000" dir="5400000" rotWithShape="0">
                <a:srgbClr val="000000">
                  <a:alpha val="35000"/>
                </a:srgbClr>
              </a:outerShdw>
            </a:effectLst>
          </p:spPr>
        </p:cxnSp>
        <p:grpSp>
          <p:nvGrpSpPr>
            <p:cNvPr id="40" name="Group 39"/>
            <p:cNvGrpSpPr/>
            <p:nvPr/>
          </p:nvGrpSpPr>
          <p:grpSpPr>
            <a:xfrm>
              <a:off x="0" y="0"/>
              <a:ext cx="1428750" cy="2531745"/>
              <a:chOff x="0" y="0"/>
              <a:chExt cx="1428750" cy="2531745"/>
            </a:xfrm>
          </p:grpSpPr>
          <p:cxnSp>
            <p:nvCxnSpPr>
              <p:cNvPr id="41" name="Straight Connector 40"/>
              <p:cNvCxnSpPr/>
              <p:nvPr/>
            </p:nvCxnSpPr>
            <p:spPr>
              <a:xfrm flipH="1">
                <a:off x="0" y="0"/>
                <a:ext cx="713105" cy="630555"/>
              </a:xfrm>
              <a:prstGeom prst="line">
                <a:avLst/>
              </a:prstGeom>
              <a:noFill/>
              <a:ln w="38100" cap="flat" cmpd="sng" algn="ctr">
                <a:solidFill>
                  <a:srgbClr val="500000"/>
                </a:solidFill>
                <a:prstDash val="solid"/>
              </a:ln>
              <a:effectLst>
                <a:outerShdw blurRad="40000" dist="23000" dir="5400000" rotWithShape="0">
                  <a:srgbClr val="000000">
                    <a:alpha val="35000"/>
                  </a:srgbClr>
                </a:outerShdw>
              </a:effectLst>
            </p:spPr>
          </p:cxnSp>
          <p:cxnSp>
            <p:nvCxnSpPr>
              <p:cNvPr id="42" name="Straight Connector 41"/>
              <p:cNvCxnSpPr/>
              <p:nvPr/>
            </p:nvCxnSpPr>
            <p:spPr>
              <a:xfrm flipH="1" flipV="1">
                <a:off x="714375" y="0"/>
                <a:ext cx="713740" cy="628015"/>
              </a:xfrm>
              <a:prstGeom prst="line">
                <a:avLst/>
              </a:prstGeom>
              <a:noFill/>
              <a:ln w="38100" cap="flat" cmpd="sng" algn="ctr">
                <a:solidFill>
                  <a:srgbClr val="500000"/>
                </a:solidFill>
                <a:prstDash val="solid"/>
              </a:ln>
              <a:effectLst>
                <a:outerShdw blurRad="40000" dist="23000" dir="5400000" rotWithShape="0">
                  <a:srgbClr val="000000">
                    <a:alpha val="35000"/>
                  </a:srgbClr>
                </a:outerShdw>
              </a:effectLst>
            </p:spPr>
          </p:cxnSp>
          <p:cxnSp>
            <p:nvCxnSpPr>
              <p:cNvPr id="43" name="Straight Connector 42"/>
              <p:cNvCxnSpPr/>
              <p:nvPr/>
            </p:nvCxnSpPr>
            <p:spPr>
              <a:xfrm>
                <a:off x="1428750" y="628650"/>
                <a:ext cx="0" cy="1400175"/>
              </a:xfrm>
              <a:prstGeom prst="line">
                <a:avLst/>
              </a:prstGeom>
              <a:noFill/>
              <a:ln w="38100" cap="flat" cmpd="sng" algn="ctr">
                <a:solidFill>
                  <a:srgbClr val="500000"/>
                </a:solidFill>
                <a:prstDash val="solid"/>
              </a:ln>
              <a:effectLst>
                <a:outerShdw blurRad="40000" dist="23000" dir="5400000" rotWithShape="0">
                  <a:srgbClr val="000000">
                    <a:alpha val="35000"/>
                  </a:srgbClr>
                </a:outerShdw>
              </a:effectLst>
            </p:spPr>
          </p:cxnSp>
          <p:cxnSp>
            <p:nvCxnSpPr>
              <p:cNvPr id="44" name="Straight Connector 43"/>
              <p:cNvCxnSpPr/>
              <p:nvPr/>
            </p:nvCxnSpPr>
            <p:spPr>
              <a:xfrm flipH="1" flipV="1">
                <a:off x="0" y="2028825"/>
                <a:ext cx="713740" cy="502920"/>
              </a:xfrm>
              <a:prstGeom prst="line">
                <a:avLst/>
              </a:prstGeom>
              <a:noFill/>
              <a:ln w="38100" cap="flat" cmpd="sng" algn="ctr">
                <a:solidFill>
                  <a:srgbClr val="500000"/>
                </a:solidFill>
                <a:prstDash val="solid"/>
              </a:ln>
              <a:effectLst>
                <a:outerShdw blurRad="40000" dist="23000" dir="5400000" rotWithShape="0">
                  <a:srgbClr val="000000">
                    <a:alpha val="35000"/>
                  </a:srgbClr>
                </a:outerShdw>
              </a:effectLst>
            </p:spPr>
          </p:cxnSp>
          <p:cxnSp>
            <p:nvCxnSpPr>
              <p:cNvPr id="45" name="Straight Connector 44"/>
              <p:cNvCxnSpPr/>
              <p:nvPr/>
            </p:nvCxnSpPr>
            <p:spPr>
              <a:xfrm flipH="1">
                <a:off x="714375" y="2019300"/>
                <a:ext cx="714374" cy="506730"/>
              </a:xfrm>
              <a:prstGeom prst="line">
                <a:avLst/>
              </a:prstGeom>
              <a:noFill/>
              <a:ln w="38100" cap="flat" cmpd="sng" algn="ctr">
                <a:solidFill>
                  <a:srgbClr val="500000"/>
                </a:solidFill>
                <a:prstDash val="solid"/>
              </a:ln>
              <a:effectLst>
                <a:outerShdw blurRad="40000" dist="23000" dir="5400000" rotWithShape="0">
                  <a:srgbClr val="000000">
                    <a:alpha val="35000"/>
                  </a:srgbClr>
                </a:outerShdw>
              </a:effectLst>
            </p:spPr>
          </p:cxnSp>
        </p:grpSp>
      </p:grpSp>
      <p:grpSp>
        <p:nvGrpSpPr>
          <p:cNvPr id="47" name="Group 46"/>
          <p:cNvGrpSpPr/>
          <p:nvPr/>
        </p:nvGrpSpPr>
        <p:grpSpPr>
          <a:xfrm>
            <a:off x="0" y="6629400"/>
            <a:ext cx="9144000" cy="280951"/>
            <a:chOff x="0" y="6629400"/>
            <a:chExt cx="9144000" cy="280951"/>
          </a:xfrm>
        </p:grpSpPr>
        <p:grpSp>
          <p:nvGrpSpPr>
            <p:cNvPr id="48" name="Group 47"/>
            <p:cNvGrpSpPr/>
            <p:nvPr/>
          </p:nvGrpSpPr>
          <p:grpSpPr>
            <a:xfrm>
              <a:off x="0" y="6629400"/>
              <a:ext cx="9144000" cy="228602"/>
              <a:chOff x="0" y="6629400"/>
              <a:chExt cx="9144000" cy="228602"/>
            </a:xfrm>
          </p:grpSpPr>
          <p:sp>
            <p:nvSpPr>
              <p:cNvPr id="51" name="Rectangle 5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3" name="Rectangle 5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72" name="TextBox 71"/>
          <p:cNvSpPr txBox="1"/>
          <p:nvPr/>
        </p:nvSpPr>
        <p:spPr>
          <a:xfrm>
            <a:off x="3876675" y="2950369"/>
            <a:ext cx="1409700" cy="830997"/>
          </a:xfrm>
          <a:prstGeom prst="rect">
            <a:avLst/>
          </a:prstGeom>
          <a:noFill/>
        </p:spPr>
        <p:txBody>
          <a:bodyPr wrap="square" rtlCol="0">
            <a:spAutoFit/>
          </a:bodyPr>
          <a:lstStyle/>
          <a:p>
            <a:pPr algn="ctr"/>
            <a:r>
              <a:rPr lang="en-US" sz="2000" b="1" i="1" dirty="0" smtClean="0">
                <a:solidFill>
                  <a:schemeClr val="tx1">
                    <a:lumMod val="85000"/>
                    <a:lumOff val="15000"/>
                  </a:schemeClr>
                </a:solidFill>
                <a:latin typeface="Cambria" pitchFamily="18" charset="0"/>
              </a:rPr>
              <a:t>Region 20:</a:t>
            </a:r>
          </a:p>
          <a:p>
            <a:pPr algn="ctr"/>
            <a:r>
              <a:rPr lang="en-US" sz="1400" b="1" i="1" dirty="0" smtClean="0">
                <a:solidFill>
                  <a:srgbClr val="798D37"/>
                </a:solidFill>
                <a:latin typeface="Cambria" pitchFamily="18" charset="0"/>
              </a:rPr>
              <a:t>Strengthening the Pipeline</a:t>
            </a:r>
            <a:endParaRPr lang="en-US" sz="1400" b="1" i="1" dirty="0">
              <a:solidFill>
                <a:srgbClr val="798D37"/>
              </a:solidFill>
              <a:latin typeface="Cambria" pitchFamily="18" charset="0"/>
            </a:endParaRPr>
          </a:p>
        </p:txBody>
      </p:sp>
      <p:pic>
        <p:nvPicPr>
          <p:cNvPr id="73" name="Picture 72"/>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170537" y="25810"/>
            <a:ext cx="3200399" cy="1268483"/>
          </a:xfrm>
          <a:prstGeom prst="rect">
            <a:avLst/>
          </a:prstGeom>
        </p:spPr>
      </p:pic>
      <p:sp>
        <p:nvSpPr>
          <p:cNvPr id="74" name="TextBox 73"/>
          <p:cNvSpPr txBox="1"/>
          <p:nvPr/>
        </p:nvSpPr>
        <p:spPr>
          <a:xfrm>
            <a:off x="659635" y="1032683"/>
            <a:ext cx="2711301" cy="261610"/>
          </a:xfrm>
          <a:prstGeom prst="rect">
            <a:avLst/>
          </a:prstGeom>
          <a:noFill/>
        </p:spPr>
        <p:txBody>
          <a:bodyPr wrap="square" rtlCol="0">
            <a:spAutoFit/>
          </a:bodyPr>
          <a:lstStyle/>
          <a:p>
            <a:pPr algn="r"/>
            <a:r>
              <a:rPr lang="en-US" sz="1050" b="1" dirty="0" smtClean="0">
                <a:solidFill>
                  <a:srgbClr val="500000"/>
                </a:solidFill>
                <a:latin typeface="Bookman Old Style" pitchFamily="18" charset="0"/>
              </a:rPr>
              <a:t> </a:t>
            </a:r>
            <a:endParaRPr lang="en-US" sz="1050" b="1" dirty="0">
              <a:solidFill>
                <a:schemeClr val="tx1">
                  <a:lumMod val="85000"/>
                  <a:lumOff val="15000"/>
                </a:schemeClr>
              </a:solidFill>
              <a:latin typeface="Bookman Old Style" pitchFamily="18" charset="0"/>
            </a:endParaRPr>
          </a:p>
        </p:txBody>
      </p:sp>
    </p:spTree>
    <p:extLst>
      <p:ext uri="{BB962C8B-B14F-4D97-AF65-F5344CB8AC3E}">
        <p14:creationId xmlns:p14="http://schemas.microsoft.com/office/powerpoint/2010/main" val="256893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outHorizontal)">
                                      <p:cBhvr>
                                        <p:cTn id="37" dur="500"/>
                                        <p:tgtEl>
                                          <p:spTgt spid="38"/>
                                        </p:tgtEl>
                                      </p:cBhvr>
                                    </p:animEffect>
                                  </p:childTnLst>
                                </p:cTn>
                              </p:par>
                            </p:childTnLst>
                          </p:cTn>
                        </p:par>
                        <p:par>
                          <p:cTn id="38" fill="hold">
                            <p:stCondLst>
                              <p:cond delay="500"/>
                            </p:stCondLst>
                            <p:childTnLst>
                              <p:par>
                                <p:cTn id="39" presetID="16" presetClass="entr" presetSubtype="37"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outVertical)">
                                      <p:cBhvr>
                                        <p:cTn id="4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b="1" u="sng" dirty="0" smtClean="0">
                <a:solidFill>
                  <a:schemeClr val="accent2">
                    <a:lumMod val="50000"/>
                  </a:schemeClr>
                </a:solidFill>
                <a:latin typeface="Bookman Old Style" pitchFamily="18" charset="0"/>
              </a:rPr>
              <a:t>Session Outcomes:</a:t>
            </a:r>
            <a:endParaRPr lang="en-US" b="1" u="sng" dirty="0">
              <a:solidFill>
                <a:schemeClr val="accent2">
                  <a:lumMod val="50000"/>
                </a:schemeClr>
              </a:solidFill>
              <a:latin typeface="Bookman Old Style" pitchFamily="18" charset="0"/>
            </a:endParaRPr>
          </a:p>
        </p:txBody>
      </p:sp>
      <p:sp>
        <p:nvSpPr>
          <p:cNvPr id="3" name="Rectangle 2"/>
          <p:cNvSpPr/>
          <p:nvPr/>
        </p:nvSpPr>
        <p:spPr>
          <a:xfrm>
            <a:off x="4876800" y="152400"/>
            <a:ext cx="3990870" cy="780365"/>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accent2">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5835120" y="152400"/>
            <a:ext cx="2074230" cy="783199"/>
          </a:xfrm>
          <a:prstGeom prst="rect">
            <a:avLst/>
          </a:prstGeom>
        </p:spPr>
      </p:pic>
      <p:sp>
        <p:nvSpPr>
          <p:cNvPr id="5" name="Rectangle 4"/>
          <p:cNvSpPr/>
          <p:nvPr/>
        </p:nvSpPr>
        <p:spPr>
          <a:xfrm>
            <a:off x="386862" y="1981200"/>
            <a:ext cx="8376138" cy="4524315"/>
          </a:xfrm>
          <a:prstGeom prst="rect">
            <a:avLst/>
          </a:prstGeom>
        </p:spPr>
        <p:txBody>
          <a:bodyPr wrap="square">
            <a:spAutoFit/>
          </a:bodyPr>
          <a:lstStyle/>
          <a:p>
            <a:pPr marL="285750" lvl="0" indent="-285750">
              <a:buFont typeface="Arial" pitchFamily="34" charset="0"/>
              <a:buChar char="•"/>
            </a:pPr>
            <a:r>
              <a:rPr lang="en-US" sz="2400" dirty="0">
                <a:latin typeface="Cambria" pitchFamily="18" charset="0"/>
                <a:cs typeface="Arial" pitchFamily="34" charset="0"/>
              </a:rPr>
              <a:t>Gain awareness of </a:t>
            </a:r>
            <a:r>
              <a:rPr lang="en-US" sz="2400" b="1" dirty="0">
                <a:latin typeface="Cambria" pitchFamily="18" charset="0"/>
                <a:cs typeface="Arial" pitchFamily="34" charset="0"/>
              </a:rPr>
              <a:t>vertical alignment </a:t>
            </a:r>
            <a:r>
              <a:rPr lang="en-US" sz="2400" dirty="0">
                <a:latin typeface="Cambria" pitchFamily="18" charset="0"/>
                <a:cs typeface="Arial" pitchFamily="34" charset="0"/>
              </a:rPr>
              <a:t>guided by the </a:t>
            </a:r>
            <a:r>
              <a:rPr lang="en-US" sz="2400" b="1" dirty="0">
                <a:latin typeface="Cambria" pitchFamily="18" charset="0"/>
                <a:cs typeface="Arial" pitchFamily="34" charset="0"/>
              </a:rPr>
              <a:t>Texas College and Career Readiness Standards </a:t>
            </a:r>
            <a:r>
              <a:rPr lang="en-US" sz="2400" dirty="0" smtClean="0">
                <a:latin typeface="Cambria" pitchFamily="18" charset="0"/>
                <a:cs typeface="Arial" pitchFamily="34" charset="0"/>
              </a:rPr>
              <a:t>using a process called AVATAR to advance the success of students in learning mathematics.</a:t>
            </a:r>
            <a:endParaRPr lang="en-US" sz="2400" dirty="0">
              <a:latin typeface="Cambria" pitchFamily="18" charset="0"/>
              <a:cs typeface="Arial" pitchFamily="34" charset="0"/>
            </a:endParaRPr>
          </a:p>
          <a:p>
            <a:pPr marL="285750" lvl="0" indent="-285750">
              <a:buFont typeface="Arial" pitchFamily="34" charset="0"/>
              <a:buChar char="•"/>
            </a:pPr>
            <a:r>
              <a:rPr lang="en-US" sz="2400" b="1" dirty="0">
                <a:latin typeface="Cambria" pitchFamily="18" charset="0"/>
                <a:cs typeface="Arial" pitchFamily="34" charset="0"/>
              </a:rPr>
              <a:t>Learn strategies </a:t>
            </a:r>
            <a:r>
              <a:rPr lang="en-US" sz="2400" dirty="0" smtClean="0">
                <a:latin typeface="Cambria" pitchFamily="18" charset="0"/>
                <a:cs typeface="Arial" pitchFamily="34" charset="0"/>
              </a:rPr>
              <a:t>used </a:t>
            </a:r>
            <a:r>
              <a:rPr lang="en-US" sz="2400" dirty="0">
                <a:latin typeface="Cambria" pitchFamily="18" charset="0"/>
                <a:cs typeface="Arial" pitchFamily="34" charset="0"/>
              </a:rPr>
              <a:t>by teams of educators and stakeholders </a:t>
            </a:r>
            <a:r>
              <a:rPr lang="en-US" sz="2400" dirty="0" smtClean="0">
                <a:latin typeface="Cambria" pitchFamily="18" charset="0"/>
                <a:cs typeface="Arial" pitchFamily="34" charset="0"/>
              </a:rPr>
              <a:t>in </a:t>
            </a:r>
            <a:r>
              <a:rPr lang="en-US" sz="2400" b="1" dirty="0">
                <a:latin typeface="Cambria" pitchFamily="18" charset="0"/>
                <a:cs typeface="Arial" pitchFamily="34" charset="0"/>
              </a:rPr>
              <a:t>assessing and improving the vertical alignment of </a:t>
            </a:r>
            <a:r>
              <a:rPr lang="en-US" sz="2400" b="1" dirty="0" smtClean="0">
                <a:latin typeface="Cambria" pitchFamily="18" charset="0"/>
                <a:cs typeface="Arial" pitchFamily="34" charset="0"/>
              </a:rPr>
              <a:t>courses </a:t>
            </a:r>
            <a:r>
              <a:rPr lang="en-US" sz="2400" b="1" dirty="0">
                <a:latin typeface="Cambria" pitchFamily="18" charset="0"/>
                <a:cs typeface="Arial" pitchFamily="34" charset="0"/>
              </a:rPr>
              <a:t>and practices </a:t>
            </a:r>
            <a:r>
              <a:rPr lang="en-US" sz="2400" dirty="0">
                <a:latin typeface="Cambria" pitchFamily="18" charset="0"/>
                <a:cs typeface="Arial" pitchFamily="34" charset="0"/>
              </a:rPr>
              <a:t>that affect students as they learn mathematics in </a:t>
            </a:r>
            <a:r>
              <a:rPr lang="en-US" sz="2400" dirty="0" smtClean="0">
                <a:latin typeface="Cambria" pitchFamily="18" charset="0"/>
                <a:cs typeface="Arial" pitchFamily="34" charset="0"/>
              </a:rPr>
              <a:t>secondary and postsecondary education.</a:t>
            </a:r>
            <a:endParaRPr lang="en-US" sz="2400" dirty="0">
              <a:latin typeface="Cambria" pitchFamily="18" charset="0"/>
              <a:cs typeface="Arial" pitchFamily="34" charset="0"/>
            </a:endParaRPr>
          </a:p>
          <a:p>
            <a:pPr marL="285750" lvl="0" indent="-285750">
              <a:buFont typeface="Arial" pitchFamily="34" charset="0"/>
              <a:buChar char="•"/>
            </a:pPr>
            <a:r>
              <a:rPr lang="en-US" sz="2400" b="1" dirty="0">
                <a:latin typeface="Cambria" pitchFamily="18" charset="0"/>
                <a:cs typeface="Arial" pitchFamily="34" charset="0"/>
              </a:rPr>
              <a:t>Experience mathematics teaching strategies</a:t>
            </a:r>
            <a:r>
              <a:rPr lang="en-US" sz="2400" i="1" dirty="0">
                <a:latin typeface="Cambria" pitchFamily="18" charset="0"/>
                <a:cs typeface="Arial" pitchFamily="34" charset="0"/>
              </a:rPr>
              <a:t> </a:t>
            </a:r>
            <a:r>
              <a:rPr lang="en-US" sz="2400" dirty="0">
                <a:latin typeface="Cambria" pitchFamily="18" charset="0"/>
                <a:cs typeface="Arial" pitchFamily="34" charset="0"/>
              </a:rPr>
              <a:t>used by vertical alignment team members who </a:t>
            </a:r>
            <a:r>
              <a:rPr lang="en-US" sz="2400" dirty="0" smtClean="0">
                <a:latin typeface="Cambria" pitchFamily="18" charset="0"/>
                <a:cs typeface="Arial" pitchFamily="34" charset="0"/>
              </a:rPr>
              <a:t>are aligning mathematics courses in </a:t>
            </a:r>
            <a:r>
              <a:rPr lang="en-US" sz="2400" dirty="0">
                <a:latin typeface="Cambria" pitchFamily="18" charset="0"/>
                <a:cs typeface="Arial" pitchFamily="34" charset="0"/>
              </a:rPr>
              <a:t>various regions of Texas.</a:t>
            </a:r>
          </a:p>
        </p:txBody>
      </p:sp>
      <p:grpSp>
        <p:nvGrpSpPr>
          <p:cNvPr id="7" name="Group 6"/>
          <p:cNvGrpSpPr/>
          <p:nvPr/>
        </p:nvGrpSpPr>
        <p:grpSpPr>
          <a:xfrm>
            <a:off x="0" y="6629400"/>
            <a:ext cx="9144000" cy="228602"/>
            <a:chOff x="0" y="6629400"/>
            <a:chExt cx="9144000" cy="228602"/>
          </a:xfrm>
        </p:grpSpPr>
        <p:sp>
          <p:nvSpPr>
            <p:cNvPr id="8" name="Rectangle 7"/>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spTree>
    <p:extLst>
      <p:ext uri="{BB962C8B-B14F-4D97-AF65-F5344CB8AC3E}">
        <p14:creationId xmlns:p14="http://schemas.microsoft.com/office/powerpoint/2010/main" val="256388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0" y="6629400"/>
            <a:ext cx="9144000" cy="280951"/>
            <a:chOff x="0" y="6629400"/>
            <a:chExt cx="9144000" cy="280951"/>
          </a:xfrm>
        </p:grpSpPr>
        <p:grpSp>
          <p:nvGrpSpPr>
            <p:cNvPr id="48" name="Group 47"/>
            <p:cNvGrpSpPr/>
            <p:nvPr/>
          </p:nvGrpSpPr>
          <p:grpSpPr>
            <a:xfrm>
              <a:off x="0" y="6629400"/>
              <a:ext cx="9144000" cy="228602"/>
              <a:chOff x="0" y="6629400"/>
              <a:chExt cx="9144000" cy="228602"/>
            </a:xfrm>
          </p:grpSpPr>
          <p:sp>
            <p:nvSpPr>
              <p:cNvPr id="51" name="Rectangle 5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3" name="Rectangle 5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pic>
        <p:nvPicPr>
          <p:cNvPr id="73" name="Picture 72"/>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170537" y="25810"/>
            <a:ext cx="3200399" cy="1268483"/>
          </a:xfrm>
          <a:prstGeom prst="rect">
            <a:avLst/>
          </a:prstGeom>
        </p:spPr>
      </p:pic>
      <p:graphicFrame>
        <p:nvGraphicFramePr>
          <p:cNvPr id="19" name="Content Placeholder 18"/>
          <p:cNvGraphicFramePr>
            <a:graphicFrameLocks noGrp="1"/>
          </p:cNvGraphicFramePr>
          <p:nvPr>
            <p:ph sz="half" idx="1"/>
            <p:extLst>
              <p:ext uri="{D42A27DB-BD31-4B8C-83A1-F6EECF244321}">
                <p14:modId xmlns:p14="http://schemas.microsoft.com/office/powerpoint/2010/main" val="3801035223"/>
              </p:ext>
            </p:extLst>
          </p:nvPr>
        </p:nvGraphicFramePr>
        <p:xfrm>
          <a:off x="3048000" y="609600"/>
          <a:ext cx="5181600" cy="350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 name="Content Placeholder 23" descr="Image 5-3-13 at 11.56 PM.jpg"/>
          <p:cNvPicPr>
            <a:picLocks noGrp="1" noChangeAspect="1"/>
          </p:cNvPicPr>
          <p:nvPr>
            <p:ph sz="half" idx="2"/>
          </p:nvPr>
        </p:nvPicPr>
        <p:blipFill rotWithShape="1">
          <a:blip r:embed="rId9">
            <a:extLst>
              <a:ext uri="{28A0092B-C50C-407E-A947-70E740481C1C}">
                <a14:useLocalDpi xmlns:a14="http://schemas.microsoft.com/office/drawing/2010/main" val="0"/>
              </a:ext>
            </a:extLst>
          </a:blip>
          <a:srcRect t="-6432" b="-6432"/>
          <a:stretch/>
        </p:blipFill>
        <p:spPr>
          <a:xfrm>
            <a:off x="304800" y="4419600"/>
            <a:ext cx="8661743" cy="1692170"/>
          </a:xfrm>
        </p:spPr>
        <p:style>
          <a:lnRef idx="2">
            <a:schemeClr val="accent3">
              <a:shade val="50000"/>
            </a:schemeClr>
          </a:lnRef>
          <a:fillRef idx="1">
            <a:schemeClr val="accent3"/>
          </a:fillRef>
          <a:effectRef idx="0">
            <a:schemeClr val="accent3"/>
          </a:effectRef>
          <a:fontRef idx="minor">
            <a:schemeClr val="lt1"/>
          </a:fontRef>
        </p:style>
      </p:pic>
      <p:sp>
        <p:nvSpPr>
          <p:cNvPr id="25" name="Rectangle 24"/>
          <p:cNvSpPr/>
          <p:nvPr/>
        </p:nvSpPr>
        <p:spPr>
          <a:xfrm>
            <a:off x="381001" y="1828800"/>
            <a:ext cx="2971800"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en-US" sz="4800" b="1" dirty="0" smtClean="0">
                <a:ln w="10541" cmpd="sng">
                  <a:noFill/>
                  <a:prstDash val="solid"/>
                </a:ln>
                <a:solidFill>
                  <a:schemeClr val="accent1">
                    <a:lumMod val="50000"/>
                  </a:schemeClr>
                </a:solidFill>
              </a:rPr>
              <a:t>CCRS Alignment</a:t>
            </a:r>
            <a:endParaRPr lang="en-US" sz="4800" b="1" dirty="0">
              <a:ln w="10541" cmpd="sng">
                <a:noFill/>
                <a:prstDash val="solid"/>
              </a:ln>
              <a:solidFill>
                <a:schemeClr val="accent1">
                  <a:lumMod val="50000"/>
                </a:schemeClr>
              </a:solidFill>
            </a:endParaRPr>
          </a:p>
        </p:txBody>
      </p:sp>
    </p:spTree>
    <p:extLst>
      <p:ext uri="{BB962C8B-B14F-4D97-AF65-F5344CB8AC3E}">
        <p14:creationId xmlns:p14="http://schemas.microsoft.com/office/powerpoint/2010/main" val="993968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5120640" y="3370188"/>
            <a:ext cx="3337560" cy="1371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Oval 1"/>
          <p:cNvSpPr/>
          <p:nvPr/>
        </p:nvSpPr>
        <p:spPr>
          <a:xfrm>
            <a:off x="685800" y="3429000"/>
            <a:ext cx="3337560" cy="1371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Isosceles Triangle 4"/>
          <p:cNvSpPr/>
          <p:nvPr/>
        </p:nvSpPr>
        <p:spPr>
          <a:xfrm>
            <a:off x="2819400" y="1743075"/>
            <a:ext cx="3505200" cy="5114925"/>
          </a:xfrm>
          <a:prstGeom prst="triangle">
            <a:avLst>
              <a:gd name="adj" fmla="val 4972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924108" y="1066800"/>
            <a:ext cx="7305492" cy="646331"/>
          </a:xfrm>
          <a:prstGeom prst="rect">
            <a:avLst/>
          </a:prstGeom>
          <a:noFill/>
          <a:ln w="28575">
            <a:noFill/>
          </a:ln>
        </p:spPr>
        <p:txBody>
          <a:bodyPr wrap="square" rtlCol="0">
            <a:spAutoFit/>
          </a:bodyPr>
          <a:lstStyle/>
          <a:p>
            <a:pPr algn="ctr"/>
            <a:r>
              <a:rPr lang="en-US" sz="3600" b="1" dirty="0" smtClean="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rPr>
              <a:t>Critical Conversations</a:t>
            </a:r>
            <a:endParaRPr lang="en-US" sz="3600" b="1" dirty="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endParaRPr>
          </a:p>
        </p:txBody>
      </p:sp>
      <p:sp>
        <p:nvSpPr>
          <p:cNvPr id="12" name="TextBox 11"/>
          <p:cNvSpPr txBox="1"/>
          <p:nvPr/>
        </p:nvSpPr>
        <p:spPr>
          <a:xfrm>
            <a:off x="219258" y="2332901"/>
            <a:ext cx="4552950" cy="3754874"/>
          </a:xfrm>
          <a:prstGeom prst="rect">
            <a:avLst/>
          </a:prstGeom>
          <a:noFill/>
        </p:spPr>
        <p:txBody>
          <a:bodyPr wrap="square" rtlCol="0">
            <a:spAutoFit/>
          </a:bodyPr>
          <a:lstStyle/>
          <a:p>
            <a:r>
              <a:rPr lang="en-US" sz="1400" dirty="0">
                <a:solidFill>
                  <a:prstClr val="black"/>
                </a:solidFill>
              </a:rPr>
              <a:t>                                         </a:t>
            </a:r>
            <a:r>
              <a:rPr lang="en-US" sz="1400" b="1" dirty="0">
                <a:solidFill>
                  <a:prstClr val="black"/>
                </a:solidFill>
              </a:rPr>
              <a:t>Student Success Assessments</a:t>
            </a:r>
          </a:p>
          <a:p>
            <a:endParaRPr lang="en-US" sz="1400" b="1" dirty="0">
              <a:solidFill>
                <a:prstClr val="black"/>
              </a:solidFill>
            </a:endParaRP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		</a:t>
            </a: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Discipline Specific Course</a:t>
            </a:r>
          </a:p>
          <a:p>
            <a:r>
              <a:rPr lang="en-US" sz="1400" b="1" dirty="0">
                <a:solidFill>
                  <a:prstClr val="black"/>
                </a:solidFill>
              </a:rPr>
              <a:t>		Curriculum</a:t>
            </a:r>
          </a:p>
          <a:p>
            <a:endParaRPr lang="en-US" sz="1400" b="1" dirty="0">
              <a:solidFill>
                <a:prstClr val="black"/>
              </a:solidFill>
            </a:endParaRPr>
          </a:p>
          <a:p>
            <a:endParaRPr lang="en-US" sz="1400" b="1" dirty="0">
              <a:solidFill>
                <a:prstClr val="black"/>
              </a:solidFill>
            </a:endParaRPr>
          </a:p>
          <a:p>
            <a:r>
              <a:rPr lang="en-US" sz="1400" b="1" dirty="0">
                <a:solidFill>
                  <a:prstClr val="black"/>
                </a:solidFill>
              </a:rPr>
              <a:t>                  Texas Essential Knowledge</a:t>
            </a:r>
          </a:p>
          <a:p>
            <a:r>
              <a:rPr lang="en-US" sz="1400" b="1" dirty="0">
                <a:solidFill>
                  <a:prstClr val="black"/>
                </a:solidFill>
              </a:rPr>
              <a:t>                                               and Skills</a:t>
            </a:r>
          </a:p>
        </p:txBody>
      </p:sp>
      <p:sp>
        <p:nvSpPr>
          <p:cNvPr id="13" name="TextBox 12"/>
          <p:cNvSpPr txBox="1"/>
          <p:nvPr/>
        </p:nvSpPr>
        <p:spPr>
          <a:xfrm>
            <a:off x="4846320" y="2306088"/>
            <a:ext cx="4038600" cy="3970318"/>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a:t>
            </a:r>
          </a:p>
          <a:p>
            <a:endParaRPr lang="en-US" sz="1400" b="1" dirty="0">
              <a:solidFill>
                <a:prstClr val="black"/>
              </a:solidFill>
            </a:endParaRP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a:t>
            </a:r>
          </a:p>
          <a:p>
            <a:r>
              <a:rPr lang="en-US" sz="1400" b="1" dirty="0">
                <a:solidFill>
                  <a:prstClr val="black"/>
                </a:solidFill>
              </a:rPr>
              <a:t>                       Discipline Reference Course</a:t>
            </a:r>
          </a:p>
          <a:p>
            <a:r>
              <a:rPr lang="en-US" sz="1400" b="1" dirty="0">
                <a:solidFill>
                  <a:prstClr val="black"/>
                </a:solidFill>
              </a:rPr>
              <a:t>                           Profiles</a:t>
            </a:r>
          </a:p>
          <a:p>
            <a:endParaRPr lang="en-US" sz="1400" b="1" dirty="0">
              <a:solidFill>
                <a:prstClr val="black"/>
              </a:solidFill>
            </a:endParaRPr>
          </a:p>
          <a:p>
            <a:r>
              <a:rPr lang="en-US" sz="1400" b="1" dirty="0">
                <a:solidFill>
                  <a:prstClr val="black"/>
                </a:solidFill>
              </a:rPr>
              <a:t>                             College &amp; Career Readiness </a:t>
            </a:r>
          </a:p>
          <a:p>
            <a:r>
              <a:rPr lang="en-US" sz="1400" b="1" dirty="0">
                <a:solidFill>
                  <a:prstClr val="black"/>
                </a:solidFill>
              </a:rPr>
              <a:t>                                  Standards 		</a:t>
            </a:r>
          </a:p>
          <a:p>
            <a:r>
              <a:rPr lang="en-US" sz="1400" b="1" dirty="0">
                <a:solidFill>
                  <a:prstClr val="black"/>
                </a:solidFill>
              </a:rPr>
              <a:t>                              </a:t>
            </a:r>
          </a:p>
        </p:txBody>
      </p:sp>
      <p:sp>
        <p:nvSpPr>
          <p:cNvPr id="14" name="TextBox 13"/>
          <p:cNvSpPr txBox="1"/>
          <p:nvPr/>
        </p:nvSpPr>
        <p:spPr>
          <a:xfrm>
            <a:off x="924108" y="1680687"/>
            <a:ext cx="1295400"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324600" y="1680687"/>
            <a:ext cx="1905000"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a:solidFill>
                  <a:schemeClr val="tx1"/>
                </a:solidFill>
              </a:rPr>
              <a:t>Post-Secondary</a:t>
            </a:r>
          </a:p>
        </p:txBody>
      </p:sp>
      <p:sp>
        <p:nvSpPr>
          <p:cNvPr id="16" name="TextBox 15"/>
          <p:cNvSpPr txBox="1"/>
          <p:nvPr/>
        </p:nvSpPr>
        <p:spPr>
          <a:xfrm>
            <a:off x="1571808" y="1998004"/>
            <a:ext cx="3200400" cy="338554"/>
          </a:xfrm>
          <a:prstGeom prst="rect">
            <a:avLst/>
          </a:prstGeom>
          <a:noFill/>
        </p:spPr>
        <p:txBody>
          <a:bodyPr wrap="square" rtlCol="0">
            <a:spAutoFit/>
          </a:bodyPr>
          <a:lstStyle/>
          <a:p>
            <a:r>
              <a:rPr lang="en-US" sz="1600" b="1" i="1" u="sng" dirty="0">
                <a:solidFill>
                  <a:schemeClr val="accent2">
                    <a:lumMod val="50000"/>
                  </a:schemeClr>
                </a:solidFill>
              </a:rPr>
              <a:t>Graduate College/Career Ready</a:t>
            </a:r>
          </a:p>
        </p:txBody>
      </p:sp>
      <p:sp>
        <p:nvSpPr>
          <p:cNvPr id="17" name="TextBox 16"/>
          <p:cNvSpPr txBox="1"/>
          <p:nvPr/>
        </p:nvSpPr>
        <p:spPr>
          <a:xfrm>
            <a:off x="4724400" y="1994347"/>
            <a:ext cx="3429000" cy="338554"/>
          </a:xfrm>
          <a:prstGeom prst="rect">
            <a:avLst/>
          </a:prstGeom>
          <a:noFill/>
        </p:spPr>
        <p:txBody>
          <a:bodyPr wrap="square" rtlCol="0">
            <a:spAutoFit/>
          </a:bodyPr>
          <a:lstStyle/>
          <a:p>
            <a:r>
              <a:rPr lang="en-US" sz="1600" b="1" i="1" u="sng" dirty="0">
                <a:solidFill>
                  <a:schemeClr val="accent2">
                    <a:lumMod val="50000"/>
                  </a:schemeClr>
                </a:solidFill>
              </a:rPr>
              <a:t>Graduate Career Ready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79" y="65823"/>
            <a:ext cx="2592221" cy="1266915"/>
          </a:xfrm>
          <a:prstGeom prst="rect">
            <a:avLst/>
          </a:prstGeom>
        </p:spPr>
      </p:pic>
    </p:spTree>
    <p:extLst>
      <p:ext uri="{BB962C8B-B14F-4D97-AF65-F5344CB8AC3E}">
        <p14:creationId xmlns:p14="http://schemas.microsoft.com/office/powerpoint/2010/main" val="2845264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0" y="6629400"/>
            <a:ext cx="9144000" cy="280951"/>
            <a:chOff x="0" y="6629400"/>
            <a:chExt cx="9144000" cy="280951"/>
          </a:xfrm>
        </p:grpSpPr>
        <p:grpSp>
          <p:nvGrpSpPr>
            <p:cNvPr id="48" name="Group 47"/>
            <p:cNvGrpSpPr/>
            <p:nvPr/>
          </p:nvGrpSpPr>
          <p:grpSpPr>
            <a:xfrm>
              <a:off x="0" y="6629400"/>
              <a:ext cx="9144000" cy="228602"/>
              <a:chOff x="0" y="6629400"/>
              <a:chExt cx="9144000" cy="228602"/>
            </a:xfrm>
          </p:grpSpPr>
          <p:sp>
            <p:nvSpPr>
              <p:cNvPr id="51" name="Rectangle 5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3" name="Rectangle 5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pic>
        <p:nvPicPr>
          <p:cNvPr id="73" name="Picture 72"/>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170537" y="25810"/>
            <a:ext cx="3200399" cy="1268483"/>
          </a:xfrm>
          <a:prstGeom prst="rect">
            <a:avLst/>
          </a:prstGeom>
        </p:spPr>
      </p:pic>
      <p:pic>
        <p:nvPicPr>
          <p:cNvPr id="6" name="Content Placeholder 5" descr="Image 5-4-13 at 12.28 AM.png"/>
          <p:cNvPicPr>
            <a:picLocks noGrp="1" noChangeAspect="1"/>
          </p:cNvPicPr>
          <p:nvPr>
            <p:ph idx="1"/>
          </p:nvPr>
        </p:nvPicPr>
        <p:blipFill rotWithShape="1">
          <a:blip r:embed="rId4">
            <a:extLst>
              <a:ext uri="{28A0092B-C50C-407E-A947-70E740481C1C}">
                <a14:useLocalDpi xmlns:a14="http://schemas.microsoft.com/office/drawing/2010/main" val="0"/>
              </a:ext>
            </a:extLst>
          </a:blip>
          <a:srcRect l="-857" r="-1924"/>
          <a:stretch/>
        </p:blipFill>
        <p:spPr>
          <a:xfrm>
            <a:off x="1135184" y="1600200"/>
            <a:ext cx="6945784" cy="4525963"/>
          </a:xfrm>
        </p:spPr>
      </p:pic>
    </p:spTree>
    <p:extLst>
      <p:ext uri="{BB962C8B-B14F-4D97-AF65-F5344CB8AC3E}">
        <p14:creationId xmlns:p14="http://schemas.microsoft.com/office/powerpoint/2010/main" val="2797239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0" y="6629400"/>
            <a:ext cx="9144000" cy="280951"/>
            <a:chOff x="0" y="6629400"/>
            <a:chExt cx="9144000" cy="280951"/>
          </a:xfrm>
        </p:grpSpPr>
        <p:grpSp>
          <p:nvGrpSpPr>
            <p:cNvPr id="48" name="Group 47"/>
            <p:cNvGrpSpPr/>
            <p:nvPr/>
          </p:nvGrpSpPr>
          <p:grpSpPr>
            <a:xfrm>
              <a:off x="0" y="6629400"/>
              <a:ext cx="9144000" cy="228602"/>
              <a:chOff x="0" y="6629400"/>
              <a:chExt cx="9144000" cy="228602"/>
            </a:xfrm>
          </p:grpSpPr>
          <p:sp>
            <p:nvSpPr>
              <p:cNvPr id="51" name="Rectangle 5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3" name="Rectangle 5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pic>
        <p:nvPicPr>
          <p:cNvPr id="73" name="Picture 72"/>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170537" y="103117"/>
            <a:ext cx="3200399" cy="1268483"/>
          </a:xfrm>
          <a:prstGeom prst="rect">
            <a:avLst/>
          </a:prstGeom>
        </p:spPr>
      </p:pic>
      <p:sp>
        <p:nvSpPr>
          <p:cNvPr id="5" name="Text Placeholder 4"/>
          <p:cNvSpPr>
            <a:spLocks noGrp="1"/>
          </p:cNvSpPr>
          <p:nvPr>
            <p:ph type="body" idx="1"/>
          </p:nvPr>
        </p:nvSpPr>
        <p:spPr/>
        <p:txBody>
          <a:bodyPr/>
          <a:lstStyle/>
          <a:p>
            <a:r>
              <a:rPr lang="en-US" dirty="0" smtClean="0"/>
              <a:t>Vertical Alignment Team</a:t>
            </a:r>
            <a:endParaRPr lang="en-US" dirty="0"/>
          </a:p>
        </p:txBody>
      </p:sp>
      <p:sp>
        <p:nvSpPr>
          <p:cNvPr id="2" name="Content Placeholder 1"/>
          <p:cNvSpPr>
            <a:spLocks noGrp="1"/>
          </p:cNvSpPr>
          <p:nvPr>
            <p:ph sz="half" idx="2"/>
          </p:nvPr>
        </p:nvSpPr>
        <p:spPr/>
        <p:txBody>
          <a:bodyPr>
            <a:normAutofit lnSpcReduction="10000"/>
          </a:bodyPr>
          <a:lstStyle/>
          <a:p>
            <a:r>
              <a:rPr lang="en-US" dirty="0" smtClean="0"/>
              <a:t>Secondary Math teachers &amp; district specialist</a:t>
            </a:r>
          </a:p>
          <a:p>
            <a:r>
              <a:rPr lang="en-US" dirty="0" smtClean="0"/>
              <a:t>Secondary English Language Arts &amp; Reading teachers &amp; specialist</a:t>
            </a:r>
          </a:p>
          <a:p>
            <a:r>
              <a:rPr lang="en-US" dirty="0" smtClean="0"/>
              <a:t>Postsecondary Math Professors – UTSA &amp; ACCD</a:t>
            </a:r>
          </a:p>
          <a:p>
            <a:r>
              <a:rPr lang="en-US" dirty="0" smtClean="0"/>
              <a:t>P16+ of Bexar County</a:t>
            </a:r>
          </a:p>
          <a:p>
            <a:r>
              <a:rPr lang="en-US" dirty="0" smtClean="0"/>
              <a:t>UTSA P-20 Initiatives </a:t>
            </a:r>
          </a:p>
          <a:p>
            <a:r>
              <a:rPr lang="en-US" dirty="0" smtClean="0"/>
              <a:t>ESC-20 Coordinator</a:t>
            </a:r>
            <a:endParaRPr lang="en-US" dirty="0"/>
          </a:p>
        </p:txBody>
      </p:sp>
      <p:sp>
        <p:nvSpPr>
          <p:cNvPr id="6" name="Text Placeholder 5"/>
          <p:cNvSpPr>
            <a:spLocks noGrp="1"/>
          </p:cNvSpPr>
          <p:nvPr>
            <p:ph type="body" sz="quarter" idx="3"/>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dirty="0" smtClean="0"/>
              <a:t>Year 1 Critical Conversations = Year 2 Product Outcomes</a:t>
            </a:r>
          </a:p>
        </p:txBody>
      </p:sp>
      <p:sp>
        <p:nvSpPr>
          <p:cNvPr id="7" name="Content Placeholder 6"/>
          <p:cNvSpPr>
            <a:spLocks noGrp="1"/>
          </p:cNvSpPr>
          <p:nvPr>
            <p:ph sz="quarter" idx="4"/>
          </p:nvPr>
        </p:nvSpPr>
        <p:spPr/>
        <p:style>
          <a:lnRef idx="2">
            <a:schemeClr val="dk1"/>
          </a:lnRef>
          <a:fillRef idx="1">
            <a:schemeClr val="lt1"/>
          </a:fillRef>
          <a:effectRef idx="0">
            <a:schemeClr val="dk1"/>
          </a:effectRef>
          <a:fontRef idx="minor">
            <a:schemeClr val="dk1"/>
          </a:fontRef>
        </p:style>
        <p:txBody>
          <a:bodyPr>
            <a:normAutofit/>
          </a:bodyPr>
          <a:lstStyle/>
          <a:p>
            <a:r>
              <a:rPr lang="en-US" dirty="0" smtClean="0"/>
              <a:t>Interactive Notebook for Math Concepts</a:t>
            </a:r>
          </a:p>
          <a:p>
            <a:r>
              <a:rPr lang="en-US" dirty="0" smtClean="0"/>
              <a:t>College Readiness Survey</a:t>
            </a:r>
          </a:p>
          <a:p>
            <a:r>
              <a:rPr lang="en-US" dirty="0" smtClean="0"/>
              <a:t>College Readiness Outreach</a:t>
            </a:r>
          </a:p>
          <a:p>
            <a:r>
              <a:rPr lang="en-US" dirty="0"/>
              <a:t>Literacy Support Guide for Math </a:t>
            </a:r>
            <a:r>
              <a:rPr lang="en-US" dirty="0" smtClean="0"/>
              <a:t>Teachers</a:t>
            </a:r>
          </a:p>
          <a:p>
            <a:r>
              <a:rPr lang="en-US" dirty="0" smtClean="0"/>
              <a:t>Professional Development Training for AVATAR in Region 20</a:t>
            </a:r>
          </a:p>
          <a:p>
            <a:endParaRPr lang="en-US" dirty="0"/>
          </a:p>
        </p:txBody>
      </p:sp>
    </p:spTree>
    <p:extLst>
      <p:ext uri="{BB962C8B-B14F-4D97-AF65-F5344CB8AC3E}">
        <p14:creationId xmlns:p14="http://schemas.microsoft.com/office/powerpoint/2010/main" val="3800588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44599" y="1066800"/>
            <a:ext cx="6731001" cy="2794352"/>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78634" y="1183602"/>
            <a:ext cx="6477000" cy="2590800"/>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2906123" y="1095463"/>
            <a:ext cx="3331755" cy="1342937"/>
          </a:xfrm>
          <a:prstGeom prst="rect">
            <a:avLst/>
          </a:prstGeom>
        </p:spPr>
      </p:pic>
      <p:sp>
        <p:nvSpPr>
          <p:cNvPr id="8" name="Title 3"/>
          <p:cNvSpPr txBox="1">
            <a:spLocks/>
          </p:cNvSpPr>
          <p:nvPr/>
        </p:nvSpPr>
        <p:spPr>
          <a:xfrm>
            <a:off x="-152400" y="2438400"/>
            <a:ext cx="9144000" cy="132343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40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Mathematics in Other </a:t>
            </a:r>
          </a:p>
          <a:p>
            <a:pPr lvl="1" algn="ctr"/>
            <a:r>
              <a:rPr lang="en-US" sz="40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Regional Partnerships</a:t>
            </a:r>
          </a:p>
        </p:txBody>
      </p:sp>
      <p:sp>
        <p:nvSpPr>
          <p:cNvPr id="11" name="TextBox 10"/>
          <p:cNvSpPr txBox="1"/>
          <p:nvPr/>
        </p:nvSpPr>
        <p:spPr>
          <a:xfrm>
            <a:off x="1371599" y="4419600"/>
            <a:ext cx="6477000" cy="830997"/>
          </a:xfrm>
          <a:prstGeom prst="rect">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Mary Harris, AVATAR Co-director, </a:t>
            </a:r>
          </a:p>
          <a:p>
            <a:pPr algn="ct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University of North Texas</a:t>
            </a:r>
            <a:endParaRPr lang="en-US" sz="2400" b="1" dirty="0">
              <a:solidFill>
                <a:schemeClr val="bg1">
                  <a:lumMod val="95000"/>
                </a:schemeClr>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0769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The</a:t>
            </a:r>
            <a:r>
              <a:rPr lang="en-US" b="1" i="1" dirty="0" smtClean="0">
                <a:effectLst>
                  <a:outerShdw blurRad="38100" dist="38100" dir="2700000" algn="tl">
                    <a:srgbClr val="000000">
                      <a:alpha val="43137"/>
                    </a:srgbClr>
                  </a:outerShdw>
                </a:effectLst>
                <a:latin typeface="Bookman Old Style" pitchFamily="18" charset="0"/>
              </a:rPr>
              <a:t> </a:t>
            </a:r>
            <a:r>
              <a:rPr lang="en-US"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Statewide Network </a:t>
            </a:r>
            <a:endParaRPr lang="en-US"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sz="half" idx="1"/>
          </p:nvPr>
        </p:nvSpPr>
        <p:spPr>
          <a:xfrm>
            <a:off x="152400" y="1219200"/>
            <a:ext cx="3124200" cy="5486400"/>
          </a:xfrm>
          <a:ln w="38100">
            <a:solidFill>
              <a:schemeClr val="accent2">
                <a:lumMod val="50000"/>
              </a:schemeClr>
            </a:solidFill>
          </a:ln>
        </p:spPr>
        <p:txBody>
          <a:bodyPr>
            <a:normAutofit fontScale="47500" lnSpcReduction="20000"/>
          </a:bodyPr>
          <a:lstStyle/>
          <a:p>
            <a:pPr marL="0" indent="0">
              <a:buNone/>
            </a:pPr>
            <a:r>
              <a:rPr lang="en-US" sz="2900" b="1" u="sng" dirty="0" smtClean="0">
                <a:latin typeface="Cambria" pitchFamily="18" charset="0"/>
              </a:rPr>
              <a:t>Mathematic</a:t>
            </a:r>
            <a:r>
              <a:rPr lang="en-US" sz="3100" b="1" u="sng" dirty="0" smtClean="0">
                <a:latin typeface="Cambria" pitchFamily="18" charset="0"/>
              </a:rPr>
              <a:t>s</a:t>
            </a:r>
          </a:p>
          <a:p>
            <a:pPr>
              <a:spcBef>
                <a:spcPts val="0"/>
              </a:spcBef>
            </a:pPr>
            <a:r>
              <a:rPr lang="en-US" sz="2900" u="sng" dirty="0" smtClean="0">
                <a:latin typeface="Cambria" pitchFamily="18" charset="0"/>
              </a:rPr>
              <a:t>ESC 2</a:t>
            </a:r>
            <a:r>
              <a:rPr lang="en-US" sz="2900" dirty="0" smtClean="0">
                <a:latin typeface="Cambria" pitchFamily="18" charset="0"/>
              </a:rPr>
              <a:t>, Citizens for Educational Excellence, TAMU-Corpus Christi, Del Mar College, &amp; </a:t>
            </a:r>
            <a:r>
              <a:rPr lang="en-US" sz="2900" dirty="0" err="1" smtClean="0">
                <a:latin typeface="Cambria" pitchFamily="18" charset="0"/>
              </a:rPr>
              <a:t>Calallen</a:t>
            </a:r>
            <a:r>
              <a:rPr lang="en-US" sz="2900" dirty="0" smtClean="0">
                <a:latin typeface="Cambria" pitchFamily="18" charset="0"/>
              </a:rPr>
              <a:t> ISD.</a:t>
            </a:r>
          </a:p>
          <a:p>
            <a:pPr>
              <a:spcBef>
                <a:spcPts val="0"/>
              </a:spcBef>
            </a:pPr>
            <a:r>
              <a:rPr lang="en-US" sz="2900" u="sng" dirty="0" smtClean="0">
                <a:latin typeface="Cambria" pitchFamily="18" charset="0"/>
              </a:rPr>
              <a:t>ESC 9</a:t>
            </a:r>
            <a:r>
              <a:rPr lang="en-US" sz="2900" dirty="0" smtClean="0">
                <a:latin typeface="Cambria" pitchFamily="18" charset="0"/>
              </a:rPr>
              <a:t>, Midwestern State University, Vernon College, Burkburnett ISD, Wichita Falls ISD, Iowa Park CISD, and Vernon ISD.</a:t>
            </a:r>
          </a:p>
          <a:p>
            <a:pPr>
              <a:spcBef>
                <a:spcPts val="0"/>
              </a:spcBef>
            </a:pPr>
            <a:r>
              <a:rPr lang="en-US" sz="2900" u="sng" dirty="0" smtClean="0">
                <a:latin typeface="Cambria" pitchFamily="18" charset="0"/>
              </a:rPr>
              <a:t>ESC 10</a:t>
            </a:r>
            <a:r>
              <a:rPr lang="en-US" sz="2900" dirty="0" smtClean="0">
                <a:latin typeface="Cambria" pitchFamily="18" charset="0"/>
              </a:rPr>
              <a:t>, Dallas CCCD, Brookhaven College, &amp; Dallas ISD.</a:t>
            </a:r>
          </a:p>
          <a:p>
            <a:pPr>
              <a:spcBef>
                <a:spcPts val="0"/>
              </a:spcBef>
            </a:pPr>
            <a:r>
              <a:rPr lang="en-US" sz="2900" u="sng" dirty="0">
                <a:latin typeface="Cambria" pitchFamily="18" charset="0"/>
              </a:rPr>
              <a:t>ESC 14</a:t>
            </a:r>
            <a:r>
              <a:rPr lang="en-US" sz="2900" dirty="0">
                <a:latin typeface="Cambria" pitchFamily="18" charset="0"/>
              </a:rPr>
              <a:t>, </a:t>
            </a:r>
            <a:r>
              <a:rPr lang="en-US" sz="2900" dirty="0" smtClean="0">
                <a:latin typeface="Cambria" pitchFamily="18" charset="0"/>
              </a:rPr>
              <a:t>Abilene Regional P-16 Council, Cisco </a:t>
            </a:r>
            <a:r>
              <a:rPr lang="en-US" sz="2900" dirty="0">
                <a:latin typeface="Cambria" pitchFamily="18" charset="0"/>
              </a:rPr>
              <a:t>College, Ranger College, Western Texas College, Abilene Christian University, </a:t>
            </a:r>
            <a:r>
              <a:rPr lang="en-US" sz="2900" dirty="0" err="1" smtClean="0">
                <a:latin typeface="Cambria" pitchFamily="18" charset="0"/>
              </a:rPr>
              <a:t>McMurry</a:t>
            </a:r>
            <a:r>
              <a:rPr lang="en-US" sz="2900" dirty="0" smtClean="0">
                <a:latin typeface="Cambria" pitchFamily="18" charset="0"/>
              </a:rPr>
              <a:t> </a:t>
            </a:r>
            <a:r>
              <a:rPr lang="en-US" sz="2900" dirty="0">
                <a:latin typeface="Cambria" pitchFamily="18" charset="0"/>
              </a:rPr>
              <a:t>University, </a:t>
            </a:r>
            <a:r>
              <a:rPr lang="en-US" sz="2900" dirty="0" smtClean="0">
                <a:latin typeface="Cambria" pitchFamily="18" charset="0"/>
              </a:rPr>
              <a:t>Roscoe Collegiate ECHS, Albany </a:t>
            </a:r>
            <a:r>
              <a:rPr lang="en-US" sz="2900" dirty="0">
                <a:latin typeface="Cambria" pitchFamily="18" charset="0"/>
              </a:rPr>
              <a:t>ISD, Anson ISD, </a:t>
            </a:r>
            <a:r>
              <a:rPr lang="en-US" sz="2900" dirty="0" smtClean="0">
                <a:latin typeface="Cambria" pitchFamily="18" charset="0"/>
              </a:rPr>
              <a:t>Clyde-Green Springs ISD, Cooper ISD, Merkel </a:t>
            </a:r>
            <a:r>
              <a:rPr lang="en-US" sz="2900" dirty="0">
                <a:latin typeface="Cambria" pitchFamily="18" charset="0"/>
              </a:rPr>
              <a:t>ISD, Wylie ISD, </a:t>
            </a:r>
            <a:r>
              <a:rPr lang="en-US" sz="2900" dirty="0" smtClean="0">
                <a:latin typeface="Cambria" pitchFamily="18" charset="0"/>
              </a:rPr>
              <a:t>&amp; </a:t>
            </a:r>
            <a:r>
              <a:rPr lang="en-US" sz="2900" dirty="0">
                <a:latin typeface="Cambria" pitchFamily="18" charset="0"/>
              </a:rPr>
              <a:t>Roscoe </a:t>
            </a:r>
            <a:r>
              <a:rPr lang="en-US" sz="2900" dirty="0" smtClean="0">
                <a:latin typeface="Cambria" pitchFamily="18" charset="0"/>
              </a:rPr>
              <a:t>ISD.</a:t>
            </a:r>
          </a:p>
          <a:p>
            <a:pPr>
              <a:spcBef>
                <a:spcPts val="0"/>
              </a:spcBef>
            </a:pPr>
            <a:r>
              <a:rPr lang="en-US" sz="2900" u="sng" dirty="0" smtClean="0">
                <a:latin typeface="Cambria" pitchFamily="18" charset="0"/>
              </a:rPr>
              <a:t>ESC 16</a:t>
            </a:r>
            <a:r>
              <a:rPr lang="en-US" sz="2900" dirty="0" smtClean="0">
                <a:latin typeface="Cambria" pitchFamily="18" charset="0"/>
              </a:rPr>
              <a:t>, Panhandle P-16 Council, West Texas A&amp;M University, Amarillo College, Clarendon College, Frank Phillips College, Amarillo ISD, Borger ISD, &amp; Canyon ISD.</a:t>
            </a:r>
          </a:p>
          <a:p>
            <a:pPr>
              <a:spcBef>
                <a:spcPts val="0"/>
              </a:spcBef>
            </a:pPr>
            <a:r>
              <a:rPr lang="en-US" sz="2900" u="sng" dirty="0" smtClean="0">
                <a:latin typeface="Cambria" pitchFamily="18" charset="0"/>
              </a:rPr>
              <a:t>Region 20</a:t>
            </a:r>
            <a:r>
              <a:rPr lang="en-US" sz="2900" dirty="0" smtClean="0">
                <a:latin typeface="Cambria" pitchFamily="18" charset="0"/>
              </a:rPr>
              <a:t>, P16 Plus Council of Greater Bexar County, UT-San Antonio, San Antonio College, Palo Alto College, &amp; </a:t>
            </a:r>
            <a:r>
              <a:rPr lang="en-US" sz="2900" dirty="0" err="1" smtClean="0">
                <a:latin typeface="Cambria" pitchFamily="18" charset="0"/>
              </a:rPr>
              <a:t>Harlandale</a:t>
            </a:r>
            <a:r>
              <a:rPr lang="en-US" sz="2900" dirty="0" smtClean="0">
                <a:latin typeface="Cambria" pitchFamily="18" charset="0"/>
              </a:rPr>
              <a:t> ISD.</a:t>
            </a:r>
            <a:endParaRPr lang="en-US" sz="2900" dirty="0">
              <a:latin typeface="Cambria" pitchFamily="18" charset="0"/>
            </a:endParaRPr>
          </a:p>
        </p:txBody>
      </p:sp>
      <p:sp>
        <p:nvSpPr>
          <p:cNvPr id="8" name="Content Placeholder 2"/>
          <p:cNvSpPr>
            <a:spLocks noGrp="1"/>
          </p:cNvSpPr>
          <p:nvPr>
            <p:ph sz="half" idx="1"/>
          </p:nvPr>
        </p:nvSpPr>
        <p:spPr>
          <a:xfrm>
            <a:off x="6096000" y="1219200"/>
            <a:ext cx="2865120" cy="5486400"/>
          </a:xfrm>
          <a:ln w="38100">
            <a:solidFill>
              <a:schemeClr val="bg1">
                <a:lumMod val="50000"/>
              </a:schemeClr>
            </a:solidFill>
          </a:ln>
        </p:spPr>
        <p:txBody>
          <a:bodyPr>
            <a:normAutofit fontScale="92500" lnSpcReduction="10000"/>
          </a:bodyPr>
          <a:lstStyle/>
          <a:p>
            <a:pPr marL="0" indent="0">
              <a:spcBef>
                <a:spcPts val="0"/>
              </a:spcBef>
              <a:buNone/>
            </a:pPr>
            <a:r>
              <a:rPr lang="en-US" sz="1600" b="1" u="sng" dirty="0" smtClean="0">
                <a:latin typeface="Cambria" pitchFamily="18" charset="0"/>
              </a:rPr>
              <a:t>English Language Arts</a:t>
            </a:r>
          </a:p>
          <a:p>
            <a:pPr>
              <a:spcBef>
                <a:spcPts val="0"/>
              </a:spcBef>
            </a:pPr>
            <a:r>
              <a:rPr lang="en-US" sz="1500" u="sng" dirty="0" smtClean="0">
                <a:latin typeface="Cambria" pitchFamily="18" charset="0"/>
              </a:rPr>
              <a:t>ESC 6</a:t>
            </a:r>
            <a:r>
              <a:rPr lang="en-US" sz="1500" dirty="0" smtClean="0">
                <a:latin typeface="Cambria" pitchFamily="18" charset="0"/>
              </a:rPr>
              <a:t>, Sam Houston State University, Lone Star College System, Buffalo ISD, Magnolia ISD &amp; Huntsville ISD.</a:t>
            </a:r>
          </a:p>
          <a:p>
            <a:pPr>
              <a:spcBef>
                <a:spcPts val="0"/>
              </a:spcBef>
            </a:pPr>
            <a:r>
              <a:rPr lang="en-US" sz="1500" u="sng" dirty="0">
                <a:latin typeface="Cambria" pitchFamily="18" charset="0"/>
              </a:rPr>
              <a:t>ESC 9</a:t>
            </a:r>
            <a:r>
              <a:rPr lang="en-US" sz="1500" dirty="0">
                <a:latin typeface="Cambria" pitchFamily="18" charset="0"/>
              </a:rPr>
              <a:t>, Midwestern State University, Vernon College, Burkburnett ISD, </a:t>
            </a:r>
            <a:r>
              <a:rPr lang="en-US" sz="1500" dirty="0" smtClean="0">
                <a:latin typeface="Cambria" pitchFamily="18" charset="0"/>
              </a:rPr>
              <a:t>Vernon ISD, Iowa Park CISD, &amp; </a:t>
            </a:r>
            <a:r>
              <a:rPr lang="en-US" sz="1500" dirty="0">
                <a:latin typeface="Cambria" pitchFamily="18" charset="0"/>
              </a:rPr>
              <a:t>Wichita Falls </a:t>
            </a:r>
            <a:r>
              <a:rPr lang="en-US" sz="1500" dirty="0" smtClean="0">
                <a:latin typeface="Cambria" pitchFamily="18" charset="0"/>
              </a:rPr>
              <a:t>ISD.</a:t>
            </a:r>
          </a:p>
          <a:p>
            <a:pPr>
              <a:spcBef>
                <a:spcPts val="0"/>
              </a:spcBef>
            </a:pPr>
            <a:r>
              <a:rPr lang="en-US" sz="1500" u="sng" dirty="0" smtClean="0">
                <a:latin typeface="Cambria" pitchFamily="18" charset="0"/>
              </a:rPr>
              <a:t>ESC 11</a:t>
            </a:r>
            <a:r>
              <a:rPr lang="en-US" sz="1500" dirty="0" smtClean="0">
                <a:latin typeface="Cambria" pitchFamily="18" charset="0"/>
              </a:rPr>
              <a:t>, Hill College, &amp; Burleson ISD.</a:t>
            </a:r>
          </a:p>
          <a:p>
            <a:pPr>
              <a:spcBef>
                <a:spcPts val="0"/>
              </a:spcBef>
            </a:pPr>
            <a:r>
              <a:rPr lang="en-US" sz="1500" u="sng" dirty="0" smtClean="0">
                <a:latin typeface="Cambria" pitchFamily="18" charset="0"/>
              </a:rPr>
              <a:t>ESC 12, </a:t>
            </a:r>
            <a:r>
              <a:rPr lang="en-US" sz="1500" dirty="0" smtClean="0">
                <a:latin typeface="Cambria" pitchFamily="18" charset="0"/>
              </a:rPr>
              <a:t>McLennan Community College, Texas State Technical College, Waco ISD, La Vega ISD, Midway ISD, Robinson ISD, </a:t>
            </a:r>
            <a:r>
              <a:rPr lang="en-US" sz="1500" dirty="0" err="1" smtClean="0">
                <a:latin typeface="Cambria" pitchFamily="18" charset="0"/>
              </a:rPr>
              <a:t>Reicher</a:t>
            </a:r>
            <a:r>
              <a:rPr lang="en-US" sz="1500" dirty="0" smtClean="0">
                <a:latin typeface="Cambria" pitchFamily="18" charset="0"/>
              </a:rPr>
              <a:t> Catholic School, &amp; Baylor University.</a:t>
            </a:r>
            <a:endParaRPr lang="en-US" sz="1500" dirty="0">
              <a:latin typeface="Cambria" pitchFamily="18" charset="0"/>
            </a:endParaRPr>
          </a:p>
          <a:p>
            <a:pPr>
              <a:spcBef>
                <a:spcPts val="0"/>
              </a:spcBef>
            </a:pPr>
            <a:r>
              <a:rPr lang="en-US" sz="1500" u="sng" dirty="0" smtClean="0">
                <a:latin typeface="Cambria" pitchFamily="18" charset="0"/>
              </a:rPr>
              <a:t>ESC 13</a:t>
            </a:r>
            <a:r>
              <a:rPr lang="en-US" sz="1500" dirty="0" smtClean="0">
                <a:latin typeface="Cambria" pitchFamily="18" charset="0"/>
              </a:rPr>
              <a:t>, Austin Community College, Austin ISD, &amp; St. Edwards University.</a:t>
            </a:r>
          </a:p>
          <a:p>
            <a:pPr>
              <a:spcBef>
                <a:spcPts val="0"/>
              </a:spcBef>
            </a:pPr>
            <a:r>
              <a:rPr lang="en-US" sz="1500" u="sng" dirty="0" smtClean="0">
                <a:latin typeface="Cambria" pitchFamily="18" charset="0"/>
              </a:rPr>
              <a:t>ESC 15</a:t>
            </a:r>
            <a:r>
              <a:rPr lang="en-US" sz="1500" dirty="0" smtClean="0">
                <a:latin typeface="Cambria" pitchFamily="18" charset="0"/>
              </a:rPr>
              <a:t>, San Angelo P-16+ Partnership, Howard College,  Angelo State University, Eden CISD, Wall ISD &amp; San Angelo ISD.</a:t>
            </a:r>
          </a:p>
        </p:txBody>
      </p:sp>
      <p:sp>
        <p:nvSpPr>
          <p:cNvPr id="9" name="Content Placeholder 2"/>
          <p:cNvSpPr>
            <a:spLocks noGrp="1"/>
          </p:cNvSpPr>
          <p:nvPr>
            <p:ph sz="half" idx="1"/>
          </p:nvPr>
        </p:nvSpPr>
        <p:spPr>
          <a:xfrm>
            <a:off x="3368040" y="1752600"/>
            <a:ext cx="2560320" cy="2590800"/>
          </a:xfrm>
          <a:ln w="38100">
            <a:solidFill>
              <a:schemeClr val="tx1">
                <a:lumMod val="85000"/>
                <a:lumOff val="15000"/>
              </a:schemeClr>
            </a:solidFill>
          </a:ln>
        </p:spPr>
        <p:txBody>
          <a:bodyPr>
            <a:normAutofit/>
          </a:bodyPr>
          <a:lstStyle/>
          <a:p>
            <a:pPr marL="0" indent="0">
              <a:spcBef>
                <a:spcPts val="0"/>
              </a:spcBef>
              <a:buNone/>
            </a:pPr>
            <a:r>
              <a:rPr lang="en-US" sz="1600" b="1" u="sng" dirty="0" smtClean="0">
                <a:latin typeface="Cambria" pitchFamily="18" charset="0"/>
              </a:rPr>
              <a:t>Science</a:t>
            </a:r>
          </a:p>
          <a:p>
            <a:r>
              <a:rPr lang="en-US" sz="1400" u="sng" dirty="0" smtClean="0">
                <a:latin typeface="Cambria" pitchFamily="18" charset="0"/>
              </a:rPr>
              <a:t>ESC </a:t>
            </a:r>
            <a:r>
              <a:rPr lang="en-US" sz="1400" u="sng" dirty="0">
                <a:latin typeface="Cambria" pitchFamily="18" charset="0"/>
              </a:rPr>
              <a:t>1</a:t>
            </a:r>
            <a:r>
              <a:rPr lang="en-US" sz="1400" dirty="0">
                <a:latin typeface="Cambria" pitchFamily="18" charset="0"/>
              </a:rPr>
              <a:t>, Upper Rio Grande Valley P-16, UT-Pan Am, South Texas  College, &amp; Pharr San Juan Alamo </a:t>
            </a:r>
            <a:r>
              <a:rPr lang="en-US" sz="1400" dirty="0" smtClean="0">
                <a:latin typeface="Cambria" pitchFamily="18" charset="0"/>
              </a:rPr>
              <a:t>ISD.</a:t>
            </a:r>
            <a:endParaRPr lang="en-US" sz="1400" dirty="0">
              <a:latin typeface="Cambria" pitchFamily="18" charset="0"/>
            </a:endParaRPr>
          </a:p>
          <a:p>
            <a:r>
              <a:rPr lang="en-US" sz="1400" u="sng" dirty="0">
                <a:latin typeface="Cambria" pitchFamily="18" charset="0"/>
              </a:rPr>
              <a:t>ESC 10</a:t>
            </a:r>
            <a:r>
              <a:rPr lang="en-US" sz="1400" dirty="0">
                <a:latin typeface="Cambria" pitchFamily="18" charset="0"/>
              </a:rPr>
              <a:t>, UNT, Dallas CCCD, Brookhaven College, &amp; Dallas </a:t>
            </a:r>
            <a:r>
              <a:rPr lang="en-US" sz="1400" dirty="0" smtClean="0">
                <a:latin typeface="Cambria" pitchFamily="18" charset="0"/>
              </a:rPr>
              <a:t>ISD</a:t>
            </a:r>
            <a:r>
              <a:rPr lang="en-US" sz="1400" u="sng" dirty="0" smtClean="0">
                <a:latin typeface="Cambria" pitchFamily="18" charset="0"/>
              </a:rPr>
              <a:t>.</a:t>
            </a:r>
            <a:endParaRPr lang="en-US" sz="1400" u="sng" dirty="0">
              <a:latin typeface="Cambria" pitchFamily="18" charset="0"/>
            </a:endParaRPr>
          </a:p>
          <a:p>
            <a:r>
              <a:rPr lang="en-US" sz="1400" u="sng" dirty="0">
                <a:latin typeface="Cambria" pitchFamily="18" charset="0"/>
              </a:rPr>
              <a:t>ESC 11</a:t>
            </a:r>
            <a:r>
              <a:rPr lang="en-US" sz="1400" dirty="0">
                <a:latin typeface="Cambria" pitchFamily="18" charset="0"/>
              </a:rPr>
              <a:t>, UNT, </a:t>
            </a:r>
            <a:r>
              <a:rPr lang="en-US" sz="1400" dirty="0" smtClean="0">
                <a:latin typeface="Cambria" pitchFamily="18" charset="0"/>
              </a:rPr>
              <a:t>TCCD, </a:t>
            </a:r>
            <a:r>
              <a:rPr lang="en-US" sz="1400" dirty="0">
                <a:latin typeface="Cambria" pitchFamily="18" charset="0"/>
              </a:rPr>
              <a:t>&amp; Fort Worth </a:t>
            </a:r>
            <a:r>
              <a:rPr lang="en-US" sz="1400" dirty="0" smtClean="0">
                <a:latin typeface="Cambria" pitchFamily="18" charset="0"/>
              </a:rPr>
              <a:t>ISD.</a:t>
            </a:r>
          </a:p>
        </p:txBody>
      </p:sp>
      <p:sp>
        <p:nvSpPr>
          <p:cNvPr id="10" name="Content Placeholder 2"/>
          <p:cNvSpPr>
            <a:spLocks noGrp="1"/>
          </p:cNvSpPr>
          <p:nvPr>
            <p:ph sz="half" idx="1"/>
          </p:nvPr>
        </p:nvSpPr>
        <p:spPr>
          <a:xfrm>
            <a:off x="3368040" y="4648200"/>
            <a:ext cx="2560320" cy="1371600"/>
          </a:xfrm>
          <a:ln w="38100">
            <a:solidFill>
              <a:srgbClr val="78823A"/>
            </a:solidFill>
          </a:ln>
        </p:spPr>
        <p:txBody>
          <a:bodyPr>
            <a:normAutofit/>
          </a:bodyPr>
          <a:lstStyle/>
          <a:p>
            <a:pPr marL="0" indent="0">
              <a:spcBef>
                <a:spcPts val="0"/>
              </a:spcBef>
              <a:buNone/>
            </a:pPr>
            <a:r>
              <a:rPr lang="en-US" sz="1600" b="1" u="sng" dirty="0" smtClean="0">
                <a:latin typeface="Cambria" pitchFamily="18" charset="0"/>
              </a:rPr>
              <a:t>Awareness</a:t>
            </a:r>
          </a:p>
          <a:p>
            <a:r>
              <a:rPr lang="en-US" sz="1400" u="sng" dirty="0" smtClean="0">
                <a:latin typeface="Cambria" pitchFamily="18" charset="0"/>
              </a:rPr>
              <a:t>ESC </a:t>
            </a:r>
            <a:r>
              <a:rPr lang="en-US" sz="1400" u="sng" dirty="0">
                <a:latin typeface="Cambria" pitchFamily="18" charset="0"/>
              </a:rPr>
              <a:t>7</a:t>
            </a:r>
            <a:r>
              <a:rPr lang="en-US" sz="1400" dirty="0">
                <a:latin typeface="Cambria" pitchFamily="18" charset="0"/>
              </a:rPr>
              <a:t>, Stephen F. Austin University, Kilgore College, &amp; Kilgore </a:t>
            </a:r>
            <a:r>
              <a:rPr lang="en-US" sz="1400" dirty="0" smtClean="0">
                <a:latin typeface="Cambria" pitchFamily="18" charset="0"/>
              </a:rPr>
              <a:t>ISD.</a:t>
            </a:r>
            <a:endParaRPr lang="en-US" sz="1400" dirty="0">
              <a:latin typeface="Cambria" pitchFamily="18" charset="0"/>
            </a:endParaRPr>
          </a:p>
          <a:p>
            <a:endParaRPr lang="en-US" sz="1400" dirty="0" smtClean="0">
              <a:latin typeface="Cambria" pitchFamily="18" charset="0"/>
            </a:endParaRPr>
          </a:p>
          <a:p>
            <a:endParaRPr lang="en-US" sz="1400" dirty="0" smtClean="0">
              <a:latin typeface="Cambria" pitchFamily="18"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3467099" y="575412"/>
            <a:ext cx="2209802" cy="875859"/>
          </a:xfrm>
          <a:prstGeom prst="rect">
            <a:avLst/>
          </a:prstGeom>
        </p:spPr>
      </p:pic>
      <p:grpSp>
        <p:nvGrpSpPr>
          <p:cNvPr id="12" name="Group 11"/>
          <p:cNvGrpSpPr/>
          <p:nvPr/>
        </p:nvGrpSpPr>
        <p:grpSpPr>
          <a:xfrm>
            <a:off x="0" y="6629400"/>
            <a:ext cx="9144000" cy="280951"/>
            <a:chOff x="0" y="6629400"/>
            <a:chExt cx="9144000" cy="280951"/>
          </a:xfrm>
        </p:grpSpPr>
        <p:grpSp>
          <p:nvGrpSpPr>
            <p:cNvPr id="13" name="Group 12"/>
            <p:cNvGrpSpPr/>
            <p:nvPr/>
          </p:nvGrpSpPr>
          <p:grpSpPr>
            <a:xfrm>
              <a:off x="0" y="6629400"/>
              <a:ext cx="9144000" cy="228602"/>
              <a:chOff x="0" y="6629400"/>
              <a:chExt cx="9144000" cy="228602"/>
            </a:xfrm>
          </p:grpSpPr>
          <p:sp>
            <p:nvSpPr>
              <p:cNvPr id="15" name="Rectangle 14"/>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Rectangle 16"/>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194409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solidFill>
                  <a:schemeClr val="accent2">
                    <a:lumMod val="50000"/>
                  </a:schemeClr>
                </a:solidFill>
              </a:rPr>
              <a:t>AEIS Data from TEA</a:t>
            </a:r>
            <a:br>
              <a:rPr lang="en-US" dirty="0" smtClean="0">
                <a:solidFill>
                  <a:schemeClr val="accent2">
                    <a:lumMod val="50000"/>
                  </a:schemeClr>
                </a:solidFill>
              </a:rPr>
            </a:br>
            <a:r>
              <a:rPr lang="en-US" dirty="0" smtClean="0">
                <a:solidFill>
                  <a:schemeClr val="accent2">
                    <a:lumMod val="50000"/>
                  </a:schemeClr>
                </a:solidFill>
              </a:rPr>
              <a:t>Amarillo High School, 2010-11</a:t>
            </a:r>
            <a:endParaRPr lang="en-US" dirty="0">
              <a:solidFill>
                <a:schemeClr val="accent2">
                  <a:lumMod val="50000"/>
                </a:schemeClr>
              </a:solidFill>
            </a:endParaRPr>
          </a:p>
        </p:txBody>
      </p:sp>
      <p:sp>
        <p:nvSpPr>
          <p:cNvPr id="3" name="Content Placeholder 2"/>
          <p:cNvSpPr>
            <a:spLocks noGrp="1"/>
          </p:cNvSpPr>
          <p:nvPr>
            <p:ph idx="1"/>
          </p:nvPr>
        </p:nvSpPr>
        <p:spPr/>
        <p:txBody>
          <a:bodyPr/>
          <a:lstStyle/>
          <a:p>
            <a:pPr lvl="1">
              <a:buFont typeface="Arial" pitchFamily="34" charset="0"/>
              <a:buChar char="•"/>
            </a:pPr>
            <a:r>
              <a:rPr lang="en-US" sz="2400" dirty="0" smtClean="0"/>
              <a:t>Texas Success Initiative, English Lang Arts, Percent Passing</a:t>
            </a:r>
            <a:endParaRPr lang="en-US" sz="2400" dirty="0"/>
          </a:p>
          <a:p>
            <a:pPr lvl="1"/>
            <a:r>
              <a:rPr lang="en-US" dirty="0"/>
              <a:t>IP </a:t>
            </a:r>
            <a:r>
              <a:rPr lang="en-US" dirty="0" err="1"/>
              <a:t>PercenAP</a:t>
            </a:r>
            <a:r>
              <a:rPr lang="en-US" dirty="0"/>
              <a:t>/IP Percentage Tested</a:t>
            </a:r>
          </a:p>
          <a:p>
            <a:pPr lvl="1"/>
            <a:r>
              <a:rPr lang="en-US" dirty="0" err="1" smtClean="0"/>
              <a:t>tage</a:t>
            </a:r>
            <a:r>
              <a:rPr lang="en-US" dirty="0"/>
              <a:t> </a:t>
            </a:r>
            <a:r>
              <a:rPr lang="en-US" dirty="0" err="1"/>
              <a:t>TestedAP</a:t>
            </a:r>
            <a:r>
              <a:rPr lang="en-US" dirty="0"/>
              <a:t>/IP Percentage Tested</a:t>
            </a:r>
          </a:p>
          <a:p>
            <a:pPr lvl="1"/>
            <a:r>
              <a:rPr lang="en-US" dirty="0"/>
              <a:t>AP/IP Percentage Tested</a:t>
            </a:r>
          </a:p>
          <a:p>
            <a:pPr lvl="1">
              <a:buFont typeface="Arial" pitchFamily="34" charset="0"/>
              <a:buChar char="•"/>
            </a:pPr>
            <a:r>
              <a:rPr lang="en-US" sz="2400" dirty="0" smtClean="0"/>
              <a:t>Texas Success Initiative, Math, Percent Passing</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440595572"/>
              </p:ext>
            </p:extLst>
          </p:nvPr>
        </p:nvGraphicFramePr>
        <p:xfrm>
          <a:off x="533400" y="2133600"/>
          <a:ext cx="7924800" cy="1417320"/>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09379">
                <a:tc>
                  <a:txBody>
                    <a:bodyPr/>
                    <a:lstStyle/>
                    <a:p>
                      <a:r>
                        <a:rPr lang="en-US" dirty="0" smtClean="0"/>
                        <a:t>2009-10</a:t>
                      </a:r>
                      <a:endParaRPr lang="en-US" dirty="0"/>
                    </a:p>
                  </a:txBody>
                  <a:tcPr/>
                </a:tc>
                <a:tc>
                  <a:txBody>
                    <a:bodyPr/>
                    <a:lstStyle/>
                    <a:p>
                      <a:r>
                        <a:rPr lang="en-US" dirty="0" smtClean="0"/>
                        <a:t>86</a:t>
                      </a:r>
                      <a:endParaRPr lang="en-US" dirty="0"/>
                    </a:p>
                  </a:txBody>
                  <a:tcPr/>
                </a:tc>
                <a:tc>
                  <a:txBody>
                    <a:bodyPr/>
                    <a:lstStyle/>
                    <a:p>
                      <a:r>
                        <a:rPr lang="en-US" dirty="0" smtClean="0"/>
                        <a:t>69</a:t>
                      </a:r>
                      <a:endParaRPr lang="en-US" dirty="0"/>
                    </a:p>
                  </a:txBody>
                  <a:tcPr/>
                </a:tc>
                <a:tc>
                  <a:txBody>
                    <a:bodyPr/>
                    <a:lstStyle/>
                    <a:p>
                      <a:r>
                        <a:rPr lang="en-US" dirty="0" smtClean="0"/>
                        <a:t>74</a:t>
                      </a:r>
                      <a:endParaRPr lang="en-US" dirty="0"/>
                    </a:p>
                  </a:txBody>
                  <a:tcPr/>
                </a:tc>
                <a:tc>
                  <a:txBody>
                    <a:bodyPr/>
                    <a:lstStyle/>
                    <a:p>
                      <a:r>
                        <a:rPr lang="en-US" dirty="0" smtClean="0"/>
                        <a:t>89</a:t>
                      </a:r>
                      <a:endParaRPr lang="en-US" dirty="0"/>
                    </a:p>
                  </a:txBody>
                  <a:tcPr/>
                </a:tc>
                <a:tc>
                  <a:txBody>
                    <a:bodyPr/>
                    <a:lstStyle/>
                    <a:p>
                      <a:r>
                        <a:rPr lang="en-US" dirty="0" smtClean="0"/>
                        <a:t>*</a:t>
                      </a:r>
                      <a:endParaRPr lang="en-US" dirty="0"/>
                    </a:p>
                  </a:txBody>
                  <a:tcPr/>
                </a:tc>
                <a:tc>
                  <a:txBody>
                    <a:bodyPr/>
                    <a:lstStyle/>
                    <a:p>
                      <a:r>
                        <a:rPr lang="en-US" dirty="0" smtClean="0"/>
                        <a:t>99</a:t>
                      </a:r>
                      <a:endParaRPr lang="en-US" dirty="0"/>
                    </a:p>
                  </a:txBody>
                  <a:tcPr/>
                </a:tc>
                <a:tc>
                  <a:txBody>
                    <a:bodyPr/>
                    <a:lstStyle/>
                    <a:p>
                      <a:r>
                        <a:rPr lang="en-US" dirty="0" smtClean="0"/>
                        <a:t>*</a:t>
                      </a:r>
                      <a:endParaRPr lang="en-US" dirty="0"/>
                    </a:p>
                  </a:txBody>
                  <a:tcPr/>
                </a:tc>
                <a:tc>
                  <a:txBody>
                    <a:bodyPr/>
                    <a:lstStyle/>
                    <a:p>
                      <a:r>
                        <a:rPr lang="en-US" dirty="0" smtClean="0"/>
                        <a:t>92</a:t>
                      </a:r>
                      <a:endParaRPr lang="en-US" dirty="0"/>
                    </a:p>
                  </a:txBody>
                  <a:tcPr/>
                </a:tc>
              </a:tr>
              <a:tr h="309379">
                <a:tc>
                  <a:txBody>
                    <a:bodyPr/>
                    <a:lstStyle/>
                    <a:p>
                      <a:r>
                        <a:rPr lang="en-US" dirty="0" smtClean="0"/>
                        <a:t>2008-09</a:t>
                      </a:r>
                      <a:endParaRPr lang="en-US" dirty="0"/>
                    </a:p>
                  </a:txBody>
                  <a:tcPr/>
                </a:tc>
                <a:tc>
                  <a:txBody>
                    <a:bodyPr/>
                    <a:lstStyle/>
                    <a:p>
                      <a:r>
                        <a:rPr lang="en-US" dirty="0" smtClean="0"/>
                        <a:t>81</a:t>
                      </a:r>
                      <a:endParaRPr lang="en-US" dirty="0"/>
                    </a:p>
                  </a:txBody>
                  <a:tcPr/>
                </a:tc>
                <a:tc>
                  <a:txBody>
                    <a:bodyPr/>
                    <a:lstStyle/>
                    <a:p>
                      <a:r>
                        <a:rPr lang="en-US" dirty="0" smtClean="0"/>
                        <a:t>61</a:t>
                      </a:r>
                      <a:endParaRPr lang="en-US" dirty="0"/>
                    </a:p>
                  </a:txBody>
                  <a:tcPr/>
                </a:tc>
                <a:tc>
                  <a:txBody>
                    <a:bodyPr/>
                    <a:lstStyle/>
                    <a:p>
                      <a:r>
                        <a:rPr lang="en-US" dirty="0" smtClean="0"/>
                        <a:t>77</a:t>
                      </a:r>
                      <a:endParaRPr lang="en-US" dirty="0"/>
                    </a:p>
                  </a:txBody>
                  <a:tcPr/>
                </a:tc>
                <a:tc>
                  <a:txBody>
                    <a:bodyPr/>
                    <a:lstStyle/>
                    <a:p>
                      <a:r>
                        <a:rPr lang="en-US" dirty="0" smtClean="0"/>
                        <a:t>83</a:t>
                      </a:r>
                      <a:endParaRPr lang="en-US" dirty="0"/>
                    </a:p>
                  </a:txBody>
                  <a:tcPr/>
                </a:tc>
                <a:tc>
                  <a:txBody>
                    <a:bodyPr/>
                    <a:lstStyle/>
                    <a:p>
                      <a:r>
                        <a:rPr lang="en-US" dirty="0" smtClean="0"/>
                        <a:t>60</a:t>
                      </a:r>
                      <a:endParaRPr lang="en-US" dirty="0"/>
                    </a:p>
                  </a:txBody>
                  <a:tcPr/>
                </a:tc>
                <a:tc>
                  <a:txBody>
                    <a:bodyPr/>
                    <a:lstStyle/>
                    <a:p>
                      <a:r>
                        <a:rPr lang="en-US" dirty="0" smtClean="0"/>
                        <a:t>90</a:t>
                      </a:r>
                      <a:endParaRPr lang="en-US" dirty="0"/>
                    </a:p>
                  </a:txBody>
                  <a:tcPr/>
                </a:tc>
                <a:tc>
                  <a:txBody>
                    <a:bodyPr/>
                    <a:lstStyle/>
                    <a:p>
                      <a:r>
                        <a:rPr lang="en-US" dirty="0" smtClean="0"/>
                        <a:t>*</a:t>
                      </a:r>
                      <a:endParaRPr lang="en-US" dirty="0"/>
                    </a:p>
                  </a:txBody>
                  <a:tcPr/>
                </a:tc>
                <a:tc>
                  <a:txBody>
                    <a:bodyPr/>
                    <a:lstStyle/>
                    <a:p>
                      <a:r>
                        <a:rPr lang="en-US" dirty="0" smtClean="0"/>
                        <a:t>99</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98832929"/>
              </p:ext>
            </p:extLst>
          </p:nvPr>
        </p:nvGraphicFramePr>
        <p:xfrm>
          <a:off x="609600" y="4191000"/>
          <a:ext cx="7848600" cy="1417320"/>
        </p:xfrm>
        <a:graphic>
          <a:graphicData uri="http://schemas.openxmlformats.org/drawingml/2006/table">
            <a:tbl>
              <a:tblPr firstRow="1" bandRow="1">
                <a:tableStyleId>{5C22544A-7EE6-4342-B048-85BDC9FD1C3A}</a:tableStyleId>
              </a:tblPr>
              <a:tblGrid>
                <a:gridCol w="990600"/>
                <a:gridCol w="685800"/>
                <a:gridCol w="1219200"/>
                <a:gridCol w="990600"/>
                <a:gridCol w="762000"/>
                <a:gridCol w="838200"/>
                <a:gridCol w="762000"/>
                <a:gridCol w="838200"/>
                <a:gridCol w="7620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54479">
                <a:tc>
                  <a:txBody>
                    <a:bodyPr/>
                    <a:lstStyle/>
                    <a:p>
                      <a:r>
                        <a:rPr lang="en-US" dirty="0" smtClean="0"/>
                        <a:t>2009-10</a:t>
                      </a:r>
                      <a:endParaRPr lang="en-US" dirty="0"/>
                    </a:p>
                  </a:txBody>
                  <a:tcPr/>
                </a:tc>
                <a:tc>
                  <a:txBody>
                    <a:bodyPr/>
                    <a:lstStyle/>
                    <a:p>
                      <a:r>
                        <a:rPr lang="en-US" dirty="0" smtClean="0"/>
                        <a:t>85</a:t>
                      </a:r>
                      <a:endParaRPr lang="en-US" dirty="0"/>
                    </a:p>
                  </a:txBody>
                  <a:tcPr/>
                </a:tc>
                <a:tc>
                  <a:txBody>
                    <a:bodyPr/>
                    <a:lstStyle/>
                    <a:p>
                      <a:r>
                        <a:rPr lang="en-US" dirty="0" smtClean="0"/>
                        <a:t>54</a:t>
                      </a:r>
                      <a:endParaRPr lang="en-US" dirty="0"/>
                    </a:p>
                  </a:txBody>
                  <a:tcPr/>
                </a:tc>
                <a:tc>
                  <a:txBody>
                    <a:bodyPr/>
                    <a:lstStyle/>
                    <a:p>
                      <a:r>
                        <a:rPr lang="en-US" dirty="0" smtClean="0"/>
                        <a:t>69</a:t>
                      </a:r>
                      <a:endParaRPr lang="en-US" dirty="0"/>
                    </a:p>
                  </a:txBody>
                  <a:tcPr/>
                </a:tc>
                <a:tc>
                  <a:txBody>
                    <a:bodyPr/>
                    <a:lstStyle/>
                    <a:p>
                      <a:r>
                        <a:rPr lang="en-US" dirty="0" smtClean="0"/>
                        <a:t>89</a:t>
                      </a:r>
                      <a:endParaRPr lang="en-US" dirty="0"/>
                    </a:p>
                  </a:txBody>
                  <a:tcPr/>
                </a:tc>
                <a:tc>
                  <a:txBody>
                    <a:bodyPr/>
                    <a:lstStyle/>
                    <a:p>
                      <a:r>
                        <a:rPr lang="en-US" dirty="0" smtClean="0"/>
                        <a:t>*</a:t>
                      </a:r>
                      <a:endParaRPr lang="en-US" dirty="0"/>
                    </a:p>
                  </a:txBody>
                  <a:tcPr/>
                </a:tc>
                <a:tc>
                  <a:txBody>
                    <a:bodyPr/>
                    <a:lstStyle/>
                    <a:p>
                      <a:r>
                        <a:rPr lang="en-US" dirty="0" smtClean="0"/>
                        <a:t>91</a:t>
                      </a:r>
                      <a:endParaRPr lang="en-US" dirty="0"/>
                    </a:p>
                  </a:txBody>
                  <a:tcPr/>
                </a:tc>
                <a:tc>
                  <a:txBody>
                    <a:bodyPr/>
                    <a:lstStyle/>
                    <a:p>
                      <a:r>
                        <a:rPr lang="en-US" dirty="0" smtClean="0"/>
                        <a:t>*</a:t>
                      </a:r>
                      <a:endParaRPr lang="en-US" dirty="0"/>
                    </a:p>
                  </a:txBody>
                  <a:tcPr/>
                </a:tc>
                <a:tc>
                  <a:txBody>
                    <a:bodyPr/>
                    <a:lstStyle/>
                    <a:p>
                      <a:r>
                        <a:rPr lang="en-US" dirty="0" smtClean="0"/>
                        <a:t>99</a:t>
                      </a:r>
                      <a:endParaRPr lang="en-US" dirty="0"/>
                    </a:p>
                  </a:txBody>
                  <a:tcPr/>
                </a:tc>
              </a:tr>
              <a:tr h="349624">
                <a:tc>
                  <a:txBody>
                    <a:bodyPr/>
                    <a:lstStyle/>
                    <a:p>
                      <a:r>
                        <a:rPr lang="en-US" dirty="0" smtClean="0"/>
                        <a:t>2008-09</a:t>
                      </a:r>
                      <a:endParaRPr lang="en-US" dirty="0"/>
                    </a:p>
                  </a:txBody>
                  <a:tcPr/>
                </a:tc>
                <a:tc>
                  <a:txBody>
                    <a:bodyPr/>
                    <a:lstStyle/>
                    <a:p>
                      <a:r>
                        <a:rPr lang="en-US" dirty="0" smtClean="0"/>
                        <a:t>76</a:t>
                      </a:r>
                      <a:endParaRPr lang="en-US" dirty="0"/>
                    </a:p>
                  </a:txBody>
                  <a:tcPr/>
                </a:tc>
                <a:tc>
                  <a:txBody>
                    <a:bodyPr/>
                    <a:lstStyle/>
                    <a:p>
                      <a:r>
                        <a:rPr lang="en-US" dirty="0" smtClean="0"/>
                        <a:t>35</a:t>
                      </a:r>
                      <a:endParaRPr lang="en-US" dirty="0"/>
                    </a:p>
                  </a:txBody>
                  <a:tcPr/>
                </a:tc>
                <a:tc>
                  <a:txBody>
                    <a:bodyPr/>
                    <a:lstStyle/>
                    <a:p>
                      <a:r>
                        <a:rPr lang="en-US" dirty="0" smtClean="0"/>
                        <a:t>66</a:t>
                      </a:r>
                      <a:endParaRPr lang="en-US" dirty="0"/>
                    </a:p>
                  </a:txBody>
                  <a:tcPr/>
                </a:tc>
                <a:tc>
                  <a:txBody>
                    <a:bodyPr/>
                    <a:lstStyle/>
                    <a:p>
                      <a:r>
                        <a:rPr lang="en-US" dirty="0" smtClean="0"/>
                        <a:t>79</a:t>
                      </a:r>
                      <a:endParaRPr lang="en-US" dirty="0"/>
                    </a:p>
                  </a:txBody>
                  <a:tcPr/>
                </a:tc>
                <a:tc>
                  <a:txBody>
                    <a:bodyPr/>
                    <a:lstStyle/>
                    <a:p>
                      <a:r>
                        <a:rPr lang="en-US" dirty="0" smtClean="0"/>
                        <a:t>60</a:t>
                      </a:r>
                      <a:endParaRPr lang="en-US" dirty="0"/>
                    </a:p>
                  </a:txBody>
                  <a:tcPr/>
                </a:tc>
                <a:tc>
                  <a:txBody>
                    <a:bodyPr/>
                    <a:lstStyle/>
                    <a:p>
                      <a:r>
                        <a:rPr lang="en-US" dirty="0" smtClean="0"/>
                        <a:t>99</a:t>
                      </a:r>
                      <a:endParaRPr lang="en-US" dirty="0"/>
                    </a:p>
                  </a:txBody>
                  <a:tcPr/>
                </a:tc>
                <a:tc>
                  <a:txBody>
                    <a:bodyPr/>
                    <a:lstStyle/>
                    <a:p>
                      <a:r>
                        <a:rPr lang="en-US" dirty="0" smtClean="0"/>
                        <a:t>*</a:t>
                      </a:r>
                      <a:endParaRPr lang="en-US" dirty="0"/>
                    </a:p>
                  </a:txBody>
                  <a:tcPr/>
                </a:tc>
                <a:tc>
                  <a:txBody>
                    <a:bodyPr/>
                    <a:lstStyle/>
                    <a:p>
                      <a:r>
                        <a:rPr lang="en-US" smtClean="0"/>
                        <a:t>73</a:t>
                      </a:r>
                      <a:endParaRPr lang="en-US" dirty="0"/>
                    </a:p>
                  </a:txBody>
                  <a:tcPr/>
                </a:tc>
              </a:tr>
            </a:tbl>
          </a:graphicData>
        </a:graphic>
      </p:graphicFrame>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6629400" y="5656575"/>
            <a:ext cx="2069949" cy="820425"/>
          </a:xfrm>
          <a:prstGeom prst="rect">
            <a:avLst/>
          </a:prstGeom>
        </p:spPr>
      </p:pic>
      <p:grpSp>
        <p:nvGrpSpPr>
          <p:cNvPr id="7" name="Group 6"/>
          <p:cNvGrpSpPr/>
          <p:nvPr/>
        </p:nvGrpSpPr>
        <p:grpSpPr>
          <a:xfrm>
            <a:off x="0" y="6629400"/>
            <a:ext cx="9144000" cy="280951"/>
            <a:chOff x="0" y="6629400"/>
            <a:chExt cx="9144000" cy="280951"/>
          </a:xfrm>
        </p:grpSpPr>
        <p:grpSp>
          <p:nvGrpSpPr>
            <p:cNvPr id="8" name="Group 7"/>
            <p:cNvGrpSpPr/>
            <p:nvPr/>
          </p:nvGrpSpPr>
          <p:grpSpPr>
            <a:xfrm>
              <a:off x="0" y="6629400"/>
              <a:ext cx="9144000" cy="228602"/>
              <a:chOff x="0" y="6629400"/>
              <a:chExt cx="9144000" cy="228602"/>
            </a:xfrm>
          </p:grpSpPr>
          <p:sp>
            <p:nvSpPr>
              <p:cNvPr id="10" name="Rectangle 9"/>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2" name="Rectangle 11"/>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161018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solidFill>
                  <a:schemeClr val="accent2">
                    <a:lumMod val="50000"/>
                  </a:schemeClr>
                </a:solidFill>
              </a:rPr>
              <a:t>Participation Data from THECB</a:t>
            </a:r>
            <a:br>
              <a:rPr lang="en-US" dirty="0" smtClean="0">
                <a:solidFill>
                  <a:schemeClr val="accent2">
                    <a:lumMod val="50000"/>
                  </a:schemeClr>
                </a:solidFill>
              </a:rPr>
            </a:br>
            <a:r>
              <a:rPr lang="en-US" dirty="0" smtClean="0">
                <a:solidFill>
                  <a:schemeClr val="accent2">
                    <a:lumMod val="50000"/>
                  </a:schemeClr>
                </a:solidFill>
              </a:rPr>
              <a:t>Frank Phillips College, 2011</a:t>
            </a:r>
            <a:r>
              <a:rPr lang="en-US" dirty="0">
                <a:solidFill>
                  <a:schemeClr val="accent2">
                    <a:lumMod val="50000"/>
                  </a:schemeClr>
                </a:solidFill>
              </a:rPr>
              <a:t/>
            </a:r>
            <a:br>
              <a:rPr lang="en-US" dirty="0">
                <a:solidFill>
                  <a:schemeClr val="accent2">
                    <a:lumMod val="50000"/>
                  </a:schemeClr>
                </a:solidFill>
              </a:rPr>
            </a:br>
            <a:r>
              <a:rPr lang="en-US" sz="2200" b="1" dirty="0" smtClean="0"/>
              <a:t>Developmental Education, Fall 2008 Cohort Tracked for 2 years</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830594"/>
              </p:ext>
            </p:extLst>
          </p:nvPr>
        </p:nvGraphicFramePr>
        <p:xfrm>
          <a:off x="990600" y="3962400"/>
          <a:ext cx="6553200" cy="1752600"/>
        </p:xfrm>
        <a:graphic>
          <a:graphicData uri="http://schemas.openxmlformats.org/drawingml/2006/table">
            <a:tbl>
              <a:tblPr firstRow="1" bandRow="1">
                <a:tableStyleId>{5C22544A-7EE6-4342-B048-85BDC9FD1C3A}</a:tableStyleId>
              </a:tblPr>
              <a:tblGrid>
                <a:gridCol w="2362200"/>
                <a:gridCol w="533400"/>
                <a:gridCol w="1828800"/>
                <a:gridCol w="1828800"/>
              </a:tblGrid>
              <a:tr h="523240">
                <a:tc>
                  <a:txBody>
                    <a:bodyPr/>
                    <a:lstStyle/>
                    <a:p>
                      <a:r>
                        <a:rPr lang="en-US" dirty="0" smtClean="0"/>
                        <a:t>FTIC Students</a:t>
                      </a:r>
                      <a:r>
                        <a:rPr lang="en-US" baseline="0" dirty="0" smtClean="0"/>
                        <a:t> </a:t>
                      </a:r>
                    </a:p>
                    <a:p>
                      <a:r>
                        <a:rPr lang="en-US" baseline="0" dirty="0" smtClean="0"/>
                        <a:t>Requiring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Attempting and Completing</a:t>
                      </a:r>
                      <a:endParaRPr lang="en-US" dirty="0"/>
                    </a:p>
                  </a:txBody>
                  <a:tcPr/>
                </a:tc>
              </a:tr>
              <a:tr h="370840">
                <a:tc>
                  <a:txBody>
                    <a:bodyPr/>
                    <a:lstStyle/>
                    <a:p>
                      <a:r>
                        <a:rPr lang="en-US" dirty="0" smtClean="0"/>
                        <a:t>          Math</a:t>
                      </a:r>
                      <a:endParaRPr lang="en-US" dirty="0"/>
                    </a:p>
                  </a:txBody>
                  <a:tcPr/>
                </a:tc>
                <a:tc>
                  <a:txBody>
                    <a:bodyPr/>
                    <a:lstStyle/>
                    <a:p>
                      <a:r>
                        <a:rPr lang="en-US" dirty="0" smtClean="0"/>
                        <a:t> 72</a:t>
                      </a:r>
                      <a:endParaRPr lang="en-US" dirty="0"/>
                    </a:p>
                  </a:txBody>
                  <a:tcPr/>
                </a:tc>
                <a:tc>
                  <a:txBody>
                    <a:bodyPr/>
                    <a:lstStyle/>
                    <a:p>
                      <a:r>
                        <a:rPr lang="en-US" dirty="0" smtClean="0"/>
                        <a:t>23.6</a:t>
                      </a:r>
                      <a:endParaRPr lang="en-US" dirty="0"/>
                    </a:p>
                  </a:txBody>
                  <a:tcPr/>
                </a:tc>
                <a:tc>
                  <a:txBody>
                    <a:bodyPr/>
                    <a:lstStyle/>
                    <a:p>
                      <a:r>
                        <a:rPr lang="en-US" dirty="0" smtClean="0"/>
                        <a:t>58.8</a:t>
                      </a:r>
                      <a:endParaRPr lang="en-US" dirty="0"/>
                    </a:p>
                  </a:txBody>
                  <a:tcPr/>
                </a:tc>
              </a:tr>
              <a:tr h="370840">
                <a:tc>
                  <a:txBody>
                    <a:bodyPr/>
                    <a:lstStyle/>
                    <a:p>
                      <a:r>
                        <a:rPr lang="en-US" dirty="0" smtClean="0"/>
                        <a:t>          Reading</a:t>
                      </a:r>
                      <a:endParaRPr lang="en-US" dirty="0"/>
                    </a:p>
                  </a:txBody>
                  <a:tcPr/>
                </a:tc>
                <a:tc>
                  <a:txBody>
                    <a:bodyPr/>
                    <a:lstStyle/>
                    <a:p>
                      <a:r>
                        <a:rPr lang="en-US" dirty="0" smtClean="0"/>
                        <a:t> 62</a:t>
                      </a:r>
                      <a:endParaRPr lang="en-US" dirty="0"/>
                    </a:p>
                  </a:txBody>
                  <a:tcPr/>
                </a:tc>
                <a:tc>
                  <a:txBody>
                    <a:bodyPr/>
                    <a:lstStyle/>
                    <a:p>
                      <a:r>
                        <a:rPr lang="en-US" dirty="0" smtClean="0"/>
                        <a:t>48.4</a:t>
                      </a:r>
                      <a:endParaRPr lang="en-US" dirty="0"/>
                    </a:p>
                  </a:txBody>
                  <a:tcPr/>
                </a:tc>
                <a:tc>
                  <a:txBody>
                    <a:bodyPr/>
                    <a:lstStyle/>
                    <a:p>
                      <a:r>
                        <a:rPr lang="en-US" dirty="0" smtClean="0"/>
                        <a:t>66.7</a:t>
                      </a:r>
                      <a:endParaRPr lang="en-US" dirty="0"/>
                    </a:p>
                  </a:txBody>
                  <a:tcPr/>
                </a:tc>
              </a:tr>
              <a:tr h="370840">
                <a:tc>
                  <a:txBody>
                    <a:bodyPr/>
                    <a:lstStyle/>
                    <a:p>
                      <a:r>
                        <a:rPr lang="en-US" dirty="0" smtClean="0"/>
                        <a:t>           Writing</a:t>
                      </a:r>
                      <a:endParaRPr lang="en-US" dirty="0"/>
                    </a:p>
                  </a:txBody>
                  <a:tcPr/>
                </a:tc>
                <a:tc>
                  <a:txBody>
                    <a:bodyPr/>
                    <a:lstStyle/>
                    <a:p>
                      <a:r>
                        <a:rPr lang="en-US" dirty="0" smtClean="0"/>
                        <a:t> 12</a:t>
                      </a:r>
                      <a:endParaRPr lang="en-US" dirty="0"/>
                    </a:p>
                  </a:txBody>
                  <a:tcPr/>
                </a:tc>
                <a:tc>
                  <a:txBody>
                    <a:bodyPr/>
                    <a:lstStyle/>
                    <a:p>
                      <a:r>
                        <a:rPr lang="en-US" dirty="0" smtClean="0"/>
                        <a:t>50</a:t>
                      </a:r>
                      <a:endParaRPr lang="en-US" dirty="0"/>
                    </a:p>
                  </a:txBody>
                  <a:tcPr/>
                </a:tc>
                <a:tc>
                  <a:txBody>
                    <a:bodyPr/>
                    <a:lstStyle/>
                    <a:p>
                      <a:r>
                        <a:rPr lang="en-US" dirty="0" smtClean="0"/>
                        <a:t>66.7</a:t>
                      </a:r>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623670284"/>
              </p:ext>
            </p:extLst>
          </p:nvPr>
        </p:nvGraphicFramePr>
        <p:xfrm>
          <a:off x="990600" y="1752600"/>
          <a:ext cx="6553200" cy="2123440"/>
        </p:xfrm>
        <a:graphic>
          <a:graphicData uri="http://schemas.openxmlformats.org/drawingml/2006/table">
            <a:tbl>
              <a:tblPr firstRow="1" bandRow="1">
                <a:tableStyleId>{5C22544A-7EE6-4342-B048-85BDC9FD1C3A}</a:tableStyleId>
              </a:tblPr>
              <a:tblGrid>
                <a:gridCol w="2286000"/>
                <a:gridCol w="658483"/>
                <a:gridCol w="1703717"/>
                <a:gridCol w="1905000"/>
              </a:tblGrid>
              <a:tr h="609600">
                <a:tc>
                  <a:txBody>
                    <a:bodyPr/>
                    <a:lstStyle/>
                    <a:p>
                      <a:r>
                        <a:rPr lang="en-US" dirty="0" smtClean="0"/>
                        <a:t>FTIC</a:t>
                      </a:r>
                      <a:r>
                        <a:rPr lang="en-US" baseline="0" dirty="0" smtClean="0"/>
                        <a:t> Students Not Needing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
                      </a:r>
                      <a:r>
                        <a:rPr lang="en-US" baseline="0" dirty="0" smtClean="0"/>
                        <a:t> Attempting and Completing</a:t>
                      </a:r>
                      <a:endParaRPr lang="en-US" dirty="0"/>
                    </a:p>
                  </a:txBody>
                  <a:tcPr/>
                </a:tc>
              </a:tr>
              <a:tr h="370840">
                <a:tc>
                  <a:txBody>
                    <a:bodyPr/>
                    <a:lstStyle/>
                    <a:p>
                      <a:r>
                        <a:rPr lang="en-US" dirty="0" smtClean="0"/>
                        <a:t>Frank Phillips College </a:t>
                      </a:r>
                    </a:p>
                  </a:txBody>
                  <a:tcPr/>
                </a:tc>
                <a:tc>
                  <a:txBody>
                    <a:bodyPr/>
                    <a:lstStyle/>
                    <a:p>
                      <a:r>
                        <a:rPr lang="en-US" dirty="0" smtClean="0"/>
                        <a:t>297</a:t>
                      </a:r>
                      <a:endParaRPr lang="en-US" dirty="0"/>
                    </a:p>
                  </a:txBody>
                  <a:tcPr/>
                </a:tc>
                <a:tc>
                  <a:txBody>
                    <a:bodyPr/>
                    <a:lstStyle/>
                    <a:p>
                      <a:r>
                        <a:rPr lang="en-US" dirty="0" smtClean="0"/>
                        <a:t>                                     </a:t>
                      </a:r>
                      <a:endParaRPr lang="en-US" dirty="0"/>
                    </a:p>
                  </a:txBody>
                  <a:tcPr/>
                </a:tc>
                <a:tc>
                  <a:txBody>
                    <a:bodyPr/>
                    <a:lstStyle/>
                    <a:p>
                      <a:endParaRPr lang="en-US" dirty="0"/>
                    </a:p>
                  </a:txBody>
                  <a:tcPr/>
                </a:tc>
              </a:tr>
              <a:tr h="370840">
                <a:tc>
                  <a:txBody>
                    <a:bodyPr/>
                    <a:lstStyle/>
                    <a:p>
                      <a:r>
                        <a:rPr lang="en-US" dirty="0" smtClean="0"/>
                        <a:t>         Math</a:t>
                      </a:r>
                    </a:p>
                  </a:txBody>
                  <a:tcPr/>
                </a:tc>
                <a:tc>
                  <a:txBody>
                    <a:bodyPr/>
                    <a:lstStyle/>
                    <a:p>
                      <a:endParaRPr lang="en-US" dirty="0"/>
                    </a:p>
                  </a:txBody>
                  <a:tcPr/>
                </a:tc>
                <a:tc>
                  <a:txBody>
                    <a:bodyPr/>
                    <a:lstStyle/>
                    <a:p>
                      <a:r>
                        <a:rPr lang="en-US" dirty="0" smtClean="0"/>
                        <a:t>76.5</a:t>
                      </a:r>
                      <a:endParaRPr lang="en-US" dirty="0"/>
                    </a:p>
                  </a:txBody>
                  <a:tcPr/>
                </a:tc>
                <a:tc>
                  <a:txBody>
                    <a:bodyPr/>
                    <a:lstStyle/>
                    <a:p>
                      <a:r>
                        <a:rPr lang="en-US" dirty="0" smtClean="0"/>
                        <a:t>61.4</a:t>
                      </a:r>
                      <a:endParaRPr lang="en-US" dirty="0"/>
                    </a:p>
                  </a:txBody>
                  <a:tcPr/>
                </a:tc>
              </a:tr>
              <a:tr h="370840">
                <a:tc>
                  <a:txBody>
                    <a:bodyPr/>
                    <a:lstStyle/>
                    <a:p>
                      <a:r>
                        <a:rPr lang="en-US" dirty="0" smtClean="0"/>
                        <a:t>         Reading</a:t>
                      </a:r>
                    </a:p>
                  </a:txBody>
                  <a:tcPr/>
                </a:tc>
                <a:tc>
                  <a:txBody>
                    <a:bodyPr/>
                    <a:lstStyle/>
                    <a:p>
                      <a:endParaRPr lang="en-US" dirty="0"/>
                    </a:p>
                  </a:txBody>
                  <a:tcPr/>
                </a:tc>
                <a:tc>
                  <a:txBody>
                    <a:bodyPr/>
                    <a:lstStyle/>
                    <a:p>
                      <a:r>
                        <a:rPr lang="en-US" dirty="0" smtClean="0"/>
                        <a:t>95.7</a:t>
                      </a:r>
                      <a:endParaRPr lang="en-US" dirty="0"/>
                    </a:p>
                  </a:txBody>
                  <a:tcPr/>
                </a:tc>
                <a:tc>
                  <a:txBody>
                    <a:bodyPr/>
                    <a:lstStyle/>
                    <a:p>
                      <a:r>
                        <a:rPr lang="en-US" dirty="0" smtClean="0"/>
                        <a:t>70.9</a:t>
                      </a:r>
                      <a:endParaRPr lang="en-US" dirty="0"/>
                    </a:p>
                  </a:txBody>
                  <a:tcPr/>
                </a:tc>
              </a:tr>
              <a:tr h="370840">
                <a:tc>
                  <a:txBody>
                    <a:bodyPr/>
                    <a:lstStyle/>
                    <a:p>
                      <a:r>
                        <a:rPr lang="en-US" dirty="0" smtClean="0"/>
                        <a:t>          Writing</a:t>
                      </a:r>
                    </a:p>
                  </a:txBody>
                  <a:tcPr/>
                </a:tc>
                <a:tc>
                  <a:txBody>
                    <a:bodyPr/>
                    <a:lstStyle/>
                    <a:p>
                      <a:endParaRPr lang="en-US" dirty="0"/>
                    </a:p>
                  </a:txBody>
                  <a:tcPr/>
                </a:tc>
                <a:tc>
                  <a:txBody>
                    <a:bodyPr/>
                    <a:lstStyle/>
                    <a:p>
                      <a:r>
                        <a:rPr lang="en-US" dirty="0" smtClean="0"/>
                        <a:t>79.1</a:t>
                      </a:r>
                      <a:endParaRPr lang="en-US" dirty="0"/>
                    </a:p>
                  </a:txBody>
                  <a:tcPr/>
                </a:tc>
                <a:tc>
                  <a:txBody>
                    <a:bodyPr/>
                    <a:lstStyle/>
                    <a:p>
                      <a:r>
                        <a:rPr lang="en-US" dirty="0" smtClean="0"/>
                        <a:t>57.1</a:t>
                      </a:r>
                      <a:endParaRPr lang="en-US" dirty="0"/>
                    </a:p>
                  </a:txBody>
                  <a:tcPr/>
                </a:tc>
              </a:tr>
            </a:tbl>
          </a:graphicData>
        </a:graphic>
      </p:graphicFrame>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6693051" y="5808975"/>
            <a:ext cx="2069949" cy="820425"/>
          </a:xfrm>
          <a:prstGeom prst="rect">
            <a:avLst/>
          </a:prstGeom>
        </p:spPr>
      </p:pic>
      <p:grpSp>
        <p:nvGrpSpPr>
          <p:cNvPr id="8" name="Group 7"/>
          <p:cNvGrpSpPr/>
          <p:nvPr/>
        </p:nvGrpSpPr>
        <p:grpSpPr>
          <a:xfrm>
            <a:off x="0" y="6629400"/>
            <a:ext cx="9144000" cy="280951"/>
            <a:chOff x="0" y="6629400"/>
            <a:chExt cx="9144000" cy="280951"/>
          </a:xfrm>
        </p:grpSpPr>
        <p:grpSp>
          <p:nvGrpSpPr>
            <p:cNvPr id="9" name="Group 8"/>
            <p:cNvGrpSpPr/>
            <p:nvPr/>
          </p:nvGrpSpPr>
          <p:grpSpPr>
            <a:xfrm>
              <a:off x="0" y="6629400"/>
              <a:ext cx="9144000" cy="228602"/>
              <a:chOff x="0" y="6629400"/>
              <a:chExt cx="9144000" cy="228602"/>
            </a:xfrm>
          </p:grpSpPr>
          <p:sp>
            <p:nvSpPr>
              <p:cNvPr id="11" name="Rectangle 1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3" name="Rectangle 1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1646005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effectLst>
                  <a:outerShdw blurRad="38100" dist="38100" dir="2700000" algn="tl">
                    <a:srgbClr val="000000">
                      <a:alpha val="43137"/>
                    </a:srgbClr>
                  </a:outerShdw>
                </a:effectLst>
              </a:rPr>
              <a:t>Mapping Texas Core Curriculum Objectives to Component Areas </a:t>
            </a:r>
            <a:endParaRPr lang="en-US"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2765586"/>
              </p:ext>
            </p:extLst>
          </p:nvPr>
        </p:nvGraphicFramePr>
        <p:xfrm>
          <a:off x="381000" y="1828800"/>
          <a:ext cx="8267700" cy="3596640"/>
        </p:xfrm>
        <a:graphic>
          <a:graphicData uri="http://schemas.openxmlformats.org/drawingml/2006/table">
            <a:tbl>
              <a:tblPr firstRow="1" bandRow="1">
                <a:tableStyleId>{073A0DAA-6AF3-43AB-8588-CEC1D06C72B9}</a:tableStyleId>
              </a:tblPr>
              <a:tblGrid>
                <a:gridCol w="1295400"/>
                <a:gridCol w="990600"/>
                <a:gridCol w="1257300"/>
                <a:gridCol w="1181100"/>
                <a:gridCol w="1181100"/>
                <a:gridCol w="1181100"/>
                <a:gridCol w="1181100"/>
              </a:tblGrid>
              <a:tr h="762000">
                <a:tc>
                  <a:txBody>
                    <a:bodyPr/>
                    <a:lstStyle/>
                    <a:p>
                      <a:r>
                        <a:rPr lang="en-US" sz="1200" dirty="0" smtClean="0"/>
                        <a:t>Foundational Component</a:t>
                      </a:r>
                      <a:r>
                        <a:rPr lang="en-US" sz="1200" baseline="0" dirty="0" smtClean="0"/>
                        <a:t> Area</a:t>
                      </a:r>
                      <a:endParaRPr lang="en-US" sz="1200" dirty="0"/>
                    </a:p>
                  </a:txBody>
                  <a:tcPr/>
                </a:tc>
                <a:tc>
                  <a:txBody>
                    <a:bodyPr/>
                    <a:lstStyle/>
                    <a:p>
                      <a:r>
                        <a:rPr lang="en-US" sz="1200" dirty="0" smtClean="0"/>
                        <a:t>Critical Thinking</a:t>
                      </a:r>
                      <a:endParaRPr lang="en-US" sz="1200" dirty="0"/>
                    </a:p>
                  </a:txBody>
                  <a:tcPr/>
                </a:tc>
                <a:tc>
                  <a:txBody>
                    <a:bodyPr/>
                    <a:lstStyle/>
                    <a:p>
                      <a:r>
                        <a:rPr lang="en-US" sz="1200" dirty="0" smtClean="0"/>
                        <a:t>Communication Skills</a:t>
                      </a:r>
                      <a:endParaRPr lang="en-US" sz="1200" dirty="0"/>
                    </a:p>
                  </a:txBody>
                  <a:tcPr/>
                </a:tc>
                <a:tc>
                  <a:txBody>
                    <a:bodyPr/>
                    <a:lstStyle/>
                    <a:p>
                      <a:r>
                        <a:rPr lang="en-US" sz="1200" dirty="0" smtClean="0"/>
                        <a:t>Empirical</a:t>
                      </a:r>
                      <a:r>
                        <a:rPr lang="en-US" sz="1200" baseline="0" dirty="0" smtClean="0"/>
                        <a:t> &amp; Quantitative Skills</a:t>
                      </a:r>
                      <a:endParaRPr lang="en-US" sz="1200" dirty="0"/>
                    </a:p>
                  </a:txBody>
                  <a:tcPr/>
                </a:tc>
                <a:tc>
                  <a:txBody>
                    <a:bodyPr/>
                    <a:lstStyle/>
                    <a:p>
                      <a:r>
                        <a:rPr lang="en-US" sz="1200" dirty="0" smtClean="0"/>
                        <a:t>Teamwork</a:t>
                      </a:r>
                      <a:endParaRPr lang="en-US" sz="1200" dirty="0"/>
                    </a:p>
                  </a:txBody>
                  <a:tcPr/>
                </a:tc>
                <a:tc>
                  <a:txBody>
                    <a:bodyPr/>
                    <a:lstStyle/>
                    <a:p>
                      <a:r>
                        <a:rPr lang="en-US" sz="1200" dirty="0" smtClean="0"/>
                        <a:t>Social Responsibility</a:t>
                      </a:r>
                      <a:endParaRPr lang="en-US" sz="1200" dirty="0"/>
                    </a:p>
                  </a:txBody>
                  <a:tcPr/>
                </a:tc>
                <a:tc>
                  <a:txBody>
                    <a:bodyPr/>
                    <a:lstStyle/>
                    <a:p>
                      <a:r>
                        <a:rPr lang="en-US" sz="1200" dirty="0" smtClean="0"/>
                        <a:t>Personal</a:t>
                      </a:r>
                      <a:r>
                        <a:rPr lang="en-US" sz="1200" baseline="0" dirty="0" smtClean="0"/>
                        <a:t> Responsibility</a:t>
                      </a:r>
                      <a:endParaRPr lang="en-US" sz="1200" dirty="0"/>
                    </a:p>
                  </a:txBody>
                  <a:tcPr/>
                </a:tc>
              </a:tr>
              <a:tr h="421951">
                <a:tc>
                  <a:txBody>
                    <a:bodyPr/>
                    <a:lstStyle/>
                    <a:p>
                      <a:r>
                        <a:rPr lang="en-US" sz="1200" b="1" dirty="0" smtClean="0"/>
                        <a:t>Communication</a:t>
                      </a:r>
                    </a:p>
                    <a:p>
                      <a:r>
                        <a:rPr lang="en-US" sz="1200" b="1" dirty="0" smtClean="0"/>
                        <a:t>6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r>
              <a:tr h="421951">
                <a:tc>
                  <a:txBody>
                    <a:bodyPr/>
                    <a:lstStyle/>
                    <a:p>
                      <a:r>
                        <a:rPr lang="en-US" sz="1200" b="1" dirty="0" smtClean="0"/>
                        <a:t>Mathematics</a:t>
                      </a:r>
                    </a:p>
                    <a:p>
                      <a:r>
                        <a:rPr lang="en-US" sz="1200" b="1"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r>
              <a:tr h="421951">
                <a:tc>
                  <a:txBody>
                    <a:bodyPr/>
                    <a:lstStyle/>
                    <a:p>
                      <a:r>
                        <a:rPr lang="en-US" sz="1200" b="1" dirty="0" smtClean="0"/>
                        <a:t>Life &amp; Physical Sciences</a:t>
                      </a:r>
                    </a:p>
                    <a:p>
                      <a:r>
                        <a:rPr lang="en-US" sz="1200" b="1" dirty="0" smtClean="0"/>
                        <a:t>6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r>
              <a:tr h="421951">
                <a:tc>
                  <a:txBody>
                    <a:bodyPr/>
                    <a:lstStyle/>
                    <a:p>
                      <a:r>
                        <a:rPr lang="en-US" sz="1200" b="1" dirty="0" smtClean="0"/>
                        <a:t>Language,</a:t>
                      </a:r>
                      <a:r>
                        <a:rPr lang="en-US" sz="1200" b="1" baseline="0" dirty="0" smtClean="0"/>
                        <a:t> Philosophy, &amp; Culture </a:t>
                      </a:r>
                    </a:p>
                    <a:p>
                      <a:r>
                        <a:rPr lang="en-US" sz="1200" b="1" baseline="0"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r>
              <a:tr h="421951">
                <a:tc>
                  <a:txBody>
                    <a:bodyPr/>
                    <a:lstStyle/>
                    <a:p>
                      <a:r>
                        <a:rPr lang="en-US" sz="1200" b="1" dirty="0" smtClean="0"/>
                        <a:t>Creative Arts</a:t>
                      </a:r>
                    </a:p>
                    <a:p>
                      <a:r>
                        <a:rPr lang="en-US" sz="1200" b="1"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r>
            </a:tbl>
          </a:graphicData>
        </a:graphic>
      </p:graphicFrame>
      <p:sp>
        <p:nvSpPr>
          <p:cNvPr id="5" name="TextBox 4"/>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A79836AA-2E5C-4B78-BCFE-529AC8470618}" type="slidenum">
              <a:rPr lang="en-US" smtClean="0"/>
              <a:t>28</a:t>
            </a:fld>
            <a:endParaRPr lang="en-US"/>
          </a:p>
        </p:txBody>
      </p:sp>
      <p:sp>
        <p:nvSpPr>
          <p:cNvPr id="8" name="TextBox 7"/>
          <p:cNvSpPr txBox="1"/>
          <p:nvPr/>
        </p:nvSpPr>
        <p:spPr>
          <a:xfrm>
            <a:off x="0" y="5996226"/>
            <a:ext cx="6934200" cy="861774"/>
          </a:xfrm>
          <a:prstGeom prst="rect">
            <a:avLst/>
          </a:prstGeom>
          <a:noFill/>
        </p:spPr>
        <p:txBody>
          <a:bodyPr wrap="square" rtlCol="0">
            <a:spAutoFit/>
          </a:bodyPr>
          <a:lstStyle/>
          <a:p>
            <a:r>
              <a:rPr lang="en-US" sz="1000" dirty="0" smtClean="0">
                <a:latin typeface="Bookman Old Style" pitchFamily="18" charset="0"/>
              </a:rPr>
              <a:t>Source: Texas Higher Education Coordinating Board (2011) Revising the State Core Curriculum: A Focus on 21</a:t>
            </a:r>
            <a:r>
              <a:rPr lang="en-US" sz="1000" baseline="30000" dirty="0" smtClean="0">
                <a:latin typeface="Bookman Old Style" pitchFamily="18" charset="0"/>
              </a:rPr>
              <a:t>st</a:t>
            </a:r>
            <a:r>
              <a:rPr lang="en-US" sz="1000" dirty="0" smtClean="0">
                <a:latin typeface="Bookman Old Style" pitchFamily="18" charset="0"/>
              </a:rPr>
              <a:t> Century Competencies. Retrieved from</a:t>
            </a:r>
            <a:r>
              <a:rPr lang="en-US" sz="1000" dirty="0">
                <a:latin typeface="Bookman Old Style" pitchFamily="18" charset="0"/>
              </a:rPr>
              <a:t>: www.thecb.state.tx.us/index.cfm?objectid=6EA8957A-D7E2-C369-67F42EC166BC88FC </a:t>
            </a:r>
          </a:p>
          <a:p>
            <a:endParaRPr lang="en-US" sz="1000" dirty="0">
              <a:latin typeface="Bookman Old Style" pitchFamily="18" charset="0"/>
            </a:endParaRPr>
          </a:p>
          <a:p>
            <a:endParaRPr lang="en-US" sz="1000" dirty="0">
              <a:latin typeface="Bookman Old Style"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6769251" y="5791200"/>
            <a:ext cx="2069949" cy="820425"/>
          </a:xfrm>
          <a:prstGeom prst="rect">
            <a:avLst/>
          </a:prstGeom>
        </p:spPr>
      </p:pic>
      <p:grpSp>
        <p:nvGrpSpPr>
          <p:cNvPr id="9" name="Group 8"/>
          <p:cNvGrpSpPr/>
          <p:nvPr/>
        </p:nvGrpSpPr>
        <p:grpSpPr>
          <a:xfrm>
            <a:off x="0" y="6629400"/>
            <a:ext cx="9144000" cy="280951"/>
            <a:chOff x="0" y="6629400"/>
            <a:chExt cx="9144000" cy="280951"/>
          </a:xfrm>
        </p:grpSpPr>
        <p:grpSp>
          <p:nvGrpSpPr>
            <p:cNvPr id="10" name="Group 9"/>
            <p:cNvGrpSpPr/>
            <p:nvPr/>
          </p:nvGrpSpPr>
          <p:grpSpPr>
            <a:xfrm>
              <a:off x="0" y="6629400"/>
              <a:ext cx="9144000" cy="228602"/>
              <a:chOff x="0" y="6629400"/>
              <a:chExt cx="9144000" cy="228602"/>
            </a:xfrm>
          </p:grpSpPr>
          <p:sp>
            <p:nvSpPr>
              <p:cNvPr id="12" name="Rectangle 11"/>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4" name="Rectangle 13"/>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2564532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229600" cy="1143000"/>
          </a:xfrm>
        </p:spPr>
        <p:txBody>
          <a:bodyPr>
            <a:noAutofit/>
          </a:bodyPr>
          <a:lstStyle/>
          <a:p>
            <a:r>
              <a:rPr lang="en-US" sz="3600" b="1" u="sng" dirty="0" smtClean="0">
                <a:solidFill>
                  <a:schemeClr val="accent2">
                    <a:lumMod val="50000"/>
                  </a:schemeClr>
                </a:solidFill>
                <a:effectLst>
                  <a:outerShdw blurRad="38100" dist="38100" dir="2700000" algn="tl">
                    <a:srgbClr val="000000">
                      <a:alpha val="43137"/>
                    </a:srgbClr>
                  </a:outerShdw>
                </a:effectLst>
              </a:rPr>
              <a:t>Texas Academic Course Guide Manual</a:t>
            </a:r>
            <a:r>
              <a:rPr lang="en-US" sz="3600" b="1" dirty="0" smtClean="0">
                <a:solidFill>
                  <a:schemeClr val="accent2">
                    <a:lumMod val="50000"/>
                  </a:schemeClr>
                </a:solidFill>
                <a:effectLst>
                  <a:outerShdw blurRad="38100" dist="38100" dir="2700000" algn="tl">
                    <a:srgbClr val="000000">
                      <a:alpha val="43137"/>
                    </a:srgbClr>
                  </a:outerShdw>
                </a:effectLst>
              </a:rPr>
              <a:t/>
            </a:r>
            <a:br>
              <a:rPr lang="en-US" sz="3600" b="1" dirty="0" smtClean="0">
                <a:solidFill>
                  <a:schemeClr val="accent2">
                    <a:lumMod val="50000"/>
                  </a:schemeClr>
                </a:solidFill>
                <a:effectLst>
                  <a:outerShdw blurRad="38100" dist="38100" dir="2700000" algn="tl">
                    <a:srgbClr val="000000">
                      <a:alpha val="43137"/>
                    </a:srgbClr>
                  </a:outerShdw>
                </a:effectLst>
              </a:rPr>
            </a:br>
            <a:r>
              <a:rPr lang="en-US" sz="3600" b="1" i="1" dirty="0" smtClean="0">
                <a:solidFill>
                  <a:schemeClr val="accent2">
                    <a:lumMod val="50000"/>
                  </a:schemeClr>
                </a:solidFill>
                <a:effectLst>
                  <a:outerShdw blurRad="38100" dist="38100" dir="2700000" algn="tl">
                    <a:srgbClr val="000000">
                      <a:alpha val="43137"/>
                    </a:srgbClr>
                  </a:outerShdw>
                </a:effectLst>
              </a:rPr>
              <a:t>(ACGM) </a:t>
            </a:r>
            <a:endParaRPr lang="en-US" sz="3600" b="1" i="1" dirty="0">
              <a:solidFill>
                <a:schemeClr val="accent2">
                  <a:lumMod val="50000"/>
                </a:schemeClr>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295400"/>
            <a:ext cx="8229600" cy="4754563"/>
          </a:xfrm>
        </p:spPr>
        <p:txBody>
          <a:bodyPr>
            <a:normAutofit fontScale="92500" lnSpcReduction="10000"/>
          </a:bodyPr>
          <a:lstStyle/>
          <a:p>
            <a:r>
              <a:rPr lang="en-US" i="1" dirty="0" smtClean="0">
                <a:solidFill>
                  <a:schemeClr val="accent2">
                    <a:lumMod val="50000"/>
                  </a:schemeClr>
                </a:solidFill>
              </a:rPr>
              <a:t>What is it?</a:t>
            </a:r>
          </a:p>
          <a:p>
            <a:pPr lvl="1"/>
            <a:r>
              <a:rPr lang="en-US" dirty="0" smtClean="0"/>
              <a:t>official list of Texas approved courses for general academic transfer</a:t>
            </a:r>
          </a:p>
          <a:p>
            <a:pPr lvl="1"/>
            <a:r>
              <a:rPr lang="en-US" dirty="0"/>
              <a:t>http://</a:t>
            </a:r>
            <a:r>
              <a:rPr lang="en-US" dirty="0" smtClean="0"/>
              <a:t>www.thecb.state.tx.us/acgm</a:t>
            </a:r>
          </a:p>
          <a:p>
            <a:pPr>
              <a:spcBef>
                <a:spcPts val="1800"/>
              </a:spcBef>
            </a:pPr>
            <a:r>
              <a:rPr lang="en-US" i="1" dirty="0" smtClean="0">
                <a:solidFill>
                  <a:schemeClr val="accent2">
                    <a:lumMod val="50000"/>
                  </a:schemeClr>
                </a:solidFill>
              </a:rPr>
              <a:t>How is it organized?</a:t>
            </a:r>
          </a:p>
          <a:p>
            <a:pPr lvl="1"/>
            <a:r>
              <a:rPr lang="en-US" dirty="0"/>
              <a:t>a</a:t>
            </a:r>
            <a:r>
              <a:rPr lang="en-US" dirty="0" smtClean="0"/>
              <a:t>lphabetic and with number by Texas Common Course Numbering System (TCCNS)</a:t>
            </a:r>
          </a:p>
          <a:p>
            <a:pPr lvl="1"/>
            <a:r>
              <a:rPr lang="en-US" dirty="0"/>
              <a:t>T</a:t>
            </a:r>
            <a:r>
              <a:rPr lang="en-US" dirty="0" smtClean="0"/>
              <a:t>itle, common course prefix, course number, description, approval number, CIP area, maximum semester credit hours per student, maximum course contact hours, and </a:t>
            </a:r>
            <a:r>
              <a:rPr lang="en-US" b="1" dirty="0" smtClean="0"/>
              <a:t>learning outcomes</a:t>
            </a:r>
            <a:endParaRPr lang="en-US" b="1" dirty="0"/>
          </a:p>
        </p:txBody>
      </p:sp>
      <p:sp>
        <p:nvSpPr>
          <p:cNvPr id="5" name="TextBox 4"/>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6" name="TextBox 5"/>
          <p:cNvSpPr txBox="1"/>
          <p:nvPr/>
        </p:nvSpPr>
        <p:spPr>
          <a:xfrm>
            <a:off x="0" y="6153090"/>
            <a:ext cx="6858000" cy="400110"/>
          </a:xfrm>
          <a:prstGeom prst="rect">
            <a:avLst/>
          </a:prstGeom>
          <a:noFill/>
        </p:spPr>
        <p:txBody>
          <a:bodyPr wrap="square" rtlCol="0">
            <a:spAutoFit/>
          </a:bodyPr>
          <a:lstStyle/>
          <a:p>
            <a:r>
              <a:rPr lang="en-US" sz="1000" dirty="0" smtClean="0">
                <a:latin typeface="Bookman Old Style" pitchFamily="18" charset="0"/>
              </a:rPr>
              <a:t>Source: Lower Division Academic course Guide Manual (2012)</a:t>
            </a:r>
          </a:p>
          <a:p>
            <a:r>
              <a:rPr lang="en-US" sz="1000" dirty="0" smtClean="0">
                <a:latin typeface="Bookman Old Style" pitchFamily="18" charset="0"/>
              </a:rPr>
              <a:t>Retrieved from</a:t>
            </a:r>
            <a:r>
              <a:rPr lang="en-US" sz="1000" dirty="0">
                <a:latin typeface="Bookman Old Style" pitchFamily="18" charset="0"/>
              </a:rPr>
              <a:t>: http://</a:t>
            </a:r>
            <a:r>
              <a:rPr lang="en-US" sz="1000" dirty="0" smtClean="0">
                <a:latin typeface="Bookman Old Style" pitchFamily="18" charset="0"/>
              </a:rPr>
              <a:t>www.thecb.state.tx.us/acgm</a:t>
            </a:r>
            <a:endParaRPr lang="en-US" sz="1000" dirty="0">
              <a:latin typeface="Bookman Old Style" pitchFamily="18" charset="0"/>
            </a:endParaRPr>
          </a:p>
        </p:txBody>
      </p:sp>
      <p:sp>
        <p:nvSpPr>
          <p:cNvPr id="3" name="Slide Number Placeholder 2"/>
          <p:cNvSpPr>
            <a:spLocks noGrp="1"/>
          </p:cNvSpPr>
          <p:nvPr>
            <p:ph type="sldNum" sz="quarter" idx="12"/>
          </p:nvPr>
        </p:nvSpPr>
        <p:spPr/>
        <p:txBody>
          <a:bodyPr/>
          <a:lstStyle/>
          <a:p>
            <a:fld id="{A79836AA-2E5C-4B78-BCFE-529AC8470618}" type="slidenum">
              <a:rPr lang="en-US" smtClean="0"/>
              <a:t>29</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6769251" y="5791200"/>
            <a:ext cx="2069949" cy="820425"/>
          </a:xfrm>
          <a:prstGeom prst="rect">
            <a:avLst/>
          </a:prstGeom>
        </p:spPr>
      </p:pic>
      <p:grpSp>
        <p:nvGrpSpPr>
          <p:cNvPr id="8" name="Group 7"/>
          <p:cNvGrpSpPr/>
          <p:nvPr/>
        </p:nvGrpSpPr>
        <p:grpSpPr>
          <a:xfrm>
            <a:off x="0" y="6629400"/>
            <a:ext cx="9144000" cy="280951"/>
            <a:chOff x="0" y="6629400"/>
            <a:chExt cx="9144000" cy="280951"/>
          </a:xfrm>
        </p:grpSpPr>
        <p:grpSp>
          <p:nvGrpSpPr>
            <p:cNvPr id="9" name="Group 8"/>
            <p:cNvGrpSpPr/>
            <p:nvPr/>
          </p:nvGrpSpPr>
          <p:grpSpPr>
            <a:xfrm>
              <a:off x="0" y="6629400"/>
              <a:ext cx="9144000" cy="228602"/>
              <a:chOff x="0" y="6629400"/>
              <a:chExt cx="9144000" cy="228602"/>
            </a:xfrm>
          </p:grpSpPr>
          <p:sp>
            <p:nvSpPr>
              <p:cNvPr id="11" name="Rectangle 1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3" name="Rectangle 1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36931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06500" y="1524000"/>
            <a:ext cx="6731001" cy="2870552"/>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33500" y="1600200"/>
            <a:ext cx="6477000" cy="2707602"/>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2906123" y="1628863"/>
            <a:ext cx="3331755" cy="1342937"/>
          </a:xfrm>
          <a:prstGeom prst="rect">
            <a:avLst/>
          </a:prstGeom>
        </p:spPr>
      </p:pic>
      <p:sp>
        <p:nvSpPr>
          <p:cNvPr id="8" name="Title 3"/>
          <p:cNvSpPr txBox="1">
            <a:spLocks/>
          </p:cNvSpPr>
          <p:nvPr/>
        </p:nvSpPr>
        <p:spPr>
          <a:xfrm>
            <a:off x="-228600" y="2772251"/>
            <a:ext cx="9144000" cy="169277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52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What, Why </a:t>
            </a:r>
          </a:p>
          <a:p>
            <a:pPr lvl="1" algn="ctr"/>
            <a:r>
              <a:rPr lang="en-US" sz="52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and How?</a:t>
            </a:r>
            <a:endParaRPr lang="en-US" sz="52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5" name="TextBox 4"/>
          <p:cNvSpPr txBox="1"/>
          <p:nvPr/>
        </p:nvSpPr>
        <p:spPr>
          <a:xfrm>
            <a:off x="1752600" y="4572000"/>
            <a:ext cx="5562600" cy="830997"/>
          </a:xfrm>
          <a:prstGeom prst="rect">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Jean Keller, AVATAR Co –Director</a:t>
            </a:r>
          </a:p>
          <a:p>
            <a:pPr algn="ct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University of North Texas</a:t>
            </a:r>
            <a:endParaRPr lang="en-US" sz="2400" b="1" dirty="0">
              <a:solidFill>
                <a:schemeClr val="bg1">
                  <a:lumMod val="95000"/>
                </a:schemeClr>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0097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7"/>
            <a:ext cx="8229600" cy="1143000"/>
          </a:xfrm>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ACGM: </a:t>
            </a:r>
            <a:r>
              <a:rPr lang="en-US" dirty="0" smtClean="0"/>
              <a:t>Example Entry</a:t>
            </a:r>
            <a:endParaRPr lang="en-US" dirty="0"/>
          </a:p>
        </p:txBody>
      </p:sp>
      <p:sp>
        <p:nvSpPr>
          <p:cNvPr id="3" name="Content Placeholder 2"/>
          <p:cNvSpPr>
            <a:spLocks noGrp="1"/>
          </p:cNvSpPr>
          <p:nvPr>
            <p:ph idx="1"/>
          </p:nvPr>
        </p:nvSpPr>
        <p:spPr>
          <a:xfrm>
            <a:off x="457200" y="1197295"/>
            <a:ext cx="8229600" cy="5135563"/>
          </a:xfrm>
        </p:spPr>
        <p:txBody>
          <a:bodyPr>
            <a:normAutofit fontScale="32500" lnSpcReduction="20000"/>
          </a:bodyPr>
          <a:lstStyle/>
          <a:p>
            <a:pPr marL="0" indent="0">
              <a:buNone/>
            </a:pPr>
            <a:r>
              <a:rPr lang="en-US" sz="5500" b="1" u="sng" dirty="0" smtClean="0">
                <a:solidFill>
                  <a:schemeClr val="accent2">
                    <a:lumMod val="50000"/>
                  </a:schemeClr>
                </a:solidFill>
              </a:rPr>
              <a:t>MATH 1314 College Algebra (3 SCH version) </a:t>
            </a:r>
          </a:p>
          <a:p>
            <a:pPr marL="0" indent="0">
              <a:buNone/>
            </a:pPr>
            <a:r>
              <a:rPr lang="en-US" sz="5500" b="1" u="sng" dirty="0">
                <a:solidFill>
                  <a:schemeClr val="accent2">
                    <a:lumMod val="50000"/>
                  </a:schemeClr>
                </a:solidFill>
              </a:rPr>
              <a:t>MATH 1314 College Algebra </a:t>
            </a:r>
            <a:r>
              <a:rPr lang="en-US" sz="5500" b="1" u="sng" dirty="0" smtClean="0">
                <a:solidFill>
                  <a:schemeClr val="accent2">
                    <a:lumMod val="50000"/>
                  </a:schemeClr>
                </a:solidFill>
              </a:rPr>
              <a:t>(4 </a:t>
            </a:r>
            <a:r>
              <a:rPr lang="en-US" sz="5500" b="1" u="sng" dirty="0">
                <a:solidFill>
                  <a:schemeClr val="accent2">
                    <a:lumMod val="50000"/>
                  </a:schemeClr>
                </a:solidFill>
              </a:rPr>
              <a:t>SCH version) </a:t>
            </a:r>
            <a:endParaRPr lang="en-US" sz="5500" u="sng" dirty="0">
              <a:solidFill>
                <a:schemeClr val="accent2">
                  <a:lumMod val="50000"/>
                </a:schemeClr>
              </a:solidFill>
            </a:endParaRPr>
          </a:p>
          <a:p>
            <a:pPr marL="0" indent="0">
              <a:buNone/>
            </a:pPr>
            <a:endParaRPr lang="en-US" sz="5500" u="sng" dirty="0">
              <a:solidFill>
                <a:schemeClr val="accent2">
                  <a:lumMod val="50000"/>
                </a:schemeClr>
              </a:solidFill>
            </a:endParaRPr>
          </a:p>
          <a:p>
            <a:pPr marL="0" indent="0">
              <a:buNone/>
            </a:pPr>
            <a:r>
              <a:rPr lang="en-US" sz="4900" dirty="0" smtClean="0"/>
              <a:t>In-depth study and applications of polynomial, rational, radical, exponential and logarithmic functions, and systems of equations using matrices.  Additional topics such as sequences, series, probability, and conics may be included </a:t>
            </a:r>
            <a:endParaRPr lang="en-US" sz="4900" dirty="0"/>
          </a:p>
          <a:p>
            <a:pPr marL="0" indent="0">
              <a:buNone/>
            </a:pPr>
            <a:r>
              <a:rPr lang="en-US" dirty="0" smtClean="0"/>
              <a:t> </a:t>
            </a:r>
            <a:endParaRPr lang="en-US" dirty="0"/>
          </a:p>
          <a:p>
            <a:pPr marL="0" indent="0">
              <a:buNone/>
            </a:pPr>
            <a:r>
              <a:rPr lang="en-US" dirty="0"/>
              <a:t>Approval Number ...................................................................................... </a:t>
            </a:r>
            <a:r>
              <a:rPr lang="en-US" dirty="0" smtClean="0"/>
              <a:t>27.0101.54 19 </a:t>
            </a:r>
          </a:p>
          <a:p>
            <a:pPr marL="0" indent="0">
              <a:buNone/>
            </a:pPr>
            <a:r>
              <a:rPr lang="en-US" dirty="0" smtClean="0"/>
              <a:t>CIP </a:t>
            </a:r>
            <a:r>
              <a:rPr lang="en-US" dirty="0"/>
              <a:t>Area </a:t>
            </a:r>
            <a:r>
              <a:rPr lang="en-US" dirty="0" smtClean="0"/>
              <a:t>...................................................................................................... Mathematics </a:t>
            </a:r>
          </a:p>
          <a:p>
            <a:pPr marL="0" indent="0">
              <a:buNone/>
            </a:pPr>
            <a:r>
              <a:rPr lang="en-US" dirty="0" smtClean="0"/>
              <a:t>maximum </a:t>
            </a:r>
            <a:r>
              <a:rPr lang="en-US" dirty="0"/>
              <a:t>SCH per student </a:t>
            </a:r>
            <a:r>
              <a:rPr lang="en-US" dirty="0" smtClean="0"/>
              <a:t>............................................................................................. 4 </a:t>
            </a:r>
          </a:p>
          <a:p>
            <a:pPr marL="0" indent="0">
              <a:buNone/>
            </a:pPr>
            <a:r>
              <a:rPr lang="en-US" dirty="0" smtClean="0"/>
              <a:t>maximum </a:t>
            </a:r>
            <a:r>
              <a:rPr lang="en-US" dirty="0"/>
              <a:t>SCH per course </a:t>
            </a:r>
            <a:r>
              <a:rPr lang="en-US" dirty="0" smtClean="0"/>
              <a:t>................................................................................................4</a:t>
            </a:r>
          </a:p>
          <a:p>
            <a:pPr marL="0" indent="0">
              <a:buNone/>
            </a:pPr>
            <a:r>
              <a:rPr lang="en-US" dirty="0" smtClean="0"/>
              <a:t>maximum </a:t>
            </a:r>
            <a:r>
              <a:rPr lang="en-US" dirty="0"/>
              <a:t>contact hours per course ............................................................................. </a:t>
            </a:r>
            <a:r>
              <a:rPr lang="en-US" dirty="0" smtClean="0"/>
              <a:t>64</a:t>
            </a:r>
            <a:endParaRPr lang="en-US" dirty="0"/>
          </a:p>
          <a:p>
            <a:pPr marL="0" indent="0">
              <a:buNone/>
            </a:pPr>
            <a:endParaRPr lang="en-US" b="1" u="sng" dirty="0" smtClean="0"/>
          </a:p>
          <a:p>
            <a:pPr marL="0" indent="0">
              <a:buNone/>
            </a:pPr>
            <a:r>
              <a:rPr lang="en-US" sz="4600" b="1" u="sng" dirty="0" smtClean="0">
                <a:solidFill>
                  <a:schemeClr val="accent2">
                    <a:lumMod val="50000"/>
                  </a:schemeClr>
                </a:solidFill>
              </a:rPr>
              <a:t>Learning </a:t>
            </a:r>
            <a:r>
              <a:rPr lang="en-US" sz="4600" b="1" u="sng" dirty="0">
                <a:solidFill>
                  <a:schemeClr val="accent2">
                    <a:lumMod val="50000"/>
                  </a:schemeClr>
                </a:solidFill>
              </a:rPr>
              <a:t>Outcomes </a:t>
            </a:r>
          </a:p>
          <a:p>
            <a:pPr marL="0" indent="0">
              <a:buNone/>
            </a:pPr>
            <a:r>
              <a:rPr lang="en-US" sz="4600" dirty="0"/>
              <a:t>Upon successful completion of this course, students will: </a:t>
            </a:r>
          </a:p>
          <a:p>
            <a:pPr marL="0" indent="0">
              <a:buNone/>
            </a:pPr>
            <a:r>
              <a:rPr lang="en-US" sz="4600" dirty="0"/>
              <a:t>1. </a:t>
            </a:r>
            <a:r>
              <a:rPr lang="en-US" sz="4600" dirty="0" smtClean="0"/>
              <a:t> Demonstrate and apply knowledge of properties of functions, including domain and range, operations, compositions, and inverses. </a:t>
            </a:r>
            <a:endParaRPr lang="en-US" sz="4600" dirty="0"/>
          </a:p>
          <a:p>
            <a:pPr marL="0" indent="0">
              <a:buNone/>
            </a:pPr>
            <a:r>
              <a:rPr lang="en-US" sz="4600" dirty="0"/>
              <a:t>2. </a:t>
            </a:r>
            <a:r>
              <a:rPr lang="en-US" sz="4600" dirty="0" smtClean="0"/>
              <a:t> Recognize and apply polynomial, rational, radical, exponential and logarithmic functions and solve related equations. </a:t>
            </a:r>
            <a:endParaRPr lang="en-US" sz="4600" dirty="0"/>
          </a:p>
          <a:p>
            <a:pPr marL="0" indent="0">
              <a:buNone/>
            </a:pPr>
            <a:r>
              <a:rPr lang="en-US" sz="4600" dirty="0"/>
              <a:t>3. </a:t>
            </a:r>
            <a:r>
              <a:rPr lang="en-US" sz="4600" dirty="0" smtClean="0"/>
              <a:t> Apply graphing techniques. </a:t>
            </a:r>
            <a:endParaRPr lang="en-US" sz="4600" dirty="0"/>
          </a:p>
          <a:p>
            <a:pPr marL="0" indent="0">
              <a:buNone/>
            </a:pPr>
            <a:r>
              <a:rPr lang="en-US" sz="4600" dirty="0" smtClean="0"/>
              <a:t>4.  Evaluate all roots of higher degree polynomial and rational functions. </a:t>
            </a:r>
            <a:endParaRPr lang="en-US" sz="4600" dirty="0"/>
          </a:p>
          <a:p>
            <a:pPr marL="0" indent="0">
              <a:buNone/>
            </a:pPr>
            <a:r>
              <a:rPr lang="en-US" sz="4600" dirty="0" smtClean="0"/>
              <a:t>5.  Recognize, solve and apply systems of linear equations using matrices. </a:t>
            </a:r>
            <a:endParaRPr lang="en-US" sz="4600" dirty="0"/>
          </a:p>
        </p:txBody>
      </p:sp>
      <p:sp>
        <p:nvSpPr>
          <p:cNvPr id="4" name="TextBox 3"/>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0" y="6096000"/>
            <a:ext cx="6858000" cy="400110"/>
          </a:xfrm>
          <a:prstGeom prst="rect">
            <a:avLst/>
          </a:prstGeom>
          <a:noFill/>
        </p:spPr>
        <p:txBody>
          <a:bodyPr wrap="square" rtlCol="0">
            <a:spAutoFit/>
          </a:bodyPr>
          <a:lstStyle/>
          <a:p>
            <a:r>
              <a:rPr lang="en-US" sz="1000" dirty="0" smtClean="0">
                <a:latin typeface="Bookman Old Style" pitchFamily="18" charset="0"/>
              </a:rPr>
              <a:t>Source: Lower Division Academic Course Guide Manual (2012)</a:t>
            </a:r>
          </a:p>
          <a:p>
            <a:r>
              <a:rPr lang="en-US" sz="1000" dirty="0" smtClean="0">
                <a:latin typeface="Bookman Old Style" pitchFamily="18" charset="0"/>
              </a:rPr>
              <a:t>Retrieved from: </a:t>
            </a:r>
            <a:r>
              <a:rPr lang="en-US" sz="1000" dirty="0"/>
              <a:t>www.thecb.state.tx.us/AAR/UndergraduateEd/WorkforceEd/acgm.htm - 4k - 2012-02-14</a:t>
            </a:r>
            <a:endParaRPr lang="en-US" sz="1000" dirty="0">
              <a:latin typeface="Bookman Old Style" pitchFamily="18" charset="0"/>
            </a:endParaRPr>
          </a:p>
        </p:txBody>
      </p:sp>
      <p:sp>
        <p:nvSpPr>
          <p:cNvPr id="6" name="Slide Number Placeholder 5"/>
          <p:cNvSpPr>
            <a:spLocks noGrp="1"/>
          </p:cNvSpPr>
          <p:nvPr>
            <p:ph type="sldNum" sz="quarter" idx="12"/>
          </p:nvPr>
        </p:nvSpPr>
        <p:spPr/>
        <p:txBody>
          <a:bodyPr/>
          <a:lstStyle/>
          <a:p>
            <a:fld id="{A79836AA-2E5C-4B78-BCFE-529AC8470618}" type="slidenum">
              <a:rPr lang="en-US" smtClean="0"/>
              <a:t>30</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6769251" y="5791200"/>
            <a:ext cx="2069949" cy="820425"/>
          </a:xfrm>
          <a:prstGeom prst="rect">
            <a:avLst/>
          </a:prstGeom>
        </p:spPr>
      </p:pic>
      <p:grpSp>
        <p:nvGrpSpPr>
          <p:cNvPr id="14" name="Group 13"/>
          <p:cNvGrpSpPr/>
          <p:nvPr/>
        </p:nvGrpSpPr>
        <p:grpSpPr>
          <a:xfrm>
            <a:off x="0" y="6629400"/>
            <a:ext cx="9144000" cy="280951"/>
            <a:chOff x="0" y="6629400"/>
            <a:chExt cx="9144000" cy="280951"/>
          </a:xfrm>
        </p:grpSpPr>
        <p:grpSp>
          <p:nvGrpSpPr>
            <p:cNvPr id="15" name="Group 14"/>
            <p:cNvGrpSpPr/>
            <p:nvPr/>
          </p:nvGrpSpPr>
          <p:grpSpPr>
            <a:xfrm>
              <a:off x="0" y="6629400"/>
              <a:ext cx="9144000" cy="228602"/>
              <a:chOff x="0" y="6629400"/>
              <a:chExt cx="9144000" cy="228602"/>
            </a:xfrm>
          </p:grpSpPr>
          <p:sp>
            <p:nvSpPr>
              <p:cNvPr id="17" name="Rectangle 16"/>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9" name="Rectangle 18"/>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269016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2">
                    <a:lumMod val="50000"/>
                  </a:schemeClr>
                </a:solidFill>
                <a:effectLst>
                  <a:outerShdw blurRad="38100" dist="38100" dir="2700000" algn="tl">
                    <a:srgbClr val="000000">
                      <a:alpha val="43137"/>
                    </a:srgbClr>
                  </a:outerShdw>
                </a:effectLst>
              </a:rPr>
              <a:t>AVATAR Course Profiles: </a:t>
            </a:r>
            <a:br>
              <a:rPr lang="en-US" b="1" i="1" dirty="0" smtClean="0">
                <a:solidFill>
                  <a:schemeClr val="accent2">
                    <a:lumMod val="50000"/>
                  </a:schemeClr>
                </a:solidFill>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What to Include?</a:t>
            </a:r>
            <a:endParaRPr lang="en-US" b="1" i="1" dirty="0">
              <a:effectLst>
                <a:outerShdw blurRad="38100" dist="38100" dir="2700000" algn="tl">
                  <a:srgbClr val="000000">
                    <a:alpha val="43137"/>
                  </a:srgbClr>
                </a:outerShdw>
              </a:effectLst>
            </a:endParaRPr>
          </a:p>
        </p:txBody>
      </p:sp>
      <p:sp>
        <p:nvSpPr>
          <p:cNvPr id="4" name="TextBox 3"/>
          <p:cNvSpPr txBox="1"/>
          <p:nvPr/>
        </p:nvSpPr>
        <p:spPr>
          <a:xfrm>
            <a:off x="2187879" y="6172200"/>
            <a:ext cx="4191000" cy="369332"/>
          </a:xfrm>
          <a:prstGeom prst="rect">
            <a:avLst/>
          </a:prstGeom>
          <a:solidFill>
            <a:schemeClr val="bg2"/>
          </a:solidFill>
        </p:spPr>
        <p:txBody>
          <a:bodyPr wrap="square" rtlCol="0">
            <a:spAutoFit/>
          </a:bodyPr>
          <a:lstStyle/>
          <a:p>
            <a:endParaRPr lang="en-US" dirty="0"/>
          </a:p>
        </p:txBody>
      </p:sp>
      <p:pic>
        <p:nvPicPr>
          <p:cNvPr id="7170" name="Picture 2" descr="C:\Users\kaq0007\AppData\Local\Microsoft\Windows\Temporary Internet Files\Content.IE5\7I3UU201\MP90040196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26" r="10188"/>
          <a:stretch/>
        </p:blipFill>
        <p:spPr bwMode="auto">
          <a:xfrm>
            <a:off x="6378879" y="1447800"/>
            <a:ext cx="2480183" cy="2218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descr="C:\Users\kaq0007\AppData\Local\Microsoft\Windows\Temporary Internet Files\Content.IE5\M3HPQW0X\MP9004445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150" y="3962400"/>
            <a:ext cx="2730522" cy="1817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79836AA-2E5C-4B78-BCFE-529AC8470618}" type="slidenum">
              <a:rPr lang="en-US" smtClean="0"/>
              <a:t>31</a:t>
            </a:fld>
            <a:endParaRPr lang="en-US"/>
          </a:p>
        </p:txBody>
      </p:sp>
      <p:sp>
        <p:nvSpPr>
          <p:cNvPr id="9" name="Content Placeholder 2"/>
          <p:cNvSpPr>
            <a:spLocks noGrp="1"/>
          </p:cNvSpPr>
          <p:nvPr>
            <p:ph idx="1"/>
          </p:nvPr>
        </p:nvSpPr>
        <p:spPr>
          <a:xfrm>
            <a:off x="457200" y="1600200"/>
            <a:ext cx="8229600" cy="4525963"/>
          </a:xfrm>
        </p:spPr>
        <p:txBody>
          <a:bodyPr>
            <a:normAutofit fontScale="62500" lnSpcReduction="20000"/>
          </a:bodyPr>
          <a:lstStyle/>
          <a:p>
            <a:r>
              <a:rPr lang="en-US" dirty="0" smtClean="0">
                <a:solidFill>
                  <a:schemeClr val="tx1">
                    <a:lumMod val="85000"/>
                    <a:lumOff val="15000"/>
                  </a:schemeClr>
                </a:solidFill>
              </a:rPr>
              <a:t>ACGM* and Institution’s Course Description</a:t>
            </a:r>
          </a:p>
          <a:p>
            <a:r>
              <a:rPr lang="en-US" dirty="0" smtClean="0">
                <a:solidFill>
                  <a:schemeClr val="tx1">
                    <a:lumMod val="85000"/>
                    <a:lumOff val="15000"/>
                  </a:schemeClr>
                </a:solidFill>
              </a:rPr>
              <a:t>Hours of Credit</a:t>
            </a:r>
          </a:p>
          <a:p>
            <a:r>
              <a:rPr lang="en-US" dirty="0" smtClean="0">
                <a:solidFill>
                  <a:schemeClr val="tx1">
                    <a:lumMod val="85000"/>
                    <a:lumOff val="15000"/>
                  </a:schemeClr>
                </a:solidFill>
              </a:rPr>
              <a:t>Prerequisites &amp; Co-requisites</a:t>
            </a:r>
          </a:p>
          <a:p>
            <a:r>
              <a:rPr lang="en-US" dirty="0" smtClean="0">
                <a:solidFill>
                  <a:schemeClr val="tx1">
                    <a:lumMod val="85000"/>
                    <a:lumOff val="15000"/>
                  </a:schemeClr>
                </a:solidFill>
              </a:rPr>
              <a:t>Prior Knowledge &amp; Expectations Related CCRS</a:t>
            </a:r>
          </a:p>
          <a:p>
            <a:r>
              <a:rPr lang="en-US" dirty="0" smtClean="0">
                <a:solidFill>
                  <a:schemeClr val="tx1">
                    <a:lumMod val="85000"/>
                    <a:lumOff val="15000"/>
                  </a:schemeClr>
                </a:solidFill>
              </a:rPr>
              <a:t>Student Learning Outcomes</a:t>
            </a:r>
          </a:p>
          <a:p>
            <a:r>
              <a:rPr lang="en-US" dirty="0" smtClean="0">
                <a:solidFill>
                  <a:schemeClr val="tx1">
                    <a:lumMod val="85000"/>
                    <a:lumOff val="15000"/>
                  </a:schemeClr>
                </a:solidFill>
              </a:rPr>
              <a:t>Course Policies, Expectations, &amp; Practices</a:t>
            </a:r>
          </a:p>
          <a:p>
            <a:r>
              <a:rPr lang="en-US" dirty="0" smtClean="0">
                <a:solidFill>
                  <a:schemeClr val="tx1">
                    <a:lumMod val="85000"/>
                    <a:lumOff val="15000"/>
                  </a:schemeClr>
                </a:solidFill>
              </a:rPr>
              <a:t>Course Assignments &amp; Assessments Descriptions</a:t>
            </a:r>
          </a:p>
          <a:p>
            <a:r>
              <a:rPr lang="en-US" dirty="0">
                <a:solidFill>
                  <a:schemeClr val="tx1">
                    <a:lumMod val="85000"/>
                    <a:lumOff val="15000"/>
                  </a:schemeClr>
                </a:solidFill>
              </a:rPr>
              <a:t>Grading Practices (grading rubrics</a:t>
            </a:r>
            <a:r>
              <a:rPr lang="en-US" dirty="0" smtClean="0">
                <a:solidFill>
                  <a:schemeClr val="tx1">
                    <a:lumMod val="85000"/>
                    <a:lumOff val="15000"/>
                  </a:schemeClr>
                </a:solidFill>
              </a:rPr>
              <a:t>)</a:t>
            </a:r>
          </a:p>
          <a:p>
            <a:r>
              <a:rPr lang="en-US" dirty="0" smtClean="0">
                <a:solidFill>
                  <a:schemeClr val="tx1">
                    <a:lumMod val="85000"/>
                    <a:lumOff val="15000"/>
                  </a:schemeClr>
                </a:solidFill>
              </a:rPr>
              <a:t>Course Texts &amp; Required Materials</a:t>
            </a:r>
          </a:p>
          <a:p>
            <a:r>
              <a:rPr lang="en-US" dirty="0" smtClean="0">
                <a:solidFill>
                  <a:schemeClr val="tx1">
                    <a:lumMod val="85000"/>
                    <a:lumOff val="15000"/>
                  </a:schemeClr>
                </a:solidFill>
              </a:rPr>
              <a:t>Methods of Instruction</a:t>
            </a:r>
          </a:p>
          <a:p>
            <a:r>
              <a:rPr lang="en-US" dirty="0" smtClean="0">
                <a:solidFill>
                  <a:schemeClr val="tx1">
                    <a:lumMod val="85000"/>
                    <a:lumOff val="15000"/>
                  </a:schemeClr>
                </a:solidFill>
              </a:rPr>
              <a:t>Class Schedule</a:t>
            </a:r>
          </a:p>
          <a:p>
            <a:r>
              <a:rPr lang="en-US" dirty="0" smtClean="0">
                <a:solidFill>
                  <a:schemeClr val="tx1">
                    <a:lumMod val="85000"/>
                    <a:lumOff val="15000"/>
                  </a:schemeClr>
                </a:solidFill>
              </a:rPr>
              <a:t>Student, Class, &amp; Campus Learning Resources</a:t>
            </a:r>
          </a:p>
          <a:p>
            <a:r>
              <a:rPr lang="en-US" dirty="0" smtClean="0">
                <a:solidFill>
                  <a:schemeClr val="tx1">
                    <a:lumMod val="85000"/>
                    <a:lumOff val="15000"/>
                  </a:schemeClr>
                </a:solidFill>
              </a:rPr>
              <a:t>Sample Exams, Assignments, &amp; Schedules </a:t>
            </a:r>
          </a:p>
          <a:p>
            <a:r>
              <a:rPr lang="en-US" dirty="0" smtClean="0">
                <a:solidFill>
                  <a:schemeClr val="tx1">
                    <a:lumMod val="85000"/>
                    <a:lumOff val="15000"/>
                  </a:schemeClr>
                </a:solidFill>
              </a:rPr>
              <a:t>Instructor Information</a:t>
            </a:r>
            <a:endParaRPr lang="en-US" dirty="0">
              <a:solidFill>
                <a:schemeClr val="tx1">
                  <a:lumMod val="85000"/>
                  <a:lumOff val="15000"/>
                </a:schemeClr>
              </a:solidFill>
            </a:endParaRPr>
          </a:p>
        </p:txBody>
      </p:sp>
      <p:sp>
        <p:nvSpPr>
          <p:cNvPr id="3" name="TextBox 2"/>
          <p:cNvSpPr txBox="1"/>
          <p:nvPr/>
        </p:nvSpPr>
        <p:spPr>
          <a:xfrm>
            <a:off x="685800" y="6362862"/>
            <a:ext cx="3733800" cy="338554"/>
          </a:xfrm>
          <a:prstGeom prst="rect">
            <a:avLst/>
          </a:prstGeom>
          <a:noFill/>
        </p:spPr>
        <p:txBody>
          <a:bodyPr wrap="square" rtlCol="0">
            <a:spAutoFit/>
          </a:bodyPr>
          <a:lstStyle/>
          <a:p>
            <a:r>
              <a:rPr lang="en-US" sz="1600" i="1" dirty="0" smtClean="0"/>
              <a:t>*ACGM: Academic Course Guide Manual</a:t>
            </a:r>
            <a:endParaRPr lang="en-US" sz="1600" i="1"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903"/>
          <a:stretch/>
        </p:blipFill>
        <p:spPr>
          <a:xfrm>
            <a:off x="6769251" y="5791200"/>
            <a:ext cx="2069949" cy="820425"/>
          </a:xfrm>
          <a:prstGeom prst="rect">
            <a:avLst/>
          </a:prstGeom>
        </p:spPr>
      </p:pic>
      <p:grpSp>
        <p:nvGrpSpPr>
          <p:cNvPr id="11" name="Group 10"/>
          <p:cNvGrpSpPr/>
          <p:nvPr/>
        </p:nvGrpSpPr>
        <p:grpSpPr>
          <a:xfrm>
            <a:off x="0" y="6629400"/>
            <a:ext cx="9144000" cy="280951"/>
            <a:chOff x="0" y="6629400"/>
            <a:chExt cx="9144000" cy="280951"/>
          </a:xfrm>
        </p:grpSpPr>
        <p:grpSp>
          <p:nvGrpSpPr>
            <p:cNvPr id="12" name="Group 11"/>
            <p:cNvGrpSpPr/>
            <p:nvPr/>
          </p:nvGrpSpPr>
          <p:grpSpPr>
            <a:xfrm>
              <a:off x="0" y="6629400"/>
              <a:ext cx="9144000" cy="228602"/>
              <a:chOff x="0" y="6629400"/>
              <a:chExt cx="9144000" cy="228602"/>
            </a:xfrm>
          </p:grpSpPr>
          <p:sp>
            <p:nvSpPr>
              <p:cNvPr id="14" name="Rectangle 13"/>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6" name="Rectangle 15"/>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326678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500"/>
                                        <p:tgtEl>
                                          <p:spTgt spid="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11" end="11"/>
                                            </p:txEl>
                                          </p:spTgt>
                                        </p:tgtEl>
                                        <p:attrNameLst>
                                          <p:attrName>style.visibility</p:attrName>
                                        </p:attrNameLst>
                                      </p:cBhvr>
                                      <p:to>
                                        <p:strVal val="visible"/>
                                      </p:to>
                                    </p:set>
                                    <p:animEffect transition="in" filter="fade">
                                      <p:cBhvr>
                                        <p:cTn id="62" dur="500"/>
                                        <p:tgtEl>
                                          <p:spTgt spid="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12" end="12"/>
                                            </p:txEl>
                                          </p:spTgt>
                                        </p:tgtEl>
                                        <p:attrNameLst>
                                          <p:attrName>style.visibility</p:attrName>
                                        </p:attrNameLst>
                                      </p:cBhvr>
                                      <p:to>
                                        <p:strVal val="visible"/>
                                      </p:to>
                                    </p:set>
                                    <p:animEffect transition="in" filter="fade">
                                      <p:cBhvr>
                                        <p:cTn id="67" dur="500"/>
                                        <p:tgtEl>
                                          <p:spTgt spid="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13" end="13"/>
                                            </p:txEl>
                                          </p:spTgt>
                                        </p:tgtEl>
                                        <p:attrNameLst>
                                          <p:attrName>style.visibility</p:attrName>
                                        </p:attrNameLst>
                                      </p:cBhvr>
                                      <p:to>
                                        <p:strVal val="visible"/>
                                      </p:to>
                                    </p:set>
                                    <p:animEffect transition="in" filter="fade">
                                      <p:cBhvr>
                                        <p:cTn id="72"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93937"/>
                </a:solidFill>
                <a:effectLst>
                  <a:outerShdw blurRad="38100" dist="38100" dir="2700000" algn="tl">
                    <a:srgbClr val="000000">
                      <a:alpha val="43137"/>
                    </a:srgbClr>
                  </a:outerShdw>
                </a:effectLst>
              </a:rPr>
              <a:t>National </a:t>
            </a:r>
            <a:r>
              <a:rPr lang="en-US" dirty="0" smtClean="0">
                <a:solidFill>
                  <a:srgbClr val="993937"/>
                </a:solidFill>
                <a:effectLst>
                  <a:outerShdw blurRad="38100" dist="38100" dir="2700000" algn="tl">
                    <a:srgbClr val="000000">
                      <a:alpha val="43137"/>
                    </a:srgbClr>
                  </a:outerShdw>
                </a:effectLst>
              </a:rPr>
              <a:t>Science </a:t>
            </a:r>
            <a:r>
              <a:rPr lang="en-US" dirty="0">
                <a:solidFill>
                  <a:srgbClr val="993937"/>
                </a:solidFill>
                <a:effectLst>
                  <a:outerShdw blurRad="38100" dist="38100" dir="2700000" algn="tl">
                    <a:srgbClr val="000000">
                      <a:alpha val="43137"/>
                    </a:srgbClr>
                  </a:outerShdw>
                </a:effectLst>
              </a:rPr>
              <a:t>Digital </a:t>
            </a:r>
            <a:r>
              <a:rPr lang="en-US" dirty="0" smtClean="0">
                <a:solidFill>
                  <a:srgbClr val="993937"/>
                </a:solidFill>
                <a:effectLst>
                  <a:outerShdw blurRad="38100" dist="38100" dir="2700000" algn="tl">
                    <a:srgbClr val="000000">
                      <a:alpha val="43137"/>
                    </a:srgbClr>
                  </a:outerShdw>
                </a:effectLst>
              </a:rPr>
              <a:t>Library</a:t>
            </a:r>
            <a:r>
              <a:rPr lang="en-US" dirty="0" smtClean="0"/>
              <a:t/>
            </a:r>
            <a:br>
              <a:rPr lang="en-US" dirty="0" smtClean="0"/>
            </a:br>
            <a:r>
              <a:rPr lang="en-US" dirty="0" smtClean="0"/>
              <a:t>http://nsdl.org</a:t>
            </a:r>
            <a:endParaRPr lang="en-US" dirty="0"/>
          </a:p>
        </p:txBody>
      </p:sp>
      <p:sp>
        <p:nvSpPr>
          <p:cNvPr id="3" name="Content Placeholder 2"/>
          <p:cNvSpPr>
            <a:spLocks noGrp="1"/>
          </p:cNvSpPr>
          <p:nvPr>
            <p:ph idx="1"/>
          </p:nvPr>
        </p:nvSpPr>
        <p:spPr/>
        <p:txBody>
          <a:bodyPr>
            <a:normAutofit fontScale="92500" lnSpcReduction="10000"/>
          </a:bodyPr>
          <a:lstStyle/>
          <a:p>
            <a:r>
              <a:rPr lang="en-US" dirty="0"/>
              <a:t>NSDL </a:t>
            </a:r>
            <a:r>
              <a:rPr lang="en-US" dirty="0">
                <a:hlinkClick r:id="rId2"/>
              </a:rPr>
              <a:t>Science Literacy Maps</a:t>
            </a:r>
            <a:r>
              <a:rPr lang="en-US" dirty="0"/>
              <a:t> are a tool for teachers and students to find resources that relate to specific science and math concepts. The maps illustrate connections between concepts as well as how concepts build upon one another across grade levels. Clicking on a concept within the maps will show NSDL resources relevant to the concept, as well as information about related </a:t>
            </a:r>
            <a:r>
              <a:rPr lang="en-US" dirty="0">
                <a:hlinkClick r:id="rId3"/>
              </a:rPr>
              <a:t>AAAS Project 2061 Benchmarks</a:t>
            </a:r>
            <a:r>
              <a:rPr lang="en-US" dirty="0"/>
              <a:t> and </a:t>
            </a:r>
            <a:r>
              <a:rPr lang="en-US" dirty="0">
                <a:hlinkClick r:id="rId4"/>
              </a:rPr>
              <a:t>National Science Education Standards</a:t>
            </a:r>
            <a:r>
              <a:rPr lang="en-US" dirty="0"/>
              <a:t>.</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18903"/>
          <a:stretch/>
        </p:blipFill>
        <p:spPr>
          <a:xfrm>
            <a:off x="6769251" y="5791200"/>
            <a:ext cx="2069949" cy="820425"/>
          </a:xfrm>
          <a:prstGeom prst="rect">
            <a:avLst/>
          </a:prstGeom>
        </p:spPr>
      </p:pic>
      <p:grpSp>
        <p:nvGrpSpPr>
          <p:cNvPr id="5" name="Group 4"/>
          <p:cNvGrpSpPr/>
          <p:nvPr/>
        </p:nvGrpSpPr>
        <p:grpSpPr>
          <a:xfrm>
            <a:off x="0" y="6629400"/>
            <a:ext cx="9144000" cy="280951"/>
            <a:chOff x="0" y="6629400"/>
            <a:chExt cx="9144000" cy="280951"/>
          </a:xfrm>
        </p:grpSpPr>
        <p:grpSp>
          <p:nvGrpSpPr>
            <p:cNvPr id="6" name="Group 5"/>
            <p:cNvGrpSpPr/>
            <p:nvPr/>
          </p:nvGrpSpPr>
          <p:grpSpPr>
            <a:xfrm>
              <a:off x="0" y="6629400"/>
              <a:ext cx="9144000" cy="228602"/>
              <a:chOff x="0" y="6629400"/>
              <a:chExt cx="9144000" cy="228602"/>
            </a:xfrm>
          </p:grpSpPr>
          <p:sp>
            <p:nvSpPr>
              <p:cNvPr id="8" name="Rectangle 7"/>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2900386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6172200" cy="1112838"/>
          </a:xfrm>
        </p:spPr>
        <p:txBody>
          <a:bodyPr>
            <a:noAutofit/>
          </a:bodyPr>
          <a:lstStyle/>
          <a:p>
            <a:pPr algn="r"/>
            <a:r>
              <a:rPr lang="en-US" sz="3600" dirty="0" smtClean="0">
                <a:solidFill>
                  <a:schemeClr val="accent2">
                    <a:lumMod val="75000"/>
                  </a:schemeClr>
                </a:solidFill>
                <a:effectLst>
                  <a:outerShdw blurRad="38100" dist="38100" dir="2700000" algn="tl">
                    <a:srgbClr val="000000">
                      <a:alpha val="43137"/>
                    </a:srgbClr>
                  </a:outerShdw>
                </a:effectLst>
              </a:rPr>
              <a:t>Building Your Mathematics College Knowledge in Region 9</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639041"/>
              </p:ext>
            </p:extLst>
          </p:nvPr>
        </p:nvGraphicFramePr>
        <p:xfrm>
          <a:off x="1015739" y="1511513"/>
          <a:ext cx="7137661" cy="4660687"/>
        </p:xfrm>
        <a:graphic>
          <a:graphicData uri="http://schemas.openxmlformats.org/drawingml/2006/table">
            <a:tbl>
              <a:tblPr firstRow="1" firstCol="1" bandRow="1">
                <a:tableStyleId>{5C22544A-7EE6-4342-B048-85BDC9FD1C3A}</a:tableStyleId>
              </a:tblPr>
              <a:tblGrid>
                <a:gridCol w="702671"/>
                <a:gridCol w="1987820"/>
                <a:gridCol w="832111"/>
                <a:gridCol w="1340623"/>
                <a:gridCol w="2274436"/>
              </a:tblGrid>
              <a:tr h="332331">
                <a:tc>
                  <a:txBody>
                    <a:bodyPr/>
                    <a:lstStyle/>
                    <a:p>
                      <a:pPr marL="0" marR="0" algn="ctr">
                        <a:lnSpc>
                          <a:spcPct val="115000"/>
                        </a:lnSpc>
                        <a:spcBef>
                          <a:spcPts val="0"/>
                        </a:spcBef>
                        <a:spcAft>
                          <a:spcPts val="0"/>
                        </a:spcAft>
                      </a:pPr>
                      <a:r>
                        <a:rPr lang="en-US" sz="900">
                          <a:effectLst/>
                        </a:rPr>
                        <a:t>Time</a:t>
                      </a:r>
                      <a:endParaRPr lang="en-US" sz="900">
                        <a:effectLst/>
                        <a:latin typeface="Calibri"/>
                        <a:ea typeface="Calibri"/>
                        <a:cs typeface="Times New Roman"/>
                      </a:endParaRPr>
                    </a:p>
                  </a:txBody>
                  <a:tcPr marL="55474" marR="55474" marT="0" marB="0" anchor="ctr"/>
                </a:tc>
                <a:tc>
                  <a:txBody>
                    <a:bodyPr/>
                    <a:lstStyle/>
                    <a:p>
                      <a:pPr marL="0" marR="0" algn="ctr">
                        <a:lnSpc>
                          <a:spcPct val="115000"/>
                        </a:lnSpc>
                        <a:spcBef>
                          <a:spcPts val="0"/>
                        </a:spcBef>
                        <a:spcAft>
                          <a:spcPts val="0"/>
                        </a:spcAft>
                      </a:pPr>
                      <a:r>
                        <a:rPr lang="en-US" sz="900">
                          <a:effectLst/>
                        </a:rPr>
                        <a:t>Topic</a:t>
                      </a:r>
                      <a:endParaRPr lang="en-US" sz="900">
                        <a:effectLst/>
                        <a:latin typeface="Calibri"/>
                        <a:ea typeface="Calibri"/>
                        <a:cs typeface="Times New Roman"/>
                      </a:endParaRPr>
                    </a:p>
                  </a:txBody>
                  <a:tcPr marL="55474" marR="55474" marT="0" marB="0" anchor="ctr"/>
                </a:tc>
                <a:tc>
                  <a:txBody>
                    <a:bodyPr/>
                    <a:lstStyle/>
                    <a:p>
                      <a:pPr marL="0" marR="0" algn="ctr">
                        <a:lnSpc>
                          <a:spcPct val="115000"/>
                        </a:lnSpc>
                        <a:spcBef>
                          <a:spcPts val="0"/>
                        </a:spcBef>
                        <a:spcAft>
                          <a:spcPts val="0"/>
                        </a:spcAft>
                      </a:pPr>
                      <a:r>
                        <a:rPr lang="en-US" sz="900">
                          <a:effectLst/>
                        </a:rPr>
                        <a:t>Format</a:t>
                      </a:r>
                      <a:endParaRPr lang="en-US" sz="900">
                        <a:effectLst/>
                        <a:latin typeface="Calibri"/>
                        <a:ea typeface="Calibri"/>
                        <a:cs typeface="Times New Roman"/>
                      </a:endParaRPr>
                    </a:p>
                  </a:txBody>
                  <a:tcPr marL="55474" marR="55474" marT="0" marB="0" anchor="ctr"/>
                </a:tc>
                <a:tc>
                  <a:txBody>
                    <a:bodyPr/>
                    <a:lstStyle/>
                    <a:p>
                      <a:pPr marL="0" marR="0" algn="ctr">
                        <a:lnSpc>
                          <a:spcPct val="115000"/>
                        </a:lnSpc>
                        <a:spcBef>
                          <a:spcPts val="0"/>
                        </a:spcBef>
                        <a:spcAft>
                          <a:spcPts val="0"/>
                        </a:spcAft>
                      </a:pPr>
                      <a:r>
                        <a:rPr lang="en-US" sz="900">
                          <a:effectLst/>
                        </a:rPr>
                        <a:t>Discussion Leader</a:t>
                      </a:r>
                      <a:endParaRPr lang="en-US" sz="900">
                        <a:effectLst/>
                        <a:latin typeface="Calibri"/>
                        <a:ea typeface="Calibri"/>
                        <a:cs typeface="Times New Roman"/>
                      </a:endParaRPr>
                    </a:p>
                  </a:txBody>
                  <a:tcPr marL="55474" marR="55474" marT="0" marB="0" anchor="ctr"/>
                </a:tc>
                <a:tc>
                  <a:txBody>
                    <a:bodyPr/>
                    <a:lstStyle/>
                    <a:p>
                      <a:pPr marL="0" marR="0" algn="ctr">
                        <a:lnSpc>
                          <a:spcPct val="115000"/>
                        </a:lnSpc>
                        <a:spcBef>
                          <a:spcPts val="0"/>
                        </a:spcBef>
                        <a:spcAft>
                          <a:spcPts val="0"/>
                        </a:spcAft>
                      </a:pPr>
                      <a:r>
                        <a:rPr lang="en-US" sz="900">
                          <a:effectLst/>
                        </a:rPr>
                        <a:t>Desired Outcome</a:t>
                      </a:r>
                      <a:endParaRPr lang="en-US" sz="900">
                        <a:effectLst/>
                        <a:latin typeface="Calibri"/>
                        <a:ea typeface="Calibri"/>
                        <a:cs typeface="Times New Roman"/>
                      </a:endParaRPr>
                    </a:p>
                  </a:txBody>
                  <a:tcPr marL="55474" marR="55474" marT="0" marB="0" anchor="ctr"/>
                </a:tc>
              </a:tr>
              <a:tr h="549604">
                <a:tc>
                  <a:txBody>
                    <a:bodyPr/>
                    <a:lstStyle/>
                    <a:p>
                      <a:pPr marL="0" marR="0">
                        <a:lnSpc>
                          <a:spcPct val="115000"/>
                        </a:lnSpc>
                        <a:spcBef>
                          <a:spcPts val="0"/>
                        </a:spcBef>
                        <a:spcAft>
                          <a:spcPts val="0"/>
                        </a:spcAft>
                      </a:pPr>
                      <a:r>
                        <a:rPr lang="en-US" sz="900">
                          <a:effectLst/>
                        </a:rPr>
                        <a:t>9-9:30</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Introduction &amp; Regression Lesson</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P</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Christina Hoffmaster</a:t>
                      </a:r>
                    </a:p>
                    <a:p>
                      <a:pPr marL="0" marR="0">
                        <a:lnSpc>
                          <a:spcPct val="115000"/>
                        </a:lnSpc>
                        <a:spcBef>
                          <a:spcPts val="0"/>
                        </a:spcBef>
                        <a:spcAft>
                          <a:spcPts val="0"/>
                        </a:spcAft>
                      </a:pPr>
                      <a:r>
                        <a:rPr lang="en-US" sz="900">
                          <a:effectLst/>
                        </a:rPr>
                        <a:t>Vernon College</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Using a graph activity to show teachers the impact when students don’t graduate h.s.</a:t>
                      </a:r>
                      <a:endParaRPr lang="en-US" sz="900">
                        <a:effectLst/>
                        <a:latin typeface="Calibri"/>
                        <a:ea typeface="Calibri"/>
                        <a:cs typeface="Times New Roman"/>
                      </a:endParaRPr>
                    </a:p>
                  </a:txBody>
                  <a:tcPr marL="55474" marR="55474" marT="0" marB="0" anchor="ctr"/>
                </a:tc>
              </a:tr>
              <a:tr h="503376">
                <a:tc>
                  <a:txBody>
                    <a:bodyPr/>
                    <a:lstStyle/>
                    <a:p>
                      <a:pPr marL="0" marR="0">
                        <a:lnSpc>
                          <a:spcPct val="115000"/>
                        </a:lnSpc>
                        <a:spcBef>
                          <a:spcPts val="0"/>
                        </a:spcBef>
                        <a:spcAft>
                          <a:spcPts val="0"/>
                        </a:spcAft>
                      </a:pPr>
                      <a:r>
                        <a:rPr lang="en-US" sz="900">
                          <a:effectLst/>
                        </a:rPr>
                        <a:t>9:30-10:10</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Freshmen Math Placement at MSU</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P</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dirty="0">
                          <a:effectLst/>
                        </a:rPr>
                        <a:t>Dr. Mark Farris</a:t>
                      </a:r>
                    </a:p>
                    <a:p>
                      <a:pPr marL="0" marR="0">
                        <a:lnSpc>
                          <a:spcPct val="115000"/>
                        </a:lnSpc>
                        <a:spcBef>
                          <a:spcPts val="0"/>
                        </a:spcBef>
                        <a:spcAft>
                          <a:spcPts val="0"/>
                        </a:spcAft>
                      </a:pPr>
                      <a:r>
                        <a:rPr lang="en-US" sz="900" dirty="0">
                          <a:effectLst/>
                        </a:rPr>
                        <a:t>MSU Math Dept.</a:t>
                      </a:r>
                      <a:endParaRPr lang="en-US" sz="900" dirty="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Helping teachers to understand the basic math requirements for students entering college math courses: math calculator abilities. </a:t>
                      </a:r>
                      <a:endParaRPr lang="en-US" sz="900">
                        <a:effectLst/>
                        <a:latin typeface="Calibri"/>
                        <a:ea typeface="Calibri"/>
                        <a:cs typeface="Times New Roman"/>
                      </a:endParaRPr>
                    </a:p>
                  </a:txBody>
                  <a:tcPr marL="55474" marR="55474" marT="0" marB="0" anchor="ctr"/>
                </a:tc>
              </a:tr>
              <a:tr h="623775">
                <a:tc>
                  <a:txBody>
                    <a:bodyPr/>
                    <a:lstStyle/>
                    <a:p>
                      <a:pPr marL="0" marR="0">
                        <a:lnSpc>
                          <a:spcPct val="115000"/>
                        </a:lnSpc>
                        <a:spcBef>
                          <a:spcPts val="0"/>
                        </a:spcBef>
                        <a:spcAft>
                          <a:spcPts val="0"/>
                        </a:spcAft>
                      </a:pPr>
                      <a:r>
                        <a:rPr lang="en-US" sz="900">
                          <a:effectLst/>
                        </a:rPr>
                        <a:t>10:15-10:30</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Intro to Career Coach/Resume Builder</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P</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dirty="0">
                          <a:effectLst/>
                        </a:rPr>
                        <a:t>Brandi Brannon</a:t>
                      </a:r>
                    </a:p>
                    <a:p>
                      <a:pPr marL="0" marR="0">
                        <a:lnSpc>
                          <a:spcPct val="115000"/>
                        </a:lnSpc>
                        <a:spcBef>
                          <a:spcPts val="0"/>
                        </a:spcBef>
                        <a:spcAft>
                          <a:spcPts val="0"/>
                        </a:spcAft>
                      </a:pPr>
                      <a:r>
                        <a:rPr lang="en-US" sz="900" dirty="0">
                          <a:effectLst/>
                        </a:rPr>
                        <a:t>Vernon College</a:t>
                      </a:r>
                      <a:endParaRPr lang="en-US" sz="900" dirty="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Demonstration of Career Coach: website allowing students to explore careers and their earning potential</a:t>
                      </a:r>
                    </a:p>
                    <a:p>
                      <a:pPr marL="0" marR="0">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5474" marR="55474" marT="0" marB="0" anchor="ctr"/>
                </a:tc>
              </a:tr>
              <a:tr h="503376">
                <a:tc>
                  <a:txBody>
                    <a:bodyPr/>
                    <a:lstStyle/>
                    <a:p>
                      <a:pPr marL="0" marR="0">
                        <a:lnSpc>
                          <a:spcPct val="115000"/>
                        </a:lnSpc>
                        <a:spcBef>
                          <a:spcPts val="0"/>
                        </a:spcBef>
                        <a:spcAft>
                          <a:spcPts val="0"/>
                        </a:spcAft>
                      </a:pPr>
                      <a:r>
                        <a:rPr lang="en-US" sz="900">
                          <a:effectLst/>
                        </a:rPr>
                        <a:t>10:30-10:45</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Math Placement at Vernon College</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P</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Dr. Karen Gragg</a:t>
                      </a:r>
                    </a:p>
                    <a:p>
                      <a:pPr marL="0" marR="0">
                        <a:lnSpc>
                          <a:spcPct val="115000"/>
                        </a:lnSpc>
                        <a:spcBef>
                          <a:spcPts val="0"/>
                        </a:spcBef>
                        <a:spcAft>
                          <a:spcPts val="0"/>
                        </a:spcAft>
                      </a:pPr>
                      <a:r>
                        <a:rPr lang="en-US" sz="900">
                          <a:effectLst/>
                        </a:rPr>
                        <a:t>Vernon College</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Explanation of the Texas Success Initiative Assessment to go in place August 2013 and developmental education impact for students.</a:t>
                      </a:r>
                      <a:endParaRPr lang="en-US" sz="900">
                        <a:effectLst/>
                        <a:latin typeface="Calibri"/>
                        <a:ea typeface="Calibri"/>
                        <a:cs typeface="Times New Roman"/>
                      </a:endParaRPr>
                    </a:p>
                  </a:txBody>
                  <a:tcPr marL="55474" marR="55474" marT="0" marB="0" anchor="ctr"/>
                </a:tc>
              </a:tr>
              <a:tr h="503376">
                <a:tc>
                  <a:txBody>
                    <a:bodyPr/>
                    <a:lstStyle/>
                    <a:p>
                      <a:pPr marL="0" marR="0">
                        <a:lnSpc>
                          <a:spcPct val="115000"/>
                        </a:lnSpc>
                        <a:spcBef>
                          <a:spcPts val="0"/>
                        </a:spcBef>
                        <a:spcAft>
                          <a:spcPts val="0"/>
                        </a:spcAft>
                      </a:pPr>
                      <a:r>
                        <a:rPr lang="en-US" sz="900">
                          <a:effectLst/>
                        </a:rPr>
                        <a:t>10:50-11:10</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Overview of EOC Scoring</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P</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Ward Roberts</a:t>
                      </a:r>
                    </a:p>
                    <a:p>
                      <a:pPr marL="0" marR="0">
                        <a:lnSpc>
                          <a:spcPct val="115000"/>
                        </a:lnSpc>
                        <a:spcBef>
                          <a:spcPts val="0"/>
                        </a:spcBef>
                        <a:spcAft>
                          <a:spcPts val="0"/>
                        </a:spcAft>
                      </a:pPr>
                      <a:r>
                        <a:rPr lang="en-US" sz="900">
                          <a:effectLst/>
                        </a:rPr>
                        <a:t>Math Coordinator, WFISD</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Requirements for scoring on new math EOC exams and basic requirement levels for students in their math courses.</a:t>
                      </a:r>
                      <a:endParaRPr lang="en-US" sz="900">
                        <a:effectLst/>
                        <a:latin typeface="Calibri"/>
                        <a:ea typeface="Calibri"/>
                        <a:cs typeface="Times New Roman"/>
                      </a:endParaRPr>
                    </a:p>
                  </a:txBody>
                  <a:tcPr marL="55474" marR="55474" marT="0" marB="0" anchor="ctr"/>
                </a:tc>
              </a:tr>
              <a:tr h="503376">
                <a:tc>
                  <a:txBody>
                    <a:bodyPr/>
                    <a:lstStyle/>
                    <a:p>
                      <a:pPr marL="0" marR="0">
                        <a:lnSpc>
                          <a:spcPct val="115000"/>
                        </a:lnSpc>
                        <a:spcBef>
                          <a:spcPts val="0"/>
                        </a:spcBef>
                        <a:spcAft>
                          <a:spcPts val="0"/>
                        </a:spcAft>
                      </a:pPr>
                      <a:r>
                        <a:rPr lang="en-US" sz="900">
                          <a:effectLst/>
                        </a:rPr>
                        <a:t>11:15-11:30</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Certificates of Vocational Programs</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P</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dirty="0">
                          <a:effectLst/>
                        </a:rPr>
                        <a:t>Dr. Gary D. </a:t>
                      </a:r>
                      <a:r>
                        <a:rPr lang="en-US" sz="900" dirty="0" err="1">
                          <a:effectLst/>
                        </a:rPr>
                        <a:t>Harkey</a:t>
                      </a:r>
                      <a:endParaRPr lang="en-US" sz="900" dirty="0">
                        <a:effectLst/>
                      </a:endParaRPr>
                    </a:p>
                    <a:p>
                      <a:pPr marL="0" marR="0">
                        <a:lnSpc>
                          <a:spcPct val="115000"/>
                        </a:lnSpc>
                        <a:spcBef>
                          <a:spcPts val="0"/>
                        </a:spcBef>
                        <a:spcAft>
                          <a:spcPts val="0"/>
                        </a:spcAft>
                      </a:pPr>
                      <a:r>
                        <a:rPr lang="en-US" sz="900" dirty="0">
                          <a:effectLst/>
                        </a:rPr>
                        <a:t>Vernon College</a:t>
                      </a:r>
                      <a:endParaRPr lang="en-US" sz="900" dirty="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Courses and certifications available through Vernon College with math focus and the basic requirements for those courses.</a:t>
                      </a:r>
                      <a:endParaRPr lang="en-US" sz="900">
                        <a:effectLst/>
                        <a:latin typeface="Calibri"/>
                        <a:ea typeface="Calibri"/>
                        <a:cs typeface="Times New Roman"/>
                      </a:endParaRPr>
                    </a:p>
                  </a:txBody>
                  <a:tcPr marL="55474" marR="55474" marT="0" marB="0" anchor="ctr"/>
                </a:tc>
              </a:tr>
              <a:tr h="503376">
                <a:tc>
                  <a:txBody>
                    <a:bodyPr/>
                    <a:lstStyle/>
                    <a:p>
                      <a:pPr marL="0" marR="0">
                        <a:lnSpc>
                          <a:spcPct val="115000"/>
                        </a:lnSpc>
                        <a:spcBef>
                          <a:spcPts val="0"/>
                        </a:spcBef>
                        <a:spcAft>
                          <a:spcPts val="0"/>
                        </a:spcAft>
                      </a:pPr>
                      <a:r>
                        <a:rPr lang="en-US" sz="900">
                          <a:effectLst/>
                        </a:rPr>
                        <a:t>12:30-2:15</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Tour of MSU School of Engineering and School of Health Sciences</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P</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Dr. Sheldon Wang</a:t>
                      </a:r>
                    </a:p>
                    <a:p>
                      <a:pPr marL="0" marR="0">
                        <a:lnSpc>
                          <a:spcPct val="115000"/>
                        </a:lnSpc>
                        <a:spcBef>
                          <a:spcPts val="0"/>
                        </a:spcBef>
                        <a:spcAft>
                          <a:spcPts val="0"/>
                        </a:spcAft>
                      </a:pPr>
                      <a:r>
                        <a:rPr lang="en-US" sz="900">
                          <a:effectLst/>
                        </a:rPr>
                        <a:t>Catherine Rudy</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Tour of facilities and math requirements and possibilities for students with these majors.</a:t>
                      </a:r>
                      <a:endParaRPr lang="en-US" sz="900">
                        <a:effectLst/>
                        <a:latin typeface="Calibri"/>
                        <a:ea typeface="Calibri"/>
                        <a:cs typeface="Times New Roman"/>
                      </a:endParaRPr>
                    </a:p>
                  </a:txBody>
                  <a:tcPr marL="55474" marR="55474" marT="0" marB="0" anchor="ctr"/>
                </a:tc>
              </a:tr>
              <a:tr h="503376">
                <a:tc>
                  <a:txBody>
                    <a:bodyPr/>
                    <a:lstStyle/>
                    <a:p>
                      <a:pPr marL="0" marR="0">
                        <a:lnSpc>
                          <a:spcPct val="115000"/>
                        </a:lnSpc>
                        <a:spcBef>
                          <a:spcPts val="0"/>
                        </a:spcBef>
                        <a:spcAft>
                          <a:spcPts val="0"/>
                        </a:spcAft>
                      </a:pPr>
                      <a:r>
                        <a:rPr lang="en-US" sz="900">
                          <a:effectLst/>
                        </a:rPr>
                        <a:t>2:15-3:00</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Tour Vernon College: CNA, LVN, Nursing, Medical Tech, Emergency Tech Depts. </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P</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a:effectLst/>
                        </a:rPr>
                        <a:t>Dr. Gary Harkey</a:t>
                      </a:r>
                      <a:endParaRPr lang="en-US" sz="900">
                        <a:effectLst/>
                        <a:latin typeface="Calibri"/>
                        <a:ea typeface="Calibri"/>
                        <a:cs typeface="Times New Roman"/>
                      </a:endParaRPr>
                    </a:p>
                  </a:txBody>
                  <a:tcPr marL="55474" marR="55474" marT="0" marB="0" anchor="ctr"/>
                </a:tc>
                <a:tc>
                  <a:txBody>
                    <a:bodyPr/>
                    <a:lstStyle/>
                    <a:p>
                      <a:pPr marL="0" marR="0">
                        <a:lnSpc>
                          <a:spcPct val="115000"/>
                        </a:lnSpc>
                        <a:spcBef>
                          <a:spcPts val="0"/>
                        </a:spcBef>
                        <a:spcAft>
                          <a:spcPts val="0"/>
                        </a:spcAft>
                      </a:pPr>
                      <a:r>
                        <a:rPr lang="en-US" sz="900" dirty="0">
                          <a:effectLst/>
                        </a:rPr>
                        <a:t>Tour of facilities and math requirements and possibilities for students with these majors.</a:t>
                      </a:r>
                      <a:endParaRPr lang="en-US" sz="900" dirty="0">
                        <a:effectLst/>
                        <a:latin typeface="Calibri"/>
                        <a:ea typeface="Calibri"/>
                        <a:cs typeface="Times New Roman"/>
                      </a:endParaRPr>
                    </a:p>
                  </a:txBody>
                  <a:tcPr marL="55474" marR="55474" marT="0" marB="0" anchor="ctr"/>
                </a:tc>
              </a:tr>
            </a:tbl>
          </a:graphicData>
        </a:graphic>
      </p:graphicFrame>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304800" y="228600"/>
            <a:ext cx="2069949" cy="820425"/>
          </a:xfrm>
          <a:prstGeom prst="rect">
            <a:avLst/>
          </a:prstGeom>
        </p:spPr>
      </p:pic>
      <p:grpSp>
        <p:nvGrpSpPr>
          <p:cNvPr id="6" name="Group 5"/>
          <p:cNvGrpSpPr/>
          <p:nvPr/>
        </p:nvGrpSpPr>
        <p:grpSpPr>
          <a:xfrm>
            <a:off x="0" y="6629400"/>
            <a:ext cx="9144000" cy="280951"/>
            <a:chOff x="0" y="6629400"/>
            <a:chExt cx="9144000" cy="280951"/>
          </a:xfrm>
        </p:grpSpPr>
        <p:grpSp>
          <p:nvGrpSpPr>
            <p:cNvPr id="7" name="Group 6"/>
            <p:cNvGrpSpPr/>
            <p:nvPr/>
          </p:nvGrpSpPr>
          <p:grpSpPr>
            <a:xfrm>
              <a:off x="0" y="6629400"/>
              <a:ext cx="9144000" cy="228602"/>
              <a:chOff x="0" y="6629400"/>
              <a:chExt cx="9144000" cy="228602"/>
            </a:xfrm>
          </p:grpSpPr>
          <p:sp>
            <p:nvSpPr>
              <p:cNvPr id="9" name="Rectangle 8"/>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1" name="Rectangle 10"/>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2265683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E:\DCIM\102NIKON\DSCN14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51451" y="3091934"/>
            <a:ext cx="2971800" cy="707886"/>
          </a:xfrm>
          <a:prstGeom prst="rect">
            <a:avLst/>
          </a:prstGeom>
          <a:noFill/>
        </p:spPr>
        <p:txBody>
          <a:bodyPr wrap="square" rtlCol="0">
            <a:spAutoFit/>
          </a:bodyPr>
          <a:lstStyle/>
          <a:p>
            <a:r>
              <a:rPr lang="en-US" sz="4000" dirty="0" smtClean="0"/>
              <a:t>Region 15</a:t>
            </a:r>
            <a:endParaRPr lang="en-US" sz="40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6769251" y="5791200"/>
            <a:ext cx="2069949" cy="820425"/>
          </a:xfrm>
          <a:prstGeom prst="rect">
            <a:avLst/>
          </a:prstGeom>
        </p:spPr>
      </p:pic>
    </p:spTree>
    <p:extLst>
      <p:ext uri="{BB962C8B-B14F-4D97-AF65-F5344CB8AC3E}">
        <p14:creationId xmlns:p14="http://schemas.microsoft.com/office/powerpoint/2010/main" val="1581508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effectLst>
                  <a:outerShdw blurRad="38100" dist="38100" dir="2700000" algn="tl">
                    <a:srgbClr val="000000">
                      <a:alpha val="43137"/>
                    </a:srgbClr>
                  </a:outerShdw>
                </a:effectLst>
              </a:rPr>
              <a:t>Evolution of Math Journals </a:t>
            </a:r>
            <a:br>
              <a:rPr lang="en-US" dirty="0" smtClean="0">
                <a:solidFill>
                  <a:schemeClr val="accent2">
                    <a:lumMod val="75000"/>
                  </a:schemeClr>
                </a:solidFill>
                <a:effectLst>
                  <a:outerShdw blurRad="38100" dist="38100" dir="2700000" algn="tl">
                    <a:srgbClr val="000000">
                      <a:alpha val="43137"/>
                    </a:srgbClr>
                  </a:outerShdw>
                </a:effectLst>
              </a:rPr>
            </a:br>
            <a:r>
              <a:rPr lang="en-US" dirty="0" smtClean="0">
                <a:solidFill>
                  <a:schemeClr val="accent2">
                    <a:lumMod val="75000"/>
                  </a:schemeClr>
                </a:solidFill>
                <a:effectLst>
                  <a:outerShdw blurRad="38100" dist="38100" dir="2700000" algn="tl">
                    <a:srgbClr val="000000">
                      <a:alpha val="43137"/>
                    </a:srgbClr>
                  </a:outerShdw>
                </a:effectLst>
              </a:rPr>
              <a:t>in Region 16</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Team narrowed focus of high school mathematics courses to Algebra II and Pre-Calculus</a:t>
            </a:r>
          </a:p>
          <a:p>
            <a:r>
              <a:rPr lang="en-US" dirty="0" smtClean="0"/>
              <a:t>Focused on College Algebra and Pre-Calculus for higher-education</a:t>
            </a:r>
          </a:p>
          <a:p>
            <a:r>
              <a:rPr lang="en-US" dirty="0" smtClean="0"/>
              <a:t>Reviewed textbooks and syllabi of college algebra courses offered at the regional colleges and university</a:t>
            </a:r>
          </a:p>
          <a:p>
            <a:pPr marL="0" indent="0">
              <a:buNone/>
            </a:pPr>
            <a:r>
              <a:rPr lang="en-US" sz="1500" dirty="0">
                <a:solidFill>
                  <a:schemeClr val="accent2">
                    <a:lumMod val="50000"/>
                  </a:schemeClr>
                </a:solidFill>
              </a:rPr>
              <a:t>Slide provided by Gregg Lawler, West Texas A&amp;M University</a:t>
            </a:r>
          </a:p>
          <a:p>
            <a:pPr marL="0" indent="0">
              <a:buNone/>
            </a:pPr>
            <a:endParaRPr lang="en-US" dirty="0" smtClean="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6769251" y="5808975"/>
            <a:ext cx="2069949" cy="820425"/>
          </a:xfrm>
          <a:prstGeom prst="rect">
            <a:avLst/>
          </a:prstGeom>
        </p:spPr>
      </p:pic>
      <p:grpSp>
        <p:nvGrpSpPr>
          <p:cNvPr id="5" name="Group 4"/>
          <p:cNvGrpSpPr/>
          <p:nvPr/>
        </p:nvGrpSpPr>
        <p:grpSpPr>
          <a:xfrm>
            <a:off x="0" y="6629400"/>
            <a:ext cx="9144000" cy="280951"/>
            <a:chOff x="0" y="6629400"/>
            <a:chExt cx="9144000" cy="280951"/>
          </a:xfrm>
        </p:grpSpPr>
        <p:grpSp>
          <p:nvGrpSpPr>
            <p:cNvPr id="6" name="Group 5"/>
            <p:cNvGrpSpPr/>
            <p:nvPr/>
          </p:nvGrpSpPr>
          <p:grpSpPr>
            <a:xfrm>
              <a:off x="0" y="6629400"/>
              <a:ext cx="9144000" cy="228602"/>
              <a:chOff x="0" y="6629400"/>
              <a:chExt cx="9144000" cy="228602"/>
            </a:xfrm>
          </p:grpSpPr>
          <p:sp>
            <p:nvSpPr>
              <p:cNvPr id="8" name="Rectangle 7"/>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4122773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dirty="0" smtClean="0">
                <a:solidFill>
                  <a:schemeClr val="accent2">
                    <a:lumMod val="75000"/>
                  </a:schemeClr>
                </a:solidFill>
                <a:effectLst>
                  <a:outerShdw blurRad="38100" dist="38100" dir="2700000" algn="tl">
                    <a:srgbClr val="000000">
                      <a:alpha val="43137"/>
                    </a:srgbClr>
                  </a:outerShdw>
                </a:effectLst>
              </a:rPr>
              <a:t>Evolution of Math Journal </a:t>
            </a:r>
            <a:br>
              <a:rPr lang="en-US" dirty="0" smtClean="0">
                <a:solidFill>
                  <a:schemeClr val="accent2">
                    <a:lumMod val="75000"/>
                  </a:schemeClr>
                </a:solidFill>
                <a:effectLst>
                  <a:outerShdw blurRad="38100" dist="38100" dir="2700000" algn="tl">
                    <a:srgbClr val="000000">
                      <a:alpha val="43137"/>
                    </a:srgbClr>
                  </a:outerShdw>
                </a:effectLst>
              </a:rPr>
            </a:br>
            <a:r>
              <a:rPr lang="en-US" dirty="0" smtClean="0">
                <a:solidFill>
                  <a:schemeClr val="accent2">
                    <a:lumMod val="75000"/>
                  </a:schemeClr>
                </a:solidFill>
                <a:effectLst>
                  <a:outerShdw blurRad="38100" dist="38100" dir="2700000" algn="tl">
                    <a:srgbClr val="000000">
                      <a:alpha val="43137"/>
                    </a:srgbClr>
                  </a:outerShdw>
                </a:effectLst>
              </a:rPr>
              <a:t>in Region 16</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Also reviewed exams from College Algebra and Pre-Calculus courses</a:t>
            </a:r>
          </a:p>
          <a:p>
            <a:endParaRPr lang="en-US" dirty="0"/>
          </a:p>
          <a:p>
            <a:r>
              <a:rPr lang="en-US" dirty="0" smtClean="0"/>
              <a:t>Wanted something that Algebra II teachers could use at the end of the semester</a:t>
            </a:r>
          </a:p>
          <a:p>
            <a:pPr marL="0" indent="0">
              <a:buNone/>
            </a:pPr>
            <a:endParaRPr lang="en-US" dirty="0" smtClean="0"/>
          </a:p>
          <a:p>
            <a:pPr marL="0" indent="0">
              <a:buNone/>
            </a:pPr>
            <a:r>
              <a:rPr lang="en-US" sz="1600" dirty="0" smtClean="0">
                <a:solidFill>
                  <a:schemeClr val="accent2">
                    <a:lumMod val="50000"/>
                  </a:schemeClr>
                </a:solidFill>
              </a:rPr>
              <a:t>Slide provided by Gregg Lawler, West Texas A&amp;M University</a:t>
            </a:r>
            <a:endParaRPr lang="en-US" sz="1600" dirty="0">
              <a:solidFill>
                <a:schemeClr val="accent2">
                  <a:lumMod val="50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6769251" y="5791200"/>
            <a:ext cx="2069949" cy="820425"/>
          </a:xfrm>
          <a:prstGeom prst="rect">
            <a:avLst/>
          </a:prstGeom>
        </p:spPr>
      </p:pic>
      <p:grpSp>
        <p:nvGrpSpPr>
          <p:cNvPr id="5" name="Group 4"/>
          <p:cNvGrpSpPr/>
          <p:nvPr/>
        </p:nvGrpSpPr>
        <p:grpSpPr>
          <a:xfrm>
            <a:off x="0" y="6629400"/>
            <a:ext cx="9144000" cy="280951"/>
            <a:chOff x="0" y="6629400"/>
            <a:chExt cx="9144000" cy="280951"/>
          </a:xfrm>
        </p:grpSpPr>
        <p:grpSp>
          <p:nvGrpSpPr>
            <p:cNvPr id="6" name="Group 5"/>
            <p:cNvGrpSpPr/>
            <p:nvPr/>
          </p:nvGrpSpPr>
          <p:grpSpPr>
            <a:xfrm>
              <a:off x="0" y="6629400"/>
              <a:ext cx="9144000" cy="228602"/>
              <a:chOff x="0" y="6629400"/>
              <a:chExt cx="9144000" cy="228602"/>
            </a:xfrm>
          </p:grpSpPr>
          <p:sp>
            <p:nvSpPr>
              <p:cNvPr id="8" name="Rectangle 7"/>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1276897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Topics for Math Journal</a:t>
            </a:r>
            <a:r>
              <a:rPr lang="en-US" dirty="0" smtClean="0"/>
              <a:t>s</a:t>
            </a:r>
            <a:endParaRPr lang="en-US" dirty="0"/>
          </a:p>
        </p:txBody>
      </p:sp>
      <p:sp>
        <p:nvSpPr>
          <p:cNvPr id="3" name="Content Placeholder 2"/>
          <p:cNvSpPr>
            <a:spLocks noGrp="1"/>
          </p:cNvSpPr>
          <p:nvPr>
            <p:ph idx="1"/>
          </p:nvPr>
        </p:nvSpPr>
        <p:spPr/>
        <p:txBody>
          <a:bodyPr>
            <a:normAutofit/>
          </a:bodyPr>
          <a:lstStyle/>
          <a:p>
            <a:r>
              <a:rPr lang="en-US" dirty="0" smtClean="0"/>
              <a:t>Region 16 AVATAR team created list of topics from Algebra II that students need to know to be successful in College Algebra</a:t>
            </a:r>
          </a:p>
          <a:p>
            <a:endParaRPr lang="en-US" dirty="0"/>
          </a:p>
          <a:p>
            <a:r>
              <a:rPr lang="en-US" dirty="0" smtClean="0"/>
              <a:t>Also incorporating a set of “soft” skills needed to succeed in college courses</a:t>
            </a:r>
          </a:p>
          <a:p>
            <a:pPr marL="0" indent="0">
              <a:buNone/>
            </a:pPr>
            <a:endParaRPr lang="en-US" dirty="0"/>
          </a:p>
          <a:p>
            <a:pPr marL="0" indent="0">
              <a:buNone/>
            </a:pPr>
            <a:r>
              <a:rPr lang="en-US" sz="1400" dirty="0">
                <a:solidFill>
                  <a:schemeClr val="accent2">
                    <a:lumMod val="50000"/>
                  </a:schemeClr>
                </a:solidFill>
              </a:rPr>
              <a:t>Slide provided by Gregg Lawler, West Texas A&amp;M University</a:t>
            </a:r>
          </a:p>
          <a:p>
            <a:pPr marL="0" indent="0">
              <a:buNone/>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6769251" y="5791200"/>
            <a:ext cx="2069949" cy="820425"/>
          </a:xfrm>
          <a:prstGeom prst="rect">
            <a:avLst/>
          </a:prstGeom>
        </p:spPr>
      </p:pic>
      <p:grpSp>
        <p:nvGrpSpPr>
          <p:cNvPr id="5" name="Group 4"/>
          <p:cNvGrpSpPr/>
          <p:nvPr/>
        </p:nvGrpSpPr>
        <p:grpSpPr>
          <a:xfrm>
            <a:off x="0" y="6629400"/>
            <a:ext cx="9144000" cy="280951"/>
            <a:chOff x="0" y="6629400"/>
            <a:chExt cx="9144000" cy="280951"/>
          </a:xfrm>
        </p:grpSpPr>
        <p:grpSp>
          <p:nvGrpSpPr>
            <p:cNvPr id="6" name="Group 5"/>
            <p:cNvGrpSpPr/>
            <p:nvPr/>
          </p:nvGrpSpPr>
          <p:grpSpPr>
            <a:xfrm>
              <a:off x="0" y="6629400"/>
              <a:ext cx="9144000" cy="228602"/>
              <a:chOff x="0" y="6629400"/>
              <a:chExt cx="9144000" cy="228602"/>
            </a:xfrm>
          </p:grpSpPr>
          <p:sp>
            <p:nvSpPr>
              <p:cNvPr id="8" name="Rectangle 7"/>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955326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Journal Design</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Customizable cover</a:t>
            </a:r>
          </a:p>
          <a:p>
            <a:endParaRPr lang="en-US" dirty="0" smtClean="0"/>
          </a:p>
          <a:p>
            <a:r>
              <a:rPr lang="en-US" dirty="0" smtClean="0"/>
              <a:t>Modular design</a:t>
            </a:r>
          </a:p>
          <a:p>
            <a:pPr>
              <a:buNone/>
            </a:pPr>
            <a:endParaRPr lang="en-US" dirty="0" smtClean="0"/>
          </a:p>
          <a:p>
            <a:r>
              <a:rPr lang="en-US" dirty="0" smtClean="0"/>
              <a:t>Page layout</a:t>
            </a:r>
          </a:p>
          <a:p>
            <a:pPr lvl="1"/>
            <a:r>
              <a:rPr lang="en-US" dirty="0" smtClean="0"/>
              <a:t>Example problems with room to work</a:t>
            </a:r>
          </a:p>
          <a:p>
            <a:pPr lvl="1"/>
            <a:r>
              <a:rPr lang="en-US" dirty="0" smtClean="0"/>
              <a:t>Space for notes</a:t>
            </a:r>
            <a:endParaRPr lang="en-US" dirty="0"/>
          </a:p>
          <a:p>
            <a:pPr marL="457200" lvl="1" indent="0">
              <a:buNone/>
            </a:pPr>
            <a:endParaRPr lang="en-US" dirty="0">
              <a:solidFill>
                <a:schemeClr val="accent2">
                  <a:lumMod val="50000"/>
                </a:schemeClr>
              </a:solidFill>
            </a:endParaRPr>
          </a:p>
          <a:p>
            <a:pPr marL="457200" lvl="1" indent="0">
              <a:buNone/>
            </a:pPr>
            <a:r>
              <a:rPr lang="en-US" sz="1500" dirty="0" smtClean="0">
                <a:solidFill>
                  <a:schemeClr val="accent2">
                    <a:lumMod val="50000"/>
                  </a:schemeClr>
                </a:solidFill>
              </a:rPr>
              <a:t>Slide </a:t>
            </a:r>
            <a:r>
              <a:rPr lang="en-US" sz="1500" dirty="0">
                <a:solidFill>
                  <a:schemeClr val="accent2">
                    <a:lumMod val="50000"/>
                  </a:schemeClr>
                </a:solidFill>
              </a:rPr>
              <a:t>provided by Gregg Lawler, West Texas A&amp;M University</a:t>
            </a:r>
          </a:p>
          <a:p>
            <a:pPr marL="457200" lvl="1" indent="0">
              <a:buNone/>
            </a:pPr>
            <a:endParaRPr lang="en-US" dirty="0" smtClean="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6769251" y="5791200"/>
            <a:ext cx="2069949" cy="820425"/>
          </a:xfrm>
          <a:prstGeom prst="rect">
            <a:avLst/>
          </a:prstGeom>
        </p:spPr>
      </p:pic>
      <p:grpSp>
        <p:nvGrpSpPr>
          <p:cNvPr id="5" name="Group 4"/>
          <p:cNvGrpSpPr/>
          <p:nvPr/>
        </p:nvGrpSpPr>
        <p:grpSpPr>
          <a:xfrm>
            <a:off x="0" y="6629400"/>
            <a:ext cx="9144000" cy="280951"/>
            <a:chOff x="0" y="6629400"/>
            <a:chExt cx="9144000" cy="280951"/>
          </a:xfrm>
        </p:grpSpPr>
        <p:grpSp>
          <p:nvGrpSpPr>
            <p:cNvPr id="6" name="Group 5"/>
            <p:cNvGrpSpPr/>
            <p:nvPr/>
          </p:nvGrpSpPr>
          <p:grpSpPr>
            <a:xfrm>
              <a:off x="0" y="6629400"/>
              <a:ext cx="9144000" cy="228602"/>
              <a:chOff x="0" y="6629400"/>
              <a:chExt cx="9144000" cy="228602"/>
            </a:xfrm>
          </p:grpSpPr>
          <p:sp>
            <p:nvSpPr>
              <p:cNvPr id="8" name="Rectangle 7"/>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509587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First Trials</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Tammy Nash</a:t>
            </a:r>
          </a:p>
          <a:p>
            <a:pPr lvl="1"/>
            <a:r>
              <a:rPr lang="en-US" dirty="0" smtClean="0"/>
              <a:t>Amarillo High School</a:t>
            </a:r>
          </a:p>
          <a:p>
            <a:pPr lvl="1"/>
            <a:r>
              <a:rPr lang="en-US" dirty="0" smtClean="0"/>
              <a:t>Algebra II/Pre-calculus classroom</a:t>
            </a:r>
          </a:p>
          <a:p>
            <a:endParaRPr lang="en-US" dirty="0" smtClean="0"/>
          </a:p>
          <a:p>
            <a:r>
              <a:rPr lang="en-US" dirty="0" smtClean="0"/>
              <a:t>Beth Summers</a:t>
            </a:r>
          </a:p>
          <a:p>
            <a:pPr lvl="1"/>
            <a:r>
              <a:rPr lang="en-US" dirty="0" smtClean="0"/>
              <a:t>Frank Phillips College</a:t>
            </a:r>
          </a:p>
          <a:p>
            <a:pPr lvl="1"/>
            <a:r>
              <a:rPr lang="en-US" dirty="0" smtClean="0"/>
              <a:t>Intermediate algebra section</a:t>
            </a:r>
          </a:p>
          <a:p>
            <a:pPr lvl="1"/>
            <a:endParaRPr lang="en-US" sz="1400" dirty="0">
              <a:solidFill>
                <a:schemeClr val="accent2">
                  <a:lumMod val="50000"/>
                </a:schemeClr>
              </a:solidFill>
            </a:endParaRPr>
          </a:p>
          <a:p>
            <a:pPr marL="457200" lvl="1" indent="0">
              <a:buNone/>
            </a:pPr>
            <a:r>
              <a:rPr lang="en-US" sz="1400" dirty="0" smtClean="0">
                <a:solidFill>
                  <a:schemeClr val="accent2">
                    <a:lumMod val="50000"/>
                  </a:schemeClr>
                </a:solidFill>
              </a:rPr>
              <a:t>Slide </a:t>
            </a:r>
            <a:r>
              <a:rPr lang="en-US" sz="1400" dirty="0">
                <a:solidFill>
                  <a:schemeClr val="accent2">
                    <a:lumMod val="50000"/>
                  </a:schemeClr>
                </a:solidFill>
              </a:rPr>
              <a:t>provided by Gregg Lawler, West Texas A&amp;M University</a:t>
            </a:r>
          </a:p>
          <a:p>
            <a:pPr marL="457200" lvl="1" indent="0">
              <a:buNone/>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6769251" y="5791200"/>
            <a:ext cx="2069949" cy="820425"/>
          </a:xfrm>
          <a:prstGeom prst="rect">
            <a:avLst/>
          </a:prstGeom>
        </p:spPr>
      </p:pic>
      <p:grpSp>
        <p:nvGrpSpPr>
          <p:cNvPr id="5" name="Group 4"/>
          <p:cNvGrpSpPr/>
          <p:nvPr/>
        </p:nvGrpSpPr>
        <p:grpSpPr>
          <a:xfrm>
            <a:off x="0" y="6629400"/>
            <a:ext cx="9144000" cy="280951"/>
            <a:chOff x="0" y="6629400"/>
            <a:chExt cx="9144000" cy="280951"/>
          </a:xfrm>
        </p:grpSpPr>
        <p:grpSp>
          <p:nvGrpSpPr>
            <p:cNvPr id="6" name="Group 5"/>
            <p:cNvGrpSpPr/>
            <p:nvPr/>
          </p:nvGrpSpPr>
          <p:grpSpPr>
            <a:xfrm>
              <a:off x="0" y="6629400"/>
              <a:ext cx="9144000" cy="228602"/>
              <a:chOff x="0" y="6629400"/>
              <a:chExt cx="9144000" cy="228602"/>
            </a:xfrm>
          </p:grpSpPr>
          <p:sp>
            <p:nvSpPr>
              <p:cNvPr id="8" name="Rectangle 7"/>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397032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228"/>
            <a:ext cx="7010400" cy="1143000"/>
          </a:xfrm>
        </p:spPr>
        <p:txBody>
          <a:bodyPr>
            <a:normAutofit/>
          </a:bodyPr>
          <a:lstStyle/>
          <a:p>
            <a:r>
              <a:rPr lang="en-US" sz="54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What Is             ?</a:t>
            </a:r>
            <a:endParaRPr lang="en-US" sz="54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541398" y="1600200"/>
            <a:ext cx="8077200" cy="4571999"/>
          </a:xfrm>
        </p:spPr>
        <p:txBody>
          <a:bodyPr>
            <a:normAutofit fontScale="77500" lnSpcReduction="20000"/>
          </a:bodyPr>
          <a:lstStyle/>
          <a:p>
            <a:pPr marL="0" indent="0" algn="ctr">
              <a:lnSpc>
                <a:spcPct val="120000"/>
              </a:lnSpc>
              <a:buNone/>
            </a:pPr>
            <a:r>
              <a:rPr lang="en-US" sz="3500" b="1" dirty="0" smtClean="0">
                <a:solidFill>
                  <a:schemeClr val="tx1">
                    <a:lumMod val="85000"/>
                    <a:lumOff val="15000"/>
                  </a:schemeClr>
                </a:solidFill>
                <a:latin typeface="Cambria" pitchFamily="18" charset="0"/>
              </a:rPr>
              <a:t>A</a:t>
            </a:r>
            <a:r>
              <a:rPr lang="en-US" sz="3500" dirty="0" smtClean="0">
                <a:solidFill>
                  <a:schemeClr val="tx1">
                    <a:lumMod val="85000"/>
                    <a:lumOff val="15000"/>
                  </a:schemeClr>
                </a:solidFill>
                <a:latin typeface="Cambria" pitchFamily="18" charset="0"/>
              </a:rPr>
              <a:t>cademic </a:t>
            </a:r>
            <a:r>
              <a:rPr lang="en-US" sz="3500" b="1" dirty="0" smtClean="0">
                <a:solidFill>
                  <a:schemeClr val="tx1">
                    <a:lumMod val="85000"/>
                    <a:lumOff val="15000"/>
                  </a:schemeClr>
                </a:solidFill>
                <a:latin typeface="Cambria" pitchFamily="18" charset="0"/>
              </a:rPr>
              <a:t>V</a:t>
            </a:r>
            <a:r>
              <a:rPr lang="en-US" sz="3500" dirty="0" smtClean="0">
                <a:solidFill>
                  <a:schemeClr val="tx1">
                    <a:lumMod val="85000"/>
                    <a:lumOff val="15000"/>
                  </a:schemeClr>
                </a:solidFill>
                <a:latin typeface="Cambria" pitchFamily="18" charset="0"/>
              </a:rPr>
              <a:t>ertical</a:t>
            </a:r>
            <a:r>
              <a:rPr lang="en-US" sz="3500" b="1" dirty="0" smtClean="0">
                <a:solidFill>
                  <a:schemeClr val="tx1">
                    <a:lumMod val="85000"/>
                    <a:lumOff val="15000"/>
                  </a:schemeClr>
                </a:solidFill>
                <a:latin typeface="Cambria" pitchFamily="18" charset="0"/>
              </a:rPr>
              <a:t> </a:t>
            </a:r>
            <a:r>
              <a:rPr lang="en-US" sz="3500" dirty="0" smtClean="0">
                <a:solidFill>
                  <a:schemeClr val="tx1">
                    <a:lumMod val="85000"/>
                    <a:lumOff val="15000"/>
                  </a:schemeClr>
                </a:solidFill>
                <a:latin typeface="Cambria" pitchFamily="18" charset="0"/>
              </a:rPr>
              <a:t> </a:t>
            </a:r>
            <a:r>
              <a:rPr lang="en-US" sz="3500" b="1" dirty="0" smtClean="0">
                <a:solidFill>
                  <a:schemeClr val="tx1">
                    <a:lumMod val="85000"/>
                    <a:lumOff val="15000"/>
                  </a:schemeClr>
                </a:solidFill>
                <a:latin typeface="Cambria" pitchFamily="18" charset="0"/>
              </a:rPr>
              <a:t>A</a:t>
            </a:r>
            <a:r>
              <a:rPr lang="en-US" sz="3500" dirty="0" smtClean="0">
                <a:solidFill>
                  <a:schemeClr val="tx1">
                    <a:lumMod val="85000"/>
                    <a:lumOff val="15000"/>
                  </a:schemeClr>
                </a:solidFill>
                <a:latin typeface="Cambria" pitchFamily="18" charset="0"/>
              </a:rPr>
              <a:t>lignment </a:t>
            </a:r>
            <a:r>
              <a:rPr lang="en-US" sz="3500" b="1" dirty="0" smtClean="0">
                <a:solidFill>
                  <a:schemeClr val="tx1">
                    <a:lumMod val="85000"/>
                    <a:lumOff val="15000"/>
                  </a:schemeClr>
                </a:solidFill>
                <a:latin typeface="Cambria" pitchFamily="18" charset="0"/>
              </a:rPr>
              <a:t>T</a:t>
            </a:r>
            <a:r>
              <a:rPr lang="en-US" sz="3500" dirty="0" smtClean="0">
                <a:solidFill>
                  <a:schemeClr val="tx1">
                    <a:lumMod val="85000"/>
                    <a:lumOff val="15000"/>
                  </a:schemeClr>
                </a:solidFill>
                <a:latin typeface="Cambria" pitchFamily="18" charset="0"/>
              </a:rPr>
              <a:t>raining and </a:t>
            </a:r>
            <a:r>
              <a:rPr lang="en-US" sz="3500" b="1" dirty="0" smtClean="0">
                <a:solidFill>
                  <a:schemeClr val="tx1">
                    <a:lumMod val="85000"/>
                    <a:lumOff val="15000"/>
                  </a:schemeClr>
                </a:solidFill>
                <a:latin typeface="Cambria" pitchFamily="18" charset="0"/>
              </a:rPr>
              <a:t>R</a:t>
            </a:r>
            <a:r>
              <a:rPr lang="en-US" sz="3500" dirty="0" smtClean="0">
                <a:solidFill>
                  <a:schemeClr val="tx1">
                    <a:lumMod val="85000"/>
                    <a:lumOff val="15000"/>
                  </a:schemeClr>
                </a:solidFill>
                <a:latin typeface="Cambria" pitchFamily="18" charset="0"/>
              </a:rPr>
              <a:t>enewal</a:t>
            </a:r>
          </a:p>
          <a:p>
            <a:pPr marL="0" indent="0" algn="ctr">
              <a:lnSpc>
                <a:spcPct val="120000"/>
              </a:lnSpc>
              <a:buNone/>
            </a:pPr>
            <a:endParaRPr lang="en-US" sz="1800" dirty="0" smtClean="0">
              <a:solidFill>
                <a:schemeClr val="tx1">
                  <a:lumMod val="85000"/>
                  <a:lumOff val="15000"/>
                </a:schemeClr>
              </a:solidFill>
              <a:latin typeface="Cambria" pitchFamily="18" charset="0"/>
            </a:endParaRPr>
          </a:p>
          <a:p>
            <a:pPr marL="0" indent="0" algn="ctr">
              <a:lnSpc>
                <a:spcPct val="120000"/>
              </a:lnSpc>
              <a:buNone/>
            </a:pPr>
            <a:r>
              <a:rPr lang="en-US" sz="3500" dirty="0" smtClean="0">
                <a:solidFill>
                  <a:schemeClr val="tx1">
                    <a:lumMod val="85000"/>
                    <a:lumOff val="15000"/>
                  </a:schemeClr>
                </a:solidFill>
                <a:latin typeface="Cambria" pitchFamily="18" charset="0"/>
              </a:rPr>
              <a:t>AVATAR is </a:t>
            </a:r>
            <a:r>
              <a:rPr lang="en-US" sz="3500" dirty="0">
                <a:solidFill>
                  <a:schemeClr val="tx1">
                    <a:lumMod val="85000"/>
                    <a:lumOff val="15000"/>
                  </a:schemeClr>
                </a:solidFill>
                <a:latin typeface="Cambria" pitchFamily="18" charset="0"/>
              </a:rPr>
              <a:t>a statewide network of </a:t>
            </a:r>
            <a:r>
              <a:rPr lang="en-US" sz="3500" b="1" dirty="0">
                <a:solidFill>
                  <a:schemeClr val="tx1">
                    <a:lumMod val="85000"/>
                    <a:lumOff val="15000"/>
                  </a:schemeClr>
                </a:solidFill>
                <a:latin typeface="Cambria" pitchFamily="18" charset="0"/>
              </a:rPr>
              <a:t>regional partnerships</a:t>
            </a:r>
            <a:r>
              <a:rPr lang="en-US" sz="3500" dirty="0">
                <a:solidFill>
                  <a:schemeClr val="tx1">
                    <a:lumMod val="85000"/>
                    <a:lumOff val="15000"/>
                  </a:schemeClr>
                </a:solidFill>
                <a:latin typeface="Cambria" pitchFamily="18" charset="0"/>
              </a:rPr>
              <a:t>, focused on secondary and postsecondary </a:t>
            </a:r>
            <a:r>
              <a:rPr lang="en-US" sz="3500" b="1" dirty="0">
                <a:solidFill>
                  <a:schemeClr val="tx1">
                    <a:lumMod val="85000"/>
                    <a:lumOff val="15000"/>
                  </a:schemeClr>
                </a:solidFill>
                <a:latin typeface="Cambria" pitchFamily="18" charset="0"/>
              </a:rPr>
              <a:t>vertical </a:t>
            </a:r>
            <a:r>
              <a:rPr lang="en-US" sz="3500" b="1" dirty="0" smtClean="0">
                <a:solidFill>
                  <a:schemeClr val="tx1">
                    <a:lumMod val="85000"/>
                    <a:lumOff val="15000"/>
                  </a:schemeClr>
                </a:solidFill>
                <a:latin typeface="Cambria" pitchFamily="18" charset="0"/>
              </a:rPr>
              <a:t>course alignment</a:t>
            </a:r>
            <a:r>
              <a:rPr lang="en-US" sz="3500" dirty="0">
                <a:solidFill>
                  <a:schemeClr val="tx1">
                    <a:lumMod val="85000"/>
                    <a:lumOff val="15000"/>
                  </a:schemeClr>
                </a:solidFill>
                <a:latin typeface="Cambria" pitchFamily="18" charset="0"/>
              </a:rPr>
              <a:t>, to support students’ </a:t>
            </a:r>
            <a:r>
              <a:rPr lang="en-US" sz="3500" b="1" dirty="0">
                <a:solidFill>
                  <a:schemeClr val="tx1">
                    <a:lumMod val="85000"/>
                    <a:lumOff val="15000"/>
                  </a:schemeClr>
                </a:solidFill>
                <a:latin typeface="Cambria" pitchFamily="18" charset="0"/>
              </a:rPr>
              <a:t>college and career readiness and success</a:t>
            </a:r>
            <a:r>
              <a:rPr lang="en-US" sz="3500" dirty="0">
                <a:solidFill>
                  <a:schemeClr val="tx1">
                    <a:lumMod val="85000"/>
                    <a:lumOff val="15000"/>
                  </a:schemeClr>
                </a:solidFill>
                <a:latin typeface="Cambria" pitchFamily="18" charset="0"/>
              </a:rPr>
              <a:t>.</a:t>
            </a:r>
          </a:p>
          <a:p>
            <a:pPr marL="0" indent="0">
              <a:buNone/>
            </a:pPr>
            <a:endParaRPr lang="en-US" sz="3600" dirty="0">
              <a:solidFill>
                <a:schemeClr val="tx1">
                  <a:lumMod val="85000"/>
                  <a:lumOff val="15000"/>
                </a:schemeClr>
              </a:solidFill>
              <a:latin typeface="Cambria" pitchFamily="18" charset="0"/>
            </a:endParaRPr>
          </a:p>
          <a:p>
            <a:pPr marL="0" indent="0" algn="ctr">
              <a:buNone/>
            </a:pPr>
            <a:r>
              <a:rPr lang="en-US" sz="3000" dirty="0">
                <a:solidFill>
                  <a:schemeClr val="tx1">
                    <a:lumMod val="85000"/>
                    <a:lumOff val="15000"/>
                  </a:schemeClr>
                </a:solidFill>
                <a:latin typeface="Cambria" pitchFamily="18" charset="0"/>
              </a:rPr>
              <a:t>AVATAR is a Texas Higher Education Coordinating Board (THECB) funded project that is implemented by the North Texas Regional P-16 Council and the University of North Texas.</a:t>
            </a:r>
          </a:p>
          <a:p>
            <a:endParaRPr lang="en-US" dirty="0"/>
          </a:p>
        </p:txBody>
      </p:sp>
      <p:grpSp>
        <p:nvGrpSpPr>
          <p:cNvPr id="10" name="Group 9"/>
          <p:cNvGrpSpPr/>
          <p:nvPr/>
        </p:nvGrpSpPr>
        <p:grpSpPr>
          <a:xfrm>
            <a:off x="0" y="6629400"/>
            <a:ext cx="9144000" cy="228602"/>
            <a:chOff x="0" y="6629400"/>
            <a:chExt cx="9144000" cy="228602"/>
          </a:xfrm>
        </p:grpSpPr>
        <p:sp>
          <p:nvSpPr>
            <p:cNvPr id="12" name="Rectangle 11"/>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4" name="Rectangle 13"/>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4310562" y="381000"/>
            <a:ext cx="2623638" cy="1039883"/>
          </a:xfrm>
          <a:prstGeom prst="rect">
            <a:avLst/>
          </a:prstGeom>
        </p:spPr>
      </p:pic>
    </p:spTree>
    <p:extLst>
      <p:ext uri="{BB962C8B-B14F-4D97-AF65-F5344CB8AC3E}">
        <p14:creationId xmlns:p14="http://schemas.microsoft.com/office/powerpoint/2010/main" val="133684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Future Plans for Math Journals</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Continued revision of journal </a:t>
            </a:r>
          </a:p>
          <a:p>
            <a:pPr>
              <a:buNone/>
            </a:pPr>
            <a:endParaRPr lang="en-US" dirty="0" smtClean="0"/>
          </a:p>
          <a:p>
            <a:r>
              <a:rPr lang="en-US" dirty="0" smtClean="0"/>
              <a:t>Possible panel sessions with Algebra II/College Algebra teachers during summer</a:t>
            </a:r>
          </a:p>
          <a:p>
            <a:pPr>
              <a:buNone/>
            </a:pPr>
            <a:endParaRPr lang="en-US" dirty="0" smtClean="0"/>
          </a:p>
          <a:p>
            <a:r>
              <a:rPr lang="en-US" dirty="0" smtClean="0"/>
              <a:t>Rollout of full draft during fall semester</a:t>
            </a:r>
          </a:p>
          <a:p>
            <a:pPr lvl="1"/>
            <a:r>
              <a:rPr lang="en-US" dirty="0" smtClean="0"/>
              <a:t>Algebra II courses</a:t>
            </a:r>
          </a:p>
          <a:p>
            <a:pPr lvl="1"/>
            <a:r>
              <a:rPr lang="en-US" dirty="0" smtClean="0"/>
              <a:t>Developmental math courses at IHE</a:t>
            </a:r>
          </a:p>
          <a:p>
            <a:pPr marL="457200" lvl="1" indent="0">
              <a:buNone/>
            </a:pPr>
            <a:endParaRPr lang="en-US" sz="1500" dirty="0" smtClean="0">
              <a:solidFill>
                <a:schemeClr val="accent2">
                  <a:lumMod val="50000"/>
                </a:schemeClr>
              </a:solidFill>
            </a:endParaRPr>
          </a:p>
          <a:p>
            <a:pPr marL="457200" lvl="1" indent="0">
              <a:buNone/>
            </a:pPr>
            <a:r>
              <a:rPr lang="en-US" sz="1500" dirty="0" smtClean="0">
                <a:solidFill>
                  <a:schemeClr val="accent2">
                    <a:lumMod val="50000"/>
                  </a:schemeClr>
                </a:solidFill>
              </a:rPr>
              <a:t>Slide </a:t>
            </a:r>
            <a:r>
              <a:rPr lang="en-US" sz="1500" dirty="0">
                <a:solidFill>
                  <a:schemeClr val="accent2">
                    <a:lumMod val="50000"/>
                  </a:schemeClr>
                </a:solidFill>
              </a:rPr>
              <a:t>provided by Gregg Lawler, West Texas A&amp;M University</a:t>
            </a:r>
          </a:p>
          <a:p>
            <a:pPr marL="457200" lvl="1" indent="0">
              <a:buNone/>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6769251" y="5791200"/>
            <a:ext cx="2069949" cy="820425"/>
          </a:xfrm>
          <a:prstGeom prst="rect">
            <a:avLst/>
          </a:prstGeom>
        </p:spPr>
      </p:pic>
      <p:grpSp>
        <p:nvGrpSpPr>
          <p:cNvPr id="5" name="Group 4"/>
          <p:cNvGrpSpPr/>
          <p:nvPr/>
        </p:nvGrpSpPr>
        <p:grpSpPr>
          <a:xfrm>
            <a:off x="0" y="6629400"/>
            <a:ext cx="9144000" cy="280951"/>
            <a:chOff x="0" y="6629400"/>
            <a:chExt cx="9144000" cy="280951"/>
          </a:xfrm>
        </p:grpSpPr>
        <p:grpSp>
          <p:nvGrpSpPr>
            <p:cNvPr id="6" name="Group 5"/>
            <p:cNvGrpSpPr/>
            <p:nvPr/>
          </p:nvGrpSpPr>
          <p:grpSpPr>
            <a:xfrm>
              <a:off x="0" y="6629400"/>
              <a:ext cx="9144000" cy="228602"/>
              <a:chOff x="0" y="6629400"/>
              <a:chExt cx="9144000" cy="228602"/>
            </a:xfrm>
          </p:grpSpPr>
          <p:sp>
            <p:nvSpPr>
              <p:cNvPr id="8" name="Rectangle 7"/>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2840406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Future Plans for Math Journ</a:t>
            </a:r>
            <a:r>
              <a:rPr lang="en-US" dirty="0" smtClean="0"/>
              <a:t>als</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t>Tracking student use of journals</a:t>
            </a:r>
          </a:p>
          <a:p>
            <a:pPr lvl="1"/>
            <a:r>
              <a:rPr lang="en-US" dirty="0" smtClean="0"/>
              <a:t>During year</a:t>
            </a:r>
          </a:p>
          <a:p>
            <a:pPr lvl="1"/>
            <a:r>
              <a:rPr lang="en-US" dirty="0" smtClean="0"/>
              <a:t>Longitudinal study</a:t>
            </a:r>
          </a:p>
          <a:p>
            <a:pPr>
              <a:buNone/>
            </a:pPr>
            <a:endParaRPr lang="en-US" dirty="0" smtClean="0"/>
          </a:p>
          <a:p>
            <a:r>
              <a:rPr lang="en-US" dirty="0" smtClean="0"/>
              <a:t>Sharing final product with other regions/school districts</a:t>
            </a:r>
          </a:p>
          <a:p>
            <a:pPr marL="0" indent="0">
              <a:buNone/>
            </a:pPr>
            <a:endParaRPr lang="en-US" sz="1400" dirty="0" smtClean="0">
              <a:solidFill>
                <a:schemeClr val="accent2">
                  <a:lumMod val="50000"/>
                </a:schemeClr>
              </a:solidFill>
            </a:endParaRPr>
          </a:p>
          <a:p>
            <a:pPr marL="0" indent="0">
              <a:buNone/>
            </a:pPr>
            <a:r>
              <a:rPr lang="en-US" sz="1400" dirty="0" smtClean="0">
                <a:solidFill>
                  <a:schemeClr val="accent2">
                    <a:lumMod val="50000"/>
                  </a:schemeClr>
                </a:solidFill>
              </a:rPr>
              <a:t>Slide </a:t>
            </a:r>
            <a:r>
              <a:rPr lang="en-US" sz="1400" dirty="0">
                <a:solidFill>
                  <a:schemeClr val="accent2">
                    <a:lumMod val="50000"/>
                  </a:schemeClr>
                </a:solidFill>
              </a:rPr>
              <a:t>provided by Gregg Lawler, West Texas A&amp;M University</a:t>
            </a:r>
          </a:p>
          <a:p>
            <a:pPr marL="0" indent="0">
              <a:buNone/>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6769251" y="5791200"/>
            <a:ext cx="2069949" cy="820425"/>
          </a:xfrm>
          <a:prstGeom prst="rect">
            <a:avLst/>
          </a:prstGeom>
        </p:spPr>
      </p:pic>
      <p:grpSp>
        <p:nvGrpSpPr>
          <p:cNvPr id="5" name="Group 4"/>
          <p:cNvGrpSpPr/>
          <p:nvPr/>
        </p:nvGrpSpPr>
        <p:grpSpPr>
          <a:xfrm>
            <a:off x="0" y="6629400"/>
            <a:ext cx="9144000" cy="280951"/>
            <a:chOff x="0" y="6629400"/>
            <a:chExt cx="9144000" cy="280951"/>
          </a:xfrm>
        </p:grpSpPr>
        <p:grpSp>
          <p:nvGrpSpPr>
            <p:cNvPr id="6" name="Group 5"/>
            <p:cNvGrpSpPr/>
            <p:nvPr/>
          </p:nvGrpSpPr>
          <p:grpSpPr>
            <a:xfrm>
              <a:off x="0" y="6629400"/>
              <a:ext cx="9144000" cy="228602"/>
              <a:chOff x="0" y="6629400"/>
              <a:chExt cx="9144000" cy="228602"/>
            </a:xfrm>
          </p:grpSpPr>
          <p:sp>
            <p:nvSpPr>
              <p:cNvPr id="8" name="Rectangle 7"/>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2181636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44599" y="1143000"/>
            <a:ext cx="6731001" cy="2794352"/>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71599" y="1244248"/>
            <a:ext cx="6477000" cy="2565752"/>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43099" y="1524000"/>
            <a:ext cx="5334000" cy="1938992"/>
          </a:xfrm>
          <a:prstGeom prst="rect">
            <a:avLst/>
          </a:prstGeom>
          <a:noFill/>
        </p:spPr>
        <p:txBody>
          <a:bodyPr wrap="square" rtlCol="0">
            <a:spAutoFit/>
          </a:bodyPr>
          <a:lstStyle/>
          <a:p>
            <a:pPr algn="ctr"/>
            <a:r>
              <a:rPr lang="en-US" sz="60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Discussion &amp; Questions</a:t>
            </a:r>
            <a:endParaRPr lang="en-US" sz="60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2906123" y="4191000"/>
            <a:ext cx="3331755" cy="1342937"/>
          </a:xfrm>
          <a:prstGeom prst="rect">
            <a:avLst/>
          </a:prstGeom>
          <a:ln>
            <a:noFill/>
          </a:ln>
          <a:effectLst>
            <a:outerShdw blurRad="190500" algn="tl" rotWithShape="0">
              <a:srgbClr val="000000">
                <a:alpha val="70000"/>
              </a:srgbClr>
            </a:outerShdw>
          </a:effectLst>
        </p:spPr>
      </p:pic>
      <p:sp>
        <p:nvSpPr>
          <p:cNvPr id="2" name="TextBox 1"/>
          <p:cNvSpPr txBox="1"/>
          <p:nvPr/>
        </p:nvSpPr>
        <p:spPr>
          <a:xfrm>
            <a:off x="2000251" y="6019800"/>
            <a:ext cx="5143499" cy="369332"/>
          </a:xfrm>
          <a:prstGeom prst="rect">
            <a:avLst/>
          </a:prstGeom>
          <a:noFill/>
        </p:spPr>
        <p:txBody>
          <a:bodyPr wrap="square" rtlCol="0">
            <a:spAutoFit/>
          </a:bodyPr>
          <a:lstStyle/>
          <a:p>
            <a:pPr algn="ctr"/>
            <a:r>
              <a:rPr lang="en-US" u="sng" dirty="0">
                <a:solidFill>
                  <a:schemeClr val="tx1">
                    <a:lumMod val="75000"/>
                    <a:lumOff val="25000"/>
                  </a:schemeClr>
                </a:solidFill>
                <a:latin typeface="Arial Black" pitchFamily="34" charset="0"/>
              </a:rPr>
              <a:t>http://www.ntp16.notlb.com/avatar</a:t>
            </a:r>
          </a:p>
        </p:txBody>
      </p:sp>
      <p:grpSp>
        <p:nvGrpSpPr>
          <p:cNvPr id="8" name="Group 7"/>
          <p:cNvGrpSpPr/>
          <p:nvPr/>
        </p:nvGrpSpPr>
        <p:grpSpPr>
          <a:xfrm>
            <a:off x="0" y="6629400"/>
            <a:ext cx="9144000" cy="280951"/>
            <a:chOff x="0" y="6629400"/>
            <a:chExt cx="9144000" cy="280951"/>
          </a:xfrm>
        </p:grpSpPr>
        <p:grpSp>
          <p:nvGrpSpPr>
            <p:cNvPr id="9" name="Group 8"/>
            <p:cNvGrpSpPr/>
            <p:nvPr/>
          </p:nvGrpSpPr>
          <p:grpSpPr>
            <a:xfrm>
              <a:off x="0" y="6629400"/>
              <a:ext cx="9144000" cy="228602"/>
              <a:chOff x="0" y="6629400"/>
              <a:chExt cx="9144000" cy="228602"/>
            </a:xfrm>
          </p:grpSpPr>
          <p:sp>
            <p:nvSpPr>
              <p:cNvPr id="11" name="Rectangle 1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3" name="Rectangle 1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10883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44599" y="304800"/>
            <a:ext cx="6731001" cy="2794352"/>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71599" y="406048"/>
            <a:ext cx="6477000" cy="2565752"/>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43099" y="685800"/>
            <a:ext cx="5334000" cy="1938992"/>
          </a:xfrm>
          <a:prstGeom prst="rect">
            <a:avLst/>
          </a:prstGeom>
          <a:noFill/>
        </p:spPr>
        <p:txBody>
          <a:bodyPr wrap="square" rtlCol="0">
            <a:spAutoFit/>
          </a:bodyPr>
          <a:lstStyle/>
          <a:p>
            <a:pPr algn="ctr"/>
            <a:r>
              <a:rPr lang="en-US" sz="60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Contact Information</a:t>
            </a:r>
            <a:endParaRPr lang="en-US" sz="60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2" name="TextBox 1"/>
          <p:cNvSpPr txBox="1"/>
          <p:nvPr/>
        </p:nvSpPr>
        <p:spPr>
          <a:xfrm>
            <a:off x="2000251" y="6019800"/>
            <a:ext cx="5143499" cy="369332"/>
          </a:xfrm>
          <a:prstGeom prst="rect">
            <a:avLst/>
          </a:prstGeom>
          <a:noFill/>
        </p:spPr>
        <p:txBody>
          <a:bodyPr wrap="square" rtlCol="0">
            <a:spAutoFit/>
          </a:bodyPr>
          <a:lstStyle/>
          <a:p>
            <a:pPr algn="ctr"/>
            <a:r>
              <a:rPr lang="en-US" u="sng" dirty="0">
                <a:solidFill>
                  <a:schemeClr val="tx1">
                    <a:lumMod val="75000"/>
                    <a:lumOff val="25000"/>
                  </a:schemeClr>
                </a:solidFill>
                <a:latin typeface="Arial Black" pitchFamily="34" charset="0"/>
              </a:rPr>
              <a:t>http://www.ntp16.notlb.com/avatar</a:t>
            </a:r>
          </a:p>
        </p:txBody>
      </p:sp>
      <p:sp>
        <p:nvSpPr>
          <p:cNvPr id="13" name="Content Placeholder 12"/>
          <p:cNvSpPr>
            <a:spLocks noGrp="1"/>
          </p:cNvSpPr>
          <p:nvPr>
            <p:ph idx="1"/>
          </p:nvPr>
        </p:nvSpPr>
        <p:spPr>
          <a:xfrm>
            <a:off x="457200" y="3276601"/>
            <a:ext cx="4114800" cy="1295400"/>
          </a:xfrm>
        </p:spPr>
        <p:txBody>
          <a:bodyPr numCol="1">
            <a:noAutofit/>
          </a:bodyPr>
          <a:lstStyle/>
          <a:p>
            <a:pPr marL="0" indent="0">
              <a:buNone/>
            </a:pPr>
            <a:r>
              <a:rPr lang="en-US" sz="1800" dirty="0" smtClean="0"/>
              <a:t>Mary Harris, AVATAR Associate Director</a:t>
            </a:r>
          </a:p>
          <a:p>
            <a:pPr marL="0" indent="0">
              <a:buNone/>
            </a:pPr>
            <a:r>
              <a:rPr lang="en-US" sz="1400" dirty="0" smtClean="0"/>
              <a:t>Regents Professor, University of North Texas</a:t>
            </a:r>
          </a:p>
          <a:p>
            <a:pPr marL="0" indent="0">
              <a:buNone/>
            </a:pPr>
            <a:r>
              <a:rPr lang="en-US" sz="1400" dirty="0" smtClean="0">
                <a:hlinkClick r:id="rId2"/>
              </a:rPr>
              <a:t>Mary.Harris@unt.edu</a:t>
            </a:r>
            <a:endParaRPr lang="en-US" sz="1400" dirty="0" smtClean="0"/>
          </a:p>
          <a:p>
            <a:pPr marL="0" indent="0">
              <a:buNone/>
            </a:pPr>
            <a:r>
              <a:rPr lang="en-US" sz="1400" dirty="0" smtClean="0"/>
              <a:t>(940) 565-4327</a:t>
            </a:r>
          </a:p>
        </p:txBody>
      </p:sp>
      <p:sp>
        <p:nvSpPr>
          <p:cNvPr id="14" name="Content Placeholder 12"/>
          <p:cNvSpPr txBox="1">
            <a:spLocks/>
          </p:cNvSpPr>
          <p:nvPr/>
        </p:nvSpPr>
        <p:spPr>
          <a:xfrm>
            <a:off x="4572000" y="3276601"/>
            <a:ext cx="4114800" cy="15240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Ravae Shaeffer, Educational Specialist</a:t>
            </a:r>
          </a:p>
          <a:p>
            <a:pPr marL="0" indent="0">
              <a:buFont typeface="Arial" pitchFamily="34" charset="0"/>
              <a:buNone/>
            </a:pPr>
            <a:r>
              <a:rPr lang="en-US" sz="1400" dirty="0" smtClean="0"/>
              <a:t>Education Service Center, Region 20</a:t>
            </a:r>
          </a:p>
          <a:p>
            <a:pPr marL="0" indent="0">
              <a:buFont typeface="Arial" pitchFamily="34" charset="0"/>
              <a:buNone/>
            </a:pPr>
            <a:r>
              <a:rPr lang="en-US" sz="1400" dirty="0" smtClean="0">
                <a:hlinkClick r:id="rId3"/>
              </a:rPr>
              <a:t>Ravae.Shaeffer@esc20.net</a:t>
            </a:r>
            <a:endParaRPr lang="en-US" sz="1400" dirty="0" smtClean="0"/>
          </a:p>
          <a:p>
            <a:pPr marL="0" indent="0">
              <a:buNone/>
            </a:pPr>
            <a:r>
              <a:rPr lang="en-US" sz="1400" dirty="0"/>
              <a:t>(210) 370-5280</a:t>
            </a:r>
          </a:p>
          <a:p>
            <a:pPr marL="0" indent="0">
              <a:buFont typeface="Arial" pitchFamily="34" charset="0"/>
              <a:buNone/>
            </a:pPr>
            <a:endParaRPr lang="en-US" sz="1400" dirty="0" smtClean="0"/>
          </a:p>
        </p:txBody>
      </p:sp>
      <p:sp>
        <p:nvSpPr>
          <p:cNvPr id="15" name="Content Placeholder 12"/>
          <p:cNvSpPr txBox="1">
            <a:spLocks/>
          </p:cNvSpPr>
          <p:nvPr/>
        </p:nvSpPr>
        <p:spPr>
          <a:xfrm>
            <a:off x="457200" y="3276600"/>
            <a:ext cx="4114800" cy="284956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Mary Harris, AVATAR Associate Director</a:t>
            </a:r>
          </a:p>
          <a:p>
            <a:pPr marL="0" indent="0">
              <a:buFont typeface="Arial" pitchFamily="34" charset="0"/>
              <a:buNone/>
            </a:pPr>
            <a:r>
              <a:rPr lang="en-US" sz="1400" dirty="0" smtClean="0"/>
              <a:t>Regents Professor, University of North Texas</a:t>
            </a:r>
          </a:p>
          <a:p>
            <a:pPr marL="0" indent="0">
              <a:buFont typeface="Arial" pitchFamily="34" charset="0"/>
              <a:buNone/>
            </a:pPr>
            <a:r>
              <a:rPr lang="en-US" sz="1400" dirty="0" smtClean="0">
                <a:hlinkClick r:id="rId2"/>
              </a:rPr>
              <a:t>Mary.Harris@unt.edu</a:t>
            </a:r>
            <a:endParaRPr lang="en-US" sz="1400" dirty="0" smtClean="0"/>
          </a:p>
          <a:p>
            <a:pPr marL="0" indent="0">
              <a:buFont typeface="Arial" pitchFamily="34" charset="0"/>
              <a:buNone/>
            </a:pPr>
            <a:r>
              <a:rPr lang="en-US" sz="1400" dirty="0" smtClean="0"/>
              <a:t>(940) 565-4327</a:t>
            </a:r>
          </a:p>
          <a:p>
            <a:pPr marL="0" indent="0">
              <a:buFont typeface="Arial" pitchFamily="34" charset="0"/>
              <a:buNone/>
            </a:pPr>
            <a:endParaRPr lang="en-US" sz="1400" dirty="0" smtClean="0"/>
          </a:p>
          <a:p>
            <a:pPr marL="0" indent="0">
              <a:buFont typeface="Arial" pitchFamily="34" charset="0"/>
              <a:buNone/>
            </a:pPr>
            <a:r>
              <a:rPr lang="en-US" sz="2000" dirty="0" smtClean="0"/>
              <a:t>Jean Keller, AVATAR Director</a:t>
            </a:r>
          </a:p>
          <a:p>
            <a:pPr marL="0" indent="0">
              <a:buFont typeface="Arial" pitchFamily="34" charset="0"/>
              <a:buNone/>
            </a:pPr>
            <a:r>
              <a:rPr lang="en-US" sz="1400" dirty="0" smtClean="0"/>
              <a:t>Professor, University of North Texas</a:t>
            </a:r>
          </a:p>
          <a:p>
            <a:pPr marL="0" indent="0">
              <a:buFont typeface="Arial" pitchFamily="34" charset="0"/>
              <a:buNone/>
            </a:pPr>
            <a:r>
              <a:rPr lang="en-US" sz="1400" dirty="0" smtClean="0"/>
              <a:t>P-16 College Readiness Coordinator</a:t>
            </a:r>
          </a:p>
          <a:p>
            <a:pPr marL="0" indent="0">
              <a:buFont typeface="Arial" pitchFamily="34" charset="0"/>
              <a:buNone/>
            </a:pPr>
            <a:r>
              <a:rPr lang="en-US" sz="1400" dirty="0" smtClean="0">
                <a:hlinkClick r:id="rId4"/>
              </a:rPr>
              <a:t>Jean.Keller@unt.edu</a:t>
            </a:r>
            <a:endParaRPr lang="en-US" sz="1400" dirty="0" smtClean="0"/>
          </a:p>
          <a:p>
            <a:pPr marL="0" indent="0">
              <a:buFont typeface="Arial" pitchFamily="34" charset="0"/>
              <a:buNone/>
            </a:pPr>
            <a:r>
              <a:rPr lang="en-US" sz="1400" dirty="0" smtClean="0"/>
              <a:t>(940) 565-3427</a:t>
            </a:r>
          </a:p>
          <a:p>
            <a:pPr marL="0" indent="0">
              <a:buFont typeface="Arial" pitchFamily="34" charset="0"/>
              <a:buNone/>
            </a:pPr>
            <a:endParaRPr lang="en-US" sz="1400" dirty="0" smtClean="0"/>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b="17528"/>
          <a:stretch/>
        </p:blipFill>
        <p:spPr>
          <a:xfrm>
            <a:off x="4800600" y="4495800"/>
            <a:ext cx="3331755" cy="1342937"/>
          </a:xfrm>
          <a:prstGeom prst="rect">
            <a:avLst/>
          </a:prstGeom>
          <a:ln>
            <a:noFill/>
          </a:ln>
          <a:effectLst>
            <a:outerShdw blurRad="190500" algn="tl" rotWithShape="0">
              <a:srgbClr val="000000">
                <a:alpha val="70000"/>
              </a:srgbClr>
            </a:outerShdw>
          </a:effectLst>
        </p:spPr>
      </p:pic>
      <p:grpSp>
        <p:nvGrpSpPr>
          <p:cNvPr id="17" name="Group 16"/>
          <p:cNvGrpSpPr/>
          <p:nvPr/>
        </p:nvGrpSpPr>
        <p:grpSpPr>
          <a:xfrm>
            <a:off x="0" y="6629400"/>
            <a:ext cx="9144000" cy="280951"/>
            <a:chOff x="0" y="6629400"/>
            <a:chExt cx="9144000" cy="280951"/>
          </a:xfrm>
        </p:grpSpPr>
        <p:grpSp>
          <p:nvGrpSpPr>
            <p:cNvPr id="18" name="Group 17"/>
            <p:cNvGrpSpPr/>
            <p:nvPr/>
          </p:nvGrpSpPr>
          <p:grpSpPr>
            <a:xfrm>
              <a:off x="0" y="6629400"/>
              <a:ext cx="9144000" cy="228602"/>
              <a:chOff x="0" y="6629400"/>
              <a:chExt cx="9144000" cy="228602"/>
            </a:xfrm>
          </p:grpSpPr>
          <p:sp>
            <p:nvSpPr>
              <p:cNvPr id="20" name="Rectangle 19"/>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2" name="Rectangle 21"/>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390241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normAutofit/>
          </a:bodyPr>
          <a:lstStyle/>
          <a:p>
            <a:pPr lvl="0"/>
            <a:r>
              <a:rPr lang="en-US" sz="2600" dirty="0" smtClean="0">
                <a:solidFill>
                  <a:schemeClr val="tx1">
                    <a:lumMod val="85000"/>
                    <a:lumOff val="15000"/>
                  </a:schemeClr>
                </a:solidFill>
                <a:latin typeface="Cambria" pitchFamily="18" charset="0"/>
              </a:rPr>
              <a:t>Too many secondary </a:t>
            </a:r>
            <a:r>
              <a:rPr lang="en-US" sz="2600" dirty="0">
                <a:solidFill>
                  <a:schemeClr val="tx1">
                    <a:lumMod val="85000"/>
                    <a:lumOff val="15000"/>
                  </a:schemeClr>
                </a:solidFill>
                <a:latin typeface="Cambria" pitchFamily="18" charset="0"/>
              </a:rPr>
              <a:t>and postsecondary leaders and educators </a:t>
            </a:r>
            <a:r>
              <a:rPr lang="en-US" sz="2600" dirty="0" smtClean="0">
                <a:solidFill>
                  <a:schemeClr val="tx1">
                    <a:lumMod val="85000"/>
                    <a:lumOff val="15000"/>
                  </a:schemeClr>
                </a:solidFill>
                <a:latin typeface="Cambria" pitchFamily="18" charset="0"/>
              </a:rPr>
              <a:t>lack </a:t>
            </a:r>
            <a:r>
              <a:rPr lang="en-US" sz="2600" b="1" dirty="0" smtClean="0">
                <a:solidFill>
                  <a:schemeClr val="tx1">
                    <a:lumMod val="85000"/>
                    <a:lumOff val="15000"/>
                  </a:schemeClr>
                </a:solidFill>
                <a:latin typeface="Cambria" pitchFamily="18" charset="0"/>
              </a:rPr>
              <a:t>shared </a:t>
            </a:r>
            <a:r>
              <a:rPr lang="en-US" sz="2600" b="1" dirty="0">
                <a:solidFill>
                  <a:schemeClr val="tx1">
                    <a:lumMod val="85000"/>
                    <a:lumOff val="15000"/>
                  </a:schemeClr>
                </a:solidFill>
                <a:latin typeface="Cambria" pitchFamily="18" charset="0"/>
              </a:rPr>
              <a:t>and accurate information</a:t>
            </a:r>
            <a:r>
              <a:rPr lang="en-US" sz="2600" dirty="0">
                <a:solidFill>
                  <a:schemeClr val="tx1">
                    <a:lumMod val="85000"/>
                    <a:lumOff val="15000"/>
                  </a:schemeClr>
                </a:solidFill>
                <a:latin typeface="Cambria" pitchFamily="18" charset="0"/>
              </a:rPr>
              <a:t> and </a:t>
            </a:r>
            <a:r>
              <a:rPr lang="en-US" sz="2600" b="1" dirty="0">
                <a:solidFill>
                  <a:schemeClr val="tx1">
                    <a:lumMod val="85000"/>
                    <a:lumOff val="15000"/>
                  </a:schemeClr>
                </a:solidFill>
                <a:latin typeface="Cambria" pitchFamily="18" charset="0"/>
              </a:rPr>
              <a:t>understanding</a:t>
            </a:r>
            <a:r>
              <a:rPr lang="en-US" sz="2600" dirty="0">
                <a:solidFill>
                  <a:schemeClr val="tx1">
                    <a:lumMod val="85000"/>
                    <a:lumOff val="15000"/>
                  </a:schemeClr>
                </a:solidFill>
                <a:latin typeface="Cambria" pitchFamily="18" charset="0"/>
              </a:rPr>
              <a:t> of what a student </a:t>
            </a:r>
            <a:r>
              <a:rPr lang="en-US" sz="2600" dirty="0" smtClean="0">
                <a:solidFill>
                  <a:schemeClr val="tx1">
                    <a:lumMod val="85000"/>
                    <a:lumOff val="15000"/>
                  </a:schemeClr>
                </a:solidFill>
                <a:latin typeface="Cambria" pitchFamily="18" charset="0"/>
              </a:rPr>
              <a:t>must know </a:t>
            </a:r>
            <a:r>
              <a:rPr lang="en-US" sz="2600" dirty="0">
                <a:solidFill>
                  <a:schemeClr val="tx1">
                    <a:lumMod val="85000"/>
                    <a:lumOff val="15000"/>
                  </a:schemeClr>
                </a:solidFill>
                <a:latin typeface="Cambria" pitchFamily="18" charset="0"/>
              </a:rPr>
              <a:t>and </a:t>
            </a:r>
            <a:r>
              <a:rPr lang="en-US" sz="2600" dirty="0" smtClean="0">
                <a:solidFill>
                  <a:schemeClr val="tx1">
                    <a:lumMod val="85000"/>
                    <a:lumOff val="15000"/>
                  </a:schemeClr>
                </a:solidFill>
                <a:latin typeface="Cambria" pitchFamily="18" charset="0"/>
              </a:rPr>
              <a:t>do </a:t>
            </a:r>
            <a:r>
              <a:rPr lang="en-US" sz="2600" dirty="0">
                <a:solidFill>
                  <a:schemeClr val="tx1">
                    <a:lumMod val="85000"/>
                    <a:lumOff val="15000"/>
                  </a:schemeClr>
                </a:solidFill>
                <a:latin typeface="Cambria" pitchFamily="18" charset="0"/>
              </a:rPr>
              <a:t>to be successful in postsecondary education and </a:t>
            </a:r>
            <a:r>
              <a:rPr lang="en-US" sz="2600" dirty="0" smtClean="0">
                <a:solidFill>
                  <a:schemeClr val="tx1">
                    <a:lumMod val="85000"/>
                    <a:lumOff val="15000"/>
                  </a:schemeClr>
                </a:solidFill>
                <a:latin typeface="Cambria" pitchFamily="18" charset="0"/>
              </a:rPr>
              <a:t>careers;</a:t>
            </a:r>
          </a:p>
          <a:p>
            <a:pPr lvl="0"/>
            <a:endParaRPr lang="en-US" sz="1050" dirty="0" smtClean="0">
              <a:solidFill>
                <a:schemeClr val="tx1">
                  <a:lumMod val="85000"/>
                  <a:lumOff val="15000"/>
                </a:schemeClr>
              </a:solidFill>
              <a:latin typeface="Cambria" pitchFamily="18" charset="0"/>
            </a:endParaRPr>
          </a:p>
          <a:p>
            <a:pPr lvl="0"/>
            <a:r>
              <a:rPr lang="en-US" sz="2600" dirty="0">
                <a:solidFill>
                  <a:schemeClr val="tx1">
                    <a:lumMod val="85000"/>
                    <a:lumOff val="15000"/>
                  </a:schemeClr>
                </a:solidFill>
                <a:latin typeface="Cambria" pitchFamily="18" charset="0"/>
              </a:rPr>
              <a:t>Too many students enter postsecondary education </a:t>
            </a:r>
            <a:r>
              <a:rPr lang="en-US" sz="2600" dirty="0" smtClean="0">
                <a:solidFill>
                  <a:schemeClr val="tx1">
                    <a:lumMod val="85000"/>
                    <a:lumOff val="15000"/>
                  </a:schemeClr>
                </a:solidFill>
                <a:latin typeface="Cambria" pitchFamily="18" charset="0"/>
              </a:rPr>
              <a:t>but </a:t>
            </a:r>
            <a:r>
              <a:rPr lang="en-US" sz="2600" dirty="0">
                <a:solidFill>
                  <a:schemeClr val="tx1">
                    <a:lumMod val="85000"/>
                    <a:lumOff val="15000"/>
                  </a:schemeClr>
                </a:solidFill>
                <a:latin typeface="Cambria" pitchFamily="18" charset="0"/>
              </a:rPr>
              <a:t>do not </a:t>
            </a:r>
            <a:r>
              <a:rPr lang="en-US" sz="2600" b="1" dirty="0">
                <a:solidFill>
                  <a:schemeClr val="tx1">
                    <a:lumMod val="85000"/>
                    <a:lumOff val="15000"/>
                  </a:schemeClr>
                </a:solidFill>
                <a:latin typeface="Cambria" pitchFamily="18" charset="0"/>
              </a:rPr>
              <a:t>complete</a:t>
            </a:r>
            <a:r>
              <a:rPr lang="en-US" sz="2600" dirty="0">
                <a:solidFill>
                  <a:schemeClr val="tx1">
                    <a:lumMod val="85000"/>
                    <a:lumOff val="15000"/>
                  </a:schemeClr>
                </a:solidFill>
                <a:latin typeface="Cambria" pitchFamily="18" charset="0"/>
              </a:rPr>
              <a:t> in a timely </a:t>
            </a:r>
            <a:r>
              <a:rPr lang="en-US" sz="2600" dirty="0" smtClean="0">
                <a:solidFill>
                  <a:schemeClr val="tx1">
                    <a:lumMod val="85000"/>
                    <a:lumOff val="15000"/>
                  </a:schemeClr>
                </a:solidFill>
                <a:latin typeface="Cambria" pitchFamily="18" charset="0"/>
              </a:rPr>
              <a:t>fashion; and</a:t>
            </a:r>
          </a:p>
          <a:p>
            <a:pPr lvl="0"/>
            <a:endParaRPr lang="en-US" sz="1050" dirty="0">
              <a:solidFill>
                <a:schemeClr val="tx1">
                  <a:lumMod val="85000"/>
                  <a:lumOff val="15000"/>
                </a:schemeClr>
              </a:solidFill>
              <a:latin typeface="Cambria" pitchFamily="18" charset="0"/>
            </a:endParaRPr>
          </a:p>
          <a:p>
            <a:pPr lvl="0"/>
            <a:r>
              <a:rPr lang="en-US" sz="2600" dirty="0">
                <a:solidFill>
                  <a:schemeClr val="tx1">
                    <a:lumMod val="85000"/>
                    <a:lumOff val="15000"/>
                  </a:schemeClr>
                </a:solidFill>
                <a:latin typeface="Cambria" pitchFamily="18" charset="0"/>
              </a:rPr>
              <a:t>Too many students take </a:t>
            </a:r>
            <a:r>
              <a:rPr lang="en-US" sz="2600" b="1" dirty="0">
                <a:solidFill>
                  <a:schemeClr val="tx1">
                    <a:lumMod val="85000"/>
                    <a:lumOff val="15000"/>
                  </a:schemeClr>
                </a:solidFill>
                <a:latin typeface="Cambria" pitchFamily="18" charset="0"/>
              </a:rPr>
              <a:t>developmental education</a:t>
            </a:r>
            <a:r>
              <a:rPr lang="en-US" sz="2600" dirty="0">
                <a:solidFill>
                  <a:schemeClr val="tx1">
                    <a:lumMod val="85000"/>
                    <a:lumOff val="15000"/>
                  </a:schemeClr>
                </a:solidFill>
                <a:latin typeface="Cambria" pitchFamily="18" charset="0"/>
              </a:rPr>
              <a:t> at the postsecondary </a:t>
            </a:r>
            <a:r>
              <a:rPr lang="en-US" sz="2600" dirty="0" smtClean="0">
                <a:solidFill>
                  <a:schemeClr val="tx1">
                    <a:lumMod val="85000"/>
                    <a:lumOff val="15000"/>
                  </a:schemeClr>
                </a:solidFill>
                <a:latin typeface="Cambria" pitchFamily="18" charset="0"/>
              </a:rPr>
              <a:t>level</a:t>
            </a:r>
            <a:r>
              <a:rPr lang="en-US" sz="2600" dirty="0">
                <a:solidFill>
                  <a:schemeClr val="tx1">
                    <a:lumMod val="85000"/>
                    <a:lumOff val="15000"/>
                  </a:schemeClr>
                </a:solidFill>
                <a:latin typeface="Cambria" pitchFamily="18" charset="0"/>
              </a:rPr>
              <a:t>.</a:t>
            </a:r>
          </a:p>
          <a:p>
            <a:pPr lvl="0"/>
            <a:endParaRPr lang="en-US" dirty="0">
              <a:solidFill>
                <a:prstClr val="black"/>
              </a:solidFill>
            </a:endParaRPr>
          </a:p>
          <a:p>
            <a:endParaRPr lang="en-US" dirty="0"/>
          </a:p>
        </p:txBody>
      </p:sp>
      <p:sp>
        <p:nvSpPr>
          <p:cNvPr id="6" name="Title 3"/>
          <p:cNvSpPr txBox="1">
            <a:spLocks noGrp="1"/>
          </p:cNvSpPr>
          <p:nvPr>
            <p:ph type="title"/>
          </p:nvPr>
        </p:nvSpPr>
        <p:spPr>
          <a:xfrm>
            <a:off x="228600" y="384472"/>
            <a:ext cx="8686800" cy="92333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54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Why is             Needed?</a:t>
            </a:r>
            <a:endParaRPr lang="en-US" sz="60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3200400" y="304800"/>
            <a:ext cx="2389231" cy="963032"/>
          </a:xfrm>
          <a:prstGeom prst="rect">
            <a:avLst/>
          </a:prstGeom>
        </p:spPr>
      </p:pic>
      <p:grpSp>
        <p:nvGrpSpPr>
          <p:cNvPr id="8" name="Group 7"/>
          <p:cNvGrpSpPr/>
          <p:nvPr/>
        </p:nvGrpSpPr>
        <p:grpSpPr>
          <a:xfrm>
            <a:off x="0" y="6629400"/>
            <a:ext cx="9144000" cy="228602"/>
            <a:chOff x="0" y="6629400"/>
            <a:chExt cx="9144000" cy="228602"/>
          </a:xfrm>
        </p:grpSpPr>
        <p:sp>
          <p:nvSpPr>
            <p:cNvPr id="9" name="Rectangle 8"/>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1" name="Rectangle 10"/>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spTree>
    <p:extLst>
      <p:ext uri="{BB962C8B-B14F-4D97-AF65-F5344CB8AC3E}">
        <p14:creationId xmlns:p14="http://schemas.microsoft.com/office/powerpoint/2010/main" val="226154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29400"/>
            <a:ext cx="9144000" cy="280951"/>
            <a:chOff x="0" y="6629400"/>
            <a:chExt cx="9144000" cy="280951"/>
          </a:xfrm>
        </p:grpSpPr>
        <p:grpSp>
          <p:nvGrpSpPr>
            <p:cNvPr id="5" name="Group 4"/>
            <p:cNvGrpSpPr/>
            <p:nvPr/>
          </p:nvGrpSpPr>
          <p:grpSpPr>
            <a:xfrm>
              <a:off x="0" y="6629400"/>
              <a:ext cx="9144000" cy="228602"/>
              <a:chOff x="0" y="6629400"/>
              <a:chExt cx="9144000" cy="228602"/>
            </a:xfrm>
          </p:grpSpPr>
          <p:sp>
            <p:nvSpPr>
              <p:cNvPr id="7" name="Rectangle 6"/>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10" name="Title 1"/>
          <p:cNvSpPr txBox="1">
            <a:spLocks noGrp="1"/>
          </p:cNvSpPr>
          <p:nvPr>
            <p:ph idx="1"/>
          </p:nvPr>
        </p:nvSpPr>
        <p:spPr>
          <a:xfrm>
            <a:off x="388998" y="0"/>
            <a:ext cx="8229600" cy="1295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i="1" dirty="0" smtClean="0">
                <a:effectLst>
                  <a:outerShdw blurRad="38100" dist="38100" dir="2700000" algn="tl">
                    <a:srgbClr val="000000">
                      <a:alpha val="43137"/>
                    </a:srgbClr>
                  </a:outerShdw>
                </a:effectLst>
                <a:latin typeface="Bookman Old Style" pitchFamily="18" charset="0"/>
              </a:rPr>
              <a:t>College Ready?</a:t>
            </a:r>
          </a:p>
          <a:p>
            <a:r>
              <a:rPr lang="en-US" sz="3600" b="1" u="sng" dirty="0" smtClean="0">
                <a:solidFill>
                  <a:srgbClr val="78823A"/>
                </a:solidFill>
                <a:effectLst>
                  <a:outerShdw blurRad="38100" dist="38100" dir="2700000" algn="tl">
                    <a:srgbClr val="000000">
                      <a:alpha val="43137"/>
                    </a:srgbClr>
                  </a:outerShdw>
                </a:effectLst>
                <a:latin typeface="Bookman Old Style" pitchFamily="18" charset="0"/>
              </a:rPr>
              <a:t>The Preparation Gap</a:t>
            </a:r>
            <a:endParaRPr lang="en-US" sz="3600" b="1" u="sng" dirty="0">
              <a:solidFill>
                <a:srgbClr val="78823A"/>
              </a:solidFill>
              <a:effectLst>
                <a:outerShdw blurRad="38100" dist="38100" dir="2700000" algn="tl">
                  <a:srgbClr val="000000">
                    <a:alpha val="43137"/>
                  </a:srgbClr>
                </a:outerShdw>
              </a:effectLst>
              <a:latin typeface="Bookman Old Style" pitchFamily="18" charset="0"/>
            </a:endParaRPr>
          </a:p>
        </p:txBody>
      </p:sp>
      <p:pic>
        <p:nvPicPr>
          <p:cNvPr id="11" name="Picture 1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143000" y="1371600"/>
            <a:ext cx="6858000" cy="4921624"/>
          </a:xfrm>
          <a:prstGeom prst="rect">
            <a:avLst/>
          </a:prstGeom>
        </p:spPr>
      </p:pic>
      <p:sp>
        <p:nvSpPr>
          <p:cNvPr id="12" name="TextBox 11"/>
          <p:cNvSpPr txBox="1"/>
          <p:nvPr/>
        </p:nvSpPr>
        <p:spPr>
          <a:xfrm>
            <a:off x="-11723" y="6433653"/>
            <a:ext cx="4057444" cy="215444"/>
          </a:xfrm>
          <a:prstGeom prst="rect">
            <a:avLst/>
          </a:prstGeom>
          <a:noFill/>
        </p:spPr>
        <p:txBody>
          <a:bodyPr wrap="square" rtlCol="0">
            <a:spAutoFit/>
          </a:bodyPr>
          <a:lstStyle/>
          <a:p>
            <a:r>
              <a:rPr lang="en-US" sz="800" b="1" dirty="0" smtClean="0">
                <a:effectLst>
                  <a:outerShdw blurRad="38100" dist="38100" dir="2700000" algn="tl">
                    <a:srgbClr val="000000">
                      <a:alpha val="43137"/>
                    </a:srgbClr>
                  </a:outerShdw>
                </a:effectLst>
              </a:rPr>
              <a:t>Source</a:t>
            </a:r>
            <a:r>
              <a:rPr lang="en-US" sz="800" b="1" dirty="0" smtClean="0">
                <a:effectLst>
                  <a:outerShdw blurRad="38100" dist="38100" dir="2700000" algn="tl" rotWithShape="0">
                    <a:srgbClr val="000000">
                      <a:alpha val="43137"/>
                    </a:srgbClr>
                  </a:outerShdw>
                </a:effectLst>
              </a:rPr>
              <a:t>: The College ‘Preparation Gap’ in a Single Graphic, Washington Post</a:t>
            </a:r>
            <a:endParaRPr lang="en-US" sz="800" b="1" dirty="0">
              <a:effectLst>
                <a:outerShdw blurRad="38100" dist="38100" dir="2700000" algn="tl" rotWithShape="0">
                  <a:srgbClr val="000000">
                    <a:alpha val="43137"/>
                  </a:srgbClr>
                </a:outerShdw>
              </a:effectLst>
            </a:endParaRPr>
          </a:p>
        </p:txBody>
      </p:sp>
    </p:spTree>
    <p:extLst>
      <p:ext uri="{BB962C8B-B14F-4D97-AF65-F5344CB8AC3E}">
        <p14:creationId xmlns:p14="http://schemas.microsoft.com/office/powerpoint/2010/main" val="93138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aq0007\AppData\Local\Microsoft\Windows\Temporary Internet Files\Content.IE5\9SMJI3HE\MP900427810[1].jpg"/>
          <p:cNvPicPr>
            <a:picLocks noChangeAspect="1" noChangeArrowheads="1"/>
          </p:cNvPicPr>
          <p:nvPr/>
        </p:nvPicPr>
        <p:blipFill rotWithShape="1">
          <a:blip r:embed="rId2">
            <a:extLst>
              <a:ext uri="{28A0092B-C50C-407E-A947-70E740481C1C}">
                <a14:useLocalDpi xmlns:a14="http://schemas.microsoft.com/office/drawing/2010/main" val="0"/>
              </a:ext>
            </a:extLst>
          </a:blip>
          <a:srcRect t="7599" b="49257"/>
          <a:stretch/>
        </p:blipFill>
        <p:spPr bwMode="auto">
          <a:xfrm>
            <a:off x="1433367" y="1"/>
            <a:ext cx="6277267" cy="1904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89615"/>
            <a:ext cx="8229600" cy="1486785"/>
          </a:xfrm>
        </p:spPr>
        <p:txBody>
          <a:bodyPr>
            <a:normAutofit fontScale="90000"/>
          </a:bodyPr>
          <a:lstStyle/>
          <a:p>
            <a:r>
              <a:rPr lang="en-US" b="1" i="1" dirty="0" smtClean="0">
                <a:solidFill>
                  <a:schemeClr val="bg1"/>
                </a:solidFill>
                <a:effectLst>
                  <a:outerShdw blurRad="38100" dist="38100" dir="2700000" algn="tl">
                    <a:srgbClr val="000000">
                      <a:alpha val="43137"/>
                    </a:srgbClr>
                  </a:outerShdw>
                </a:effectLst>
                <a:latin typeface="Bookman Old Style" pitchFamily="18" charset="0"/>
              </a:rPr>
              <a:t>Graduation Rates</a:t>
            </a:r>
            <a:br>
              <a:rPr lang="en-US" b="1" i="1" dirty="0" smtClean="0">
                <a:solidFill>
                  <a:schemeClr val="bg1"/>
                </a:solidFill>
                <a:effectLst>
                  <a:outerShdw blurRad="38100" dist="38100" dir="2700000" algn="tl">
                    <a:srgbClr val="000000">
                      <a:alpha val="43137"/>
                    </a:srgbClr>
                  </a:outerShdw>
                </a:effectLst>
                <a:latin typeface="Bookman Old Style" pitchFamily="18" charset="0"/>
              </a:rPr>
            </a:br>
            <a:r>
              <a:rPr lang="en-US" sz="3600" b="1" u="sng" dirty="0" smtClean="0">
                <a:solidFill>
                  <a:schemeClr val="bg1"/>
                </a:solidFill>
                <a:effectLst>
                  <a:outerShdw blurRad="38100" dist="38100" dir="2700000" algn="tl">
                    <a:srgbClr val="000000">
                      <a:alpha val="43137"/>
                    </a:srgbClr>
                  </a:outerShdw>
                </a:effectLst>
                <a:latin typeface="Bookman Old Style" pitchFamily="18" charset="0"/>
              </a:rPr>
              <a:t>8</a:t>
            </a:r>
            <a:r>
              <a:rPr lang="en-US" sz="3600" b="1" u="sng" baseline="30000" dirty="0" smtClean="0">
                <a:solidFill>
                  <a:schemeClr val="bg1"/>
                </a:solidFill>
                <a:effectLst>
                  <a:outerShdw blurRad="38100" dist="38100" dir="2700000" algn="tl">
                    <a:srgbClr val="000000">
                      <a:alpha val="43137"/>
                    </a:srgbClr>
                  </a:outerShdw>
                </a:effectLst>
                <a:latin typeface="Bookman Old Style" pitchFamily="18" charset="0"/>
              </a:rPr>
              <a:t>th</a:t>
            </a:r>
            <a:r>
              <a:rPr lang="en-US" sz="3600" b="1" u="sng" dirty="0" smtClean="0">
                <a:solidFill>
                  <a:schemeClr val="bg1"/>
                </a:solidFill>
                <a:effectLst>
                  <a:outerShdw blurRad="38100" dist="38100" dir="2700000" algn="tl">
                    <a:srgbClr val="000000">
                      <a:alpha val="43137"/>
                    </a:srgbClr>
                  </a:outerShdw>
                </a:effectLst>
                <a:latin typeface="Bookman Old Style" pitchFamily="18" charset="0"/>
              </a:rPr>
              <a:t> Grade Cohort</a:t>
            </a:r>
            <a:r>
              <a:rPr lang="en-US" sz="3600" b="1" dirty="0" smtClean="0">
                <a:solidFill>
                  <a:schemeClr val="bg1"/>
                </a:solidFill>
                <a:effectLst>
                  <a:outerShdw blurRad="38100" dist="38100" dir="2700000" algn="tl">
                    <a:srgbClr val="000000">
                      <a:alpha val="43137"/>
                    </a:srgbClr>
                  </a:outerShdw>
                </a:effectLst>
                <a:latin typeface="Bookman Old Style" pitchFamily="18" charset="0"/>
              </a:rPr>
              <a:t/>
            </a:r>
            <a:br>
              <a:rPr lang="en-US" sz="3600" b="1" dirty="0" smtClean="0">
                <a:solidFill>
                  <a:schemeClr val="bg1"/>
                </a:solidFill>
                <a:effectLst>
                  <a:outerShdw blurRad="38100" dist="38100" dir="2700000" algn="tl">
                    <a:srgbClr val="000000">
                      <a:alpha val="43137"/>
                    </a:srgbClr>
                  </a:outerShdw>
                </a:effectLst>
                <a:latin typeface="Bookman Old Style" pitchFamily="18" charset="0"/>
              </a:rPr>
            </a:br>
            <a:r>
              <a:rPr lang="en-US" sz="3600" b="1" dirty="0" smtClean="0">
                <a:solidFill>
                  <a:schemeClr val="bg1"/>
                </a:solidFill>
                <a:effectLst>
                  <a:outerShdw blurRad="38100" dist="38100" dir="2700000" algn="tl">
                    <a:srgbClr val="000000">
                      <a:alpha val="43137"/>
                    </a:srgbClr>
                  </a:outerShdw>
                </a:effectLst>
                <a:latin typeface="Bookman Old Style" pitchFamily="18" charset="0"/>
              </a:rPr>
              <a:t>2001 - 2012</a:t>
            </a:r>
            <a:endParaRPr lang="en-US" sz="3600" b="1" i="1"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5" name="TextBox 4"/>
          <p:cNvSpPr txBox="1"/>
          <p:nvPr/>
        </p:nvSpPr>
        <p:spPr>
          <a:xfrm>
            <a:off x="376351" y="4187280"/>
            <a:ext cx="1447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ookman Old Style" pitchFamily="18" charset="0"/>
              </a:rPr>
              <a:t>100</a:t>
            </a:r>
            <a:endParaRPr lang="en-US" sz="4400" b="1" dirty="0">
              <a:effectLst>
                <a:outerShdw blurRad="38100" dist="38100" dir="2700000" algn="tl">
                  <a:srgbClr val="000000">
                    <a:alpha val="43137"/>
                  </a:srgbClr>
                </a:outerShdw>
              </a:effectLst>
              <a:latin typeface="Bookman Old Style" pitchFamily="18" charset="0"/>
            </a:endParaRPr>
          </a:p>
        </p:txBody>
      </p:sp>
      <p:sp>
        <p:nvSpPr>
          <p:cNvPr id="6" name="TextBox 5"/>
          <p:cNvSpPr txBox="1"/>
          <p:nvPr/>
        </p:nvSpPr>
        <p:spPr>
          <a:xfrm>
            <a:off x="3200400" y="3421560"/>
            <a:ext cx="1447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ookman Old Style" pitchFamily="18" charset="0"/>
              </a:rPr>
              <a:t>69</a:t>
            </a:r>
            <a:endParaRPr lang="en-US" sz="4400" b="1" dirty="0">
              <a:effectLst>
                <a:outerShdw blurRad="38100" dist="38100" dir="2700000" algn="tl">
                  <a:srgbClr val="000000">
                    <a:alpha val="43137"/>
                  </a:srgbClr>
                </a:outerShdw>
              </a:effectLst>
              <a:latin typeface="Bookman Old Style" pitchFamily="18" charset="0"/>
            </a:endParaRPr>
          </a:p>
        </p:txBody>
      </p:sp>
      <p:sp>
        <p:nvSpPr>
          <p:cNvPr id="7" name="TextBox 6"/>
          <p:cNvSpPr txBox="1"/>
          <p:nvPr/>
        </p:nvSpPr>
        <p:spPr>
          <a:xfrm>
            <a:off x="7595382" y="3459659"/>
            <a:ext cx="1447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ookman Old Style" pitchFamily="18" charset="0"/>
              </a:rPr>
              <a:t>19</a:t>
            </a:r>
            <a:endParaRPr lang="en-US" sz="4400" b="1" dirty="0">
              <a:effectLst>
                <a:outerShdw blurRad="38100" dist="38100" dir="2700000" algn="tl">
                  <a:srgbClr val="000000">
                    <a:alpha val="43137"/>
                  </a:srgbClr>
                </a:outerShdw>
              </a:effectLst>
              <a:latin typeface="Bookman Old Style" pitchFamily="18" charset="0"/>
            </a:endParaRPr>
          </a:p>
        </p:txBody>
      </p:sp>
      <p:sp>
        <p:nvSpPr>
          <p:cNvPr id="8" name="TextBox 7"/>
          <p:cNvSpPr txBox="1"/>
          <p:nvPr/>
        </p:nvSpPr>
        <p:spPr>
          <a:xfrm>
            <a:off x="5562600" y="4190259"/>
            <a:ext cx="1447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ookman Old Style" pitchFamily="18" charset="0"/>
              </a:rPr>
              <a:t>52</a:t>
            </a:r>
            <a:endParaRPr lang="en-US" sz="4400" b="1" dirty="0">
              <a:effectLst>
                <a:outerShdw blurRad="38100" dist="38100" dir="2700000" algn="tl">
                  <a:srgbClr val="000000">
                    <a:alpha val="43137"/>
                  </a:srgbClr>
                </a:outerShdw>
              </a:effectLst>
              <a:latin typeface="Bookman Old Style" pitchFamily="18" charset="0"/>
            </a:endParaRPr>
          </a:p>
        </p:txBody>
      </p:sp>
      <p:cxnSp>
        <p:nvCxnSpPr>
          <p:cNvPr id="10" name="Straight Arrow Connector 9"/>
          <p:cNvCxnSpPr/>
          <p:nvPr/>
        </p:nvCxnSpPr>
        <p:spPr>
          <a:xfrm>
            <a:off x="21102" y="4154760"/>
            <a:ext cx="8970498" cy="112440"/>
          </a:xfrm>
          <a:prstGeom prst="straightConnector1">
            <a:avLst/>
          </a:prstGeom>
          <a:ln w="38100">
            <a:solidFill>
              <a:schemeClr val="bg1">
                <a:lumMod val="65000"/>
              </a:schemeClr>
            </a:solidFill>
            <a:prstDash val="sysDash"/>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0773" y="4800600"/>
            <a:ext cx="1423313" cy="1015663"/>
          </a:xfrm>
          <a:prstGeom prst="rect">
            <a:avLst/>
          </a:prstGeom>
          <a:no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smtClean="0">
                <a:latin typeface="Cambria" pitchFamily="18" charset="0"/>
              </a:rPr>
              <a:t>Of 8</a:t>
            </a:r>
            <a:r>
              <a:rPr lang="en-US" sz="2000" b="1" baseline="30000" dirty="0" smtClean="0">
                <a:latin typeface="Cambria" pitchFamily="18" charset="0"/>
              </a:rPr>
              <a:t>th</a:t>
            </a:r>
            <a:r>
              <a:rPr lang="en-US" sz="2000" b="1" dirty="0" smtClean="0">
                <a:latin typeface="Cambria" pitchFamily="18" charset="0"/>
              </a:rPr>
              <a:t> Graders Enrolled…</a:t>
            </a:r>
            <a:endParaRPr lang="en-US" sz="2000" b="1" dirty="0">
              <a:latin typeface="Cambria" pitchFamily="18" charset="0"/>
            </a:endParaRPr>
          </a:p>
        </p:txBody>
      </p:sp>
      <p:sp>
        <p:nvSpPr>
          <p:cNvPr id="13" name="TextBox 12"/>
          <p:cNvSpPr txBox="1"/>
          <p:nvPr/>
        </p:nvSpPr>
        <p:spPr>
          <a:xfrm>
            <a:off x="3048000" y="2562578"/>
            <a:ext cx="1450145" cy="1015663"/>
          </a:xfrm>
          <a:prstGeom prst="rect">
            <a:avLst/>
          </a:prstGeom>
          <a:no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smtClean="0">
                <a:latin typeface="Cambria" pitchFamily="18" charset="0"/>
              </a:rPr>
              <a:t>Graduated from High School…</a:t>
            </a:r>
            <a:endParaRPr lang="en-US" sz="2000" b="1" dirty="0">
              <a:latin typeface="Cambria" pitchFamily="18" charset="0"/>
            </a:endParaRPr>
          </a:p>
        </p:txBody>
      </p:sp>
      <p:sp>
        <p:nvSpPr>
          <p:cNvPr id="14" name="TextBox 13"/>
          <p:cNvSpPr txBox="1"/>
          <p:nvPr/>
        </p:nvSpPr>
        <p:spPr>
          <a:xfrm>
            <a:off x="5242560" y="4851737"/>
            <a:ext cx="1615440" cy="1015663"/>
          </a:xfrm>
          <a:prstGeom prst="rect">
            <a:avLst/>
          </a:prstGeom>
          <a:no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smtClean="0">
                <a:latin typeface="Cambria" pitchFamily="18" charset="0"/>
              </a:rPr>
              <a:t>Enrolled in Higher Education…</a:t>
            </a:r>
            <a:endParaRPr lang="en-US" sz="2000" b="1" dirty="0">
              <a:latin typeface="Cambria" pitchFamily="18" charset="0"/>
            </a:endParaRPr>
          </a:p>
        </p:txBody>
      </p:sp>
      <p:sp>
        <p:nvSpPr>
          <p:cNvPr id="15" name="TextBox 14"/>
          <p:cNvSpPr txBox="1"/>
          <p:nvPr/>
        </p:nvSpPr>
        <p:spPr>
          <a:xfrm>
            <a:off x="7315200" y="2003261"/>
            <a:ext cx="1600200" cy="1631216"/>
          </a:xfrm>
          <a:prstGeom prst="rect">
            <a:avLst/>
          </a:prstGeom>
          <a:no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smtClean="0">
                <a:latin typeface="Cambria" pitchFamily="18" charset="0"/>
              </a:rPr>
              <a:t>Received a Higher Education Degree or Certificate.</a:t>
            </a:r>
            <a:endParaRPr lang="en-US" sz="2000" b="1" dirty="0">
              <a:latin typeface="Cambria" pitchFamily="18" charset="0"/>
            </a:endParaRPr>
          </a:p>
        </p:txBody>
      </p:sp>
      <p:grpSp>
        <p:nvGrpSpPr>
          <p:cNvPr id="18" name="Group 17"/>
          <p:cNvGrpSpPr/>
          <p:nvPr/>
        </p:nvGrpSpPr>
        <p:grpSpPr>
          <a:xfrm>
            <a:off x="0" y="6629400"/>
            <a:ext cx="9144000" cy="280951"/>
            <a:chOff x="0" y="6629400"/>
            <a:chExt cx="9144000" cy="280951"/>
          </a:xfrm>
        </p:grpSpPr>
        <p:grpSp>
          <p:nvGrpSpPr>
            <p:cNvPr id="19" name="Group 18"/>
            <p:cNvGrpSpPr/>
            <p:nvPr/>
          </p:nvGrpSpPr>
          <p:grpSpPr>
            <a:xfrm>
              <a:off x="0" y="6629400"/>
              <a:ext cx="9144000" cy="228602"/>
              <a:chOff x="0" y="6629400"/>
              <a:chExt cx="9144000" cy="228602"/>
            </a:xfrm>
          </p:grpSpPr>
          <p:sp>
            <p:nvSpPr>
              <p:cNvPr id="21" name="Rectangle 2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3" name="Rectangle 2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24" name="TextBox 23"/>
          <p:cNvSpPr txBox="1"/>
          <p:nvPr/>
        </p:nvSpPr>
        <p:spPr>
          <a:xfrm>
            <a:off x="-11723" y="6433653"/>
            <a:ext cx="4057444" cy="215444"/>
          </a:xfrm>
          <a:prstGeom prst="rect">
            <a:avLst/>
          </a:prstGeom>
          <a:noFill/>
        </p:spPr>
        <p:txBody>
          <a:bodyPr wrap="square" rtlCol="0">
            <a:spAutoFit/>
          </a:bodyPr>
          <a:lstStyle/>
          <a:p>
            <a:r>
              <a:rPr lang="en-US" sz="800" b="1" dirty="0" smtClean="0">
                <a:effectLst>
                  <a:outerShdw blurRad="38100" dist="38100" dir="2700000" algn="tl">
                    <a:srgbClr val="000000">
                      <a:alpha val="43137"/>
                    </a:srgbClr>
                  </a:outerShdw>
                </a:effectLst>
              </a:rPr>
              <a:t>Source</a:t>
            </a:r>
            <a:r>
              <a:rPr lang="en-US" sz="800" b="1" dirty="0" smtClean="0">
                <a:effectLst>
                  <a:outerShdw blurRad="38100" dist="38100" dir="2700000" algn="tl" rotWithShape="0">
                    <a:srgbClr val="000000">
                      <a:alpha val="43137"/>
                    </a:srgbClr>
                  </a:outerShdw>
                </a:effectLst>
              </a:rPr>
              <a:t>: 2013 Texas Public Higher Education Almanac</a:t>
            </a:r>
            <a:endParaRPr lang="en-US" sz="800" b="1" dirty="0">
              <a:effectLst>
                <a:outerShdw blurRad="38100" dist="38100" dir="2700000" algn="tl" rotWithShape="0">
                  <a:srgbClr val="000000">
                    <a:alpha val="43137"/>
                  </a:srgbClr>
                </a:outerShdw>
              </a:effectLst>
            </a:endParaRPr>
          </a:p>
        </p:txBody>
      </p:sp>
      <p:pic>
        <p:nvPicPr>
          <p:cNvPr id="1029"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3092" y="4234548"/>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1160" y="4234548"/>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5600" y="4227844"/>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1160" y="4823151"/>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3092" y="4837444"/>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5155" y="4823151"/>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70297" y="5370844"/>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15300" y="4304044"/>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4092" y="4343531"/>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865313" y="3581400"/>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403464" y="3578241"/>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60430" y="3558628"/>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565264" y="3572554"/>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985951" y="3572554"/>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865313" y="3070772"/>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403464" y="3067613"/>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60430" y="3048000"/>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565264" y="3061926"/>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985951" y="3061926"/>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aq0007\AppData\Local\Microsoft\Windows\Temporary Internet Files\Content.IE5\5JRS8UP0\MP900442491[1].jp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3040" y="3634085"/>
            <a:ext cx="3657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C:\Users\kaq0007\AppData\Local\Microsoft\Windows\Temporary Internet Files\Content.IE5\5JRS8UP0\MP900442491[1].jp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7840" y="3634477"/>
            <a:ext cx="3657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C:\Users\kaq0007\AppData\Local\Microsoft\Windows\Temporary Internet Files\Content.IE5\5JRS8UP0\MP900442491[1].jp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2240" y="3648702"/>
            <a:ext cx="3657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 descr="C:\Users\kaq0007\AppData\Local\Microsoft\Windows\Temporary Internet Files\Content.IE5\5JRS8UP0\MP900442491[1].jp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7400" y="3648702"/>
            <a:ext cx="3657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kaq0007\AppData\Local\Microsoft\Windows\Temporary Internet Files\Content.IE5\5JRS8UP0\MP900442491[1].jp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1922" y="3634085"/>
            <a:ext cx="365760" cy="548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248444" y="3916768"/>
            <a:ext cx="725487" cy="381000"/>
          </a:xfrm>
          <a:prstGeom prst="rect">
            <a:avLst/>
          </a:prstGeom>
          <a:noFill/>
        </p:spPr>
        <p:txBody>
          <a:bodyPr wrap="square" rtlCol="0">
            <a:spAutoFit/>
          </a:bodyPr>
          <a:lstStyle/>
          <a:p>
            <a:r>
              <a:rPr lang="en-US" b="1" dirty="0" smtClean="0">
                <a:latin typeface="Cambria" pitchFamily="18" charset="0"/>
              </a:rPr>
              <a:t>2001</a:t>
            </a:r>
            <a:endParaRPr lang="en-US" b="1" dirty="0">
              <a:latin typeface="Cambria" pitchFamily="18" charset="0"/>
            </a:endParaRPr>
          </a:p>
        </p:txBody>
      </p:sp>
      <p:sp>
        <p:nvSpPr>
          <p:cNvPr id="45" name="TextBox 44"/>
          <p:cNvSpPr txBox="1"/>
          <p:nvPr/>
        </p:nvSpPr>
        <p:spPr>
          <a:xfrm rot="5400000">
            <a:off x="8666956" y="4076665"/>
            <a:ext cx="725487" cy="381000"/>
          </a:xfrm>
          <a:prstGeom prst="rect">
            <a:avLst/>
          </a:prstGeom>
          <a:noFill/>
        </p:spPr>
        <p:txBody>
          <a:bodyPr wrap="square" rtlCol="0">
            <a:spAutoFit/>
          </a:bodyPr>
          <a:lstStyle/>
          <a:p>
            <a:r>
              <a:rPr lang="en-US" b="1" dirty="0" smtClean="0">
                <a:latin typeface="Cambria" pitchFamily="18" charset="0"/>
              </a:rPr>
              <a:t>2012</a:t>
            </a:r>
            <a:endParaRPr lang="en-US" b="1" dirty="0">
              <a:latin typeface="Cambria" pitchFamily="18" charset="0"/>
            </a:endParaRPr>
          </a:p>
        </p:txBody>
      </p:sp>
    </p:spTree>
    <p:extLst>
      <p:ext uri="{BB962C8B-B14F-4D97-AF65-F5344CB8AC3E}">
        <p14:creationId xmlns:p14="http://schemas.microsoft.com/office/powerpoint/2010/main" val="34084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10" presetClass="entr" presetSubtype="0"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par>
                                <p:cTn id="29" presetID="10"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par>
                                <p:cTn id="32" presetID="10"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nodeType="withEffect">
                                  <p:stCondLst>
                                    <p:cond delay="0"/>
                                  </p:stCondLst>
                                  <p:childTnLst>
                                    <p:set>
                                      <p:cBhvr>
                                        <p:cTn id="53" dur="1" fill="hold">
                                          <p:stCondLst>
                                            <p:cond delay="0"/>
                                          </p:stCondLst>
                                        </p:cTn>
                                        <p:tgtEl>
                                          <p:spTgt spid="1029"/>
                                        </p:tgtEl>
                                        <p:attrNameLst>
                                          <p:attrName>style.visibility</p:attrName>
                                        </p:attrNameLst>
                                      </p:cBhvr>
                                      <p:to>
                                        <p:strVal val="visible"/>
                                      </p:to>
                                    </p:set>
                                    <p:animEffect transition="in" filter="fade">
                                      <p:cBhvr>
                                        <p:cTn id="54" dur="500"/>
                                        <p:tgtEl>
                                          <p:spTgt spid="1029"/>
                                        </p:tgtEl>
                                      </p:cBhvr>
                                    </p:animEffect>
                                  </p:childTnLst>
                                </p:cTn>
                              </p:par>
                              <p:par>
                                <p:cTn id="55" presetID="10"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par>
                                <p:cTn id="64" presetID="10" presetClass="entr" presetSubtype="0" fill="hold"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par>
                                <p:cTn id="67" presetID="10" presetClass="entr" presetSubtype="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500"/>
                                        <p:tgtEl>
                                          <p:spTgt spid="91"/>
                                        </p:tgtEl>
                                      </p:cBhvr>
                                    </p:animEffect>
                                  </p:childTnLst>
                                </p:cTn>
                              </p:par>
                              <p:par>
                                <p:cTn id="75" presetID="10" presetClass="entr" presetSubtype="0" fill="hold" nodeType="withEffect">
                                  <p:stCondLst>
                                    <p:cond delay="0"/>
                                  </p:stCondLst>
                                  <p:childTnLst>
                                    <p:set>
                                      <p:cBhvr>
                                        <p:cTn id="76" dur="1" fill="hold">
                                          <p:stCondLst>
                                            <p:cond delay="0"/>
                                          </p:stCondLst>
                                        </p:cTn>
                                        <p:tgtEl>
                                          <p:spTgt spid="1032"/>
                                        </p:tgtEl>
                                        <p:attrNameLst>
                                          <p:attrName>style.visibility</p:attrName>
                                        </p:attrNameLst>
                                      </p:cBhvr>
                                      <p:to>
                                        <p:strVal val="visible"/>
                                      </p:to>
                                    </p:set>
                                    <p:animEffect transition="in" filter="fade">
                                      <p:cBhvr>
                                        <p:cTn id="77" dur="500"/>
                                        <p:tgtEl>
                                          <p:spTgt spid="1032"/>
                                        </p:tgtEl>
                                      </p:cBhvr>
                                    </p:animEffect>
                                  </p:childTnLst>
                                </p:cTn>
                              </p:par>
                              <p:par>
                                <p:cTn id="78" presetID="10" presetClass="entr" presetSubtype="0" fill="hold" nodeType="withEffect">
                                  <p:stCondLst>
                                    <p:cond delay="0"/>
                                  </p:stCondLst>
                                  <p:childTnLst>
                                    <p:set>
                                      <p:cBhvr>
                                        <p:cTn id="79" dur="1" fill="hold">
                                          <p:stCondLst>
                                            <p:cond delay="0"/>
                                          </p:stCondLst>
                                        </p:cTn>
                                        <p:tgtEl>
                                          <p:spTgt spid="93"/>
                                        </p:tgtEl>
                                        <p:attrNameLst>
                                          <p:attrName>style.visibility</p:attrName>
                                        </p:attrNameLst>
                                      </p:cBhvr>
                                      <p:to>
                                        <p:strVal val="visible"/>
                                      </p:to>
                                    </p:set>
                                    <p:animEffect transition="in" filter="fade">
                                      <p:cBhvr>
                                        <p:cTn id="80" dur="500"/>
                                        <p:tgtEl>
                                          <p:spTgt spid="93"/>
                                        </p:tgtEl>
                                      </p:cBhvr>
                                    </p:animEffect>
                                  </p:childTnLst>
                                </p:cTn>
                              </p:par>
                              <p:par>
                                <p:cTn id="81" presetID="10" presetClass="entr" presetSubtype="0" fill="hold" nodeType="with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par>
                                <p:cTn id="84" presetID="10" presetClass="entr" presetSubtype="0" fill="hold" nodeType="with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fade">
                                      <p:cBhvr>
                                        <p:cTn id="86" dur="500"/>
                                        <p:tgtEl>
                                          <p:spTgt spid="9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500"/>
                                        <p:tgtEl>
                                          <p:spTgt spid="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500"/>
                                        <p:tgtEl>
                                          <p:spTgt spid="15"/>
                                        </p:tgtEl>
                                      </p:cBhvr>
                                    </p:animEffect>
                                  </p:childTnLst>
                                </p:cTn>
                              </p:par>
                              <p:par>
                                <p:cTn id="101" presetID="10" presetClass="entr" presetSubtype="0" fill="hold" nodeType="with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fade">
                                      <p:cBhvr>
                                        <p:cTn id="103" dur="500"/>
                                        <p:tgtEl>
                                          <p:spTgt spid="56"/>
                                        </p:tgtEl>
                                      </p:cBhvr>
                                    </p:animEffect>
                                  </p:childTnLst>
                                </p:cTn>
                              </p:par>
                              <p:par>
                                <p:cTn id="104" presetID="10" presetClass="entr" presetSubtype="0" fill="hold" nodeType="with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fade">
                                      <p:cBhvr>
                                        <p:cTn id="10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literacyconnects.org/img/2012/05/EducationPipeline_web.jp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ackgroundRemoval t="9897" b="89897" l="2937" r="89930">
                        <a14:backgroundMark x1="30070" y1="45773" x2="30629" y2="46392"/>
                        <a14:backgroundMark x1="30629" y1="46598" x2="35524" y2="47423"/>
                        <a14:backgroundMark x1="35385" y1="48041" x2="38601" y2="51753"/>
                        <a14:backgroundMark x1="41678" y1="63299" x2="43357" y2="63711"/>
                        <a14:backgroundMark x1="44615" y1="64124" x2="54965" y2="63711"/>
                        <a14:backgroundMark x1="67692" y1="52577" x2="83357" y2="52371"/>
                        <a14:backgroundMark x1="64615" y1="54227" x2="70350" y2="66392"/>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0" y="1295400"/>
            <a:ext cx="10210800" cy="5372100"/>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ardrop 4"/>
          <p:cNvSpPr/>
          <p:nvPr/>
        </p:nvSpPr>
        <p:spPr>
          <a:xfrm rot="19004367">
            <a:off x="6386497" y="2791974"/>
            <a:ext cx="286220" cy="294134"/>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304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Texas Public 4 Year University Pipeline:</a:t>
            </a:r>
          </a:p>
          <a:p>
            <a:r>
              <a:rPr lang="en-US" sz="3600" b="1" i="1" dirty="0" smtClean="0">
                <a:effectLst>
                  <a:outerShdw blurRad="38100" dist="38100" dir="2700000" algn="tl">
                    <a:srgbClr val="000000">
                      <a:alpha val="43137"/>
                    </a:srgbClr>
                  </a:outerShdw>
                </a:effectLst>
                <a:latin typeface="Bookman Old Style" pitchFamily="18" charset="0"/>
              </a:rPr>
              <a:t>Fall 2005 Cohort</a:t>
            </a:r>
            <a:endParaRPr lang="en-US" sz="3600" b="1" i="1" dirty="0">
              <a:effectLst>
                <a:outerShdw blurRad="38100" dist="38100" dir="2700000" algn="tl">
                  <a:srgbClr val="000000">
                    <a:alpha val="43137"/>
                  </a:srgbClr>
                </a:outerShdw>
              </a:effectLst>
              <a:latin typeface="Bookman Old Style" pitchFamily="18" charset="0"/>
            </a:endParaRPr>
          </a:p>
        </p:txBody>
      </p:sp>
      <p:sp>
        <p:nvSpPr>
          <p:cNvPr id="7" name="Teardrop 6"/>
          <p:cNvSpPr/>
          <p:nvPr/>
        </p:nvSpPr>
        <p:spPr>
          <a:xfrm rot="19004367">
            <a:off x="5431178" y="5092893"/>
            <a:ext cx="435566" cy="45631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01869" y="1915277"/>
            <a:ext cx="1454074" cy="1107996"/>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In 2011, No Longer Enrolled:</a:t>
            </a:r>
          </a:p>
          <a:p>
            <a:pPr algn="ctr"/>
            <a:r>
              <a:rPr lang="en-US" sz="1200" b="1" i="1" dirty="0" smtClean="0">
                <a:solidFill>
                  <a:schemeClr val="tx1">
                    <a:lumMod val="85000"/>
                    <a:lumOff val="15000"/>
                  </a:schemeClr>
                </a:solidFill>
                <a:latin typeface="Bookman Old Style" pitchFamily="18" charset="0"/>
              </a:rPr>
              <a:t>28 Full-Time</a:t>
            </a:r>
          </a:p>
          <a:p>
            <a:pPr algn="ctr"/>
            <a:r>
              <a:rPr lang="en-US" sz="1200" b="1" i="1" dirty="0" smtClean="0">
                <a:solidFill>
                  <a:schemeClr val="tx1">
                    <a:lumMod val="85000"/>
                    <a:lumOff val="15000"/>
                  </a:schemeClr>
                </a:solidFill>
                <a:latin typeface="Bookman Old Style" pitchFamily="18" charset="0"/>
              </a:rPr>
              <a:t>2 Part-Time</a:t>
            </a:r>
          </a:p>
        </p:txBody>
      </p:sp>
      <p:sp>
        <p:nvSpPr>
          <p:cNvPr id="9" name="Teardrop 8"/>
          <p:cNvSpPr/>
          <p:nvPr/>
        </p:nvSpPr>
        <p:spPr>
          <a:xfrm rot="19004367">
            <a:off x="2363768" y="4197598"/>
            <a:ext cx="435566" cy="45631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19004367">
            <a:off x="2360855" y="4778981"/>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19004367">
            <a:off x="6548514" y="3341107"/>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920748" y="4803535"/>
            <a:ext cx="1454074" cy="892552"/>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In 2011, Still</a:t>
            </a:r>
          </a:p>
          <a:p>
            <a:pPr algn="ctr"/>
            <a:r>
              <a:rPr lang="en-US" sz="1400" b="1" dirty="0" smtClean="0">
                <a:solidFill>
                  <a:schemeClr val="tx1">
                    <a:lumMod val="85000"/>
                    <a:lumOff val="15000"/>
                  </a:schemeClr>
                </a:solidFill>
                <a:latin typeface="Bookman Old Style" pitchFamily="18" charset="0"/>
              </a:rPr>
              <a:t>Enrolled:</a:t>
            </a:r>
          </a:p>
          <a:p>
            <a:pPr algn="ctr"/>
            <a:r>
              <a:rPr lang="en-US" sz="1200" b="1" i="1" dirty="0" smtClean="0">
                <a:solidFill>
                  <a:schemeClr val="tx1">
                    <a:lumMod val="85000"/>
                    <a:lumOff val="15000"/>
                  </a:schemeClr>
                </a:solidFill>
                <a:latin typeface="Bookman Old Style" pitchFamily="18" charset="0"/>
              </a:rPr>
              <a:t>12 Full-Time</a:t>
            </a:r>
          </a:p>
          <a:p>
            <a:pPr algn="ctr"/>
            <a:r>
              <a:rPr lang="en-US" sz="1200" b="1" i="1" dirty="0">
                <a:solidFill>
                  <a:schemeClr val="tx1">
                    <a:lumMod val="85000"/>
                    <a:lumOff val="15000"/>
                  </a:schemeClr>
                </a:solidFill>
                <a:latin typeface="Bookman Old Style" pitchFamily="18" charset="0"/>
              </a:rPr>
              <a:t>1</a:t>
            </a:r>
            <a:r>
              <a:rPr lang="en-US" sz="1200" b="1" i="1" dirty="0" smtClean="0">
                <a:solidFill>
                  <a:schemeClr val="tx1">
                    <a:lumMod val="85000"/>
                    <a:lumOff val="15000"/>
                  </a:schemeClr>
                </a:solidFill>
                <a:latin typeface="Bookman Old Style" pitchFamily="18" charset="0"/>
              </a:rPr>
              <a:t> Part-Time</a:t>
            </a:r>
          </a:p>
        </p:txBody>
      </p:sp>
      <p:sp>
        <p:nvSpPr>
          <p:cNvPr id="13" name="TextBox 12"/>
          <p:cNvSpPr txBox="1"/>
          <p:nvPr/>
        </p:nvSpPr>
        <p:spPr>
          <a:xfrm>
            <a:off x="3538438" y="3744724"/>
            <a:ext cx="1454074" cy="892552"/>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Graduated by 2011:</a:t>
            </a:r>
          </a:p>
          <a:p>
            <a:pPr algn="ctr"/>
            <a:r>
              <a:rPr lang="en-US" sz="1200" b="1" i="1" dirty="0" smtClean="0">
                <a:solidFill>
                  <a:schemeClr val="tx1">
                    <a:lumMod val="85000"/>
                    <a:lumOff val="15000"/>
                  </a:schemeClr>
                </a:solidFill>
                <a:latin typeface="Bookman Old Style" pitchFamily="18" charset="0"/>
              </a:rPr>
              <a:t>29 Full-Time</a:t>
            </a:r>
          </a:p>
          <a:p>
            <a:pPr algn="ctr"/>
            <a:r>
              <a:rPr lang="en-US" sz="1200" b="1" i="1" dirty="0">
                <a:solidFill>
                  <a:schemeClr val="tx1">
                    <a:lumMod val="85000"/>
                    <a:lumOff val="15000"/>
                  </a:schemeClr>
                </a:solidFill>
                <a:latin typeface="Bookman Old Style" pitchFamily="18" charset="0"/>
              </a:rPr>
              <a:t>1</a:t>
            </a:r>
            <a:r>
              <a:rPr lang="en-US" sz="1200" b="1" i="1" dirty="0" smtClean="0">
                <a:solidFill>
                  <a:schemeClr val="tx1">
                    <a:lumMod val="85000"/>
                    <a:lumOff val="15000"/>
                  </a:schemeClr>
                </a:solidFill>
                <a:latin typeface="Bookman Old Style" pitchFamily="18" charset="0"/>
              </a:rPr>
              <a:t> Part-Time</a:t>
            </a:r>
          </a:p>
        </p:txBody>
      </p:sp>
      <p:sp>
        <p:nvSpPr>
          <p:cNvPr id="15" name="TextBox 14"/>
          <p:cNvSpPr txBox="1"/>
          <p:nvPr/>
        </p:nvSpPr>
        <p:spPr>
          <a:xfrm>
            <a:off x="2197066" y="2751385"/>
            <a:ext cx="1454074" cy="892552"/>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Graduated by 2009:</a:t>
            </a:r>
          </a:p>
          <a:p>
            <a:pPr algn="ctr"/>
            <a:r>
              <a:rPr lang="en-US" sz="1200" b="1" i="1" dirty="0" smtClean="0">
                <a:solidFill>
                  <a:schemeClr val="tx1">
                    <a:lumMod val="85000"/>
                    <a:lumOff val="15000"/>
                  </a:schemeClr>
                </a:solidFill>
                <a:latin typeface="Bookman Old Style" pitchFamily="18" charset="0"/>
              </a:rPr>
              <a:t>27 Full-Time</a:t>
            </a:r>
          </a:p>
          <a:p>
            <a:pPr algn="ctr"/>
            <a:r>
              <a:rPr lang="en-US" sz="1200" b="1" i="1" dirty="0" smtClean="0">
                <a:solidFill>
                  <a:schemeClr val="tx1">
                    <a:lumMod val="85000"/>
                    <a:lumOff val="15000"/>
                  </a:schemeClr>
                </a:solidFill>
                <a:latin typeface="Bookman Old Style" pitchFamily="18" charset="0"/>
              </a:rPr>
              <a:t>0 Part-Time</a:t>
            </a:r>
          </a:p>
        </p:txBody>
      </p:sp>
      <p:sp>
        <p:nvSpPr>
          <p:cNvPr id="16" name="TextBox 15"/>
          <p:cNvSpPr txBox="1"/>
          <p:nvPr/>
        </p:nvSpPr>
        <p:spPr>
          <a:xfrm>
            <a:off x="76200" y="3433227"/>
            <a:ext cx="1676400" cy="1138773"/>
          </a:xfrm>
          <a:prstGeom prst="rect">
            <a:avLst/>
          </a:prstGeom>
          <a:noFill/>
          <a:ln w="19050">
            <a:solidFill>
              <a:schemeClr val="accent2">
                <a:lumMod val="50000"/>
              </a:schemeClr>
            </a:solidFill>
          </a:ln>
          <a:effectLst/>
        </p:spPr>
        <p:txBody>
          <a:bodyPr wrap="square" rtlCol="0">
            <a:spAutoFit/>
          </a:bodyPr>
          <a:lstStyle/>
          <a:p>
            <a:pPr algn="ctr"/>
            <a:r>
              <a:rPr lang="en-US" b="1" dirty="0" smtClean="0">
                <a:solidFill>
                  <a:schemeClr val="tx1">
                    <a:lumMod val="85000"/>
                    <a:lumOff val="15000"/>
                  </a:schemeClr>
                </a:solidFill>
                <a:latin typeface="Bookman Old Style" pitchFamily="18" charset="0"/>
              </a:rPr>
              <a:t>In 2005, 100 Enroll:</a:t>
            </a:r>
          </a:p>
          <a:p>
            <a:pPr algn="ctr"/>
            <a:r>
              <a:rPr lang="en-US" sz="1600" b="1" i="1" dirty="0" smtClean="0">
                <a:solidFill>
                  <a:schemeClr val="tx1">
                    <a:lumMod val="85000"/>
                    <a:lumOff val="15000"/>
                  </a:schemeClr>
                </a:solidFill>
                <a:latin typeface="Bookman Old Style" pitchFamily="18" charset="0"/>
              </a:rPr>
              <a:t>96 Full-Time</a:t>
            </a:r>
          </a:p>
          <a:p>
            <a:pPr algn="ctr"/>
            <a:r>
              <a:rPr lang="en-US" sz="1600" b="1" i="1" dirty="0" smtClean="0">
                <a:solidFill>
                  <a:schemeClr val="tx1">
                    <a:lumMod val="85000"/>
                    <a:lumOff val="15000"/>
                  </a:schemeClr>
                </a:solidFill>
                <a:latin typeface="Bookman Old Style" pitchFamily="18" charset="0"/>
              </a:rPr>
              <a:t>4 Part-Time</a:t>
            </a:r>
          </a:p>
        </p:txBody>
      </p:sp>
      <p:cxnSp>
        <p:nvCxnSpPr>
          <p:cNvPr id="18" name="Straight Connector 17"/>
          <p:cNvCxnSpPr>
            <a:endCxn id="16" idx="0"/>
          </p:cNvCxnSpPr>
          <p:nvPr/>
        </p:nvCxnSpPr>
        <p:spPr>
          <a:xfrm>
            <a:off x="914400" y="3276600"/>
            <a:ext cx="0" cy="15662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22746" y="3127425"/>
            <a:ext cx="27432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57514" y="4631580"/>
            <a:ext cx="0" cy="17195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019800" y="4648200"/>
            <a:ext cx="304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37868" y="2636277"/>
            <a:ext cx="18288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ardrop 32"/>
          <p:cNvSpPr/>
          <p:nvPr/>
        </p:nvSpPr>
        <p:spPr>
          <a:xfrm rot="19004367">
            <a:off x="5757051" y="4918851"/>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p:cNvSpPr/>
          <p:nvPr/>
        </p:nvSpPr>
        <p:spPr>
          <a:xfrm rot="19004367">
            <a:off x="6392179" y="3175217"/>
            <a:ext cx="149859" cy="14976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197066" y="2469275"/>
            <a:ext cx="1454074" cy="338554"/>
          </a:xfrm>
          <a:prstGeom prst="rect">
            <a:avLst/>
          </a:prstGeom>
          <a:noFill/>
        </p:spPr>
        <p:txBody>
          <a:bodyPr wrap="square" rtlCol="0">
            <a:spAutoFit/>
          </a:bodyPr>
          <a:lstStyle/>
          <a:p>
            <a:pPr algn="ctr"/>
            <a:r>
              <a:rPr lang="en-US" sz="1600" b="1" dirty="0" smtClean="0">
                <a:latin typeface="Bookman Old Style" pitchFamily="18" charset="0"/>
              </a:rPr>
              <a:t>4 YEARS</a:t>
            </a:r>
            <a:endParaRPr lang="en-US" sz="1600" b="1" dirty="0">
              <a:latin typeface="Bookman Old Style" pitchFamily="18" charset="0"/>
            </a:endParaRPr>
          </a:p>
        </p:txBody>
      </p:sp>
      <p:sp>
        <p:nvSpPr>
          <p:cNvPr id="36" name="TextBox 35"/>
          <p:cNvSpPr txBox="1"/>
          <p:nvPr/>
        </p:nvSpPr>
        <p:spPr>
          <a:xfrm>
            <a:off x="3538438" y="3471446"/>
            <a:ext cx="1454074" cy="338554"/>
          </a:xfrm>
          <a:prstGeom prst="rect">
            <a:avLst/>
          </a:prstGeom>
          <a:noFill/>
        </p:spPr>
        <p:txBody>
          <a:bodyPr wrap="square" rtlCol="0">
            <a:spAutoFit/>
          </a:bodyPr>
          <a:lstStyle/>
          <a:p>
            <a:pPr algn="ctr"/>
            <a:r>
              <a:rPr lang="en-US" sz="1600" b="1" dirty="0">
                <a:latin typeface="Bookman Old Style" pitchFamily="18" charset="0"/>
              </a:rPr>
              <a:t>6</a:t>
            </a:r>
            <a:r>
              <a:rPr lang="en-US" sz="1600" b="1" dirty="0" smtClean="0">
                <a:latin typeface="Bookman Old Style" pitchFamily="18" charset="0"/>
              </a:rPr>
              <a:t> YEARS</a:t>
            </a:r>
            <a:endParaRPr lang="en-US" sz="1600" b="1" dirty="0">
              <a:latin typeface="Bookman Old Style" pitchFamily="18" charset="0"/>
            </a:endParaRPr>
          </a:p>
        </p:txBody>
      </p:sp>
      <p:sp>
        <p:nvSpPr>
          <p:cNvPr id="37" name="Teardrop 36"/>
          <p:cNvSpPr/>
          <p:nvPr/>
        </p:nvSpPr>
        <p:spPr>
          <a:xfrm rot="19184234">
            <a:off x="7782772" y="3636473"/>
            <a:ext cx="1330539" cy="1351455"/>
          </a:xfrm>
          <a:prstGeom prst="teardrop">
            <a:avLst>
              <a:gd name="adj" fmla="val 123253"/>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ardrop 37"/>
          <p:cNvSpPr/>
          <p:nvPr/>
        </p:nvSpPr>
        <p:spPr>
          <a:xfrm rot="18488581">
            <a:off x="8699888" y="3233032"/>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049735" y="3392269"/>
            <a:ext cx="865665"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Bookman Old Style" pitchFamily="18" charset="0"/>
              </a:rPr>
              <a:t>57</a:t>
            </a:r>
            <a:endParaRPr lang="en-US" sz="3600" b="1" dirty="0">
              <a:effectLst>
                <a:outerShdw blurRad="38100" dist="38100" dir="2700000" algn="tl">
                  <a:srgbClr val="000000">
                    <a:alpha val="43137"/>
                  </a:srgbClr>
                </a:outerShdw>
              </a:effectLst>
              <a:latin typeface="Bookman Old Style" pitchFamily="18" charset="0"/>
            </a:endParaRPr>
          </a:p>
        </p:txBody>
      </p:sp>
      <p:sp>
        <p:nvSpPr>
          <p:cNvPr id="40" name="Rectangle 39"/>
          <p:cNvSpPr/>
          <p:nvPr/>
        </p:nvSpPr>
        <p:spPr>
          <a:xfrm>
            <a:off x="7772400" y="3886200"/>
            <a:ext cx="1371600" cy="830997"/>
          </a:xfrm>
          <a:prstGeom prst="rect">
            <a:avLst/>
          </a:prstGeom>
        </p:spPr>
        <p:txBody>
          <a:bodyPr wrap="square">
            <a:spAutoFit/>
          </a:bodyPr>
          <a:lstStyle/>
          <a:p>
            <a:pPr algn="ctr"/>
            <a:r>
              <a:rPr lang="en-US" sz="1200" b="1" i="1" dirty="0">
                <a:latin typeface="Bookman Old Style" pitchFamily="18" charset="0"/>
              </a:rPr>
              <a:t>Out of every 100 students earn a </a:t>
            </a:r>
            <a:r>
              <a:rPr lang="en-US" sz="1200" b="1" i="1" dirty="0" smtClean="0">
                <a:latin typeface="Bookman Old Style" pitchFamily="18" charset="0"/>
              </a:rPr>
              <a:t>degree</a:t>
            </a:r>
          </a:p>
          <a:p>
            <a:pPr algn="ctr"/>
            <a:r>
              <a:rPr lang="en-US" sz="1200" b="1" i="1" dirty="0" smtClean="0">
                <a:latin typeface="Bookman Old Style" pitchFamily="18" charset="0"/>
              </a:rPr>
              <a:t>within 6 years</a:t>
            </a:r>
            <a:endParaRPr lang="en-US" sz="1050" b="1" i="1" dirty="0">
              <a:latin typeface="Bookman Old Style" pitchFamily="18" charset="0"/>
            </a:endParaRPr>
          </a:p>
        </p:txBody>
      </p:sp>
      <p:cxnSp>
        <p:nvCxnSpPr>
          <p:cNvPr id="42" name="Straight Connector 41"/>
          <p:cNvCxnSpPr/>
          <p:nvPr/>
        </p:nvCxnSpPr>
        <p:spPr>
          <a:xfrm>
            <a:off x="6324600" y="4648200"/>
            <a:ext cx="0" cy="14905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0" y="5867400"/>
            <a:ext cx="9144000" cy="461665"/>
          </a:xfrm>
          <a:prstGeom prst="rect">
            <a:avLst/>
          </a:prstGeom>
          <a:noFill/>
        </p:spPr>
        <p:txBody>
          <a:bodyPr wrap="square" rtlCol="0">
            <a:spAutoFit/>
          </a:bodyPr>
          <a:lstStyle/>
          <a:p>
            <a:pPr algn="ctr"/>
            <a:r>
              <a:rPr lang="en-US" sz="2400" b="1" u="sng" dirty="0" smtClean="0">
                <a:solidFill>
                  <a:schemeClr val="accent2">
                    <a:lumMod val="50000"/>
                  </a:schemeClr>
                </a:solidFill>
                <a:latin typeface="Bookman Old Style" pitchFamily="18" charset="0"/>
              </a:rPr>
              <a:t>PUBLIC UNIVERSITIES ENROLLMENT – 61,879</a:t>
            </a:r>
          </a:p>
        </p:txBody>
      </p:sp>
      <p:sp>
        <p:nvSpPr>
          <p:cNvPr id="48" name="TextBox 47"/>
          <p:cNvSpPr txBox="1"/>
          <p:nvPr/>
        </p:nvSpPr>
        <p:spPr>
          <a:xfrm>
            <a:off x="0" y="6426462"/>
            <a:ext cx="7800977" cy="230832"/>
          </a:xfrm>
          <a:prstGeom prst="rect">
            <a:avLst/>
          </a:prstGeom>
          <a:noFill/>
        </p:spPr>
        <p:txBody>
          <a:bodyPr wrap="square" rtlCol="0">
            <a:spAutoFit/>
          </a:bodyPr>
          <a:lstStyle/>
          <a:p>
            <a:r>
              <a:rPr lang="en-US" sz="900" dirty="0" smtClean="0"/>
              <a:t>Data </a:t>
            </a:r>
            <a:r>
              <a:rPr lang="en-US" sz="900" dirty="0"/>
              <a:t>Retrieved from</a:t>
            </a:r>
            <a:r>
              <a:rPr lang="en-US" sz="900" dirty="0" smtClean="0"/>
              <a:t>: 2013 Texas Public Higher Education Almanac</a:t>
            </a:r>
            <a:endParaRPr lang="en-US" sz="800" dirty="0"/>
          </a:p>
        </p:txBody>
      </p:sp>
      <p:grpSp>
        <p:nvGrpSpPr>
          <p:cNvPr id="50" name="Group 49"/>
          <p:cNvGrpSpPr/>
          <p:nvPr/>
        </p:nvGrpSpPr>
        <p:grpSpPr>
          <a:xfrm>
            <a:off x="0" y="6629400"/>
            <a:ext cx="9144000" cy="280951"/>
            <a:chOff x="0" y="6629400"/>
            <a:chExt cx="9144000" cy="280951"/>
          </a:xfrm>
        </p:grpSpPr>
        <p:grpSp>
          <p:nvGrpSpPr>
            <p:cNvPr id="51" name="Group 50"/>
            <p:cNvGrpSpPr/>
            <p:nvPr/>
          </p:nvGrpSpPr>
          <p:grpSpPr>
            <a:xfrm>
              <a:off x="0" y="6629400"/>
              <a:ext cx="9144000" cy="228602"/>
              <a:chOff x="0" y="6629400"/>
              <a:chExt cx="9144000" cy="228602"/>
            </a:xfrm>
          </p:grpSpPr>
          <p:sp>
            <p:nvSpPr>
              <p:cNvPr id="53" name="Rectangle 52"/>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5" name="Rectangle 54"/>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281554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up)">
                                      <p:cBhvr>
                                        <p:cTn id="72" dur="500"/>
                                        <p:tgtEl>
                                          <p:spTgt spid="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up)">
                                      <p:cBhvr>
                                        <p:cTn id="75" dur="500"/>
                                        <p:tgtEl>
                                          <p:spTgt spid="3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up)">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up)">
                                      <p:cBhvr>
                                        <p:cTn id="83" dur="500"/>
                                        <p:tgtEl>
                                          <p:spTgt spid="37"/>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up)">
                                      <p:cBhvr>
                                        <p:cTn id="89" dur="500"/>
                                        <p:tgtEl>
                                          <p:spTgt spid="39"/>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up)">
                                      <p:cBhvr>
                                        <p:cTn id="9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5" grpId="0" animBg="1"/>
      <p:bldP spid="16" grpId="0" animBg="1"/>
      <p:bldP spid="33" grpId="0" animBg="1"/>
      <p:bldP spid="34" grpId="0" animBg="1"/>
      <p:bldP spid="35" grpId="0"/>
      <p:bldP spid="36" grpId="0"/>
      <p:bldP spid="37" grpId="0" animBg="1"/>
      <p:bldP spid="38" grpId="0" animBg="1"/>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ardrop 42"/>
          <p:cNvSpPr/>
          <p:nvPr/>
        </p:nvSpPr>
        <p:spPr>
          <a:xfrm rot="19184234">
            <a:off x="7782772" y="3636473"/>
            <a:ext cx="1330539" cy="1351455"/>
          </a:xfrm>
          <a:prstGeom prst="teardrop">
            <a:avLst>
              <a:gd name="adj" fmla="val 123253"/>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http://literacyconnects.org/img/2012/05/EducationPipeline_web.jp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ackgroundRemoval t="9897" b="89897" l="2937" r="89930">
                        <a14:backgroundMark x1="30070" y1="45773" x2="30629" y2="46392"/>
                        <a14:backgroundMark x1="30629" y1="46598" x2="35524" y2="47423"/>
                        <a14:backgroundMark x1="35385" y1="48041" x2="38601" y2="51753"/>
                        <a14:backgroundMark x1="41678" y1="63299" x2="43357" y2="63711"/>
                        <a14:backgroundMark x1="44615" y1="64124" x2="54965" y2="63711"/>
                        <a14:backgroundMark x1="67692" y1="52577" x2="83357" y2="52371"/>
                        <a14:backgroundMark x1="64615" y1="54227" x2="70350" y2="66392"/>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0" y="1295400"/>
            <a:ext cx="10210800" cy="5372100"/>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ardrop 4"/>
          <p:cNvSpPr/>
          <p:nvPr/>
        </p:nvSpPr>
        <p:spPr>
          <a:xfrm rot="19004367">
            <a:off x="6386497" y="2791974"/>
            <a:ext cx="286220" cy="294134"/>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304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Texas Public 2 Year College Pipeline:</a:t>
            </a:r>
          </a:p>
          <a:p>
            <a:r>
              <a:rPr lang="en-US" sz="3600" b="1" i="1" dirty="0" smtClean="0">
                <a:effectLst>
                  <a:outerShdw blurRad="38100" dist="38100" dir="2700000" algn="tl">
                    <a:srgbClr val="000000">
                      <a:alpha val="43137"/>
                    </a:srgbClr>
                  </a:outerShdw>
                </a:effectLst>
                <a:latin typeface="Bookman Old Style" pitchFamily="18" charset="0"/>
              </a:rPr>
              <a:t>Fall 2005 Cohort</a:t>
            </a:r>
            <a:endParaRPr lang="en-US" sz="3600" b="1" i="1" dirty="0">
              <a:effectLst>
                <a:outerShdw blurRad="38100" dist="38100" dir="2700000" algn="tl">
                  <a:srgbClr val="000000">
                    <a:alpha val="43137"/>
                  </a:srgbClr>
                </a:outerShdw>
              </a:effectLst>
              <a:latin typeface="Bookman Old Style" pitchFamily="18" charset="0"/>
            </a:endParaRPr>
          </a:p>
        </p:txBody>
      </p:sp>
      <p:sp>
        <p:nvSpPr>
          <p:cNvPr id="7" name="Teardrop 6"/>
          <p:cNvSpPr/>
          <p:nvPr/>
        </p:nvSpPr>
        <p:spPr>
          <a:xfrm rot="19004367">
            <a:off x="5431178" y="5092893"/>
            <a:ext cx="435566" cy="45631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01869" y="1828800"/>
            <a:ext cx="1454074" cy="1107996"/>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In 2011, No Longer Enrolled:</a:t>
            </a:r>
          </a:p>
          <a:p>
            <a:pPr algn="ctr"/>
            <a:r>
              <a:rPr lang="en-US" sz="1200" b="1" i="1" dirty="0" smtClean="0">
                <a:solidFill>
                  <a:schemeClr val="tx1">
                    <a:lumMod val="85000"/>
                    <a:lumOff val="15000"/>
                  </a:schemeClr>
                </a:solidFill>
                <a:latin typeface="Bookman Old Style" pitchFamily="18" charset="0"/>
              </a:rPr>
              <a:t>29 Full-Time</a:t>
            </a:r>
          </a:p>
          <a:p>
            <a:pPr algn="ctr"/>
            <a:r>
              <a:rPr lang="en-US" sz="1200" b="1" i="1" dirty="0" smtClean="0">
                <a:solidFill>
                  <a:schemeClr val="tx1">
                    <a:lumMod val="85000"/>
                    <a:lumOff val="15000"/>
                  </a:schemeClr>
                </a:solidFill>
                <a:latin typeface="Bookman Old Style" pitchFamily="18" charset="0"/>
              </a:rPr>
              <a:t>30 Part-Time</a:t>
            </a:r>
          </a:p>
        </p:txBody>
      </p:sp>
      <p:sp>
        <p:nvSpPr>
          <p:cNvPr id="9" name="Teardrop 8"/>
          <p:cNvSpPr/>
          <p:nvPr/>
        </p:nvSpPr>
        <p:spPr>
          <a:xfrm rot="19004367">
            <a:off x="2363768" y="4197598"/>
            <a:ext cx="435566" cy="45631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19004367">
            <a:off x="2360855" y="4778981"/>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19004367">
            <a:off x="6548514" y="3341107"/>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920748" y="4803535"/>
            <a:ext cx="1454074" cy="892552"/>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In 2011, Still</a:t>
            </a:r>
          </a:p>
          <a:p>
            <a:pPr algn="ctr"/>
            <a:r>
              <a:rPr lang="en-US" sz="1400" b="1" dirty="0" smtClean="0">
                <a:solidFill>
                  <a:schemeClr val="tx1">
                    <a:lumMod val="85000"/>
                    <a:lumOff val="15000"/>
                  </a:schemeClr>
                </a:solidFill>
                <a:latin typeface="Bookman Old Style" pitchFamily="18" charset="0"/>
              </a:rPr>
              <a:t>Enrolled:</a:t>
            </a:r>
          </a:p>
          <a:p>
            <a:pPr algn="ctr"/>
            <a:r>
              <a:rPr lang="en-US" sz="1200" b="1" i="1" dirty="0">
                <a:solidFill>
                  <a:schemeClr val="tx1">
                    <a:lumMod val="85000"/>
                    <a:lumOff val="15000"/>
                  </a:schemeClr>
                </a:solidFill>
                <a:latin typeface="Bookman Old Style" pitchFamily="18" charset="0"/>
              </a:rPr>
              <a:t>7</a:t>
            </a:r>
            <a:r>
              <a:rPr lang="en-US" sz="1200" b="1" i="1" dirty="0" smtClean="0">
                <a:solidFill>
                  <a:schemeClr val="tx1">
                    <a:lumMod val="85000"/>
                    <a:lumOff val="15000"/>
                  </a:schemeClr>
                </a:solidFill>
                <a:latin typeface="Bookman Old Style" pitchFamily="18" charset="0"/>
              </a:rPr>
              <a:t> Full-Time</a:t>
            </a:r>
          </a:p>
          <a:p>
            <a:pPr algn="ctr"/>
            <a:r>
              <a:rPr lang="en-US" sz="1200" b="1" i="1" dirty="0" smtClean="0">
                <a:solidFill>
                  <a:schemeClr val="tx1">
                    <a:lumMod val="85000"/>
                    <a:lumOff val="15000"/>
                  </a:schemeClr>
                </a:solidFill>
                <a:latin typeface="Bookman Old Style" pitchFamily="18" charset="0"/>
              </a:rPr>
              <a:t>7 Part-Time</a:t>
            </a:r>
          </a:p>
        </p:txBody>
      </p:sp>
      <p:sp>
        <p:nvSpPr>
          <p:cNvPr id="13" name="TextBox 12"/>
          <p:cNvSpPr txBox="1"/>
          <p:nvPr/>
        </p:nvSpPr>
        <p:spPr>
          <a:xfrm>
            <a:off x="3741169" y="3324761"/>
            <a:ext cx="1454074" cy="1323439"/>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Earned an Associate’s </a:t>
            </a:r>
            <a:r>
              <a:rPr lang="en-US" sz="1400" b="1" dirty="0">
                <a:solidFill>
                  <a:schemeClr val="tx1">
                    <a:lumMod val="85000"/>
                    <a:lumOff val="15000"/>
                  </a:schemeClr>
                </a:solidFill>
                <a:latin typeface="Bookman Old Style" pitchFamily="18" charset="0"/>
              </a:rPr>
              <a:t>o</a:t>
            </a:r>
            <a:r>
              <a:rPr lang="en-US" sz="1400" b="1" dirty="0" smtClean="0">
                <a:solidFill>
                  <a:schemeClr val="tx1">
                    <a:lumMod val="85000"/>
                    <a:lumOff val="15000"/>
                  </a:schemeClr>
                </a:solidFill>
                <a:latin typeface="Bookman Old Style" pitchFamily="18" charset="0"/>
              </a:rPr>
              <a:t>r Certificate 2009-2011:</a:t>
            </a:r>
          </a:p>
          <a:p>
            <a:pPr algn="ctr"/>
            <a:r>
              <a:rPr lang="en-US" sz="1200" b="1" i="1" dirty="0" smtClean="0">
                <a:solidFill>
                  <a:schemeClr val="tx1">
                    <a:lumMod val="85000"/>
                    <a:lumOff val="15000"/>
                  </a:schemeClr>
                </a:solidFill>
                <a:latin typeface="Bookman Old Style" pitchFamily="18" charset="0"/>
              </a:rPr>
              <a:t>9 Full-Time</a:t>
            </a:r>
          </a:p>
          <a:p>
            <a:pPr algn="ctr"/>
            <a:r>
              <a:rPr lang="en-US" sz="1200" b="1" i="1" dirty="0" smtClean="0">
                <a:solidFill>
                  <a:schemeClr val="tx1">
                    <a:lumMod val="85000"/>
                    <a:lumOff val="15000"/>
                  </a:schemeClr>
                </a:solidFill>
                <a:latin typeface="Bookman Old Style" pitchFamily="18" charset="0"/>
              </a:rPr>
              <a:t>9 Part-Time</a:t>
            </a:r>
          </a:p>
        </p:txBody>
      </p:sp>
      <p:sp>
        <p:nvSpPr>
          <p:cNvPr id="15" name="TextBox 14"/>
          <p:cNvSpPr txBox="1"/>
          <p:nvPr/>
        </p:nvSpPr>
        <p:spPr>
          <a:xfrm>
            <a:off x="2197066" y="2339510"/>
            <a:ext cx="1454074" cy="1323439"/>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Earned an Associate’s or Certificate by 2008:</a:t>
            </a:r>
          </a:p>
          <a:p>
            <a:pPr algn="ctr"/>
            <a:r>
              <a:rPr lang="en-US" sz="1200" b="1" i="1" dirty="0" smtClean="0">
                <a:solidFill>
                  <a:schemeClr val="tx1">
                    <a:lumMod val="85000"/>
                    <a:lumOff val="15000"/>
                  </a:schemeClr>
                </a:solidFill>
                <a:latin typeface="Bookman Old Style" pitchFamily="18" charset="0"/>
              </a:rPr>
              <a:t>6 Full-Time</a:t>
            </a:r>
          </a:p>
          <a:p>
            <a:pPr algn="ctr"/>
            <a:r>
              <a:rPr lang="en-US" sz="1200" b="1" i="1" dirty="0">
                <a:solidFill>
                  <a:schemeClr val="tx1">
                    <a:lumMod val="85000"/>
                    <a:lumOff val="15000"/>
                  </a:schemeClr>
                </a:solidFill>
                <a:latin typeface="Bookman Old Style" pitchFamily="18" charset="0"/>
              </a:rPr>
              <a:t>3</a:t>
            </a:r>
            <a:r>
              <a:rPr lang="en-US" sz="1200" b="1" i="1" dirty="0" smtClean="0">
                <a:solidFill>
                  <a:schemeClr val="tx1">
                    <a:lumMod val="85000"/>
                    <a:lumOff val="15000"/>
                  </a:schemeClr>
                </a:solidFill>
                <a:latin typeface="Bookman Old Style" pitchFamily="18" charset="0"/>
              </a:rPr>
              <a:t> Part-Time</a:t>
            </a:r>
          </a:p>
        </p:txBody>
      </p:sp>
      <p:sp>
        <p:nvSpPr>
          <p:cNvPr id="16" name="TextBox 15"/>
          <p:cNvSpPr txBox="1"/>
          <p:nvPr/>
        </p:nvSpPr>
        <p:spPr>
          <a:xfrm>
            <a:off x="76200" y="3433227"/>
            <a:ext cx="1676400" cy="1138773"/>
          </a:xfrm>
          <a:prstGeom prst="rect">
            <a:avLst/>
          </a:prstGeom>
          <a:noFill/>
          <a:ln w="19050">
            <a:solidFill>
              <a:schemeClr val="accent2">
                <a:lumMod val="50000"/>
              </a:schemeClr>
            </a:solidFill>
          </a:ln>
          <a:effectLst/>
        </p:spPr>
        <p:txBody>
          <a:bodyPr wrap="square" rtlCol="0">
            <a:spAutoFit/>
          </a:bodyPr>
          <a:lstStyle/>
          <a:p>
            <a:pPr algn="ctr"/>
            <a:r>
              <a:rPr lang="en-US" b="1" dirty="0" smtClean="0">
                <a:solidFill>
                  <a:schemeClr val="tx1">
                    <a:lumMod val="85000"/>
                    <a:lumOff val="15000"/>
                  </a:schemeClr>
                </a:solidFill>
                <a:latin typeface="Bookman Old Style" pitchFamily="18" charset="0"/>
              </a:rPr>
              <a:t>In 2005, 100 Enroll:</a:t>
            </a:r>
          </a:p>
          <a:p>
            <a:pPr algn="ctr"/>
            <a:r>
              <a:rPr lang="en-US" sz="1600" b="1" i="1" dirty="0" smtClean="0">
                <a:solidFill>
                  <a:schemeClr val="tx1">
                    <a:lumMod val="85000"/>
                    <a:lumOff val="15000"/>
                  </a:schemeClr>
                </a:solidFill>
                <a:latin typeface="Bookman Old Style" pitchFamily="18" charset="0"/>
              </a:rPr>
              <a:t>51 Full-Time</a:t>
            </a:r>
          </a:p>
          <a:p>
            <a:pPr algn="ctr"/>
            <a:r>
              <a:rPr lang="en-US" sz="1600" b="1" i="1" dirty="0" smtClean="0">
                <a:solidFill>
                  <a:schemeClr val="tx1">
                    <a:lumMod val="85000"/>
                    <a:lumOff val="15000"/>
                  </a:schemeClr>
                </a:solidFill>
                <a:latin typeface="Bookman Old Style" pitchFamily="18" charset="0"/>
              </a:rPr>
              <a:t>49 Part-Time</a:t>
            </a:r>
          </a:p>
        </p:txBody>
      </p:sp>
      <p:cxnSp>
        <p:nvCxnSpPr>
          <p:cNvPr id="18" name="Straight Connector 17"/>
          <p:cNvCxnSpPr>
            <a:endCxn id="16" idx="0"/>
          </p:cNvCxnSpPr>
          <p:nvPr/>
        </p:nvCxnSpPr>
        <p:spPr>
          <a:xfrm>
            <a:off x="914400" y="3276600"/>
            <a:ext cx="0" cy="15662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22746" y="3127425"/>
            <a:ext cx="27432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09914" y="4648200"/>
            <a:ext cx="0" cy="100584"/>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019800" y="4648200"/>
            <a:ext cx="304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37868" y="2636277"/>
            <a:ext cx="18288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ardrop 32"/>
          <p:cNvSpPr/>
          <p:nvPr/>
        </p:nvSpPr>
        <p:spPr>
          <a:xfrm rot="19004367">
            <a:off x="5757051" y="4918851"/>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p:cNvSpPr/>
          <p:nvPr/>
        </p:nvSpPr>
        <p:spPr>
          <a:xfrm rot="19004367">
            <a:off x="6392179" y="3175217"/>
            <a:ext cx="149859" cy="14976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197066" y="2057400"/>
            <a:ext cx="1454074" cy="338554"/>
          </a:xfrm>
          <a:prstGeom prst="rect">
            <a:avLst/>
          </a:prstGeom>
          <a:noFill/>
        </p:spPr>
        <p:txBody>
          <a:bodyPr wrap="square" rtlCol="0">
            <a:spAutoFit/>
          </a:bodyPr>
          <a:lstStyle/>
          <a:p>
            <a:pPr algn="ctr"/>
            <a:r>
              <a:rPr lang="en-US" sz="1600" b="1" dirty="0">
                <a:latin typeface="Bookman Old Style" pitchFamily="18" charset="0"/>
              </a:rPr>
              <a:t>3</a:t>
            </a:r>
            <a:r>
              <a:rPr lang="en-US" sz="1600" b="1" dirty="0" smtClean="0">
                <a:latin typeface="Bookman Old Style" pitchFamily="18" charset="0"/>
              </a:rPr>
              <a:t> YEARS</a:t>
            </a:r>
            <a:endParaRPr lang="en-US" sz="1600" b="1" dirty="0">
              <a:latin typeface="Bookman Old Style" pitchFamily="18" charset="0"/>
            </a:endParaRPr>
          </a:p>
        </p:txBody>
      </p:sp>
      <p:sp>
        <p:nvSpPr>
          <p:cNvPr id="36" name="TextBox 35"/>
          <p:cNvSpPr txBox="1"/>
          <p:nvPr/>
        </p:nvSpPr>
        <p:spPr>
          <a:xfrm>
            <a:off x="3690838" y="3051483"/>
            <a:ext cx="1566962" cy="338554"/>
          </a:xfrm>
          <a:prstGeom prst="rect">
            <a:avLst/>
          </a:prstGeom>
          <a:noFill/>
        </p:spPr>
        <p:txBody>
          <a:bodyPr wrap="square" rtlCol="0">
            <a:spAutoFit/>
          </a:bodyPr>
          <a:lstStyle/>
          <a:p>
            <a:pPr algn="ctr"/>
            <a:r>
              <a:rPr lang="en-US" sz="1600" b="1" dirty="0" smtClean="0">
                <a:latin typeface="Bookman Old Style" pitchFamily="18" charset="0"/>
              </a:rPr>
              <a:t>4 - 6 YEARS</a:t>
            </a:r>
            <a:endParaRPr lang="en-US" sz="1600" b="1" dirty="0">
              <a:latin typeface="Bookman Old Style" pitchFamily="18" charset="0"/>
            </a:endParaRPr>
          </a:p>
        </p:txBody>
      </p:sp>
      <p:sp>
        <p:nvSpPr>
          <p:cNvPr id="38" name="Teardrop 37"/>
          <p:cNvSpPr/>
          <p:nvPr/>
        </p:nvSpPr>
        <p:spPr>
          <a:xfrm rot="18488581">
            <a:off x="8699888" y="3233032"/>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025368" y="3352800"/>
            <a:ext cx="865665"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Bookman Old Style" pitchFamily="18" charset="0"/>
              </a:rPr>
              <a:t>2</a:t>
            </a:r>
            <a:r>
              <a:rPr lang="en-US" sz="3600" b="1" dirty="0" smtClean="0">
                <a:effectLst>
                  <a:outerShdw blurRad="38100" dist="38100" dir="2700000" algn="tl">
                    <a:srgbClr val="000000">
                      <a:alpha val="43137"/>
                    </a:srgbClr>
                  </a:outerShdw>
                </a:effectLst>
                <a:latin typeface="Bookman Old Style" pitchFamily="18" charset="0"/>
              </a:rPr>
              <a:t>7</a:t>
            </a:r>
            <a:endParaRPr lang="en-US" sz="3600" b="1" dirty="0">
              <a:effectLst>
                <a:outerShdw blurRad="38100" dist="38100" dir="2700000" algn="tl">
                  <a:srgbClr val="000000">
                    <a:alpha val="43137"/>
                  </a:srgbClr>
                </a:outerShdw>
              </a:effectLst>
              <a:latin typeface="Bookman Old Style" pitchFamily="18" charset="0"/>
            </a:endParaRPr>
          </a:p>
        </p:txBody>
      </p:sp>
      <p:sp>
        <p:nvSpPr>
          <p:cNvPr id="40" name="Rectangle 39"/>
          <p:cNvSpPr/>
          <p:nvPr/>
        </p:nvSpPr>
        <p:spPr>
          <a:xfrm>
            <a:off x="7772400" y="3787872"/>
            <a:ext cx="1371600" cy="1015663"/>
          </a:xfrm>
          <a:prstGeom prst="rect">
            <a:avLst/>
          </a:prstGeom>
        </p:spPr>
        <p:txBody>
          <a:bodyPr wrap="square">
            <a:spAutoFit/>
          </a:bodyPr>
          <a:lstStyle/>
          <a:p>
            <a:pPr algn="ctr"/>
            <a:r>
              <a:rPr lang="en-US" sz="1200" b="1" i="1" dirty="0">
                <a:latin typeface="Bookman Old Style" pitchFamily="18" charset="0"/>
              </a:rPr>
              <a:t>Out of every 100 students earn a </a:t>
            </a:r>
            <a:r>
              <a:rPr lang="en-US" sz="1200" b="1" i="1" dirty="0" smtClean="0">
                <a:latin typeface="Bookman Old Style" pitchFamily="18" charset="0"/>
              </a:rPr>
              <a:t>degree</a:t>
            </a:r>
          </a:p>
          <a:p>
            <a:pPr algn="ctr"/>
            <a:r>
              <a:rPr lang="en-US" sz="1200" b="1" i="1" dirty="0" smtClean="0">
                <a:latin typeface="Bookman Old Style" pitchFamily="18" charset="0"/>
              </a:rPr>
              <a:t>or certificate</a:t>
            </a:r>
          </a:p>
          <a:p>
            <a:pPr algn="ctr"/>
            <a:r>
              <a:rPr lang="en-US" sz="1200" b="1" i="1" dirty="0" smtClean="0">
                <a:latin typeface="Bookman Old Style" pitchFamily="18" charset="0"/>
              </a:rPr>
              <a:t>within 6 years</a:t>
            </a:r>
            <a:endParaRPr lang="en-US" sz="1050" b="1" i="1" dirty="0">
              <a:latin typeface="Bookman Old Style" pitchFamily="18" charset="0"/>
            </a:endParaRPr>
          </a:p>
        </p:txBody>
      </p:sp>
      <p:cxnSp>
        <p:nvCxnSpPr>
          <p:cNvPr id="42" name="Straight Connector 41"/>
          <p:cNvCxnSpPr/>
          <p:nvPr/>
        </p:nvCxnSpPr>
        <p:spPr>
          <a:xfrm>
            <a:off x="6324600" y="4648200"/>
            <a:ext cx="0" cy="14905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0" y="6426462"/>
            <a:ext cx="7800977" cy="230832"/>
          </a:xfrm>
          <a:prstGeom prst="rect">
            <a:avLst/>
          </a:prstGeom>
          <a:noFill/>
        </p:spPr>
        <p:txBody>
          <a:bodyPr wrap="square" rtlCol="0">
            <a:spAutoFit/>
          </a:bodyPr>
          <a:lstStyle/>
          <a:p>
            <a:r>
              <a:rPr lang="en-US" sz="900" dirty="0" smtClean="0"/>
              <a:t>Data </a:t>
            </a:r>
            <a:r>
              <a:rPr lang="en-US" sz="900" dirty="0"/>
              <a:t>Retrieved from</a:t>
            </a:r>
            <a:r>
              <a:rPr lang="en-US" sz="900" dirty="0" smtClean="0"/>
              <a:t>: 2013 Texas Public Higher Education Almanac</a:t>
            </a:r>
            <a:endParaRPr lang="en-US" sz="800" dirty="0"/>
          </a:p>
        </p:txBody>
      </p:sp>
      <p:grpSp>
        <p:nvGrpSpPr>
          <p:cNvPr id="50" name="Group 49"/>
          <p:cNvGrpSpPr/>
          <p:nvPr/>
        </p:nvGrpSpPr>
        <p:grpSpPr>
          <a:xfrm>
            <a:off x="0" y="6629400"/>
            <a:ext cx="9144000" cy="280951"/>
            <a:chOff x="0" y="6629400"/>
            <a:chExt cx="9144000" cy="280951"/>
          </a:xfrm>
        </p:grpSpPr>
        <p:grpSp>
          <p:nvGrpSpPr>
            <p:cNvPr id="51" name="Group 50"/>
            <p:cNvGrpSpPr/>
            <p:nvPr/>
          </p:nvGrpSpPr>
          <p:grpSpPr>
            <a:xfrm>
              <a:off x="0" y="6629400"/>
              <a:ext cx="9144000" cy="228602"/>
              <a:chOff x="0" y="6629400"/>
              <a:chExt cx="9144000" cy="228602"/>
            </a:xfrm>
          </p:grpSpPr>
          <p:sp>
            <p:nvSpPr>
              <p:cNvPr id="53" name="Rectangle 52"/>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5" name="Rectangle 54"/>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41" name="TextBox 40"/>
          <p:cNvSpPr txBox="1"/>
          <p:nvPr/>
        </p:nvSpPr>
        <p:spPr>
          <a:xfrm>
            <a:off x="0" y="5867400"/>
            <a:ext cx="9143999" cy="461665"/>
          </a:xfrm>
          <a:prstGeom prst="rect">
            <a:avLst/>
          </a:prstGeom>
          <a:noFill/>
        </p:spPr>
        <p:txBody>
          <a:bodyPr wrap="square" rtlCol="0">
            <a:spAutoFit/>
          </a:bodyPr>
          <a:lstStyle/>
          <a:p>
            <a:pPr algn="ctr"/>
            <a:r>
              <a:rPr lang="en-US" sz="2400" b="1" u="sng" dirty="0" smtClean="0">
                <a:solidFill>
                  <a:schemeClr val="accent2">
                    <a:lumMod val="50000"/>
                  </a:schemeClr>
                </a:solidFill>
                <a:latin typeface="Bookman Old Style" pitchFamily="18" charset="0"/>
              </a:rPr>
              <a:t>PUBLIC COLLEGE ENROLLMENT – 106,660</a:t>
            </a:r>
          </a:p>
        </p:txBody>
      </p:sp>
    </p:spTree>
    <p:extLst>
      <p:ext uri="{BB962C8B-B14F-4D97-AF65-F5344CB8AC3E}">
        <p14:creationId xmlns:p14="http://schemas.microsoft.com/office/powerpoint/2010/main" val="229771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up)">
                                      <p:cBhvr>
                                        <p:cTn id="72" dur="500"/>
                                        <p:tgtEl>
                                          <p:spTgt spid="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up)">
                                      <p:cBhvr>
                                        <p:cTn id="75" dur="500"/>
                                        <p:tgtEl>
                                          <p:spTgt spid="3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up)">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up)">
                                      <p:cBhvr>
                                        <p:cTn id="83" dur="500"/>
                                        <p:tgtEl>
                                          <p:spTgt spid="43"/>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up)">
                                      <p:cBhvr>
                                        <p:cTn id="86" dur="500"/>
                                        <p:tgtEl>
                                          <p:spTgt spid="40"/>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up)">
                                      <p:cBhvr>
                                        <p:cTn id="89" dur="500"/>
                                        <p:tgtEl>
                                          <p:spTgt spid="39"/>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up)">
                                      <p:cBhvr>
                                        <p:cTn id="9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 grpId="0" animBg="1"/>
      <p:bldP spid="7" grpId="0" animBg="1"/>
      <p:bldP spid="8" grpId="0" animBg="1"/>
      <p:bldP spid="9" grpId="0" animBg="1"/>
      <p:bldP spid="10" grpId="0" animBg="1"/>
      <p:bldP spid="11" grpId="0" animBg="1"/>
      <p:bldP spid="12" grpId="0" animBg="1"/>
      <p:bldP spid="13" grpId="0" animBg="1"/>
      <p:bldP spid="15" grpId="0" animBg="1"/>
      <p:bldP spid="16" grpId="0" animBg="1"/>
      <p:bldP spid="33" grpId="0" animBg="1"/>
      <p:bldP spid="34" grpId="0" animBg="1"/>
      <p:bldP spid="35" grpId="0"/>
      <p:bldP spid="36" grpId="0"/>
      <p:bldP spid="38" grpId="0" animBg="1"/>
      <p:bldP spid="39" grpId="0"/>
      <p:bldP spid="4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2177</TotalTime>
  <Words>3199</Words>
  <Application>Microsoft Office PowerPoint</Application>
  <PresentationFormat>On-screen Show (4:3)</PresentationFormat>
  <Paragraphs>681</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1_Office Theme</vt:lpstr>
      <vt:lpstr>PowerPoint Presentation</vt:lpstr>
      <vt:lpstr>Session Outcomes:</vt:lpstr>
      <vt:lpstr>PowerPoint Presentation</vt:lpstr>
      <vt:lpstr>What Is             ?</vt:lpstr>
      <vt:lpstr>Why is             Needed?</vt:lpstr>
      <vt:lpstr>PowerPoint Presentation</vt:lpstr>
      <vt:lpstr>Graduation Rates 8th Grade Cohort 2001 - 2012</vt:lpstr>
      <vt:lpstr>PowerPoint Presentation</vt:lpstr>
      <vt:lpstr>PowerPoint Presentation</vt:lpstr>
      <vt:lpstr>PowerPoint Presentation</vt:lpstr>
      <vt:lpstr>Students Needing Remediation   </vt:lpstr>
      <vt:lpstr>How Does</vt:lpstr>
      <vt:lpstr>PowerPoint Presentation</vt:lpstr>
      <vt:lpstr>Regional Goals:</vt:lpstr>
      <vt:lpstr>PowerPoint Presentation</vt:lpstr>
      <vt:lpstr>PowerPoint Presentation</vt:lpstr>
      <vt:lpstr>Project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Statewide Network </vt:lpstr>
      <vt:lpstr>AEIS Data from TEA Amarillo High School, 2010-11</vt:lpstr>
      <vt:lpstr>Participation Data from THECB Frank Phillips College, 2011 Developmental Education, Fall 2008 Cohort Tracked for 2 years </vt:lpstr>
      <vt:lpstr>Mapping Texas Core Curriculum Objectives to Component Areas </vt:lpstr>
      <vt:lpstr>Texas Academic Course Guide Manual (ACGM) </vt:lpstr>
      <vt:lpstr>ACGM: Example Entry</vt:lpstr>
      <vt:lpstr>AVATAR Course Profiles:  What to Include?</vt:lpstr>
      <vt:lpstr>National Science Digital Library http://nsdl.org</vt:lpstr>
      <vt:lpstr>Building Your Mathematics College Knowledge in Region 9</vt:lpstr>
      <vt:lpstr>PowerPoint Presentation</vt:lpstr>
      <vt:lpstr>Evolution of Math Journals  in Region 16</vt:lpstr>
      <vt:lpstr>Evolution of Math Journal  in Region 16</vt:lpstr>
      <vt:lpstr>Topics for Math Journals</vt:lpstr>
      <vt:lpstr>Journal Design</vt:lpstr>
      <vt:lpstr>First Trials</vt:lpstr>
      <vt:lpstr>Future Plans for Math Journals</vt:lpstr>
      <vt:lpstr>Future Plans for Math Journals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Kerry</dc:creator>
  <cp:lastModifiedBy>Quinn, Kerry</cp:lastModifiedBy>
  <cp:revision>93</cp:revision>
  <cp:lastPrinted>2013-04-26T23:40:43Z</cp:lastPrinted>
  <dcterms:created xsi:type="dcterms:W3CDTF">2013-04-08T17:51:50Z</dcterms:created>
  <dcterms:modified xsi:type="dcterms:W3CDTF">2013-07-01T17:33:31Z</dcterms:modified>
</cp:coreProperties>
</file>