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5"/>
  </p:notesMasterIdLst>
  <p:handoutMasterIdLst>
    <p:handoutMasterId r:id="rId46"/>
  </p:handoutMasterIdLst>
  <p:sldIdLst>
    <p:sldId id="309" r:id="rId2"/>
    <p:sldId id="310" r:id="rId3"/>
    <p:sldId id="311" r:id="rId4"/>
    <p:sldId id="312" r:id="rId5"/>
    <p:sldId id="313" r:id="rId6"/>
    <p:sldId id="315" r:id="rId7"/>
    <p:sldId id="316" r:id="rId8"/>
    <p:sldId id="317" r:id="rId9"/>
    <p:sldId id="319" r:id="rId10"/>
    <p:sldId id="320" r:id="rId11"/>
    <p:sldId id="321" r:id="rId12"/>
    <p:sldId id="322" r:id="rId13"/>
    <p:sldId id="323" r:id="rId14"/>
    <p:sldId id="324" r:id="rId15"/>
    <p:sldId id="364" r:id="rId16"/>
    <p:sldId id="325" r:id="rId17"/>
    <p:sldId id="327" r:id="rId18"/>
    <p:sldId id="328" r:id="rId19"/>
    <p:sldId id="329" r:id="rId20"/>
    <p:sldId id="41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421" r:id="rId35"/>
    <p:sldId id="345" r:id="rId36"/>
    <p:sldId id="351" r:id="rId37"/>
    <p:sldId id="352" r:id="rId38"/>
    <p:sldId id="353" r:id="rId39"/>
    <p:sldId id="354" r:id="rId40"/>
    <p:sldId id="355" r:id="rId41"/>
    <p:sldId id="359" r:id="rId42"/>
    <p:sldId id="360" r:id="rId43"/>
    <p:sldId id="361" r:id="rId44"/>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080EA3-8881-42D2-9BB4-C667E7A6096F}">
          <p14:sldIdLst>
            <p14:sldId id="309"/>
            <p14:sldId id="310"/>
            <p14:sldId id="311"/>
            <p14:sldId id="312"/>
            <p14:sldId id="313"/>
            <p14:sldId id="315"/>
            <p14:sldId id="316"/>
            <p14:sldId id="317"/>
            <p14:sldId id="319"/>
            <p14:sldId id="320"/>
            <p14:sldId id="321"/>
            <p14:sldId id="322"/>
            <p14:sldId id="323"/>
            <p14:sldId id="324"/>
            <p14:sldId id="364"/>
            <p14:sldId id="325"/>
            <p14:sldId id="327"/>
            <p14:sldId id="328"/>
            <p14:sldId id="329"/>
            <p14:sldId id="419"/>
            <p14:sldId id="330"/>
            <p14:sldId id="331"/>
            <p14:sldId id="332"/>
            <p14:sldId id="333"/>
            <p14:sldId id="334"/>
            <p14:sldId id="335"/>
            <p14:sldId id="336"/>
            <p14:sldId id="337"/>
            <p14:sldId id="338"/>
            <p14:sldId id="339"/>
            <p14:sldId id="340"/>
            <p14:sldId id="341"/>
            <p14:sldId id="342"/>
            <p14:sldId id="421"/>
            <p14:sldId id="345"/>
            <p14:sldId id="351"/>
            <p14:sldId id="352"/>
            <p14:sldId id="353"/>
            <p14:sldId id="354"/>
            <p14:sldId id="355"/>
            <p14:sldId id="359"/>
            <p14:sldId id="360"/>
            <p14:sldId id="3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7633" autoAdjust="0"/>
  </p:normalViewPr>
  <p:slideViewPr>
    <p:cSldViewPr>
      <p:cViewPr>
        <p:scale>
          <a:sx n="100" d="100"/>
          <a:sy n="100" d="100"/>
        </p:scale>
        <p:origin x="-72" y="498"/>
      </p:cViewPr>
      <p:guideLst>
        <p:guide orient="horz" pos="2160"/>
        <p:guide pos="2880"/>
      </p:guideLst>
    </p:cSldViewPr>
  </p:slideViewPr>
  <p:outlineViewPr>
    <p:cViewPr>
      <p:scale>
        <a:sx n="33" d="100"/>
        <a:sy n="33" d="100"/>
      </p:scale>
      <p:origin x="0" y="77418"/>
    </p:cViewPr>
  </p:outlineViewPr>
  <p:notesTextViewPr>
    <p:cViewPr>
      <p:scale>
        <a:sx n="100" d="100"/>
        <a:sy n="100" d="100"/>
      </p:scale>
      <p:origin x="0" y="0"/>
    </p:cViewPr>
  </p:notesTextViewPr>
  <p:sorterViewPr>
    <p:cViewPr>
      <p:scale>
        <a:sx n="120" d="100"/>
        <a:sy n="120" d="100"/>
      </p:scale>
      <p:origin x="0" y="18072"/>
    </p:cViewPr>
  </p:sorterViewPr>
  <p:notesViewPr>
    <p:cSldViewPr>
      <p:cViewPr varScale="1">
        <p:scale>
          <a:sx n="80" d="100"/>
          <a:sy n="80" d="100"/>
        </p:scale>
        <p:origin x="-3168" y="-10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title>
      <c:tx>
        <c:rich>
          <a:bodyPr/>
          <a:lstStyle/>
          <a:p>
            <a:pPr>
              <a:defRPr/>
            </a:pPr>
            <a:r>
              <a:rPr lang="en-US" dirty="0" smtClean="0"/>
              <a:t>Assessment</a:t>
            </a:r>
            <a:r>
              <a:rPr lang="en-US" baseline="0" dirty="0" smtClean="0"/>
              <a:t> </a:t>
            </a:r>
            <a:r>
              <a:rPr lang="en-US" dirty="0" smtClean="0"/>
              <a:t>Blueprint</a:t>
            </a:r>
            <a:endParaRPr lang="en-US" dirty="0"/>
          </a:p>
        </c:rich>
      </c:tx>
      <c:layout>
        <c:manualLayout>
          <c:xMode val="edge"/>
          <c:yMode val="edge"/>
          <c:x val="0.28276377952755916"/>
          <c:y val="5.0765817101809677E-2"/>
        </c:manualLayout>
      </c:layout>
      <c:overlay val="0"/>
    </c:title>
    <c:autoTitleDeleted val="0"/>
    <c:plotArea>
      <c:layout>
        <c:manualLayout>
          <c:layoutTarget val="inner"/>
          <c:xMode val="edge"/>
          <c:yMode val="edge"/>
          <c:x val="0.11879746281714788"/>
          <c:y val="0.16732197126674958"/>
          <c:w val="0.8194766404199465"/>
          <c:h val="0.64021612532808403"/>
        </c:manualLayout>
      </c:layout>
      <c:pieChart>
        <c:varyColors val="1"/>
        <c:ser>
          <c:idx val="0"/>
          <c:order val="0"/>
          <c:tx>
            <c:strRef>
              <c:f>Sheet1!$B$1</c:f>
              <c:strCache>
                <c:ptCount val="1"/>
                <c:pt idx="0">
                  <c:v>Percent of Test</c:v>
                </c:pt>
              </c:strCache>
            </c:strRef>
          </c:tx>
          <c:spPr>
            <a:ln>
              <a:solidFill>
                <a:schemeClr val="tx1"/>
              </a:solidFill>
            </a:ln>
          </c:spPr>
          <c:dPt>
            <c:idx val="0"/>
            <c:bubble3D val="0"/>
            <c:spPr>
              <a:solidFill>
                <a:srgbClr val="FFE593"/>
              </a:solidFill>
              <a:ln>
                <a:solidFill>
                  <a:schemeClr val="tx1"/>
                </a:solidFill>
              </a:ln>
            </c:spPr>
          </c:dPt>
          <c:dPt>
            <c:idx val="1"/>
            <c:bubble3D val="0"/>
            <c:spPr>
              <a:solidFill>
                <a:srgbClr val="159BFF"/>
              </a:solidFill>
              <a:ln>
                <a:solidFill>
                  <a:schemeClr val="tx1"/>
                </a:solidFill>
              </a:ln>
            </c:spPr>
          </c:dPt>
          <c:dLbls>
            <c:dLbl>
              <c:idx val="0"/>
              <c:layout>
                <c:manualLayout>
                  <c:x val="-0.276137270341207"/>
                  <c:y val="-0.11936146653543322"/>
                </c:manualLayout>
              </c:layout>
              <c:tx>
                <c:rich>
                  <a:bodyPr/>
                  <a:lstStyle/>
                  <a:p>
                    <a:r>
                      <a:rPr lang="en-US" sz="2578" b="1" dirty="0">
                        <a:solidFill>
                          <a:schemeClr val="bg1"/>
                        </a:solidFill>
                      </a:rPr>
                      <a:t>65%</a:t>
                    </a:r>
                  </a:p>
                </c:rich>
              </c:tx>
              <c:dLblPos val="bestFit"/>
              <c:showLegendKey val="0"/>
              <c:showVal val="0"/>
              <c:showCatName val="0"/>
              <c:showSerName val="0"/>
              <c:showPercent val="0"/>
              <c:showBubbleSize val="0"/>
            </c:dLbl>
            <c:dLbl>
              <c:idx val="1"/>
              <c:tx>
                <c:rich>
                  <a:bodyPr/>
                  <a:lstStyle/>
                  <a:p>
                    <a:r>
                      <a:rPr lang="en-US" sz="2578" b="1" dirty="0">
                        <a:solidFill>
                          <a:schemeClr val="bg1"/>
                        </a:solidFill>
                      </a:rPr>
                      <a:t>35%</a:t>
                    </a:r>
                  </a:p>
                </c:rich>
              </c:tx>
              <c:dLblPos val="ctr"/>
              <c:showLegendKey val="0"/>
              <c:showVal val="0"/>
              <c:showCatName val="0"/>
              <c:showSerName val="0"/>
              <c:showPercent val="0"/>
              <c:showBubbleSize val="0"/>
            </c:dLbl>
            <c:txPr>
              <a:bodyPr/>
              <a:lstStyle/>
              <a:p>
                <a:pPr>
                  <a:defRPr sz="2578" b="1">
                    <a:solidFill>
                      <a:schemeClr val="bg1"/>
                    </a:solidFill>
                  </a:defRPr>
                </a:pPr>
                <a:endParaRPr lang="en-US"/>
              </a:p>
            </c:txPr>
            <c:dLblPos val="ctr"/>
            <c:showLegendKey val="0"/>
            <c:showVal val="1"/>
            <c:showCatName val="0"/>
            <c:showSerName val="0"/>
            <c:showPercent val="0"/>
            <c:showBubbleSize val="0"/>
            <c:showLeaderLines val="1"/>
          </c:dLbls>
          <c:cat>
            <c:strRef>
              <c:f>Sheet1!$A$2:$A$3</c:f>
              <c:strCache>
                <c:ptCount val="2"/>
                <c:pt idx="0">
                  <c:v>Readiness Standards</c:v>
                </c:pt>
                <c:pt idx="1">
                  <c:v>Supporting Standards</c:v>
                </c:pt>
              </c:strCache>
            </c:strRef>
          </c:cat>
          <c:val>
            <c:numRef>
              <c:f>Sheet1!$B$2:$B$3</c:f>
              <c:numCache>
                <c:formatCode>0%</c:formatCode>
                <c:ptCount val="2"/>
                <c:pt idx="0">
                  <c:v>0.65000000000000813</c:v>
                </c:pt>
                <c:pt idx="1">
                  <c:v>0.35000000000000031</c:v>
                </c:pt>
              </c:numCache>
            </c:numRef>
          </c:val>
        </c:ser>
        <c:dLbls>
          <c:showLegendKey val="0"/>
          <c:showVal val="0"/>
          <c:showCatName val="0"/>
          <c:showSerName val="0"/>
          <c:showPercent val="0"/>
          <c:showBubbleSize val="0"/>
          <c:showLeaderLines val="1"/>
        </c:dLbls>
        <c:firstSliceAng val="0"/>
      </c:pieChart>
      <c:spPr>
        <a:noFill/>
        <a:ln w="25379">
          <a:noFill/>
        </a:ln>
      </c:spPr>
    </c:plotArea>
    <c:legend>
      <c:legendPos val="b"/>
      <c:legendEntry>
        <c:idx val="0"/>
        <c:txPr>
          <a:bodyPr/>
          <a:lstStyle/>
          <a:p>
            <a:pPr>
              <a:defRPr sz="2000">
                <a:solidFill>
                  <a:schemeClr val="tx1"/>
                </a:solidFill>
              </a:defRPr>
            </a:pPr>
            <a:endParaRPr lang="en-US"/>
          </a:p>
        </c:txPr>
      </c:legendEntry>
      <c:legendEntry>
        <c:idx val="1"/>
        <c:txPr>
          <a:bodyPr/>
          <a:lstStyle/>
          <a:p>
            <a:pPr>
              <a:defRPr sz="2000">
                <a:solidFill>
                  <a:schemeClr val="tx1"/>
                </a:solidFill>
              </a:defRPr>
            </a:pPr>
            <a:endParaRPr lang="en-US"/>
          </a:p>
        </c:txPr>
      </c:legendEntry>
      <c:layout>
        <c:manualLayout>
          <c:xMode val="edge"/>
          <c:yMode val="edge"/>
          <c:x val="0.17734062065771189"/>
          <c:y val="0.84181515285272879"/>
          <c:w val="0.73865159796201962"/>
          <c:h val="0.14255983824806695"/>
        </c:manualLayout>
      </c:layout>
      <c:overlay val="0"/>
      <c:spPr>
        <a:solidFill>
          <a:srgbClr val="000000"/>
        </a:solidFill>
      </c:spPr>
      <c:txPr>
        <a:bodyPr/>
        <a:lstStyle/>
        <a:p>
          <a:pPr>
            <a:defRPr sz="1978">
              <a:solidFill>
                <a:schemeClr val="tx1"/>
              </a:solidFill>
            </a:defRPr>
          </a:pPr>
          <a:endParaRPr lang="en-US"/>
        </a:p>
      </c:txPr>
    </c:legend>
    <c:plotVisOnly val="1"/>
    <c:dispBlanksAs val="zero"/>
    <c:showDLblsOverMax val="0"/>
  </c:chart>
  <c:spPr>
    <a:solidFill>
      <a:srgbClr val="000000"/>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dk1" tx1="lt1" bg2="dk2" tx2="lt2" accent1="accent1" accent2="accent2" accent3="accent3" accent4="accent4" accent5="accent5" accent6="accent6" hlink="hlink" folHlink="folHlink"/>
  <c:chart>
    <c:title>
      <c:tx>
        <c:rich>
          <a:bodyPr/>
          <a:lstStyle/>
          <a:p>
            <a:pPr>
              <a:defRPr/>
            </a:pPr>
            <a:r>
              <a:rPr lang="en-US" b="1" dirty="0"/>
              <a:t>Eligible Content Standards </a:t>
            </a:r>
          </a:p>
          <a:p>
            <a:pPr>
              <a:defRPr/>
            </a:pPr>
            <a:r>
              <a:rPr lang="en-US" b="1" dirty="0" smtClean="0"/>
              <a:t>From TEKS</a:t>
            </a:r>
            <a:endParaRPr lang="en-US" b="1" dirty="0"/>
          </a:p>
        </c:rich>
      </c:tx>
      <c:layout>
        <c:manualLayout>
          <c:xMode val="edge"/>
          <c:yMode val="edge"/>
          <c:x val="0.21891776027996507"/>
          <c:y val="3.7935833678684937E-2"/>
        </c:manualLayout>
      </c:layout>
      <c:overlay val="0"/>
    </c:title>
    <c:autoTitleDeleted val="0"/>
    <c:plotArea>
      <c:layout>
        <c:manualLayout>
          <c:layoutTarget val="inner"/>
          <c:xMode val="edge"/>
          <c:yMode val="edge"/>
          <c:x val="0.12250011511718929"/>
          <c:y val="0.17520369736391647"/>
          <c:w val="0.77286825988858465"/>
          <c:h val="0.6384563886036001"/>
        </c:manualLayout>
      </c:layout>
      <c:pieChart>
        <c:varyColors val="1"/>
        <c:ser>
          <c:idx val="0"/>
          <c:order val="0"/>
          <c:tx>
            <c:strRef>
              <c:f>Sheet1!$B$1</c:f>
              <c:strCache>
                <c:ptCount val="1"/>
                <c:pt idx="0">
                  <c:v>Percent of Curriculum</c:v>
                </c:pt>
              </c:strCache>
            </c:strRef>
          </c:tx>
          <c:spPr>
            <a:solidFill>
              <a:srgbClr val="FF0000"/>
            </a:solidFill>
          </c:spPr>
          <c:dPt>
            <c:idx val="0"/>
            <c:bubble3D val="0"/>
            <c:spPr>
              <a:solidFill>
                <a:srgbClr val="FFE593"/>
              </a:solidFill>
              <a:ln>
                <a:solidFill>
                  <a:schemeClr val="tx1"/>
                </a:solidFill>
              </a:ln>
            </c:spPr>
          </c:dPt>
          <c:dPt>
            <c:idx val="1"/>
            <c:bubble3D val="0"/>
            <c:spPr>
              <a:solidFill>
                <a:srgbClr val="159BFF"/>
              </a:solidFill>
              <a:ln>
                <a:solidFill>
                  <a:schemeClr val="tx1"/>
                </a:solidFill>
              </a:ln>
            </c:spPr>
          </c:dPt>
          <c:dLbls>
            <c:dLbl>
              <c:idx val="1"/>
              <c:layout>
                <c:manualLayout>
                  <c:x val="0.24081219014290664"/>
                  <c:y val="-0.16484949146982297"/>
                </c:manualLayout>
              </c:layout>
              <c:tx>
                <c:rich>
                  <a:bodyPr/>
                  <a:lstStyle/>
                  <a:p>
                    <a:r>
                      <a:rPr lang="en-US" sz="2611" b="1" dirty="0" smtClean="0">
                        <a:solidFill>
                          <a:schemeClr val="bg1"/>
                        </a:solidFill>
                      </a:rPr>
                      <a:t>70%</a:t>
                    </a:r>
                    <a:endParaRPr lang="en-US" sz="2600" b="1" dirty="0">
                      <a:solidFill>
                        <a:schemeClr val="bg1"/>
                      </a:solidFill>
                    </a:endParaRPr>
                  </a:p>
                </c:rich>
              </c:tx>
              <c:dLblPos val="bestFit"/>
              <c:showLegendKey val="0"/>
              <c:showVal val="0"/>
              <c:showCatName val="0"/>
              <c:showSerName val="0"/>
              <c:showPercent val="0"/>
              <c:showBubbleSize val="0"/>
            </c:dLbl>
            <c:txPr>
              <a:bodyPr/>
              <a:lstStyle/>
              <a:p>
                <a:pPr>
                  <a:defRPr sz="2611" b="1">
                    <a:solidFill>
                      <a:schemeClr val="bg1"/>
                    </a:solidFill>
                  </a:defRPr>
                </a:pPr>
                <a:endParaRPr lang="en-US"/>
              </a:p>
            </c:txPr>
            <c:dLblPos val="ctr"/>
            <c:showLegendKey val="0"/>
            <c:showVal val="1"/>
            <c:showCatName val="0"/>
            <c:showSerName val="0"/>
            <c:showPercent val="0"/>
            <c:showBubbleSize val="0"/>
            <c:showLeaderLines val="1"/>
          </c:dLbls>
          <c:cat>
            <c:strRef>
              <c:f>Sheet1!$A$2:$A$3</c:f>
              <c:strCache>
                <c:ptCount val="2"/>
                <c:pt idx="0">
                  <c:v>Readiness Standards</c:v>
                </c:pt>
                <c:pt idx="1">
                  <c:v>Supporting Standards</c:v>
                </c:pt>
              </c:strCache>
            </c:strRef>
          </c:cat>
          <c:val>
            <c:numRef>
              <c:f>Sheet1!$B$2:$B$3</c:f>
              <c:numCache>
                <c:formatCode>0%</c:formatCode>
                <c:ptCount val="2"/>
                <c:pt idx="0">
                  <c:v>0.30000000000000032</c:v>
                </c:pt>
                <c:pt idx="1">
                  <c:v>0.70000000000000062</c:v>
                </c:pt>
              </c:numCache>
            </c:numRef>
          </c:val>
        </c:ser>
        <c:dLbls>
          <c:showLegendKey val="0"/>
          <c:showVal val="0"/>
          <c:showCatName val="0"/>
          <c:showSerName val="0"/>
          <c:showPercent val="0"/>
          <c:showBubbleSize val="0"/>
          <c:showLeaderLines val="1"/>
        </c:dLbls>
        <c:firstSliceAng val="0"/>
      </c:pieChart>
      <c:spPr>
        <a:noFill/>
        <a:ln w="25413">
          <a:noFill/>
        </a:ln>
      </c:spPr>
    </c:plotArea>
    <c:legend>
      <c:legendPos val="b"/>
      <c:legendEntry>
        <c:idx val="0"/>
        <c:txPr>
          <a:bodyPr/>
          <a:lstStyle/>
          <a:p>
            <a:pPr>
              <a:defRPr sz="2000"/>
            </a:pPr>
            <a:endParaRPr lang="en-US"/>
          </a:p>
        </c:txPr>
      </c:legendEntry>
      <c:legendEntry>
        <c:idx val="1"/>
        <c:txPr>
          <a:bodyPr/>
          <a:lstStyle/>
          <a:p>
            <a:pPr>
              <a:defRPr sz="2000"/>
            </a:pPr>
            <a:endParaRPr lang="en-US"/>
          </a:p>
        </c:txPr>
      </c:legendEntry>
      <c:layout>
        <c:manualLayout>
          <c:xMode val="edge"/>
          <c:yMode val="edge"/>
          <c:x val="0.2107236266519317"/>
          <c:y val="0.84273232150329069"/>
          <c:w val="0.61364023576000681"/>
          <c:h val="0.14277492487352125"/>
        </c:manualLayout>
      </c:layout>
      <c:overlay val="0"/>
      <c:spPr>
        <a:solidFill>
          <a:srgbClr val="000000"/>
        </a:solidFill>
      </c:spPr>
      <c:txPr>
        <a:bodyPr/>
        <a:lstStyle/>
        <a:p>
          <a:pPr>
            <a:defRPr sz="2011"/>
          </a:pPr>
          <a:endParaRPr lang="en-US"/>
        </a:p>
      </c:txPr>
    </c:legend>
    <c:plotVisOnly val="1"/>
    <c:dispBlanksAs val="zero"/>
    <c:showDLblsOverMax val="0"/>
  </c:chart>
  <c:spPr>
    <a:solidFill>
      <a:srgbClr val="000000"/>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r>
              <a:rPr lang="en-US" b="1" dirty="0" smtClean="0"/>
              <a:t>AVATAR </a:t>
            </a:r>
            <a:r>
              <a:rPr lang="en-US" b="1" dirty="0"/>
              <a:t>Module Three</a:t>
            </a:r>
          </a:p>
          <a:p>
            <a:r>
              <a:rPr lang="en-US" b="1" dirty="0"/>
              <a:t>State Standards and Assessment Connections</a:t>
            </a:r>
          </a:p>
          <a:p>
            <a:endParaRPr lang="en-US" dirty="0"/>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r>
              <a:rPr lang="en-US" dirty="0" smtClean="0"/>
              <a:t>Created: 9/27/2011</a:t>
            </a:r>
          </a:p>
          <a:p>
            <a:r>
              <a:rPr lang="en-US" dirty="0" smtClean="0"/>
              <a:t>Revised: 11/4/2011</a:t>
            </a:r>
            <a:endParaRPr lang="en-US" dirty="0"/>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F6F6D9CA-3A28-47CF-BD43-8EE17DAC3F4D}" type="slidenum">
              <a:rPr lang="en-US" smtClean="0"/>
              <a:pPr/>
              <a:t>‹#›</a:t>
            </a:fld>
            <a:endParaRPr lang="en-US"/>
          </a:p>
        </p:txBody>
      </p:sp>
    </p:spTree>
    <p:extLst>
      <p:ext uri="{BB962C8B-B14F-4D97-AF65-F5344CB8AC3E}">
        <p14:creationId xmlns:p14="http://schemas.microsoft.com/office/powerpoint/2010/main" val="4018173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29661713-97C5-40A0-AEBE-2B4463080686}" type="datetimeFigureOut">
              <a:rPr lang="en-US" smtClean="0"/>
              <a:pPr/>
              <a:t>12/1/2011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D450642-4D2C-446A-898F-0908D490B3D9}" type="slidenum">
              <a:rPr lang="en-US" smtClean="0"/>
              <a:pPr/>
              <a:t>‹#›</a:t>
            </a:fld>
            <a:endParaRPr lang="en-US"/>
          </a:p>
        </p:txBody>
      </p:sp>
    </p:spTree>
    <p:extLst>
      <p:ext uri="{BB962C8B-B14F-4D97-AF65-F5344CB8AC3E}">
        <p14:creationId xmlns:p14="http://schemas.microsoft.com/office/powerpoint/2010/main" val="18057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1619" name="Rectangle 7"/>
          <p:cNvSpPr>
            <a:spLocks noGrp="1" noChangeArrowheads="1"/>
          </p:cNvSpPr>
          <p:nvPr>
            <p:ph type="sldNum" sz="quarter" idx="5"/>
          </p:nvPr>
        </p:nvSpPr>
        <p:spPr>
          <a:noFill/>
        </p:spPr>
        <p:txBody>
          <a:bodyPr/>
          <a:lstStyle/>
          <a:p>
            <a:fld id="{75CDDB1A-969F-4565-94EE-ABF19BD2CC64}" type="slidenum">
              <a:rPr lang="en-US"/>
              <a:pPr/>
              <a:t>1</a:t>
            </a:fld>
            <a:endParaRPr lang="en-US"/>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8088" y="708025"/>
            <a:ext cx="4678362" cy="3508375"/>
          </a:xfrm>
          <a:noFill/>
          <a:ln>
            <a:solidFill>
              <a:srgbClr val="000000"/>
            </a:solidFill>
            <a:miter lim="800000"/>
            <a:headEnd/>
            <a:tailEnd/>
          </a:ln>
        </p:spPr>
      </p:sp>
      <p:sp>
        <p:nvSpPr>
          <p:cNvPr id="26627" name="Notes Placeholder 2"/>
          <p:cNvSpPr>
            <a:spLocks noGrp="1"/>
          </p:cNvSpPr>
          <p:nvPr>
            <p:ph type="body" idx="1"/>
          </p:nvPr>
        </p:nvSpPr>
        <p:spPr bwMode="auto">
          <a:xfrm>
            <a:off x="708540" y="4452734"/>
            <a:ext cx="5670734" cy="4217031"/>
          </a:xfrm>
          <a:noFill/>
        </p:spPr>
        <p:txBody>
          <a:bodyPr wrap="square" lIns="93638" tIns="46819" rIns="93638" bIns="46819" numCol="1" anchor="t" anchorCtr="0" compatLnSpc="1">
            <a:prstTxWarp prst="textNoShape">
              <a:avLst/>
            </a:prstTxWarp>
          </a:bodyPr>
          <a:lstStyle/>
          <a:p>
            <a:pPr eaLnBrk="1" hangingPunct="1"/>
            <a:r>
              <a:rPr lang="en-US" dirty="0" smtClean="0"/>
              <a:t>4 core areas,</a:t>
            </a:r>
            <a:r>
              <a:rPr lang="en-US" baseline="0" dirty="0" smtClean="0"/>
              <a:t> three assessments per content area</a:t>
            </a:r>
          </a:p>
          <a:p>
            <a:pPr eaLnBrk="1" hangingPunct="1"/>
            <a:endParaRPr lang="en-US" baseline="0" dirty="0" smtClean="0"/>
          </a:p>
        </p:txBody>
      </p:sp>
      <p:sp>
        <p:nvSpPr>
          <p:cNvPr id="26628" name="Slide Number Placeholder 3"/>
          <p:cNvSpPr txBox="1">
            <a:spLocks noGrp="1"/>
          </p:cNvSpPr>
          <p:nvPr/>
        </p:nvSpPr>
        <p:spPr bwMode="auto">
          <a:xfrm>
            <a:off x="4013844" y="8901213"/>
            <a:ext cx="3071545" cy="469269"/>
          </a:xfrm>
          <a:prstGeom prst="rect">
            <a:avLst/>
          </a:prstGeom>
          <a:noFill/>
          <a:ln w="9525">
            <a:noFill/>
            <a:miter lim="800000"/>
            <a:headEnd/>
            <a:tailEnd/>
          </a:ln>
        </p:spPr>
        <p:txBody>
          <a:bodyPr lIns="93638" tIns="46819" rIns="93638" bIns="46819" anchor="b"/>
          <a:lstStyle/>
          <a:p>
            <a:pPr algn="r" defTabSz="934881"/>
            <a:fld id="{69B59F7D-7406-4D8A-9D4F-C69C78673829}" type="slidenum">
              <a:rPr lang="en-US" sz="1200">
                <a:ea typeface="MS PGothic" pitchFamily="34" charset="-128"/>
              </a:rPr>
              <a:pPr algn="r" defTabSz="934881"/>
              <a:t>10</a:t>
            </a:fld>
            <a:endParaRPr lang="en-US" sz="1200" dirty="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key to success with STAAR assessments is ensuring all students master what will be assessed and what will be assessed is the Texas Essential Knowledge and Skills at the cognitive levels at which they are written.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t>
            </a:r>
            <a:r>
              <a:rPr lang="en-US" baseline="0" dirty="0" smtClean="0"/>
              <a:t>is</a:t>
            </a:r>
            <a:r>
              <a:rPr lang="en-US" dirty="0" smtClean="0"/>
              <a:t> new </a:t>
            </a:r>
            <a:r>
              <a:rPr lang="en-US" baseline="0" dirty="0" smtClean="0"/>
              <a:t>vocabulary and terminology associated with STAAR.</a:t>
            </a:r>
          </a:p>
          <a:p>
            <a:r>
              <a:rPr lang="en-US" dirty="0" smtClean="0"/>
              <a:t>Teacher</a:t>
            </a:r>
            <a:r>
              <a:rPr lang="en-US" baseline="0" dirty="0" smtClean="0"/>
              <a:t> and expert groups worked with TEA to review the TEKS, determine which knowledge</a:t>
            </a:r>
            <a:r>
              <a:rPr lang="en-US" dirty="0" smtClean="0"/>
              <a:t> and skills are not assessable in state-testing format, and </a:t>
            </a:r>
            <a:r>
              <a:rPr lang="en-US" baseline="0" dirty="0" smtClean="0"/>
              <a:t>categorize the assessable TEKS as Readiness or Supporting standards</a:t>
            </a:r>
            <a:endParaRPr lang="en-US" dirty="0" smtClean="0"/>
          </a:p>
          <a:p>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identified as Readiness or Supporting Standards, individual TEKS had to meet certain criteria.</a:t>
            </a:r>
          </a:p>
          <a:p>
            <a:endParaRPr lang="en-US" baseline="0" dirty="0" smtClean="0"/>
          </a:p>
          <a:p>
            <a:r>
              <a:rPr lang="en-US" baseline="0" dirty="0" smtClean="0"/>
              <a:t>CLICK for each line to appear.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Readiness Standards</a:t>
            </a:r>
            <a:r>
              <a:rPr lang="en-US" dirty="0" smtClean="0"/>
              <a:t> are not more important than Supporting Standards.</a:t>
            </a:r>
          </a:p>
          <a:p>
            <a:endParaRPr lang="en-US" baseline="0" dirty="0" smtClean="0"/>
          </a:p>
          <a:p>
            <a:r>
              <a:rPr lang="en-US" baseline="0" dirty="0" smtClean="0"/>
              <a:t>CLICK for each line to appear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This is an example of the Assessed Curriculum document for Geometry. </a:t>
            </a:r>
          </a:p>
          <a:p>
            <a:endParaRPr lang="en-US" dirty="0" smtClean="0"/>
          </a:p>
          <a:p>
            <a:r>
              <a:rPr lang="en-US" baseline="0" dirty="0" smtClean="0"/>
              <a:t>“Reporting Category” has replaced the term “objective” used with TAKS. </a:t>
            </a:r>
            <a:endParaRPr lang="en-US" dirty="0" smtClean="0"/>
          </a:p>
          <a:p>
            <a:endParaRPr lang="en-US" dirty="0" smtClean="0"/>
          </a:p>
          <a:p>
            <a:r>
              <a:rPr lang="en-US" u="sng" dirty="0" smtClean="0"/>
              <a:t>Click</a:t>
            </a:r>
            <a:r>
              <a:rPr lang="en-US" dirty="0" smtClean="0"/>
              <a:t>- red oval appears over Reporting Category, which used to be called the Objective</a:t>
            </a:r>
          </a:p>
          <a:p>
            <a:endParaRPr lang="en-US" dirty="0" smtClean="0"/>
          </a:p>
          <a:p>
            <a:r>
              <a:rPr lang="en-US" dirty="0" smtClean="0"/>
              <a:t>At the end</a:t>
            </a:r>
            <a:r>
              <a:rPr lang="en-US" baseline="0" dirty="0" smtClean="0"/>
              <a:t> of each student expectation, the type of standard is clearly identified. We have placed colored boxes around each standard for emphasis.</a:t>
            </a:r>
            <a:endParaRPr lang="en-US" dirty="0" smtClean="0"/>
          </a:p>
          <a:p>
            <a:endParaRPr lang="en-US" baseline="0" dirty="0" smtClean="0"/>
          </a:p>
          <a:p>
            <a:r>
              <a:rPr lang="en-US" u="sng" baseline="0" dirty="0" smtClean="0"/>
              <a:t>Click</a:t>
            </a:r>
            <a:r>
              <a:rPr lang="en-US" baseline="0" dirty="0" smtClean="0"/>
              <a:t>-orange rectangles appear to showcase supporting standards</a:t>
            </a:r>
          </a:p>
          <a:p>
            <a:endParaRPr lang="en-US" baseline="0" dirty="0" smtClean="0"/>
          </a:p>
          <a:p>
            <a:r>
              <a:rPr lang="en-US" u="sng" baseline="0" dirty="0" smtClean="0"/>
              <a:t>Click</a:t>
            </a:r>
            <a:r>
              <a:rPr lang="en-US" baseline="0" dirty="0" smtClean="0"/>
              <a:t>-green rectangles appear to showcase reporting standards</a:t>
            </a:r>
          </a:p>
          <a:p>
            <a:endParaRPr lang="en-US" baseline="0" dirty="0" smtClean="0"/>
          </a:p>
          <a:p>
            <a:r>
              <a:rPr lang="en-US" baseline="0" dirty="0" smtClean="0"/>
              <a:t>Refer participants to example of assessed curriculum document </a:t>
            </a:r>
            <a:r>
              <a:rPr lang="en-US" dirty="0" smtClean="0"/>
              <a:t> in handout</a:t>
            </a:r>
            <a:endParaRPr lang="en-US" baseline="0" dirty="0" smtClean="0"/>
          </a:p>
          <a:p>
            <a:endParaRPr lang="en-US" baseline="0" dirty="0" smtClean="0"/>
          </a:p>
          <a:p>
            <a:endParaRPr lang="en-US" dirty="0" smtClean="0"/>
          </a:p>
          <a:p>
            <a:endParaRPr lang="en-US" dirty="0" smtClean="0"/>
          </a:p>
          <a:p>
            <a:r>
              <a:rPr lang="en-US" dirty="0" smtClean="0"/>
              <a:t>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Assessed curriculum documents are posted for each subject and grade level.</a:t>
            </a:r>
          </a:p>
          <a:p>
            <a:pPr eaLnBrk="1" hangingPunct="1">
              <a:spcBef>
                <a:spcPct val="0"/>
              </a:spcBef>
            </a:pPr>
            <a:endParaRPr lang="en-US" b="1" u="sng" dirty="0" smtClean="0"/>
          </a:p>
          <a:p>
            <a:pPr eaLnBrk="1" hangingPunct="1">
              <a:spcBef>
                <a:spcPct val="0"/>
              </a:spcBef>
            </a:pPr>
            <a:r>
              <a:rPr lang="en-US" b="1" u="sng" dirty="0" smtClean="0"/>
              <a:t>ACTIVITY</a:t>
            </a:r>
          </a:p>
          <a:p>
            <a:pPr eaLnBrk="1" hangingPunct="1">
              <a:spcBef>
                <a:spcPct val="0"/>
              </a:spcBef>
            </a:pPr>
            <a:r>
              <a:rPr lang="en-US" dirty="0" smtClean="0"/>
              <a:t>As a table group, ask participants to create </a:t>
            </a:r>
            <a:r>
              <a:rPr lang="en-US" baseline="0" dirty="0" smtClean="0"/>
              <a:t>definitions of readiness and supporting standards using terms a lay</a:t>
            </a:r>
            <a:r>
              <a:rPr lang="en-US" dirty="0" smtClean="0"/>
              <a:t> person could understand</a:t>
            </a:r>
            <a:r>
              <a:rPr lang="en-US" baseline="0" dirty="0" smtClean="0"/>
              <a:t>. Hear a few examples from the group. Chart if time allows. Re-emphasize the importance. 15 minutes</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068" fontAlgn="base">
              <a:spcBef>
                <a:spcPct val="0"/>
              </a:spcBef>
              <a:spcAft>
                <a:spcPct val="0"/>
              </a:spcAft>
              <a:defRPr/>
            </a:pPr>
            <a:r>
              <a:rPr lang="en-US" dirty="0" smtClean="0"/>
              <a:t>This data is illustrated on the next slide.</a:t>
            </a:r>
          </a:p>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Percents are approximate.</a:t>
            </a:r>
          </a:p>
          <a:p>
            <a:pPr eaLnBrk="1" hangingPunct="1">
              <a:spcBef>
                <a:spcPct val="0"/>
              </a:spcBef>
            </a:pPr>
            <a:r>
              <a:rPr lang="en-US" dirty="0" smtClean="0"/>
              <a:t>At each grade level and</a:t>
            </a:r>
            <a:r>
              <a:rPr lang="en-US" baseline="0" dirty="0" smtClean="0"/>
              <a:t> subject, </a:t>
            </a:r>
            <a:r>
              <a:rPr lang="en-US" dirty="0" smtClean="0"/>
              <a:t>Readiness standards comprise a smaller portion of the TEKS, but the majority of the assessment.</a:t>
            </a:r>
          </a:p>
          <a:p>
            <a:pPr eaLnBrk="1" hangingPunct="1">
              <a:spcBef>
                <a:spcPct val="0"/>
              </a:spcBef>
            </a:pPr>
            <a:r>
              <a:rPr lang="en-US" dirty="0" smtClean="0"/>
              <a:t>Supporting standards comprise the largest portion of the TEKS, but the smallest portion  of the assessment.</a:t>
            </a:r>
          </a:p>
          <a:p>
            <a:endParaRPr lang="en-US" dirty="0" smtClean="0"/>
          </a:p>
          <a:p>
            <a:r>
              <a:rPr lang="en-US" dirty="0" smtClean="0"/>
              <a:t>Guide participants to the document handout</a:t>
            </a:r>
            <a:r>
              <a:rPr lang="en-US" baseline="0" dirty="0" smtClean="0"/>
              <a:t> with </a:t>
            </a:r>
            <a:r>
              <a:rPr lang="en-US" dirty="0" smtClean="0"/>
              <a:t>Attachment A of the October 15, 2010 letter To The Administrator Addressed “STAAR-A New Assessment Model” as the primary document.</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636" y="4425008"/>
            <a:ext cx="5204839" cy="4641964"/>
          </a:xfrm>
        </p:spPr>
        <p:txBody>
          <a:bodyPr>
            <a:normAutofit/>
          </a:bodyPr>
          <a:lstStyle/>
          <a:p>
            <a:pPr defTabSz="918068" eaLnBrk="0" fontAlgn="base" hangingPunct="0">
              <a:spcBef>
                <a:spcPct val="30000"/>
              </a:spcBef>
              <a:spcAft>
                <a:spcPct val="0"/>
              </a:spcAft>
              <a:defRPr/>
            </a:pPr>
            <a:r>
              <a:rPr lang="en-US" dirty="0">
                <a:latin typeface="Times New Roman" pitchFamily="18" charset="0"/>
              </a:rPr>
              <a:t>At high school, TAKS will be phased out and STAAR EOC will be phased in as the graduation requirement beginning with students entering 9</a:t>
            </a:r>
            <a:r>
              <a:rPr lang="en-US" baseline="30000" dirty="0">
                <a:latin typeface="Times New Roman" pitchFamily="18" charset="0"/>
              </a:rPr>
              <a:t>th</a:t>
            </a:r>
            <a:r>
              <a:rPr lang="en-US" dirty="0">
                <a:latin typeface="Times New Roman" pitchFamily="18" charset="0"/>
              </a:rPr>
              <a:t> grade in 2011-2012.  </a:t>
            </a:r>
          </a:p>
          <a:p>
            <a:pPr defTabSz="918068" eaLnBrk="0" fontAlgn="base" hangingPunct="0">
              <a:spcBef>
                <a:spcPct val="30000"/>
              </a:spcBef>
              <a:spcAft>
                <a:spcPct val="0"/>
              </a:spcAft>
              <a:defRPr/>
            </a:pPr>
            <a:endParaRPr lang="en-US" dirty="0">
              <a:latin typeface="Times New Roman" pitchFamily="18" charset="0"/>
            </a:endParaRPr>
          </a:p>
          <a:p>
            <a:pPr defTabSz="918068" eaLnBrk="0" fontAlgn="base" hangingPunct="0">
              <a:spcBef>
                <a:spcPct val="30000"/>
              </a:spcBef>
              <a:spcAft>
                <a:spcPct val="0"/>
              </a:spcAft>
              <a:defRPr/>
            </a:pPr>
            <a:r>
              <a:rPr lang="en-US" dirty="0">
                <a:latin typeface="Times New Roman" pitchFamily="18" charset="0"/>
              </a:rPr>
              <a:t>Notice that in 2011-12, both STAAR and TAKS will be viable assessments in high school, depending upon which grade level is being assessed.</a:t>
            </a:r>
          </a:p>
          <a:p>
            <a:pPr eaLnBrk="1" hangingPunct="1"/>
            <a:r>
              <a:rPr lang="en-US" dirty="0" smtClean="0"/>
              <a:t>One undecided issue is what test students repeating 9</a:t>
            </a:r>
            <a:r>
              <a:rPr lang="en-US" baseline="30000" dirty="0" smtClean="0"/>
              <a:t>th</a:t>
            </a:r>
            <a:r>
              <a:rPr lang="en-US" dirty="0" smtClean="0"/>
              <a:t> grade in 2011-2012 will take.  TEA will issue guidance, but those students will continue to have TAKS as their graduation requirement.</a:t>
            </a:r>
          </a:p>
          <a:p>
            <a:pPr eaLnBrk="1" hangingPunct="1"/>
            <a:endParaRPr lang="en-US" dirty="0" smtClean="0"/>
          </a:p>
          <a:p>
            <a:pPr eaLnBrk="1" hangingPunct="1"/>
            <a:r>
              <a:rPr lang="en-US" dirty="0" smtClean="0"/>
              <a:t>April “To the Administrator Addressed” letter indicates that starting in the 2011-2012 school year a student enrolled in grade 8 or below taking a course for which there is a STAAR EOC assessment will be required to take </a:t>
            </a:r>
            <a:r>
              <a:rPr lang="en-US" u="sng" dirty="0" smtClean="0"/>
              <a:t>both</a:t>
            </a:r>
            <a:r>
              <a:rPr lang="en-US" dirty="0" smtClean="0"/>
              <a:t> the applicable grade-level STAAR assessments and the applicable STAAR EOC assessment.</a:t>
            </a:r>
          </a:p>
          <a:p>
            <a:pPr eaLnBrk="1" hangingPunct="1"/>
            <a:endParaRPr lang="en-US" b="1" u="sng" dirty="0" smtClean="0"/>
          </a:p>
          <a:p>
            <a:pPr eaLnBrk="1" hangingPunct="1"/>
            <a:r>
              <a:rPr lang="en-US" b="1" u="sng" dirty="0" smtClean="0"/>
              <a:t>Optional Activity</a:t>
            </a:r>
          </a:p>
          <a:p>
            <a:pPr eaLnBrk="1" hangingPunct="1"/>
            <a:r>
              <a:rPr lang="en-US" dirty="0" smtClean="0"/>
              <a:t>Allow participants to reflect at their table.</a:t>
            </a:r>
          </a:p>
          <a:p>
            <a:pPr eaLnBrk="1" hangingPunct="1"/>
            <a:r>
              <a:rPr lang="en-US" dirty="0" smtClean="0"/>
              <a:t>Share observations and implications for classrooms/districts.</a:t>
            </a:r>
          </a:p>
          <a:p>
            <a:pPr eaLnBrk="1" hangingPunct="1"/>
            <a:endParaRPr lang="en-US" b="1" u="sng" dirty="0" smtClean="0"/>
          </a:p>
          <a:p>
            <a:pPr defTabSz="918068" eaLnBrk="0" fontAlgn="base" hangingPunct="0">
              <a:spcBef>
                <a:spcPct val="30000"/>
              </a:spcBef>
              <a:spcAft>
                <a:spcPct val="0"/>
              </a:spcAft>
              <a:defRPr/>
            </a:pPr>
            <a:endParaRPr lang="en-US" dirty="0">
              <a:latin typeface="Times New Roman" pitchFamily="18" charset="0"/>
            </a:endParaRP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7523" name="Rectangle 7"/>
          <p:cNvSpPr>
            <a:spLocks noGrp="1" noChangeArrowheads="1"/>
          </p:cNvSpPr>
          <p:nvPr>
            <p:ph type="sldNum" sz="quarter" idx="5"/>
          </p:nvPr>
        </p:nvSpPr>
        <p:spPr>
          <a:noFill/>
        </p:spPr>
        <p:txBody>
          <a:bodyPr/>
          <a:lstStyle/>
          <a:p>
            <a:fld id="{76DB4DA6-3594-46D5-8385-222FCBCA9F46}" type="slidenum">
              <a:rPr lang="en-US"/>
              <a:pPr/>
              <a:t>2</a:t>
            </a:fld>
            <a:endParaRPr lang="en-US"/>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on the Recommended High School Program or Distinguished</a:t>
            </a:r>
            <a:r>
              <a:rPr lang="en-US" baseline="0" dirty="0" smtClean="0"/>
              <a:t> Achievement Program will take all 12 assessments</a:t>
            </a:r>
          </a:p>
          <a:p>
            <a:r>
              <a:rPr lang="en-US" baseline="0" dirty="0" smtClean="0"/>
              <a:t>Students on the Minimum High School Program will not take Algebra II, Chemistry or Physics.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Districts are planning how to manage this requirement and current legislative</a:t>
            </a:r>
            <a:r>
              <a:rPr lang="en-US" baseline="0" dirty="0" smtClean="0"/>
              <a:t> session could change this requirement.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for further guidance.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students on the Recommended High School Program, the requirement is to meet</a:t>
            </a:r>
            <a:r>
              <a:rPr lang="en-US" baseline="0" dirty="0" smtClean="0"/>
              <a:t> the Satisfactory Achievement Performance level set for the </a:t>
            </a:r>
            <a:r>
              <a:rPr lang="en-US" dirty="0" smtClean="0"/>
              <a:t>EOC assessments in Algebra II and English III, not just get a minimum score.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Meeting the college-readiness measure for Algebra II and English III means students will have met the Advanced Academic Performance Level (similar to what was called Commended Performance on TAKS).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high school students would not have to pass all the EOC assessments, but must reach the minimum score on an assessment to use it in the cumulative score.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standard for each level and the minimum score cut are all scheduled to be set in February 2012.</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Highest cut score won’t indicate advanced course readiness for social studies or science because those courses are not all dependent on each other for student success.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phasing in of passing standards was a recommendation seen in the HB 3 Transition Plan.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2643" name="Rectangle 7"/>
          <p:cNvSpPr>
            <a:spLocks noGrp="1" noChangeArrowheads="1"/>
          </p:cNvSpPr>
          <p:nvPr>
            <p:ph type="sldNum" sz="quarter" idx="5"/>
          </p:nvPr>
        </p:nvSpPr>
        <p:spPr>
          <a:noFill/>
        </p:spPr>
        <p:txBody>
          <a:bodyPr/>
          <a:lstStyle/>
          <a:p>
            <a:fld id="{1BEC46E1-32C5-472A-BC6F-7C4DAC2621EA}" type="slidenum">
              <a:rPr lang="en-US"/>
              <a:pPr/>
              <a:t>3</a:t>
            </a:fld>
            <a:endParaRPr lang="en-US"/>
          </a:p>
        </p:txBody>
      </p:sp>
      <p:sp>
        <p:nvSpPr>
          <p:cNvPr id="112644" name="Rectangle 3"/>
          <p:cNvSpPr>
            <a:spLocks noGrp="1" noChangeArrowheads="1"/>
          </p:cNvSpPr>
          <p:nvPr>
            <p:ph type="body" idx="1"/>
          </p:nvPr>
        </p:nvSpPr>
        <p:spPr>
          <a:noFill/>
          <a:ln/>
        </p:spPr>
        <p:txBody>
          <a:bodyPr/>
          <a:lstStyle/>
          <a:p>
            <a:pPr eaLnBrk="1" hangingPunct="1"/>
            <a:r>
              <a:rPr lang="en-US" smtClean="0"/>
              <a:t>Every test counts somewhere!  Most of our tests can be traced to federal requirements.  </a:t>
            </a:r>
          </a:p>
        </p:txBody>
      </p:sp>
      <p:pic>
        <p:nvPicPr>
          <p:cNvPr id="112645" name="Picture 2" descr="arrows2"/>
          <p:cNvPicPr>
            <a:picLocks noChangeAspect="1" noChangeArrowheads="1"/>
          </p:cNvPicPr>
          <p:nvPr/>
        </p:nvPicPr>
        <p:blipFill>
          <a:blip r:embed="rId3"/>
          <a:srcRect/>
          <a:stretch>
            <a:fillRect/>
          </a:stretch>
        </p:blipFill>
        <p:spPr bwMode="auto">
          <a:xfrm>
            <a:off x="495871" y="444943"/>
            <a:ext cx="8957745" cy="6057940"/>
          </a:xfrm>
          <a:prstGeom prst="rect">
            <a:avLst/>
          </a:prstGeom>
          <a:noFill/>
          <a:ln w="9525">
            <a:noFill/>
            <a:miter lim="800000"/>
            <a:headEnd/>
            <a:tailEnd/>
          </a:ln>
        </p:spPr>
      </p:pic>
      <p:sp>
        <p:nvSpPr>
          <p:cNvPr id="112646" name="Text Box 3"/>
          <p:cNvSpPr txBox="1">
            <a:spLocks noChangeArrowheads="1"/>
          </p:cNvSpPr>
          <p:nvPr/>
        </p:nvSpPr>
        <p:spPr bwMode="auto">
          <a:xfrm>
            <a:off x="5409632" y="2594431"/>
            <a:ext cx="3201487" cy="2426177"/>
          </a:xfrm>
          <a:prstGeom prst="rect">
            <a:avLst/>
          </a:prstGeom>
          <a:noFill/>
          <a:ln w="9525" algn="ctr">
            <a:noFill/>
            <a:miter lim="800000"/>
            <a:headEnd/>
            <a:tailEnd/>
          </a:ln>
        </p:spPr>
        <p:txBody>
          <a:bodyPr lIns="91116" tIns="45557" rIns="91116" bIns="45557">
            <a:spAutoFit/>
          </a:bodyPr>
          <a:lstStyle/>
          <a:p>
            <a:pPr algn="ctr" defTabSz="911659"/>
            <a:r>
              <a:rPr lang="en-US" sz="1400" b="1" u="sng" dirty="0"/>
              <a:t>Federal Assessment System</a:t>
            </a:r>
          </a:p>
          <a:p>
            <a:pPr defTabSz="911659">
              <a:buFontTx/>
              <a:buChar char="•"/>
            </a:pPr>
            <a:r>
              <a:rPr lang="en-US" sz="1400" dirty="0"/>
              <a:t> TAKS</a:t>
            </a:r>
          </a:p>
          <a:p>
            <a:pPr defTabSz="911659">
              <a:buFontTx/>
              <a:buChar char="•"/>
            </a:pPr>
            <a:r>
              <a:rPr lang="en-US" sz="1400" dirty="0"/>
              <a:t> TAKS-(Accommodated)</a:t>
            </a:r>
          </a:p>
          <a:p>
            <a:pPr defTabSz="911659">
              <a:buFontTx/>
              <a:buChar char="•"/>
            </a:pPr>
            <a:r>
              <a:rPr lang="en-US" sz="1400" dirty="0"/>
              <a:t> TAKS-M (Modified)</a:t>
            </a:r>
          </a:p>
          <a:p>
            <a:pPr defTabSz="911659">
              <a:buFontTx/>
              <a:buChar char="•"/>
            </a:pPr>
            <a:r>
              <a:rPr lang="en-US" sz="1400" dirty="0"/>
              <a:t> TAKS-Alt (Alternate)</a:t>
            </a:r>
          </a:p>
          <a:p>
            <a:pPr defTabSz="911659">
              <a:buFontTx/>
              <a:buChar char="•"/>
            </a:pPr>
            <a:r>
              <a:rPr lang="en-US" sz="1400" dirty="0"/>
              <a:t> LAT (</a:t>
            </a:r>
            <a:r>
              <a:rPr lang="en-US" sz="1300" dirty="0"/>
              <a:t>Math,</a:t>
            </a:r>
            <a:r>
              <a:rPr lang="en-US" dirty="0"/>
              <a:t> </a:t>
            </a:r>
            <a:r>
              <a:rPr lang="en-US" sz="1400" dirty="0"/>
              <a:t>Reading, Science)</a:t>
            </a:r>
          </a:p>
          <a:p>
            <a:pPr defTabSz="911659">
              <a:buFontTx/>
              <a:buChar char="•"/>
            </a:pPr>
            <a:r>
              <a:rPr lang="en-US" sz="1400" dirty="0"/>
              <a:t> TELPAS (2-12 Reading Test;</a:t>
            </a:r>
          </a:p>
          <a:p>
            <a:pPr defTabSz="911659"/>
            <a:r>
              <a:rPr lang="en-US" sz="1400" dirty="0"/>
              <a:t>K-1 Listening, Speaking, Reading, and Writing; 2-12 Listening,  Speaking, and Writing)</a:t>
            </a:r>
            <a:r>
              <a:rPr lang="en-US" dirty="0"/>
              <a:t> </a:t>
            </a:r>
          </a:p>
        </p:txBody>
      </p:sp>
      <p:sp>
        <p:nvSpPr>
          <p:cNvPr id="112647" name="Text Box 4"/>
          <p:cNvSpPr txBox="1">
            <a:spLocks noChangeArrowheads="1"/>
          </p:cNvSpPr>
          <p:nvPr/>
        </p:nvSpPr>
        <p:spPr bwMode="auto">
          <a:xfrm>
            <a:off x="837683" y="2610436"/>
            <a:ext cx="2667104" cy="1858329"/>
          </a:xfrm>
          <a:prstGeom prst="rect">
            <a:avLst/>
          </a:prstGeom>
          <a:noFill/>
          <a:ln w="9525" algn="ctr">
            <a:noFill/>
            <a:miter lim="800000"/>
            <a:headEnd/>
            <a:tailEnd/>
          </a:ln>
        </p:spPr>
        <p:txBody>
          <a:bodyPr lIns="91116" tIns="45557" rIns="91116" bIns="45557">
            <a:spAutoFit/>
          </a:bodyPr>
          <a:lstStyle/>
          <a:p>
            <a:pPr algn="ctr" defTabSz="911659"/>
            <a:r>
              <a:rPr lang="en-US" sz="1400" b="1" u="sng" dirty="0"/>
              <a:t>State Assessment System</a:t>
            </a:r>
            <a:endParaRPr lang="en-US" sz="800" b="1" u="sng" dirty="0"/>
          </a:p>
          <a:p>
            <a:pPr defTabSz="911659">
              <a:buFont typeface="Arial" charset="0"/>
              <a:buChar char="•"/>
            </a:pPr>
            <a:r>
              <a:rPr lang="en-US" sz="1400" dirty="0"/>
              <a:t> TAKS</a:t>
            </a:r>
          </a:p>
          <a:p>
            <a:pPr defTabSz="911659">
              <a:buFont typeface="Arial" charset="0"/>
              <a:buChar char="•"/>
            </a:pPr>
            <a:r>
              <a:rPr lang="en-US" sz="1400" dirty="0"/>
              <a:t> TAKS (Accommodated)</a:t>
            </a:r>
          </a:p>
          <a:p>
            <a:pPr defTabSz="911659">
              <a:buFont typeface="Arial" charset="0"/>
              <a:buChar char="•"/>
            </a:pPr>
            <a:r>
              <a:rPr lang="en-US" sz="1400" dirty="0"/>
              <a:t> TAKS-M (Modified)</a:t>
            </a:r>
          </a:p>
          <a:p>
            <a:pPr defTabSz="911659">
              <a:buFont typeface="Arial" charset="0"/>
              <a:buChar char="•"/>
            </a:pPr>
            <a:r>
              <a:rPr lang="en-US" sz="1400" dirty="0"/>
              <a:t> TAKS-Alt (Alternate)</a:t>
            </a:r>
          </a:p>
          <a:p>
            <a:pPr defTabSz="911659">
              <a:buFont typeface="Arial" charset="0"/>
              <a:buChar char="•"/>
            </a:pPr>
            <a:r>
              <a:rPr lang="en-US" sz="1400" dirty="0"/>
              <a:t> Early Reading Assessments (TPRI / </a:t>
            </a:r>
            <a:r>
              <a:rPr lang="en-US" sz="1400" dirty="0" err="1"/>
              <a:t>Tejas</a:t>
            </a:r>
            <a:r>
              <a:rPr lang="en-US" sz="1400" dirty="0"/>
              <a:t> LEE / Other)</a:t>
            </a:r>
          </a:p>
          <a:p>
            <a:pPr defTabSz="911659">
              <a:buFont typeface="Wingdings" pitchFamily="2" charset="2"/>
              <a:buChar char="§"/>
            </a:pPr>
            <a:endParaRPr lang="en-US" sz="1400" dirty="0"/>
          </a:p>
        </p:txBody>
      </p:sp>
      <p:sp>
        <p:nvSpPr>
          <p:cNvPr id="112648" name="WordArt 5"/>
          <p:cNvSpPr>
            <a:spLocks noChangeArrowheads="1" noChangeShapeType="1" noTextEdit="1"/>
          </p:cNvSpPr>
          <p:nvPr/>
        </p:nvSpPr>
        <p:spPr bwMode="auto">
          <a:xfrm>
            <a:off x="2362200" y="1590910"/>
            <a:ext cx="1067163" cy="302497"/>
          </a:xfrm>
          <a:prstGeom prst="rect">
            <a:avLst/>
          </a:prstGeom>
        </p:spPr>
        <p:txBody>
          <a:bodyPr wrap="none" lIns="92287" tIns="46144" rIns="92287" bIns="46144" fromWordArt="1">
            <a:prstTxWarp prst="textPlain">
              <a:avLst>
                <a:gd name="adj" fmla="val 50000"/>
              </a:avLst>
            </a:prstTxWarp>
          </a:bodyPr>
          <a:lstStyle/>
          <a:p>
            <a:pPr algn="ctr"/>
            <a:r>
              <a:rPr lang="en-US" sz="3600" kern="10" spc="727"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State</a:t>
            </a:r>
          </a:p>
        </p:txBody>
      </p:sp>
      <p:sp>
        <p:nvSpPr>
          <p:cNvPr id="112649" name="WordArt 6"/>
          <p:cNvSpPr>
            <a:spLocks noChangeArrowheads="1" noChangeShapeType="1" noTextEdit="1"/>
          </p:cNvSpPr>
          <p:nvPr/>
        </p:nvSpPr>
        <p:spPr bwMode="auto">
          <a:xfrm>
            <a:off x="5486660" y="1590910"/>
            <a:ext cx="1447489" cy="299296"/>
          </a:xfrm>
          <a:prstGeom prst="rect">
            <a:avLst/>
          </a:prstGeom>
        </p:spPr>
        <p:txBody>
          <a:bodyPr wrap="none" lIns="92287" tIns="46144" rIns="92287" bIns="46144" fromWordArt="1">
            <a:prstTxWarp prst="textPlain">
              <a:avLst>
                <a:gd name="adj" fmla="val 50000"/>
              </a:avLst>
            </a:prstTxWarp>
          </a:bodyPr>
          <a:lstStyle/>
          <a:p>
            <a:pPr algn="ctr"/>
            <a:r>
              <a:rPr lang="en-US" sz="3600" kern="10" spc="727"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Federal</a:t>
            </a:r>
          </a:p>
        </p:txBody>
      </p:sp>
      <p:sp>
        <p:nvSpPr>
          <p:cNvPr id="11271" name="Text Box 7"/>
          <p:cNvSpPr txBox="1">
            <a:spLocks noChangeArrowheads="1"/>
          </p:cNvSpPr>
          <p:nvPr/>
        </p:nvSpPr>
        <p:spPr bwMode="auto">
          <a:xfrm>
            <a:off x="1" y="0"/>
            <a:ext cx="9143896" cy="476724"/>
          </a:xfrm>
          <a:prstGeom prst="rect">
            <a:avLst/>
          </a:prstGeom>
          <a:noFill/>
          <a:ln w="9525">
            <a:noFill/>
            <a:miter lim="800000"/>
            <a:headEnd/>
            <a:tailEnd/>
          </a:ln>
        </p:spPr>
        <p:txBody>
          <a:bodyPr lIns="91116" tIns="45557" rIns="91116" bIns="45557">
            <a:spAutoFit/>
          </a:bodyPr>
          <a:lstStyle/>
          <a:p>
            <a:pPr algn="ctr" defTabSz="911659">
              <a:spcBef>
                <a:spcPct val="50000"/>
              </a:spcBef>
              <a:defRPr/>
            </a:pPr>
            <a:r>
              <a:rPr lang="en-US" sz="2500" b="1" dirty="0">
                <a:effectLst>
                  <a:outerShdw blurRad="38100" dist="38100" dir="2700000" algn="tl">
                    <a:srgbClr val="C0C0C0"/>
                  </a:outerShdw>
                </a:effectLst>
              </a:rPr>
              <a:t>INTEGRATED ASSESSMENT &amp; ACCOUNTABILITY SYSTEMS</a:t>
            </a:r>
          </a:p>
        </p:txBody>
      </p:sp>
      <p:sp>
        <p:nvSpPr>
          <p:cNvPr id="112651" name="Text Box 8"/>
          <p:cNvSpPr txBox="1">
            <a:spLocks noChangeArrowheads="1"/>
          </p:cNvSpPr>
          <p:nvPr/>
        </p:nvSpPr>
        <p:spPr bwMode="auto">
          <a:xfrm>
            <a:off x="1" y="6302817"/>
            <a:ext cx="5409631" cy="533351"/>
          </a:xfrm>
          <a:prstGeom prst="rect">
            <a:avLst/>
          </a:prstGeom>
          <a:noFill/>
          <a:ln w="9525">
            <a:noFill/>
            <a:miter lim="800000"/>
            <a:headEnd/>
            <a:tailEnd/>
          </a:ln>
        </p:spPr>
        <p:txBody>
          <a:bodyPr lIns="91116" tIns="45557" rIns="91116" bIns="45557">
            <a:spAutoFit/>
          </a:bodyPr>
          <a:lstStyle/>
          <a:p>
            <a:pPr defTabSz="911659"/>
            <a:r>
              <a:rPr lang="en-US" sz="1400" b="1" dirty="0"/>
              <a:t>June 2008</a:t>
            </a:r>
            <a:r>
              <a:rPr lang="en-US" sz="1400" dirty="0"/>
              <a:t>                                                                                                                         </a:t>
            </a:r>
          </a:p>
          <a:p>
            <a:pPr defTabSz="911659"/>
            <a:r>
              <a:rPr lang="en-US" sz="1400" dirty="0"/>
              <a:t>Developed &amp; Provided by: Education Service Center Region XI</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law allows students to retest as many times as they want, but that could change with the current legislative session.  </a:t>
            </a:r>
          </a:p>
          <a:p>
            <a:endParaRPr lang="en-US" dirty="0" smtClean="0"/>
          </a:p>
          <a:p>
            <a:r>
              <a:rPr lang="en-US" dirty="0" smtClean="0"/>
              <a:t>Accelerated instruction is required for any student at any grade level that does not perform satisfactorily on assessment even if they pass the course/grade.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requirement currently in law for students entering 9</a:t>
            </a:r>
            <a:r>
              <a:rPr lang="en-US" baseline="30000" dirty="0" smtClean="0"/>
              <a:t>th</a:t>
            </a:r>
            <a:r>
              <a:rPr lang="en-US" baseline="0" dirty="0" smtClean="0"/>
              <a:t> grade in 2011-2012.  How to implement this requirement is a local decision that will require districts to have written policies and procedures in place.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TEA doing</a:t>
            </a:r>
            <a:r>
              <a:rPr lang="en-US" baseline="0" dirty="0" smtClean="0"/>
              <a:t> a survey this spring to gather input from each district on timing of STAAR assessments and other issues.</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1859" name="Rectangle 7"/>
          <p:cNvSpPr>
            <a:spLocks noGrp="1" noChangeArrowheads="1"/>
          </p:cNvSpPr>
          <p:nvPr>
            <p:ph type="sldNum" sz="quarter" idx="5"/>
          </p:nvPr>
        </p:nvSpPr>
        <p:spPr>
          <a:noFill/>
        </p:spPr>
        <p:txBody>
          <a:bodyPr/>
          <a:lstStyle/>
          <a:p>
            <a:fld id="{6212CAC6-A922-45F3-8000-3420F357F791}" type="slidenum">
              <a:rPr lang="en-US"/>
              <a:pPr/>
              <a:t>35</a:t>
            </a:fld>
            <a:endParaRPr lang="en-US"/>
          </a:p>
        </p:txBody>
      </p:sp>
      <p:sp>
        <p:nvSpPr>
          <p:cNvPr id="121860" name="Rectangle 2"/>
          <p:cNvSpPr>
            <a:spLocks noGrp="1" noRot="1" noChangeAspect="1" noChangeArrowheads="1" noTextEdit="1"/>
          </p:cNvSpPr>
          <p:nvPr>
            <p:ph type="sldImg"/>
          </p:nvPr>
        </p:nvSpPr>
        <p:spPr>
          <a:xfrm>
            <a:off x="1169988" y="728663"/>
            <a:ext cx="4722812" cy="3541712"/>
          </a:xfrm>
          <a:ln/>
        </p:spPr>
      </p:sp>
      <p:sp>
        <p:nvSpPr>
          <p:cNvPr id="121861" name="Rectangle 3"/>
          <p:cNvSpPr>
            <a:spLocks noGrp="1" noChangeArrowheads="1"/>
          </p:cNvSpPr>
          <p:nvPr>
            <p:ph type="body" idx="1"/>
          </p:nvPr>
        </p:nvSpPr>
        <p:spPr>
          <a:xfrm>
            <a:off x="941994" y="4478235"/>
            <a:ext cx="5175335" cy="4166134"/>
          </a:xfrm>
          <a:noFill/>
          <a:ln/>
        </p:spPr>
        <p:txBody>
          <a:bodyPr/>
          <a:lstStyle/>
          <a:p>
            <a:pPr eaLnBrk="1" hangingPunct="1">
              <a:buFontTx/>
              <a:buChar char="•"/>
            </a:pPr>
            <a:r>
              <a:rPr lang="en-US" smtClean="0"/>
              <a:t>Read each and ask participants to turn to their neighbor discuss in their own words.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Rot="1" noChangeAspect="1" noChangeArrowheads="1"/>
          </p:cNvSpPr>
          <p:nvPr>
            <p:ph type="sldImg"/>
          </p:nvPr>
        </p:nvSpPr>
        <p:spPr bwMode="auto">
          <a:xfrm>
            <a:off x="1201738" y="703263"/>
            <a:ext cx="4686300" cy="3514725"/>
          </a:xfrm>
          <a:prstGeom prst="rect">
            <a:avLst/>
          </a:prstGeom>
          <a:solidFill>
            <a:srgbClr val="FFFFFF"/>
          </a:solidFill>
          <a:ln>
            <a:solidFill>
              <a:srgbClr val="000000"/>
            </a:solidFill>
            <a:miter lim="800000"/>
            <a:headEnd/>
            <a:tailEnd/>
          </a:ln>
        </p:spPr>
      </p:sp>
      <p:sp>
        <p:nvSpPr>
          <p:cNvPr id="672771" name="Rectangle 3"/>
          <p:cNvSpPr>
            <a:spLocks noGrp="1" noChangeArrowheads="1"/>
          </p:cNvSpPr>
          <p:nvPr>
            <p:ph type="body" idx="1"/>
          </p:nvPr>
        </p:nvSpPr>
        <p:spPr bwMode="auto">
          <a:xfrm>
            <a:off x="944880" y="4451985"/>
            <a:ext cx="5196840" cy="421767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4931" name="Rectangle 7"/>
          <p:cNvSpPr>
            <a:spLocks noGrp="1" noChangeArrowheads="1"/>
          </p:cNvSpPr>
          <p:nvPr>
            <p:ph type="sldNum" sz="quarter" idx="5"/>
          </p:nvPr>
        </p:nvSpPr>
        <p:spPr>
          <a:noFill/>
        </p:spPr>
        <p:txBody>
          <a:bodyPr/>
          <a:lstStyle/>
          <a:p>
            <a:fld id="{8B64260F-4FDB-4A70-8EC1-C539B54577CC}" type="slidenum">
              <a:rPr lang="en-US"/>
              <a:pPr/>
              <a:t>37</a:t>
            </a:fld>
            <a:endParaRPr lang="en-US"/>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6979" name="Rectangle 7"/>
          <p:cNvSpPr>
            <a:spLocks noGrp="1" noChangeArrowheads="1"/>
          </p:cNvSpPr>
          <p:nvPr>
            <p:ph type="sldNum" sz="quarter" idx="5"/>
          </p:nvPr>
        </p:nvSpPr>
        <p:spPr>
          <a:noFill/>
        </p:spPr>
        <p:txBody>
          <a:bodyPr/>
          <a:lstStyle/>
          <a:p>
            <a:fld id="{4A3A65D6-A434-4B51-AB3C-973D615447E2}" type="slidenum">
              <a:rPr lang="en-US"/>
              <a:pPr/>
              <a:t>38</a:t>
            </a:fld>
            <a:endParaRPr lang="en-US"/>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8003" name="Rectangle 7"/>
          <p:cNvSpPr>
            <a:spLocks noGrp="1" noChangeArrowheads="1"/>
          </p:cNvSpPr>
          <p:nvPr>
            <p:ph type="sldNum" sz="quarter" idx="5"/>
          </p:nvPr>
        </p:nvSpPr>
        <p:spPr>
          <a:noFill/>
        </p:spPr>
        <p:txBody>
          <a:bodyPr/>
          <a:lstStyle/>
          <a:p>
            <a:fld id="{202A92C2-AB69-4498-8590-AF4AB138C7FB}" type="slidenum">
              <a:rPr lang="en-US"/>
              <a:pPr/>
              <a:t>39</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pPr eaLnBrk="1" hangingPunct="1"/>
            <a:r>
              <a:rPr lang="en-US" smtClean="0"/>
              <a:t>Refer to ILD components of Alignment, Varying Needs and Characteristics of Students, Thinking at High Cognitive Levels, and CIA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29027" name="Rectangle 7"/>
          <p:cNvSpPr>
            <a:spLocks noGrp="1" noChangeArrowheads="1"/>
          </p:cNvSpPr>
          <p:nvPr>
            <p:ph type="sldNum" sz="quarter" idx="5"/>
          </p:nvPr>
        </p:nvSpPr>
        <p:spPr>
          <a:noFill/>
        </p:spPr>
        <p:txBody>
          <a:bodyPr/>
          <a:lstStyle/>
          <a:p>
            <a:fld id="{B9DD8C16-6BBD-42E1-AC25-62629637E427}" type="slidenum">
              <a:rPr lang="en-US"/>
              <a:pPr/>
              <a:t>40</a:t>
            </a:fld>
            <a:endParaRPr lang="en-US"/>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33123" name="Rectangle 7"/>
          <p:cNvSpPr>
            <a:spLocks noGrp="1" noChangeArrowheads="1"/>
          </p:cNvSpPr>
          <p:nvPr>
            <p:ph type="sldNum" sz="quarter" idx="5"/>
          </p:nvPr>
        </p:nvSpPr>
        <p:spPr>
          <a:noFill/>
        </p:spPr>
        <p:txBody>
          <a:bodyPr/>
          <a:lstStyle/>
          <a:p>
            <a:fld id="{9013C621-F061-464E-BC32-D629FE631591}" type="slidenum">
              <a:rPr lang="en-US"/>
              <a:pPr/>
              <a:t>41</a:t>
            </a:fld>
            <a:endParaRPr lang="en-US"/>
          </a:p>
        </p:txBody>
      </p:sp>
      <p:sp>
        <p:nvSpPr>
          <p:cNvPr id="133124" name="Rectangle 2"/>
          <p:cNvSpPr>
            <a:spLocks noGrp="1" noRot="1" noChangeAspect="1" noChangeArrowheads="1" noTextEdit="1"/>
          </p:cNvSpPr>
          <p:nvPr>
            <p:ph type="sldImg"/>
          </p:nvPr>
        </p:nvSpPr>
        <p:spPr>
          <a:xfrm>
            <a:off x="1169988" y="728663"/>
            <a:ext cx="4721225" cy="3541712"/>
          </a:xfrm>
          <a:ln/>
        </p:spPr>
      </p:sp>
      <p:sp>
        <p:nvSpPr>
          <p:cNvPr id="133125" name="Rectangle 3"/>
          <p:cNvSpPr>
            <a:spLocks noGrp="1" noChangeArrowheads="1"/>
          </p:cNvSpPr>
          <p:nvPr>
            <p:ph type="body" idx="1"/>
          </p:nvPr>
        </p:nvSpPr>
        <p:spPr>
          <a:xfrm>
            <a:off x="941994" y="4478235"/>
            <a:ext cx="5175335" cy="4166134"/>
          </a:xfrm>
          <a:noFill/>
          <a:ln/>
        </p:spPr>
        <p:txBody>
          <a:bodyPr/>
          <a:lstStyle/>
          <a:p>
            <a:pPr eaLnBrk="1" hangingPunct="1">
              <a:buFontTx/>
              <a:buChar char="•"/>
            </a:pPr>
            <a:r>
              <a:rPr lang="en-US" smtClean="0"/>
              <a:t>Where can I go for more information?</a:t>
            </a:r>
          </a:p>
          <a:p>
            <a:pPr eaLnBrk="1" hangingPunct="1">
              <a:buFontTx/>
              <a:buChar char="•"/>
            </a:pPr>
            <a:r>
              <a:rPr lang="en-US" smtClean="0"/>
              <a:t>Join list servs and student assessment newsletter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3667" name="Rectangle 7"/>
          <p:cNvSpPr>
            <a:spLocks noGrp="1" noChangeArrowheads="1"/>
          </p:cNvSpPr>
          <p:nvPr>
            <p:ph type="sldNum" sz="quarter" idx="5"/>
          </p:nvPr>
        </p:nvSpPr>
        <p:spPr>
          <a:noFill/>
        </p:spPr>
        <p:txBody>
          <a:bodyPr/>
          <a:lstStyle/>
          <a:p>
            <a:fld id="{DBFA55E9-CEC9-4319-A3E0-104FA93364C3}" type="slidenum">
              <a:rPr lang="en-US"/>
              <a:pPr/>
              <a:t>4</a:t>
            </a:fld>
            <a:endParaRPr lang="en-US"/>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34147" name="Rectangle 7"/>
          <p:cNvSpPr>
            <a:spLocks noGrp="1" noChangeArrowheads="1"/>
          </p:cNvSpPr>
          <p:nvPr>
            <p:ph type="sldNum" sz="quarter" idx="5"/>
          </p:nvPr>
        </p:nvSpPr>
        <p:spPr>
          <a:noFill/>
        </p:spPr>
        <p:txBody>
          <a:bodyPr/>
          <a:lstStyle/>
          <a:p>
            <a:fld id="{3468E9E3-2A61-4D78-9F68-D9D96BC43E93}" type="slidenum">
              <a:rPr lang="en-US"/>
              <a:pPr/>
              <a:t>42</a:t>
            </a:fld>
            <a:endParaRPr lang="en-US"/>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35171" name="Rectangle 7"/>
          <p:cNvSpPr>
            <a:spLocks noGrp="1" noChangeArrowheads="1"/>
          </p:cNvSpPr>
          <p:nvPr>
            <p:ph type="sldNum" sz="quarter" idx="5"/>
          </p:nvPr>
        </p:nvSpPr>
        <p:spPr>
          <a:noFill/>
        </p:spPr>
        <p:txBody>
          <a:bodyPr/>
          <a:lstStyle/>
          <a:p>
            <a:fld id="{DF725E96-4CB1-422D-B983-2AF8F5F543F4}" type="slidenum">
              <a:rPr lang="en-US"/>
              <a:pPr/>
              <a:t>43</a:t>
            </a:fld>
            <a:endParaRPr lang="en-US"/>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14691" name="Rectangle 7"/>
          <p:cNvSpPr>
            <a:spLocks noGrp="1" noChangeArrowheads="1"/>
          </p:cNvSpPr>
          <p:nvPr>
            <p:ph type="sldNum" sz="quarter" idx="5"/>
          </p:nvPr>
        </p:nvSpPr>
        <p:spPr>
          <a:noFill/>
        </p:spPr>
        <p:txBody>
          <a:bodyPr/>
          <a:lstStyle/>
          <a:p>
            <a:fld id="{79BD6671-4F7C-4833-B53F-566A74FBE18A}" type="slidenum">
              <a:rPr lang="en-US"/>
              <a:pPr/>
              <a:t>5</a:t>
            </a:fld>
            <a:endParaRPr lang="en-US"/>
          </a:p>
        </p:txBody>
      </p:sp>
      <p:sp>
        <p:nvSpPr>
          <p:cNvPr id="114692" name="Rectangle 2"/>
          <p:cNvSpPr>
            <a:spLocks noGrp="1" noRot="1" noChangeAspect="1" noChangeArrowheads="1" noTextEdit="1"/>
          </p:cNvSpPr>
          <p:nvPr>
            <p:ph type="sldImg"/>
          </p:nvPr>
        </p:nvSpPr>
        <p:spPr>
          <a:xfrm>
            <a:off x="1169988" y="728663"/>
            <a:ext cx="4722812" cy="3541712"/>
          </a:xfrm>
          <a:ln/>
        </p:spPr>
      </p:sp>
      <p:sp>
        <p:nvSpPr>
          <p:cNvPr id="114693" name="Rectangle 3"/>
          <p:cNvSpPr>
            <a:spLocks noGrp="1" noChangeArrowheads="1"/>
          </p:cNvSpPr>
          <p:nvPr>
            <p:ph type="body" idx="1"/>
          </p:nvPr>
        </p:nvSpPr>
        <p:spPr>
          <a:xfrm>
            <a:off x="941994" y="4478235"/>
            <a:ext cx="5175335" cy="4166134"/>
          </a:xfrm>
          <a:noFill/>
          <a:ln/>
        </p:spPr>
        <p:txBody>
          <a:bodyPr/>
          <a:lstStyle/>
          <a:p>
            <a:pPr eaLnBrk="1" hangingPunct="1">
              <a:buFontTx/>
              <a:buChar char="•"/>
            </a:pPr>
            <a:r>
              <a:rPr lang="en-US" smtClean="0"/>
              <a:t>Why do we choose the Texas Essential Knowledge and Skills as our focus for instruction?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dirty="0">
                <a:latin typeface="Times New Roman" pitchFamily="18" charset="0"/>
              </a:rPr>
              <a:t>In 2007 the 80th Texas Legislature enacted Senate Bill 1031, which required the development of “end-of-course assessment instruments for secondary-level courses in Algebra I, Algebra II, geometry, biology, chemistry, physics, English I, English II, English III, world geography, world history, and United States history.”</a:t>
            </a:r>
          </a:p>
          <a:p>
            <a:endParaRPr kumimoji="1" lang="en-US" dirty="0">
              <a:latin typeface="Times New Roman" pitchFamily="18" charset="0"/>
            </a:endParaRPr>
          </a:p>
          <a:p>
            <a:r>
              <a:rPr lang="en-US" dirty="0" smtClean="0"/>
              <a:t>In 2009 Ho</a:t>
            </a:r>
            <a:r>
              <a:rPr kumimoji="1" lang="en-US" dirty="0">
                <a:latin typeface="Times New Roman" pitchFamily="18" charset="0"/>
              </a:rPr>
              <a:t>use Bill 3 from the 81</a:t>
            </a:r>
            <a:r>
              <a:rPr kumimoji="1" lang="en-US" baseline="30000" dirty="0">
                <a:latin typeface="Times New Roman" pitchFamily="18" charset="0"/>
              </a:rPr>
              <a:t>st</a:t>
            </a:r>
            <a:r>
              <a:rPr kumimoji="1" lang="en-US" dirty="0">
                <a:latin typeface="Times New Roman" pitchFamily="18" charset="0"/>
              </a:rPr>
              <a:t> legislature added new assessments in grades 3-8 as well as other assessment requirements.</a:t>
            </a:r>
          </a:p>
          <a:p>
            <a:endParaRPr lang="en-US" baseline="0" dirty="0" smtClean="0"/>
          </a:p>
          <a:p>
            <a:r>
              <a:rPr kumimoji="1" lang="en-US" dirty="0">
                <a:latin typeface="Times New Roman" pitchFamily="18" charset="0"/>
              </a:rPr>
              <a:t>Here we are in the legislative session of 2011….</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2009 House Bill 3 from the 81</a:t>
            </a:r>
            <a:r>
              <a:rPr lang="en-US" baseline="30000" dirty="0" smtClean="0"/>
              <a:t>st</a:t>
            </a:r>
            <a:r>
              <a:rPr lang="en-US" dirty="0" smtClean="0"/>
              <a:t> legislature added new assessments in grades 3-8 as well as other assessment requirements.</a:t>
            </a:r>
          </a:p>
          <a:p>
            <a:r>
              <a:rPr lang="en-US" dirty="0" smtClean="0"/>
              <a:t>STAAR focuses on </a:t>
            </a:r>
            <a:r>
              <a:rPr lang="en-US" u="sng" dirty="0" smtClean="0"/>
              <a:t>fewer </a:t>
            </a:r>
            <a:r>
              <a:rPr lang="en-US" dirty="0" smtClean="0"/>
              <a:t>skills, addressing these skills in a </a:t>
            </a:r>
            <a:r>
              <a:rPr lang="en-US" u="sng" dirty="0" smtClean="0"/>
              <a:t>deeper </a:t>
            </a:r>
            <a:r>
              <a:rPr lang="en-US" dirty="0" smtClean="0"/>
              <a:t>manner and provides a more </a:t>
            </a:r>
            <a:r>
              <a:rPr lang="en-US" u="sng" dirty="0" smtClean="0"/>
              <a:t>clearly </a:t>
            </a:r>
            <a:r>
              <a:rPr lang="en-US" dirty="0" smtClean="0"/>
              <a:t>articulated assessment program</a:t>
            </a:r>
          </a:p>
          <a:p>
            <a:endParaRPr lang="en-US" dirty="0" smtClean="0"/>
          </a:p>
          <a:p>
            <a:r>
              <a:rPr lang="en-US" dirty="0" smtClean="0"/>
              <a:t>Here we are in the legislative session of 2011….</a:t>
            </a:r>
          </a:p>
          <a:p>
            <a:endParaRPr lang="en-US" dirty="0" smtClean="0"/>
          </a:p>
          <a:p>
            <a:endParaRPr kumimoji="1" lang="en-US" dirty="0">
              <a:latin typeface="Times New Roman" pitchFamily="18" charset="0"/>
            </a:endParaRPr>
          </a:p>
          <a:p>
            <a:endParaRPr kumimoji="1" 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Adjusting to the STAAR test will move student learning to higher levels.</a:t>
            </a:r>
          </a:p>
          <a:p>
            <a:r>
              <a:rPr lang="en-US" dirty="0" smtClean="0"/>
              <a:t>Look at more specifics on 3-8 and high school assessments on the next slide.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208088" y="708025"/>
            <a:ext cx="4678362" cy="3508375"/>
          </a:xfrm>
          <a:noFill/>
          <a:ln>
            <a:solidFill>
              <a:srgbClr val="000000"/>
            </a:solidFill>
            <a:miter lim="800000"/>
            <a:headEnd/>
            <a:tailEnd/>
          </a:ln>
        </p:spPr>
      </p:sp>
      <p:sp>
        <p:nvSpPr>
          <p:cNvPr id="25603" name="Notes Placeholder 2"/>
          <p:cNvSpPr>
            <a:spLocks noGrp="1"/>
          </p:cNvSpPr>
          <p:nvPr>
            <p:ph type="body" idx="1"/>
          </p:nvPr>
        </p:nvSpPr>
        <p:spPr bwMode="auto">
          <a:xfrm>
            <a:off x="708540" y="4452734"/>
            <a:ext cx="5670734" cy="4217031"/>
          </a:xfrm>
          <a:noFill/>
        </p:spPr>
        <p:txBody>
          <a:bodyPr wrap="square" lIns="93638" tIns="46819" rIns="93638" bIns="46819" numCol="1" anchor="t" anchorCtr="0" compatLnSpc="1">
            <a:prstTxWarp prst="textNoShape">
              <a:avLst/>
            </a:prstTxWarp>
          </a:bodyPr>
          <a:lstStyle/>
          <a:p>
            <a:pPr eaLnBrk="1" hangingPunct="1"/>
            <a:r>
              <a:rPr lang="en-US" dirty="0" smtClean="0"/>
              <a:t>No changes in subjects tested at grades 3-8 and Spanish</a:t>
            </a:r>
            <a:r>
              <a:rPr lang="en-US" baseline="0" dirty="0" smtClean="0"/>
              <a:t> STAAR  in grades 3-5 will remain available.</a:t>
            </a:r>
            <a:endParaRPr lang="en-US" dirty="0" smtClean="0"/>
          </a:p>
        </p:txBody>
      </p:sp>
      <p:sp>
        <p:nvSpPr>
          <p:cNvPr id="25604" name="Slide Number Placeholder 3"/>
          <p:cNvSpPr txBox="1">
            <a:spLocks noGrp="1"/>
          </p:cNvSpPr>
          <p:nvPr/>
        </p:nvSpPr>
        <p:spPr bwMode="auto">
          <a:xfrm>
            <a:off x="4013844" y="8901213"/>
            <a:ext cx="3071545" cy="469269"/>
          </a:xfrm>
          <a:prstGeom prst="rect">
            <a:avLst/>
          </a:prstGeom>
          <a:noFill/>
          <a:ln w="9525">
            <a:noFill/>
            <a:miter lim="800000"/>
            <a:headEnd/>
            <a:tailEnd/>
          </a:ln>
        </p:spPr>
        <p:txBody>
          <a:bodyPr lIns="93638" tIns="46819" rIns="93638" bIns="46819" anchor="b"/>
          <a:lstStyle/>
          <a:p>
            <a:pPr algn="r" defTabSz="934881"/>
            <a:fld id="{CFD1829C-13AF-4A8D-84BA-9608B0465AFA}" type="slidenum">
              <a:rPr lang="en-US" sz="1200">
                <a:ea typeface="MS PGothic" pitchFamily="34" charset="-128"/>
              </a:rPr>
              <a:pPr algn="r" defTabSz="934881"/>
              <a:t>9</a:t>
            </a:fld>
            <a:endParaRPr lang="en-US" sz="1200" dirty="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9BBEF7-7293-46AE-9D35-8611E125A7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9BBEF7-7293-46AE-9D35-8611E125A7B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9BBEF7-7293-46AE-9D35-8611E125A7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79" r:id="rId14"/>
  </p:sldLayoutIdLst>
  <p:hf hdr="0" ftr="0" dt="0"/>
  <p:txStyles>
    <p:titleStyle>
      <a:lvl1pPr algn="l" rtl="0" eaLnBrk="1" latinLnBrk="0" hangingPunct="1">
        <a:spcBef>
          <a:spcPct val="0"/>
        </a:spcBef>
        <a:buNone/>
        <a:defRPr kumimoji="0" sz="4100" b="1" i="1" kern="1200" baseline="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Lucida Sans Unicode"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1"/>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ea.state.tx.us/student.assessment/staa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3.docx"/></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0" y="609600"/>
            <a:ext cx="8540750" cy="4191000"/>
          </a:xfrm>
        </p:spPr>
        <p:txBody>
          <a:bodyPr>
            <a:normAutofit/>
          </a:bodyPr>
          <a:lstStyle/>
          <a:p>
            <a:pPr algn="r" eaLnBrk="1" hangingPunct="1">
              <a:lnSpc>
                <a:spcPct val="90000"/>
              </a:lnSpc>
              <a:buFontTx/>
              <a:buNone/>
            </a:pPr>
            <a:r>
              <a:rPr lang="en-US" sz="7200" b="1" i="1" dirty="0" smtClean="0"/>
              <a:t>TEKS Instruction 	Leads to Texas 	Assessment 	Success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1</a:t>
            </a:fld>
            <a:endParaRPr lang="en-US" dirty="0"/>
          </a:p>
        </p:txBody>
      </p:sp>
      <p:pic>
        <p:nvPicPr>
          <p:cNvPr id="30722" name="Picture 2" descr="C:\Users\jharvill\AppData\Local\Microsoft\Windows\Temporary Internet Files\Content.IE5\Y0NC11OM\MP90039886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92" t="5209" r="32504" b="12947"/>
          <a:stretch/>
        </p:blipFill>
        <p:spPr bwMode="auto">
          <a:xfrm>
            <a:off x="1676400" y="3581400"/>
            <a:ext cx="2443944" cy="256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Content Placeholder 2"/>
          <p:cNvSpPr>
            <a:spLocks noGrp="1"/>
          </p:cNvSpPr>
          <p:nvPr>
            <p:ph idx="1"/>
          </p:nvPr>
        </p:nvSpPr>
        <p:spPr/>
        <p:txBody>
          <a:bodyPr>
            <a:normAutofit/>
          </a:bodyPr>
          <a:lstStyle/>
          <a:p>
            <a:pPr>
              <a:lnSpc>
                <a:spcPct val="150000"/>
              </a:lnSpc>
              <a:buSzPct val="100000"/>
              <a:defRPr/>
            </a:pPr>
            <a:r>
              <a:rPr lang="en-US" dirty="0" smtClean="0">
                <a:solidFill>
                  <a:schemeClr val="tx1"/>
                </a:solidFill>
                <a:latin typeface="+mn-lt"/>
              </a:rPr>
              <a:t>English I, English II, English III</a:t>
            </a:r>
          </a:p>
          <a:p>
            <a:pPr>
              <a:lnSpc>
                <a:spcPct val="150000"/>
              </a:lnSpc>
              <a:buSzPct val="100000"/>
              <a:defRPr/>
            </a:pPr>
            <a:r>
              <a:rPr lang="en-US" dirty="0" smtClean="0">
                <a:solidFill>
                  <a:schemeClr val="tx1"/>
                </a:solidFill>
                <a:latin typeface="+mn-lt"/>
              </a:rPr>
              <a:t>Algebra I, Geometry, Algebra II</a:t>
            </a:r>
          </a:p>
          <a:p>
            <a:pPr>
              <a:lnSpc>
                <a:spcPct val="150000"/>
              </a:lnSpc>
              <a:buSzPct val="100000"/>
              <a:defRPr/>
            </a:pPr>
            <a:r>
              <a:rPr lang="en-US" dirty="0" smtClean="0">
                <a:solidFill>
                  <a:schemeClr val="tx1"/>
                </a:solidFill>
                <a:latin typeface="+mn-lt"/>
              </a:rPr>
              <a:t>Biology, Chemistry, Physics</a:t>
            </a:r>
          </a:p>
          <a:p>
            <a:pPr>
              <a:lnSpc>
                <a:spcPct val="150000"/>
              </a:lnSpc>
              <a:buSzPct val="100000"/>
              <a:defRPr/>
            </a:pPr>
            <a:r>
              <a:rPr lang="en-US" dirty="0" smtClean="0">
                <a:solidFill>
                  <a:schemeClr val="tx1"/>
                </a:solidFill>
                <a:latin typeface="+mn-lt"/>
              </a:rPr>
              <a:t>World Geography, World History, U.S. History</a:t>
            </a:r>
          </a:p>
          <a:p>
            <a:pPr marL="466725" indent="-350838" eaLnBrk="1" hangingPunct="1">
              <a:spcBef>
                <a:spcPct val="0"/>
              </a:spcBef>
              <a:spcAft>
                <a:spcPts val="1200"/>
              </a:spcAft>
              <a:defRPr/>
            </a:pPr>
            <a:endParaRPr lang="en-US" sz="2900" dirty="0" smtClean="0">
              <a:latin typeface="+mn-lt"/>
            </a:endParaRPr>
          </a:p>
        </p:txBody>
      </p:sp>
      <p:sp>
        <p:nvSpPr>
          <p:cNvPr id="2" name="Slide Number Placeholder 1"/>
          <p:cNvSpPr>
            <a:spLocks noGrp="1"/>
          </p:cNvSpPr>
          <p:nvPr>
            <p:ph type="sldNum" sz="quarter" idx="12"/>
          </p:nvPr>
        </p:nvSpPr>
        <p:spPr/>
        <p:txBody>
          <a:bodyPr/>
          <a:lstStyle/>
          <a:p>
            <a:fld id="{6C9BBEF7-7293-46AE-9D35-8611E125A7BD}" type="slidenum">
              <a:rPr lang="en-US" smtClean="0"/>
              <a:pPr/>
              <a:t>10</a:t>
            </a:fld>
            <a:endParaRPr lang="en-US" dirty="0"/>
          </a:p>
        </p:txBody>
      </p:sp>
      <p:sp>
        <p:nvSpPr>
          <p:cNvPr id="8196" name="Slide Number Placeholder 3"/>
          <p:cNvSpPr txBox="1">
            <a:spLocks noGrp="1"/>
          </p:cNvSpPr>
          <p:nvPr/>
        </p:nvSpPr>
        <p:spPr>
          <a:xfrm>
            <a:off x="8613775" y="6305550"/>
            <a:ext cx="457200" cy="476250"/>
          </a:xfrm>
          <a:prstGeom prst="rect">
            <a:avLst/>
          </a:prstGeom>
          <a:noFill/>
        </p:spPr>
        <p:txBody>
          <a:bodyPr anchor="b"/>
          <a:lstStyle/>
          <a:p>
            <a:pPr algn="ctr">
              <a:defRPr/>
            </a:pPr>
            <a:endParaRPr lang="en-US" sz="1200" dirty="0">
              <a:solidFill>
                <a:schemeClr val="bg2">
                  <a:shade val="50000"/>
                  <a:satMod val="200000"/>
                </a:schemeClr>
              </a:solidFill>
              <a:ea typeface="ＭＳ Ｐゴシック" pitchFamily="-109" charset="-128"/>
            </a:endParaRPr>
          </a:p>
        </p:txBody>
      </p:sp>
      <p:sp>
        <p:nvSpPr>
          <p:cNvPr id="11271" name="TextBox 7"/>
          <p:cNvSpPr txBox="1">
            <a:spLocks noChangeArrowheads="1"/>
          </p:cNvSpPr>
          <p:nvPr/>
        </p:nvSpPr>
        <p:spPr bwMode="auto">
          <a:xfrm>
            <a:off x="1524000" y="4953000"/>
            <a:ext cx="6858000" cy="830997"/>
          </a:xfrm>
          <a:prstGeom prst="rect">
            <a:avLst/>
          </a:prstGeom>
          <a:solidFill>
            <a:schemeClr val="bg1"/>
          </a:solidFill>
          <a:ln w="9525">
            <a:solidFill>
              <a:srgbClr val="003366"/>
            </a:solidFill>
            <a:miter lim="800000"/>
            <a:headEnd/>
            <a:tailEnd/>
          </a:ln>
        </p:spPr>
        <p:txBody>
          <a:bodyPr wrap="square">
            <a:spAutoFit/>
          </a:bodyPr>
          <a:lstStyle/>
          <a:p>
            <a:pPr algn="ctr"/>
            <a:r>
              <a:rPr lang="en-US" b="1" dirty="0">
                <a:latin typeface="MS Reference Sans Serif" pitchFamily="34" charset="0"/>
              </a:rPr>
              <a:t>Starts in 2011-2012 </a:t>
            </a:r>
            <a:r>
              <a:rPr lang="en-US" b="1" dirty="0" smtClean="0">
                <a:latin typeface="MS Reference Sans Serif" pitchFamily="34" charset="0"/>
              </a:rPr>
              <a:t>school </a:t>
            </a:r>
            <a:r>
              <a:rPr lang="en-US" dirty="0">
                <a:latin typeface="MS Reference Sans Serif" pitchFamily="34" charset="0"/>
              </a:rPr>
              <a:t>y</a:t>
            </a:r>
            <a:r>
              <a:rPr lang="en-US" b="1" dirty="0" smtClean="0">
                <a:latin typeface="MS Reference Sans Serif" pitchFamily="34" charset="0"/>
              </a:rPr>
              <a:t>ear </a:t>
            </a:r>
            <a:r>
              <a:rPr lang="en-US" dirty="0">
                <a:latin typeface="MS Reference Sans Serif" pitchFamily="34" charset="0"/>
              </a:rPr>
              <a:t>w</a:t>
            </a:r>
            <a:r>
              <a:rPr lang="en-US" b="1" dirty="0" smtClean="0">
                <a:latin typeface="MS Reference Sans Serif" pitchFamily="34" charset="0"/>
              </a:rPr>
              <a:t>ith </a:t>
            </a:r>
            <a:r>
              <a:rPr lang="en-US" dirty="0" smtClean="0">
                <a:latin typeface="MS Reference Sans Serif" pitchFamily="34" charset="0"/>
              </a:rPr>
              <a:t>s</a:t>
            </a:r>
            <a:r>
              <a:rPr lang="en-US" b="1" dirty="0" smtClean="0">
                <a:latin typeface="MS Reference Sans Serif" pitchFamily="34" charset="0"/>
              </a:rPr>
              <a:t>tudents </a:t>
            </a:r>
            <a:r>
              <a:rPr lang="en-US" dirty="0" smtClean="0">
                <a:latin typeface="MS Reference Sans Serif" pitchFamily="34" charset="0"/>
              </a:rPr>
              <a:t>e</a:t>
            </a:r>
            <a:r>
              <a:rPr lang="en-US" b="1" dirty="0" smtClean="0">
                <a:latin typeface="MS Reference Sans Serif" pitchFamily="34" charset="0"/>
              </a:rPr>
              <a:t>ntering </a:t>
            </a:r>
            <a:r>
              <a:rPr lang="en-US" b="1" dirty="0">
                <a:latin typeface="MS Reference Sans Serif" pitchFamily="34" charset="0"/>
              </a:rPr>
              <a:t>9</a:t>
            </a:r>
            <a:r>
              <a:rPr lang="en-US" b="1" baseline="30000" dirty="0">
                <a:latin typeface="MS Reference Sans Serif" pitchFamily="34" charset="0"/>
              </a:rPr>
              <a:t>th</a:t>
            </a:r>
            <a:r>
              <a:rPr lang="en-US" b="1" dirty="0">
                <a:latin typeface="MS Reference Sans Serif" pitchFamily="34" charset="0"/>
              </a:rPr>
              <a:t> </a:t>
            </a:r>
            <a:r>
              <a:rPr lang="en-US" b="1" dirty="0" smtClean="0">
                <a:latin typeface="MS Reference Sans Serif" pitchFamily="34" charset="0"/>
              </a:rPr>
              <a:t>grade</a:t>
            </a:r>
            <a:endParaRPr lang="en-US" b="1" dirty="0">
              <a:latin typeface="MS Reference Sans Serif" pitchFamily="34" charset="0"/>
            </a:endParaRPr>
          </a:p>
        </p:txBody>
      </p:sp>
      <p:sp>
        <p:nvSpPr>
          <p:cNvPr id="8" name="Title 4"/>
          <p:cNvSpPr txBox="1">
            <a:spLocks/>
          </p:cNvSpPr>
          <p:nvPr/>
        </p:nvSpPr>
        <p:spPr>
          <a:xfrm>
            <a:off x="228600" y="152400"/>
            <a:ext cx="8458200" cy="10668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i="1" u="none" strike="noStrike" kern="1200" cap="none" spc="0" normalizeH="0" baseline="0" noProof="0" dirty="0" smtClean="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rPr>
              <a:t>STAAR End-of-Course</a:t>
            </a:r>
            <a:r>
              <a:rPr kumimoji="0" lang="en-US" sz="4800" i="1" u="none" strike="noStrike" kern="1200" cap="none" spc="0" normalizeH="0" noProof="0" dirty="0" smtClean="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rPr>
              <a:t> (EOC) High School Assessments</a:t>
            </a:r>
            <a:endParaRPr kumimoji="0" lang="en-US" sz="4800" i="1" u="none" strike="noStrike" kern="1200" cap="none" spc="0" normalizeH="0" baseline="0" noProof="0" dirty="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5181600" cy="2123473"/>
          </a:xfrm>
        </p:spPr>
        <p:txBody>
          <a:bodyPr>
            <a:normAutofit/>
          </a:bodyPr>
          <a:lstStyle/>
          <a:p>
            <a:pPr algn="ctr"/>
            <a:r>
              <a:rPr lang="en-US" sz="4800" dirty="0" smtClean="0"/>
              <a:t>STAAR ASSESSED CURRICULUM</a:t>
            </a:r>
            <a:endParaRPr lang="en-US" sz="4800" dirty="0"/>
          </a:p>
        </p:txBody>
      </p:sp>
      <p:sp>
        <p:nvSpPr>
          <p:cNvPr id="6" name="Slide Number Placeholder 3"/>
          <p:cNvSpPr>
            <a:spLocks noGrp="1"/>
          </p:cNvSpPr>
          <p:nvPr>
            <p:ph type="sldNum" sz="quarter" idx="12"/>
          </p:nvPr>
        </p:nvSpPr>
        <p:spPr>
          <a:xfrm>
            <a:off x="8305800" y="6356350"/>
            <a:ext cx="533400" cy="365125"/>
          </a:xfrm>
          <a:prstGeom prst="rect">
            <a:avLst/>
          </a:prstGeom>
        </p:spPr>
        <p:txBody>
          <a:bodyPr/>
          <a:lstStyle/>
          <a:p>
            <a:fld id="{70C84471-D102-44CF-BE6C-E1D61FC3F43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382000" cy="3581400"/>
          </a:xfrm>
        </p:spPr>
        <p:txBody>
          <a:bodyPr>
            <a:normAutofit/>
          </a:bodyPr>
          <a:lstStyle/>
          <a:p>
            <a:pPr>
              <a:buSzPct val="100000"/>
            </a:pPr>
            <a:r>
              <a:rPr lang="en-US" sz="3600" dirty="0" smtClean="0"/>
              <a:t>All </a:t>
            </a:r>
            <a:r>
              <a:rPr lang="en-US" sz="3600" b="1" dirty="0" smtClean="0"/>
              <a:t>assessable</a:t>
            </a:r>
            <a:r>
              <a:rPr lang="en-US" sz="3600" dirty="0" smtClean="0"/>
              <a:t> Texas Essential Knowledge and Skills for a subject/course have been identified as either Readiness Standards or Supporting Standards</a:t>
            </a:r>
            <a:endParaRPr lang="en-US" sz="3600" dirty="0"/>
          </a:p>
        </p:txBody>
      </p:sp>
      <p:sp>
        <p:nvSpPr>
          <p:cNvPr id="8" name="Slide Number Placeholder 3"/>
          <p:cNvSpPr>
            <a:spLocks noGrp="1"/>
          </p:cNvSpPr>
          <p:nvPr>
            <p:ph type="sldNum" sz="quarter" idx="12"/>
          </p:nvPr>
        </p:nvSpPr>
        <p:spPr/>
        <p:txBody>
          <a:bodyPr/>
          <a:lstStyle/>
          <a:p>
            <a:fld id="{70C84471-D102-44CF-BE6C-E1D61FC3F432}" type="slidenum">
              <a:rPr lang="en-US" smtClean="0"/>
              <a:pPr/>
              <a:t>12</a:t>
            </a:fld>
            <a:endParaRPr lang="en-US" dirty="0"/>
          </a:p>
        </p:txBody>
      </p:sp>
      <p:sp>
        <p:nvSpPr>
          <p:cNvPr id="2" name="Title 1"/>
          <p:cNvSpPr>
            <a:spLocks noGrp="1"/>
          </p:cNvSpPr>
          <p:nvPr>
            <p:ph type="title"/>
          </p:nvPr>
        </p:nvSpPr>
        <p:spPr/>
        <p:txBody>
          <a:bodyPr>
            <a:normAutofit/>
          </a:bodyPr>
          <a:lstStyle/>
          <a:p>
            <a:r>
              <a:rPr lang="en-US" dirty="0" smtClean="0"/>
              <a:t>Curriculum Assessed on STAAR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ct val="100000"/>
            </a:pPr>
            <a:r>
              <a:rPr lang="en-US" sz="2800" dirty="0" smtClean="0"/>
              <a:t>In general, Readiness Standards</a:t>
            </a:r>
          </a:p>
          <a:p>
            <a:pPr lvl="1"/>
            <a:r>
              <a:rPr lang="en-US" sz="2800" dirty="0" smtClean="0"/>
              <a:t>Are essential</a:t>
            </a:r>
            <a:r>
              <a:rPr lang="en-US" sz="2800" baseline="0" dirty="0" smtClean="0"/>
              <a:t> for success in the current grade or course</a:t>
            </a:r>
          </a:p>
          <a:p>
            <a:pPr lvl="1"/>
            <a:r>
              <a:rPr lang="en-US" sz="2800" baseline="0" dirty="0" smtClean="0"/>
              <a:t>Are important for preparedness for the next grade or course</a:t>
            </a:r>
          </a:p>
          <a:p>
            <a:pPr lvl="1"/>
            <a:r>
              <a:rPr lang="en-US" sz="2800" baseline="0" dirty="0" smtClean="0"/>
              <a:t>Support college and career readiness</a:t>
            </a:r>
          </a:p>
          <a:p>
            <a:pPr lvl="1"/>
            <a:r>
              <a:rPr lang="en-US" sz="2800" baseline="0" dirty="0" smtClean="0"/>
              <a:t>Necessitate in-depth instruction</a:t>
            </a:r>
          </a:p>
          <a:p>
            <a:pPr lvl="1"/>
            <a:r>
              <a:rPr lang="en-US" sz="2800" baseline="0" dirty="0" smtClean="0"/>
              <a:t>Address broad and deep ideas</a:t>
            </a:r>
            <a:endParaRPr lang="en-US" sz="2800"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13</a:t>
            </a:fld>
            <a:endParaRPr lang="en-US" dirty="0"/>
          </a:p>
        </p:txBody>
      </p:sp>
      <p:sp>
        <p:nvSpPr>
          <p:cNvPr id="2" name="Title 1"/>
          <p:cNvSpPr>
            <a:spLocks noGrp="1"/>
          </p:cNvSpPr>
          <p:nvPr>
            <p:ph type="title"/>
          </p:nvPr>
        </p:nvSpPr>
        <p:spPr/>
        <p:txBody>
          <a:bodyPr>
            <a:normAutofit/>
          </a:bodyPr>
          <a:lstStyle/>
          <a:p>
            <a:r>
              <a:rPr lang="en-US" dirty="0" smtClean="0"/>
              <a:t>Curriculum Assessed on STAAR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Autofit/>
          </a:bodyPr>
          <a:lstStyle/>
          <a:p>
            <a:pPr>
              <a:buSzPct val="100000"/>
            </a:pPr>
            <a:r>
              <a:rPr lang="en-US" sz="2800" dirty="0" smtClean="0"/>
              <a:t>In general, Supporting Standards</a:t>
            </a:r>
          </a:p>
          <a:p>
            <a:pPr lvl="1"/>
            <a:r>
              <a:rPr lang="en-US" sz="2800" dirty="0" smtClean="0"/>
              <a:t>May be emphasized in a subsequent year, although introduced in the current grade or course</a:t>
            </a:r>
            <a:endParaRPr lang="en-US" sz="2800" baseline="0" dirty="0" smtClean="0"/>
          </a:p>
          <a:p>
            <a:pPr lvl="1"/>
            <a:r>
              <a:rPr lang="en-US" sz="2800" baseline="0" dirty="0" smtClean="0"/>
              <a:t>May be emphasized in a previous year, although reinforced in the current grade or course</a:t>
            </a:r>
          </a:p>
          <a:p>
            <a:pPr lvl="1"/>
            <a:r>
              <a:rPr lang="en-US" sz="2800" baseline="0" dirty="0" smtClean="0"/>
              <a:t>Play a role in preparing students for the next grade or course, but not a central role</a:t>
            </a:r>
          </a:p>
          <a:p>
            <a:pPr lvl="1"/>
            <a:r>
              <a:rPr lang="en-US" sz="2800" baseline="0" dirty="0" smtClean="0"/>
              <a:t>Address more narrowly defined ideas</a:t>
            </a:r>
          </a:p>
        </p:txBody>
      </p:sp>
      <p:sp>
        <p:nvSpPr>
          <p:cNvPr id="2" name="Title 1"/>
          <p:cNvSpPr>
            <a:spLocks noGrp="1"/>
          </p:cNvSpPr>
          <p:nvPr>
            <p:ph type="title"/>
          </p:nvPr>
        </p:nvSpPr>
        <p:spPr/>
        <p:txBody>
          <a:bodyPr>
            <a:normAutofit fontScale="90000"/>
          </a:bodyPr>
          <a:lstStyle/>
          <a:p>
            <a:pPr algn="ctr"/>
            <a:r>
              <a:rPr lang="en-US" dirty="0" smtClean="0"/>
              <a:t>Curriculum Assessed on STAAR</a:t>
            </a:r>
            <a:br>
              <a:rPr lang="en-US" dirty="0" smtClean="0"/>
            </a:b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Content Placeholder 2"/>
          <p:cNvSpPr>
            <a:spLocks noGrp="1"/>
          </p:cNvSpPr>
          <p:nvPr>
            <p:ph idx="1"/>
          </p:nvPr>
        </p:nvSpPr>
        <p:spPr>
          <a:xfrm>
            <a:off x="533400" y="1295400"/>
            <a:ext cx="8229600" cy="5105400"/>
          </a:xfrm>
          <a:noFill/>
        </p:spPr>
        <p:txBody>
          <a:bodyPr>
            <a:noAutofit/>
          </a:bodyPr>
          <a:lstStyle/>
          <a:p>
            <a:pPr eaLnBrk="1" hangingPunct="1">
              <a:buFont typeface="Arial" charset="0"/>
              <a:buNone/>
            </a:pPr>
            <a:r>
              <a:rPr lang="en-US" sz="2000" dirty="0" smtClean="0">
                <a:latin typeface="+mn-lt"/>
              </a:rPr>
              <a:t>Geometry Assessment—Eligible TEKS— </a:t>
            </a:r>
            <a:r>
              <a:rPr lang="en-US" sz="2000" dirty="0" smtClean="0">
                <a:solidFill>
                  <a:schemeClr val="tx2"/>
                </a:solidFill>
                <a:latin typeface="+mn-lt"/>
              </a:rPr>
              <a:t>Reporting Category 5</a:t>
            </a:r>
          </a:p>
          <a:p>
            <a:pPr>
              <a:buFont typeface="Arial" charset="0"/>
              <a:buNone/>
            </a:pPr>
            <a:endParaRPr lang="en-US" sz="1800" dirty="0" smtClean="0">
              <a:latin typeface="+mn-lt"/>
            </a:endParaRPr>
          </a:p>
          <a:p>
            <a:pPr>
              <a:buFont typeface="Arial" charset="0"/>
              <a:buNone/>
            </a:pPr>
            <a:r>
              <a:rPr lang="en-US" sz="1800" b="0" dirty="0" smtClean="0">
                <a:latin typeface="+mn-lt"/>
              </a:rPr>
              <a:t>(G.11) </a:t>
            </a:r>
            <a:r>
              <a:rPr lang="en-US" sz="1800" dirty="0" smtClean="0">
                <a:latin typeface="+mn-lt"/>
              </a:rPr>
              <a:t>Similarity and the geometry of shape. </a:t>
            </a:r>
            <a:r>
              <a:rPr lang="en-US" sz="1800" b="0" dirty="0" smtClean="0">
                <a:latin typeface="+mn-lt"/>
              </a:rPr>
              <a:t>The student applies the concepts of similarity to justify properties of figures and solve problems. The student is expected to </a:t>
            </a:r>
          </a:p>
          <a:p>
            <a:pPr marL="914400" indent="-457200">
              <a:buSzPct val="100000"/>
              <a:buFont typeface="+mj-lt"/>
              <a:buAutoNum type="alphaUcPeriod"/>
            </a:pPr>
            <a:r>
              <a:rPr lang="en-US" sz="1800" b="0" dirty="0" smtClean="0">
                <a:latin typeface="+mn-lt"/>
              </a:rPr>
              <a:t>use and extend similarity properties and transformations to explore and justify conjectures about geometric figures   </a:t>
            </a:r>
            <a:r>
              <a:rPr lang="en-US" sz="1800" i="1" dirty="0" smtClean="0">
                <a:solidFill>
                  <a:srgbClr val="00B050"/>
                </a:solidFill>
                <a:latin typeface="+mn-lt"/>
              </a:rPr>
              <a:t>Supporting Standard </a:t>
            </a:r>
          </a:p>
          <a:p>
            <a:pPr marL="914400" indent="-457200">
              <a:buSzPct val="100000"/>
              <a:buFont typeface="+mj-lt"/>
              <a:buAutoNum type="alphaUcPeriod"/>
            </a:pPr>
            <a:r>
              <a:rPr lang="en-US" sz="1800" b="0" dirty="0" smtClean="0">
                <a:latin typeface="+mn-lt"/>
              </a:rPr>
              <a:t>use ratios to solve problems involving similar figures </a:t>
            </a:r>
            <a:r>
              <a:rPr lang="en-US" sz="1800" i="1" dirty="0" smtClean="0">
                <a:solidFill>
                  <a:srgbClr val="00B050"/>
                </a:solidFill>
                <a:latin typeface="+mn-lt"/>
              </a:rPr>
              <a:t>Supporting Standard </a:t>
            </a:r>
          </a:p>
          <a:p>
            <a:pPr marL="914400" indent="-457200">
              <a:buSzPct val="100000"/>
              <a:buFont typeface="+mj-lt"/>
              <a:buAutoNum type="alphaUcPeriod"/>
            </a:pPr>
            <a:r>
              <a:rPr lang="en-US" sz="1800" b="0" dirty="0" smtClean="0">
                <a:latin typeface="+mn-lt"/>
              </a:rPr>
              <a:t>develop, apply, and justify triangle similarity relationships, such as right triangle ratios, trigonometric ratios, and Pythagorean triples using a variety of methods </a:t>
            </a:r>
            <a:r>
              <a:rPr lang="en-US" sz="1800" i="1" dirty="0" smtClean="0">
                <a:solidFill>
                  <a:srgbClr val="FF0000"/>
                </a:solidFill>
                <a:latin typeface="+mn-lt"/>
              </a:rPr>
              <a:t>Readiness Standard </a:t>
            </a:r>
          </a:p>
          <a:p>
            <a:pPr marL="914400" indent="-457200">
              <a:buSzPct val="100000"/>
              <a:buFont typeface="+mj-lt"/>
              <a:buAutoNum type="alphaUcPeriod"/>
            </a:pPr>
            <a:r>
              <a:rPr lang="en-US" sz="1800" b="0" dirty="0" smtClean="0">
                <a:latin typeface="+mn-lt"/>
              </a:rPr>
              <a:t>describe the effect on perimeter, area, and volume when one or more dimensions of a figure are changed and apply this idea in solving problems </a:t>
            </a:r>
            <a:r>
              <a:rPr lang="en-US" sz="1800" i="1" dirty="0" smtClean="0">
                <a:solidFill>
                  <a:srgbClr val="FF0000"/>
                </a:solidFill>
                <a:latin typeface="+mn-lt"/>
              </a:rPr>
              <a:t>Readiness Standard </a:t>
            </a:r>
          </a:p>
        </p:txBody>
      </p:sp>
      <p:sp>
        <p:nvSpPr>
          <p:cNvPr id="19" name="Slide Number Placeholder 3"/>
          <p:cNvSpPr>
            <a:spLocks noGrp="1"/>
          </p:cNvSpPr>
          <p:nvPr>
            <p:ph type="sldNum" sz="quarter" idx="12"/>
          </p:nvPr>
        </p:nvSpPr>
        <p:spPr/>
        <p:txBody>
          <a:bodyPr/>
          <a:lstStyle/>
          <a:p>
            <a:fld id="{70C84471-D102-44CF-BE6C-E1D61FC3F432}" type="slidenum">
              <a:rPr lang="en-US" smtClean="0"/>
              <a:pPr/>
              <a:t>15</a:t>
            </a:fld>
            <a:endParaRPr lang="en-US" dirty="0"/>
          </a:p>
        </p:txBody>
      </p:sp>
      <p:sp>
        <p:nvSpPr>
          <p:cNvPr id="16" name="Title 1"/>
          <p:cNvSpPr>
            <a:spLocks noGrp="1"/>
          </p:cNvSpPr>
          <p:nvPr>
            <p:ph type="title"/>
          </p:nvPr>
        </p:nvSpPr>
        <p:spPr>
          <a:xfrm>
            <a:off x="457200" y="152400"/>
            <a:ext cx="8229600" cy="1143000"/>
          </a:xfrm>
        </p:spPr>
        <p:txBody>
          <a:bodyPr>
            <a:normAutofit/>
          </a:bodyPr>
          <a:lstStyle/>
          <a:p>
            <a:r>
              <a:rPr lang="en-US" sz="4000" dirty="0" smtClean="0"/>
              <a:t>Curriculum Assessed on STAAR</a:t>
            </a:r>
            <a:endParaRPr lang="en-US" sz="4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SzPct val="100000"/>
            </a:pPr>
            <a:r>
              <a:rPr lang="en-US" dirty="0" smtClean="0"/>
              <a:t>Readiness and Supporting Standards</a:t>
            </a:r>
          </a:p>
          <a:p>
            <a:endParaRPr lang="en-US" sz="1600" dirty="0" smtClean="0"/>
          </a:p>
          <a:p>
            <a:pPr lvl="1"/>
            <a:r>
              <a:rPr lang="en-US" sz="2800" dirty="0" smtClean="0"/>
              <a:t>Readiness and Supporting Standards are identified in the assessed curriculum documents.</a:t>
            </a:r>
          </a:p>
          <a:p>
            <a:pPr lvl="1">
              <a:buNone/>
            </a:pPr>
            <a:endParaRPr lang="en-US" sz="2800" dirty="0" smtClean="0"/>
          </a:p>
          <a:p>
            <a:pPr lvl="1"/>
            <a:r>
              <a:rPr lang="en-US" sz="2800" dirty="0" smtClean="0"/>
              <a:t>These documents are posted on the TEA student assessment website at </a:t>
            </a:r>
            <a:r>
              <a:rPr lang="en-US" sz="2000" dirty="0" smtClean="0">
                <a:hlinkClick r:id="rId3"/>
              </a:rPr>
              <a:t>http://www.tea.state.tx.us/student.assessment/staar/</a:t>
            </a:r>
            <a:r>
              <a:rPr lang="en-US" dirty="0" smtClean="0"/>
              <a:t>.</a:t>
            </a:r>
            <a:endParaRPr lang="en-US" dirty="0"/>
          </a:p>
        </p:txBody>
      </p:sp>
      <p:sp>
        <p:nvSpPr>
          <p:cNvPr id="11" name="Slide Number Placeholder 3"/>
          <p:cNvSpPr>
            <a:spLocks noGrp="1"/>
          </p:cNvSpPr>
          <p:nvPr>
            <p:ph type="sldNum" sz="quarter" idx="12"/>
          </p:nvPr>
        </p:nvSpPr>
        <p:spPr/>
        <p:txBody>
          <a:bodyPr/>
          <a:lstStyle/>
          <a:p>
            <a:fld id="{70C84471-D102-44CF-BE6C-E1D61FC3F432}" type="slidenum">
              <a:rPr lang="en-US" smtClean="0"/>
              <a:pPr/>
              <a:t>16</a:t>
            </a:fld>
            <a:endParaRPr lang="en-US" dirty="0"/>
          </a:p>
        </p:txBody>
      </p:sp>
      <p:sp>
        <p:nvSpPr>
          <p:cNvPr id="9" name="Title 1"/>
          <p:cNvSpPr>
            <a:spLocks noGrp="1"/>
          </p:cNvSpPr>
          <p:nvPr>
            <p:ph type="title"/>
          </p:nvPr>
        </p:nvSpPr>
        <p:spPr/>
        <p:txBody>
          <a:bodyPr>
            <a:normAutofit fontScale="90000"/>
          </a:bodyPr>
          <a:lstStyle/>
          <a:p>
            <a:pPr algn="ctr"/>
            <a:r>
              <a:rPr lang="en-US" dirty="0" smtClean="0"/>
              <a:t>Curriculum Assessed on STAAR</a:t>
            </a:r>
            <a:br>
              <a:rPr lang="en-US" dirty="0" smtClean="0"/>
            </a:b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Content Placeholder 2"/>
          <p:cNvSpPr>
            <a:spLocks noGrp="1"/>
          </p:cNvSpPr>
          <p:nvPr>
            <p:ph idx="1"/>
          </p:nvPr>
        </p:nvSpPr>
        <p:spPr>
          <a:xfrm>
            <a:off x="533400" y="1524000"/>
            <a:ext cx="8229600" cy="4081272"/>
          </a:xfrm>
        </p:spPr>
        <p:txBody>
          <a:bodyPr>
            <a:normAutofit/>
          </a:bodyPr>
          <a:lstStyle/>
          <a:p>
            <a:pPr eaLnBrk="1" hangingPunct="1">
              <a:buSzPct val="100000"/>
            </a:pPr>
            <a:r>
              <a:rPr lang="en-US" sz="2800" dirty="0" smtClean="0">
                <a:latin typeface="+mn-lt"/>
              </a:rPr>
              <a:t>Readiness Standards</a:t>
            </a:r>
          </a:p>
          <a:p>
            <a:pPr lvl="1" eaLnBrk="1" hangingPunct="1"/>
            <a:r>
              <a:rPr lang="en-US" sz="2800" dirty="0" smtClean="0">
                <a:latin typeface="+mn-lt"/>
              </a:rPr>
              <a:t>Encompass 30–40% of the eligible TEKS</a:t>
            </a:r>
          </a:p>
          <a:p>
            <a:pPr lvl="1" eaLnBrk="1" hangingPunct="1"/>
            <a:r>
              <a:rPr lang="en-US" sz="2800" dirty="0" smtClean="0">
                <a:latin typeface="+mn-lt"/>
              </a:rPr>
              <a:t>Will make up 60–65% of the assessment</a:t>
            </a:r>
          </a:p>
          <a:p>
            <a:pPr eaLnBrk="1" hangingPunct="1">
              <a:buFont typeface="Arial" charset="0"/>
              <a:buNone/>
            </a:pPr>
            <a:endParaRPr lang="en-US" sz="2800" dirty="0" smtClean="0">
              <a:latin typeface="+mn-lt"/>
            </a:endParaRPr>
          </a:p>
          <a:p>
            <a:pPr eaLnBrk="1" hangingPunct="1">
              <a:buSzPct val="100000"/>
            </a:pPr>
            <a:r>
              <a:rPr lang="en-US" sz="2800" dirty="0" smtClean="0">
                <a:latin typeface="+mn-lt"/>
              </a:rPr>
              <a:t>Supporting Standards</a:t>
            </a:r>
          </a:p>
          <a:p>
            <a:pPr lvl="1" eaLnBrk="1" hangingPunct="1"/>
            <a:r>
              <a:rPr lang="en-US" sz="2800" dirty="0" smtClean="0">
                <a:latin typeface="+mn-lt"/>
              </a:rPr>
              <a:t>Encompass 60–70% of the eligible TEKS</a:t>
            </a:r>
          </a:p>
          <a:p>
            <a:pPr lvl="1" eaLnBrk="1" hangingPunct="1"/>
            <a:r>
              <a:rPr lang="en-US" sz="2800" dirty="0" smtClean="0">
                <a:latin typeface="+mn-lt"/>
              </a:rPr>
              <a:t>Will make up 35–40% of the assessment</a:t>
            </a:r>
          </a:p>
        </p:txBody>
      </p:sp>
      <p:sp>
        <p:nvSpPr>
          <p:cNvPr id="8" name="Slide Number Placeholder 3"/>
          <p:cNvSpPr>
            <a:spLocks noGrp="1"/>
          </p:cNvSpPr>
          <p:nvPr>
            <p:ph type="sldNum" sz="quarter" idx="12"/>
          </p:nvPr>
        </p:nvSpPr>
        <p:spPr/>
        <p:txBody>
          <a:bodyPr/>
          <a:lstStyle/>
          <a:p>
            <a:fld id="{70C84471-D102-44CF-BE6C-E1D61FC3F432}" type="slidenum">
              <a:rPr lang="en-US" smtClean="0"/>
              <a:pPr/>
              <a:t>17</a:t>
            </a:fld>
            <a:endParaRPr lang="en-US" dirty="0"/>
          </a:p>
        </p:txBody>
      </p:sp>
      <p:sp>
        <p:nvSpPr>
          <p:cNvPr id="10" name="Title 1"/>
          <p:cNvSpPr>
            <a:spLocks noGrp="1"/>
          </p:cNvSpPr>
          <p:nvPr>
            <p:ph type="title"/>
          </p:nvPr>
        </p:nvSpPr>
        <p:spPr>
          <a:xfrm>
            <a:off x="304800" y="152400"/>
            <a:ext cx="8229600" cy="1143000"/>
          </a:xfrm>
        </p:spPr>
        <p:txBody>
          <a:bodyPr>
            <a:normAutofit/>
          </a:bodyPr>
          <a:lstStyle/>
          <a:p>
            <a:pPr algn="ctr"/>
            <a:r>
              <a:rPr lang="en-US" dirty="0" smtClean="0"/>
              <a:t>Curriculum Assessed on STAAR</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9678788"/>
              </p:ext>
            </p:extLst>
          </p:nvPr>
        </p:nvGraphicFramePr>
        <p:xfrm>
          <a:off x="4572000" y="1143000"/>
          <a:ext cx="4572000" cy="579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1955247828"/>
              </p:ext>
            </p:extLst>
          </p:nvPr>
        </p:nvGraphicFramePr>
        <p:xfrm>
          <a:off x="0" y="1143000"/>
          <a:ext cx="4572000" cy="5791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9"/>
          <p:cNvSpPr>
            <a:spLocks noGrp="1"/>
          </p:cNvSpPr>
          <p:nvPr>
            <p:ph type="title"/>
          </p:nvPr>
        </p:nvSpPr>
        <p:spPr>
          <a:xfrm>
            <a:off x="304800" y="0"/>
            <a:ext cx="8229600" cy="1219200"/>
          </a:xfrm>
        </p:spPr>
        <p:txBody>
          <a:bodyPr/>
          <a:lstStyle/>
          <a:p>
            <a:r>
              <a:rPr lang="en-US" dirty="0" smtClean="0"/>
              <a:t>Curriculum Assessed on STAAR</a:t>
            </a:r>
            <a:endParaRPr lang="en-US" dirty="0"/>
          </a:p>
        </p:txBody>
      </p:sp>
      <p:sp>
        <p:nvSpPr>
          <p:cNvPr id="11"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18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19</a:t>
            </a:fld>
            <a:endParaRPr lang="en-US" dirty="0"/>
          </a:p>
        </p:txBody>
      </p:sp>
      <p:sp>
        <p:nvSpPr>
          <p:cNvPr id="5" name="Title 4"/>
          <p:cNvSpPr>
            <a:spLocks noGrp="1"/>
          </p:cNvSpPr>
          <p:nvPr>
            <p:ph type="title"/>
          </p:nvPr>
        </p:nvSpPr>
        <p:spPr/>
        <p:txBody>
          <a:bodyPr>
            <a:normAutofit fontScale="90000"/>
          </a:bodyPr>
          <a:lstStyle/>
          <a:p>
            <a:pPr algn="ctr"/>
            <a:r>
              <a:rPr lang="en-US" dirty="0" smtClean="0"/>
              <a:t>TAKS to STAAR</a:t>
            </a:r>
            <a:br>
              <a:rPr lang="en-US" dirty="0" smtClean="0"/>
            </a:br>
            <a:endParaRPr lang="en-US" dirty="0"/>
          </a:p>
        </p:txBody>
      </p:sp>
      <p:sp>
        <p:nvSpPr>
          <p:cNvPr id="11" name="Footer Placeholder 5"/>
          <p:cNvSpPr txBox="1">
            <a:spLocks/>
          </p:cNvSpPr>
          <p:nvPr/>
        </p:nvSpPr>
        <p:spPr>
          <a:xfrm>
            <a:off x="0" y="6338455"/>
            <a:ext cx="9144000" cy="365125"/>
          </a:xfrm>
          <a:prstGeom prst="rect">
            <a:avLst/>
          </a:prstGeom>
        </p:spPr>
        <p:txBody>
          <a:bodyPr vert="horz" l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100" b="1" i="0" u="none" strike="noStrike" kern="1200" cap="none" spc="0" normalizeH="0" baseline="0" noProof="0" dirty="0" smtClean="0">
                <a:ln>
                  <a:noFill/>
                </a:ln>
                <a:solidFill>
                  <a:schemeClr val="tx2">
                    <a:shade val="50000"/>
                  </a:schemeClr>
                </a:solidFill>
                <a:effectLst/>
                <a:uLnTx/>
                <a:uFillTx/>
                <a:latin typeface="Times New Roman" pitchFamily="18" charset="0"/>
                <a:ea typeface="+mn-ea"/>
                <a:cs typeface="+mn-cs"/>
              </a:rPr>
              <a:t>  Provided by: Education Service Center Region XI </a:t>
            </a:r>
            <a:endParaRPr kumimoji="1" lang="en-US" sz="1100" b="1" i="0" u="none" strike="noStrike" kern="1200" cap="none" spc="0" normalizeH="0" baseline="0" noProof="0" dirty="0">
              <a:ln>
                <a:noFill/>
              </a:ln>
              <a:solidFill>
                <a:schemeClr val="tx2">
                  <a:shade val="50000"/>
                </a:schemeClr>
              </a:solidFill>
              <a:effectLst/>
              <a:uLnTx/>
              <a:uFillTx/>
              <a:latin typeface="Times New Roman" pitchFamily="18" charset="0"/>
              <a:ea typeface="+mn-ea"/>
              <a:cs typeface="+mn-cs"/>
            </a:endParaRPr>
          </a:p>
        </p:txBody>
      </p:sp>
      <p:graphicFrame>
        <p:nvGraphicFramePr>
          <p:cNvPr id="8" name="Group 71"/>
          <p:cNvGraphicFramePr>
            <a:graphicFrameLocks/>
          </p:cNvGraphicFramePr>
          <p:nvPr/>
        </p:nvGraphicFramePr>
        <p:xfrm>
          <a:off x="2" y="1066798"/>
          <a:ext cx="9144001" cy="5791201"/>
        </p:xfrm>
        <a:graphic>
          <a:graphicData uri="http://schemas.openxmlformats.org/drawingml/2006/table">
            <a:tbl>
              <a:tblPr/>
              <a:tblGrid>
                <a:gridCol w="1235677"/>
                <a:gridCol w="1318054"/>
                <a:gridCol w="1318054"/>
                <a:gridCol w="1318054"/>
                <a:gridCol w="1318054"/>
                <a:gridCol w="1318054"/>
                <a:gridCol w="1318054"/>
              </a:tblGrid>
              <a:tr h="117837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1" i="0" u="none" strike="noStrike" cap="none" normalizeH="0" baseline="0" dirty="0" smtClean="0">
                        <a:ln>
                          <a:noFill/>
                        </a:ln>
                        <a:solidFill>
                          <a:srgbClr val="FFFFFF"/>
                        </a:solidFill>
                        <a:effectLst/>
                        <a:latin typeface="Arial Narrow" pitchFamily="34" charset="0"/>
                      </a:endParaRPr>
                    </a:p>
                  </a:txBody>
                  <a:tcPr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2010–2011</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2011–2012</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2012–2013</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2013–2014</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2014–2015</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2015–2016</a:t>
                      </a:r>
                      <a:endParaRPr kumimoji="0" lang="en-US" sz="20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90133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rPr>
                        <a:t>GR 3–8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90133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GR 9</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89743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GR 10</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90133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GR 11</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FF"/>
                          </a:solidFill>
                          <a:effectLst/>
                          <a:latin typeface="Arial Narrow" pitchFamily="34" charset="0"/>
                          <a:cs typeface="Times New Roman" pitchFamily="18" charset="0"/>
                        </a:rPr>
                        <a:t>STAAR</a:t>
                      </a:r>
                      <a:endParaRPr kumimoji="0" lang="en-US" sz="2800" b="1" i="0" u="none" strike="noStrike" cap="none" normalizeH="0" baseline="0" dirty="0" smtClean="0">
                        <a:ln>
                          <a:noFill/>
                        </a:ln>
                        <a:solidFill>
                          <a:srgbClr val="0099FF"/>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r h="10113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cs typeface="Times New Roman" pitchFamily="18" charset="0"/>
                        </a:rPr>
                        <a:t>GR 12 &amp;</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Out-of-School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Students</a:t>
                      </a:r>
                      <a:endParaRPr kumimoji="0" lang="en-US" sz="1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4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99FF"/>
                          </a:solidFill>
                          <a:effectLst/>
                          <a:latin typeface="Arial Narrow" pitchFamily="34" charset="0"/>
                          <a:cs typeface="Times New Roman" pitchFamily="18" charset="0"/>
                        </a:rPr>
                        <a:t>STAAR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cs typeface="Times New Roman" pitchFamily="18" charset="0"/>
                        </a:rPr>
                        <a:t>or</a:t>
                      </a:r>
                      <a:r>
                        <a:rPr kumimoji="0" lang="en-US" sz="2200" b="1" i="0" u="none" strike="noStrike" cap="none" normalizeH="0" baseline="0" dirty="0" smtClean="0">
                          <a:ln>
                            <a:noFill/>
                          </a:ln>
                          <a:solidFill>
                            <a:srgbClr val="C00000"/>
                          </a:solidFill>
                          <a:effectLst/>
                          <a:latin typeface="Arial Narrow" pitchFamily="34" charset="0"/>
                          <a:cs typeface="Times New Roman" pitchFamily="18" charset="0"/>
                        </a:rPr>
                        <a:t> </a:t>
                      </a:r>
                      <a:r>
                        <a:rPr kumimoji="0" lang="en-US" sz="22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2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99FF"/>
                          </a:solidFill>
                          <a:effectLst/>
                          <a:latin typeface="Arial Narrow" pitchFamily="34" charset="0"/>
                          <a:cs typeface="Times New Roman" pitchFamily="18" charset="0"/>
                        </a:rPr>
                        <a:t>STAAR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cs typeface="Times New Roman" pitchFamily="18" charset="0"/>
                        </a:rPr>
                        <a:t>or</a:t>
                      </a:r>
                      <a:r>
                        <a:rPr kumimoji="0" lang="en-US" sz="2200" b="1" i="0" u="none" strike="noStrike" cap="none" normalizeH="0" baseline="0" dirty="0" smtClean="0">
                          <a:ln>
                            <a:noFill/>
                          </a:ln>
                          <a:solidFill>
                            <a:srgbClr val="C00000"/>
                          </a:solidFill>
                          <a:effectLst/>
                          <a:latin typeface="Arial Narrow" pitchFamily="34" charset="0"/>
                          <a:cs typeface="Times New Roman" pitchFamily="18" charset="0"/>
                        </a:rPr>
                        <a:t> </a:t>
                      </a:r>
                      <a:r>
                        <a:rPr kumimoji="0" lang="en-US" sz="2200" b="1" i="0" u="none" strike="noStrike" cap="none" normalizeH="0" baseline="0" dirty="0" smtClean="0">
                          <a:ln>
                            <a:noFill/>
                          </a:ln>
                          <a:solidFill>
                            <a:schemeClr val="tx1"/>
                          </a:solidFill>
                          <a:effectLst/>
                          <a:latin typeface="Arial Narrow" pitchFamily="34" charset="0"/>
                          <a:cs typeface="Times New Roman" pitchFamily="18" charset="0"/>
                        </a:rPr>
                        <a:t>TAKS</a:t>
                      </a:r>
                      <a:endParaRPr kumimoji="0" lang="en-US" sz="2200" b="1" i="0" u="none" strike="noStrike" cap="none" normalizeH="0" baseline="0" dirty="0" smtClean="0">
                        <a:ln>
                          <a:noFill/>
                        </a:ln>
                        <a:solidFill>
                          <a:schemeClr val="tx1"/>
                        </a:solidFill>
                        <a:effectLst/>
                        <a:latin typeface="Arial Narrow" pitchFamily="34"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7DBEB"/>
                    </a:solid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09600" y="1570037"/>
            <a:ext cx="8229600" cy="4525963"/>
          </a:xfrm>
        </p:spPr>
        <p:txBody>
          <a:bodyPr/>
          <a:lstStyle/>
          <a:p>
            <a:pPr eaLnBrk="1" hangingPunct="1">
              <a:buSzPct val="100000"/>
              <a:buFont typeface="Wingdings 3" pitchFamily="18" charset="2"/>
              <a:buChar char="}"/>
            </a:pPr>
            <a:r>
              <a:rPr lang="en-US" sz="2800" dirty="0" smtClean="0"/>
              <a:t>Assessments should match the level of rigor and relevance in the curriculum and the instruction</a:t>
            </a:r>
          </a:p>
          <a:p>
            <a:pPr eaLnBrk="1" hangingPunct="1">
              <a:buSzPct val="100000"/>
              <a:buFont typeface="Wingdings 3" pitchFamily="18" charset="2"/>
              <a:buChar char="}"/>
            </a:pPr>
            <a:r>
              <a:rPr lang="en-US" sz="2800" dirty="0" smtClean="0"/>
              <a:t>Performance-based assessments are most effective</a:t>
            </a:r>
          </a:p>
          <a:p>
            <a:pPr eaLnBrk="1" hangingPunct="1">
              <a:buSzPct val="100000"/>
              <a:buFont typeface="Wingdings 3" pitchFamily="18" charset="2"/>
              <a:buChar char="}"/>
            </a:pPr>
            <a:r>
              <a:rPr lang="en-US" sz="2800" dirty="0" smtClean="0"/>
              <a:t>Challenges with state assessments:</a:t>
            </a:r>
          </a:p>
          <a:p>
            <a:pPr lvl="1" eaLnBrk="1" hangingPunct="1"/>
            <a:r>
              <a:rPr lang="en-US" sz="2400" dirty="0" smtClean="0"/>
              <a:t>Need to be easy to score</a:t>
            </a:r>
          </a:p>
          <a:p>
            <a:pPr lvl="1" eaLnBrk="1" hangingPunct="1"/>
            <a:r>
              <a:rPr lang="en-US" sz="2400" dirty="0" smtClean="0"/>
              <a:t>Content may be tested in isolation</a:t>
            </a:r>
          </a:p>
          <a:p>
            <a:pPr lvl="1" eaLnBrk="1" hangingPunct="1"/>
            <a:r>
              <a:rPr lang="en-US" sz="2400" dirty="0" smtClean="0"/>
              <a:t>Do not always allow application/performance</a:t>
            </a:r>
          </a:p>
        </p:txBody>
      </p:sp>
      <p:sp>
        <p:nvSpPr>
          <p:cNvPr id="41986" name="Rectangle 2"/>
          <p:cNvSpPr>
            <a:spLocks noGrp="1" noChangeArrowheads="1"/>
          </p:cNvSpPr>
          <p:nvPr>
            <p:ph type="title"/>
          </p:nvPr>
        </p:nvSpPr>
        <p:spPr/>
        <p:txBody>
          <a:bodyPr/>
          <a:lstStyle/>
          <a:p>
            <a:pPr eaLnBrk="1" hangingPunct="1"/>
            <a:r>
              <a:rPr lang="en-US" dirty="0" smtClean="0"/>
              <a:t>Assessment</a:t>
            </a:r>
          </a:p>
        </p:txBody>
      </p:sp>
      <p:sp>
        <p:nvSpPr>
          <p:cNvPr id="2" name="Slide Number Placeholder 1"/>
          <p:cNvSpPr>
            <a:spLocks noGrp="1"/>
          </p:cNvSpPr>
          <p:nvPr>
            <p:ph type="sldNum" sz="quarter" idx="12"/>
          </p:nvPr>
        </p:nvSpPr>
        <p:spPr/>
        <p:txBody>
          <a:bodyPr/>
          <a:lstStyle/>
          <a:p>
            <a:fld id="{6C9BBEF7-7293-46AE-9D35-8611E125A7B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8229600" cy="3657600"/>
          </a:xfrm>
        </p:spPr>
        <p:txBody>
          <a:bodyPr/>
          <a:lstStyle/>
          <a:p>
            <a:r>
              <a:rPr lang="en-US" dirty="0" smtClean="0"/>
              <a:t>Participants will</a:t>
            </a:r>
          </a:p>
          <a:p>
            <a:pPr lvl="1"/>
            <a:r>
              <a:rPr lang="en-US" dirty="0" smtClean="0"/>
              <a:t>Highlight the EOC standards </a:t>
            </a:r>
            <a:r>
              <a:rPr lang="en-US" dirty="0"/>
              <a:t>i</a:t>
            </a:r>
            <a:r>
              <a:rPr lang="en-US" dirty="0" smtClean="0"/>
              <a:t>n the TEKS documents.</a:t>
            </a:r>
          </a:p>
          <a:p>
            <a:pPr lvl="1"/>
            <a:r>
              <a:rPr lang="en-US" dirty="0" smtClean="0"/>
              <a:t>Discuss which TEKS are assessed and not assessed.</a:t>
            </a:r>
          </a:p>
          <a:p>
            <a:pPr lvl="1"/>
            <a:r>
              <a:rPr lang="en-US" dirty="0" smtClean="0"/>
              <a:t>Debrief with the whole group.</a:t>
            </a:r>
            <a:endParaRPr lang="en-US" dirty="0"/>
          </a:p>
        </p:txBody>
      </p:sp>
      <p:sp>
        <p:nvSpPr>
          <p:cNvPr id="3" name="Slide Number Placeholder 2"/>
          <p:cNvSpPr>
            <a:spLocks noGrp="1"/>
          </p:cNvSpPr>
          <p:nvPr>
            <p:ph type="sldNum" sz="quarter" idx="12"/>
          </p:nvPr>
        </p:nvSpPr>
        <p:spPr/>
        <p:txBody>
          <a:bodyPr/>
          <a:lstStyle/>
          <a:p>
            <a:fld id="{6C9BBEF7-7293-46AE-9D35-8611E125A7BD}" type="slidenum">
              <a:rPr lang="en-US" smtClean="0"/>
              <a:pPr/>
              <a:t>20</a:t>
            </a:fld>
            <a:endParaRPr lang="en-US" dirty="0"/>
          </a:p>
        </p:txBody>
      </p:sp>
      <p:sp>
        <p:nvSpPr>
          <p:cNvPr id="4" name="Title 3"/>
          <p:cNvSpPr>
            <a:spLocks noGrp="1"/>
          </p:cNvSpPr>
          <p:nvPr>
            <p:ph type="title"/>
          </p:nvPr>
        </p:nvSpPr>
        <p:spPr/>
        <p:txBody>
          <a:bodyPr>
            <a:normAutofit fontScale="90000"/>
          </a:bodyPr>
          <a:lstStyle/>
          <a:p>
            <a:r>
              <a:rPr lang="en-US" dirty="0" smtClean="0"/>
              <a:t>CROSSWALK Between </a:t>
            </a:r>
            <a:br>
              <a:rPr lang="en-US" dirty="0" smtClean="0"/>
            </a:br>
            <a:r>
              <a:rPr lang="en-US" dirty="0" smtClean="0"/>
              <a:t>TEKS and EOC	</a:t>
            </a:r>
            <a:endParaRPr lang="en-US" dirty="0"/>
          </a:p>
        </p:txBody>
      </p:sp>
      <p:pic>
        <p:nvPicPr>
          <p:cNvPr id="27652" name="Picture 4" descr="C:\Users\jharvill\AppData\Local\Microsoft\Windows\Temporary Internet Files\Content.IE5\11UD794B\MP900442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191000"/>
            <a:ext cx="34350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C:\Users\jharvill\AppData\Local\Microsoft\Windows\Temporary Internet Files\Content.IE5\IPK9HJ7N\MC9003897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248224">
            <a:off x="7084463" y="1249582"/>
            <a:ext cx="1048817" cy="183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149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990600"/>
            <a:ext cx="6172200" cy="3190273"/>
          </a:xfrm>
        </p:spPr>
        <p:txBody>
          <a:bodyPr>
            <a:normAutofit/>
          </a:bodyPr>
          <a:lstStyle/>
          <a:p>
            <a:r>
              <a:rPr lang="en-US" sz="4800" dirty="0" smtClean="0"/>
              <a:t>STAAR </a:t>
            </a:r>
            <a:br>
              <a:rPr lang="en-US" sz="4800" dirty="0" smtClean="0"/>
            </a:br>
            <a:r>
              <a:rPr lang="en-US" sz="4800" dirty="0" smtClean="0"/>
              <a:t>END-OF-COURSE ASSESSMENTS</a:t>
            </a:r>
            <a:endParaRPr lang="en-US" sz="4800" dirty="0"/>
          </a:p>
        </p:txBody>
      </p:sp>
      <p:sp>
        <p:nvSpPr>
          <p:cNvPr id="7" name="Slide Number Placeholder 3"/>
          <p:cNvSpPr>
            <a:spLocks noGrp="1"/>
          </p:cNvSpPr>
          <p:nvPr>
            <p:ph type="sldNum" sz="quarter" idx="12"/>
          </p:nvPr>
        </p:nvSpPr>
        <p:spPr>
          <a:xfrm>
            <a:off x="8305800" y="6356350"/>
            <a:ext cx="533400" cy="365125"/>
          </a:xfrm>
          <a:prstGeom prst="rect">
            <a:avLst/>
          </a:prstGeom>
        </p:spPr>
        <p:txBody>
          <a:bodyPr/>
          <a:lstStyle/>
          <a:p>
            <a:fld id="{70C84471-D102-44CF-BE6C-E1D61FC3F43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nvPr>
        </p:nvGraphicFramePr>
        <p:xfrm>
          <a:off x="0" y="1066800"/>
          <a:ext cx="9144000" cy="5791201"/>
        </p:xfrm>
        <a:graphic>
          <a:graphicData uri="http://schemas.openxmlformats.org/drawingml/2006/table">
            <a:tbl>
              <a:tblPr firstRow="1">
                <a:tableStyleId>{5C22544A-7EE6-4342-B048-85BDC9FD1C3A}</a:tableStyleId>
              </a:tblPr>
              <a:tblGrid>
                <a:gridCol w="2544417"/>
                <a:gridCol w="2027583"/>
                <a:gridCol w="2286000"/>
                <a:gridCol w="2286000"/>
              </a:tblGrid>
              <a:tr h="1074156">
                <a:tc>
                  <a:txBody>
                    <a:bodyPr/>
                    <a:lstStyle/>
                    <a:p>
                      <a:pPr algn="ctr"/>
                      <a:r>
                        <a:rPr lang="en-US" sz="2400" dirty="0" smtClean="0">
                          <a:solidFill>
                            <a:srgbClr val="FFFFFF"/>
                          </a:solidFill>
                          <a:latin typeface="Verdana" pitchFamily="34" charset="0"/>
                        </a:rPr>
                        <a:t>English</a:t>
                      </a:r>
                      <a:endParaRPr lang="en-US" sz="2400" dirty="0">
                        <a:solidFill>
                          <a:srgbClr val="FFFFFF"/>
                        </a:solidFill>
                        <a:latin typeface="Verdana" pitchFamily="34" charset="0"/>
                      </a:endParaRPr>
                    </a:p>
                  </a:txBody>
                  <a:tcPr/>
                </a:tc>
                <a:tc>
                  <a:txBody>
                    <a:bodyPr/>
                    <a:lstStyle/>
                    <a:p>
                      <a:pPr algn="ctr"/>
                      <a:r>
                        <a:rPr lang="en-US" sz="2400" dirty="0" smtClean="0">
                          <a:solidFill>
                            <a:srgbClr val="FFFFFF"/>
                          </a:solidFill>
                          <a:latin typeface="Verdana" pitchFamily="34" charset="0"/>
                        </a:rPr>
                        <a:t>Math</a:t>
                      </a:r>
                      <a:endParaRPr lang="en-US" sz="2400" dirty="0">
                        <a:solidFill>
                          <a:srgbClr val="FFFFFF"/>
                        </a:solidFill>
                        <a:latin typeface="Verdana" pitchFamily="34" charset="0"/>
                      </a:endParaRPr>
                    </a:p>
                  </a:txBody>
                  <a:tcPr/>
                </a:tc>
                <a:tc>
                  <a:txBody>
                    <a:bodyPr/>
                    <a:lstStyle/>
                    <a:p>
                      <a:pPr algn="ctr"/>
                      <a:r>
                        <a:rPr lang="en-US" sz="2400" dirty="0" smtClean="0">
                          <a:solidFill>
                            <a:srgbClr val="FFFFFF"/>
                          </a:solidFill>
                          <a:latin typeface="Verdana" pitchFamily="34" charset="0"/>
                        </a:rPr>
                        <a:t>Science</a:t>
                      </a:r>
                      <a:endParaRPr lang="en-US" sz="2400" dirty="0">
                        <a:solidFill>
                          <a:srgbClr val="FFFFFF"/>
                        </a:solidFill>
                        <a:latin typeface="Verdana" pitchFamily="34" charset="0"/>
                      </a:endParaRPr>
                    </a:p>
                  </a:txBody>
                  <a:tcPr/>
                </a:tc>
                <a:tc>
                  <a:txBody>
                    <a:bodyPr/>
                    <a:lstStyle/>
                    <a:p>
                      <a:pPr algn="ctr"/>
                      <a:r>
                        <a:rPr lang="en-US" sz="2400" dirty="0" smtClean="0">
                          <a:solidFill>
                            <a:srgbClr val="FFFFFF"/>
                          </a:solidFill>
                          <a:latin typeface="Verdana" pitchFamily="34" charset="0"/>
                        </a:rPr>
                        <a:t>Social Studies</a:t>
                      </a:r>
                      <a:endParaRPr lang="en-US" sz="2400" dirty="0">
                        <a:solidFill>
                          <a:srgbClr val="FFFFFF"/>
                        </a:solidFill>
                        <a:latin typeface="Verdana" pitchFamily="34" charset="0"/>
                      </a:endParaRPr>
                    </a:p>
                  </a:txBody>
                  <a:tcPr/>
                </a:tc>
              </a:tr>
              <a:tr h="1344624">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English I</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Algebra I</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Biology</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World Geography</a:t>
                      </a:r>
                      <a:endParaRPr lang="en-US" sz="2400" dirty="0">
                        <a:solidFill>
                          <a:srgbClr val="FFFFFF"/>
                        </a:solidFill>
                        <a:latin typeface="Verdana" pitchFamily="34" charset="0"/>
                      </a:endParaRPr>
                    </a:p>
                  </a:txBody>
                  <a:tcPr>
                    <a:solidFill>
                      <a:srgbClr val="000000"/>
                    </a:solidFill>
                  </a:tcPr>
                </a:tc>
              </a:tr>
              <a:tr h="16280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English II</a:t>
                      </a:r>
                    </a:p>
                  </a:txBody>
                  <a:tcPr>
                    <a:solidFill>
                      <a:srgbClr val="000000"/>
                    </a:solidFill>
                  </a:tcPr>
                </a:tc>
                <a:tc>
                  <a:txBody>
                    <a:bodyPr/>
                    <a:lstStyle/>
                    <a:p>
                      <a:pPr algn="ctr"/>
                      <a:r>
                        <a:rPr lang="en-US" sz="2400" dirty="0" smtClean="0">
                          <a:solidFill>
                            <a:srgbClr val="FFFFFF"/>
                          </a:solidFill>
                          <a:latin typeface="Verdana" pitchFamily="34" charset="0"/>
                        </a:rPr>
                        <a:t>Geometry</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Chemistry</a:t>
                      </a:r>
                      <a:endParaRPr lang="en-US" sz="2400" dirty="0">
                        <a:solidFill>
                          <a:srgbClr val="FFFFFF"/>
                        </a:solidFill>
                        <a:latin typeface="Verdana" pitchFamily="34" charset="0"/>
                      </a:endParaRPr>
                    </a:p>
                  </a:txBody>
                  <a:tcPr>
                    <a:solidFill>
                      <a:srgbClr val="0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World History</a:t>
                      </a:r>
                      <a:endParaRPr kumimoji="0" lang="en-US" sz="2400" b="0" i="0" u="none" strike="noStrike" cap="none" normalizeH="0" baseline="0" dirty="0" smtClean="0">
                        <a:ln>
                          <a:noFill/>
                        </a:ln>
                        <a:solidFill>
                          <a:srgbClr val="FFFFFF"/>
                        </a:solidFill>
                        <a:effectLst/>
                        <a:latin typeface="Verdana" pitchFamily="34" charset="0"/>
                      </a:endParaRPr>
                    </a:p>
                  </a:txBody>
                  <a:tcPr>
                    <a:solidFill>
                      <a:srgbClr val="000000"/>
                    </a:solidFill>
                  </a:tcPr>
                </a:tc>
              </a:tr>
              <a:tr h="1744356">
                <a:tc>
                  <a:txBody>
                    <a:bodyPr/>
                    <a:lstStyle/>
                    <a:p>
                      <a:pPr algn="ctr"/>
                      <a:r>
                        <a:rPr lang="en-US" sz="2400" dirty="0" smtClean="0">
                          <a:solidFill>
                            <a:srgbClr val="FFFFFF"/>
                          </a:solidFill>
                          <a:latin typeface="Verdana" pitchFamily="34" charset="0"/>
                          <a:ea typeface="Times New Roman" pitchFamily="18" charset="0"/>
                        </a:rPr>
                        <a:t>English III </a:t>
                      </a:r>
                      <a:endParaRPr lang="en-US" sz="2400" dirty="0">
                        <a:solidFill>
                          <a:srgbClr val="FFFFFF"/>
                        </a:solidFill>
                        <a:latin typeface="Verdana" pitchFamily="34" charset="0"/>
                      </a:endParaRPr>
                    </a:p>
                  </a:txBody>
                  <a:tcPr>
                    <a:solidFill>
                      <a:srgbClr val="000000"/>
                    </a:solidFill>
                  </a:tcPr>
                </a:tc>
                <a:tc>
                  <a:txBody>
                    <a:bodyPr/>
                    <a:lstStyle/>
                    <a:p>
                      <a:pPr algn="ctr"/>
                      <a:r>
                        <a:rPr lang="en-US" sz="2400" dirty="0" smtClean="0">
                          <a:solidFill>
                            <a:srgbClr val="FFFFFF"/>
                          </a:solidFill>
                          <a:latin typeface="Verdana" pitchFamily="34" charset="0"/>
                        </a:rPr>
                        <a:t>Algebra II</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Physics</a:t>
                      </a:r>
                      <a:endParaRPr lang="en-US" sz="2400" dirty="0">
                        <a:solidFill>
                          <a:srgbClr val="FFFFFF"/>
                        </a:solidFill>
                        <a:latin typeface="Verdana" pitchFamily="34" charset="0"/>
                      </a:endParaRPr>
                    </a:p>
                  </a:txBody>
                  <a:tcPr>
                    <a:solidFill>
                      <a:srgbClr val="000000"/>
                    </a:solidFill>
                  </a:tcPr>
                </a:tc>
                <a:tc>
                  <a:txBody>
                    <a:bodyPr/>
                    <a:lstStyle/>
                    <a:p>
                      <a:pPr algn="ctr"/>
                      <a:r>
                        <a:rPr kumimoji="0" lang="en-US" sz="2400" b="0" i="0" u="none" strike="noStrike" cap="none" normalizeH="0" baseline="0" dirty="0" smtClean="0">
                          <a:ln>
                            <a:noFill/>
                          </a:ln>
                          <a:solidFill>
                            <a:srgbClr val="FFFFFF"/>
                          </a:solidFill>
                          <a:effectLst/>
                          <a:latin typeface="Verdana" pitchFamily="34" charset="0"/>
                          <a:ea typeface="Times New Roman" pitchFamily="18" charset="0"/>
                        </a:rPr>
                        <a:t>U.S. History</a:t>
                      </a:r>
                      <a:endParaRPr lang="en-US" sz="2400" dirty="0">
                        <a:solidFill>
                          <a:srgbClr val="FFFFFF"/>
                        </a:solidFill>
                        <a:latin typeface="Verdana" pitchFamily="34" charset="0"/>
                      </a:endParaRPr>
                    </a:p>
                  </a:txBody>
                  <a:tcPr>
                    <a:solidFill>
                      <a:srgbClr val="000000"/>
                    </a:solidFill>
                  </a:tcPr>
                </a:tc>
              </a:tr>
            </a:tbl>
          </a:graphicData>
        </a:graphic>
      </p:graphicFrame>
      <p:sp>
        <p:nvSpPr>
          <p:cNvPr id="13"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solidFill>
                  <a:srgbClr val="FFFFFF"/>
                </a:solidFill>
              </a:rPr>
              <a:pPr/>
              <a:t>22</a:t>
            </a:fld>
            <a:endParaRPr lang="en-US" dirty="0">
              <a:solidFill>
                <a:srgbClr val="FFFFFF"/>
              </a:solidFill>
            </a:endParaRPr>
          </a:p>
        </p:txBody>
      </p:sp>
      <p:sp>
        <p:nvSpPr>
          <p:cNvPr id="10" name="Title 9"/>
          <p:cNvSpPr>
            <a:spLocks noGrp="1"/>
          </p:cNvSpPr>
          <p:nvPr>
            <p:ph type="title"/>
          </p:nvPr>
        </p:nvSpPr>
        <p:spPr>
          <a:xfrm>
            <a:off x="0" y="0"/>
            <a:ext cx="9129713" cy="1066799"/>
          </a:xfrm>
        </p:spPr>
        <p:txBody>
          <a:bodyPr anchor="t">
            <a:normAutofit/>
          </a:bodyPr>
          <a:lstStyle/>
          <a:p>
            <a:r>
              <a:rPr lang="en-US" sz="3100" dirty="0" smtClean="0"/>
              <a:t>End-of-Course Tested Subjects (</a:t>
            </a:r>
            <a:r>
              <a:rPr lang="en-US" sz="3100" dirty="0" smtClean="0">
                <a:solidFill>
                  <a:schemeClr val="accent1"/>
                </a:solidFill>
              </a:rPr>
              <a:t>X</a:t>
            </a:r>
            <a:r>
              <a:rPr lang="en-US" sz="3100" dirty="0" smtClean="0"/>
              <a:t>=no modified or alternate version available</a:t>
            </a:r>
            <a:r>
              <a:rPr lang="en-US" sz="2800" dirty="0" smtClean="0"/>
              <a:t>)</a:t>
            </a:r>
            <a:endParaRPr lang="en-US" sz="3100" dirty="0"/>
          </a:p>
        </p:txBody>
      </p:sp>
      <p:sp>
        <p:nvSpPr>
          <p:cNvPr id="6" name="Multiply 5" descr="Chemistry - X"/>
          <p:cNvSpPr/>
          <p:nvPr/>
        </p:nvSpPr>
        <p:spPr>
          <a:xfrm>
            <a:off x="5181600" y="41148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Multiply 6" descr="Physics - X"/>
          <p:cNvSpPr/>
          <p:nvPr/>
        </p:nvSpPr>
        <p:spPr>
          <a:xfrm>
            <a:off x="5181600" y="55626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Multiply 7" descr="Algebra II - X"/>
          <p:cNvSpPr/>
          <p:nvPr/>
        </p:nvSpPr>
        <p:spPr>
          <a:xfrm>
            <a:off x="2971800" y="56388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524000"/>
            <a:ext cx="8686800" cy="4953000"/>
          </a:xfrm>
        </p:spPr>
        <p:txBody>
          <a:bodyPr>
            <a:noAutofit/>
          </a:bodyPr>
          <a:lstStyle/>
          <a:p>
            <a:pPr>
              <a:buSzPct val="100000"/>
            </a:pPr>
            <a:r>
              <a:rPr lang="en-US" sz="2800" dirty="0" smtClean="0"/>
              <a:t>According to graduation requirements currently in place, students entering 9</a:t>
            </a:r>
            <a:r>
              <a:rPr lang="en-US" sz="2800" baseline="30000" dirty="0" smtClean="0"/>
              <a:t>th</a:t>
            </a:r>
            <a:r>
              <a:rPr lang="en-US" sz="2800" dirty="0" smtClean="0"/>
              <a:t> grade in 2011-2012 must achieve a cumulative score at least equal to the product of number of assessments taken in that content area and scale score that indicates satisfactory performance.</a:t>
            </a:r>
          </a:p>
          <a:p>
            <a:pPr>
              <a:buSzPct val="100000"/>
            </a:pPr>
            <a:r>
              <a:rPr lang="en-US" sz="2800" dirty="0" smtClean="0"/>
              <a:t>For each of four core content areas, cumulative score ≥ </a:t>
            </a:r>
            <a:r>
              <a:rPr lang="en-US" sz="2800" i="1" dirty="0" smtClean="0"/>
              <a:t>n</a:t>
            </a:r>
            <a:r>
              <a:rPr lang="en-US" sz="2800" dirty="0" smtClean="0"/>
              <a:t> x passing scale score, where </a:t>
            </a:r>
            <a:r>
              <a:rPr lang="en-US" sz="2800" i="1" dirty="0" smtClean="0"/>
              <a:t>n</a:t>
            </a:r>
            <a:r>
              <a:rPr lang="en-US" sz="2800" dirty="0" smtClean="0"/>
              <a:t> = number of assessments taken.</a:t>
            </a:r>
            <a:endParaRPr lang="en-US" sz="2800" dirty="0"/>
          </a:p>
        </p:txBody>
      </p:sp>
      <p:sp>
        <p:nvSpPr>
          <p:cNvPr id="8"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23</a:t>
            </a:fld>
            <a:endParaRPr lang="en-US" dirty="0"/>
          </a:p>
        </p:txBody>
      </p:sp>
      <p:sp>
        <p:nvSpPr>
          <p:cNvPr id="5" name="Title 9"/>
          <p:cNvSpPr>
            <a:spLocks noGrp="1"/>
          </p:cNvSpPr>
          <p:nvPr>
            <p:ph type="title"/>
          </p:nvPr>
        </p:nvSpPr>
        <p:spPr>
          <a:xfrm>
            <a:off x="457200" y="228600"/>
            <a:ext cx="8229600" cy="1066800"/>
          </a:xfrm>
        </p:spPr>
        <p:txBody>
          <a:bodyPr>
            <a:noAutofit/>
          </a:bodyPr>
          <a:lstStyle/>
          <a:p>
            <a:r>
              <a:rPr lang="en-US" sz="4000" b="1" dirty="0" smtClean="0"/>
              <a:t>STAAR End-of-Course High School Assessments</a:t>
            </a:r>
            <a:endParaRPr lang="en-US" sz="4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447800"/>
            <a:ext cx="8305800" cy="4572000"/>
          </a:xfrm>
        </p:spPr>
        <p:txBody>
          <a:bodyPr>
            <a:normAutofit/>
          </a:bodyPr>
          <a:lstStyle/>
          <a:p>
            <a:pPr>
              <a:buSzPct val="100000"/>
            </a:pPr>
            <a:r>
              <a:rPr lang="en-US" sz="3200" dirty="0" smtClean="0"/>
              <a:t>For students on Minimum High School Program </a:t>
            </a:r>
          </a:p>
          <a:p>
            <a:pPr lvl="1"/>
            <a:endParaRPr lang="en-US" sz="2400" dirty="0" smtClean="0"/>
          </a:p>
          <a:p>
            <a:pPr lvl="1"/>
            <a:r>
              <a:rPr lang="en-US" sz="3200" dirty="0" smtClean="0"/>
              <a:t>Cumulative score is based on number of courses taken for which an end-of-course assessment exists.</a:t>
            </a:r>
          </a:p>
          <a:p>
            <a:pPr lvl="1"/>
            <a:endParaRPr lang="en-US" sz="2400" dirty="0" smtClean="0"/>
          </a:p>
          <a:p>
            <a:pPr lvl="1"/>
            <a:r>
              <a:rPr lang="en-US" sz="3200" dirty="0" smtClean="0"/>
              <a:t>Cumulative score requirement may vary by subject area.</a:t>
            </a:r>
            <a:endParaRPr lang="en-US" sz="3200" dirty="0"/>
          </a:p>
        </p:txBody>
      </p:sp>
      <p:sp>
        <p:nvSpPr>
          <p:cNvPr id="9"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24</a:t>
            </a:fld>
            <a:endParaRPr lang="en-US" dirty="0"/>
          </a:p>
        </p:txBody>
      </p:sp>
      <p:sp>
        <p:nvSpPr>
          <p:cNvPr id="5" name="Title 4"/>
          <p:cNvSpPr>
            <a:spLocks noGrp="1"/>
          </p:cNvSpPr>
          <p:nvPr>
            <p:ph type="title"/>
          </p:nvPr>
        </p:nvSpPr>
        <p:spPr>
          <a:xfrm>
            <a:off x="533400" y="152400"/>
            <a:ext cx="8305800" cy="1295400"/>
          </a:xfrm>
        </p:spPr>
        <p:txBody>
          <a:bodyPr>
            <a:noAutofit/>
          </a:bodyPr>
          <a:lstStyle/>
          <a:p>
            <a:r>
              <a:rPr lang="en-US" sz="4000" b="1" dirty="0" smtClean="0"/>
              <a:t>STAAR End-of-Course High School Assessments</a:t>
            </a:r>
            <a:endParaRPr lang="en-US" sz="4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676400"/>
            <a:ext cx="8382000" cy="4114800"/>
          </a:xfrm>
        </p:spPr>
        <p:txBody>
          <a:bodyPr>
            <a:normAutofit/>
          </a:bodyPr>
          <a:lstStyle/>
          <a:p>
            <a:pPr>
              <a:buSzPct val="100000"/>
            </a:pPr>
            <a:r>
              <a:rPr lang="en-US" sz="3200" dirty="0" smtClean="0"/>
              <a:t>In addition to meeting cumulative score requirement in each of four core content areas, students on the Recommended High School Program have to perform </a:t>
            </a:r>
            <a:r>
              <a:rPr lang="en-US" sz="3200" b="1" dirty="0" smtClean="0"/>
              <a:t>satisfactorily</a:t>
            </a:r>
            <a:r>
              <a:rPr lang="en-US" sz="3200" dirty="0" smtClean="0"/>
              <a:t> on – </a:t>
            </a:r>
          </a:p>
          <a:p>
            <a:pPr lvl="1"/>
            <a:r>
              <a:rPr lang="en-US" sz="3200" dirty="0" smtClean="0"/>
              <a:t>Algebra II assessment</a:t>
            </a:r>
          </a:p>
          <a:p>
            <a:pPr lvl="1"/>
            <a:r>
              <a:rPr lang="en-US" sz="3200" dirty="0" smtClean="0"/>
              <a:t>English III assessment</a:t>
            </a:r>
            <a:endParaRPr lang="en-US" sz="3200" dirty="0"/>
          </a:p>
        </p:txBody>
      </p:sp>
      <p:sp>
        <p:nvSpPr>
          <p:cNvPr id="7"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25</a:t>
            </a:fld>
            <a:endParaRPr lang="en-US" dirty="0"/>
          </a:p>
        </p:txBody>
      </p:sp>
      <p:sp>
        <p:nvSpPr>
          <p:cNvPr id="8" name="Title 4"/>
          <p:cNvSpPr>
            <a:spLocks noGrp="1"/>
          </p:cNvSpPr>
          <p:nvPr>
            <p:ph type="title"/>
          </p:nvPr>
        </p:nvSpPr>
        <p:spPr>
          <a:xfrm>
            <a:off x="304800" y="152400"/>
            <a:ext cx="8305800" cy="1066800"/>
          </a:xfrm>
        </p:spPr>
        <p:txBody>
          <a:bodyPr>
            <a:noAutofit/>
          </a:bodyPr>
          <a:lstStyle/>
          <a:p>
            <a:r>
              <a:rPr lang="en-US" sz="4000" b="1" dirty="0" smtClean="0"/>
              <a:t>STAAR End-of-Course High School Assessments</a:t>
            </a:r>
            <a:endParaRPr lang="en-US" sz="4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52400" y="152400"/>
            <a:ext cx="8610600" cy="1066800"/>
          </a:xfrm>
          <a:prstGeom prst="rect">
            <a:avLst/>
          </a:prstGeom>
        </p:spPr>
        <p:txBody>
          <a:bodyPr vert="horz" lIns="0" tIns="9144" rIns="0" bIns="9144" anchor="b">
            <a:normAutofit fontScale="85000" lnSpcReduction="20000"/>
          </a:bodyPr>
          <a:lstStyle/>
          <a:p>
            <a:pPr lvl="0">
              <a:spcBef>
                <a:spcPct val="0"/>
              </a:spcBef>
              <a:defRPr/>
            </a:pPr>
            <a:r>
              <a:rPr lang="en-US" sz="4800" b="1" i="1" dirty="0" smtClean="0"/>
              <a:t>STAAR End-of-Course High School Assessments</a:t>
            </a:r>
            <a:endParaRPr kumimoji="0" lang="en-US" sz="4800" b="1" i="1" u="none" strike="noStrike" kern="1200" cap="none" spc="0" normalizeH="0" baseline="0" noProof="0" dirty="0">
              <a:ln w="500">
                <a:solidFill>
                  <a:schemeClr val="tx2">
                    <a:shade val="20000"/>
                    <a:satMod val="350000"/>
                  </a:schemeClr>
                </a:solidFill>
              </a:ln>
              <a:solidFill>
                <a:srgbClr val="FFFFFF"/>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7" name="Content Placeholder 6"/>
          <p:cNvSpPr>
            <a:spLocks noGrp="1"/>
          </p:cNvSpPr>
          <p:nvPr>
            <p:ph idx="1"/>
          </p:nvPr>
        </p:nvSpPr>
        <p:spPr>
          <a:xfrm>
            <a:off x="457200" y="1447800"/>
            <a:ext cx="8382000" cy="5410200"/>
          </a:xfrm>
        </p:spPr>
        <p:txBody>
          <a:bodyPr>
            <a:normAutofit/>
          </a:bodyPr>
          <a:lstStyle/>
          <a:p>
            <a:pPr>
              <a:buSzPct val="100000"/>
            </a:pPr>
            <a:r>
              <a:rPr lang="en-US" sz="3200" dirty="0" smtClean="0"/>
              <a:t>In addition to meeting cumulative score requirement in each of four core content areas, students on </a:t>
            </a:r>
            <a:r>
              <a:rPr lang="en-US" sz="3200" b="1" u="sng" dirty="0" smtClean="0"/>
              <a:t>Distinguished</a:t>
            </a:r>
            <a:r>
              <a:rPr lang="en-US" sz="3200" u="sng" dirty="0" smtClean="0"/>
              <a:t> </a:t>
            </a:r>
            <a:r>
              <a:rPr lang="en-US" sz="3200" b="1" u="sng" dirty="0" smtClean="0"/>
              <a:t>Achievement Program</a:t>
            </a:r>
            <a:r>
              <a:rPr lang="en-US" sz="3200" dirty="0" smtClean="0"/>
              <a:t> have to perform satisfactorily on </a:t>
            </a:r>
            <a:r>
              <a:rPr lang="en-US" sz="3200" u="sng" dirty="0" smtClean="0"/>
              <a:t>college-readiness component</a:t>
            </a:r>
            <a:r>
              <a:rPr lang="en-US" sz="3200" dirty="0" smtClean="0"/>
              <a:t> of – </a:t>
            </a:r>
          </a:p>
          <a:p>
            <a:pPr lvl="1"/>
            <a:r>
              <a:rPr lang="en-US" sz="3200" dirty="0" smtClean="0"/>
              <a:t>Algebra II assessment</a:t>
            </a:r>
          </a:p>
          <a:p>
            <a:pPr lvl="1"/>
            <a:r>
              <a:rPr lang="en-US" sz="3200" dirty="0" smtClean="0"/>
              <a:t>English III assessment</a:t>
            </a:r>
            <a:endParaRPr lang="en-US" sz="3200" dirty="0"/>
          </a:p>
        </p:txBody>
      </p:sp>
      <p:sp>
        <p:nvSpPr>
          <p:cNvPr id="10"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47800"/>
            <a:ext cx="8686800" cy="5410200"/>
          </a:xfrm>
        </p:spPr>
        <p:txBody>
          <a:bodyPr>
            <a:normAutofit/>
          </a:bodyPr>
          <a:lstStyle/>
          <a:p>
            <a:pPr>
              <a:buSzPct val="100000"/>
            </a:pPr>
            <a:r>
              <a:rPr lang="en-US" sz="3200" dirty="0" smtClean="0"/>
              <a:t>Each EOC STAAR assessment will have a satisfactory</a:t>
            </a:r>
            <a:r>
              <a:rPr lang="en-US" sz="3200" baseline="0" dirty="0" smtClean="0"/>
              <a:t> cut score and an advanced cut score. There will also be EOC minimum scores set below, but within a reasonable range of the satisfactory scores, that will be used to determine whether a student’s score</a:t>
            </a:r>
            <a:r>
              <a:rPr lang="en-US" sz="3200" dirty="0" smtClean="0"/>
              <a:t> on an EOC assessment may count toward his/her cumulative score in that content area.</a:t>
            </a:r>
            <a:endParaRPr lang="en-US" sz="3200" dirty="0"/>
          </a:p>
        </p:txBody>
      </p:sp>
      <p:sp>
        <p:nvSpPr>
          <p:cNvPr id="9"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27</a:t>
            </a:fld>
            <a:endParaRPr lang="en-US" dirty="0"/>
          </a:p>
        </p:txBody>
      </p:sp>
      <p:sp>
        <p:nvSpPr>
          <p:cNvPr id="5" name="Title 4"/>
          <p:cNvSpPr>
            <a:spLocks noGrp="1"/>
          </p:cNvSpPr>
          <p:nvPr>
            <p:ph type="title"/>
          </p:nvPr>
        </p:nvSpPr>
        <p:spPr>
          <a:xfrm>
            <a:off x="381000" y="152400"/>
            <a:ext cx="8153400" cy="1066800"/>
          </a:xfrm>
        </p:spPr>
        <p:txBody>
          <a:bodyPr>
            <a:noAutofit/>
          </a:bodyPr>
          <a:lstStyle/>
          <a:p>
            <a:r>
              <a:rPr lang="en-US" sz="4000" b="1" dirty="0" smtClean="0"/>
              <a:t>Performance Standards for </a:t>
            </a:r>
            <a:br>
              <a:rPr lang="en-US" sz="4000" b="1" dirty="0" smtClean="0"/>
            </a:br>
            <a:r>
              <a:rPr lang="en-US" sz="4000" b="1" dirty="0" smtClean="0"/>
              <a:t>EOC Assessments</a:t>
            </a:r>
            <a:endParaRPr lang="en-US" sz="40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2743200"/>
            <a:ext cx="2514600" cy="1569660"/>
          </a:xfrm>
          <a:prstGeom prst="rect">
            <a:avLst/>
          </a:prstGeom>
          <a:solidFill>
            <a:schemeClr val="bg2">
              <a:lumMod val="60000"/>
              <a:lumOff val="40000"/>
            </a:schemeClr>
          </a:solidFill>
          <a:ln>
            <a:solidFill>
              <a:schemeClr val="bg1"/>
            </a:solidFill>
          </a:ln>
        </p:spPr>
        <p:txBody>
          <a:bodyPr wrap="square">
            <a:spAutoFit/>
          </a:bodyPr>
          <a:lstStyle/>
          <a:p>
            <a:pPr algn="ctr">
              <a:defRPr/>
            </a:pPr>
            <a:endParaRPr lang="en-US" sz="3200" b="1" dirty="0">
              <a:latin typeface="+mn-lt"/>
            </a:endParaRPr>
          </a:p>
          <a:p>
            <a:pPr>
              <a:defRPr/>
            </a:pPr>
            <a:r>
              <a:rPr lang="en-US" sz="3200" b="1" dirty="0" smtClean="0">
                <a:latin typeface="+mn-lt"/>
              </a:rPr>
              <a:t>  Level I</a:t>
            </a:r>
            <a:endParaRPr lang="en-US" sz="3200" b="1" dirty="0">
              <a:latin typeface="+mn-lt"/>
            </a:endParaRPr>
          </a:p>
          <a:p>
            <a:pPr algn="ctr">
              <a:defRPr/>
            </a:pPr>
            <a:endParaRPr lang="en-US" sz="3200" b="1" dirty="0">
              <a:latin typeface="+mn-lt"/>
            </a:endParaRPr>
          </a:p>
        </p:txBody>
      </p:sp>
      <p:sp>
        <p:nvSpPr>
          <p:cNvPr id="9" name="TextBox 8"/>
          <p:cNvSpPr txBox="1"/>
          <p:nvPr/>
        </p:nvSpPr>
        <p:spPr>
          <a:xfrm>
            <a:off x="3276600" y="2743200"/>
            <a:ext cx="2514600" cy="2103120"/>
          </a:xfrm>
          <a:prstGeom prst="rect">
            <a:avLst/>
          </a:prstGeom>
          <a:solidFill>
            <a:srgbClr val="FFC000"/>
          </a:solidFill>
          <a:ln>
            <a:solidFill>
              <a:schemeClr val="bg1"/>
            </a:solidFill>
          </a:ln>
        </p:spPr>
        <p:txBody>
          <a:bodyPr wrap="square" tIns="0" anchor="t" anchorCtr="1">
            <a:spAutoFit/>
          </a:bodyPr>
          <a:lstStyle/>
          <a:p>
            <a:pPr algn="ctr">
              <a:defRPr/>
            </a:pPr>
            <a:endParaRPr lang="en-US" sz="3200" b="1" dirty="0">
              <a:latin typeface="+mn-lt"/>
            </a:endParaRPr>
          </a:p>
          <a:p>
            <a:pPr algn="ctr">
              <a:defRPr/>
            </a:pPr>
            <a:r>
              <a:rPr lang="en-US" sz="3200" b="1" dirty="0" smtClean="0">
                <a:latin typeface="+mn-lt"/>
              </a:rPr>
              <a:t>Level II</a:t>
            </a:r>
            <a:endParaRPr lang="en-US" sz="3200" b="1" dirty="0">
              <a:latin typeface="+mn-lt"/>
            </a:endParaRPr>
          </a:p>
          <a:p>
            <a:pPr algn="ctr">
              <a:defRPr/>
            </a:pPr>
            <a:endParaRPr lang="en-US" sz="3200" b="1" dirty="0">
              <a:latin typeface="+mn-lt"/>
            </a:endParaRPr>
          </a:p>
          <a:p>
            <a:pPr algn="ctr">
              <a:defRPr/>
            </a:pPr>
            <a:endParaRPr lang="en-US" sz="3200" b="1" dirty="0">
              <a:latin typeface="+mn-lt"/>
            </a:endParaRPr>
          </a:p>
        </p:txBody>
      </p:sp>
      <p:sp>
        <p:nvSpPr>
          <p:cNvPr id="10" name="TextBox 9"/>
          <p:cNvSpPr txBox="1"/>
          <p:nvPr/>
        </p:nvSpPr>
        <p:spPr>
          <a:xfrm>
            <a:off x="5791200" y="2743200"/>
            <a:ext cx="2514600" cy="2103120"/>
          </a:xfrm>
          <a:prstGeom prst="rect">
            <a:avLst/>
          </a:prstGeom>
          <a:solidFill>
            <a:schemeClr val="accent1">
              <a:lumMod val="75000"/>
            </a:schemeClr>
          </a:solidFill>
          <a:ln>
            <a:solidFill>
              <a:schemeClr val="bg1"/>
            </a:solidFill>
          </a:ln>
        </p:spPr>
        <p:txBody>
          <a:bodyPr>
            <a:spAutoFit/>
          </a:bodyPr>
          <a:lstStyle/>
          <a:p>
            <a:pPr algn="ctr">
              <a:defRPr/>
            </a:pPr>
            <a:endParaRPr lang="en-US" sz="3200" b="1" dirty="0">
              <a:latin typeface="+mn-lt"/>
            </a:endParaRPr>
          </a:p>
          <a:p>
            <a:pPr algn="ctr">
              <a:defRPr/>
            </a:pPr>
            <a:r>
              <a:rPr lang="en-US" sz="3200" b="1" dirty="0" smtClean="0">
                <a:latin typeface="+mn-lt"/>
              </a:rPr>
              <a:t>Level III</a:t>
            </a:r>
            <a:endParaRPr lang="en-US" sz="3200" b="1" dirty="0">
              <a:latin typeface="+mn-lt"/>
            </a:endParaRPr>
          </a:p>
          <a:p>
            <a:pPr algn="ctr">
              <a:defRPr/>
            </a:pPr>
            <a:endParaRPr lang="en-US" sz="3200" b="1" dirty="0">
              <a:latin typeface="+mn-lt"/>
            </a:endParaRPr>
          </a:p>
          <a:p>
            <a:pPr algn="ctr">
              <a:defRPr/>
            </a:pPr>
            <a:endParaRPr lang="en-US" sz="3200" b="1" dirty="0">
              <a:latin typeface="+mn-lt"/>
            </a:endParaRPr>
          </a:p>
        </p:txBody>
      </p:sp>
      <p:sp>
        <p:nvSpPr>
          <p:cNvPr id="11" name="Right Arrow 10"/>
          <p:cNvSpPr/>
          <p:nvPr/>
        </p:nvSpPr>
        <p:spPr>
          <a:xfrm>
            <a:off x="1143000" y="1447800"/>
            <a:ext cx="6934200" cy="10668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defRPr/>
            </a:pPr>
            <a:r>
              <a:rPr lang="en-US" sz="3200" b="1" dirty="0">
                <a:solidFill>
                  <a:srgbClr val="FFFFFF"/>
                </a:solidFill>
              </a:rPr>
              <a:t>PERFORMANCE</a:t>
            </a:r>
          </a:p>
        </p:txBody>
      </p:sp>
      <p:cxnSp>
        <p:nvCxnSpPr>
          <p:cNvPr id="13" name="Straight Connector 12"/>
          <p:cNvCxnSpPr/>
          <p:nvPr/>
        </p:nvCxnSpPr>
        <p:spPr>
          <a:xfrm rot="5400000">
            <a:off x="1714499" y="3924300"/>
            <a:ext cx="2819400" cy="0"/>
          </a:xfrm>
          <a:prstGeom prst="line">
            <a:avLst/>
          </a:prstGeom>
          <a:ln w="25400">
            <a:solidFill>
              <a:schemeClr val="tx1"/>
            </a:solidFill>
            <a:prstDash val="lg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943600" y="3886200"/>
            <a:ext cx="2286000" cy="838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Advanced Academic Performance</a:t>
            </a:r>
            <a:endParaRPr lang="en-US" dirty="0">
              <a:solidFill>
                <a:srgbClr val="FFFFFF"/>
              </a:solidFill>
            </a:endParaRPr>
          </a:p>
        </p:txBody>
      </p:sp>
      <p:sp>
        <p:nvSpPr>
          <p:cNvPr id="14" name="Rounded Rectangle 13"/>
          <p:cNvSpPr/>
          <p:nvPr/>
        </p:nvSpPr>
        <p:spPr>
          <a:xfrm>
            <a:off x="3429000" y="3886200"/>
            <a:ext cx="2286000" cy="838200"/>
          </a:xfrm>
          <a:prstGeom prst="roundRect">
            <a:avLst/>
          </a:prstGeom>
          <a:solidFill>
            <a:srgbClr val="33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Satisfactory Academic Performance</a:t>
            </a:r>
            <a:endParaRPr lang="en-US" dirty="0">
              <a:solidFill>
                <a:srgbClr val="FFFFFF"/>
              </a:solidFill>
            </a:endParaRPr>
          </a:p>
        </p:txBody>
      </p:sp>
      <p:sp>
        <p:nvSpPr>
          <p:cNvPr id="15" name="Rounded Rectangle 14"/>
          <p:cNvSpPr/>
          <p:nvPr/>
        </p:nvSpPr>
        <p:spPr>
          <a:xfrm>
            <a:off x="762000" y="3886200"/>
            <a:ext cx="1981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Unsatisfactory Academic Performance</a:t>
            </a:r>
            <a:endParaRPr lang="en-US" dirty="0">
              <a:solidFill>
                <a:srgbClr val="FFFFFF"/>
              </a:solidFill>
            </a:endParaRPr>
          </a:p>
        </p:txBody>
      </p:sp>
      <p:sp>
        <p:nvSpPr>
          <p:cNvPr id="18" name="Slide Number Placeholder 3"/>
          <p:cNvSpPr>
            <a:spLocks noGrp="1"/>
          </p:cNvSpPr>
          <p:nvPr>
            <p:ph type="sldNum" sz="quarter" idx="12"/>
          </p:nvPr>
        </p:nvSpPr>
        <p:spPr/>
        <p:txBody>
          <a:bodyPr/>
          <a:lstStyle/>
          <a:p>
            <a:fld id="{70C84471-D102-44CF-BE6C-E1D61FC3F432}" type="slidenum">
              <a:rPr lang="en-US" smtClean="0"/>
              <a:pPr/>
              <a:t>28</a:t>
            </a:fld>
            <a:endParaRPr lang="en-US" dirty="0"/>
          </a:p>
        </p:txBody>
      </p:sp>
      <p:sp>
        <p:nvSpPr>
          <p:cNvPr id="17" name="Title 16"/>
          <p:cNvSpPr>
            <a:spLocks noGrp="1"/>
          </p:cNvSpPr>
          <p:nvPr>
            <p:ph type="title"/>
          </p:nvPr>
        </p:nvSpPr>
        <p:spPr/>
        <p:txBody>
          <a:bodyPr>
            <a:normAutofit fontScale="90000"/>
          </a:bodyPr>
          <a:lstStyle/>
          <a:p>
            <a:r>
              <a:rPr lang="en-US" b="1" dirty="0" smtClean="0"/>
              <a:t>Performance Standards for EOC Assessments</a:t>
            </a:r>
            <a:endParaRPr lang="en-US" b="1" dirty="0"/>
          </a:p>
        </p:txBody>
      </p:sp>
      <p:sp>
        <p:nvSpPr>
          <p:cNvPr id="3" name="TextBox 2"/>
          <p:cNvSpPr txBox="1"/>
          <p:nvPr/>
        </p:nvSpPr>
        <p:spPr>
          <a:xfrm rot="5400000">
            <a:off x="1828799" y="3810000"/>
            <a:ext cx="2209800" cy="381000"/>
          </a:xfrm>
          <a:prstGeom prst="rect">
            <a:avLst/>
          </a:prstGeom>
          <a:noFill/>
        </p:spPr>
        <p:txBody>
          <a:bodyPr wrap="square" rtlCol="0">
            <a:spAutoFit/>
          </a:bodyPr>
          <a:lstStyle/>
          <a:p>
            <a:r>
              <a:rPr lang="en-US" b="1" dirty="0" smtClean="0"/>
              <a:t>Minimum Score</a:t>
            </a:r>
            <a:endParaRPr lang="en-US"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46237"/>
            <a:ext cx="8229600" cy="4525963"/>
          </a:xfrm>
        </p:spPr>
        <p:txBody>
          <a:bodyPr/>
          <a:lstStyle/>
          <a:p>
            <a:pPr>
              <a:buSzPct val="100000"/>
            </a:pPr>
            <a:r>
              <a:rPr lang="en-US" dirty="0" smtClean="0"/>
              <a:t>Performance at the highest cut score will be interpreted differently depending on the assessment.</a:t>
            </a:r>
          </a:p>
          <a:p>
            <a:pPr lvl="1"/>
            <a:r>
              <a:rPr lang="en-US" dirty="0" smtClean="0"/>
              <a:t>The highest cut will indicate college readiness for Algebra II and English III.</a:t>
            </a:r>
          </a:p>
          <a:p>
            <a:pPr lvl="1"/>
            <a:r>
              <a:rPr lang="en-US" dirty="0" smtClean="0"/>
              <a:t>It will indicate advanced course readiness for Algebra I, English I, and English II.</a:t>
            </a:r>
          </a:p>
          <a:p>
            <a:pPr lvl="1"/>
            <a:r>
              <a:rPr lang="en-US" dirty="0" smtClean="0"/>
              <a:t>It will indicate advanced performance for the remaining courses.</a:t>
            </a:r>
            <a:endParaRPr lang="en-US" dirty="0"/>
          </a:p>
        </p:txBody>
      </p:sp>
      <p:sp>
        <p:nvSpPr>
          <p:cNvPr id="9" name="Slide Number Placeholder 3"/>
          <p:cNvSpPr>
            <a:spLocks noGrp="1"/>
          </p:cNvSpPr>
          <p:nvPr>
            <p:ph type="sldNum" sz="quarter" idx="12"/>
          </p:nvPr>
        </p:nvSpPr>
        <p:spPr/>
        <p:txBody>
          <a:bodyPr/>
          <a:lstStyle/>
          <a:p>
            <a:fld id="{70C84471-D102-44CF-BE6C-E1D61FC3F432}" type="slidenum">
              <a:rPr lang="en-US" smtClean="0"/>
              <a:pPr/>
              <a:t>29</a:t>
            </a:fld>
            <a:endParaRPr lang="en-US" dirty="0"/>
          </a:p>
        </p:txBody>
      </p:sp>
      <p:sp>
        <p:nvSpPr>
          <p:cNvPr id="5" name="Title 4"/>
          <p:cNvSpPr>
            <a:spLocks noGrp="1"/>
          </p:cNvSpPr>
          <p:nvPr>
            <p:ph type="title"/>
          </p:nvPr>
        </p:nvSpPr>
        <p:spPr/>
        <p:txBody>
          <a:bodyPr>
            <a:normAutofit fontScale="90000"/>
          </a:bodyPr>
          <a:lstStyle/>
          <a:p>
            <a:r>
              <a:rPr lang="en-US" dirty="0" smtClean="0"/>
              <a:t>Performance Standards for EOC Assessments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rrows2"/>
          <p:cNvPicPr>
            <a:picLocks noChangeAspect="1" noChangeArrowheads="1"/>
          </p:cNvPicPr>
          <p:nvPr/>
        </p:nvPicPr>
        <p:blipFill>
          <a:blip r:embed="rId3" cstate="print"/>
          <a:srcRect/>
          <a:stretch>
            <a:fillRect/>
          </a:stretch>
        </p:blipFill>
        <p:spPr bwMode="auto">
          <a:xfrm>
            <a:off x="0" y="533400"/>
            <a:ext cx="9144000" cy="6400800"/>
          </a:xfrm>
          <a:prstGeom prst="rect">
            <a:avLst/>
          </a:prstGeom>
          <a:noFill/>
          <a:ln w="9525">
            <a:noFill/>
            <a:miter lim="800000"/>
            <a:headEnd/>
            <a:tailEnd/>
          </a:ln>
        </p:spPr>
      </p:pic>
      <p:sp>
        <p:nvSpPr>
          <p:cNvPr id="46083" name="Text Box 3"/>
          <p:cNvSpPr txBox="1">
            <a:spLocks noChangeArrowheads="1"/>
          </p:cNvSpPr>
          <p:nvPr/>
        </p:nvSpPr>
        <p:spPr bwMode="auto">
          <a:xfrm>
            <a:off x="5410200" y="2609850"/>
            <a:ext cx="3200400" cy="2343150"/>
          </a:xfrm>
          <a:prstGeom prst="rect">
            <a:avLst/>
          </a:prstGeom>
          <a:noFill/>
          <a:ln w="9525" algn="ctr">
            <a:noFill/>
            <a:miter lim="800000"/>
            <a:headEnd/>
            <a:tailEnd/>
          </a:ln>
        </p:spPr>
        <p:txBody>
          <a:bodyPr>
            <a:spAutoFit/>
          </a:bodyPr>
          <a:lstStyle/>
          <a:p>
            <a:pPr algn="ctr"/>
            <a:r>
              <a:rPr lang="en-US" sz="1400" b="1" u="sng"/>
              <a:t>Federal Assessment System</a:t>
            </a:r>
          </a:p>
          <a:p>
            <a:pPr>
              <a:buFontTx/>
              <a:buChar char="•"/>
            </a:pPr>
            <a:r>
              <a:rPr lang="en-US" sz="1400"/>
              <a:t> TAKS</a:t>
            </a:r>
          </a:p>
          <a:p>
            <a:pPr>
              <a:buFontTx/>
              <a:buChar char="•"/>
            </a:pPr>
            <a:r>
              <a:rPr lang="en-US" sz="1400"/>
              <a:t> TAKS-(Accommodated)</a:t>
            </a:r>
          </a:p>
          <a:p>
            <a:pPr>
              <a:buFontTx/>
              <a:buChar char="•"/>
            </a:pPr>
            <a:r>
              <a:rPr lang="en-US" sz="1400"/>
              <a:t> TAKS-M (Modified)</a:t>
            </a:r>
          </a:p>
          <a:p>
            <a:pPr>
              <a:buFontTx/>
              <a:buChar char="•"/>
            </a:pPr>
            <a:r>
              <a:rPr lang="en-US" sz="1400"/>
              <a:t> TAKS-Alt (Alternate)</a:t>
            </a:r>
          </a:p>
          <a:p>
            <a:pPr>
              <a:buFontTx/>
              <a:buChar char="•"/>
            </a:pPr>
            <a:r>
              <a:rPr lang="en-US" sz="1400"/>
              <a:t> LAT (</a:t>
            </a:r>
            <a:r>
              <a:rPr lang="en-US" sz="1300"/>
              <a:t>Math,</a:t>
            </a:r>
            <a:r>
              <a:rPr lang="en-US"/>
              <a:t> </a:t>
            </a:r>
            <a:r>
              <a:rPr lang="en-US" sz="1400"/>
              <a:t>Reading, Science)</a:t>
            </a:r>
          </a:p>
          <a:p>
            <a:pPr>
              <a:buFontTx/>
              <a:buChar char="•"/>
            </a:pPr>
            <a:r>
              <a:rPr lang="en-US" sz="1400"/>
              <a:t> TELPAS (2-12 Reading Test;</a:t>
            </a:r>
          </a:p>
          <a:p>
            <a:r>
              <a:rPr lang="en-US" sz="1400"/>
              <a:t>K-1 Listening, Speaking, Reading, and Writing; 2-12 Listening,  Speaking, and Writing)</a:t>
            </a:r>
            <a:r>
              <a:rPr lang="en-US"/>
              <a:t> </a:t>
            </a:r>
          </a:p>
        </p:txBody>
      </p:sp>
      <p:sp>
        <p:nvSpPr>
          <p:cNvPr id="46084" name="Text Box 4"/>
          <p:cNvSpPr txBox="1">
            <a:spLocks noChangeArrowheads="1"/>
          </p:cNvSpPr>
          <p:nvPr/>
        </p:nvSpPr>
        <p:spPr bwMode="auto">
          <a:xfrm>
            <a:off x="838200" y="2625725"/>
            <a:ext cx="2667000" cy="2032000"/>
          </a:xfrm>
          <a:prstGeom prst="rect">
            <a:avLst/>
          </a:prstGeom>
          <a:noFill/>
          <a:ln w="9525" algn="ctr">
            <a:noFill/>
            <a:miter lim="800000"/>
            <a:headEnd/>
            <a:tailEnd/>
          </a:ln>
        </p:spPr>
        <p:txBody>
          <a:bodyPr>
            <a:spAutoFit/>
          </a:bodyPr>
          <a:lstStyle/>
          <a:p>
            <a:pPr algn="ctr"/>
            <a:r>
              <a:rPr lang="en-US" sz="1400" b="1" u="sng"/>
              <a:t>State Assessment System</a:t>
            </a:r>
            <a:endParaRPr lang="en-US" sz="800" b="1" u="sng"/>
          </a:p>
          <a:p>
            <a:pPr>
              <a:buFont typeface="Arial" charset="0"/>
              <a:buChar char="•"/>
            </a:pPr>
            <a:r>
              <a:rPr lang="en-US" sz="1400"/>
              <a:t> TAKS</a:t>
            </a:r>
          </a:p>
          <a:p>
            <a:pPr>
              <a:buFont typeface="Arial" charset="0"/>
              <a:buChar char="•"/>
            </a:pPr>
            <a:r>
              <a:rPr lang="en-US" sz="1400"/>
              <a:t> TAKS (Accommodated)</a:t>
            </a:r>
          </a:p>
          <a:p>
            <a:pPr>
              <a:buFont typeface="Arial" charset="0"/>
              <a:buChar char="•"/>
            </a:pPr>
            <a:r>
              <a:rPr lang="en-US" sz="1400"/>
              <a:t> TAKS-M (Modified)</a:t>
            </a:r>
          </a:p>
          <a:p>
            <a:pPr>
              <a:buFont typeface="Arial" charset="0"/>
              <a:buChar char="•"/>
            </a:pPr>
            <a:r>
              <a:rPr lang="en-US" sz="1400"/>
              <a:t> TAKS-Alt (Alternate)</a:t>
            </a:r>
          </a:p>
          <a:p>
            <a:pPr>
              <a:buFont typeface="Arial" charset="0"/>
              <a:buChar char="•"/>
            </a:pPr>
            <a:r>
              <a:rPr lang="en-US" sz="1400"/>
              <a:t> Early Reading Assessments (TPRI / Tejas LEE / Other)</a:t>
            </a:r>
          </a:p>
          <a:p>
            <a:pPr>
              <a:buFont typeface="Arial" charset="0"/>
              <a:buChar char="•"/>
            </a:pPr>
            <a:r>
              <a:rPr lang="en-US" sz="1400"/>
              <a:t>End of Course</a:t>
            </a:r>
          </a:p>
          <a:p>
            <a:pPr>
              <a:buFont typeface="Wingdings" pitchFamily="2" charset="2"/>
              <a:buChar char="§"/>
            </a:pPr>
            <a:endParaRPr lang="en-US" sz="1400"/>
          </a:p>
        </p:txBody>
      </p:sp>
      <p:sp>
        <p:nvSpPr>
          <p:cNvPr id="46085" name="WordArt 5"/>
          <p:cNvSpPr>
            <a:spLocks noChangeArrowheads="1" noChangeShapeType="1" noTextEdit="1"/>
          </p:cNvSpPr>
          <p:nvPr/>
        </p:nvSpPr>
        <p:spPr bwMode="auto">
          <a:xfrm>
            <a:off x="2362200" y="1600200"/>
            <a:ext cx="1066800" cy="3048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State</a:t>
            </a:r>
          </a:p>
        </p:txBody>
      </p:sp>
      <p:sp>
        <p:nvSpPr>
          <p:cNvPr id="46086" name="WordArt 6"/>
          <p:cNvSpPr>
            <a:spLocks noChangeArrowheads="1" noChangeShapeType="1" noTextEdit="1"/>
          </p:cNvSpPr>
          <p:nvPr/>
        </p:nvSpPr>
        <p:spPr bwMode="auto">
          <a:xfrm>
            <a:off x="5486400" y="1600200"/>
            <a:ext cx="1447800" cy="301625"/>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Federal</a:t>
            </a:r>
          </a:p>
        </p:txBody>
      </p:sp>
      <p:sp>
        <p:nvSpPr>
          <p:cNvPr id="11271" name="Text Box 7"/>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rPr>
              <a:t>INTEGRATED ASSESSMENT &amp; ACCOUNTABILITY SYSTEMS</a:t>
            </a:r>
          </a:p>
        </p:txBody>
      </p:sp>
      <p:sp>
        <p:nvSpPr>
          <p:cNvPr id="46088" name="Text Box 8"/>
          <p:cNvSpPr txBox="1">
            <a:spLocks noChangeArrowheads="1"/>
          </p:cNvSpPr>
          <p:nvPr/>
        </p:nvSpPr>
        <p:spPr bwMode="auto">
          <a:xfrm>
            <a:off x="21336" y="6334780"/>
            <a:ext cx="2819400" cy="461665"/>
          </a:xfrm>
          <a:prstGeom prst="rect">
            <a:avLst/>
          </a:prstGeom>
          <a:noFill/>
          <a:ln w="9525">
            <a:noFill/>
            <a:miter lim="800000"/>
            <a:headEnd/>
            <a:tailEnd/>
          </a:ln>
        </p:spPr>
        <p:txBody>
          <a:bodyPr wrap="square">
            <a:spAutoFit/>
          </a:bodyPr>
          <a:lstStyle/>
          <a:p>
            <a:r>
              <a:rPr lang="en-US" sz="1200" dirty="0" smtClean="0"/>
              <a:t>Developed </a:t>
            </a:r>
            <a:r>
              <a:rPr lang="en-US" sz="1200" dirty="0"/>
              <a:t>&amp; Provided by: </a:t>
            </a:r>
            <a:endParaRPr lang="en-US" sz="1200" dirty="0" smtClean="0"/>
          </a:p>
          <a:p>
            <a:r>
              <a:rPr lang="en-US" sz="1200" dirty="0" smtClean="0"/>
              <a:t>Education </a:t>
            </a:r>
            <a:r>
              <a:rPr lang="en-US" sz="1200" dirty="0"/>
              <a:t>Service Center Region XI</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a:buSzPct val="100000"/>
            </a:pPr>
            <a:r>
              <a:rPr lang="en-US" sz="2800" dirty="0" smtClean="0"/>
              <a:t>It is anticipated that the satisfactory performance standards for STAAR will be phased in over several years, but the advanced standards (including the college readiness standards for Algebra II and English III) would not be phased in, but applied as approved when STAAR becomes operational.</a:t>
            </a:r>
          </a:p>
          <a:p>
            <a:pPr>
              <a:buSzPct val="100000"/>
            </a:pPr>
            <a:r>
              <a:rPr lang="en-US" sz="2800" dirty="0" smtClean="0"/>
              <a:t>Performance standards will be reviewed at least every three years, as required by state statute.</a:t>
            </a:r>
            <a:endParaRPr lang="en-US" sz="2800" dirty="0"/>
          </a:p>
        </p:txBody>
      </p:sp>
      <p:sp>
        <p:nvSpPr>
          <p:cNvPr id="9" name="Slide Number Placeholder 3"/>
          <p:cNvSpPr>
            <a:spLocks noGrp="1"/>
          </p:cNvSpPr>
          <p:nvPr>
            <p:ph type="sldNum" sz="quarter" idx="12"/>
          </p:nvPr>
        </p:nvSpPr>
        <p:spPr/>
        <p:txBody>
          <a:bodyPr/>
          <a:lstStyle/>
          <a:p>
            <a:fld id="{70C84471-D102-44CF-BE6C-E1D61FC3F432}" type="slidenum">
              <a:rPr lang="en-US" smtClean="0"/>
              <a:pPr/>
              <a:t>30</a:t>
            </a:fld>
            <a:endParaRPr lang="en-US" dirty="0"/>
          </a:p>
        </p:txBody>
      </p:sp>
      <p:sp>
        <p:nvSpPr>
          <p:cNvPr id="5" name="Title 4"/>
          <p:cNvSpPr>
            <a:spLocks noGrp="1"/>
          </p:cNvSpPr>
          <p:nvPr>
            <p:ph type="title"/>
          </p:nvPr>
        </p:nvSpPr>
        <p:spPr/>
        <p:txBody>
          <a:bodyPr>
            <a:normAutofit fontScale="90000"/>
          </a:bodyPr>
          <a:lstStyle/>
          <a:p>
            <a:r>
              <a:rPr lang="en-US" dirty="0" smtClean="0"/>
              <a:t>Performance Standards for EOC Assessments</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1981200"/>
            <a:ext cx="8763000" cy="3657600"/>
          </a:xfrm>
        </p:spPr>
        <p:txBody>
          <a:bodyPr>
            <a:normAutofit/>
          </a:bodyPr>
          <a:lstStyle/>
          <a:p>
            <a:pPr>
              <a:spcAft>
                <a:spcPts val="2400"/>
              </a:spcAft>
              <a:buSzPct val="100000"/>
            </a:pPr>
            <a:r>
              <a:rPr lang="en-US" dirty="0" smtClean="0">
                <a:latin typeface="+mn-lt"/>
              </a:rPr>
              <a:t>Student is </a:t>
            </a:r>
            <a:r>
              <a:rPr lang="en-US" u="sng" dirty="0" smtClean="0">
                <a:latin typeface="+mn-lt"/>
              </a:rPr>
              <a:t>not</a:t>
            </a:r>
            <a:r>
              <a:rPr lang="en-US" dirty="0" smtClean="0">
                <a:latin typeface="+mn-lt"/>
              </a:rPr>
              <a:t> required to retake course as a condition of retaking assessment.</a:t>
            </a:r>
          </a:p>
          <a:p>
            <a:pPr>
              <a:spcAft>
                <a:spcPts val="2400"/>
              </a:spcAft>
              <a:buSzPct val="100000"/>
            </a:pPr>
            <a:r>
              <a:rPr lang="en-US" dirty="0" smtClean="0">
                <a:latin typeface="+mn-lt"/>
              </a:rPr>
              <a:t>School district shall provide accelerated instruction to each student who fails to perform satisfactorily on assessment.</a:t>
            </a:r>
          </a:p>
          <a:p>
            <a:pPr eaLnBrk="1" hangingPunct="1">
              <a:buSzPct val="100000"/>
            </a:pPr>
            <a:endParaRPr lang="en-US" b="1" dirty="0" smtClean="0">
              <a:latin typeface="+mn-lt"/>
            </a:endParaRPr>
          </a:p>
          <a:p>
            <a:pPr eaLnBrk="1" hangingPunct="1">
              <a:buSzPct val="100000"/>
              <a:buFont typeface="Wingdings 2" pitchFamily="18" charset="2"/>
              <a:buNone/>
            </a:pPr>
            <a:endParaRPr lang="en-US" b="1" dirty="0" smtClean="0">
              <a:latin typeface="+mn-lt"/>
            </a:endParaRPr>
          </a:p>
        </p:txBody>
      </p:sp>
      <p:sp>
        <p:nvSpPr>
          <p:cNvPr id="9"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31</a:t>
            </a:fld>
            <a:endParaRPr lang="en-US" dirty="0"/>
          </a:p>
        </p:txBody>
      </p:sp>
      <p:sp>
        <p:nvSpPr>
          <p:cNvPr id="6" name="Title 4"/>
          <p:cNvSpPr txBox="1">
            <a:spLocks/>
          </p:cNvSpPr>
          <p:nvPr/>
        </p:nvSpPr>
        <p:spPr>
          <a:xfrm>
            <a:off x="381000" y="304800"/>
            <a:ext cx="8305800" cy="1143000"/>
          </a:xfrm>
          <a:prstGeom prst="rect">
            <a:avLst/>
          </a:prstGeom>
        </p:spPr>
        <p:txBody>
          <a:bodyPr vert="horz" lIns="0" tIns="9144" rIns="0" bIns="9144" anchor="b">
            <a:noAutofit/>
          </a:bodyPr>
          <a:lstStyle/>
          <a:p>
            <a:pPr>
              <a:spcBef>
                <a:spcPct val="0"/>
              </a:spcBef>
              <a:defRPr/>
            </a:pPr>
            <a:r>
              <a:rPr lang="en-US" sz="4000" b="1" i="1" dirty="0" smtClean="0"/>
              <a:t>STAAR End-of-Course High School Assessments</a:t>
            </a:r>
            <a:endParaRPr lang="en-US" sz="4000" b="1" i="1" dirty="0" smtClean="0">
              <a:ln w="500">
                <a:solidFill>
                  <a:schemeClr val="tx2">
                    <a:shade val="20000"/>
                    <a:satMod val="350000"/>
                  </a:schemeClr>
                </a:solidFill>
              </a:ln>
              <a:solidFill>
                <a:srgbClr val="FFFFFF"/>
              </a:solidFill>
              <a:effectLst>
                <a:outerShdw blurRad="30000" dist="30000" dir="2700000" algn="tl" rotWithShape="0">
                  <a:schemeClr val="bg2">
                    <a:shade val="45000"/>
                    <a:satMod val="150000"/>
                    <a:alpha val="90000"/>
                  </a:schemeClr>
                </a:outerShdw>
              </a:effectLst>
            </a:endParaRPr>
          </a:p>
        </p:txBody>
      </p:sp>
      <p:pic>
        <p:nvPicPr>
          <p:cNvPr id="27656" name="Picture 8" descr="C:\Users\jharvill\AppData\Local\Microsoft\Windows\Temporary Internet Files\Content.IE5\G4PZC5A9\MP9004090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419600"/>
            <a:ext cx="2860288"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304800" y="304800"/>
            <a:ext cx="8153400" cy="990600"/>
          </a:xfrm>
          <a:prstGeom prst="rect">
            <a:avLst/>
          </a:prstGeom>
        </p:spPr>
        <p:txBody>
          <a:bodyPr vert="horz" lIns="0" tIns="9144" rIns="0" bIns="9144" anchor="b">
            <a:noAutofit/>
          </a:bodyPr>
          <a:lstStyle/>
          <a:p>
            <a:pPr>
              <a:spcBef>
                <a:spcPct val="0"/>
              </a:spcBef>
              <a:defRPr/>
            </a:pPr>
            <a:r>
              <a:rPr lang="en-US" sz="4000" b="1" i="1" dirty="0" smtClean="0"/>
              <a:t>STAAR End-of-Course High School Assessments</a:t>
            </a:r>
            <a:endParaRPr lang="en-US" sz="4000" b="1" i="1" dirty="0" smtClean="0">
              <a:ln w="500">
                <a:solidFill>
                  <a:schemeClr val="tx2">
                    <a:shade val="20000"/>
                    <a:satMod val="350000"/>
                  </a:schemeClr>
                </a:solidFill>
              </a:ln>
              <a:solidFill>
                <a:srgbClr val="FFFFFF"/>
              </a:solidFill>
              <a:effectLst>
                <a:outerShdw blurRad="30000" dist="30000" dir="2700000" algn="tl" rotWithShape="0">
                  <a:schemeClr val="bg2">
                    <a:shade val="45000"/>
                    <a:satMod val="150000"/>
                    <a:alpha val="90000"/>
                  </a:schemeClr>
                </a:outerShdw>
              </a:effectLst>
            </a:endParaRPr>
          </a:p>
        </p:txBody>
      </p:sp>
      <p:sp>
        <p:nvSpPr>
          <p:cNvPr id="5" name="Content Placeholder 4"/>
          <p:cNvSpPr>
            <a:spLocks noGrp="1"/>
          </p:cNvSpPr>
          <p:nvPr>
            <p:ph idx="1"/>
          </p:nvPr>
        </p:nvSpPr>
        <p:spPr>
          <a:xfrm>
            <a:off x="609600" y="1600200"/>
            <a:ext cx="8077200" cy="5029200"/>
          </a:xfrm>
        </p:spPr>
        <p:txBody>
          <a:bodyPr/>
          <a:lstStyle/>
          <a:p>
            <a:pPr>
              <a:buSzPct val="100000"/>
              <a:buFont typeface="Wingdings 3" pitchFamily="18" charset="2"/>
              <a:buChar char="}"/>
            </a:pPr>
            <a:r>
              <a:rPr lang="en-US" dirty="0" smtClean="0"/>
              <a:t>Student’s score on assessment must be worth 15% of student’s final grade for that course.</a:t>
            </a:r>
          </a:p>
          <a:p>
            <a:pPr>
              <a:buSzPct val="100000"/>
              <a:buFont typeface="Wingdings 3" pitchFamily="18" charset="2"/>
              <a:buChar char="}"/>
            </a:pPr>
            <a:endParaRPr lang="en-US" dirty="0" smtClean="0"/>
          </a:p>
          <a:p>
            <a:pPr>
              <a:buSzPct val="100000"/>
              <a:buFont typeface="Wingdings 3" pitchFamily="18" charset="2"/>
              <a:buChar char="}"/>
            </a:pPr>
            <a:r>
              <a:rPr lang="en-US" dirty="0" smtClean="0"/>
              <a:t>School district is </a:t>
            </a:r>
            <a:r>
              <a:rPr lang="en-US" u="sng" dirty="0" smtClean="0"/>
              <a:t>not</a:t>
            </a:r>
            <a:r>
              <a:rPr lang="en-US" dirty="0" smtClean="0"/>
              <a:t> required to use student’s score on subsequent administrations to determine student’s final grade for that course.</a:t>
            </a:r>
            <a:endParaRPr lang="en-US" dirty="0"/>
          </a:p>
        </p:txBody>
      </p:sp>
      <p:sp>
        <p:nvSpPr>
          <p:cNvPr id="9"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32</a:t>
            </a:fld>
            <a:endParaRPr lang="en-US" dirty="0"/>
          </a:p>
        </p:txBody>
      </p:sp>
      <p:pic>
        <p:nvPicPr>
          <p:cNvPr id="28674" name="Picture 2" descr="C:\Users\jharvill\AppData\Local\Microsoft\Windows\Temporary Internet Files\Content.IE5\JRHVZWS5\MP9004011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07032">
            <a:off x="5842989" y="4689464"/>
            <a:ext cx="146268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a:spcBef>
                <a:spcPts val="0"/>
              </a:spcBef>
              <a:buSzPct val="100000"/>
              <a:defRPr/>
            </a:pPr>
            <a:r>
              <a:rPr lang="en-US" dirty="0" smtClean="0">
                <a:solidFill>
                  <a:schemeClr val="tx1"/>
                </a:solidFill>
                <a:latin typeface="+mn-lt"/>
              </a:rPr>
              <a:t>In the future, TEA is planning multiple administrations of EOC assessments for</a:t>
            </a:r>
          </a:p>
          <a:p>
            <a:pPr marL="914400" lvl="1">
              <a:spcBef>
                <a:spcPts val="0"/>
              </a:spcBef>
              <a:defRPr/>
            </a:pPr>
            <a:r>
              <a:rPr lang="en-US" sz="2400" dirty="0" smtClean="0">
                <a:latin typeface="+mn-lt"/>
              </a:rPr>
              <a:t>s</a:t>
            </a:r>
            <a:r>
              <a:rPr lang="en-US" sz="2400" dirty="0" smtClean="0">
                <a:solidFill>
                  <a:schemeClr val="tx1"/>
                </a:solidFill>
                <a:latin typeface="+mn-lt"/>
              </a:rPr>
              <a:t>tudents who complete the course at different times of the year</a:t>
            </a:r>
          </a:p>
          <a:p>
            <a:pPr marL="914400" lvl="1">
              <a:spcBef>
                <a:spcPts val="0"/>
              </a:spcBef>
              <a:defRPr/>
            </a:pPr>
            <a:r>
              <a:rPr lang="en-US" sz="2400" dirty="0" smtClean="0">
                <a:latin typeface="+mn-lt"/>
              </a:rPr>
              <a:t>r</a:t>
            </a:r>
            <a:r>
              <a:rPr lang="en-US" sz="2400" dirty="0" smtClean="0">
                <a:solidFill>
                  <a:schemeClr val="tx1"/>
                </a:solidFill>
                <a:latin typeface="+mn-lt"/>
              </a:rPr>
              <a:t>etest opportunities</a:t>
            </a:r>
          </a:p>
          <a:p>
            <a:pPr marL="365760" lvl="1" indent="-256032">
              <a:spcBef>
                <a:spcPts val="0"/>
              </a:spcBef>
              <a:buFont typeface="Wingdings 3" pitchFamily="18" charset="2"/>
              <a:buChar char="}"/>
              <a:defRPr/>
            </a:pPr>
            <a:r>
              <a:rPr lang="en-US" sz="2800" dirty="0"/>
              <a:t>TEA is planning EOC administrations at the end </a:t>
            </a:r>
            <a:r>
              <a:rPr lang="en-US" sz="2800" dirty="0" smtClean="0"/>
              <a:t>of</a:t>
            </a:r>
          </a:p>
          <a:p>
            <a:pPr marL="914400" lvl="3">
              <a:buFont typeface="Lucida Sans Unicode" pitchFamily="34" charset="0"/>
              <a:buChar char="‐"/>
              <a:defRPr/>
            </a:pPr>
            <a:r>
              <a:rPr lang="en-US" sz="2400" dirty="0" smtClean="0"/>
              <a:t>Spring</a:t>
            </a:r>
          </a:p>
          <a:p>
            <a:pPr marL="914400" lvl="3">
              <a:buFont typeface="Lucida Sans Unicode" pitchFamily="34" charset="0"/>
              <a:buChar char="‐"/>
              <a:defRPr/>
            </a:pPr>
            <a:r>
              <a:rPr lang="en-US" sz="2400" dirty="0" smtClean="0"/>
              <a:t>Summer</a:t>
            </a:r>
          </a:p>
          <a:p>
            <a:pPr marL="914400" lvl="3">
              <a:buFont typeface="Lucida Sans Unicode" pitchFamily="34" charset="0"/>
              <a:buChar char="‐"/>
              <a:defRPr/>
            </a:pPr>
            <a:r>
              <a:rPr lang="en-US" sz="2400" dirty="0" smtClean="0"/>
              <a:t>Fall</a:t>
            </a:r>
          </a:p>
          <a:p>
            <a:pPr lvl="1" indent="0">
              <a:defRPr/>
            </a:pPr>
            <a:endParaRPr lang="en-US" sz="2800" dirty="0"/>
          </a:p>
          <a:p>
            <a:pPr lvl="1" indent="0">
              <a:defRPr/>
            </a:pPr>
            <a:endParaRPr lang="en-US" sz="2800" dirty="0" smtClean="0">
              <a:solidFill>
                <a:schemeClr val="tx1"/>
              </a:solidFill>
              <a:latin typeface="+mn-lt"/>
            </a:endParaRPr>
          </a:p>
          <a:p>
            <a:pPr marL="1078992" lvl="1" indent="-457200">
              <a:buFont typeface="Wingdings 3" pitchFamily="18" charset="2"/>
              <a:buChar char="}"/>
              <a:defRPr/>
            </a:pPr>
            <a:endParaRPr lang="en-US" sz="2800" dirty="0" smtClean="0">
              <a:solidFill>
                <a:schemeClr val="tx1"/>
              </a:solidFill>
              <a:latin typeface="+mn-lt"/>
            </a:endParaRPr>
          </a:p>
        </p:txBody>
      </p:sp>
      <p:sp>
        <p:nvSpPr>
          <p:cNvPr id="8" name="Slide Number Placeholder 3"/>
          <p:cNvSpPr>
            <a:spLocks noGrp="1"/>
          </p:cNvSpPr>
          <p:nvPr>
            <p:ph type="sldNum" sz="quarter" idx="12"/>
          </p:nvPr>
        </p:nvSpPr>
        <p:spPr/>
        <p:txBody>
          <a:bodyPr/>
          <a:lstStyle/>
          <a:p>
            <a:fld id="{70C84471-D102-44CF-BE6C-E1D61FC3F432}" type="slidenum">
              <a:rPr lang="en-US" smtClean="0"/>
              <a:pPr/>
              <a:t>33</a:t>
            </a:fld>
            <a:endParaRPr lang="en-US" dirty="0"/>
          </a:p>
        </p:txBody>
      </p:sp>
      <p:sp>
        <p:nvSpPr>
          <p:cNvPr id="5" name="Title 4"/>
          <p:cNvSpPr>
            <a:spLocks noGrp="1"/>
          </p:cNvSpPr>
          <p:nvPr>
            <p:ph type="title"/>
          </p:nvPr>
        </p:nvSpPr>
        <p:spPr/>
        <p:txBody>
          <a:bodyPr>
            <a:normAutofit fontScale="90000"/>
          </a:bodyPr>
          <a:lstStyle/>
          <a:p>
            <a:r>
              <a:rPr lang="en-US" b="1" dirty="0" smtClean="0"/>
              <a:t>STAAR End-of-Course High School Assessments</a:t>
            </a:r>
            <a:endParaRPr lang="en-US"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9BBEF7-7293-46AE-9D35-8611E125A7BD}" type="slidenum">
              <a:rPr lang="en-US" smtClean="0"/>
              <a:pPr/>
              <a:t>34</a:t>
            </a:fld>
            <a:endParaRPr lang="en-US" dirty="0"/>
          </a:p>
        </p:txBody>
      </p:sp>
      <p:sp>
        <p:nvSpPr>
          <p:cNvPr id="4" name="Title 3"/>
          <p:cNvSpPr>
            <a:spLocks noGrp="1"/>
          </p:cNvSpPr>
          <p:nvPr>
            <p:ph type="title"/>
          </p:nvPr>
        </p:nvSpPr>
        <p:spPr>
          <a:xfrm>
            <a:off x="228600" y="381000"/>
            <a:ext cx="2590800" cy="1752600"/>
          </a:xfrm>
        </p:spPr>
        <p:txBody>
          <a:bodyPr>
            <a:normAutofit/>
          </a:bodyPr>
          <a:lstStyle/>
          <a:p>
            <a:r>
              <a:rPr lang="en-US" sz="3600" dirty="0" smtClean="0"/>
              <a:t>Test </a:t>
            </a:r>
            <a:br>
              <a:rPr lang="en-US" sz="3600" dirty="0" smtClean="0"/>
            </a:br>
            <a:r>
              <a:rPr lang="en-US" sz="3600" dirty="0" smtClean="0"/>
              <a:t>Item </a:t>
            </a:r>
            <a:br>
              <a:rPr lang="en-US" sz="3600" dirty="0" smtClean="0"/>
            </a:br>
            <a:r>
              <a:rPr lang="en-US" sz="3600" dirty="0" smtClean="0"/>
              <a:t>Reflection</a:t>
            </a:r>
            <a:endParaRPr lang="en-US" sz="3600"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72560884"/>
              </p:ext>
            </p:extLst>
          </p:nvPr>
        </p:nvGraphicFramePr>
        <p:xfrm>
          <a:off x="3505200" y="381000"/>
          <a:ext cx="5181600" cy="6126480"/>
        </p:xfrm>
        <a:graphic>
          <a:graphicData uri="http://schemas.openxmlformats.org/presentationml/2006/ole">
            <mc:AlternateContent xmlns:mc="http://schemas.openxmlformats.org/markup-compatibility/2006">
              <mc:Choice xmlns:v="urn:schemas-microsoft-com:vml" Requires="v">
                <p:oleObj spid="_x0000_s28677" name="Document" r:id="rId4" imgW="7006065" imgH="9160826" progId="Word.Document.12">
                  <p:embed/>
                </p:oleObj>
              </mc:Choice>
              <mc:Fallback>
                <p:oleObj name="Document" r:id="rId4" imgW="7006065" imgH="9160826" progId="Word.Document.12">
                  <p:embed/>
                  <p:pic>
                    <p:nvPicPr>
                      <p:cNvPr id="0"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1000"/>
                        <a:ext cx="5181600" cy="6126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787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143000"/>
          </a:xfrm>
          <a:solidFill>
            <a:schemeClr val="tx1"/>
          </a:solidFill>
        </p:spPr>
        <p:txBody>
          <a:bodyPr/>
          <a:lstStyle/>
          <a:p>
            <a:pPr eaLnBrk="1" hangingPunct="1"/>
            <a:r>
              <a:rPr lang="en-US" sz="3200" b="1" dirty="0" smtClean="0"/>
              <a:t>TEKS Focus: </a:t>
            </a:r>
            <a:r>
              <a:rPr lang="en-US" sz="3200" i="1" dirty="0" smtClean="0"/>
              <a:t>A Formula for Student Success</a:t>
            </a:r>
          </a:p>
        </p:txBody>
      </p:sp>
      <p:sp>
        <p:nvSpPr>
          <p:cNvPr id="55299" name="Text Box 3"/>
          <p:cNvSpPr txBox="1">
            <a:spLocks noChangeArrowheads="1"/>
          </p:cNvSpPr>
          <p:nvPr/>
        </p:nvSpPr>
        <p:spPr bwMode="auto">
          <a:xfrm>
            <a:off x="0" y="1066800"/>
            <a:ext cx="1371600" cy="1069975"/>
          </a:xfrm>
          <a:prstGeom prst="rect">
            <a:avLst/>
          </a:prstGeom>
          <a:noFill/>
          <a:ln w="9525">
            <a:noFill/>
            <a:miter lim="800000"/>
            <a:headEnd/>
            <a:tailEnd/>
          </a:ln>
        </p:spPr>
        <p:txBody>
          <a:bodyPr>
            <a:spAutoFit/>
          </a:bodyPr>
          <a:lstStyle/>
          <a:p>
            <a:pPr algn="ctr">
              <a:spcBef>
                <a:spcPct val="50000"/>
              </a:spcBef>
            </a:pPr>
            <a:r>
              <a:rPr lang="en-US" sz="1600" b="1" dirty="0">
                <a:latin typeface="Times New Roman" pitchFamily="18" charset="0"/>
              </a:rPr>
              <a:t>Classroom TEKS-based formative assessment</a:t>
            </a:r>
          </a:p>
        </p:txBody>
      </p:sp>
      <p:sp>
        <p:nvSpPr>
          <p:cNvPr id="55300" name="WordArt 4"/>
          <p:cNvSpPr>
            <a:spLocks noChangeArrowheads="1" noChangeShapeType="1" noTextEdit="1"/>
          </p:cNvSpPr>
          <p:nvPr/>
        </p:nvSpPr>
        <p:spPr bwMode="auto">
          <a:xfrm rot="-2910815">
            <a:off x="1179513" y="1657350"/>
            <a:ext cx="914400" cy="647700"/>
          </a:xfrm>
          <a:prstGeom prst="rect">
            <a:avLst/>
          </a:prstGeom>
        </p:spPr>
        <p:txBody>
          <a:bodyPr wrap="none" fromWordArt="1">
            <a:prstTxWarp prst="textPlain">
              <a:avLst>
                <a:gd name="adj" fmla="val 50000"/>
              </a:avLst>
            </a:prstTxWarp>
          </a:bodyPr>
          <a:lstStyle/>
          <a:p>
            <a:pPr algn="ctr"/>
            <a:r>
              <a:rPr lang="en-US" sz="3600" b="1" kern="10">
                <a:ln w="19050">
                  <a:solidFill>
                    <a:srgbClr val="000000"/>
                  </a:solidFill>
                  <a:round/>
                  <a:headEnd/>
                  <a:tailEnd/>
                </a:ln>
                <a:solidFill>
                  <a:srgbClr val="008000"/>
                </a:solidFill>
                <a:latin typeface="Arial Black"/>
              </a:rPr>
              <a:t>and</a:t>
            </a:r>
          </a:p>
        </p:txBody>
      </p:sp>
      <p:sp>
        <p:nvSpPr>
          <p:cNvPr id="55301" name="Text Box 5"/>
          <p:cNvSpPr txBox="1">
            <a:spLocks noChangeArrowheads="1"/>
          </p:cNvSpPr>
          <p:nvPr/>
        </p:nvSpPr>
        <p:spPr bwMode="auto">
          <a:xfrm>
            <a:off x="1752600" y="2057400"/>
            <a:ext cx="1341438" cy="8255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Quality classroom instruction</a:t>
            </a:r>
            <a:r>
              <a:rPr lang="en-US" sz="1600" b="1">
                <a:latin typeface="Arial Unicode MS" pitchFamily="34" charset="-128"/>
              </a:rPr>
              <a:t> </a:t>
            </a:r>
          </a:p>
        </p:txBody>
      </p:sp>
      <p:sp>
        <p:nvSpPr>
          <p:cNvPr id="55302" name="WordArt 6"/>
          <p:cNvSpPr>
            <a:spLocks noChangeArrowheads="1" noChangeShapeType="1" noTextEdit="1"/>
          </p:cNvSpPr>
          <p:nvPr/>
        </p:nvSpPr>
        <p:spPr bwMode="auto">
          <a:xfrm rot="-2910815">
            <a:off x="2131219" y="2710657"/>
            <a:ext cx="2160587" cy="647700"/>
          </a:xfrm>
          <a:prstGeom prst="rect">
            <a:avLst/>
          </a:prstGeom>
        </p:spPr>
        <p:txBody>
          <a:bodyPr wrap="none" fromWordArt="1">
            <a:prstTxWarp prst="textPlain">
              <a:avLst>
                <a:gd name="adj" fmla="val 50000"/>
              </a:avLst>
            </a:prstTxWarp>
          </a:bodyPr>
          <a:lstStyle/>
          <a:p>
            <a:pPr algn="ctr"/>
            <a:r>
              <a:rPr lang="en-US" sz="3600" b="1" kern="10">
                <a:ln w="19050">
                  <a:solidFill>
                    <a:srgbClr val="000000"/>
                  </a:solidFill>
                  <a:round/>
                  <a:headEnd/>
                  <a:tailEnd/>
                </a:ln>
                <a:solidFill>
                  <a:srgbClr val="FF0000"/>
                </a:solidFill>
                <a:latin typeface="Arial Black"/>
              </a:rPr>
              <a:t>result in</a:t>
            </a:r>
          </a:p>
        </p:txBody>
      </p:sp>
      <p:sp>
        <p:nvSpPr>
          <p:cNvPr id="55303" name="Text Box 7"/>
          <p:cNvSpPr txBox="1">
            <a:spLocks noChangeArrowheads="1"/>
          </p:cNvSpPr>
          <p:nvPr/>
        </p:nvSpPr>
        <p:spPr bwMode="auto">
          <a:xfrm>
            <a:off x="3384550" y="3048000"/>
            <a:ext cx="1568450" cy="5810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Classroom success for all</a:t>
            </a:r>
          </a:p>
        </p:txBody>
      </p:sp>
      <p:sp>
        <p:nvSpPr>
          <p:cNvPr id="55304" name="Text Box 8"/>
          <p:cNvSpPr txBox="1">
            <a:spLocks noChangeArrowheads="1"/>
          </p:cNvSpPr>
          <p:nvPr/>
        </p:nvSpPr>
        <p:spPr bwMode="auto">
          <a:xfrm>
            <a:off x="7467600" y="5181600"/>
            <a:ext cx="1371600" cy="106997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Wider opportunities for future success in life</a:t>
            </a:r>
          </a:p>
        </p:txBody>
      </p:sp>
      <p:sp>
        <p:nvSpPr>
          <p:cNvPr id="55305" name="Text Box 9"/>
          <p:cNvSpPr txBox="1">
            <a:spLocks noChangeArrowheads="1"/>
          </p:cNvSpPr>
          <p:nvPr/>
        </p:nvSpPr>
        <p:spPr bwMode="auto">
          <a:xfrm>
            <a:off x="5856288" y="4076700"/>
            <a:ext cx="1516062" cy="106997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Success on TEKS-based assessments  for all</a:t>
            </a:r>
            <a:r>
              <a:rPr lang="en-US" sz="1600" b="1">
                <a:latin typeface="Arial Unicode MS" pitchFamily="34" charset="-128"/>
              </a:rPr>
              <a:t> </a:t>
            </a:r>
            <a:r>
              <a:rPr lang="en-US" sz="1600" b="1">
                <a:latin typeface="Times New Roman" pitchFamily="18" charset="0"/>
              </a:rPr>
              <a:t>students</a:t>
            </a:r>
          </a:p>
        </p:txBody>
      </p:sp>
      <p:sp>
        <p:nvSpPr>
          <p:cNvPr id="55306" name="WordArt 10"/>
          <p:cNvSpPr>
            <a:spLocks noChangeArrowheads="1" noChangeShapeType="1" noTextEdit="1"/>
          </p:cNvSpPr>
          <p:nvPr/>
        </p:nvSpPr>
        <p:spPr bwMode="auto">
          <a:xfrm rot="-2910815">
            <a:off x="6953250" y="4933950"/>
            <a:ext cx="914400" cy="647700"/>
          </a:xfrm>
          <a:prstGeom prst="rect">
            <a:avLst/>
          </a:prstGeom>
        </p:spPr>
        <p:txBody>
          <a:bodyPr wrap="none" fromWordArt="1">
            <a:prstTxWarp prst="textPlain">
              <a:avLst>
                <a:gd name="adj" fmla="val 50000"/>
              </a:avLst>
            </a:prstTxWarp>
          </a:bodyPr>
          <a:lstStyle/>
          <a:p>
            <a:pPr algn="ctr"/>
            <a:r>
              <a:rPr lang="en-US" sz="3600" b="1" kern="10">
                <a:ln w="19050">
                  <a:solidFill>
                    <a:srgbClr val="000000"/>
                  </a:solidFill>
                  <a:round/>
                  <a:headEnd/>
                  <a:tailEnd/>
                </a:ln>
                <a:solidFill>
                  <a:srgbClr val="008000"/>
                </a:solidFill>
                <a:latin typeface="Arial Black"/>
              </a:rPr>
              <a:t>and</a:t>
            </a:r>
          </a:p>
        </p:txBody>
      </p:sp>
      <p:sp>
        <p:nvSpPr>
          <p:cNvPr id="55307" name="AutoShape 11"/>
          <p:cNvSpPr>
            <a:spLocks noChangeArrowheads="1"/>
          </p:cNvSpPr>
          <p:nvPr/>
        </p:nvSpPr>
        <p:spPr bwMode="auto">
          <a:xfrm>
            <a:off x="4343400" y="3962400"/>
            <a:ext cx="1752600" cy="762000"/>
          </a:xfrm>
          <a:custGeom>
            <a:avLst/>
            <a:gdLst>
              <a:gd name="T0" fmla="*/ 876300 w 21600"/>
              <a:gd name="T1" fmla="*/ 0 h 21600"/>
              <a:gd name="T2" fmla="*/ 102316 w 21600"/>
              <a:gd name="T3" fmla="*/ 360892 h 21600"/>
              <a:gd name="T4" fmla="*/ 876300 w 21600"/>
              <a:gd name="T5" fmla="*/ 87842 h 21600"/>
              <a:gd name="T6" fmla="*/ 1650284 w 21600"/>
              <a:gd name="T7" fmla="*/ 360892 h 21600"/>
              <a:gd name="T8" fmla="*/ 0 60000 65536"/>
              <a:gd name="T9" fmla="*/ 0 60000 65536"/>
              <a:gd name="T10" fmla="*/ 0 60000 65536"/>
              <a:gd name="T11" fmla="*/ 0 60000 65536"/>
              <a:gd name="T12" fmla="*/ 272 w 21600"/>
              <a:gd name="T13" fmla="*/ 0 h 21600"/>
              <a:gd name="T14" fmla="*/ 21328 w 21600"/>
              <a:gd name="T15" fmla="*/ 12652 h 21600"/>
            </a:gdLst>
            <a:ahLst/>
            <a:cxnLst>
              <a:cxn ang="T8">
                <a:pos x="T0" y="T1"/>
              </a:cxn>
              <a:cxn ang="T9">
                <a:pos x="T2" y="T3"/>
              </a:cxn>
              <a:cxn ang="T10">
                <a:pos x="T4" y="T5"/>
              </a:cxn>
              <a:cxn ang="T11">
                <a:pos x="T6" y="T7"/>
              </a:cxn>
            </a:cxnLst>
            <a:rect l="T12" t="T13" r="T14" b="T15"/>
            <a:pathLst>
              <a:path w="21600" h="21600">
                <a:moveTo>
                  <a:pt x="2504" y="10305"/>
                </a:moveTo>
                <a:cubicBezTo>
                  <a:pt x="2766" y="5915"/>
                  <a:pt x="6402" y="2489"/>
                  <a:pt x="10800" y="2490"/>
                </a:cubicBezTo>
                <a:cubicBezTo>
                  <a:pt x="15197" y="2490"/>
                  <a:pt x="18833" y="5915"/>
                  <a:pt x="19095" y="10305"/>
                </a:cubicBezTo>
                <a:lnTo>
                  <a:pt x="21580" y="10156"/>
                </a:lnTo>
                <a:cubicBezTo>
                  <a:pt x="21240" y="4452"/>
                  <a:pt x="16514" y="-1"/>
                  <a:pt x="10799" y="0"/>
                </a:cubicBezTo>
                <a:cubicBezTo>
                  <a:pt x="5085" y="0"/>
                  <a:pt x="359" y="4452"/>
                  <a:pt x="19" y="10156"/>
                </a:cubicBezTo>
                <a:close/>
              </a:path>
            </a:pathLst>
          </a:custGeom>
          <a:solidFill>
            <a:schemeClr val="accent2"/>
          </a:solidFill>
          <a:ln w="9525">
            <a:solidFill>
              <a:schemeClr val="tx1"/>
            </a:solidFill>
            <a:miter lim="800000"/>
            <a:headEnd/>
            <a:tailEnd/>
          </a:ln>
        </p:spPr>
        <p:txBody>
          <a:bodyPr wrap="none" anchor="ctr"/>
          <a:lstStyle/>
          <a:p>
            <a:endParaRPr lang="en-US"/>
          </a:p>
        </p:txBody>
      </p:sp>
      <p:sp>
        <p:nvSpPr>
          <p:cNvPr id="55308" name="AutoShape 12"/>
          <p:cNvSpPr>
            <a:spLocks noChangeArrowheads="1"/>
          </p:cNvSpPr>
          <p:nvPr/>
        </p:nvSpPr>
        <p:spPr bwMode="auto">
          <a:xfrm>
            <a:off x="4114800" y="3581400"/>
            <a:ext cx="2209800" cy="914400"/>
          </a:xfrm>
          <a:custGeom>
            <a:avLst/>
            <a:gdLst>
              <a:gd name="T0" fmla="*/ 1104900 w 21600"/>
              <a:gd name="T1" fmla="*/ 0 h 21600"/>
              <a:gd name="T2" fmla="*/ 78468 w 21600"/>
              <a:gd name="T3" fmla="*/ 381212 h 21600"/>
              <a:gd name="T4" fmla="*/ 1104900 w 21600"/>
              <a:gd name="T5" fmla="*/ 51520 h 21600"/>
              <a:gd name="T6" fmla="*/ 2131332 w 21600"/>
              <a:gd name="T7" fmla="*/ 381212 h 21600"/>
              <a:gd name="T8" fmla="*/ 0 60000 65536"/>
              <a:gd name="T9" fmla="*/ 0 60000 65536"/>
              <a:gd name="T10" fmla="*/ 0 60000 65536"/>
              <a:gd name="T11" fmla="*/ 0 60000 65536"/>
              <a:gd name="T12" fmla="*/ 50 w 21600"/>
              <a:gd name="T13" fmla="*/ 0 h 21600"/>
              <a:gd name="T14" fmla="*/ 21550 w 21600"/>
              <a:gd name="T15" fmla="*/ 11724 h 21600"/>
            </a:gdLst>
            <a:ahLst/>
            <a:cxnLst>
              <a:cxn ang="T8">
                <a:pos x="T0" y="T1"/>
              </a:cxn>
              <a:cxn ang="T9">
                <a:pos x="T2" y="T3"/>
              </a:cxn>
              <a:cxn ang="T10">
                <a:pos x="T4" y="T5"/>
              </a:cxn>
              <a:cxn ang="T11">
                <a:pos x="T6" y="T7"/>
              </a:cxn>
            </a:cxnLst>
            <a:rect l="T12" t="T13" r="T14" b="T15"/>
            <a:pathLst>
              <a:path w="21600" h="21600">
                <a:moveTo>
                  <a:pt x="1366" y="9113"/>
                </a:moveTo>
                <a:cubicBezTo>
                  <a:pt x="2183" y="4543"/>
                  <a:pt x="6158" y="1216"/>
                  <a:pt x="10800" y="1217"/>
                </a:cubicBezTo>
                <a:cubicBezTo>
                  <a:pt x="15441" y="1217"/>
                  <a:pt x="19416" y="4543"/>
                  <a:pt x="20233" y="9113"/>
                </a:cubicBezTo>
                <a:lnTo>
                  <a:pt x="21431" y="8898"/>
                </a:lnTo>
                <a:cubicBezTo>
                  <a:pt x="20510" y="3749"/>
                  <a:pt x="16031" y="-1"/>
                  <a:pt x="10799" y="0"/>
                </a:cubicBezTo>
                <a:cubicBezTo>
                  <a:pt x="5568" y="0"/>
                  <a:pt x="1089" y="3749"/>
                  <a:pt x="168" y="8898"/>
                </a:cubicBezTo>
                <a:close/>
              </a:path>
            </a:pathLst>
          </a:custGeom>
          <a:solidFill>
            <a:schemeClr val="accent2"/>
          </a:solidFill>
          <a:ln w="9525">
            <a:solidFill>
              <a:schemeClr val="tx1"/>
            </a:solidFill>
            <a:miter lim="800000"/>
            <a:headEnd/>
            <a:tailEnd/>
          </a:ln>
        </p:spPr>
        <p:txBody>
          <a:bodyPr wrap="none" anchor="ctr"/>
          <a:lstStyle/>
          <a:p>
            <a:endParaRPr lang="en-US"/>
          </a:p>
        </p:txBody>
      </p:sp>
      <p:sp>
        <p:nvSpPr>
          <p:cNvPr id="55309" name="Arc 13"/>
          <p:cNvSpPr>
            <a:spLocks/>
          </p:cNvSpPr>
          <p:nvPr/>
        </p:nvSpPr>
        <p:spPr bwMode="auto">
          <a:xfrm>
            <a:off x="4191000" y="3962400"/>
            <a:ext cx="150813" cy="457200"/>
          </a:xfrm>
          <a:custGeom>
            <a:avLst/>
            <a:gdLst>
              <a:gd name="T0" fmla="*/ 0 w 21052"/>
              <a:gd name="T1" fmla="*/ 0 h 21600"/>
              <a:gd name="T2" fmla="*/ 150813 w 21052"/>
              <a:gd name="T3" fmla="*/ 354902 h 21600"/>
              <a:gd name="T4" fmla="*/ 0 w 21052"/>
              <a:gd name="T5" fmla="*/ 457200 h 21600"/>
              <a:gd name="T6" fmla="*/ 0 60000 65536"/>
              <a:gd name="T7" fmla="*/ 0 60000 65536"/>
              <a:gd name="T8" fmla="*/ 0 60000 65536"/>
              <a:gd name="T9" fmla="*/ 0 w 21052"/>
              <a:gd name="T10" fmla="*/ 0 h 21600"/>
              <a:gd name="T11" fmla="*/ 21052 w 21052"/>
              <a:gd name="T12" fmla="*/ 21600 h 21600"/>
            </a:gdLst>
            <a:ahLst/>
            <a:cxnLst>
              <a:cxn ang="T6">
                <a:pos x="T0" y="T1"/>
              </a:cxn>
              <a:cxn ang="T7">
                <a:pos x="T2" y="T3"/>
              </a:cxn>
              <a:cxn ang="T8">
                <a:pos x="T4" y="T5"/>
              </a:cxn>
            </a:cxnLst>
            <a:rect l="T9" t="T10" r="T11" b="T12"/>
            <a:pathLst>
              <a:path w="21052" h="21600" fill="none" extrusionOk="0">
                <a:moveTo>
                  <a:pt x="-1" y="0"/>
                </a:moveTo>
                <a:cubicBezTo>
                  <a:pt x="10067" y="0"/>
                  <a:pt x="18799" y="6954"/>
                  <a:pt x="21052" y="16766"/>
                </a:cubicBezTo>
              </a:path>
              <a:path w="21052" h="21600" stroke="0" extrusionOk="0">
                <a:moveTo>
                  <a:pt x="-1" y="0"/>
                </a:moveTo>
                <a:cubicBezTo>
                  <a:pt x="10067" y="0"/>
                  <a:pt x="18799" y="6954"/>
                  <a:pt x="21052" y="16766"/>
                </a:cubicBezTo>
                <a:lnTo>
                  <a:pt x="0" y="21600"/>
                </a:lnTo>
                <a:close/>
              </a:path>
            </a:pathLst>
          </a:custGeom>
          <a:noFill/>
          <a:ln w="9525">
            <a:solidFill>
              <a:schemeClr val="tx1"/>
            </a:solidFill>
            <a:round/>
            <a:headEnd/>
            <a:tailEnd/>
          </a:ln>
        </p:spPr>
        <p:txBody>
          <a:bodyPr wrap="none" anchor="ctr"/>
          <a:lstStyle/>
          <a:p>
            <a:endParaRPr lang="en-US"/>
          </a:p>
        </p:txBody>
      </p:sp>
      <p:sp>
        <p:nvSpPr>
          <p:cNvPr id="55310" name="Arc 14"/>
          <p:cNvSpPr>
            <a:spLocks/>
          </p:cNvSpPr>
          <p:nvPr/>
        </p:nvSpPr>
        <p:spPr bwMode="auto">
          <a:xfrm rot="9301686" flipV="1">
            <a:off x="6013450" y="4014788"/>
            <a:ext cx="387350" cy="309562"/>
          </a:xfrm>
          <a:custGeom>
            <a:avLst/>
            <a:gdLst>
              <a:gd name="T0" fmla="*/ 76570 w 21100"/>
              <a:gd name="T1" fmla="*/ 0 h 21194"/>
              <a:gd name="T2" fmla="*/ 387350 w 21100"/>
              <a:gd name="T3" fmla="*/ 242082 h 21194"/>
              <a:gd name="T4" fmla="*/ 0 w 21100"/>
              <a:gd name="T5" fmla="*/ 309562 h 21194"/>
              <a:gd name="T6" fmla="*/ 0 60000 65536"/>
              <a:gd name="T7" fmla="*/ 0 60000 65536"/>
              <a:gd name="T8" fmla="*/ 0 60000 65536"/>
              <a:gd name="T9" fmla="*/ 0 w 21100"/>
              <a:gd name="T10" fmla="*/ 0 h 21194"/>
              <a:gd name="T11" fmla="*/ 21100 w 21100"/>
              <a:gd name="T12" fmla="*/ 21194 h 21194"/>
            </a:gdLst>
            <a:ahLst/>
            <a:cxnLst>
              <a:cxn ang="T6">
                <a:pos x="T0" y="T1"/>
              </a:cxn>
              <a:cxn ang="T7">
                <a:pos x="T2" y="T3"/>
              </a:cxn>
              <a:cxn ang="T8">
                <a:pos x="T4" y="T5"/>
              </a:cxn>
            </a:cxnLst>
            <a:rect l="T9" t="T10" r="T11" b="T12"/>
            <a:pathLst>
              <a:path w="21100" h="21194" fill="none" extrusionOk="0">
                <a:moveTo>
                  <a:pt x="4170" y="0"/>
                </a:moveTo>
                <a:cubicBezTo>
                  <a:pt x="12610" y="1661"/>
                  <a:pt x="19260" y="8171"/>
                  <a:pt x="21100" y="16573"/>
                </a:cubicBezTo>
              </a:path>
              <a:path w="21100" h="21194" stroke="0" extrusionOk="0">
                <a:moveTo>
                  <a:pt x="4170" y="0"/>
                </a:moveTo>
                <a:cubicBezTo>
                  <a:pt x="12610" y="1661"/>
                  <a:pt x="19260" y="8171"/>
                  <a:pt x="21100" y="16573"/>
                </a:cubicBezTo>
                <a:lnTo>
                  <a:pt x="0" y="21194"/>
                </a:lnTo>
                <a:close/>
              </a:path>
            </a:pathLst>
          </a:custGeom>
          <a:noFill/>
          <a:ln w="9525">
            <a:solidFill>
              <a:schemeClr val="tx1"/>
            </a:solidFill>
            <a:round/>
            <a:headEnd/>
            <a:tailEnd/>
          </a:ln>
        </p:spPr>
        <p:txBody>
          <a:bodyPr wrap="none" anchor="ctr"/>
          <a:lstStyle/>
          <a:p>
            <a:endParaRPr lang="en-US"/>
          </a:p>
        </p:txBody>
      </p:sp>
      <p:sp>
        <p:nvSpPr>
          <p:cNvPr id="55311" name="Text Box 15"/>
          <p:cNvSpPr txBox="1">
            <a:spLocks noChangeArrowheads="1"/>
          </p:cNvSpPr>
          <p:nvPr/>
        </p:nvSpPr>
        <p:spPr bwMode="auto">
          <a:xfrm>
            <a:off x="4572000" y="3654425"/>
            <a:ext cx="1295400" cy="304800"/>
          </a:xfrm>
          <a:prstGeom prst="rect">
            <a:avLst/>
          </a:prstGeom>
          <a:noFill/>
          <a:ln w="9525">
            <a:noFill/>
            <a:miter lim="800000"/>
            <a:headEnd/>
            <a:tailEnd/>
          </a:ln>
        </p:spPr>
        <p:txBody>
          <a:bodyPr>
            <a:spAutoFit/>
          </a:bodyPr>
          <a:lstStyle/>
          <a:p>
            <a:pPr algn="ctr">
              <a:spcBef>
                <a:spcPct val="50000"/>
              </a:spcBef>
            </a:pPr>
            <a:r>
              <a:rPr lang="en-US" sz="1400" b="1">
                <a:latin typeface="Arial Unicode MS" pitchFamily="34" charset="-128"/>
              </a:rPr>
              <a:t>And lead to</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600200" y="1250950"/>
            <a:ext cx="5486400" cy="5029200"/>
            <a:chOff x="2016" y="1872"/>
            <a:chExt cx="1728" cy="1584"/>
          </a:xfrm>
        </p:grpSpPr>
        <p:sp>
          <p:nvSpPr>
            <p:cNvPr id="671747" name="Oval 3"/>
            <p:cNvSpPr>
              <a:spLocks noChangeArrowheads="1"/>
            </p:cNvSpPr>
            <p:nvPr/>
          </p:nvSpPr>
          <p:spPr bwMode="auto">
            <a:xfrm>
              <a:off x="2016" y="1872"/>
              <a:ext cx="1728" cy="1584"/>
            </a:xfrm>
            <a:prstGeom prst="ellipse">
              <a:avLst/>
            </a:prstGeom>
            <a:solidFill>
              <a:srgbClr val="FF0000">
                <a:alpha val="30000"/>
              </a:srgbClr>
            </a:solidFill>
            <a:ln w="9525">
              <a:solidFill>
                <a:schemeClr val="tx1"/>
              </a:solidFill>
              <a:round/>
              <a:headEnd/>
              <a:tailEnd/>
            </a:ln>
            <a:effectLst/>
          </p:spPr>
          <p:txBody>
            <a:bodyPr wrap="none" anchor="ctr"/>
            <a:lstStyle/>
            <a:p>
              <a:pPr algn="ctr"/>
              <a:endParaRPr lang="en-US"/>
            </a:p>
          </p:txBody>
        </p:sp>
        <p:sp>
          <p:nvSpPr>
            <p:cNvPr id="671748" name="Text Box 4"/>
            <p:cNvSpPr txBox="1">
              <a:spLocks noChangeArrowheads="1"/>
            </p:cNvSpPr>
            <p:nvPr/>
          </p:nvSpPr>
          <p:spPr bwMode="auto">
            <a:xfrm>
              <a:off x="2636" y="1920"/>
              <a:ext cx="485" cy="145"/>
            </a:xfrm>
            <a:prstGeom prst="rect">
              <a:avLst/>
            </a:prstGeom>
            <a:noFill/>
            <a:ln w="9525">
              <a:noFill/>
              <a:miter lim="800000"/>
              <a:headEnd/>
              <a:tailEnd/>
            </a:ln>
            <a:effectLst/>
          </p:spPr>
          <p:txBody>
            <a:bodyPr wrap="none">
              <a:spAutoFit/>
            </a:bodyPr>
            <a:lstStyle/>
            <a:p>
              <a:pPr algn="ctr"/>
              <a:r>
                <a:rPr lang="en-US" sz="2400" dirty="0"/>
                <a:t>Instruction</a:t>
              </a:r>
            </a:p>
          </p:txBody>
        </p:sp>
      </p:grpSp>
      <p:grpSp>
        <p:nvGrpSpPr>
          <p:cNvPr id="3" name="Group 5"/>
          <p:cNvGrpSpPr>
            <a:grpSpLocks noChangeAspect="1"/>
          </p:cNvGrpSpPr>
          <p:nvPr/>
        </p:nvGrpSpPr>
        <p:grpSpPr bwMode="auto">
          <a:xfrm>
            <a:off x="2133600" y="2018538"/>
            <a:ext cx="4419600" cy="4267200"/>
            <a:chOff x="2208" y="2112"/>
            <a:chExt cx="1392" cy="1344"/>
          </a:xfrm>
        </p:grpSpPr>
        <p:sp>
          <p:nvSpPr>
            <p:cNvPr id="671750" name="Oval 6"/>
            <p:cNvSpPr>
              <a:spLocks noChangeArrowheads="1"/>
            </p:cNvSpPr>
            <p:nvPr/>
          </p:nvSpPr>
          <p:spPr bwMode="auto">
            <a:xfrm>
              <a:off x="2208" y="2112"/>
              <a:ext cx="1392" cy="1344"/>
            </a:xfrm>
            <a:prstGeom prst="ellipse">
              <a:avLst/>
            </a:prstGeom>
            <a:solidFill>
              <a:srgbClr val="FF6600">
                <a:alpha val="30000"/>
              </a:srgbClr>
            </a:solidFill>
            <a:ln w="9525">
              <a:solidFill>
                <a:schemeClr val="tx1"/>
              </a:solidFill>
              <a:round/>
              <a:headEnd/>
              <a:tailEnd/>
            </a:ln>
            <a:effectLst/>
          </p:spPr>
          <p:txBody>
            <a:bodyPr wrap="none" anchor="ctr"/>
            <a:lstStyle/>
            <a:p>
              <a:pPr algn="ctr"/>
              <a:endParaRPr lang="en-US"/>
            </a:p>
          </p:txBody>
        </p:sp>
        <p:sp>
          <p:nvSpPr>
            <p:cNvPr id="671751" name="Text Box 7"/>
            <p:cNvSpPr txBox="1">
              <a:spLocks noChangeArrowheads="1"/>
            </p:cNvSpPr>
            <p:nvPr/>
          </p:nvSpPr>
          <p:spPr bwMode="auto">
            <a:xfrm>
              <a:off x="2656" y="2160"/>
              <a:ext cx="493" cy="145"/>
            </a:xfrm>
            <a:prstGeom prst="rect">
              <a:avLst/>
            </a:prstGeom>
            <a:noFill/>
            <a:ln w="9525">
              <a:noFill/>
              <a:miter lim="800000"/>
              <a:headEnd/>
              <a:tailEnd/>
            </a:ln>
            <a:effectLst/>
          </p:spPr>
          <p:txBody>
            <a:bodyPr wrap="none">
              <a:spAutoFit/>
            </a:bodyPr>
            <a:lstStyle/>
            <a:p>
              <a:pPr algn="ctr"/>
              <a:r>
                <a:rPr lang="en-US" sz="2400" dirty="0"/>
                <a:t>Curriculum</a:t>
              </a:r>
            </a:p>
          </p:txBody>
        </p:sp>
      </p:grpSp>
      <p:grpSp>
        <p:nvGrpSpPr>
          <p:cNvPr id="4" name="Group 8"/>
          <p:cNvGrpSpPr>
            <a:grpSpLocks noChangeAspect="1"/>
          </p:cNvGrpSpPr>
          <p:nvPr/>
        </p:nvGrpSpPr>
        <p:grpSpPr bwMode="auto">
          <a:xfrm>
            <a:off x="2514600" y="2927350"/>
            <a:ext cx="3657600" cy="3352800"/>
            <a:chOff x="2352" y="2400"/>
            <a:chExt cx="1152" cy="1056"/>
          </a:xfrm>
        </p:grpSpPr>
        <p:sp>
          <p:nvSpPr>
            <p:cNvPr id="671753" name="Oval 9"/>
            <p:cNvSpPr>
              <a:spLocks noChangeArrowheads="1"/>
            </p:cNvSpPr>
            <p:nvPr/>
          </p:nvSpPr>
          <p:spPr bwMode="auto">
            <a:xfrm>
              <a:off x="2352" y="2400"/>
              <a:ext cx="1152" cy="1056"/>
            </a:xfrm>
            <a:prstGeom prst="ellipse">
              <a:avLst/>
            </a:prstGeom>
            <a:solidFill>
              <a:srgbClr val="008000">
                <a:alpha val="25000"/>
              </a:srgbClr>
            </a:solidFill>
            <a:ln w="9525">
              <a:solidFill>
                <a:schemeClr val="tx1"/>
              </a:solidFill>
              <a:round/>
              <a:headEnd/>
              <a:tailEnd/>
            </a:ln>
            <a:effectLst/>
          </p:spPr>
          <p:txBody>
            <a:bodyPr wrap="none" anchor="ctr"/>
            <a:lstStyle/>
            <a:p>
              <a:pPr algn="ctr"/>
              <a:endParaRPr lang="en-US"/>
            </a:p>
          </p:txBody>
        </p:sp>
        <p:sp>
          <p:nvSpPr>
            <p:cNvPr id="671754" name="Text Box 10"/>
            <p:cNvSpPr txBox="1">
              <a:spLocks noChangeArrowheads="1"/>
            </p:cNvSpPr>
            <p:nvPr/>
          </p:nvSpPr>
          <p:spPr bwMode="auto">
            <a:xfrm>
              <a:off x="2695" y="2496"/>
              <a:ext cx="450" cy="145"/>
            </a:xfrm>
            <a:prstGeom prst="rect">
              <a:avLst/>
            </a:prstGeom>
            <a:noFill/>
            <a:ln w="9525">
              <a:noFill/>
              <a:miter lim="800000"/>
              <a:headEnd/>
              <a:tailEnd/>
            </a:ln>
            <a:effectLst/>
          </p:spPr>
          <p:txBody>
            <a:bodyPr wrap="none">
              <a:spAutoFit/>
            </a:bodyPr>
            <a:lstStyle/>
            <a:p>
              <a:pPr algn="ctr"/>
              <a:r>
                <a:rPr lang="en-US" sz="2400" dirty="0"/>
                <a:t>Standards</a:t>
              </a:r>
            </a:p>
          </p:txBody>
        </p:sp>
      </p:grpSp>
      <p:grpSp>
        <p:nvGrpSpPr>
          <p:cNvPr id="5" name="Group 11"/>
          <p:cNvGrpSpPr>
            <a:grpSpLocks noChangeAspect="1"/>
          </p:cNvGrpSpPr>
          <p:nvPr/>
        </p:nvGrpSpPr>
        <p:grpSpPr bwMode="auto">
          <a:xfrm>
            <a:off x="3048000" y="3999738"/>
            <a:ext cx="2590800" cy="2286000"/>
            <a:chOff x="2496" y="2736"/>
            <a:chExt cx="816" cy="720"/>
          </a:xfrm>
        </p:grpSpPr>
        <p:sp>
          <p:nvSpPr>
            <p:cNvPr id="671756" name="Oval 12"/>
            <p:cNvSpPr>
              <a:spLocks noChangeArrowheads="1"/>
            </p:cNvSpPr>
            <p:nvPr/>
          </p:nvSpPr>
          <p:spPr bwMode="auto">
            <a:xfrm>
              <a:off x="2496" y="2736"/>
              <a:ext cx="816" cy="720"/>
            </a:xfrm>
            <a:prstGeom prst="ellipse">
              <a:avLst/>
            </a:prstGeom>
            <a:solidFill>
              <a:srgbClr val="0000FF">
                <a:alpha val="25000"/>
              </a:srgbClr>
            </a:solidFill>
            <a:ln w="9525">
              <a:solidFill>
                <a:schemeClr val="tx1">
                  <a:alpha val="42999"/>
                </a:schemeClr>
              </a:solidFill>
              <a:round/>
              <a:headEnd/>
              <a:tailEnd/>
            </a:ln>
            <a:effectLst/>
          </p:spPr>
          <p:txBody>
            <a:bodyPr wrap="none" anchor="ctr"/>
            <a:lstStyle/>
            <a:p>
              <a:pPr algn="ctr"/>
              <a:endParaRPr lang="en-US"/>
            </a:p>
          </p:txBody>
        </p:sp>
        <p:sp>
          <p:nvSpPr>
            <p:cNvPr id="671757" name="Text Box 13"/>
            <p:cNvSpPr txBox="1">
              <a:spLocks noChangeArrowheads="1"/>
            </p:cNvSpPr>
            <p:nvPr/>
          </p:nvSpPr>
          <p:spPr bwMode="auto">
            <a:xfrm>
              <a:off x="2499" y="2868"/>
              <a:ext cx="813" cy="145"/>
            </a:xfrm>
            <a:prstGeom prst="rect">
              <a:avLst/>
            </a:prstGeom>
            <a:noFill/>
            <a:ln w="9525">
              <a:noFill/>
              <a:miter lim="800000"/>
              <a:headEnd/>
              <a:tailEnd/>
            </a:ln>
            <a:effectLst/>
          </p:spPr>
          <p:txBody>
            <a:bodyPr>
              <a:spAutoFit/>
            </a:bodyPr>
            <a:lstStyle/>
            <a:p>
              <a:pPr algn="ctr"/>
              <a:r>
                <a:rPr lang="en-US" sz="2400" dirty="0"/>
                <a:t>Assessment</a:t>
              </a:r>
            </a:p>
          </p:txBody>
        </p:sp>
      </p:grpSp>
      <p:sp>
        <p:nvSpPr>
          <p:cNvPr id="671758" name="Rectangle 14"/>
          <p:cNvSpPr>
            <a:spLocks noChangeArrowheads="1"/>
          </p:cNvSpPr>
          <p:nvPr/>
        </p:nvSpPr>
        <p:spPr bwMode="auto">
          <a:xfrm>
            <a:off x="228600" y="381000"/>
            <a:ext cx="8229600" cy="579438"/>
          </a:xfrm>
          <a:prstGeom prst="rect">
            <a:avLst/>
          </a:prstGeom>
          <a:noFill/>
          <a:ln w="9525">
            <a:noFill/>
            <a:miter lim="800000"/>
            <a:headEnd/>
            <a:tailEnd/>
          </a:ln>
          <a:effectLst/>
        </p:spPr>
        <p:txBody>
          <a:bodyPr>
            <a:spAutoFit/>
          </a:bodyPr>
          <a:lstStyle/>
          <a:p>
            <a:pPr algn="ctr"/>
            <a:r>
              <a:rPr lang="en-US" sz="3200" b="1" dirty="0">
                <a:latin typeface="+mj-lt"/>
              </a:rPr>
              <a:t>Alignment of CIAS</a:t>
            </a:r>
            <a:endParaRPr lang="en-US" sz="2800" b="1" dirty="0">
              <a:latin typeface="+mj-lt"/>
            </a:endParaRPr>
          </a:p>
        </p:txBody>
      </p:sp>
      <p:sp>
        <p:nvSpPr>
          <p:cNvPr id="7" name="Slide Number Placeholder 6"/>
          <p:cNvSpPr>
            <a:spLocks noGrp="1"/>
          </p:cNvSpPr>
          <p:nvPr>
            <p:ph type="sldNum" sz="quarter" idx="12"/>
          </p:nvPr>
        </p:nvSpPr>
        <p:spPr/>
        <p:txBody>
          <a:bodyPr/>
          <a:lstStyle/>
          <a:p>
            <a:fld id="{6C9BBEF7-7293-46AE-9D35-8611E125A7BD}" type="slidenum">
              <a:rPr lang="en-US" smtClean="0"/>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384175"/>
            <a:ext cx="7029450" cy="608013"/>
          </a:xfrm>
        </p:spPr>
        <p:txBody>
          <a:bodyPr>
            <a:normAutofit fontScale="90000"/>
          </a:bodyPr>
          <a:lstStyle/>
          <a:p>
            <a:pPr eaLnBrk="1" hangingPunct="1"/>
            <a:r>
              <a:rPr lang="en-US" b="1" dirty="0" smtClean="0"/>
              <a:t>Curriculum Alignment</a:t>
            </a:r>
          </a:p>
        </p:txBody>
      </p:sp>
      <p:sp>
        <p:nvSpPr>
          <p:cNvPr id="58371" name="Rectangle 3"/>
          <p:cNvSpPr>
            <a:spLocks noGrp="1" noChangeArrowheads="1"/>
          </p:cNvSpPr>
          <p:nvPr>
            <p:ph type="subTitle" idx="4294967295"/>
          </p:nvPr>
        </p:nvSpPr>
        <p:spPr>
          <a:xfrm>
            <a:off x="304800" y="1219200"/>
            <a:ext cx="8763000" cy="5029200"/>
          </a:xfrm>
        </p:spPr>
        <p:txBody>
          <a:bodyPr/>
          <a:lstStyle/>
          <a:p>
            <a:pPr marL="0" indent="0" eaLnBrk="1" hangingPunct="1">
              <a:lnSpc>
                <a:spcPct val="120000"/>
              </a:lnSpc>
              <a:buFontTx/>
              <a:buNone/>
            </a:pPr>
            <a:r>
              <a:rPr lang="en-US" sz="2800" b="1" dirty="0" smtClean="0">
                <a:solidFill>
                  <a:schemeClr val="accent1"/>
                </a:solidFill>
              </a:rPr>
              <a:t>Two Types of Alignment:</a:t>
            </a:r>
          </a:p>
          <a:p>
            <a:pPr marL="0" indent="0" eaLnBrk="1" hangingPunct="1">
              <a:lnSpc>
                <a:spcPct val="120000"/>
              </a:lnSpc>
              <a:buFontTx/>
              <a:buNone/>
            </a:pPr>
            <a:r>
              <a:rPr lang="en-US" sz="2800" b="1" dirty="0" smtClean="0">
                <a:solidFill>
                  <a:srgbClr val="CC0000"/>
                </a:solidFill>
              </a:rPr>
              <a:t>Content</a:t>
            </a:r>
          </a:p>
          <a:p>
            <a:pPr marL="0" indent="0" eaLnBrk="1" hangingPunct="1">
              <a:lnSpc>
                <a:spcPct val="120000"/>
              </a:lnSpc>
              <a:buFontTx/>
              <a:buNone/>
            </a:pPr>
            <a:r>
              <a:rPr lang="en-US" sz="2800" dirty="0" smtClean="0"/>
              <a:t>Does the test item and its skills and knowledge base appear in the curriculum, textbook, or Texas assessment instruments?</a:t>
            </a:r>
          </a:p>
          <a:p>
            <a:pPr marL="0" indent="0" eaLnBrk="1" hangingPunct="1">
              <a:lnSpc>
                <a:spcPct val="120000"/>
              </a:lnSpc>
              <a:buFontTx/>
              <a:buNone/>
            </a:pPr>
            <a:r>
              <a:rPr lang="en-US" sz="2800" b="1" dirty="0" smtClean="0">
                <a:solidFill>
                  <a:srgbClr val="009900"/>
                </a:solidFill>
              </a:rPr>
              <a:t>Context</a:t>
            </a:r>
          </a:p>
          <a:p>
            <a:pPr marL="0" indent="0" eaLnBrk="1" hangingPunct="1">
              <a:lnSpc>
                <a:spcPct val="120000"/>
              </a:lnSpc>
              <a:buFontTx/>
              <a:buNone/>
            </a:pPr>
            <a:r>
              <a:rPr lang="en-US" sz="2800" dirty="0" smtClean="0"/>
              <a:t>Does the test item format appear in the curriculum, textbook, or Texas assessment instruments?</a:t>
            </a:r>
          </a:p>
        </p:txBody>
      </p:sp>
      <p:sp>
        <p:nvSpPr>
          <p:cNvPr id="58372" name="Oval 4"/>
          <p:cNvSpPr>
            <a:spLocks noChangeArrowheads="1"/>
          </p:cNvSpPr>
          <p:nvPr/>
        </p:nvSpPr>
        <p:spPr bwMode="auto">
          <a:xfrm flipH="1">
            <a:off x="304800" y="1752600"/>
            <a:ext cx="1676400" cy="685800"/>
          </a:xfrm>
          <a:prstGeom prst="ellipse">
            <a:avLst/>
          </a:prstGeom>
          <a:noFill/>
          <a:ln w="57150">
            <a:solidFill>
              <a:srgbClr val="CC0000"/>
            </a:solidFill>
            <a:miter lim="800000"/>
            <a:headEnd/>
            <a:tailEnd/>
          </a:ln>
        </p:spPr>
        <p:txBody>
          <a:bodyPr wrap="none" anchor="ctr"/>
          <a:lstStyle/>
          <a:p>
            <a:pPr algn="ctr"/>
            <a:endParaRPr lang="en-US" sz="2400">
              <a:latin typeface="Times New Roman" pitchFamily="18" charset="0"/>
            </a:endParaRPr>
          </a:p>
        </p:txBody>
      </p:sp>
      <p:sp>
        <p:nvSpPr>
          <p:cNvPr id="58373" name="Oval 5"/>
          <p:cNvSpPr>
            <a:spLocks noChangeArrowheads="1"/>
          </p:cNvSpPr>
          <p:nvPr/>
        </p:nvSpPr>
        <p:spPr bwMode="auto">
          <a:xfrm>
            <a:off x="228600" y="3886200"/>
            <a:ext cx="1905000" cy="685800"/>
          </a:xfrm>
          <a:prstGeom prst="ellipse">
            <a:avLst/>
          </a:prstGeom>
          <a:noFill/>
          <a:ln w="57150">
            <a:solidFill>
              <a:srgbClr val="009900"/>
            </a:solidFill>
            <a:miter lim="800000"/>
            <a:headEnd/>
            <a:tailEnd/>
          </a:ln>
        </p:spPr>
        <p:txBody>
          <a:bodyPr wrap="none" anchor="ctr"/>
          <a:lstStyle/>
          <a:p>
            <a:pPr algn="ctr"/>
            <a:endParaRPr lang="en-US" sz="2400">
              <a:latin typeface="Times New Roman" pitchFamily="18" charset="0"/>
            </a:endParaRPr>
          </a:p>
        </p:txBody>
      </p:sp>
      <p:sp>
        <p:nvSpPr>
          <p:cNvPr id="2" name="Slide Number Placeholder 1"/>
          <p:cNvSpPr>
            <a:spLocks noGrp="1"/>
          </p:cNvSpPr>
          <p:nvPr>
            <p:ph type="sldNum" sz="quarter" idx="12"/>
          </p:nvPr>
        </p:nvSpPr>
        <p:spPr/>
        <p:txBody>
          <a:bodyPr/>
          <a:lstStyle/>
          <a:p>
            <a:fld id="{6C9BBEF7-7293-46AE-9D35-8611E125A7BD}"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04800" y="1676400"/>
            <a:ext cx="8839200" cy="4248150"/>
          </a:xfrm>
        </p:spPr>
        <p:txBody>
          <a:bodyPr/>
          <a:lstStyle/>
          <a:p>
            <a:pPr indent="-457200" eaLnBrk="1" hangingPunct="1">
              <a:buSzPct val="100000"/>
            </a:pPr>
            <a:r>
              <a:rPr lang="en-US" sz="3200" dirty="0" smtClean="0"/>
              <a:t>a chart</a:t>
            </a:r>
          </a:p>
          <a:p>
            <a:pPr indent="-457200" eaLnBrk="1" hangingPunct="1">
              <a:buSzPct val="100000"/>
            </a:pPr>
            <a:r>
              <a:rPr lang="en-US" sz="3200" dirty="0" smtClean="0"/>
              <a:t>textbook correlation</a:t>
            </a:r>
          </a:p>
          <a:p>
            <a:pPr indent="-457200" eaLnBrk="1" hangingPunct="1">
              <a:buSzPct val="100000"/>
            </a:pPr>
            <a:r>
              <a:rPr lang="en-US" sz="3200" dirty="0" smtClean="0"/>
              <a:t>a scope and sequence</a:t>
            </a:r>
          </a:p>
          <a:p>
            <a:pPr indent="-457200" eaLnBrk="1" hangingPunct="1">
              <a:buSzPct val="100000"/>
            </a:pPr>
            <a:r>
              <a:rPr lang="en-US" sz="3200" dirty="0" smtClean="0"/>
              <a:t>a curriculum guide</a:t>
            </a:r>
          </a:p>
          <a:p>
            <a:pPr indent="-457200" eaLnBrk="1" hangingPunct="1">
              <a:buSzPct val="100000"/>
            </a:pPr>
            <a:r>
              <a:rPr lang="en-US" sz="3200" dirty="0" smtClean="0"/>
              <a:t>a TAKS/STAAR plan</a:t>
            </a:r>
          </a:p>
          <a:p>
            <a:pPr eaLnBrk="1" hangingPunct="1">
              <a:buFontTx/>
              <a:buNone/>
            </a:pPr>
            <a:endParaRPr lang="en-US" dirty="0" smtClean="0"/>
          </a:p>
          <a:p>
            <a:pPr eaLnBrk="1" hangingPunct="1">
              <a:buClr>
                <a:schemeClr val="tx1"/>
              </a:buClr>
              <a:buFontTx/>
              <a:buNone/>
            </a:pPr>
            <a:r>
              <a:rPr lang="en-US" dirty="0" smtClean="0"/>
              <a:t>	</a:t>
            </a:r>
            <a:r>
              <a:rPr lang="en-US" sz="3200" dirty="0" smtClean="0"/>
              <a:t>These are </a:t>
            </a:r>
            <a:r>
              <a:rPr lang="en-US" sz="3200" b="1" i="1" dirty="0" smtClean="0">
                <a:solidFill>
                  <a:schemeClr val="accent1"/>
                </a:solidFill>
              </a:rPr>
              <a:t>strategies</a:t>
            </a:r>
            <a:r>
              <a:rPr lang="en-US" sz="3200" dirty="0" smtClean="0"/>
              <a:t> that help us </a:t>
            </a:r>
            <a:r>
              <a:rPr lang="en-US" sz="3200" b="1" i="1" dirty="0" smtClean="0">
                <a:solidFill>
                  <a:schemeClr val="accent1"/>
                </a:solidFill>
              </a:rPr>
              <a:t>attain</a:t>
            </a:r>
            <a:r>
              <a:rPr lang="en-US" sz="3200" i="1" dirty="0" smtClean="0">
                <a:solidFill>
                  <a:schemeClr val="accent1"/>
                </a:solidFill>
              </a:rPr>
              <a:t> </a:t>
            </a:r>
            <a:r>
              <a:rPr lang="en-US" sz="3200" dirty="0" smtClean="0"/>
              <a:t>alignment.</a:t>
            </a:r>
          </a:p>
        </p:txBody>
      </p:sp>
      <p:sp>
        <p:nvSpPr>
          <p:cNvPr id="60418" name="Rectangle 2"/>
          <p:cNvSpPr>
            <a:spLocks noGrp="1" noChangeArrowheads="1"/>
          </p:cNvSpPr>
          <p:nvPr>
            <p:ph type="title"/>
          </p:nvPr>
        </p:nvSpPr>
        <p:spPr/>
        <p:txBody>
          <a:bodyPr/>
          <a:lstStyle/>
          <a:p>
            <a:pPr eaLnBrk="1" hangingPunct="1"/>
            <a:r>
              <a:rPr lang="en-US" b="1" dirty="0" smtClean="0"/>
              <a:t>Alignment is More Than</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685800" y="1600200"/>
            <a:ext cx="8458200" cy="4495800"/>
          </a:xfrm>
        </p:spPr>
        <p:txBody>
          <a:bodyPr/>
          <a:lstStyle/>
          <a:p>
            <a:pPr marL="457200" indent="-457200" eaLnBrk="1" hangingPunct="1">
              <a:spcBef>
                <a:spcPts val="0"/>
              </a:spcBef>
              <a:buSzPct val="100000"/>
            </a:pPr>
            <a:r>
              <a:rPr lang="en-US" sz="2400" dirty="0" smtClean="0"/>
              <a:t>Focus on TEKS</a:t>
            </a:r>
          </a:p>
          <a:p>
            <a:pPr marL="457200" indent="-457200" eaLnBrk="1" hangingPunct="1">
              <a:spcBef>
                <a:spcPts val="0"/>
              </a:spcBef>
              <a:buSzPct val="100000"/>
            </a:pPr>
            <a:r>
              <a:rPr lang="en-US" sz="2400" dirty="0" smtClean="0"/>
              <a:t>Understanding the relationship of the TEKS to the Texas assessment objectives</a:t>
            </a:r>
          </a:p>
          <a:p>
            <a:pPr marL="457200" indent="-457200" eaLnBrk="1" hangingPunct="1">
              <a:spcBef>
                <a:spcPts val="0"/>
              </a:spcBef>
              <a:buSzPct val="100000"/>
            </a:pPr>
            <a:r>
              <a:rPr lang="en-US" sz="2400" dirty="0" smtClean="0"/>
              <a:t>Examination of instructional process</a:t>
            </a:r>
          </a:p>
          <a:p>
            <a:pPr marL="457200" indent="-457200" eaLnBrk="1" hangingPunct="1">
              <a:spcBef>
                <a:spcPts val="0"/>
              </a:spcBef>
              <a:buSzPct val="100000"/>
            </a:pPr>
            <a:r>
              <a:rPr lang="en-US" sz="2400" dirty="0" smtClean="0"/>
              <a:t>K-12 perspective</a:t>
            </a:r>
          </a:p>
          <a:p>
            <a:pPr marL="457200" indent="-457200" eaLnBrk="1" hangingPunct="1">
              <a:spcBef>
                <a:spcPts val="0"/>
              </a:spcBef>
              <a:buSzPct val="100000"/>
            </a:pPr>
            <a:r>
              <a:rPr lang="en-US" sz="2400" dirty="0" smtClean="0"/>
              <a:t>A commitment and shared responsibility to enhance student learning</a:t>
            </a:r>
          </a:p>
          <a:p>
            <a:pPr marL="457200" indent="-457200" eaLnBrk="1" hangingPunct="1">
              <a:spcBef>
                <a:spcPts val="0"/>
              </a:spcBef>
              <a:buSzPct val="100000"/>
            </a:pPr>
            <a:r>
              <a:rPr lang="en-US" sz="2400" dirty="0" smtClean="0"/>
              <a:t>Working towards high achievement for all students</a:t>
            </a:r>
          </a:p>
          <a:p>
            <a:pPr marL="457200" indent="-457200" eaLnBrk="1" hangingPunct="1">
              <a:spcBef>
                <a:spcPts val="0"/>
              </a:spcBef>
              <a:buSzPct val="100000"/>
            </a:pPr>
            <a:r>
              <a:rPr lang="en-US" sz="2400" dirty="0" smtClean="0"/>
              <a:t>Ensuring essential student expectations</a:t>
            </a:r>
          </a:p>
          <a:p>
            <a:pPr marL="457200" indent="-457200" eaLnBrk="1" hangingPunct="1">
              <a:spcBef>
                <a:spcPts val="0"/>
              </a:spcBef>
              <a:buSzPct val="100000"/>
            </a:pPr>
            <a:r>
              <a:rPr lang="en-US" sz="2400" dirty="0" smtClean="0"/>
              <a:t>Securing the appropriate and necessary professional development to ensure alignment</a:t>
            </a:r>
          </a:p>
          <a:p>
            <a:pPr eaLnBrk="1" hangingPunct="1">
              <a:lnSpc>
                <a:spcPct val="90000"/>
              </a:lnSpc>
            </a:pPr>
            <a:endParaRPr lang="en-US" sz="2800" dirty="0" smtClean="0"/>
          </a:p>
        </p:txBody>
      </p:sp>
      <p:sp>
        <p:nvSpPr>
          <p:cNvPr id="61442" name="Rectangle 2"/>
          <p:cNvSpPr>
            <a:spLocks noGrp="1" noChangeArrowheads="1"/>
          </p:cNvSpPr>
          <p:nvPr>
            <p:ph type="title"/>
          </p:nvPr>
        </p:nvSpPr>
        <p:spPr>
          <a:xfrm>
            <a:off x="457200" y="0"/>
            <a:ext cx="8385175" cy="1431925"/>
          </a:xfrm>
        </p:spPr>
        <p:txBody>
          <a:bodyPr/>
          <a:lstStyle/>
          <a:p>
            <a:pPr eaLnBrk="1" hangingPunct="1"/>
            <a:r>
              <a:rPr lang="en-US" b="1" dirty="0" smtClean="0"/>
              <a:t>Alignment Implies…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lnSpc>
                <a:spcPct val="90000"/>
              </a:lnSpc>
              <a:buFontTx/>
              <a:buNone/>
            </a:pPr>
            <a:endParaRPr lang="en-US" sz="2800" dirty="0" smtClean="0"/>
          </a:p>
          <a:p>
            <a:pPr eaLnBrk="1" hangingPunct="1">
              <a:lnSpc>
                <a:spcPct val="90000"/>
              </a:lnSpc>
              <a:buSzPct val="100000"/>
            </a:pPr>
            <a:r>
              <a:rPr lang="en-US" sz="2800" dirty="0" smtClean="0"/>
              <a:t>All state assessments are aligned to TEKS.</a:t>
            </a:r>
          </a:p>
          <a:p>
            <a:pPr eaLnBrk="1" hangingPunct="1">
              <a:lnSpc>
                <a:spcPct val="90000"/>
              </a:lnSpc>
              <a:buSzPct val="100000"/>
            </a:pPr>
            <a:r>
              <a:rPr lang="en-US" sz="2800" dirty="0" smtClean="0"/>
              <a:t>Assessments serve as a measure of student achievement in the areas of reading, writing, mathematics, social studies, and science.</a:t>
            </a:r>
          </a:p>
          <a:p>
            <a:pPr eaLnBrk="1" hangingPunct="1">
              <a:lnSpc>
                <a:spcPct val="90000"/>
              </a:lnSpc>
              <a:buSzPct val="100000"/>
            </a:pPr>
            <a:r>
              <a:rPr lang="en-US" sz="2800" dirty="0" smtClean="0"/>
              <a:t>Most are used as a component of state accountability.</a:t>
            </a:r>
          </a:p>
          <a:p>
            <a:pPr eaLnBrk="1" hangingPunct="1">
              <a:lnSpc>
                <a:spcPct val="90000"/>
              </a:lnSpc>
              <a:buSzPct val="100000"/>
            </a:pPr>
            <a:r>
              <a:rPr lang="en-US" sz="2800" dirty="0" smtClean="0"/>
              <a:t>Some are used for performance measures in NCLB adequate yearly progress (AYP).</a:t>
            </a:r>
          </a:p>
          <a:p>
            <a:pPr eaLnBrk="1" hangingPunct="1">
              <a:lnSpc>
                <a:spcPct val="90000"/>
              </a:lnSpc>
            </a:pPr>
            <a:endParaRPr lang="en-US" sz="2800" dirty="0" smtClean="0"/>
          </a:p>
        </p:txBody>
      </p:sp>
      <p:sp>
        <p:nvSpPr>
          <p:cNvPr id="47106" name="Rectangle 2"/>
          <p:cNvSpPr>
            <a:spLocks noGrp="1" noChangeArrowheads="1"/>
          </p:cNvSpPr>
          <p:nvPr>
            <p:ph type="title"/>
          </p:nvPr>
        </p:nvSpPr>
        <p:spPr/>
        <p:txBody>
          <a:bodyPr/>
          <a:lstStyle/>
          <a:p>
            <a:pPr eaLnBrk="1" hangingPunct="1"/>
            <a:r>
              <a:rPr lang="en-US" b="1" dirty="0" smtClean="0"/>
              <a:t> Texas Assessment Program </a:t>
            </a:r>
          </a:p>
        </p:txBody>
      </p:sp>
      <p:sp>
        <p:nvSpPr>
          <p:cNvPr id="2" name="Slide Number Placeholder 1"/>
          <p:cNvSpPr>
            <a:spLocks noGrp="1"/>
          </p:cNvSpPr>
          <p:nvPr>
            <p:ph type="sldNum" sz="quarter" idx="12"/>
          </p:nvPr>
        </p:nvSpPr>
        <p:spPr/>
        <p:txBody>
          <a:bodyPr/>
          <a:lstStyle/>
          <a:p>
            <a:fld id="{6C9BBEF7-7293-46AE-9D35-8611E125A7BD}"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04800" y="1600200"/>
            <a:ext cx="8839200" cy="4378325"/>
          </a:xfrm>
        </p:spPr>
        <p:txBody>
          <a:bodyPr>
            <a:normAutofit/>
          </a:bodyPr>
          <a:lstStyle/>
          <a:p>
            <a:pPr eaLnBrk="1" hangingPunct="1"/>
            <a:r>
              <a:rPr lang="en-US" sz="3200" dirty="0" smtClean="0"/>
              <a:t>understands what is expected of students;</a:t>
            </a:r>
          </a:p>
          <a:p>
            <a:pPr eaLnBrk="1" hangingPunct="1"/>
            <a:r>
              <a:rPr lang="en-US" sz="3200" dirty="0" smtClean="0"/>
              <a:t>understands these expectations within the context of the K-12 program, and</a:t>
            </a:r>
          </a:p>
          <a:p>
            <a:pPr eaLnBrk="1" hangingPunct="1"/>
            <a:r>
              <a:rPr lang="en-US" sz="3200" dirty="0" smtClean="0"/>
              <a:t>accepts responsibility for these expectations.</a:t>
            </a:r>
          </a:p>
        </p:txBody>
      </p:sp>
      <p:sp>
        <p:nvSpPr>
          <p:cNvPr id="62466" name="Rectangle 2"/>
          <p:cNvSpPr>
            <a:spLocks noGrp="1" noChangeArrowheads="1"/>
          </p:cNvSpPr>
          <p:nvPr>
            <p:ph type="title"/>
          </p:nvPr>
        </p:nvSpPr>
        <p:spPr/>
        <p:txBody>
          <a:bodyPr>
            <a:normAutofit fontScale="90000"/>
          </a:bodyPr>
          <a:lstStyle/>
          <a:p>
            <a:pPr eaLnBrk="1" hangingPunct="1"/>
            <a:r>
              <a:rPr lang="en-US" dirty="0" smtClean="0"/>
              <a:t>Alignment Means </a:t>
            </a:r>
            <a:r>
              <a:rPr lang="en-US" b="1" i="1" dirty="0" smtClean="0"/>
              <a:t>Every</a:t>
            </a:r>
            <a:r>
              <a:rPr lang="en-US" dirty="0" smtClean="0"/>
              <a:t> Teacher</a:t>
            </a:r>
          </a:p>
        </p:txBody>
      </p:sp>
      <p:sp>
        <p:nvSpPr>
          <p:cNvPr id="2" name="Slide Number Placeholder 1"/>
          <p:cNvSpPr>
            <a:spLocks noGrp="1"/>
          </p:cNvSpPr>
          <p:nvPr>
            <p:ph type="sldNum" sz="quarter" idx="12"/>
          </p:nvPr>
        </p:nvSpPr>
        <p:spPr/>
        <p:txBody>
          <a:bodyPr/>
          <a:lstStyle/>
          <a:p>
            <a:fld id="{6C9BBEF7-7293-46AE-9D35-8611E125A7BD}" type="slidenum">
              <a:rPr lang="en-US" smtClean="0"/>
              <a:pPr/>
              <a:t>40</a:t>
            </a:fld>
            <a:endParaRPr lang="en-US" dirty="0"/>
          </a:p>
        </p:txBody>
      </p:sp>
      <p:pic>
        <p:nvPicPr>
          <p:cNvPr id="29700" name="Picture 4" descr="C:\Users\jharvill\AppData\Local\Microsoft\Windows\Temporary Internet Files\Content.IE5\JRHVZWS5\MP9004094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191000"/>
            <a:ext cx="3846486" cy="256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idx="1"/>
          </p:nvPr>
        </p:nvSpPr>
        <p:spPr/>
        <p:txBody>
          <a:bodyPr/>
          <a:lstStyle/>
          <a:p>
            <a:pPr eaLnBrk="1" hangingPunct="1">
              <a:buFont typeface="Wingdings 3" pitchFamily="18" charset="2"/>
              <a:buChar char="}"/>
            </a:pPr>
            <a:r>
              <a:rPr lang="en-US" sz="2800" dirty="0" smtClean="0">
                <a:latin typeface="Times New Roman" pitchFamily="18" charset="0"/>
              </a:rPr>
              <a:t>http://www.region10.org</a:t>
            </a:r>
          </a:p>
          <a:p>
            <a:pPr eaLnBrk="1" hangingPunct="1">
              <a:buFont typeface="Wingdings 3" pitchFamily="18" charset="2"/>
              <a:buChar char="}"/>
            </a:pPr>
            <a:r>
              <a:rPr lang="en-US" sz="2800" dirty="0" smtClean="0">
                <a:latin typeface="Times New Roman" pitchFamily="18" charset="0"/>
              </a:rPr>
              <a:t>http://www.tea.state.tx.us</a:t>
            </a:r>
          </a:p>
          <a:p>
            <a:pPr eaLnBrk="1" hangingPunct="1">
              <a:buFont typeface="Wingdings 3" pitchFamily="18" charset="2"/>
              <a:buChar char="}"/>
            </a:pPr>
            <a:r>
              <a:rPr lang="en-US" sz="2800" dirty="0" smtClean="0">
                <a:latin typeface="Times New Roman" pitchFamily="18" charset="0"/>
              </a:rPr>
              <a:t>http://www.tea.state.tx.us/</a:t>
            </a:r>
          </a:p>
          <a:p>
            <a:pPr marL="393192" lvl="1" indent="0" eaLnBrk="1" hangingPunct="1">
              <a:buNone/>
            </a:pPr>
            <a:r>
              <a:rPr lang="en-US" dirty="0" err="1" smtClean="0">
                <a:latin typeface="Times New Roman" pitchFamily="18" charset="0"/>
              </a:rPr>
              <a:t>student.assessment</a:t>
            </a:r>
            <a:endParaRPr lang="en-US" dirty="0" smtClean="0">
              <a:latin typeface="Times New Roman" pitchFamily="18" charset="0"/>
            </a:endParaRPr>
          </a:p>
          <a:p>
            <a:pPr eaLnBrk="1" hangingPunct="1"/>
            <a:endParaRPr lang="en-US" sz="2400" dirty="0" smtClean="0">
              <a:latin typeface="Times New Roman" pitchFamily="18" charset="0"/>
            </a:endParaRPr>
          </a:p>
          <a:p>
            <a:pPr eaLnBrk="1" hangingPunct="1"/>
            <a:endParaRPr lang="en-US" sz="2400" dirty="0" smtClean="0">
              <a:latin typeface="Times New Roman" pitchFamily="18" charset="0"/>
            </a:endParaRPr>
          </a:p>
          <a:p>
            <a:pPr eaLnBrk="1" hangingPunct="1">
              <a:buFontTx/>
              <a:buNone/>
            </a:pPr>
            <a:endParaRPr lang="en-US" sz="2400" dirty="0" smtClean="0">
              <a:latin typeface="Times New Roman" pitchFamily="18" charset="0"/>
            </a:endParaRPr>
          </a:p>
          <a:p>
            <a:pPr eaLnBrk="1" hangingPunct="1"/>
            <a:endParaRPr lang="en-US" sz="2400" dirty="0" smtClean="0">
              <a:latin typeface="Times New Roman" pitchFamily="18" charset="0"/>
            </a:endParaRPr>
          </a:p>
        </p:txBody>
      </p:sp>
      <p:sp>
        <p:nvSpPr>
          <p:cNvPr id="65538" name="Rectangle 2"/>
          <p:cNvSpPr>
            <a:spLocks noGrp="1" noChangeArrowheads="1"/>
          </p:cNvSpPr>
          <p:nvPr>
            <p:ph type="title"/>
          </p:nvPr>
        </p:nvSpPr>
        <p:spPr/>
        <p:txBody>
          <a:bodyPr>
            <a:normAutofit/>
          </a:bodyPr>
          <a:lstStyle/>
          <a:p>
            <a:pPr eaLnBrk="1" hangingPunct="1"/>
            <a:r>
              <a:rPr lang="en-US" sz="4000" b="1" dirty="0" smtClean="0"/>
              <a:t>Resources for Educators</a:t>
            </a:r>
          </a:p>
        </p:txBody>
      </p:sp>
      <p:pic>
        <p:nvPicPr>
          <p:cNvPr id="82947" name="Picture 3" descr="C:\Documents and Settings\ragent\Local Settings\Temporary Internet Files\Content.IE5\FBNIHK1E\MPj04441550000[1].jpg"/>
          <p:cNvPicPr preferRelativeResize="0">
            <a:picLocks noChangeAspect="1" noChangeArrowheads="1"/>
          </p:cNvPicPr>
          <p:nvPr/>
        </p:nvPicPr>
        <p:blipFill>
          <a:blip r:embed="rId3" cstate="print"/>
          <a:stretch>
            <a:fillRect/>
          </a:stretch>
        </p:blipFill>
        <p:spPr bwMode="auto">
          <a:xfrm>
            <a:off x="3505200" y="3124200"/>
            <a:ext cx="5190640" cy="3474720"/>
          </a:xfrm>
          <a:prstGeom prst="rect">
            <a:avLst/>
          </a:prstGeom>
          <a:noFill/>
        </p:spPr>
      </p:pic>
      <p:sp>
        <p:nvSpPr>
          <p:cNvPr id="2" name="Slide Number Placeholder 1"/>
          <p:cNvSpPr>
            <a:spLocks noGrp="1"/>
          </p:cNvSpPr>
          <p:nvPr>
            <p:ph type="sldNum" sz="quarter" idx="12"/>
          </p:nvPr>
        </p:nvSpPr>
        <p:spPr/>
        <p:txBody>
          <a:bodyPr/>
          <a:lstStyle/>
          <a:p>
            <a:fld id="{6C9BBEF7-7293-46AE-9D35-8611E125A7BD}" type="slidenum">
              <a:rPr lang="en-US" smtClean="0"/>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457200" y="1722437"/>
            <a:ext cx="8305800" cy="4525963"/>
          </a:xfrm>
        </p:spPr>
        <p:txBody>
          <a:bodyPr/>
          <a:lstStyle/>
          <a:p>
            <a:pPr marL="457200" indent="-457200" eaLnBrk="1" hangingPunct="1">
              <a:buSzPct val="100000"/>
            </a:pPr>
            <a:r>
              <a:rPr lang="en-US" sz="3400" dirty="0" smtClean="0"/>
              <a:t>Assessment Information Booklets</a:t>
            </a:r>
          </a:p>
          <a:p>
            <a:pPr marL="457200" indent="-457200" eaLnBrk="1" hangingPunct="1">
              <a:buSzPct val="100000"/>
            </a:pPr>
            <a:r>
              <a:rPr lang="en-US" sz="3400" dirty="0" smtClean="0"/>
              <a:t>Released Tests</a:t>
            </a:r>
          </a:p>
          <a:p>
            <a:pPr marL="457200" indent="-457200" eaLnBrk="1" hangingPunct="1">
              <a:buSzPct val="100000"/>
            </a:pPr>
            <a:r>
              <a:rPr lang="en-US" sz="3400" dirty="0" smtClean="0"/>
              <a:t>Test Blueprints</a:t>
            </a:r>
          </a:p>
          <a:p>
            <a:pPr marL="457200" indent="-457200" eaLnBrk="1" hangingPunct="1">
              <a:buSzPct val="100000"/>
            </a:pPr>
            <a:r>
              <a:rPr lang="en-US" sz="3400" dirty="0" smtClean="0"/>
              <a:t>Writing Rubrics and Writing Samples</a:t>
            </a:r>
          </a:p>
          <a:p>
            <a:pPr marL="457200" indent="-457200" eaLnBrk="1" hangingPunct="1">
              <a:buSzPct val="100000"/>
            </a:pPr>
            <a:r>
              <a:rPr lang="en-US" sz="3400" dirty="0" smtClean="0"/>
              <a:t>Best Practices Clearinghouse</a:t>
            </a:r>
          </a:p>
          <a:p>
            <a:pPr marL="457200" indent="-457200" eaLnBrk="1" hangingPunct="1">
              <a:buSzPct val="100000"/>
            </a:pPr>
            <a:r>
              <a:rPr lang="en-US" sz="3400" dirty="0" smtClean="0"/>
              <a:t>Teacher </a:t>
            </a:r>
            <a:r>
              <a:rPr lang="en-US" sz="3400" dirty="0" err="1" smtClean="0"/>
              <a:t>Toolbag</a:t>
            </a:r>
            <a:endParaRPr lang="en-US" sz="3400" dirty="0" smtClean="0"/>
          </a:p>
        </p:txBody>
      </p:sp>
      <p:sp>
        <p:nvSpPr>
          <p:cNvPr id="2" name="Slide Number Placeholder 1"/>
          <p:cNvSpPr>
            <a:spLocks noGrp="1"/>
          </p:cNvSpPr>
          <p:nvPr>
            <p:ph type="sldNum" sz="quarter" idx="12"/>
          </p:nvPr>
        </p:nvSpPr>
        <p:spPr/>
        <p:txBody>
          <a:bodyPr/>
          <a:lstStyle/>
          <a:p>
            <a:fld id="{6C9BBEF7-7293-46AE-9D35-8611E125A7BD}" type="slidenum">
              <a:rPr lang="en-US" smtClean="0"/>
              <a:pPr/>
              <a:t>42</a:t>
            </a:fld>
            <a:endParaRPr lang="en-US" dirty="0"/>
          </a:p>
        </p:txBody>
      </p:sp>
      <p:sp>
        <p:nvSpPr>
          <p:cNvPr id="66562" name="Rectangle 2"/>
          <p:cNvSpPr>
            <a:spLocks noGrp="1" noChangeArrowheads="1"/>
          </p:cNvSpPr>
          <p:nvPr>
            <p:ph type="title"/>
          </p:nvPr>
        </p:nvSpPr>
        <p:spPr/>
        <p:txBody>
          <a:bodyPr/>
          <a:lstStyle/>
          <a:p>
            <a:pPr eaLnBrk="1" hangingPunct="1"/>
            <a:r>
              <a:rPr lang="en-US" sz="4000" b="1" dirty="0" smtClean="0"/>
              <a:t>TEA Instructional Resources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1027"/>
          <p:cNvSpPr>
            <a:spLocks noGrp="1" noChangeArrowheads="1"/>
          </p:cNvSpPr>
          <p:nvPr>
            <p:ph idx="1"/>
          </p:nvPr>
        </p:nvSpPr>
        <p:spPr>
          <a:xfrm>
            <a:off x="533400" y="1447800"/>
            <a:ext cx="8610600" cy="5410200"/>
          </a:xfrm>
        </p:spPr>
        <p:txBody>
          <a:bodyPr/>
          <a:lstStyle/>
          <a:p>
            <a:pPr eaLnBrk="1" hangingPunct="1">
              <a:lnSpc>
                <a:spcPct val="90000"/>
              </a:lnSpc>
              <a:buSzPct val="100000"/>
            </a:pPr>
            <a:r>
              <a:rPr lang="en-US" sz="2400" dirty="0" smtClean="0"/>
              <a:t>Student Success Initiative</a:t>
            </a:r>
          </a:p>
          <a:p>
            <a:pPr eaLnBrk="1" hangingPunct="1">
              <a:lnSpc>
                <a:spcPct val="90000"/>
              </a:lnSpc>
              <a:buSzPct val="100000"/>
            </a:pPr>
            <a:r>
              <a:rPr lang="en-US" sz="2400" dirty="0" smtClean="0"/>
              <a:t>Personal Graduation Plan</a:t>
            </a:r>
          </a:p>
          <a:p>
            <a:pPr eaLnBrk="1" hangingPunct="1">
              <a:lnSpc>
                <a:spcPct val="90000"/>
              </a:lnSpc>
              <a:buSzPct val="100000"/>
            </a:pPr>
            <a:r>
              <a:rPr lang="en-US" sz="2400" dirty="0" smtClean="0"/>
              <a:t>Drop Out Prevention</a:t>
            </a:r>
          </a:p>
          <a:p>
            <a:pPr eaLnBrk="1" hangingPunct="1">
              <a:lnSpc>
                <a:spcPct val="90000"/>
              </a:lnSpc>
              <a:buSzPct val="100000"/>
            </a:pPr>
            <a:r>
              <a:rPr lang="en-US" sz="2400" dirty="0" smtClean="0"/>
              <a:t>4 by 4 Graduation Requirements</a:t>
            </a:r>
          </a:p>
          <a:p>
            <a:pPr eaLnBrk="1" hangingPunct="1">
              <a:lnSpc>
                <a:spcPct val="90000"/>
              </a:lnSpc>
              <a:buSzPct val="100000"/>
            </a:pPr>
            <a:r>
              <a:rPr lang="en-US" sz="2400" dirty="0" smtClean="0"/>
              <a:t>College Readiness Initiatives</a:t>
            </a:r>
          </a:p>
          <a:p>
            <a:pPr eaLnBrk="1" hangingPunct="1">
              <a:lnSpc>
                <a:spcPct val="90000"/>
              </a:lnSpc>
              <a:buSzPct val="100000"/>
            </a:pPr>
            <a:r>
              <a:rPr lang="en-US" sz="2400" dirty="0" smtClean="0"/>
              <a:t>Texas Reading Initiatives</a:t>
            </a:r>
          </a:p>
          <a:p>
            <a:pPr eaLnBrk="1" hangingPunct="1">
              <a:lnSpc>
                <a:spcPct val="90000"/>
              </a:lnSpc>
              <a:buSzPct val="100000"/>
            </a:pPr>
            <a:r>
              <a:rPr lang="en-US" sz="2400" dirty="0" smtClean="0"/>
              <a:t>Texas Adolescent Literacy Academies</a:t>
            </a:r>
          </a:p>
          <a:p>
            <a:pPr eaLnBrk="1" hangingPunct="1">
              <a:lnSpc>
                <a:spcPct val="90000"/>
              </a:lnSpc>
              <a:buSzPct val="100000"/>
            </a:pPr>
            <a:r>
              <a:rPr lang="en-US" sz="2400" dirty="0" smtClean="0"/>
              <a:t>Response to Intervention</a:t>
            </a:r>
          </a:p>
          <a:p>
            <a:pPr eaLnBrk="1" hangingPunct="1">
              <a:lnSpc>
                <a:spcPct val="90000"/>
              </a:lnSpc>
              <a:buSzPct val="100000"/>
            </a:pPr>
            <a:r>
              <a:rPr lang="en-US" sz="2400" dirty="0" smtClean="0"/>
              <a:t>Science and Mathematics </a:t>
            </a:r>
            <a:r>
              <a:rPr lang="en-US" sz="2400" dirty="0" err="1" smtClean="0"/>
              <a:t>Collaboratives</a:t>
            </a:r>
            <a:endParaRPr lang="en-US" sz="2400" dirty="0" smtClean="0"/>
          </a:p>
          <a:p>
            <a:pPr eaLnBrk="1" hangingPunct="1">
              <a:lnSpc>
                <a:spcPct val="90000"/>
              </a:lnSpc>
              <a:buSzPct val="100000"/>
            </a:pPr>
            <a:r>
              <a:rPr lang="en-US" sz="2400" dirty="0" smtClean="0"/>
              <a:t>Texas Mathematics and Science Diagnostic System  </a:t>
            </a:r>
          </a:p>
          <a:p>
            <a:pPr eaLnBrk="1" hangingPunct="1">
              <a:lnSpc>
                <a:spcPct val="90000"/>
              </a:lnSpc>
              <a:buSzPct val="100000"/>
            </a:pPr>
            <a:r>
              <a:rPr lang="en-US" sz="2400" dirty="0" smtClean="0"/>
              <a:t>PK-16 Initiative</a:t>
            </a:r>
          </a:p>
          <a:p>
            <a:pPr eaLnBrk="1" hangingPunct="1">
              <a:lnSpc>
                <a:spcPct val="90000"/>
              </a:lnSpc>
              <a:buSzPct val="100000"/>
            </a:pPr>
            <a:r>
              <a:rPr lang="en-US" sz="2400" dirty="0" smtClean="0"/>
              <a:t>School Readiness Integration</a:t>
            </a:r>
          </a:p>
        </p:txBody>
      </p:sp>
      <p:sp>
        <p:nvSpPr>
          <p:cNvPr id="67586" name="Rectangle 1026"/>
          <p:cNvSpPr>
            <a:spLocks noGrp="1" noChangeArrowheads="1"/>
          </p:cNvSpPr>
          <p:nvPr>
            <p:ph type="title"/>
          </p:nvPr>
        </p:nvSpPr>
        <p:spPr>
          <a:xfrm>
            <a:off x="149225" y="152400"/>
            <a:ext cx="8385175" cy="1143000"/>
          </a:xfrm>
        </p:spPr>
        <p:txBody>
          <a:bodyPr>
            <a:normAutofit fontScale="90000"/>
          </a:bodyPr>
          <a:lstStyle/>
          <a:p>
            <a:pPr eaLnBrk="1" hangingPunct="1"/>
            <a:r>
              <a:rPr lang="en-US" b="1" dirty="0" smtClean="0"/>
              <a:t>TEA Initiatives that Support Student Success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43</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09600"/>
          </a:xfrm>
        </p:spPr>
        <p:txBody>
          <a:bodyPr>
            <a:noAutofit/>
          </a:bodyPr>
          <a:lstStyle/>
          <a:p>
            <a:pPr eaLnBrk="1" hangingPunct="1"/>
            <a:r>
              <a:rPr lang="en-US" sz="4400" b="1" dirty="0" smtClean="0"/>
              <a:t>Why Choose a TEKS Focus?</a:t>
            </a:r>
          </a:p>
        </p:txBody>
      </p:sp>
      <p:sp>
        <p:nvSpPr>
          <p:cNvPr id="48131" name="WordArt 3"/>
          <p:cNvSpPr>
            <a:spLocks noChangeArrowheads="1" noChangeShapeType="1" noTextEdit="1"/>
          </p:cNvSpPr>
          <p:nvPr/>
        </p:nvSpPr>
        <p:spPr bwMode="auto">
          <a:xfrm>
            <a:off x="2286000" y="1981200"/>
            <a:ext cx="4338638" cy="3810000"/>
          </a:xfrm>
          <a:prstGeom prst="rect">
            <a:avLst/>
          </a:prstGeom>
        </p:spPr>
        <p:txBody>
          <a:bodyPr wrap="none" fromWordArt="1">
            <a:prstTxWarp prst="textPlain">
              <a:avLst>
                <a:gd name="adj" fmla="val 48884"/>
              </a:avLst>
            </a:prstTxWarp>
          </a:bodyPr>
          <a:lstStyle/>
          <a:p>
            <a:pPr algn="ctr"/>
            <a:r>
              <a:rPr lang="en-US" sz="9600" kern="10">
                <a:ln w="9525">
                  <a:solidFill>
                    <a:srgbClr val="000000"/>
                  </a:solidFill>
                  <a:round/>
                  <a:headEnd/>
                  <a:tailEnd/>
                </a:ln>
                <a:solidFill>
                  <a:srgbClr val="000000"/>
                </a:solidFill>
                <a:latin typeface="Arial Black"/>
              </a:rPr>
              <a:t>TEKS</a:t>
            </a:r>
          </a:p>
        </p:txBody>
      </p:sp>
      <p:sp>
        <p:nvSpPr>
          <p:cNvPr id="48132" name="Rectangle 4"/>
          <p:cNvSpPr>
            <a:spLocks noChangeArrowheads="1"/>
          </p:cNvSpPr>
          <p:nvPr/>
        </p:nvSpPr>
        <p:spPr bwMode="auto">
          <a:xfrm>
            <a:off x="1828800" y="1752600"/>
            <a:ext cx="5334000" cy="4267200"/>
          </a:xfrm>
          <a:prstGeom prst="rect">
            <a:avLst/>
          </a:prstGeom>
          <a:noFill/>
          <a:ln w="19050">
            <a:solidFill>
              <a:schemeClr val="tx1"/>
            </a:solidFill>
            <a:miter lim="800000"/>
            <a:headEnd/>
            <a:tailEnd/>
          </a:ln>
        </p:spPr>
        <p:txBody>
          <a:bodyPr wrap="none" anchor="ctr"/>
          <a:lstStyle/>
          <a:p>
            <a:endParaRPr lang="en-US"/>
          </a:p>
        </p:txBody>
      </p:sp>
      <p:sp>
        <p:nvSpPr>
          <p:cNvPr id="48133" name="WordArt 5"/>
          <p:cNvSpPr>
            <a:spLocks noChangeArrowheads="1" noChangeShapeType="1" noTextEdit="1"/>
          </p:cNvSpPr>
          <p:nvPr/>
        </p:nvSpPr>
        <p:spPr bwMode="auto">
          <a:xfrm>
            <a:off x="2286000" y="1981200"/>
            <a:ext cx="4338638" cy="3810000"/>
          </a:xfrm>
          <a:prstGeom prst="rect">
            <a:avLst/>
          </a:prstGeom>
        </p:spPr>
        <p:txBody>
          <a:bodyPr wrap="none" fromWordArt="1">
            <a:prstTxWarp prst="textPlain">
              <a:avLst>
                <a:gd name="adj" fmla="val 48884"/>
              </a:avLst>
            </a:prstTxWarp>
          </a:bodyPr>
          <a:lstStyle/>
          <a:p>
            <a:pPr algn="ctr"/>
            <a:r>
              <a:rPr lang="en-US" sz="9600" kern="10">
                <a:ln w="9525">
                  <a:solidFill>
                    <a:srgbClr val="000000"/>
                  </a:solidFill>
                  <a:round/>
                  <a:headEnd/>
                  <a:tailEnd/>
                </a:ln>
                <a:solidFill>
                  <a:srgbClr val="000000"/>
                </a:solidFill>
                <a:latin typeface="Arial Black"/>
              </a:rPr>
              <a:t>TEKS</a:t>
            </a:r>
          </a:p>
        </p:txBody>
      </p:sp>
      <p:sp>
        <p:nvSpPr>
          <p:cNvPr id="2" name="Slide Number Placeholder 1"/>
          <p:cNvSpPr>
            <a:spLocks noGrp="1"/>
          </p:cNvSpPr>
          <p:nvPr>
            <p:ph type="sldNum" sz="quarter" idx="12"/>
          </p:nvPr>
        </p:nvSpPr>
        <p:spPr/>
        <p:txBody>
          <a:bodyPr/>
          <a:lstStyle/>
          <a:p>
            <a:fld id="{6C9BBEF7-7293-46AE-9D35-8611E125A7BD}"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10600" cy="3886200"/>
          </a:xfrm>
        </p:spPr>
        <p:txBody>
          <a:bodyPr>
            <a:normAutofit/>
          </a:bodyPr>
          <a:lstStyle/>
          <a:p>
            <a:pPr>
              <a:buSzPct val="100000"/>
            </a:pPr>
            <a:r>
              <a:rPr lang="en-US" dirty="0" smtClean="0">
                <a:latin typeface="+mn-lt"/>
              </a:rPr>
              <a:t>Senate Bill 1031 (80</a:t>
            </a:r>
            <a:r>
              <a:rPr lang="en-US" baseline="30000" dirty="0" smtClean="0">
                <a:latin typeface="+mn-lt"/>
              </a:rPr>
              <a:t>th</a:t>
            </a:r>
            <a:r>
              <a:rPr lang="en-US" dirty="0" smtClean="0">
                <a:latin typeface="+mn-lt"/>
              </a:rPr>
              <a:t> Texas Legislature, 2007)</a:t>
            </a:r>
          </a:p>
          <a:p>
            <a:pPr lvl="1"/>
            <a:r>
              <a:rPr lang="en-US" sz="2800" dirty="0" smtClean="0">
                <a:latin typeface="+mn-lt"/>
              </a:rPr>
              <a:t>Required the development of end-of-course assessments for secondary courses</a:t>
            </a:r>
          </a:p>
          <a:p>
            <a:pPr lvl="1"/>
            <a:r>
              <a:rPr lang="en-US" sz="2800" dirty="0" smtClean="0">
                <a:latin typeface="+mn-lt"/>
              </a:rPr>
              <a:t>Limited the frequency of stand alone field testing</a:t>
            </a:r>
          </a:p>
          <a:p>
            <a:pPr lvl="1"/>
            <a:r>
              <a:rPr lang="en-US" sz="2800" dirty="0" smtClean="0">
                <a:latin typeface="+mn-lt"/>
              </a:rPr>
              <a:t>Required changes to the  assessment administration window</a:t>
            </a:r>
          </a:p>
        </p:txBody>
      </p:sp>
      <p:sp>
        <p:nvSpPr>
          <p:cNvPr id="8"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6</a:t>
            </a:fld>
            <a:endParaRPr lang="en-US" dirty="0"/>
          </a:p>
        </p:txBody>
      </p:sp>
      <p:sp>
        <p:nvSpPr>
          <p:cNvPr id="5" name="Title 4"/>
          <p:cNvSpPr>
            <a:spLocks noGrp="1"/>
          </p:cNvSpPr>
          <p:nvPr>
            <p:ph type="title"/>
          </p:nvPr>
        </p:nvSpPr>
        <p:spPr>
          <a:xfrm>
            <a:off x="457200" y="0"/>
            <a:ext cx="8229600" cy="1524000"/>
          </a:xfrm>
        </p:spPr>
        <p:txBody>
          <a:bodyPr/>
          <a:lstStyle/>
          <a:p>
            <a:r>
              <a:rPr lang="en-US" dirty="0" smtClean="0"/>
              <a:t>State of Texas Assessments of Academic Readiness (STAAR)</a:t>
            </a:r>
            <a:endParaRPr lang="en-US" dirty="0"/>
          </a:p>
        </p:txBody>
      </p:sp>
      <p:pic>
        <p:nvPicPr>
          <p:cNvPr id="29700" name="Picture 4" descr="http://ts1.mm.bing.net/images/thumbnail.aspx?q=1220741965492&amp;id=688bfc47d67169c158a819bc84f253e1&amp;url=http%3a%2f%2fwww.tea.state.tx.us%2fuploadedImages%2fStudent_Assessment%2fSTAAR-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800600"/>
            <a:ext cx="301751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5105400"/>
          </a:xfrm>
        </p:spPr>
        <p:txBody>
          <a:bodyPr>
            <a:normAutofit/>
          </a:bodyPr>
          <a:lstStyle/>
          <a:p>
            <a:pPr>
              <a:buSzPct val="100000"/>
            </a:pPr>
            <a:r>
              <a:rPr lang="en-US" dirty="0" smtClean="0">
                <a:latin typeface="+mn-lt"/>
              </a:rPr>
              <a:t>House Bill 3 (HB 3, 81</a:t>
            </a:r>
            <a:r>
              <a:rPr lang="en-US" baseline="30000" dirty="0" smtClean="0">
                <a:latin typeface="+mn-lt"/>
              </a:rPr>
              <a:t>st</a:t>
            </a:r>
            <a:r>
              <a:rPr lang="en-US" dirty="0" smtClean="0">
                <a:latin typeface="+mn-lt"/>
              </a:rPr>
              <a:t> Legislature, 2009)</a:t>
            </a:r>
          </a:p>
          <a:p>
            <a:pPr lvl="1"/>
            <a:r>
              <a:rPr lang="en-US" sz="2800" dirty="0" smtClean="0">
                <a:latin typeface="+mn-lt"/>
              </a:rPr>
              <a:t>Required new grade 3-8 assessments</a:t>
            </a:r>
          </a:p>
          <a:p>
            <a:pPr lvl="1"/>
            <a:r>
              <a:rPr lang="en-US" sz="2800" dirty="0" smtClean="0">
                <a:latin typeface="+mn-lt"/>
              </a:rPr>
              <a:t>Required performance measures across grade levels</a:t>
            </a:r>
          </a:p>
          <a:p>
            <a:pPr lvl="1"/>
            <a:r>
              <a:rPr lang="en-US" sz="2800" dirty="0" smtClean="0">
                <a:latin typeface="+mn-lt"/>
              </a:rPr>
              <a:t>Required end-of-course results be used in final course grades</a:t>
            </a:r>
          </a:p>
          <a:p>
            <a:pPr lvl="1"/>
            <a:r>
              <a:rPr lang="en-US" sz="2800" dirty="0" smtClean="0"/>
              <a:t>Increased rigor of testing with the mandate to develop assessments with a “fewer, deeper, clearer” focus</a:t>
            </a:r>
            <a:endParaRPr lang="en-US" sz="2800" dirty="0">
              <a:latin typeface="+mn-lt"/>
            </a:endParaRPr>
          </a:p>
        </p:txBody>
      </p:sp>
      <p:sp>
        <p:nvSpPr>
          <p:cNvPr id="8"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7</a:t>
            </a:fld>
            <a:endParaRPr lang="en-US" dirty="0"/>
          </a:p>
        </p:txBody>
      </p:sp>
      <p:sp>
        <p:nvSpPr>
          <p:cNvPr id="5" name="Title 4"/>
          <p:cNvSpPr>
            <a:spLocks noGrp="1"/>
          </p:cNvSpPr>
          <p:nvPr>
            <p:ph type="title"/>
          </p:nvPr>
        </p:nvSpPr>
        <p:spPr>
          <a:xfrm>
            <a:off x="457200" y="76200"/>
            <a:ext cx="8229600" cy="1066800"/>
          </a:xfrm>
        </p:spPr>
        <p:txBody>
          <a:bodyPr>
            <a:normAutofit/>
          </a:bodyPr>
          <a:lstStyle/>
          <a:p>
            <a:r>
              <a:rPr lang="en-US" sz="4400" dirty="0" smtClean="0"/>
              <a:t>STAAR is the result of…</a:t>
            </a:r>
            <a:endParaRPr lang="en-US"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81000" y="1524000"/>
            <a:ext cx="8534400" cy="4648200"/>
          </a:xfrm>
        </p:spPr>
        <p:txBody>
          <a:bodyPr>
            <a:normAutofit/>
          </a:bodyPr>
          <a:lstStyle/>
          <a:p>
            <a:pPr>
              <a:spcBef>
                <a:spcPct val="0"/>
              </a:spcBef>
              <a:spcAft>
                <a:spcPts val="1200"/>
              </a:spcAft>
              <a:buSzPct val="100000"/>
            </a:pPr>
            <a:r>
              <a:rPr lang="en-US" dirty="0" smtClean="0">
                <a:solidFill>
                  <a:schemeClr val="tx1"/>
                </a:solidFill>
                <a:latin typeface="+mn-lt"/>
                <a:cs typeface="Arial" pitchFamily="34" charset="0"/>
              </a:rPr>
              <a:t>More rigorous than TAKS with greater emphasis on</a:t>
            </a:r>
            <a:r>
              <a:rPr lang="en-US" baseline="0" dirty="0" smtClean="0">
                <a:solidFill>
                  <a:schemeClr val="tx1"/>
                </a:solidFill>
                <a:latin typeface="+mn-lt"/>
                <a:cs typeface="Arial" pitchFamily="34" charset="0"/>
              </a:rPr>
              <a:t> </a:t>
            </a:r>
            <a:r>
              <a:rPr lang="en-US" dirty="0" smtClean="0">
                <a:solidFill>
                  <a:schemeClr val="tx1"/>
                </a:solidFill>
                <a:latin typeface="+mn-lt"/>
                <a:cs typeface="Arial" pitchFamily="34" charset="0"/>
              </a:rPr>
              <a:t>alignment to college and career readiness</a:t>
            </a:r>
          </a:p>
          <a:p>
            <a:pPr>
              <a:spcBef>
                <a:spcPct val="0"/>
              </a:spcBef>
              <a:buSzPct val="100000"/>
            </a:pPr>
            <a:r>
              <a:rPr lang="en-US" dirty="0" smtClean="0">
                <a:solidFill>
                  <a:schemeClr val="tx1"/>
                </a:solidFill>
                <a:latin typeface="+mn-lt"/>
                <a:cs typeface="Arial" pitchFamily="34" charset="0"/>
              </a:rPr>
              <a:t>Grades 3 – 8 </a:t>
            </a:r>
          </a:p>
          <a:p>
            <a:pPr lvl="1">
              <a:spcBef>
                <a:spcPct val="0"/>
              </a:spcBef>
            </a:pPr>
            <a:r>
              <a:rPr lang="en-US" sz="2800" dirty="0" smtClean="0">
                <a:solidFill>
                  <a:schemeClr val="tx1"/>
                </a:solidFill>
                <a:latin typeface="+mn-lt"/>
                <a:cs typeface="Arial" pitchFamily="34" charset="0"/>
              </a:rPr>
              <a:t>Tests are in same grades and subjects as TAKS </a:t>
            </a:r>
          </a:p>
          <a:p>
            <a:pPr lvl="1">
              <a:spcBef>
                <a:spcPct val="0"/>
              </a:spcBef>
            </a:pPr>
            <a:r>
              <a:rPr lang="en-US" sz="2800" dirty="0" smtClean="0">
                <a:solidFill>
                  <a:schemeClr val="tx1"/>
                </a:solidFill>
                <a:latin typeface="+mn-lt"/>
                <a:cs typeface="Arial" pitchFamily="34" charset="0"/>
              </a:rPr>
              <a:t>Spanish versions available in grades 3-5</a:t>
            </a:r>
          </a:p>
          <a:p>
            <a:pPr>
              <a:spcBef>
                <a:spcPct val="0"/>
              </a:spcBef>
              <a:buSzPct val="100000"/>
            </a:pPr>
            <a:r>
              <a:rPr lang="en-US" dirty="0" smtClean="0">
                <a:solidFill>
                  <a:schemeClr val="tx1"/>
                </a:solidFill>
                <a:latin typeface="+mn-lt"/>
                <a:cs typeface="Arial" pitchFamily="34" charset="0"/>
              </a:rPr>
              <a:t>High school</a:t>
            </a:r>
          </a:p>
          <a:p>
            <a:pPr lvl="1">
              <a:spcBef>
                <a:spcPct val="0"/>
              </a:spcBef>
            </a:pPr>
            <a:r>
              <a:rPr lang="en-US" sz="2800" dirty="0" smtClean="0">
                <a:solidFill>
                  <a:schemeClr val="tx1"/>
                </a:solidFill>
                <a:latin typeface="+mn-lt"/>
                <a:cs typeface="Arial" pitchFamily="34" charset="0"/>
              </a:rPr>
              <a:t>Twelve end-of-course assessments </a:t>
            </a:r>
            <a:r>
              <a:rPr lang="en-US" sz="2800" dirty="0" smtClean="0">
                <a:latin typeface="+mn-lt"/>
                <a:cs typeface="Arial" pitchFamily="34" charset="0"/>
              </a:rPr>
              <a:t>covering four subject areas replace grade-level </a:t>
            </a:r>
            <a:r>
              <a:rPr lang="en-US" sz="2800" dirty="0" smtClean="0">
                <a:solidFill>
                  <a:schemeClr val="tx1"/>
                </a:solidFill>
                <a:latin typeface="+mn-lt"/>
                <a:cs typeface="Arial" pitchFamily="34" charset="0"/>
              </a:rPr>
              <a:t>tests</a:t>
            </a:r>
            <a:endParaRPr lang="en-US" sz="2800" dirty="0" smtClean="0">
              <a:latin typeface="+mn-lt"/>
            </a:endParaRPr>
          </a:p>
        </p:txBody>
      </p:sp>
      <p:sp>
        <p:nvSpPr>
          <p:cNvPr id="7" name="Slide Number Placeholder 3"/>
          <p:cNvSpPr>
            <a:spLocks noGrp="1"/>
          </p:cNvSpPr>
          <p:nvPr>
            <p:ph type="sldNum" sz="quarter" idx="12"/>
          </p:nvPr>
        </p:nvSpPr>
        <p:spPr>
          <a:xfrm>
            <a:off x="8305800" y="6356350"/>
            <a:ext cx="533400" cy="365125"/>
          </a:xfrm>
        </p:spPr>
        <p:txBody>
          <a:bodyPr/>
          <a:lstStyle/>
          <a:p>
            <a:fld id="{70C84471-D102-44CF-BE6C-E1D61FC3F432}" type="slidenum">
              <a:rPr lang="en-US" smtClean="0"/>
              <a:pPr/>
              <a:t>8</a:t>
            </a:fld>
            <a:endParaRPr lang="en-US" dirty="0"/>
          </a:p>
        </p:txBody>
      </p:sp>
      <p:sp>
        <p:nvSpPr>
          <p:cNvPr id="5" name="Title 4"/>
          <p:cNvSpPr>
            <a:spLocks noGrp="1"/>
          </p:cNvSpPr>
          <p:nvPr>
            <p:ph type="title"/>
          </p:nvPr>
        </p:nvSpPr>
        <p:spPr>
          <a:xfrm>
            <a:off x="381000" y="76200"/>
            <a:ext cx="8686800" cy="1066800"/>
          </a:xfrm>
        </p:spPr>
        <p:txBody>
          <a:bodyPr>
            <a:normAutofit fontScale="90000"/>
          </a:bodyPr>
          <a:lstStyle/>
          <a:p>
            <a:r>
              <a:rPr lang="en-US" dirty="0" smtClean="0"/>
              <a:t>State of Texas Assessments of Academic Readiness (STAAR)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2"/>
          <p:cNvSpPr>
            <a:spLocks noGrp="1"/>
          </p:cNvSpPr>
          <p:nvPr>
            <p:ph idx="1"/>
          </p:nvPr>
        </p:nvSpPr>
        <p:spPr>
          <a:xfrm>
            <a:off x="914400" y="1481328"/>
            <a:ext cx="6096000" cy="4525963"/>
          </a:xfrm>
        </p:spPr>
        <p:txBody>
          <a:bodyPr>
            <a:normAutofit/>
          </a:bodyPr>
          <a:lstStyle/>
          <a:p>
            <a:pPr marL="466725" indent="-350838" eaLnBrk="1" hangingPunct="1">
              <a:lnSpc>
                <a:spcPct val="150000"/>
              </a:lnSpc>
              <a:spcBef>
                <a:spcPct val="0"/>
              </a:spcBef>
              <a:spcAft>
                <a:spcPts val="1200"/>
              </a:spcAft>
              <a:buSzPct val="100000"/>
            </a:pPr>
            <a:r>
              <a:rPr lang="en-US" dirty="0" smtClean="0">
                <a:solidFill>
                  <a:schemeClr val="tx1"/>
                </a:solidFill>
                <a:latin typeface="+mn-lt"/>
              </a:rPr>
              <a:t>3-8 mathematics</a:t>
            </a:r>
          </a:p>
          <a:p>
            <a:pPr marL="466725" indent="-350838" eaLnBrk="1" hangingPunct="1">
              <a:lnSpc>
                <a:spcPct val="150000"/>
              </a:lnSpc>
              <a:spcBef>
                <a:spcPct val="0"/>
              </a:spcBef>
              <a:spcAft>
                <a:spcPts val="1200"/>
              </a:spcAft>
              <a:buSzPct val="100000"/>
            </a:pPr>
            <a:r>
              <a:rPr lang="en-US" dirty="0" smtClean="0">
                <a:solidFill>
                  <a:schemeClr val="tx1"/>
                </a:solidFill>
                <a:latin typeface="+mn-lt"/>
              </a:rPr>
              <a:t>3-8 reading</a:t>
            </a:r>
          </a:p>
          <a:p>
            <a:pPr marL="466725" indent="-350838" eaLnBrk="1" hangingPunct="1">
              <a:lnSpc>
                <a:spcPct val="150000"/>
              </a:lnSpc>
              <a:spcBef>
                <a:spcPct val="0"/>
              </a:spcBef>
              <a:spcAft>
                <a:spcPts val="1200"/>
              </a:spcAft>
              <a:buSzPct val="100000"/>
            </a:pPr>
            <a:r>
              <a:rPr lang="en-US" dirty="0" smtClean="0">
                <a:solidFill>
                  <a:schemeClr val="tx1"/>
                </a:solidFill>
                <a:latin typeface="+mn-lt"/>
              </a:rPr>
              <a:t>4 and 7 writing</a:t>
            </a:r>
          </a:p>
          <a:p>
            <a:pPr marL="466725" indent="-350838" eaLnBrk="1" hangingPunct="1">
              <a:lnSpc>
                <a:spcPct val="150000"/>
              </a:lnSpc>
              <a:spcBef>
                <a:spcPct val="0"/>
              </a:spcBef>
              <a:spcAft>
                <a:spcPts val="1200"/>
              </a:spcAft>
              <a:buSzPct val="100000"/>
            </a:pPr>
            <a:r>
              <a:rPr lang="en-US" dirty="0" smtClean="0">
                <a:solidFill>
                  <a:schemeClr val="tx1"/>
                </a:solidFill>
                <a:latin typeface="+mn-lt"/>
              </a:rPr>
              <a:t>5 and 8 science</a:t>
            </a:r>
          </a:p>
          <a:p>
            <a:pPr marL="466725" indent="-350838" eaLnBrk="1" hangingPunct="1">
              <a:lnSpc>
                <a:spcPct val="150000"/>
              </a:lnSpc>
              <a:spcBef>
                <a:spcPct val="0"/>
              </a:spcBef>
              <a:spcAft>
                <a:spcPts val="1200"/>
              </a:spcAft>
              <a:buSzPct val="100000"/>
            </a:pPr>
            <a:r>
              <a:rPr lang="en-US" dirty="0" smtClean="0">
                <a:solidFill>
                  <a:schemeClr val="tx1"/>
                </a:solidFill>
                <a:latin typeface="+mn-lt"/>
              </a:rPr>
              <a:t>8 social studies</a:t>
            </a:r>
            <a:endParaRPr lang="en-US" dirty="0" smtClean="0">
              <a:latin typeface="+mn-lt"/>
            </a:endParaRPr>
          </a:p>
        </p:txBody>
      </p:sp>
      <p:sp>
        <p:nvSpPr>
          <p:cNvPr id="2" name="Slide Number Placeholder 1"/>
          <p:cNvSpPr>
            <a:spLocks noGrp="1"/>
          </p:cNvSpPr>
          <p:nvPr>
            <p:ph type="sldNum" sz="quarter" idx="12"/>
          </p:nvPr>
        </p:nvSpPr>
        <p:spPr/>
        <p:txBody>
          <a:bodyPr/>
          <a:lstStyle/>
          <a:p>
            <a:fld id="{6C9BBEF7-7293-46AE-9D35-8611E125A7BD}" type="slidenum">
              <a:rPr lang="en-US" smtClean="0"/>
              <a:pPr/>
              <a:t>9</a:t>
            </a:fld>
            <a:endParaRPr lang="en-US" dirty="0"/>
          </a:p>
        </p:txBody>
      </p:sp>
      <p:sp>
        <p:nvSpPr>
          <p:cNvPr id="6" name="Slide Number Placeholder 5"/>
          <p:cNvSpPr txBox="1">
            <a:spLocks noGrp="1"/>
          </p:cNvSpPr>
          <p:nvPr/>
        </p:nvSpPr>
        <p:spPr>
          <a:xfrm>
            <a:off x="8613775" y="6305550"/>
            <a:ext cx="457200" cy="476250"/>
          </a:xfrm>
          <a:prstGeom prst="rect">
            <a:avLst/>
          </a:prstGeom>
          <a:noFill/>
        </p:spPr>
        <p:txBody>
          <a:bodyPr anchor="b"/>
          <a:lstStyle/>
          <a:p>
            <a:pPr algn="ctr">
              <a:defRPr/>
            </a:pPr>
            <a:endParaRPr lang="en-US" sz="1200" dirty="0">
              <a:latin typeface="Cambria" pitchFamily="18" charset="0"/>
              <a:ea typeface="ＭＳ Ｐゴシック" pitchFamily="-109" charset="-128"/>
            </a:endParaRPr>
          </a:p>
        </p:txBody>
      </p:sp>
      <p:sp>
        <p:nvSpPr>
          <p:cNvPr id="10247" name="TextBox 7"/>
          <p:cNvSpPr txBox="1">
            <a:spLocks noChangeArrowheads="1"/>
          </p:cNvSpPr>
          <p:nvPr/>
        </p:nvSpPr>
        <p:spPr bwMode="auto">
          <a:xfrm>
            <a:off x="1676400" y="5715000"/>
            <a:ext cx="6629400" cy="369332"/>
          </a:xfrm>
          <a:prstGeom prst="rect">
            <a:avLst/>
          </a:prstGeom>
          <a:solidFill>
            <a:schemeClr val="bg1"/>
          </a:solidFill>
          <a:ln w="9525">
            <a:solidFill>
              <a:schemeClr val="bg1"/>
            </a:solidFill>
            <a:miter lim="800000"/>
            <a:headEnd/>
            <a:tailEnd/>
          </a:ln>
        </p:spPr>
        <p:txBody>
          <a:bodyPr wrap="square">
            <a:spAutoFit/>
          </a:bodyPr>
          <a:lstStyle/>
          <a:p>
            <a:pPr algn="ctr"/>
            <a:r>
              <a:rPr lang="en-US" b="1" dirty="0">
                <a:latin typeface="MS Reference Sans Serif" pitchFamily="34" charset="0"/>
              </a:rPr>
              <a:t>Implemented in 2011-2012 School Year</a:t>
            </a:r>
          </a:p>
        </p:txBody>
      </p:sp>
      <p:sp>
        <p:nvSpPr>
          <p:cNvPr id="8" name="Title 4"/>
          <p:cNvSpPr txBox="1">
            <a:spLocks/>
          </p:cNvSpPr>
          <p:nvPr/>
        </p:nvSpPr>
        <p:spPr>
          <a:xfrm>
            <a:off x="228600" y="152400"/>
            <a:ext cx="8534400" cy="11430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i="1" u="none" strike="noStrike" kern="1200" cap="none" spc="0" normalizeH="0" noProof="0" dirty="0" smtClean="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rPr>
              <a:t>STAAR Assessments for Grades 3-8</a:t>
            </a:r>
            <a:endParaRPr kumimoji="0" lang="en-US" sz="3600" i="1" u="none" strike="noStrike" kern="1200" cap="none" spc="0" normalizeH="0" noProof="0" dirty="0">
              <a:ln w="500">
                <a:solidFill>
                  <a:schemeClr val="tx2">
                    <a:shade val="20000"/>
                    <a:satMod val="350000"/>
                  </a:schemeClr>
                </a:solidFill>
              </a:ln>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1894</TotalTime>
  <Words>3299</Words>
  <Application>Microsoft Office PowerPoint</Application>
  <PresentationFormat>On-screen Show (4:3)</PresentationFormat>
  <Paragraphs>481</Paragraphs>
  <Slides>43</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Concourse</vt:lpstr>
      <vt:lpstr>Document</vt:lpstr>
      <vt:lpstr>PowerPoint Presentation</vt:lpstr>
      <vt:lpstr>Assessment</vt:lpstr>
      <vt:lpstr>PowerPoint Presentation</vt:lpstr>
      <vt:lpstr> Texas Assessment Program </vt:lpstr>
      <vt:lpstr>Why Choose a TEKS Focus?</vt:lpstr>
      <vt:lpstr>State of Texas Assessments of Academic Readiness (STAAR)</vt:lpstr>
      <vt:lpstr>STAAR is the result of…</vt:lpstr>
      <vt:lpstr>State of Texas Assessments of Academic Readiness (STAAR)</vt:lpstr>
      <vt:lpstr>PowerPoint Presentation</vt:lpstr>
      <vt:lpstr>PowerPoint Presentation</vt:lpstr>
      <vt:lpstr>STAAR ASSESSED CURRICULUM</vt:lpstr>
      <vt:lpstr>Curriculum Assessed on STAAR</vt:lpstr>
      <vt:lpstr>Curriculum Assessed on STAAR</vt:lpstr>
      <vt:lpstr>Curriculum Assessed on STAAR </vt:lpstr>
      <vt:lpstr>Curriculum Assessed on STAAR</vt:lpstr>
      <vt:lpstr>Curriculum Assessed on STAAR </vt:lpstr>
      <vt:lpstr>Curriculum Assessed on STAAR</vt:lpstr>
      <vt:lpstr>Curriculum Assessed on STAAR</vt:lpstr>
      <vt:lpstr>TAKS to STAAR </vt:lpstr>
      <vt:lpstr>CROSSWALK Between  TEKS and EOC </vt:lpstr>
      <vt:lpstr>STAAR  END-OF-COURSE ASSESSMENTS</vt:lpstr>
      <vt:lpstr>End-of-Course Tested Subjects (X=no modified or alternate version available)</vt:lpstr>
      <vt:lpstr>STAAR End-of-Course High School Assessments</vt:lpstr>
      <vt:lpstr>STAAR End-of-Course High School Assessments</vt:lpstr>
      <vt:lpstr>STAAR End-of-Course High School Assessments</vt:lpstr>
      <vt:lpstr>PowerPoint Presentation</vt:lpstr>
      <vt:lpstr>Performance Standards for  EOC Assessments</vt:lpstr>
      <vt:lpstr>Performance Standards for EOC Assessments</vt:lpstr>
      <vt:lpstr>Performance Standards for EOC Assessments</vt:lpstr>
      <vt:lpstr>Performance Standards for EOC Assessments</vt:lpstr>
      <vt:lpstr>PowerPoint Presentation</vt:lpstr>
      <vt:lpstr>PowerPoint Presentation</vt:lpstr>
      <vt:lpstr>STAAR End-of-Course High School Assessments</vt:lpstr>
      <vt:lpstr>Test  Item  Reflection</vt:lpstr>
      <vt:lpstr>TEKS Focus: A Formula for Student Success</vt:lpstr>
      <vt:lpstr>PowerPoint Presentation</vt:lpstr>
      <vt:lpstr>Curriculum Alignment</vt:lpstr>
      <vt:lpstr>Alignment is More Than</vt:lpstr>
      <vt:lpstr>Alignment Implies…</vt:lpstr>
      <vt:lpstr>Alignment Means Every Teacher</vt:lpstr>
      <vt:lpstr>Resources for Educators</vt:lpstr>
      <vt:lpstr>TEA Instructional Resources</vt:lpstr>
      <vt:lpstr>TEA Initiatives that Support Student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Vertical Alignment Training and Renewal (AVATAR) Project</dc:title>
  <dc:creator>Kathy</dc:creator>
  <cp:lastModifiedBy>Luster, Shana</cp:lastModifiedBy>
  <cp:revision>397</cp:revision>
  <cp:lastPrinted>2011-11-04T12:27:33Z</cp:lastPrinted>
  <dcterms:created xsi:type="dcterms:W3CDTF">2011-09-11T13:56:43Z</dcterms:created>
  <dcterms:modified xsi:type="dcterms:W3CDTF">2011-12-01T20:12:18Z</dcterms:modified>
</cp:coreProperties>
</file>