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0315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11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7397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02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86F077B-A50F-4D64-8574-E2D6A98A5553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9130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597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43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59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28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1A48-F18A-45B3-BC05-1E27DA3F88AF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556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smtClean="0"/>
              <a:t>6/29/2015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25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DC5B261-8843-42D1-AAFC-05E20E2D9B97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96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0" r:id="rId1"/>
    <p:sldLayoutId id="2147484161" r:id="rId2"/>
    <p:sldLayoutId id="2147484162" r:id="rId3"/>
    <p:sldLayoutId id="2147484163" r:id="rId4"/>
    <p:sldLayoutId id="2147484164" r:id="rId5"/>
    <p:sldLayoutId id="2147484165" r:id="rId6"/>
    <p:sldLayoutId id="2147484166" r:id="rId7"/>
    <p:sldLayoutId id="2147484167" r:id="rId8"/>
    <p:sldLayoutId id="2147484168" r:id="rId9"/>
    <p:sldLayoutId id="2147484169" r:id="rId10"/>
    <p:sldLayoutId id="214748417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578" y="1619724"/>
            <a:ext cx="11799972" cy="3255264"/>
          </a:xfrm>
        </p:spPr>
        <p:txBody>
          <a:bodyPr>
            <a:noAutofit/>
          </a:bodyPr>
          <a:lstStyle/>
          <a:p>
            <a:pPr algn="ctr"/>
            <a:r>
              <a:rPr lang="en-US" sz="11500" b="1" dirty="0" smtClean="0"/>
              <a:t>AVATAR Update</a:t>
            </a:r>
            <a:endParaRPr lang="en-US" sz="115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00824" y="4512698"/>
            <a:ext cx="3544803" cy="9144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April 30, 2015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7314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756" y="453082"/>
            <a:ext cx="9811266" cy="1507067"/>
          </a:xfrm>
        </p:spPr>
        <p:txBody>
          <a:bodyPr>
            <a:noAutofit/>
          </a:bodyPr>
          <a:lstStyle/>
          <a:p>
            <a:r>
              <a:rPr lang="en-US" sz="6600" b="1" dirty="0" smtClean="0"/>
              <a:t>Update on Progress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937" y="1960150"/>
            <a:ext cx="11400438" cy="398848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Both ELA and Math have a working syllabus in draft form.</a:t>
            </a:r>
          </a:p>
          <a:p>
            <a:r>
              <a:rPr lang="en-US" sz="3200" dirty="0" smtClean="0"/>
              <a:t>Completion of the syllabus depends on the determination of method of completion of the course.</a:t>
            </a:r>
          </a:p>
          <a:p>
            <a:r>
              <a:rPr lang="en-US" sz="3200" dirty="0" smtClean="0"/>
              <a:t>MOUs have been returned from college partners. </a:t>
            </a:r>
          </a:p>
          <a:p>
            <a:r>
              <a:rPr lang="en-US" sz="3200" dirty="0" smtClean="0"/>
              <a:t>Original Calendar from the last webinar is no longer valid. We will have to extend our time frame.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28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02" y="88326"/>
            <a:ext cx="8534400" cy="1507067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Completion Options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844" y="1377778"/>
            <a:ext cx="9840656" cy="4051472"/>
          </a:xfrm>
        </p:spPr>
        <p:txBody>
          <a:bodyPr>
            <a:noAutofit/>
          </a:bodyPr>
          <a:lstStyle/>
          <a:p>
            <a:r>
              <a:rPr lang="en-US" sz="3200" dirty="0" smtClean="0"/>
              <a:t>Option 1: Students take and pass the TSI at the end of the course. (District requires student to take the TSI)</a:t>
            </a:r>
          </a:p>
          <a:p>
            <a:pPr lvl="1"/>
            <a:r>
              <a:rPr lang="en-US" sz="2800" dirty="0" smtClean="0"/>
              <a:t>Credit for the course would be awarded by successful completion of the course material and student learning objectives. </a:t>
            </a:r>
          </a:p>
          <a:p>
            <a:pPr lvl="1"/>
            <a:r>
              <a:rPr lang="en-US" sz="2800" dirty="0" smtClean="0"/>
              <a:t>Passing score on the TSI would identify a student as college ready – no need to take developmental courses in the CPC. </a:t>
            </a:r>
          </a:p>
          <a:p>
            <a:pPr lvl="1"/>
            <a:r>
              <a:rPr lang="en-US" sz="2800" dirty="0" smtClean="0"/>
              <a:t>Districts would have to pay for the exams </a:t>
            </a:r>
          </a:p>
        </p:txBody>
      </p:sp>
    </p:spTree>
    <p:extLst>
      <p:ext uri="{BB962C8B-B14F-4D97-AF65-F5344CB8AC3E}">
        <p14:creationId xmlns:p14="http://schemas.microsoft.com/office/powerpoint/2010/main" val="196067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942" y="80088"/>
            <a:ext cx="8534400" cy="1507067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Completion Options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07" y="1517821"/>
            <a:ext cx="10582318" cy="449245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Option 2: Students take the prep course and take the TSI separately – after the course is complete to enter the university</a:t>
            </a:r>
          </a:p>
          <a:p>
            <a:pPr lvl="1"/>
            <a:r>
              <a:rPr lang="en-US" sz="2400" dirty="0" smtClean="0"/>
              <a:t>Credit for the course would be awarded by successful completion of the course and student learning objectives. </a:t>
            </a:r>
          </a:p>
          <a:p>
            <a:pPr lvl="1"/>
            <a:r>
              <a:rPr lang="en-US" sz="2400" dirty="0" smtClean="0"/>
              <a:t>Student would have the option to take the TSI course (not required by the course or district) to enter into an institute of higher education.</a:t>
            </a:r>
          </a:p>
          <a:p>
            <a:pPr lvl="1"/>
            <a:r>
              <a:rPr lang="en-US" sz="2400" dirty="0" smtClean="0"/>
              <a:t>No cost incurred for the district </a:t>
            </a:r>
            <a:endParaRPr lang="en-US" sz="2400" dirty="0"/>
          </a:p>
        </p:txBody>
      </p:sp>
      <p:sp>
        <p:nvSpPr>
          <p:cNvPr id="4" name="&quot;No&quot; Symbol 3"/>
          <p:cNvSpPr/>
          <p:nvPr/>
        </p:nvSpPr>
        <p:spPr>
          <a:xfrm>
            <a:off x="1685925" y="833621"/>
            <a:ext cx="5727872" cy="4933435"/>
          </a:xfrm>
          <a:prstGeom prst="noSmoking">
            <a:avLst/>
          </a:prstGeom>
          <a:solidFill>
            <a:srgbClr val="FF0000">
              <a:alpha val="2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87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Completion Options	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940" y="1328352"/>
            <a:ext cx="9506509" cy="474859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Option 3: Students take and pass the prep course and the completion measure is an exam developed by the college partners.</a:t>
            </a:r>
          </a:p>
          <a:p>
            <a:pPr lvl="1"/>
            <a:r>
              <a:rPr lang="en-US" sz="2400" dirty="0" smtClean="0"/>
              <a:t>Credit for the course would be based on the completion of course material and student learning objectives. </a:t>
            </a:r>
          </a:p>
          <a:p>
            <a:pPr lvl="1"/>
            <a:r>
              <a:rPr lang="en-US" sz="2400" dirty="0" smtClean="0"/>
              <a:t>Passing score on the exam would label students as college ready.</a:t>
            </a:r>
          </a:p>
          <a:p>
            <a:pPr lvl="1"/>
            <a:r>
              <a:rPr lang="en-US" sz="2400" dirty="0" smtClean="0"/>
              <a:t>We have discussed the drawbacks to this but other regional partnerships have done this in the past. </a:t>
            </a:r>
          </a:p>
          <a:p>
            <a:pPr lvl="1"/>
            <a:r>
              <a:rPr lang="en-US" sz="2400" dirty="0" smtClean="0"/>
              <a:t>They have conducted a trial run to make sure students are prepared and use the data from the trial to make changes in the future.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89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we do not agree as a team…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973" y="2093976"/>
            <a:ext cx="10058400" cy="4050792"/>
          </a:xfrm>
        </p:spPr>
        <p:txBody>
          <a:bodyPr/>
          <a:lstStyle/>
          <a:p>
            <a:r>
              <a:rPr lang="en-US" sz="2800" dirty="0" smtClean="0"/>
              <a:t>We will formulate separate MOUs for each college. </a:t>
            </a:r>
          </a:p>
          <a:p>
            <a:r>
              <a:rPr lang="en-US" sz="2800" dirty="0" smtClean="0"/>
              <a:t>Districts can choose their partner(s)</a:t>
            </a:r>
          </a:p>
          <a:p>
            <a:r>
              <a:rPr lang="en-US" sz="2800" dirty="0" smtClean="0"/>
              <a:t>The syllabus will be the same – just the college readiness measure will vary. </a:t>
            </a:r>
          </a:p>
          <a:p>
            <a:pPr marL="274320" lvl="1" indent="0">
              <a:buNone/>
            </a:pPr>
            <a:endParaRPr lang="en-US" sz="26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33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21408"/>
            <a:ext cx="10671048" cy="4050792"/>
          </a:xfrm>
        </p:spPr>
        <p:txBody>
          <a:bodyPr/>
          <a:lstStyle/>
          <a:p>
            <a:r>
              <a:rPr lang="en-US" dirty="0" smtClean="0"/>
              <a:t>Please take a minute to look at the MOU.  It says LIT but this is the one I combined. a</a:t>
            </a:r>
            <a:endParaRPr lang="en-US" dirty="0"/>
          </a:p>
          <a:p>
            <a:pPr lvl="1"/>
            <a:r>
              <a:rPr lang="en-US" dirty="0" smtClean="0"/>
              <a:t>Additions, Deletions, Changes</a:t>
            </a:r>
          </a:p>
          <a:p>
            <a:r>
              <a:rPr lang="en-US" dirty="0" smtClean="0"/>
              <a:t>District Partners:</a:t>
            </a:r>
          </a:p>
          <a:p>
            <a:pPr lvl="1"/>
            <a:r>
              <a:rPr lang="en-US" dirty="0" smtClean="0"/>
              <a:t>Decide if you are willing/able to budget for the TSI or not.</a:t>
            </a:r>
          </a:p>
          <a:p>
            <a:pPr lvl="1"/>
            <a:r>
              <a:rPr lang="en-US" dirty="0" smtClean="0"/>
              <a:t>Would you be willing to partner with more than one college?</a:t>
            </a:r>
          </a:p>
          <a:p>
            <a:r>
              <a:rPr lang="en-US" dirty="0" smtClean="0"/>
              <a:t>College Partners:</a:t>
            </a:r>
          </a:p>
          <a:p>
            <a:pPr lvl="1"/>
            <a:r>
              <a:rPr lang="en-US" dirty="0" smtClean="0"/>
              <a:t>If the TSI is not an option for districts, decide if you are willing to take part in the previously mentioned trial run with a final exam developed by the college.</a:t>
            </a:r>
          </a:p>
          <a:p>
            <a:r>
              <a:rPr lang="en-US" dirty="0" smtClean="0"/>
              <a:t>Next Step: We will have a meeting on </a:t>
            </a:r>
            <a:r>
              <a:rPr lang="en-US" dirty="0" smtClean="0">
                <a:solidFill>
                  <a:srgbClr val="FF0000"/>
                </a:solidFill>
              </a:rPr>
              <a:t>Tuesday, May 19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at 1:30pm </a:t>
            </a:r>
            <a:r>
              <a:rPr lang="en-US" dirty="0" smtClean="0"/>
              <a:t>at the Region 5 Education Service Center. By this time, I will be able to visit with each entity and receive your feedback on the items above. </a:t>
            </a:r>
          </a:p>
        </p:txBody>
      </p:sp>
    </p:spTree>
    <p:extLst>
      <p:ext uri="{BB962C8B-B14F-4D97-AF65-F5344CB8AC3E}">
        <p14:creationId xmlns:p14="http://schemas.microsoft.com/office/powerpoint/2010/main" val="41359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263</TotalTime>
  <Words>495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Rockwell</vt:lpstr>
      <vt:lpstr>Rockwell Condensed</vt:lpstr>
      <vt:lpstr>Wingdings</vt:lpstr>
      <vt:lpstr>Wood Type</vt:lpstr>
      <vt:lpstr>AVATAR Update</vt:lpstr>
      <vt:lpstr>Update on Progress</vt:lpstr>
      <vt:lpstr>Completion Options</vt:lpstr>
      <vt:lpstr>Completion Options</vt:lpstr>
      <vt:lpstr>Completion Options </vt:lpstr>
      <vt:lpstr>If we do not agree as a team…</vt:lpstr>
      <vt:lpstr>FINAL THOUGTS </vt:lpstr>
    </vt:vector>
  </TitlesOfParts>
  <Company>Region 5 ESC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AVATAR Update</dc:title>
  <dc:creator>Maris Peno</dc:creator>
  <cp:lastModifiedBy>Maris Peno</cp:lastModifiedBy>
  <cp:revision>7</cp:revision>
  <dcterms:created xsi:type="dcterms:W3CDTF">2015-04-30T14:40:51Z</dcterms:created>
  <dcterms:modified xsi:type="dcterms:W3CDTF">2015-06-29T18:26:28Z</dcterms:modified>
</cp:coreProperties>
</file>