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8" r:id="rId3"/>
    <p:sldId id="260" r:id="rId4"/>
    <p:sldId id="290" r:id="rId5"/>
    <p:sldId id="292" r:id="rId6"/>
    <p:sldId id="279" r:id="rId7"/>
    <p:sldId id="277" r:id="rId8"/>
    <p:sldId id="276" r:id="rId9"/>
    <p:sldId id="270" r:id="rId10"/>
    <p:sldId id="269" r:id="rId11"/>
    <p:sldId id="286" r:id="rId12"/>
    <p:sldId id="266" r:id="rId13"/>
    <p:sldId id="268" r:id="rId14"/>
    <p:sldId id="272" r:id="rId15"/>
    <p:sldId id="273" r:id="rId16"/>
    <p:sldId id="291" r:id="rId17"/>
    <p:sldId id="281" r:id="rId18"/>
    <p:sldId id="282"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0"/>
  </p:normalViewPr>
  <p:slideViewPr>
    <p:cSldViewPr>
      <p:cViewPr>
        <p:scale>
          <a:sx n="75" d="100"/>
          <a:sy n="75" d="100"/>
        </p:scale>
        <p:origin x="-2028" y="-7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0838E0-96FA-4487-A52F-FB0CD0B124F3}"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14312-B22E-47AF-9E9A-5326C19563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838E0-96FA-4487-A52F-FB0CD0B124F3}"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14312-B22E-47AF-9E9A-5326C19563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838E0-96FA-4487-A52F-FB0CD0B124F3}"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14312-B22E-47AF-9E9A-5326C19563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838E0-96FA-4487-A52F-FB0CD0B124F3}"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14312-B22E-47AF-9E9A-5326C19563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0838E0-96FA-4487-A52F-FB0CD0B124F3}"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14312-B22E-47AF-9E9A-5326C19563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0838E0-96FA-4487-A52F-FB0CD0B124F3}" type="datetimeFigureOut">
              <a:rPr lang="en-US" smtClean="0"/>
              <a:pPr/>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14312-B22E-47AF-9E9A-5326C19563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0838E0-96FA-4487-A52F-FB0CD0B124F3}" type="datetimeFigureOut">
              <a:rPr lang="en-US" smtClean="0"/>
              <a:pPr/>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14312-B22E-47AF-9E9A-5326C19563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0838E0-96FA-4487-A52F-FB0CD0B124F3}" type="datetimeFigureOut">
              <a:rPr lang="en-US" smtClean="0"/>
              <a:pPr/>
              <a:t>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14312-B22E-47AF-9E9A-5326C19563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838E0-96FA-4487-A52F-FB0CD0B124F3}" type="datetimeFigureOut">
              <a:rPr lang="en-US" smtClean="0"/>
              <a:pPr/>
              <a:t>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14312-B22E-47AF-9E9A-5326C19563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0838E0-96FA-4487-A52F-FB0CD0B124F3}" type="datetimeFigureOut">
              <a:rPr lang="en-US" smtClean="0"/>
              <a:pPr/>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14312-B22E-47AF-9E9A-5326C19563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0838E0-96FA-4487-A52F-FB0CD0B124F3}" type="datetimeFigureOut">
              <a:rPr lang="en-US" smtClean="0"/>
              <a:pPr/>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14312-B22E-47AF-9E9A-5326C19563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838E0-96FA-4487-A52F-FB0CD0B124F3}" type="datetimeFigureOut">
              <a:rPr lang="en-US" smtClean="0"/>
              <a:pPr/>
              <a:t>2/12/2014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14312-B22E-47AF-9E9A-5326C19563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hyperlink" Target="http://accuplacer.collegeboard.org/students/prepare-for-accuplacer" TargetMode="External"/><Relationship Id="rId4" Type="http://schemas.openxmlformats.org/officeDocument/2006/relationships/hyperlink" Target="http://media.collegeboard.com/digitalServices/pdf/accuplacer/accuplacer-texas-success-initiative-assessment-sample-question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hyperlink" Target="http://info.sos.state.tx.us/pls/pub/readtac$ext.TacPage?sl=R&amp;app=9&amp;p_dir=&amp;p_rloc=&amp;p_tloc=&amp;p_ploc=&amp;pg=1&amp;p_tac=&amp;ti=19&amp;pt=1&amp;ch=4&amp;rl=5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gif"/>
          <p:cNvPicPr>
            <a:picLocks noChangeAspect="1"/>
          </p:cNvPicPr>
          <p:nvPr/>
        </p:nvPicPr>
        <p:blipFill>
          <a:blip r:embed="rId2" cstate="print"/>
          <a:stretch>
            <a:fillRect/>
          </a:stretch>
        </p:blipFill>
        <p:spPr>
          <a:xfrm>
            <a:off x="0" y="0"/>
            <a:ext cx="9144000" cy="6858000"/>
          </a:xfrm>
          <a:prstGeom prst="rect">
            <a:avLst/>
          </a:prstGeom>
        </p:spPr>
      </p:pic>
      <p:pic>
        <p:nvPicPr>
          <p:cNvPr id="8" name="Picture 7" descr="one.gif"/>
          <p:cNvPicPr>
            <a:picLocks noChangeAspect="1"/>
          </p:cNvPicPr>
          <p:nvPr/>
        </p:nvPicPr>
        <p:blipFill>
          <a:blip r:embed="rId3" cstate="print"/>
          <a:stretch>
            <a:fillRect/>
          </a:stretch>
        </p:blipFill>
        <p:spPr>
          <a:xfrm>
            <a:off x="0" y="0"/>
            <a:ext cx="9144000" cy="6858000"/>
          </a:xfrm>
          <a:prstGeom prst="rect">
            <a:avLst/>
          </a:prstGeom>
        </p:spPr>
      </p:pic>
      <p:pic>
        <p:nvPicPr>
          <p:cNvPr id="9" name="Picture 8" descr="two.gif"/>
          <p:cNvPicPr>
            <a:picLocks noChangeAspect="1"/>
          </p:cNvPicPr>
          <p:nvPr/>
        </p:nvPicPr>
        <p:blipFill>
          <a:blip r:embed="rId4" cstate="print"/>
          <a:stretch>
            <a:fillRect/>
          </a:stretch>
        </p:blipFill>
        <p:spPr>
          <a:xfrm>
            <a:off x="0" y="0"/>
            <a:ext cx="9144000" cy="6858000"/>
          </a:xfrm>
          <a:prstGeom prst="rect">
            <a:avLst/>
          </a:prstGeom>
        </p:spPr>
      </p:pic>
      <p:pic>
        <p:nvPicPr>
          <p:cNvPr id="1027" name="Picture 3"/>
          <p:cNvPicPr>
            <a:picLocks noChangeAspect="1" noChangeArrowheads="1"/>
          </p:cNvPicPr>
          <p:nvPr/>
        </p:nvPicPr>
        <p:blipFill>
          <a:blip r:embed="rId5" cstate="print"/>
          <a:srcRect/>
          <a:stretch>
            <a:fillRect/>
          </a:stretch>
        </p:blipFill>
        <p:spPr bwMode="auto">
          <a:xfrm>
            <a:off x="6578600" y="4897342"/>
            <a:ext cx="2514600" cy="1575136"/>
          </a:xfrm>
          <a:prstGeom prst="rect">
            <a:avLst/>
          </a:prstGeom>
          <a:noFill/>
          <a:ln w="9525">
            <a:noFill/>
            <a:miter lim="800000"/>
            <a:headEnd/>
            <a:tailEnd/>
          </a:ln>
        </p:spPr>
      </p:pic>
      <p:pic>
        <p:nvPicPr>
          <p:cNvPr id="15" name="Picture 14" descr="Hill College Standard Logo Print.jpg"/>
          <p:cNvPicPr>
            <a:picLocks noChangeAspect="1"/>
          </p:cNvPicPr>
          <p:nvPr/>
        </p:nvPicPr>
        <p:blipFill>
          <a:blip r:embed="rId6" cstate="print"/>
          <a:stretch>
            <a:fillRect/>
          </a:stretch>
        </p:blipFill>
        <p:spPr>
          <a:xfrm>
            <a:off x="457200" y="457200"/>
            <a:ext cx="1371600" cy="1371600"/>
          </a:xfrm>
          <a:prstGeom prst="rect">
            <a:avLst/>
          </a:prstGeom>
        </p:spPr>
      </p:pic>
      <p:sp>
        <p:nvSpPr>
          <p:cNvPr id="17" name="TextBox 16"/>
          <p:cNvSpPr txBox="1"/>
          <p:nvPr/>
        </p:nvSpPr>
        <p:spPr>
          <a:xfrm>
            <a:off x="304800" y="4648200"/>
            <a:ext cx="6666451" cy="769441"/>
          </a:xfrm>
          <a:prstGeom prst="rect">
            <a:avLst/>
          </a:prstGeom>
          <a:noFill/>
        </p:spPr>
        <p:txBody>
          <a:bodyPr wrap="square" rtlCol="0">
            <a:spAutoFit/>
          </a:bodyPr>
          <a:lstStyle/>
          <a:p>
            <a:r>
              <a:rPr lang="en-US" sz="4400" dirty="0" smtClean="0">
                <a:latin typeface="Khmer UI" pitchFamily="34" charset="0"/>
                <a:cs typeface="Khmer UI" pitchFamily="34" charset="0"/>
              </a:rPr>
              <a:t>New TSI Pre-Assessment</a:t>
            </a:r>
            <a:endParaRPr lang="en-US" sz="4400" dirty="0">
              <a:latin typeface="Khmer UI" pitchFamily="34" charset="0"/>
              <a:cs typeface="Khmer U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169333" y="203200"/>
            <a:ext cx="8282031" cy="1446550"/>
          </a:xfrm>
          <a:prstGeom prst="rect">
            <a:avLst/>
          </a:prstGeom>
          <a:noFill/>
        </p:spPr>
        <p:txBody>
          <a:bodyPr wrap="square" rtlCol="0">
            <a:spAutoFit/>
          </a:bodyPr>
          <a:lstStyle/>
          <a:p>
            <a:r>
              <a:rPr lang="en-US" sz="4400" dirty="0" smtClean="0"/>
              <a:t>Writing</a:t>
            </a:r>
          </a:p>
          <a:p>
            <a:r>
              <a:rPr lang="en-US" sz="2200" dirty="0"/>
              <a:t>The TSI Writing Test is a multiple choice assessmen</a:t>
            </a:r>
            <a:r>
              <a:rPr lang="en-US" sz="2200" i="1" dirty="0"/>
              <a:t>t</a:t>
            </a:r>
          </a:p>
          <a:p>
            <a:endParaRPr lang="en-US" sz="2200" dirty="0"/>
          </a:p>
        </p:txBody>
      </p:sp>
      <p:sp>
        <p:nvSpPr>
          <p:cNvPr id="7" name="TextBox 6"/>
          <p:cNvSpPr txBox="1"/>
          <p:nvPr/>
        </p:nvSpPr>
        <p:spPr>
          <a:xfrm>
            <a:off x="533400" y="2667000"/>
            <a:ext cx="8077200" cy="2308324"/>
          </a:xfrm>
          <a:prstGeom prst="rect">
            <a:avLst/>
          </a:prstGeom>
          <a:noFill/>
        </p:spPr>
        <p:txBody>
          <a:bodyPr wrap="square" rtlCol="0">
            <a:spAutoFit/>
          </a:bodyPr>
          <a:lstStyle/>
          <a:p>
            <a:endParaRPr lang="en-US" b="1" i="1" dirty="0" smtClean="0">
              <a:solidFill>
                <a:schemeClr val="bg1"/>
              </a:solidFill>
            </a:endParaRPr>
          </a:p>
          <a:p>
            <a:r>
              <a:rPr lang="en-US" dirty="0" smtClean="0">
                <a:solidFill>
                  <a:schemeClr val="bg1"/>
                </a:solidFill>
              </a:rPr>
              <a:t>Fragments</a:t>
            </a:r>
            <a:r>
              <a:rPr lang="en-US" dirty="0">
                <a:solidFill>
                  <a:schemeClr val="bg1"/>
                </a:solidFill>
              </a:rPr>
              <a:t>, subordination and coordination, and parallelism.</a:t>
            </a:r>
            <a:br>
              <a:rPr lang="en-US" dirty="0">
                <a:solidFill>
                  <a:schemeClr val="bg1"/>
                </a:solidFill>
              </a:rPr>
            </a:br>
            <a:endParaRPr lang="en-US" dirty="0" smtClean="0">
              <a:solidFill>
                <a:schemeClr val="bg1"/>
              </a:solidFill>
            </a:endParaRPr>
          </a:p>
          <a:p>
            <a:r>
              <a:rPr lang="en-US" dirty="0" smtClean="0">
                <a:solidFill>
                  <a:schemeClr val="bg1"/>
                </a:solidFill>
              </a:rPr>
              <a:t>Comma </a:t>
            </a:r>
            <a:r>
              <a:rPr lang="en-US" dirty="0">
                <a:solidFill>
                  <a:schemeClr val="bg1"/>
                </a:solidFill>
              </a:rPr>
              <a:t>splices and run-on sentences, as well as improper punctuation.</a:t>
            </a:r>
          </a:p>
          <a:p>
            <a:endParaRPr lang="en-US" b="1" i="1" dirty="0">
              <a:solidFill>
                <a:schemeClr val="bg1"/>
              </a:solidFill>
            </a:endParaRPr>
          </a:p>
          <a:p>
            <a:r>
              <a:rPr lang="en-US" dirty="0" smtClean="0">
                <a:solidFill>
                  <a:schemeClr val="bg1"/>
                </a:solidFill>
              </a:rPr>
              <a:t>Arrange </a:t>
            </a:r>
            <a:r>
              <a:rPr lang="en-US" dirty="0">
                <a:solidFill>
                  <a:schemeClr val="bg1"/>
                </a:solidFill>
              </a:rPr>
              <a:t>the parts of sentences in the most logical way, including the use of logical transitions and the correct placement of modifying phrases.</a:t>
            </a:r>
          </a:p>
          <a:p>
            <a:endParaRPr lang="en-US" dirty="0">
              <a:solidFill>
                <a:schemeClr val="bg1"/>
              </a:solidFill>
            </a:endParaRPr>
          </a:p>
        </p:txBody>
      </p:sp>
    </p:spTree>
    <p:extLst>
      <p:ext uri="{BB962C8B-B14F-4D97-AF65-F5344CB8AC3E}">
        <p14:creationId xmlns:p14="http://schemas.microsoft.com/office/powerpoint/2010/main" val="3365801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557169" y="503564"/>
            <a:ext cx="4267200" cy="769441"/>
          </a:xfrm>
          <a:prstGeom prst="rect">
            <a:avLst/>
          </a:prstGeom>
          <a:noFill/>
        </p:spPr>
        <p:txBody>
          <a:bodyPr wrap="square" rtlCol="0">
            <a:spAutoFit/>
          </a:bodyPr>
          <a:lstStyle/>
          <a:p>
            <a:endParaRPr lang="en-US" sz="4400" dirty="0"/>
          </a:p>
        </p:txBody>
      </p:sp>
      <p:sp>
        <p:nvSpPr>
          <p:cNvPr id="9" name="TextBox 8"/>
          <p:cNvSpPr txBox="1"/>
          <p:nvPr/>
        </p:nvSpPr>
        <p:spPr>
          <a:xfrm>
            <a:off x="232095" y="228601"/>
            <a:ext cx="8686800" cy="1107996"/>
          </a:xfrm>
          <a:prstGeom prst="rect">
            <a:avLst/>
          </a:prstGeom>
          <a:noFill/>
        </p:spPr>
        <p:txBody>
          <a:bodyPr wrap="square" rtlCol="0">
            <a:spAutoFit/>
          </a:bodyPr>
          <a:lstStyle/>
          <a:p>
            <a:r>
              <a:rPr lang="en-US" sz="4400" dirty="0" smtClean="0"/>
              <a:t>Essay</a:t>
            </a:r>
            <a:endParaRPr lang="en-US" sz="2200" dirty="0" smtClean="0"/>
          </a:p>
          <a:p>
            <a:r>
              <a:rPr lang="en-US" sz="2200" dirty="0"/>
              <a:t>Students will create and type an essay as a part of their TSI Assessment</a:t>
            </a:r>
            <a:r>
              <a:rPr lang="en-US" sz="2200" b="1" dirty="0" smtClean="0"/>
              <a:t>.</a:t>
            </a:r>
            <a:endParaRPr lang="en-US" sz="2200" dirty="0"/>
          </a:p>
        </p:txBody>
      </p:sp>
      <p:sp>
        <p:nvSpPr>
          <p:cNvPr id="10" name="TextBox 9"/>
          <p:cNvSpPr txBox="1"/>
          <p:nvPr/>
        </p:nvSpPr>
        <p:spPr>
          <a:xfrm>
            <a:off x="232095" y="2487573"/>
            <a:ext cx="8686800" cy="3785652"/>
          </a:xfrm>
          <a:prstGeom prst="rect">
            <a:avLst/>
          </a:prstGeom>
          <a:noFill/>
        </p:spPr>
        <p:txBody>
          <a:bodyPr wrap="square" rtlCol="0">
            <a:spAutoFit/>
          </a:bodyPr>
          <a:lstStyle/>
          <a:p>
            <a:endParaRPr lang="en-US" sz="1600" dirty="0">
              <a:solidFill>
                <a:schemeClr val="bg1"/>
              </a:solidFill>
            </a:endParaRPr>
          </a:p>
          <a:p>
            <a:r>
              <a:rPr lang="en-US" sz="1600" b="1" dirty="0" smtClean="0">
                <a:solidFill>
                  <a:schemeClr val="bg1"/>
                </a:solidFill>
              </a:rPr>
              <a:t>Purpose </a:t>
            </a:r>
            <a:r>
              <a:rPr lang="en-US" sz="1600" b="1" dirty="0">
                <a:solidFill>
                  <a:schemeClr val="bg1"/>
                </a:solidFill>
              </a:rPr>
              <a:t>and Focus </a:t>
            </a:r>
            <a:r>
              <a:rPr lang="en-US" sz="1600" dirty="0">
                <a:solidFill>
                  <a:schemeClr val="bg1"/>
                </a:solidFill>
              </a:rPr>
              <a:t>— The extent to which the writer presents information in a unified and coherent manner, clearly addressing the issue. </a:t>
            </a:r>
          </a:p>
          <a:p>
            <a:endParaRPr lang="en-US" sz="1600" b="1" dirty="0" smtClean="0">
              <a:solidFill>
                <a:schemeClr val="bg1"/>
              </a:solidFill>
            </a:endParaRPr>
          </a:p>
          <a:p>
            <a:r>
              <a:rPr lang="en-US" sz="1600" b="1" dirty="0" smtClean="0">
                <a:solidFill>
                  <a:schemeClr val="bg1"/>
                </a:solidFill>
              </a:rPr>
              <a:t>Organization </a:t>
            </a:r>
            <a:r>
              <a:rPr lang="en-US" sz="1600" b="1" dirty="0">
                <a:solidFill>
                  <a:schemeClr val="bg1"/>
                </a:solidFill>
              </a:rPr>
              <a:t>and Structure</a:t>
            </a:r>
            <a:r>
              <a:rPr lang="en-US" sz="1600" dirty="0">
                <a:solidFill>
                  <a:schemeClr val="bg1"/>
                </a:solidFill>
              </a:rPr>
              <a:t>— The extent to which the writer orders and connects ideas. </a:t>
            </a:r>
          </a:p>
          <a:p>
            <a:endParaRPr lang="en-US" sz="1600" b="1" dirty="0" smtClean="0">
              <a:solidFill>
                <a:schemeClr val="bg1"/>
              </a:solidFill>
            </a:endParaRPr>
          </a:p>
          <a:p>
            <a:r>
              <a:rPr lang="en-US" sz="1600" b="1" dirty="0" smtClean="0">
                <a:solidFill>
                  <a:schemeClr val="bg1"/>
                </a:solidFill>
              </a:rPr>
              <a:t>Development </a:t>
            </a:r>
            <a:r>
              <a:rPr lang="en-US" sz="1600" b="1" dirty="0">
                <a:solidFill>
                  <a:schemeClr val="bg1"/>
                </a:solidFill>
              </a:rPr>
              <a:t>and Support</a:t>
            </a:r>
            <a:r>
              <a:rPr lang="en-US" sz="1600" dirty="0">
                <a:solidFill>
                  <a:schemeClr val="bg1"/>
                </a:solidFill>
              </a:rPr>
              <a:t>— The extent to which the writer develops and supports ideas. </a:t>
            </a:r>
          </a:p>
          <a:p>
            <a:endParaRPr lang="en-US" sz="1600" dirty="0">
              <a:solidFill>
                <a:schemeClr val="bg1"/>
              </a:solidFill>
            </a:endParaRPr>
          </a:p>
          <a:p>
            <a:r>
              <a:rPr lang="en-US" sz="1600" b="1" dirty="0" smtClean="0">
                <a:solidFill>
                  <a:schemeClr val="bg1"/>
                </a:solidFill>
              </a:rPr>
              <a:t>Sentence </a:t>
            </a:r>
            <a:r>
              <a:rPr lang="en-US" sz="1600" b="1" dirty="0">
                <a:solidFill>
                  <a:schemeClr val="bg1"/>
                </a:solidFill>
              </a:rPr>
              <a:t>Variety and Style</a:t>
            </a:r>
            <a:r>
              <a:rPr lang="en-US" sz="1600" dirty="0">
                <a:solidFill>
                  <a:schemeClr val="bg1"/>
                </a:solidFill>
              </a:rPr>
              <a:t>— The extent to which the writer crafts sentences and paragraphs demonstrating control of vocabulary, voice, and structure. </a:t>
            </a:r>
          </a:p>
          <a:p>
            <a:endParaRPr lang="en-US" sz="1600" dirty="0">
              <a:solidFill>
                <a:schemeClr val="bg1"/>
              </a:solidFill>
            </a:endParaRPr>
          </a:p>
          <a:p>
            <a:r>
              <a:rPr lang="en-US" sz="1600" b="1" dirty="0" smtClean="0">
                <a:solidFill>
                  <a:schemeClr val="bg1"/>
                </a:solidFill>
              </a:rPr>
              <a:t>Mechanical </a:t>
            </a:r>
            <a:r>
              <a:rPr lang="en-US" sz="1600" b="1" dirty="0">
                <a:solidFill>
                  <a:schemeClr val="bg1"/>
                </a:solidFill>
              </a:rPr>
              <a:t>Conventions </a:t>
            </a:r>
            <a:r>
              <a:rPr lang="en-US" sz="1600" dirty="0">
                <a:solidFill>
                  <a:schemeClr val="bg1"/>
                </a:solidFill>
              </a:rPr>
              <a:t>— The extent to which the writer expresses ideas using standard English. </a:t>
            </a:r>
          </a:p>
          <a:p>
            <a:endParaRPr lang="en-US" sz="1600" dirty="0">
              <a:solidFill>
                <a:schemeClr val="bg1"/>
              </a:solidFill>
            </a:endParaRPr>
          </a:p>
          <a:p>
            <a:r>
              <a:rPr lang="en-US" sz="1600" b="1" dirty="0" smtClean="0">
                <a:solidFill>
                  <a:schemeClr val="bg1"/>
                </a:solidFill>
              </a:rPr>
              <a:t>Critical </a:t>
            </a:r>
            <a:r>
              <a:rPr lang="en-US" sz="1600" b="1" dirty="0">
                <a:solidFill>
                  <a:schemeClr val="bg1"/>
                </a:solidFill>
              </a:rPr>
              <a:t>Thinking</a:t>
            </a:r>
            <a:r>
              <a:rPr lang="en-US" sz="1600" dirty="0">
                <a:solidFill>
                  <a:schemeClr val="bg1"/>
                </a:solidFill>
              </a:rPr>
              <a:t>— The extent to which the writer communicates a point of view and demonstrates reasoned relationships among ideas. </a:t>
            </a:r>
          </a:p>
        </p:txBody>
      </p:sp>
    </p:spTree>
    <p:extLst>
      <p:ext uri="{BB962C8B-B14F-4D97-AF65-F5344CB8AC3E}">
        <p14:creationId xmlns:p14="http://schemas.microsoft.com/office/powerpoint/2010/main" val="181548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304800" y="451391"/>
            <a:ext cx="5715000" cy="646331"/>
          </a:xfrm>
          <a:prstGeom prst="rect">
            <a:avLst/>
          </a:prstGeom>
          <a:noFill/>
        </p:spPr>
        <p:txBody>
          <a:bodyPr wrap="square" rtlCol="0">
            <a:spAutoFit/>
          </a:bodyPr>
          <a:lstStyle/>
          <a:p>
            <a:r>
              <a:rPr lang="en-US" sz="3600" dirty="0" smtClean="0">
                <a:latin typeface="Khmer UI" pitchFamily="34" charset="0"/>
                <a:cs typeface="Khmer UI" pitchFamily="34" charset="0"/>
              </a:rPr>
              <a:t>What’s the big deal?</a:t>
            </a:r>
            <a:endParaRPr lang="en-US" sz="3600" dirty="0">
              <a:latin typeface="Khmer UI" pitchFamily="34" charset="0"/>
              <a:cs typeface="Khmer UI" pitchFamily="34" charset="0"/>
            </a:endParaRPr>
          </a:p>
        </p:txBody>
      </p:sp>
      <p:sp>
        <p:nvSpPr>
          <p:cNvPr id="9" name="TextBox 8"/>
          <p:cNvSpPr txBox="1"/>
          <p:nvPr/>
        </p:nvSpPr>
        <p:spPr>
          <a:xfrm>
            <a:off x="457200" y="2895600"/>
            <a:ext cx="8077200" cy="3693319"/>
          </a:xfrm>
          <a:prstGeom prst="rect">
            <a:avLst/>
          </a:prstGeom>
          <a:noFill/>
        </p:spPr>
        <p:txBody>
          <a:bodyPr wrap="square" rtlCol="0">
            <a:spAutoFit/>
          </a:bodyPr>
          <a:lstStyle/>
          <a:p>
            <a:r>
              <a:rPr lang="en-US" dirty="0" smtClean="0">
                <a:solidFill>
                  <a:schemeClr val="bg1"/>
                </a:solidFill>
              </a:rPr>
              <a:t>If </a:t>
            </a:r>
            <a:r>
              <a:rPr lang="en-US" dirty="0">
                <a:solidFill>
                  <a:schemeClr val="bg1"/>
                </a:solidFill>
              </a:rPr>
              <a:t>you do not prepare for your assessment or if you "blow it off," you </a:t>
            </a:r>
            <a:r>
              <a:rPr lang="en-US" dirty="0" smtClean="0">
                <a:solidFill>
                  <a:schemeClr val="bg1"/>
                </a:solidFill>
              </a:rPr>
              <a:t>could end </a:t>
            </a:r>
            <a:r>
              <a:rPr lang="en-US" dirty="0">
                <a:solidFill>
                  <a:schemeClr val="bg1"/>
                </a:solidFill>
              </a:rPr>
              <a:t>up with a low score.</a:t>
            </a:r>
          </a:p>
          <a:p>
            <a:endParaRPr lang="en-US" dirty="0" smtClean="0">
              <a:solidFill>
                <a:schemeClr val="bg1"/>
              </a:solidFill>
            </a:endParaRPr>
          </a:p>
          <a:p>
            <a:r>
              <a:rPr lang="en-US" dirty="0" smtClean="0">
                <a:solidFill>
                  <a:schemeClr val="bg1"/>
                </a:solidFill>
              </a:rPr>
              <a:t>A </a:t>
            </a:r>
            <a:r>
              <a:rPr lang="en-US" dirty="0">
                <a:solidFill>
                  <a:schemeClr val="bg1"/>
                </a:solidFill>
              </a:rPr>
              <a:t>low score means that you will be placed in one or more developmental classes to improve your academic skills. These courses do not provide any credit towards a degree or </a:t>
            </a:r>
            <a:r>
              <a:rPr lang="en-US" dirty="0" smtClean="0">
                <a:solidFill>
                  <a:schemeClr val="bg1"/>
                </a:solidFill>
              </a:rPr>
              <a:t>certificate but prepare you for college level courses. </a:t>
            </a: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pPr algn="ctr"/>
            <a:r>
              <a:rPr lang="en-US" sz="2000" b="1" dirty="0" smtClean="0">
                <a:solidFill>
                  <a:schemeClr val="bg1"/>
                </a:solidFill>
              </a:rPr>
              <a:t>Doing well on the TSI Assessment can save you time and money.</a:t>
            </a:r>
            <a:endParaRPr lang="en-US" sz="2000" b="1" dirty="0">
              <a:solidFill>
                <a:schemeClr val="bg1"/>
              </a:solidFill>
            </a:endParaRPr>
          </a:p>
          <a:p>
            <a:r>
              <a:rPr lang="en-US" dirty="0"/>
              <a:t/>
            </a:r>
            <a:br>
              <a:rPr lang="en-US" dirty="0"/>
            </a:br>
            <a:endParaRPr lang="en-US" dirty="0"/>
          </a:p>
        </p:txBody>
      </p:sp>
    </p:spTree>
    <p:extLst>
      <p:ext uri="{BB962C8B-B14F-4D97-AF65-F5344CB8AC3E}">
        <p14:creationId xmlns:p14="http://schemas.microsoft.com/office/powerpoint/2010/main" val="3368475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381000"/>
            <a:ext cx="9144000" cy="6858000"/>
          </a:xfrm>
          <a:prstGeom prst="rect">
            <a:avLst/>
          </a:prstGeom>
        </p:spPr>
      </p:pic>
      <p:sp>
        <p:nvSpPr>
          <p:cNvPr id="6" name="TextBox 5"/>
          <p:cNvSpPr txBox="1"/>
          <p:nvPr/>
        </p:nvSpPr>
        <p:spPr>
          <a:xfrm>
            <a:off x="76200" y="228600"/>
            <a:ext cx="8991600" cy="1446550"/>
          </a:xfrm>
          <a:prstGeom prst="rect">
            <a:avLst/>
          </a:prstGeom>
          <a:noFill/>
        </p:spPr>
        <p:txBody>
          <a:bodyPr wrap="square" rtlCol="0">
            <a:spAutoFit/>
          </a:bodyPr>
          <a:lstStyle/>
          <a:p>
            <a:r>
              <a:rPr lang="en-US" sz="4400" dirty="0" smtClean="0">
                <a:cs typeface="Khmer UI" pitchFamily="34" charset="0"/>
              </a:rPr>
              <a:t>How can I prepare for the</a:t>
            </a:r>
          </a:p>
          <a:p>
            <a:r>
              <a:rPr lang="en-US" sz="4400" dirty="0" smtClean="0">
                <a:cs typeface="Khmer UI" pitchFamily="34" charset="0"/>
              </a:rPr>
              <a:t>TSI </a:t>
            </a:r>
            <a:r>
              <a:rPr lang="en-US" sz="4400" dirty="0">
                <a:cs typeface="Khmer UI" pitchFamily="34" charset="0"/>
              </a:rPr>
              <a:t>Assessment?</a:t>
            </a:r>
          </a:p>
        </p:txBody>
      </p:sp>
      <p:sp>
        <p:nvSpPr>
          <p:cNvPr id="7" name="TextBox 6"/>
          <p:cNvSpPr txBox="1"/>
          <p:nvPr/>
        </p:nvSpPr>
        <p:spPr>
          <a:xfrm>
            <a:off x="457200" y="2597983"/>
            <a:ext cx="8077200" cy="2031325"/>
          </a:xfrm>
          <a:prstGeom prst="rect">
            <a:avLst/>
          </a:prstGeom>
          <a:noFill/>
        </p:spPr>
        <p:txBody>
          <a:bodyPr wrap="square" rtlCol="0">
            <a:spAutoFit/>
          </a:bodyPr>
          <a:lstStyle/>
          <a:p>
            <a:pPr algn="ctr"/>
            <a:r>
              <a:rPr lang="en-US" sz="2400" b="1" dirty="0" smtClean="0">
                <a:solidFill>
                  <a:schemeClr val="bg1"/>
                </a:solidFill>
              </a:rPr>
              <a:t>You </a:t>
            </a:r>
            <a:r>
              <a:rPr lang="en-US" sz="2400" b="1" dirty="0">
                <a:solidFill>
                  <a:schemeClr val="bg1"/>
                </a:solidFill>
              </a:rPr>
              <a:t>are strongly encouraged to prepare for your TSI assessment. Studying will help you be much more successful! Here are some study aids:</a:t>
            </a:r>
            <a:endParaRPr lang="en-US" sz="2400" dirty="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p:txBody>
      </p:sp>
      <p:sp>
        <p:nvSpPr>
          <p:cNvPr id="8" name="TextBox 7"/>
          <p:cNvSpPr txBox="1"/>
          <p:nvPr/>
        </p:nvSpPr>
        <p:spPr>
          <a:xfrm>
            <a:off x="723900" y="4376320"/>
            <a:ext cx="5029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hlinkClick r:id="rId4"/>
              </a:rPr>
              <a:t>Click here to review Sample Questions</a:t>
            </a:r>
            <a:endParaRPr lang="en-US" dirty="0" smtClean="0"/>
          </a:p>
          <a:p>
            <a:r>
              <a:rPr lang="en-US" dirty="0" smtClean="0">
                <a:hlinkClick r:id="rId5"/>
              </a:rPr>
              <a:t>Click here to review Sample Essay Questions </a:t>
            </a:r>
            <a:endParaRPr lang="en-US" dirty="0">
              <a:ea typeface="Calibri"/>
              <a:cs typeface="Times New Roman"/>
            </a:endParaRPr>
          </a:p>
        </p:txBody>
      </p:sp>
    </p:spTree>
    <p:extLst>
      <p:ext uri="{BB962C8B-B14F-4D97-AF65-F5344CB8AC3E}">
        <p14:creationId xmlns:p14="http://schemas.microsoft.com/office/powerpoint/2010/main" val="3857332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313267" y="457200"/>
            <a:ext cx="4267200" cy="769441"/>
          </a:xfrm>
          <a:prstGeom prst="rect">
            <a:avLst/>
          </a:prstGeom>
          <a:noFill/>
        </p:spPr>
        <p:txBody>
          <a:bodyPr wrap="square" rtlCol="0">
            <a:spAutoFit/>
          </a:bodyPr>
          <a:lstStyle/>
          <a:p>
            <a:r>
              <a:rPr lang="en-US" sz="4400" dirty="0" smtClean="0"/>
              <a:t>Testing Center</a:t>
            </a:r>
            <a:endParaRPr lang="en-US" sz="4400" dirty="0"/>
          </a:p>
        </p:txBody>
      </p:sp>
      <p:sp>
        <p:nvSpPr>
          <p:cNvPr id="7" name="TextBox 6"/>
          <p:cNvSpPr txBox="1"/>
          <p:nvPr/>
        </p:nvSpPr>
        <p:spPr>
          <a:xfrm>
            <a:off x="457200" y="2819400"/>
            <a:ext cx="8382000" cy="3323987"/>
          </a:xfrm>
          <a:prstGeom prst="rect">
            <a:avLst/>
          </a:prstGeom>
          <a:noFill/>
        </p:spPr>
        <p:txBody>
          <a:bodyPr wrap="square" rtlCol="0">
            <a:spAutoFit/>
          </a:bodyPr>
          <a:lstStyle/>
          <a:p>
            <a:r>
              <a:rPr lang="en-US" dirty="0">
                <a:solidFill>
                  <a:schemeClr val="bg1"/>
                </a:solidFill>
              </a:rPr>
              <a:t>In order to take the TSI assessment at </a:t>
            </a:r>
            <a:r>
              <a:rPr lang="en-US" dirty="0" smtClean="0">
                <a:solidFill>
                  <a:schemeClr val="bg1"/>
                </a:solidFill>
              </a:rPr>
              <a:t>Hill College, you must schedule an appointment </a:t>
            </a:r>
            <a:r>
              <a:rPr lang="en-US" dirty="0">
                <a:solidFill>
                  <a:schemeClr val="bg1"/>
                </a:solidFill>
              </a:rPr>
              <a:t>for testing </a:t>
            </a:r>
          </a:p>
          <a:p>
            <a:r>
              <a:rPr lang="en-US" b="1" dirty="0" smtClean="0">
                <a:solidFill>
                  <a:schemeClr val="bg1"/>
                </a:solidFill>
              </a:rPr>
              <a:t>	</a:t>
            </a:r>
            <a:r>
              <a:rPr lang="en-US" dirty="0" smtClean="0">
                <a:solidFill>
                  <a:schemeClr val="bg1"/>
                </a:solidFill>
              </a:rPr>
              <a:t>Hillsboro:	 254-659-7817</a:t>
            </a:r>
          </a:p>
          <a:p>
            <a:r>
              <a:rPr lang="en-US" dirty="0">
                <a:solidFill>
                  <a:schemeClr val="bg1"/>
                </a:solidFill>
              </a:rPr>
              <a:t>	</a:t>
            </a:r>
            <a:r>
              <a:rPr lang="en-US" dirty="0" smtClean="0">
                <a:solidFill>
                  <a:schemeClr val="bg1"/>
                </a:solidFill>
              </a:rPr>
              <a:t>Cleburne: 817-760-5814</a:t>
            </a:r>
          </a:p>
          <a:p>
            <a:endParaRPr lang="en-US" sz="1200" dirty="0" smtClean="0">
              <a:solidFill>
                <a:schemeClr val="bg1"/>
              </a:solidFill>
            </a:endParaRPr>
          </a:p>
          <a:p>
            <a:r>
              <a:rPr lang="en-US" dirty="0" smtClean="0">
                <a:solidFill>
                  <a:schemeClr val="bg1"/>
                </a:solidFill>
              </a:rPr>
              <a:t>What to bring:</a:t>
            </a:r>
          </a:p>
          <a:p>
            <a:pPr lvl="1"/>
            <a:r>
              <a:rPr lang="en-US" dirty="0" smtClean="0">
                <a:solidFill>
                  <a:schemeClr val="bg1"/>
                </a:solidFill>
              </a:rPr>
              <a:t>Photo ID</a:t>
            </a:r>
          </a:p>
          <a:p>
            <a:pPr lvl="1"/>
            <a:r>
              <a:rPr lang="en-US" dirty="0" smtClean="0">
                <a:solidFill>
                  <a:schemeClr val="bg1"/>
                </a:solidFill>
              </a:rPr>
              <a:t>Your TSI Referral Form </a:t>
            </a:r>
          </a:p>
          <a:p>
            <a:pPr lvl="1"/>
            <a:r>
              <a:rPr lang="en-US" dirty="0" smtClean="0">
                <a:solidFill>
                  <a:schemeClr val="bg1"/>
                </a:solidFill>
              </a:rPr>
              <a:t>Social Security Number</a:t>
            </a:r>
          </a:p>
          <a:p>
            <a:r>
              <a:rPr lang="en-US" dirty="0" smtClean="0">
                <a:solidFill>
                  <a:schemeClr val="bg1"/>
                </a:solidFill>
              </a:rPr>
              <a:t>	Bring </a:t>
            </a:r>
            <a:r>
              <a:rPr lang="en-US" dirty="0">
                <a:solidFill>
                  <a:schemeClr val="bg1"/>
                </a:solidFill>
              </a:rPr>
              <a:t>your receipt for payment to the testing appointment. Payment in full is </a:t>
            </a:r>
            <a:endParaRPr lang="en-US" dirty="0" smtClean="0">
              <a:solidFill>
                <a:schemeClr val="bg1"/>
              </a:solidFill>
            </a:endParaRPr>
          </a:p>
          <a:p>
            <a:r>
              <a:rPr lang="en-US" dirty="0">
                <a:solidFill>
                  <a:schemeClr val="bg1"/>
                </a:solidFill>
              </a:rPr>
              <a:t>	</a:t>
            </a:r>
            <a:r>
              <a:rPr lang="en-US" dirty="0" smtClean="0">
                <a:solidFill>
                  <a:schemeClr val="bg1"/>
                </a:solidFill>
              </a:rPr>
              <a:t>required </a:t>
            </a:r>
            <a:r>
              <a:rPr lang="en-US" dirty="0">
                <a:solidFill>
                  <a:schemeClr val="bg1"/>
                </a:solidFill>
              </a:rPr>
              <a:t>BEFORE tests can be administered. </a:t>
            </a:r>
          </a:p>
          <a:p>
            <a:endParaRPr lang="en-US" dirty="0">
              <a:solidFill>
                <a:schemeClr val="bg1"/>
              </a:solidFill>
            </a:endParaRPr>
          </a:p>
        </p:txBody>
      </p:sp>
    </p:spTree>
    <p:extLst>
      <p:ext uri="{BB962C8B-B14F-4D97-AF65-F5344CB8AC3E}">
        <p14:creationId xmlns:p14="http://schemas.microsoft.com/office/powerpoint/2010/main" val="1691490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557168" y="503564"/>
            <a:ext cx="5157831" cy="1261884"/>
          </a:xfrm>
          <a:prstGeom prst="rect">
            <a:avLst/>
          </a:prstGeom>
          <a:noFill/>
        </p:spPr>
        <p:txBody>
          <a:bodyPr wrap="square" rtlCol="0">
            <a:spAutoFit/>
          </a:bodyPr>
          <a:lstStyle/>
          <a:p>
            <a:r>
              <a:rPr lang="en-US" sz="4400" dirty="0" smtClean="0"/>
              <a:t>Testing Center</a:t>
            </a:r>
          </a:p>
          <a:p>
            <a:r>
              <a:rPr lang="en-US" sz="3200" dirty="0" smtClean="0"/>
              <a:t>What NOT to Bring </a:t>
            </a:r>
          </a:p>
        </p:txBody>
      </p:sp>
      <p:sp>
        <p:nvSpPr>
          <p:cNvPr id="8" name="TextBox 7"/>
          <p:cNvSpPr txBox="1"/>
          <p:nvPr/>
        </p:nvSpPr>
        <p:spPr>
          <a:xfrm>
            <a:off x="495300" y="2362200"/>
            <a:ext cx="8153400" cy="3293209"/>
          </a:xfrm>
          <a:prstGeom prst="rect">
            <a:avLst/>
          </a:prstGeom>
          <a:noFill/>
        </p:spPr>
        <p:txBody>
          <a:bodyPr wrap="square" numCol="1" rtlCol="0">
            <a:spAutoFit/>
          </a:bodyPr>
          <a:lstStyle/>
          <a:p>
            <a:endParaRPr lang="en-US" dirty="0" smtClean="0">
              <a:solidFill>
                <a:schemeClr val="bg1"/>
              </a:solidFill>
            </a:endParaRPr>
          </a:p>
          <a:p>
            <a:r>
              <a:rPr lang="en-US" dirty="0">
                <a:solidFill>
                  <a:schemeClr val="bg1"/>
                </a:solidFill>
              </a:rPr>
              <a:t>Cell phone, unauthorized calculators or any other electronic device are not allowed in the testing areas and should be turned off or </a:t>
            </a:r>
            <a:r>
              <a:rPr lang="en-US" dirty="0" smtClean="0">
                <a:solidFill>
                  <a:schemeClr val="bg1"/>
                </a:solidFill>
              </a:rPr>
              <a:t>silenced </a:t>
            </a:r>
            <a:r>
              <a:rPr lang="en-US" dirty="0">
                <a:solidFill>
                  <a:schemeClr val="bg1"/>
                </a:solidFill>
              </a:rPr>
              <a:t>before </a:t>
            </a:r>
            <a:r>
              <a:rPr lang="en-US" dirty="0" smtClean="0">
                <a:solidFill>
                  <a:schemeClr val="bg1"/>
                </a:solidFill>
              </a:rPr>
              <a:t>being placed </a:t>
            </a:r>
            <a:r>
              <a:rPr lang="en-US" dirty="0">
                <a:solidFill>
                  <a:schemeClr val="bg1"/>
                </a:solidFill>
              </a:rPr>
              <a:t>in a locker or turned over to testing staff. </a:t>
            </a:r>
          </a:p>
          <a:p>
            <a:endParaRPr lang="en-US" dirty="0">
              <a:solidFill>
                <a:schemeClr val="bg1"/>
              </a:solidFill>
            </a:endParaRPr>
          </a:p>
          <a:p>
            <a:r>
              <a:rPr lang="en-US" dirty="0">
                <a:solidFill>
                  <a:schemeClr val="bg1"/>
                </a:solidFill>
              </a:rPr>
              <a:t>Sunglasses, hats/caps, backpacks, bags, purses, open-front hoodies/jackets/sweaters, unauthorized textbooks, paper and study materials are not allowed in the testing areas. The Testing Center provides all pencils, pens and scratch paper. </a:t>
            </a:r>
          </a:p>
          <a:p>
            <a:endParaRPr lang="en-US" dirty="0" smtClean="0">
              <a:solidFill>
                <a:schemeClr val="bg1"/>
              </a:solidFill>
            </a:endParaRPr>
          </a:p>
          <a:p>
            <a:r>
              <a:rPr lang="en-US" dirty="0" smtClean="0">
                <a:solidFill>
                  <a:schemeClr val="bg1"/>
                </a:solidFill>
              </a:rPr>
              <a:t>Leave </a:t>
            </a:r>
            <a:r>
              <a:rPr lang="en-US" dirty="0">
                <a:solidFill>
                  <a:schemeClr val="bg1"/>
                </a:solidFill>
              </a:rPr>
              <a:t>valuables in your car or at home. </a:t>
            </a:r>
          </a:p>
          <a:p>
            <a:endParaRPr lang="en-US" sz="1400" dirty="0">
              <a:solidFill>
                <a:schemeClr val="bg1"/>
              </a:solidFill>
            </a:endParaRPr>
          </a:p>
          <a:p>
            <a:endParaRPr lang="en-US" sz="1400" dirty="0" smtClean="0">
              <a:solidFill>
                <a:schemeClr val="bg1"/>
              </a:solidFill>
            </a:endParaRPr>
          </a:p>
        </p:txBody>
      </p:sp>
    </p:spTree>
    <p:extLst>
      <p:ext uri="{BB962C8B-B14F-4D97-AF65-F5344CB8AC3E}">
        <p14:creationId xmlns:p14="http://schemas.microsoft.com/office/powerpoint/2010/main" val="108389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557168" y="503564"/>
            <a:ext cx="5234031" cy="1938992"/>
          </a:xfrm>
          <a:prstGeom prst="rect">
            <a:avLst/>
          </a:prstGeom>
          <a:noFill/>
        </p:spPr>
        <p:txBody>
          <a:bodyPr wrap="square" rtlCol="0">
            <a:spAutoFit/>
          </a:bodyPr>
          <a:lstStyle/>
          <a:p>
            <a:r>
              <a:rPr lang="en-US" sz="4400" dirty="0" smtClean="0"/>
              <a:t>Testing Center</a:t>
            </a:r>
          </a:p>
          <a:p>
            <a:r>
              <a:rPr lang="en-US" sz="3200" dirty="0" smtClean="0"/>
              <a:t>What </a:t>
            </a:r>
            <a:r>
              <a:rPr lang="en-US" sz="3200" dirty="0"/>
              <a:t>NOT to Bring </a:t>
            </a:r>
          </a:p>
          <a:p>
            <a:endParaRPr lang="en-US" sz="4400" dirty="0"/>
          </a:p>
        </p:txBody>
      </p:sp>
      <p:sp>
        <p:nvSpPr>
          <p:cNvPr id="7" name="TextBox 6"/>
          <p:cNvSpPr txBox="1"/>
          <p:nvPr/>
        </p:nvSpPr>
        <p:spPr>
          <a:xfrm>
            <a:off x="501650" y="2438400"/>
            <a:ext cx="8140700" cy="4401205"/>
          </a:xfrm>
          <a:prstGeom prst="rect">
            <a:avLst/>
          </a:prstGeom>
          <a:noFill/>
        </p:spPr>
        <p:txBody>
          <a:bodyPr wrap="square" rtlCol="0">
            <a:spAutoFit/>
          </a:bodyPr>
          <a:lstStyle/>
          <a:p>
            <a:r>
              <a:rPr lang="en-US" dirty="0">
                <a:solidFill>
                  <a:schemeClr val="bg1"/>
                </a:solidFill>
              </a:rPr>
              <a:t>Due to the enclosed environment of the testing area, please refrain from wearing strong colognes or perfumes to testing appointments. </a:t>
            </a:r>
          </a:p>
          <a:p>
            <a:endParaRPr lang="en-US" dirty="0">
              <a:solidFill>
                <a:schemeClr val="bg1"/>
              </a:solidFill>
            </a:endParaRPr>
          </a:p>
          <a:p>
            <a:r>
              <a:rPr lang="en-US" dirty="0">
                <a:solidFill>
                  <a:schemeClr val="bg1"/>
                </a:solidFill>
              </a:rPr>
              <a:t>Drinks, food and candy are not allowed at </a:t>
            </a:r>
            <a:r>
              <a:rPr lang="en-US" dirty="0" smtClean="0">
                <a:solidFill>
                  <a:schemeClr val="bg1"/>
                </a:solidFill>
              </a:rPr>
              <a:t>examinee’s </a:t>
            </a:r>
            <a:r>
              <a:rPr lang="en-US" dirty="0">
                <a:solidFill>
                  <a:schemeClr val="bg1"/>
                </a:solidFill>
              </a:rPr>
              <a:t>desk during test administration. </a:t>
            </a:r>
          </a:p>
          <a:p>
            <a:endParaRPr lang="en-US" sz="1400" dirty="0">
              <a:solidFill>
                <a:schemeClr val="bg1"/>
              </a:solidFill>
            </a:endParaRPr>
          </a:p>
          <a:p>
            <a:r>
              <a:rPr lang="en-US" dirty="0" smtClean="0">
                <a:solidFill>
                  <a:schemeClr val="bg1"/>
                </a:solidFill>
              </a:rPr>
              <a:t>Personal </a:t>
            </a:r>
            <a:r>
              <a:rPr lang="en-US" dirty="0">
                <a:solidFill>
                  <a:schemeClr val="bg1"/>
                </a:solidFill>
              </a:rPr>
              <a:t>behavior conducive to testing and learning is expected from all examinees. </a:t>
            </a:r>
          </a:p>
          <a:p>
            <a:endParaRPr lang="en-US" sz="1400" dirty="0">
              <a:solidFill>
                <a:schemeClr val="bg1"/>
              </a:solidFill>
            </a:endParaRPr>
          </a:p>
          <a:p>
            <a:r>
              <a:rPr lang="en-US" dirty="0">
                <a:solidFill>
                  <a:schemeClr val="bg1"/>
                </a:solidFill>
              </a:rPr>
              <a:t>Any questionable/suspicious behavior such as talking or looking at other examinee’s test materials MUST be avoided. Such behavior can result in forfeited scores and fees. </a:t>
            </a:r>
            <a:endParaRPr lang="en-US" b="1" dirty="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a:p>
            <a:pPr algn="ctr"/>
            <a:endParaRPr lang="en-US" b="1" dirty="0">
              <a:solidFill>
                <a:schemeClr val="bg1"/>
              </a:solidFill>
            </a:endParaRPr>
          </a:p>
          <a:p>
            <a:pPr algn="ctr"/>
            <a:r>
              <a:rPr lang="en-US" b="1" dirty="0">
                <a:solidFill>
                  <a:schemeClr val="bg1"/>
                </a:solidFill>
              </a:rPr>
              <a:t>Students must have completed this TSI pre-assessment activity and receive a referral from the Academic Advising &amp; Success Center. </a:t>
            </a:r>
          </a:p>
          <a:p>
            <a:pPr algn="ctr"/>
            <a:r>
              <a:rPr lang="en-US" b="1" dirty="0">
                <a:solidFill>
                  <a:schemeClr val="bg1"/>
                </a:solidFill>
              </a:rPr>
              <a:t>This referral is required to take the test. </a:t>
            </a:r>
            <a:endParaRPr lang="en-US" dirty="0">
              <a:solidFill>
                <a:schemeClr val="bg1"/>
              </a:solidFill>
            </a:endParaRPr>
          </a:p>
          <a:p>
            <a:endParaRPr lang="en-US" dirty="0"/>
          </a:p>
        </p:txBody>
      </p:sp>
    </p:spTree>
    <p:extLst>
      <p:ext uri="{BB962C8B-B14F-4D97-AF65-F5344CB8AC3E}">
        <p14:creationId xmlns:p14="http://schemas.microsoft.com/office/powerpoint/2010/main" val="427282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457200" y="582769"/>
            <a:ext cx="7696200" cy="769441"/>
          </a:xfrm>
          <a:prstGeom prst="rect">
            <a:avLst/>
          </a:prstGeom>
          <a:noFill/>
        </p:spPr>
        <p:txBody>
          <a:bodyPr wrap="square" rtlCol="0">
            <a:spAutoFit/>
          </a:bodyPr>
          <a:lstStyle/>
          <a:p>
            <a:r>
              <a:rPr lang="en-US" sz="4400" dirty="0"/>
              <a:t>Success Resources</a:t>
            </a:r>
          </a:p>
        </p:txBody>
      </p:sp>
      <p:sp>
        <p:nvSpPr>
          <p:cNvPr id="7" name="TextBox 6"/>
          <p:cNvSpPr txBox="1"/>
          <p:nvPr/>
        </p:nvSpPr>
        <p:spPr>
          <a:xfrm>
            <a:off x="457200" y="2743200"/>
            <a:ext cx="8077200" cy="2862322"/>
          </a:xfrm>
          <a:prstGeom prst="rect">
            <a:avLst/>
          </a:prstGeom>
          <a:noFill/>
        </p:spPr>
        <p:txBody>
          <a:bodyPr wrap="square" rtlCol="0">
            <a:spAutoFit/>
          </a:bodyPr>
          <a:lstStyle/>
          <a:p>
            <a:r>
              <a:rPr lang="en-US" dirty="0" smtClean="0">
                <a:solidFill>
                  <a:schemeClr val="bg1"/>
                </a:solidFill>
              </a:rPr>
              <a:t>The </a:t>
            </a:r>
            <a:r>
              <a:rPr lang="en-US" dirty="0">
                <a:solidFill>
                  <a:schemeClr val="bg1"/>
                </a:solidFill>
              </a:rPr>
              <a:t>following student success resources are available to all </a:t>
            </a:r>
            <a:r>
              <a:rPr lang="en-US" dirty="0" smtClean="0">
                <a:solidFill>
                  <a:schemeClr val="bg1"/>
                </a:solidFill>
              </a:rPr>
              <a:t>students:</a:t>
            </a:r>
            <a:endParaRPr lang="en-US" dirty="0">
              <a:solidFill>
                <a:schemeClr val="bg1"/>
              </a:solidFill>
            </a:endParaRPr>
          </a:p>
          <a:p>
            <a:endParaRPr lang="en-US" dirty="0">
              <a:solidFill>
                <a:schemeClr val="bg1"/>
              </a:solidFill>
            </a:endParaRPr>
          </a:p>
          <a:p>
            <a:r>
              <a:rPr lang="en-US" dirty="0" smtClean="0">
                <a:solidFill>
                  <a:schemeClr val="bg1"/>
                </a:solidFill>
              </a:rPr>
              <a:t>Advisors can </a:t>
            </a:r>
            <a:r>
              <a:rPr lang="en-US" dirty="0">
                <a:solidFill>
                  <a:schemeClr val="bg1"/>
                </a:solidFill>
              </a:rPr>
              <a:t>provide assistance with course selection.</a:t>
            </a:r>
          </a:p>
          <a:p>
            <a:endParaRPr lang="en-US" dirty="0" smtClean="0">
              <a:solidFill>
                <a:schemeClr val="bg1"/>
              </a:solidFill>
            </a:endParaRPr>
          </a:p>
          <a:p>
            <a:r>
              <a:rPr lang="en-US" dirty="0" smtClean="0">
                <a:solidFill>
                  <a:schemeClr val="bg1"/>
                </a:solidFill>
              </a:rPr>
              <a:t>FREE </a:t>
            </a:r>
            <a:r>
              <a:rPr lang="en-US" dirty="0">
                <a:solidFill>
                  <a:schemeClr val="bg1"/>
                </a:solidFill>
              </a:rPr>
              <a:t>tutoring is available to all </a:t>
            </a:r>
            <a:r>
              <a:rPr lang="en-US" dirty="0" smtClean="0">
                <a:solidFill>
                  <a:schemeClr val="bg1"/>
                </a:solidFill>
              </a:rPr>
              <a:t>Hill College students (See the Academic Advising &amp; Success Center for more details.)</a:t>
            </a:r>
          </a:p>
          <a:p>
            <a:endParaRPr lang="en-US" dirty="0" smtClean="0">
              <a:solidFill>
                <a:schemeClr val="bg1"/>
              </a:solidFill>
            </a:endParaRPr>
          </a:p>
          <a:p>
            <a:r>
              <a:rPr lang="en-US" dirty="0" smtClean="0">
                <a:solidFill>
                  <a:schemeClr val="bg1"/>
                </a:solidFill>
              </a:rPr>
              <a:t>PSYC 1100 classes </a:t>
            </a:r>
            <a:r>
              <a:rPr lang="en-US" dirty="0">
                <a:solidFill>
                  <a:schemeClr val="bg1"/>
                </a:solidFill>
              </a:rPr>
              <a:t>are available to assist students in having a successful college experience by offering </a:t>
            </a:r>
            <a:r>
              <a:rPr lang="en-US" b="1" dirty="0">
                <a:solidFill>
                  <a:schemeClr val="bg1"/>
                </a:solidFill>
              </a:rPr>
              <a:t>study skills</a:t>
            </a:r>
            <a:r>
              <a:rPr lang="en-US" dirty="0">
                <a:solidFill>
                  <a:schemeClr val="bg1"/>
                </a:solidFill>
              </a:rPr>
              <a:t>, </a:t>
            </a:r>
            <a:r>
              <a:rPr lang="en-US" b="1" dirty="0">
                <a:solidFill>
                  <a:schemeClr val="bg1"/>
                </a:solidFill>
              </a:rPr>
              <a:t>time management</a:t>
            </a:r>
            <a:r>
              <a:rPr lang="en-US" dirty="0">
                <a:solidFill>
                  <a:schemeClr val="bg1"/>
                </a:solidFill>
              </a:rPr>
              <a:t>, </a:t>
            </a:r>
            <a:r>
              <a:rPr lang="en-US" b="1" dirty="0">
                <a:solidFill>
                  <a:schemeClr val="bg1"/>
                </a:solidFill>
              </a:rPr>
              <a:t>goal setting </a:t>
            </a:r>
            <a:r>
              <a:rPr lang="en-US" dirty="0">
                <a:solidFill>
                  <a:schemeClr val="bg1"/>
                </a:solidFill>
              </a:rPr>
              <a:t>and </a:t>
            </a:r>
            <a:r>
              <a:rPr lang="en-US" b="1" dirty="0">
                <a:solidFill>
                  <a:schemeClr val="bg1"/>
                </a:solidFill>
              </a:rPr>
              <a:t>planning</a:t>
            </a:r>
            <a:r>
              <a:rPr lang="en-US" dirty="0">
                <a:solidFill>
                  <a:schemeClr val="bg1"/>
                </a:solidFill>
              </a:rPr>
              <a:t>, </a:t>
            </a:r>
            <a:r>
              <a:rPr lang="en-US" b="1" dirty="0">
                <a:solidFill>
                  <a:schemeClr val="bg1"/>
                </a:solidFill>
              </a:rPr>
              <a:t>learning styles</a:t>
            </a:r>
            <a:r>
              <a:rPr lang="en-US" dirty="0">
                <a:solidFill>
                  <a:schemeClr val="bg1"/>
                </a:solidFill>
              </a:rPr>
              <a:t>, and </a:t>
            </a:r>
            <a:r>
              <a:rPr lang="en-US" b="1" dirty="0">
                <a:solidFill>
                  <a:schemeClr val="bg1"/>
                </a:solidFill>
              </a:rPr>
              <a:t>career investigation </a:t>
            </a:r>
            <a:r>
              <a:rPr lang="en-US" dirty="0">
                <a:solidFill>
                  <a:schemeClr val="bg1"/>
                </a:solidFill>
              </a:rPr>
              <a:t>as components of the courses.</a:t>
            </a:r>
          </a:p>
        </p:txBody>
      </p:sp>
    </p:spTree>
    <p:extLst>
      <p:ext uri="{BB962C8B-B14F-4D97-AF65-F5344CB8AC3E}">
        <p14:creationId xmlns:p14="http://schemas.microsoft.com/office/powerpoint/2010/main" val="501678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457200" y="304800"/>
            <a:ext cx="7672432" cy="769441"/>
          </a:xfrm>
          <a:prstGeom prst="rect">
            <a:avLst/>
          </a:prstGeom>
          <a:noFill/>
        </p:spPr>
        <p:txBody>
          <a:bodyPr wrap="square" rtlCol="0">
            <a:spAutoFit/>
          </a:bodyPr>
          <a:lstStyle/>
          <a:p>
            <a:r>
              <a:rPr lang="en-US" sz="4400" dirty="0"/>
              <a:t>Additional Student Resources</a:t>
            </a:r>
          </a:p>
        </p:txBody>
      </p:sp>
      <p:sp>
        <p:nvSpPr>
          <p:cNvPr id="7" name="TextBox 6"/>
          <p:cNvSpPr txBox="1"/>
          <p:nvPr/>
        </p:nvSpPr>
        <p:spPr>
          <a:xfrm>
            <a:off x="381000" y="2895600"/>
            <a:ext cx="8077200" cy="2585323"/>
          </a:xfrm>
          <a:prstGeom prst="rect">
            <a:avLst/>
          </a:prstGeom>
          <a:noFill/>
        </p:spPr>
        <p:txBody>
          <a:bodyPr wrap="square" rtlCol="0">
            <a:spAutoFit/>
          </a:bodyPr>
          <a:lstStyle/>
          <a:p>
            <a:r>
              <a:rPr lang="en-US" dirty="0" smtClean="0">
                <a:solidFill>
                  <a:schemeClr val="bg1"/>
                </a:solidFill>
              </a:rPr>
              <a:t>The Financial Aid Office assists students with federal grants, state aid, student loans, and institutional scholarships. They also provide opportunities for students to participate in the college work study, employer reimbursement and college-specific scholarship programs.</a:t>
            </a:r>
          </a:p>
          <a:p>
            <a:endParaRPr lang="en-US" dirty="0" smtClean="0">
              <a:solidFill>
                <a:schemeClr val="bg1"/>
              </a:solidFill>
            </a:endParaRPr>
          </a:p>
          <a:p>
            <a:r>
              <a:rPr lang="en-US" dirty="0" smtClean="0">
                <a:solidFill>
                  <a:schemeClr val="bg1"/>
                </a:solidFill>
              </a:rPr>
              <a:t>The Disability Services Office located in the Academic Advising &amp; Success Center provides assistance to students with documented disabilities. Students needing assistance should contact the office prior to scheduling and paying for the TSI Assessment.</a:t>
            </a:r>
            <a:endParaRPr lang="en-US" dirty="0">
              <a:solidFill>
                <a:schemeClr val="bg1"/>
              </a:solidFill>
            </a:endParaRPr>
          </a:p>
        </p:txBody>
      </p:sp>
    </p:spTree>
    <p:extLst>
      <p:ext uri="{BB962C8B-B14F-4D97-AF65-F5344CB8AC3E}">
        <p14:creationId xmlns:p14="http://schemas.microsoft.com/office/powerpoint/2010/main" val="477684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76200"/>
            <a:ext cx="9144000" cy="6858000"/>
          </a:xfrm>
          <a:prstGeom prst="rect">
            <a:avLst/>
          </a:prstGeom>
        </p:spPr>
      </p:pic>
      <p:sp>
        <p:nvSpPr>
          <p:cNvPr id="6" name="TextBox 5"/>
          <p:cNvSpPr txBox="1"/>
          <p:nvPr/>
        </p:nvSpPr>
        <p:spPr>
          <a:xfrm>
            <a:off x="423333" y="304800"/>
            <a:ext cx="7824832" cy="769441"/>
          </a:xfrm>
          <a:prstGeom prst="rect">
            <a:avLst/>
          </a:prstGeom>
          <a:noFill/>
        </p:spPr>
        <p:txBody>
          <a:bodyPr wrap="square" rtlCol="0">
            <a:spAutoFit/>
          </a:bodyPr>
          <a:lstStyle/>
          <a:p>
            <a:r>
              <a:rPr lang="en-US" sz="4400" dirty="0"/>
              <a:t>Your next steps are to :</a:t>
            </a:r>
          </a:p>
        </p:txBody>
      </p:sp>
      <p:sp>
        <p:nvSpPr>
          <p:cNvPr id="7" name="TextBox 6"/>
          <p:cNvSpPr txBox="1"/>
          <p:nvPr/>
        </p:nvSpPr>
        <p:spPr>
          <a:xfrm>
            <a:off x="423333" y="2438400"/>
            <a:ext cx="8077200" cy="4247317"/>
          </a:xfrm>
          <a:prstGeom prst="rect">
            <a:avLst/>
          </a:prstGeom>
          <a:noFill/>
        </p:spPr>
        <p:txBody>
          <a:bodyPr wrap="square" rtlCol="0">
            <a:spAutoFit/>
          </a:bodyPr>
          <a:lstStyle/>
          <a:p>
            <a:r>
              <a:rPr lang="en-US" dirty="0" smtClean="0">
                <a:solidFill>
                  <a:schemeClr val="bg1"/>
                </a:solidFill>
              </a:rPr>
              <a:t>Complete the practice questions in the next section of this pre-assessment.</a:t>
            </a:r>
          </a:p>
          <a:p>
            <a:r>
              <a:rPr lang="en-US" dirty="0">
                <a:solidFill>
                  <a:schemeClr val="bg1"/>
                </a:solidFill>
              </a:rPr>
              <a:t/>
            </a:r>
            <a:br>
              <a:rPr lang="en-US" dirty="0">
                <a:solidFill>
                  <a:schemeClr val="bg1"/>
                </a:solidFill>
              </a:rPr>
            </a:br>
            <a:r>
              <a:rPr lang="en-US" dirty="0" smtClean="0">
                <a:solidFill>
                  <a:schemeClr val="bg1"/>
                </a:solidFill>
              </a:rPr>
              <a:t>Print a copy of and sign your “Certificate of Completion“.</a:t>
            </a:r>
          </a:p>
          <a:p>
            <a:endParaRPr lang="en-US" dirty="0">
              <a:solidFill>
                <a:schemeClr val="bg1"/>
              </a:solidFill>
            </a:endParaRPr>
          </a:p>
          <a:p>
            <a:r>
              <a:rPr lang="en-US" dirty="0" smtClean="0">
                <a:solidFill>
                  <a:schemeClr val="bg1"/>
                </a:solidFill>
              </a:rPr>
              <a:t>Take </a:t>
            </a:r>
            <a:r>
              <a:rPr lang="en-US" dirty="0">
                <a:solidFill>
                  <a:schemeClr val="bg1"/>
                </a:solidFill>
              </a:rPr>
              <a:t>your “Certificate of </a:t>
            </a:r>
            <a:r>
              <a:rPr lang="en-US" dirty="0" smtClean="0">
                <a:solidFill>
                  <a:schemeClr val="bg1"/>
                </a:solidFill>
              </a:rPr>
              <a:t>Completion“ to the Academic Advising and Success Center.</a:t>
            </a:r>
          </a:p>
          <a:p>
            <a:r>
              <a:rPr lang="en-US" dirty="0">
                <a:solidFill>
                  <a:schemeClr val="bg1"/>
                </a:solidFill>
              </a:rPr>
              <a:t/>
            </a:r>
            <a:br>
              <a:rPr lang="en-US" dirty="0">
                <a:solidFill>
                  <a:schemeClr val="bg1"/>
                </a:solidFill>
              </a:rPr>
            </a:br>
            <a:r>
              <a:rPr lang="en-US" dirty="0" smtClean="0">
                <a:solidFill>
                  <a:schemeClr val="bg1"/>
                </a:solidFill>
              </a:rPr>
              <a:t>Contact </a:t>
            </a:r>
            <a:r>
              <a:rPr lang="en-US" dirty="0">
                <a:solidFill>
                  <a:schemeClr val="bg1"/>
                </a:solidFill>
              </a:rPr>
              <a:t>the testing center (either on the </a:t>
            </a:r>
            <a:r>
              <a:rPr lang="en-US" dirty="0" smtClean="0">
                <a:solidFill>
                  <a:schemeClr val="bg1"/>
                </a:solidFill>
              </a:rPr>
              <a:t>Hillsboro or Johnson County campus</a:t>
            </a:r>
            <a:r>
              <a:rPr lang="en-US" dirty="0">
                <a:solidFill>
                  <a:schemeClr val="bg1"/>
                </a:solidFill>
              </a:rPr>
              <a:t>) to schedule an appointment for </a:t>
            </a:r>
            <a:r>
              <a:rPr lang="en-US" dirty="0" smtClean="0">
                <a:solidFill>
                  <a:schemeClr val="bg1"/>
                </a:solidFill>
              </a:rPr>
              <a:t>testing.</a:t>
            </a:r>
            <a:endParaRPr lang="en-US" dirty="0">
              <a:solidFill>
                <a:schemeClr val="bg1"/>
              </a:solidFill>
            </a:endParaRPr>
          </a:p>
          <a:p>
            <a:r>
              <a:rPr lang="en-US" dirty="0">
                <a:solidFill>
                  <a:schemeClr val="bg1"/>
                </a:solidFill>
              </a:rPr>
              <a:t/>
            </a:r>
            <a:br>
              <a:rPr lang="en-US" dirty="0">
                <a:solidFill>
                  <a:schemeClr val="bg1"/>
                </a:solidFill>
              </a:rPr>
            </a:br>
            <a:r>
              <a:rPr lang="en-US" dirty="0" smtClean="0">
                <a:solidFill>
                  <a:schemeClr val="bg1"/>
                </a:solidFill>
              </a:rPr>
              <a:t>Pay </a:t>
            </a:r>
            <a:r>
              <a:rPr lang="en-US" dirty="0">
                <a:solidFill>
                  <a:schemeClr val="bg1"/>
                </a:solidFill>
              </a:rPr>
              <a:t>the required test fee to the </a:t>
            </a:r>
            <a:r>
              <a:rPr lang="en-US" dirty="0" smtClean="0">
                <a:solidFill>
                  <a:schemeClr val="bg1"/>
                </a:solidFill>
              </a:rPr>
              <a:t>Business Office. Payment </a:t>
            </a:r>
            <a:r>
              <a:rPr lang="en-US" dirty="0">
                <a:solidFill>
                  <a:schemeClr val="bg1"/>
                </a:solidFill>
              </a:rPr>
              <a:t>must be made at the location where testing will </a:t>
            </a:r>
            <a:r>
              <a:rPr lang="en-US" dirty="0" smtClean="0">
                <a:solidFill>
                  <a:schemeClr val="bg1"/>
                </a:solidFill>
              </a:rPr>
              <a:t>occur, is nontransferable and nonrefundable.</a:t>
            </a:r>
            <a:endParaRPr lang="en-US" dirty="0">
              <a:solidFill>
                <a:schemeClr val="bg1"/>
              </a:solidFill>
            </a:endParaRPr>
          </a:p>
          <a:p>
            <a:r>
              <a:rPr lang="en-US" dirty="0">
                <a:solidFill>
                  <a:schemeClr val="bg1"/>
                </a:solidFill>
              </a:rPr>
              <a:t/>
            </a:r>
            <a:br>
              <a:rPr lang="en-US" dirty="0">
                <a:solidFill>
                  <a:schemeClr val="bg1"/>
                </a:solidFill>
              </a:rPr>
            </a:br>
            <a:r>
              <a:rPr lang="en-US" dirty="0" smtClean="0">
                <a:solidFill>
                  <a:schemeClr val="bg1"/>
                </a:solidFill>
              </a:rPr>
              <a:t>Arrive </a:t>
            </a:r>
            <a:r>
              <a:rPr lang="en-US" dirty="0">
                <a:solidFill>
                  <a:schemeClr val="bg1"/>
                </a:solidFill>
              </a:rPr>
              <a:t>early for your testing </a:t>
            </a:r>
            <a:r>
              <a:rPr lang="en-US" dirty="0" smtClean="0">
                <a:solidFill>
                  <a:schemeClr val="bg1"/>
                </a:solidFill>
              </a:rPr>
              <a:t>appointment.</a:t>
            </a:r>
          </a:p>
          <a:p>
            <a:endParaRPr lang="en-US" dirty="0">
              <a:solidFill>
                <a:schemeClr val="bg1"/>
              </a:solidFill>
            </a:endParaRPr>
          </a:p>
          <a:p>
            <a:r>
              <a:rPr lang="en-US" dirty="0">
                <a:solidFill>
                  <a:schemeClr val="bg1"/>
                </a:solidFill>
              </a:rPr>
              <a:t>Take your test scores to the Academic Advising and Success </a:t>
            </a:r>
            <a:r>
              <a:rPr lang="en-US" dirty="0" smtClean="0">
                <a:solidFill>
                  <a:schemeClr val="bg1"/>
                </a:solidFill>
              </a:rPr>
              <a:t>Center.</a:t>
            </a:r>
            <a:endParaRPr lang="en-US" dirty="0">
              <a:solidFill>
                <a:schemeClr val="bg1"/>
              </a:solidFill>
            </a:endParaRPr>
          </a:p>
        </p:txBody>
      </p:sp>
    </p:spTree>
    <p:extLst>
      <p:ext uri="{BB962C8B-B14F-4D97-AF65-F5344CB8AC3E}">
        <p14:creationId xmlns:p14="http://schemas.microsoft.com/office/powerpoint/2010/main" val="409541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252719" y="381000"/>
            <a:ext cx="6986632" cy="1200329"/>
          </a:xfrm>
          <a:prstGeom prst="rect">
            <a:avLst/>
          </a:prstGeom>
          <a:noFill/>
        </p:spPr>
        <p:txBody>
          <a:bodyPr wrap="square" rtlCol="0">
            <a:spAutoFit/>
          </a:bodyPr>
          <a:lstStyle/>
          <a:p>
            <a:r>
              <a:rPr lang="en-US" sz="3600" dirty="0" smtClean="0">
                <a:latin typeface="Khmer UI" pitchFamily="34" charset="0"/>
                <a:cs typeface="Khmer UI" pitchFamily="34" charset="0"/>
              </a:rPr>
              <a:t>What is the TSI (Texas </a:t>
            </a:r>
            <a:r>
              <a:rPr lang="en-US" sz="3600" dirty="0">
                <a:latin typeface="Khmer UI" pitchFamily="34" charset="0"/>
                <a:cs typeface="Khmer UI" pitchFamily="34" charset="0"/>
              </a:rPr>
              <a:t>Success </a:t>
            </a:r>
            <a:r>
              <a:rPr lang="en-US" sz="3600" dirty="0" smtClean="0">
                <a:latin typeface="Khmer UI" pitchFamily="34" charset="0"/>
                <a:cs typeface="Khmer UI" pitchFamily="34" charset="0"/>
              </a:rPr>
              <a:t>Initiative) Assessment?</a:t>
            </a:r>
            <a:endParaRPr lang="en-US" sz="3600" dirty="0">
              <a:latin typeface="Khmer UI" pitchFamily="34" charset="0"/>
              <a:cs typeface="Khmer UI" pitchFamily="34" charset="0"/>
            </a:endParaRPr>
          </a:p>
        </p:txBody>
      </p:sp>
      <p:sp>
        <p:nvSpPr>
          <p:cNvPr id="8" name="TextBox 7"/>
          <p:cNvSpPr txBox="1"/>
          <p:nvPr/>
        </p:nvSpPr>
        <p:spPr>
          <a:xfrm>
            <a:off x="533400" y="2667000"/>
            <a:ext cx="8077200" cy="3754874"/>
          </a:xfrm>
          <a:prstGeom prst="rect">
            <a:avLst/>
          </a:prstGeom>
          <a:noFill/>
        </p:spPr>
        <p:txBody>
          <a:bodyPr wrap="square" rtlCol="0">
            <a:spAutoFit/>
          </a:bodyPr>
          <a:lstStyle/>
          <a:p>
            <a:r>
              <a:rPr lang="en-US" dirty="0" smtClean="0">
                <a:solidFill>
                  <a:schemeClr val="bg1"/>
                </a:solidFill>
              </a:rPr>
              <a:t>The assessment required </a:t>
            </a:r>
            <a:r>
              <a:rPr lang="en-US" dirty="0">
                <a:solidFill>
                  <a:schemeClr val="bg1"/>
                </a:solidFill>
              </a:rPr>
              <a:t>by the state of Texas, called the TSI Assessment, measures your knowledge in these three skill areas: math, writing and reading.</a:t>
            </a:r>
          </a:p>
          <a:p>
            <a:endParaRPr lang="en-US" dirty="0" smtClean="0">
              <a:solidFill>
                <a:schemeClr val="bg1"/>
              </a:solidFill>
            </a:endParaRPr>
          </a:p>
          <a:p>
            <a:r>
              <a:rPr lang="en-US" dirty="0" smtClean="0">
                <a:solidFill>
                  <a:schemeClr val="bg1"/>
                </a:solidFill>
              </a:rPr>
              <a:t>There </a:t>
            </a:r>
            <a:r>
              <a:rPr lang="en-US" dirty="0">
                <a:solidFill>
                  <a:schemeClr val="bg1"/>
                </a:solidFill>
              </a:rPr>
              <a:t>are </a:t>
            </a:r>
            <a:r>
              <a:rPr lang="en-US" dirty="0" smtClean="0">
                <a:solidFill>
                  <a:schemeClr val="bg1"/>
                </a:solidFill>
              </a:rPr>
              <a:t>2 </a:t>
            </a:r>
            <a:r>
              <a:rPr lang="en-US" dirty="0">
                <a:solidFill>
                  <a:schemeClr val="bg1"/>
                </a:solidFill>
              </a:rPr>
              <a:t>components of the test as well:</a:t>
            </a:r>
          </a:p>
          <a:p>
            <a:endParaRPr lang="en-US" dirty="0">
              <a:solidFill>
                <a:schemeClr val="bg1"/>
              </a:solidFill>
            </a:endParaRPr>
          </a:p>
          <a:p>
            <a:r>
              <a:rPr lang="en-US" dirty="0" smtClean="0">
                <a:solidFill>
                  <a:schemeClr val="bg1"/>
                </a:solidFill>
              </a:rPr>
              <a:t>The </a:t>
            </a:r>
            <a:r>
              <a:rPr lang="en-US" dirty="0">
                <a:solidFill>
                  <a:schemeClr val="bg1"/>
                </a:solidFill>
              </a:rPr>
              <a:t>placement test, measuring the Texas College and Career Readiness Standards (CCRS) for math, reading and writing</a:t>
            </a:r>
          </a:p>
          <a:p>
            <a:endParaRPr lang="en-US" dirty="0">
              <a:solidFill>
                <a:schemeClr val="bg1"/>
              </a:solidFill>
            </a:endParaRPr>
          </a:p>
          <a:p>
            <a:r>
              <a:rPr lang="en-US" dirty="0" smtClean="0">
                <a:solidFill>
                  <a:schemeClr val="bg1"/>
                </a:solidFill>
              </a:rPr>
              <a:t>Diagnostic </a:t>
            </a:r>
            <a:r>
              <a:rPr lang="en-US" dirty="0">
                <a:solidFill>
                  <a:schemeClr val="bg1"/>
                </a:solidFill>
              </a:rPr>
              <a:t>tests, designed to help identify types of supports/interventions needed when scores fall below the minimum passing standard</a:t>
            </a:r>
          </a:p>
          <a:p>
            <a:endParaRPr lang="en-US" dirty="0" smtClean="0">
              <a:solidFill>
                <a:schemeClr val="bg1"/>
              </a:solidFill>
            </a:endParaRPr>
          </a:p>
          <a:p>
            <a:pPr algn="ctr"/>
            <a:r>
              <a:rPr lang="en-US" sz="2000" b="1" dirty="0" smtClean="0">
                <a:solidFill>
                  <a:schemeClr val="bg1"/>
                </a:solidFill>
              </a:rPr>
              <a:t>Based </a:t>
            </a:r>
            <a:r>
              <a:rPr lang="en-US" sz="2000" b="1" dirty="0">
                <a:solidFill>
                  <a:schemeClr val="bg1"/>
                </a:solidFill>
              </a:rPr>
              <a:t>on your test results, you will be placed </a:t>
            </a:r>
            <a:endParaRPr lang="en-US" sz="2000" b="1" dirty="0" smtClean="0">
              <a:solidFill>
                <a:schemeClr val="bg1"/>
              </a:solidFill>
            </a:endParaRPr>
          </a:p>
          <a:p>
            <a:pPr algn="ctr"/>
            <a:r>
              <a:rPr lang="en-US" sz="2000" b="1" dirty="0" smtClean="0">
                <a:solidFill>
                  <a:schemeClr val="bg1"/>
                </a:solidFill>
              </a:rPr>
              <a:t>into </a:t>
            </a:r>
            <a:r>
              <a:rPr lang="en-US" sz="2000" b="1" dirty="0">
                <a:solidFill>
                  <a:schemeClr val="bg1"/>
                </a:solidFill>
              </a:rPr>
              <a:t>courses that will help you succeed in college.</a:t>
            </a:r>
          </a:p>
        </p:txBody>
      </p:sp>
    </p:spTree>
    <p:extLst>
      <p:ext uri="{BB962C8B-B14F-4D97-AF65-F5344CB8AC3E}">
        <p14:creationId xmlns:p14="http://schemas.microsoft.com/office/powerpoint/2010/main" val="2820513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gif"/>
          <p:cNvPicPr>
            <a:picLocks noChangeAspect="1"/>
          </p:cNvPicPr>
          <p:nvPr/>
        </p:nvPicPr>
        <p:blipFill>
          <a:blip r:embed="rId2" cstate="print"/>
          <a:stretch>
            <a:fillRect/>
          </a:stretch>
        </p:blipFill>
        <p:spPr>
          <a:xfrm>
            <a:off x="0" y="0"/>
            <a:ext cx="9144000" cy="6858000"/>
          </a:xfrm>
          <a:prstGeom prst="rect">
            <a:avLst/>
          </a:prstGeom>
        </p:spPr>
      </p:pic>
      <p:pic>
        <p:nvPicPr>
          <p:cNvPr id="7" name="Picture 6" descr="two.gif"/>
          <p:cNvPicPr>
            <a:picLocks noChangeAspect="1"/>
          </p:cNvPicPr>
          <p:nvPr/>
        </p:nvPicPr>
        <p:blipFill>
          <a:blip r:embed="rId3" cstate="print"/>
          <a:stretch>
            <a:fillRect/>
          </a:stretch>
        </p:blipFill>
        <p:spPr>
          <a:xfrm>
            <a:off x="0" y="0"/>
            <a:ext cx="9144000" cy="6858000"/>
          </a:xfrm>
          <a:prstGeom prst="rect">
            <a:avLst/>
          </a:prstGeom>
        </p:spPr>
      </p:pic>
      <p:sp>
        <p:nvSpPr>
          <p:cNvPr id="2" name="TextBox 1"/>
          <p:cNvSpPr txBox="1"/>
          <p:nvPr/>
        </p:nvSpPr>
        <p:spPr>
          <a:xfrm>
            <a:off x="228600" y="533400"/>
            <a:ext cx="8153400" cy="646331"/>
          </a:xfrm>
          <a:prstGeom prst="rect">
            <a:avLst/>
          </a:prstGeom>
          <a:noFill/>
        </p:spPr>
        <p:txBody>
          <a:bodyPr wrap="square" rtlCol="0">
            <a:spAutoFit/>
          </a:bodyPr>
          <a:lstStyle/>
          <a:p>
            <a:r>
              <a:rPr lang="en-US" sz="3600" dirty="0" smtClean="0"/>
              <a:t>Who needs to take the TSI Assessment?</a:t>
            </a:r>
            <a:endParaRPr lang="en-US" sz="3600" dirty="0">
              <a:latin typeface="Khmer UI" pitchFamily="34" charset="0"/>
              <a:cs typeface="Khmer UI" pitchFamily="34" charset="0"/>
            </a:endParaRPr>
          </a:p>
        </p:txBody>
      </p:sp>
      <p:sp>
        <p:nvSpPr>
          <p:cNvPr id="3" name="TextBox 2"/>
          <p:cNvSpPr txBox="1"/>
          <p:nvPr/>
        </p:nvSpPr>
        <p:spPr>
          <a:xfrm>
            <a:off x="457200" y="2667000"/>
            <a:ext cx="8077200" cy="3416320"/>
          </a:xfrm>
          <a:prstGeom prst="rect">
            <a:avLst/>
          </a:prstGeom>
          <a:noFill/>
        </p:spPr>
        <p:txBody>
          <a:bodyPr wrap="square" rtlCol="0">
            <a:spAutoFit/>
          </a:bodyPr>
          <a:lstStyle/>
          <a:p>
            <a:r>
              <a:rPr lang="en-US" dirty="0" smtClean="0">
                <a:solidFill>
                  <a:schemeClr val="bg1"/>
                </a:solidFill>
              </a:rPr>
              <a:t>First-time-in-college </a:t>
            </a:r>
            <a:r>
              <a:rPr lang="en-US" dirty="0">
                <a:solidFill>
                  <a:schemeClr val="bg1"/>
                </a:solidFill>
              </a:rPr>
              <a:t>students entering Hill College must take the TSI Assessment to meet TSI requirements </a:t>
            </a:r>
            <a:r>
              <a:rPr lang="en-US" b="1" u="sng" dirty="0">
                <a:solidFill>
                  <a:schemeClr val="bg1"/>
                </a:solidFill>
              </a:rPr>
              <a:t>unless they meet one of the approved exemptions</a:t>
            </a:r>
            <a:r>
              <a:rPr lang="en-US" dirty="0">
                <a:solidFill>
                  <a:schemeClr val="bg1"/>
                </a:solidFill>
              </a:rPr>
              <a:t>.</a:t>
            </a:r>
            <a:br>
              <a:rPr lang="en-US" dirty="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Click </a:t>
            </a:r>
            <a:r>
              <a:rPr lang="en-US" dirty="0">
                <a:solidFill>
                  <a:schemeClr val="bg1"/>
                </a:solidFill>
              </a:rPr>
              <a:t>the following link to access a list of TSI exemptions:</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If </a:t>
            </a:r>
            <a:r>
              <a:rPr lang="en-US" dirty="0">
                <a:solidFill>
                  <a:schemeClr val="bg1"/>
                </a:solidFill>
              </a:rPr>
              <a:t>you think you qualify for one of the exemptions listed at the link above, you may exit this activity and contact the Academic Advising &amp; Success </a:t>
            </a:r>
            <a:r>
              <a:rPr lang="en-US" dirty="0" smtClean="0">
                <a:solidFill>
                  <a:schemeClr val="bg1"/>
                </a:solidFill>
              </a:rPr>
              <a:t>Center with </a:t>
            </a:r>
            <a:r>
              <a:rPr lang="en-US" dirty="0">
                <a:solidFill>
                  <a:schemeClr val="bg1"/>
                </a:solidFill>
              </a:rPr>
              <a:t>documentation.</a:t>
            </a:r>
            <a:br>
              <a:rPr lang="en-US" dirty="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If </a:t>
            </a:r>
            <a:r>
              <a:rPr lang="en-US" dirty="0">
                <a:solidFill>
                  <a:schemeClr val="bg1"/>
                </a:solidFill>
              </a:rPr>
              <a:t>you learn that you are not exempt, you will need to return to this pre-assessment </a:t>
            </a:r>
            <a:r>
              <a:rPr lang="en-US" dirty="0" smtClean="0">
                <a:solidFill>
                  <a:schemeClr val="bg1"/>
                </a:solidFill>
              </a:rPr>
              <a:t>activity and complete </a:t>
            </a:r>
            <a:r>
              <a:rPr lang="en-US" dirty="0">
                <a:solidFill>
                  <a:schemeClr val="bg1"/>
                </a:solidFill>
              </a:rPr>
              <a:t>all sections.</a:t>
            </a:r>
          </a:p>
        </p:txBody>
      </p:sp>
      <p:sp>
        <p:nvSpPr>
          <p:cNvPr id="4" name="TextBox 3"/>
          <p:cNvSpPr txBox="1"/>
          <p:nvPr/>
        </p:nvSpPr>
        <p:spPr>
          <a:xfrm>
            <a:off x="660400" y="3985756"/>
            <a:ext cx="3632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bg1"/>
                </a:solidFill>
                <a:hlinkClick r:id="rId4"/>
              </a:rPr>
              <a:t>Approved TSI Exemptions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557169" y="503564"/>
            <a:ext cx="4267200" cy="769441"/>
          </a:xfrm>
          <a:prstGeom prst="rect">
            <a:avLst/>
          </a:prstGeom>
          <a:noFill/>
        </p:spPr>
        <p:txBody>
          <a:bodyPr wrap="square" rtlCol="0">
            <a:spAutoFit/>
          </a:bodyPr>
          <a:lstStyle/>
          <a:p>
            <a:endParaRPr lang="en-US" sz="4400" dirty="0"/>
          </a:p>
        </p:txBody>
      </p:sp>
      <p:sp>
        <p:nvSpPr>
          <p:cNvPr id="7" name="TextBox 6"/>
          <p:cNvSpPr txBox="1"/>
          <p:nvPr/>
        </p:nvSpPr>
        <p:spPr>
          <a:xfrm>
            <a:off x="457200" y="503563"/>
            <a:ext cx="7824832" cy="769441"/>
          </a:xfrm>
          <a:prstGeom prst="rect">
            <a:avLst/>
          </a:prstGeom>
          <a:noFill/>
        </p:spPr>
        <p:txBody>
          <a:bodyPr wrap="square" rtlCol="0">
            <a:spAutoFit/>
          </a:bodyPr>
          <a:lstStyle/>
          <a:p>
            <a:r>
              <a:rPr lang="en-US" sz="4400" dirty="0" smtClean="0"/>
              <a:t>What do my TSI scores mean?</a:t>
            </a:r>
            <a:endParaRPr lang="en-US" sz="4400" dirty="0"/>
          </a:p>
        </p:txBody>
      </p:sp>
      <p:graphicFrame>
        <p:nvGraphicFramePr>
          <p:cNvPr id="10" name="Table 9"/>
          <p:cNvGraphicFramePr>
            <a:graphicFrameLocks noGrp="1"/>
          </p:cNvGraphicFramePr>
          <p:nvPr>
            <p:extLst>
              <p:ext uri="{D42A27DB-BD31-4B8C-83A1-F6EECF244321}">
                <p14:modId xmlns:p14="http://schemas.microsoft.com/office/powerpoint/2010/main" val="2092667760"/>
              </p:ext>
            </p:extLst>
          </p:nvPr>
        </p:nvGraphicFramePr>
        <p:xfrm>
          <a:off x="692966" y="3048000"/>
          <a:ext cx="7353300" cy="2337414"/>
        </p:xfrm>
        <a:graphic>
          <a:graphicData uri="http://schemas.openxmlformats.org/drawingml/2006/table">
            <a:tbl>
              <a:tblPr/>
              <a:tblGrid>
                <a:gridCol w="1905442"/>
                <a:gridCol w="1380156"/>
                <a:gridCol w="961638"/>
                <a:gridCol w="1068487"/>
                <a:gridCol w="2037577"/>
              </a:tblGrid>
              <a:tr h="533400">
                <a:tc>
                  <a:txBody>
                    <a:bodyPr/>
                    <a:lstStyle/>
                    <a:p>
                      <a:pPr marR="0" indent="0" algn="l" rtl="0">
                        <a:lnSpc>
                          <a:spcPct val="119000"/>
                        </a:lnSpc>
                        <a:spcBef>
                          <a:spcPts val="0"/>
                        </a:spcBef>
                        <a:spcAft>
                          <a:spcPts val="1400"/>
                        </a:spcAft>
                      </a:pPr>
                      <a:endParaRPr lang="en-US" sz="12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marR="0" indent="0" algn="ctr" rtl="0">
                        <a:lnSpc>
                          <a:spcPct val="119000"/>
                        </a:lnSpc>
                        <a:spcBef>
                          <a:spcPts val="0"/>
                        </a:spcBef>
                        <a:spcAft>
                          <a:spcPts val="1400"/>
                        </a:spcAft>
                      </a:pPr>
                      <a:r>
                        <a:rPr lang="en-US" sz="2000" b="1" kern="1400" dirty="0">
                          <a:solidFill>
                            <a:srgbClr val="FFFFFF"/>
                          </a:solidFill>
                          <a:effectLst/>
                          <a:latin typeface="Calibri"/>
                        </a:rPr>
                        <a:t>Level 1</a:t>
                      </a:r>
                      <a:endParaRPr lang="en-US" sz="16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marR="0" indent="0" algn="ctr" rtl="0">
                        <a:lnSpc>
                          <a:spcPct val="119000"/>
                        </a:lnSpc>
                        <a:spcBef>
                          <a:spcPts val="0"/>
                        </a:spcBef>
                        <a:spcAft>
                          <a:spcPts val="1400"/>
                        </a:spcAft>
                      </a:pPr>
                      <a:r>
                        <a:rPr lang="en-US" sz="1800" b="1" kern="1400" dirty="0">
                          <a:solidFill>
                            <a:srgbClr val="FFFFFF"/>
                          </a:solidFill>
                          <a:effectLst/>
                          <a:latin typeface="Calibri"/>
                        </a:rPr>
                        <a:t>Level 2</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marR="0" indent="0" algn="ctr" rtl="0">
                        <a:lnSpc>
                          <a:spcPct val="119000"/>
                        </a:lnSpc>
                        <a:spcBef>
                          <a:spcPts val="0"/>
                        </a:spcBef>
                        <a:spcAft>
                          <a:spcPts val="1400"/>
                        </a:spcAft>
                      </a:pPr>
                      <a:r>
                        <a:rPr lang="en-US" sz="1800" b="1" kern="1400" dirty="0">
                          <a:solidFill>
                            <a:srgbClr val="FFFFFF"/>
                          </a:solidFill>
                          <a:effectLst/>
                          <a:latin typeface="Calibri"/>
                        </a:rPr>
                        <a:t>Level 3</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marR="0" indent="0" algn="ctr" rtl="0">
                        <a:lnSpc>
                          <a:spcPct val="119000"/>
                        </a:lnSpc>
                        <a:spcBef>
                          <a:spcPts val="0"/>
                        </a:spcBef>
                        <a:spcAft>
                          <a:spcPts val="1400"/>
                        </a:spcAft>
                      </a:pPr>
                      <a:r>
                        <a:rPr lang="en-US" sz="1800" b="1" kern="1400" dirty="0">
                          <a:solidFill>
                            <a:srgbClr val="FFFFFF"/>
                          </a:solidFill>
                          <a:effectLst/>
                          <a:latin typeface="Calibri"/>
                        </a:rPr>
                        <a:t>Exempt</a:t>
                      </a:r>
                      <a:endParaRPr lang="en-US" sz="11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570791">
                <a:tc>
                  <a:txBody>
                    <a:bodyPr/>
                    <a:lstStyle/>
                    <a:p>
                      <a:pPr marR="0" indent="0" algn="l" rtl="0">
                        <a:lnSpc>
                          <a:spcPct val="119000"/>
                        </a:lnSpc>
                        <a:spcBef>
                          <a:spcPts val="0"/>
                        </a:spcBef>
                        <a:spcAft>
                          <a:spcPts val="1400"/>
                        </a:spcAft>
                      </a:pPr>
                      <a:r>
                        <a:rPr lang="en-US" sz="1800" b="1" kern="1400" dirty="0">
                          <a:solidFill>
                            <a:srgbClr val="000000"/>
                          </a:solidFill>
                          <a:effectLst/>
                          <a:latin typeface="Calibri"/>
                        </a:rPr>
                        <a:t>Math Score</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335 or Below</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336-345</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346-349</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350 or Higher</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70791">
                <a:tc>
                  <a:txBody>
                    <a:bodyPr/>
                    <a:lstStyle/>
                    <a:p>
                      <a:pPr marR="0" indent="0" algn="l" rtl="0">
                        <a:lnSpc>
                          <a:spcPct val="119000"/>
                        </a:lnSpc>
                        <a:spcBef>
                          <a:spcPts val="0"/>
                        </a:spcBef>
                        <a:spcAft>
                          <a:spcPts val="1400"/>
                        </a:spcAft>
                      </a:pPr>
                      <a:r>
                        <a:rPr lang="en-US" sz="1800" b="1" kern="1400" dirty="0">
                          <a:solidFill>
                            <a:srgbClr val="000000"/>
                          </a:solidFill>
                          <a:effectLst/>
                          <a:latin typeface="Calibri"/>
                        </a:rPr>
                        <a:t>Reading Score</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341 or Below</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342-346</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347-350</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800" kern="1400" dirty="0">
                          <a:solidFill>
                            <a:srgbClr val="000000"/>
                          </a:solidFill>
                          <a:effectLst/>
                          <a:latin typeface="Calibri"/>
                        </a:rPr>
                        <a:t>351 or Higher</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70791">
                <a:tc>
                  <a:txBody>
                    <a:bodyPr/>
                    <a:lstStyle/>
                    <a:p>
                      <a:pPr marR="0" indent="0" algn="l" rtl="0">
                        <a:lnSpc>
                          <a:spcPct val="119000"/>
                        </a:lnSpc>
                        <a:spcBef>
                          <a:spcPts val="0"/>
                        </a:spcBef>
                        <a:spcAft>
                          <a:spcPts val="1400"/>
                        </a:spcAft>
                      </a:pPr>
                      <a:r>
                        <a:rPr lang="en-US" sz="1800" b="1" kern="1400" dirty="0">
                          <a:solidFill>
                            <a:srgbClr val="000000"/>
                          </a:solidFill>
                          <a:effectLst/>
                          <a:latin typeface="Calibri"/>
                        </a:rPr>
                        <a:t>Writing Score</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800" kern="1400">
                          <a:solidFill>
                            <a:srgbClr val="000000"/>
                          </a:solidFill>
                          <a:effectLst/>
                          <a:latin typeface="Calibri"/>
                        </a:rPr>
                        <a:t>349 or Below</a:t>
                      </a:r>
                      <a:endParaRPr lang="en-US" sz="1400" kern="140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800" kern="1400">
                          <a:solidFill>
                            <a:srgbClr val="000000"/>
                          </a:solidFill>
                          <a:effectLst/>
                          <a:latin typeface="Calibri"/>
                        </a:rPr>
                        <a:t>350-356</a:t>
                      </a:r>
                      <a:endParaRPr lang="en-US" sz="1400" kern="140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800" kern="1400">
                          <a:solidFill>
                            <a:srgbClr val="000000"/>
                          </a:solidFill>
                          <a:effectLst/>
                          <a:latin typeface="Calibri"/>
                        </a:rPr>
                        <a:t>357-362</a:t>
                      </a:r>
                      <a:endParaRPr lang="en-US" sz="1400" kern="140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1400"/>
                        </a:spcAft>
                      </a:pPr>
                      <a:r>
                        <a:rPr lang="en-US" sz="1800" kern="1400">
                          <a:solidFill>
                            <a:srgbClr val="000000"/>
                          </a:solidFill>
                          <a:effectLst/>
                          <a:latin typeface="Calibri"/>
                        </a:rPr>
                        <a:t>Essay </a:t>
                      </a:r>
                      <a:r>
                        <a:rPr lang="en-US" sz="1800" kern="1400" smtClean="0">
                          <a:solidFill>
                            <a:srgbClr val="000000"/>
                          </a:solidFill>
                          <a:effectLst/>
                          <a:latin typeface="Calibri"/>
                        </a:rPr>
                        <a:t>5 or</a:t>
                      </a:r>
                      <a:r>
                        <a:rPr lang="en-US" sz="1800" kern="1400" baseline="0" smtClean="0">
                          <a:solidFill>
                            <a:srgbClr val="000000"/>
                          </a:solidFill>
                          <a:effectLst/>
                          <a:latin typeface="Calibri"/>
                        </a:rPr>
                        <a:t> higher </a:t>
                      </a:r>
                      <a:r>
                        <a:rPr lang="en-US" sz="1800" kern="1400" smtClean="0">
                          <a:solidFill>
                            <a:srgbClr val="000000"/>
                          </a:solidFill>
                          <a:effectLst/>
                          <a:latin typeface="Calibri"/>
                        </a:rPr>
                        <a:t>OR 4 </a:t>
                      </a:r>
                      <a:r>
                        <a:rPr lang="en-US" sz="1800" kern="1400" dirty="0">
                          <a:solidFill>
                            <a:srgbClr val="000000"/>
                          </a:solidFill>
                          <a:effectLst/>
                          <a:latin typeface="Calibri"/>
                        </a:rPr>
                        <a:t>and 363</a:t>
                      </a:r>
                      <a:endParaRPr lang="en-US" sz="1400" kern="1400"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709941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76200" y="304800"/>
            <a:ext cx="8686800" cy="769441"/>
          </a:xfrm>
          <a:prstGeom prst="rect">
            <a:avLst/>
          </a:prstGeom>
          <a:noFill/>
        </p:spPr>
        <p:txBody>
          <a:bodyPr wrap="square" rtlCol="0">
            <a:spAutoFit/>
          </a:bodyPr>
          <a:lstStyle/>
          <a:p>
            <a:r>
              <a:rPr lang="en-US" sz="4400" dirty="0" smtClean="0"/>
              <a:t>How do I become “TSI complete”?</a:t>
            </a:r>
            <a:endParaRPr lang="en-US" sz="4400" dirty="0"/>
          </a:p>
        </p:txBody>
      </p:sp>
      <p:sp>
        <p:nvSpPr>
          <p:cNvPr id="10" name="TextBox 9"/>
          <p:cNvSpPr txBox="1"/>
          <p:nvPr/>
        </p:nvSpPr>
        <p:spPr>
          <a:xfrm>
            <a:off x="431799" y="2514600"/>
            <a:ext cx="8449733" cy="4555093"/>
          </a:xfrm>
          <a:prstGeom prst="rect">
            <a:avLst/>
          </a:prstGeom>
          <a:noFill/>
        </p:spPr>
        <p:txBody>
          <a:bodyPr wrap="square" rtlCol="0">
            <a:spAutoFit/>
          </a:bodyPr>
          <a:lstStyle/>
          <a:p>
            <a:r>
              <a:rPr lang="en-US" sz="1700" dirty="0" smtClean="0">
                <a:solidFill>
                  <a:schemeClr val="bg1"/>
                </a:solidFill>
              </a:rPr>
              <a:t>Exemption scores on your high school test scores (11</a:t>
            </a:r>
            <a:r>
              <a:rPr lang="en-US" sz="1700" baseline="30000" dirty="0" smtClean="0">
                <a:solidFill>
                  <a:schemeClr val="bg1"/>
                </a:solidFill>
              </a:rPr>
              <a:t>th</a:t>
            </a:r>
            <a:r>
              <a:rPr lang="en-US" sz="1700" dirty="0" smtClean="0">
                <a:solidFill>
                  <a:schemeClr val="bg1"/>
                </a:solidFill>
              </a:rPr>
              <a:t> grade TAKS or STARR),  SAT, ACT, or TSI Assessment</a:t>
            </a:r>
          </a:p>
          <a:p>
            <a:endParaRPr lang="en-US" sz="1700" dirty="0">
              <a:solidFill>
                <a:schemeClr val="bg1"/>
              </a:solidFill>
            </a:endParaRPr>
          </a:p>
          <a:p>
            <a:r>
              <a:rPr lang="en-US" sz="1700" dirty="0" smtClean="0">
                <a:solidFill>
                  <a:schemeClr val="bg1"/>
                </a:solidFill>
              </a:rPr>
              <a:t>Complete developmental coursework</a:t>
            </a:r>
          </a:p>
          <a:p>
            <a:endParaRPr lang="en-US" sz="1700" dirty="0" smtClean="0">
              <a:solidFill>
                <a:schemeClr val="bg1"/>
              </a:solidFill>
            </a:endParaRPr>
          </a:p>
          <a:p>
            <a:r>
              <a:rPr lang="en-US" sz="1700" dirty="0">
                <a:solidFill>
                  <a:schemeClr val="bg1"/>
                </a:solidFill>
              </a:rPr>
              <a:t>R</a:t>
            </a:r>
            <a:r>
              <a:rPr lang="en-US" sz="1700" dirty="0" smtClean="0">
                <a:solidFill>
                  <a:schemeClr val="bg1"/>
                </a:solidFill>
              </a:rPr>
              <a:t>etake the TSI Assessment – you can take it as many times as you’d like!</a:t>
            </a:r>
          </a:p>
          <a:p>
            <a:endParaRPr lang="en-US" sz="1700" dirty="0">
              <a:solidFill>
                <a:schemeClr val="bg1"/>
              </a:solidFill>
            </a:endParaRPr>
          </a:p>
          <a:p>
            <a:r>
              <a:rPr lang="en-US" sz="1700" dirty="0" smtClean="0">
                <a:solidFill>
                  <a:schemeClr val="bg1"/>
                </a:solidFill>
              </a:rPr>
              <a:t>Participate in a Success Camp – Students who have already taken the TSI Assessment are eligible to attend a 4 hour tutorial in the subject in which you’re deficient then retake the TSI Assessment. The tutorial and TSI Assessment are FREE. Success Camps are only offered at certain times of the year. See the Academic Advising &amp; Success Center for more details</a:t>
            </a:r>
          </a:p>
          <a:p>
            <a:endParaRPr lang="en-US" sz="1700" dirty="0">
              <a:solidFill>
                <a:schemeClr val="bg1"/>
              </a:solidFill>
            </a:endParaRPr>
          </a:p>
          <a:p>
            <a:r>
              <a:rPr lang="en-US" sz="1700" dirty="0" smtClean="0">
                <a:solidFill>
                  <a:schemeClr val="bg1"/>
                </a:solidFill>
              </a:rPr>
              <a:t>Non-Course Based Options (NCBO) See the Academic Advising &amp; Success Center for more information  Unique opportunities such as self-pacing, paired courses and other </a:t>
            </a:r>
            <a:r>
              <a:rPr lang="en-US" sz="1700" dirty="0" err="1" smtClean="0">
                <a:solidFill>
                  <a:schemeClr val="bg1"/>
                </a:solidFill>
              </a:rPr>
              <a:t>opportunites</a:t>
            </a:r>
            <a:r>
              <a:rPr lang="en-US" sz="1700" dirty="0" smtClean="0">
                <a:solidFill>
                  <a:schemeClr val="bg1"/>
                </a:solidFill>
              </a:rPr>
              <a:t> for completing developmental coursework.  </a:t>
            </a:r>
          </a:p>
          <a:p>
            <a:endParaRPr lang="en-US" sz="1700" dirty="0" smtClean="0">
              <a:solidFill>
                <a:schemeClr val="bg1"/>
              </a:solidFill>
            </a:endParaRPr>
          </a:p>
          <a:p>
            <a:pPr algn="ctr"/>
            <a:r>
              <a:rPr lang="en-US" sz="1700" b="1" dirty="0" smtClean="0">
                <a:solidFill>
                  <a:schemeClr val="bg1"/>
                </a:solidFill>
              </a:rPr>
              <a:t>See the Academic Advising &amp; Success Center for more information!</a:t>
            </a:r>
            <a:r>
              <a:rPr lang="en-US" dirty="0">
                <a:solidFill>
                  <a:schemeClr val="bg1"/>
                </a:solidFill>
              </a:rPr>
              <a:t>	</a:t>
            </a:r>
            <a:endParaRPr lang="en-US" dirty="0" smtClean="0">
              <a:solidFill>
                <a:schemeClr val="bg1"/>
              </a:solidFill>
            </a:endParaRPr>
          </a:p>
        </p:txBody>
      </p:sp>
    </p:spTree>
    <p:extLst>
      <p:ext uri="{BB962C8B-B14F-4D97-AF65-F5344CB8AC3E}">
        <p14:creationId xmlns:p14="http://schemas.microsoft.com/office/powerpoint/2010/main" val="105413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228600" y="457200"/>
            <a:ext cx="8205832" cy="769441"/>
          </a:xfrm>
          <a:prstGeom prst="rect">
            <a:avLst/>
          </a:prstGeom>
          <a:noFill/>
        </p:spPr>
        <p:txBody>
          <a:bodyPr wrap="square" rtlCol="0">
            <a:spAutoFit/>
          </a:bodyPr>
          <a:lstStyle/>
          <a:p>
            <a:r>
              <a:rPr lang="en-US" sz="4400" dirty="0" smtClean="0"/>
              <a:t>What are developmental classes?</a:t>
            </a:r>
            <a:endParaRPr lang="en-US" sz="4400" dirty="0"/>
          </a:p>
        </p:txBody>
      </p:sp>
      <p:sp>
        <p:nvSpPr>
          <p:cNvPr id="7" name="TextBox 6"/>
          <p:cNvSpPr txBox="1"/>
          <p:nvPr/>
        </p:nvSpPr>
        <p:spPr>
          <a:xfrm>
            <a:off x="457200" y="2438400"/>
            <a:ext cx="8077200" cy="3477875"/>
          </a:xfrm>
          <a:prstGeom prst="rect">
            <a:avLst/>
          </a:prstGeom>
          <a:noFill/>
        </p:spPr>
        <p:txBody>
          <a:bodyPr wrap="square" rtlCol="0">
            <a:spAutoFit/>
          </a:bodyPr>
          <a:lstStyle/>
          <a:p>
            <a:endParaRPr lang="en-US" dirty="0">
              <a:solidFill>
                <a:schemeClr val="bg1"/>
              </a:solidFill>
            </a:endParaRPr>
          </a:p>
          <a:p>
            <a:r>
              <a:rPr lang="en-US" dirty="0" smtClean="0">
                <a:solidFill>
                  <a:schemeClr val="bg1"/>
                </a:solidFill>
              </a:rPr>
              <a:t>Students </a:t>
            </a:r>
            <a:r>
              <a:rPr lang="en-US" dirty="0">
                <a:solidFill>
                  <a:schemeClr val="bg1"/>
                </a:solidFill>
              </a:rPr>
              <a:t>who do not meet the minimum passing standards on the TSI Assessment will be referred to developmental education courses for each area of deficiency (math, writing </a:t>
            </a:r>
            <a:r>
              <a:rPr lang="en-US" dirty="0" smtClean="0">
                <a:solidFill>
                  <a:schemeClr val="bg1"/>
                </a:solidFill>
              </a:rPr>
              <a:t>and/or </a:t>
            </a:r>
            <a:r>
              <a:rPr lang="en-US" dirty="0">
                <a:solidFill>
                  <a:schemeClr val="bg1"/>
                </a:solidFill>
              </a:rPr>
              <a:t>reading).</a:t>
            </a:r>
          </a:p>
          <a:p>
            <a:endParaRPr lang="en-US" dirty="0">
              <a:solidFill>
                <a:schemeClr val="bg1"/>
              </a:solidFill>
            </a:endParaRPr>
          </a:p>
          <a:p>
            <a:r>
              <a:rPr lang="en-US" dirty="0" smtClean="0">
                <a:solidFill>
                  <a:schemeClr val="bg1"/>
                </a:solidFill>
              </a:rPr>
              <a:t>Students </a:t>
            </a:r>
            <a:r>
              <a:rPr lang="en-US" dirty="0">
                <a:solidFill>
                  <a:schemeClr val="bg1"/>
                </a:solidFill>
              </a:rPr>
              <a:t>receive only institutional credit (hours do not transfer to other colleges), and courses do not count toward a certificate or degree </a:t>
            </a:r>
            <a:r>
              <a:rPr lang="en-US" dirty="0" smtClean="0">
                <a:solidFill>
                  <a:schemeClr val="bg1"/>
                </a:solidFill>
              </a:rPr>
              <a:t>program.</a:t>
            </a:r>
          </a:p>
          <a:p>
            <a:endParaRPr lang="en-US" dirty="0">
              <a:solidFill>
                <a:schemeClr val="bg1"/>
              </a:solidFill>
            </a:endParaRPr>
          </a:p>
          <a:p>
            <a:endParaRPr lang="en-US" dirty="0" smtClean="0">
              <a:solidFill>
                <a:schemeClr val="bg1"/>
              </a:solidFill>
            </a:endParaRPr>
          </a:p>
          <a:p>
            <a:endParaRPr lang="en-US" sz="2000" b="1" dirty="0">
              <a:solidFill>
                <a:schemeClr val="bg1"/>
              </a:solidFill>
            </a:endParaRPr>
          </a:p>
          <a:p>
            <a:pPr algn="ctr"/>
            <a:r>
              <a:rPr lang="en-US" sz="2000" b="1" dirty="0" smtClean="0">
                <a:solidFill>
                  <a:schemeClr val="bg1"/>
                </a:solidFill>
              </a:rPr>
              <a:t>Developmental Classes prepare you to successfully </a:t>
            </a:r>
          </a:p>
          <a:p>
            <a:pPr algn="ctr"/>
            <a:r>
              <a:rPr lang="en-US" sz="2000" b="1" dirty="0" smtClean="0">
                <a:solidFill>
                  <a:schemeClr val="bg1"/>
                </a:solidFill>
              </a:rPr>
              <a:t>complete courses on your degree plan</a:t>
            </a:r>
            <a:endParaRPr lang="en-US" sz="2000" b="1" dirty="0">
              <a:solidFill>
                <a:schemeClr val="bg1"/>
              </a:solidFill>
            </a:endParaRPr>
          </a:p>
        </p:txBody>
      </p:sp>
    </p:spTree>
    <p:extLst>
      <p:ext uri="{BB962C8B-B14F-4D97-AF65-F5344CB8AC3E}">
        <p14:creationId xmlns:p14="http://schemas.microsoft.com/office/powerpoint/2010/main" val="2791109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304800" y="381000"/>
            <a:ext cx="5538832" cy="769441"/>
          </a:xfrm>
          <a:prstGeom prst="rect">
            <a:avLst/>
          </a:prstGeom>
          <a:noFill/>
        </p:spPr>
        <p:txBody>
          <a:bodyPr wrap="square" rtlCol="0">
            <a:spAutoFit/>
          </a:bodyPr>
          <a:lstStyle/>
          <a:p>
            <a:r>
              <a:rPr lang="en-US" sz="4400" dirty="0"/>
              <a:t>What is the test like?</a:t>
            </a:r>
          </a:p>
        </p:txBody>
      </p:sp>
      <p:sp>
        <p:nvSpPr>
          <p:cNvPr id="7" name="TextBox 6"/>
          <p:cNvSpPr txBox="1"/>
          <p:nvPr/>
        </p:nvSpPr>
        <p:spPr>
          <a:xfrm>
            <a:off x="457200" y="2438400"/>
            <a:ext cx="8077200" cy="4247317"/>
          </a:xfrm>
          <a:prstGeom prst="rect">
            <a:avLst/>
          </a:prstGeom>
          <a:noFill/>
        </p:spPr>
        <p:txBody>
          <a:bodyPr wrap="square" rtlCol="0">
            <a:spAutoFit/>
          </a:bodyPr>
          <a:lstStyle/>
          <a:p>
            <a:endParaRPr lang="en-US" dirty="0">
              <a:solidFill>
                <a:schemeClr val="bg1"/>
              </a:solidFill>
            </a:endParaRPr>
          </a:p>
          <a:p>
            <a:r>
              <a:rPr lang="en-US" dirty="0" smtClean="0">
                <a:solidFill>
                  <a:schemeClr val="bg1"/>
                </a:solidFill>
              </a:rPr>
              <a:t>The </a:t>
            </a:r>
            <a:r>
              <a:rPr lang="en-US" dirty="0">
                <a:solidFill>
                  <a:schemeClr val="bg1"/>
                </a:solidFill>
              </a:rPr>
              <a:t>TSI Assessment </a:t>
            </a:r>
            <a:r>
              <a:rPr lang="en-US" b="1" u="sng" dirty="0">
                <a:solidFill>
                  <a:schemeClr val="bg1"/>
                </a:solidFill>
              </a:rPr>
              <a:t>is not timed </a:t>
            </a:r>
            <a:r>
              <a:rPr lang="en-US" dirty="0">
                <a:solidFill>
                  <a:schemeClr val="bg1"/>
                </a:solidFill>
              </a:rPr>
              <a:t>but can range from 1-5 hours depending on whether you take one or all of the sections.</a:t>
            </a:r>
          </a:p>
          <a:p>
            <a:endParaRPr lang="en-US" dirty="0" smtClean="0">
              <a:solidFill>
                <a:schemeClr val="bg1"/>
              </a:solidFill>
            </a:endParaRPr>
          </a:p>
          <a:p>
            <a:r>
              <a:rPr lang="en-US" dirty="0" smtClean="0">
                <a:solidFill>
                  <a:schemeClr val="bg1"/>
                </a:solidFill>
              </a:rPr>
              <a:t>It </a:t>
            </a:r>
            <a:r>
              <a:rPr lang="en-US" dirty="0">
                <a:solidFill>
                  <a:schemeClr val="bg1"/>
                </a:solidFill>
              </a:rPr>
              <a:t>is important to take enough time to </a:t>
            </a:r>
            <a:r>
              <a:rPr lang="en-US" b="1" dirty="0">
                <a:solidFill>
                  <a:schemeClr val="bg1"/>
                </a:solidFill>
              </a:rPr>
              <a:t>carefully complete the test, </a:t>
            </a:r>
            <a:r>
              <a:rPr lang="en-US" dirty="0">
                <a:solidFill>
                  <a:schemeClr val="bg1"/>
                </a:solidFill>
              </a:rPr>
              <a:t>since scores are a key factor in determining the courses in which you will be allowed to enroll.</a:t>
            </a:r>
          </a:p>
          <a:p>
            <a:endParaRPr lang="en-US" dirty="0">
              <a:solidFill>
                <a:schemeClr val="bg1"/>
              </a:solidFill>
            </a:endParaRPr>
          </a:p>
          <a:p>
            <a:r>
              <a:rPr lang="en-US" dirty="0" smtClean="0">
                <a:solidFill>
                  <a:schemeClr val="bg1"/>
                </a:solidFill>
              </a:rPr>
              <a:t>The </a:t>
            </a:r>
            <a:r>
              <a:rPr lang="en-US" dirty="0">
                <a:solidFill>
                  <a:schemeClr val="bg1"/>
                </a:solidFill>
              </a:rPr>
              <a:t>test is adaptive (adjusts to your skill level) and consists of multiple- choice questions with a written essay which is typed on the computer.</a:t>
            </a:r>
          </a:p>
          <a:p>
            <a:endParaRPr lang="en-US" dirty="0">
              <a:solidFill>
                <a:schemeClr val="bg1"/>
              </a:solidFill>
            </a:endParaRPr>
          </a:p>
          <a:p>
            <a:r>
              <a:rPr lang="en-US" dirty="0" smtClean="0">
                <a:solidFill>
                  <a:schemeClr val="bg1"/>
                </a:solidFill>
              </a:rPr>
              <a:t>The </a:t>
            </a:r>
            <a:r>
              <a:rPr lang="en-US" dirty="0">
                <a:solidFill>
                  <a:schemeClr val="bg1"/>
                </a:solidFill>
              </a:rPr>
              <a:t>cost of the exam is </a:t>
            </a:r>
            <a:r>
              <a:rPr lang="en-US" dirty="0" smtClean="0">
                <a:solidFill>
                  <a:schemeClr val="bg1"/>
                </a:solidFill>
              </a:rPr>
              <a:t>$39.</a:t>
            </a:r>
          </a:p>
          <a:p>
            <a:endParaRPr lang="en-US" dirty="0" smtClean="0">
              <a:solidFill>
                <a:schemeClr val="bg1"/>
              </a:solidFill>
            </a:endParaRPr>
          </a:p>
          <a:p>
            <a:r>
              <a:rPr lang="en-US" dirty="0" smtClean="0">
                <a:solidFill>
                  <a:schemeClr val="bg1"/>
                </a:solidFill>
              </a:rPr>
              <a:t>After </a:t>
            </a:r>
            <a:r>
              <a:rPr lang="en-US" dirty="0">
                <a:solidFill>
                  <a:schemeClr val="bg1"/>
                </a:solidFill>
              </a:rPr>
              <a:t>the </a:t>
            </a:r>
            <a:r>
              <a:rPr lang="en-US" dirty="0" smtClean="0">
                <a:solidFill>
                  <a:schemeClr val="bg1"/>
                </a:solidFill>
              </a:rPr>
              <a:t>test, the score </a:t>
            </a:r>
            <a:r>
              <a:rPr lang="en-US" dirty="0">
                <a:solidFill>
                  <a:schemeClr val="bg1"/>
                </a:solidFill>
              </a:rPr>
              <a:t>reports will be available to students upon completion of the </a:t>
            </a:r>
            <a:r>
              <a:rPr lang="en-US" dirty="0" smtClean="0">
                <a:solidFill>
                  <a:schemeClr val="bg1"/>
                </a:solidFill>
              </a:rPr>
              <a:t>exam.</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936177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304800" y="143934"/>
            <a:ext cx="6910432" cy="1107996"/>
          </a:xfrm>
          <a:prstGeom prst="rect">
            <a:avLst/>
          </a:prstGeom>
          <a:noFill/>
        </p:spPr>
        <p:txBody>
          <a:bodyPr wrap="square" rtlCol="0">
            <a:spAutoFit/>
          </a:bodyPr>
          <a:lstStyle/>
          <a:p>
            <a:r>
              <a:rPr lang="en-US" sz="4400" dirty="0" smtClean="0"/>
              <a:t>Reading</a:t>
            </a:r>
            <a:endParaRPr lang="en-US" sz="4400" i="1" dirty="0" smtClean="0"/>
          </a:p>
          <a:p>
            <a:r>
              <a:rPr lang="en-US" sz="2200" dirty="0"/>
              <a:t>The TSI Reading Test is a multiple choice </a:t>
            </a:r>
            <a:r>
              <a:rPr lang="en-US" sz="2200" dirty="0" smtClean="0"/>
              <a:t>assessment</a:t>
            </a:r>
            <a:endParaRPr lang="en-US" sz="2200" dirty="0"/>
          </a:p>
        </p:txBody>
      </p:sp>
      <p:sp>
        <p:nvSpPr>
          <p:cNvPr id="7" name="TextBox 6"/>
          <p:cNvSpPr txBox="1"/>
          <p:nvPr/>
        </p:nvSpPr>
        <p:spPr>
          <a:xfrm>
            <a:off x="457200" y="2438400"/>
            <a:ext cx="8077200" cy="369332"/>
          </a:xfrm>
          <a:prstGeom prst="rect">
            <a:avLst/>
          </a:prstGeom>
          <a:noFill/>
        </p:spPr>
        <p:txBody>
          <a:bodyPr wrap="square" rtlCol="0">
            <a:spAutoFit/>
          </a:bodyPr>
          <a:lstStyle/>
          <a:p>
            <a:endParaRPr lang="en-US" dirty="0">
              <a:solidFill>
                <a:schemeClr val="bg1"/>
              </a:solidFill>
            </a:endParaRPr>
          </a:p>
        </p:txBody>
      </p:sp>
      <p:sp>
        <p:nvSpPr>
          <p:cNvPr id="8" name="TextBox 7"/>
          <p:cNvSpPr txBox="1"/>
          <p:nvPr/>
        </p:nvSpPr>
        <p:spPr>
          <a:xfrm>
            <a:off x="419100" y="2342152"/>
            <a:ext cx="8153400" cy="4247317"/>
          </a:xfrm>
          <a:prstGeom prst="rect">
            <a:avLst/>
          </a:prstGeom>
          <a:noFill/>
        </p:spPr>
        <p:txBody>
          <a:bodyPr wrap="square" rtlCol="0">
            <a:spAutoFit/>
          </a:bodyPr>
          <a:lstStyle/>
          <a:p>
            <a:r>
              <a:rPr lang="en-US" dirty="0" smtClean="0">
                <a:solidFill>
                  <a:schemeClr val="bg1"/>
                </a:solidFill>
              </a:rPr>
              <a:t>Passages </a:t>
            </a:r>
            <a:r>
              <a:rPr lang="en-US" dirty="0">
                <a:solidFill>
                  <a:schemeClr val="bg1"/>
                </a:solidFill>
              </a:rPr>
              <a:t>are fiction or literary nonfiction and are approximately 400 words in length.</a:t>
            </a:r>
          </a:p>
          <a:p>
            <a:endParaRPr lang="en-US" dirty="0" smtClean="0">
              <a:solidFill>
                <a:schemeClr val="bg1"/>
              </a:solidFill>
            </a:endParaRPr>
          </a:p>
          <a:p>
            <a:r>
              <a:rPr lang="en-US" dirty="0" smtClean="0">
                <a:solidFill>
                  <a:schemeClr val="bg1"/>
                </a:solidFill>
              </a:rPr>
              <a:t>Identify </a:t>
            </a:r>
            <a:r>
              <a:rPr lang="en-US" dirty="0">
                <a:solidFill>
                  <a:schemeClr val="bg1"/>
                </a:solidFill>
              </a:rPr>
              <a:t>and analyze ideas in and elements of literary texts.</a:t>
            </a:r>
          </a:p>
          <a:p>
            <a:endParaRPr lang="en-US" dirty="0" smtClean="0">
              <a:solidFill>
                <a:schemeClr val="bg1"/>
              </a:solidFill>
            </a:endParaRPr>
          </a:p>
          <a:p>
            <a:r>
              <a:rPr lang="en-US" dirty="0" smtClean="0">
                <a:solidFill>
                  <a:schemeClr val="bg1"/>
                </a:solidFill>
              </a:rPr>
              <a:t>Identify </a:t>
            </a:r>
            <a:r>
              <a:rPr lang="en-US" dirty="0">
                <a:solidFill>
                  <a:schemeClr val="bg1"/>
                </a:solidFill>
              </a:rPr>
              <a:t>the main idea of a passage or comprehend explicit textual information in the passage.</a:t>
            </a:r>
          </a:p>
          <a:p>
            <a:endParaRPr lang="en-US" dirty="0" smtClean="0">
              <a:solidFill>
                <a:schemeClr val="bg1"/>
              </a:solidFill>
            </a:endParaRPr>
          </a:p>
          <a:p>
            <a:r>
              <a:rPr lang="en-US" dirty="0">
                <a:solidFill>
                  <a:schemeClr val="bg1"/>
                </a:solidFill>
              </a:rPr>
              <a:t>M</a:t>
            </a:r>
            <a:r>
              <a:rPr lang="en-US" dirty="0" smtClean="0">
                <a:solidFill>
                  <a:schemeClr val="bg1"/>
                </a:solidFill>
              </a:rPr>
              <a:t>ake </a:t>
            </a:r>
            <a:r>
              <a:rPr lang="en-US" dirty="0">
                <a:solidFill>
                  <a:schemeClr val="bg1"/>
                </a:solidFill>
              </a:rPr>
              <a:t>an appropriate inference about a single passage.</a:t>
            </a:r>
          </a:p>
          <a:p>
            <a:endParaRPr lang="en-US" dirty="0" smtClean="0">
              <a:solidFill>
                <a:schemeClr val="bg1"/>
              </a:solidFill>
            </a:endParaRPr>
          </a:p>
          <a:p>
            <a:r>
              <a:rPr lang="en-US" dirty="0" smtClean="0">
                <a:solidFill>
                  <a:schemeClr val="bg1"/>
                </a:solidFill>
              </a:rPr>
              <a:t>Make connections </a:t>
            </a:r>
            <a:r>
              <a:rPr lang="en-US" dirty="0">
                <a:solidFill>
                  <a:schemeClr val="bg1"/>
                </a:solidFill>
              </a:rPr>
              <a:t>or </a:t>
            </a:r>
            <a:r>
              <a:rPr lang="en-US" dirty="0" smtClean="0">
                <a:solidFill>
                  <a:schemeClr val="bg1"/>
                </a:solidFill>
              </a:rPr>
              <a:t>comparisons </a:t>
            </a:r>
            <a:r>
              <a:rPr lang="en-US" dirty="0">
                <a:solidFill>
                  <a:schemeClr val="bg1"/>
                </a:solidFill>
              </a:rPr>
              <a:t>between two passages</a:t>
            </a:r>
            <a:r>
              <a:rPr lang="en-US" dirty="0" smtClean="0">
                <a:solidFill>
                  <a:schemeClr val="bg1"/>
                </a:solidFill>
              </a:rPr>
              <a:t>.</a:t>
            </a:r>
          </a:p>
          <a:p>
            <a:endParaRPr lang="en-US" dirty="0" smtClean="0">
              <a:solidFill>
                <a:schemeClr val="bg1"/>
              </a:solidFill>
            </a:endParaRPr>
          </a:p>
          <a:p>
            <a:r>
              <a:rPr lang="en-US" dirty="0" smtClean="0">
                <a:solidFill>
                  <a:schemeClr val="bg1"/>
                </a:solidFill>
              </a:rPr>
              <a:t>Identify </a:t>
            </a:r>
            <a:r>
              <a:rPr lang="en-US" dirty="0">
                <a:solidFill>
                  <a:schemeClr val="bg1"/>
                </a:solidFill>
              </a:rPr>
              <a:t>an author's purpose, tone, organization, or rhetorical strategies and use of </a:t>
            </a:r>
            <a:r>
              <a:rPr lang="en-US" dirty="0" smtClean="0">
                <a:solidFill>
                  <a:schemeClr val="bg1"/>
                </a:solidFill>
              </a:rPr>
              <a:t>evidence.</a:t>
            </a:r>
            <a:endParaRPr lang="en-US" dirty="0">
              <a:solidFill>
                <a:schemeClr val="bg1"/>
              </a:solidFill>
            </a:endParaRPr>
          </a:p>
          <a:p>
            <a:endParaRPr lang="en-US" dirty="0" smtClean="0">
              <a:solidFill>
                <a:schemeClr val="bg1"/>
              </a:solidFill>
            </a:endParaRPr>
          </a:p>
          <a:p>
            <a:r>
              <a:rPr lang="en-US" dirty="0" smtClean="0">
                <a:solidFill>
                  <a:schemeClr val="bg1"/>
                </a:solidFill>
              </a:rPr>
              <a:t>Determine the </a:t>
            </a:r>
            <a:r>
              <a:rPr lang="en-US" dirty="0">
                <a:solidFill>
                  <a:schemeClr val="bg1"/>
                </a:solidFill>
              </a:rPr>
              <a:t>meaning of words in </a:t>
            </a:r>
            <a:r>
              <a:rPr lang="en-US" dirty="0" smtClean="0">
                <a:solidFill>
                  <a:schemeClr val="bg1"/>
                </a:solidFill>
              </a:rPr>
              <a:t>context.</a:t>
            </a:r>
            <a:endParaRPr lang="en-US" dirty="0">
              <a:solidFill>
                <a:schemeClr val="bg1"/>
              </a:solidFill>
            </a:endParaRPr>
          </a:p>
        </p:txBody>
      </p:sp>
    </p:spTree>
    <p:extLst>
      <p:ext uri="{BB962C8B-B14F-4D97-AF65-F5344CB8AC3E}">
        <p14:creationId xmlns:p14="http://schemas.microsoft.com/office/powerpoint/2010/main" val="3141330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gif"/>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two.gif"/>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557169" y="503564"/>
            <a:ext cx="4267200" cy="769441"/>
          </a:xfrm>
          <a:prstGeom prst="rect">
            <a:avLst/>
          </a:prstGeom>
          <a:noFill/>
        </p:spPr>
        <p:txBody>
          <a:bodyPr wrap="square" rtlCol="0">
            <a:spAutoFit/>
          </a:bodyPr>
          <a:lstStyle/>
          <a:p>
            <a:endParaRPr lang="en-US" sz="4400" dirty="0"/>
          </a:p>
        </p:txBody>
      </p:sp>
      <p:sp>
        <p:nvSpPr>
          <p:cNvPr id="7" name="TextBox 6"/>
          <p:cNvSpPr txBox="1"/>
          <p:nvPr/>
        </p:nvSpPr>
        <p:spPr>
          <a:xfrm>
            <a:off x="457200" y="2438400"/>
            <a:ext cx="8077200" cy="369332"/>
          </a:xfrm>
          <a:prstGeom prst="rect">
            <a:avLst/>
          </a:prstGeom>
          <a:noFill/>
        </p:spPr>
        <p:txBody>
          <a:bodyPr wrap="square" rtlCol="0">
            <a:spAutoFit/>
          </a:bodyPr>
          <a:lstStyle/>
          <a:p>
            <a:endParaRPr lang="en-US" dirty="0">
              <a:solidFill>
                <a:schemeClr val="bg1"/>
              </a:solidFill>
            </a:endParaRPr>
          </a:p>
        </p:txBody>
      </p:sp>
      <p:sp>
        <p:nvSpPr>
          <p:cNvPr id="10" name="TextBox 9"/>
          <p:cNvSpPr txBox="1"/>
          <p:nvPr/>
        </p:nvSpPr>
        <p:spPr>
          <a:xfrm>
            <a:off x="457200" y="177309"/>
            <a:ext cx="8610600" cy="1785104"/>
          </a:xfrm>
          <a:prstGeom prst="rect">
            <a:avLst/>
          </a:prstGeom>
          <a:noFill/>
        </p:spPr>
        <p:txBody>
          <a:bodyPr wrap="square" rtlCol="0">
            <a:spAutoFit/>
          </a:bodyPr>
          <a:lstStyle/>
          <a:p>
            <a:r>
              <a:rPr lang="en-US" sz="4400" dirty="0" smtClean="0"/>
              <a:t>Math</a:t>
            </a:r>
          </a:p>
          <a:p>
            <a:r>
              <a:rPr lang="en-US" sz="2200" dirty="0" smtClean="0"/>
              <a:t>The </a:t>
            </a:r>
            <a:r>
              <a:rPr lang="en-US" sz="2200" dirty="0"/>
              <a:t>TSI Mathematics and Statistics Test is a multiple choice assessment</a:t>
            </a:r>
          </a:p>
          <a:p>
            <a:endParaRPr lang="en-US" sz="4400" dirty="0"/>
          </a:p>
        </p:txBody>
      </p:sp>
      <p:sp>
        <p:nvSpPr>
          <p:cNvPr id="11" name="TextBox 10"/>
          <p:cNvSpPr txBox="1"/>
          <p:nvPr/>
        </p:nvSpPr>
        <p:spPr>
          <a:xfrm>
            <a:off x="609600" y="2590800"/>
            <a:ext cx="8077200" cy="2308324"/>
          </a:xfrm>
          <a:prstGeom prst="rect">
            <a:avLst/>
          </a:prstGeom>
          <a:noFill/>
        </p:spPr>
        <p:txBody>
          <a:bodyPr wrap="square" rtlCol="0">
            <a:spAutoFit/>
          </a:bodyPr>
          <a:lstStyle/>
          <a:p>
            <a:endParaRPr lang="en-US" b="1" i="1" dirty="0" smtClean="0">
              <a:solidFill>
                <a:schemeClr val="bg1"/>
              </a:solidFill>
            </a:endParaRPr>
          </a:p>
          <a:p>
            <a:r>
              <a:rPr lang="en-US" dirty="0" smtClean="0">
                <a:solidFill>
                  <a:schemeClr val="bg1"/>
                </a:solidFill>
              </a:rPr>
              <a:t>Elementary </a:t>
            </a:r>
            <a:r>
              <a:rPr lang="en-US" dirty="0">
                <a:solidFill>
                  <a:schemeClr val="bg1"/>
                </a:solidFill>
              </a:rPr>
              <a:t>Algebra and </a:t>
            </a:r>
            <a:r>
              <a:rPr lang="en-US" dirty="0" smtClean="0">
                <a:solidFill>
                  <a:schemeClr val="bg1"/>
                </a:solidFill>
              </a:rPr>
              <a:t>Functions </a:t>
            </a:r>
          </a:p>
          <a:p>
            <a:endParaRPr lang="en-US" dirty="0" smtClean="0">
              <a:solidFill>
                <a:schemeClr val="bg1"/>
              </a:solidFill>
            </a:endParaRPr>
          </a:p>
          <a:p>
            <a:r>
              <a:rPr lang="en-US" dirty="0" smtClean="0">
                <a:solidFill>
                  <a:schemeClr val="bg1"/>
                </a:solidFill>
              </a:rPr>
              <a:t>Intermediate </a:t>
            </a:r>
            <a:r>
              <a:rPr lang="en-US" dirty="0">
                <a:solidFill>
                  <a:schemeClr val="bg1"/>
                </a:solidFill>
              </a:rPr>
              <a:t>Algebra and </a:t>
            </a:r>
            <a:r>
              <a:rPr lang="en-US" dirty="0" smtClean="0">
                <a:solidFill>
                  <a:schemeClr val="bg1"/>
                </a:solidFill>
              </a:rPr>
              <a:t>Functions</a:t>
            </a:r>
          </a:p>
          <a:p>
            <a:endParaRPr lang="en-US" dirty="0" smtClean="0">
              <a:solidFill>
                <a:schemeClr val="bg1"/>
              </a:solidFill>
            </a:endParaRPr>
          </a:p>
          <a:p>
            <a:r>
              <a:rPr lang="en-US" dirty="0" smtClean="0">
                <a:solidFill>
                  <a:schemeClr val="bg1"/>
                </a:solidFill>
              </a:rPr>
              <a:t>Geometry </a:t>
            </a:r>
            <a:r>
              <a:rPr lang="en-US" dirty="0">
                <a:solidFill>
                  <a:schemeClr val="bg1"/>
                </a:solidFill>
              </a:rPr>
              <a:t>and Measurement </a:t>
            </a:r>
            <a:endParaRPr lang="en-US" dirty="0" smtClean="0">
              <a:solidFill>
                <a:schemeClr val="bg1"/>
              </a:solidFill>
            </a:endParaRPr>
          </a:p>
          <a:p>
            <a:endParaRPr lang="en-US" dirty="0" smtClean="0">
              <a:solidFill>
                <a:schemeClr val="bg1"/>
              </a:solidFill>
            </a:endParaRPr>
          </a:p>
          <a:p>
            <a:r>
              <a:rPr lang="en-US" dirty="0" smtClean="0">
                <a:solidFill>
                  <a:schemeClr val="bg1"/>
                </a:solidFill>
              </a:rPr>
              <a:t>Data </a:t>
            </a:r>
            <a:r>
              <a:rPr lang="en-US" dirty="0">
                <a:solidFill>
                  <a:schemeClr val="bg1"/>
                </a:solidFill>
              </a:rPr>
              <a:t>Analysis, Statistics and </a:t>
            </a:r>
            <a:r>
              <a:rPr lang="en-US" dirty="0" smtClean="0">
                <a:solidFill>
                  <a:schemeClr val="bg1"/>
                </a:solidFill>
              </a:rPr>
              <a:t>Probability</a:t>
            </a:r>
          </a:p>
        </p:txBody>
      </p:sp>
    </p:spTree>
    <p:extLst>
      <p:ext uri="{BB962C8B-B14F-4D97-AF65-F5344CB8AC3E}">
        <p14:creationId xmlns:p14="http://schemas.microsoft.com/office/powerpoint/2010/main" val="833458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9804</TotalTime>
  <Words>1353</Words>
  <Application>Microsoft Office PowerPoint</Application>
  <PresentationFormat>On-screen Show (4:3)</PresentationFormat>
  <Paragraphs>185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 Gibson</dc:creator>
  <cp:lastModifiedBy>Mougey, Amy</cp:lastModifiedBy>
  <cp:revision>234</cp:revision>
  <dcterms:created xsi:type="dcterms:W3CDTF">2009-10-28T15:11:17Z</dcterms:created>
  <dcterms:modified xsi:type="dcterms:W3CDTF">2014-02-12T15:58:00Z</dcterms:modified>
</cp:coreProperties>
</file>